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1"/>
  </p:notesMasterIdLst>
  <p:handoutMasterIdLst>
    <p:handoutMasterId r:id="rId22"/>
  </p:handoutMasterIdLst>
  <p:sldIdLst>
    <p:sldId id="362" r:id="rId2"/>
    <p:sldId id="376" r:id="rId3"/>
    <p:sldId id="372" r:id="rId4"/>
    <p:sldId id="375" r:id="rId5"/>
    <p:sldId id="395" r:id="rId6"/>
    <p:sldId id="380" r:id="rId7"/>
    <p:sldId id="387" r:id="rId8"/>
    <p:sldId id="390" r:id="rId9"/>
    <p:sldId id="393" r:id="rId10"/>
    <p:sldId id="394" r:id="rId11"/>
    <p:sldId id="396" r:id="rId12"/>
    <p:sldId id="386" r:id="rId13"/>
    <p:sldId id="378" r:id="rId14"/>
    <p:sldId id="398" r:id="rId15"/>
    <p:sldId id="377" r:id="rId16"/>
    <p:sldId id="392" r:id="rId17"/>
    <p:sldId id="388" r:id="rId18"/>
    <p:sldId id="369" r:id="rId19"/>
    <p:sldId id="367" r:id="rId20"/>
  </p:sldIdLst>
  <p:sldSz cx="9144000" cy="6858000" type="screen4x3"/>
  <p:notesSz cx="6810375" cy="9942513"/>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570">
          <p15:clr>
            <a:srgbClr val="A4A3A4"/>
          </p15:clr>
        </p15:guide>
        <p15:guide id="4" pos="3969">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guide id="3" orient="horz" pos="3132">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78AC5"/>
    <a:srgbClr val="BBC26D"/>
    <a:srgbClr val="880E1B"/>
    <a:srgbClr val="0091C4"/>
    <a:srgbClr val="3C8FD4"/>
    <a:srgbClr val="C7EB15"/>
    <a:srgbClr val="0899DA"/>
    <a:srgbClr val="67C5FF"/>
    <a:srgbClr val="183111"/>
    <a:srgbClr val="459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9112" autoAdjust="0"/>
  </p:normalViewPr>
  <p:slideViewPr>
    <p:cSldViewPr>
      <p:cViewPr varScale="1">
        <p:scale>
          <a:sx n="65" d="100"/>
          <a:sy n="65" d="100"/>
        </p:scale>
        <p:origin x="-1524" y="-96"/>
      </p:cViewPr>
      <p:guideLst>
        <p:guide orient="horz" pos="2160"/>
        <p:guide orient="horz" pos="1570"/>
        <p:guide pos="2880"/>
        <p:guide pos="396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446"/>
    </p:cViewPr>
  </p:sorterViewPr>
  <p:notesViewPr>
    <p:cSldViewPr>
      <p:cViewPr varScale="1">
        <p:scale>
          <a:sx n="65" d="100"/>
          <a:sy n="65" d="100"/>
        </p:scale>
        <p:origin x="-2904" y="-126"/>
      </p:cViewPr>
      <p:guideLst>
        <p:guide orient="horz" pos="3024"/>
        <p:guide orient="horz" pos="3132"/>
        <p:guide pos="2304"/>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367393800229725E-3"/>
          <c:y val="1.5197568389057777E-2"/>
          <c:w val="0.98622273249138925"/>
          <c:h val="0.95136778115501408"/>
        </c:manualLayout>
      </c:layout>
      <c:barChart>
        <c:barDir val="col"/>
        <c:grouping val="clustered"/>
        <c:ser>
          <c:idx val="0"/>
          <c:order val="0"/>
          <c:tx>
            <c:strRef>
              <c:f>Sheet1!$A$2</c:f>
              <c:strCache>
                <c:ptCount val="1"/>
              </c:strCache>
            </c:strRef>
          </c:tx>
          <c:spPr>
            <a:solidFill>
              <a:srgbClr val="2F93D1"/>
            </a:solidFill>
            <a:ln w="7574">
              <a:solidFill>
                <a:srgbClr val="FFFFFF"/>
              </a:solidFill>
              <a:prstDash val="solid"/>
            </a:ln>
          </c:spPr>
          <c:cat>
            <c:numRef>
              <c:f>Sheet1!$B$1:$K$1</c:f>
              <c:numCache>
                <c:formatCode>General</c:formatCode>
                <c:ptCount val="10"/>
              </c:numCache>
            </c:numRef>
          </c:cat>
          <c:val>
            <c:numRef>
              <c:f>Sheet1!$B$2:$K$2</c:f>
              <c:numCache>
                <c:formatCode>General</c:formatCode>
                <c:ptCount val="10"/>
                <c:pt idx="0">
                  <c:v>72.000000000008185</c:v>
                </c:pt>
                <c:pt idx="1">
                  <c:v>56.000000000006374</c:v>
                </c:pt>
                <c:pt idx="2">
                  <c:v>54.666666666672874</c:v>
                </c:pt>
                <c:pt idx="3">
                  <c:v>53.333333333339411</c:v>
                </c:pt>
                <c:pt idx="4">
                  <c:v>45.33333333333848</c:v>
                </c:pt>
                <c:pt idx="5">
                  <c:v>38.666666666671055</c:v>
                </c:pt>
                <c:pt idx="6">
                  <c:v>28.000000000003187</c:v>
                </c:pt>
                <c:pt idx="7">
                  <c:v>24.000000000002728</c:v>
                </c:pt>
                <c:pt idx="8">
                  <c:v>18.666666666668792</c:v>
                </c:pt>
                <c:pt idx="9">
                  <c:v>5.3333333333339414</c:v>
                </c:pt>
              </c:numCache>
            </c:numRef>
          </c:val>
          <c:extLst xmlns:c16r2="http://schemas.microsoft.com/office/drawing/2015/06/chart">
            <c:ext xmlns:c16="http://schemas.microsoft.com/office/drawing/2014/chart" uri="{C3380CC4-5D6E-409C-BE32-E72D297353CC}">
              <c16:uniqueId val="{00000000-EC09-4BCD-A607-DBCEB9B7E368}"/>
            </c:ext>
          </c:extLst>
        </c:ser>
        <c:axId val="151442176"/>
        <c:axId val="151443712"/>
      </c:barChart>
      <c:catAx>
        <c:axId val="151442176"/>
        <c:scaling>
          <c:orientation val="minMax"/>
        </c:scaling>
        <c:axPos val="b"/>
        <c:numFmt formatCode="General" sourceLinked="1"/>
        <c:tickLblPos val="none"/>
        <c:spPr>
          <a:ln w="7574">
            <a:solidFill>
              <a:schemeClr val="tx1"/>
            </a:solidFill>
            <a:prstDash val="solid"/>
          </a:ln>
        </c:spPr>
        <c:crossAx val="151443712"/>
        <c:crossesAt val="5.3333333333333437"/>
        <c:auto val="1"/>
        <c:lblAlgn val="ctr"/>
        <c:lblOffset val="100"/>
        <c:tickLblSkip val="1"/>
        <c:tickMarkSkip val="1"/>
      </c:catAx>
      <c:valAx>
        <c:axId val="151443712"/>
        <c:scaling>
          <c:orientation val="minMax"/>
          <c:max val="72"/>
          <c:min val="5.3333333333333437"/>
        </c:scaling>
        <c:axPos val="l"/>
        <c:numFmt formatCode="General" sourceLinked="1"/>
        <c:majorTickMark val="none"/>
        <c:tickLblPos val="none"/>
        <c:spPr>
          <a:ln w="5680">
            <a:noFill/>
          </a:ln>
        </c:spPr>
        <c:crossAx val="151442176"/>
        <c:crosses val="autoZero"/>
        <c:crossBetween val="between"/>
        <c:majorUnit val="20"/>
      </c:valAx>
      <c:spPr>
        <a:noFill/>
        <a:ln w="15148">
          <a:noFill/>
        </a:ln>
      </c:spPr>
    </c:plotArea>
    <c:plotVisOnly val="1"/>
    <c:dispBlanksAs val="gap"/>
  </c:chart>
  <c:spPr>
    <a:noFill/>
    <a:ln>
      <a:noFill/>
    </a:ln>
  </c:spPr>
  <c:txPr>
    <a:bodyPr/>
    <a:lstStyle/>
    <a:p>
      <a:pPr>
        <a:defRPr sz="716" b="1" i="0" u="none" strike="noStrike" baseline="0">
          <a:solidFill>
            <a:schemeClr val="tx1"/>
          </a:solidFill>
          <a:latin typeface="Calibri"/>
          <a:ea typeface="Calibri"/>
          <a:cs typeface="Calibri"/>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860ED-AFAB-4A67-8AF3-4D98CC656B18}" type="doc">
      <dgm:prSet loTypeId="urn:microsoft.com/office/officeart/2008/layout/VerticalCurvedList#4" loCatId="list" qsTypeId="urn:microsoft.com/office/officeart/2005/8/quickstyle/simple3" qsCatId="simple" csTypeId="urn:microsoft.com/office/officeart/2005/8/colors/colorful1#24" csCatId="colorful" phldr="1"/>
      <dgm:spPr/>
      <dgm:t>
        <a:bodyPr/>
        <a:lstStyle/>
        <a:p>
          <a:endParaRPr lang="en-IN"/>
        </a:p>
      </dgm:t>
    </dgm:pt>
    <dgm:pt modelId="{0BE3FB03-31BE-4297-ACBC-1C124A3374E6}">
      <dgm:prSet phldrT="[Text]" custT="1"/>
      <dgm:spPr>
        <a:xfrm>
          <a:off x="1851" y="867078"/>
          <a:ext cx="2275055" cy="2670964"/>
        </a:xfrm>
      </dgm:spPr>
      <dgm:t>
        <a:bodyPr/>
        <a:lstStyle/>
        <a:p>
          <a:pPr algn="l"/>
          <a:r>
            <a:rPr lang="en-GB" sz="2000" b="1" dirty="0" smtClean="0">
              <a:latin typeface="Cambria" pitchFamily="18" charset="0"/>
            </a:rPr>
            <a:t>Rail connectivity </a:t>
          </a:r>
          <a:endParaRPr lang="en-IN" sz="2000" b="1" dirty="0">
            <a:latin typeface="Cambria" pitchFamily="18" charset="0"/>
            <a:ea typeface="+mn-ea"/>
            <a:cs typeface="+mn-cs"/>
          </a:endParaRPr>
        </a:p>
      </dgm:t>
    </dgm:pt>
    <dgm:pt modelId="{05507DCD-CEF0-4007-9C3A-0FCCCC7C0E18}" type="parTrans" cxnId="{A8C33D32-86A5-415B-9E5E-A6F8E2E5D517}">
      <dgm:prSet/>
      <dgm:spPr/>
      <dgm:t>
        <a:bodyPr/>
        <a:lstStyle/>
        <a:p>
          <a:endParaRPr lang="en-IN" sz="1800" b="1">
            <a:solidFill>
              <a:schemeClr val="tx1"/>
            </a:solidFill>
            <a:latin typeface="Eurostile" pitchFamily="50" charset="0"/>
          </a:endParaRPr>
        </a:p>
      </dgm:t>
    </dgm:pt>
    <dgm:pt modelId="{D83AF083-5728-4819-87B9-F38F5DBCAAEE}" type="sibTrans" cxnId="{A8C33D32-86A5-415B-9E5E-A6F8E2E5D517}">
      <dgm:prSet/>
      <dgm:spPr/>
      <dgm:t>
        <a:bodyPr/>
        <a:lstStyle/>
        <a:p>
          <a:endParaRPr lang="en-IN" sz="1800" b="1">
            <a:solidFill>
              <a:schemeClr val="tx1"/>
            </a:solidFill>
            <a:latin typeface="Eurostile" pitchFamily="50" charset="0"/>
          </a:endParaRPr>
        </a:p>
      </dgm:t>
    </dgm:pt>
    <dgm:pt modelId="{5258D1EB-DE76-43B5-BF2A-6614E60004BD}">
      <dgm:prSet custT="1"/>
      <dgm:spPr/>
      <dgm:t>
        <a:bodyPr/>
        <a:lstStyle/>
        <a:p>
          <a:r>
            <a:rPr lang="en-GB" sz="2000" b="1" dirty="0">
              <a:latin typeface="Cambria" pitchFamily="18" charset="0"/>
            </a:rPr>
            <a:t>   Highway strengthening</a:t>
          </a:r>
        </a:p>
      </dgm:t>
    </dgm:pt>
    <dgm:pt modelId="{B12F979B-5C67-465D-B8A8-4B96D6C01687}" type="parTrans" cxnId="{2082FC20-22FF-410C-BC46-757636274C32}">
      <dgm:prSet/>
      <dgm:spPr/>
      <dgm:t>
        <a:bodyPr/>
        <a:lstStyle/>
        <a:p>
          <a:endParaRPr lang="en-US" sz="1800"/>
        </a:p>
      </dgm:t>
    </dgm:pt>
    <dgm:pt modelId="{BEEE4DA6-390D-437B-ACA8-5D171AD24240}" type="sibTrans" cxnId="{2082FC20-22FF-410C-BC46-757636274C32}">
      <dgm:prSet/>
      <dgm:spPr/>
      <dgm:t>
        <a:bodyPr/>
        <a:lstStyle/>
        <a:p>
          <a:endParaRPr lang="en-US" sz="1800"/>
        </a:p>
      </dgm:t>
    </dgm:pt>
    <dgm:pt modelId="{03B9EAE6-98D1-4496-AD9D-262928B8766F}">
      <dgm:prSet custT="1"/>
      <dgm:spPr/>
      <dgm:t>
        <a:bodyPr/>
        <a:lstStyle/>
        <a:p>
          <a:r>
            <a:rPr lang="en-GB" sz="2000" b="1" dirty="0" smtClean="0">
              <a:latin typeface="Cambria" pitchFamily="18" charset="0"/>
            </a:rPr>
            <a:t>Road connectivity</a:t>
          </a:r>
          <a:endParaRPr lang="en-GB" sz="2000" b="1" dirty="0">
            <a:latin typeface="Cambria" pitchFamily="18" charset="0"/>
          </a:endParaRPr>
        </a:p>
      </dgm:t>
    </dgm:pt>
    <dgm:pt modelId="{D1E907E7-3C1D-4AD1-BAD7-D2911F8EC9BB}" type="parTrans" cxnId="{82215034-A1BB-4868-BD73-4C351086C178}">
      <dgm:prSet/>
      <dgm:spPr/>
      <dgm:t>
        <a:bodyPr/>
        <a:lstStyle/>
        <a:p>
          <a:endParaRPr lang="en-US" sz="1800"/>
        </a:p>
      </dgm:t>
    </dgm:pt>
    <dgm:pt modelId="{1FD5AEC4-4EAA-43A9-8F44-BD04D81A5FCA}" type="sibTrans" cxnId="{82215034-A1BB-4868-BD73-4C351086C178}">
      <dgm:prSet/>
      <dgm:spPr/>
      <dgm:t>
        <a:bodyPr/>
        <a:lstStyle/>
        <a:p>
          <a:endParaRPr lang="en-US" sz="1800"/>
        </a:p>
      </dgm:t>
    </dgm:pt>
    <dgm:pt modelId="{F7A8E1AE-7903-4EC7-B76F-964023A21A3A}">
      <dgm:prSet custT="1"/>
      <dgm:spPr/>
      <dgm:t>
        <a:bodyPr/>
        <a:lstStyle/>
        <a:p>
          <a:r>
            <a:rPr lang="en-GB" sz="2000" b="1" dirty="0">
              <a:latin typeface="Cambria" pitchFamily="18" charset="0"/>
            </a:rPr>
            <a:t>Air &amp; Sea Port connectivity</a:t>
          </a:r>
        </a:p>
      </dgm:t>
    </dgm:pt>
    <dgm:pt modelId="{4F40BD52-B71A-4139-9FFA-F67C437D311C}" type="parTrans" cxnId="{EFF3ED36-4715-4F7E-A217-E8BE60C15AA7}">
      <dgm:prSet/>
      <dgm:spPr/>
      <dgm:t>
        <a:bodyPr/>
        <a:lstStyle/>
        <a:p>
          <a:endParaRPr lang="en-US" sz="1800"/>
        </a:p>
      </dgm:t>
    </dgm:pt>
    <dgm:pt modelId="{4FFC0DDD-5E38-4A91-9934-A9B01D5B5F9E}" type="sibTrans" cxnId="{EFF3ED36-4715-4F7E-A217-E8BE60C15AA7}">
      <dgm:prSet/>
      <dgm:spPr/>
      <dgm:t>
        <a:bodyPr/>
        <a:lstStyle/>
        <a:p>
          <a:endParaRPr lang="en-US" sz="1800"/>
        </a:p>
      </dgm:t>
    </dgm:pt>
    <dgm:pt modelId="{F8B96BCB-F6EB-4B54-BB71-F459FA3B30D8}">
      <dgm:prSet custT="1"/>
      <dgm:spPr/>
      <dgm:t>
        <a:bodyPr/>
        <a:lstStyle/>
        <a:p>
          <a:r>
            <a:rPr lang="en-GB" sz="1800" b="1" dirty="0">
              <a:latin typeface="Cambria" pitchFamily="18" charset="0"/>
            </a:rPr>
            <a:t>External water supply source linkages</a:t>
          </a:r>
        </a:p>
      </dgm:t>
    </dgm:pt>
    <dgm:pt modelId="{0560BB47-9692-46DC-9BBC-301566CD5C1E}" type="parTrans" cxnId="{7F0567D0-9C04-4D37-9AD5-8527C64DF4CE}">
      <dgm:prSet/>
      <dgm:spPr/>
      <dgm:t>
        <a:bodyPr/>
        <a:lstStyle/>
        <a:p>
          <a:endParaRPr lang="en-US" sz="1800"/>
        </a:p>
      </dgm:t>
    </dgm:pt>
    <dgm:pt modelId="{1B5A0867-2FD8-4118-8A84-CE18668643E7}" type="sibTrans" cxnId="{7F0567D0-9C04-4D37-9AD5-8527C64DF4CE}">
      <dgm:prSet/>
      <dgm:spPr/>
      <dgm:t>
        <a:bodyPr/>
        <a:lstStyle/>
        <a:p>
          <a:endParaRPr lang="en-US" sz="1800"/>
        </a:p>
      </dgm:t>
    </dgm:pt>
    <dgm:pt modelId="{4E304C2E-B260-4EE2-BFD6-B3303FFE3E53}">
      <dgm:prSet custT="1"/>
      <dgm:spPr/>
      <dgm:t>
        <a:bodyPr/>
        <a:lstStyle/>
        <a:p>
          <a:r>
            <a:rPr lang="en-GB" sz="2000" b="1" dirty="0">
              <a:latin typeface="Cambria" pitchFamily="18" charset="0"/>
            </a:rPr>
            <a:t>External power linkages</a:t>
          </a:r>
        </a:p>
      </dgm:t>
    </dgm:pt>
    <dgm:pt modelId="{2B641674-5C62-4CFB-8C1E-DA242B11D4DF}" type="parTrans" cxnId="{9E096846-8104-407D-B0F7-1891F7C3B566}">
      <dgm:prSet/>
      <dgm:spPr/>
      <dgm:t>
        <a:bodyPr/>
        <a:lstStyle/>
        <a:p>
          <a:endParaRPr lang="en-US" sz="1800"/>
        </a:p>
      </dgm:t>
    </dgm:pt>
    <dgm:pt modelId="{8AC0561B-F638-4BF6-B399-06694AB111B5}" type="sibTrans" cxnId="{9E096846-8104-407D-B0F7-1891F7C3B566}">
      <dgm:prSet/>
      <dgm:spPr/>
      <dgm:t>
        <a:bodyPr/>
        <a:lstStyle/>
        <a:p>
          <a:endParaRPr lang="en-US" sz="1800"/>
        </a:p>
      </dgm:t>
    </dgm:pt>
    <dgm:pt modelId="{5C1FD74D-35F3-4135-AB8C-B9BCBB9247CD}" type="pres">
      <dgm:prSet presAssocID="{24F860ED-AFAB-4A67-8AF3-4D98CC656B18}" presName="Name0" presStyleCnt="0">
        <dgm:presLayoutVars>
          <dgm:chMax val="7"/>
          <dgm:chPref val="7"/>
          <dgm:dir/>
        </dgm:presLayoutVars>
      </dgm:prSet>
      <dgm:spPr/>
      <dgm:t>
        <a:bodyPr/>
        <a:lstStyle/>
        <a:p>
          <a:endParaRPr lang="en-US"/>
        </a:p>
      </dgm:t>
    </dgm:pt>
    <dgm:pt modelId="{F4FD3F65-E85C-4AAD-855B-B39A72FB509D}" type="pres">
      <dgm:prSet presAssocID="{24F860ED-AFAB-4A67-8AF3-4D98CC656B18}" presName="Name1" presStyleCnt="0"/>
      <dgm:spPr/>
    </dgm:pt>
    <dgm:pt modelId="{2D482C87-3F59-48FC-97DA-F828EAEE8A6A}" type="pres">
      <dgm:prSet presAssocID="{24F860ED-AFAB-4A67-8AF3-4D98CC656B18}" presName="cycle" presStyleCnt="0"/>
      <dgm:spPr/>
    </dgm:pt>
    <dgm:pt modelId="{02321CE1-15E7-400D-B354-33228969534D}" type="pres">
      <dgm:prSet presAssocID="{24F860ED-AFAB-4A67-8AF3-4D98CC656B18}" presName="srcNode" presStyleLbl="node1" presStyleIdx="0" presStyleCnt="6"/>
      <dgm:spPr/>
    </dgm:pt>
    <dgm:pt modelId="{CE006B8F-86FA-45EA-A22D-7D284B408D67}" type="pres">
      <dgm:prSet presAssocID="{24F860ED-AFAB-4A67-8AF3-4D98CC656B18}" presName="conn" presStyleLbl="parChTrans1D2" presStyleIdx="0" presStyleCnt="1"/>
      <dgm:spPr/>
      <dgm:t>
        <a:bodyPr/>
        <a:lstStyle/>
        <a:p>
          <a:endParaRPr lang="en-US"/>
        </a:p>
      </dgm:t>
    </dgm:pt>
    <dgm:pt modelId="{34F12E99-F320-4303-9B9C-F80257E53505}" type="pres">
      <dgm:prSet presAssocID="{24F860ED-AFAB-4A67-8AF3-4D98CC656B18}" presName="extraNode" presStyleLbl="node1" presStyleIdx="0" presStyleCnt="6"/>
      <dgm:spPr/>
    </dgm:pt>
    <dgm:pt modelId="{E115A4F3-453C-47DF-ABE8-00361D42DB79}" type="pres">
      <dgm:prSet presAssocID="{24F860ED-AFAB-4A67-8AF3-4D98CC656B18}" presName="dstNode" presStyleLbl="node1" presStyleIdx="0" presStyleCnt="6"/>
      <dgm:spPr/>
    </dgm:pt>
    <dgm:pt modelId="{F4D0A985-DA4F-4E61-BBA8-61BBA42680F8}" type="pres">
      <dgm:prSet presAssocID="{0BE3FB03-31BE-4297-ACBC-1C124A3374E6}" presName="text_1" presStyleLbl="node1" presStyleIdx="0" presStyleCnt="6">
        <dgm:presLayoutVars>
          <dgm:bulletEnabled val="1"/>
        </dgm:presLayoutVars>
      </dgm:prSet>
      <dgm:spPr/>
      <dgm:t>
        <a:bodyPr/>
        <a:lstStyle/>
        <a:p>
          <a:endParaRPr lang="en-US"/>
        </a:p>
      </dgm:t>
    </dgm:pt>
    <dgm:pt modelId="{48DD2C9E-7D70-4448-82C0-68F264CDE261}" type="pres">
      <dgm:prSet presAssocID="{0BE3FB03-31BE-4297-ACBC-1C124A3374E6}" presName="accent_1" presStyleCnt="0"/>
      <dgm:spPr/>
    </dgm:pt>
    <dgm:pt modelId="{76675716-528E-466B-B2DC-F108EAFA8CA3}" type="pres">
      <dgm:prSet presAssocID="{0BE3FB03-31BE-4297-ACBC-1C124A3374E6}" presName="accentRepeatNode" presStyleLbl="solidFgAcc1" presStyleIdx="0" presStyleCnt="6"/>
      <dgm:spPr/>
    </dgm:pt>
    <dgm:pt modelId="{5504DE47-B707-4043-AA16-60BD7994BABD}" type="pres">
      <dgm:prSet presAssocID="{5258D1EB-DE76-43B5-BF2A-6614E60004BD}" presName="text_2" presStyleLbl="node1" presStyleIdx="1" presStyleCnt="6" custLinFactNeighborX="-641" custLinFactNeighborY="2028">
        <dgm:presLayoutVars>
          <dgm:bulletEnabled val="1"/>
        </dgm:presLayoutVars>
      </dgm:prSet>
      <dgm:spPr/>
      <dgm:t>
        <a:bodyPr/>
        <a:lstStyle/>
        <a:p>
          <a:endParaRPr lang="en-US"/>
        </a:p>
      </dgm:t>
    </dgm:pt>
    <dgm:pt modelId="{D6016078-81B8-40D2-8DB9-37D4238EA5AD}" type="pres">
      <dgm:prSet presAssocID="{5258D1EB-DE76-43B5-BF2A-6614E60004BD}" presName="accent_2" presStyleCnt="0"/>
      <dgm:spPr/>
    </dgm:pt>
    <dgm:pt modelId="{D01FB6FA-9CB8-4D2C-93F9-C5F702327CBB}" type="pres">
      <dgm:prSet presAssocID="{5258D1EB-DE76-43B5-BF2A-6614E60004BD}" presName="accentRepeatNode" presStyleLbl="solidFgAcc1" presStyleIdx="1" presStyleCnt="6">
        <dgm:style>
          <a:lnRef idx="2">
            <a:schemeClr val="accent2"/>
          </a:lnRef>
          <a:fillRef idx="1">
            <a:schemeClr val="lt1"/>
          </a:fillRef>
          <a:effectRef idx="0">
            <a:schemeClr val="accent2"/>
          </a:effectRef>
          <a:fontRef idx="minor">
            <a:schemeClr val="dk1"/>
          </a:fontRef>
        </dgm:style>
      </dgm:prSet>
      <dgm:spPr/>
    </dgm:pt>
    <dgm:pt modelId="{8E4D870B-6357-4431-8280-A242048B881D}" type="pres">
      <dgm:prSet presAssocID="{03B9EAE6-98D1-4496-AD9D-262928B8766F}" presName="text_3" presStyleLbl="node1" presStyleIdx="2" presStyleCnt="6">
        <dgm:presLayoutVars>
          <dgm:bulletEnabled val="1"/>
        </dgm:presLayoutVars>
      </dgm:prSet>
      <dgm:spPr/>
      <dgm:t>
        <a:bodyPr/>
        <a:lstStyle/>
        <a:p>
          <a:endParaRPr lang="en-US"/>
        </a:p>
      </dgm:t>
    </dgm:pt>
    <dgm:pt modelId="{17D0AC01-CC93-489D-9446-7463A9049A7A}" type="pres">
      <dgm:prSet presAssocID="{03B9EAE6-98D1-4496-AD9D-262928B8766F}" presName="accent_3" presStyleCnt="0"/>
      <dgm:spPr/>
    </dgm:pt>
    <dgm:pt modelId="{C7510ED8-C612-401C-8766-0D068BB28D46}" type="pres">
      <dgm:prSet presAssocID="{03B9EAE6-98D1-4496-AD9D-262928B8766F}" presName="accentRepeatNode" presStyleLbl="solidFgAcc1" presStyleIdx="2" presStyleCnt="6"/>
      <dgm:spPr/>
    </dgm:pt>
    <dgm:pt modelId="{24DD137D-0915-4F1F-B24B-B45A0E2EFEFA}" type="pres">
      <dgm:prSet presAssocID="{F7A8E1AE-7903-4EC7-B76F-964023A21A3A}" presName="text_4" presStyleLbl="node1" presStyleIdx="3" presStyleCnt="6">
        <dgm:presLayoutVars>
          <dgm:bulletEnabled val="1"/>
        </dgm:presLayoutVars>
      </dgm:prSet>
      <dgm:spPr/>
      <dgm:t>
        <a:bodyPr/>
        <a:lstStyle/>
        <a:p>
          <a:endParaRPr lang="en-US"/>
        </a:p>
      </dgm:t>
    </dgm:pt>
    <dgm:pt modelId="{52143BF9-7ADD-4ED0-8528-28BB0DF22254}" type="pres">
      <dgm:prSet presAssocID="{F7A8E1AE-7903-4EC7-B76F-964023A21A3A}" presName="accent_4" presStyleCnt="0"/>
      <dgm:spPr/>
    </dgm:pt>
    <dgm:pt modelId="{6D986F0C-470F-414A-84E5-4CAE25708642}" type="pres">
      <dgm:prSet presAssocID="{F7A8E1AE-7903-4EC7-B76F-964023A21A3A}" presName="accentRepeatNode" presStyleLbl="solidFgAcc1" presStyleIdx="3" presStyleCnt="6">
        <dgm:style>
          <a:lnRef idx="2">
            <a:schemeClr val="accent2"/>
          </a:lnRef>
          <a:fillRef idx="1">
            <a:schemeClr val="lt1"/>
          </a:fillRef>
          <a:effectRef idx="0">
            <a:schemeClr val="accent2"/>
          </a:effectRef>
          <a:fontRef idx="minor">
            <a:schemeClr val="dk1"/>
          </a:fontRef>
        </dgm:style>
      </dgm:prSet>
      <dgm:spPr/>
    </dgm:pt>
    <dgm:pt modelId="{29690C76-93DE-4763-AA1B-3EDCA5954E3B}" type="pres">
      <dgm:prSet presAssocID="{F8B96BCB-F6EB-4B54-BB71-F459FA3B30D8}" presName="text_5" presStyleLbl="node1" presStyleIdx="4" presStyleCnt="6">
        <dgm:presLayoutVars>
          <dgm:bulletEnabled val="1"/>
        </dgm:presLayoutVars>
      </dgm:prSet>
      <dgm:spPr/>
      <dgm:t>
        <a:bodyPr/>
        <a:lstStyle/>
        <a:p>
          <a:endParaRPr lang="en-US"/>
        </a:p>
      </dgm:t>
    </dgm:pt>
    <dgm:pt modelId="{808F6197-F318-4FE9-AA09-76ABDA64525E}" type="pres">
      <dgm:prSet presAssocID="{F8B96BCB-F6EB-4B54-BB71-F459FA3B30D8}" presName="accent_5" presStyleCnt="0"/>
      <dgm:spPr/>
    </dgm:pt>
    <dgm:pt modelId="{013CEF95-54F6-4662-B995-36EA03E70FBF}" type="pres">
      <dgm:prSet presAssocID="{F8B96BCB-F6EB-4B54-BB71-F459FA3B30D8}" presName="accentRepeatNode" presStyleLbl="solidFgAcc1" presStyleIdx="4" presStyleCnt="6"/>
      <dgm:spPr/>
    </dgm:pt>
    <dgm:pt modelId="{56393958-1704-45C2-A49F-AD93BE0106C9}" type="pres">
      <dgm:prSet presAssocID="{4E304C2E-B260-4EE2-BFD6-B3303FFE3E53}" presName="text_6" presStyleLbl="node1" presStyleIdx="5" presStyleCnt="6">
        <dgm:presLayoutVars>
          <dgm:bulletEnabled val="1"/>
        </dgm:presLayoutVars>
      </dgm:prSet>
      <dgm:spPr/>
      <dgm:t>
        <a:bodyPr/>
        <a:lstStyle/>
        <a:p>
          <a:endParaRPr lang="en-US"/>
        </a:p>
      </dgm:t>
    </dgm:pt>
    <dgm:pt modelId="{3583FFDD-57B2-4EEA-890A-9E487D4A832B}" type="pres">
      <dgm:prSet presAssocID="{4E304C2E-B260-4EE2-BFD6-B3303FFE3E53}" presName="accent_6" presStyleCnt="0"/>
      <dgm:spPr/>
    </dgm:pt>
    <dgm:pt modelId="{7F591BF9-ECDB-4075-B4CB-4985322DF270}" type="pres">
      <dgm:prSet presAssocID="{4E304C2E-B260-4EE2-BFD6-B3303FFE3E53}" presName="accentRepeatNode" presStyleLbl="solidFgAcc1" presStyleIdx="5" presStyleCnt="6"/>
      <dgm:spPr/>
    </dgm:pt>
  </dgm:ptLst>
  <dgm:cxnLst>
    <dgm:cxn modelId="{82215034-A1BB-4868-BD73-4C351086C178}" srcId="{24F860ED-AFAB-4A67-8AF3-4D98CC656B18}" destId="{03B9EAE6-98D1-4496-AD9D-262928B8766F}" srcOrd="2" destOrd="0" parTransId="{D1E907E7-3C1D-4AD1-BAD7-D2911F8EC9BB}" sibTransId="{1FD5AEC4-4EAA-43A9-8F44-BD04D81A5FCA}"/>
    <dgm:cxn modelId="{9DE078AA-4FDD-4C1E-AFA2-3EE4A482248F}" type="presOf" srcId="{03B9EAE6-98D1-4496-AD9D-262928B8766F}" destId="{8E4D870B-6357-4431-8280-A242048B881D}" srcOrd="0" destOrd="0" presId="urn:microsoft.com/office/officeart/2008/layout/VerticalCurvedList#4"/>
    <dgm:cxn modelId="{EFF3ED36-4715-4F7E-A217-E8BE60C15AA7}" srcId="{24F860ED-AFAB-4A67-8AF3-4D98CC656B18}" destId="{F7A8E1AE-7903-4EC7-B76F-964023A21A3A}" srcOrd="3" destOrd="0" parTransId="{4F40BD52-B71A-4139-9FFA-F67C437D311C}" sibTransId="{4FFC0DDD-5E38-4A91-9934-A9B01D5B5F9E}"/>
    <dgm:cxn modelId="{B007B013-6F78-4694-89C5-6B95959F5E8E}" type="presOf" srcId="{24F860ED-AFAB-4A67-8AF3-4D98CC656B18}" destId="{5C1FD74D-35F3-4135-AB8C-B9BCBB9247CD}" srcOrd="0" destOrd="0" presId="urn:microsoft.com/office/officeart/2008/layout/VerticalCurvedList#4"/>
    <dgm:cxn modelId="{A8C33D32-86A5-415B-9E5E-A6F8E2E5D517}" srcId="{24F860ED-AFAB-4A67-8AF3-4D98CC656B18}" destId="{0BE3FB03-31BE-4297-ACBC-1C124A3374E6}" srcOrd="0" destOrd="0" parTransId="{05507DCD-CEF0-4007-9C3A-0FCCCC7C0E18}" sibTransId="{D83AF083-5728-4819-87B9-F38F5DBCAAEE}"/>
    <dgm:cxn modelId="{BA435852-C0FB-4CC8-9AA2-F93482D783E8}" type="presOf" srcId="{4E304C2E-B260-4EE2-BFD6-B3303FFE3E53}" destId="{56393958-1704-45C2-A49F-AD93BE0106C9}" srcOrd="0" destOrd="0" presId="urn:microsoft.com/office/officeart/2008/layout/VerticalCurvedList#4"/>
    <dgm:cxn modelId="{9E096846-8104-407D-B0F7-1891F7C3B566}" srcId="{24F860ED-AFAB-4A67-8AF3-4D98CC656B18}" destId="{4E304C2E-B260-4EE2-BFD6-B3303FFE3E53}" srcOrd="5" destOrd="0" parTransId="{2B641674-5C62-4CFB-8C1E-DA242B11D4DF}" sibTransId="{8AC0561B-F638-4BF6-B399-06694AB111B5}"/>
    <dgm:cxn modelId="{1B81559C-6687-4EDD-B7EB-011D23E7134E}" type="presOf" srcId="{0BE3FB03-31BE-4297-ACBC-1C124A3374E6}" destId="{F4D0A985-DA4F-4E61-BBA8-61BBA42680F8}" srcOrd="0" destOrd="0" presId="urn:microsoft.com/office/officeart/2008/layout/VerticalCurvedList#4"/>
    <dgm:cxn modelId="{4359840C-0BED-47A7-904D-103D3DE2D577}" type="presOf" srcId="{5258D1EB-DE76-43B5-BF2A-6614E60004BD}" destId="{5504DE47-B707-4043-AA16-60BD7994BABD}" srcOrd="0" destOrd="0" presId="urn:microsoft.com/office/officeart/2008/layout/VerticalCurvedList#4"/>
    <dgm:cxn modelId="{CE709E95-8C6A-4133-A4E1-89133AB796DB}" type="presOf" srcId="{F8B96BCB-F6EB-4B54-BB71-F459FA3B30D8}" destId="{29690C76-93DE-4763-AA1B-3EDCA5954E3B}" srcOrd="0" destOrd="0" presId="urn:microsoft.com/office/officeart/2008/layout/VerticalCurvedList#4"/>
    <dgm:cxn modelId="{2082FC20-22FF-410C-BC46-757636274C32}" srcId="{24F860ED-AFAB-4A67-8AF3-4D98CC656B18}" destId="{5258D1EB-DE76-43B5-BF2A-6614E60004BD}" srcOrd="1" destOrd="0" parTransId="{B12F979B-5C67-465D-B8A8-4B96D6C01687}" sibTransId="{BEEE4DA6-390D-437B-ACA8-5D171AD24240}"/>
    <dgm:cxn modelId="{25D32D71-F618-4C1D-A38E-476DDAD1F6CD}" type="presOf" srcId="{D83AF083-5728-4819-87B9-F38F5DBCAAEE}" destId="{CE006B8F-86FA-45EA-A22D-7D284B408D67}" srcOrd="0" destOrd="0" presId="urn:microsoft.com/office/officeart/2008/layout/VerticalCurvedList#4"/>
    <dgm:cxn modelId="{CB224978-ED10-4388-BB34-893C9A199294}" type="presOf" srcId="{F7A8E1AE-7903-4EC7-B76F-964023A21A3A}" destId="{24DD137D-0915-4F1F-B24B-B45A0E2EFEFA}" srcOrd="0" destOrd="0" presId="urn:microsoft.com/office/officeart/2008/layout/VerticalCurvedList#4"/>
    <dgm:cxn modelId="{7F0567D0-9C04-4D37-9AD5-8527C64DF4CE}" srcId="{24F860ED-AFAB-4A67-8AF3-4D98CC656B18}" destId="{F8B96BCB-F6EB-4B54-BB71-F459FA3B30D8}" srcOrd="4" destOrd="0" parTransId="{0560BB47-9692-46DC-9BBC-301566CD5C1E}" sibTransId="{1B5A0867-2FD8-4118-8A84-CE18668643E7}"/>
    <dgm:cxn modelId="{05B70574-4331-4F35-BEA2-00A634D4602F}" type="presParOf" srcId="{5C1FD74D-35F3-4135-AB8C-B9BCBB9247CD}" destId="{F4FD3F65-E85C-4AAD-855B-B39A72FB509D}" srcOrd="0" destOrd="0" presId="urn:microsoft.com/office/officeart/2008/layout/VerticalCurvedList#4"/>
    <dgm:cxn modelId="{66E1DD66-9295-48ED-AFBB-F2817797EB6E}" type="presParOf" srcId="{F4FD3F65-E85C-4AAD-855B-B39A72FB509D}" destId="{2D482C87-3F59-48FC-97DA-F828EAEE8A6A}" srcOrd="0" destOrd="0" presId="urn:microsoft.com/office/officeart/2008/layout/VerticalCurvedList#4"/>
    <dgm:cxn modelId="{CC9A534E-6914-4415-9C69-F21BFF80B6BE}" type="presParOf" srcId="{2D482C87-3F59-48FC-97DA-F828EAEE8A6A}" destId="{02321CE1-15E7-400D-B354-33228969534D}" srcOrd="0" destOrd="0" presId="urn:microsoft.com/office/officeart/2008/layout/VerticalCurvedList#4"/>
    <dgm:cxn modelId="{DA735CA5-A3F0-42DD-B657-B4582F8DD11B}" type="presParOf" srcId="{2D482C87-3F59-48FC-97DA-F828EAEE8A6A}" destId="{CE006B8F-86FA-45EA-A22D-7D284B408D67}" srcOrd="1" destOrd="0" presId="urn:microsoft.com/office/officeart/2008/layout/VerticalCurvedList#4"/>
    <dgm:cxn modelId="{FC134D84-0D86-4D2A-8F5D-3D7B5F39C292}" type="presParOf" srcId="{2D482C87-3F59-48FC-97DA-F828EAEE8A6A}" destId="{34F12E99-F320-4303-9B9C-F80257E53505}" srcOrd="2" destOrd="0" presId="urn:microsoft.com/office/officeart/2008/layout/VerticalCurvedList#4"/>
    <dgm:cxn modelId="{F330E980-1091-413D-AF34-266DA3D8C800}" type="presParOf" srcId="{2D482C87-3F59-48FC-97DA-F828EAEE8A6A}" destId="{E115A4F3-453C-47DF-ABE8-00361D42DB79}" srcOrd="3" destOrd="0" presId="urn:microsoft.com/office/officeart/2008/layout/VerticalCurvedList#4"/>
    <dgm:cxn modelId="{CCD842B4-5796-4576-9C19-47922A736F30}" type="presParOf" srcId="{F4FD3F65-E85C-4AAD-855B-B39A72FB509D}" destId="{F4D0A985-DA4F-4E61-BBA8-61BBA42680F8}" srcOrd="1" destOrd="0" presId="urn:microsoft.com/office/officeart/2008/layout/VerticalCurvedList#4"/>
    <dgm:cxn modelId="{2B571B9E-D01C-4BA6-A7BF-4EE5E93C1081}" type="presParOf" srcId="{F4FD3F65-E85C-4AAD-855B-B39A72FB509D}" destId="{48DD2C9E-7D70-4448-82C0-68F264CDE261}" srcOrd="2" destOrd="0" presId="urn:microsoft.com/office/officeart/2008/layout/VerticalCurvedList#4"/>
    <dgm:cxn modelId="{660C442C-7F3E-4A90-B224-C7466D8EEF11}" type="presParOf" srcId="{48DD2C9E-7D70-4448-82C0-68F264CDE261}" destId="{76675716-528E-466B-B2DC-F108EAFA8CA3}" srcOrd="0" destOrd="0" presId="urn:microsoft.com/office/officeart/2008/layout/VerticalCurvedList#4"/>
    <dgm:cxn modelId="{F64B24CE-EA4D-4827-9898-8F5B49C9675B}" type="presParOf" srcId="{F4FD3F65-E85C-4AAD-855B-B39A72FB509D}" destId="{5504DE47-B707-4043-AA16-60BD7994BABD}" srcOrd="3" destOrd="0" presId="urn:microsoft.com/office/officeart/2008/layout/VerticalCurvedList#4"/>
    <dgm:cxn modelId="{346ED058-C41D-4F66-B590-A852E171A071}" type="presParOf" srcId="{F4FD3F65-E85C-4AAD-855B-B39A72FB509D}" destId="{D6016078-81B8-40D2-8DB9-37D4238EA5AD}" srcOrd="4" destOrd="0" presId="urn:microsoft.com/office/officeart/2008/layout/VerticalCurvedList#4"/>
    <dgm:cxn modelId="{D28C67AA-2D84-4644-8245-0953E7B6EE30}" type="presParOf" srcId="{D6016078-81B8-40D2-8DB9-37D4238EA5AD}" destId="{D01FB6FA-9CB8-4D2C-93F9-C5F702327CBB}" srcOrd="0" destOrd="0" presId="urn:microsoft.com/office/officeart/2008/layout/VerticalCurvedList#4"/>
    <dgm:cxn modelId="{1B7B3799-14C9-4D4A-AF22-4755EE5A871F}" type="presParOf" srcId="{F4FD3F65-E85C-4AAD-855B-B39A72FB509D}" destId="{8E4D870B-6357-4431-8280-A242048B881D}" srcOrd="5" destOrd="0" presId="urn:microsoft.com/office/officeart/2008/layout/VerticalCurvedList#4"/>
    <dgm:cxn modelId="{A8FAA973-A2E0-4FED-9BFE-3BEE14AFCB06}" type="presParOf" srcId="{F4FD3F65-E85C-4AAD-855B-B39A72FB509D}" destId="{17D0AC01-CC93-489D-9446-7463A9049A7A}" srcOrd="6" destOrd="0" presId="urn:microsoft.com/office/officeart/2008/layout/VerticalCurvedList#4"/>
    <dgm:cxn modelId="{AB743559-605A-49DF-A4DF-4ED94D55C15C}" type="presParOf" srcId="{17D0AC01-CC93-489D-9446-7463A9049A7A}" destId="{C7510ED8-C612-401C-8766-0D068BB28D46}" srcOrd="0" destOrd="0" presId="urn:microsoft.com/office/officeart/2008/layout/VerticalCurvedList#4"/>
    <dgm:cxn modelId="{F14F8537-665B-41CB-A124-3DC86B7E8110}" type="presParOf" srcId="{F4FD3F65-E85C-4AAD-855B-B39A72FB509D}" destId="{24DD137D-0915-4F1F-B24B-B45A0E2EFEFA}" srcOrd="7" destOrd="0" presId="urn:microsoft.com/office/officeart/2008/layout/VerticalCurvedList#4"/>
    <dgm:cxn modelId="{CA294FF4-EE46-4032-8112-8290F5F41FE4}" type="presParOf" srcId="{F4FD3F65-E85C-4AAD-855B-B39A72FB509D}" destId="{52143BF9-7ADD-4ED0-8528-28BB0DF22254}" srcOrd="8" destOrd="0" presId="urn:microsoft.com/office/officeart/2008/layout/VerticalCurvedList#4"/>
    <dgm:cxn modelId="{625275F4-5F81-426C-B318-12926FD31E06}" type="presParOf" srcId="{52143BF9-7ADD-4ED0-8528-28BB0DF22254}" destId="{6D986F0C-470F-414A-84E5-4CAE25708642}" srcOrd="0" destOrd="0" presId="urn:microsoft.com/office/officeart/2008/layout/VerticalCurvedList#4"/>
    <dgm:cxn modelId="{2892AB00-3BD3-4B7A-B65B-857C4FA61729}" type="presParOf" srcId="{F4FD3F65-E85C-4AAD-855B-B39A72FB509D}" destId="{29690C76-93DE-4763-AA1B-3EDCA5954E3B}" srcOrd="9" destOrd="0" presId="urn:microsoft.com/office/officeart/2008/layout/VerticalCurvedList#4"/>
    <dgm:cxn modelId="{CCD06F05-F859-4CC5-9093-AD09376D9075}" type="presParOf" srcId="{F4FD3F65-E85C-4AAD-855B-B39A72FB509D}" destId="{808F6197-F318-4FE9-AA09-76ABDA64525E}" srcOrd="10" destOrd="0" presId="urn:microsoft.com/office/officeart/2008/layout/VerticalCurvedList#4"/>
    <dgm:cxn modelId="{4AF0A599-5677-4738-9924-818128E7C257}" type="presParOf" srcId="{808F6197-F318-4FE9-AA09-76ABDA64525E}" destId="{013CEF95-54F6-4662-B995-36EA03E70FBF}" srcOrd="0" destOrd="0" presId="urn:microsoft.com/office/officeart/2008/layout/VerticalCurvedList#4"/>
    <dgm:cxn modelId="{773EFB47-B3A2-4942-8851-1ADDCADC884E}" type="presParOf" srcId="{F4FD3F65-E85C-4AAD-855B-B39A72FB509D}" destId="{56393958-1704-45C2-A49F-AD93BE0106C9}" srcOrd="11" destOrd="0" presId="urn:microsoft.com/office/officeart/2008/layout/VerticalCurvedList#4"/>
    <dgm:cxn modelId="{8EBC56BB-F90D-466F-A7FF-1D98FFEB2BD5}" type="presParOf" srcId="{F4FD3F65-E85C-4AAD-855B-B39A72FB509D}" destId="{3583FFDD-57B2-4EEA-890A-9E487D4A832B}" srcOrd="12" destOrd="0" presId="urn:microsoft.com/office/officeart/2008/layout/VerticalCurvedList#4"/>
    <dgm:cxn modelId="{EA733AF6-4D42-4EE5-88DE-ED39F345359B}" type="presParOf" srcId="{3583FFDD-57B2-4EEA-890A-9E487D4A832B}" destId="{7F591BF9-ECDB-4075-B4CB-4985322DF270}" srcOrd="0" destOrd="0" presId="urn:microsoft.com/office/officeart/2008/layout/VerticalCurved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B66BB-3E91-452C-8DB5-59C758697D88}" type="doc">
      <dgm:prSet loTypeId="urn:microsoft.com/office/officeart/2005/8/layout/gear1" loCatId="relationship" qsTypeId="urn:microsoft.com/office/officeart/2005/8/quickstyle/simple1" qsCatId="simple" csTypeId="urn:microsoft.com/office/officeart/2005/8/colors/accent1_2" csCatId="accent1" phldr="1"/>
      <dgm:spPr/>
    </dgm:pt>
    <dgm:pt modelId="{6A4F6E5E-95E3-4B7C-8790-0D1C159AA085}">
      <dgm:prSet phldrT="[Text]" custT="1"/>
      <dgm:spPr>
        <a:solidFill>
          <a:srgbClr val="00B0F0"/>
        </a:solidFill>
      </dgm:spPr>
      <dgm:t>
        <a:bodyPr/>
        <a:lstStyle/>
        <a:p>
          <a:r>
            <a:rPr lang="en-US" sz="1800" b="1" dirty="0">
              <a:solidFill>
                <a:srgbClr val="002060"/>
              </a:solidFill>
              <a:latin typeface="Arial" panose="020B0604020202020204" pitchFamily="34" charset="0"/>
              <a:cs typeface="Arial" panose="020B0604020202020204" pitchFamily="34" charset="0"/>
            </a:rPr>
            <a:t>Local &amp; International Private Sector Players</a:t>
          </a:r>
        </a:p>
      </dgm:t>
    </dgm:pt>
    <dgm:pt modelId="{30516CA5-D9FB-4F9D-8B40-64F61BB812E7}" type="parTrans" cxnId="{7CA8C672-43F7-4B12-B87D-973593F211A9}">
      <dgm:prSet/>
      <dgm:spPr/>
      <dgm:t>
        <a:bodyPr/>
        <a:lstStyle/>
        <a:p>
          <a:endParaRPr lang="en-US"/>
        </a:p>
      </dgm:t>
    </dgm:pt>
    <dgm:pt modelId="{F5A87DA1-91F0-4290-A24E-6866BFA4CCDA}" type="sibTrans" cxnId="{7CA8C672-43F7-4B12-B87D-973593F211A9}">
      <dgm:prSet/>
      <dgm:spPr/>
      <dgm:t>
        <a:bodyPr/>
        <a:lstStyle/>
        <a:p>
          <a:endParaRPr lang="en-US"/>
        </a:p>
      </dgm:t>
    </dgm:pt>
    <dgm:pt modelId="{749EB59C-A0B5-4515-BD62-5AC1DF86AEF4}">
      <dgm:prSet phldrT="[Text]" custT="1"/>
      <dgm:spPr>
        <a:solidFill>
          <a:srgbClr val="FFC000"/>
        </a:solidFill>
      </dgm:spPr>
      <dgm:t>
        <a:bodyPr/>
        <a:lstStyle/>
        <a:p>
          <a:r>
            <a:rPr lang="en-US" sz="1500" b="1" dirty="0">
              <a:solidFill>
                <a:srgbClr val="002060"/>
              </a:solidFill>
              <a:latin typeface="Arial" panose="020B0604020202020204" pitchFamily="34" charset="0"/>
              <a:cs typeface="Arial" panose="020B0604020202020204" pitchFamily="34" charset="0"/>
            </a:rPr>
            <a:t>Develop-</a:t>
          </a:r>
          <a:r>
            <a:rPr lang="en-US" sz="1500" b="1" dirty="0" err="1">
              <a:solidFill>
                <a:srgbClr val="002060"/>
              </a:solidFill>
              <a:latin typeface="Arial" panose="020B0604020202020204" pitchFamily="34" charset="0"/>
              <a:cs typeface="Arial" panose="020B0604020202020204" pitchFamily="34" charset="0"/>
            </a:rPr>
            <a:t>ment</a:t>
          </a:r>
          <a:r>
            <a:rPr lang="en-US" sz="1500" b="1" dirty="0">
              <a:solidFill>
                <a:srgbClr val="002060"/>
              </a:solidFill>
              <a:latin typeface="Arial" panose="020B0604020202020204" pitchFamily="34" charset="0"/>
              <a:cs typeface="Arial" panose="020B0604020202020204" pitchFamily="34" charset="0"/>
            </a:rPr>
            <a:t> Partners </a:t>
          </a:r>
        </a:p>
      </dgm:t>
    </dgm:pt>
    <dgm:pt modelId="{02E1E347-4B92-4D2C-A17F-A95CE6BECB50}" type="parTrans" cxnId="{1FA186D8-308D-4930-8483-C660865F6A54}">
      <dgm:prSet/>
      <dgm:spPr/>
      <dgm:t>
        <a:bodyPr/>
        <a:lstStyle/>
        <a:p>
          <a:endParaRPr lang="en-US"/>
        </a:p>
      </dgm:t>
    </dgm:pt>
    <dgm:pt modelId="{E54C6542-C3EB-44FC-AD92-B10867E57996}" type="sibTrans" cxnId="{1FA186D8-308D-4930-8483-C660865F6A54}">
      <dgm:prSet/>
      <dgm:spPr/>
      <dgm:t>
        <a:bodyPr/>
        <a:lstStyle/>
        <a:p>
          <a:endParaRPr lang="en-US"/>
        </a:p>
      </dgm:t>
    </dgm:pt>
    <dgm:pt modelId="{96E26266-1E3F-49F7-8A90-760B74602919}">
      <dgm:prSet phldrT="[Text]" custT="1"/>
      <dgm:spPr>
        <a:solidFill>
          <a:srgbClr val="92D050"/>
        </a:solidFill>
      </dgm:spPr>
      <dgm:t>
        <a:bodyPr/>
        <a:lstStyle/>
        <a:p>
          <a:r>
            <a:rPr lang="en-US" sz="1600" b="1" dirty="0">
              <a:solidFill>
                <a:srgbClr val="002060"/>
              </a:solidFill>
              <a:latin typeface="Arial" panose="020B0604020202020204" pitchFamily="34" charset="0"/>
              <a:cs typeface="Arial" panose="020B0604020202020204" pitchFamily="34" charset="0"/>
            </a:rPr>
            <a:t>Federal, State, Local </a:t>
          </a:r>
          <a:r>
            <a:rPr lang="en-US" sz="1600" b="1" dirty="0" err="1">
              <a:solidFill>
                <a:srgbClr val="002060"/>
              </a:solidFill>
              <a:latin typeface="Arial" panose="020B0604020202020204" pitchFamily="34" charset="0"/>
              <a:cs typeface="Arial" panose="020B0604020202020204" pitchFamily="34" charset="0"/>
            </a:rPr>
            <a:t>Govts</a:t>
          </a:r>
          <a:r>
            <a:rPr lang="en-US" sz="1600" b="1" dirty="0">
              <a:solidFill>
                <a:srgbClr val="002060"/>
              </a:solidFill>
              <a:latin typeface="Arial" panose="020B0604020202020204" pitchFamily="34" charset="0"/>
              <a:cs typeface="Arial" panose="020B0604020202020204" pitchFamily="34" charset="0"/>
            </a:rPr>
            <a:t>.</a:t>
          </a:r>
        </a:p>
      </dgm:t>
    </dgm:pt>
    <dgm:pt modelId="{36F1E66A-170D-4913-BD1D-05653D1E3645}" type="parTrans" cxnId="{26685BC6-30EB-4849-A699-673B374A847C}">
      <dgm:prSet/>
      <dgm:spPr/>
      <dgm:t>
        <a:bodyPr/>
        <a:lstStyle/>
        <a:p>
          <a:endParaRPr lang="en-US"/>
        </a:p>
      </dgm:t>
    </dgm:pt>
    <dgm:pt modelId="{227BCB18-51D2-4CCE-B4F8-F1C7CFB9CC02}" type="sibTrans" cxnId="{26685BC6-30EB-4849-A699-673B374A847C}">
      <dgm:prSet/>
      <dgm:spPr/>
      <dgm:t>
        <a:bodyPr/>
        <a:lstStyle/>
        <a:p>
          <a:endParaRPr lang="en-US"/>
        </a:p>
      </dgm:t>
    </dgm:pt>
    <dgm:pt modelId="{DDEC4DF0-3A6D-4C3A-88D7-998279F11A38}" type="pres">
      <dgm:prSet presAssocID="{21AB66BB-3E91-452C-8DB5-59C758697D88}" presName="composite" presStyleCnt="0">
        <dgm:presLayoutVars>
          <dgm:chMax val="3"/>
          <dgm:animLvl val="lvl"/>
          <dgm:resizeHandles val="exact"/>
        </dgm:presLayoutVars>
      </dgm:prSet>
      <dgm:spPr/>
    </dgm:pt>
    <dgm:pt modelId="{4F1DBFAD-34F0-47D1-A55A-E496A9674F3B}" type="pres">
      <dgm:prSet presAssocID="{6A4F6E5E-95E3-4B7C-8790-0D1C159AA085}" presName="gear1" presStyleLbl="node1" presStyleIdx="0" presStyleCnt="3" custLinFactNeighborX="-8151" custLinFactNeighborY="2679">
        <dgm:presLayoutVars>
          <dgm:chMax val="1"/>
          <dgm:bulletEnabled val="1"/>
        </dgm:presLayoutVars>
      </dgm:prSet>
      <dgm:spPr/>
      <dgm:t>
        <a:bodyPr/>
        <a:lstStyle/>
        <a:p>
          <a:endParaRPr lang="en-US"/>
        </a:p>
      </dgm:t>
    </dgm:pt>
    <dgm:pt modelId="{136160BB-5F0E-4EBC-8D2B-49D2D5F2476F}" type="pres">
      <dgm:prSet presAssocID="{6A4F6E5E-95E3-4B7C-8790-0D1C159AA085}" presName="gear1srcNode" presStyleLbl="node1" presStyleIdx="0" presStyleCnt="3"/>
      <dgm:spPr/>
      <dgm:t>
        <a:bodyPr/>
        <a:lstStyle/>
        <a:p>
          <a:endParaRPr lang="en-US"/>
        </a:p>
      </dgm:t>
    </dgm:pt>
    <dgm:pt modelId="{30350EC4-0E2C-4D85-9ECD-C5E5131D20C2}" type="pres">
      <dgm:prSet presAssocID="{6A4F6E5E-95E3-4B7C-8790-0D1C159AA085}" presName="gear1dstNode" presStyleLbl="node1" presStyleIdx="0" presStyleCnt="3"/>
      <dgm:spPr/>
      <dgm:t>
        <a:bodyPr/>
        <a:lstStyle/>
        <a:p>
          <a:endParaRPr lang="en-US"/>
        </a:p>
      </dgm:t>
    </dgm:pt>
    <dgm:pt modelId="{4C46E81F-FB10-466E-9766-0D6E58B13A25}" type="pres">
      <dgm:prSet presAssocID="{749EB59C-A0B5-4515-BD62-5AC1DF86AEF4}" presName="gear2" presStyleLbl="node1" presStyleIdx="1" presStyleCnt="3" custScaleX="91245" custScaleY="84552">
        <dgm:presLayoutVars>
          <dgm:chMax val="1"/>
          <dgm:bulletEnabled val="1"/>
        </dgm:presLayoutVars>
      </dgm:prSet>
      <dgm:spPr/>
      <dgm:t>
        <a:bodyPr/>
        <a:lstStyle/>
        <a:p>
          <a:endParaRPr lang="en-US"/>
        </a:p>
      </dgm:t>
    </dgm:pt>
    <dgm:pt modelId="{B1E2903F-5CCE-4C42-81A7-17946034AC71}" type="pres">
      <dgm:prSet presAssocID="{749EB59C-A0B5-4515-BD62-5AC1DF86AEF4}" presName="gear2srcNode" presStyleLbl="node1" presStyleIdx="1" presStyleCnt="3"/>
      <dgm:spPr/>
      <dgm:t>
        <a:bodyPr/>
        <a:lstStyle/>
        <a:p>
          <a:endParaRPr lang="en-US"/>
        </a:p>
      </dgm:t>
    </dgm:pt>
    <dgm:pt modelId="{EDF662D0-E503-491D-9DED-E37852963E09}" type="pres">
      <dgm:prSet presAssocID="{749EB59C-A0B5-4515-BD62-5AC1DF86AEF4}" presName="gear2dstNode" presStyleLbl="node1" presStyleIdx="1" presStyleCnt="3"/>
      <dgm:spPr/>
      <dgm:t>
        <a:bodyPr/>
        <a:lstStyle/>
        <a:p>
          <a:endParaRPr lang="en-US"/>
        </a:p>
      </dgm:t>
    </dgm:pt>
    <dgm:pt modelId="{E5C3698C-1647-46B6-AA64-32C2BB5BE297}" type="pres">
      <dgm:prSet presAssocID="{96E26266-1E3F-49F7-8A90-760B74602919}" presName="gear3" presStyleLbl="node1" presStyleIdx="2" presStyleCnt="3" custAng="21493881" custScaleX="115761" custScaleY="111216"/>
      <dgm:spPr/>
      <dgm:t>
        <a:bodyPr/>
        <a:lstStyle/>
        <a:p>
          <a:endParaRPr lang="en-US"/>
        </a:p>
      </dgm:t>
    </dgm:pt>
    <dgm:pt modelId="{4F1836C9-5754-4FC3-8311-4710CF584E7A}" type="pres">
      <dgm:prSet presAssocID="{96E26266-1E3F-49F7-8A90-760B74602919}" presName="gear3tx" presStyleLbl="node1" presStyleIdx="2" presStyleCnt="3">
        <dgm:presLayoutVars>
          <dgm:chMax val="1"/>
          <dgm:bulletEnabled val="1"/>
        </dgm:presLayoutVars>
      </dgm:prSet>
      <dgm:spPr/>
      <dgm:t>
        <a:bodyPr/>
        <a:lstStyle/>
        <a:p>
          <a:endParaRPr lang="en-US"/>
        </a:p>
      </dgm:t>
    </dgm:pt>
    <dgm:pt modelId="{A1F7D75E-E108-4774-A4E6-85708649E020}" type="pres">
      <dgm:prSet presAssocID="{96E26266-1E3F-49F7-8A90-760B74602919}" presName="gear3srcNode" presStyleLbl="node1" presStyleIdx="2" presStyleCnt="3"/>
      <dgm:spPr/>
      <dgm:t>
        <a:bodyPr/>
        <a:lstStyle/>
        <a:p>
          <a:endParaRPr lang="en-US"/>
        </a:p>
      </dgm:t>
    </dgm:pt>
    <dgm:pt modelId="{6E2492DC-B5F9-4E8F-A361-A910E1C86F88}" type="pres">
      <dgm:prSet presAssocID="{96E26266-1E3F-49F7-8A90-760B74602919}" presName="gear3dstNode" presStyleLbl="node1" presStyleIdx="2" presStyleCnt="3"/>
      <dgm:spPr/>
      <dgm:t>
        <a:bodyPr/>
        <a:lstStyle/>
        <a:p>
          <a:endParaRPr lang="en-US"/>
        </a:p>
      </dgm:t>
    </dgm:pt>
    <dgm:pt modelId="{0AE36C67-ADCD-4F64-BE97-3DB8E6B878C8}" type="pres">
      <dgm:prSet presAssocID="{F5A87DA1-91F0-4290-A24E-6866BFA4CCDA}" presName="connector1" presStyleLbl="sibTrans2D1" presStyleIdx="0" presStyleCnt="3"/>
      <dgm:spPr/>
      <dgm:t>
        <a:bodyPr/>
        <a:lstStyle/>
        <a:p>
          <a:endParaRPr lang="en-US"/>
        </a:p>
      </dgm:t>
    </dgm:pt>
    <dgm:pt modelId="{23569566-C5AB-4E5F-A5FC-B3B649C19719}" type="pres">
      <dgm:prSet presAssocID="{E54C6542-C3EB-44FC-AD92-B10867E57996}" presName="connector2" presStyleLbl="sibTrans2D1" presStyleIdx="1" presStyleCnt="3"/>
      <dgm:spPr/>
      <dgm:t>
        <a:bodyPr/>
        <a:lstStyle/>
        <a:p>
          <a:endParaRPr lang="en-US"/>
        </a:p>
      </dgm:t>
    </dgm:pt>
    <dgm:pt modelId="{587622A4-CEED-4115-9D17-13124526F426}" type="pres">
      <dgm:prSet presAssocID="{227BCB18-51D2-4CCE-B4F8-F1C7CFB9CC02}" presName="connector3" presStyleLbl="sibTrans2D1" presStyleIdx="2" presStyleCnt="3"/>
      <dgm:spPr/>
      <dgm:t>
        <a:bodyPr/>
        <a:lstStyle/>
        <a:p>
          <a:endParaRPr lang="en-US"/>
        </a:p>
      </dgm:t>
    </dgm:pt>
  </dgm:ptLst>
  <dgm:cxnLst>
    <dgm:cxn modelId="{32115374-2C29-42B0-B205-1FE0072CF9B1}" type="presOf" srcId="{749EB59C-A0B5-4515-BD62-5AC1DF86AEF4}" destId="{4C46E81F-FB10-466E-9766-0D6E58B13A25}" srcOrd="0" destOrd="0" presId="urn:microsoft.com/office/officeart/2005/8/layout/gear1"/>
    <dgm:cxn modelId="{CE2F5EA9-0F3F-474F-BA23-15A7327A6D94}" type="presOf" srcId="{6A4F6E5E-95E3-4B7C-8790-0D1C159AA085}" destId="{136160BB-5F0E-4EBC-8D2B-49D2D5F2476F}" srcOrd="1" destOrd="0" presId="urn:microsoft.com/office/officeart/2005/8/layout/gear1"/>
    <dgm:cxn modelId="{A12B4C4D-E95D-4CA6-8C21-CA931DFEF25B}" type="presOf" srcId="{6A4F6E5E-95E3-4B7C-8790-0D1C159AA085}" destId="{30350EC4-0E2C-4D85-9ECD-C5E5131D20C2}" srcOrd="2" destOrd="0" presId="urn:microsoft.com/office/officeart/2005/8/layout/gear1"/>
    <dgm:cxn modelId="{BABD6150-BFA7-48F3-A53B-52F2127E38F6}" type="presOf" srcId="{F5A87DA1-91F0-4290-A24E-6866BFA4CCDA}" destId="{0AE36C67-ADCD-4F64-BE97-3DB8E6B878C8}" srcOrd="0" destOrd="0" presId="urn:microsoft.com/office/officeart/2005/8/layout/gear1"/>
    <dgm:cxn modelId="{5CFF215E-5E49-41B1-AC56-0C24F7E9D75F}" type="presOf" srcId="{749EB59C-A0B5-4515-BD62-5AC1DF86AEF4}" destId="{B1E2903F-5CCE-4C42-81A7-17946034AC71}" srcOrd="1" destOrd="0" presId="urn:microsoft.com/office/officeart/2005/8/layout/gear1"/>
    <dgm:cxn modelId="{005C839F-630C-4B8A-97CE-41C299CE7F95}" type="presOf" srcId="{96E26266-1E3F-49F7-8A90-760B74602919}" destId="{4F1836C9-5754-4FC3-8311-4710CF584E7A}" srcOrd="1" destOrd="0" presId="urn:microsoft.com/office/officeart/2005/8/layout/gear1"/>
    <dgm:cxn modelId="{7CA8C672-43F7-4B12-B87D-973593F211A9}" srcId="{21AB66BB-3E91-452C-8DB5-59C758697D88}" destId="{6A4F6E5E-95E3-4B7C-8790-0D1C159AA085}" srcOrd="0" destOrd="0" parTransId="{30516CA5-D9FB-4F9D-8B40-64F61BB812E7}" sibTransId="{F5A87DA1-91F0-4290-A24E-6866BFA4CCDA}"/>
    <dgm:cxn modelId="{56EA9EE3-1194-48A1-8145-619FE90B0A68}" type="presOf" srcId="{E54C6542-C3EB-44FC-AD92-B10867E57996}" destId="{23569566-C5AB-4E5F-A5FC-B3B649C19719}" srcOrd="0" destOrd="0" presId="urn:microsoft.com/office/officeart/2005/8/layout/gear1"/>
    <dgm:cxn modelId="{00F27A61-0716-4A5E-9C69-8DA9F3B85D7D}" type="presOf" srcId="{227BCB18-51D2-4CCE-B4F8-F1C7CFB9CC02}" destId="{587622A4-CEED-4115-9D17-13124526F426}" srcOrd="0" destOrd="0" presId="urn:microsoft.com/office/officeart/2005/8/layout/gear1"/>
    <dgm:cxn modelId="{CB6BA8DA-6A58-4374-B232-4ACDB49A4774}" type="presOf" srcId="{96E26266-1E3F-49F7-8A90-760B74602919}" destId="{E5C3698C-1647-46B6-AA64-32C2BB5BE297}" srcOrd="0" destOrd="0" presId="urn:microsoft.com/office/officeart/2005/8/layout/gear1"/>
    <dgm:cxn modelId="{26685BC6-30EB-4849-A699-673B374A847C}" srcId="{21AB66BB-3E91-452C-8DB5-59C758697D88}" destId="{96E26266-1E3F-49F7-8A90-760B74602919}" srcOrd="2" destOrd="0" parTransId="{36F1E66A-170D-4913-BD1D-05653D1E3645}" sibTransId="{227BCB18-51D2-4CCE-B4F8-F1C7CFB9CC02}"/>
    <dgm:cxn modelId="{52CE5938-ADC6-4064-ABB4-33A17B5C3B74}" type="presOf" srcId="{21AB66BB-3E91-452C-8DB5-59C758697D88}" destId="{DDEC4DF0-3A6D-4C3A-88D7-998279F11A38}" srcOrd="0" destOrd="0" presId="urn:microsoft.com/office/officeart/2005/8/layout/gear1"/>
    <dgm:cxn modelId="{880AAE43-0090-4938-A3EF-82C0CB0F9A0E}" type="presOf" srcId="{96E26266-1E3F-49F7-8A90-760B74602919}" destId="{A1F7D75E-E108-4774-A4E6-85708649E020}" srcOrd="2" destOrd="0" presId="urn:microsoft.com/office/officeart/2005/8/layout/gear1"/>
    <dgm:cxn modelId="{AE7A1A20-C87E-453A-8EA2-86E9350798AA}" type="presOf" srcId="{749EB59C-A0B5-4515-BD62-5AC1DF86AEF4}" destId="{EDF662D0-E503-491D-9DED-E37852963E09}" srcOrd="2" destOrd="0" presId="urn:microsoft.com/office/officeart/2005/8/layout/gear1"/>
    <dgm:cxn modelId="{1FA186D8-308D-4930-8483-C660865F6A54}" srcId="{21AB66BB-3E91-452C-8DB5-59C758697D88}" destId="{749EB59C-A0B5-4515-BD62-5AC1DF86AEF4}" srcOrd="1" destOrd="0" parTransId="{02E1E347-4B92-4D2C-A17F-A95CE6BECB50}" sibTransId="{E54C6542-C3EB-44FC-AD92-B10867E57996}"/>
    <dgm:cxn modelId="{B2F53AE4-E04E-46BF-8676-35F2E61D1E0E}" type="presOf" srcId="{96E26266-1E3F-49F7-8A90-760B74602919}" destId="{6E2492DC-B5F9-4E8F-A361-A910E1C86F88}" srcOrd="3" destOrd="0" presId="urn:microsoft.com/office/officeart/2005/8/layout/gear1"/>
    <dgm:cxn modelId="{DDB8E7B4-F04C-4324-B5D6-844A3855329A}" type="presOf" srcId="{6A4F6E5E-95E3-4B7C-8790-0D1C159AA085}" destId="{4F1DBFAD-34F0-47D1-A55A-E496A9674F3B}" srcOrd="0" destOrd="0" presId="urn:microsoft.com/office/officeart/2005/8/layout/gear1"/>
    <dgm:cxn modelId="{96BFB7A3-EB9C-4037-BE63-7CE02507FD0B}" type="presParOf" srcId="{DDEC4DF0-3A6D-4C3A-88D7-998279F11A38}" destId="{4F1DBFAD-34F0-47D1-A55A-E496A9674F3B}" srcOrd="0" destOrd="0" presId="urn:microsoft.com/office/officeart/2005/8/layout/gear1"/>
    <dgm:cxn modelId="{DB9741B1-ECD5-48B5-B314-2CDBD0CF2E58}" type="presParOf" srcId="{DDEC4DF0-3A6D-4C3A-88D7-998279F11A38}" destId="{136160BB-5F0E-4EBC-8D2B-49D2D5F2476F}" srcOrd="1" destOrd="0" presId="urn:microsoft.com/office/officeart/2005/8/layout/gear1"/>
    <dgm:cxn modelId="{248C9F43-26DE-4ADD-98DD-3551B32DB24B}" type="presParOf" srcId="{DDEC4DF0-3A6D-4C3A-88D7-998279F11A38}" destId="{30350EC4-0E2C-4D85-9ECD-C5E5131D20C2}" srcOrd="2" destOrd="0" presId="urn:microsoft.com/office/officeart/2005/8/layout/gear1"/>
    <dgm:cxn modelId="{CB27AFD6-F9D9-4578-AA28-20E0181BD205}" type="presParOf" srcId="{DDEC4DF0-3A6D-4C3A-88D7-998279F11A38}" destId="{4C46E81F-FB10-466E-9766-0D6E58B13A25}" srcOrd="3" destOrd="0" presId="urn:microsoft.com/office/officeart/2005/8/layout/gear1"/>
    <dgm:cxn modelId="{48CB4DF8-6667-4C27-B356-BEDB00252E11}" type="presParOf" srcId="{DDEC4DF0-3A6D-4C3A-88D7-998279F11A38}" destId="{B1E2903F-5CCE-4C42-81A7-17946034AC71}" srcOrd="4" destOrd="0" presId="urn:microsoft.com/office/officeart/2005/8/layout/gear1"/>
    <dgm:cxn modelId="{658502B2-26C6-4817-9255-02B731369DFE}" type="presParOf" srcId="{DDEC4DF0-3A6D-4C3A-88D7-998279F11A38}" destId="{EDF662D0-E503-491D-9DED-E37852963E09}" srcOrd="5" destOrd="0" presId="urn:microsoft.com/office/officeart/2005/8/layout/gear1"/>
    <dgm:cxn modelId="{27CA60C2-55BD-4557-B8E3-8A54CD8D0EC3}" type="presParOf" srcId="{DDEC4DF0-3A6D-4C3A-88D7-998279F11A38}" destId="{E5C3698C-1647-46B6-AA64-32C2BB5BE297}" srcOrd="6" destOrd="0" presId="urn:microsoft.com/office/officeart/2005/8/layout/gear1"/>
    <dgm:cxn modelId="{89532550-8086-4EBA-9B2B-FD0B9366DE4F}" type="presParOf" srcId="{DDEC4DF0-3A6D-4C3A-88D7-998279F11A38}" destId="{4F1836C9-5754-4FC3-8311-4710CF584E7A}" srcOrd="7" destOrd="0" presId="urn:microsoft.com/office/officeart/2005/8/layout/gear1"/>
    <dgm:cxn modelId="{27B38F47-FCDA-4413-AD37-CCD58F8215D6}" type="presParOf" srcId="{DDEC4DF0-3A6D-4C3A-88D7-998279F11A38}" destId="{A1F7D75E-E108-4774-A4E6-85708649E020}" srcOrd="8" destOrd="0" presId="urn:microsoft.com/office/officeart/2005/8/layout/gear1"/>
    <dgm:cxn modelId="{9C6658B7-FCD2-4B75-A6EC-275350D78B91}" type="presParOf" srcId="{DDEC4DF0-3A6D-4C3A-88D7-998279F11A38}" destId="{6E2492DC-B5F9-4E8F-A361-A910E1C86F88}" srcOrd="9" destOrd="0" presId="urn:microsoft.com/office/officeart/2005/8/layout/gear1"/>
    <dgm:cxn modelId="{4E7F5CC3-0E26-4B35-8080-D656BEB44CF0}" type="presParOf" srcId="{DDEC4DF0-3A6D-4C3A-88D7-998279F11A38}" destId="{0AE36C67-ADCD-4F64-BE97-3DB8E6B878C8}" srcOrd="10" destOrd="0" presId="urn:microsoft.com/office/officeart/2005/8/layout/gear1"/>
    <dgm:cxn modelId="{DEAF9A37-970B-4220-9E4E-9B31716EB92A}" type="presParOf" srcId="{DDEC4DF0-3A6D-4C3A-88D7-998279F11A38}" destId="{23569566-C5AB-4E5F-A5FC-B3B649C19719}" srcOrd="11" destOrd="0" presId="urn:microsoft.com/office/officeart/2005/8/layout/gear1"/>
    <dgm:cxn modelId="{03E4C467-A285-4F2C-BCC9-104FED6E3BB9}" type="presParOf" srcId="{DDEC4DF0-3A6D-4C3A-88D7-998279F11A38}" destId="{587622A4-CEED-4115-9D17-13124526F426}" srcOrd="12" destOrd="0" presId="urn:microsoft.com/office/officeart/2005/8/layout/gear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006B8F-86FA-45EA-A22D-7D284B408D67}">
      <dsp:nvSpPr>
        <dsp:cNvPr id="0" name=""/>
        <dsp:cNvSpPr/>
      </dsp:nvSpPr>
      <dsp:spPr>
        <a:xfrm>
          <a:off x="-5600134" y="-857316"/>
          <a:ext cx="6667632" cy="6667632"/>
        </a:xfrm>
        <a:prstGeom prst="blockArc">
          <a:avLst>
            <a:gd name="adj1" fmla="val 18900000"/>
            <a:gd name="adj2" fmla="val 2700000"/>
            <a:gd name="adj3" fmla="val 32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D0A985-DA4F-4E61-BBA8-61BBA42680F8}">
      <dsp:nvSpPr>
        <dsp:cNvPr id="0" name=""/>
        <dsp:cNvSpPr/>
      </dsp:nvSpPr>
      <dsp:spPr>
        <a:xfrm>
          <a:off x="397840" y="260824"/>
          <a:ext cx="5095532" cy="5214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902"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latin typeface="Cambria" pitchFamily="18" charset="0"/>
            </a:rPr>
            <a:t>Rail connectivity </a:t>
          </a:r>
          <a:endParaRPr lang="en-IN" sz="2000" b="1" kern="1200" dirty="0">
            <a:latin typeface="Cambria" pitchFamily="18" charset="0"/>
            <a:ea typeface="+mn-ea"/>
            <a:cs typeface="+mn-cs"/>
          </a:endParaRPr>
        </a:p>
      </dsp:txBody>
      <dsp:txXfrm>
        <a:off x="397840" y="260824"/>
        <a:ext cx="5095532" cy="521451"/>
      </dsp:txXfrm>
    </dsp:sp>
    <dsp:sp modelId="{76675716-528E-466B-B2DC-F108EAFA8CA3}">
      <dsp:nvSpPr>
        <dsp:cNvPr id="0" name=""/>
        <dsp:cNvSpPr/>
      </dsp:nvSpPr>
      <dsp:spPr>
        <a:xfrm>
          <a:off x="71933" y="195643"/>
          <a:ext cx="651814" cy="6518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04DE47-B707-4043-AA16-60BD7994BABD}">
      <dsp:nvSpPr>
        <dsp:cNvPr id="0" name=""/>
        <dsp:cNvSpPr/>
      </dsp:nvSpPr>
      <dsp:spPr>
        <a:xfrm>
          <a:off x="796857" y="1053478"/>
          <a:ext cx="4666602" cy="52145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902" tIns="50800" rIns="50800" bIns="50800" numCol="1" spcCol="1270" anchor="ctr" anchorCtr="0">
          <a:noAutofit/>
        </a:bodyPr>
        <a:lstStyle/>
        <a:p>
          <a:pPr lvl="0" algn="l" defTabSz="889000">
            <a:lnSpc>
              <a:spcPct val="90000"/>
            </a:lnSpc>
            <a:spcBef>
              <a:spcPct val="0"/>
            </a:spcBef>
            <a:spcAft>
              <a:spcPct val="35000"/>
            </a:spcAft>
          </a:pPr>
          <a:r>
            <a:rPr lang="en-GB" sz="2000" b="1" kern="1200" dirty="0">
              <a:latin typeface="Cambria" pitchFamily="18" charset="0"/>
            </a:rPr>
            <a:t>   Highway strengthening</a:t>
          </a:r>
        </a:p>
      </dsp:txBody>
      <dsp:txXfrm>
        <a:off x="796857" y="1053478"/>
        <a:ext cx="4666602" cy="521451"/>
      </dsp:txXfrm>
    </dsp:sp>
    <dsp:sp modelId="{D01FB6FA-9CB8-4D2C-93F9-C5F702327CBB}">
      <dsp:nvSpPr>
        <dsp:cNvPr id="0" name=""/>
        <dsp:cNvSpPr/>
      </dsp:nvSpPr>
      <dsp:spPr>
        <a:xfrm>
          <a:off x="500862" y="977722"/>
          <a:ext cx="651814" cy="651814"/>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8E4D870B-6357-4431-8280-A242048B881D}">
      <dsp:nvSpPr>
        <dsp:cNvPr id="0" name=""/>
        <dsp:cNvSpPr/>
      </dsp:nvSpPr>
      <dsp:spPr>
        <a:xfrm>
          <a:off x="1022909" y="1824982"/>
          <a:ext cx="4470463" cy="5214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902"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latin typeface="Cambria" pitchFamily="18" charset="0"/>
            </a:rPr>
            <a:t>Road connectivity</a:t>
          </a:r>
          <a:endParaRPr lang="en-GB" sz="2000" b="1" kern="1200" dirty="0">
            <a:latin typeface="Cambria" pitchFamily="18" charset="0"/>
          </a:endParaRPr>
        </a:p>
      </dsp:txBody>
      <dsp:txXfrm>
        <a:off x="1022909" y="1824982"/>
        <a:ext cx="4470463" cy="521451"/>
      </dsp:txXfrm>
    </dsp:sp>
    <dsp:sp modelId="{C7510ED8-C612-401C-8766-0D068BB28D46}">
      <dsp:nvSpPr>
        <dsp:cNvPr id="0" name=""/>
        <dsp:cNvSpPr/>
      </dsp:nvSpPr>
      <dsp:spPr>
        <a:xfrm>
          <a:off x="697001" y="1759800"/>
          <a:ext cx="651814" cy="6518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4DD137D-0915-4F1F-B24B-B45A0E2EFEFA}">
      <dsp:nvSpPr>
        <dsp:cNvPr id="0" name=""/>
        <dsp:cNvSpPr/>
      </dsp:nvSpPr>
      <dsp:spPr>
        <a:xfrm>
          <a:off x="1022909" y="2606565"/>
          <a:ext cx="4470463" cy="52145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902" tIns="50800" rIns="50800" bIns="50800" numCol="1" spcCol="1270" anchor="ctr" anchorCtr="0">
          <a:noAutofit/>
        </a:bodyPr>
        <a:lstStyle/>
        <a:p>
          <a:pPr lvl="0" algn="l" defTabSz="889000">
            <a:lnSpc>
              <a:spcPct val="90000"/>
            </a:lnSpc>
            <a:spcBef>
              <a:spcPct val="0"/>
            </a:spcBef>
            <a:spcAft>
              <a:spcPct val="35000"/>
            </a:spcAft>
          </a:pPr>
          <a:r>
            <a:rPr lang="en-GB" sz="2000" b="1" kern="1200" dirty="0">
              <a:latin typeface="Cambria" pitchFamily="18" charset="0"/>
            </a:rPr>
            <a:t>Air &amp; Sea Port connectivity</a:t>
          </a:r>
        </a:p>
      </dsp:txBody>
      <dsp:txXfrm>
        <a:off x="1022909" y="2606565"/>
        <a:ext cx="4470463" cy="521451"/>
      </dsp:txXfrm>
    </dsp:sp>
    <dsp:sp modelId="{6D986F0C-470F-414A-84E5-4CAE25708642}">
      <dsp:nvSpPr>
        <dsp:cNvPr id="0" name=""/>
        <dsp:cNvSpPr/>
      </dsp:nvSpPr>
      <dsp:spPr>
        <a:xfrm>
          <a:off x="697001" y="2541384"/>
          <a:ext cx="651814" cy="651814"/>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29690C76-93DE-4763-AA1B-3EDCA5954E3B}">
      <dsp:nvSpPr>
        <dsp:cNvPr id="0" name=""/>
        <dsp:cNvSpPr/>
      </dsp:nvSpPr>
      <dsp:spPr>
        <a:xfrm>
          <a:off x="826770" y="3388644"/>
          <a:ext cx="4666602" cy="52145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902" tIns="45720" rIns="45720" bIns="45720" numCol="1" spcCol="1270" anchor="ctr" anchorCtr="0">
          <a:noAutofit/>
        </a:bodyPr>
        <a:lstStyle/>
        <a:p>
          <a:pPr lvl="0" algn="l" defTabSz="800100">
            <a:lnSpc>
              <a:spcPct val="90000"/>
            </a:lnSpc>
            <a:spcBef>
              <a:spcPct val="0"/>
            </a:spcBef>
            <a:spcAft>
              <a:spcPct val="35000"/>
            </a:spcAft>
          </a:pPr>
          <a:r>
            <a:rPr lang="en-GB" sz="1800" b="1" kern="1200" dirty="0">
              <a:latin typeface="Cambria" pitchFamily="18" charset="0"/>
            </a:rPr>
            <a:t>External water supply source linkages</a:t>
          </a:r>
        </a:p>
      </dsp:txBody>
      <dsp:txXfrm>
        <a:off x="826770" y="3388644"/>
        <a:ext cx="4666602" cy="521451"/>
      </dsp:txXfrm>
    </dsp:sp>
    <dsp:sp modelId="{013CEF95-54F6-4662-B995-36EA03E70FBF}">
      <dsp:nvSpPr>
        <dsp:cNvPr id="0" name=""/>
        <dsp:cNvSpPr/>
      </dsp:nvSpPr>
      <dsp:spPr>
        <a:xfrm>
          <a:off x="500862" y="3323463"/>
          <a:ext cx="651814" cy="6518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6393958-1704-45C2-A49F-AD93BE0106C9}">
      <dsp:nvSpPr>
        <dsp:cNvPr id="0" name=""/>
        <dsp:cNvSpPr/>
      </dsp:nvSpPr>
      <dsp:spPr>
        <a:xfrm>
          <a:off x="397840" y="4170723"/>
          <a:ext cx="5095532" cy="5214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902" tIns="50800" rIns="50800" bIns="50800" numCol="1" spcCol="1270" anchor="ctr" anchorCtr="0">
          <a:noAutofit/>
        </a:bodyPr>
        <a:lstStyle/>
        <a:p>
          <a:pPr lvl="0" algn="l" defTabSz="889000">
            <a:lnSpc>
              <a:spcPct val="90000"/>
            </a:lnSpc>
            <a:spcBef>
              <a:spcPct val="0"/>
            </a:spcBef>
            <a:spcAft>
              <a:spcPct val="35000"/>
            </a:spcAft>
          </a:pPr>
          <a:r>
            <a:rPr lang="en-GB" sz="2000" b="1" kern="1200" dirty="0">
              <a:latin typeface="Cambria" pitchFamily="18" charset="0"/>
            </a:rPr>
            <a:t>External power linkages</a:t>
          </a:r>
        </a:p>
      </dsp:txBody>
      <dsp:txXfrm>
        <a:off x="397840" y="4170723"/>
        <a:ext cx="5095532" cy="521451"/>
      </dsp:txXfrm>
    </dsp:sp>
    <dsp:sp modelId="{7F591BF9-ECDB-4075-B4CB-4985322DF270}">
      <dsp:nvSpPr>
        <dsp:cNvPr id="0" name=""/>
        <dsp:cNvSpPr/>
      </dsp:nvSpPr>
      <dsp:spPr>
        <a:xfrm>
          <a:off x="71933" y="4105541"/>
          <a:ext cx="651814" cy="6518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DBFAD-34F0-47D1-A55A-E496A9674F3B}">
      <dsp:nvSpPr>
        <dsp:cNvPr id="0" name=""/>
        <dsp:cNvSpPr/>
      </dsp:nvSpPr>
      <dsp:spPr>
        <a:xfrm>
          <a:off x="1791547" y="2110638"/>
          <a:ext cx="2431947" cy="2431947"/>
        </a:xfrm>
        <a:prstGeom prst="gear9">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002060"/>
              </a:solidFill>
              <a:latin typeface="Arial" panose="020B0604020202020204" pitchFamily="34" charset="0"/>
              <a:cs typeface="Arial" panose="020B0604020202020204" pitchFamily="34" charset="0"/>
            </a:rPr>
            <a:t>Local &amp; International Private Sector Players</a:t>
          </a:r>
        </a:p>
      </dsp:txBody>
      <dsp:txXfrm>
        <a:off x="1791547" y="2110638"/>
        <a:ext cx="2431947" cy="2431947"/>
      </dsp:txXfrm>
    </dsp:sp>
    <dsp:sp modelId="{4C46E81F-FB10-466E-9766-0D6E58B13A25}">
      <dsp:nvSpPr>
        <dsp:cNvPr id="0" name=""/>
        <dsp:cNvSpPr/>
      </dsp:nvSpPr>
      <dsp:spPr>
        <a:xfrm>
          <a:off x="652248" y="1671509"/>
          <a:ext cx="1613840" cy="1495462"/>
        </a:xfrm>
        <a:prstGeom prst="gear6">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solidFill>
                <a:srgbClr val="002060"/>
              </a:solidFill>
              <a:latin typeface="Arial" panose="020B0604020202020204" pitchFamily="34" charset="0"/>
              <a:cs typeface="Arial" panose="020B0604020202020204" pitchFamily="34" charset="0"/>
            </a:rPr>
            <a:t>Develop-</a:t>
          </a:r>
          <a:r>
            <a:rPr lang="en-US" sz="1500" b="1" kern="1200" dirty="0" err="1">
              <a:solidFill>
                <a:srgbClr val="002060"/>
              </a:solidFill>
              <a:latin typeface="Arial" panose="020B0604020202020204" pitchFamily="34" charset="0"/>
              <a:cs typeface="Arial" panose="020B0604020202020204" pitchFamily="34" charset="0"/>
            </a:rPr>
            <a:t>ment</a:t>
          </a:r>
          <a:r>
            <a:rPr lang="en-US" sz="1500" b="1" kern="1200" dirty="0">
              <a:solidFill>
                <a:srgbClr val="002060"/>
              </a:solidFill>
              <a:latin typeface="Arial" panose="020B0604020202020204" pitchFamily="34" charset="0"/>
              <a:cs typeface="Arial" panose="020B0604020202020204" pitchFamily="34" charset="0"/>
            </a:rPr>
            <a:t> Partners </a:t>
          </a:r>
        </a:p>
      </dsp:txBody>
      <dsp:txXfrm>
        <a:off x="652248" y="1671509"/>
        <a:ext cx="1613840" cy="1495462"/>
      </dsp:txXfrm>
    </dsp:sp>
    <dsp:sp modelId="{E5C3698C-1647-46B6-AA64-32C2BB5BE297}">
      <dsp:nvSpPr>
        <dsp:cNvPr id="0" name=""/>
        <dsp:cNvSpPr/>
      </dsp:nvSpPr>
      <dsp:spPr>
        <a:xfrm rot="20593881">
          <a:off x="1414490" y="231911"/>
          <a:ext cx="2034914" cy="1898493"/>
        </a:xfrm>
        <a:prstGeom prst="gear6">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latin typeface="Arial" panose="020B0604020202020204" pitchFamily="34" charset="0"/>
              <a:cs typeface="Arial" panose="020B0604020202020204" pitchFamily="34" charset="0"/>
            </a:rPr>
            <a:t>Federal, State, Local </a:t>
          </a:r>
          <a:r>
            <a:rPr lang="en-US" sz="1600" b="1" kern="1200" dirty="0" err="1">
              <a:solidFill>
                <a:srgbClr val="002060"/>
              </a:solidFill>
              <a:latin typeface="Arial" panose="020B0604020202020204" pitchFamily="34" charset="0"/>
              <a:cs typeface="Arial" panose="020B0604020202020204" pitchFamily="34" charset="0"/>
            </a:rPr>
            <a:t>Govts</a:t>
          </a:r>
          <a:r>
            <a:rPr lang="en-US" sz="1600" b="1" kern="1200" dirty="0">
              <a:solidFill>
                <a:srgbClr val="002060"/>
              </a:solidFill>
              <a:latin typeface="Arial" panose="020B0604020202020204" pitchFamily="34" charset="0"/>
              <a:cs typeface="Arial" panose="020B0604020202020204" pitchFamily="34" charset="0"/>
            </a:rPr>
            <a:t>.</a:t>
          </a:r>
        </a:p>
      </dsp:txBody>
      <dsp:txXfrm rot="21493881">
        <a:off x="1868898" y="640214"/>
        <a:ext cx="1126098" cy="1081885"/>
      </dsp:txXfrm>
    </dsp:sp>
    <dsp:sp modelId="{0AE36C67-ADCD-4F64-BE97-3DB8E6B878C8}">
      <dsp:nvSpPr>
        <dsp:cNvPr id="0" name=""/>
        <dsp:cNvSpPr/>
      </dsp:nvSpPr>
      <dsp:spPr>
        <a:xfrm>
          <a:off x="1805275" y="1741320"/>
          <a:ext cx="3112892" cy="3112892"/>
        </a:xfrm>
        <a:prstGeom prst="circularArrow">
          <a:avLst>
            <a:gd name="adj1" fmla="val 4688"/>
            <a:gd name="adj2" fmla="val 299029"/>
            <a:gd name="adj3" fmla="val 2521374"/>
            <a:gd name="adj4" fmla="val 1585010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69566-C5AB-4E5F-A5FC-B3B649C19719}">
      <dsp:nvSpPr>
        <dsp:cNvPr id="0" name=""/>
        <dsp:cNvSpPr/>
      </dsp:nvSpPr>
      <dsp:spPr>
        <a:xfrm>
          <a:off x="261592" y="1142575"/>
          <a:ext cx="2261711" cy="226171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622A4-CEED-4115-9D17-13124526F426}">
      <dsp:nvSpPr>
        <dsp:cNvPr id="0" name=""/>
        <dsp:cNvSpPr/>
      </dsp:nvSpPr>
      <dsp:spPr>
        <a:xfrm>
          <a:off x="1164620" y="-65877"/>
          <a:ext cx="2438580" cy="243858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4">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smtClean="0"/>
            </a:lvl1pPr>
          </a:lstStyle>
          <a:p>
            <a:pPr>
              <a:defRPr/>
            </a:pPr>
            <a:endParaRPr lang="en-GB" altLang="en-US"/>
          </a:p>
        </p:txBody>
      </p:sp>
      <p:sp>
        <p:nvSpPr>
          <p:cNvPr id="6147" name="Rectangle 3"/>
          <p:cNvSpPr>
            <a:spLocks noGrp="1" noChangeArrowheads="1"/>
          </p:cNvSpPr>
          <p:nvPr>
            <p:ph type="dt" sz="quarter" idx="1"/>
          </p:nvPr>
        </p:nvSpPr>
        <p:spPr bwMode="auto">
          <a:xfrm>
            <a:off x="3857439" y="1"/>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GB" altLang="en-US"/>
          </a:p>
        </p:txBody>
      </p:sp>
      <p:sp>
        <p:nvSpPr>
          <p:cNvPr id="6148" name="Rectangle 4"/>
          <p:cNvSpPr>
            <a:spLocks noGrp="1" noChangeArrowheads="1"/>
          </p:cNvSpPr>
          <p:nvPr>
            <p:ph type="ftr" sz="quarter" idx="2"/>
          </p:nvPr>
        </p:nvSpPr>
        <p:spPr bwMode="auto">
          <a:xfrm>
            <a:off x="0" y="9444402"/>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smtClean="0"/>
            </a:lvl1pPr>
          </a:lstStyle>
          <a:p>
            <a:pPr>
              <a:defRPr/>
            </a:pPr>
            <a:endParaRPr lang="en-GB" altLang="en-US"/>
          </a:p>
        </p:txBody>
      </p:sp>
      <p:sp>
        <p:nvSpPr>
          <p:cNvPr id="6149" name="Rectangle 5"/>
          <p:cNvSpPr>
            <a:spLocks noGrp="1" noChangeArrowheads="1"/>
          </p:cNvSpPr>
          <p:nvPr>
            <p:ph type="sldNum" sz="quarter" idx="3"/>
          </p:nvPr>
        </p:nvSpPr>
        <p:spPr bwMode="auto">
          <a:xfrm>
            <a:off x="3857439" y="9444402"/>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vl1pPr>
          </a:lstStyle>
          <a:p>
            <a:pPr>
              <a:defRPr/>
            </a:pPr>
            <a:fld id="{D49F575A-A985-438B-9A37-716F72CA97FB}" type="slidenum">
              <a:rPr lang="en-GB" altLang="en-US"/>
              <a:pPr>
                <a:defRPr/>
              </a:pPr>
              <a:t>‹#›</a:t>
            </a:fld>
            <a:endParaRPr lang="en-GB" altLang="en-US"/>
          </a:p>
        </p:txBody>
      </p:sp>
    </p:spTree>
    <p:extLst>
      <p:ext uri="{BB962C8B-B14F-4D97-AF65-F5344CB8AC3E}">
        <p14:creationId xmlns="" xmlns:p14="http://schemas.microsoft.com/office/powerpoint/2010/main" val="47638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smtClean="0"/>
            </a:lvl1pPr>
          </a:lstStyle>
          <a:p>
            <a:pPr>
              <a:defRPr/>
            </a:pPr>
            <a:endParaRPr lang="en-GB" altLang="en-US"/>
          </a:p>
        </p:txBody>
      </p:sp>
      <p:sp>
        <p:nvSpPr>
          <p:cNvPr id="4099" name="Rectangle 3"/>
          <p:cNvSpPr>
            <a:spLocks noGrp="1" noChangeArrowheads="1"/>
          </p:cNvSpPr>
          <p:nvPr>
            <p:ph type="dt" idx="1"/>
          </p:nvPr>
        </p:nvSpPr>
        <p:spPr bwMode="auto">
          <a:xfrm>
            <a:off x="3857439" y="1"/>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GB" altLang="en-US"/>
          </a:p>
        </p:txBody>
      </p:sp>
      <p:sp>
        <p:nvSpPr>
          <p:cNvPr id="8196"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1334" y="4723023"/>
            <a:ext cx="5447709" cy="4473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9444402"/>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smtClean="0"/>
            </a:lvl1pPr>
          </a:lstStyle>
          <a:p>
            <a:pPr>
              <a:defRPr/>
            </a:pPr>
            <a:endParaRPr lang="en-GB" altLang="en-US"/>
          </a:p>
        </p:txBody>
      </p:sp>
      <p:sp>
        <p:nvSpPr>
          <p:cNvPr id="4103" name="Rectangle 7"/>
          <p:cNvSpPr>
            <a:spLocks noGrp="1" noChangeArrowheads="1"/>
          </p:cNvSpPr>
          <p:nvPr>
            <p:ph type="sldNum" sz="quarter" idx="5"/>
          </p:nvPr>
        </p:nvSpPr>
        <p:spPr bwMode="auto">
          <a:xfrm>
            <a:off x="3857439" y="9444402"/>
            <a:ext cx="2951459" cy="49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vl1pPr>
          </a:lstStyle>
          <a:p>
            <a:pPr>
              <a:defRPr/>
            </a:pPr>
            <a:fld id="{769D8A2F-E3B4-4063-8756-672A03BD01F6}" type="slidenum">
              <a:rPr lang="en-GB" altLang="en-US"/>
              <a:pPr>
                <a:defRPr/>
              </a:pPr>
              <a:t>‹#›</a:t>
            </a:fld>
            <a:endParaRPr lang="en-GB" altLang="en-US"/>
          </a:p>
        </p:txBody>
      </p:sp>
    </p:spTree>
    <p:extLst>
      <p:ext uri="{BB962C8B-B14F-4D97-AF65-F5344CB8AC3E}">
        <p14:creationId xmlns="" xmlns:p14="http://schemas.microsoft.com/office/powerpoint/2010/main" val="1514662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3F6E5-A528-47EF-9E79-28B1F23DD9AF}" type="slidenum">
              <a:rPr lang="en-GB"/>
              <a:pPr/>
              <a:t>6</a:t>
            </a:fld>
            <a:endParaRPr lang="en-GB"/>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591327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6864" cy="216024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683568" y="3501008"/>
            <a:ext cx="7776864" cy="864096"/>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429762" y="3356992"/>
            <a:ext cx="4284476" cy="72008"/>
          </a:xfrm>
          <a:prstGeom prst="rect">
            <a:avLst/>
          </a:prstGeom>
          <a:effectLst>
            <a:reflection endPos="0" dist="50800" dir="5400000" sy="-100000" algn="bl" rotWithShape="0"/>
          </a:effectLst>
        </p:spPr>
      </p:pic>
      <p:sp>
        <p:nvSpPr>
          <p:cNvPr id="14" name="Text Placeholder 13"/>
          <p:cNvSpPr>
            <a:spLocks noGrp="1"/>
          </p:cNvSpPr>
          <p:nvPr>
            <p:ph type="body" sz="quarter" idx="10" hasCustomPrompt="1"/>
          </p:nvPr>
        </p:nvSpPr>
        <p:spPr>
          <a:xfrm>
            <a:off x="683568" y="4561284"/>
            <a:ext cx="7775575" cy="1512168"/>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de-AT" dirty="0"/>
              <a:t>Click to edit Master author style</a:t>
            </a:r>
            <a:endParaRPr lang="en-US" dirty="0"/>
          </a:p>
        </p:txBody>
      </p:sp>
    </p:spTree>
    <p:extLst>
      <p:ext uri="{BB962C8B-B14F-4D97-AF65-F5344CB8AC3E}">
        <p14:creationId xmlns="" xmlns:p14="http://schemas.microsoft.com/office/powerpoint/2010/main" val="401501511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602326"/>
            <a:ext cx="8640960" cy="1098482"/>
          </a:xfrm>
        </p:spPr>
        <p:txBody>
          <a:bodyPr/>
          <a:lstStyle/>
          <a:p>
            <a:r>
              <a:rPr lang="en-US" dirty="0"/>
              <a:t>Click to edit Master title style</a:t>
            </a:r>
          </a:p>
        </p:txBody>
      </p:sp>
      <p:sp>
        <p:nvSpPr>
          <p:cNvPr id="3" name="Content Placeholder 2"/>
          <p:cNvSpPr>
            <a:spLocks noGrp="1"/>
          </p:cNvSpPr>
          <p:nvPr>
            <p:ph idx="1"/>
          </p:nvPr>
        </p:nvSpPr>
        <p:spPr>
          <a:xfrm>
            <a:off x="251520" y="2276872"/>
            <a:ext cx="8640960" cy="3821939"/>
          </a:xfrm>
        </p:spPr>
        <p:txBody>
          <a:bodyPr/>
          <a:lstStyle>
            <a:lvl1pPr>
              <a:defRPr>
                <a:solidFill>
                  <a:srgbClr val="078AC5"/>
                </a:solidFill>
              </a:defRPr>
            </a:lvl1pPr>
            <a:lvl2pPr marL="514350" indent="-182880">
              <a:lnSpc>
                <a:spcPct val="100000"/>
              </a:lnSpc>
              <a:spcBef>
                <a:spcPts val="600"/>
              </a:spcBef>
              <a:buClr>
                <a:schemeClr val="accent1"/>
              </a:buClr>
              <a:buFont typeface="Arial" panose="020B0604020202020204" pitchFamily="34" charset="0"/>
              <a:buChar char="•"/>
              <a:defRPr/>
            </a:lvl2pPr>
            <a:lvl3pPr marL="857250" indent="-182880">
              <a:lnSpc>
                <a:spcPct val="100000"/>
              </a:lnSpc>
              <a:spcBef>
                <a:spcPts val="1200"/>
              </a:spcBef>
              <a:buClr>
                <a:schemeClr val="accent1"/>
              </a:buClr>
              <a:buFont typeface="Arial" panose="020B0604020202020204" pitchFamily="34" charset="0"/>
              <a:buChar char="•"/>
              <a:defRPr/>
            </a:lvl3pPr>
            <a:lvl4pPr marL="1200150" indent="-182880">
              <a:lnSpc>
                <a:spcPct val="100000"/>
              </a:lnSpc>
              <a:spcBef>
                <a:spcPts val="1200"/>
              </a:spcBef>
              <a:buClr>
                <a:schemeClr val="accent1"/>
              </a:buClr>
              <a:buFont typeface="Arial" panose="020B0604020202020204" pitchFamily="34" charset="0"/>
              <a:buChar char="•"/>
              <a:defRPr/>
            </a:lvl4pPr>
            <a:lvl5pPr marL="1543050" indent="-182880">
              <a:lnSpc>
                <a:spcPct val="100000"/>
              </a:lnSpc>
              <a:spcBef>
                <a:spcPts val="1200"/>
              </a:spcBef>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8820472" y="6525344"/>
            <a:ext cx="216024" cy="2160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base" latinLnBrk="0" hangingPunct="1">
              <a:lnSpc>
                <a:spcPct val="100000"/>
              </a:lnSpc>
              <a:spcBef>
                <a:spcPct val="0"/>
              </a:spcBef>
              <a:spcAft>
                <a:spcPct val="0"/>
              </a:spcAft>
              <a:buClrTx/>
              <a:buSzTx/>
              <a:buFontTx/>
              <a:buNone/>
              <a:tabLst/>
              <a:defRPr/>
            </a:pPr>
            <a:fld id="{BD312A47-7E72-4E7E-93A5-46C5674DBF6C}" type="slidenum">
              <a:rPr lang="en-US" sz="1200" smtClean="0"/>
              <a:pPr marL="0" marR="0" indent="0" algn="ctr" defTabSz="914400" rtl="0" eaLnBrk="1" fontAlgn="base" latinLnBrk="0" hangingPunct="1">
                <a:lnSpc>
                  <a:spcPct val="100000"/>
                </a:lnSpc>
                <a:spcBef>
                  <a:spcPct val="0"/>
                </a:spcBef>
                <a:spcAft>
                  <a:spcPct val="0"/>
                </a:spcAft>
                <a:buClrTx/>
                <a:buSzTx/>
                <a:buFontTx/>
                <a:buNone/>
                <a:tabLst/>
                <a:defRPr/>
              </a:pPr>
              <a:t>‹#›</a:t>
            </a:fld>
            <a:endParaRPr lang="en-US" sz="1200" dirty="0"/>
          </a:p>
        </p:txBody>
      </p:sp>
      <p:cxnSp>
        <p:nvCxnSpPr>
          <p:cNvPr id="5" name="Straight Connector 4"/>
          <p:cNvCxnSpPr/>
          <p:nvPr userDrawn="1"/>
        </p:nvCxnSpPr>
        <p:spPr>
          <a:xfrm flipH="1">
            <a:off x="251520" y="1466422"/>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4817681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516688" y="6553200"/>
            <a:ext cx="2232025" cy="476250"/>
          </a:xfrm>
          <a:prstGeom prst="rect">
            <a:avLst/>
          </a:prstGeom>
        </p:spPr>
        <p:txBody>
          <a:bodyPr/>
          <a:lstStyle>
            <a:lvl1pPr>
              <a:defRPr/>
            </a:lvl1pPr>
          </a:lstStyle>
          <a:p>
            <a:fld id="{732AE99B-36B2-4E63-B1CB-071469BDC094}" type="slidenum">
              <a:rPr lang="en-GB" altLang="en-US"/>
              <a:pPr/>
              <a:t>‹#›</a:t>
            </a:fld>
            <a:endParaRPr lang="en-GB" altLang="en-US" dirty="0"/>
          </a:p>
        </p:txBody>
      </p:sp>
    </p:spTree>
    <p:extLst>
      <p:ext uri="{BB962C8B-B14F-4D97-AF65-F5344CB8AC3E}">
        <p14:creationId xmlns="" xmlns:p14="http://schemas.microsoft.com/office/powerpoint/2010/main" val="251873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7"/>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639"/>
          <a:stretch/>
        </p:blipFill>
        <p:spPr bwMode="auto">
          <a:xfrm>
            <a:off x="1" y="-26988"/>
            <a:ext cx="9144000" cy="89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r="1639" b="7025"/>
          <a:stretch/>
        </p:blipFill>
        <p:spPr bwMode="auto">
          <a:xfrm>
            <a:off x="0" y="6553200"/>
            <a:ext cx="914400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082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D3D8A4B9-3003-4BC9-8F4D-5BBC41472409}" type="slidenum">
              <a:rPr lang="en-GB" altLang="en-US"/>
              <a:pPr/>
              <a:t>‹#›</a:t>
            </a:fld>
            <a:endParaRPr lang="en-GB" altLang="en-US" dirty="0"/>
          </a:p>
        </p:txBody>
      </p:sp>
    </p:spTree>
    <p:extLst>
      <p:ext uri="{BB962C8B-B14F-4D97-AF65-F5344CB8AC3E}">
        <p14:creationId xmlns="" xmlns:p14="http://schemas.microsoft.com/office/powerpoint/2010/main" val="99645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24744"/>
            <a:ext cx="7903790" cy="10984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262831"/>
            <a:ext cx="7903790" cy="39024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0" y="0"/>
            <a:ext cx="9144000" cy="896112"/>
          </a:xfrm>
          <a:prstGeom prst="rect">
            <a:avLst/>
          </a:prstGeom>
        </p:spPr>
      </p:pic>
      <p:pic>
        <p:nvPicPr>
          <p:cNvPr id="5" name="Picture 4"/>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0" y="6381328"/>
            <a:ext cx="9144000" cy="457200"/>
          </a:xfrm>
          <a:prstGeom prst="rect">
            <a:avLst/>
          </a:prstGeom>
        </p:spPr>
      </p:pic>
    </p:spTree>
    <p:extLst>
      <p:ext uri="{BB962C8B-B14F-4D97-AF65-F5344CB8AC3E}">
        <p14:creationId xmlns="" xmlns:p14="http://schemas.microsoft.com/office/powerpoint/2010/main" val="1754425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ransition>
    <p:wipe dir="r"/>
  </p:transition>
  <p:hf hdr="0" ftr="0" dt="0"/>
  <p:txStyles>
    <p:titleStyle>
      <a:lvl1pPr algn="l" defTabSz="685800" rtl="0" eaLnBrk="1" latinLnBrk="0" hangingPunct="1">
        <a:lnSpc>
          <a:spcPct val="90000"/>
        </a:lnSpc>
        <a:spcBef>
          <a:spcPct val="0"/>
        </a:spcBef>
        <a:buNone/>
        <a:defRPr sz="3300" kern="1200">
          <a:solidFill>
            <a:srgbClr val="0091C4"/>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1">
              <a:lumMod val="75000"/>
            </a:schemeClr>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ng/url?sa=i&amp;rct=j&amp;q=&amp;esrc=s&amp;source=images&amp;cd=&amp;ved=0ahUKEwjRyojmt8jOAhWCThoKHZ-GDZYQjRwIBw&amp;url=https://architectureforlife.wordpress.com/2012/02/11/rail-networks-for-connecting-uniting-employing-nigerians/&amp;psig=AFQjCNGhEUU8CR-eNOPKuwpKzIw-cai-4A&amp;ust=1471522429383080"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diagramDrawing" Target="../diagrams/drawing2.xml"/><Relationship Id="rId3" Type="http://schemas.openxmlformats.org/officeDocument/2006/relationships/tags" Target="../tags/tag26.xml"/><Relationship Id="rId7" Type="http://schemas.openxmlformats.org/officeDocument/2006/relationships/slideLayout" Target="../slideLayouts/slideLayout5.xml"/><Relationship Id="rId12" Type="http://schemas.openxmlformats.org/officeDocument/2006/relationships/diagramColors" Target="../diagrams/colors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diagramQuickStyle" Target="../diagrams/quickStyle2.xml"/><Relationship Id="rId5" Type="http://schemas.openxmlformats.org/officeDocument/2006/relationships/tags" Target="../tags/tag28.xml"/><Relationship Id="rId10" Type="http://schemas.openxmlformats.org/officeDocument/2006/relationships/diagramLayout" Target="../diagrams/layout2.xml"/><Relationship Id="rId4" Type="http://schemas.openxmlformats.org/officeDocument/2006/relationships/tags" Target="../tags/tag27.xml"/><Relationship Id="rId9"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8.jpe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chart" Target="../charts/char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12987"/>
            <a:ext cx="8568630" cy="5340349"/>
          </a:xfrm>
        </p:spPr>
        <p:txBody>
          <a:bodyPr/>
          <a:lstStyle/>
          <a:p>
            <a:pPr algn="ctr"/>
            <a:r>
              <a:rPr lang="en-US" sz="2800" b="1" dirty="0"/>
              <a:t>Forging Effective Links Between Agricultural and Industrial Sectors for </a:t>
            </a:r>
            <a:r>
              <a:rPr lang="en-US" sz="2800" b="1" dirty="0" smtClean="0"/>
              <a:t>Enhanced </a:t>
            </a:r>
            <a:r>
              <a:rPr lang="en-US" sz="2800" b="1" dirty="0"/>
              <a:t>implementation of the SDGs</a:t>
            </a:r>
            <a:r>
              <a:rPr lang="en-GB" sz="4000" dirty="0"/>
              <a:t/>
            </a:r>
            <a:br>
              <a:rPr lang="en-GB" sz="4000" dirty="0"/>
            </a:br>
            <a:r>
              <a:rPr lang="en-GB" sz="4000" dirty="0"/>
              <a:t/>
            </a:r>
            <a:br>
              <a:rPr lang="en-GB" sz="4000" dirty="0"/>
            </a:br>
            <a:r>
              <a:rPr lang="en-US" altLang="ig-NG" sz="2400" dirty="0">
                <a:solidFill>
                  <a:srgbClr val="0070C0"/>
                </a:solidFill>
                <a:latin typeface="Albertus Medium" pitchFamily="34" charset="0"/>
              </a:rPr>
              <a:t/>
            </a:r>
            <a:br>
              <a:rPr lang="en-US" altLang="ig-NG" sz="2400" dirty="0">
                <a:solidFill>
                  <a:srgbClr val="0070C0"/>
                </a:solidFill>
                <a:latin typeface="Albertus Medium" pitchFamily="34" charset="0"/>
              </a:rPr>
            </a:br>
            <a:r>
              <a:rPr lang="en-US" altLang="ig-NG" sz="2000" dirty="0">
                <a:solidFill>
                  <a:srgbClr val="0070C0"/>
                </a:solidFill>
                <a:latin typeface="Albertus Medium" pitchFamily="34" charset="0"/>
              </a:rPr>
              <a:t>Chuma Ezedinma PhD</a:t>
            </a:r>
            <a:br>
              <a:rPr lang="en-US" altLang="ig-NG" sz="2000" dirty="0">
                <a:solidFill>
                  <a:srgbClr val="0070C0"/>
                </a:solidFill>
                <a:latin typeface="Albertus Medium" pitchFamily="34" charset="0"/>
              </a:rPr>
            </a:br>
            <a:r>
              <a:rPr lang="en-US" altLang="ig-NG" sz="2000" dirty="0">
                <a:solidFill>
                  <a:srgbClr val="0070C0"/>
                </a:solidFill>
                <a:latin typeface="Albertus Medium" pitchFamily="34" charset="0"/>
              </a:rPr>
              <a:t>UNIDO </a:t>
            </a:r>
            <a:br>
              <a:rPr lang="en-US" altLang="ig-NG" sz="2000" dirty="0">
                <a:solidFill>
                  <a:srgbClr val="0070C0"/>
                </a:solidFill>
                <a:latin typeface="Albertus Medium" pitchFamily="34" charset="0"/>
              </a:rPr>
            </a:br>
            <a:r>
              <a:rPr lang="en-US" altLang="ig-NG" sz="2000" dirty="0">
                <a:solidFill>
                  <a:srgbClr val="0070C0"/>
                </a:solidFill>
                <a:latin typeface="Albertus Medium" pitchFamily="34" charset="0"/>
              </a:rPr>
              <a:t>Regional </a:t>
            </a:r>
            <a:r>
              <a:rPr lang="en-US" altLang="ig-NG" sz="2000" dirty="0" smtClean="0">
                <a:solidFill>
                  <a:srgbClr val="0070C0"/>
                </a:solidFill>
                <a:latin typeface="Albertus Medium" pitchFamily="34" charset="0"/>
              </a:rPr>
              <a:t>Office </a:t>
            </a:r>
            <a:r>
              <a:rPr lang="en-US" altLang="ig-NG" sz="2000" dirty="0">
                <a:solidFill>
                  <a:srgbClr val="0070C0"/>
                </a:solidFill>
                <a:latin typeface="Albertus Medium" pitchFamily="34" charset="0"/>
              </a:rPr>
              <a:t>Nigeria</a:t>
            </a:r>
            <a:br>
              <a:rPr lang="en-US" altLang="ig-NG" sz="2000" dirty="0">
                <a:solidFill>
                  <a:srgbClr val="0070C0"/>
                </a:solidFill>
                <a:latin typeface="Albertus Medium" pitchFamily="34" charset="0"/>
              </a:rPr>
            </a:br>
            <a:r>
              <a:rPr lang="en-US" altLang="ig-NG" sz="2000" dirty="0">
                <a:solidFill>
                  <a:srgbClr val="0070C0"/>
                </a:solidFill>
                <a:latin typeface="Albertus Medium" pitchFamily="34" charset="0"/>
              </a:rPr>
              <a:t/>
            </a:r>
            <a:br>
              <a:rPr lang="en-US" altLang="ig-NG" sz="2000" dirty="0">
                <a:solidFill>
                  <a:srgbClr val="0070C0"/>
                </a:solidFill>
                <a:latin typeface="Albertus Medium" pitchFamily="34" charset="0"/>
              </a:rPr>
            </a:br>
            <a:r>
              <a:rPr lang="en-US" altLang="ig-NG" sz="2000" dirty="0">
                <a:solidFill>
                  <a:srgbClr val="0070C0"/>
                </a:solidFill>
                <a:latin typeface="Albertus Medium" pitchFamily="34" charset="0"/>
              </a:rPr>
              <a:t> August 2016</a:t>
            </a:r>
            <a:endParaRPr lang="en-GB" dirty="0">
              <a:solidFill>
                <a:srgbClr val="0070C0"/>
              </a:solidFill>
              <a:latin typeface="Albertus Medium"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D8A4B9-3003-4BC9-8F4D-5BBC41472409}" type="slidenum">
              <a:rPr lang="en-GB" altLang="en-US" smtClean="0"/>
              <a:pPr/>
              <a:t>10</a:t>
            </a:fld>
            <a:endParaRPr lang="en-GB" altLang="en-US" dirty="0"/>
          </a:p>
        </p:txBody>
      </p:sp>
      <p:pic>
        <p:nvPicPr>
          <p:cNvPr id="3" name="Picture 2" descr="https://architectureforlife.files.wordpress.com/2011/03/nigeria-railnetwork-02.jpg?w=500">
            <a:hlinkClick r:id="rId2"/>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251520" y="908721"/>
            <a:ext cx="7200799" cy="547260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 xmlns:a14="http://schemas.microsoft.com/office/drawing/2010/main" val="0"/>
              </a:ext>
            </a:extLst>
          </a:blip>
          <a:srcRect l="17195" t="9743" r="17532" b="4199"/>
          <a:stretch/>
        </p:blipFill>
        <p:spPr bwMode="auto">
          <a:xfrm>
            <a:off x="1014412" y="1032470"/>
            <a:ext cx="7115175" cy="5276850"/>
          </a:xfrm>
          <a:prstGeom prst="rect">
            <a:avLst/>
          </a:prstGeom>
          <a:ln>
            <a:noFill/>
          </a:ln>
          <a:extLst>
            <a:ext uri="{53640926-AAD7-44D8-BBD7-CCE9431645EC}">
              <a14:shadowObscured xmlns="" xmlns:a14="http://schemas.microsoft.com/office/drawing/2010/main"/>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6712"/>
            <a:ext cx="7903790" cy="792088"/>
          </a:xfrm>
        </p:spPr>
        <p:txBody>
          <a:bodyPr>
            <a:normAutofit fontScale="90000"/>
          </a:bodyPr>
          <a:lstStyle/>
          <a:p>
            <a:r>
              <a:rPr lang="en-US" dirty="0" smtClean="0"/>
              <a:t>Improve on the Ease of doing business in Nigeria</a:t>
            </a:r>
            <a:endParaRPr lang="en-US" dirty="0"/>
          </a:p>
        </p:txBody>
      </p:sp>
      <p:sp>
        <p:nvSpPr>
          <p:cNvPr id="3" name="Slide Number Placeholder 2"/>
          <p:cNvSpPr>
            <a:spLocks noGrp="1"/>
          </p:cNvSpPr>
          <p:nvPr>
            <p:ph type="sldNum" sz="quarter" idx="10"/>
          </p:nvPr>
        </p:nvSpPr>
        <p:spPr/>
        <p:txBody>
          <a:bodyPr/>
          <a:lstStyle/>
          <a:p>
            <a:fld id="{732AE99B-36B2-4E63-B1CB-071469BDC094}" type="slidenum">
              <a:rPr lang="en-GB" altLang="en-US" smtClean="0"/>
              <a:pPr/>
              <a:t>12</a:t>
            </a:fld>
            <a:endParaRPr lang="en-GB" altLang="en-US" dirty="0"/>
          </a:p>
        </p:txBody>
      </p:sp>
      <p:graphicFrame>
        <p:nvGraphicFramePr>
          <p:cNvPr id="4" name="Table 3"/>
          <p:cNvGraphicFramePr>
            <a:graphicFrameLocks noGrp="1"/>
          </p:cNvGraphicFramePr>
          <p:nvPr/>
        </p:nvGraphicFramePr>
        <p:xfrm>
          <a:off x="1259632" y="1484784"/>
          <a:ext cx="6408712" cy="4836414"/>
        </p:xfrm>
        <a:graphic>
          <a:graphicData uri="http://schemas.openxmlformats.org/drawingml/2006/table">
            <a:tbl>
              <a:tblPr/>
              <a:tblGrid>
                <a:gridCol w="6408712">
                  <a:extLst>
                    <a:ext uri="{9D8B030D-6E8A-4147-A177-3AD203B41FA5}">
                      <a16:colId xmlns="" xmlns:a16="http://schemas.microsoft.com/office/drawing/2014/main" val="20000"/>
                    </a:ext>
                  </a:extLst>
                </a:gridCol>
              </a:tblGrid>
              <a:tr h="399317">
                <a:tc>
                  <a:txBody>
                    <a:bodyPr/>
                    <a:lstStyle/>
                    <a:p>
                      <a:pPr>
                        <a:lnSpc>
                          <a:spcPct val="115000"/>
                        </a:lnSpc>
                        <a:spcAft>
                          <a:spcPts val="0"/>
                        </a:spcAft>
                      </a:pPr>
                      <a:r>
                        <a:rPr lang="en-GB" sz="2400" b="1" dirty="0">
                          <a:latin typeface="Times New Roman"/>
                          <a:ea typeface="Times New Roman"/>
                          <a:cs typeface="Times New Roman"/>
                        </a:rPr>
                        <a:t>Ease of Doing Business indicators</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0"/>
                  </a:ext>
                </a:extLst>
              </a:tr>
              <a:tr h="399317">
                <a:tc>
                  <a:txBody>
                    <a:bodyPr/>
                    <a:lstStyle/>
                    <a:p>
                      <a:pPr>
                        <a:lnSpc>
                          <a:spcPct val="115000"/>
                        </a:lnSpc>
                        <a:spcAft>
                          <a:spcPts val="0"/>
                        </a:spcAft>
                      </a:pPr>
                      <a:r>
                        <a:rPr lang="en-GB" sz="2400" u="sng" dirty="0">
                          <a:latin typeface="Times New Roman"/>
                          <a:ea typeface="Times New Roman"/>
                          <a:cs typeface="Times New Roman"/>
                        </a:rPr>
                        <a:t>Starting a Business</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r h="399317">
                <a:tc>
                  <a:txBody>
                    <a:bodyPr/>
                    <a:lstStyle/>
                    <a:p>
                      <a:pPr>
                        <a:lnSpc>
                          <a:spcPct val="115000"/>
                        </a:lnSpc>
                        <a:spcAft>
                          <a:spcPts val="0"/>
                        </a:spcAft>
                      </a:pPr>
                      <a:r>
                        <a:rPr lang="en-GB" sz="2400" u="sng" dirty="0">
                          <a:solidFill>
                            <a:schemeClr val="tx1"/>
                          </a:solidFill>
                          <a:latin typeface="Times New Roman"/>
                          <a:ea typeface="Times New Roman"/>
                          <a:cs typeface="Times New Roman"/>
                        </a:rPr>
                        <a:t>Dealing with Construction Permits</a:t>
                      </a:r>
                      <a:r>
                        <a:rPr lang="en-GB" sz="2400" dirty="0">
                          <a:solidFill>
                            <a:schemeClr val="tx1"/>
                          </a:solidFill>
                          <a:latin typeface="Times New Roman"/>
                          <a:ea typeface="Times New Roman"/>
                          <a:cs typeface="Times New Roman"/>
                        </a:rPr>
                        <a:t>    </a:t>
                      </a:r>
                      <a:endParaRPr lang="en-GB" sz="2000" dirty="0">
                        <a:solidFill>
                          <a:schemeClr val="tx1"/>
                        </a:solidFill>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2"/>
                  </a:ext>
                </a:extLst>
              </a:tr>
              <a:tr h="399317">
                <a:tc>
                  <a:txBody>
                    <a:bodyPr/>
                    <a:lstStyle/>
                    <a:p>
                      <a:pPr>
                        <a:lnSpc>
                          <a:spcPct val="115000"/>
                        </a:lnSpc>
                        <a:spcAft>
                          <a:spcPts val="0"/>
                        </a:spcAft>
                      </a:pPr>
                      <a:r>
                        <a:rPr lang="en-GB" sz="2400" u="sng" dirty="0">
                          <a:latin typeface="Times New Roman"/>
                          <a:ea typeface="Times New Roman"/>
                          <a:cs typeface="Times New Roman"/>
                        </a:rPr>
                        <a:t>Getting Electricity</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r h="399317">
                <a:tc>
                  <a:txBody>
                    <a:bodyPr/>
                    <a:lstStyle/>
                    <a:p>
                      <a:pPr>
                        <a:lnSpc>
                          <a:spcPct val="115000"/>
                        </a:lnSpc>
                        <a:spcAft>
                          <a:spcPts val="0"/>
                        </a:spcAft>
                      </a:pPr>
                      <a:r>
                        <a:rPr lang="en-GB" sz="2400" u="sng" dirty="0">
                          <a:latin typeface="Times New Roman"/>
                          <a:ea typeface="Times New Roman"/>
                          <a:cs typeface="Times New Roman"/>
                        </a:rPr>
                        <a:t>Registering Property</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4"/>
                  </a:ext>
                </a:extLst>
              </a:tr>
              <a:tr h="399317">
                <a:tc>
                  <a:txBody>
                    <a:bodyPr/>
                    <a:lstStyle/>
                    <a:p>
                      <a:pPr>
                        <a:lnSpc>
                          <a:spcPct val="115000"/>
                        </a:lnSpc>
                        <a:spcAft>
                          <a:spcPts val="0"/>
                        </a:spcAft>
                      </a:pPr>
                      <a:r>
                        <a:rPr lang="en-GB" sz="2400" u="sng" dirty="0">
                          <a:latin typeface="Times New Roman"/>
                          <a:ea typeface="Times New Roman"/>
                          <a:cs typeface="Times New Roman"/>
                        </a:rPr>
                        <a:t>Getting Credit</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5"/>
                  </a:ext>
                </a:extLst>
              </a:tr>
              <a:tr h="399317">
                <a:tc>
                  <a:txBody>
                    <a:bodyPr/>
                    <a:lstStyle/>
                    <a:p>
                      <a:pPr>
                        <a:lnSpc>
                          <a:spcPct val="115000"/>
                        </a:lnSpc>
                        <a:spcAft>
                          <a:spcPts val="0"/>
                        </a:spcAft>
                      </a:pPr>
                      <a:r>
                        <a:rPr lang="en-GB" sz="2400" u="sng" dirty="0">
                          <a:latin typeface="Times New Roman"/>
                          <a:ea typeface="Times New Roman"/>
                          <a:cs typeface="Times New Roman"/>
                        </a:rPr>
                        <a:t>Protecting Investors</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6"/>
                  </a:ext>
                </a:extLst>
              </a:tr>
              <a:tr h="399317">
                <a:tc>
                  <a:txBody>
                    <a:bodyPr/>
                    <a:lstStyle/>
                    <a:p>
                      <a:pPr>
                        <a:lnSpc>
                          <a:spcPct val="115000"/>
                        </a:lnSpc>
                        <a:spcAft>
                          <a:spcPts val="0"/>
                        </a:spcAft>
                      </a:pPr>
                      <a:r>
                        <a:rPr lang="en-GB" sz="2400" u="sng" dirty="0">
                          <a:latin typeface="Times New Roman"/>
                          <a:ea typeface="Times New Roman"/>
                          <a:cs typeface="Times New Roman"/>
                        </a:rPr>
                        <a:t>Paying Taxes</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7"/>
                  </a:ext>
                </a:extLst>
              </a:tr>
              <a:tr h="399317">
                <a:tc>
                  <a:txBody>
                    <a:bodyPr/>
                    <a:lstStyle/>
                    <a:p>
                      <a:pPr>
                        <a:lnSpc>
                          <a:spcPct val="115000"/>
                        </a:lnSpc>
                        <a:spcAft>
                          <a:spcPts val="0"/>
                        </a:spcAft>
                      </a:pPr>
                      <a:r>
                        <a:rPr lang="en-GB" sz="2400" u="sng" dirty="0">
                          <a:latin typeface="Times New Roman"/>
                          <a:ea typeface="Times New Roman"/>
                          <a:cs typeface="Times New Roman"/>
                        </a:rPr>
                        <a:t>Trading Across Borders</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8"/>
                  </a:ext>
                </a:extLst>
              </a:tr>
              <a:tr h="399317">
                <a:tc>
                  <a:txBody>
                    <a:bodyPr/>
                    <a:lstStyle/>
                    <a:p>
                      <a:pPr>
                        <a:lnSpc>
                          <a:spcPct val="115000"/>
                        </a:lnSpc>
                        <a:spcAft>
                          <a:spcPts val="0"/>
                        </a:spcAft>
                      </a:pPr>
                      <a:r>
                        <a:rPr lang="en-GB" sz="2400" u="sng" dirty="0">
                          <a:solidFill>
                            <a:schemeClr val="tx1"/>
                          </a:solidFill>
                          <a:latin typeface="Times New Roman"/>
                          <a:ea typeface="Times New Roman"/>
                          <a:cs typeface="Times New Roman"/>
                        </a:rPr>
                        <a:t>Enforcing Contracts</a:t>
                      </a:r>
                      <a:r>
                        <a:rPr lang="en-GB" sz="2400" dirty="0">
                          <a:solidFill>
                            <a:schemeClr val="tx1"/>
                          </a:solidFill>
                          <a:latin typeface="Times New Roman"/>
                          <a:ea typeface="Times New Roman"/>
                          <a:cs typeface="Times New Roman"/>
                        </a:rPr>
                        <a:t> </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9"/>
                  </a:ext>
                </a:extLst>
              </a:tr>
              <a:tr h="399317">
                <a:tc>
                  <a:txBody>
                    <a:bodyPr/>
                    <a:lstStyle/>
                    <a:p>
                      <a:pPr>
                        <a:lnSpc>
                          <a:spcPct val="115000"/>
                        </a:lnSpc>
                        <a:spcAft>
                          <a:spcPts val="0"/>
                        </a:spcAft>
                      </a:pPr>
                      <a:r>
                        <a:rPr lang="en-GB" sz="2400" u="sng" dirty="0">
                          <a:latin typeface="Times New Roman"/>
                          <a:ea typeface="Times New Roman"/>
                          <a:cs typeface="Times New Roman"/>
                        </a:rPr>
                        <a:t>Resolving Insolvency</a:t>
                      </a:r>
                      <a:r>
                        <a:rPr lang="en-GB" sz="2400" dirty="0">
                          <a:latin typeface="Times New Roman"/>
                          <a:ea typeface="Times New Roman"/>
                          <a:cs typeface="Times New Roman"/>
                        </a:rPr>
                        <a:t>    </a:t>
                      </a:r>
                      <a:endParaRPr lang="en-GB" sz="2000" dirty="0">
                        <a:latin typeface="Calibri"/>
                        <a:ea typeface="Calibri"/>
                        <a:cs typeface="Times New Roman"/>
                      </a:endParaRPr>
                    </a:p>
                  </a:txBody>
                  <a:tcPr marL="8792" marR="8792"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08912" cy="1098482"/>
          </a:xfrm>
        </p:spPr>
        <p:txBody>
          <a:bodyPr/>
          <a:lstStyle/>
          <a:p>
            <a:r>
              <a:rPr lang="en-GB" dirty="0" smtClean="0"/>
              <a:t>The Other C’s: Conform and Connect for Value</a:t>
            </a:r>
            <a:endParaRPr lang="en-GB" dirty="0"/>
          </a:p>
        </p:txBody>
      </p:sp>
      <p:sp>
        <p:nvSpPr>
          <p:cNvPr id="3" name="Slide Number Placeholder 2"/>
          <p:cNvSpPr>
            <a:spLocks noGrp="1"/>
          </p:cNvSpPr>
          <p:nvPr>
            <p:ph type="sldNum" sz="quarter" idx="10"/>
          </p:nvPr>
        </p:nvSpPr>
        <p:spPr/>
        <p:txBody>
          <a:bodyPr/>
          <a:lstStyle/>
          <a:p>
            <a:fld id="{732AE99B-36B2-4E63-B1CB-071469BDC094}" type="slidenum">
              <a:rPr lang="en-GB" altLang="en-US" smtClean="0"/>
              <a:pPr/>
              <a:t>13</a:t>
            </a:fld>
            <a:endParaRPr lang="en-GB" altLang="en-US" dirty="0"/>
          </a:p>
        </p:txBody>
      </p:sp>
      <p:pic>
        <p:nvPicPr>
          <p:cNvPr id="4" name="Picture 3"/>
          <p:cNvPicPr/>
          <p:nvPr/>
        </p:nvPicPr>
        <p:blipFill rotWithShape="1">
          <a:blip r:embed="rId2" cstate="print"/>
          <a:srcRect l="38150" t="67635" r="22518" b="4471"/>
          <a:stretch/>
        </p:blipFill>
        <p:spPr bwMode="auto">
          <a:xfrm>
            <a:off x="309880" y="2476847"/>
            <a:ext cx="8524240" cy="340042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634014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D8A4B9-3003-4BC9-8F4D-5BBC41472409}" type="slidenum">
              <a:rPr lang="en-GB" altLang="en-US" smtClean="0"/>
              <a:pPr/>
              <a:t>14</a:t>
            </a:fld>
            <a:endParaRPr lang="en-GB" altLang="en-US" dirty="0"/>
          </a:p>
        </p:txBody>
      </p:sp>
      <p:grpSp>
        <p:nvGrpSpPr>
          <p:cNvPr id="3" name="Group 2"/>
          <p:cNvGrpSpPr/>
          <p:nvPr/>
        </p:nvGrpSpPr>
        <p:grpSpPr>
          <a:xfrm>
            <a:off x="4566360" y="2132856"/>
            <a:ext cx="4398128" cy="3672408"/>
            <a:chOff x="988541" y="1507523"/>
            <a:chExt cx="7117491" cy="4893277"/>
          </a:xfrm>
        </p:grpSpPr>
        <p:pic>
          <p:nvPicPr>
            <p:cNvPr id="4" name="Content Placeholder 9"/>
            <p:cNvPicPr>
              <a:picLocks noChangeAspect="1"/>
            </p:cNvPicPr>
            <p:nvPr/>
          </p:nvPicPr>
          <p:blipFill rotWithShape="1">
            <a:blip r:embed="rId2" cstate="print">
              <a:extLst>
                <a:ext uri="{28A0092B-C50C-407E-A947-70E740481C1C}">
                  <a14:useLocalDpi xmlns="" xmlns:a14="http://schemas.microsoft.com/office/drawing/2010/main" val="0"/>
                </a:ext>
              </a:extLst>
            </a:blip>
            <a:srcRect l="6424" t="9793" r="6342" b="8643"/>
            <a:stretch/>
          </p:blipFill>
          <p:spPr>
            <a:xfrm>
              <a:off x="988541" y="1507523"/>
              <a:ext cx="7117491" cy="4893277"/>
            </a:xfrm>
            <a:prstGeom prst="rect">
              <a:avLst/>
            </a:prstGeom>
          </p:spPr>
        </p:pic>
        <p:sp>
          <p:nvSpPr>
            <p:cNvPr id="5" name="TextBox 4"/>
            <p:cNvSpPr txBox="1"/>
            <p:nvPr/>
          </p:nvSpPr>
          <p:spPr>
            <a:xfrm>
              <a:off x="5857101" y="1589899"/>
              <a:ext cx="425116" cy="369332"/>
            </a:xfrm>
            <a:prstGeom prst="rect">
              <a:avLst/>
            </a:prstGeom>
            <a:noFill/>
          </p:spPr>
          <p:txBody>
            <a:bodyPr wrap="none" rtlCol="0">
              <a:spAutoFit/>
              <a:scene3d>
                <a:camera prst="isometricOffAxis2Left"/>
                <a:lightRig rig="harsh" dir="t"/>
              </a:scene3d>
              <a:sp3d extrusionH="57150" prstMaterial="matte">
                <a:bevelT w="63500" h="12700" prst="angle"/>
                <a:contourClr>
                  <a:schemeClr val="bg1">
                    <a:lumMod val="65000"/>
                  </a:schemeClr>
                </a:contourClr>
              </a:sp3d>
            </a:bodyPr>
            <a:lstStyle/>
            <a:p>
              <a:r>
                <a:rPr lang="en-GB" b="1" dirty="0">
                  <a:ln>
                    <a:solidFill>
                      <a:srgbClr val="FF0000"/>
                    </a:solidFill>
                  </a:ln>
                  <a:solidFill>
                    <a:srgbClr val="FF0000"/>
                  </a:solidFill>
                </a:rPr>
                <a:t>C1</a:t>
              </a:r>
            </a:p>
          </p:txBody>
        </p:sp>
        <p:sp>
          <p:nvSpPr>
            <p:cNvPr id="6" name="TextBox 5"/>
            <p:cNvSpPr txBox="1"/>
            <p:nvPr/>
          </p:nvSpPr>
          <p:spPr>
            <a:xfrm>
              <a:off x="1750540" y="4296031"/>
              <a:ext cx="423514" cy="369332"/>
            </a:xfrm>
            <a:prstGeom prst="rect">
              <a:avLst/>
            </a:prstGeom>
            <a:noFill/>
          </p:spPr>
          <p:txBody>
            <a:bodyPr wrap="none" rtlCol="0">
              <a:spAutoFit/>
              <a:scene3d>
                <a:camera prst="isometricOffAxis2Left"/>
                <a:lightRig rig="harsh" dir="t"/>
              </a:scene3d>
              <a:sp3d extrusionH="57150" prstMaterial="matte">
                <a:bevelT w="63500" h="12700" prst="angle"/>
                <a:contourClr>
                  <a:schemeClr val="bg1">
                    <a:lumMod val="65000"/>
                  </a:schemeClr>
                </a:contourClr>
              </a:sp3d>
            </a:bodyPr>
            <a:lstStyle/>
            <a:p>
              <a:r>
                <a:rPr lang="en-GB" b="1" dirty="0">
                  <a:ln>
                    <a:solidFill>
                      <a:srgbClr val="FF0000"/>
                    </a:solidFill>
                  </a:ln>
                  <a:solidFill>
                    <a:srgbClr val="FF0000"/>
                  </a:solidFill>
                </a:rPr>
                <a:t>C2</a:t>
              </a:r>
            </a:p>
          </p:txBody>
        </p:sp>
        <p:sp>
          <p:nvSpPr>
            <p:cNvPr id="7" name="TextBox 6"/>
            <p:cNvSpPr txBox="1"/>
            <p:nvPr/>
          </p:nvSpPr>
          <p:spPr>
            <a:xfrm>
              <a:off x="3052120" y="3340436"/>
              <a:ext cx="423514" cy="369332"/>
            </a:xfrm>
            <a:prstGeom prst="rect">
              <a:avLst/>
            </a:prstGeom>
            <a:noFill/>
          </p:spPr>
          <p:txBody>
            <a:bodyPr wrap="none" rtlCol="0">
              <a:spAutoFit/>
              <a:scene3d>
                <a:camera prst="isometricOffAxis2Left"/>
                <a:lightRig rig="harsh" dir="t"/>
              </a:scene3d>
              <a:sp3d extrusionH="57150" prstMaterial="matte">
                <a:bevelT w="63500" h="12700" prst="angle"/>
                <a:contourClr>
                  <a:schemeClr val="bg1">
                    <a:lumMod val="65000"/>
                  </a:schemeClr>
                </a:contourClr>
              </a:sp3d>
            </a:bodyPr>
            <a:lstStyle/>
            <a:p>
              <a:r>
                <a:rPr lang="en-GB" b="1" dirty="0">
                  <a:ln>
                    <a:solidFill>
                      <a:srgbClr val="FF0000"/>
                    </a:solidFill>
                  </a:ln>
                  <a:solidFill>
                    <a:srgbClr val="FF0000"/>
                  </a:solidFill>
                </a:rPr>
                <a:t>C3</a:t>
              </a:r>
            </a:p>
          </p:txBody>
        </p:sp>
        <p:sp>
          <p:nvSpPr>
            <p:cNvPr id="8" name="TextBox 7"/>
            <p:cNvSpPr txBox="1"/>
            <p:nvPr/>
          </p:nvSpPr>
          <p:spPr>
            <a:xfrm>
              <a:off x="4724767" y="4455983"/>
              <a:ext cx="423514" cy="369332"/>
            </a:xfrm>
            <a:prstGeom prst="rect">
              <a:avLst/>
            </a:prstGeom>
            <a:noFill/>
          </p:spPr>
          <p:txBody>
            <a:bodyPr wrap="none" rtlCol="0">
              <a:spAutoFit/>
              <a:scene3d>
                <a:camera prst="isometricOffAxis2Left"/>
                <a:lightRig rig="harsh" dir="t"/>
              </a:scene3d>
              <a:sp3d extrusionH="57150" prstMaterial="matte">
                <a:bevelT w="63500" h="12700" prst="angle"/>
                <a:contourClr>
                  <a:schemeClr val="bg1">
                    <a:lumMod val="65000"/>
                  </a:schemeClr>
                </a:contourClr>
              </a:sp3d>
            </a:bodyPr>
            <a:lstStyle/>
            <a:p>
              <a:r>
                <a:rPr lang="en-GB" b="1" dirty="0">
                  <a:ln>
                    <a:solidFill>
                      <a:srgbClr val="FF0000"/>
                    </a:solidFill>
                  </a:ln>
                  <a:solidFill>
                    <a:srgbClr val="FF0000"/>
                  </a:solidFill>
                </a:rPr>
                <a:t>C4</a:t>
              </a:r>
            </a:p>
          </p:txBody>
        </p:sp>
        <p:sp>
          <p:nvSpPr>
            <p:cNvPr id="9" name="TextBox 8"/>
            <p:cNvSpPr txBox="1"/>
            <p:nvPr/>
          </p:nvSpPr>
          <p:spPr>
            <a:xfrm>
              <a:off x="6330783" y="3842953"/>
              <a:ext cx="423514" cy="369332"/>
            </a:xfrm>
            <a:prstGeom prst="rect">
              <a:avLst/>
            </a:prstGeom>
            <a:noFill/>
          </p:spPr>
          <p:txBody>
            <a:bodyPr wrap="none" rtlCol="0">
              <a:spAutoFit/>
              <a:scene3d>
                <a:camera prst="isometricOffAxis2Left"/>
                <a:lightRig rig="harsh" dir="t"/>
              </a:scene3d>
              <a:sp3d extrusionH="57150" prstMaterial="matte">
                <a:bevelT w="63500" h="12700" prst="angle"/>
                <a:contourClr>
                  <a:schemeClr val="bg1">
                    <a:lumMod val="65000"/>
                  </a:schemeClr>
                </a:contourClr>
              </a:sp3d>
            </a:bodyPr>
            <a:lstStyle/>
            <a:p>
              <a:r>
                <a:rPr lang="en-GB" b="1" dirty="0">
                  <a:ln>
                    <a:solidFill>
                      <a:srgbClr val="FF0000"/>
                    </a:solidFill>
                  </a:ln>
                  <a:solidFill>
                    <a:srgbClr val="FF0000"/>
                  </a:solidFill>
                </a:rPr>
                <a:t>C5</a:t>
              </a:r>
            </a:p>
          </p:txBody>
        </p:sp>
        <p:sp>
          <p:nvSpPr>
            <p:cNvPr id="10" name="TextBox 9"/>
            <p:cNvSpPr txBox="1"/>
            <p:nvPr/>
          </p:nvSpPr>
          <p:spPr>
            <a:xfrm>
              <a:off x="7294607" y="2450752"/>
              <a:ext cx="425116" cy="369332"/>
            </a:xfrm>
            <a:prstGeom prst="rect">
              <a:avLst/>
            </a:prstGeom>
            <a:noFill/>
          </p:spPr>
          <p:txBody>
            <a:bodyPr wrap="none" rtlCol="0">
              <a:spAutoFit/>
              <a:scene3d>
                <a:camera prst="isometricOffAxis2Left"/>
                <a:lightRig rig="harsh" dir="t"/>
              </a:scene3d>
              <a:sp3d extrusionH="57150" prstMaterial="matte">
                <a:bevelT w="63500" h="12700" prst="angle"/>
                <a:contourClr>
                  <a:schemeClr val="bg1">
                    <a:lumMod val="65000"/>
                  </a:schemeClr>
                </a:contourClr>
              </a:sp3d>
            </a:bodyPr>
            <a:lstStyle/>
            <a:p>
              <a:r>
                <a:rPr lang="en-GB" b="1" dirty="0">
                  <a:ln>
                    <a:solidFill>
                      <a:srgbClr val="FF0000"/>
                    </a:solidFill>
                  </a:ln>
                  <a:solidFill>
                    <a:srgbClr val="FF0000"/>
                  </a:solidFill>
                </a:rPr>
                <a:t>C1</a:t>
              </a:r>
            </a:p>
          </p:txBody>
        </p:sp>
        <p:sp>
          <p:nvSpPr>
            <p:cNvPr id="11" name="TextBox 10"/>
            <p:cNvSpPr txBox="1"/>
            <p:nvPr/>
          </p:nvSpPr>
          <p:spPr>
            <a:xfrm>
              <a:off x="1376079" y="2425351"/>
              <a:ext cx="423514" cy="369332"/>
            </a:xfrm>
            <a:prstGeom prst="rect">
              <a:avLst/>
            </a:prstGeom>
            <a:noFill/>
          </p:spPr>
          <p:txBody>
            <a:bodyPr wrap="none" rtlCol="0">
              <a:spAutoFit/>
              <a:scene3d>
                <a:camera prst="isometricOffAxis2Left"/>
                <a:lightRig rig="harsh" dir="t"/>
              </a:scene3d>
              <a:sp3d extrusionH="57150" prstMaterial="matte">
                <a:bevelT w="63500" h="12700" prst="angle"/>
                <a:contourClr>
                  <a:schemeClr val="bg1">
                    <a:lumMod val="65000"/>
                  </a:schemeClr>
                </a:contourClr>
              </a:sp3d>
            </a:bodyPr>
            <a:lstStyle/>
            <a:p>
              <a:r>
                <a:rPr lang="en-GB" b="1" dirty="0">
                  <a:ln>
                    <a:solidFill>
                      <a:srgbClr val="FF0000"/>
                    </a:solidFill>
                  </a:ln>
                  <a:solidFill>
                    <a:srgbClr val="FF0000"/>
                  </a:solidFill>
                </a:rPr>
                <a:t>C4</a:t>
              </a:r>
            </a:p>
          </p:txBody>
        </p:sp>
      </p:grpSp>
      <p:sp>
        <p:nvSpPr>
          <p:cNvPr id="12" name="Rectangle 11"/>
          <p:cNvSpPr/>
          <p:nvPr/>
        </p:nvSpPr>
        <p:spPr>
          <a:xfrm>
            <a:off x="467544" y="1259468"/>
            <a:ext cx="7200800" cy="369332"/>
          </a:xfrm>
          <a:prstGeom prst="rect">
            <a:avLst/>
          </a:prstGeom>
        </p:spPr>
        <p:txBody>
          <a:bodyPr wrap="square">
            <a:spAutoFit/>
          </a:bodyPr>
          <a:lstStyle/>
          <a:p>
            <a:r>
              <a:rPr lang="en-GB" b="1" dirty="0" smtClean="0"/>
              <a:t>Building Trade Capacity: Support in 5 Key areas </a:t>
            </a:r>
            <a:endParaRPr lang="en-US" b="1" dirty="0"/>
          </a:p>
        </p:txBody>
      </p:sp>
      <p:sp>
        <p:nvSpPr>
          <p:cNvPr id="13" name="Content Placeholder 2"/>
          <p:cNvSpPr txBox="1">
            <a:spLocks/>
          </p:cNvSpPr>
          <p:nvPr/>
        </p:nvSpPr>
        <p:spPr>
          <a:xfrm>
            <a:off x="107504" y="1988840"/>
            <a:ext cx="4266629" cy="4430042"/>
          </a:xfrm>
          <a:prstGeom prst="rect">
            <a:avLst/>
          </a:prstGeom>
          <a:solidFill>
            <a:schemeClr val="accent2">
              <a:lumMod val="20000"/>
              <a:lumOff val="80000"/>
            </a:schemeClr>
          </a:solidFill>
        </p:spPr>
        <p:txBody>
          <a:bodyPr>
            <a:normAutofit fontScale="70000" lnSpcReduction="20000"/>
          </a:bodyPr>
          <a:lstStyle/>
          <a:p>
            <a:pPr marL="457200" marR="0" lvl="0" indent="-457200" algn="just" defTabSz="914400" rtl="0" eaLnBrk="0" fontAlgn="base" latinLnBrk="0" hangingPunct="0">
              <a:lnSpc>
                <a:spcPct val="100000"/>
              </a:lnSpc>
              <a:spcBef>
                <a:spcPts val="0"/>
              </a:spcBef>
              <a:spcAft>
                <a:spcPts val="1800"/>
              </a:spcAft>
              <a:buClr>
                <a:schemeClr val="accent1"/>
              </a:buClr>
              <a:buSzTx/>
              <a:buFont typeface="+mj-lt"/>
              <a:buAutoNum type="arabicPeriod"/>
              <a:tabLst/>
              <a:defRPr/>
            </a:pPr>
            <a:r>
              <a:rPr kumimoji="0" lang="en-GB" sz="2000" b="1" i="0" u="none" strike="noStrike" kern="1200" cap="none" spc="0" normalizeH="0" baseline="0" noProof="0" dirty="0" smtClean="0">
                <a:ln>
                  <a:noFill/>
                </a:ln>
                <a:solidFill>
                  <a:srgbClr val="FF0000"/>
                </a:solidFill>
                <a:effectLst/>
                <a:uLnTx/>
                <a:uFillTx/>
                <a:latin typeface="+mn-lt"/>
                <a:ea typeface="+mn-ea"/>
                <a:cs typeface="+mn-cs"/>
              </a:rPr>
              <a:t>COMPONENT ONE</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Assistance </a:t>
            </a:r>
            <a:r>
              <a:rPr kumimoji="0" lang="en-GB" sz="2000" b="0" i="0" u="none" strike="noStrike" kern="0" cap="none" spc="0" normalizeH="0" baseline="0" noProof="0" dirty="0" smtClean="0">
                <a:ln>
                  <a:noFill/>
                </a:ln>
                <a:solidFill>
                  <a:schemeClr val="tx1"/>
                </a:solidFill>
                <a:effectLst/>
                <a:uLnTx/>
                <a:uFillTx/>
                <a:latin typeface="+mn-lt"/>
                <a:ea typeface="ＭＳ Ｐゴシック" charset="0"/>
                <a:cs typeface="+mn-cs"/>
              </a:rPr>
              <a:t>with</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the promulgation of a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National Quality Policy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(NQP) and improvements in ensuing legislation for the NQI</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just" defTabSz="914400" rtl="0" eaLnBrk="0" fontAlgn="base" latinLnBrk="0" hangingPunct="0">
              <a:lnSpc>
                <a:spcPct val="100000"/>
              </a:lnSpc>
              <a:spcBef>
                <a:spcPts val="0"/>
              </a:spcBef>
              <a:spcAft>
                <a:spcPts val="1800"/>
              </a:spcAft>
              <a:buClr>
                <a:schemeClr val="accent1"/>
              </a:buClr>
              <a:buSzTx/>
              <a:buFont typeface="+mj-lt"/>
              <a:buAutoNum type="arabicPeriod"/>
              <a:tabLst/>
              <a:defRPr/>
            </a:pPr>
            <a:r>
              <a:rPr kumimoji="0" lang="en-GB" sz="2000" b="1" i="0" u="none" strike="noStrike" kern="0" cap="none" spc="0" normalizeH="0" baseline="0" noProof="0" dirty="0" smtClean="0">
                <a:ln>
                  <a:noFill/>
                </a:ln>
                <a:solidFill>
                  <a:srgbClr val="FF0000"/>
                </a:solidFill>
                <a:effectLst/>
                <a:uLnTx/>
                <a:uFillTx/>
                <a:latin typeface="+mn-lt"/>
                <a:ea typeface="ＭＳ Ｐゴシック" charset="0"/>
                <a:cs typeface="+mn-cs"/>
              </a:rPr>
              <a:t>COMPONENT TWO</a:t>
            </a:r>
            <a:r>
              <a:rPr kumimoji="0" lang="en-GB" sz="2000" b="0" i="0" u="none" strike="noStrike" kern="0" cap="none" spc="0" normalizeH="0" baseline="0" noProof="0" dirty="0" smtClean="0">
                <a:ln>
                  <a:noFill/>
                </a:ln>
                <a:solidFill>
                  <a:schemeClr val="tx1"/>
                </a:solidFill>
                <a:effectLst/>
                <a:uLnTx/>
                <a:uFillTx/>
                <a:latin typeface="+mn-lt"/>
                <a:ea typeface="ＭＳ Ｐゴシック" charset="0"/>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Establishment of a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National Accreditation Body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(NAB) and Capacity development for accreditation auditors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just" defTabSz="914400" rtl="0" eaLnBrk="0" fontAlgn="t" latinLnBrk="0" hangingPunct="0">
              <a:lnSpc>
                <a:spcPct val="100000"/>
              </a:lnSpc>
              <a:spcBef>
                <a:spcPts val="0"/>
              </a:spcBef>
              <a:spcAft>
                <a:spcPts val="1800"/>
              </a:spcAft>
              <a:buClr>
                <a:schemeClr val="accent1"/>
              </a:buClr>
              <a:buSzTx/>
              <a:buFont typeface="+mj-lt"/>
              <a:buAutoNum type="arabicPeriod"/>
              <a:tabLst/>
              <a:defRPr/>
            </a:pPr>
            <a:r>
              <a:rPr kumimoji="0" lang="en-GB" sz="2000" b="1" i="0" u="none" strike="noStrike" kern="0" cap="none" spc="0" normalizeH="0" baseline="0" noProof="0" dirty="0" smtClean="0">
                <a:ln>
                  <a:noFill/>
                </a:ln>
                <a:solidFill>
                  <a:srgbClr val="FF0000"/>
                </a:solidFill>
                <a:effectLst/>
                <a:uLnTx/>
                <a:uFillTx/>
                <a:latin typeface="+mn-lt"/>
                <a:ea typeface="ＭＳ Ｐゴシック" charset="0"/>
                <a:cs typeface="+mn-cs"/>
              </a:rPr>
              <a:t>COMPONENT THREE</a:t>
            </a:r>
            <a:r>
              <a:rPr kumimoji="0" lang="en-GB" sz="2000" b="0" i="0" u="none" strike="noStrike" kern="0" cap="none" spc="0" normalizeH="0" baseline="0" noProof="0" dirty="0" smtClean="0">
                <a:ln>
                  <a:noFill/>
                </a:ln>
                <a:solidFill>
                  <a:schemeClr val="tx1"/>
                </a:solidFill>
                <a:effectLst/>
                <a:uLnTx/>
                <a:uFillTx/>
                <a:latin typeface="+mn-lt"/>
                <a:ea typeface="ＭＳ Ｐゴシック" charset="0"/>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Development of a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National Metrology Institute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(NMI)</a:t>
            </a:r>
          </a:p>
          <a:p>
            <a:pPr marL="457200" marR="0" lvl="0" indent="-457200" algn="just" defTabSz="914400" rtl="0" eaLnBrk="0" fontAlgn="t" latinLnBrk="0" hangingPunct="0">
              <a:lnSpc>
                <a:spcPct val="100000"/>
              </a:lnSpc>
              <a:spcBef>
                <a:spcPts val="0"/>
              </a:spcBef>
              <a:spcAft>
                <a:spcPts val="1800"/>
              </a:spcAft>
              <a:buClr>
                <a:schemeClr val="accent1"/>
              </a:buClr>
              <a:buSzTx/>
              <a:buFont typeface="+mj-lt"/>
              <a:buAutoNum type="arabicPeriod"/>
              <a:tabLst/>
              <a:defRPr/>
            </a:pPr>
            <a:r>
              <a:rPr kumimoji="0" lang="en-GB" sz="2000" b="1" i="0" u="none" strike="noStrike" kern="0" cap="none" spc="0" normalizeH="0" baseline="0" noProof="0" dirty="0" smtClean="0">
                <a:ln>
                  <a:noFill/>
                </a:ln>
                <a:solidFill>
                  <a:srgbClr val="FF0000"/>
                </a:solidFill>
                <a:effectLst/>
                <a:uLnTx/>
                <a:uFillTx/>
                <a:latin typeface="+mn-lt"/>
                <a:ea typeface="ＭＳ Ｐゴシック" charset="0"/>
                <a:cs typeface="+mn-cs"/>
              </a:rPr>
              <a:t>COMPONENT FOUR</a:t>
            </a:r>
            <a:r>
              <a:rPr kumimoji="0" lang="en-GB" sz="2000" b="0" i="0" u="none" strike="noStrike" kern="0" cap="none" spc="0" normalizeH="0" baseline="0" noProof="0" dirty="0" smtClean="0">
                <a:ln>
                  <a:noFill/>
                </a:ln>
                <a:solidFill>
                  <a:schemeClr val="tx1"/>
                </a:solidFill>
                <a:effectLst/>
                <a:uLnTx/>
                <a:uFillTx/>
                <a:latin typeface="+mn-lt"/>
                <a:ea typeface="ＭＳ Ｐゴシック" charset="0"/>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Improvement of </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Organised Private sector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in the NQI through its capacity to create and support conformity assessment bodies (CAB)</a:t>
            </a:r>
          </a:p>
          <a:p>
            <a:pPr marL="457200" marR="0" lvl="0" indent="-457200" algn="just" defTabSz="914400" rtl="0" eaLnBrk="0" fontAlgn="t" latinLnBrk="0" hangingPunct="0">
              <a:lnSpc>
                <a:spcPct val="100000"/>
              </a:lnSpc>
              <a:spcBef>
                <a:spcPts val="0"/>
              </a:spcBef>
              <a:spcAft>
                <a:spcPts val="1800"/>
              </a:spcAft>
              <a:buClr>
                <a:schemeClr val="accent1"/>
              </a:buClr>
              <a:buSzTx/>
              <a:buFont typeface="+mj-lt"/>
              <a:buAutoNum type="arabicPeriod"/>
              <a:tabLst/>
              <a:defRPr/>
            </a:pPr>
            <a:r>
              <a:rPr kumimoji="0" lang="en-GB" sz="2000" b="1" i="0" u="none" strike="noStrike" kern="0" cap="none" spc="0" normalizeH="0" baseline="0" noProof="0" dirty="0" smtClean="0">
                <a:ln>
                  <a:noFill/>
                </a:ln>
                <a:solidFill>
                  <a:srgbClr val="FF0000"/>
                </a:solidFill>
                <a:effectLst/>
                <a:uLnTx/>
                <a:uFillTx/>
                <a:latin typeface="+mn-lt"/>
                <a:ea typeface="ＭＳ Ｐゴシック" charset="0"/>
                <a:cs typeface="+mn-cs"/>
              </a:rPr>
              <a:t>COMPONENT FIVE</a:t>
            </a:r>
            <a:r>
              <a:rPr kumimoji="0" lang="en-GB" sz="2000" b="0" i="0" u="none" strike="noStrike" kern="0" cap="none" spc="0" normalizeH="0" baseline="0" noProof="0" dirty="0" smtClean="0">
                <a:ln>
                  <a:noFill/>
                </a:ln>
                <a:solidFill>
                  <a:schemeClr val="tx1"/>
                </a:solidFill>
                <a:effectLst/>
                <a:uLnTx/>
                <a:uFillTx/>
                <a:latin typeface="+mn-lt"/>
                <a:ea typeface="ＭＳ Ｐゴシック" charset="0"/>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Enhancement of the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consumer protection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role on quality issues as well as increased capacities of consumer associations to lift up the quality offer/culture of Nigerian enterprises.</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16688" y="6553200"/>
            <a:ext cx="2232025" cy="476250"/>
          </a:xfrm>
          <a:prstGeom prst="rect">
            <a:avLst/>
          </a:prstGeom>
        </p:spPr>
        <p:txBody>
          <a:bodyPr/>
          <a:lstStyle/>
          <a:p>
            <a:pPr>
              <a:defRPr/>
            </a:pPr>
            <a:fld id="{E4E3DC85-4BAD-4BF6-AC5D-B217B460C8B2}" type="slidenum">
              <a:rPr lang="en-GB" smtClean="0"/>
              <a:pPr>
                <a:defRPr/>
              </a:pPr>
              <a:t>15</a:t>
            </a:fld>
            <a:endParaRPr lang="en-GB"/>
          </a:p>
        </p:txBody>
      </p:sp>
      <p:sp>
        <p:nvSpPr>
          <p:cNvPr id="25" name="Title 1"/>
          <p:cNvSpPr>
            <a:spLocks noGrp="1"/>
          </p:cNvSpPr>
          <p:nvPr>
            <p:ph type="title"/>
          </p:nvPr>
        </p:nvSpPr>
        <p:spPr>
          <a:xfrm>
            <a:off x="323850" y="765175"/>
            <a:ext cx="8424863" cy="935038"/>
          </a:xfrm>
        </p:spPr>
        <p:txBody>
          <a:bodyPr>
            <a:normAutofit fontScale="90000"/>
          </a:bodyPr>
          <a:lstStyle/>
          <a:p>
            <a:pPr eaLnBrk="1" hangingPunct="1">
              <a:defRPr/>
            </a:pPr>
            <a:r>
              <a:rPr lang="en-US" sz="2400" b="1" kern="1200" dirty="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t/>
            </a:r>
            <a:br>
              <a:rPr lang="en-US" sz="2400" b="1" kern="1200" dirty="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br>
            <a:r>
              <a:rPr lang="en-US" sz="2400" b="1" dirty="0" smtClean="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t>Link to</a:t>
            </a:r>
            <a:r>
              <a:rPr lang="en-US" sz="2000" b="1" kern="1200" dirty="0" smtClean="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t> </a:t>
            </a:r>
            <a:r>
              <a:rPr lang="en-US" sz="2000" b="1" kern="1200" dirty="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t>INTERNATIONAL </a:t>
            </a:r>
            <a:r>
              <a:rPr lang="en-US" sz="2000" b="1" dirty="0" smtClean="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t>WTO Agencies</a:t>
            </a:r>
            <a:r>
              <a:rPr lang="en-US" sz="2400" b="1" kern="1200" dirty="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t/>
            </a:r>
            <a:br>
              <a:rPr lang="en-US" sz="2400" b="1" kern="1200" dirty="0">
                <a:solidFill>
                  <a:srgbClr val="000066"/>
                </a:solidFill>
                <a:effectLst>
                  <a:outerShdw blurRad="38100" dist="38100" dir="2700000" algn="tl">
                    <a:srgbClr val="C0C0C0"/>
                  </a:outerShdw>
                </a:effectLst>
                <a:latin typeface="Arial" pitchFamily="34" charset="0"/>
                <a:ea typeface="ＭＳ Ｐゴシック"/>
                <a:cs typeface="Times New Roman" pitchFamily="18" charset="0"/>
              </a:rPr>
            </a:br>
            <a:endParaRPr lang="en-GB" dirty="0"/>
          </a:p>
        </p:txBody>
      </p:sp>
      <p:sp>
        <p:nvSpPr>
          <p:cNvPr id="26" name="Slide Number Placeholder 3"/>
          <p:cNvSpPr txBox="1">
            <a:spLocks/>
          </p:cNvSpPr>
          <p:nvPr/>
        </p:nvSpPr>
        <p:spPr bwMode="auto">
          <a:xfrm>
            <a:off x="6516688" y="6553200"/>
            <a:ext cx="2232025" cy="476250"/>
          </a:xfrm>
          <a:prstGeom prst="rect">
            <a:avLst/>
          </a:prstGeom>
          <a:noFill/>
          <a:ln w="9525">
            <a:noFill/>
            <a:miter lim="800000"/>
            <a:headEnd/>
            <a:tailEnd/>
          </a:ln>
          <a:effectLst/>
        </p:spPr>
        <p:txBody>
          <a:bodyPr/>
          <a:lstStyle/>
          <a:p>
            <a:pPr algn="r">
              <a:defRPr/>
            </a:pPr>
            <a:fld id="{0B440798-7242-4DEA-8B09-8798C512ABE4}" type="slidenum">
              <a:rPr lang="en-GB" sz="1000">
                <a:solidFill>
                  <a:schemeClr val="bg1"/>
                </a:solidFill>
                <a:latin typeface="+mj-lt"/>
                <a:cs typeface="Arial" charset="0"/>
              </a:rPr>
              <a:pPr algn="r">
                <a:defRPr/>
              </a:pPr>
              <a:t>15</a:t>
            </a:fld>
            <a:endParaRPr lang="en-GB" sz="1000">
              <a:solidFill>
                <a:schemeClr val="bg1"/>
              </a:solidFill>
              <a:latin typeface="+mj-lt"/>
              <a:cs typeface="Arial" charset="0"/>
            </a:endParaRPr>
          </a:p>
        </p:txBody>
      </p:sp>
      <p:sp>
        <p:nvSpPr>
          <p:cNvPr id="27" name="Oval 21"/>
          <p:cNvSpPr>
            <a:spLocks noChangeArrowheads="1"/>
          </p:cNvSpPr>
          <p:nvPr/>
        </p:nvSpPr>
        <p:spPr bwMode="auto">
          <a:xfrm>
            <a:off x="609600" y="1828800"/>
            <a:ext cx="8077200" cy="4495800"/>
          </a:xfrm>
          <a:prstGeom prst="ellipse">
            <a:avLst/>
          </a:prstGeom>
          <a:noFill/>
          <a:ln w="28575">
            <a:solidFill>
              <a:srgbClr val="000000"/>
            </a:solidFill>
            <a:prstDash val="dash"/>
            <a:round/>
            <a:headEnd/>
            <a:tailEnd/>
          </a:ln>
          <a:extLst/>
        </p:spPr>
        <p:txBody>
          <a:bodyPr wrap="none" anchor="ctr">
            <a:spAutoFit/>
          </a:bodyPr>
          <a:lstStyle/>
          <a:p>
            <a:pPr fontAlgn="auto">
              <a:lnSpc>
                <a:spcPct val="110000"/>
              </a:lnSpc>
              <a:spcBef>
                <a:spcPct val="20000"/>
              </a:spcBef>
              <a:spcAft>
                <a:spcPts val="0"/>
              </a:spcAft>
              <a:buClr>
                <a:srgbClr val="000000"/>
              </a:buClr>
              <a:buFont typeface="Wingdings" pitchFamily="2" charset="2"/>
              <a:buChar char="§"/>
              <a:defRPr/>
            </a:pPr>
            <a:endParaRPr lang="fr-FR" b="1" kern="0">
              <a:solidFill>
                <a:srgbClr val="000066"/>
              </a:solidFill>
              <a:latin typeface="Arial" charset="0"/>
              <a:ea typeface="MS PGothic" pitchFamily="34" charset="-128"/>
              <a:cs typeface="+mn-cs"/>
            </a:endParaRPr>
          </a:p>
        </p:txBody>
      </p:sp>
      <p:grpSp>
        <p:nvGrpSpPr>
          <p:cNvPr id="2" name="Group 4"/>
          <p:cNvGrpSpPr>
            <a:grpSpLocks/>
          </p:cNvGrpSpPr>
          <p:nvPr/>
        </p:nvGrpSpPr>
        <p:grpSpPr bwMode="auto">
          <a:xfrm>
            <a:off x="1905000" y="2197100"/>
            <a:ext cx="5334000" cy="4051300"/>
            <a:chOff x="1392" y="1144"/>
            <a:chExt cx="3312" cy="2641"/>
          </a:xfrm>
        </p:grpSpPr>
        <p:pic>
          <p:nvPicPr>
            <p:cNvPr id="4112" name="Picture 5" descr="MCj04395870000[1]"/>
            <p:cNvPicPr>
              <a:picLocks noChangeAspect="1" noChangeArrowheads="1"/>
            </p:cNvPicPr>
            <p:nvPr/>
          </p:nvPicPr>
          <p:blipFill>
            <a:blip r:embed="rId2" cstate="print"/>
            <a:srcRect/>
            <a:stretch>
              <a:fillRect/>
            </a:stretch>
          </p:blipFill>
          <p:spPr bwMode="auto">
            <a:xfrm>
              <a:off x="1392" y="1144"/>
              <a:ext cx="3312" cy="2641"/>
            </a:xfrm>
            <a:prstGeom prst="rect">
              <a:avLst/>
            </a:prstGeom>
            <a:noFill/>
            <a:ln w="9525">
              <a:noFill/>
              <a:miter lim="800000"/>
              <a:headEnd/>
              <a:tailEnd/>
            </a:ln>
          </p:spPr>
        </p:pic>
        <p:sp>
          <p:nvSpPr>
            <p:cNvPr id="30" name="Text Box 6"/>
            <p:cNvSpPr txBox="1">
              <a:spLocks noChangeArrowheads="1"/>
            </p:cNvSpPr>
            <p:nvPr/>
          </p:nvSpPr>
          <p:spPr bwMode="auto">
            <a:xfrm>
              <a:off x="2647" y="1838"/>
              <a:ext cx="830" cy="532"/>
            </a:xfrm>
            <a:prstGeom prst="rect">
              <a:avLst/>
            </a:prstGeom>
            <a:noFill/>
            <a:ln>
              <a:no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lnSpc>
                  <a:spcPct val="110000"/>
                </a:lnSpc>
                <a:spcBef>
                  <a:spcPct val="20000"/>
                </a:spcBef>
                <a:spcAft>
                  <a:spcPts val="0"/>
                </a:spcAft>
                <a:buClr>
                  <a:srgbClr val="000000"/>
                </a:buClr>
                <a:buFont typeface="Wingdings" pitchFamily="2" charset="2"/>
                <a:buNone/>
                <a:defRPr/>
              </a:pPr>
              <a:r>
                <a:rPr lang="en-US" sz="1400" b="1" kern="0" dirty="0">
                  <a:solidFill>
                    <a:srgbClr val="000066"/>
                  </a:solidFill>
                  <a:cs typeface="+mn-cs"/>
                </a:rPr>
                <a:t>National </a:t>
              </a:r>
            </a:p>
            <a:p>
              <a:pPr algn="ctr" eaLnBrk="1" fontAlgn="auto" hangingPunct="1">
                <a:lnSpc>
                  <a:spcPct val="110000"/>
                </a:lnSpc>
                <a:spcBef>
                  <a:spcPct val="20000"/>
                </a:spcBef>
                <a:spcAft>
                  <a:spcPts val="0"/>
                </a:spcAft>
                <a:buClr>
                  <a:srgbClr val="000000"/>
                </a:buClr>
                <a:buFont typeface="Wingdings" pitchFamily="2" charset="2"/>
                <a:buNone/>
                <a:defRPr/>
              </a:pPr>
              <a:r>
                <a:rPr lang="en-US" sz="1400" b="1" kern="0" dirty="0">
                  <a:solidFill>
                    <a:srgbClr val="000066"/>
                  </a:solidFill>
                  <a:cs typeface="+mn-cs"/>
                </a:rPr>
                <a:t>Quality </a:t>
              </a:r>
            </a:p>
            <a:p>
              <a:pPr algn="ctr" eaLnBrk="1" fontAlgn="auto" hangingPunct="1">
                <a:lnSpc>
                  <a:spcPct val="110000"/>
                </a:lnSpc>
                <a:spcBef>
                  <a:spcPct val="20000"/>
                </a:spcBef>
                <a:spcAft>
                  <a:spcPts val="0"/>
                </a:spcAft>
                <a:buClr>
                  <a:srgbClr val="000000"/>
                </a:buClr>
                <a:buFont typeface="Wingdings" pitchFamily="2" charset="2"/>
                <a:buNone/>
                <a:defRPr/>
              </a:pPr>
              <a:r>
                <a:rPr lang="en-US" sz="1400" b="1" kern="0" dirty="0">
                  <a:solidFill>
                    <a:srgbClr val="000066"/>
                  </a:solidFill>
                  <a:cs typeface="+mn-cs"/>
                </a:rPr>
                <a:t>Infrastructure</a:t>
              </a:r>
            </a:p>
          </p:txBody>
        </p:sp>
        <p:sp>
          <p:nvSpPr>
            <p:cNvPr id="31" name="Text Box 7"/>
            <p:cNvSpPr txBox="1">
              <a:spLocks noChangeArrowheads="1"/>
            </p:cNvSpPr>
            <p:nvPr/>
          </p:nvSpPr>
          <p:spPr bwMode="auto">
            <a:xfrm>
              <a:off x="3792" y="1776"/>
              <a:ext cx="619" cy="239"/>
            </a:xfrm>
            <a:prstGeom prst="rect">
              <a:avLst/>
            </a:prstGeom>
            <a:noFill/>
            <a:ln>
              <a:no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lnSpc>
                  <a:spcPct val="110000"/>
                </a:lnSpc>
                <a:spcBef>
                  <a:spcPct val="20000"/>
                </a:spcBef>
                <a:spcAft>
                  <a:spcPts val="0"/>
                </a:spcAft>
                <a:buClr>
                  <a:srgbClr val="000000"/>
                </a:buClr>
                <a:buFont typeface="Wingdings" pitchFamily="2" charset="2"/>
                <a:buNone/>
                <a:defRPr/>
              </a:pPr>
              <a:r>
                <a:rPr lang="en-US" b="1" kern="0">
                  <a:solidFill>
                    <a:srgbClr val="FFFFFF"/>
                  </a:solidFill>
                  <a:cs typeface="+mn-cs"/>
                </a:rPr>
                <a:t>Testing</a:t>
              </a:r>
            </a:p>
          </p:txBody>
        </p:sp>
        <p:sp>
          <p:nvSpPr>
            <p:cNvPr id="32" name="Text Box 8"/>
            <p:cNvSpPr txBox="1">
              <a:spLocks noChangeArrowheads="1"/>
            </p:cNvSpPr>
            <p:nvPr/>
          </p:nvSpPr>
          <p:spPr bwMode="auto">
            <a:xfrm>
              <a:off x="1680" y="2832"/>
              <a:ext cx="1179" cy="239"/>
            </a:xfrm>
            <a:prstGeom prst="rect">
              <a:avLst/>
            </a:prstGeom>
            <a:noFill/>
            <a:ln>
              <a:no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lnSpc>
                  <a:spcPct val="110000"/>
                </a:lnSpc>
                <a:spcBef>
                  <a:spcPct val="20000"/>
                </a:spcBef>
                <a:spcAft>
                  <a:spcPts val="0"/>
                </a:spcAft>
                <a:buClr>
                  <a:srgbClr val="000000"/>
                </a:buClr>
                <a:buFont typeface="Wingdings" pitchFamily="2" charset="2"/>
                <a:buNone/>
                <a:defRPr/>
              </a:pPr>
              <a:r>
                <a:rPr lang="en-US" b="1" kern="0">
                  <a:solidFill>
                    <a:srgbClr val="FFFFFF"/>
                  </a:solidFill>
                  <a:cs typeface="+mn-cs"/>
                </a:rPr>
                <a:t>Standardization</a:t>
              </a:r>
            </a:p>
          </p:txBody>
        </p:sp>
        <p:sp>
          <p:nvSpPr>
            <p:cNvPr id="33" name="Text Box 9"/>
            <p:cNvSpPr txBox="1">
              <a:spLocks noChangeArrowheads="1"/>
            </p:cNvSpPr>
            <p:nvPr/>
          </p:nvSpPr>
          <p:spPr bwMode="auto">
            <a:xfrm>
              <a:off x="2640" y="1296"/>
              <a:ext cx="794" cy="239"/>
            </a:xfrm>
            <a:prstGeom prst="rect">
              <a:avLst/>
            </a:prstGeom>
            <a:noFill/>
            <a:ln>
              <a:no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lnSpc>
                  <a:spcPct val="110000"/>
                </a:lnSpc>
                <a:spcBef>
                  <a:spcPct val="20000"/>
                </a:spcBef>
                <a:spcAft>
                  <a:spcPts val="0"/>
                </a:spcAft>
                <a:buClr>
                  <a:srgbClr val="000000"/>
                </a:buClr>
                <a:buFont typeface="Wingdings" pitchFamily="2" charset="2"/>
                <a:buNone/>
                <a:defRPr/>
              </a:pPr>
              <a:r>
                <a:rPr lang="en-US" b="1" kern="0">
                  <a:solidFill>
                    <a:srgbClr val="FFFFFF"/>
                  </a:solidFill>
                  <a:cs typeface="+mn-cs"/>
                </a:rPr>
                <a:t>Metrology</a:t>
              </a:r>
            </a:p>
          </p:txBody>
        </p:sp>
        <p:sp>
          <p:nvSpPr>
            <p:cNvPr id="34" name="Text Box 10"/>
            <p:cNvSpPr txBox="1">
              <a:spLocks noChangeArrowheads="1"/>
            </p:cNvSpPr>
            <p:nvPr/>
          </p:nvSpPr>
          <p:spPr bwMode="auto">
            <a:xfrm>
              <a:off x="3360" y="2784"/>
              <a:ext cx="1008" cy="239"/>
            </a:xfrm>
            <a:prstGeom prst="rect">
              <a:avLst/>
            </a:prstGeom>
            <a:noFill/>
            <a:ln>
              <a:no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lnSpc>
                  <a:spcPct val="110000"/>
                </a:lnSpc>
                <a:spcBef>
                  <a:spcPct val="20000"/>
                </a:spcBef>
                <a:spcAft>
                  <a:spcPts val="0"/>
                </a:spcAft>
                <a:buClr>
                  <a:srgbClr val="000000"/>
                </a:buClr>
                <a:buFont typeface="Wingdings" pitchFamily="2" charset="2"/>
                <a:buNone/>
                <a:defRPr/>
              </a:pPr>
              <a:r>
                <a:rPr lang="en-US" b="1" kern="0">
                  <a:solidFill>
                    <a:srgbClr val="FFFFFF"/>
                  </a:solidFill>
                  <a:cs typeface="+mn-cs"/>
                </a:rPr>
                <a:t>Accreditation</a:t>
              </a:r>
            </a:p>
          </p:txBody>
        </p:sp>
        <p:sp>
          <p:nvSpPr>
            <p:cNvPr id="35" name="Text Box 11"/>
            <p:cNvSpPr txBox="1">
              <a:spLocks noChangeArrowheads="1"/>
            </p:cNvSpPr>
            <p:nvPr/>
          </p:nvSpPr>
          <p:spPr bwMode="auto">
            <a:xfrm>
              <a:off x="1488" y="1824"/>
              <a:ext cx="942" cy="239"/>
            </a:xfrm>
            <a:prstGeom prst="rect">
              <a:avLst/>
            </a:prstGeom>
            <a:noFill/>
            <a:ln>
              <a:no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lnSpc>
                  <a:spcPct val="110000"/>
                </a:lnSpc>
                <a:spcBef>
                  <a:spcPct val="20000"/>
                </a:spcBef>
                <a:spcAft>
                  <a:spcPts val="0"/>
                </a:spcAft>
                <a:buClr>
                  <a:srgbClr val="000000"/>
                </a:buClr>
                <a:buFont typeface="Wingdings" pitchFamily="2" charset="2"/>
                <a:buNone/>
                <a:defRPr/>
              </a:pPr>
              <a:r>
                <a:rPr lang="en-US" b="1" kern="0">
                  <a:solidFill>
                    <a:srgbClr val="FFFFFF"/>
                  </a:solidFill>
                  <a:cs typeface="+mn-cs"/>
                </a:rPr>
                <a:t>Certification</a:t>
              </a:r>
            </a:p>
          </p:txBody>
        </p:sp>
      </p:grpSp>
      <p:pic>
        <p:nvPicPr>
          <p:cNvPr id="4103" name="Picture 12"/>
          <p:cNvPicPr>
            <a:picLocks noChangeAspect="1" noChangeArrowheads="1"/>
          </p:cNvPicPr>
          <p:nvPr/>
        </p:nvPicPr>
        <p:blipFill>
          <a:blip r:embed="rId3" cstate="print"/>
          <a:srcRect/>
          <a:stretch>
            <a:fillRect/>
          </a:stretch>
        </p:blipFill>
        <p:spPr bwMode="auto">
          <a:xfrm>
            <a:off x="7162800" y="5410200"/>
            <a:ext cx="990600" cy="625475"/>
          </a:xfrm>
          <a:prstGeom prst="rect">
            <a:avLst/>
          </a:prstGeom>
          <a:noFill/>
          <a:ln w="9525">
            <a:noFill/>
            <a:miter lim="800000"/>
            <a:headEnd/>
            <a:tailEnd/>
          </a:ln>
        </p:spPr>
      </p:pic>
      <p:grpSp>
        <p:nvGrpSpPr>
          <p:cNvPr id="3" name="Group 13"/>
          <p:cNvGrpSpPr>
            <a:grpSpLocks noChangeAspect="1"/>
          </p:cNvGrpSpPr>
          <p:nvPr/>
        </p:nvGrpSpPr>
        <p:grpSpPr bwMode="auto">
          <a:xfrm>
            <a:off x="2362200" y="1660525"/>
            <a:ext cx="1219200" cy="625475"/>
            <a:chOff x="365" y="1963"/>
            <a:chExt cx="404" cy="212"/>
          </a:xfrm>
        </p:grpSpPr>
        <p:sp>
          <p:nvSpPr>
            <p:cNvPr id="38" name="Rectangle 14"/>
            <p:cNvSpPr>
              <a:spLocks noChangeAspect="1" noChangeArrowheads="1"/>
            </p:cNvSpPr>
            <p:nvPr/>
          </p:nvSpPr>
          <p:spPr bwMode="auto">
            <a:xfrm>
              <a:off x="365" y="1964"/>
              <a:ext cx="404" cy="211"/>
            </a:xfrm>
            <a:prstGeom prst="rect">
              <a:avLst/>
            </a:prstGeom>
            <a:solidFill>
              <a:srgbClr val="FFFFFF"/>
            </a:solidFill>
            <a:ln>
              <a:noFill/>
            </a:ln>
            <a:extLst/>
          </p:spPr>
          <p:txBody>
            <a:bodyPr/>
            <a:lstStyle/>
            <a:p>
              <a:pPr>
                <a:lnSpc>
                  <a:spcPct val="110000"/>
                </a:lnSpc>
                <a:spcBef>
                  <a:spcPct val="20000"/>
                </a:spcBef>
                <a:buClr>
                  <a:srgbClr val="000000"/>
                </a:buClr>
                <a:buFont typeface="Wingdings" pitchFamily="2" charset="2"/>
                <a:buChar char="§"/>
                <a:defRPr/>
              </a:pPr>
              <a:endParaRPr lang="fr-FR" b="1">
                <a:solidFill>
                  <a:srgbClr val="000066"/>
                </a:solidFill>
                <a:latin typeface="Arial" charset="0"/>
                <a:ea typeface="MS PGothic" pitchFamily="34" charset="-128"/>
                <a:cs typeface="+mn-cs"/>
              </a:endParaRPr>
            </a:p>
          </p:txBody>
        </p:sp>
        <p:pic>
          <p:nvPicPr>
            <p:cNvPr id="4111" name="Picture 15"/>
            <p:cNvPicPr>
              <a:picLocks noChangeAspect="1" noChangeArrowheads="1"/>
            </p:cNvPicPr>
            <p:nvPr/>
          </p:nvPicPr>
          <p:blipFill>
            <a:blip r:embed="rId4" cstate="print"/>
            <a:srcRect/>
            <a:stretch>
              <a:fillRect/>
            </a:stretch>
          </p:blipFill>
          <p:spPr bwMode="auto">
            <a:xfrm>
              <a:off x="365" y="1963"/>
              <a:ext cx="404" cy="212"/>
            </a:xfrm>
            <a:prstGeom prst="rect">
              <a:avLst/>
            </a:prstGeom>
            <a:noFill/>
            <a:ln w="9525">
              <a:noFill/>
              <a:miter lim="800000"/>
              <a:headEnd/>
              <a:tailEnd/>
            </a:ln>
          </p:spPr>
        </p:pic>
      </p:grpSp>
      <p:pic>
        <p:nvPicPr>
          <p:cNvPr id="4105" name="Picture 16"/>
          <p:cNvPicPr>
            <a:picLocks noChangeAspect="1" noChangeArrowheads="1"/>
          </p:cNvPicPr>
          <p:nvPr/>
        </p:nvPicPr>
        <p:blipFill>
          <a:blip r:embed="rId5" cstate="print"/>
          <a:srcRect/>
          <a:stretch>
            <a:fillRect/>
          </a:stretch>
        </p:blipFill>
        <p:spPr bwMode="auto">
          <a:xfrm>
            <a:off x="533400" y="2895600"/>
            <a:ext cx="719138" cy="617538"/>
          </a:xfrm>
          <a:prstGeom prst="rect">
            <a:avLst/>
          </a:prstGeom>
          <a:noFill/>
          <a:ln w="9525">
            <a:noFill/>
            <a:miter lim="800000"/>
            <a:headEnd/>
            <a:tailEnd/>
          </a:ln>
        </p:spPr>
      </p:pic>
      <p:pic>
        <p:nvPicPr>
          <p:cNvPr id="4106" name="Picture 17"/>
          <p:cNvPicPr>
            <a:picLocks noChangeAspect="1" noChangeArrowheads="1"/>
          </p:cNvPicPr>
          <p:nvPr/>
        </p:nvPicPr>
        <p:blipFill>
          <a:blip r:embed="rId6" cstate="print"/>
          <a:srcRect/>
          <a:stretch>
            <a:fillRect/>
          </a:stretch>
        </p:blipFill>
        <p:spPr bwMode="auto">
          <a:xfrm>
            <a:off x="5715000" y="1716088"/>
            <a:ext cx="762000" cy="646112"/>
          </a:xfrm>
          <a:prstGeom prst="rect">
            <a:avLst/>
          </a:prstGeom>
          <a:noFill/>
          <a:ln w="9525">
            <a:noFill/>
            <a:miter lim="800000"/>
            <a:headEnd/>
            <a:tailEnd/>
          </a:ln>
        </p:spPr>
      </p:pic>
      <p:pic>
        <p:nvPicPr>
          <p:cNvPr id="4107" name="Picture 18"/>
          <p:cNvPicPr>
            <a:picLocks noChangeAspect="1" noChangeArrowheads="1"/>
          </p:cNvPicPr>
          <p:nvPr/>
        </p:nvPicPr>
        <p:blipFill>
          <a:blip r:embed="rId7" cstate="print"/>
          <a:srcRect l="5882" t="17392" r="5882"/>
          <a:stretch>
            <a:fillRect/>
          </a:stretch>
        </p:blipFill>
        <p:spPr bwMode="auto">
          <a:xfrm>
            <a:off x="762000" y="4724400"/>
            <a:ext cx="622300" cy="633413"/>
          </a:xfrm>
          <a:prstGeom prst="rect">
            <a:avLst/>
          </a:prstGeom>
          <a:noFill/>
          <a:ln w="9525">
            <a:noFill/>
            <a:miter lim="800000"/>
            <a:headEnd/>
            <a:tailEnd/>
          </a:ln>
        </p:spPr>
      </p:pic>
      <p:pic>
        <p:nvPicPr>
          <p:cNvPr id="4108" name="Picture 19" descr="ilac"/>
          <p:cNvPicPr>
            <a:picLocks noChangeAspect="1" noChangeArrowheads="1"/>
          </p:cNvPicPr>
          <p:nvPr/>
        </p:nvPicPr>
        <p:blipFill>
          <a:blip r:embed="rId8" cstate="print"/>
          <a:srcRect/>
          <a:stretch>
            <a:fillRect/>
          </a:stretch>
        </p:blipFill>
        <p:spPr bwMode="auto">
          <a:xfrm>
            <a:off x="7924800" y="2743200"/>
            <a:ext cx="777875" cy="838200"/>
          </a:xfrm>
          <a:prstGeom prst="rect">
            <a:avLst/>
          </a:prstGeom>
          <a:noFill/>
          <a:ln w="9525">
            <a:noFill/>
            <a:miter lim="800000"/>
            <a:headEnd/>
            <a:tailEnd/>
          </a:ln>
        </p:spPr>
      </p:pic>
      <p:sp>
        <p:nvSpPr>
          <p:cNvPr id="44" name="Text Box 20"/>
          <p:cNvSpPr txBox="1">
            <a:spLocks noChangeArrowheads="1"/>
          </p:cNvSpPr>
          <p:nvPr/>
        </p:nvSpPr>
        <p:spPr bwMode="auto">
          <a:xfrm>
            <a:off x="1981200" y="5943600"/>
            <a:ext cx="1101725" cy="493713"/>
          </a:xfrm>
          <a:prstGeom prst="rect">
            <a:avLst/>
          </a:prstGeom>
          <a:solidFill>
            <a:srgbClr val="FFFFFF"/>
          </a:solidFill>
          <a:ln>
            <a:noFill/>
          </a:ln>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lnSpc>
                <a:spcPct val="110000"/>
              </a:lnSpc>
              <a:spcBef>
                <a:spcPct val="20000"/>
              </a:spcBef>
              <a:spcAft>
                <a:spcPts val="0"/>
              </a:spcAft>
              <a:buClr>
                <a:srgbClr val="000000"/>
              </a:buClr>
              <a:buFont typeface="Wingdings" pitchFamily="2" charset="2"/>
              <a:buNone/>
              <a:defRPr/>
            </a:pPr>
            <a:r>
              <a:rPr lang="en-US" sz="2400" b="1" kern="0">
                <a:solidFill>
                  <a:srgbClr val="000066"/>
                </a:solidFill>
                <a:latin typeface="Candara" pitchFamily="34" charset="0"/>
                <a:ea typeface="HGMaruGothicMPRO" pitchFamily="50" charset="-128"/>
                <a:cs typeface="+mn-cs"/>
              </a:rPr>
              <a:t>CODEX</a:t>
            </a:r>
          </a:p>
        </p:txBody>
      </p:sp>
    </p:spTree>
    <p:extLst>
      <p:ext uri="{BB962C8B-B14F-4D97-AF65-F5344CB8AC3E}">
        <p14:creationId xmlns="" xmlns:p14="http://schemas.microsoft.com/office/powerpoint/2010/main" val="229636590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3020322"/>
            <a:ext cx="8229600" cy="2064862"/>
          </a:xfrm>
        </p:spPr>
        <p:txBody>
          <a:bodyPr/>
          <a:lstStyle/>
          <a:p>
            <a:r>
              <a:rPr lang="en-GB" b="1" dirty="0" smtClean="0"/>
              <a:t>With respect to coordination</a:t>
            </a:r>
            <a:r>
              <a:rPr lang="en-GB" dirty="0"/>
              <a:t>, there are, basically, </a:t>
            </a:r>
            <a:r>
              <a:rPr lang="en-GB" i="1" dirty="0"/>
              <a:t>two</a:t>
            </a:r>
            <a:r>
              <a:rPr lang="en-GB" dirty="0"/>
              <a:t> main problems to be avoided: </a:t>
            </a:r>
          </a:p>
          <a:p>
            <a:pPr lvl="1"/>
            <a:r>
              <a:rPr lang="en-GB" dirty="0" smtClean="0"/>
              <a:t> </a:t>
            </a:r>
            <a:r>
              <a:rPr lang="en-GB" i="1" dirty="0"/>
              <a:t>inter-governmental agency rivalry</a:t>
            </a:r>
            <a:r>
              <a:rPr lang="en-GB" dirty="0"/>
              <a:t>, which is a result of lack of coordination and even opposition between government agencies; and </a:t>
            </a:r>
          </a:p>
          <a:p>
            <a:pPr lvl="1"/>
            <a:r>
              <a:rPr lang="en-GB" i="1" dirty="0" smtClean="0"/>
              <a:t>inefficient </a:t>
            </a:r>
            <a:r>
              <a:rPr lang="en-GB" i="1" dirty="0"/>
              <a:t>decision-making processes</a:t>
            </a:r>
            <a:r>
              <a:rPr lang="en-GB" dirty="0"/>
              <a:t>, which is due to the fact that multiple reporting structures and reporting layers are expected to lead to inefficiencies and delays in the process </a:t>
            </a:r>
            <a:r>
              <a:rPr lang="en-GB" dirty="0" smtClean="0"/>
              <a:t>of </a:t>
            </a:r>
            <a:r>
              <a:rPr lang="en-GB" dirty="0"/>
              <a:t>implementation.</a:t>
            </a:r>
          </a:p>
        </p:txBody>
      </p:sp>
      <p:sp>
        <p:nvSpPr>
          <p:cNvPr id="4" name="TextBox 3"/>
          <p:cNvSpPr txBox="1"/>
          <p:nvPr/>
        </p:nvSpPr>
        <p:spPr>
          <a:xfrm>
            <a:off x="571472" y="1071546"/>
            <a:ext cx="7643866" cy="461665"/>
          </a:xfrm>
          <a:prstGeom prst="rect">
            <a:avLst/>
          </a:prstGeom>
          <a:noFill/>
        </p:spPr>
        <p:txBody>
          <a:bodyPr wrap="square" rtlCol="0">
            <a:spAutoFit/>
          </a:bodyPr>
          <a:lstStyle/>
          <a:p>
            <a:pPr algn="l"/>
            <a:r>
              <a:rPr lang="en-GB" sz="2400" b="1" dirty="0" smtClean="0"/>
              <a:t>Coordination </a:t>
            </a:r>
            <a:endParaRPr lang="en-GB" sz="2400" b="1" dirty="0"/>
          </a:p>
        </p:txBody>
      </p:sp>
      <p:sp>
        <p:nvSpPr>
          <p:cNvPr id="5" name="Rectangle 4"/>
          <p:cNvSpPr/>
          <p:nvPr/>
        </p:nvSpPr>
        <p:spPr>
          <a:xfrm>
            <a:off x="642910" y="1652607"/>
            <a:ext cx="8001056" cy="1200329"/>
          </a:xfrm>
          <a:prstGeom prst="rect">
            <a:avLst/>
          </a:prstGeom>
        </p:spPr>
        <p:txBody>
          <a:bodyPr wrap="square">
            <a:spAutoFit/>
          </a:bodyPr>
          <a:lstStyle/>
          <a:p>
            <a:pPr algn="l"/>
            <a:r>
              <a:rPr lang="en-GB" dirty="0" smtClean="0"/>
              <a:t>1). Providing  </a:t>
            </a:r>
            <a:r>
              <a:rPr lang="en-GB" dirty="0"/>
              <a:t>infrastructure </a:t>
            </a:r>
            <a:r>
              <a:rPr lang="en-GB" dirty="0" smtClean="0"/>
              <a:t>&amp; </a:t>
            </a:r>
            <a:r>
              <a:rPr lang="en-GB" smtClean="0"/>
              <a:t>industrial clusters involves </a:t>
            </a:r>
            <a:r>
              <a:rPr lang="en-GB" dirty="0" smtClean="0"/>
              <a:t>support and  </a:t>
            </a:r>
            <a:r>
              <a:rPr lang="en-GB" dirty="0"/>
              <a:t>services under the scope of several </a:t>
            </a:r>
            <a:r>
              <a:rPr lang="en-GB" dirty="0" smtClean="0"/>
              <a:t>MDAs (e.g</a:t>
            </a:r>
            <a:r>
              <a:rPr lang="en-GB" dirty="0"/>
              <a:t>., energy, transportation, communication, environment, science and technology etc.) and a very close </a:t>
            </a:r>
            <a:r>
              <a:rPr lang="en-GB" b="1" dirty="0"/>
              <a:t>inter ministerial coordination is required</a:t>
            </a:r>
          </a:p>
        </p:txBody>
      </p:sp>
      <p:sp>
        <p:nvSpPr>
          <p:cNvPr id="6" name="Rectangle 5"/>
          <p:cNvSpPr/>
          <p:nvPr/>
        </p:nvSpPr>
        <p:spPr>
          <a:xfrm>
            <a:off x="611560" y="5301208"/>
            <a:ext cx="8001056" cy="369332"/>
          </a:xfrm>
          <a:prstGeom prst="rect">
            <a:avLst/>
          </a:prstGeom>
        </p:spPr>
        <p:txBody>
          <a:bodyPr wrap="square">
            <a:spAutoFit/>
          </a:bodyPr>
          <a:lstStyle/>
          <a:p>
            <a:pPr algn="l"/>
            <a:r>
              <a:rPr lang="en-GB" dirty="0" smtClean="0"/>
              <a:t>(2). </a:t>
            </a:r>
            <a:r>
              <a:rPr lang="en-GB" dirty="0"/>
              <a:t>Support at the highest level of Government </a:t>
            </a:r>
            <a:r>
              <a:rPr lang="en-GB" dirty="0" smtClean="0"/>
              <a:t> - NEMT</a:t>
            </a:r>
            <a:endParaRPr lang="en-GB" dirty="0"/>
          </a:p>
        </p:txBody>
      </p:sp>
      <p:sp>
        <p:nvSpPr>
          <p:cNvPr id="7" name="Rectangle 6"/>
          <p:cNvSpPr/>
          <p:nvPr/>
        </p:nvSpPr>
        <p:spPr>
          <a:xfrm>
            <a:off x="603392" y="5867980"/>
            <a:ext cx="8001056" cy="369332"/>
          </a:xfrm>
          <a:prstGeom prst="rect">
            <a:avLst/>
          </a:prstGeom>
        </p:spPr>
        <p:txBody>
          <a:bodyPr wrap="square">
            <a:spAutoFit/>
          </a:bodyPr>
          <a:lstStyle/>
          <a:p>
            <a:pPr algn="l"/>
            <a:r>
              <a:rPr lang="en-GB" dirty="0" smtClean="0"/>
              <a:t>(3). Monitor and evaluate progress actively -  MBNP</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 y="14324"/>
            <a:ext cx="9144000" cy="63350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23" name="Diagram 22"/>
          <p:cNvGraphicFramePr/>
          <p:nvPr>
            <p:extLst>
              <p:ext uri="{D42A27DB-BD31-4B8C-83A1-F6EECF244321}">
                <p14:modId xmlns="" xmlns:p14="http://schemas.microsoft.com/office/powerpoint/2010/main" val="3230972360"/>
              </p:ext>
            </p:extLst>
          </p:nvPr>
        </p:nvGraphicFramePr>
        <p:xfrm>
          <a:off x="2247061" y="1295400"/>
          <a:ext cx="4421723" cy="45425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Slide Number Placeholder 1"/>
          <p:cNvSpPr>
            <a:spLocks noGrp="1"/>
          </p:cNvSpPr>
          <p:nvPr>
            <p:ph type="sldNum" sz="quarter" idx="4294967295"/>
          </p:nvPr>
        </p:nvSpPr>
        <p:spPr>
          <a:xfrm>
            <a:off x="6796394" y="6356806"/>
            <a:ext cx="2133600" cy="365125"/>
          </a:xfrm>
          <a:prstGeom prst="rect">
            <a:avLst/>
          </a:prstGeom>
        </p:spPr>
        <p:txBody>
          <a:bodyPr/>
          <a:lstStyle/>
          <a:p>
            <a:fld id="{6CF4E75A-F805-4CE4-86AC-0236A01A9B07}" type="slidenum">
              <a:rPr lang="en-US" smtClean="0"/>
              <a:pPr/>
              <a:t>17</a:t>
            </a:fld>
            <a:endParaRPr lang="en-US"/>
          </a:p>
        </p:txBody>
      </p:sp>
      <p:sp>
        <p:nvSpPr>
          <p:cNvPr id="4" name="Freeform 3"/>
          <p:cNvSpPr/>
          <p:nvPr>
            <p:custDataLst>
              <p:tags r:id="rId1"/>
            </p:custDataLst>
          </p:nvPr>
        </p:nvSpPr>
        <p:spPr>
          <a:xfrm flipV="1">
            <a:off x="798422" y="4419556"/>
            <a:ext cx="2859179" cy="533356"/>
          </a:xfrm>
          <a:custGeom>
            <a:avLst/>
            <a:gdLst>
              <a:gd name="connsiteX0" fmla="*/ 3079630 w 3079630"/>
              <a:gd name="connsiteY0" fmla="*/ 500332 h 500332"/>
              <a:gd name="connsiteX1" fmla="*/ 2579298 w 3079630"/>
              <a:gd name="connsiteY1" fmla="*/ 0 h 500332"/>
              <a:gd name="connsiteX2" fmla="*/ 0 w 3079630"/>
              <a:gd name="connsiteY2" fmla="*/ 0 h 500332"/>
            </a:gdLst>
            <a:ahLst/>
            <a:cxnLst>
              <a:cxn ang="0">
                <a:pos x="connsiteX0" y="connsiteY0"/>
              </a:cxn>
              <a:cxn ang="0">
                <a:pos x="connsiteX1" y="connsiteY1"/>
              </a:cxn>
              <a:cxn ang="0">
                <a:pos x="connsiteX2" y="connsiteY2"/>
              </a:cxn>
            </a:cxnLst>
            <a:rect l="l" t="t" r="r" b="b"/>
            <a:pathLst>
              <a:path w="3079630" h="500332">
                <a:moveTo>
                  <a:pt x="3079630" y="500332"/>
                </a:moveTo>
                <a:lnTo>
                  <a:pt x="2579298" y="0"/>
                </a:lnTo>
                <a:lnTo>
                  <a:pt x="0" y="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custDataLst>
              <p:tags r:id="rId2"/>
            </p:custDataLst>
          </p:nvPr>
        </p:nvCxnSpPr>
        <p:spPr>
          <a:xfrm flipH="1">
            <a:off x="6330462" y="3886200"/>
            <a:ext cx="2133601" cy="53335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286"/>
          <p:cNvSpPr>
            <a:spLocks noChangeArrowheads="1"/>
          </p:cNvSpPr>
          <p:nvPr>
            <p:custDataLst>
              <p:tags r:id="rId3"/>
            </p:custDataLst>
          </p:nvPr>
        </p:nvSpPr>
        <p:spPr bwMode="gray">
          <a:xfrm>
            <a:off x="6915150" y="1052736"/>
            <a:ext cx="2133600" cy="3693319"/>
          </a:xfrm>
          <a:prstGeom prst="rect">
            <a:avLst/>
          </a:prstGeom>
          <a:solidFill>
            <a:srgbClr val="00B0F0"/>
          </a:solidFill>
          <a:ln/>
          <a:extLst/>
        </p:spPr>
        <p:style>
          <a:lnRef idx="0">
            <a:schemeClr val="accent5"/>
          </a:lnRef>
          <a:fillRef idx="3">
            <a:schemeClr val="accent5"/>
          </a:fillRef>
          <a:effectRef idx="3">
            <a:schemeClr val="accent5"/>
          </a:effectRef>
          <a:fontRef idx="minor">
            <a:schemeClr val="lt1"/>
          </a:fontRef>
        </p:style>
        <p:txBody>
          <a:bodyPr vert="horz" wrap="square" lIns="0" tIns="0" rIns="0" bIns="0" numCol="1" anchor="t" anchorCtr="0" compatLnSpc="1">
            <a:prstTxWarp prst="textNoShape">
              <a:avLst/>
            </a:prstTxWarp>
            <a:spAutoFit/>
          </a:bodyPr>
          <a:lstStyle/>
          <a:p>
            <a:pPr marL="134938" lvl="1" indent="-133350" algn="l" defTabSz="895350" eaLnBrk="0" hangingPunct="0">
              <a:buClr>
                <a:schemeClr val="tx2"/>
              </a:buClr>
              <a:buSzPct val="125000"/>
              <a:buFont typeface="Arial" charset="0"/>
              <a:buChar char="▪"/>
            </a:pPr>
            <a:r>
              <a:rPr lang="en-US" sz="1600" b="1" dirty="0">
                <a:solidFill>
                  <a:srgbClr val="002060"/>
                </a:solidFill>
                <a:latin typeface="Arial" panose="020B0604020202020204" pitchFamily="34" charset="0"/>
                <a:cs typeface="Arial" panose="020B0604020202020204" pitchFamily="34" charset="0"/>
              </a:rPr>
              <a:t>Invest in modern </a:t>
            </a:r>
            <a:r>
              <a:rPr lang="en-US" sz="1600" b="1" dirty="0" smtClean="0">
                <a:solidFill>
                  <a:srgbClr val="002060"/>
                </a:solidFill>
                <a:latin typeface="Arial" panose="020B0604020202020204" pitchFamily="34" charset="0"/>
                <a:cs typeface="Arial" panose="020B0604020202020204" pitchFamily="34" charset="0"/>
              </a:rPr>
              <a:t>industrial </a:t>
            </a:r>
            <a:r>
              <a:rPr lang="en-US" sz="1600" b="1" dirty="0">
                <a:solidFill>
                  <a:srgbClr val="002060"/>
                </a:solidFill>
                <a:latin typeface="Arial" panose="020B0604020202020204" pitchFamily="34" charset="0"/>
                <a:cs typeface="Arial" panose="020B0604020202020204" pitchFamily="34" charset="0"/>
              </a:rPr>
              <a:t>processing, associated production &amp; technology</a:t>
            </a:r>
          </a:p>
          <a:p>
            <a:pPr marL="134938" lvl="1" indent="-133350" algn="l" defTabSz="895350" eaLnBrk="0" hangingPunct="0">
              <a:buClr>
                <a:schemeClr val="tx2"/>
              </a:buClr>
              <a:buSzPct val="125000"/>
              <a:buFont typeface="Arial" charset="0"/>
              <a:buChar char="▪"/>
            </a:pPr>
            <a:r>
              <a:rPr lang="en-US" sz="1600" b="1" dirty="0">
                <a:solidFill>
                  <a:srgbClr val="002060"/>
                </a:solidFill>
                <a:latin typeface="Arial" panose="020B0604020202020204" pitchFamily="34" charset="0"/>
                <a:cs typeface="Arial" panose="020B0604020202020204" pitchFamily="34" charset="0"/>
              </a:rPr>
              <a:t>Invest in on-site infrastructure and services</a:t>
            </a:r>
          </a:p>
          <a:p>
            <a:pPr marL="134938" lvl="1" indent="-133350" algn="l" defTabSz="895350" eaLnBrk="0" hangingPunct="0">
              <a:buClr>
                <a:schemeClr val="tx2"/>
              </a:buClr>
              <a:buSzPct val="125000"/>
              <a:buFont typeface="Arial" charset="0"/>
              <a:buChar char="▪"/>
            </a:pPr>
            <a:r>
              <a:rPr lang="en-US" sz="1600" b="1" dirty="0">
                <a:solidFill>
                  <a:srgbClr val="002060"/>
                </a:solidFill>
                <a:latin typeface="Arial" panose="020B0604020202020204" pitchFamily="34" charset="0"/>
                <a:cs typeface="Arial" panose="020B0604020202020204" pitchFamily="34" charset="0"/>
              </a:rPr>
              <a:t>Provide sustainable site management </a:t>
            </a:r>
          </a:p>
          <a:p>
            <a:pPr marL="134938" lvl="1" indent="-133350" algn="l" defTabSz="895350" eaLnBrk="0" hangingPunct="0">
              <a:buClr>
                <a:schemeClr val="tx2"/>
              </a:buClr>
              <a:buSzPct val="125000"/>
            </a:pPr>
            <a:r>
              <a:rPr lang="en-US" sz="1600" b="1" dirty="0">
                <a:solidFill>
                  <a:srgbClr val="002060"/>
                </a:solidFill>
                <a:latin typeface="Arial" panose="020B0604020202020204" pitchFamily="34" charset="0"/>
                <a:cs typeface="Arial" panose="020B0604020202020204" pitchFamily="34" charset="0"/>
              </a:rPr>
              <a:t>  communities </a:t>
            </a:r>
          </a:p>
          <a:p>
            <a:pPr marL="134938" lvl="1" indent="-133350" algn="l" defTabSz="895350" eaLnBrk="0" hangingPunct="0">
              <a:buClr>
                <a:schemeClr val="tx2"/>
              </a:buClr>
              <a:buSzPct val="125000"/>
              <a:buFont typeface="Arial" charset="0"/>
              <a:buChar char="▪"/>
            </a:pPr>
            <a:r>
              <a:rPr lang="en-US" sz="1600" b="1" dirty="0">
                <a:solidFill>
                  <a:srgbClr val="002060"/>
                </a:solidFill>
                <a:latin typeface="Arial" panose="020B0604020202020204" pitchFamily="34" charset="0"/>
                <a:cs typeface="Arial" panose="020B0604020202020204" pitchFamily="34" charset="0"/>
              </a:rPr>
              <a:t>Build capacity and technical </a:t>
            </a:r>
            <a:r>
              <a:rPr lang="en-US" sz="1600" b="1" dirty="0" smtClean="0">
                <a:solidFill>
                  <a:srgbClr val="002060"/>
                </a:solidFill>
                <a:latin typeface="Arial" panose="020B0604020202020204" pitchFamily="34" charset="0"/>
                <a:cs typeface="Arial" panose="020B0604020202020204" pitchFamily="34" charset="0"/>
              </a:rPr>
              <a:t>expertise</a:t>
            </a:r>
          </a:p>
          <a:p>
            <a:pPr marL="134938" lvl="1" indent="-133350" algn="l" defTabSz="895350" eaLnBrk="0" hangingPunct="0">
              <a:buClr>
                <a:schemeClr val="tx2"/>
              </a:buClr>
              <a:buSzPct val="125000"/>
              <a:buFont typeface="Arial" charset="0"/>
              <a:buChar char="▪"/>
            </a:pPr>
            <a:r>
              <a:rPr lang="en-US" sz="1600" b="1" dirty="0" smtClean="0">
                <a:solidFill>
                  <a:srgbClr val="002060"/>
                </a:solidFill>
                <a:latin typeface="Arial" panose="020B0604020202020204" pitchFamily="34" charset="0"/>
                <a:cs typeface="Arial" panose="020B0604020202020204" pitchFamily="34" charset="0"/>
              </a:rPr>
              <a:t>FDI/FPI</a:t>
            </a:r>
            <a:endParaRPr lang="en-US" sz="1600" b="1" dirty="0">
              <a:solidFill>
                <a:srgbClr val="002060"/>
              </a:solidFill>
              <a:latin typeface="Arial" panose="020B0604020202020204" pitchFamily="34" charset="0"/>
              <a:cs typeface="Arial" panose="020B0604020202020204" pitchFamily="34" charset="0"/>
            </a:endParaRPr>
          </a:p>
        </p:txBody>
      </p:sp>
      <p:sp>
        <p:nvSpPr>
          <p:cNvPr id="7" name="Freeform 6"/>
          <p:cNvSpPr/>
          <p:nvPr>
            <p:custDataLst>
              <p:tags r:id="rId4"/>
            </p:custDataLst>
          </p:nvPr>
        </p:nvSpPr>
        <p:spPr>
          <a:xfrm>
            <a:off x="1243469" y="1808014"/>
            <a:ext cx="2906501" cy="250166"/>
          </a:xfrm>
          <a:custGeom>
            <a:avLst/>
            <a:gdLst>
              <a:gd name="connsiteX0" fmla="*/ 3079630 w 3079630"/>
              <a:gd name="connsiteY0" fmla="*/ 500332 h 500332"/>
              <a:gd name="connsiteX1" fmla="*/ 2579298 w 3079630"/>
              <a:gd name="connsiteY1" fmla="*/ 0 h 500332"/>
              <a:gd name="connsiteX2" fmla="*/ 0 w 3079630"/>
              <a:gd name="connsiteY2" fmla="*/ 0 h 500332"/>
            </a:gdLst>
            <a:ahLst/>
            <a:cxnLst>
              <a:cxn ang="0">
                <a:pos x="connsiteX0" y="connsiteY0"/>
              </a:cxn>
              <a:cxn ang="0">
                <a:pos x="connsiteX1" y="connsiteY1"/>
              </a:cxn>
              <a:cxn ang="0">
                <a:pos x="connsiteX2" y="connsiteY2"/>
              </a:cxn>
            </a:cxnLst>
            <a:rect l="l" t="t" r="r" b="b"/>
            <a:pathLst>
              <a:path w="3079630" h="500332">
                <a:moveTo>
                  <a:pt x="3079630" y="500332"/>
                </a:moveTo>
                <a:lnTo>
                  <a:pt x="2579298" y="0"/>
                </a:lnTo>
                <a:lnTo>
                  <a:pt x="0" y="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3"/>
          <p:cNvSpPr txBox="1"/>
          <p:nvPr>
            <p:custDataLst>
              <p:tags r:id="rId5"/>
            </p:custDataLst>
          </p:nvPr>
        </p:nvSpPr>
        <p:spPr>
          <a:xfrm>
            <a:off x="285488" y="4116549"/>
            <a:ext cx="2344736" cy="1231106"/>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a:latin typeface="+mn-lt"/>
                <a:ea typeface="+mn-ea"/>
                <a:cs typeface="+mn-cs"/>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9300" lvl="4" indent="-130175" defTabSz="895350" eaLnBrk="0" hangingPunct="0">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34938" lvl="1" indent="-133350" algn="l"/>
            <a:r>
              <a:rPr lang="en-US" sz="1600" b="1" dirty="0">
                <a:solidFill>
                  <a:srgbClr val="002060"/>
                </a:solidFill>
                <a:latin typeface="Arial" panose="020B0604020202020204" pitchFamily="34" charset="0"/>
                <a:cs typeface="Arial" panose="020B0604020202020204" pitchFamily="34" charset="0"/>
              </a:rPr>
              <a:t>Financing and service support</a:t>
            </a:r>
          </a:p>
          <a:p>
            <a:pPr marL="134938" lvl="1" indent="-133350" algn="l"/>
            <a:r>
              <a:rPr lang="en-US" sz="1600" b="1" dirty="0">
                <a:solidFill>
                  <a:srgbClr val="002060"/>
                </a:solidFill>
                <a:latin typeface="Arial" panose="020B0604020202020204" pitchFamily="34" charset="0"/>
                <a:cs typeface="Arial" panose="020B0604020202020204" pitchFamily="34" charset="0"/>
              </a:rPr>
              <a:t>Develop market </a:t>
            </a:r>
            <a:r>
              <a:rPr lang="en-US" sz="1600" b="1" dirty="0" smtClean="0">
                <a:solidFill>
                  <a:srgbClr val="002060"/>
                </a:solidFill>
                <a:latin typeface="Arial" panose="020B0604020202020204" pitchFamily="34" charset="0"/>
                <a:cs typeface="Arial" panose="020B0604020202020204" pitchFamily="34" charset="0"/>
              </a:rPr>
              <a:t>linkages</a:t>
            </a:r>
            <a:endParaRPr lang="en-US" sz="1600" b="1" dirty="0">
              <a:solidFill>
                <a:srgbClr val="002060"/>
              </a:solidFill>
              <a:latin typeface="Arial" panose="020B0604020202020204" pitchFamily="34" charset="0"/>
              <a:cs typeface="Arial" panose="020B0604020202020204" pitchFamily="34" charset="0"/>
            </a:endParaRPr>
          </a:p>
          <a:p>
            <a:pPr marL="134938" lvl="1" indent="-133350" algn="l"/>
            <a:r>
              <a:rPr lang="en-US" sz="1600" b="1" dirty="0">
                <a:solidFill>
                  <a:srgbClr val="002060"/>
                </a:solidFill>
                <a:latin typeface="Arial" panose="020B0604020202020204" pitchFamily="34" charset="0"/>
                <a:cs typeface="Arial" panose="020B0604020202020204" pitchFamily="34" charset="0"/>
              </a:rPr>
              <a:t>Capacity building</a:t>
            </a:r>
          </a:p>
        </p:txBody>
      </p:sp>
      <p:sp>
        <p:nvSpPr>
          <p:cNvPr id="9" name="Rectangle 23"/>
          <p:cNvSpPr txBox="1">
            <a:spLocks/>
          </p:cNvSpPr>
          <p:nvPr>
            <p:custDataLst>
              <p:tags r:id="rId6"/>
            </p:custDataLst>
          </p:nvPr>
        </p:nvSpPr>
        <p:spPr>
          <a:xfrm>
            <a:off x="285487" y="952501"/>
            <a:ext cx="2344737" cy="2954655"/>
          </a:xfrm>
          <a:prstGeom prst="rect">
            <a:avLst/>
          </a:prstGeom>
          <a:solidFill>
            <a:srgbClr val="92D050"/>
          </a:solidFill>
          <a:ln>
            <a:headEnd/>
            <a:tailEnd/>
          </a:ln>
        </p:spPr>
        <p:style>
          <a:lnRef idx="0">
            <a:schemeClr val="accent6"/>
          </a:lnRef>
          <a:fillRef idx="3">
            <a:schemeClr val="accent6"/>
          </a:fillRef>
          <a:effectRef idx="3">
            <a:schemeClr val="accent6"/>
          </a:effectRef>
          <a:fontRef idx="minor">
            <a:schemeClr val="lt1"/>
          </a:fontRef>
        </p:style>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a:latin typeface="+mn-lt"/>
                <a:ea typeface="+mn-ea"/>
                <a:cs typeface="+mn-cs"/>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9300" lvl="4" indent="-130175" defTabSz="895350" eaLnBrk="0" hangingPunct="0">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34938" lvl="1" indent="-133350" algn="l"/>
            <a:r>
              <a:rPr lang="en-US" sz="1600" b="1" dirty="0">
                <a:solidFill>
                  <a:srgbClr val="002060"/>
                </a:solidFill>
                <a:latin typeface="Arial" panose="020B0604020202020204" pitchFamily="34" charset="0"/>
                <a:cs typeface="Arial" panose="020B0604020202020204" pitchFamily="34" charset="0"/>
              </a:rPr>
              <a:t>Develop enabling environment &amp; framework - (policies, finance, land, incentives)</a:t>
            </a:r>
          </a:p>
          <a:p>
            <a:pPr marL="134938" lvl="1" indent="-133350" algn="l"/>
            <a:r>
              <a:rPr lang="en-US" sz="1600" b="1" dirty="0">
                <a:solidFill>
                  <a:srgbClr val="002060"/>
                </a:solidFill>
                <a:latin typeface="Arial" panose="020B0604020202020204" pitchFamily="34" charset="0"/>
                <a:cs typeface="Arial" panose="020B0604020202020204" pitchFamily="34" charset="0"/>
              </a:rPr>
              <a:t>Provide connectivity to critical national public infrastructure such as land, roads, and energy</a:t>
            </a:r>
          </a:p>
          <a:p>
            <a:pPr marL="134938" lvl="1" indent="-133350" algn="l"/>
            <a:r>
              <a:rPr lang="en-US" sz="1600" b="1" dirty="0">
                <a:solidFill>
                  <a:srgbClr val="002060"/>
                </a:solidFill>
                <a:latin typeface="Arial" panose="020B0604020202020204" pitchFamily="34" charset="0"/>
                <a:cs typeface="Arial" panose="020B0604020202020204" pitchFamily="34" charset="0"/>
              </a:rPr>
              <a:t>Regulatory </a:t>
            </a:r>
            <a:r>
              <a:rPr lang="en-US" sz="1600" b="1" dirty="0" smtClean="0">
                <a:solidFill>
                  <a:srgbClr val="002060"/>
                </a:solidFill>
                <a:latin typeface="Arial" panose="020B0604020202020204" pitchFamily="34" charset="0"/>
                <a:cs typeface="Arial" panose="020B0604020202020204" pitchFamily="34" charset="0"/>
              </a:rPr>
              <a:t>Framework</a:t>
            </a:r>
          </a:p>
          <a:p>
            <a:pPr marL="134938" lvl="1" indent="-133350" algn="l"/>
            <a:r>
              <a:rPr lang="en-US" sz="1600" b="1" dirty="0" smtClean="0">
                <a:solidFill>
                  <a:srgbClr val="002060"/>
                </a:solidFill>
                <a:latin typeface="Arial" panose="020B0604020202020204" pitchFamily="34" charset="0"/>
                <a:cs typeface="Arial" panose="020B0604020202020204" pitchFamily="34" charset="0"/>
              </a:rPr>
              <a:t>Finance public goods</a:t>
            </a:r>
            <a:endParaRPr lang="en-US" sz="1600" b="1" dirty="0">
              <a:solidFill>
                <a:srgbClr val="002060"/>
              </a:solidFill>
              <a:latin typeface="Arial" panose="020B0604020202020204" pitchFamily="34" charset="0"/>
              <a:cs typeface="Arial" panose="020B0604020202020204" pitchFamily="34" charset="0"/>
            </a:endParaRPr>
          </a:p>
        </p:txBody>
      </p:sp>
      <p:sp>
        <p:nvSpPr>
          <p:cNvPr id="18" name="Title 1"/>
          <p:cNvSpPr txBox="1">
            <a:spLocks/>
          </p:cNvSpPr>
          <p:nvPr/>
        </p:nvSpPr>
        <p:spPr>
          <a:xfrm>
            <a:off x="139223" y="285912"/>
            <a:ext cx="8909527" cy="7046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200" b="1" dirty="0" smtClean="0">
                <a:solidFill>
                  <a:srgbClr val="FF0000"/>
                </a:solidFill>
                <a:latin typeface="Arial"/>
                <a:cs typeface="Arial"/>
              </a:rPr>
              <a:t>Coordination is Ownership</a:t>
            </a:r>
            <a:endParaRPr lang="en-US" sz="2200" b="1" dirty="0">
              <a:latin typeface="Arial"/>
              <a:cs typeface="Arial"/>
            </a:endParaRPr>
          </a:p>
          <a:p>
            <a:pPr lvl="0" algn="r"/>
            <a:r>
              <a:rPr lang="en-US" sz="2400" i="1" dirty="0">
                <a:solidFill>
                  <a:srgbClr val="002060"/>
                </a:solidFill>
                <a:latin typeface="Georgia" pitchFamily="18" charset="0"/>
                <a:cs typeface="Arial" pitchFamily="34" charset="0"/>
              </a:rPr>
              <a:t>“Private sector led, Government enabled”</a:t>
            </a:r>
          </a:p>
          <a:p>
            <a:pPr algn="l"/>
            <a:endParaRPr lang="en-US" sz="2200" b="1" dirty="0">
              <a:latin typeface="Arial"/>
              <a:cs typeface="Arial"/>
            </a:endParaRPr>
          </a:p>
        </p:txBody>
      </p:sp>
      <p:sp>
        <p:nvSpPr>
          <p:cNvPr id="14" name="Rectangle 1"/>
          <p:cNvSpPr>
            <a:spLocks noChangeArrowheads="1"/>
          </p:cNvSpPr>
          <p:nvPr/>
        </p:nvSpPr>
        <p:spPr bwMode="auto">
          <a:xfrm>
            <a:off x="6444208" y="5229200"/>
            <a:ext cx="2699792" cy="1200329"/>
          </a:xfrm>
          <a:prstGeom prst="rect">
            <a:avLst/>
          </a:prstGeom>
          <a:noFill/>
          <a:ln w="12700">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Industrial upgrading and diversification needs to: </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Address externalities </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GB"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Solve coordination problems </a:t>
            </a:r>
            <a:endParaRPr kumimoji="0" lang="en-GB"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Need for a facilitating state </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–Justin Lin</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5249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 calcmode="lin" valueType="num">
                                      <p:cBhvr additive="base">
                                        <p:cTn id="1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12987"/>
            <a:ext cx="8424863" cy="5173533"/>
          </a:xfrm>
        </p:spPr>
        <p:txBody>
          <a:bodyPr/>
          <a:lstStyle/>
          <a:p>
            <a:pPr>
              <a:lnSpc>
                <a:spcPct val="150000"/>
              </a:lnSpc>
            </a:pPr>
            <a:r>
              <a:rPr lang="fr-FR" dirty="0"/>
              <a:t/>
            </a:r>
            <a:br>
              <a:rPr lang="fr-FR" dirty="0"/>
            </a:br>
            <a:endParaRPr lang="en-GB" dirty="0"/>
          </a:p>
        </p:txBody>
      </p:sp>
      <p:sp>
        <p:nvSpPr>
          <p:cNvPr id="3" name="Rectangle 2"/>
          <p:cNvSpPr/>
          <p:nvPr/>
        </p:nvSpPr>
        <p:spPr>
          <a:xfrm>
            <a:off x="251520" y="908720"/>
            <a:ext cx="8532440" cy="5493812"/>
          </a:xfrm>
          <a:prstGeom prst="rect">
            <a:avLst/>
          </a:prstGeom>
        </p:spPr>
        <p:txBody>
          <a:bodyPr wrap="square">
            <a:spAutoFit/>
          </a:bodyPr>
          <a:lstStyle/>
          <a:p>
            <a:pPr algn="l"/>
            <a:r>
              <a:rPr lang="en-GB" sz="1350" dirty="0">
                <a:latin typeface="+mn-lt"/>
              </a:rPr>
              <a:t>Develop quality, reliable, sustainable and resilient infrastructure, including regional and </a:t>
            </a:r>
            <a:r>
              <a:rPr lang="en-GB" sz="1350" dirty="0" err="1">
                <a:latin typeface="+mn-lt"/>
              </a:rPr>
              <a:t>transborder</a:t>
            </a:r>
            <a:r>
              <a:rPr lang="en-GB" sz="1350" dirty="0">
                <a:latin typeface="+mn-lt"/>
              </a:rPr>
              <a:t> infrastructure, to support economic development and human well-being, with a focus on affordable and equitable access for </a:t>
            </a:r>
            <a:r>
              <a:rPr lang="en-GB" sz="1350" dirty="0" smtClean="0">
                <a:latin typeface="+mn-lt"/>
              </a:rPr>
              <a:t>all</a:t>
            </a:r>
          </a:p>
          <a:p>
            <a:pPr algn="l"/>
            <a:endParaRPr lang="en-GB" sz="1350" dirty="0">
              <a:latin typeface="+mn-lt"/>
            </a:endParaRPr>
          </a:p>
          <a:p>
            <a:pPr algn="l"/>
            <a:r>
              <a:rPr lang="en-GB" sz="1350" dirty="0">
                <a:latin typeface="+mn-lt"/>
              </a:rPr>
              <a:t>Promote inclusive and sustainable industrialization and, by 2030, significantly raise industry’s share of employment and gross domestic product, in line with national circumstances, and double its share in least developed </a:t>
            </a:r>
            <a:r>
              <a:rPr lang="en-GB" sz="1350" dirty="0" smtClean="0">
                <a:latin typeface="+mn-lt"/>
              </a:rPr>
              <a:t>countries</a:t>
            </a:r>
          </a:p>
          <a:p>
            <a:pPr algn="l"/>
            <a:endParaRPr lang="en-GB" sz="1350" dirty="0">
              <a:latin typeface="+mn-lt"/>
            </a:endParaRPr>
          </a:p>
          <a:p>
            <a:pPr algn="l"/>
            <a:r>
              <a:rPr lang="en-GB" sz="1350" dirty="0">
                <a:latin typeface="+mn-lt"/>
              </a:rPr>
              <a:t>Increase the access of small-scale industrial and other enterprises, in particular in developing countries, to financial services, including affordable credit, and their integration into value chains and </a:t>
            </a:r>
            <a:r>
              <a:rPr lang="en-GB" sz="1350" dirty="0" smtClean="0">
                <a:latin typeface="+mn-lt"/>
              </a:rPr>
              <a:t>markets</a:t>
            </a:r>
          </a:p>
          <a:p>
            <a:pPr algn="l"/>
            <a:endParaRPr lang="en-GB" sz="1350" dirty="0">
              <a:latin typeface="+mn-lt"/>
            </a:endParaRPr>
          </a:p>
          <a:p>
            <a:pPr algn="l"/>
            <a:r>
              <a:rPr lang="en-GB" sz="1350" dirty="0" smtClean="0">
                <a:latin typeface="+mn-lt"/>
              </a:rPr>
              <a:t>By </a:t>
            </a:r>
            <a:r>
              <a:rPr lang="en-GB" sz="1350" dirty="0">
                <a:latin typeface="+mn-lt"/>
              </a:rPr>
              <a:t>2030, upgrade infrastructure and retrofit industries to make them sustainable, with increased resource-use efficiency and greater adoption of clean and environmentally sound technologies and industrial processes, with all countries taking action in accordance with their respective </a:t>
            </a:r>
            <a:r>
              <a:rPr lang="en-GB" sz="1350" dirty="0" smtClean="0">
                <a:latin typeface="+mn-lt"/>
              </a:rPr>
              <a:t>capabilities</a:t>
            </a:r>
          </a:p>
          <a:p>
            <a:pPr algn="l"/>
            <a:endParaRPr lang="en-GB" sz="1350" dirty="0">
              <a:latin typeface="+mn-lt"/>
            </a:endParaRPr>
          </a:p>
          <a:p>
            <a:pPr algn="l"/>
            <a:r>
              <a:rPr lang="en-GB" sz="1350" dirty="0">
                <a:latin typeface="+mn-lt"/>
              </a:rPr>
              <a:t>Enhance scientific research, upgrade the technological capabilities of industrial sectors in all countries, in particular developing countries, including, by 2030, encouraging innovation and substantially increasing the number of research and development workers per 1 million people and public and private research and development </a:t>
            </a:r>
            <a:r>
              <a:rPr lang="en-GB" sz="1350" dirty="0" smtClean="0">
                <a:latin typeface="+mn-lt"/>
              </a:rPr>
              <a:t>spending</a:t>
            </a:r>
          </a:p>
          <a:p>
            <a:pPr algn="l"/>
            <a:endParaRPr lang="en-GB" sz="1350" dirty="0">
              <a:latin typeface="+mn-lt"/>
            </a:endParaRPr>
          </a:p>
          <a:p>
            <a:pPr algn="l"/>
            <a:r>
              <a:rPr lang="en-GB" sz="1350" dirty="0">
                <a:latin typeface="+mn-lt"/>
              </a:rPr>
              <a:t>Facilitate sustainable and resilient infrastructure development in developing countries through enhanced financial, technological and technical support to African countries, least developed countries, landlocked developing countries and small island developing States </a:t>
            </a:r>
            <a:endParaRPr lang="en-GB" sz="1350" dirty="0" smtClean="0">
              <a:latin typeface="+mn-lt"/>
            </a:endParaRPr>
          </a:p>
          <a:p>
            <a:pPr algn="l"/>
            <a:endParaRPr lang="en-GB" sz="1350" dirty="0">
              <a:latin typeface="+mn-lt"/>
            </a:endParaRPr>
          </a:p>
          <a:p>
            <a:pPr algn="l"/>
            <a:r>
              <a:rPr lang="en-GB" sz="1350" dirty="0">
                <a:latin typeface="+mn-lt"/>
              </a:rPr>
              <a:t>Support domestic technology development, research and innovation in developing countries, including by ensuring a conducive policy environment for, inter alia, industrial diversification and value addition to commodities</a:t>
            </a:r>
          </a:p>
          <a:p>
            <a:pPr algn="l"/>
            <a:endParaRPr lang="en-GB" sz="1350" dirty="0" smtClean="0">
              <a:latin typeface="+mn-lt"/>
            </a:endParaRPr>
          </a:p>
          <a:p>
            <a:pPr algn="l"/>
            <a:r>
              <a:rPr lang="en-GB" sz="1350" dirty="0" smtClean="0">
                <a:latin typeface="+mn-lt"/>
              </a:rPr>
              <a:t>Significantly </a:t>
            </a:r>
            <a:r>
              <a:rPr lang="en-GB" sz="1350" dirty="0">
                <a:latin typeface="+mn-lt"/>
              </a:rPr>
              <a:t>increase access to information and communications technology and strive to provide universal and affordable access to the Internet in least developed countries by 2020</a:t>
            </a:r>
            <a:endParaRPr lang="en-GB" sz="1350" dirty="0">
              <a:effectLst/>
              <a:latin typeface="+mn-lt"/>
            </a:endParaRPr>
          </a:p>
        </p:txBody>
      </p:sp>
      <p:sp>
        <p:nvSpPr>
          <p:cNvPr id="4" name="TextBox 3"/>
          <p:cNvSpPr txBox="1"/>
          <p:nvPr/>
        </p:nvSpPr>
        <p:spPr>
          <a:xfrm>
            <a:off x="1331640" y="404664"/>
            <a:ext cx="5112568" cy="369332"/>
          </a:xfrm>
          <a:prstGeom prst="rect">
            <a:avLst/>
          </a:prstGeom>
          <a:noFill/>
        </p:spPr>
        <p:txBody>
          <a:bodyPr wrap="square" rtlCol="0">
            <a:spAutoFit/>
          </a:bodyPr>
          <a:lstStyle/>
          <a:p>
            <a:pPr algn="ctr"/>
            <a:r>
              <a:rPr lang="en-US" b="1" dirty="0" smtClean="0"/>
              <a:t>Conclusion: The SDG 9 Targets</a:t>
            </a:r>
            <a:endParaRPr lang="en-US" b="1" dirty="0"/>
          </a:p>
        </p:txBody>
      </p:sp>
    </p:spTree>
    <p:extLst>
      <p:ext uri="{BB962C8B-B14F-4D97-AF65-F5344CB8AC3E}">
        <p14:creationId xmlns="" xmlns:p14="http://schemas.microsoft.com/office/powerpoint/2010/main" val="3782754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2852936"/>
            <a:ext cx="4536504" cy="923330"/>
          </a:xfrm>
          <a:prstGeom prst="rect">
            <a:avLst/>
          </a:prstGeom>
          <a:noFill/>
        </p:spPr>
        <p:txBody>
          <a:bodyPr wrap="square" rtlCol="0">
            <a:spAutoFit/>
          </a:bodyPr>
          <a:lstStyle/>
          <a:p>
            <a:r>
              <a:rPr lang="en-GB" sz="5400" dirty="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312" y="1340768"/>
            <a:ext cx="1440160" cy="109848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sz="1800" dirty="0"/>
              <a:t>17 Goals</a:t>
            </a:r>
            <a:br>
              <a:rPr lang="en-GB" sz="1800" dirty="0"/>
            </a:br>
            <a:r>
              <a:rPr lang="en-GB" sz="1800" dirty="0"/>
              <a:t>169 </a:t>
            </a:r>
            <a:r>
              <a:rPr lang="en-GB" sz="1800" dirty="0" smtClean="0"/>
              <a:t>Targets to be achieved by 2030</a:t>
            </a:r>
            <a:endParaRPr lang="en-GB" sz="1800" dirty="0"/>
          </a:p>
        </p:txBody>
      </p:sp>
      <p:sp>
        <p:nvSpPr>
          <p:cNvPr id="3" name="Slide Number Placeholder 2"/>
          <p:cNvSpPr>
            <a:spLocks noGrp="1"/>
          </p:cNvSpPr>
          <p:nvPr>
            <p:ph type="sldNum" sz="quarter" idx="10"/>
          </p:nvPr>
        </p:nvSpPr>
        <p:spPr/>
        <p:txBody>
          <a:bodyPr/>
          <a:lstStyle/>
          <a:p>
            <a:fld id="{732AE99B-36B2-4E63-B1CB-071469BDC094}" type="slidenum">
              <a:rPr lang="en-GB" altLang="en-US" smtClean="0"/>
              <a:pPr/>
              <a:t>2</a:t>
            </a:fld>
            <a:endParaRPr lang="en-GB" altLang="en-US" dirty="0"/>
          </a:p>
        </p:txBody>
      </p:sp>
      <p:pic>
        <p:nvPicPr>
          <p:cNvPr id="4" name="Picture 3"/>
          <p:cNvPicPr/>
          <p:nvPr/>
        </p:nvPicPr>
        <p:blipFill rotWithShape="1">
          <a:blip r:embed="rId2" cstate="print"/>
          <a:srcRect l="22031" t="7644" r="23591" b="23193"/>
          <a:stretch/>
        </p:blipFill>
        <p:spPr bwMode="auto">
          <a:xfrm>
            <a:off x="179512" y="980728"/>
            <a:ext cx="7200800" cy="532859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34515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2747" y="692696"/>
            <a:ext cx="9055757" cy="8012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91C4"/>
                </a:solidFill>
                <a:latin typeface="Arial" panose="020B0604020202020204" pitchFamily="34" charset="0"/>
                <a:ea typeface="+mj-ea"/>
                <a:cs typeface="Arial" panose="020B0604020202020204" pitchFamily="34" charset="0"/>
              </a:defRPr>
            </a:lvl1pPr>
          </a:lstStyle>
          <a:p>
            <a:pPr algn="ctr"/>
            <a:r>
              <a:rPr lang="en-US" sz="2400" b="1" dirty="0" smtClean="0">
                <a:solidFill>
                  <a:srgbClr val="0091C4"/>
                </a:solidFill>
                <a:latin typeface="+mn-lt"/>
                <a:ea typeface="+mj-ea"/>
                <a:cs typeface="Arial" panose="020B0604020202020204" pitchFamily="34" charset="0"/>
              </a:rPr>
              <a:t>Together </a:t>
            </a:r>
            <a:r>
              <a:rPr lang="en-US" sz="2400" b="1" dirty="0">
                <a:solidFill>
                  <a:srgbClr val="0091C4"/>
                </a:solidFill>
                <a:latin typeface="+mn-lt"/>
                <a:ea typeface="+mj-ea"/>
                <a:cs typeface="Arial" panose="020B0604020202020204" pitchFamily="34" charset="0"/>
              </a:rPr>
              <a:t>for a sustainable </a:t>
            </a:r>
            <a:r>
              <a:rPr lang="en-US" sz="2400" b="1" dirty="0" smtClean="0">
                <a:solidFill>
                  <a:srgbClr val="0091C4"/>
                </a:solidFill>
                <a:latin typeface="+mn-lt"/>
                <a:ea typeface="+mj-ea"/>
                <a:cs typeface="Arial" panose="020B0604020202020204" pitchFamily="34" charset="0"/>
              </a:rPr>
              <a:t>future</a:t>
            </a:r>
            <a:endParaRPr lang="en-US" sz="2400" b="1" dirty="0">
              <a:solidFill>
                <a:srgbClr val="0091C4"/>
              </a:solidFill>
              <a:latin typeface="+mn-lt"/>
              <a:ea typeface="+mj-ea"/>
              <a:cs typeface="Arial" panose="020B0604020202020204" pitchFamily="34" charset="0"/>
            </a:endParaRPr>
          </a:p>
        </p:txBody>
      </p:sp>
      <p:pic>
        <p:nvPicPr>
          <p:cNvPr id="7" name="Picture 2" descr="C:\Users\TomaschT\Desktop\5ps_big.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56" t="4040" r="5385" b="4402"/>
          <a:stretch/>
        </p:blipFill>
        <p:spPr bwMode="auto">
          <a:xfrm>
            <a:off x="1979712" y="1484783"/>
            <a:ext cx="5040560" cy="504056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23528" y="3717032"/>
            <a:ext cx="1296144" cy="369332"/>
          </a:xfrm>
          <a:prstGeom prst="rect">
            <a:avLst/>
          </a:prstGeom>
          <a:solidFill>
            <a:schemeClr val="accent5">
              <a:lumMod val="20000"/>
              <a:lumOff val="80000"/>
            </a:schemeClr>
          </a:solidFill>
        </p:spPr>
        <p:txBody>
          <a:bodyPr wrap="square" rtlCol="0">
            <a:spAutoFit/>
          </a:bodyPr>
          <a:lstStyle/>
          <a:p>
            <a:pPr algn="l"/>
            <a:r>
              <a:rPr lang="en-US" dirty="0" smtClean="0"/>
              <a:t>The 5 Ps</a:t>
            </a:r>
            <a:endParaRPr lang="en-US" dirty="0"/>
          </a:p>
        </p:txBody>
      </p:sp>
    </p:spTree>
    <p:extLst>
      <p:ext uri="{BB962C8B-B14F-4D97-AF65-F5344CB8AC3E}">
        <p14:creationId xmlns="" xmlns:p14="http://schemas.microsoft.com/office/powerpoint/2010/main" val="132353849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32AE99B-36B2-4E63-B1CB-071469BDC094}" type="slidenum">
              <a:rPr lang="en-GB" altLang="en-US" smtClean="0"/>
              <a:pPr/>
              <a:t>4</a:t>
            </a:fld>
            <a:endParaRPr lang="en-GB" altLang="en-US" dirty="0"/>
          </a:p>
        </p:txBody>
      </p:sp>
      <p:sp>
        <p:nvSpPr>
          <p:cNvPr id="4" name="Title 1"/>
          <p:cNvSpPr txBox="1">
            <a:spLocks/>
          </p:cNvSpPr>
          <p:nvPr/>
        </p:nvSpPr>
        <p:spPr>
          <a:xfrm>
            <a:off x="107504" y="1124744"/>
            <a:ext cx="2592288" cy="5040560"/>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pPr>
            <a:r>
              <a:rPr lang="en-GB" b="1" dirty="0"/>
              <a:t>The </a:t>
            </a:r>
            <a:r>
              <a:rPr lang="en-GB" b="1" dirty="0" smtClean="0"/>
              <a:t>4 </a:t>
            </a:r>
            <a:r>
              <a:rPr lang="en-GB" b="1" dirty="0"/>
              <a:t>C’s</a:t>
            </a:r>
            <a:r>
              <a:rPr lang="en-GB" dirty="0"/>
              <a:t/>
            </a:r>
            <a:br>
              <a:rPr lang="en-GB" dirty="0"/>
            </a:br>
            <a:r>
              <a:rPr lang="en-GB" dirty="0"/>
              <a:t/>
            </a:r>
            <a:br>
              <a:rPr lang="en-GB" dirty="0"/>
            </a:br>
            <a:r>
              <a:rPr lang="en-GB" dirty="0" smtClean="0"/>
              <a:t>Competition </a:t>
            </a:r>
            <a:endParaRPr lang="en-GB" dirty="0" smtClean="0"/>
          </a:p>
          <a:p>
            <a:pPr fontAlgn="auto">
              <a:spcAft>
                <a:spcPts val="0"/>
              </a:spcAft>
            </a:pPr>
            <a:endParaRPr lang="en-GB" dirty="0" smtClean="0"/>
          </a:p>
          <a:p>
            <a:pPr fontAlgn="auto">
              <a:spcAft>
                <a:spcPts val="0"/>
              </a:spcAft>
            </a:pPr>
            <a:r>
              <a:rPr lang="en-GB" dirty="0" smtClean="0"/>
              <a:t>Conformity</a:t>
            </a:r>
          </a:p>
          <a:p>
            <a:pPr fontAlgn="auto">
              <a:spcAft>
                <a:spcPts val="0"/>
              </a:spcAft>
            </a:pPr>
            <a:endParaRPr lang="en-GB" dirty="0" smtClean="0"/>
          </a:p>
          <a:p>
            <a:pPr fontAlgn="auto">
              <a:spcAft>
                <a:spcPts val="0"/>
              </a:spcAft>
            </a:pPr>
            <a:r>
              <a:rPr lang="en-GB" dirty="0" smtClean="0"/>
              <a:t>Connection</a:t>
            </a:r>
            <a:endParaRPr lang="en-GB" dirty="0" smtClean="0"/>
          </a:p>
          <a:p>
            <a:pPr fontAlgn="auto">
              <a:spcAft>
                <a:spcPts val="0"/>
              </a:spcAft>
            </a:pPr>
            <a:endParaRPr lang="en-GB" dirty="0" smtClean="0"/>
          </a:p>
          <a:p>
            <a:pPr fontAlgn="auto">
              <a:spcAft>
                <a:spcPts val="0"/>
              </a:spcAft>
            </a:pPr>
            <a:r>
              <a:rPr lang="en-GB" dirty="0" smtClean="0">
                <a:solidFill>
                  <a:srgbClr val="FF0000"/>
                </a:solidFill>
              </a:rPr>
              <a:t>Coordination</a:t>
            </a:r>
            <a:endParaRPr lang="en-GB" dirty="0">
              <a:solidFill>
                <a:srgbClr val="FF0000"/>
              </a:solidFill>
            </a:endParaRPr>
          </a:p>
        </p:txBody>
      </p:sp>
      <p:sp>
        <p:nvSpPr>
          <p:cNvPr id="5" name="Title 1"/>
          <p:cNvSpPr txBox="1">
            <a:spLocks/>
          </p:cNvSpPr>
          <p:nvPr/>
        </p:nvSpPr>
        <p:spPr>
          <a:xfrm>
            <a:off x="2771800" y="1124744"/>
            <a:ext cx="3096344" cy="5040560"/>
          </a:xfrm>
          <a:prstGeom prst="rect">
            <a:avLst/>
          </a:prstGeom>
          <a:ln w="9525"/>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pPr>
            <a:r>
              <a:rPr lang="en-US" sz="2800" b="1" dirty="0" smtClean="0"/>
              <a:t>The Real Sector </a:t>
            </a:r>
            <a:r>
              <a:rPr lang="en-GB" dirty="0"/>
              <a:t/>
            </a:r>
            <a:br>
              <a:rPr lang="en-GB" dirty="0"/>
            </a:br>
            <a:endParaRPr lang="en-GB" dirty="0" smtClean="0"/>
          </a:p>
          <a:p>
            <a:pPr fontAlgn="auto">
              <a:spcAft>
                <a:spcPts val="0"/>
              </a:spcAft>
            </a:pPr>
            <a:r>
              <a:rPr lang="en-GB" dirty="0"/>
              <a:t/>
            </a:r>
            <a:br>
              <a:rPr lang="en-GB" dirty="0"/>
            </a:br>
            <a:r>
              <a:rPr lang="en-US" sz="2800" b="1" dirty="0" smtClean="0">
                <a:solidFill>
                  <a:srgbClr val="FF0000"/>
                </a:solidFill>
              </a:rPr>
              <a:t>	Agriculture</a:t>
            </a:r>
          </a:p>
          <a:p>
            <a:pPr fontAlgn="auto">
              <a:spcAft>
                <a:spcPts val="0"/>
              </a:spcAft>
            </a:pPr>
            <a:endParaRPr lang="en-US" sz="2800" b="1" dirty="0" smtClean="0">
              <a:solidFill>
                <a:srgbClr val="FF0000"/>
              </a:solidFill>
            </a:endParaRPr>
          </a:p>
          <a:p>
            <a:pPr fontAlgn="auto">
              <a:spcAft>
                <a:spcPts val="0"/>
              </a:spcAft>
            </a:pPr>
            <a:r>
              <a:rPr lang="en-US" sz="2800" b="1" dirty="0" smtClean="0">
                <a:solidFill>
                  <a:srgbClr val="FF0000"/>
                </a:solidFill>
              </a:rPr>
              <a:t/>
            </a:r>
            <a:br>
              <a:rPr lang="en-US" sz="2800" b="1" dirty="0" smtClean="0">
                <a:solidFill>
                  <a:srgbClr val="FF0000"/>
                </a:solidFill>
              </a:rPr>
            </a:br>
            <a:r>
              <a:rPr lang="en-US" sz="2800" b="1" dirty="0" smtClean="0">
                <a:solidFill>
                  <a:schemeClr val="tx1"/>
                </a:solidFill>
              </a:rPr>
              <a:t>	</a:t>
            </a:r>
            <a:r>
              <a:rPr lang="en-US" sz="2800" b="1" dirty="0" smtClean="0">
                <a:solidFill>
                  <a:srgbClr val="FF0000"/>
                </a:solidFill>
              </a:rPr>
              <a:t>Manufacturing</a:t>
            </a:r>
            <a:endParaRPr lang="en-US" sz="2800" b="1" dirty="0" smtClean="0">
              <a:solidFill>
                <a:srgbClr val="FF0000"/>
              </a:solidFill>
            </a:endParaRPr>
          </a:p>
          <a:p>
            <a:pPr fontAlgn="auto">
              <a:spcAft>
                <a:spcPts val="0"/>
              </a:spcAft>
            </a:pPr>
            <a:endParaRPr lang="en-US" sz="2800" b="1" dirty="0" smtClean="0">
              <a:solidFill>
                <a:schemeClr val="tx1"/>
              </a:solidFill>
            </a:endParaRPr>
          </a:p>
          <a:p>
            <a:pPr fontAlgn="auto">
              <a:spcAft>
                <a:spcPts val="0"/>
              </a:spcAft>
            </a:pP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Mining</a:t>
            </a:r>
          </a:p>
          <a:p>
            <a:pPr fontAlgn="auto">
              <a:spcAft>
                <a:spcPts val="0"/>
              </a:spcAft>
            </a:pPr>
            <a:endParaRPr lang="en-US" sz="2800" b="1" dirty="0" smtClean="0">
              <a:solidFill>
                <a:schemeClr val="tx1"/>
              </a:solidFill>
            </a:endParaRPr>
          </a:p>
          <a:p>
            <a:pPr fontAlgn="auto">
              <a:spcAft>
                <a:spcPts val="0"/>
              </a:spcAft>
            </a:pP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Environment</a:t>
            </a:r>
            <a:endParaRPr lang="en-GB" dirty="0">
              <a:solidFill>
                <a:schemeClr val="tx1"/>
              </a:solidFill>
            </a:endParaRPr>
          </a:p>
        </p:txBody>
      </p:sp>
      <p:sp>
        <p:nvSpPr>
          <p:cNvPr id="6" name="Title 1"/>
          <p:cNvSpPr txBox="1">
            <a:spLocks/>
          </p:cNvSpPr>
          <p:nvPr/>
        </p:nvSpPr>
        <p:spPr>
          <a:xfrm>
            <a:off x="5940152" y="1124744"/>
            <a:ext cx="3131840" cy="504056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pPr>
            <a:r>
              <a:rPr lang="en-US" sz="2800" b="1" dirty="0" smtClean="0"/>
              <a:t>The </a:t>
            </a:r>
            <a:r>
              <a:rPr lang="en-US" sz="2800" b="1" dirty="0" smtClean="0"/>
              <a:t>Enablers</a:t>
            </a:r>
            <a:r>
              <a:rPr lang="en-GB" dirty="0"/>
              <a:t/>
            </a:r>
            <a:br>
              <a:rPr lang="en-GB" dirty="0"/>
            </a:br>
            <a:r>
              <a:rPr lang="en-GB" dirty="0">
                <a:solidFill>
                  <a:schemeClr val="tx1"/>
                </a:solidFill>
              </a:rPr>
              <a:t/>
            </a:r>
            <a:br>
              <a:rPr lang="en-GB" dirty="0">
                <a:solidFill>
                  <a:schemeClr val="tx1"/>
                </a:solidFill>
              </a:rPr>
            </a:br>
            <a:r>
              <a:rPr lang="en-US" sz="2800" b="1" dirty="0" smtClean="0">
                <a:solidFill>
                  <a:schemeClr val="tx1"/>
                </a:solidFill>
              </a:rPr>
              <a:t>	</a:t>
            </a:r>
            <a:r>
              <a:rPr lang="en-US" sz="2800" b="1" dirty="0" smtClean="0">
                <a:solidFill>
                  <a:schemeClr val="tx1"/>
                </a:solidFill>
              </a:rPr>
              <a:t>Infrastructure</a:t>
            </a:r>
            <a:endParaRPr lang="en-US" sz="2800" b="1" dirty="0" smtClean="0">
              <a:solidFill>
                <a:schemeClr val="tx1"/>
              </a:solidFill>
            </a:endParaRPr>
          </a:p>
          <a:p>
            <a:pPr fontAlgn="auto">
              <a:spcAft>
                <a:spcPts val="0"/>
              </a:spcAft>
            </a:pP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t>
            </a:r>
            <a:r>
              <a:rPr lang="en-US" sz="2800" b="1" dirty="0" smtClean="0">
                <a:solidFill>
                  <a:schemeClr val="tx1"/>
                </a:solidFill>
              </a:rPr>
              <a:t>Skills</a:t>
            </a:r>
            <a:endParaRPr lang="en-US" sz="2800" b="1" dirty="0" smtClean="0">
              <a:solidFill>
                <a:schemeClr val="tx1"/>
              </a:solidFill>
            </a:endParaRPr>
          </a:p>
          <a:p>
            <a:pPr fontAlgn="auto">
              <a:spcAft>
                <a:spcPts val="0"/>
              </a:spcAft>
            </a:pP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t>
            </a:r>
            <a:r>
              <a:rPr lang="en-US" sz="2800" b="1" dirty="0" smtClean="0">
                <a:solidFill>
                  <a:schemeClr val="tx1"/>
                </a:solidFill>
              </a:rPr>
              <a:t>Finance</a:t>
            </a:r>
            <a:endParaRPr lang="en-US" sz="2800" b="1" dirty="0" smtClean="0">
              <a:solidFill>
                <a:schemeClr val="tx1"/>
              </a:solidFill>
            </a:endParaRPr>
          </a:p>
          <a:p>
            <a:pPr fontAlgn="auto">
              <a:spcAft>
                <a:spcPts val="0"/>
              </a:spcAft>
            </a:pP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t>
            </a:r>
            <a:r>
              <a:rPr lang="en-US" sz="2800" b="1" dirty="0" smtClean="0">
                <a:solidFill>
                  <a:schemeClr val="tx1"/>
                </a:solidFill>
              </a:rPr>
              <a:t>Invest Climate</a:t>
            </a:r>
          </a:p>
          <a:p>
            <a:pPr fontAlgn="auto">
              <a:spcAft>
                <a:spcPts val="0"/>
              </a:spcAft>
            </a:pPr>
            <a:r>
              <a:rPr lang="en-GB" dirty="0" smtClean="0">
                <a:solidFill>
                  <a:schemeClr val="tx1"/>
                </a:solidFill>
              </a:rPr>
              <a:t>	</a:t>
            </a:r>
          </a:p>
          <a:p>
            <a:pPr fontAlgn="auto">
              <a:spcAft>
                <a:spcPts val="0"/>
              </a:spcAft>
            </a:pPr>
            <a:r>
              <a:rPr lang="en-GB" dirty="0" smtClean="0">
                <a:solidFill>
                  <a:schemeClr val="tx1"/>
                </a:solidFill>
              </a:rPr>
              <a:t>	</a:t>
            </a:r>
            <a:r>
              <a:rPr lang="en-GB" dirty="0" smtClean="0">
                <a:solidFill>
                  <a:schemeClr val="tx1"/>
                </a:solidFill>
              </a:rPr>
              <a:t>.......</a:t>
            </a:r>
            <a:r>
              <a:rPr lang="en-GB" dirty="0" smtClean="0">
                <a:solidFill>
                  <a:schemeClr val="tx1"/>
                </a:solidFill>
              </a:rPr>
              <a:t>etc</a:t>
            </a:r>
            <a:endParaRPr lang="en-GB" dirty="0">
              <a:solidFill>
                <a:schemeClr val="tx1"/>
              </a:solidFill>
            </a:endParaRPr>
          </a:p>
        </p:txBody>
      </p:sp>
    </p:spTree>
    <p:extLst>
      <p:ext uri="{BB962C8B-B14F-4D97-AF65-F5344CB8AC3E}">
        <p14:creationId xmlns="" xmlns:p14="http://schemas.microsoft.com/office/powerpoint/2010/main" val="4112252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18350"/>
            <a:ext cx="8640960" cy="882458"/>
          </a:xfrm>
        </p:spPr>
        <p:txBody>
          <a:bodyPr/>
          <a:lstStyle/>
          <a:p>
            <a:r>
              <a:rPr lang="en-US" dirty="0" smtClean="0"/>
              <a:t>The importance of Industry</a:t>
            </a:r>
            <a:endParaRPr lang="en-US" dirty="0"/>
          </a:p>
        </p:txBody>
      </p:sp>
      <p:sp>
        <p:nvSpPr>
          <p:cNvPr id="3" name="Content Placeholder 2"/>
          <p:cNvSpPr>
            <a:spLocks noGrp="1"/>
          </p:cNvSpPr>
          <p:nvPr>
            <p:ph idx="1"/>
          </p:nvPr>
        </p:nvSpPr>
        <p:spPr>
          <a:xfrm>
            <a:off x="251520" y="1916832"/>
            <a:ext cx="8640960" cy="4181979"/>
          </a:xfrm>
        </p:spPr>
        <p:txBody>
          <a:bodyPr>
            <a:normAutofit fontScale="70000" lnSpcReduction="20000"/>
          </a:bodyPr>
          <a:lstStyle/>
          <a:p>
            <a:r>
              <a:rPr lang="en-GB" sz="2400" b="1" dirty="0" smtClean="0"/>
              <a:t>In developing countries, barely 30 per cent of agricultural production undergoes industrial processing. In high-income countries, 98 per cent is processed. This suggests that there are great opportunities for developing countries in agribusiness</a:t>
            </a:r>
          </a:p>
          <a:p>
            <a:r>
              <a:rPr lang="en-GB" sz="2400" b="1" dirty="0" smtClean="0"/>
              <a:t>Manufacturing is an important employer, accounting for around 470 million jobs worldwide in 2009 – or around 16 per cent of the world’s workforce of 2.9 billion. In 2013, it is estimated that there were more than half a billion jobs in manufacturing</a:t>
            </a:r>
          </a:p>
          <a:p>
            <a:r>
              <a:rPr lang="en-GB" sz="2400" b="1" dirty="0" smtClean="0"/>
              <a:t>Industrialization’s job multiplication effect has a positive impact on society. Every one job in manufacturing creates 2.2 jobs in other sectors</a:t>
            </a:r>
          </a:p>
          <a:p>
            <a:r>
              <a:rPr lang="en-GB" sz="2400" b="1" dirty="0" smtClean="0"/>
              <a:t>Small and medium-sized enterprises that engage in industrial processing and manufacturing are the most critical for the early stages of industrialization and are typically the largest job creators. They make up over 90 per cent of business worldwide and account for between 50-60 per cent of employment</a:t>
            </a:r>
          </a:p>
          <a:p>
            <a:r>
              <a:rPr lang="en-GB" sz="2400" b="1" dirty="0" smtClean="0"/>
              <a:t>Least developed countries have immense potential for industrialization in food and beverages (agro-industry), and textiles and garments, with good prospects for sustained employment generation and higher productivity</a:t>
            </a:r>
          </a:p>
          <a:p>
            <a:r>
              <a:rPr lang="en-GB" sz="2400" b="1" dirty="0" smtClean="0"/>
              <a:t>Middle-income countries can benefit from entering the basic and fabricated metals industries, which offer a range of products facing rapidly growing international demand</a:t>
            </a:r>
          </a:p>
          <a:p>
            <a:endParaRPr lang="en-GB" sz="2400" b="1" dirty="0" smtClean="0"/>
          </a:p>
          <a:p>
            <a:endParaRPr lang="en-US" b="1"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1742" y="692696"/>
            <a:ext cx="8424863" cy="1143000"/>
          </a:xfrm>
        </p:spPr>
        <p:txBody>
          <a:bodyPr lIns="0" rIns="0">
            <a:normAutofit/>
          </a:bodyPr>
          <a:lstStyle/>
          <a:p>
            <a:pPr algn="l"/>
            <a:r>
              <a:rPr lang="en-US" sz="3600" dirty="0" smtClean="0"/>
              <a:t>Competition: Adding </a:t>
            </a:r>
            <a:r>
              <a:rPr lang="en-US" sz="3600" dirty="0"/>
              <a:t>value to commodities</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571B5677-AE11-4880-85E6-6AEB8B9BC2F4}" type="slidenum">
              <a:rPr lang="en-GB"/>
              <a:pPr/>
              <a:t>6</a:t>
            </a:fld>
            <a:endParaRPr lang="en-GB"/>
          </a:p>
        </p:txBody>
      </p:sp>
      <p:grpSp>
        <p:nvGrpSpPr>
          <p:cNvPr id="2" name="Group 4"/>
          <p:cNvGrpSpPr>
            <a:grpSpLocks noChangeAspect="1"/>
          </p:cNvGrpSpPr>
          <p:nvPr/>
        </p:nvGrpSpPr>
        <p:grpSpPr bwMode="auto">
          <a:xfrm>
            <a:off x="395288" y="1844675"/>
            <a:ext cx="8448675" cy="4392613"/>
            <a:chOff x="249" y="1162"/>
            <a:chExt cx="5322" cy="2767"/>
          </a:xfrm>
        </p:grpSpPr>
        <p:sp>
          <p:nvSpPr>
            <p:cNvPr id="1027" name="AutoShape 3"/>
            <p:cNvSpPr>
              <a:spLocks noChangeAspect="1" noChangeArrowheads="1" noTextEdit="1"/>
            </p:cNvSpPr>
            <p:nvPr/>
          </p:nvSpPr>
          <p:spPr bwMode="auto">
            <a:xfrm>
              <a:off x="249" y="1162"/>
              <a:ext cx="5322" cy="2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9" name="Rectangle 5"/>
            <p:cNvSpPr>
              <a:spLocks noChangeArrowheads="1"/>
            </p:cNvSpPr>
            <p:nvPr/>
          </p:nvSpPr>
          <p:spPr bwMode="auto">
            <a:xfrm>
              <a:off x="1367" y="2024"/>
              <a:ext cx="884" cy="1470"/>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Rectangle 6"/>
            <p:cNvSpPr>
              <a:spLocks noChangeArrowheads="1"/>
            </p:cNvSpPr>
            <p:nvPr/>
          </p:nvSpPr>
          <p:spPr bwMode="auto">
            <a:xfrm>
              <a:off x="1367" y="2024"/>
              <a:ext cx="884" cy="1470"/>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Rectangle 7"/>
            <p:cNvSpPr>
              <a:spLocks noChangeArrowheads="1"/>
            </p:cNvSpPr>
            <p:nvPr/>
          </p:nvSpPr>
          <p:spPr bwMode="auto">
            <a:xfrm>
              <a:off x="259" y="2027"/>
              <a:ext cx="884" cy="1467"/>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2" name="Rectangle 8"/>
            <p:cNvSpPr>
              <a:spLocks noChangeArrowheads="1"/>
            </p:cNvSpPr>
            <p:nvPr/>
          </p:nvSpPr>
          <p:spPr bwMode="auto">
            <a:xfrm>
              <a:off x="259" y="2027"/>
              <a:ext cx="884" cy="146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Rectangle 9"/>
            <p:cNvSpPr>
              <a:spLocks noChangeArrowheads="1"/>
            </p:cNvSpPr>
            <p:nvPr/>
          </p:nvSpPr>
          <p:spPr bwMode="auto">
            <a:xfrm>
              <a:off x="314" y="2641"/>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4" name="Rectangle 10"/>
            <p:cNvSpPr>
              <a:spLocks noChangeArrowheads="1"/>
            </p:cNvSpPr>
            <p:nvPr/>
          </p:nvSpPr>
          <p:spPr bwMode="auto">
            <a:xfrm>
              <a:off x="314" y="2641"/>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Rectangle 11"/>
            <p:cNvSpPr>
              <a:spLocks noChangeArrowheads="1"/>
            </p:cNvSpPr>
            <p:nvPr/>
          </p:nvSpPr>
          <p:spPr bwMode="auto">
            <a:xfrm>
              <a:off x="512" y="2658"/>
              <a:ext cx="40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34" charset="0"/>
                  <a:cs typeface="Arial" pitchFamily="34" charset="0"/>
                </a:rPr>
                <a:t>fertilizers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314" y="2925"/>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9" name="Rectangle 15"/>
            <p:cNvSpPr>
              <a:spLocks noChangeArrowheads="1"/>
            </p:cNvSpPr>
            <p:nvPr/>
          </p:nvSpPr>
          <p:spPr bwMode="auto">
            <a:xfrm>
              <a:off x="314" y="2925"/>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Rectangle 16"/>
            <p:cNvSpPr>
              <a:spLocks noChangeArrowheads="1"/>
            </p:cNvSpPr>
            <p:nvPr/>
          </p:nvSpPr>
          <p:spPr bwMode="auto">
            <a:xfrm>
              <a:off x="471" y="2994"/>
              <a:ext cx="509"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rural energy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314" y="3210"/>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2" name="Rectangle 18"/>
            <p:cNvSpPr>
              <a:spLocks noChangeArrowheads="1"/>
            </p:cNvSpPr>
            <p:nvPr/>
          </p:nvSpPr>
          <p:spPr bwMode="auto">
            <a:xfrm>
              <a:off x="314" y="3210"/>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Rectangle 19"/>
            <p:cNvSpPr>
              <a:spLocks noChangeArrowheads="1"/>
            </p:cNvSpPr>
            <p:nvPr/>
          </p:nvSpPr>
          <p:spPr bwMode="auto">
            <a:xfrm>
              <a:off x="588" y="3230"/>
              <a:ext cx="292"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water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448" y="3325"/>
              <a:ext cx="555"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management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3595" y="2697"/>
              <a:ext cx="773" cy="228"/>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6" name="Rectangle 22"/>
            <p:cNvSpPr>
              <a:spLocks noChangeArrowheads="1"/>
            </p:cNvSpPr>
            <p:nvPr/>
          </p:nvSpPr>
          <p:spPr bwMode="auto">
            <a:xfrm>
              <a:off x="3595" y="2697"/>
              <a:ext cx="773" cy="228"/>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Rectangle 23"/>
            <p:cNvSpPr>
              <a:spLocks noChangeArrowheads="1"/>
            </p:cNvSpPr>
            <p:nvPr/>
          </p:nvSpPr>
          <p:spPr bwMode="auto">
            <a:xfrm>
              <a:off x="3780" y="2758"/>
              <a:ext cx="450"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machinery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2468" y="2024"/>
              <a:ext cx="884" cy="1470"/>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9" name="Rectangle 25"/>
            <p:cNvSpPr>
              <a:spLocks noChangeArrowheads="1"/>
            </p:cNvSpPr>
            <p:nvPr/>
          </p:nvSpPr>
          <p:spPr bwMode="auto">
            <a:xfrm>
              <a:off x="2468" y="2024"/>
              <a:ext cx="884" cy="1470"/>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Rectangle 26"/>
            <p:cNvSpPr>
              <a:spLocks noChangeArrowheads="1"/>
            </p:cNvSpPr>
            <p:nvPr/>
          </p:nvSpPr>
          <p:spPr bwMode="auto">
            <a:xfrm>
              <a:off x="2523" y="2071"/>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51" name="Rectangle 27"/>
            <p:cNvSpPr>
              <a:spLocks noChangeArrowheads="1"/>
            </p:cNvSpPr>
            <p:nvPr/>
          </p:nvSpPr>
          <p:spPr bwMode="auto">
            <a:xfrm>
              <a:off x="2523" y="2071"/>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Rectangle 28"/>
            <p:cNvSpPr>
              <a:spLocks noChangeArrowheads="1"/>
            </p:cNvSpPr>
            <p:nvPr/>
          </p:nvSpPr>
          <p:spPr bwMode="auto">
            <a:xfrm>
              <a:off x="2564" y="2091"/>
              <a:ext cx="719"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34" charset="0"/>
                  <a:cs typeface="Arial" pitchFamily="34" charset="0"/>
                </a:rPr>
                <a:t>resource efficient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3230" y="2091"/>
              <a:ext cx="9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4" name="Rectangle 30"/>
            <p:cNvSpPr>
              <a:spLocks noChangeArrowheads="1"/>
            </p:cNvSpPr>
            <p:nvPr/>
          </p:nvSpPr>
          <p:spPr bwMode="auto">
            <a:xfrm>
              <a:off x="2587" y="2186"/>
              <a:ext cx="690"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clean technology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2523" y="2346"/>
              <a:ext cx="774" cy="24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56" name="Rectangle 32"/>
            <p:cNvSpPr>
              <a:spLocks noChangeArrowheads="1"/>
            </p:cNvSpPr>
            <p:nvPr/>
          </p:nvSpPr>
          <p:spPr bwMode="auto">
            <a:xfrm>
              <a:off x="2523" y="2346"/>
              <a:ext cx="774" cy="24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Rectangle 33"/>
            <p:cNvSpPr>
              <a:spLocks noChangeArrowheads="1"/>
            </p:cNvSpPr>
            <p:nvPr/>
          </p:nvSpPr>
          <p:spPr bwMode="auto">
            <a:xfrm>
              <a:off x="2821" y="2417"/>
              <a:ext cx="228"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skills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259" y="1597"/>
              <a:ext cx="884" cy="285"/>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59" name="Rectangle 35"/>
            <p:cNvSpPr>
              <a:spLocks noChangeArrowheads="1"/>
            </p:cNvSpPr>
            <p:nvPr/>
          </p:nvSpPr>
          <p:spPr bwMode="auto">
            <a:xfrm>
              <a:off x="259" y="1597"/>
              <a:ext cx="884" cy="285"/>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Rectangle 36"/>
            <p:cNvSpPr>
              <a:spLocks noChangeArrowheads="1"/>
            </p:cNvSpPr>
            <p:nvPr/>
          </p:nvSpPr>
          <p:spPr bwMode="auto">
            <a:xfrm>
              <a:off x="325" y="1639"/>
              <a:ext cx="175"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pre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454" y="1639"/>
              <a:ext cx="76"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483" y="1639"/>
              <a:ext cx="468"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production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3" name="Rectangle 39"/>
            <p:cNvSpPr>
              <a:spLocks noChangeArrowheads="1"/>
            </p:cNvSpPr>
            <p:nvPr/>
          </p:nvSpPr>
          <p:spPr bwMode="auto">
            <a:xfrm>
              <a:off x="904" y="1639"/>
              <a:ext cx="9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950" y="1639"/>
              <a:ext cx="19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the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535" y="1734"/>
              <a:ext cx="380"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resource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1364" y="1597"/>
              <a:ext cx="884" cy="285"/>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67" name="Rectangle 43"/>
            <p:cNvSpPr>
              <a:spLocks noChangeArrowheads="1"/>
            </p:cNvSpPr>
            <p:nvPr/>
          </p:nvSpPr>
          <p:spPr bwMode="auto">
            <a:xfrm>
              <a:off x="1364" y="1597"/>
              <a:ext cx="884" cy="285"/>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Rectangle 44"/>
            <p:cNvSpPr>
              <a:spLocks noChangeArrowheads="1"/>
            </p:cNvSpPr>
            <p:nvPr/>
          </p:nvSpPr>
          <p:spPr bwMode="auto">
            <a:xfrm>
              <a:off x="1588" y="1639"/>
              <a:ext cx="497"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agricultural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9" name="Rectangle 45"/>
            <p:cNvSpPr>
              <a:spLocks noChangeArrowheads="1"/>
            </p:cNvSpPr>
            <p:nvPr/>
          </p:nvSpPr>
          <p:spPr bwMode="auto">
            <a:xfrm>
              <a:off x="1594" y="1734"/>
              <a:ext cx="468"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production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a:off x="2468" y="1597"/>
              <a:ext cx="884" cy="285"/>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71" name="Rectangle 47"/>
            <p:cNvSpPr>
              <a:spLocks noChangeArrowheads="1"/>
            </p:cNvSpPr>
            <p:nvPr/>
          </p:nvSpPr>
          <p:spPr bwMode="auto">
            <a:xfrm>
              <a:off x="2468" y="1597"/>
              <a:ext cx="884" cy="285"/>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Rectangle 48"/>
            <p:cNvSpPr>
              <a:spLocks noChangeArrowheads="1"/>
            </p:cNvSpPr>
            <p:nvPr/>
          </p:nvSpPr>
          <p:spPr bwMode="auto">
            <a:xfrm>
              <a:off x="2669" y="1639"/>
              <a:ext cx="210"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post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3" name="Rectangle 49"/>
            <p:cNvSpPr>
              <a:spLocks noChangeArrowheads="1"/>
            </p:cNvSpPr>
            <p:nvPr/>
          </p:nvSpPr>
          <p:spPr bwMode="auto">
            <a:xfrm>
              <a:off x="2839" y="1639"/>
              <a:ext cx="76"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2868" y="1639"/>
              <a:ext cx="351"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harvest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5" name="Rectangle 51"/>
            <p:cNvSpPr>
              <a:spLocks noChangeArrowheads="1"/>
            </p:cNvSpPr>
            <p:nvPr/>
          </p:nvSpPr>
          <p:spPr bwMode="auto">
            <a:xfrm>
              <a:off x="2710" y="1734"/>
              <a:ext cx="450"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processing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6" name="Rectangle 52"/>
            <p:cNvSpPr>
              <a:spLocks noChangeArrowheads="1"/>
            </p:cNvSpPr>
            <p:nvPr/>
          </p:nvSpPr>
          <p:spPr bwMode="auto">
            <a:xfrm>
              <a:off x="2523" y="2641"/>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77" name="Rectangle 53"/>
            <p:cNvSpPr>
              <a:spLocks noChangeArrowheads="1"/>
            </p:cNvSpPr>
            <p:nvPr/>
          </p:nvSpPr>
          <p:spPr bwMode="auto">
            <a:xfrm>
              <a:off x="2523" y="2641"/>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Rectangle 54"/>
            <p:cNvSpPr>
              <a:spLocks noChangeArrowheads="1"/>
            </p:cNvSpPr>
            <p:nvPr/>
          </p:nvSpPr>
          <p:spPr bwMode="auto">
            <a:xfrm>
              <a:off x="2769" y="2708"/>
              <a:ext cx="327"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finance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9" name="Rectangle 55"/>
            <p:cNvSpPr>
              <a:spLocks noChangeArrowheads="1"/>
            </p:cNvSpPr>
            <p:nvPr/>
          </p:nvSpPr>
          <p:spPr bwMode="auto">
            <a:xfrm>
              <a:off x="2523" y="2920"/>
              <a:ext cx="774" cy="242"/>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0" name="Rectangle 56"/>
            <p:cNvSpPr>
              <a:spLocks noChangeArrowheads="1"/>
            </p:cNvSpPr>
            <p:nvPr/>
          </p:nvSpPr>
          <p:spPr bwMode="auto">
            <a:xfrm>
              <a:off x="2523" y="2920"/>
              <a:ext cx="774" cy="242"/>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Rectangle 57"/>
            <p:cNvSpPr>
              <a:spLocks noChangeArrowheads="1"/>
            </p:cNvSpPr>
            <p:nvPr/>
          </p:nvSpPr>
          <p:spPr bwMode="auto">
            <a:xfrm>
              <a:off x="2634" y="2944"/>
              <a:ext cx="620"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quality control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2617" y="3039"/>
              <a:ext cx="637"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and food safety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259" y="3636"/>
              <a:ext cx="5302" cy="285"/>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4" name="Rectangle 60"/>
            <p:cNvSpPr>
              <a:spLocks noChangeArrowheads="1"/>
            </p:cNvSpPr>
            <p:nvPr/>
          </p:nvSpPr>
          <p:spPr bwMode="auto">
            <a:xfrm>
              <a:off x="259" y="3636"/>
              <a:ext cx="5302" cy="285"/>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Rectangle 61"/>
            <p:cNvSpPr>
              <a:spLocks noChangeArrowheads="1"/>
            </p:cNvSpPr>
            <p:nvPr/>
          </p:nvSpPr>
          <p:spPr bwMode="auto">
            <a:xfrm>
              <a:off x="2324" y="3727"/>
              <a:ext cx="1228"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business development services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259" y="1170"/>
              <a:ext cx="5302" cy="285"/>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7" name="Rectangle 63"/>
            <p:cNvSpPr>
              <a:spLocks noChangeArrowheads="1"/>
            </p:cNvSpPr>
            <p:nvPr/>
          </p:nvSpPr>
          <p:spPr bwMode="auto">
            <a:xfrm>
              <a:off x="259" y="1170"/>
              <a:ext cx="5302" cy="285"/>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Rectangle 64"/>
            <p:cNvSpPr>
              <a:spLocks noChangeArrowheads="1"/>
            </p:cNvSpPr>
            <p:nvPr/>
          </p:nvSpPr>
          <p:spPr bwMode="auto">
            <a:xfrm>
              <a:off x="1933" y="1263"/>
              <a:ext cx="596"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public support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2476" y="1263"/>
              <a:ext cx="9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2523" y="1263"/>
              <a:ext cx="33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policies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1" name="Rectangle 67"/>
            <p:cNvSpPr>
              <a:spLocks noChangeArrowheads="1"/>
            </p:cNvSpPr>
            <p:nvPr/>
          </p:nvSpPr>
          <p:spPr bwMode="auto">
            <a:xfrm>
              <a:off x="2809" y="1263"/>
              <a:ext cx="9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2" name="Rectangle 68"/>
            <p:cNvSpPr>
              <a:spLocks noChangeArrowheads="1"/>
            </p:cNvSpPr>
            <p:nvPr/>
          </p:nvSpPr>
          <p:spPr bwMode="auto">
            <a:xfrm>
              <a:off x="2856" y="1263"/>
              <a:ext cx="47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institutions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3" name="Rectangle 69"/>
            <p:cNvSpPr>
              <a:spLocks noChangeArrowheads="1"/>
            </p:cNvSpPr>
            <p:nvPr/>
          </p:nvSpPr>
          <p:spPr bwMode="auto">
            <a:xfrm>
              <a:off x="3283" y="1263"/>
              <a:ext cx="9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4" name="Rectangle 70"/>
            <p:cNvSpPr>
              <a:spLocks noChangeArrowheads="1"/>
            </p:cNvSpPr>
            <p:nvPr/>
          </p:nvSpPr>
          <p:spPr bwMode="auto">
            <a:xfrm>
              <a:off x="3330" y="1263"/>
              <a:ext cx="608"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infrastructures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a:off x="3573" y="1597"/>
              <a:ext cx="884" cy="285"/>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96" name="Rectangle 72"/>
            <p:cNvSpPr>
              <a:spLocks noChangeArrowheads="1"/>
            </p:cNvSpPr>
            <p:nvPr/>
          </p:nvSpPr>
          <p:spPr bwMode="auto">
            <a:xfrm>
              <a:off x="3573" y="1597"/>
              <a:ext cx="884" cy="285"/>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Rectangle 73"/>
            <p:cNvSpPr>
              <a:spLocks noChangeArrowheads="1"/>
            </p:cNvSpPr>
            <p:nvPr/>
          </p:nvSpPr>
          <p:spPr bwMode="auto">
            <a:xfrm>
              <a:off x="3640" y="1689"/>
              <a:ext cx="81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post manufacturing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98" name="Rectangle 74"/>
            <p:cNvSpPr>
              <a:spLocks noChangeArrowheads="1"/>
            </p:cNvSpPr>
            <p:nvPr/>
          </p:nvSpPr>
          <p:spPr bwMode="auto">
            <a:xfrm>
              <a:off x="2523" y="3210"/>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99" name="Rectangle 75"/>
            <p:cNvSpPr>
              <a:spLocks noChangeArrowheads="1"/>
            </p:cNvSpPr>
            <p:nvPr/>
          </p:nvSpPr>
          <p:spPr bwMode="auto">
            <a:xfrm>
              <a:off x="2523" y="3210"/>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Rectangle 76"/>
            <p:cNvSpPr>
              <a:spLocks noChangeArrowheads="1"/>
            </p:cNvSpPr>
            <p:nvPr/>
          </p:nvSpPr>
          <p:spPr bwMode="auto">
            <a:xfrm>
              <a:off x="2657" y="3230"/>
              <a:ext cx="520"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organization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1" name="Rectangle 77"/>
            <p:cNvSpPr>
              <a:spLocks noChangeArrowheads="1"/>
            </p:cNvSpPr>
            <p:nvPr/>
          </p:nvSpPr>
          <p:spPr bwMode="auto">
            <a:xfrm>
              <a:off x="3137" y="3230"/>
              <a:ext cx="9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2" name="Rectangle 78"/>
            <p:cNvSpPr>
              <a:spLocks noChangeArrowheads="1"/>
            </p:cNvSpPr>
            <p:nvPr/>
          </p:nvSpPr>
          <p:spPr bwMode="auto">
            <a:xfrm>
              <a:off x="2564" y="3325"/>
              <a:ext cx="339"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34" charset="0"/>
                  <a:cs typeface="Arial" pitchFamily="34" charset="0"/>
                </a:rPr>
                <a:t>clusters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03" name="Rectangle 79"/>
            <p:cNvSpPr>
              <a:spLocks noChangeArrowheads="1"/>
            </p:cNvSpPr>
            <p:nvPr/>
          </p:nvSpPr>
          <p:spPr bwMode="auto">
            <a:xfrm>
              <a:off x="2856" y="3325"/>
              <a:ext cx="94"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4" name="Rectangle 80"/>
            <p:cNvSpPr>
              <a:spLocks noChangeArrowheads="1"/>
            </p:cNvSpPr>
            <p:nvPr/>
          </p:nvSpPr>
          <p:spPr bwMode="auto">
            <a:xfrm>
              <a:off x="2903" y="3325"/>
              <a:ext cx="40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consortia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05" name="Rectangle 81"/>
            <p:cNvSpPr>
              <a:spLocks noChangeArrowheads="1"/>
            </p:cNvSpPr>
            <p:nvPr/>
          </p:nvSpPr>
          <p:spPr bwMode="auto">
            <a:xfrm>
              <a:off x="3573" y="2024"/>
              <a:ext cx="884" cy="1470"/>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06" name="Rectangle 82"/>
            <p:cNvSpPr>
              <a:spLocks noChangeArrowheads="1"/>
            </p:cNvSpPr>
            <p:nvPr/>
          </p:nvSpPr>
          <p:spPr bwMode="auto">
            <a:xfrm>
              <a:off x="3573" y="2024"/>
              <a:ext cx="884" cy="1470"/>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7" name="Rectangle 83"/>
            <p:cNvSpPr>
              <a:spLocks noChangeArrowheads="1"/>
            </p:cNvSpPr>
            <p:nvPr/>
          </p:nvSpPr>
          <p:spPr bwMode="auto">
            <a:xfrm>
              <a:off x="3628" y="2071"/>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08" name="Rectangle 84"/>
            <p:cNvSpPr>
              <a:spLocks noChangeArrowheads="1"/>
            </p:cNvSpPr>
            <p:nvPr/>
          </p:nvSpPr>
          <p:spPr bwMode="auto">
            <a:xfrm>
              <a:off x="3628" y="2071"/>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9" name="Rectangle 85"/>
            <p:cNvSpPr>
              <a:spLocks noChangeArrowheads="1"/>
            </p:cNvSpPr>
            <p:nvPr/>
          </p:nvSpPr>
          <p:spPr bwMode="auto">
            <a:xfrm>
              <a:off x="3827" y="2091"/>
              <a:ext cx="427"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packaging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0" name="Rectangle 86"/>
            <p:cNvSpPr>
              <a:spLocks noChangeArrowheads="1"/>
            </p:cNvSpPr>
            <p:nvPr/>
          </p:nvSpPr>
          <p:spPr bwMode="auto">
            <a:xfrm>
              <a:off x="3809" y="2186"/>
              <a:ext cx="181"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eco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1" name="Rectangle 87"/>
            <p:cNvSpPr>
              <a:spLocks noChangeArrowheads="1"/>
            </p:cNvSpPr>
            <p:nvPr/>
          </p:nvSpPr>
          <p:spPr bwMode="auto">
            <a:xfrm>
              <a:off x="3944" y="2186"/>
              <a:ext cx="76"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2" name="Rectangle 88"/>
            <p:cNvSpPr>
              <a:spLocks noChangeArrowheads="1"/>
            </p:cNvSpPr>
            <p:nvPr/>
          </p:nvSpPr>
          <p:spPr bwMode="auto">
            <a:xfrm>
              <a:off x="3973" y="2186"/>
              <a:ext cx="292"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design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3" name="Rectangle 89"/>
            <p:cNvSpPr>
              <a:spLocks noChangeArrowheads="1"/>
            </p:cNvSpPr>
            <p:nvPr/>
          </p:nvSpPr>
          <p:spPr bwMode="auto">
            <a:xfrm>
              <a:off x="3628" y="2641"/>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14" name="Rectangle 90"/>
            <p:cNvSpPr>
              <a:spLocks noChangeArrowheads="1"/>
            </p:cNvSpPr>
            <p:nvPr/>
          </p:nvSpPr>
          <p:spPr bwMode="auto">
            <a:xfrm>
              <a:off x="3628" y="2641"/>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5" name="Rectangle 91"/>
            <p:cNvSpPr>
              <a:spLocks noChangeArrowheads="1"/>
            </p:cNvSpPr>
            <p:nvPr/>
          </p:nvSpPr>
          <p:spPr bwMode="auto">
            <a:xfrm>
              <a:off x="3692" y="2708"/>
              <a:ext cx="696"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supplementation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6" name="Rectangle 92"/>
            <p:cNvSpPr>
              <a:spLocks noChangeArrowheads="1"/>
            </p:cNvSpPr>
            <p:nvPr/>
          </p:nvSpPr>
          <p:spPr bwMode="auto">
            <a:xfrm>
              <a:off x="3628" y="2925"/>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17" name="Rectangle 93"/>
            <p:cNvSpPr>
              <a:spLocks noChangeArrowheads="1"/>
            </p:cNvSpPr>
            <p:nvPr/>
          </p:nvSpPr>
          <p:spPr bwMode="auto">
            <a:xfrm>
              <a:off x="3628" y="2925"/>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8" name="Rectangle 94"/>
            <p:cNvSpPr>
              <a:spLocks noChangeArrowheads="1"/>
            </p:cNvSpPr>
            <p:nvPr/>
          </p:nvSpPr>
          <p:spPr bwMode="auto">
            <a:xfrm>
              <a:off x="3821" y="2994"/>
              <a:ext cx="433"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marketing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9" name="Line 95"/>
            <p:cNvSpPr>
              <a:spLocks noChangeShapeType="1"/>
            </p:cNvSpPr>
            <p:nvPr/>
          </p:nvSpPr>
          <p:spPr bwMode="auto">
            <a:xfrm flipV="1">
              <a:off x="701" y="3545"/>
              <a:ext cx="1" cy="9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0" name="Freeform 96"/>
            <p:cNvSpPr>
              <a:spLocks/>
            </p:cNvSpPr>
            <p:nvPr/>
          </p:nvSpPr>
          <p:spPr bwMode="auto">
            <a:xfrm>
              <a:off x="679" y="3494"/>
              <a:ext cx="43" cy="56"/>
            </a:xfrm>
            <a:custGeom>
              <a:avLst/>
              <a:gdLst/>
              <a:ahLst/>
              <a:cxnLst>
                <a:cxn ang="0">
                  <a:pos x="0" y="56"/>
                </a:cxn>
                <a:cxn ang="0">
                  <a:pos x="22" y="0"/>
                </a:cxn>
                <a:cxn ang="0">
                  <a:pos x="43" y="56"/>
                </a:cxn>
                <a:cxn ang="0">
                  <a:pos x="0" y="56"/>
                </a:cxn>
              </a:cxnLst>
              <a:rect l="0" t="0" r="r" b="b"/>
              <a:pathLst>
                <a:path w="43" h="56">
                  <a:moveTo>
                    <a:pt x="0" y="56"/>
                  </a:moveTo>
                  <a:lnTo>
                    <a:pt x="22" y="0"/>
                  </a:lnTo>
                  <a:lnTo>
                    <a:pt x="43" y="56"/>
                  </a:lnTo>
                  <a:lnTo>
                    <a:pt x="0"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1" name="Freeform 97"/>
            <p:cNvSpPr>
              <a:spLocks/>
            </p:cNvSpPr>
            <p:nvPr/>
          </p:nvSpPr>
          <p:spPr bwMode="auto">
            <a:xfrm>
              <a:off x="1809" y="3545"/>
              <a:ext cx="4" cy="91"/>
            </a:xfrm>
            <a:custGeom>
              <a:avLst/>
              <a:gdLst/>
              <a:ahLst/>
              <a:cxnLst>
                <a:cxn ang="0">
                  <a:pos x="4" y="91"/>
                </a:cxn>
                <a:cxn ang="0">
                  <a:pos x="0" y="91"/>
                </a:cxn>
                <a:cxn ang="0">
                  <a:pos x="0" y="0"/>
                </a:cxn>
              </a:cxnLst>
              <a:rect l="0" t="0" r="r" b="b"/>
              <a:pathLst>
                <a:path w="4" h="91">
                  <a:moveTo>
                    <a:pt x="4" y="91"/>
                  </a:moveTo>
                  <a:lnTo>
                    <a:pt x="0" y="91"/>
                  </a:lnTo>
                  <a:lnTo>
                    <a:pt x="0" y="0"/>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2" name="Freeform 98"/>
            <p:cNvSpPr>
              <a:spLocks/>
            </p:cNvSpPr>
            <p:nvPr/>
          </p:nvSpPr>
          <p:spPr bwMode="auto">
            <a:xfrm>
              <a:off x="1787" y="3494"/>
              <a:ext cx="43" cy="56"/>
            </a:xfrm>
            <a:custGeom>
              <a:avLst/>
              <a:gdLst/>
              <a:ahLst/>
              <a:cxnLst>
                <a:cxn ang="0">
                  <a:pos x="0" y="56"/>
                </a:cxn>
                <a:cxn ang="0">
                  <a:pos x="22" y="0"/>
                </a:cxn>
                <a:cxn ang="0">
                  <a:pos x="43" y="56"/>
                </a:cxn>
                <a:cxn ang="0">
                  <a:pos x="0" y="56"/>
                </a:cxn>
              </a:cxnLst>
              <a:rect l="0" t="0" r="r" b="b"/>
              <a:pathLst>
                <a:path w="43" h="56">
                  <a:moveTo>
                    <a:pt x="0" y="56"/>
                  </a:moveTo>
                  <a:lnTo>
                    <a:pt x="22" y="0"/>
                  </a:lnTo>
                  <a:lnTo>
                    <a:pt x="43" y="56"/>
                  </a:lnTo>
                  <a:lnTo>
                    <a:pt x="0"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3" name="Line 99"/>
            <p:cNvSpPr>
              <a:spLocks noChangeShapeType="1"/>
            </p:cNvSpPr>
            <p:nvPr/>
          </p:nvSpPr>
          <p:spPr bwMode="auto">
            <a:xfrm flipV="1">
              <a:off x="2910" y="3545"/>
              <a:ext cx="1" cy="9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4" name="Freeform 100"/>
            <p:cNvSpPr>
              <a:spLocks/>
            </p:cNvSpPr>
            <p:nvPr/>
          </p:nvSpPr>
          <p:spPr bwMode="auto">
            <a:xfrm>
              <a:off x="2889" y="3494"/>
              <a:ext cx="43" cy="56"/>
            </a:xfrm>
            <a:custGeom>
              <a:avLst/>
              <a:gdLst/>
              <a:ahLst/>
              <a:cxnLst>
                <a:cxn ang="0">
                  <a:pos x="0" y="56"/>
                </a:cxn>
                <a:cxn ang="0">
                  <a:pos x="21" y="0"/>
                </a:cxn>
                <a:cxn ang="0">
                  <a:pos x="43" y="56"/>
                </a:cxn>
                <a:cxn ang="0">
                  <a:pos x="0" y="56"/>
                </a:cxn>
              </a:cxnLst>
              <a:rect l="0" t="0" r="r" b="b"/>
              <a:pathLst>
                <a:path w="43" h="56">
                  <a:moveTo>
                    <a:pt x="0" y="56"/>
                  </a:moveTo>
                  <a:lnTo>
                    <a:pt x="21" y="0"/>
                  </a:lnTo>
                  <a:lnTo>
                    <a:pt x="43" y="56"/>
                  </a:lnTo>
                  <a:lnTo>
                    <a:pt x="0"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5" name="Line 101"/>
            <p:cNvSpPr>
              <a:spLocks noChangeShapeType="1"/>
            </p:cNvSpPr>
            <p:nvPr/>
          </p:nvSpPr>
          <p:spPr bwMode="auto">
            <a:xfrm flipV="1">
              <a:off x="4015" y="3545"/>
              <a:ext cx="1" cy="9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 name="Freeform 102"/>
            <p:cNvSpPr>
              <a:spLocks/>
            </p:cNvSpPr>
            <p:nvPr/>
          </p:nvSpPr>
          <p:spPr bwMode="auto">
            <a:xfrm>
              <a:off x="3993" y="3494"/>
              <a:ext cx="43" cy="56"/>
            </a:xfrm>
            <a:custGeom>
              <a:avLst/>
              <a:gdLst/>
              <a:ahLst/>
              <a:cxnLst>
                <a:cxn ang="0">
                  <a:pos x="0" y="56"/>
                </a:cxn>
                <a:cxn ang="0">
                  <a:pos x="22" y="0"/>
                </a:cxn>
                <a:cxn ang="0">
                  <a:pos x="43" y="56"/>
                </a:cxn>
                <a:cxn ang="0">
                  <a:pos x="0" y="56"/>
                </a:cxn>
              </a:cxnLst>
              <a:rect l="0" t="0" r="r" b="b"/>
              <a:pathLst>
                <a:path w="43" h="56">
                  <a:moveTo>
                    <a:pt x="0" y="56"/>
                  </a:moveTo>
                  <a:lnTo>
                    <a:pt x="22" y="0"/>
                  </a:lnTo>
                  <a:lnTo>
                    <a:pt x="43" y="56"/>
                  </a:lnTo>
                  <a:lnTo>
                    <a:pt x="0"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7" name="Rectangle 103"/>
            <p:cNvSpPr>
              <a:spLocks noChangeArrowheads="1"/>
            </p:cNvSpPr>
            <p:nvPr/>
          </p:nvSpPr>
          <p:spPr bwMode="auto">
            <a:xfrm>
              <a:off x="4678" y="2024"/>
              <a:ext cx="883" cy="1470"/>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28" name="Rectangle 104"/>
            <p:cNvSpPr>
              <a:spLocks noChangeArrowheads="1"/>
            </p:cNvSpPr>
            <p:nvPr/>
          </p:nvSpPr>
          <p:spPr bwMode="auto">
            <a:xfrm>
              <a:off x="4678" y="2024"/>
              <a:ext cx="883" cy="1470"/>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9" name="Rectangle 105"/>
            <p:cNvSpPr>
              <a:spLocks noChangeArrowheads="1"/>
            </p:cNvSpPr>
            <p:nvPr/>
          </p:nvSpPr>
          <p:spPr bwMode="auto">
            <a:xfrm>
              <a:off x="4733" y="2356"/>
              <a:ext cx="773"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30" name="Rectangle 106"/>
            <p:cNvSpPr>
              <a:spLocks noChangeArrowheads="1"/>
            </p:cNvSpPr>
            <p:nvPr/>
          </p:nvSpPr>
          <p:spPr bwMode="auto">
            <a:xfrm>
              <a:off x="4733" y="2356"/>
              <a:ext cx="773"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1" name="Rectangle 107"/>
            <p:cNvSpPr>
              <a:spLocks noChangeArrowheads="1"/>
            </p:cNvSpPr>
            <p:nvPr/>
          </p:nvSpPr>
          <p:spPr bwMode="auto">
            <a:xfrm>
              <a:off x="4867" y="2422"/>
              <a:ext cx="555"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local markets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2" name="Rectangle 108"/>
            <p:cNvSpPr>
              <a:spLocks noChangeArrowheads="1"/>
            </p:cNvSpPr>
            <p:nvPr/>
          </p:nvSpPr>
          <p:spPr bwMode="auto">
            <a:xfrm>
              <a:off x="4733" y="2925"/>
              <a:ext cx="773"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33" name="Rectangle 109"/>
            <p:cNvSpPr>
              <a:spLocks noChangeArrowheads="1"/>
            </p:cNvSpPr>
            <p:nvPr/>
          </p:nvSpPr>
          <p:spPr bwMode="auto">
            <a:xfrm>
              <a:off x="4733" y="2925"/>
              <a:ext cx="773"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4" name="Rectangle 110"/>
            <p:cNvSpPr>
              <a:spLocks noChangeArrowheads="1"/>
            </p:cNvSpPr>
            <p:nvPr/>
          </p:nvSpPr>
          <p:spPr bwMode="auto">
            <a:xfrm>
              <a:off x="4873" y="2944"/>
              <a:ext cx="561"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international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5" name="Rectangle 111"/>
            <p:cNvSpPr>
              <a:spLocks noChangeArrowheads="1"/>
            </p:cNvSpPr>
            <p:nvPr/>
          </p:nvSpPr>
          <p:spPr bwMode="auto">
            <a:xfrm>
              <a:off x="4967" y="3039"/>
              <a:ext cx="357"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markets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6" name="Rectangle 112"/>
            <p:cNvSpPr>
              <a:spLocks noChangeArrowheads="1"/>
            </p:cNvSpPr>
            <p:nvPr/>
          </p:nvSpPr>
          <p:spPr bwMode="auto">
            <a:xfrm>
              <a:off x="4678" y="1597"/>
              <a:ext cx="883" cy="285"/>
            </a:xfrm>
            <a:prstGeom prst="rect">
              <a:avLst/>
            </a:prstGeom>
            <a:solidFill>
              <a:srgbClr val="FACA44"/>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37" name="Rectangle 113"/>
            <p:cNvSpPr>
              <a:spLocks noChangeArrowheads="1"/>
            </p:cNvSpPr>
            <p:nvPr/>
          </p:nvSpPr>
          <p:spPr bwMode="auto">
            <a:xfrm>
              <a:off x="4678" y="1597"/>
              <a:ext cx="883" cy="285"/>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8" name="Rectangle 114"/>
            <p:cNvSpPr>
              <a:spLocks noChangeArrowheads="1"/>
            </p:cNvSpPr>
            <p:nvPr/>
          </p:nvSpPr>
          <p:spPr bwMode="auto">
            <a:xfrm>
              <a:off x="4908" y="1689"/>
              <a:ext cx="468"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the market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39" name="Rectangle 115"/>
            <p:cNvSpPr>
              <a:spLocks noChangeArrowheads="1"/>
            </p:cNvSpPr>
            <p:nvPr/>
          </p:nvSpPr>
          <p:spPr bwMode="auto">
            <a:xfrm>
              <a:off x="3628" y="3210"/>
              <a:ext cx="774" cy="237"/>
            </a:xfrm>
            <a:prstGeom prst="rect">
              <a:avLst/>
            </a:prstGeom>
            <a:solidFill>
              <a:srgbClr val="F79646"/>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40" name="Rectangle 116"/>
            <p:cNvSpPr>
              <a:spLocks noChangeArrowheads="1"/>
            </p:cNvSpPr>
            <p:nvPr/>
          </p:nvSpPr>
          <p:spPr bwMode="auto">
            <a:xfrm>
              <a:off x="3628" y="3210"/>
              <a:ext cx="774" cy="237"/>
            </a:xfrm>
            <a:prstGeom prst="rect">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1" name="Rectangle 117"/>
            <p:cNvSpPr>
              <a:spLocks noChangeArrowheads="1"/>
            </p:cNvSpPr>
            <p:nvPr/>
          </p:nvSpPr>
          <p:spPr bwMode="auto">
            <a:xfrm>
              <a:off x="3844" y="3230"/>
              <a:ext cx="409"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pollution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2" name="Rectangle 118"/>
            <p:cNvSpPr>
              <a:spLocks noChangeArrowheads="1"/>
            </p:cNvSpPr>
            <p:nvPr/>
          </p:nvSpPr>
          <p:spPr bwMode="auto">
            <a:xfrm>
              <a:off x="3774" y="3325"/>
              <a:ext cx="532" cy="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pitchFamily="34" charset="0"/>
                  <a:cs typeface="Arial" pitchFamily="34" charset="0"/>
                </a:rPr>
                <a:t>containment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43" name="Line 119"/>
            <p:cNvSpPr>
              <a:spLocks noChangeShapeType="1"/>
            </p:cNvSpPr>
            <p:nvPr/>
          </p:nvSpPr>
          <p:spPr bwMode="auto">
            <a:xfrm>
              <a:off x="1143" y="1739"/>
              <a:ext cx="162" cy="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4" name="Freeform 120"/>
            <p:cNvSpPr>
              <a:spLocks/>
            </p:cNvSpPr>
            <p:nvPr/>
          </p:nvSpPr>
          <p:spPr bwMode="auto">
            <a:xfrm>
              <a:off x="1299" y="1721"/>
              <a:ext cx="65" cy="37"/>
            </a:xfrm>
            <a:custGeom>
              <a:avLst/>
              <a:gdLst/>
              <a:ahLst/>
              <a:cxnLst>
                <a:cxn ang="0">
                  <a:pos x="0" y="0"/>
                </a:cxn>
                <a:cxn ang="0">
                  <a:pos x="65" y="18"/>
                </a:cxn>
                <a:cxn ang="0">
                  <a:pos x="0" y="37"/>
                </a:cxn>
                <a:cxn ang="0">
                  <a:pos x="0" y="0"/>
                </a:cxn>
              </a:cxnLst>
              <a:rect l="0" t="0" r="r" b="b"/>
              <a:pathLst>
                <a:path w="65" h="37">
                  <a:moveTo>
                    <a:pt x="0" y="0"/>
                  </a:moveTo>
                  <a:lnTo>
                    <a:pt x="65" y="18"/>
                  </a:lnTo>
                  <a:lnTo>
                    <a:pt x="0" y="37"/>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5" name="Line 121"/>
            <p:cNvSpPr>
              <a:spLocks noChangeShapeType="1"/>
            </p:cNvSpPr>
            <p:nvPr/>
          </p:nvSpPr>
          <p:spPr bwMode="auto">
            <a:xfrm>
              <a:off x="2248" y="1739"/>
              <a:ext cx="161" cy="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6" name="Freeform 122"/>
            <p:cNvSpPr>
              <a:spLocks/>
            </p:cNvSpPr>
            <p:nvPr/>
          </p:nvSpPr>
          <p:spPr bwMode="auto">
            <a:xfrm>
              <a:off x="2404" y="1721"/>
              <a:ext cx="64" cy="37"/>
            </a:xfrm>
            <a:custGeom>
              <a:avLst/>
              <a:gdLst/>
              <a:ahLst/>
              <a:cxnLst>
                <a:cxn ang="0">
                  <a:pos x="0" y="0"/>
                </a:cxn>
                <a:cxn ang="0">
                  <a:pos x="64" y="18"/>
                </a:cxn>
                <a:cxn ang="0">
                  <a:pos x="0" y="37"/>
                </a:cxn>
                <a:cxn ang="0">
                  <a:pos x="0" y="0"/>
                </a:cxn>
              </a:cxnLst>
              <a:rect l="0" t="0" r="r" b="b"/>
              <a:pathLst>
                <a:path w="64" h="37">
                  <a:moveTo>
                    <a:pt x="0" y="0"/>
                  </a:moveTo>
                  <a:lnTo>
                    <a:pt x="64" y="18"/>
                  </a:lnTo>
                  <a:lnTo>
                    <a:pt x="0" y="37"/>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7" name="Line 123"/>
            <p:cNvSpPr>
              <a:spLocks noChangeShapeType="1"/>
            </p:cNvSpPr>
            <p:nvPr/>
          </p:nvSpPr>
          <p:spPr bwMode="auto">
            <a:xfrm>
              <a:off x="3352" y="1739"/>
              <a:ext cx="162" cy="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8" name="Freeform 124"/>
            <p:cNvSpPr>
              <a:spLocks/>
            </p:cNvSpPr>
            <p:nvPr/>
          </p:nvSpPr>
          <p:spPr bwMode="auto">
            <a:xfrm>
              <a:off x="3508" y="1721"/>
              <a:ext cx="65" cy="37"/>
            </a:xfrm>
            <a:custGeom>
              <a:avLst/>
              <a:gdLst/>
              <a:ahLst/>
              <a:cxnLst>
                <a:cxn ang="0">
                  <a:pos x="0" y="0"/>
                </a:cxn>
                <a:cxn ang="0">
                  <a:pos x="65" y="18"/>
                </a:cxn>
                <a:cxn ang="0">
                  <a:pos x="0" y="37"/>
                </a:cxn>
                <a:cxn ang="0">
                  <a:pos x="0" y="0"/>
                </a:cxn>
              </a:cxnLst>
              <a:rect l="0" t="0" r="r" b="b"/>
              <a:pathLst>
                <a:path w="65" h="37">
                  <a:moveTo>
                    <a:pt x="0" y="0"/>
                  </a:moveTo>
                  <a:lnTo>
                    <a:pt x="65" y="18"/>
                  </a:lnTo>
                  <a:lnTo>
                    <a:pt x="0" y="37"/>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9" name="Line 125"/>
            <p:cNvSpPr>
              <a:spLocks noChangeShapeType="1"/>
            </p:cNvSpPr>
            <p:nvPr/>
          </p:nvSpPr>
          <p:spPr bwMode="auto">
            <a:xfrm>
              <a:off x="4457" y="1739"/>
              <a:ext cx="162" cy="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0" name="Freeform 126"/>
            <p:cNvSpPr>
              <a:spLocks/>
            </p:cNvSpPr>
            <p:nvPr/>
          </p:nvSpPr>
          <p:spPr bwMode="auto">
            <a:xfrm>
              <a:off x="4613" y="1721"/>
              <a:ext cx="65" cy="37"/>
            </a:xfrm>
            <a:custGeom>
              <a:avLst/>
              <a:gdLst/>
              <a:ahLst/>
              <a:cxnLst>
                <a:cxn ang="0">
                  <a:pos x="0" y="0"/>
                </a:cxn>
                <a:cxn ang="0">
                  <a:pos x="65" y="18"/>
                </a:cxn>
                <a:cxn ang="0">
                  <a:pos x="0" y="37"/>
                </a:cxn>
                <a:cxn ang="0">
                  <a:pos x="0" y="0"/>
                </a:cxn>
              </a:cxnLst>
              <a:rect l="0" t="0" r="r" b="b"/>
              <a:pathLst>
                <a:path w="65" h="37">
                  <a:moveTo>
                    <a:pt x="0" y="0"/>
                  </a:moveTo>
                  <a:lnTo>
                    <a:pt x="65" y="18"/>
                  </a:lnTo>
                  <a:lnTo>
                    <a:pt x="0" y="37"/>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1" name="Line 127"/>
            <p:cNvSpPr>
              <a:spLocks noChangeShapeType="1"/>
            </p:cNvSpPr>
            <p:nvPr/>
          </p:nvSpPr>
          <p:spPr bwMode="auto">
            <a:xfrm flipV="1">
              <a:off x="5120" y="3545"/>
              <a:ext cx="1" cy="91"/>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2" name="Freeform 128"/>
            <p:cNvSpPr>
              <a:spLocks/>
            </p:cNvSpPr>
            <p:nvPr/>
          </p:nvSpPr>
          <p:spPr bwMode="auto">
            <a:xfrm>
              <a:off x="5098" y="3494"/>
              <a:ext cx="43" cy="56"/>
            </a:xfrm>
            <a:custGeom>
              <a:avLst/>
              <a:gdLst/>
              <a:ahLst/>
              <a:cxnLst>
                <a:cxn ang="0">
                  <a:pos x="0" y="56"/>
                </a:cxn>
                <a:cxn ang="0">
                  <a:pos x="22" y="0"/>
                </a:cxn>
                <a:cxn ang="0">
                  <a:pos x="43" y="56"/>
                </a:cxn>
                <a:cxn ang="0">
                  <a:pos x="0" y="56"/>
                </a:cxn>
              </a:cxnLst>
              <a:rect l="0" t="0" r="r" b="b"/>
              <a:pathLst>
                <a:path w="43" h="56">
                  <a:moveTo>
                    <a:pt x="0" y="56"/>
                  </a:moveTo>
                  <a:lnTo>
                    <a:pt x="22" y="0"/>
                  </a:lnTo>
                  <a:lnTo>
                    <a:pt x="43" y="56"/>
                  </a:lnTo>
                  <a:lnTo>
                    <a:pt x="0"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3" name="Line 129"/>
            <p:cNvSpPr>
              <a:spLocks noChangeShapeType="1"/>
            </p:cNvSpPr>
            <p:nvPr/>
          </p:nvSpPr>
          <p:spPr bwMode="auto">
            <a:xfrm>
              <a:off x="701" y="1455"/>
              <a:ext cx="1" cy="92"/>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4" name="Freeform 130"/>
            <p:cNvSpPr>
              <a:spLocks/>
            </p:cNvSpPr>
            <p:nvPr/>
          </p:nvSpPr>
          <p:spPr bwMode="auto">
            <a:xfrm>
              <a:off x="679" y="1542"/>
              <a:ext cx="43" cy="55"/>
            </a:xfrm>
            <a:custGeom>
              <a:avLst/>
              <a:gdLst/>
              <a:ahLst/>
              <a:cxnLst>
                <a:cxn ang="0">
                  <a:pos x="43" y="0"/>
                </a:cxn>
                <a:cxn ang="0">
                  <a:pos x="22" y="55"/>
                </a:cxn>
                <a:cxn ang="0">
                  <a:pos x="0" y="0"/>
                </a:cxn>
                <a:cxn ang="0">
                  <a:pos x="43" y="0"/>
                </a:cxn>
              </a:cxnLst>
              <a:rect l="0" t="0" r="r" b="b"/>
              <a:pathLst>
                <a:path w="43" h="55">
                  <a:moveTo>
                    <a:pt x="43" y="0"/>
                  </a:moveTo>
                  <a:lnTo>
                    <a:pt x="22" y="55"/>
                  </a:lnTo>
                  <a:lnTo>
                    <a:pt x="0" y="0"/>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5" name="Line 131"/>
            <p:cNvSpPr>
              <a:spLocks noChangeShapeType="1"/>
            </p:cNvSpPr>
            <p:nvPr/>
          </p:nvSpPr>
          <p:spPr bwMode="auto">
            <a:xfrm>
              <a:off x="1805" y="1455"/>
              <a:ext cx="1" cy="92"/>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6" name="Freeform 132"/>
            <p:cNvSpPr>
              <a:spLocks/>
            </p:cNvSpPr>
            <p:nvPr/>
          </p:nvSpPr>
          <p:spPr bwMode="auto">
            <a:xfrm>
              <a:off x="1784" y="1542"/>
              <a:ext cx="43" cy="55"/>
            </a:xfrm>
            <a:custGeom>
              <a:avLst/>
              <a:gdLst/>
              <a:ahLst/>
              <a:cxnLst>
                <a:cxn ang="0">
                  <a:pos x="43" y="0"/>
                </a:cxn>
                <a:cxn ang="0">
                  <a:pos x="21" y="55"/>
                </a:cxn>
                <a:cxn ang="0">
                  <a:pos x="0" y="0"/>
                </a:cxn>
                <a:cxn ang="0">
                  <a:pos x="43" y="0"/>
                </a:cxn>
              </a:cxnLst>
              <a:rect l="0" t="0" r="r" b="b"/>
              <a:pathLst>
                <a:path w="43" h="55">
                  <a:moveTo>
                    <a:pt x="43" y="0"/>
                  </a:moveTo>
                  <a:lnTo>
                    <a:pt x="21" y="55"/>
                  </a:lnTo>
                  <a:lnTo>
                    <a:pt x="0" y="0"/>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7" name="Line 133"/>
            <p:cNvSpPr>
              <a:spLocks noChangeShapeType="1"/>
            </p:cNvSpPr>
            <p:nvPr/>
          </p:nvSpPr>
          <p:spPr bwMode="auto">
            <a:xfrm>
              <a:off x="4015" y="1455"/>
              <a:ext cx="1" cy="92"/>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8" name="Freeform 134"/>
            <p:cNvSpPr>
              <a:spLocks/>
            </p:cNvSpPr>
            <p:nvPr/>
          </p:nvSpPr>
          <p:spPr bwMode="auto">
            <a:xfrm>
              <a:off x="3993" y="1542"/>
              <a:ext cx="43" cy="55"/>
            </a:xfrm>
            <a:custGeom>
              <a:avLst/>
              <a:gdLst/>
              <a:ahLst/>
              <a:cxnLst>
                <a:cxn ang="0">
                  <a:pos x="43" y="0"/>
                </a:cxn>
                <a:cxn ang="0">
                  <a:pos x="22" y="55"/>
                </a:cxn>
                <a:cxn ang="0">
                  <a:pos x="0" y="0"/>
                </a:cxn>
                <a:cxn ang="0">
                  <a:pos x="43" y="0"/>
                </a:cxn>
              </a:cxnLst>
              <a:rect l="0" t="0" r="r" b="b"/>
              <a:pathLst>
                <a:path w="43" h="55">
                  <a:moveTo>
                    <a:pt x="43" y="0"/>
                  </a:moveTo>
                  <a:lnTo>
                    <a:pt x="22" y="55"/>
                  </a:lnTo>
                  <a:lnTo>
                    <a:pt x="0" y="0"/>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9" name="Line 135"/>
            <p:cNvSpPr>
              <a:spLocks noChangeShapeType="1"/>
            </p:cNvSpPr>
            <p:nvPr/>
          </p:nvSpPr>
          <p:spPr bwMode="auto">
            <a:xfrm>
              <a:off x="5120" y="1455"/>
              <a:ext cx="1" cy="92"/>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0" name="Freeform 136"/>
            <p:cNvSpPr>
              <a:spLocks/>
            </p:cNvSpPr>
            <p:nvPr/>
          </p:nvSpPr>
          <p:spPr bwMode="auto">
            <a:xfrm>
              <a:off x="5098" y="1542"/>
              <a:ext cx="43" cy="55"/>
            </a:xfrm>
            <a:custGeom>
              <a:avLst/>
              <a:gdLst/>
              <a:ahLst/>
              <a:cxnLst>
                <a:cxn ang="0">
                  <a:pos x="43" y="0"/>
                </a:cxn>
                <a:cxn ang="0">
                  <a:pos x="22" y="55"/>
                </a:cxn>
                <a:cxn ang="0">
                  <a:pos x="0" y="0"/>
                </a:cxn>
                <a:cxn ang="0">
                  <a:pos x="43" y="0"/>
                </a:cxn>
              </a:cxnLst>
              <a:rect l="0" t="0" r="r" b="b"/>
              <a:pathLst>
                <a:path w="43" h="55">
                  <a:moveTo>
                    <a:pt x="43" y="0"/>
                  </a:moveTo>
                  <a:lnTo>
                    <a:pt x="22" y="55"/>
                  </a:lnTo>
                  <a:lnTo>
                    <a:pt x="0" y="0"/>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1" name="Line 137"/>
            <p:cNvSpPr>
              <a:spLocks noChangeShapeType="1"/>
            </p:cNvSpPr>
            <p:nvPr/>
          </p:nvSpPr>
          <p:spPr bwMode="auto">
            <a:xfrm>
              <a:off x="2910" y="1455"/>
              <a:ext cx="1" cy="92"/>
            </a:xfrm>
            <a:prstGeom prst="line">
              <a:avLst/>
            </a:pr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2" name="Freeform 138"/>
            <p:cNvSpPr>
              <a:spLocks/>
            </p:cNvSpPr>
            <p:nvPr/>
          </p:nvSpPr>
          <p:spPr bwMode="auto">
            <a:xfrm>
              <a:off x="2889" y="1542"/>
              <a:ext cx="43" cy="55"/>
            </a:xfrm>
            <a:custGeom>
              <a:avLst/>
              <a:gdLst/>
              <a:ahLst/>
              <a:cxnLst>
                <a:cxn ang="0">
                  <a:pos x="43" y="0"/>
                </a:cxn>
                <a:cxn ang="0">
                  <a:pos x="21" y="55"/>
                </a:cxn>
                <a:cxn ang="0">
                  <a:pos x="0" y="0"/>
                </a:cxn>
                <a:cxn ang="0">
                  <a:pos x="43" y="0"/>
                </a:cxn>
              </a:cxnLst>
              <a:rect l="0" t="0" r="r" b="b"/>
              <a:pathLst>
                <a:path w="43" h="55">
                  <a:moveTo>
                    <a:pt x="43" y="0"/>
                  </a:moveTo>
                  <a:lnTo>
                    <a:pt x="21" y="55"/>
                  </a:lnTo>
                  <a:lnTo>
                    <a:pt x="0" y="0"/>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41" name="Rectangle 27"/>
          <p:cNvSpPr>
            <a:spLocks noChangeArrowheads="1"/>
          </p:cNvSpPr>
          <p:nvPr/>
        </p:nvSpPr>
        <p:spPr bwMode="auto">
          <a:xfrm>
            <a:off x="2267744" y="3789040"/>
            <a:ext cx="1228725" cy="376238"/>
          </a:xfrm>
          <a:prstGeom prst="rect">
            <a:avLst/>
          </a:prstGeom>
          <a:solidFill>
            <a:schemeClr val="accent6"/>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Rectangle 27"/>
          <p:cNvSpPr>
            <a:spLocks noChangeArrowheads="1"/>
          </p:cNvSpPr>
          <p:nvPr/>
        </p:nvSpPr>
        <p:spPr bwMode="auto">
          <a:xfrm>
            <a:off x="2267744" y="4293096"/>
            <a:ext cx="1228725" cy="376238"/>
          </a:xfrm>
          <a:prstGeom prst="rect">
            <a:avLst/>
          </a:prstGeom>
          <a:solidFill>
            <a:schemeClr val="accent6"/>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Rectangle 27"/>
          <p:cNvSpPr>
            <a:spLocks noChangeArrowheads="1"/>
          </p:cNvSpPr>
          <p:nvPr/>
        </p:nvSpPr>
        <p:spPr bwMode="auto">
          <a:xfrm>
            <a:off x="2267744" y="4869160"/>
            <a:ext cx="1228725" cy="376238"/>
          </a:xfrm>
          <a:prstGeom prst="rect">
            <a:avLst/>
          </a:prstGeom>
          <a:solidFill>
            <a:schemeClr val="accent6"/>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Rectangle 27"/>
          <p:cNvSpPr>
            <a:spLocks noChangeArrowheads="1"/>
          </p:cNvSpPr>
          <p:nvPr/>
        </p:nvSpPr>
        <p:spPr bwMode="auto">
          <a:xfrm>
            <a:off x="2267744" y="3284984"/>
            <a:ext cx="1228725" cy="376238"/>
          </a:xfrm>
          <a:prstGeom prst="rect">
            <a:avLst/>
          </a:prstGeom>
          <a:solidFill>
            <a:schemeClr val="accent6"/>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Rectangle 10"/>
          <p:cNvSpPr>
            <a:spLocks noChangeArrowheads="1"/>
          </p:cNvSpPr>
          <p:nvPr/>
        </p:nvSpPr>
        <p:spPr bwMode="auto">
          <a:xfrm>
            <a:off x="467544" y="3717032"/>
            <a:ext cx="1228725" cy="376238"/>
          </a:xfrm>
          <a:prstGeom prst="rect">
            <a:avLst/>
          </a:prstGeom>
          <a:solidFill>
            <a:schemeClr val="accent6"/>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Rectangle 13"/>
          <p:cNvSpPr>
            <a:spLocks noChangeArrowheads="1"/>
          </p:cNvSpPr>
          <p:nvPr/>
        </p:nvSpPr>
        <p:spPr bwMode="auto">
          <a:xfrm>
            <a:off x="683568" y="3789040"/>
            <a:ext cx="51616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bg1"/>
                </a:solidFill>
                <a:latin typeface="Calibri" pitchFamily="34" charset="0"/>
                <a:cs typeface="Arial" pitchFamily="34" charset="0"/>
              </a:rPr>
              <a:t>P</a:t>
            </a:r>
            <a:r>
              <a:rPr kumimoji="0" lang="en-US" sz="1000" b="0" i="0" u="none" strike="noStrike" cap="none" normalizeH="0" baseline="0" dirty="0">
                <a:ln>
                  <a:noFill/>
                </a:ln>
                <a:solidFill>
                  <a:schemeClr val="bg1"/>
                </a:solidFill>
                <a:effectLst/>
                <a:latin typeface="Calibri" pitchFamily="34" charset="0"/>
                <a:cs typeface="Arial" pitchFamily="34" charset="0"/>
              </a:rPr>
              <a:t>esticides</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47" name="TextBox 146"/>
          <p:cNvSpPr txBox="1"/>
          <p:nvPr/>
        </p:nvSpPr>
        <p:spPr>
          <a:xfrm>
            <a:off x="2339752" y="3342184"/>
            <a:ext cx="1152128" cy="246221"/>
          </a:xfrm>
          <a:prstGeom prst="rect">
            <a:avLst/>
          </a:prstGeom>
          <a:noFill/>
        </p:spPr>
        <p:txBody>
          <a:bodyPr wrap="square" rtlCol="0">
            <a:spAutoFit/>
          </a:bodyPr>
          <a:lstStyle/>
          <a:p>
            <a:r>
              <a:rPr lang="en-GB" sz="1000" dirty="0">
                <a:solidFill>
                  <a:schemeClr val="bg1"/>
                </a:solidFill>
              </a:rPr>
              <a:t>Land Preparation</a:t>
            </a:r>
          </a:p>
        </p:txBody>
      </p:sp>
      <p:sp>
        <p:nvSpPr>
          <p:cNvPr id="148" name="TextBox 147"/>
          <p:cNvSpPr txBox="1"/>
          <p:nvPr/>
        </p:nvSpPr>
        <p:spPr>
          <a:xfrm>
            <a:off x="2483768" y="3815462"/>
            <a:ext cx="864096" cy="261610"/>
          </a:xfrm>
          <a:prstGeom prst="rect">
            <a:avLst/>
          </a:prstGeom>
          <a:noFill/>
        </p:spPr>
        <p:txBody>
          <a:bodyPr wrap="square" rtlCol="0">
            <a:spAutoFit/>
          </a:bodyPr>
          <a:lstStyle/>
          <a:p>
            <a:r>
              <a:rPr lang="en-GB" sz="1050" dirty="0">
                <a:solidFill>
                  <a:schemeClr val="bg1"/>
                </a:solidFill>
              </a:rPr>
              <a:t>Planting</a:t>
            </a:r>
          </a:p>
        </p:txBody>
      </p:sp>
      <p:sp>
        <p:nvSpPr>
          <p:cNvPr id="149" name="TextBox 148"/>
          <p:cNvSpPr txBox="1"/>
          <p:nvPr/>
        </p:nvSpPr>
        <p:spPr>
          <a:xfrm>
            <a:off x="2483768" y="4365104"/>
            <a:ext cx="864096" cy="246221"/>
          </a:xfrm>
          <a:prstGeom prst="rect">
            <a:avLst/>
          </a:prstGeom>
          <a:noFill/>
        </p:spPr>
        <p:txBody>
          <a:bodyPr wrap="square" rtlCol="0">
            <a:spAutoFit/>
          </a:bodyPr>
          <a:lstStyle/>
          <a:p>
            <a:r>
              <a:rPr lang="en-GB" sz="1000" dirty="0">
                <a:solidFill>
                  <a:schemeClr val="bg1"/>
                </a:solidFill>
              </a:rPr>
              <a:t>Weeding</a:t>
            </a:r>
          </a:p>
        </p:txBody>
      </p:sp>
      <p:sp>
        <p:nvSpPr>
          <p:cNvPr id="150" name="TextBox 149"/>
          <p:cNvSpPr txBox="1"/>
          <p:nvPr/>
        </p:nvSpPr>
        <p:spPr>
          <a:xfrm>
            <a:off x="2483768" y="4967590"/>
            <a:ext cx="864096" cy="261610"/>
          </a:xfrm>
          <a:prstGeom prst="rect">
            <a:avLst/>
          </a:prstGeom>
          <a:noFill/>
        </p:spPr>
        <p:txBody>
          <a:bodyPr wrap="square" rtlCol="0">
            <a:spAutoFit/>
          </a:bodyPr>
          <a:lstStyle/>
          <a:p>
            <a:r>
              <a:rPr lang="en-GB" sz="1050" dirty="0">
                <a:solidFill>
                  <a:schemeClr val="bg1"/>
                </a:solidFill>
              </a:rPr>
              <a:t>Harvesting</a:t>
            </a:r>
          </a:p>
        </p:txBody>
      </p:sp>
      <p:sp>
        <p:nvSpPr>
          <p:cNvPr id="151" name="Rectangle 10"/>
          <p:cNvSpPr>
            <a:spLocks noChangeArrowheads="1"/>
          </p:cNvSpPr>
          <p:nvPr/>
        </p:nvSpPr>
        <p:spPr bwMode="auto">
          <a:xfrm>
            <a:off x="467544" y="3284984"/>
            <a:ext cx="1228725" cy="376238"/>
          </a:xfrm>
          <a:prstGeom prst="rect">
            <a:avLst/>
          </a:prstGeom>
          <a:solidFill>
            <a:schemeClr val="accent6"/>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TextBox 151"/>
          <p:cNvSpPr txBox="1"/>
          <p:nvPr/>
        </p:nvSpPr>
        <p:spPr>
          <a:xfrm>
            <a:off x="539552" y="3284984"/>
            <a:ext cx="1080120" cy="400110"/>
          </a:xfrm>
          <a:prstGeom prst="rect">
            <a:avLst/>
          </a:prstGeom>
          <a:noFill/>
        </p:spPr>
        <p:txBody>
          <a:bodyPr wrap="square" rtlCol="0">
            <a:spAutoFit/>
          </a:bodyPr>
          <a:lstStyle/>
          <a:p>
            <a:r>
              <a:rPr lang="en-GB" sz="1000" dirty="0">
                <a:solidFill>
                  <a:schemeClr val="bg1"/>
                </a:solidFill>
              </a:rPr>
              <a:t>Machinery &amp; Equipments</a:t>
            </a:r>
          </a:p>
        </p:txBody>
      </p:sp>
      <p:sp>
        <p:nvSpPr>
          <p:cNvPr id="153" name="Oval 216"/>
          <p:cNvSpPr>
            <a:spLocks noChangeArrowheads="1"/>
          </p:cNvSpPr>
          <p:nvPr/>
        </p:nvSpPr>
        <p:spPr bwMode="auto">
          <a:xfrm rot="373737">
            <a:off x="267465" y="1663956"/>
            <a:ext cx="3521922" cy="4467484"/>
          </a:xfrm>
          <a:prstGeom prst="ellipse">
            <a:avLst/>
          </a:prstGeom>
          <a:noFill/>
          <a:ln w="38100">
            <a:solidFill>
              <a:srgbClr val="FF0000"/>
            </a:solidFill>
            <a:round/>
            <a:headEnd/>
            <a:tailEnd/>
          </a:ln>
          <a:effectLst/>
        </p:spPr>
        <p:txBody>
          <a:bodyPr wrap="none" anchor="ctr"/>
          <a:lstStyle/>
          <a:p>
            <a:endParaRPr lang="en-US"/>
          </a:p>
        </p:txBody>
      </p:sp>
    </p:spTree>
    <p:extLst>
      <p:ext uri="{BB962C8B-B14F-4D97-AF65-F5344CB8AC3E}">
        <p14:creationId xmlns="" xmlns:p14="http://schemas.microsoft.com/office/powerpoint/2010/main" val="2055464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ppt_x"/>
                                          </p:val>
                                        </p:tav>
                                        <p:tav tm="100000">
                                          <p:val>
                                            <p:strVal val="#ppt_x"/>
                                          </p:val>
                                        </p:tav>
                                      </p:tavLst>
                                    </p:anim>
                                    <p:anim calcmode="lin" valueType="num">
                                      <p:cBhvr additive="base">
                                        <p:cTn id="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Freeform 10"/>
          <p:cNvSpPr>
            <a:spLocks/>
          </p:cNvSpPr>
          <p:nvPr>
            <p:custDataLst>
              <p:tags r:id="rId1"/>
            </p:custDataLst>
          </p:nvPr>
        </p:nvSpPr>
        <p:spPr bwMode="auto">
          <a:xfrm>
            <a:off x="2093916" y="2063612"/>
            <a:ext cx="495320" cy="191130"/>
          </a:xfrm>
          <a:custGeom>
            <a:avLst/>
            <a:gdLst>
              <a:gd name="T0" fmla="*/ 0 w 498476"/>
              <a:gd name="T1" fmla="*/ 122043 h 192088"/>
              <a:gd name="T2" fmla="*/ 461450 w 498476"/>
              <a:gd name="T3" fmla="*/ 0 h 192088"/>
              <a:gd name="T4" fmla="*/ 461450 w 498476"/>
              <a:gd name="T5" fmla="*/ 51689 h 192088"/>
              <a:gd name="T6" fmla="*/ 0 w 498476"/>
              <a:gd name="T7" fmla="*/ 173732 h 192088"/>
              <a:gd name="T8" fmla="*/ 0 w 498476"/>
              <a:gd name="T9" fmla="*/ 122043 h 192088"/>
              <a:gd name="T10" fmla="*/ 0 60000 65536"/>
              <a:gd name="T11" fmla="*/ 0 60000 65536"/>
              <a:gd name="T12" fmla="*/ 0 60000 65536"/>
              <a:gd name="T13" fmla="*/ 0 60000 65536"/>
              <a:gd name="T14" fmla="*/ 0 60000 65536"/>
              <a:gd name="T15" fmla="*/ 0 w 498476"/>
              <a:gd name="T16" fmla="*/ 0 h 192088"/>
              <a:gd name="T17" fmla="*/ 498476 w 498476"/>
              <a:gd name="T18" fmla="*/ 192088 h 192088"/>
            </a:gdLst>
            <a:ahLst/>
            <a:cxnLst>
              <a:cxn ang="T10">
                <a:pos x="T0" y="T1"/>
              </a:cxn>
              <a:cxn ang="T11">
                <a:pos x="T2" y="T3"/>
              </a:cxn>
              <a:cxn ang="T12">
                <a:pos x="T4" y="T5"/>
              </a:cxn>
              <a:cxn ang="T13">
                <a:pos x="T6" y="T7"/>
              </a:cxn>
              <a:cxn ang="T14">
                <a:pos x="T8" y="T9"/>
              </a:cxn>
            </a:cxnLst>
            <a:rect l="T15" t="T16" r="T17" b="T18"/>
            <a:pathLst>
              <a:path w="498476" h="192088">
                <a:moveTo>
                  <a:pt x="0" y="134937"/>
                </a:moveTo>
                <a:lnTo>
                  <a:pt x="498475" y="0"/>
                </a:lnTo>
                <a:lnTo>
                  <a:pt x="498475" y="57150"/>
                </a:lnTo>
                <a:lnTo>
                  <a:pt x="0" y="192087"/>
                </a:lnTo>
                <a:lnTo>
                  <a:pt x="0" y="134937"/>
                </a:lnTo>
                <a:close/>
              </a:path>
            </a:pathLst>
          </a:custGeom>
          <a:ln>
            <a:noFill/>
          </a:ln>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Lst>
        </p:spPr>
        <p:txBody>
          <a:bodyPr lIns="95760" tIns="47880" rIns="95760" bIns="47880"/>
          <a:lstStyle/>
          <a:p>
            <a:endParaRPr lang="en-US"/>
          </a:p>
        </p:txBody>
      </p:sp>
      <p:sp useBgFill="1">
        <p:nvSpPr>
          <p:cNvPr id="7" name="Freeform 9"/>
          <p:cNvSpPr>
            <a:spLocks/>
          </p:cNvSpPr>
          <p:nvPr>
            <p:custDataLst>
              <p:tags r:id="rId2"/>
            </p:custDataLst>
          </p:nvPr>
        </p:nvSpPr>
        <p:spPr bwMode="auto">
          <a:xfrm>
            <a:off x="1216505" y="2063611"/>
            <a:ext cx="493710" cy="189511"/>
          </a:xfrm>
          <a:custGeom>
            <a:avLst/>
            <a:gdLst>
              <a:gd name="T0" fmla="*/ 0 w 496889"/>
              <a:gd name="T1" fmla="*/ 120506 h 190501"/>
              <a:gd name="T2" fmla="*/ 459863 w 496889"/>
              <a:gd name="T3" fmla="*/ 0 h 190501"/>
              <a:gd name="T4" fmla="*/ 459863 w 496889"/>
              <a:gd name="T5" fmla="*/ 51646 h 190501"/>
              <a:gd name="T6" fmla="*/ 0 w 496889"/>
              <a:gd name="T7" fmla="*/ 172150 h 190501"/>
              <a:gd name="T8" fmla="*/ 0 w 496889"/>
              <a:gd name="T9" fmla="*/ 120506 h 190501"/>
              <a:gd name="T10" fmla="*/ 0 60000 65536"/>
              <a:gd name="T11" fmla="*/ 0 60000 65536"/>
              <a:gd name="T12" fmla="*/ 0 60000 65536"/>
              <a:gd name="T13" fmla="*/ 0 60000 65536"/>
              <a:gd name="T14" fmla="*/ 0 60000 65536"/>
              <a:gd name="T15" fmla="*/ 0 w 496889"/>
              <a:gd name="T16" fmla="*/ 0 h 190501"/>
              <a:gd name="T17" fmla="*/ 496889 w 496889"/>
              <a:gd name="T18" fmla="*/ 190501 h 190501"/>
            </a:gdLst>
            <a:ahLst/>
            <a:cxnLst>
              <a:cxn ang="T10">
                <a:pos x="T0" y="T1"/>
              </a:cxn>
              <a:cxn ang="T11">
                <a:pos x="T2" y="T3"/>
              </a:cxn>
              <a:cxn ang="T12">
                <a:pos x="T4" y="T5"/>
              </a:cxn>
              <a:cxn ang="T13">
                <a:pos x="T6" y="T7"/>
              </a:cxn>
              <a:cxn ang="T14">
                <a:pos x="T8" y="T9"/>
              </a:cxn>
            </a:cxnLst>
            <a:rect l="T15" t="T16" r="T17" b="T18"/>
            <a:pathLst>
              <a:path w="496889" h="190501">
                <a:moveTo>
                  <a:pt x="0" y="133350"/>
                </a:moveTo>
                <a:lnTo>
                  <a:pt x="496888" y="0"/>
                </a:lnTo>
                <a:lnTo>
                  <a:pt x="496888" y="57150"/>
                </a:lnTo>
                <a:lnTo>
                  <a:pt x="0" y="190500"/>
                </a:lnTo>
                <a:lnTo>
                  <a:pt x="0" y="133350"/>
                </a:lnTo>
                <a:close/>
              </a:path>
            </a:pathLst>
          </a:custGeom>
          <a:ln>
            <a:noFill/>
          </a:ln>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Lst>
        </p:spPr>
        <p:txBody>
          <a:bodyPr lIns="95760" tIns="47880" rIns="95760" bIns="47880"/>
          <a:lstStyle/>
          <a:p>
            <a:endParaRPr lang="en-US"/>
          </a:p>
        </p:txBody>
      </p:sp>
      <p:sp useBgFill="1">
        <p:nvSpPr>
          <p:cNvPr id="8" name="Freeform 2"/>
          <p:cNvSpPr>
            <a:spLocks/>
          </p:cNvSpPr>
          <p:nvPr>
            <p:custDataLst>
              <p:tags r:id="rId3"/>
            </p:custDataLst>
          </p:nvPr>
        </p:nvSpPr>
        <p:spPr bwMode="auto">
          <a:xfrm>
            <a:off x="1216505" y="1820651"/>
            <a:ext cx="493710" cy="191130"/>
          </a:xfrm>
          <a:custGeom>
            <a:avLst/>
            <a:gdLst>
              <a:gd name="T0" fmla="*/ 0 w 496889"/>
              <a:gd name="T1" fmla="*/ 124677 h 190501"/>
              <a:gd name="T2" fmla="*/ 459863 w 496889"/>
              <a:gd name="T3" fmla="*/ 0 h 190501"/>
              <a:gd name="T4" fmla="*/ 459863 w 496889"/>
              <a:gd name="T5" fmla="*/ 53433 h 190501"/>
              <a:gd name="T6" fmla="*/ 0 w 496889"/>
              <a:gd name="T7" fmla="*/ 178110 h 190501"/>
              <a:gd name="T8" fmla="*/ 0 w 496889"/>
              <a:gd name="T9" fmla="*/ 124677 h 190501"/>
              <a:gd name="T10" fmla="*/ 0 60000 65536"/>
              <a:gd name="T11" fmla="*/ 0 60000 65536"/>
              <a:gd name="T12" fmla="*/ 0 60000 65536"/>
              <a:gd name="T13" fmla="*/ 0 60000 65536"/>
              <a:gd name="T14" fmla="*/ 0 60000 65536"/>
              <a:gd name="T15" fmla="*/ 0 w 496889"/>
              <a:gd name="T16" fmla="*/ 0 h 190501"/>
              <a:gd name="T17" fmla="*/ 496889 w 496889"/>
              <a:gd name="T18" fmla="*/ 190501 h 190501"/>
            </a:gdLst>
            <a:ahLst/>
            <a:cxnLst>
              <a:cxn ang="T10">
                <a:pos x="T0" y="T1"/>
              </a:cxn>
              <a:cxn ang="T11">
                <a:pos x="T2" y="T3"/>
              </a:cxn>
              <a:cxn ang="T12">
                <a:pos x="T4" y="T5"/>
              </a:cxn>
              <a:cxn ang="T13">
                <a:pos x="T6" y="T7"/>
              </a:cxn>
              <a:cxn ang="T14">
                <a:pos x="T8" y="T9"/>
              </a:cxn>
            </a:cxnLst>
            <a:rect l="T15" t="T16" r="T17" b="T18"/>
            <a:pathLst>
              <a:path w="496889" h="190501">
                <a:moveTo>
                  <a:pt x="0" y="133350"/>
                </a:moveTo>
                <a:lnTo>
                  <a:pt x="496888" y="0"/>
                </a:lnTo>
                <a:lnTo>
                  <a:pt x="496888" y="57150"/>
                </a:lnTo>
                <a:lnTo>
                  <a:pt x="0" y="190500"/>
                </a:lnTo>
                <a:lnTo>
                  <a:pt x="0" y="133350"/>
                </a:lnTo>
                <a:close/>
              </a:path>
            </a:pathLst>
          </a:custGeom>
          <a:ln>
            <a:noFill/>
          </a:ln>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Lst>
        </p:spPr>
        <p:txBody>
          <a:bodyPr lIns="95760" tIns="47880" rIns="95760" bIns="47880"/>
          <a:lstStyle/>
          <a:p>
            <a:endParaRPr lang="en-US"/>
          </a:p>
        </p:txBody>
      </p:sp>
      <p:sp>
        <p:nvSpPr>
          <p:cNvPr id="35" name="AutoShape 19" descr="data:image/jpeg;base64,/9j/4AAQSkZJRgABAQAAAQABAAD/2wCEAAkGBhQSERUUExQUFRUWFxgYFxcYFBcYFRQXFhUXFBcVFBUXHCYeGBojGhUUHzAgJCcpLC4sFR4xNTAqNSYrLCkBCQoKDgwOGg8PGiwkHyQsLCksLCosKSwpLCwpLCkpLCwsLCwsKSwsLCwpKSwsLC8sLCksKSwsLCwsLCwsKSksKf/AABEIAPgAxQMBIgACEQEDEQH/xAAcAAADAAMBAQEAAAAAAAAAAAAEBQYAAwcCAQj/xAA8EAACAQMDAwMCBQEGBgEFAAABAgMABBEFEiETMUEGIlFhcRQyQoGRIwehscHR8BUzUmJy8SQWQ4Ki4f/EABkBAAMBAQEAAAAAAAAAAAAAAAIDBAUBAP/EAC8RAAICAgIBAQUIAgMAAAAAAAECABEDIRIxQQQiUWGB8BMycZGhwdHhQvEUI7H/2gAMAwEAAhEDEQA/AIDUrkuBTiPQujAH8t3/AMhU/wBXGD8GquXURLbLgjGf8qycgPHUFKIJMChn2SKR8071a/CrnPip26HY1q1FjIoBPGOaDEahYFDNRk1qV/1Jc+KYWygrQs+m7TkCiLOr2OtTQQAGBXsGDQgbHamGo0qOaYhsRbgA3Pb80RYPzQTNgV7ss7hRMNRSG2lRa6aZcfFUUXp3ZHjPeltlJ00Bp3a35kSsnKWAsGHkzW3GPmGIFHwKCvF3W5FEyv8A0BS6/uNsBpWLe4h9mcm1SDbKw+tExWhVV+oJ4/8AJhx+y1TJ6a6p3kVoktolfpydQKoJARQzPyMqgJA43Mx+imtVslioxMdyetrhlfI757V03RwzRDdUxP6eAh/EoP6PcO0iFwOdokjXIUkgfqzj+KaaPqjbQMYySCPIPcZHjz+xFKyMGGpSEKiUCuPy0s1CLCtzz4oq3fG5u5PapnUtdzJ0/ikopO4KG4luNFG4licnmtaIiUw1KQsuV71OS2zk81Sh5dmMYcehKC21le2cmtE8hc5pLDbPngEn7U7srCTuVNcdQvU6hLDcaW1mCozWUZb8KARWUjlG8YlmtjjFZpkbqxyPYBznjv2qnTTRuo+8ht0s3RgTIzArjsMfNG2lmLiXZEnJG3Jn4oS7mKop8UWjdx+1CagubduPy4P9/NT4u5zC9NE1zf5+1DLqGO1AzPmtVaoQVKuZUxwz7xWjaK3WFuXHetNxZvGfkUK0DUN7YXB5o6aaPZcgmgBJmnmmHtQ5iQs76cAmGXrY4proLe0ild7GcZpj6dPJFZri0Mly6zGVNw2IgKAuHXpZchVHJJ4Aoq/bC4oBr1khkKpnCN7uDsxglgp/Nhd3PjNDiGhHY1LZBB//AKvt4xJglgCSpCEB8Kq8FsA55/g8Un0f1DMtyOm3S654klQbUGCfbnw2Md6LstZleOLMFtLGrCKCNiRl12qW2j83LZPPGf58ap6Vup7ieFIlhG1ZukrZRONpKZAO5ip4x5NWDiPvS3iTsTQ+mqkNzLJPkrIMxg7Uuo87s7fPJIB5C4+lN/VdlcotvKLWBCzewxFnZsqSEfgBhjyKSrm+KwTSIs0a7IwowZCB+ruBjBzxnii7NpYLR1Z5t9q7dFlBaNQQclDjGBuYEEnH0oWvR8/tDGz8PrUbveIJJFG5cHhW7j2jPb65qN1ywJcyL3phDOsySPLcAS8P00T3kkgFIz2LYGdv/utFlcbyVPgkc9+D5Hg11bWK4i4h/wCKsOD4rfZ6opbmiNf0YqN4HHeps09UTILi3ytjM6FZTxcHgU5tZ4m4BFcojnb5NUPp++O6lZMPEajceblL02APasoiwkytZUVyqSZ1spK2e1OYroTDHc4qP1RgHNb/AEvfnrID2Jx/NaGVP+vUxVosIxHfnvmt8MIJKn8rcfsa8zRf1WHbk8/vRE642n/ZxWenUkIomQ2q6UYZGRvHb6j5payV0P1PpYuIBIv/ADI+P/JT4P2qClhI71qYsgYSxfaW4TpWoCM4btVlbWySrkc5qDW1Jql9P6r0xtNeyrqxHYcngxbremGJ8jtRukv2pnqDCbjNFaR6YyRzxSXa0oxyKA9ib2t9yVs0aHD0RqCdLitFvc9NOsysI8kbscEg4OPnnj70k19nUz3RmzGoz1SXAPOOKVXgIP4aXfC0gYiTeOmyYZm3LjONoIGM7iPnGCJdQWUhiCYycEflJGcee2a8yWA6EhuXWUQH2kT5kEZAZVQkDPJODuJJHxQKOJAM0PTpok9xDc6ZESuSWjJGy5iiYKCx2lZWZgoAwM9+DWuxjYXcZWWaTZlVdXBZWXcu1WcgBduTgH9XFG3st5BF0o2DWs6lI03K6KH5K7h2kAGe579uaSWWnjpyb2bfG4YQ7SVbBAJc/HcVUOu4eyaqe10opIJ2Vumkn9QCZfxAG7BJXOU5OMnvnP1qmjkhR0lC38VjIu0Esu1WclW3Lk7o2zknI5yRk4wL6wZ44raV7aOJ+MlfyupGdpXxkff71o0nWrua3FugQRdcNGpUt7t4YR784Ee4Af3UJJdQ3yhABG4j8YXqV7b28oFsyh426iSdPLuGPtwuBuypGT5BGKn7+9mE7TyR7OsxkGFKqw7krnwOftVu+kTQyl2tj12RpIniIdGZdiOvTbA27WJHIPtHfNJdcsXljM01xE7SRhooyAB1MhHRYs+1xjJI7EtkZriMPM44PiH213HLD4PFRWq6Ed5KYwfFZvmjkdSCrBiCvwfI/wAKJiv23DKmjA4HRgNTjcFsfTkhPIp7pWj7T+9MbOQsOAead6bobfmOanyZSTG40Ah1gqogFZS2+VlbArKmlMitW0/3nmgbFenKh+GB/vqy1i1BGQKkrhSPHatJcgZamWcFGxKbVciZvvn+a9q26I/Kkfwa861yY3/6kFeNKOWK/wDUCP3xxWenUgyrxyERhpQ3EqfIIqW9RaV02JxxVJpsm1x8g0b6vsQ6bh5Gf9aajcWjcD0CpnODwKGlT4phJb819jtga0RkBEILZ1ArG9ZG55FX3pfXVY4HfNRcthg069MR4lH3peTiVj8fIGVPqmJX27m2KWALeFBPJPwPrSz1NY3UcJjWUG0STDHGVB9jsUbsfz5IHHBql9QWgaD64rRb2tjLHskuGitmXc0fIHWUqpVMHJP7c5Hc1Ehqqj1ADN7zFGp46byIVKRqpJLDB3H2/fdkfzW6xvoo2S5/DRm32Mlwu4NIu0kNLHGxBUflPnOTj5qNtWjS8WJDI8ImVQu0hmXeDnbjvn6ftXRb7WbaUf8ADZIY4oyObjDDZ7t2xVK/8znueOc89qN14mj538oWLSnzI6PVxLMbfpym1MjsFRWO3KF+mqgHBLBQTzgZximUfpxplzCse1UO+FLg9dd3BYRMC6YHJU7h7fB5ofRtZks5pRYyJJH1OmkjxbwTLsw28bcnI2jjHJOKe3miTxXIuNRm6DSKdrxDapbYVZWCg49mQDjkk5o311CUnzOcW1opmAQmbA3EsVUe38xZmPC4Hcmq2KCaS1EbLFDadUjqbwSF3lmX/vwwJyM98YpT6P1eG1vmIhacESKgGOeRIjFTjgFBnntk1SWGpW0skkmob0l3gIEXZGuADuWIkjJHcnJOOM0WUE/W5zG1dROdVkhug0N4LiKy2iDL7Q4ZFLogXBIzlceduKFtrgS3EcpiaWTJLpEoVUGezKATnLHJzzzS7XFSK8MkaEQlvKbeCctsU8rxyM471eaVqUEzyG2uI7JGCqh2Yc7V3NLIz52KWyM9vZXW0BQ+vlBSro9xXPoqvK0gKkOxb2uHVewKZyTle3PNNLH0+ncitNhpymBZIJma5SQiQSRsY2MhLSMuANw4BBHHu+eRWbUVeSB/v/Co3seY4G4Ba2kaHsKY3OrRouARmo31Rryxg7TUgutSStnPFEuJiLMFsoGhKTW9fzJxX2p5/dgisr1KJOc5llbsGODQet6OpGQKHmnKvxTC3vd6815blF6nme03WEMnlPaf8KT2zlWU/B/wNVtoAbOaMDsdwqV6eKFBsiZnrRxyA+8RrcKFmJHZvcP3p50OrCYz3xlT9fj96Rv7oEbyh2n5x3FGWF8eMn7GusLElDcTcnekgfa+AQcHPiqnR9DgkH6c1P8ArqyxtuU/V7ZB43Ds37jikmk67JE4I7ZpqC1uaS1QKzpVx6Ij+Aa8W3pmONsgDNGaD6kWRACeaYzQq3Y0PGAczKeon1KD24J4yB+2fH1pLrWgWuFcF4nVnUIAC7dJHmDbTyNy/lBx7jVT+B5G4nbkZIxkDIyR9hzSG4jmF51IXt7mXasnudCenHnhghGG9x5wftQVR7lmBi9tIWfSozMzCSWGQEbFkjYS7hzv3x4VVznDc5weabWEtxdJ+FBiHt3LKVYyggF8zOCVyQO5+R54pp6g0uymMQimm/FO6bnkDiAkN7lZm9q4O/AGOeKm77S51mktUlVt6gs4bI2btxX2nGNzf7xVJYN34nQK2Ib6FmhhhmF4+YFYMoUqcMCV3gEbnBO0jHIwDX3Q/XZE8iCN7vqsRB1JW3pkYH5tw2nvgYPHntQ+s3/4tHhdoIkg2hFRctIw4zuPJ+MfSlFpoyhInilIumkARBgEEHzkccD++u0rXz8/lApwPZ6H5ystfR5uFeQMto0I2HqsoJY5JIzjAJLAHznt87r+7tYoxculzPKhXJlO1JudhIcqQAowwwADkCvukWShbr8fbXFxcKQwIw2Qy4ADcAcZzjxW30trcmpRtZ3UkKRBQygIBL7XOQ7HuBt54zgqSRSD18B+v4eY3kb+JifXYvxEtrPLHlJ0yIICDtTbwVZjyfyhiSMHPA7V9sporeE28ls/4lt5t8EMysXzHHKPg4HY4IByOeQGjlt7uZ7aGXpqMxt0ywKYC5AOQUYksPsvanmkxWptztkV57puUwWELSMCWMmAUZe4Oe4ppICj3QQLPxjq/wBWl2xi5gEEgB9qgBWyc7gA7eMAn5yBUj6h9RuOENUXrFpxbxW7OJWiwescFwoBURlh3+ST9K59Ojfq70KINGJyZSdCJLy9eQ+8k1UenNN3RZxzUvLH78fUV1b09pYFv+1P9Q/FRUXgBLGR7DYzD61ledaBWVq+1PxvcnewxEb3XcmtFqr59tPY9KLdxxRUdssdI5VNdV1C9EhIJU/qXFILq2w2PO4qf8qdJef1EK+Dz9q2ep7HbLuHZwGH37Ggxt7ch9coKBh4gekICWiP61IGf+pe1CohU48g/wCFfbe4O4P+oEH9xzTPWbT3iQflkG4ffz/fVBG5lHYgl7bmW3ljxklCy/8AkvIqFRMrwK6bp/DKfj/DzRtv6AjLEqPaxJH70CvwsGafpCGSvdOVaZrjQuAc4roen6qXQMpNH3f9mEbHkU1ttAjgj2jxTGyDVQ8mDnuJotXY7h5Az4yPrz8H9q8CxXoGOeN/xcTrtZCPc0jZjdyuME5BI5GD9a0azEIv6hDGM71YI21iMAkA/wAfWhNFc3JeSc7bZl3NcMAXiWJSoj3KQVYEfmKkjHegPtbEbgxnGu9Q+PQJZbeW1urm3hbJdYsqZFQc716nPTLZ5wOxGa5raem5X3SRqsishLGJv+Vk4AYZ4bI3be+K6BoUpmu51tHS8jMYJluN2YwdwOdwyVBzx7f3zU5o17NaDYlxCkM8jCV0G/aqFkaRV8DA/N27GmqzCwP1jKDd7giaNCLO2clOs8/TOW4hG4nJUfmyAvJ8Gmnqy1iTCwyxPKVDMIwqiHbIAj5XPu3YGDk45ou2/s7/AAV1BNMRLC7HKDDSlGVsNt84JVjjxWv/AI1C+pSRR2MaxbSDvBSXEasesxYhVJ44IPYVyyxsHrf0J2wNHzESaq8yHE84vGOxQrMkRjQnJbHBAUN8nNa59NmGWkiPWtypxhRAyqQ43KMF8jknIo659SoscUcFvtmiUKsokHTDAeyRCQCSfIPHJzkZoLWdZ1BX/rNu65T2qq4cEAgIQPbnGMimDn/jQ/E/WvhAPH/KzPKeorq+ul6knR3+32bkjAA5X82T28k9vtVvokL2cjLGtpNGyb2G78gCogIYMeGyuN2Tk/xG6b6ckmu1FxDMkZId0jBYqmCByM8k/v3rpMOl20CpBHgQPhhPhsxSCQOEJ7gkqTk8cbT3pWZx0v5eIaAgU39zRq1iOdvIIz9s8j+6oHXbDbzXXYoVkV8ncSxOfn4P04Gcf9wHion1dpRCnimqwOplMCrTm8dvulX711vSYsQftXOdC01mmXjsa6xFZlYf2qX1T9CaeBRVzmPqC3/qn96yvnqKXExz9a+0a3UgyEcjOkmEKMDvU5q9u+e3FOY9QG4g1sv5EK5BqVeprt1JSG72A5q1hjW9sAykb4uD/pULqdmW7U7/ALNtR6Vw0D/lmX/9h/8AymY11ciccgUM0m12tzwM/wDunVtAJLdkzkxHcp87T3rNZsNrMvkHih9DuenIpP5T7W+x4NVGiLExxamjPtoMYqx0e/xFyfy/4Zqbv7IxSlfB5H1Hg0XaS7cHx5+oPBFCyWsbifg8e3GuKBxzUrf6o7t8CjREFyCePH28UsvLuNc4NSk1oTeVPMV69+IiuQ1vD+IU2/tc8ojsULFR9CoB+cgcYqc0PU5Or+HEoa2Y9SdJiqI6qwDbnIwASw4HHzVja202zqx7DIQw2zSARiPcmT08g5MkZUDj9VQ+pWtu6yS3EqLOsh3WyblTg8iNu3Kkfq81Vio6rUBtD+Y+1iWNrqD8JG8aOTE6x4QXKbd7iORTsEe0EA7vnsKPtNB/ESTjTo4I4o9qSNIm6RpMHKk5xtw2SRnJ7UlttRgvbZ5r3qq9vGiRRQhsNwR1lA45bcD3xXv1JJBAsUMSyKzKhmiicncFw2Ttb3E5bv4P2rpWqXcEUbIjXQ3ns0icFZbyeV4CkpJiiRGIUqM5I9gI5wRU/wCp9Jll1QuzC7kyrTxohjUdMKOmncHgds91Oay506aS6tbQXCtGxLQkFPYAC4jV8hsDJGCc5+1WOu3cOfwrp0DGgLTIJGkznJCNENybgT3BzuYVw5CpBHn4fX5T3EHRiD1bdT3Fqs8VukFoDtOGDyn3BRvCg7CHHbjmk1iYjGWMVzMYsCFwWCRkAELuwSp3knOPGO1etF0q5ikSWBmjtppCnVOH3e4hTIpH/UOxGQfrWg6ne20kyM6vC7ukpxiNzkqdpVdwOR+kdwBTQgqlr/yeLULIlNZXGqYM8yyrMEGxVjQLLtG7+rtYY5znI8cU89JajfyW8cxlgdTKwkjdFXaXduCchlxncPkEYzkUhsPUdy8DzS3/AE5wjLDAFiBbeMKOkV3ODge4jj6Y4XegLK4MsjMUbb+eGQgyE8ASqH4yATgjjjaaCrBuvkP5/acsmhLLTdTMeAwAHnHYHzt+mfmjtVVJo/mkwUbWJBB5yO3Of2+v8UEmpkEAHvxQ3YkT42DT7oOlBJjkeavZYB0v2pBpGnliGpzrE3ThNRtbNuaCilnGPWAP4g4HzWUTqEgeRifk1laCqamU/wB4y1v9J9wI80OLU7ttH3OoAn7VtslDnNZ63U2WNiAz6ZxU9cWDxTJImcowYY847iq/U9y9hmvltEGXJoleoPET76jn90cg7SLSlGwfoaZ6qwa2GBzE+D9Ae1I0l3DHnxVHp2taMxfVrxymVzDrW6v3aP2N9vBoGJ8Vs9KXOHMcnCyDb9j4P84/miZbPY5VhyD/ALxTx7ok9XJ31TeNGoIzgg4/aofT76WWTk8A+SPvwCea7Q+jRXKGOQA+07T5Bx3Fc+T06sDNEyksDj5yPB/ik8QCQRNJMzFBUb67ewS2QmkgEjJtRuoxEYdyMkoByOP257HNcy9QenumDIp3RbiQV90eMgZRhztB4559prqFlJblcW3vnbpRsjbsI7HmQBgOMFgT8j6Gp71VMiyxWKyyLbNKBKOgqRxhn3npsUDFcljjt3osZKtSyugyb7kr6I1R4rgRZ6sc6lWQNgcAsC2Rxggkj/Gre01gQ3LRtZxWrxQMzsGMgaHKKvTAwxJYgbQR5qXFgh6kpgnWCHcImjOQWDEFi3BU/wAjx4r76V9WRw3vXvEkldfauRvYAjAPuPOPjzk4pmRFyMTUUt41q5s1/SozE8/WjWaX+tDGqsG2KSAGwWKsdp/MeGzT70hLqNrbCXZBcLPIqss24yqTiNQZS3GDtyrDzxwa+2Os3EUE93NpyT9aQMXLqihcCMKsYyeMAfvSmfT3usQ20N1FMxMzq8h6TqpChwnfcpKgAdsCh3XEnQ/A/wCoZWzZnn1V6YvIFc5RFJM0gWUIGJJcEKxBOM4yCe3zXnTngjhjlnSd75z/AEUVMhQudjYYFSvJyvPf6Vv1u9gdAXeM6gv9M27RSdKNQMFV6g6anaCwOS24jnk0RpMRECs9tN1V3b7xpQOg244kjTJ9i5BbtxnOa9ZCDl+wv+p0Ux13DoxeXluGnijiaNgz3JVI5I9p3KCBhcYbGSB7ccEnNa5Y5ZLkzdL8RcdNWLxNtiVVD2+MAkb32KwKjjePFFL6Wlubp2W7WVSq9dd6jeSNq5UEKp9oOMfTsa2yRokzzyzACEKkSKh6UjglxkYO5wcZzwpz2wcLDTp1F19rOXcbdnuPswRtxxjkD6nsO9J5L33A57GmF/GZGaRiC7ks33PPbsKRXsLr4oNkxTsKnZfSFyskS/YVnqxR0yKmP7L7wsmPinfrSZlWlcaeoatYucpvEO44+TWVsuBk1lXBhUnK7lIWLZo3Qrkqea82sBxXvTbMl6hvUqfQEcXUwcjNa7qQIvFGTWYXk1Pavc5yKWpBnb9mfNFvBJK8JP8AzUIH/kvI/wA62RaUVz9P8qk5neKRWT8ykMPuK6IbhZVSZPyyDJ/7W/UPpzVeKgZn+rSwHgEac/B7j7iqm6HXhWYfmHtf7jsaSy2uefNMdBvQrlG/JJ7W+AfBqk++Qr7jPttP/pQ+rQhtrltjoVw4APdgOQQQRz8Vv1C1MMhB7HkfXHap71beRtEqvNEuC52NLs6pCEqmQDxkqfHIoHAIlHp1JahFGlSRC9uJ0dWIAzG/Mx7ZaPYQQNzKOOMg14X1DbXBhtbuCRnACuyjc0pRW6Y2ZyCTnJPHyeM1O+m9TjjuOuwEcgX+mVV2SNs5Mkg7nhWyMchv4qblLW1gjvwN97OS6NGS0W6Q4I5Ye3bJtxw2BnA70BSt9zV5VqCy2E/4a4FpM0FmjlTA8SlyxPuy+MqpOOAcGoy50yWWQvcFY8qDuRVYe1lXCIh5I3HP2qxviReM17DJcdXpqixN04lY5wrKpwc5Xkn5rLRptPWZo7HgNtO/EjAvIFUD3cnlVzXsbkdEb+u4RUG7EnLIysNyvMYoAQJyx2RlcspMBz5IH35zTHRtQ/GxF7i8ma7jDCKIMyMQcH2MoG7sMgn9Pii7L09dTPcXEjC0cq3s2BUCNHsbIYkYIyMc8896m9BWaB4rm3iGI1AlaQ7h7j7n2bgwVRt7c8UfIMCAd/vAIoihqA2GhyXN90rlijsx3liNwIQvyT3JUcftVzaepkKS25vbxoyu2OJbaMvImwK2ZQmSM8Z3Dgip71TbI10ZxKZgSryuMGPcTym4cKcBfkAEfWrjRtTa6u1e2tF/DrEY42k2odzIrNuIycluNvAwM/SvZHteXwgKgFj4yP0HTUht3maFy4mCxs5IjDlwNpTPO0HkkHk05a3nkifeqgwKFQow9xcbxIw8YUr7cDue9LfVmqujvby3azMJlZoVjUIW2qeJQnAXC8Z/TzW219QxLFKuy4S4kGERQWikYIqx7hkcDAzxzyfOaAqx9o+frzGAgihBY3lUjcMjH7/v9aeWkQlGMU6i0lkjVJ1AkCgngYx8rim2haVGDnih+0HYkpw7hnov0+IhnGM0L/aYmIDjg1X2ICgYqF/tSvtsRpQNmEfZucxjs3bkc1le7L1CAuKyn8TJ/tROk29t7a228ix5zishfK8c0ru7ViTjNJTGTKsvqFg3qD1QAeD+1JoLsyEUXP6bBO5uay0VYzTRhAkp9QTPM2lsaeemfYDE/wCVuR/2tWmK9DcCjRDgZ+KAgJszxyF9CGmfacGvLMM8ef8AGhLmcFQ4PfhvuP8AYrxBPkYNUI3JbkLrwNGVwb8Tb5/+5H3+SPBFSvqQxRKWu4Osbk7Y2DKGRdgU+0j2ru3NntyM80fpGomKQN+k8MPlT3r36kgxPbtDElxI5bYrthemVbgDnHvJP7HtQMJb6VrM59rPpxIJYYGeNZDEWCqVXeu4KFPIJdiCFA747GtOu6Zm4CWckjRwRHejbhhGyjRAOBuLAsMjIHjtild9GZbiVnnRbuKTCRiLMchiwUWLaNowQ4O489qaR+tJLjUIN8ccDblTgtsfcw37zkY7YAxjLV3g4oqfHn63Ly9/eEpLlXvbNUtGRYYyuRMNlwJEALJFISCcAEF+ec4PFKtI9URXMLtd3k6zRthURXJIibfG2Il2uQeMt8c0b6usoEibrwNLcrukQomYwGORuIb2jJ5GPdjsa2+lvVCXMks0dor7Itqx7k6u5RuyqHGU555z7RwaQrclsD9ahsKOzJa89Y3VxabriMzLvKQvIi7efaS4AG4jsB4PzWiTT727lKOOjvi3dNU2LMsWN3nk4PPjjtVLr011DZN+KSCNZJOoij8wbesnSwBtA9uTjPYjJzQlxfPfalatcwSQW6Jtwod93sZudoyFY9+3Hemq12RXmCRQFyck02Ufg0kdnguWaQxxgbgFwDkj8xwf7jiqW1supMRaBhZ2rqZY3Zouo+3Dcfm7N5OTg181C2jgu3NuXPQCSIoO5I45sCWMj9B2YfjnJApbc63F/wATS5jL9EKoOyMYeVVYZKk+/j9R5/ii5F/hr9ZwjiL8E/pApNMtpLuWMgWqglxvYBgCoYJk4yc84+DxS20FzOwZQzLGSEfbtSPnh89wBjP0rNXuknvR1GZVkf8AqOxy2G5BYDhdqlV+m01bT6Q6RdCw1GPoLGZJArowBJPnG4gkMCCccdqMsUUX5/IQQfaof7m+bWjtRWPUmA/qSlwxb4C7eFUYzj60w0rUiTnNLdEukvY0doBHgOHdF/pyFSFUbAfbnI/cdueB7aN4OGBqF9EgygAGdS0zUcqKif7QmEikd+aY6de5Tv4qJ9W6oS+0fNAt8tSfNQU3FltogI8V8qg0SEGPmsrxdriAikdQzQdV3cGqpbcEZrnOnZVgRV5aXfs/alHOQOIk+E8+5ov4/ANIrjSmJ+9M01APKR4Fbry5A7U77Ur2Y5wpFzRp1iE+ponVboKmByTS6e82AnNA6bO00nPbxSVJyGzDxLW4d6dRizo+dr9j4Vh2/nj+KMntzGcH/wBUXNIqAAHFb9Tm3xh8Z8N/rVWHJRqB6vD7IYRfHN8/7+K0atNbAmMSTTXO0tGsJYCEbNowwPsIJbOPntyK19TB+n+VEa/pjzxtdRzvGyr0lRBzlyFKYTnacKS3GM/AqjILqB6JlDG5Kx35aCPfGLeS3BIugeZpVAGwbh/zGJOc5zhvrgMPbNCetmZknR5bhEX3IxyUGcHIz2XjH1qiv76OztNvQ68TMwjy+Cs24q4b5QnsR5Y+MEzHqO8SWLMsccLKBsRRjqcAFTjuQQaEWfHn61NHQ/uNNZ9Qr/8AIntpIlgaFYo0MZDkLj3hGx7gzuA2cH44pfounqpBkmnjWJf6YSP3zs5LFE2L7/n3EjnnijL3RUjexjkyY1hDSRxRli27eyuT2bcwHfAwpJPODY6dePflLlGSGKyYgwSgBdwQqXk+PY3Hwa4x4ih9e6d6+9Id9Ae6SQveOskJJijnO0kd0KofaATgceTTWT1dqUltgQx27KWjabCiPaFKnk5CndgZ5HzWi69bwtepcXkEUkccbdJYUOUYsMMeptDn2HkcAMDzmtmvaa1zaC9/EIISci3aXARGIHTbHYhgOPn+aLdgML+XUXonuoh9H6kvTnti6okis07sAZWKDgQsfkjknPk9yKRDUo2Tph3jRclfaGLNzyeRt/b5p9p/pu3Fn1TKA0jHbEu0yqVcgHkjavA5yMgjHJptpO7TLOU3FnGzM6gF2DZDrkbEON557fFM5iyR3+XznuJoCSurelmWJZUkgkGUDBJNzKXGATnuDgmjtDgFpcxrLA0m9dqqSqsxkKgHccqcMcfY/Wqf0/PbNFG8Fm5lThmOOmcAiTf2IABOMA4JppoLi8ytzZu0qKOk8QRkjQYeMbmYFX7c45ODxQPlaqIsfjPcFHtDua/S/p+6iuJeqRbwK/VWHOYTuJUKBwRj7ckj4p1r8SspwBn/AGcUN6lujvVRLK3TRQdzBhvHJBI4J+T84pMdVPOTUeW2G/4/mcGQA8YXYS7AQfPipz1DGGkBFfdQ1g/pzmh0JblvNcxiu5FmflqMdPkwvevtDwNxWUwrEhyBNMEmG/enEutnG1RRH/0xtJJ5r1/wLyBS19OB7bzmNWBoT7pNofzHzRF8mBk0MbkxnHihdV1cMCopTrzPwl+FFAPKJtY1HPA/im/paYAHPep17Rj7iD9Kb+nxjOfmmKQBQgc/bEZzRFmzk96p9PQbNp7GkyYomPU+Qq96WLLS9q40YBqds0TFT9wfkV6s5dxG3IbI4HnB/wB8VTXmnG5iwRhwPaf8ql7KwlEuUU9WP3BSM5KHPnxWgr63MX7Pjl9mfbv07tjmkmlh2xyYIdepl8ZBBUDBwVXt+j6Zrm09i9xH1RIzSBmLR5I6K5wuN3YY7DJ48V1i9v7lFjkktrdYOp736hbCnKgsduAEZs5yeF+1Tmp3FjComgDXFzDjLCBmgkIADMXyF2gE+SQRQY2IJqbRoimnnSvWscUqOLcOIbYRSxv/AMwKW3bldvaV7ALj6/FffSXrVp7i7EVssktw7PCDs9hC4BlPmMYHzg0H6k9OXUgFxdIkeI2AaLIZs5ZFYKuCef4FbPQfp2DoNc3FzJbOGOxhI0TFGUYIKY3bsnjPjFNUYynVmJe+UX+vLWdZIGuY4Ytq4aNGJZguTvPAJViFA8ZOK2ekrKCZo1utmxuowPDNvbaULgZKqFBA58ihptbgZHE6GaVnKxvgL/RD4zIme5ALA4/NjNUHp7W7W0kmniVXhcKOmRsaKTsEXvkE48Dv2rrhuHADc4tWWuH6XEtsk34e0E8LyZWU7cbeFY7DgsoIbGT2FDQ6Kzahvgb8ZDEgDRyyNtjlIIVEABAIVUyMdj3rf6h9Rzz2TR20kcJYyGWIEExwhFJLSkApktz5y5APmo/0dp7x7bg3fSV32SRLM6PJgn2vs5OfnGOe9LVCFJY7+u4RYk9S/wBBt7tUlllnZIhNIHgRIvDbNm8Jks2BgAg8j61qtU/DxzSRydCSV9gt48bY4w2Q+AMK5XucfqxTaVbWU4FvLGsTexkKozNjOdu4PkZHfnk0o1If1GOd31JJPYcEknOMAftS6Y7PmKyvQ3AUhyOe/wDj9/rQ01h963Lc44rZIx4qbKr+DBUgi6gLaWMcChHtiBVFHbk961G3HxSlBXucOPkdSdQEcGspncWvPasq4OJI2BrlNeaiNwHemkMfs5pJb2fvGaP1e76cZ8HFSPkbKRNDHjGOT3qa5VVPbNT2jup5c+a830xcEvU5PMWOFziqlSxUQ+Tj1LTVNdiC8Y7cdqmU11gfbQcdpnvTHTdIaVtqj7nwK4FRJOchYiHafqkkpxzXQfTGhj8znmp209PGIAnvTS2vnTzSvtVBuXcMrCXjyKo4oKS2hmB3Ha3IJU4ZgRg7cc5wfHOM1MnUmPc1rlveM5/1/wDVB/ybOhDHpAosmbdK9NfhJ5YwzSQRIziKbJUM25sxsVOQME4XnLGvVzf3SWokjs4DE/uUK8hZUmwWcxsoDNyTjNZY68ThJP6iblbJ9zABgcKxzkHbjH14oLU/WKG7SC3VraMRlFY7FRScY6aLuC4UOOw5wPiqMZ599zytyOos9Qy2y7IY7yaVtkm5TK8oAMZUps/LGSW2+0DA3dqE9U6LBLZxvatKemULrlwI12YO5W4UjHYUzm0uy6pLPcLJMSFl6b//ACTgElHj4GeRg4/JQ0Xp+8SOZZ5QoGcbp2LyIyFCoXtuAI5+aNasGyPx+cYep4ufT0cRtuhb/jIynUmKsDubawCgscAjAb9vFBj0nB0o7yW4iXqMJBADuZSTkRjHJYDAJ+9PtD1t7VprPprtVAxZjtaPqe1txHfgE1v0+a3lhMZj3yuX2gDIWMhpFkXJABCAYJI5FHTD68RSZFb5SIsdScOTDtJui0dxCSMKgYKABgEZXGG85ORV1PdWASCVIV6ab4yDEOpuZtmU5G5QQ3Occ5pLrTYkmvJUwqEQxhdg3kDby49pc59xGcBTjPYq4tCGLe/e4jW3JwvTVtkDHP8ATji5PDjDZHnP2YeNAmCGLNQlKs6ySM64UNyAD2UAAeTjjB/evDkAUfHbHsHEnA94G0EHkDGB4xmk+oqVJzUrECSZFNm4Kv5v3p3ZwA1PQOM8mnNleYP2pRe5RhIHcdTQALSO5uQM81mray22kADOeaRR8zr5hdCHi9Br7X210LcM19pgIqGFyHcrLcBsFf5rxrGltIOK3aNqMYUDIJp7A4anDCuNdmJ+2bJoTkmv6PKAFVCfkikI09x+hv4r9BfgYz3ApfPoEZP5f7q5z90FsJbzOJ22nuxxg/xXQvTdikKZIH1+tUcmiRJ4FDpZIxxxikZXIEb6f0oU2dxXcTmVu2B4oa9h2jNPZbALzSmdC5x4qVd9zSDHxFlqdxxTCTTM1vs9IIOfFUFraDwKrTETsSDPmrUn9K0oq6krkAg4+f4rZeaNvuXAhRYniZRtYhmkGW/6cLkHHOQcH65qXjVB2pBfXBZh8Ag9yD7SGGCO3aq0Xj3JEzcdCLvUMMs8KFVROgR5IkeZQVQBhjYPy898kjjGa0316rWyQzAy3RZRIz8mIGTKrnAxldpwB9ST3owy4aXrBWZ+m43AMoO7psVU9iPcf76WTQ7phtGM8t4AKhgvHj8qUYA6qMyZPZoTL/X47aEMI1aSSUIXbGNuQuG+mCRz2LA+KgrW+m/HS/g1YFiwLMd7KmNjDceAS4yMeVXwKqfU1sDAUywIGFwQByQX3AnnnIAx3weCBSz03bGPBUhWnYpEmRtZoge5UArhEVe7YaT5AFULQUnzAAsARrdWNwluZYxBJa20bKyuA4LAkTOAeAyvuG3udg55xTHSY7Ky6EcCmRrk7S7pIqxgoX3jOd3bGB/lRWk6WVLpJYlpZQ0gkSX+jtBG1ZGODkHHhs96b2l3K0YWdreR2A3COJgY+BlcsxDHP27VMW5fX8fvHk8BubNJ0lY0x357+D9fpSXXLPcxAqguLoRpgcfTx+wpIJdzVLmrlE99yXl08oTRmmw5BNNdTtMg481mn2G1frQsOM6CvQivULcea9aRY7j9KLubQu/HaiwohXA713xU4iUebdQrrpGNvFZSVoyxJNZThhNQT643qA6bYPjcKpNPv3UAGtsdiU4xR9laA9xU+SidynEmrENtLwkVvl1RVHJrXKmF4qevYHbzTcS31OZcgSbtT1MycLQ+ns1ZbW2OAM03tLI/AFE3p+UV/wAv3Ca5I2cV7ttPwe1MFhC9zmhrnWETjz8CvL6cLAb1LVUJW0Hn+K9SXSr270gutbY/ShF1PJpjnisUh5tuUJk3cml72+X47UMmrEZ80PFqh35qIZGaVkKOpu9QaasYjkAOd6qR+hllYI+4DnjKsPqtB2mEeWVgG2KcD9JbbhR9t2KbXeqGSJlA5UK4/wDwdWP9wNIbCVntFJHuZoww+GDqW/wxV2M2lxTkE6guowCRokYBt7gsO3CZlx9Mv0xWttKhWSMvuYRe1YxkBgvu3lgy7XMhZtwB7j4FGRA75JcHMZESf+bbWkYf+EaZ++aBmuTkk9zRsePUWHKxjqXqZiqpCHj4wzNK0jv8guwzj/Wm2hjanPepmxtS7Zqmt4se2lZHCLPKrZGuDaxcZNBxz4NNrnSSwpPPpzKahb3x5VoyaUECvLqxxtBx814jX21R+m1Bi5HmiVuejGrxHcTPb7Bk9/FAGEscmnepsGb6Cg9lX4cXkyH1GXmaHUFEFZRe2vtUyao9MSmvSqo81lZQlRHhjPLuvk1rUJ8CsrK5OE3N67B8Vk12McVlZSWNGEBqJ7xy3cn9qS3TBfNZWUDuQNToQVF0khavEBOcV8rKnyMagjuPLazytfFtfdisrKSncrrUb6TZBZl3AFSGVgexBGDn+a29WGKI28YGDuIPbG9ix++MgftWVlXYz7NRJNQTVII4IIo1wS4d2J/N7j7vtknH81LxafvYnxWVlMfUWTZjeG3EYFb4bg7hXysqLJsykdR5DMNvNBXyg8V8rKTkEJSeoHLDx8U7ifpwgeSK+1lHg+/PPpCRFr1rNZWVsgTNmmWXmsrKyvT0/9k="/>
          <p:cNvSpPr>
            <a:spLocks noChangeAspect="1" noChangeArrowheads="1"/>
          </p:cNvSpPr>
          <p:nvPr/>
        </p:nvSpPr>
        <p:spPr bwMode="auto">
          <a:xfrm>
            <a:off x="333417" y="8099"/>
            <a:ext cx="329908" cy="30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760" tIns="47880" rIns="95760" bIns="47880"/>
          <a:lstStyle/>
          <a:p>
            <a:endParaRPr lang="en-US">
              <a:solidFill>
                <a:srgbClr val="000000"/>
              </a:solidFill>
            </a:endParaRPr>
          </a:p>
        </p:txBody>
      </p:sp>
      <p:sp>
        <p:nvSpPr>
          <p:cNvPr id="37" name="AutoShape 23" descr="data:image/jpeg;base64,/9j/4AAQSkZJRgABAQAAAQABAAD/2wCEAAkGBhMSERQUEhQWFRQWGBsYGBgYGBkcIBwbHhodHhsYGBwcHyYfGholGhgaHy8gJCcqLC0sGh4xNTAqNSYrLSkBCQoKDgwOGg8PGiwlHyQvLDQtLSwsLCwyLC8vLCwvLCwsLCwsLCwsLDQwLCwsLCwsLCwsLCwsLC8sLCwsLCwsLP/AABEIAMIBAwMBIgACEQEDEQH/xAAbAAACAgMBAAAAAAAAAAAAAAAFBgMEAAIHAf/EADsQAAIBAgQEBAQEBAYDAQEAAAECEQMhAAQSMQUiQVEGE2FxMoGRoUKxwfAUI1LRBzNicuHxFSSCshb/xAAbAQACAwEBAQAAAAAAAAAAAAACBAEDBQAGB//EADURAAICAQQAAwYEBQQDAAAAAAECAAMRBBIhMQVBURMiMmFxgRTB0fAzkaGx8SM0g+EVQ1L/2gAMAwEAAhEDEQA/AGjP+L6nmFKarpQQekH6id8HaGQ8wa2JJ08qkRePiaZMTcA/MdMLHhzhD/5lYyxMhT63lvneOn5GuI8a8saEuT8Tdh1/fXHl2PeeZUM9tFvNVKlOqxKl3gCJ2iyn1iPtPTFzgmZLVD5pJflaZEL0iO2w98BuIISxIkT36+/c22wT4bmKQogJeq3K52JY3m14BOFKgDzKM4nvH+Fh66uyqVjc3ANx2idh3xv4W8PLS82m8OlUmJH4dKiCDInlHfZflrm8jWqlSi+ZURQtSs0qgj4j15p6CT7C+LmSrlSBB0iCWHe8kemGA+G+RnFSBmAeLcGo1M4HzWuoaUqELcgM/Hoi9r7xtONnXW7FVlTa5lpmbdh1wSqslWsrR8Qv6H8J/NfmMDszV0MoWZBK2uT2jEl93GeIG4macd82lljURIAXmEkWJMuIIPUbEHr0wL8NeCEamtbM1V8txq1JUYNsbEmIYb2J6zi9xDxOy0atOovI3KS1tJm0kG09iN8K/ivJaqNFmrhDRGkUTJkMS2tYkaiN9XYCemG6ucLn7w+4d4jUGSVqYZqtEEtSZ21PzDmUx0BBj/ce+KVPO5cUmLrz02DcsEHdohgTB2tsZ74Rczxk6dNMab3aReD22xa4FxzSram5gTAg8wbcWsDI37kYubTMRuMM1MBky/msjRzJq1kANNQurT8SfhDOtoki9on0wZ8NoKQDsxloYAbKAZV9JjUZEiYge+KWapVqimkpNJW+MUwB5hBsGMSwHQE98Wa2Sanl1y8oYZpYsSSSsKqiJUzE+knFNjblChv8Ssn0l2jxf+LvzEea3UAAKi8wAiLGwHX3xbHEKlChUC1WqFgQICgrTAiJMQSXNyZEb7SB4VxUZbLNRrMEZAWUKOaojGyg3UsG1TtAM3xd8R8Vy9Gg1KnTLPXpjWxM6VYhl36kCY6WxSam9ptUceX6/wCJIUk8QRma+ZrU0d3enVplqViwlRzzItpE9vX284PSFUP/ABCFVFwsNJMTq7tqBNthYnF6rxBRl2qalAKhKdN9J1LyhmUib6Q28QTIjEtdg1NqiB2RaauoW5C7WU/hAUAg7SD3wxk4xjH5RgUMQYSHCKxanWXMKlBQopKoRZG6KZu55rDczbAjN5ddVapU+PU2kADS5LEMQegEEDrfEmcCNpzqKSXTQpZjqpwsAqDYAglR2mxtiXifDlWnSSkjvOubmS5AgKtrXsRvzDpgEyCM/l+zD09R9oM+X7ETqtDWWJaFVthvA3jfqQPra2LFOvQ0sohCb6mkyIHLAE6r+g+uCnBvCeazOqwpIpIV6iHmczCpNiLGSLCOpgFZ4nkmpMoeQoMmYsYExBv/ANY0VKsduY69y+U0rVOUr8Sgz2i8BvT2wV4f/EIGp0qjrRqA69DQCABOoxIEGD0M4OJ4cSlVRW0Faiw0SwAgGb9wD2k4w8CYJV1vqoRCONMgwdOoap6kTBHfANeOhAxluRJcpl/KSopWmGaNRZxy3gQBedulu+Bef1KDykxJLenffb3xC2YqM6alCtK0yuobAWk6i0yDYjaInpbrVkpGakVFcaSA0EEx0AiTJj9MAVwwzGCo4IgHMZlvwn4rMSRYe/TBjhyIUXWpAEGQTJ+xnDF4e/w+ytagrOXaX0sUYAry2BEETJFoG8b4reLsquQrU6VIs9JaKk6j3ZhMiJabSBtbBMwYbViwYFoKNeiWADwDy3if9sQSJOCakkUqAkIstFtIBMs7epPXc4D8OVWqU2hQztuRJWxgXEX2t3wYzFSkraqmpqg+EAlQukAkMRuTqBA/vhawYOIvYTv5g7iWVfzWurAE3NgR3/ffAdaTMygQurY6v77YY2r5fQVNUa7KVgzLWuRsI72GA/FqrFUm2gWgb3N5+o64YrPlHAynqVlyVPq7E+gP2tjMe0xmGEiL9wZ+frj3DGDO4nUm8XHylFIF6ziAi3Orr6xOJHq08vS/919bMf8ALXdiTYctyekKfnhT4bxF6bMuVHNU5VLKJJv1JnuTsPrh0TI08rT8+rD5nTpDgHlJ/o7f7t/yxksoTn/MzVbzM3yfAczmW816a5ekVOlGJLiYg6RyqImxvfBvL18lk6eggu86mOkksdrm9hfr1PfCKPF9dAaS1SbmTYx3gkTOKvEONqzypMQBcXNomOknC65U5UdwQ6+QjLxrxTma4KZenoXYFoj5LMsfT7Yk4L4eza6i7VEVjzPVjmEfgpi6Cf6tJ27RgJwbxnVpKwp+XMWLJsekaY73m+JOF1szmv5ubqGrB5V+GmCD+FBv7tJ7RjmYIhZu/wB/vyj2l0p1TEZ6h3hg0VBqAaCQSBIImLfT7YG+IMiC5ZHBmZSOYN6d1O/98EM5nxlxTUoS77n+kA9upki3adrYr0MsamYaq/KgkqPQmw/ffCq2DbmOabw3FpLj3BnHz8oN4B4eqjL1xUgtIN5MgqbtP7uMKPFeFKWAghdyJNj/ANjHQ8txU0qrO6hqbWde4n8xhY8Q5UNWfSSVDGCQJImxt6QcO16nPJODB1PhVvtcVDgjI+3l+k53xDhYpMBOpSLNtpIPWO/fEYdqLqzDedx02O3WD+WHKrkBs6ggj9kHrgNxjgzqhAUugmAd1A3g9hHyxo1aoP7rS2zQGuoMx5PYP75jFw965ZZckSAoP4Nrr9IiYicWxlacvVzLlEVG8xlVpJqEvyQoCwAD3mRtGFLglaramWqU3ZWALAgAaCQ20sbW9Sp6YY8uKa5dk1SFASABcbS9zAgTBvqJ3jC9tW0zz7rtOIq5ll1JmNGsLpYo5mQD8JPYj88NfGs1QYoKqhNSXKMSSxgrNjLbz+xhc4hXorTVXJWYFrkiRsO3v9+s7N/FZhKZ11CXhIAmW0ltK+4MR+uL1G7GeMZjmjOCYRzWSojKtSICvcozkWaSSARuCep74h4TnqS06aVpJdTT0xBXnBLsAeZQsjUL32EX614e/wAMaPlznaa1XP4WJIA6agDpZup6D13MtXwPw4F0NBEJkaxMiRETO0WgRidhC+/5xo3LyDOW8KzCKnk09L87KpMkETJS/wAJPQkXHvOJ87l1rCoFdlIWNemIYnSaarcwF62F8E+LeBKVMlqJKg8rBYus7KSCQbWmR6dQJrcT8l+WixU6RL9AAAzdpsD0HTrOFWwT7vcrFqkY6lfJVszSRaFQakZoR1gABoDFxYzEw1/iMziPh2UWvTqO9RKeiAoiCRpjSUuxjSIN5O874v8AE2rNRIpAFNTSVIPQwhgnTLD8u+BfDslVRlqFkuVimVJkQY1G2kWPvjlJYE+cr2uTsUZg9czmaIYFtaMQqsbEFokSdjoTT6WvjzM54rTVqhkyQxiwMyEA/EIkg7dOk4247n/PcggKGb4QbA2AUwbAabe+A+YzAqVRqAOgGkoEaYUQDBHqDJ9MPopcDMdVSEAzNRpp1NZMj4gXE2O3+4+t8Ekz1BqDanJLRYA6hBB9RH9sDf4XvYAE2Fh+yftgeaJkxMGxjqJxeVDDmG/uDHcZKXEqqsj5epUVVUkQTDEHmBEib2+WK+azlbNVnNZmZgBq9SLABdgBPwjbA/IipSCuQfKJI9DvJHoIP0OC75Q6ZpDULamA/qEwZuf7bTgCAspwTziVKr6TpVdUb7/cYspnP5TqWgMZLReIuATe8b41o5BpLvEESASQSff32xpmx51MIU0uxlX1G+9mtsd8UnBMzbW3PJ/D1Ly/51B3mQoB/ER1sJsdvnghVydRKIYq2m52J0qTbV0BJBMdrmMV/BTMKnlVdIWmTYgXkG99xeQcNWfoqaRp6GUO6AuNaiFIbSSfiQwOtt+owrdYUtx/X5ThZsMqZDgyNTQhgQQCCSw3vt6bYzBmlnmYAim8dNGjTHpfGYTNtue4P4hoE8NVKdCor1LcpgRMHb3H4hPrvfBPiPjAPKpAm3NH5dMR+FP8Os1mwlWpVWig2OklnHQhbaRA3J+RBw+0f8M8kl6itVP+toHvCxGH3p3HJkDOMTlWa4Q1cs9GqBLBdAS+kWYiDcjf1npijwirTpjQtTUSdeoqQbDlAvHuJ+WO90uBZamminTSmn+lQLnqbST64V/EHgqix1aQwF5FiPpbAMGVcHkfLE4J5TlnDa9WpWhhpJaRtEzLWFu/0x1vJZUU0EDmgBf9IAiY79sc+zXhKpTzaVk56QiRqAYR6GAR1t9Op6Lw/PJVGpCGBt9LAEb7DGdrNtjrjrE9DoENdJPqefy/OQtlwTfpJ/v+mNK5IAHe/wBrfb8zgi+XJiNm/KcUuJEazaBcfXCz0gTSrfcQINrKCI+fv0xTzy01Cs1uUE+sdfa2+Ltew9sAuP1IpxcKR6SeoibfCD7AG4nE0oGcCBr9W+mqDJ2T9prQXzCVQwy3AMahvLD0FjE7x1OIqmXIAEoXCqSWkvJ3A6ASN7i5F7YgylE0x5sMzVZA8sgMAGB5BA07EzO23U4GeLKbsKYT+WoBYDUdUtpNyNyRH5zjUrTDBRPK6u86mzcT6f25hjiueBJZQCrKWjRuII1S2xgSCPlOFOtmmpagZKTIBgNPSe5F+p3MYr0uJMQFfTYwthMAmBYdjPrgj4byJrZpUbmN2IH0g+nt3w4E29xULzKfAvBOYzzB3PlU7wxBLGT0Fp9yR88d28A+BaGTHmAaqxEamiQIgwNlnrHttjbg/CxTiF1N2Gw9/XDPk8oRdjf8sXozOw46jAlvCxxd1aoQDbDDUGBuao9YBPtiNRlhgQjFTPcHVwQRM98I/GnqZYaWQmn8INtMkaVLkHUE6sYkxGOy0SBErPywv+O6StSACAmei39R6j/jCnswo3Q6iQfdnGeIV2oVR5ALKUXzVAgNABadPwzEyNsFndlqVGU6pPJq3CwALCFD3YA9QZiTiquSVq6VKpdo0inTB6jYk9Bay+2Cuerlqq00RtJjVIF2bYSOx2v1wTlccTQ91Mk+cWa/A1nlp1NR5iSOomzidpi4jc43q8MpMDUoJJgq6VDcNYll02gHpfB2rmVzGWfL0SwqgstRgpkKpMoCd2MFYvab7SmDP1y1Nadggu25ZezyYb6YYViYQuA6WeVyPLE8tReVqZ1EsQRzgxpgz8JPQ9xixT8nQNVNltDEGTM8pgwQDBmJ6fMz4wyqUqVKuigCoBykybbkapMCbj74T6x0EkOCxi/xQD39PT1waMHGYDXKhPnCtdTUoeUqhxTUGV3kwGsACw2nqPyucP4z5tAJMVUUqw21jVYWjm0xHcLHsOyWc8kO/MSrLDCyk/i9brA6b+2Om8IyGTAZkRHpVyHGqHIJHrJB/CRMAhdpMjY4C9QPbI2CJzXiNbQ4U8pgGO3T9J+eG7wpmKdak1GoquRzIWExP4ZOx3Pe5jF7xN4Op1iDTISpGhZ+E6RyqRJ5YECMCfC2XXX/AA+YQrUKkIQQOZNyjT1mR/tv0wvkEDHcR2Mr5nnGfD2lhUp6idtLauQ6rAn+mdrke2JqebcGlqfyjTIdlTYGSWQdII9LHbuTD5taRTzGCVNJUGpam4usFhs8KFIMXuJtirmuAPVdvLUwws7dTEgSJlSLT7d8VWLvAnW1DygtM5Qi2bKzJ0im5gkybyJMm9t5x7hdzOXCOyupVlMEQLYzE+yEUxO68KGgAyR88GhnNW0fXHOP/wCmSnUijUD0mghHLBkndQ0EEdpOGXK8Wi/e4tgQ+OJbmMlZSRc/bAHiisSAGMdQOvvghS4pqXmNsQVWRoMhffEOQw7nQbmeGQs6h7HCbnqrZavqpyFeSw6TvPsR+74Z+L0SGlWmPQ4WuJ8SLlaWmGaRI+/0wiwBbgTS0etNB97qM3DeL+bpYNaCSOkwf1xpXzUtc23+ffAV+GGhlglO5YWBN26FmOwuMAqOZrUw6zJiYEtB7DpESSSemKfwznJBj9Xi2na3G0gev/UbsxmNUkWj9/ofphZ41k9WjnkAS02Fx0I9thf6AY2yObq1KY8xSBrgR+ICdURuBt7n6DOIcUQOyM0MsAlm3Ag6bn0B/vhmmhlOQeYtrdcllhqKgoOvX69wimULImgkfzGYzPwsDECRA1Bo9IJ7GjTWkUJk6SSWJI5baVAtu3lkDSD0k4qJ4n/lPqMkEqLiCNgDeQsRYG98Bf8Ay3KV1adUE22F4jqO1sPpU/OZisAT7olpckjKLlXHMGkmQesRABH6dsdG/wAPeFLTohhepVuzncITY26kYQfDSDN1UpKNJmCb/CATJPWw7dBjrvh7LDzvLE6LCR3i/wAug7Ri19w4MNFI7j1w7KoiAJcbz39cWYxFlaARdK7DE2H0GFEuEjIxEyYnOK+YrRYEAnb16272vgHAHciQPTkb4VPF+cpUBTFcFgxMGfhiJPpvhmase5+WOTf4mZXzanmFWHliDB+K9vYXO2+E3w3EsqUM2DB/FeJUHzJSkAtMlRrZhpnqSRYDqT/cYh4z4sGWIoZU63IYu6wVDkKq6THxKUDdgbd8QVOGsMssBRTqiFZQTpDABiQZ1WBFrjrEWB8ScUtNOobtBYxEcqgEjcgj8jgkRQeO46dneepby3GqebJVmFFlj/MqBQ1zO8C0AmSd8WM4MujUdFYVCzRyLCAyAeb8Rm9p3GwNxPEPDSmmlSkS5Yzy3sTAg98VfD1BS7Cu0eUJQEbMTvG5gSfeMTsrwSp+0XsYJk5z9JNxniDZhgj8vkkqq9pMkm3NP6fPAunT01GUqNQIvNpO6rbrPXthoo0fOWoXOk7zs1/wz2vqNtiLzbAocCrHVYJLEyW5QI/FuAJBviVsUDHUQLA85g45YlDMljYAwIvYb3G2313gt4V47WyzhRFSixkrAPeSs7mO9jA7YweHqhp87I7QoUKZBi5FtyPT88EOEcLp06lPza6cp1siBuVR+GTAJ1EAkTv64hrl2kdyN2Oo70nJUcxdV0uj6TIEalJM3uCsG9hviKtk6eacNl6qEuvmU20mEZNus6viBFjbCzxniq5esUpOTRRQmljeopBLMo/0MYVvpNxgtkeOJUompRZPKa9VNPMum+qJMOV3NgQOwBwqVON4lwckZktSM3Qqq1qlOVcAggzblj4lNiGt63wuf+UrZGrSyz1D5EqyPPwyLBiNoPTpv6YZ+J0KdWilTLVHWowBLKICkG4ad7j4fT2OPc/kxmkVc3pSow0tTW0iQfNTclSYN7jb1MIw8+vT0+cItkS6fBdFuZgdRuZ7/rjzCPnuEZ6lUanQzLNSWyEkzEex22+WMwwAmPiH9Z29fQS3Uy4+Kw6CTA9ycMvB+MKxFMODCiJvMCPcd8IlamxMNzMbAGT8hhp4b4WqUPLq1eUmYTqCQQNXbrbFLqO8xQZjaXJFvtfEmcraVGx6dsUlzGhS7wAIGo7X2Hv6emK2Z4ktTZgwHrhSziETJnzzKI6bn/vCVluKq2bdp5V+Eep3wxs7VSKNMFnewUX/AOh74ZfCf+F1HLHzcxFaqTMH4F9AD8R9TbsBiawADmRtLDEDZniOmlyU2douQpMegiYAwD4ZxIVaVUIAKmoaxHNBJ0yCLwAx0ifWNsdtNh6YVPEgVrMBtY9R6g7g444C8yPY46MRuKZ/TT0IQqAgEm9pM6fSQb3/ABe5S6ulqjMwDyrtBN5iduW0+vf52eO54qxRtJ5mg6RJIJkMe4J27QYtgMGV6ieWkuTaSZabaT02/PDunq2jMnaQeZYymdelrUpTYVVMAkbAAA22Np6de+GHwn/h8c7zVSadEbafif0ViNIX1v7dcUP/AOCzLprOlSIJkna8mwJAsO5n0x1bwjxamcnSRSOVVUj1i8d9jib7toypj2jpWxie8SjlPDOWyYDUqSq4/ECxMXtLEzb/AKwa8MZqnRd6lVhBjT6zvbuMDeLV5n16YXHzpCkH8JkD8xjNqvcPknP1m7foVanKjBE7COPUAhqF1VRclrfv2wI8T+K6a5Qvl6oLO2hCp/FI1AGIkKZv0xzXi/E9dFAkFWXZpB1TEgekERO7fXXw9nYotQZJpVQGJk6lOkqWiNnWeoGlTEXxri9tvM8y74JE8peLa9OjyvVW+kCXJDClBmbsIAgmAL9hibPcfzGbRfNceWq8jICrjWD/AJgYkGUtY/OQcD83l9QFJSEOkKwQX0iC2rty2PQmB1jFSpkYFWnXL0qhqSLGAglYE9OUCY2WfekNui+SZ03wp4jFfLrqPNTPlkk6tRUDnJvJM39ZxH4qWm1IkmImTBFsc94f4m/g6Pk0lIeWZzvBmGJUmAQBtMSBa8AkviZs1l2Bs4F97r0Ye/ad5wTAkRlX4i9nuKGhSRKalmWoDTaZtB1KbRPNFtr9sAuO5XMONbpLBghKtqIm4UqJIN/a/pi1qcOGmdAMEkSCT8Q9RPQDcXta3xTKzTVgrqkEtT1wTzARVhesxEyAO+CDFSMwGtc8Eyfg+UNDKjzCQzMWADDlUqCFBMgap1abC42x5xRKdNyyLJ0sdTE/CCRBFx3MXB0j53MxlmSHMCpMkSCoCrA/FEi3TaBEbC6mfWrSVqWkMw0FR0Yk7yvpNj8xFqBlmLSncTzJ8rXWm2otrLqdIcjciWU+loA9TAOJqi6R5YYEFiSxMa+bYkjkYAbH3OwhdqkIzcwlbjVM6hFxbvHpb54IcKfWrNULnTGncWkzB6sTgmrwN0kL6zeijg+ZrKkcslTzrcHR1sItaRMbHFzivBBVVMxSXTUp/hFgT9IDTcW3Ee22b4dVrjSOV4MMACFF41dQSR9Ij0l8KcWL66biHQ6XU2kbagDePyxQ7MBvXy7+n6TX8NqRyyv59fv1jPSydLM8LohhrJpjUWEsX6yf6pkekY482WfLZghSwZXgRaRMiY3BHTHWeDHyarUT/l1eZD2br9d/ecC+PeF1bMKW5bG43+vTrgNLf7N2B6M09Xo80jZ2v9pX4R4kbMVTyFFQFdCiVIBPMLDS0dNiBv2N8a4Qaio7HngNTdTzKOhvtbpsRON8h4fFGgTSCsCRq1EyfaO469+hxRqZgoDUWSp/CfS0DsV+mCZgW/05i26WxU34l3LeJ1pqErZV6lRbM6FAreoDMCLRI6Gd98Ziguf1CZF+9vtjzA+0PpFt7xh8KeFDlgatcB8xsoGyTHw2u9xfpMd518Y50aOhhwqmTBYTPrBM98Es5xa5cGQphPdkJtPa89pHQY514w4r/NpU5MLztsBqO23XTf8A+sM4LNiBnjiZxTjjsoSpKjWCQdiYIBHTqdu+JcvV2i5NgB1xDUrDyzIBBWb/ANv3tjbwZTJ5nFwYA/5xXcAFJlQGZ1jwZ4dFCn5jAebUEtHQdFHp1Pf5YZ2WBijkM4rIuk2jHmbz4FhipSqLk9xgEATfM14BwtcWzAIk7484pxcrMfp9sKvEeL79N8LFtxg7oueO6SeSzgcwYGO8GJ+h+2F7w7WVKq1GReW41bC9z1vExY9+2PfFvG9UIL9/v/fGuTpoi/FYKbnoYJgkXvbcdvXGxSpWkA+c5yTzC7+KHrPVCxoLqAZg6ZBYzBJBKi15HQwIjXxEtJ6QQ6R/Ss239SOx9598CqdGmasKs6gptqgMwBKxAMi4juMS8Zy6mmDqWCZEJphvhvcmDE36kHriTUh93HEs09ppsDjyj7lOLmrA+JjAAAkn5DfFHxEhpETAnaDPyMWn2x7/AIa1EBrUKmv+JAUo6C4U7rB+AkwTO6+k4es3wpZ1VAGMWUwVWOsbFp6x7dzmvUKjPTprDaRsHE5nSy0J5dVlZ21VNCuCQoUkamEwQUNhcTNul+lSfRVLIAHQBGBgsspedgvMPiIJMbzj3xDTNOo1ako1QQwtzjs1tp/dziLOiqKShWX/ACgU6EGEOkDSTqICHUT62BEt1uLACJ53XaR6LPe6MizTOrERr0Sx0q0lSBGprMCAWMnZhgXxLO6iWTVpgE8wkuRYyeZhzfEex22wR4mrUwoFTzD5Z1Hy4hOYMS0kDmSRtaDO+FIuWAsSTG5O07dhJM+84urUHmIgQhm829ZAi6Qs6rBVGqLxYASN+8YspnaiUBUNRlpgmnALdpESdMX2A6YG5Th9QU6jh10lSYkqWgiVEi+4JjeB2xVzeZYgKQZYReOkTJjpEj3xeFycCEO+JFmOIOXBBm8iQMNtav8A+vTLKf5iBjdJJYgg9QFAE9O8CThJekAIPeQe3fFvL5+qaflXYiyCCTHZeu/bvi26gMBiG67oc4pn1XlU6xaDP4iDNz9NyCCOoxrwLghcGo3Ihkb7sCIEH0M7dMBqnAq3mkOIYQSNyJn4jfSesb3GCfDPMoUmQ3mSpj4bdCbgTfpio0HZ7hglMDE3zOUZqdQu8vT0KgZfwxMNt0Hy0na2ChrhqKBivmKAAOcEQI7kwBa3a4BthazXEarBS5DECLiAREAQLdBfrHvM/DM/Uq1KNPSBJVA0C3NPQes+pJwFlL45khCZ17hPCf5Q0LpYgMbgyTuPfv2nFHxB4NlxXpmKq9f6h1Q+n5G+Hrw7wgJRpgmRpFuo/KBb88W6+UBtHSfcdx2xkgNn6zXQhSPlOe08oHy6vMMLjurA7H5/fE/Esq1XLLVI02Db9e4xY4xl/IqE7033jv8A1D99MbZi1ESbFRp9RESOu18JOChm8lm8AgwJwHNsadRCx5T9u/5434JlFfzUMyHBHsw/uDgAc41NzGxkH8x+RGDXAc1FeTs6R8xcfYHDNfD59ZOqq/0TiWcx4VOowzAdpH6jHmGsUT/V9v8AnHmG9vynnNoiHm8/10sFE/FJtc6iZ3bfuYPTHPuNZ01KzudmjTI2i3YdsHfFviEU1FBW1E3f19T+QvtPpinwngfn6SSQpkX3kfhaRvY/TDtS7BuMzQpmmWzINEg/0kH5DBXwjVgKD1Ufa35RiPO+EnpoxW4IjcX9j1MTY9sa8KrAPSA7Eflim4AocQCpE6LwfjJpSJsfti1nOLgg35epnf0wlZjPaZj5/wBhibgaNmDLELSDRc/ERcgdgF3PyGMwVkiEoJOBJOK8eE9h3OEfjviPopk9u2M8Y8R/naadhp9t77YYfAngoLUpVMzSLVXh6an8Ci4qOLxJAUaoiZudtKmhK1Dv/KWCv3sGB+H+B3FM5jPF6aEBgiga23HMTantFxO23Whw+kdZj/K0yd4i0KSDM7Dp88P/AItzX/reWj63qB0N+pJgm1pafkD3wu+HfCIpkGo3mAwCgHLqnuTcTFrThlbC6kmTbt6EFZnNBMrTDz5ql1LKOhY6Vv25rxMEYrcP4fVqU3R6dQCpzhtLQQD16W7noIx1QZanT06KdMdoUAqDqFoFjv737YFcSrkGULH01fIn0uf0xPOOBKwDKngSuMtUFN2Uu4Yh9mJJXkM7tCzA6RjoVbNlxAueuOb1qlSoqzqK7qbmCOo6yCN/+8S8E8ZslQ0q0zbm2kEdehPtjPvqfJcc+s3vDrEKis9jr5xg4xkdcgb7G3f23wBSmtOotO7qqF9VhpuIBMiQdNt91FxOG3iVPzaB8lwpIswvf19+2EbO5kUqbebLfFykmGE2gW1EKPTYH+k47Tr2JV4u1jbRj3fzg7PZw1qepqYRGU3tLLqUI5UkXgWjeAdhiAmksSi1F0qpiY1Tr0yRBIkKbQRO++N+O5xmy6PoIDOAvwwZBOkSslQWI6i9iIAwEy2eqaNJClTIJ+EnrcgSdl/K0nD6pkZEwsHEJ8VzQptIhlA0xsOWwhZ+C9gexEYB+a9VwxgACB1+WK+aqTpF9pO0HaDa/ffFkQXSnSMdCxj5n164bqQDmWKuJ5mKckCAb7AR/wAxhp8K1Dl6VVwQHNhZdQMiwO4GkfecD6OSFFCQRLEjU0k2tMxABaRv274rcGblZ2Lb/pa/yP0ODtq9ou0mWK5U5EK/+SRqkklixuFjUSd4nr6iYtjRs2CgADBoOoNAjmgR8jEdwcBc2yvUEizD9n0Ppib+JUkLUY8giZJkzMiB1wagKMCCeeTNM1ZhGwsT2/e+Gb/DXh9KrxOilVQyfFpJAlgJG3xAETG204UP4uzAklZj729Nzhr/AMMcqX4nlWW4SWY7QumO/dgMU3fCTLa+8TufiVnQB6bRbSR6T3xDkM3qAM3/AF/t6YNZ3LeYmmAAR1/dsAKuU/hzJB0dxsPUjcH1/LGFdWVs9oOo9WwK7ZX43T1KQRIM79N/UT1OFfi1dqiKS0aBA6mRt6RhxYBwZMgj6jocLPGMlpYDdTabm52PYTtAxn2k7szX0jLnBiTxDmBMX/XEnC+I6TSf+lhPsbH7Yl4llipIj/rC1lKzamogSSbes7YbpXeOI9qLVSs7up2GlxymFAJItsRjMI2X8NBlBZqhbrpIiewnttjMansWnjvxPynLNTVajO25Mn9/vbHSOCcaptSUsVDal1yYIIgFm9wJnHP6QjbEdVQDMXxoWVbxiDidEy3ihK2cq0kqFqbgFDcc6oNQHWDEz6euFps35NYiOpI9jeMCeAVIrq4ZFKHVzmARsRPUwTbDNkOADM5g1WM0kI1t/XJsg9zM9gPbCtqKmc9YgMMwrkOEtXTXVLU6UA2HMwO0TYTBgneDaBiLNcVRQlOkHhAVCQRLncbybb9zvvGCPizj9IO603JW78phWeygD/SoUQBfa+K/AOBhStbMFhHwKdxNyxvbfb++EQQq7jCGFHEr8D8Koz1c1xDlHxKjW1N2YdBEYbuBcQLJ/EPc1iVpjqFVgqLG4UsWY+iYU61Ns7mTSV4y9Mg1ag2CjeO5JsPrsDi14i48MpQNOgq00aKdMkcwEwxBNyIMknc+5xJ3PgHs/wBBIyYOz+YHmpTW4SXdojU52J9r/XB6jlyaU07npHrK3va3QH9cL+Wyf88LECwnrpC/ET1MdfXDJVzKooRIW82mfWfUAddhHrhxcKMSvdmEsxW0rCXmTNvmxnpfva3viiKK6ebTJ+EaV3uSCD9h9seUH5QoFzeIEmbrvtYE+5OI81mLxtJ3HWbmOu1+kfSDwJOJXqcQJ1QAt+Ux0vAtEj5HC6cktUtqU6zYGY2uLz7/AEwVzObJETI3OqPf1g9JP64peeAw6dDuNxNv31xBUGSDg5Em4Hx98u/l1Lj8x39D6YO8TzFHMIYAuLz0wk+I58tmFmUhv38sTcD4gfLLtGraD98IXUbRuE2l8UC1EuPe8vnLfiPO6zpZBC2ANx09fQe2F7PcQp6I8sCoGMkGRpgMu8xciAOkjBPLVfOqmFLegvHqem2C/D/B1DVrzFyBIXp3gm07YJLUpGHmKa0Svczc+kQV4XmKied5bmnFmA6C1vT29cEeFmNQRFJ0mTJ6zeekbfId8P2f4tREU25aagzogG3w2/pAtGOWZ/MsKjwCqsZiIn1+t8PaXUNbnIxAVi8ZuLcTcUhTIAsbzMyxexn1j19MC+GZx/LaGhJKmRI9OkTB3xT4cGqstMRLkCYBjuR8pPTDhT8H0llE1upnmJWJ0z+EA6dI379pwxZeiHDTiQO4I8MU1rZgs66hTSYmwuBJ9rkibydowW4hk6IJVqSuAGmABpIJsXUWM9JuFPfArh3Aa1Iu7q4JRtKoRrGhh2tfTEb3B7SUoM9WjrqBwIhw5ABIEF4iZnp298IXtl9wPErY85zFziXC/KQNMq256r2Bn2/PDR/gzkPOz4ctApoTMxFx2IPUC3fAvh6GrmAamoU05gxUHaymNoN7bWI9Q2ZDifk1adRWAg3hQSRNhpS/WAb9MdZqCF2kZMurswQDO4qZFiMDs25JgiJ6nt7euB3A+Kgg6muYPf0BH5dsXsxmBqmLjb198Zb3ZAzkes0gmDFvNg0WEfCTYdj+JR9iPc/IP4m8ToF8tCS2xIj6XvuALXvgj4prFVflOkAER1MmCO0T1wpZPKLUzCeYAFLHUI3YCwP1mPTFaImd2IF1rjCKcEyhneJGELAnWDG3QwdrjfY3gTfGnC8tR80VkBapYXiFJkAKO/Wb7e+CGZ4K6v5hKaEqEuLncA31bwNPqSDgLS4t5espJm4ZgNUepmBJv8h83dPtDZWL36m5lFbnj5/rGXzD+JRP+8/L7deuMwsDj/8AVJPzx7jTim2J1GiG72/Z6e2Kubcaj27HBLOsKI0q0sQJHYxffA7h/DamYqrSoqWdum3zJ6D1w4TgZMaM84bwypmKgp0hJO56Ad2PQY6fxKmMnlKNHWGEztuZ5mPzMRfYDFajoyFDyAwaoCS5AF2I6WkxMDBDg/BdIGYzYmobojH4exI/q9OmMfUajfz5Dr5yvzxM4ZwxaDfxdcLrg+TSiyT+MjvG3bffYfUWtndRXlpTBj8Tf0qO3rtjTiWeObZgG/lqYLC0xuB6YZOAfy8uzKglgApMjTT7x6kE94jvhXJHvN3/AGkA5OJXrUaeTyRpqwNV4LgbL0CjqY7nv64534iptUClmnSIX0Ez+Z3wxZzNGrVIUF2nlUT9Tgpl/AFWuCaoIn+kj8yLnHfiUoO+w4ltdL2cKIk8K8XGm9PzFnSY1DsRH2scOOcqF2Gm4J+IERBF46X+8jA/xH/hzToqKlMuCpBcEzIm5noR+xgvl4emihVblWY3iJmx7k/WcOV6iq9Q9RnW0NUwDTZHVV7FrmD0J5ROw2+uK+azXKADYjUY6AgGQD0G3QXvjetlACFDQkzebAAtE2BFuthNsR5zKBUgObCNx/URFhJFgIJ/LF4MrxK+YpaYkgA3v0EyLRbqb4qNRBEm0bDbcfi+u2NqtTUwBYwNibD03/dvbFbN5vQpJiInv+7n9xgzOxBPiTPLpCixNyPSbz8wMUMmxYSxIHpMn/jHvDeGNm65Yg6S319MdP4Z4Vp01A03xDkAbfOaem8Na5d7HAixwvOslGKdFhHZTzfOL49Xi1XM1loIppyd26AAmSOthh0q5FRaDhbztb+HrCqgBIkX7H7dMIvUvLYyY03g1YQlMlvLMMjw9lU0kpqZRBdhqLHqTNhftthT8dZBWAiAw2/faMFczx5nAYNbcXsJ/e3vhb4nnGeZuekD6CMU0B94YnmeYIYNzBHhTMinmOZd1KTYhdUDUZBgdDF4OHjhdV9JB1qGGtahI0yfiCgbyb3gmB81rN8No0FcPrLELJBAv6DooJ6/a2GbJZdxl6bImrlU0xc30gQQG3MkTA0gb9m9QQ/vCG3vcwNlqoRmQrrqawVJciOa5ECOUjbeMZxFmqjStQLN5AbSVG7QJtYnbYYK8Q4IoVWZgXpa6kgDTUVmtyi8djPp1nArNV2bQcuqREaGJvbfpbUekGWHqcAuCciB5wmlRVRQzRCBrAkaQgBUXvJ5rxAX1uLbPHWslmiNOqD2sNgBYGP1x7WFUoTNTVaQR0gyGJGojVcRY/fAii2qo6GZBBG/SBA6GY9uxwSoDkwl45nZvDucFQAzbvPQ3FhsbxHrhjbmA1dDB/uenrHtjm3hDxEqqU0FmCb2MxcAX0i8icVKfirMVSwWuwDAxYLBAkAxdT0H7jLel2YjH39ZqnUoig+sdvEVGQQbgze223W539BthKzFJqZqMCGIMrzGffU253+h9MWeGeKatzmG1rHW5km9tyBfe1hGKPEc0HKutgykQe0mL7bgiO2CrUoxGOJTayWqGBwZUzXEatRJZw6kGUFjqkczAQbDrgVlWkwqwxMQJ6HqZk/MYM8PzqUlbSquajaTqOwuCALEkg/uMCczlPLVSDDupJUGwA73kydh/p64drI6xEnHzkWbq09Z/mKItF+mMwPfh5JnU5nqBjzDg2//AF+/5Tsj1k2R4GtZm82rpqCQUBWxDRcta9rCe8jB/hqUsnTcUwWqtYuY2vFxYARt8ziGkqr+FQ7Es0AGCJBkgR8Q/DOxHt7lK4aopdeUsszYTvzdDH9pPeq12fOevSTvJPMYfDfBCxGZzFz8VNT/APtvXsMV/E/ETm6vlUZCC1Rxt6qvr37YzjnF3qEZeiedvib+lep9+2I6OXC6KFKYEa2nYdf/AKN4+uEVzne32HpLN23gSbI5BG00lgU6UGoRENaQm1uhN/zw3ZOhpQ1G3bYdh/frijwrLU3fTTULRp3IA3YmYM7nqT7Yj8R8WvoXrb67fXClzbjibfh2j59o32/WbeHqCHM1GVV6Xj33w8o3LJEYXvDPDlpJLmCbn+3tg9VrBlBUhlixGPP6li77vKN3YL4WB+MUwQ1scorcUGTrtRJ5fiS8cpMxPoVj2Ax1TitXlOEF+BJmM35rgFaQCgHYtvJ7xO39sa3grEOQejIt0hvQAdyrSq1aolEJU3LG0+0xI369cVsxl8weSJUCQSRM33/v8sOb0oGBGez60wDYcwBt0kT9sel3GRZoNPSm6wmKxyjrLFiJ77bd/wB74p0Mt51UUUOpmsT0C9T9MOtPLisGjSUFusk/sE/MXwB/gTla3m09tmU9p3H0wftPWBX4cthV6zlfPP7/AEjZwjgNPLqAg2tPXbE/FeP+WkBmVxPMLQBEEE+/vHviyM0tVFdIAYXE7HqP33GBPEOGh2EifQjptA7bz67YqOY9qlsNO2oc9fSXqGeaqnOskQPMGzFhILCBE3uOgHXAHjlKRaLYLpwxwuoypE7N06CBaLde3zIrirsEvcH0xBz5xnRbxWPad+cTqeb8p2RjCtceh6/XF3IOpfaQoL7xMCxkXtMx6YD8da4PrGKuXqOGUoeYG3W+LRUGG6eU8VqC6lsecbaeWV2rFwtTpqBUxIJO9oME2brGNU4g0JrGioBywOUCbNBMn4R026RgcvHwGLlDreAbzMmSRtuST6QPWTFXhVQ1wasBdTMSwiYAC6Ykk9YM/oKG93hpnrUzDIGRKXEXbTdtTGxHTQQIif2IvihlM26uOYGmhAk7hTIUmBJI9pvg0OGNUu8qYAkR0+X6frgOlFaZZahqlWFiCsk/hI1Ra5+2JqZWyo5jl2jautWIxmS1qnmMSrEhU0nkGw7xsIuJA6jGuTpqCQZ2LSDEzEQD1mP7EYK+GuEzSBBMsZNzeDae/fFjNcAKnUh6z95398UNqa1YpnqMDw2415Xo/wA4M4fVelUVRcgG4FoMbiwnbF5Xek41KAHBZpB9Rck729MDWomjXpM5hGcKx7ajZiT2MXw+8W8N+bSZ6Slqo0gBfxAmJv0iDP6TgLLVDA+R85RZonVPe7HlFmmyM5jSxM7GTYXBGxjeR2tijmWYIVVe7MewmAF7Xnp1GJ6uYK1EUrpTlt3OxIP9PT88U89V16mccqg7MIN9Ii/e1o+mDQczPJx9Zpk8o4sSEJ7mDqsVm83EdMXK4IqsoXQYggcxUECdR62gX7kdTihm8wCy1AAVsRYT6DsII2J+2If/ACHmIoLFWFpM3AAAEde152GL9pPMHBM2qq88rgjpGn9cZgc3FmBOlQRJv88e4t2N8oW0w/Uz5aDREJA0kzIIMFVHQbifQGd8eDJNyk6lkzBFyRIBMdT6GLdbnFHUqPbl5niSNOkjlAHrqJPufTFzLZzzHu3IDYmQdM9N+Yk2HrGAIwOIPUuZeaIhSHrOZZu0kD6CRbF+pmFy6LTXmdyB/uJ6n0i57AYCq9BdWnXMmO4AO/TY9PX6FMlmxUqKzxCWB+UCR0MHb1+q9i8ZMZ04D2qp6Jh48QGWy8bWJJ+5J+s4B+DarZ3MmpB8umf2T6ntgfx7XmX8tDysYk9p3PphlyNenkcsKSWI+LuWO5PrhRqwlfPxN/b/ALnrA5ZticKO/r6faHeLcYWmNK7/ALsMT8BqstOG6kt7ThLpVnZvMIlfTpgyOMgKIOMu9Djasl8NwIS4tnRBPbA7wk6VEkm5JPTc7b+mFnxHx8sjJSlibWxr4Q4kUXSbEAD6Y0/DtMal3t5xis5zWPTuOeay8N+98CM/wdajgh7DYET/AM9fvg1R4wrqNQ2mT37YFZrNJNjAv1/cG32xqmG1IuGywSLy1pWVSp1DSVgiLSOXaf8AVgbxGoDPXF2vm1Czf97j9cAc1mZJMziJNFC6cYXqWPDfG/KYq1xdTPTsR6/3OG6pmaekMGBv9scrTMxVYGbm3rhwyvA8yU1cqjeGJn7AxiHYV/EZU2qp+JmxDHEON8sL1/dvXCxxHiZIg7Yp8Tr1KZhxp9d59jiz4cpo6vUffZBE3H5b7+mBZsLu8pXqddVRVvXn0+cXOI5OpVI0qYnc2/PEmWylSkQdQB9L++4w7jLjQpKiWMDUCPn2jALMNzNtvFtsR+IbGAJ4+7UtqbNxGIvVUc1VZrjWCfrJx3LhVUXBAIaxkTY9b44znqcKcPvhDjnnUFk868re46/MQcIeJbyiWr5fnNrwsg7qjGHiXDAZAAIuDGBFbw5RYhmUEi232wSbPx7Yz+N5cYodhypIm/tJGGGZWymXWmWCqIb7EW/KPpitn3AGmL4nr5yxGAuazPfFyAscmEFgXxao/h39sN3gjxsf/F/CzV6f8rUCsgnVoc7GBEWk9bxjnHijiRYeWtye3bG/gxmWp5ThQtUiC5gBtgSZEG++N+ujGnBbsHImDriz2EVgnA5xDWczDFyKzc87sGF9UsoJAE9/friTMZZWpaEqO4PM45YDaYIg8w07SbdYvivx7h9eiEWtSZbgEkcpMGCG2k7GD0HpiHMcW0oAoCgAi0LyncWHeOt98EBnBWed2kHkcwRnnAZUViyhREzbr9v1xEuT1kKInqJIn/memDr+GycmaxBMkkBY+An8UdQRP/AwJytPUeZoCift9oHXti9bAQdvlDaspgwZUzBBIBIAP76YzBc0NfMAIPc3xmLPar6Qtp9JX4ZUqViGJYspULMxYgdwBaEA9cWKtGpTJB2BE/ivtcAmIkbnti+1Og6gJyaSJ0yATNjFxcKAB7mcDq+WPnOCzKrBSQRc31XFjdiG+nbHBgxlGcy2KBDCTztYmUFxE6p2i594HTFtKFtQaALgEX2gzeLbzEST86NDMi5DKzKUgkC5kzPe0Ex6Y3Ottit3goANMz267Ta1sVkEzlO0gwtl8yFEj2H/AHtiHNwwlmBPYTb5xHTAipmW8w6NrDvcbkA3i2NxlK7C50jfmb32HzOO9iA28nmO2a21l2DgQic/C6FNyLEEn6XH5YH5zPTBXUogAiSdrGJ9cZ/4+msF3LHsDAGLlPN0YClRAneD+YnfA7EHQkabWGkksSc/Oe8MVSilDLmZA3B6R3tiLM03okMyaSdvXvN959MXqPFAPgS3+lf7Y8zPEWquCo0wCCCOnaMQM7uuI7b4w74CDaB8+ZYyXFtST17YjfOgnrizwjKUqlTy2WNUaWTYE9GBPrhjq/4eP+FlPuD/AHxcE3dTYq8VrcZMV8rRavUFNNzuT0A3J/L6YM5rwfTGkK0/1M8z/wDIEAYJ8O8N1MqxaoBzWEDoN+vqMWM/mb/D6n6f9YRvZkfA4mRrvE7DZis4AihnsjSo1UqESEImB9x6ThtTiNKogNJwQQJBsQeo/wCcKvHLq0/ikfXA/h2WamoJYAxtOIas2ruY8xOrT36vlR1CvHMiKv8ALiSxge/fE3D/AAn/AA9ONZYi9wAJ6x1xU4FnNWYXWehC/wC4x+k/XDfn6IixtiohkXZ5Ra5HqJreKeb47TTSHbmWyrO3vO+AeeRirVBsSTP3Pzxb8Q5CWMb9D69MFOHJqpBGUBusAfuI298W7dqh5SDt5iSq695jBjhFVaCk0wZO5O3tipxLhjUXMDlO39sS5LpO3UYYc70x5Ge78M0ukZVsTJP1htePN+JYnaJ/XE1Hjq3BsRuDgVmW8xgoAS9vt1nFLiPDGRuY7GCR7f2OEzo6zG9VqKqyawDuxnEO5rjIOxwKqZp6srTBPcgTGKlbhTwIflP1xNTqDkWmCrHla+5noOgjFiaZE5HMU0erqvDMTwO5X/ggtxEnc9frjallmY2tfft6+nefTBDN5KrTPlvDdY3j67Aj9PTHhzA0IAqiBc3uZ3IJibx8sW5zzNmpq7a81YwfSGuL+La1WhRouUYqIZyNWo35hqHKY3O5LHYbxeGsjQrA61h0PQSNMzOn69fbAivnGghwG1d9xHbtivkM61J5GxsR/fFboSpCxG/w6r2fC8jkGdM4hnsvQpw4HMNKjSCSNoC2He5jHNeKZJgzEqVV5IBP4T+/y6Yv0HWoWeoxBJgWkgDa8j0xWzFYtqksY+Gdvub4GpDWIn/4oPtPBHBOc/0xNcvkVKg4zFQHGYEq2e40fD1z3/SWspTAoIQADpe43+uKvEnIqqQSDoGMxmHF+Iz51BwEVHi3OP8A8jFnJiWab/zP1H98ZjMNHqGYSyqCGsNm/IYoVmM/PGYzFa9wB3PUpAvcA/LB2hQXT8I+gxmMwNvcO74pFnmOoibXtitRttjMZjl6MrEN8MYq0qdJtcW/LHVOF1SaNMkkki5Jk9euMxmD0594xumBqtUsp1EmKpAkzAjYYF5zGYzCt/YlVncXOND4P9wxY4/RUVyAABAsAP6FxmMwSfDPSeE/wx9/yi7S/wA1f9xw9Vvh+mMxmF7+xM3xf+P9hFfiImpj3hbHXvjMZjm+CW1qPwDn9+Us+JEENYYWsn1xmMxdR8BjngHwH6yep/mfvtiLM3Vie2MxmDWaeq/3v/H+st8JElZvbG/HViqhFjoNx6bYzGYq/wDcJ5HR/wAb7N/YynnKhNRySSZG/tiJfgOMxmLHntPAv9t9zLuRUFqcid9/9pxRriw+f54zGYgTXbv9/OWcndW9/wBMaA2x7jMce4FX8NfoJTbfGYzGYCHP/9k="/>
          <p:cNvSpPr>
            <a:spLocks noChangeAspect="1" noChangeArrowheads="1"/>
          </p:cNvSpPr>
          <p:nvPr/>
        </p:nvSpPr>
        <p:spPr bwMode="auto">
          <a:xfrm>
            <a:off x="498371" y="160355"/>
            <a:ext cx="329908" cy="30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760" tIns="47880" rIns="95760" bIns="47880"/>
          <a:lstStyle/>
          <a:p>
            <a:endParaRPr lang="en-US">
              <a:solidFill>
                <a:srgbClr val="000000"/>
              </a:solidFill>
            </a:endParaRPr>
          </a:p>
        </p:txBody>
      </p:sp>
      <p:sp>
        <p:nvSpPr>
          <p:cNvPr id="53" name="Title 4"/>
          <p:cNvSpPr txBox="1">
            <a:spLocks/>
          </p:cNvSpPr>
          <p:nvPr/>
        </p:nvSpPr>
        <p:spPr>
          <a:xfrm>
            <a:off x="500034" y="785794"/>
            <a:ext cx="8343900" cy="799085"/>
          </a:xfrm>
          <a:prstGeom prst="rect">
            <a:avLst/>
          </a:prstGeom>
        </p:spPr>
        <p:txBody>
          <a:bodyPr anchor="ctr"/>
          <a:lstStyle>
            <a:lvl1pPr algn="l" defTabSz="911906" rtl="0" eaLnBrk="1" fontAlgn="base" hangingPunct="1">
              <a:spcBef>
                <a:spcPct val="0"/>
              </a:spcBef>
              <a:spcAft>
                <a:spcPct val="0"/>
              </a:spcAft>
              <a:defRPr sz="2200" b="1">
                <a:solidFill>
                  <a:schemeClr val="bg2"/>
                </a:solidFill>
                <a:latin typeface="+mj-lt"/>
                <a:ea typeface="+mj-ea"/>
                <a:cs typeface="Calibri"/>
              </a:defRPr>
            </a:lvl1pPr>
            <a:lvl2pPr algn="l" defTabSz="911906" rtl="0" eaLnBrk="1" fontAlgn="base" hangingPunct="1">
              <a:spcBef>
                <a:spcPct val="0"/>
              </a:spcBef>
              <a:spcAft>
                <a:spcPct val="0"/>
              </a:spcAft>
              <a:defRPr sz="1900" b="1">
                <a:solidFill>
                  <a:srgbClr val="263B19"/>
                </a:solidFill>
                <a:latin typeface="Arial" charset="0"/>
              </a:defRPr>
            </a:lvl2pPr>
            <a:lvl3pPr algn="l" defTabSz="911906" rtl="0" eaLnBrk="1" fontAlgn="base" hangingPunct="1">
              <a:spcBef>
                <a:spcPct val="0"/>
              </a:spcBef>
              <a:spcAft>
                <a:spcPct val="0"/>
              </a:spcAft>
              <a:defRPr sz="1900" b="1">
                <a:solidFill>
                  <a:srgbClr val="263B19"/>
                </a:solidFill>
                <a:latin typeface="Arial" charset="0"/>
              </a:defRPr>
            </a:lvl3pPr>
            <a:lvl4pPr algn="l" defTabSz="911906" rtl="0" eaLnBrk="1" fontAlgn="base" hangingPunct="1">
              <a:spcBef>
                <a:spcPct val="0"/>
              </a:spcBef>
              <a:spcAft>
                <a:spcPct val="0"/>
              </a:spcAft>
              <a:defRPr sz="1900" b="1">
                <a:solidFill>
                  <a:srgbClr val="263B19"/>
                </a:solidFill>
                <a:latin typeface="Arial" charset="0"/>
              </a:defRPr>
            </a:lvl4pPr>
            <a:lvl5pPr algn="l" defTabSz="911906" rtl="0" eaLnBrk="1" fontAlgn="base" hangingPunct="1">
              <a:spcBef>
                <a:spcPct val="0"/>
              </a:spcBef>
              <a:spcAft>
                <a:spcPct val="0"/>
              </a:spcAft>
              <a:defRPr sz="1900" b="1">
                <a:solidFill>
                  <a:srgbClr val="263B19"/>
                </a:solidFill>
                <a:latin typeface="Arial" charset="0"/>
              </a:defRPr>
            </a:lvl5pPr>
            <a:lvl6pPr marL="466031" algn="l" defTabSz="912653" rtl="0" eaLnBrk="1" fontAlgn="base" hangingPunct="1">
              <a:spcBef>
                <a:spcPct val="0"/>
              </a:spcBef>
              <a:spcAft>
                <a:spcPct val="0"/>
              </a:spcAft>
              <a:defRPr sz="1900" b="1">
                <a:solidFill>
                  <a:srgbClr val="263B19"/>
                </a:solidFill>
                <a:latin typeface="Arial" charset="0"/>
              </a:defRPr>
            </a:lvl6pPr>
            <a:lvl7pPr marL="932075" algn="l" defTabSz="912653" rtl="0" eaLnBrk="1" fontAlgn="base" hangingPunct="1">
              <a:spcBef>
                <a:spcPct val="0"/>
              </a:spcBef>
              <a:spcAft>
                <a:spcPct val="0"/>
              </a:spcAft>
              <a:defRPr sz="1900" b="1">
                <a:solidFill>
                  <a:srgbClr val="263B19"/>
                </a:solidFill>
                <a:latin typeface="Arial" charset="0"/>
              </a:defRPr>
            </a:lvl7pPr>
            <a:lvl8pPr marL="1398111" algn="l" defTabSz="912653" rtl="0" eaLnBrk="1" fontAlgn="base" hangingPunct="1">
              <a:spcBef>
                <a:spcPct val="0"/>
              </a:spcBef>
              <a:spcAft>
                <a:spcPct val="0"/>
              </a:spcAft>
              <a:defRPr sz="1900" b="1">
                <a:solidFill>
                  <a:srgbClr val="263B19"/>
                </a:solidFill>
                <a:latin typeface="Arial" charset="0"/>
              </a:defRPr>
            </a:lvl8pPr>
            <a:lvl9pPr marL="1864144" algn="l" defTabSz="912653" rtl="0" eaLnBrk="1" fontAlgn="base" hangingPunct="1">
              <a:spcBef>
                <a:spcPct val="0"/>
              </a:spcBef>
              <a:spcAft>
                <a:spcPct val="0"/>
              </a:spcAft>
              <a:defRPr sz="1900" b="1">
                <a:solidFill>
                  <a:srgbClr val="263B19"/>
                </a:solidFill>
                <a:latin typeface="Arial" charset="0"/>
              </a:defRPr>
            </a:lvl9pPr>
          </a:lstStyle>
          <a:p>
            <a:endParaRPr lang="en-US" sz="1600" b="0" i="1" dirty="0">
              <a:solidFill>
                <a:srgbClr val="FF0000"/>
              </a:solidFill>
            </a:endParaRPr>
          </a:p>
          <a:p>
            <a:r>
              <a:rPr lang="en-US" sz="1800" dirty="0" smtClean="0">
                <a:solidFill>
                  <a:srgbClr val="FF0000"/>
                </a:solidFill>
              </a:rPr>
              <a:t>Industrial Clusters: From </a:t>
            </a:r>
            <a:r>
              <a:rPr lang="en-US" sz="1800" dirty="0">
                <a:solidFill>
                  <a:srgbClr val="FF0000"/>
                </a:solidFill>
              </a:rPr>
              <a:t>Comparative Advantage to Competitive Advantage</a:t>
            </a:r>
            <a:endParaRPr lang="en-US" sz="1800" b="0" i="1" dirty="0">
              <a:solidFill>
                <a:srgbClr val="FF0000"/>
              </a:solidFill>
            </a:endParaRPr>
          </a:p>
        </p:txBody>
      </p:sp>
      <p:grpSp>
        <p:nvGrpSpPr>
          <p:cNvPr id="2" name="Group 55"/>
          <p:cNvGrpSpPr/>
          <p:nvPr/>
        </p:nvGrpSpPr>
        <p:grpSpPr>
          <a:xfrm>
            <a:off x="71406" y="1714488"/>
            <a:ext cx="6143668" cy="2357454"/>
            <a:chOff x="268496" y="2140025"/>
            <a:chExt cx="9637504" cy="3949668"/>
          </a:xfrm>
        </p:grpSpPr>
        <p:sp>
          <p:nvSpPr>
            <p:cNvPr id="58" name="Rectangle 57"/>
            <p:cNvSpPr/>
            <p:nvPr>
              <p:custDataLst>
                <p:tags r:id="rId4"/>
              </p:custDataLst>
            </p:nvPr>
          </p:nvSpPr>
          <p:spPr bwMode="auto">
            <a:xfrm>
              <a:off x="8598653" y="5397326"/>
              <a:ext cx="1307347" cy="66571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98BE7642-31AB-AD4A-969C-A8684F0FF3ED}" type="datetime'''''Com''''p''''et''it''''''''''ive ''''En''viron''''me''nt'">
                <a:rPr lang="en-US" sz="900">
                  <a:solidFill>
                    <a:schemeClr val="tx1"/>
                  </a:solidFill>
                  <a:latin typeface="Arial" charset="0"/>
                  <a:ea typeface="ＭＳ Ｐゴシック" charset="0"/>
                  <a:cs typeface="ＭＳ Ｐゴシック" charset="0"/>
                </a:rPr>
                <a:pPr algn="ctr">
                  <a:defRPr/>
                </a:pPr>
                <a:t>Competitive Environment</a:t>
              </a:fld>
              <a:endParaRPr lang="en-US" sz="900" dirty="0">
                <a:solidFill>
                  <a:schemeClr val="tx1"/>
                </a:solidFill>
                <a:latin typeface="Calibri" charset="0"/>
                <a:ea typeface="ＭＳ Ｐゴシック" charset="0"/>
                <a:cs typeface="ＭＳ Ｐゴシック" charset="0"/>
                <a:sym typeface="Calibri" charset="0"/>
              </a:endParaRPr>
            </a:p>
          </p:txBody>
        </p:sp>
        <p:sp>
          <p:nvSpPr>
            <p:cNvPr id="59" name="Rectangle 58"/>
            <p:cNvSpPr/>
            <p:nvPr>
              <p:custDataLst>
                <p:tags r:id="rId5"/>
              </p:custDataLst>
            </p:nvPr>
          </p:nvSpPr>
          <p:spPr bwMode="gray">
            <a:xfrm>
              <a:off x="8939097" y="5121968"/>
              <a:ext cx="214089" cy="1522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FF61663C-969A-0E4F-8439-0E4C192D0586}" type="datetime'''''''''''''''''''''''''5''''''''''''''''''''%'''''''''''''">
                <a:rPr lang="en-US" sz="900">
                  <a:solidFill>
                    <a:schemeClr val="tx1"/>
                  </a:solidFill>
                  <a:latin typeface="Arial" charset="0"/>
                  <a:ea typeface="ＭＳ Ｐゴシック" charset="0"/>
                  <a:cs typeface="ＭＳ Ｐゴシック" charset="0"/>
                </a:rPr>
                <a:pPr algn="ctr">
                  <a:defRPr/>
                </a:pPr>
                <a:t>5%</a:t>
              </a:fld>
              <a:endParaRPr lang="en-US" sz="800" dirty="0">
                <a:solidFill>
                  <a:schemeClr val="tx1"/>
                </a:solidFill>
                <a:latin typeface="Calibri" charset="0"/>
                <a:ea typeface="ＭＳ Ｐゴシック" charset="0"/>
                <a:cs typeface="ＭＳ Ｐゴシック" charset="0"/>
                <a:sym typeface="Calibri" charset="0"/>
              </a:endParaRPr>
            </a:p>
          </p:txBody>
        </p:sp>
        <p:sp>
          <p:nvSpPr>
            <p:cNvPr id="60" name="Rectangle 59"/>
            <p:cNvSpPr/>
            <p:nvPr>
              <p:custDataLst>
                <p:tags r:id="rId6"/>
              </p:custDataLst>
            </p:nvPr>
          </p:nvSpPr>
          <p:spPr bwMode="auto">
            <a:xfrm>
              <a:off x="7536983" y="5416769"/>
              <a:ext cx="1289797" cy="56691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3991F569-6A41-A54C-BBEA-5D40FFB98417}" type="datetime'G''''ov''e''rn''m''e''n''''t ''Co''''''''''''or''dinati''o''n'">
                <a:rPr lang="en-US" sz="900">
                  <a:solidFill>
                    <a:schemeClr val="tx1"/>
                  </a:solidFill>
                  <a:latin typeface="Arial" charset="0"/>
                  <a:ea typeface="ＭＳ Ｐゴシック" charset="0"/>
                  <a:cs typeface="ＭＳ Ｐゴシック" charset="0"/>
                </a:rPr>
                <a:pPr algn="ctr">
                  <a:defRPr/>
                </a:pPr>
                <a:t>Government Coordination</a:t>
              </a:fld>
              <a:endParaRPr lang="en-GB" sz="900" dirty="0">
                <a:solidFill>
                  <a:schemeClr val="tx1"/>
                </a:solidFill>
                <a:latin typeface="Arial" charset="0"/>
                <a:ea typeface="ＭＳ Ｐゴシック" charset="0"/>
                <a:cs typeface="ＭＳ Ｐゴシック" charset="0"/>
                <a:sym typeface="+mn-lt" charset="0"/>
              </a:endParaRPr>
            </a:p>
          </p:txBody>
        </p:sp>
        <p:sp>
          <p:nvSpPr>
            <p:cNvPr id="61" name="Rectangle 60"/>
            <p:cNvSpPr/>
            <p:nvPr>
              <p:custDataLst>
                <p:tags r:id="rId7"/>
              </p:custDataLst>
            </p:nvPr>
          </p:nvSpPr>
          <p:spPr bwMode="gray">
            <a:xfrm>
              <a:off x="8017807" y="4522662"/>
              <a:ext cx="284282" cy="1522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B7D9C932-23F2-CE4C-9ADF-DEEBD1108CC3}" type="datetime'''''''1''''''9''''''''''''''''''''''''''''%'''''''''''''''''''">
                <a:rPr lang="en-US" sz="900" b="1">
                  <a:solidFill>
                    <a:schemeClr val="tx1"/>
                  </a:solidFill>
                  <a:latin typeface="Arial" charset="0"/>
                  <a:ea typeface="ＭＳ Ｐゴシック" charset="0"/>
                  <a:cs typeface="ＭＳ Ｐゴシック" charset="0"/>
                </a:rPr>
                <a:pPr algn="ctr">
                  <a:defRPr/>
                </a:pPr>
                <a:t>19%</a:t>
              </a:fld>
              <a:endParaRPr lang="en-GB" sz="1100" b="1" dirty="0">
                <a:solidFill>
                  <a:schemeClr val="tx1"/>
                </a:solidFill>
                <a:latin typeface="Calibri" charset="0"/>
                <a:ea typeface="ＭＳ Ｐゴシック" charset="0"/>
                <a:cs typeface="ＭＳ Ｐゴシック" charset="0"/>
                <a:sym typeface="Calibri" charset="0"/>
              </a:endParaRPr>
            </a:p>
          </p:txBody>
        </p:sp>
        <p:sp>
          <p:nvSpPr>
            <p:cNvPr id="62" name="Rectangle 61"/>
            <p:cNvSpPr/>
            <p:nvPr>
              <p:custDataLst>
                <p:tags r:id="rId8"/>
              </p:custDataLst>
            </p:nvPr>
          </p:nvSpPr>
          <p:spPr bwMode="auto">
            <a:xfrm>
              <a:off x="7099152" y="5400459"/>
              <a:ext cx="489597" cy="2834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610A185B-1DC2-0444-B6E1-F609C45A0B71}" type="datetime'''L''''''''''''''''''''''''''''an''''''''''''''''''''d'">
                <a:rPr lang="en-US" sz="900">
                  <a:solidFill>
                    <a:schemeClr val="tx1"/>
                  </a:solidFill>
                  <a:latin typeface="Arial" charset="0"/>
                  <a:ea typeface="ＭＳ Ｐゴシック" charset="0"/>
                  <a:cs typeface="ＭＳ Ｐゴシック" charset="0"/>
                </a:rPr>
                <a:pPr algn="ctr">
                  <a:defRPr/>
                </a:pPr>
                <a:t>Land</a:t>
              </a:fld>
              <a:endParaRPr lang="en-GB" sz="900" dirty="0">
                <a:solidFill>
                  <a:schemeClr val="tx1"/>
                </a:solidFill>
                <a:latin typeface="Arial" charset="0"/>
                <a:ea typeface="ＭＳ Ｐゴシック" charset="0"/>
                <a:cs typeface="ＭＳ Ｐゴシック" charset="0"/>
                <a:sym typeface="+mn-lt" charset="0"/>
              </a:endParaRPr>
            </a:p>
          </p:txBody>
        </p:sp>
        <p:sp>
          <p:nvSpPr>
            <p:cNvPr id="63" name="Rectangle 62"/>
            <p:cNvSpPr/>
            <p:nvPr>
              <p:custDataLst>
                <p:tags r:id="rId9"/>
              </p:custDataLst>
            </p:nvPr>
          </p:nvSpPr>
          <p:spPr bwMode="gray">
            <a:xfrm>
              <a:off x="7129864" y="4284560"/>
              <a:ext cx="284282" cy="1522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9BFB8838-AE42-4640-ADE8-5C9238D87791}" type="datetime'''''''2''''''''''''''''''''4''''''''''''''''%'''''''''''''''''">
                <a:rPr lang="en-US" sz="900" b="1">
                  <a:solidFill>
                    <a:schemeClr val="tx1"/>
                  </a:solidFill>
                  <a:latin typeface="Arial" charset="0"/>
                  <a:ea typeface="ＭＳ Ｐゴシック" charset="0"/>
                  <a:cs typeface="ＭＳ Ｐゴシック" charset="0"/>
                </a:rPr>
                <a:pPr algn="ctr">
                  <a:defRPr/>
                </a:pPr>
                <a:t>24%</a:t>
              </a:fld>
              <a:endParaRPr lang="en-GB" sz="1100" b="1" dirty="0">
                <a:solidFill>
                  <a:schemeClr val="tx1"/>
                </a:solidFill>
                <a:latin typeface="Calibri" charset="0"/>
                <a:ea typeface="ＭＳ Ｐゴシック" charset="0"/>
                <a:cs typeface="ＭＳ Ｐゴシック" charset="0"/>
                <a:sym typeface="Calibri" charset="0"/>
              </a:endParaRPr>
            </a:p>
          </p:txBody>
        </p:sp>
        <p:sp>
          <p:nvSpPr>
            <p:cNvPr id="64" name="Rectangle 63"/>
            <p:cNvSpPr/>
            <p:nvPr>
              <p:custDataLst>
                <p:tags r:id="rId10"/>
              </p:custDataLst>
            </p:nvPr>
          </p:nvSpPr>
          <p:spPr bwMode="auto">
            <a:xfrm>
              <a:off x="5986591" y="5423977"/>
              <a:ext cx="1112561" cy="66571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0C889D3F-C656-EA42-B512-2590049A0DF2}" type="datetime'Inf''orma''ti''o''n ''''&amp; ''Co''''m''mu''''''''''nicati''on'''">
                <a:rPr lang="en-US" sz="800">
                  <a:solidFill>
                    <a:schemeClr val="tx1"/>
                  </a:solidFill>
                  <a:latin typeface="Arial" charset="0"/>
                  <a:ea typeface="ＭＳ Ｐゴシック" charset="0"/>
                  <a:cs typeface="ＭＳ Ｐゴシック" charset="0"/>
                </a:rPr>
                <a:pPr algn="ctr">
                  <a:defRPr/>
                </a:pPr>
                <a:t>Information &amp; Communication</a:t>
              </a:fld>
              <a:endParaRPr lang="en-GB" sz="900" dirty="0">
                <a:solidFill>
                  <a:schemeClr val="tx1"/>
                </a:solidFill>
                <a:latin typeface="Arial" charset="0"/>
                <a:ea typeface="ＭＳ Ｐゴシック" charset="0"/>
                <a:cs typeface="ＭＳ Ｐゴシック" charset="0"/>
                <a:sym typeface="+mn-lt" charset="0"/>
              </a:endParaRPr>
            </a:p>
          </p:txBody>
        </p:sp>
        <p:sp>
          <p:nvSpPr>
            <p:cNvPr id="65" name="Rectangle 64"/>
            <p:cNvSpPr/>
            <p:nvPr>
              <p:custDataLst>
                <p:tags r:id="rId11"/>
              </p:custDataLst>
            </p:nvPr>
          </p:nvSpPr>
          <p:spPr bwMode="gray">
            <a:xfrm>
              <a:off x="6243673" y="4112867"/>
              <a:ext cx="282528" cy="1522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97EFD924-DB63-0442-B28F-DBA627224AAE}" type="datetime'''''''''''''''''''''''''2''''''8''''%'''''''''">
                <a:rPr lang="en-US" sz="900">
                  <a:solidFill>
                    <a:schemeClr val="tx1"/>
                  </a:solidFill>
                  <a:latin typeface="Arial" charset="0"/>
                  <a:ea typeface="ＭＳ Ｐゴシック" charset="0"/>
                  <a:cs typeface="ＭＳ Ｐゴシック" charset="0"/>
                </a:rPr>
                <a:pPr algn="ctr">
                  <a:defRPr/>
                </a:pPr>
                <a:t>28%</a:t>
              </a:fld>
              <a:endParaRPr lang="en-GB" sz="1100" dirty="0">
                <a:solidFill>
                  <a:schemeClr val="tx1"/>
                </a:solidFill>
                <a:latin typeface="Calibri" charset="0"/>
                <a:ea typeface="ＭＳ Ｐゴシック" charset="0"/>
                <a:cs typeface="ＭＳ Ｐゴシック" charset="0"/>
                <a:sym typeface="Calibri" charset="0"/>
              </a:endParaRPr>
            </a:p>
          </p:txBody>
        </p:sp>
        <p:sp>
          <p:nvSpPr>
            <p:cNvPr id="66" name="Rectangle 65"/>
            <p:cNvSpPr/>
            <p:nvPr>
              <p:custDataLst>
                <p:tags r:id="rId12"/>
              </p:custDataLst>
            </p:nvPr>
          </p:nvSpPr>
          <p:spPr bwMode="auto">
            <a:xfrm>
              <a:off x="4895966" y="5416769"/>
              <a:ext cx="1193282" cy="2834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310E2441-40F6-424E-BC7F-FD98574574D2}" type="datetime'''''''G''''''''''''ov''''''''''e''rn''''''''''a''''nc''''e'">
                <a:rPr lang="en-US" sz="900">
                  <a:solidFill>
                    <a:schemeClr val="tx1"/>
                  </a:solidFill>
                  <a:latin typeface="Arial" charset="0"/>
                  <a:ea typeface="ＭＳ Ｐゴシック" charset="0"/>
                  <a:cs typeface="ＭＳ Ｐゴシック" charset="0"/>
                </a:rPr>
                <a:pPr algn="ctr">
                  <a:defRPr/>
                </a:pPr>
                <a:t>Governance</a:t>
              </a:fld>
              <a:endParaRPr lang="en-GB" sz="900" dirty="0">
                <a:solidFill>
                  <a:schemeClr val="tx1"/>
                </a:solidFill>
                <a:latin typeface="Arial" charset="0"/>
                <a:ea typeface="ＭＳ Ｐゴシック" charset="0"/>
                <a:cs typeface="ＭＳ Ｐゴシック" charset="0"/>
                <a:sym typeface="+mn-lt" charset="0"/>
              </a:endParaRPr>
            </a:p>
          </p:txBody>
        </p:sp>
        <p:sp>
          <p:nvSpPr>
            <p:cNvPr id="67" name="Rectangle 66"/>
            <p:cNvSpPr/>
            <p:nvPr>
              <p:custDataLst>
                <p:tags r:id="rId13"/>
              </p:custDataLst>
            </p:nvPr>
          </p:nvSpPr>
          <p:spPr bwMode="gray">
            <a:xfrm>
              <a:off x="5360998" y="3636662"/>
              <a:ext cx="284282" cy="1522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BDCD535E-ADF1-4243-ABD5-FED0787B7915}" type="datetime'''''''''''3''''''''''9%'''''''''''''''''''''''">
                <a:rPr lang="en-US" sz="900" b="1">
                  <a:solidFill>
                    <a:schemeClr val="tx1"/>
                  </a:solidFill>
                  <a:latin typeface="Arial" charset="0"/>
                  <a:ea typeface="ＭＳ Ｐゴシック" charset="0"/>
                  <a:cs typeface="ＭＳ Ｐゴシック" charset="0"/>
                </a:rPr>
                <a:pPr algn="ctr">
                  <a:defRPr/>
                </a:pPr>
                <a:t>39%</a:t>
              </a:fld>
              <a:endParaRPr lang="en-GB" sz="1100" b="1" dirty="0">
                <a:solidFill>
                  <a:schemeClr val="tx1"/>
                </a:solidFill>
                <a:latin typeface="Calibri" charset="0"/>
                <a:ea typeface="ＭＳ Ｐゴシック" charset="0"/>
                <a:cs typeface="ＭＳ Ｐゴシック" charset="0"/>
                <a:sym typeface="Calibri" charset="0"/>
              </a:endParaRPr>
            </a:p>
          </p:txBody>
        </p:sp>
        <p:sp>
          <p:nvSpPr>
            <p:cNvPr id="68" name="Rectangle 67"/>
            <p:cNvSpPr/>
            <p:nvPr>
              <p:custDataLst>
                <p:tags r:id="rId14"/>
              </p:custDataLst>
            </p:nvPr>
          </p:nvSpPr>
          <p:spPr bwMode="auto">
            <a:xfrm>
              <a:off x="4195799" y="5416761"/>
              <a:ext cx="865129" cy="170074"/>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B25A9122-3BF1-104B-8209-1AA4C586F246}" type="datetime'''H''um''''a''''''''n'''''' C''a''pita''l'''">
                <a:rPr lang="en-US" sz="900">
                  <a:solidFill>
                    <a:schemeClr val="tx1"/>
                  </a:solidFill>
                  <a:latin typeface="Arial" charset="0"/>
                  <a:ea typeface="ＭＳ Ｐゴシック" charset="0"/>
                  <a:cs typeface="ＭＳ Ｐゴシック" charset="0"/>
                </a:rPr>
                <a:pPr algn="ctr">
                  <a:defRPr/>
                </a:pPr>
                <a:t>Human Capital</a:t>
              </a:fld>
              <a:endParaRPr lang="en-GB" sz="900" dirty="0">
                <a:solidFill>
                  <a:schemeClr val="tx1"/>
                </a:solidFill>
                <a:latin typeface="Arial" charset="0"/>
                <a:ea typeface="ＭＳ Ｐゴシック" charset="0"/>
                <a:cs typeface="ＭＳ Ｐゴシック" charset="0"/>
                <a:sym typeface="+mn-lt" charset="0"/>
              </a:endParaRPr>
            </a:p>
          </p:txBody>
        </p:sp>
        <p:sp>
          <p:nvSpPr>
            <p:cNvPr id="69" name="Rectangle 68"/>
            <p:cNvSpPr/>
            <p:nvPr>
              <p:custDataLst>
                <p:tags r:id="rId15"/>
              </p:custDataLst>
            </p:nvPr>
          </p:nvSpPr>
          <p:spPr bwMode="gray">
            <a:xfrm>
              <a:off x="4478320" y="3330530"/>
              <a:ext cx="284282" cy="15387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F96D24DD-C84E-BE47-95AD-39B9CD928818}" type="datetime'''4''''''''''''5%'''''''''''''">
                <a:rPr lang="en-US" sz="900">
                  <a:solidFill>
                    <a:schemeClr val="tx1"/>
                  </a:solidFill>
                  <a:latin typeface="Arial" charset="0"/>
                  <a:ea typeface="ＭＳ Ｐゴシック" charset="0"/>
                  <a:cs typeface="ＭＳ Ｐゴシック" charset="0"/>
                </a:rPr>
                <a:pPr algn="ctr">
                  <a:defRPr/>
                </a:pPr>
                <a:t>45%</a:t>
              </a:fld>
              <a:endParaRPr lang="en-GB" sz="1100" dirty="0">
                <a:solidFill>
                  <a:schemeClr val="tx1"/>
                </a:solidFill>
                <a:latin typeface="Calibri" charset="0"/>
                <a:ea typeface="ＭＳ Ｐゴシック" charset="0"/>
                <a:cs typeface="ＭＳ Ｐゴシック" charset="0"/>
                <a:sym typeface="Calibri" charset="0"/>
              </a:endParaRPr>
            </a:p>
          </p:txBody>
        </p:sp>
        <p:sp>
          <p:nvSpPr>
            <p:cNvPr id="70" name="Rectangle 69"/>
            <p:cNvSpPr/>
            <p:nvPr>
              <p:custDataLst>
                <p:tags r:id="rId16"/>
              </p:custDataLst>
            </p:nvPr>
          </p:nvSpPr>
          <p:spPr bwMode="gray">
            <a:xfrm>
              <a:off x="3590377" y="2979046"/>
              <a:ext cx="284282" cy="1522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6D5C18E2-86E7-1549-BB53-0D3BF86375C8}" type="datetime'''''''''''''53''''%'">
                <a:rPr lang="en-US" sz="900" b="1">
                  <a:solidFill>
                    <a:schemeClr val="tx1"/>
                  </a:solidFill>
                  <a:latin typeface="Arial" charset="0"/>
                  <a:ea typeface="ＭＳ Ｐゴシック" charset="0"/>
                  <a:cs typeface="ＭＳ Ｐゴシック" charset="0"/>
                </a:rPr>
                <a:pPr algn="ctr">
                  <a:defRPr/>
                </a:pPr>
                <a:t>53%</a:t>
              </a:fld>
              <a:endParaRPr lang="en-GB" sz="1100" b="1" dirty="0">
                <a:solidFill>
                  <a:schemeClr val="tx1"/>
                </a:solidFill>
                <a:latin typeface="Calibri" charset="0"/>
                <a:ea typeface="ＭＳ Ｐゴシック" charset="0"/>
                <a:cs typeface="ＭＳ Ｐゴシック" charset="0"/>
                <a:sym typeface="Calibri" charset="0"/>
              </a:endParaRPr>
            </a:p>
          </p:txBody>
        </p:sp>
        <p:sp>
          <p:nvSpPr>
            <p:cNvPr id="71" name="Rectangle 70"/>
            <p:cNvSpPr/>
            <p:nvPr>
              <p:custDataLst>
                <p:tags r:id="rId17"/>
              </p:custDataLst>
            </p:nvPr>
          </p:nvSpPr>
          <p:spPr bwMode="auto">
            <a:xfrm>
              <a:off x="2426925" y="5416769"/>
              <a:ext cx="856356" cy="566911"/>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36D2E548-75AA-AF4E-BDC7-0BDB26CC8432}" type="datetime'Securi''''''ng'''''' ''''S''u''''p''p''''''l''''i''''e''''s'">
                <a:rPr lang="en-US" sz="900">
                  <a:solidFill>
                    <a:schemeClr val="tx1"/>
                  </a:solidFill>
                  <a:latin typeface="Arial" charset="0"/>
                  <a:ea typeface="ＭＳ Ｐゴシック" charset="0"/>
                  <a:cs typeface="ＭＳ Ｐゴシック" charset="0"/>
                </a:rPr>
                <a:pPr algn="ctr">
                  <a:defRPr/>
                </a:pPr>
                <a:t>Securing Supplies</a:t>
              </a:fld>
              <a:endParaRPr lang="en-US" sz="900" dirty="0">
                <a:solidFill>
                  <a:schemeClr val="tx1"/>
                </a:solidFill>
                <a:latin typeface="Calibri" charset="0"/>
                <a:ea typeface="ＭＳ Ｐゴシック" charset="0"/>
                <a:cs typeface="ＭＳ Ｐゴシック" charset="0"/>
                <a:sym typeface="Calibri" charset="0"/>
              </a:endParaRPr>
            </a:p>
          </p:txBody>
        </p:sp>
        <p:sp>
          <p:nvSpPr>
            <p:cNvPr id="72" name="Rectangle 71"/>
            <p:cNvSpPr/>
            <p:nvPr>
              <p:custDataLst>
                <p:tags r:id="rId18"/>
              </p:custDataLst>
            </p:nvPr>
          </p:nvSpPr>
          <p:spPr bwMode="gray">
            <a:xfrm>
              <a:off x="2704195" y="2912639"/>
              <a:ext cx="282527" cy="1522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2FB772DD-8C66-9B44-B202-61A2D118B988}" type="datetime'''''''''''''''''''''5''''5''''''''''''''''''%'''''''''''">
                <a:rPr lang="en-US" sz="900">
                  <a:solidFill>
                    <a:schemeClr val="tx1"/>
                  </a:solidFill>
                  <a:latin typeface="Arial" charset="0"/>
                  <a:ea typeface="ＭＳ Ｐゴシック" charset="0"/>
                  <a:cs typeface="ＭＳ Ｐゴシック" charset="0"/>
                </a:rPr>
                <a:pPr algn="ctr">
                  <a:defRPr/>
                </a:pPr>
                <a:t>55%</a:t>
              </a:fld>
              <a:endParaRPr lang="en-GB" sz="1100" dirty="0">
                <a:solidFill>
                  <a:schemeClr val="tx1"/>
                </a:solidFill>
                <a:latin typeface="Calibri" charset="0"/>
                <a:ea typeface="ＭＳ Ｐゴシック" charset="0"/>
                <a:cs typeface="ＭＳ Ｐゴシック" charset="0"/>
                <a:sym typeface="Calibri" charset="0"/>
              </a:endParaRPr>
            </a:p>
          </p:txBody>
        </p:sp>
        <p:sp>
          <p:nvSpPr>
            <p:cNvPr id="73" name="Rectangle 72"/>
            <p:cNvSpPr/>
            <p:nvPr>
              <p:custDataLst>
                <p:tags r:id="rId19"/>
              </p:custDataLst>
            </p:nvPr>
          </p:nvSpPr>
          <p:spPr bwMode="auto">
            <a:xfrm>
              <a:off x="1528459" y="5416769"/>
              <a:ext cx="945851" cy="2834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066BD4DF-07AE-0643-8E4D-F3EECD1CF6A5}" type="datetime'''''''''F''''i''nan''ci''n''''''''g'''''''''">
                <a:rPr lang="en-US" sz="900">
                  <a:solidFill>
                    <a:schemeClr val="tx1"/>
                  </a:solidFill>
                  <a:latin typeface="Arial" charset="0"/>
                  <a:ea typeface="ＭＳ Ｐゴシック" charset="0"/>
                  <a:cs typeface="ＭＳ Ｐゴシック" charset="0"/>
                </a:rPr>
                <a:pPr algn="ctr">
                  <a:defRPr/>
                </a:pPr>
                <a:t>Financing</a:t>
              </a:fld>
              <a:endParaRPr lang="en-US" sz="900" dirty="0">
                <a:solidFill>
                  <a:schemeClr val="tx1"/>
                </a:solidFill>
                <a:latin typeface="Calibri" charset="0"/>
                <a:ea typeface="ＭＳ Ｐゴシック" charset="0"/>
                <a:cs typeface="ＭＳ Ｐゴシック" charset="0"/>
                <a:sym typeface="Calibri" charset="0"/>
              </a:endParaRPr>
            </a:p>
          </p:txBody>
        </p:sp>
        <p:sp>
          <p:nvSpPr>
            <p:cNvPr id="74" name="Rectangle 73"/>
            <p:cNvSpPr/>
            <p:nvPr>
              <p:custDataLst>
                <p:tags r:id="rId20"/>
              </p:custDataLst>
            </p:nvPr>
          </p:nvSpPr>
          <p:spPr bwMode="gray">
            <a:xfrm>
              <a:off x="1816251" y="2854325"/>
              <a:ext cx="284282" cy="15387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35D0C4D7-B7E5-C54B-95D9-4614951588F9}" type="datetime'5''''''''''''''''''''''''''''''6''%'''''''''''''''''''''">
                <a:rPr lang="en-US" sz="900" b="1">
                  <a:solidFill>
                    <a:schemeClr val="tx1"/>
                  </a:solidFill>
                  <a:latin typeface="Arial" charset="0"/>
                  <a:ea typeface="ＭＳ Ｐゴシック" charset="0"/>
                  <a:cs typeface="ＭＳ Ｐゴシック" charset="0"/>
                </a:rPr>
                <a:pPr algn="ctr">
                  <a:defRPr/>
                </a:pPr>
                <a:t>56%</a:t>
              </a:fld>
              <a:endParaRPr lang="en-GB" sz="1100" b="1" dirty="0">
                <a:solidFill>
                  <a:schemeClr val="tx1"/>
                </a:solidFill>
                <a:latin typeface="Arial" charset="0"/>
                <a:ea typeface="ＭＳ Ｐゴシック" charset="0"/>
                <a:cs typeface="ＭＳ Ｐゴシック" charset="0"/>
                <a:sym typeface="Calibri" charset="0"/>
              </a:endParaRPr>
            </a:p>
          </p:txBody>
        </p:sp>
        <p:sp>
          <p:nvSpPr>
            <p:cNvPr id="75" name="Rectangle 74"/>
            <p:cNvSpPr/>
            <p:nvPr>
              <p:custDataLst>
                <p:tags r:id="rId21"/>
              </p:custDataLst>
            </p:nvPr>
          </p:nvSpPr>
          <p:spPr bwMode="auto">
            <a:xfrm>
              <a:off x="268496" y="5416769"/>
              <a:ext cx="1370519" cy="283456"/>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519A64DE-4ED2-F944-8869-2F5F1CC37584}" type="datetime'''''In''f''''r''''''''a''''''''s''''''t''ru''''c''''t''''ure'">
                <a:rPr lang="en-US" sz="900">
                  <a:solidFill>
                    <a:schemeClr val="tx1"/>
                  </a:solidFill>
                  <a:latin typeface="Arial" charset="0"/>
                  <a:ea typeface="ＭＳ Ｐゴシック" charset="0"/>
                  <a:cs typeface="ＭＳ Ｐゴシック" charset="0"/>
                </a:rPr>
                <a:pPr algn="ctr">
                  <a:defRPr/>
                </a:pPr>
                <a:t>Infrastructure</a:t>
              </a:fld>
              <a:endParaRPr lang="en-GB" sz="900" dirty="0">
                <a:solidFill>
                  <a:schemeClr val="tx1"/>
                </a:solidFill>
                <a:latin typeface="Arial" charset="0"/>
                <a:ea typeface="ＭＳ Ｐゴシック" charset="0"/>
                <a:cs typeface="ＭＳ Ｐゴシック" charset="0"/>
                <a:sym typeface="+mn-lt" charset="0"/>
              </a:endParaRPr>
            </a:p>
          </p:txBody>
        </p:sp>
        <p:sp>
          <p:nvSpPr>
            <p:cNvPr id="76" name="Rectangle 75"/>
            <p:cNvSpPr/>
            <p:nvPr>
              <p:custDataLst>
                <p:tags r:id="rId22"/>
              </p:custDataLst>
            </p:nvPr>
          </p:nvSpPr>
          <p:spPr bwMode="gray">
            <a:xfrm>
              <a:off x="918215" y="2140025"/>
              <a:ext cx="294369" cy="112848"/>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1619" tIns="0" rIns="21619" bIns="0" anchor="b"/>
            <a:lstStyle/>
            <a:p>
              <a:pPr algn="ctr">
                <a:defRPr/>
              </a:pPr>
              <a:fld id="{B85E183B-4643-0E4E-A4F1-A76E307BCFDB}" type="datetime'''''''''''''''''''7''2''''''%'''''''''''''''''''''''''''''">
                <a:rPr lang="en-US" sz="900" b="1">
                  <a:solidFill>
                    <a:schemeClr val="tx1"/>
                  </a:solidFill>
                  <a:latin typeface="Arial" charset="0"/>
                  <a:ea typeface="ＭＳ Ｐゴシック" charset="0"/>
                  <a:cs typeface="ＭＳ Ｐゴシック" charset="0"/>
                </a:rPr>
                <a:pPr algn="ctr">
                  <a:defRPr/>
                </a:pPr>
                <a:t>72%</a:t>
              </a:fld>
              <a:endParaRPr lang="en-GB" sz="1100" b="1" dirty="0">
                <a:solidFill>
                  <a:schemeClr val="tx1"/>
                </a:solidFill>
                <a:latin typeface="Calibri" charset="0"/>
                <a:ea typeface="ＭＳ Ｐゴシック" charset="0"/>
                <a:cs typeface="ＭＳ Ｐゴシック" charset="0"/>
                <a:sym typeface="Calibri" charset="0"/>
              </a:endParaRPr>
            </a:p>
          </p:txBody>
        </p:sp>
        <p:sp>
          <p:nvSpPr>
            <p:cNvPr id="77" name="Rectangle 76"/>
            <p:cNvSpPr/>
            <p:nvPr/>
          </p:nvSpPr>
          <p:spPr>
            <a:xfrm>
              <a:off x="3324139" y="5377059"/>
              <a:ext cx="1087013" cy="656345"/>
            </a:xfrm>
            <a:prstGeom prst="rect">
              <a:avLst/>
            </a:prstGeom>
          </p:spPr>
          <p:txBody>
            <a:bodyPr wrap="square">
              <a:spAutoFit/>
            </a:bodyPr>
            <a:lstStyle/>
            <a:p>
              <a:fld id="{60490B2E-7770-774D-BD20-4595B2474492}" type="datetime'P''o''''''licy ''''&amp; R''eg''ulatory ''Env''ir''o''nm''en''t'">
                <a:rPr lang="en-US" sz="700">
                  <a:solidFill>
                    <a:schemeClr val="tx1"/>
                  </a:solidFill>
                </a:rPr>
                <a:pPr/>
                <a:t>Policy &amp; Regulatory Environment</a:t>
              </a:fld>
              <a:endParaRPr lang="en-US" sz="900" dirty="0"/>
            </a:p>
          </p:txBody>
        </p:sp>
        <p:graphicFrame>
          <p:nvGraphicFramePr>
            <p:cNvPr id="80" name="Object 2"/>
            <p:cNvGraphicFramePr>
              <a:graphicFrameLocks/>
            </p:cNvGraphicFramePr>
            <p:nvPr>
              <p:custDataLst>
                <p:tags r:id="rId23"/>
              </p:custDataLst>
            </p:nvPr>
          </p:nvGraphicFramePr>
          <p:xfrm>
            <a:off x="505924" y="2224828"/>
            <a:ext cx="9094787" cy="3225800"/>
          </p:xfrm>
          <a:graphic>
            <a:graphicData uri="http://schemas.openxmlformats.org/drawingml/2006/chart">
              <c:chart xmlns:c="http://schemas.openxmlformats.org/drawingml/2006/chart" xmlns:r="http://schemas.openxmlformats.org/officeDocument/2006/relationships" r:id="rId25"/>
            </a:graphicData>
          </a:graphic>
        </p:graphicFrame>
      </p:grpSp>
      <p:sp>
        <p:nvSpPr>
          <p:cNvPr id="78" name="Rectangle 77"/>
          <p:cNvSpPr/>
          <p:nvPr/>
        </p:nvSpPr>
        <p:spPr>
          <a:xfrm>
            <a:off x="142844" y="4000504"/>
            <a:ext cx="4786346" cy="276999"/>
          </a:xfrm>
          <a:prstGeom prst="rect">
            <a:avLst/>
          </a:prstGeom>
        </p:spPr>
        <p:txBody>
          <a:bodyPr wrap="square">
            <a:spAutoFit/>
          </a:bodyPr>
          <a:lstStyle/>
          <a:p>
            <a:pPr marL="457200" indent="-457200"/>
            <a:r>
              <a:rPr lang="en-US" sz="1200" b="1" dirty="0">
                <a:solidFill>
                  <a:srgbClr val="0070C0"/>
                </a:solidFill>
                <a:latin typeface="Arial Unicode MS" panose="020B0604020202020204" pitchFamily="34" charset="-128"/>
              </a:rPr>
              <a:t>Supply side constraints in Agro industrial development</a:t>
            </a:r>
          </a:p>
        </p:txBody>
      </p:sp>
      <p:sp>
        <p:nvSpPr>
          <p:cNvPr id="79" name="Rectangle 78"/>
          <p:cNvSpPr/>
          <p:nvPr/>
        </p:nvSpPr>
        <p:spPr>
          <a:xfrm>
            <a:off x="35496" y="4890646"/>
            <a:ext cx="5929322" cy="338554"/>
          </a:xfrm>
          <a:prstGeom prst="rect">
            <a:avLst/>
          </a:prstGeom>
        </p:spPr>
        <p:txBody>
          <a:bodyPr wrap="square">
            <a:spAutoFit/>
          </a:bodyPr>
          <a:lstStyle/>
          <a:p>
            <a:pPr marL="457200" indent="-457200"/>
            <a:r>
              <a:rPr lang="en-US" sz="1600" dirty="0">
                <a:latin typeface="Arial Unicode MS" panose="020B0604020202020204" pitchFamily="34" charset="-128"/>
              </a:rPr>
              <a:t>Addresses</a:t>
            </a:r>
            <a:r>
              <a:rPr lang="en-US" sz="1600" dirty="0">
                <a:solidFill>
                  <a:schemeClr val="accent5">
                    <a:lumMod val="10000"/>
                  </a:schemeClr>
                </a:solidFill>
                <a:latin typeface="Arial Unicode MS" panose="020B0604020202020204" pitchFamily="34" charset="-128"/>
              </a:rPr>
              <a:t> challenges to </a:t>
            </a:r>
            <a:r>
              <a:rPr lang="en-US" sz="1600" dirty="0" smtClean="0">
                <a:solidFill>
                  <a:schemeClr val="accent5">
                    <a:lumMod val="10000"/>
                  </a:schemeClr>
                </a:solidFill>
                <a:latin typeface="Arial Unicode MS" panose="020B0604020202020204" pitchFamily="34" charset="-128"/>
              </a:rPr>
              <a:t>Industrialization </a:t>
            </a:r>
            <a:r>
              <a:rPr lang="en-US" sz="1600" dirty="0">
                <a:solidFill>
                  <a:schemeClr val="accent5">
                    <a:lumMod val="10000"/>
                  </a:schemeClr>
                </a:solidFill>
                <a:latin typeface="Arial Unicode MS" panose="020B0604020202020204" pitchFamily="34" charset="-128"/>
              </a:rPr>
              <a:t>simultaneously </a:t>
            </a:r>
            <a:endParaRPr lang="en-US" sz="1600" dirty="0">
              <a:solidFill>
                <a:srgbClr val="FF0000"/>
              </a:solidFill>
            </a:endParaRPr>
          </a:p>
        </p:txBody>
      </p:sp>
      <p:pic>
        <p:nvPicPr>
          <p:cNvPr id="81" name="Picture 26" descr="C:\Users\joyyli\AppData\Local\Temp\wze771\5.Anambra State- Omor (Rice) - Master plan -Birds Eye View.jpg"/>
          <p:cNvPicPr>
            <a:picLocks noChangeArrowheads="1"/>
          </p:cNvPicPr>
          <p:nvPr/>
        </p:nvPicPr>
        <p:blipFill rotWithShape="1">
          <a:blip r:embed="rId26" cstate="email">
            <a:extLst>
              <a:ext uri="{28A0092B-C50C-407E-A947-70E740481C1C}">
                <a14:useLocalDpi xmlns="" xmlns:a14="http://schemas.microsoft.com/office/drawing/2010/main"/>
              </a:ext>
            </a:extLst>
          </a:blip>
          <a:srcRect/>
          <a:stretch/>
        </p:blipFill>
        <p:spPr bwMode="gray">
          <a:xfrm>
            <a:off x="6286512" y="4071942"/>
            <a:ext cx="2786050" cy="2296804"/>
          </a:xfrm>
          <a:prstGeom prst="rect">
            <a:avLst/>
          </a:prstGeom>
          <a:noFill/>
          <a:extLst>
            <a:ext uri="{909E8E84-426E-40DD-AFC4-6F175D3DCCD1}">
              <a14:hiddenFill xmlns="" xmlns:a14="http://schemas.microsoft.com/office/drawing/2010/main">
                <a:solidFill>
                  <a:srgbClr val="FFFFFF"/>
                </a:solidFill>
              </a14:hiddenFill>
            </a:ext>
          </a:extLst>
        </p:spPr>
      </p:pic>
      <p:pic>
        <p:nvPicPr>
          <p:cNvPr id="82" name="Picture 1"/>
          <p:cNvPicPr>
            <a:picLocks noChangeAspect="1" noChangeArrowheads="1"/>
          </p:cNvPicPr>
          <p:nvPr/>
        </p:nvPicPr>
        <p:blipFill>
          <a:blip r:embed="rId27" cstate="email">
            <a:extLst>
              <a:ext uri="{28A0092B-C50C-407E-A947-70E740481C1C}">
                <a14:useLocalDpi xmlns="" xmlns:a14="http://schemas.microsoft.com/office/drawing/2010/main" val="0"/>
              </a:ext>
            </a:extLst>
          </a:blip>
          <a:srcRect/>
          <a:stretch>
            <a:fillRect/>
          </a:stretch>
        </p:blipFill>
        <p:spPr bwMode="auto">
          <a:xfrm>
            <a:off x="6286512" y="1785926"/>
            <a:ext cx="2786082" cy="20064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83" name="Straight Connector 82"/>
          <p:cNvCxnSpPr/>
          <p:nvPr/>
        </p:nvCxnSpPr>
        <p:spPr>
          <a:xfrm flipV="1">
            <a:off x="5922480" y="1785926"/>
            <a:ext cx="0" cy="4572002"/>
          </a:xfrm>
          <a:prstGeom prst="line">
            <a:avLst/>
          </a:prstGeom>
        </p:spPr>
        <p:style>
          <a:lnRef idx="3">
            <a:schemeClr val="accent3"/>
          </a:lnRef>
          <a:fillRef idx="0">
            <a:schemeClr val="accent3"/>
          </a:fillRef>
          <a:effectRef idx="2">
            <a:schemeClr val="accent3"/>
          </a:effectRef>
          <a:fontRef idx="minor">
            <a:schemeClr val="tx1"/>
          </a:fontRef>
        </p:style>
      </p:cxnSp>
      <p:sp>
        <p:nvSpPr>
          <p:cNvPr id="84" name="Freeform 83"/>
          <p:cNvSpPr/>
          <p:nvPr/>
        </p:nvSpPr>
        <p:spPr>
          <a:xfrm>
            <a:off x="5687317" y="2956982"/>
            <a:ext cx="599195" cy="1900929"/>
          </a:xfrm>
          <a:custGeom>
            <a:avLst/>
            <a:gdLst>
              <a:gd name="connsiteX0" fmla="*/ 0 w 80962"/>
              <a:gd name="connsiteY0" fmla="*/ 0 h 602457"/>
              <a:gd name="connsiteX1" fmla="*/ 80962 w 80962"/>
              <a:gd name="connsiteY1" fmla="*/ 302419 h 602457"/>
              <a:gd name="connsiteX2" fmla="*/ 0 w 80962"/>
              <a:gd name="connsiteY2" fmla="*/ 602457 h 602457"/>
            </a:gdLst>
            <a:ahLst/>
            <a:cxnLst>
              <a:cxn ang="0">
                <a:pos x="connsiteX0" y="connsiteY0"/>
              </a:cxn>
              <a:cxn ang="0">
                <a:pos x="connsiteX1" y="connsiteY1"/>
              </a:cxn>
              <a:cxn ang="0">
                <a:pos x="connsiteX2" y="connsiteY2"/>
              </a:cxn>
            </a:cxnLst>
            <a:rect l="l" t="t" r="r" b="b"/>
            <a:pathLst>
              <a:path w="80962" h="602457">
                <a:moveTo>
                  <a:pt x="0" y="0"/>
                </a:moveTo>
                <a:lnTo>
                  <a:pt x="80962" y="302419"/>
                </a:lnTo>
                <a:lnTo>
                  <a:pt x="0" y="602457"/>
                </a:lnTo>
              </a:path>
            </a:pathLst>
          </a:custGeom>
          <a:solidFill>
            <a:schemeClr val="bg1"/>
          </a:solidFill>
          <a:ln w="28575"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51520" y="1484784"/>
            <a:ext cx="2376264"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12024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1000" y="2500306"/>
            <a:ext cx="3352800" cy="2059722"/>
          </a:xfrm>
          <a:prstGeom prst="roundRect">
            <a:avLst>
              <a:gd name="adj" fmla="val 26292"/>
            </a:avLst>
          </a:prstGeom>
          <a:solidFill>
            <a:srgbClr val="FFC000"/>
          </a:solidFill>
          <a:ln>
            <a:noFill/>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b="1" dirty="0">
                <a:solidFill>
                  <a:srgbClr val="000000"/>
                </a:solidFill>
                <a:latin typeface="Cambria" pitchFamily="18" charset="0"/>
              </a:rPr>
              <a:t>External infrastructure connects the </a:t>
            </a:r>
            <a:r>
              <a:rPr lang="en-US" b="1" dirty="0" smtClean="0">
                <a:solidFill>
                  <a:srgbClr val="000000"/>
                </a:solidFill>
                <a:latin typeface="Cambria" pitchFamily="18" charset="0"/>
              </a:rPr>
              <a:t>IZ </a:t>
            </a:r>
            <a:r>
              <a:rPr lang="en-US" b="1" dirty="0">
                <a:solidFill>
                  <a:srgbClr val="000000"/>
                </a:solidFill>
                <a:latin typeface="Cambria" pitchFamily="18" charset="0"/>
              </a:rPr>
              <a:t>with the outside world providing forward and backward linkages necessary for the operations</a:t>
            </a:r>
            <a:r>
              <a:rPr lang="en-US" b="1" dirty="0" smtClean="0">
                <a:solidFill>
                  <a:srgbClr val="000000"/>
                </a:solidFill>
                <a:latin typeface="Cambria" pitchFamily="18" charset="0"/>
              </a:rPr>
              <a:t>.</a:t>
            </a:r>
            <a:endParaRPr lang="en-US" b="1" dirty="0">
              <a:solidFill>
                <a:srgbClr val="000000"/>
              </a:solidFill>
              <a:latin typeface="Cambria" pitchFamily="18" charset="0"/>
            </a:endParaRPr>
          </a:p>
        </p:txBody>
      </p:sp>
      <p:sp>
        <p:nvSpPr>
          <p:cNvPr id="7" name="TextBox 6"/>
          <p:cNvSpPr txBox="1"/>
          <p:nvPr/>
        </p:nvSpPr>
        <p:spPr>
          <a:xfrm>
            <a:off x="0" y="846138"/>
            <a:ext cx="9144000" cy="461665"/>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sz="2400" b="1" dirty="0" smtClean="0">
                <a:solidFill>
                  <a:srgbClr val="FFFFFF"/>
                </a:solidFill>
                <a:latin typeface="Cambria" pitchFamily="18" charset="0"/>
              </a:rPr>
              <a:t>Infrastructure is key to Industrialization &amp; Competitiveness</a:t>
            </a:r>
            <a:endParaRPr lang="en-US" sz="2400" b="1" dirty="0">
              <a:solidFill>
                <a:srgbClr val="FFFFFF"/>
              </a:solidFill>
              <a:latin typeface="Cambria" pitchFamily="18" charset="0"/>
            </a:endParaRPr>
          </a:p>
        </p:txBody>
      </p:sp>
      <p:graphicFrame>
        <p:nvGraphicFramePr>
          <p:cNvPr id="8" name="Diagram 7"/>
          <p:cNvGraphicFramePr/>
          <p:nvPr/>
        </p:nvGraphicFramePr>
        <p:xfrm>
          <a:off x="3429000" y="1295400"/>
          <a:ext cx="5562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3" name="Rectangle 1"/>
          <p:cNvSpPr>
            <a:spLocks noChangeArrowheads="1"/>
          </p:cNvSpPr>
          <p:nvPr/>
        </p:nvSpPr>
        <p:spPr bwMode="auto">
          <a:xfrm>
            <a:off x="179512" y="5013176"/>
            <a:ext cx="3456384"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The government’s resources and capacities are limited and need to be used strategically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688"/>
            <a:ext cx="7903790" cy="1098482"/>
          </a:xfrm>
        </p:spPr>
        <p:txBody>
          <a:bodyPr/>
          <a:lstStyle/>
          <a:p>
            <a:r>
              <a:rPr lang="en-GB" dirty="0" smtClean="0"/>
              <a:t>SDG 9 recognizes Infrastructure as critical</a:t>
            </a:r>
            <a:endParaRPr lang="en-GB" dirty="0"/>
          </a:p>
        </p:txBody>
      </p:sp>
      <p:sp>
        <p:nvSpPr>
          <p:cNvPr id="3" name="Slide Number Placeholder 2"/>
          <p:cNvSpPr>
            <a:spLocks noGrp="1"/>
          </p:cNvSpPr>
          <p:nvPr>
            <p:ph type="sldNum" sz="quarter" idx="10"/>
          </p:nvPr>
        </p:nvSpPr>
        <p:spPr/>
        <p:txBody>
          <a:bodyPr/>
          <a:lstStyle/>
          <a:p>
            <a:fld id="{732AE99B-36B2-4E63-B1CB-071469BDC094}" type="slidenum">
              <a:rPr lang="en-GB" altLang="en-US" smtClean="0"/>
              <a:pPr/>
              <a:t>9</a:t>
            </a:fld>
            <a:endParaRPr lang="en-GB" altLang="en-US" dirty="0"/>
          </a:p>
        </p:txBody>
      </p:sp>
      <p:sp>
        <p:nvSpPr>
          <p:cNvPr id="4" name="Rectangle 3"/>
          <p:cNvSpPr/>
          <p:nvPr/>
        </p:nvSpPr>
        <p:spPr>
          <a:xfrm>
            <a:off x="224061" y="1599178"/>
            <a:ext cx="8712968" cy="4278094"/>
          </a:xfrm>
          <a:prstGeom prst="rect">
            <a:avLst/>
          </a:prstGeom>
        </p:spPr>
        <p:txBody>
          <a:bodyPr wrap="square">
            <a:spAutoFit/>
          </a:bodyPr>
          <a:lstStyle/>
          <a:p>
            <a:pPr algn="l">
              <a:buFont typeface="Arial" panose="020B0604020202020204" pitchFamily="34" charset="0"/>
              <a:buChar char="•"/>
            </a:pPr>
            <a:r>
              <a:rPr lang="en-GB" sz="1600" dirty="0" smtClean="0">
                <a:solidFill>
                  <a:srgbClr val="078AC5"/>
                </a:solidFill>
              </a:rPr>
              <a:t>For many African countries, particularly the lower-income countries, the existent constraints regarding infrastructure affect firm productivity by around 40 per cent</a:t>
            </a:r>
          </a:p>
          <a:p>
            <a:pPr algn="l">
              <a:buFont typeface="Arial" panose="020B0604020202020204" pitchFamily="34" charset="0"/>
              <a:buChar char="•"/>
            </a:pPr>
            <a:endParaRPr lang="en-GB" sz="1600" dirty="0" smtClean="0">
              <a:solidFill>
                <a:srgbClr val="078AC5"/>
              </a:solidFill>
            </a:endParaRPr>
          </a:p>
          <a:p>
            <a:pPr algn="l">
              <a:buFont typeface="Arial" panose="020B0604020202020204" pitchFamily="34" charset="0"/>
              <a:buChar char="•"/>
            </a:pPr>
            <a:r>
              <a:rPr lang="en-GB" sz="1600" dirty="0" smtClean="0">
                <a:solidFill>
                  <a:srgbClr val="078AC5"/>
                </a:solidFill>
              </a:rPr>
              <a:t>Inadequate infrastructure leads to a lack of access to markets, jobs, information and training, creating a major barrier to doing business</a:t>
            </a:r>
          </a:p>
          <a:p>
            <a:pPr algn="l">
              <a:buFont typeface="Arial" panose="020B0604020202020204" pitchFamily="34" charset="0"/>
              <a:buChar char="•"/>
            </a:pPr>
            <a:endParaRPr lang="en-GB" sz="1600" dirty="0" smtClean="0"/>
          </a:p>
          <a:p>
            <a:pPr algn="l">
              <a:buFont typeface="Arial" panose="020B0604020202020204" pitchFamily="34" charset="0"/>
              <a:buChar char="•"/>
            </a:pPr>
            <a:r>
              <a:rPr lang="en-GB" sz="1600" dirty="0" smtClean="0">
                <a:solidFill>
                  <a:srgbClr val="078AC5"/>
                </a:solidFill>
              </a:rPr>
              <a:t>Quality infrastructure is positively related to the achievement of social, economic and political goals</a:t>
            </a:r>
          </a:p>
          <a:p>
            <a:pPr algn="l">
              <a:buFont typeface="Arial" panose="020B0604020202020204" pitchFamily="34" charset="0"/>
              <a:buChar char="•"/>
            </a:pPr>
            <a:endParaRPr lang="en-GB" sz="1600" dirty="0" smtClean="0"/>
          </a:p>
          <a:p>
            <a:pPr algn="l">
              <a:buFont typeface="Arial" panose="020B0604020202020204" pitchFamily="34" charset="0"/>
              <a:buChar char="•"/>
            </a:pPr>
            <a:r>
              <a:rPr lang="en-GB" sz="1600" dirty="0" smtClean="0"/>
              <a:t>Basic </a:t>
            </a:r>
            <a:r>
              <a:rPr lang="en-GB" sz="1600" dirty="0"/>
              <a:t>infrastructure like </a:t>
            </a:r>
            <a:r>
              <a:rPr lang="en-GB" sz="1600" dirty="0" smtClean="0"/>
              <a:t>railways, roads</a:t>
            </a:r>
            <a:r>
              <a:rPr lang="en-GB" sz="1600" dirty="0"/>
              <a:t>, information and communication technologies, sanitation, electrical power and water remains scarce in many developing </a:t>
            </a:r>
            <a:r>
              <a:rPr lang="en-GB" sz="1600" dirty="0" smtClean="0"/>
              <a:t>countries</a:t>
            </a:r>
          </a:p>
          <a:p>
            <a:pPr algn="l">
              <a:buFont typeface="Arial" panose="020B0604020202020204" pitchFamily="34" charset="0"/>
              <a:buChar char="•"/>
            </a:pPr>
            <a:endParaRPr lang="en-GB" sz="1600" dirty="0"/>
          </a:p>
          <a:p>
            <a:pPr algn="l">
              <a:buFont typeface="Arial" panose="020B0604020202020204" pitchFamily="34" charset="0"/>
              <a:buChar char="•"/>
            </a:pPr>
            <a:r>
              <a:rPr lang="en-GB" sz="1600" dirty="0" smtClean="0"/>
              <a:t>2.5 </a:t>
            </a:r>
            <a:r>
              <a:rPr lang="en-GB" sz="1600" dirty="0"/>
              <a:t>billion people worldwide lack access to basic sanitation and almost 800 million people lack access to water, many hundreds of millions of them in Sub Saharan Africa and South </a:t>
            </a:r>
            <a:r>
              <a:rPr lang="en-GB" sz="1600" dirty="0" smtClean="0"/>
              <a:t>Asia</a:t>
            </a:r>
          </a:p>
          <a:p>
            <a:pPr algn="l">
              <a:buFont typeface="Arial" panose="020B0604020202020204" pitchFamily="34" charset="0"/>
              <a:buChar char="•"/>
            </a:pPr>
            <a:endParaRPr lang="en-GB" sz="1600" dirty="0"/>
          </a:p>
          <a:p>
            <a:pPr algn="l">
              <a:buFont typeface="Arial" panose="020B0604020202020204" pitchFamily="34" charset="0"/>
              <a:buChar char="•"/>
            </a:pPr>
            <a:r>
              <a:rPr lang="en-GB" sz="1600" dirty="0" smtClean="0"/>
              <a:t>About 2.6 billion people in the developing world are facing difficulties in accessing electricity full time</a:t>
            </a:r>
          </a:p>
        </p:txBody>
      </p:sp>
    </p:spTree>
    <p:extLst>
      <p:ext uri="{BB962C8B-B14F-4D97-AF65-F5344CB8AC3E}">
        <p14:creationId xmlns="" xmlns:p14="http://schemas.microsoft.com/office/powerpoint/2010/main" val="36242416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pPd0zQgU0meD50Xe449d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xOfRGwH2k27adPweho2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zK_ecBkvkq0e9xtO78Qd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JYjujAeJEC.dTTNhHMxA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Ljzi0mpZkGCT.hYSjUU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VUZb5Wyn0W_FojONoZf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pE6vCwS40ekWPSMamb8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Ze7X84Q1kSEquOecHLhr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LOmI5HS8k65QoUIVsNlN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soJyjXP50qTe5Vfz09Z1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GXoF0Y8wESKuOTkbOjv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wpSOmvtT0.7ZJq3HRXg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OsZ1hVRwkSC.J9BuL7iQ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Y9Jfcv68EqfnmrAvuOE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0Y1Z9S_LECeI24UCyLC7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kDoHe21Y0SjIH2fgugR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oPtK5bL0iBKXaxjsQc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Gx5s_wOjE6B6.Ba_ROVz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9lKS2.9ky9KwQYCW6S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5myKHIG3keQP5WmdRqB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XskgJJvXEq6dtcTjIQGq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j5EXVAU8jU2xACMhruCn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OJbztjsHEqAphv_IZLU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hF9xEK.lEuS.HiTM7uL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Yb9Th8tJkO3IzdY8h1XB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RmWgClFyEOL7_2tY8zF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Q.lPLfHM06V3ODivTW4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cotmX8MYUyCF5QWW.4T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RA5Vk5h80.KYmWWIEQe5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TotalTime>
  <Words>1293</Words>
  <Application>Microsoft Office PowerPoint</Application>
  <PresentationFormat>On-screen Show (4:3)</PresentationFormat>
  <Paragraphs>229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Forging Effective Links Between Agricultural and Industrial Sectors for Enhanced implementation of the SDGs   Chuma Ezedinma PhD UNIDO  Regional Office Nigeria   August 2016</vt:lpstr>
      <vt:lpstr>17 Goals 169 Targets to be achieved by 2030</vt:lpstr>
      <vt:lpstr>Slide 3</vt:lpstr>
      <vt:lpstr>Slide 4</vt:lpstr>
      <vt:lpstr>The importance of Industry</vt:lpstr>
      <vt:lpstr>Competition: Adding value to commodities</vt:lpstr>
      <vt:lpstr>Slide 7</vt:lpstr>
      <vt:lpstr>Slide 8</vt:lpstr>
      <vt:lpstr>SDG 9 recognizes Infrastructure as critical</vt:lpstr>
      <vt:lpstr>Slide 10</vt:lpstr>
      <vt:lpstr>Slide 11</vt:lpstr>
      <vt:lpstr>Improve on the Ease of doing business in Nigeria</vt:lpstr>
      <vt:lpstr>The Other C’s: Conform and Connect for Value</vt:lpstr>
      <vt:lpstr>Slide 14</vt:lpstr>
      <vt:lpstr> Link to INTERNATIONAL WTO Agencies </vt:lpstr>
      <vt:lpstr>Slide 16</vt:lpstr>
      <vt:lpstr>Slide 17</vt:lpstr>
      <vt:lpstr> </vt:lpstr>
      <vt:lpstr>Slide 19</vt:lpstr>
    </vt:vector>
  </TitlesOfParts>
  <Company>UNIDO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Xin YAO</dc:creator>
  <cp:lastModifiedBy>Chuma Ezedinma</cp:lastModifiedBy>
  <cp:revision>377</cp:revision>
  <cp:lastPrinted>2016-05-10T08:53:57Z</cp:lastPrinted>
  <dcterms:created xsi:type="dcterms:W3CDTF">2008-01-28T10:27:53Z</dcterms:created>
  <dcterms:modified xsi:type="dcterms:W3CDTF">2016-08-24T05:32:27Z</dcterms:modified>
</cp:coreProperties>
</file>