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63" r:id="rId2"/>
    <p:sldId id="256" r:id="rId3"/>
    <p:sldId id="268" r:id="rId4"/>
    <p:sldId id="269" r:id="rId5"/>
    <p:sldId id="257" r:id="rId6"/>
    <p:sldId id="267" r:id="rId7"/>
    <p:sldId id="264" r:id="rId8"/>
    <p:sldId id="265" r:id="rId9"/>
    <p:sldId id="266" r:id="rId10"/>
    <p:sldId id="270" r:id="rId11"/>
    <p:sldId id="258" r:id="rId12"/>
    <p:sldId id="261" r:id="rId13"/>
    <p:sldId id="271" r:id="rId14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15" tIns="46308" rIns="92615" bIns="463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15" tIns="46308" rIns="92615" bIns="46308" rtlCol="0"/>
          <a:lstStyle>
            <a:lvl1pPr algn="r">
              <a:defRPr sz="1200"/>
            </a:lvl1pPr>
          </a:lstStyle>
          <a:p>
            <a:fld id="{9A4C3709-196F-438C-9C82-AC10CF665E0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5" tIns="46308" rIns="92615" bIns="46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15" tIns="46308" rIns="92615" bIns="46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15" tIns="46308" rIns="92615" bIns="463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15" tIns="46308" rIns="92615" bIns="46308" rtlCol="0" anchor="b"/>
          <a:lstStyle>
            <a:lvl1pPr algn="r">
              <a:defRPr sz="1200"/>
            </a:lvl1pPr>
          </a:lstStyle>
          <a:p>
            <a:fld id="{80D6C72A-D52C-426C-A481-F57DF354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3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C72A-D52C-426C-A481-F57DF354BF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C72A-D52C-426C-A481-F57DF354BF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9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92E3-FCFC-4A61-92D1-492E45DFEF7D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11D-C669-4603-9B2B-8D16ED7BEB46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9AB6-0532-4170-B172-A76B73630355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5546-BF99-44BF-8FC7-982E2B834E75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CFBF-1B50-4C38-A9E4-E86A9EE927D0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E017-CDEF-4D0A-A0AC-EA680DCA20E4}" type="datetime1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55F-2886-42F8-9DF5-9CA9A375DE70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0859-6470-40DA-989E-306FF2F475F9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545-FB1A-416C-9C98-E11AC3B2280F}" type="datetime1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B3C-47D9-434D-A503-12441BE2328B}" type="datetime1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48E8-743B-4FCF-868C-1114C6F25513}" type="datetime1">
              <a:rPr lang="en-US" smtClean="0"/>
              <a:t>8/24/2016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3B0B82-A7F0-4D2F-838A-2A2C4C6B9C9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3E0A51-4B7B-4D46-B9E9-6EDB82DF2976}" type="datetime1">
              <a:rPr lang="en-US" smtClean="0"/>
              <a:t>8/24/2016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0339"/>
            <a:ext cx="80010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4</a:t>
            </a:r>
            <a:r>
              <a:rPr lang="en-US" sz="2000" baseline="30000" dirty="0">
                <a:latin typeface="FrankRuehl" panose="020E0503060101010101" pitchFamily="34" charset="-79"/>
                <a:cs typeface="FrankRuehl" panose="020E0503060101010101" pitchFamily="34" charset="-79"/>
              </a:rPr>
              <a:t>TH</a:t>
            </a:r>
            <a:r>
              <a:rPr 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TECHNICAL SESSION ON THE ENHANCED DIVERSIFICATION OF THE ECONOMY FOR SUSTAINABLE DEVELOPMENT AND IMPLEMENTATION OF THE SDGs</a:t>
            </a:r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TALKING POINTS </a:t>
            </a:r>
          </a:p>
          <a:p>
            <a:pPr marL="0" indent="0" algn="ctr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r>
              <a:rPr 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UWATT BASSEY UWATT, </a:t>
            </a:r>
            <a:r>
              <a:rPr lang="en-US" sz="2000" i="1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Ph.D</a:t>
            </a:r>
            <a:endParaRPr lang="en-US" sz="2000" i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r>
              <a:rPr lang="en-US" sz="9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DIRECTOR, RESEARCH DEPARTMENT, CENTRAL BANK OF NIGERIA</a:t>
            </a:r>
          </a:p>
          <a:p>
            <a:pPr marL="0" indent="0" algn="ctr">
              <a:buNone/>
            </a:pPr>
            <a:endParaRPr lang="en-US" sz="1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endParaRPr lang="en-US" sz="1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endParaRPr lang="en-US" sz="1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 algn="ctr">
              <a:buNone/>
            </a:pPr>
            <a:r>
              <a:rPr 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15</a:t>
            </a:r>
            <a:r>
              <a:rPr lang="en-US" sz="1600" baseline="30000" dirty="0">
                <a:latin typeface="FrankRuehl" panose="020E0503060101010101" pitchFamily="34" charset="-79"/>
                <a:cs typeface="FrankRuehl" panose="020E0503060101010101" pitchFamily="34" charset="-79"/>
              </a:rPr>
              <a:t>TH</a:t>
            </a:r>
            <a:r>
              <a:rPr 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 MEETING OF THE 2016 JOINT PLANNING BOARD(JPB) AND NATIONAL COUNCIL ON DEVELOPMENT PLANNING (NCDP)  TUESDAY 23</a:t>
            </a:r>
            <a:r>
              <a:rPr lang="en-US" sz="1600" baseline="30000" dirty="0">
                <a:latin typeface="FrankRuehl" panose="020E0503060101010101" pitchFamily="34" charset="-79"/>
                <a:cs typeface="FrankRuehl" panose="020E0503060101010101" pitchFamily="34" charset="-79"/>
              </a:rPr>
              <a:t>RD</a:t>
            </a:r>
            <a:r>
              <a:rPr 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 – THURSDAY, 25</a:t>
            </a:r>
            <a:r>
              <a:rPr lang="en-US" sz="1600" baseline="30000" dirty="0">
                <a:latin typeface="FrankRuehl" panose="020E0503060101010101" pitchFamily="34" charset="-79"/>
                <a:cs typeface="FrankRuehl" panose="020E0503060101010101" pitchFamily="34" charset="-79"/>
              </a:rPr>
              <a:t>TH</a:t>
            </a:r>
            <a:r>
              <a:rPr 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 AUGUST, 2016, KANO, KANO STATE</a:t>
            </a:r>
          </a:p>
        </p:txBody>
      </p:sp>
    </p:spTree>
    <p:extLst>
      <p:ext uri="{BB962C8B-B14F-4D97-AF65-F5344CB8AC3E}">
        <p14:creationId xmlns:p14="http://schemas.microsoft.com/office/powerpoint/2010/main" val="209989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	</a:t>
            </a:r>
            <a:r>
              <a:rPr lang="en-US" sz="4400" b="1" dirty="0"/>
              <a:t>What We Need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/>
              <a:t>Achieving SDGs will be very difficult unless deliberate actions are taken to ensure inclusive growth and diversification of the economy.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/>
              <a:t>The way out is for us to return to the development planning era with appropriate implementation  strategies – short-, medium-, and long-term strategies. 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/>
              <a:t>We need to harmonize all the existing sectoral plans/</a:t>
            </a:r>
            <a:r>
              <a:rPr lang="en-US" sz="2000" dirty="0" err="1"/>
              <a:t>programmes</a:t>
            </a:r>
            <a:r>
              <a:rPr lang="en-US" sz="2000" dirty="0"/>
              <a:t> into a single implementable plan. Since 1999, we have had several initiatives such as NEEDs (SEEDS,LEEDS) – 2003-2007; Seven Point Agenda- 2007-2011, Vision 20:2020, Transformation Agenda-2011-2015; Agricultural Promotion Policy (The Green Initiative) and the Power Sector Road Map for Change – 2015-date.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/>
              <a:t>Given that the economy is presently in a sorry state, the immediate action would be to declare an Economic State of Emergency while the various strategies are being finalized</a:t>
            </a:r>
            <a:r>
              <a:rPr lang="en-US" sz="2000"/>
              <a:t>.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31741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097"/>
            <a:ext cx="8229600" cy="197393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4. Focus Areas/Specific Policy Actions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13" y="646490"/>
            <a:ext cx="8844574" cy="5906711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Priority Sectors</a:t>
            </a:r>
          </a:p>
          <a:p>
            <a:pPr lvl="1"/>
            <a:r>
              <a:rPr lang="en-US" sz="2600" dirty="0"/>
              <a:t>Agriculture </a:t>
            </a:r>
          </a:p>
          <a:p>
            <a:pPr lvl="1"/>
            <a:r>
              <a:rPr lang="en-US" sz="2600" dirty="0"/>
              <a:t>Manufacturing</a:t>
            </a:r>
          </a:p>
          <a:p>
            <a:pPr lvl="1"/>
            <a:r>
              <a:rPr lang="en-US" sz="2600" dirty="0"/>
              <a:t>Building and construction</a:t>
            </a:r>
          </a:p>
          <a:p>
            <a:pPr lvl="1"/>
            <a:r>
              <a:rPr lang="en-US" sz="2600" dirty="0"/>
              <a:t>Power</a:t>
            </a:r>
          </a:p>
          <a:p>
            <a:pPr lvl="1"/>
            <a:r>
              <a:rPr lang="en-US" sz="2600" dirty="0"/>
              <a:t>Infrastructure (roads, rail, water, etc.)</a:t>
            </a:r>
          </a:p>
          <a:p>
            <a:pPr lvl="1"/>
            <a:r>
              <a:rPr lang="en-US" sz="2600" dirty="0"/>
              <a:t>Social Services (education, health, safety nets)</a:t>
            </a:r>
          </a:p>
          <a:p>
            <a:pPr lvl="1"/>
            <a:r>
              <a:rPr lang="en-US" sz="2600" dirty="0"/>
              <a:t>Security</a:t>
            </a:r>
          </a:p>
          <a:p>
            <a:r>
              <a:rPr lang="en-US" sz="2600" dirty="0"/>
              <a:t>Expansion in Revenue/Other Funding Sources </a:t>
            </a:r>
          </a:p>
          <a:p>
            <a:pPr lvl="1"/>
            <a:r>
              <a:rPr lang="en-US" sz="2600" dirty="0"/>
              <a:t>Borrowing (Domestic/External)</a:t>
            </a:r>
          </a:p>
          <a:p>
            <a:pPr lvl="1"/>
            <a:r>
              <a:rPr lang="en-US" sz="2600" dirty="0"/>
              <a:t>Asset Disposal</a:t>
            </a:r>
          </a:p>
          <a:p>
            <a:pPr lvl="1"/>
            <a:r>
              <a:rPr lang="en-US" sz="2600" dirty="0"/>
              <a:t>Concessioning/PPP</a:t>
            </a:r>
          </a:p>
          <a:p>
            <a:r>
              <a:rPr lang="en-US" sz="2600" dirty="0"/>
              <a:t>Expenditure Switching Measures</a:t>
            </a:r>
          </a:p>
          <a:p>
            <a:pPr lvl="1"/>
            <a:r>
              <a:rPr lang="en-US" sz="2600" dirty="0"/>
              <a:t>Quotas, tariffs, restrictions, exchange rate policies, etc.</a:t>
            </a:r>
          </a:p>
          <a:p>
            <a:r>
              <a:rPr lang="en-US" sz="2600" dirty="0"/>
              <a:t>Expenditure Changing Measures</a:t>
            </a:r>
          </a:p>
          <a:p>
            <a:pPr lvl="1"/>
            <a:r>
              <a:rPr lang="en-US" sz="2600" dirty="0"/>
              <a:t>Fiscal Stimulus by:</a:t>
            </a:r>
          </a:p>
          <a:p>
            <a:pPr lvl="2"/>
            <a:r>
              <a:rPr lang="en-US" sz="2600" dirty="0"/>
              <a:t>Payment of outstanding salaries to all tier of government employees</a:t>
            </a:r>
          </a:p>
          <a:p>
            <a:pPr lvl="2"/>
            <a:r>
              <a:rPr lang="en-US" sz="2600" dirty="0"/>
              <a:t>Social safety nets: conditional transfers, school feeding programmes, etc.</a:t>
            </a:r>
          </a:p>
          <a:p>
            <a:pPr lvl="2"/>
            <a:r>
              <a:rPr lang="en-US" sz="2600" dirty="0"/>
              <a:t>Outstanding domestic contractual debts, etc.</a:t>
            </a:r>
          </a:p>
          <a:p>
            <a:r>
              <a:rPr lang="en-US" sz="2600" dirty="0"/>
              <a:t>Reduction in cost of governance- Civil Service reforms</a:t>
            </a:r>
          </a:p>
          <a:p>
            <a:pPr lvl="1"/>
            <a:r>
              <a:rPr lang="en-US" sz="2600" dirty="0"/>
              <a:t>Streamline MDAs, ghost workers, overheads, travels, process re-engineering, etc.</a:t>
            </a:r>
          </a:p>
          <a:p>
            <a:pPr marL="114300" indent="0">
              <a:buNone/>
            </a:pP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252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169"/>
            <a:ext cx="7893036" cy="5156180"/>
          </a:xfrm>
        </p:spPr>
        <p:txBody>
          <a:bodyPr>
            <a:normAutofit/>
          </a:bodyPr>
          <a:lstStyle/>
          <a:p>
            <a:r>
              <a:rPr lang="en-US" sz="2400" dirty="0"/>
              <a:t>Institutional Reforms </a:t>
            </a:r>
          </a:p>
          <a:p>
            <a:pPr lvl="1"/>
            <a:r>
              <a:rPr lang="en-US" sz="2000" dirty="0"/>
              <a:t>Address challenges to efficient performance of the judiciary, public service and revenue generating agencies</a:t>
            </a:r>
          </a:p>
          <a:p>
            <a:pPr lvl="1"/>
            <a:r>
              <a:rPr lang="en-US" sz="2000" dirty="0"/>
              <a:t>Establishment of special courts for corruption cases</a:t>
            </a:r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/>
              <a:t>Legislation Issues</a:t>
            </a:r>
          </a:p>
          <a:p>
            <a:r>
              <a:rPr lang="en-US" sz="2400" dirty="0"/>
              <a:t>Executive-Legislative Dialogue</a:t>
            </a:r>
          </a:p>
          <a:p>
            <a:r>
              <a:rPr lang="en-US" sz="2400" dirty="0"/>
              <a:t>Address legislative constraints</a:t>
            </a:r>
          </a:p>
          <a:p>
            <a:pPr lvl="1"/>
            <a:r>
              <a:rPr lang="en-US" dirty="0"/>
              <a:t>Fiscal Responsibility Act (FRA) – Section 44, Part X (Conditions of borrowing and verification of compliance with limits).</a:t>
            </a:r>
          </a:p>
          <a:p>
            <a:pPr lvl="1"/>
            <a:r>
              <a:rPr lang="en-US" dirty="0"/>
              <a:t>Public Procurement Act (PPA) - Fast-track project approval and procurement process. </a:t>
            </a:r>
          </a:p>
          <a:p>
            <a:pPr lvl="1"/>
            <a:r>
              <a:rPr lang="en-US" dirty="0"/>
              <a:t>NNPC (Non-passage of the PIB)</a:t>
            </a:r>
          </a:p>
          <a:p>
            <a:pPr lvl="1"/>
            <a:r>
              <a:rPr lang="en-US" dirty="0"/>
              <a:t>DMO (Domestic-external debt mix)</a:t>
            </a:r>
          </a:p>
          <a:p>
            <a:pPr marL="502920" indent="-342900">
              <a:buFont typeface="Wingdings" panose="05000000000000000000" pitchFamily="2" charset="2"/>
              <a:buChar char="q"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66497"/>
            <a:ext cx="8229600" cy="62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4. Focus Areas/Specific Policy Actions Contd.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26" y="1485181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7200" dirty="0"/>
          </a:p>
          <a:p>
            <a:pPr marL="114300" indent="0" algn="ctr">
              <a:buNone/>
            </a:pPr>
            <a:r>
              <a:rPr lang="en-US" sz="7200" b="1" dirty="0"/>
              <a:t>THANK YOU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0B82-A7F0-4D2F-838A-2A2C4C6B9C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6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OUTLINE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51054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sz="3200" b="1" dirty="0"/>
              <a:t>Preamble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sz="3200" b="1" dirty="0"/>
              <a:t>Where we are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sz="3200" b="1" dirty="0"/>
              <a:t>What we need to do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sz="3200" b="1" dirty="0"/>
              <a:t>Focus Areas/ Specific Policy Actions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757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b="1" dirty="0"/>
              <a:t>1.	</a:t>
            </a:r>
            <a:r>
              <a:rPr lang="en-US" sz="4800" b="1" dirty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In any economy, economic management is concerned with deliberate actions/efforts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Expand the total wealth of a nation at a very fast rate – economic growth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Ensure that the wealth are equitably distributed and that the gab between the highest and lowest beneficiary of the national wealth is not uncontrollably wide- reduce poverty and inequality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Provide decent jobs for all citizens who are willing and able to 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Provide equal opportunities for all citizens to excel in their chosen carriers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Prevent overconsumption of natural resources needed by future generations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Ensure existence of strong social, economic and political institutions for policy formulation and implementation, etc.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sz="1800" dirty="0"/>
              <a:t>All these can be achieved if there is concerted efforts to increase the resilience of the economy by: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Broadening the sources of the national wealth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Reducing reliance on vulnerable economic sectors, such as oil in Nigeria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1382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b="1" dirty="0"/>
              <a:t>1.	</a:t>
            </a:r>
            <a:r>
              <a:rPr lang="en-US" sz="4800" b="1" dirty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508"/>
            <a:ext cx="76200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Increasing the range and number of economic outputs produced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Diversification of markets for exports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Diversification of income sources away from domestic economic 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Increase the variety of products and/or practices within an economic activity</a:t>
            </a:r>
          </a:p>
          <a:p>
            <a:pPr marL="11430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first part talks about sustainable and inclusive growth while the second part is concerned with diversification of the economy.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If the two parts are appropriately pursued, it will lead to the achievements of the Sustainable Development Goals (SDGs)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8460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	</a:t>
            </a:r>
            <a:r>
              <a:rPr lang="en-US" sz="3600" b="1" dirty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indent="-342900">
              <a:buFont typeface="Wingdings" panose="05000000000000000000" pitchFamily="2" charset="2"/>
              <a:buChar char="§"/>
            </a:pPr>
            <a:r>
              <a:rPr lang="en-US" sz="2400" dirty="0"/>
              <a:t>Presently, the economy is facing serious challenges: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 ‘Technically’ in recession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Negative GDP growth in Q1 (-0.36%) and Q2 ()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Rising Inflation rate, currently at 16.48%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Dwindling External Reserves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Rising Unemployment/Underemployment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Falling Government Revenue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Infrastructure Deficit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Security Challenges, etc.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400" dirty="0"/>
              <a:t>The economy is not equally sufficiently diversified. The growth we have witnessed in the past decade is to say the least not inclusive – paradox of growth with increasing poverty, inequality and high unemployment. The numbers speak for themselves.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algn="ctr"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4677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b="1" dirty="0"/>
              <a:t>2.	</a:t>
            </a:r>
            <a:r>
              <a:rPr lang="en-US" sz="4800" b="1" dirty="0"/>
              <a:t>Where We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657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71600"/>
            <a:ext cx="419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25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	</a:t>
            </a:r>
            <a:r>
              <a:rPr lang="en-US" sz="4800" b="1" dirty="0"/>
              <a:t>Where We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19999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86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	</a:t>
            </a:r>
            <a:r>
              <a:rPr lang="en-US" sz="4400" b="1" dirty="0"/>
              <a:t>Where We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90" y="1524000"/>
            <a:ext cx="7924801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9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b="1" dirty="0"/>
              <a:t>2.	</a:t>
            </a:r>
            <a:r>
              <a:rPr lang="en-US" sz="4800" b="1" dirty="0"/>
              <a:t>Where We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219200"/>
            <a:ext cx="8077201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64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563</TotalTime>
  <Words>782</Words>
  <Application>Microsoft Office PowerPoint</Application>
  <PresentationFormat>On-screen Show (4:3)</PresentationFormat>
  <Paragraphs>114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FrankRuehl</vt:lpstr>
      <vt:lpstr>Wingdings</vt:lpstr>
      <vt:lpstr>Adjacency</vt:lpstr>
      <vt:lpstr>PowerPoint Presentation</vt:lpstr>
      <vt:lpstr>OUTLINE</vt:lpstr>
      <vt:lpstr>1. Preamble</vt:lpstr>
      <vt:lpstr>1. Preamble</vt:lpstr>
      <vt:lpstr>2. Where We Are</vt:lpstr>
      <vt:lpstr>2. Where We Are</vt:lpstr>
      <vt:lpstr>2. Where We Are</vt:lpstr>
      <vt:lpstr>2. Where We Are</vt:lpstr>
      <vt:lpstr>2. Where We Are</vt:lpstr>
      <vt:lpstr>3. What We Need To Do</vt:lpstr>
      <vt:lpstr>4. Focus Areas/Specific Policy Actions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Memorandum</dc:title>
  <dc:creator>MR. A.B AMOO</dc:creator>
  <cp:lastModifiedBy>philip Obasi</cp:lastModifiedBy>
  <cp:revision>95</cp:revision>
  <cp:lastPrinted>2016-08-23T09:29:41Z</cp:lastPrinted>
  <dcterms:created xsi:type="dcterms:W3CDTF">2016-08-09T10:34:14Z</dcterms:created>
  <dcterms:modified xsi:type="dcterms:W3CDTF">2016-08-24T08:01:22Z</dcterms:modified>
</cp:coreProperties>
</file>