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6" r:id="rId1"/>
  </p:sldMasterIdLst>
  <p:sldIdLst>
    <p:sldId id="256" r:id="rId2"/>
    <p:sldId id="260" r:id="rId3"/>
    <p:sldId id="257" r:id="rId4"/>
    <p:sldId id="258" r:id="rId5"/>
    <p:sldId id="259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60" autoAdjust="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\\NIG-AAFS01\Documents$\Tunde.Aremu\My Documents\ActionAid Branding\Logo_transparent.gif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357158" y="6215082"/>
            <a:ext cx="2428892" cy="50859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B3434EB-6ECE-4DFD-881A-E7A207F1C206}" type="datetimeFigureOut">
              <a:rPr lang="en-GB" smtClean="0"/>
              <a:t>24/08/2016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38471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434EB-6ECE-4DFD-881A-E7A207F1C206}" type="datetimeFigureOut">
              <a:rPr lang="en-GB" smtClean="0"/>
              <a:t>24/08/2016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5FCF5-D626-413A-BCC3-07CD81A3F0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7008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434EB-6ECE-4DFD-881A-E7A207F1C206}" type="datetimeFigureOut">
              <a:rPr lang="en-GB" smtClean="0"/>
              <a:t>24/08/2016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5FCF5-D626-413A-BCC3-07CD81A3F0F9}" type="slidenum">
              <a:rPr lang="en-GB" smtClean="0"/>
              <a:t>‹#›</a:t>
            </a:fld>
            <a:endParaRPr lang="en-GB" dirty="0"/>
          </a:p>
        </p:txBody>
      </p:sp>
      <p:pic>
        <p:nvPicPr>
          <p:cNvPr id="7" name="Picture 2" descr="\\NIG-AAFS01\Documents$\Tunde.Aremu\My Documents\ActionAid Branding\Logo_transparent.gi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1857375" cy="388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92675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434EB-6ECE-4DFD-881A-E7A207F1C206}" type="datetimeFigureOut">
              <a:rPr lang="en-GB" smtClean="0"/>
              <a:t>24/08/2016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5FCF5-D626-413A-BCC3-07CD81A3F0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37105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434EB-6ECE-4DFD-881A-E7A207F1C206}" type="datetimeFigureOut">
              <a:rPr lang="en-GB" smtClean="0"/>
              <a:t>24/08/2016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5FCF5-D626-413A-BCC3-07CD81A3F0F9}" type="slidenum">
              <a:rPr lang="en-GB" smtClean="0"/>
              <a:t>‹#›</a:t>
            </a:fld>
            <a:endParaRPr lang="en-GB" dirty="0"/>
          </a:p>
        </p:txBody>
      </p:sp>
      <p:pic>
        <p:nvPicPr>
          <p:cNvPr id="7" name="Picture 2" descr="\\NIG-AAFS01\Documents$\Tunde.Aremu\My Documents\ActionAid Branding\Logo_transparent.gi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1857375" cy="388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1"/>
          <p:cNvSpPr txBox="1">
            <a:spLocks/>
          </p:cNvSpPr>
          <p:nvPr userDrawn="1"/>
        </p:nvSpPr>
        <p:spPr>
          <a:xfrm>
            <a:off x="0" y="0"/>
            <a:ext cx="9144000" cy="1000108"/>
          </a:xfrm>
          <a:prstGeom prst="rect">
            <a:avLst/>
          </a:prstGeom>
          <a:solidFill>
            <a:srgbClr val="FF0000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0603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5FCF5-D626-413A-BCC3-07CD81A3F0F9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2" descr="\\NIG-AAFS01\Documents$\Tunde.Aremu\My Documents\ActionAid Branding\Logo_transparent.gif"/>
          <p:cNvPicPr>
            <a:picLocks noChangeAspect="1" noChangeArrowheads="1"/>
          </p:cNvPicPr>
          <p:nvPr userDrawn="1"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331758" y="6273210"/>
            <a:ext cx="2428892" cy="50859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339731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434EB-6ECE-4DFD-881A-E7A207F1C206}" type="datetimeFigureOut">
              <a:rPr lang="en-GB" smtClean="0"/>
              <a:t>24/08/2016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7" name="Picture 2" descr="\\NIG-AAFS01\Documents$\Tunde.Aremu\My Documents\ActionAid Branding\Logo_transparent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1857375" cy="388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0" y="0"/>
            <a:ext cx="9144000" cy="1000108"/>
          </a:xfrm>
          <a:prstGeom prst="rect">
            <a:avLst/>
          </a:prstGeom>
          <a:solidFill>
            <a:srgbClr val="FF0000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69221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434EB-6ECE-4DFD-881A-E7A207F1C206}" type="datetimeFigureOut">
              <a:rPr lang="en-GB" smtClean="0"/>
              <a:t>24/08/2016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5FCF5-D626-413A-BCC3-07CD81A3F0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3342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434EB-6ECE-4DFD-881A-E7A207F1C206}" type="datetimeFigureOut">
              <a:rPr lang="en-GB" smtClean="0"/>
              <a:t>24/08/2016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5FCF5-D626-413A-BCC3-07CD81A3F0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0941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434EB-6ECE-4DFD-881A-E7A207F1C206}" type="datetimeFigureOut">
              <a:rPr lang="en-GB" smtClean="0"/>
              <a:t>24/08/2016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5FCF5-D626-413A-BCC3-07CD81A3F0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6263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434EB-6ECE-4DFD-881A-E7A207F1C206}" type="datetimeFigureOut">
              <a:rPr lang="en-GB" smtClean="0"/>
              <a:t>24/08/2016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6" name="Picture 2" descr="\\NIG-AAFS01\Documents$\Tunde.Aremu\My Documents\ActionAid Branding\Logo_transparent.gi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1857375" cy="388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2431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434EB-6ECE-4DFD-881A-E7A207F1C206}" type="datetimeFigureOut">
              <a:rPr lang="en-GB" smtClean="0"/>
              <a:t>24/08/2016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5FCF5-D626-413A-BCC3-07CD81A3F0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9183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434EB-6ECE-4DFD-881A-E7A207F1C206}" type="datetimeFigureOut">
              <a:rPr lang="en-GB" smtClean="0"/>
              <a:t>24/08/2016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5FCF5-D626-413A-BCC3-07CD81A3F0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2281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3434EB-6ECE-4DFD-881A-E7A207F1C206}" type="datetimeFigureOut">
              <a:rPr lang="en-GB" smtClean="0"/>
              <a:t>24/08/2016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A5FCF5-D626-413A-BCC3-07CD81A3F0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7647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  <p:sldLayoutId id="2147483728" r:id="rId12"/>
    <p:sldLayoutId id="2147483729" r:id="rId1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3600" b="1" dirty="0" smtClean="0"/>
              <a:t>Monitoring, Reporting and Accountability on the Implementation of the SDGs in Nigeria</a:t>
            </a:r>
            <a:endParaRPr lang="en-GB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447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>
            <a:noAutofit/>
          </a:bodyPr>
          <a:lstStyle/>
          <a:p>
            <a:r>
              <a:rPr lang="en-GB" sz="2800" dirty="0" smtClean="0"/>
              <a:t>Monitoring, Reporting and Accountability </a:t>
            </a:r>
            <a:r>
              <a:rPr lang="en-GB" sz="2800" dirty="0"/>
              <a:t>of </a:t>
            </a:r>
            <a:r>
              <a:rPr lang="en-GB" sz="2800" dirty="0" smtClean="0"/>
              <a:t> the implementation of the SDGs: </a:t>
            </a:r>
            <a:r>
              <a:rPr lang="en-GB" sz="2800" dirty="0"/>
              <a:t>Why </a:t>
            </a:r>
            <a:r>
              <a:rPr lang="en-GB" sz="2800" dirty="0" smtClean="0"/>
              <a:t>bother?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458200" cy="5105400"/>
          </a:xfrm>
        </p:spPr>
        <p:txBody>
          <a:bodyPr>
            <a:noAutofit/>
          </a:bodyPr>
          <a:lstStyle/>
          <a:p>
            <a:r>
              <a:rPr lang="en-GB" sz="2800" dirty="0" smtClean="0"/>
              <a:t>SDGs are about Rights</a:t>
            </a:r>
          </a:p>
          <a:p>
            <a:r>
              <a:rPr lang="en-GB" sz="2800" dirty="0" smtClean="0"/>
              <a:t>The SDGs are expected to deliver on those rights concerns that are still held in deficit</a:t>
            </a:r>
          </a:p>
          <a:p>
            <a:r>
              <a:rPr lang="en-GB" sz="2800" dirty="0" smtClean="0"/>
              <a:t>Strategic and coordinated </a:t>
            </a:r>
            <a:r>
              <a:rPr lang="en-GB" sz="2800" dirty="0"/>
              <a:t>engagement </a:t>
            </a:r>
            <a:r>
              <a:rPr lang="en-GB" sz="2800" dirty="0" smtClean="0"/>
              <a:t>in </a:t>
            </a:r>
            <a:r>
              <a:rPr lang="en-GB" sz="2800" dirty="0"/>
              <a:t>order to avoid the pitfalls of the MDGs </a:t>
            </a:r>
            <a:r>
              <a:rPr lang="en-GB" sz="2800" dirty="0" smtClean="0"/>
              <a:t>period</a:t>
            </a:r>
          </a:p>
          <a:p>
            <a:r>
              <a:rPr lang="en-GB" sz="2800" dirty="0" smtClean="0"/>
              <a:t>To </a:t>
            </a:r>
            <a:r>
              <a:rPr lang="en-GB" sz="2800" dirty="0"/>
              <a:t>track progress and efforts towards achieving the goals along the line</a:t>
            </a:r>
            <a:endParaRPr lang="en-GB" sz="2800" dirty="0" smtClean="0"/>
          </a:p>
          <a:p>
            <a:r>
              <a:rPr lang="en-GB" sz="2800" dirty="0" smtClean="0"/>
              <a:t>To check governments’ genuine commitment and readiness </a:t>
            </a:r>
            <a:r>
              <a:rPr lang="en-GB" sz="2800" dirty="0"/>
              <a:t>to </a:t>
            </a:r>
            <a:r>
              <a:rPr lang="en-GB" sz="2800" dirty="0" smtClean="0"/>
              <a:t>deliver on the promises contained in the </a:t>
            </a:r>
            <a:r>
              <a:rPr lang="en-GB" sz="2800" dirty="0" smtClean="0"/>
              <a:t>SDGs. Beyond checking, this is also to encourage government to take appropriate action.</a:t>
            </a:r>
            <a:endParaRPr lang="en-GB" sz="2000" dirty="0"/>
          </a:p>
          <a:p>
            <a:pPr marL="0" indent="0">
              <a:buNone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968220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The Expectations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To ensure that </a:t>
            </a:r>
            <a:r>
              <a:rPr lang="en-GB" dirty="0"/>
              <a:t>governments very early on orient governance along the path of meeting and even surpassing the SDG </a:t>
            </a:r>
            <a:r>
              <a:rPr lang="en-GB" dirty="0" smtClean="0"/>
              <a:t>targets</a:t>
            </a:r>
          </a:p>
          <a:p>
            <a:pPr lvl="1"/>
            <a:r>
              <a:rPr lang="en-GB" dirty="0"/>
              <a:t> </a:t>
            </a:r>
            <a:r>
              <a:rPr lang="en-GB" dirty="0" smtClean="0"/>
              <a:t>Deliberate </a:t>
            </a:r>
            <a:r>
              <a:rPr lang="en-GB" dirty="0"/>
              <a:t>effort </a:t>
            </a:r>
            <a:r>
              <a:rPr lang="en-GB" dirty="0" smtClean="0"/>
              <a:t>need be made to </a:t>
            </a:r>
            <a:r>
              <a:rPr lang="en-GB" dirty="0"/>
              <a:t>ensure our programming and budgeting processes are connected with clear indicators and can be measured at the end of every budget year to 2030</a:t>
            </a:r>
            <a:endParaRPr lang="en-GB" dirty="0" smtClean="0"/>
          </a:p>
          <a:p>
            <a:r>
              <a:rPr lang="en-GB" dirty="0" smtClean="0"/>
              <a:t>Making </a:t>
            </a:r>
            <a:r>
              <a:rPr lang="en-GB" dirty="0"/>
              <a:t>sure that governance approach which contributed to the failures towards meeting the MDGs </a:t>
            </a:r>
            <a:r>
              <a:rPr lang="en-GB" dirty="0" smtClean="0"/>
              <a:t>are avoided</a:t>
            </a:r>
          </a:p>
          <a:p>
            <a:r>
              <a:rPr lang="en-GB" dirty="0" smtClean="0"/>
              <a:t>That budgets and </a:t>
            </a:r>
            <a:r>
              <a:rPr lang="en-GB" dirty="0" err="1" smtClean="0"/>
              <a:t>spendings</a:t>
            </a:r>
            <a:r>
              <a:rPr lang="en-GB" dirty="0" smtClean="0"/>
              <a:t> are targeted deliberately to meet the SDGs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830227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What needs to be done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85000" lnSpcReduction="10000"/>
          </a:bodyPr>
          <a:lstStyle/>
          <a:p>
            <a:r>
              <a:rPr lang="en-GB" dirty="0" smtClean="0"/>
              <a:t>A </a:t>
            </a:r>
            <a:r>
              <a:rPr lang="en-GB" dirty="0"/>
              <a:t>baseline as the start point of the journey towards 2030, and continue to track progress and efforts towards achieving the goals along the </a:t>
            </a:r>
            <a:r>
              <a:rPr lang="en-GB" dirty="0" smtClean="0"/>
              <a:t>line</a:t>
            </a:r>
          </a:p>
          <a:p>
            <a:r>
              <a:rPr lang="en-GB" dirty="0" smtClean="0"/>
              <a:t>As </a:t>
            </a:r>
            <a:r>
              <a:rPr lang="en-GB" dirty="0"/>
              <a:t>government begins to </a:t>
            </a:r>
            <a:r>
              <a:rPr lang="en-GB" dirty="0" smtClean="0"/>
              <a:t>put in place institutional </a:t>
            </a:r>
            <a:r>
              <a:rPr lang="en-GB" dirty="0"/>
              <a:t>framework for social protection and social </a:t>
            </a:r>
            <a:r>
              <a:rPr lang="en-GB" dirty="0"/>
              <a:t>investment, </a:t>
            </a:r>
            <a:r>
              <a:rPr lang="en-GB" dirty="0" smtClean="0"/>
              <a:t>there has to be common </a:t>
            </a:r>
            <a:r>
              <a:rPr lang="en-GB" dirty="0"/>
              <a:t>understanding of what needs to be achieved across board- FGN, States and LGA for comprehensive investment. </a:t>
            </a:r>
            <a:endParaRPr lang="en-GB" dirty="0" smtClean="0"/>
          </a:p>
          <a:p>
            <a:r>
              <a:rPr lang="en-GB" dirty="0" smtClean="0"/>
              <a:t>A </a:t>
            </a:r>
            <a:r>
              <a:rPr lang="en-GB" dirty="0"/>
              <a:t>monitoring framework that integrates a people's component where interventions are checked to ensure </a:t>
            </a:r>
            <a:r>
              <a:rPr lang="en-GB" dirty="0" smtClean="0"/>
              <a:t>they meet </a:t>
            </a:r>
            <a:r>
              <a:rPr lang="en-GB" dirty="0"/>
              <a:t>the actual needs of the people 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4294021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Avoiding the MDGs mistakes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458200" cy="4830763"/>
          </a:xfrm>
        </p:spPr>
        <p:txBody>
          <a:bodyPr>
            <a:normAutofit fontScale="77500" lnSpcReduction="20000"/>
          </a:bodyPr>
          <a:lstStyle/>
          <a:p>
            <a:r>
              <a:rPr lang="en-GB" dirty="0" smtClean="0"/>
              <a:t>For the </a:t>
            </a:r>
            <a:r>
              <a:rPr lang="en-GB" dirty="0"/>
              <a:t>MDGs, government created an MDG office and bureaucracy, and then proceeded to consign into silos efforts towards meeting the goals, with special MDGs projects</a:t>
            </a:r>
            <a:r>
              <a:rPr lang="en-GB" dirty="0" smtClean="0"/>
              <a:t>.</a:t>
            </a:r>
          </a:p>
          <a:p>
            <a:r>
              <a:rPr lang="en-GB" dirty="0" smtClean="0"/>
              <a:t>No holistic approach to the implementation of the MDGs. Development actions were taken in such way there was no interconnectivity</a:t>
            </a:r>
          </a:p>
          <a:p>
            <a:r>
              <a:rPr lang="en-GB" dirty="0" smtClean="0"/>
              <a:t>Need to </a:t>
            </a:r>
            <a:r>
              <a:rPr lang="en-GB" dirty="0"/>
              <a:t>move away from ad-hoc and oftentimes inherently contradictory policy responses and interventions </a:t>
            </a:r>
            <a:r>
              <a:rPr lang="en-GB" dirty="0" smtClean="0"/>
              <a:t>of the past.</a:t>
            </a:r>
          </a:p>
          <a:p>
            <a:r>
              <a:rPr lang="en-GB" dirty="0" smtClean="0"/>
              <a:t>Critical that we move towards </a:t>
            </a:r>
            <a:r>
              <a:rPr lang="en-GB" dirty="0"/>
              <a:t>a more sustainable and consistent approach and framework</a:t>
            </a:r>
          </a:p>
          <a:p>
            <a:r>
              <a:rPr lang="en-GB" dirty="0"/>
              <a:t>An alternative and more effective pathway would be to orient governance strategic and national development plans on the SDGs and ensure an all of government and all of society approach.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94021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Most Importantly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SDGs have to be viewed and treated as RIGHTS governments are obligated to deliver on, not as some abstract development ideas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2805670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287</TotalTime>
  <Words>419</Words>
  <Application>Microsoft Office PowerPoint</Application>
  <PresentationFormat>On-screen Show (4:3)</PresentationFormat>
  <Paragraphs>24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Theme1</vt:lpstr>
      <vt:lpstr>Monitoring, Reporting and Accountability on the Implementation of the SDGs in Nigeria</vt:lpstr>
      <vt:lpstr>Monitoring, Reporting and Accountability of  the implementation of the SDGs: Why bother?</vt:lpstr>
      <vt:lpstr>The Expectations</vt:lpstr>
      <vt:lpstr>What needs to be done</vt:lpstr>
      <vt:lpstr>Avoiding the MDGs mistakes</vt:lpstr>
      <vt:lpstr>Most Importantly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Campaigns in AAN</dc:title>
  <dc:creator>Tunde Aremu</dc:creator>
  <cp:lastModifiedBy>Tunde Aremu</cp:lastModifiedBy>
  <cp:revision>35</cp:revision>
  <dcterms:created xsi:type="dcterms:W3CDTF">2016-08-03T05:38:06Z</dcterms:created>
  <dcterms:modified xsi:type="dcterms:W3CDTF">2016-08-24T10:07:03Z</dcterms:modified>
</cp:coreProperties>
</file>