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85" r:id="rId3"/>
    <p:sldId id="286" r:id="rId4"/>
    <p:sldId id="288" r:id="rId5"/>
    <p:sldId id="287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285"/>
            <p14:sldId id="286"/>
            <p14:sldId id="288"/>
            <p14:sldId id="287"/>
            <p14:sldId id="282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1850" autoAdjust="0"/>
  </p:normalViewPr>
  <p:slideViewPr>
    <p:cSldViewPr>
      <p:cViewPr varScale="1">
        <p:scale>
          <a:sx n="101" d="100"/>
          <a:sy n="101" d="100"/>
        </p:scale>
        <p:origin x="1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PRIORITY AGENDA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04777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3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Priority Areas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077C6A74-411B-413E-A031-BBC48963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1800" y="5763185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i="1" dirty="0"/>
              <a:t>….because health is a human right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0E1E8454-D801-44E2-946D-C30BBFD4B1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27584" y="1556793"/>
            <a:ext cx="1988221" cy="1872208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0D9676A3-3D73-48B8-9CFF-2A54E4CAFFA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959901" y="3405855"/>
            <a:ext cx="1723585" cy="15353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64953A4-84D3-47E0-A84C-576E7FD23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3" y="1700808"/>
            <a:ext cx="1584175" cy="155723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D4090C-EFE9-42ED-A9B0-3FAACAB375D8}"/>
              </a:ext>
            </a:extLst>
          </p:cNvPr>
          <p:cNvSpPr/>
          <p:nvPr/>
        </p:nvSpPr>
        <p:spPr>
          <a:xfrm>
            <a:off x="3419872" y="3356992"/>
            <a:ext cx="1739890" cy="1576972"/>
          </a:xfrm>
          <a:prstGeom prst="ellipse">
            <a:avLst/>
          </a:prstGeom>
          <a:solidFill>
            <a:srgbClr val="D4344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POLIO ERADICATION INITIATIVE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Ensure Nigeria is declared polio free by 2019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284BC62-52A7-49A1-B3FF-A5A06DDEC9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6177" y="1844824"/>
            <a:ext cx="1656183" cy="1368152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1C0243A-F10C-4997-8F5E-A6A42D27AE58}"/>
              </a:ext>
            </a:extLst>
          </p:cNvPr>
          <p:cNvSpPr/>
          <p:nvPr/>
        </p:nvSpPr>
        <p:spPr>
          <a:xfrm>
            <a:off x="6152763" y="3337106"/>
            <a:ext cx="1645527" cy="1604062"/>
          </a:xfrm>
          <a:prstGeom prst="ellipse">
            <a:avLst/>
          </a:prstGeom>
          <a:solidFill>
            <a:srgbClr val="D4344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NUTRITION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Make progress towards Global Nutrition Targets 2025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2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248786"/>
            <a:ext cx="4464496" cy="832008"/>
          </a:xfrm>
        </p:spPr>
        <p:txBody>
          <a:bodyPr>
            <a:normAutofit/>
          </a:bodyPr>
          <a:lstStyle/>
          <a:p>
            <a:r>
              <a:rPr lang="en-US" b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Priority Areas 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077C6A74-411B-413E-A031-BBC489637B5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29796" y="5248809"/>
            <a:ext cx="7049111" cy="8360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i="1" dirty="0"/>
              <a:t>Emphasis on Women, Adolescents and Children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30A5ADE-C145-4147-97D5-F4D868BD8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9796" y="3059831"/>
            <a:ext cx="8229600" cy="364951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FA4D4C0-E1AC-4F8A-9E95-510458D2B9C2}"/>
              </a:ext>
            </a:extLst>
          </p:cNvPr>
          <p:cNvGrpSpPr/>
          <p:nvPr/>
        </p:nvGrpSpPr>
        <p:grpSpPr>
          <a:xfrm>
            <a:off x="445028" y="2247995"/>
            <a:ext cx="8253943" cy="2981205"/>
            <a:chOff x="0" y="0"/>
            <a:chExt cx="5908822" cy="1971675"/>
          </a:xfrm>
        </p:grpSpPr>
        <p:sp>
          <p:nvSpPr>
            <p:cNvPr id="10" name="Flowchart: Alternate Process 9">
              <a:extLst>
                <a:ext uri="{FF2B5EF4-FFF2-40B4-BE49-F238E27FC236}">
                  <a16:creationId xmlns:a16="http://schemas.microsoft.com/office/drawing/2014/main" xmlns="" id="{CCAD49E4-930F-4F8A-9F0A-228905D91D55}"/>
                </a:ext>
              </a:extLst>
            </p:cNvPr>
            <p:cNvSpPr/>
            <p:nvPr/>
          </p:nvSpPr>
          <p:spPr>
            <a:xfrm>
              <a:off x="2105246" y="0"/>
              <a:ext cx="1238250" cy="1913023"/>
            </a:xfrm>
            <a:prstGeom prst="flowChartAlternateProcess">
              <a:avLst/>
            </a:prstGeom>
            <a:noFill/>
            <a:ln w="53975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UNIVERSAL HEALTH COVERAGE</a:t>
              </a:r>
            </a:p>
          </p:txBody>
        </p:sp>
        <p:sp>
          <p:nvSpPr>
            <p:cNvPr id="11" name="Flowchart: Alternate Process 10">
              <a:extLst>
                <a:ext uri="{FF2B5EF4-FFF2-40B4-BE49-F238E27FC236}">
                  <a16:creationId xmlns:a16="http://schemas.microsoft.com/office/drawing/2014/main" xmlns="" id="{1FC7A1CC-7B0B-47E2-B297-0B110ED595D7}"/>
                </a:ext>
              </a:extLst>
            </p:cNvPr>
            <p:cNvSpPr/>
            <p:nvPr/>
          </p:nvSpPr>
          <p:spPr>
            <a:xfrm>
              <a:off x="0" y="0"/>
              <a:ext cx="1181100" cy="571500"/>
            </a:xfrm>
            <a:prstGeom prst="flowChartAlternateProcess">
              <a:avLst/>
            </a:prstGeom>
            <a:noFill/>
            <a:ln w="47625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FUNCTIONAL FACILITIES</a:t>
              </a:r>
            </a:p>
          </p:txBody>
        </p:sp>
        <p:sp>
          <p:nvSpPr>
            <p:cNvPr id="12" name="Flowchart: Alternate Process 11">
              <a:extLst>
                <a:ext uri="{FF2B5EF4-FFF2-40B4-BE49-F238E27FC236}">
                  <a16:creationId xmlns:a16="http://schemas.microsoft.com/office/drawing/2014/main" xmlns="" id="{89D4A379-832B-4FCA-A1F5-FE639A4BC426}"/>
                </a:ext>
              </a:extLst>
            </p:cNvPr>
            <p:cNvSpPr/>
            <p:nvPr/>
          </p:nvSpPr>
          <p:spPr>
            <a:xfrm>
              <a:off x="0" y="637954"/>
              <a:ext cx="1181100" cy="571500"/>
            </a:xfrm>
            <a:prstGeom prst="flowChartAlternateProcess">
              <a:avLst/>
            </a:prstGeom>
            <a:noFill/>
            <a:ln w="47625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FINANCIAL PROTECTION</a:t>
              </a:r>
            </a:p>
          </p:txBody>
        </p:sp>
        <p:sp>
          <p:nvSpPr>
            <p:cNvPr id="13" name="Flowchart: Alternate Process 12">
              <a:extLst>
                <a:ext uri="{FF2B5EF4-FFF2-40B4-BE49-F238E27FC236}">
                  <a16:creationId xmlns:a16="http://schemas.microsoft.com/office/drawing/2014/main" xmlns="" id="{A8DB0837-26D8-41FE-B6DA-CD23103E6DF0}"/>
                </a:ext>
              </a:extLst>
            </p:cNvPr>
            <p:cNvSpPr/>
            <p:nvPr/>
          </p:nvSpPr>
          <p:spPr>
            <a:xfrm>
              <a:off x="0" y="1275907"/>
              <a:ext cx="1181100" cy="571500"/>
            </a:xfrm>
            <a:prstGeom prst="flowChartAlternateProcess">
              <a:avLst/>
            </a:prstGeom>
            <a:noFill/>
            <a:ln w="47625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Essential Medicines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xmlns="" id="{64A6DD6C-C229-422B-81ED-18DC3846D738}"/>
                </a:ext>
              </a:extLst>
            </p:cNvPr>
            <p:cNvSpPr/>
            <p:nvPr/>
          </p:nvSpPr>
          <p:spPr>
            <a:xfrm>
              <a:off x="1435395" y="0"/>
              <a:ext cx="475764" cy="536923"/>
            </a:xfrm>
            <a:prstGeom prst="rightArrow">
              <a:avLst>
                <a:gd name="adj1" fmla="val 50000"/>
                <a:gd name="adj2" fmla="val 5454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xmlns="" id="{4E7DDD15-A88D-4D46-BBE7-016A3861ED47}"/>
                </a:ext>
              </a:extLst>
            </p:cNvPr>
            <p:cNvSpPr/>
            <p:nvPr/>
          </p:nvSpPr>
          <p:spPr>
            <a:xfrm>
              <a:off x="1435395" y="742233"/>
              <a:ext cx="457200" cy="467221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xmlns="" id="{6E8FDEEE-D15D-40B2-89CF-877935EAAE96}"/>
                </a:ext>
              </a:extLst>
            </p:cNvPr>
            <p:cNvSpPr/>
            <p:nvPr/>
          </p:nvSpPr>
          <p:spPr>
            <a:xfrm>
              <a:off x="1435395" y="1352565"/>
              <a:ext cx="457200" cy="444502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xmlns="" id="{5F9602AE-C3FA-40E6-A294-50BF1D684CE8}"/>
                </a:ext>
              </a:extLst>
            </p:cNvPr>
            <p:cNvSpPr/>
            <p:nvPr/>
          </p:nvSpPr>
          <p:spPr>
            <a:xfrm>
              <a:off x="3466214" y="590584"/>
              <a:ext cx="638175" cy="687362"/>
            </a:xfrm>
            <a:prstGeom prst="righ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lowchart: Alternate Process 17">
              <a:extLst>
                <a:ext uri="{FF2B5EF4-FFF2-40B4-BE49-F238E27FC236}">
                  <a16:creationId xmlns:a16="http://schemas.microsoft.com/office/drawing/2014/main" xmlns="" id="{6CD68B4F-4FCE-4AD8-839F-92E3B105A1AE}"/>
                </a:ext>
              </a:extLst>
            </p:cNvPr>
            <p:cNvSpPr/>
            <p:nvPr/>
          </p:nvSpPr>
          <p:spPr>
            <a:xfrm>
              <a:off x="4146697" y="0"/>
              <a:ext cx="1762125" cy="1971675"/>
            </a:xfrm>
            <a:prstGeom prst="flowChartAlternateProcess">
              <a:avLst/>
            </a:prstGeom>
            <a:noFill/>
            <a:ln w="50800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IMPROVED HEALTH OUTCOMES</a:t>
              </a: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ECONOMIC GROWTH</a:t>
              </a: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EDUCATIONAL GAIN</a:t>
              </a:r>
            </a:p>
            <a:p>
              <a:pPr lvl="0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 kern="0" dirty="0" smtClean="0">
                  <a:solidFill>
                    <a:schemeClr val="accent6">
                      <a:lumMod val="7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WOMEN EMPOWERMENT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POVERTY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ALLEVIATIION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 txBox="1">
            <a:spLocks/>
          </p:cNvSpPr>
          <p:nvPr/>
        </p:nvSpPr>
        <p:spPr>
          <a:xfrm>
            <a:off x="882448" y="1472923"/>
            <a:ext cx="7145936" cy="4646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UHC: Components &amp; Benefits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4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475252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Priority Areas </a:t>
            </a:r>
            <a:r>
              <a:rPr lang="mr-IN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Polio Eradication Initiative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393F4C-3BAB-49EB-A667-CB4963F383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Political </a:t>
            </a:r>
            <a:r>
              <a:rPr lang="en-US" dirty="0"/>
              <a:t>commitment and leadership towards PEI</a:t>
            </a:r>
          </a:p>
          <a:p>
            <a:pPr lvl="1"/>
            <a:r>
              <a:rPr lang="en-US" dirty="0"/>
              <a:t>National and Subnational Immunization Plus Days</a:t>
            </a:r>
          </a:p>
          <a:p>
            <a:pPr lvl="1"/>
            <a:r>
              <a:rPr lang="en-US" dirty="0"/>
              <a:t>Routine Immunization</a:t>
            </a:r>
          </a:p>
          <a:p>
            <a:pPr lvl="1"/>
            <a:r>
              <a:rPr lang="en-US" dirty="0"/>
              <a:t>Surveillance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3. Nutrition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Political </a:t>
            </a:r>
            <a:r>
              <a:rPr lang="en-US" dirty="0"/>
              <a:t>commitment and leadership towards nutrition</a:t>
            </a:r>
          </a:p>
          <a:p>
            <a:pPr lvl="1"/>
            <a:r>
              <a:rPr lang="en-US" dirty="0"/>
              <a:t>Domestic Resource Mobilization for 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7" y="21748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Updates on Health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30A5ADE-C145-4147-97D5-F4D868BD8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199" y="1340769"/>
            <a:ext cx="8411491" cy="48965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6D3C292-AEE4-435C-9000-A28516B6C7E0}"/>
              </a:ext>
            </a:extLst>
          </p:cNvPr>
          <p:cNvSpPr/>
          <p:nvPr/>
        </p:nvSpPr>
        <p:spPr>
          <a:xfrm>
            <a:off x="373234" y="1340769"/>
            <a:ext cx="83119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UHC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Akwa</a:t>
            </a:r>
            <a:r>
              <a:rPr lang="en-US" sz="2000" dirty="0"/>
              <a:t> Ibom, Bayelsa and Edo State are yet to establish their PHC </a:t>
            </a:r>
            <a:r>
              <a:rPr lang="en-US" sz="2000" dirty="0" smtClean="0"/>
              <a:t>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BHCPF yet to be implemented by FGN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400" b="1" dirty="0" smtClean="0"/>
              <a:t>Polio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Nigeria 17 months Polio free 19 more months to go!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Sustained commitment needed.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Disease </a:t>
            </a:r>
            <a:r>
              <a:rPr lang="en-US" sz="2400" b="1" dirty="0" err="1" smtClean="0"/>
              <a:t>oubreaks</a:t>
            </a:r>
            <a:endParaRPr lang="en-US" sz="24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Lassa Fever (</a:t>
            </a:r>
            <a:r>
              <a:rPr lang="en-US" dirty="0" err="1" smtClean="0"/>
              <a:t>Ebonyi</a:t>
            </a:r>
            <a:r>
              <a:rPr lang="en-US" dirty="0" smtClean="0"/>
              <a:t>, Ondo</a:t>
            </a:r>
            <a:r>
              <a:rPr lang="en-US" dirty="0"/>
              <a:t>, Edo, </a:t>
            </a:r>
            <a:r>
              <a:rPr lang="en-US" dirty="0" smtClean="0"/>
              <a:t>Bauchi, </a:t>
            </a:r>
            <a:r>
              <a:rPr lang="en-US" dirty="0" err="1" smtClean="0"/>
              <a:t>Kogi</a:t>
            </a:r>
            <a:r>
              <a:rPr lang="en-US" dirty="0" smtClean="0"/>
              <a:t>)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Meningitis (Kaduna, </a:t>
            </a:r>
            <a:r>
              <a:rPr lang="en-US" dirty="0" err="1" smtClean="0"/>
              <a:t>Katsina</a:t>
            </a:r>
            <a:r>
              <a:rPr lang="en-US" dirty="0" smtClean="0"/>
              <a:t>, </a:t>
            </a:r>
            <a:r>
              <a:rPr lang="en-US" dirty="0" err="1" smtClean="0"/>
              <a:t>Sokoto</a:t>
            </a:r>
            <a:r>
              <a:rPr lang="en-US" dirty="0" smtClean="0"/>
              <a:t> and </a:t>
            </a:r>
            <a:r>
              <a:rPr lang="en-US" dirty="0" err="1" smtClean="0"/>
              <a:t>Zamfara</a:t>
            </a:r>
            <a:r>
              <a:rPr lang="en-US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Cholera (Kano)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Measles (several states)</a:t>
            </a:r>
          </a:p>
        </p:txBody>
      </p:sp>
    </p:spTree>
    <p:extLst>
      <p:ext uri="{BB962C8B-B14F-4D97-AF65-F5344CB8AC3E}">
        <p14:creationId xmlns:p14="http://schemas.microsoft.com/office/powerpoint/2010/main" val="252601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356ACB37-0DC6-4A65-9210-AAFF913E1955}"/>
              </a:ext>
            </a:extLst>
          </p:cNvPr>
          <p:cNvSpPr txBox="1">
            <a:spLocks/>
          </p:cNvSpPr>
          <p:nvPr/>
        </p:nvSpPr>
        <p:spPr>
          <a:xfrm>
            <a:off x="2195736" y="116632"/>
            <a:ext cx="4824536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Keys Requests to the NGF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76FB80D-37A3-48D7-9EC4-82BC837529D9}"/>
              </a:ext>
            </a:extLst>
          </p:cNvPr>
          <p:cNvSpPr txBox="1">
            <a:spLocks/>
          </p:cNvSpPr>
          <p:nvPr/>
        </p:nvSpPr>
        <p:spPr>
          <a:xfrm>
            <a:off x="251520" y="1628800"/>
            <a:ext cx="8640960" cy="4548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UHC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Advocate </a:t>
            </a:r>
            <a:r>
              <a:rPr lang="en-US" sz="2000" b="1" dirty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FGN </a:t>
            </a:r>
            <a:r>
              <a:rPr lang="en-US" sz="2000" b="1" dirty="0">
                <a:solidFill>
                  <a:schemeClr val="tx1"/>
                </a:solidFill>
              </a:rPr>
              <a:t>for the inclusion of BHCPF in the 2018 budget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Creation of SPHCB in  </a:t>
            </a:r>
            <a:r>
              <a:rPr lang="en-US" sz="2000" dirty="0" err="1">
                <a:solidFill>
                  <a:schemeClr val="tx1"/>
                </a:solidFill>
              </a:rPr>
              <a:t>Akwa</a:t>
            </a:r>
            <a:r>
              <a:rPr lang="en-US" sz="2000" dirty="0">
                <a:solidFill>
                  <a:schemeClr val="tx1"/>
                </a:solidFill>
              </a:rPr>
              <a:t> Ibom, </a:t>
            </a:r>
            <a:r>
              <a:rPr lang="en-US" sz="2000" dirty="0" err="1">
                <a:solidFill>
                  <a:schemeClr val="tx1"/>
                </a:solidFill>
              </a:rPr>
              <a:t>Bayelsa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chemeClr val="tx1"/>
                </a:solidFill>
              </a:rPr>
              <a:t>Edo  States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Establishment for social health insurance schemes in all states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Establishment </a:t>
            </a:r>
            <a:r>
              <a:rPr lang="en-US" sz="2000" dirty="0" smtClean="0">
                <a:solidFill>
                  <a:schemeClr val="tx1"/>
                </a:solidFill>
              </a:rPr>
              <a:t>of sustainable drugs supply schemes in all states</a:t>
            </a:r>
          </a:p>
          <a:p>
            <a:pPr marL="800100" lvl="1" indent="-342900" algn="l">
              <a:buFont typeface="Arial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Polio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Sustain dedication to the Abuja Commitment on polio</a:t>
            </a:r>
          </a:p>
        </p:txBody>
      </p:sp>
    </p:spTree>
    <p:extLst>
      <p:ext uri="{BB962C8B-B14F-4D97-AF65-F5344CB8AC3E}">
        <p14:creationId xmlns:p14="http://schemas.microsoft.com/office/powerpoint/2010/main" val="7519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15B80-3D4F-4B2C-A9A0-199142DE67AA}"/>
              </a:ext>
            </a:extLst>
          </p:cNvPr>
          <p:cNvSpPr txBox="1">
            <a:spLocks/>
          </p:cNvSpPr>
          <p:nvPr/>
        </p:nvSpPr>
        <p:spPr>
          <a:xfrm>
            <a:off x="251520" y="30689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4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240</Words>
  <Application>Microsoft Macintosh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Arial</vt:lpstr>
      <vt:lpstr>Office Theme</vt:lpstr>
      <vt:lpstr>NGF HEALTH PRIORITY AGENDA</vt:lpstr>
      <vt:lpstr>The 3 Priority Areas</vt:lpstr>
      <vt:lpstr>Priority Areas </vt:lpstr>
      <vt:lpstr>Priority Areas …</vt:lpstr>
      <vt:lpstr>Updates on Health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Microsoft Office User</cp:lastModifiedBy>
  <cp:revision>77</cp:revision>
  <dcterms:created xsi:type="dcterms:W3CDTF">2012-07-24T14:11:04Z</dcterms:created>
  <dcterms:modified xsi:type="dcterms:W3CDTF">2018-01-17T13:02:37Z</dcterms:modified>
</cp:coreProperties>
</file>