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1" r:id="rId2"/>
    <p:sldId id="315" r:id="rId3"/>
    <p:sldId id="317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5"/>
    <p:restoredTop sz="92321"/>
  </p:normalViewPr>
  <p:slideViewPr>
    <p:cSldViewPr snapToGrid="0" snapToObjects="1">
      <p:cViewPr varScale="1">
        <p:scale>
          <a:sx n="70" d="100"/>
          <a:sy n="70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7C7DFC-A4F0-6840-881D-C2400AFEBC9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40" cy="466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anchor="t" anchorCtr="0" compatLnSpc="1">
            <a:normAutofit/>
          </a:bodyPr>
          <a:lstStyle>
            <a:lvl1pPr marL="0" marR="0" lvl="0" indent="0" algn="l" defTabSz="9317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C7007-62DB-1E4C-A47D-A64BA76BB6F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970933" y="0"/>
            <a:ext cx="3037840" cy="466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anchor="t" anchorCtr="0" compatLnSpc="1">
            <a:normAutofit/>
          </a:bodyPr>
          <a:lstStyle>
            <a:lvl1pPr marL="0" marR="0" lvl="0" indent="0" algn="r" defTabSz="9317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387EC6E5-D67D-1F40-8197-D86621B6209B}" type="datetime1">
              <a:rPr lang="en-US"/>
              <a:pPr lvl="0"/>
              <a:t>12/13/18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AA94D79-ADB8-3D42-A725-058BC6E0C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3D88903-1466-DC49-B7E7-62A05E21A33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1040" y="4473891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5DB1B-F5ED-2447-9AEA-F15ACBB4EE0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829962"/>
            <a:ext cx="3037840" cy="466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anchor="b" anchorCtr="0" compatLnSpc="1">
            <a:normAutofit/>
          </a:bodyPr>
          <a:lstStyle>
            <a:lvl1pPr marL="0" marR="0" lvl="0" indent="0" algn="l" defTabSz="9317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B2471-5C06-2C4D-8230-AE051169E8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970933" y="8829962"/>
            <a:ext cx="3037840" cy="466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anchor="b" anchorCtr="0" compatLnSpc="1">
            <a:normAutofit/>
          </a:bodyPr>
          <a:lstStyle>
            <a:lvl1pPr marL="0" marR="0" lvl="0" indent="0" algn="r" defTabSz="9317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335F9245-DDD1-3E4D-B676-8929B9D5A4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9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9A2453-E157-E646-A3D1-7E1908C57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2AB393-158F-D242-BC36-A4A6723B97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052D9-37AD-4248-9923-0894744E28C3}"/>
              </a:ext>
            </a:extLst>
          </p:cNvPr>
          <p:cNvSpPr txBox="1"/>
          <p:nvPr/>
        </p:nvSpPr>
        <p:spPr>
          <a:xfrm>
            <a:off x="3970933" y="8829962"/>
            <a:ext cx="303784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9" rIns="93177" bIns="46589" anchor="b" anchorCtr="0" compatLnSpc="1">
            <a:normAutofit/>
          </a:bodyPr>
          <a:lstStyle/>
          <a:p>
            <a:pPr algn="r" defTabSz="93177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87A536-D2DD-CD49-B556-AC83C7881EEF}" type="slidenum">
              <a:pPr algn="r" defTabSz="93177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1200">
              <a:solidFill>
                <a:srgbClr val="000000"/>
              </a:solidFill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35F9245-DDD1-3E4D-B676-8929B9D5A4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DE03-99B1-804A-AEF6-0A071E814B7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D8D52-1152-5246-A4E7-8A127EE5F89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D6DB9-359F-1044-8FC3-308DF85165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A4AF26-C10A-1244-95AB-5396E4430EEE}" type="datetime1">
              <a:rPr lang="en-GB"/>
              <a:pPr lvl="0"/>
              <a:t>13/12/2018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5C145-BE3A-E04E-BFE8-02490E272A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262CD-B769-384C-BCA0-A743604ADD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E77ED8-8AF5-A148-B827-622FB8F48F1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480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6119-3FFB-1546-9BD2-BD72CF523E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BC411-6C12-8E47-AC70-92AF72C21D0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9F229-C9FC-6648-A58F-E25E8A379B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6A93A0-ED1F-AD43-AF81-64F82916A6D1}" type="datetime1">
              <a:rPr lang="en-GB"/>
              <a:pPr lvl="0"/>
              <a:t>13/12/2018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3E79B-ED82-B24A-B450-5DAB75A4AD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CD157-4A40-9F4D-9FED-2D2A4E8273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D56E60-77A3-0248-8CF9-14F52C6B420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00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F35ADF-FFDD-094E-AFD7-1931683327D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CDFCA-D02D-754E-AE3F-EEB44768270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39BCD-31B8-314D-8056-42D62A51DF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0653AC-D8BD-F541-B8FB-1627545E836C}" type="datetime1">
              <a:rPr lang="en-GB"/>
              <a:pPr lvl="0"/>
              <a:t>13/12/2018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4D2BD-3CAB-5F44-9680-DE11862532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5479E-2548-4845-8CE6-CB1F5CA3E5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FEA78F-BAA2-EE4F-BC27-262C1E50AC5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1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5C40-9997-3841-A747-0DCD792142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5249" y="365129"/>
            <a:ext cx="6829068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ED3E-5732-A846-8F35-5233F9956C1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CD7F1-9CF4-0343-8985-5C9F0B532F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5BD2B6-45E2-3748-9DAB-4251CC01164B}" type="datetime1">
              <a:rPr lang="en-GB"/>
              <a:pPr lvl="0"/>
              <a:t>13/12/2018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EDF67-AAA7-4B49-BEEC-2AB140638F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51949-1BFC-AA40-A697-C80ADA5245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34A20-64CE-9347-8A13-836683FB68E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0286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0CD67-C335-324A-BE31-B007806B48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85DFF-19C0-0141-9438-06DC4EF74D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0324D-01D6-474E-844A-87FF4CDAB8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DE91AF-9868-1D49-9D84-D2705F6A132B}" type="datetime1">
              <a:rPr lang="en-GB"/>
              <a:pPr lvl="0"/>
              <a:t>13/12/2018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EE27F-DC5C-DD41-9E68-058F4B1BC9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328BF-02B0-F647-8CB5-ED34A306FF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5E2B04-3271-0341-9B05-EEB39EAAEDB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1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6BE87-0345-3B4C-AA64-DE46368C034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3B684-EFD1-884D-B5E0-E0617FFC77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935A6-FF05-4B46-8A2F-5550A7B8C16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99F4-C94F-0D44-AAE4-B230EA46D0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E6615-6801-B74A-B641-1D4B03C78DD5}" type="datetime1">
              <a:rPr lang="en-GB"/>
              <a:pPr lvl="0"/>
              <a:t>13/12/2018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F440E-710F-1D45-BC16-DB5327C940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C4AEB-CB3B-E342-B495-7366C23A68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C329E2-9C46-5043-8208-FE515DC50FB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8977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8DC7-FA59-D942-94AB-13C2F56BEC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F8D16-9059-4041-9AAC-1BA93F4F65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539D7-F935-BB47-B78F-D4942719CCD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172A0-77AC-9746-8161-064225EAB38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9FB72-AAC2-284A-8F5A-4FB8547DA19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F1E967-61B5-0746-8A50-B15EE58A1B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39F155-51B2-7048-BE72-DEAF22E37FAB}" type="datetime1">
              <a:rPr lang="en-GB"/>
              <a:pPr lvl="0"/>
              <a:t>13/12/2018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46BD9-7A09-F44D-A856-A38227A42E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3C751-0F5F-524E-AD52-0BEDDE1959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32A15A-A1CB-FE4A-AAB8-D12D7367C6D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1618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848B-B6BF-A24E-9D7C-6F7E3A809C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F37E7-6D64-CD43-B74C-2E3D104243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057CBB-0BA1-A847-A02F-6550B324303D}" type="datetime1">
              <a:rPr lang="en-GB"/>
              <a:pPr lvl="0"/>
              <a:t>13/12/2018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9FE9D-7D0C-3342-81BA-A27B4C0148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4204C-9424-C449-AA90-DB581C3ECC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BD7BE5-4DEF-E44D-8D01-5DE3AF0D670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2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9D7FD-BC67-7F46-BECD-400F7E3B5C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E9E4F7-A48A-D340-AB20-F020FA318952}" type="datetime1">
              <a:rPr lang="en-GB"/>
              <a:pPr lvl="0"/>
              <a:t>13/12/2018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399D5-5C2C-884F-907E-DE5DAAAAD4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49AFC-4FC8-874B-AAC2-A51A51AA93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B6DADE-23A8-A046-A22F-CA64EC5C68E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56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8617-C9DF-494B-A0A0-513EF84DE3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F14B0-BB36-764D-9F7E-AE21BFD41A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7363B-DFF9-A743-981A-4995978D477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9498B-AD67-1E46-A01C-DB118983F7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918DB5-4179-2743-9E97-6B063973F417}" type="datetime1">
              <a:rPr lang="en-GB"/>
              <a:pPr lvl="0"/>
              <a:t>13/12/2018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9908E-3686-B14D-8553-0268C7186B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2CA92-0D18-4242-A0DD-844DDC84A1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9CEA1C-E305-D44F-BFA0-9D4FADC1260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4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BD9E-E0D7-9E45-91EF-13D191279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69581-B68F-7046-955C-BEDE1895FC6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49AF7-B9F4-EF41-9F5D-AFA8067CCB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F8290-D46B-E144-8B3A-1D46274628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BB017A-B891-E040-A042-95E0D572A9AC}" type="datetime1">
              <a:rPr lang="en-GB"/>
              <a:pPr lvl="0"/>
              <a:t>13/12/2018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46033-EAE2-2D40-838D-F023DFDCB3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1B042-8549-B64B-AAF1-0D87F29948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CCE5F8-93E8-4744-ABA3-256597E2D8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5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5A3E81F-8DCC-AE4F-B39F-0EAAA04D89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246" y="90260"/>
            <a:ext cx="2568631" cy="8853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B5B7D56D-D274-C54A-8074-5305BD32BA05}"/>
              </a:ext>
            </a:extLst>
          </p:cNvPr>
          <p:cNvSpPr/>
          <p:nvPr/>
        </p:nvSpPr>
        <p:spPr>
          <a:xfrm>
            <a:off x="9733102" y="-5093"/>
            <a:ext cx="2107097" cy="980657"/>
          </a:xfrm>
          <a:prstGeom prst="rect">
            <a:avLst/>
          </a:prstGeom>
          <a:solidFill>
            <a:srgbClr val="B500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30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HEALTH</a:t>
            </a:r>
          </a:p>
        </p:txBody>
      </p:sp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5B12E9A-D013-5B43-B394-B45400BA4A87}"/>
              </a:ext>
            </a:extLst>
          </p:cNvPr>
          <p:cNvCxnSpPr/>
          <p:nvPr/>
        </p:nvCxnSpPr>
        <p:spPr>
          <a:xfrm>
            <a:off x="248195" y="6460857"/>
            <a:ext cx="11591995" cy="0"/>
          </a:xfrm>
          <a:prstGeom prst="straightConnector1">
            <a:avLst/>
          </a:prstGeom>
          <a:noFill/>
          <a:ln w="28575" cap="flat">
            <a:solidFill>
              <a:srgbClr val="92D050"/>
            </a:solidFill>
            <a:prstDash val="solid"/>
            <a:miter/>
          </a:ln>
        </p:spPr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id="{ABA7E04C-EB6E-9E41-907A-98E1290B89F0}"/>
              </a:ext>
            </a:extLst>
          </p:cNvPr>
          <p:cNvSpPr txBox="1"/>
          <p:nvPr/>
        </p:nvSpPr>
        <p:spPr>
          <a:xfrm>
            <a:off x="8739048" y="6486982"/>
            <a:ext cx="2614745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288C32"/>
                </a:solidFill>
                <a:uFillTx/>
                <a:latin typeface="Comic Sans MS" pitchFamily="66"/>
                <a:ea typeface=""/>
                <a:cs typeface=""/>
              </a:rPr>
              <a:t>www.nggovernorsforum.org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BD02F93-70F6-E249-85E4-0E62614632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63D216C-6041-4840-8EAA-B14F150B74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9D12CC1-B7B6-3B41-B80E-16E3CA0234B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81574CEB-885F-ED41-97D4-94E42031ABCE}" type="datetime1">
              <a:rPr lang="en-GB"/>
              <a:pPr lvl="0"/>
              <a:t>13/12/2018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5F1FF6F-9328-0E43-AC44-CEA319268F2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B93D3C5-CDC1-CD41-8D41-A4398D724ED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0E1638DB-1B37-7841-8ADA-6666BED4516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354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590" marR="0" lvl="0" indent="-228590" algn="l" defTabSz="914354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763" marR="0" lvl="1" indent="-228590" algn="l" defTabSz="914354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2945" marR="0" lvl="2" indent="-228590" algn="l" defTabSz="914354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117" marR="0" lvl="3" indent="-228590" algn="l" defTabSz="914354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299" marR="0" lvl="4" indent="-228590" algn="l" defTabSz="914354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7B029604-585A-8746-9CC2-7ADA836FC8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3464" y="1122361"/>
            <a:ext cx="11575910" cy="1590361"/>
          </a:xfrm>
        </p:spPr>
        <p:txBody>
          <a:bodyPr>
            <a:normAutofit/>
          </a:bodyPr>
          <a:lstStyle/>
          <a:p>
            <a:pPr lvl="0"/>
            <a:br>
              <a:rPr lang="en-US" sz="4800" dirty="0"/>
            </a:br>
            <a:r>
              <a:rPr lang="en-US" sz="4800" b="1" dirty="0"/>
              <a:t>Health</a:t>
            </a:r>
            <a:r>
              <a:rPr lang="en-US" sz="4800" dirty="0"/>
              <a:t> </a:t>
            </a:r>
            <a:r>
              <a:rPr lang="en-US" sz="4800" b="1" dirty="0"/>
              <a:t>Updates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0EA0C124-A492-814C-B3CC-086531474B70}"/>
              </a:ext>
            </a:extLst>
          </p:cNvPr>
          <p:cNvSpPr txBox="1"/>
          <p:nvPr/>
        </p:nvSpPr>
        <p:spPr>
          <a:xfrm>
            <a:off x="233455" y="3584920"/>
            <a:ext cx="11575910" cy="670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rmAutofit fontScale="92500" lnSpcReduction="20000"/>
          </a:bodyPr>
          <a:lstStyle/>
          <a:p>
            <a:pPr marL="0" marR="0" lvl="0" indent="0" algn="ctr" defTabSz="914354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  <a:ea typeface=""/>
                <a:cs typeface=""/>
              </a:rPr>
              <a:t>NGF Meeting</a:t>
            </a:r>
          </a:p>
          <a:p>
            <a:pPr marL="0" marR="0" lvl="0" indent="0" algn="ctr" defTabSz="914354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  <a:ea typeface=""/>
              <a:cs typeface=""/>
            </a:endParaRPr>
          </a:p>
          <a:p>
            <a:pPr lvl="0" algn="ctr" defTabSz="914354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Calibri Light"/>
                <a:ea typeface=""/>
                <a:cs typeface=""/>
              </a:rPr>
              <a:t>December, 2018</a:t>
            </a:r>
            <a:endParaRPr lang="en-US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AE7A-0254-E64A-8977-951B3A95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087" y="365130"/>
            <a:ext cx="5561216" cy="65733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Updates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60ED0-5491-A14B-856E-18B62204A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926" y="1124564"/>
            <a:ext cx="3096414" cy="4154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Polio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BAA6-4CE2-B746-A394-C7871B508A27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352926" y="1540042"/>
            <a:ext cx="3096414" cy="4812631"/>
          </a:xfrm>
          <a:ln w="28575">
            <a:solidFill>
              <a:srgbClr val="2F528F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1800" dirty="0"/>
              <a:t>Vaccines derived polio virus detected in 9 states– Katsina, Jigawa, Sokoto, Yobe, Borno, Gombe, Bauchi, Kaduna and  Taraba.</a:t>
            </a:r>
          </a:p>
          <a:p>
            <a:pPr algn="just"/>
            <a:r>
              <a:rPr lang="en-US" sz="1800" dirty="0"/>
              <a:t>A total of 121 cases as at December 2018.</a:t>
            </a:r>
          </a:p>
          <a:p>
            <a:pPr algn="just"/>
            <a:r>
              <a:rPr lang="en-US" sz="1800" dirty="0"/>
              <a:t>Good response from the affected States and the NPHCDA.</a:t>
            </a:r>
          </a:p>
          <a:p>
            <a:pPr algn="just"/>
            <a:r>
              <a:rPr lang="en-US" sz="1800" dirty="0"/>
              <a:t>Nigeria still on course  to eradicate polio. </a:t>
            </a:r>
          </a:p>
          <a:p>
            <a:pPr algn="just"/>
            <a:r>
              <a:rPr lang="en-US" sz="1800" b="1" dirty="0"/>
              <a:t>Required Action – </a:t>
            </a:r>
            <a:r>
              <a:rPr lang="en-US" sz="1800" dirty="0">
                <a:solidFill>
                  <a:srgbClr val="FF0000"/>
                </a:solidFill>
              </a:rPr>
              <a:t>State Governors to continue to support Polio Eradication Initiative including routine immunization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87E0C-F137-7648-9A62-AF977CC7FCD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657600" y="1124564"/>
            <a:ext cx="8244114" cy="4154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Yellow Fever Campaign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1FBE7-15D6-5A4F-9A7B-98F62A4A8411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3657598" y="1543866"/>
            <a:ext cx="8244115" cy="2161859"/>
          </a:xfrm>
          <a:ln w="38100">
            <a:solidFill>
              <a:srgbClr val="2F528F"/>
            </a:solidFill>
          </a:ln>
        </p:spPr>
        <p:txBody>
          <a:bodyPr>
            <a:normAutofit lnSpcReduction="10000"/>
          </a:bodyPr>
          <a:lstStyle/>
          <a:p>
            <a:pPr lvl="0" algn="just"/>
            <a:r>
              <a:rPr lang="en-US" sz="1800" dirty="0"/>
              <a:t>Yellow fever campaign successfully carried out in  December in Sokoto, Kebbi, Niger, FCT, Plateau and Borno [3 LGAs (</a:t>
            </a:r>
            <a:r>
              <a:rPr lang="en-US" sz="1800" dirty="0" err="1"/>
              <a:t>Askira</a:t>
            </a:r>
            <a:r>
              <a:rPr lang="en-US" sz="1800" dirty="0"/>
              <a:t>/</a:t>
            </a:r>
            <a:r>
              <a:rPr lang="en-US" sz="1800" dirty="0" err="1"/>
              <a:t>Uba</a:t>
            </a:r>
            <a:r>
              <a:rPr lang="en-US" sz="1800" dirty="0"/>
              <a:t>, Chibok, Konduga)] States. </a:t>
            </a:r>
          </a:p>
          <a:p>
            <a:pPr lvl="0" algn="just"/>
            <a:r>
              <a:rPr lang="en-US" sz="1800" dirty="0"/>
              <a:t>NPHCDA acknowledges the release of counterpart funds from implementing states (except for Borno</a:t>
            </a:r>
          </a:p>
          <a:p>
            <a:pPr lvl="0" algn="just"/>
            <a:r>
              <a:rPr lang="en-US" sz="1800" dirty="0"/>
              <a:t>Next campaign (reactive)  is in 13 LGAs of Edo State – from 17</a:t>
            </a:r>
            <a:r>
              <a:rPr lang="en-US" sz="1800" baseline="30000" dirty="0"/>
              <a:t>th</a:t>
            </a:r>
            <a:r>
              <a:rPr lang="en-US" sz="1800" dirty="0"/>
              <a:t> -28</a:t>
            </a:r>
            <a:r>
              <a:rPr lang="en-US" sz="1800" baseline="30000" dirty="0"/>
              <a:t>th</a:t>
            </a:r>
            <a:r>
              <a:rPr lang="en-US" sz="1800" dirty="0"/>
              <a:t> December 2018.</a:t>
            </a:r>
          </a:p>
          <a:p>
            <a:pPr lvl="0" algn="just"/>
            <a:r>
              <a:rPr lang="en-US" sz="1800" b="1" dirty="0"/>
              <a:t>Required action: </a:t>
            </a:r>
            <a:r>
              <a:rPr lang="en-US" sz="1800" dirty="0">
                <a:solidFill>
                  <a:srgbClr val="FF0000"/>
                </a:solidFill>
              </a:rPr>
              <a:t>States to release counterpart fund as per letters sent to each state</a:t>
            </a:r>
            <a:endParaRPr lang="en-GB" sz="1800" dirty="0">
              <a:solidFill>
                <a:srgbClr val="FF0000"/>
              </a:solidFill>
            </a:endParaRPr>
          </a:p>
          <a:p>
            <a:pPr algn="just"/>
            <a:endParaRPr lang="en-US" sz="1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242D88-776F-3A47-BB76-4F66923DA45D}"/>
              </a:ext>
            </a:extLst>
          </p:cNvPr>
          <p:cNvSpPr txBox="1">
            <a:spLocks/>
          </p:cNvSpPr>
          <p:nvPr/>
        </p:nvSpPr>
        <p:spPr>
          <a:xfrm>
            <a:off x="4876800" y="3866147"/>
            <a:ext cx="7024913" cy="2486526"/>
          </a:xfrm>
          <a:prstGeom prst="rect">
            <a:avLst/>
          </a:prstGeom>
          <a:noFill/>
          <a:ln w="28575">
            <a:solidFill>
              <a:srgbClr val="2F528F"/>
            </a:solidFill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590" marR="0" lvl="0" indent="-228590" algn="l" defTabSz="914354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763" marR="0" lvl="1" indent="-228590" algn="l" defTabSz="914354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2945" marR="0" lvl="2" indent="-228590" algn="l" defTabSz="914354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117" marR="0" lvl="3" indent="-228590" algn="l" defTabSz="914354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299" marR="0" lvl="4" indent="-228590" algn="l" defTabSz="914354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800" dirty="0"/>
          </a:p>
          <a:p>
            <a:pPr algn="just"/>
            <a:r>
              <a:rPr lang="en-US" sz="1800" dirty="0"/>
              <a:t>NARD was appreciative of the intervention of the Governor of Oyo State towards the resolution of the crises in LUATECH in Oyo State</a:t>
            </a:r>
          </a:p>
          <a:p>
            <a:pPr algn="just"/>
            <a:r>
              <a:rPr lang="en-US" sz="1800" dirty="0"/>
              <a:t>Appeals for intervention of the Governors of Enugu (ESUTH), Delta (DELSUTH), Osun (LAUTECH) and Kogi state</a:t>
            </a:r>
          </a:p>
          <a:p>
            <a:pPr algn="just"/>
            <a:r>
              <a:rPr lang="en-US" sz="1800" dirty="0"/>
              <a:t>Also seeks support towards addressing brain drain and medical tourism through improvement of medical facilities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FF6DEC-1F9D-9849-BBBF-B8E688380B1C}"/>
              </a:ext>
            </a:extLst>
          </p:cNvPr>
          <p:cNvSpPr txBox="1">
            <a:spLocks/>
          </p:cNvSpPr>
          <p:nvPr/>
        </p:nvSpPr>
        <p:spPr>
          <a:xfrm>
            <a:off x="3657598" y="3866147"/>
            <a:ext cx="1219202" cy="24865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2F528F"/>
            </a:solidFill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228590" marR="0" lvl="0" indent="-228590" algn="l" defTabSz="914354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763" marR="0" lvl="1" indent="-228590" algn="l" defTabSz="914354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2945" marR="0" lvl="2" indent="-228590" algn="l" defTabSz="914354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117" marR="0" lvl="3" indent="-228590" algn="l" defTabSz="914354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299" marR="0" lvl="4" indent="-228590" algn="l" defTabSz="914354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NARD</a:t>
            </a:r>
          </a:p>
        </p:txBody>
      </p:sp>
    </p:spTree>
    <p:extLst>
      <p:ext uri="{BB962C8B-B14F-4D97-AF65-F5344CB8AC3E}">
        <p14:creationId xmlns:p14="http://schemas.microsoft.com/office/powerpoint/2010/main" val="15348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DAD2BE-CA3F-8543-890E-25C69D9EB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9" y="0"/>
            <a:ext cx="11935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3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5949</TotalTime>
  <Words>226</Words>
  <Application>Microsoft Macintosh PowerPoint</Application>
  <PresentationFormat>Widescreen</PresentationFormat>
  <Paragraphs>23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 Health Updates</vt:lpstr>
      <vt:lpstr>Updates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Timilehin Ogunbeku</dc:creator>
  <cp:lastModifiedBy>Microsoft Office User</cp:lastModifiedBy>
  <cp:revision>76</cp:revision>
  <cp:lastPrinted>2018-12-13T12:22:46Z</cp:lastPrinted>
  <dcterms:created xsi:type="dcterms:W3CDTF">2017-05-18T08:37:25Z</dcterms:created>
  <dcterms:modified xsi:type="dcterms:W3CDTF">2018-12-13T12:22:50Z</dcterms:modified>
</cp:coreProperties>
</file>