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6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95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368BE3-95E3-4F99-A85C-D38B736341AD}" type="datetimeFigureOut">
              <a:rPr lang="en-US" smtClean="0"/>
              <a:pPr/>
              <a:t>8/23/2016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DC67A-B3EA-4BA8-B670-E1BAC931DE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84223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71604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99D8195-7627-47DC-A6F3-F86223DFF2EC}" type="slidenum">
              <a:rPr lang="en-GB" smtClean="0"/>
              <a:pPr/>
              <a:t>‹#›</a:t>
            </a:fld>
            <a:endParaRPr lang="en-GB"/>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493835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307B64-42C1-4BCA-A484-D6692CC5ECD6}" type="datetimeFigureOut">
              <a:rPr lang="en-US" smtClean="0"/>
              <a:pPr/>
              <a:t>8/23/2016</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15541815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307B64-42C1-4BCA-A484-D6692CC5ECD6}" type="datetimeFigureOut">
              <a:rPr lang="en-US" smtClean="0"/>
              <a:pPr/>
              <a:t>8/23/2016</a:t>
            </a:fld>
            <a:endParaRPr lang="en-GB"/>
          </a:p>
        </p:txBody>
      </p:sp>
      <p:sp>
        <p:nvSpPr>
          <p:cNvPr id="6" name="Footer Placeholder 5"/>
          <p:cNvSpPr>
            <a:spLocks noGrp="1"/>
          </p:cNvSpPr>
          <p:nvPr>
            <p:ph type="ftr" sz="quarter" idx="11"/>
          </p:nvPr>
        </p:nvSpPr>
        <p:spPr/>
        <p:txBody>
          <a:bodyPr/>
          <a:lstStyle/>
          <a:p>
            <a:endParaRPr lang="en-GB"/>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9D8195-7627-47DC-A6F3-F86223DFF2EC}" type="slidenum">
              <a:rPr lang="en-GB" smtClean="0"/>
              <a:pPr/>
              <a:t>‹#›</a:t>
            </a:fld>
            <a:endParaRPr lang="en-GB"/>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63333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307B64-42C1-4BCA-A484-D6692CC5ECD6}" type="datetimeFigureOut">
              <a:rPr lang="en-US" smtClean="0"/>
              <a:pPr/>
              <a:t>8/23/2016</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531872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3259908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521781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105725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07B64-42C1-4BCA-A484-D6692CC5ECD6}" type="datetimeFigureOut">
              <a:rPr lang="en-US" smtClean="0"/>
              <a:pPr/>
              <a:t>8/23/2016</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3807881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307B64-42C1-4BCA-A484-D6692CC5ECD6}" type="datetimeFigureOut">
              <a:rPr lang="en-US" smtClean="0"/>
              <a:pPr/>
              <a:t>8/23/2016</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569003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307B64-42C1-4BCA-A484-D6692CC5ECD6}" type="datetimeFigureOut">
              <a:rPr lang="en-US" smtClean="0"/>
              <a:pPr/>
              <a:t>8/23/2016</a:t>
            </a:fld>
            <a:endParaRPr lang="en-GB"/>
          </a:p>
        </p:txBody>
      </p:sp>
      <p:sp>
        <p:nvSpPr>
          <p:cNvPr id="8" name="Footer Placeholder 7"/>
          <p:cNvSpPr>
            <a:spLocks noGrp="1"/>
          </p:cNvSpPr>
          <p:nvPr>
            <p:ph type="ftr" sz="quarter" idx="11"/>
          </p:nvPr>
        </p:nvSpPr>
        <p:spPr/>
        <p:txBody>
          <a:bodyPr/>
          <a:lstStyle/>
          <a:p>
            <a:endParaRPr lang="en-GB"/>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4291657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307B64-42C1-4BCA-A484-D6692CC5ECD6}" type="datetimeFigureOut">
              <a:rPr lang="en-US" smtClean="0"/>
              <a:pPr/>
              <a:t>8/23/2016</a:t>
            </a:fld>
            <a:endParaRPr lang="en-GB"/>
          </a:p>
        </p:txBody>
      </p:sp>
      <p:sp>
        <p:nvSpPr>
          <p:cNvPr id="4" name="Footer Placeholder 3"/>
          <p:cNvSpPr>
            <a:spLocks noGrp="1"/>
          </p:cNvSpPr>
          <p:nvPr>
            <p:ph type="ftr" sz="quarter" idx="11"/>
          </p:nvPr>
        </p:nvSpPr>
        <p:spPr/>
        <p:txBody>
          <a:bodyPr/>
          <a:lstStyle/>
          <a:p>
            <a:endParaRPr lang="en-GB"/>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3030821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07B64-42C1-4BCA-A484-D6692CC5ECD6}" type="datetimeFigureOut">
              <a:rPr lang="en-US" smtClean="0"/>
              <a:pPr/>
              <a:t>8/23/2016</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2373001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07B64-42C1-4BCA-A484-D6692CC5ECD6}" type="datetimeFigureOut">
              <a:rPr lang="en-US" smtClean="0"/>
              <a:pPr/>
              <a:t>8/23/2016</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3985092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07B64-42C1-4BCA-A484-D6692CC5ECD6}" type="datetimeFigureOut">
              <a:rPr lang="en-US" smtClean="0"/>
              <a:pPr/>
              <a:t>8/23/2016</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85642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B307B64-42C1-4BCA-A484-D6692CC5ECD6}" type="datetimeFigureOut">
              <a:rPr lang="en-US" smtClean="0"/>
              <a:pPr/>
              <a:t>8/23/2016</a:t>
            </a:fld>
            <a:endParaRPr lang="en-GB"/>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99D8195-7627-47DC-A6F3-F86223DFF2EC}" type="slidenum">
              <a:rPr lang="en-GB" smtClean="0"/>
              <a:pPr/>
              <a:t>‹#›</a:t>
            </a:fld>
            <a:endParaRPr lang="en-GB"/>
          </a:p>
        </p:txBody>
      </p:sp>
    </p:spTree>
    <p:extLst>
      <p:ext uri="{BB962C8B-B14F-4D97-AF65-F5344CB8AC3E}">
        <p14:creationId xmlns="" xmlns:p14="http://schemas.microsoft.com/office/powerpoint/2010/main" val="38248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95400"/>
            <a:ext cx="7772400" cy="1557536"/>
          </a:xfrm>
        </p:spPr>
        <p:txBody>
          <a:bodyPr>
            <a:normAutofit fontScale="90000"/>
          </a:bodyPr>
          <a:lstStyle/>
          <a:p>
            <a:pPr algn="ct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r>
              <a:rPr lang="en-GB" dirty="0">
                <a:effectLst>
                  <a:outerShdw blurRad="38100" dist="38100" dir="2700000" algn="tl">
                    <a:srgbClr val="000000">
                      <a:alpha val="43137"/>
                    </a:srgbClr>
                  </a:outerShdw>
                </a:effectLst>
              </a:rPr>
              <a:t/>
            </a:r>
            <a:br>
              <a:rPr lang="en-GB" dirty="0">
                <a:effectLst>
                  <a:outerShdw blurRad="38100" dist="38100" dir="2700000" algn="tl">
                    <a:srgbClr val="000000">
                      <a:alpha val="43137"/>
                    </a:srgbClr>
                  </a:outerShdw>
                </a:effectLst>
              </a:rPr>
            </a:br>
            <a:r>
              <a:rPr lang="en-GB" sz="3600" dirty="0" smtClean="0">
                <a:effectLst>
                  <a:outerShdw blurRad="38100" dist="38100" dir="2700000" algn="tl">
                    <a:srgbClr val="000000">
                      <a:alpha val="43137"/>
                    </a:srgbClr>
                  </a:outerShdw>
                </a:effectLst>
              </a:rPr>
              <a:t>UPDATE ON THE DEVELOPMENT OF NATIONAL SOCIAL PROTECTION POLICY FOR NIGERIA</a:t>
            </a:r>
            <a:endParaRPr lang="en-GB"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14348" y="1412776"/>
            <a:ext cx="7500990" cy="4087926"/>
          </a:xfrm>
        </p:spPr>
        <p:txBody>
          <a:bodyPr/>
          <a:lstStyle/>
          <a:p>
            <a:pPr algn="ctr"/>
            <a:endParaRPr lang="en-GB" b="1" dirty="0" smtClean="0"/>
          </a:p>
          <a:p>
            <a:pPr algn="ctr"/>
            <a:endParaRPr lang="en-GB" b="1" dirty="0"/>
          </a:p>
          <a:p>
            <a:pPr algn="ctr"/>
            <a:endParaRPr lang="en-GB" b="1" dirty="0" smtClean="0"/>
          </a:p>
          <a:p>
            <a:pPr algn="ctr"/>
            <a:endParaRPr lang="en-GB" b="1" dirty="0" smtClean="0"/>
          </a:p>
          <a:p>
            <a:pPr algn="ctr"/>
            <a:r>
              <a:rPr lang="en-GB" b="1" dirty="0" smtClean="0"/>
              <a:t> BY</a:t>
            </a:r>
          </a:p>
          <a:p>
            <a:pPr algn="ctr"/>
            <a:r>
              <a:rPr lang="en-GB" b="1" dirty="0" smtClean="0"/>
              <a:t>MRS. STELLA ETIEBET</a:t>
            </a:r>
          </a:p>
          <a:p>
            <a:pPr algn="ctr"/>
            <a:r>
              <a:rPr lang="en-GB" b="1" dirty="0" smtClean="0"/>
              <a:t>DIRECTOR (SOCIAL DEVELOPMENT)</a:t>
            </a:r>
          </a:p>
          <a:p>
            <a:pPr algn="ctr"/>
            <a:r>
              <a:rPr lang="en-GB" b="1" dirty="0" smtClean="0"/>
              <a:t>MINISTRY OF BUDGET AND NATIONAL PLANNING</a:t>
            </a:r>
          </a:p>
          <a:p>
            <a:pPr algn="ctr"/>
            <a:r>
              <a:rPr lang="en-GB" sz="1800" b="1" dirty="0" smtClean="0"/>
              <a:t>Tuesday, 23</a:t>
            </a:r>
            <a:r>
              <a:rPr lang="en-GB" sz="1800" b="1" baseline="30000" dirty="0" smtClean="0"/>
              <a:t>rd</a:t>
            </a:r>
            <a:r>
              <a:rPr lang="en-GB" sz="1800" b="1" dirty="0" smtClean="0"/>
              <a:t> August</a:t>
            </a:r>
            <a:r>
              <a:rPr lang="en-GB" sz="1800" b="1" dirty="0" smtClean="0"/>
              <a:t>, 2016</a:t>
            </a:r>
            <a:endParaRPr lang="en-GB"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6370"/>
          </a:xfrm>
        </p:spPr>
        <p:txBody>
          <a:bodyPr>
            <a:normAutofit/>
          </a:bodyPr>
          <a:lstStyle/>
          <a:p>
            <a:r>
              <a:rPr lang="en-GB" b="1" dirty="0" smtClean="0"/>
              <a:t>                    </a:t>
            </a:r>
            <a:br>
              <a:rPr lang="en-GB" b="1" dirty="0" smtClean="0"/>
            </a:br>
            <a:r>
              <a:rPr lang="en-GB" b="1" dirty="0"/>
              <a:t/>
            </a:r>
            <a:br>
              <a:rPr lang="en-GB" b="1" dirty="0"/>
            </a:br>
            <a:r>
              <a:rPr lang="en-GB" b="1" dirty="0" smtClean="0"/>
              <a:t/>
            </a:r>
            <a:br>
              <a:rPr lang="en-GB" b="1" dirty="0" smtClean="0"/>
            </a:br>
            <a:r>
              <a:rPr lang="en-GB" b="1" dirty="0"/>
              <a:t>	</a:t>
            </a:r>
            <a:r>
              <a:rPr lang="en-GB" b="1" dirty="0" smtClean="0"/>
              <a:t>					Thank You</a:t>
            </a:r>
            <a:endParaRPr lang="en-GB" b="1" dirty="0"/>
          </a:p>
        </p:txBody>
      </p:sp>
      <p:sp>
        <p:nvSpPr>
          <p:cNvPr id="3" name="Content Placeholder 2"/>
          <p:cNvSpPr>
            <a:spLocks noGrp="1"/>
          </p:cNvSpPr>
          <p:nvPr>
            <p:ph idx="1"/>
          </p:nvPr>
        </p:nvSpPr>
        <p:spPr>
          <a:xfrm>
            <a:off x="457200" y="2708920"/>
            <a:ext cx="8229600" cy="1791650"/>
          </a:xfrm>
        </p:spPr>
        <p:txBody>
          <a:bodyPr/>
          <a:lstStyle/>
          <a:p>
            <a:pPr marL="0" indent="0" algn="ctr">
              <a:buNone/>
            </a:pPr>
            <a:r>
              <a:rPr lang="en-GB" dirty="0" smtClean="0">
                <a:latin typeface="Aharoni" panose="02010803020104030203" pitchFamily="2" charset="-79"/>
                <a:cs typeface="Aharoni" panose="02010803020104030203" pitchFamily="2" charset="-79"/>
              </a:rPr>
              <a:t>August </a:t>
            </a:r>
            <a:r>
              <a:rPr lang="en-GB" sz="3200" dirty="0" smtClean="0">
                <a:latin typeface="Aharoni" panose="02010803020104030203" pitchFamily="2" charset="-79"/>
                <a:cs typeface="Aharoni" panose="02010803020104030203" pitchFamily="2" charset="-79"/>
              </a:rPr>
              <a:t>23, 2016</a:t>
            </a:r>
            <a:endParaRPr lang="en-GB" sz="3200" dirty="0">
              <a:latin typeface="Aharoni" panose="02010803020104030203" pitchFamily="2" charset="-79"/>
              <a:cs typeface="Aharoni" panose="02010803020104030203"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Synopsis of </a:t>
            </a:r>
            <a:r>
              <a:rPr lang="en-GB" smtClean="0"/>
              <a:t>the Policy</a:t>
            </a:r>
            <a:endParaRPr lang="en-GB"/>
          </a:p>
        </p:txBody>
      </p:sp>
      <p:sp>
        <p:nvSpPr>
          <p:cNvPr id="3" name="Content Placeholder 2"/>
          <p:cNvSpPr>
            <a:spLocks noGrp="1"/>
          </p:cNvSpPr>
          <p:nvPr>
            <p:ph idx="1"/>
          </p:nvPr>
        </p:nvSpPr>
        <p:spPr>
          <a:xfrm>
            <a:off x="755576" y="1412776"/>
            <a:ext cx="8280919" cy="5445224"/>
          </a:xfrm>
        </p:spPr>
        <p:txBody>
          <a:bodyPr>
            <a:normAutofit/>
          </a:bodyPr>
          <a:lstStyle/>
          <a:p>
            <a:pPr>
              <a:buFont typeface="Wingdings" pitchFamily="2" charset="2"/>
              <a:buChar char="q"/>
              <a:defRPr/>
            </a:pPr>
            <a:r>
              <a:rPr lang="en-GB" sz="2400" b="1" dirty="0">
                <a:effectLst>
                  <a:outerShdw blurRad="38100" dist="38100" dir="2700000" algn="tl">
                    <a:srgbClr val="000000">
                      <a:alpha val="43137"/>
                    </a:srgbClr>
                  </a:outerShdw>
                </a:effectLst>
                <a:latin typeface="Aparajita" pitchFamily="34" charset="0"/>
                <a:cs typeface="Aparajita" pitchFamily="34" charset="0"/>
              </a:rPr>
              <a:t>The Social Protection Policy for Nigeria is an umbrella policy framework that incorporates related social protection and safety nets programmes intended to reduce poverty, and provide a life of dignity for Nigerian citizens. It articulates policy priorities of governments for the poor and the vulnerable at all levels in the society.</a:t>
            </a:r>
          </a:p>
          <a:p>
            <a:pPr>
              <a:buFont typeface="Wingdings" pitchFamily="2" charset="2"/>
              <a:buChar char="q"/>
              <a:defRPr/>
            </a:pPr>
            <a:r>
              <a:rPr lang="en-GB" sz="2400" b="1" dirty="0">
                <a:effectLst>
                  <a:outerShdw blurRad="38100" dist="38100" dir="2700000" algn="tl">
                    <a:srgbClr val="000000">
                      <a:alpha val="43137"/>
                    </a:srgbClr>
                  </a:outerShdw>
                </a:effectLst>
                <a:latin typeface="Aparajita" pitchFamily="34" charset="0"/>
                <a:cs typeface="Aparajita" pitchFamily="34" charset="0"/>
              </a:rPr>
              <a:t>Social protection is a multi-sectoral and multi-disciplinary approach to poverty reduction. </a:t>
            </a:r>
          </a:p>
          <a:p>
            <a:pPr>
              <a:buFont typeface="Wingdings" pitchFamily="2" charset="2"/>
              <a:buChar char="q"/>
              <a:defRPr/>
            </a:pPr>
            <a:r>
              <a:rPr lang="en-US" sz="2400" b="1" dirty="0">
                <a:effectLst>
                  <a:outerShdw blurRad="38100" dist="38100" dir="2700000" algn="tl">
                    <a:srgbClr val="000000">
                      <a:alpha val="43137"/>
                    </a:srgbClr>
                  </a:outerShdw>
                </a:effectLst>
                <a:latin typeface="Aparajita" pitchFamily="34" charset="0"/>
                <a:cs typeface="Aparajita" pitchFamily="34" charset="0"/>
              </a:rPr>
              <a:t>The NSPPF was conceived on the premise that no Nigeria no matter his or her status (education, religion, tribe, gender and other social standing) should be allowed to live below a life of dignity.   </a:t>
            </a:r>
          </a:p>
          <a:p>
            <a:pPr>
              <a:buFont typeface="Wingdings" pitchFamily="2" charset="2"/>
              <a:buChar char="q"/>
              <a:defRPr/>
            </a:pPr>
            <a:r>
              <a:rPr lang="en-US" sz="2400" b="1" dirty="0">
                <a:effectLst>
                  <a:outerShdw blurRad="38100" dist="38100" dir="2700000" algn="tl">
                    <a:srgbClr val="000000">
                      <a:alpha val="43137"/>
                    </a:srgbClr>
                  </a:outerShdw>
                </a:effectLst>
                <a:latin typeface="Aparajita" pitchFamily="34" charset="0"/>
                <a:cs typeface="Aparajita" pitchFamily="34" charset="0"/>
              </a:rPr>
              <a:t>The Policy was also conceived by the desire to </a:t>
            </a:r>
            <a:r>
              <a:rPr lang="en-US" sz="2400" b="1" dirty="0" err="1">
                <a:effectLst>
                  <a:outerShdw blurRad="38100" dist="38100" dir="2700000" algn="tl">
                    <a:srgbClr val="000000">
                      <a:alpha val="43137"/>
                    </a:srgbClr>
                  </a:outerShdw>
                </a:effectLst>
                <a:latin typeface="Aparajita" pitchFamily="34" charset="0"/>
                <a:cs typeface="Aparajita" pitchFamily="34" charset="0"/>
              </a:rPr>
              <a:t>harmonise</a:t>
            </a:r>
            <a:r>
              <a:rPr lang="en-US" sz="2400" b="1" dirty="0">
                <a:effectLst>
                  <a:outerShdw blurRad="38100" dist="38100" dir="2700000" algn="tl">
                    <a:srgbClr val="000000">
                      <a:alpha val="43137"/>
                    </a:srgbClr>
                  </a:outerShdw>
                </a:effectLst>
                <a:latin typeface="Aparajita" pitchFamily="34" charset="0"/>
                <a:cs typeface="Aparajita" pitchFamily="34" charset="0"/>
              </a:rPr>
              <a:t>, sustain and create an evidence based data for all social Safety nets intervention by the government and non- government actors. </a:t>
            </a:r>
            <a:endParaRPr lang="en-GB" sz="2400" b="1" dirty="0">
              <a:effectLst>
                <a:outerShdw blurRad="38100" dist="38100" dir="2700000" algn="tl">
                  <a:srgbClr val="000000">
                    <a:alpha val="43137"/>
                  </a:srgbClr>
                </a:outerShdw>
              </a:effectLst>
              <a:latin typeface="Aparajita" pitchFamily="34" charset="0"/>
              <a:cs typeface="Aparajita" pitchFamily="34" charset="0"/>
            </a:endParaRPr>
          </a:p>
          <a:p>
            <a:endParaRPr lang="en-GB" sz="2400" dirty="0"/>
          </a:p>
        </p:txBody>
      </p:sp>
    </p:spTree>
    <p:extLst>
      <p:ext uri="{BB962C8B-B14F-4D97-AF65-F5344CB8AC3E}">
        <p14:creationId xmlns="" xmlns:p14="http://schemas.microsoft.com/office/powerpoint/2010/main" val="273455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pPr algn="ctr"/>
            <a:r>
              <a:rPr lang="en-US" dirty="0" smtClean="0"/>
              <a:t>Regional Treaties on Social Protection Floors</a:t>
            </a:r>
            <a:endParaRPr lang="en-US" dirty="0"/>
          </a:p>
        </p:txBody>
      </p:sp>
      <p:sp>
        <p:nvSpPr>
          <p:cNvPr id="3" name="Content Placeholder 2"/>
          <p:cNvSpPr>
            <a:spLocks noGrp="1"/>
          </p:cNvSpPr>
          <p:nvPr>
            <p:ph idx="1"/>
          </p:nvPr>
        </p:nvSpPr>
        <p:spPr>
          <a:xfrm>
            <a:off x="533400" y="2057400"/>
            <a:ext cx="8305800" cy="3853822"/>
          </a:xfrm>
        </p:spPr>
        <p:txBody>
          <a:bodyPr>
            <a:noAutofit/>
          </a:bodyPr>
          <a:lstStyle/>
          <a:p>
            <a:r>
              <a:rPr lang="en-US" sz="2400" dirty="0" smtClean="0"/>
              <a:t>Social protection as a means of combating poverty and enhancing social development was brought up during the Extraordinary submit on employment and poverty alleviation held in Ouagadougou Burkina Faso in 2004.</a:t>
            </a:r>
          </a:p>
          <a:p>
            <a:r>
              <a:rPr lang="en-US" sz="2400" dirty="0" smtClean="0"/>
              <a:t>In the Ouagadougou Declaration and Plan of Action, Governments (including Nigeria) committed themselves to improve the leaving conditions of vulnerable people through better social protection services including improved pensions, health and other social security schemes.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n-GB" dirty="0" smtClean="0"/>
              <a:t>The Journey So Far</a:t>
            </a:r>
            <a:endParaRPr lang="en-GB" dirty="0"/>
          </a:p>
        </p:txBody>
      </p:sp>
      <p:sp>
        <p:nvSpPr>
          <p:cNvPr id="3" name="Content Placeholder 2"/>
          <p:cNvSpPr>
            <a:spLocks noGrp="1"/>
          </p:cNvSpPr>
          <p:nvPr>
            <p:ph idx="1"/>
          </p:nvPr>
        </p:nvSpPr>
        <p:spPr>
          <a:xfrm>
            <a:off x="179512" y="692696"/>
            <a:ext cx="8964488" cy="6048672"/>
          </a:xfrm>
        </p:spPr>
        <p:txBody>
          <a:bodyPr>
            <a:normAutofit/>
          </a:bodyPr>
          <a:lstStyle/>
          <a:p>
            <a:endParaRPr lang="en-GB" sz="2400" dirty="0" smtClean="0"/>
          </a:p>
          <a:p>
            <a:r>
              <a:rPr lang="en-GB" sz="2400" dirty="0" smtClean="0"/>
              <a:t>Inception Meetings of </a:t>
            </a:r>
            <a:r>
              <a:rPr lang="en-GB" sz="2400" dirty="0"/>
              <a:t>M</a:t>
            </a:r>
            <a:r>
              <a:rPr lang="en-GB" sz="2400" dirty="0" smtClean="0"/>
              <a:t>ajor Stakeholders (comprising MBNP, UNICEF &amp; NISER), established in 2011</a:t>
            </a:r>
          </a:p>
          <a:p>
            <a:r>
              <a:rPr lang="en-GB" sz="2400" dirty="0" smtClean="0"/>
              <a:t>Data gathering/survey Visits to 6 Geo-political Zones, defined in terms of what should be in the Policy, carried out in 2012</a:t>
            </a:r>
          </a:p>
          <a:p>
            <a:r>
              <a:rPr lang="en-GB" sz="2400" dirty="0" smtClean="0"/>
              <a:t>Validation of data gathered, 2013</a:t>
            </a:r>
          </a:p>
          <a:p>
            <a:r>
              <a:rPr lang="en-GB" sz="2400" dirty="0" smtClean="0"/>
              <a:t>Validation of the first draft of the policy 2014</a:t>
            </a:r>
          </a:p>
          <a:p>
            <a:r>
              <a:rPr lang="en-GB" sz="2400" dirty="0" smtClean="0"/>
              <a:t>Review and update of Policy 2015/2016 (to accommodate the current Government aspiration)</a:t>
            </a:r>
          </a:p>
          <a:p>
            <a:r>
              <a:rPr lang="en-GB" sz="2400" dirty="0" smtClean="0"/>
              <a:t>Revalidation across the six geo-political zones and Federal MDAs 2016</a:t>
            </a:r>
            <a:endParaRPr lang="en-GB" sz="2400" dirty="0"/>
          </a:p>
        </p:txBody>
      </p:sp>
      <p:sp>
        <p:nvSpPr>
          <p:cNvPr id="4" name="Footer Placeholder 3"/>
          <p:cNvSpPr>
            <a:spLocks noGrp="1"/>
          </p:cNvSpPr>
          <p:nvPr>
            <p:ph type="ftr" sz="quarter" idx="11"/>
          </p:nvPr>
        </p:nvSpPr>
        <p:spPr/>
        <p:txBody>
          <a:bodyP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908720"/>
          </a:xfrm>
        </p:spPr>
        <p:txBody>
          <a:bodyPr>
            <a:normAutofit/>
          </a:bodyPr>
          <a:lstStyle/>
          <a:p>
            <a:r>
              <a:rPr lang="en-GB" dirty="0"/>
              <a:t>Current Efforts/Where We Are</a:t>
            </a:r>
          </a:p>
        </p:txBody>
      </p:sp>
      <p:sp>
        <p:nvSpPr>
          <p:cNvPr id="3" name="Content Placeholder 2"/>
          <p:cNvSpPr>
            <a:spLocks noGrp="1"/>
          </p:cNvSpPr>
          <p:nvPr>
            <p:ph idx="1"/>
          </p:nvPr>
        </p:nvSpPr>
        <p:spPr>
          <a:xfrm>
            <a:off x="1043608" y="1124744"/>
            <a:ext cx="7992887" cy="4786478"/>
          </a:xfrm>
        </p:spPr>
        <p:txBody>
          <a:bodyPr>
            <a:normAutofit/>
          </a:bodyPr>
          <a:lstStyle/>
          <a:p>
            <a:r>
              <a:rPr lang="en-GB" sz="2400" dirty="0" smtClean="0"/>
              <a:t>National Social Safety Nets Co-ordination Office (NASSCO) </a:t>
            </a:r>
            <a:r>
              <a:rPr lang="en-GB" sz="2400" dirty="0"/>
              <a:t>t</a:t>
            </a:r>
            <a:r>
              <a:rPr lang="en-GB" sz="2400" dirty="0" smtClean="0"/>
              <a:t>o coordinate the total activities of Social </a:t>
            </a:r>
            <a:r>
              <a:rPr lang="en-GB" sz="2400" dirty="0"/>
              <a:t>P</a:t>
            </a:r>
            <a:r>
              <a:rPr lang="en-GB" sz="2400" dirty="0" smtClean="0"/>
              <a:t>rotection and Social Interventions in Nigeria</a:t>
            </a:r>
          </a:p>
          <a:p>
            <a:r>
              <a:rPr lang="en-GB" sz="2400" dirty="0" smtClean="0"/>
              <a:t>Social Investment Interventions: to roll out four major interventions for the poor and vulnerable in line with the measures identified in the NSPPF, </a:t>
            </a:r>
            <a:r>
              <a:rPr lang="en-GB" sz="2400" dirty="0" err="1" smtClean="0"/>
              <a:t>e.g</a:t>
            </a:r>
            <a:r>
              <a:rPr lang="en-GB" sz="2400" dirty="0" smtClean="0"/>
              <a:t> The North-East Initiatives</a:t>
            </a:r>
          </a:p>
          <a:p>
            <a:pPr marL="0" indent="0">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Efforts/Where We Are</a:t>
            </a:r>
            <a:endParaRPr lang="en-GB" dirty="0"/>
          </a:p>
        </p:txBody>
      </p:sp>
      <p:sp>
        <p:nvSpPr>
          <p:cNvPr id="3" name="Content Placeholder 2"/>
          <p:cNvSpPr>
            <a:spLocks noGrp="1"/>
          </p:cNvSpPr>
          <p:nvPr>
            <p:ph idx="1"/>
          </p:nvPr>
        </p:nvSpPr>
        <p:spPr/>
        <p:txBody>
          <a:bodyPr>
            <a:normAutofit/>
          </a:bodyPr>
          <a:lstStyle/>
          <a:p>
            <a:r>
              <a:rPr lang="en-GB" sz="2400" dirty="0" smtClean="0"/>
              <a:t>Harmonisation of the National Social Security Policy into the NSPPF</a:t>
            </a:r>
          </a:p>
          <a:p>
            <a:r>
              <a:rPr lang="en-GB" sz="2400" dirty="0" smtClean="0"/>
              <a:t>Harmonisation of the activities of the Mr President’s Social Investment Programme with the NSPPF</a:t>
            </a:r>
          </a:p>
          <a:p>
            <a:r>
              <a:rPr lang="en-GB" sz="2400" dirty="0" smtClean="0"/>
              <a:t>Engagement of the Labour Unions and Youth Organisations, CSOs</a:t>
            </a:r>
          </a:p>
          <a:p>
            <a:r>
              <a:rPr lang="en-GB" sz="2400" dirty="0" smtClean="0"/>
              <a:t>Presentations to </a:t>
            </a:r>
            <a:r>
              <a:rPr lang="en-GB" sz="2400" dirty="0"/>
              <a:t>I</a:t>
            </a:r>
            <a:r>
              <a:rPr lang="en-GB" sz="2400" dirty="0" smtClean="0"/>
              <a:t>nternational Development Partners</a:t>
            </a:r>
          </a:p>
          <a:p>
            <a:endParaRPr lang="en-GB" sz="2400" dirty="0"/>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764704"/>
          </a:xfrm>
        </p:spPr>
        <p:txBody>
          <a:bodyPr>
            <a:normAutofit/>
          </a:bodyPr>
          <a:lstStyle/>
          <a:p>
            <a:r>
              <a:rPr lang="en-GB" dirty="0"/>
              <a:t>Current Efforts/Where We Are</a:t>
            </a:r>
          </a:p>
        </p:txBody>
      </p:sp>
      <p:sp>
        <p:nvSpPr>
          <p:cNvPr id="3" name="Content Placeholder 2"/>
          <p:cNvSpPr>
            <a:spLocks noGrp="1"/>
          </p:cNvSpPr>
          <p:nvPr>
            <p:ph idx="1"/>
          </p:nvPr>
        </p:nvSpPr>
        <p:spPr>
          <a:xfrm>
            <a:off x="457200" y="1285860"/>
            <a:ext cx="8229600" cy="4840303"/>
          </a:xfrm>
        </p:spPr>
        <p:txBody>
          <a:bodyPr>
            <a:normAutofit fontScale="92500"/>
          </a:bodyPr>
          <a:lstStyle/>
          <a:p>
            <a:r>
              <a:rPr lang="en-GB" sz="3200" dirty="0" smtClean="0"/>
              <a:t>Concluded the drafting/documentation of the Policy with amendments, corrections, reflection of issues raised at validation and revalidation workshops</a:t>
            </a:r>
          </a:p>
          <a:p>
            <a:r>
              <a:rPr lang="en-GB" sz="3200" dirty="0" smtClean="0"/>
              <a:t>Re-present to National Stakeholders (National, Sub –National Governments)  by 23</a:t>
            </a:r>
            <a:r>
              <a:rPr lang="en-GB" sz="3200" baseline="30000" dirty="0" smtClean="0"/>
              <a:t>rd</a:t>
            </a:r>
            <a:r>
              <a:rPr lang="en-GB" sz="3200" dirty="0" smtClean="0"/>
              <a:t> August, 2016</a:t>
            </a:r>
          </a:p>
          <a:p>
            <a:r>
              <a:rPr lang="en-GB" sz="3200" dirty="0" smtClean="0"/>
              <a:t>Presentation to NEC Sept </a:t>
            </a:r>
            <a:r>
              <a:rPr lang="en-GB" sz="3200" dirty="0"/>
              <a:t> </a:t>
            </a:r>
            <a:r>
              <a:rPr lang="en-GB" sz="3200" dirty="0" smtClean="0"/>
              <a:t>8th 2016</a:t>
            </a:r>
          </a:p>
          <a:p>
            <a:r>
              <a:rPr lang="en-GB" sz="3200" dirty="0" smtClean="0"/>
              <a:t>Presentation to FEC Sept 21</a:t>
            </a:r>
            <a:r>
              <a:rPr lang="en-GB" sz="3200" baseline="30000" dirty="0" smtClean="0"/>
              <a:t>st</a:t>
            </a:r>
            <a:r>
              <a:rPr lang="en-GB" sz="3200" dirty="0" smtClean="0"/>
              <a:t> 2016</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36496" cy="778098"/>
          </a:xfrm>
        </p:spPr>
        <p:txBody>
          <a:bodyPr>
            <a:normAutofit fontScale="90000"/>
          </a:bodyPr>
          <a:lstStyle/>
          <a:p>
            <a:r>
              <a:rPr lang="en-GB" dirty="0" smtClean="0"/>
              <a:t>Where We Hope to </a:t>
            </a:r>
            <a:r>
              <a:rPr lang="en-GB" dirty="0"/>
              <a:t>b</a:t>
            </a:r>
            <a:r>
              <a:rPr lang="en-GB" dirty="0" smtClean="0"/>
              <a:t>e </a:t>
            </a:r>
            <a:r>
              <a:rPr lang="en-GB" dirty="0"/>
              <a:t>b</a:t>
            </a:r>
            <a:r>
              <a:rPr lang="en-GB" dirty="0" smtClean="0"/>
              <a:t>y the End </a:t>
            </a:r>
            <a:r>
              <a:rPr lang="en-GB" dirty="0" err="1"/>
              <a:t>o</a:t>
            </a:r>
            <a:r>
              <a:rPr lang="en-GB" dirty="0" err="1" smtClean="0"/>
              <a:t>F</a:t>
            </a:r>
            <a:r>
              <a:rPr lang="en-GB" dirty="0" smtClean="0"/>
              <a:t> 2016</a:t>
            </a:r>
            <a:endParaRPr lang="en-GB" dirty="0"/>
          </a:p>
        </p:txBody>
      </p:sp>
      <p:sp>
        <p:nvSpPr>
          <p:cNvPr id="3" name="Content Placeholder 2"/>
          <p:cNvSpPr>
            <a:spLocks noGrp="1"/>
          </p:cNvSpPr>
          <p:nvPr>
            <p:ph idx="1"/>
          </p:nvPr>
        </p:nvSpPr>
        <p:spPr>
          <a:xfrm>
            <a:off x="457200" y="1600200"/>
            <a:ext cx="8507288" cy="4525963"/>
          </a:xfrm>
        </p:spPr>
        <p:txBody>
          <a:bodyPr>
            <a:noAutofit/>
          </a:bodyPr>
          <a:lstStyle/>
          <a:p>
            <a:r>
              <a:rPr lang="en-GB" sz="3200" dirty="0" smtClean="0"/>
              <a:t>To have a signed National Social Protection Policy Document for the implementation of the Social Interventions by October, 2016.</a:t>
            </a:r>
          </a:p>
          <a:p>
            <a:r>
              <a:rPr lang="en-GB" sz="3200" dirty="0" smtClean="0"/>
              <a:t>To give impetus to the full scale implementation of the Social Intervention and North East re-construction Programme of Mr. President.</a:t>
            </a:r>
          </a:p>
          <a:p>
            <a:endParaRPr lang="en-GB"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Beyond the NSP Policy Framework</a:t>
            </a:r>
            <a:endParaRPr lang="en-GB" dirty="0"/>
          </a:p>
        </p:txBody>
      </p:sp>
      <p:sp>
        <p:nvSpPr>
          <p:cNvPr id="3" name="Content Placeholder 2"/>
          <p:cNvSpPr>
            <a:spLocks noGrp="1"/>
          </p:cNvSpPr>
          <p:nvPr>
            <p:ph idx="1"/>
          </p:nvPr>
        </p:nvSpPr>
        <p:spPr>
          <a:xfrm>
            <a:off x="1331640" y="2133600"/>
            <a:ext cx="7812359" cy="4607768"/>
          </a:xfrm>
        </p:spPr>
        <p:txBody>
          <a:bodyPr>
            <a:noAutofit/>
          </a:bodyPr>
          <a:lstStyle/>
          <a:p>
            <a:r>
              <a:rPr lang="en-GB" sz="2400" dirty="0" smtClean="0"/>
              <a:t>Adaptation and cascading of Policy to States: that is, encourage States to develop their Policy in accordance with ecological opportunities, strength or weaknesses.</a:t>
            </a:r>
          </a:p>
          <a:p>
            <a:r>
              <a:rPr lang="en-GB" sz="2400" dirty="0" smtClean="0"/>
              <a:t>Development of Monitoring and Evaluation (M&amp;E) tools</a:t>
            </a:r>
          </a:p>
          <a:p>
            <a:r>
              <a:rPr lang="en-GB" sz="2400" dirty="0" smtClean="0"/>
              <a:t>Full scale implementation by the Office of the President on Social Investment</a:t>
            </a:r>
          </a:p>
          <a:p>
            <a:r>
              <a:rPr lang="en-GB" sz="2400" dirty="0" smtClean="0"/>
              <a:t>Development of Implementation workplan</a:t>
            </a:r>
          </a:p>
          <a:p>
            <a:r>
              <a:rPr lang="en-GB" sz="2400" dirty="0" smtClean="0"/>
              <a:t>Accord Budget line to the implementation of MDAs’ Projects and programmes </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570</TotalTime>
  <Words>571</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   UPDATE ON THE DEVELOPMENT OF NATIONAL SOCIAL PROTECTION POLICY FOR NIGERIA</vt:lpstr>
      <vt:lpstr>Synopsis of the Policy</vt:lpstr>
      <vt:lpstr>Regional Treaties on Social Protection Floors</vt:lpstr>
      <vt:lpstr>The Journey So Far</vt:lpstr>
      <vt:lpstr>Current Efforts/Where We Are</vt:lpstr>
      <vt:lpstr>Current Efforts/Where We Are</vt:lpstr>
      <vt:lpstr>Current Efforts/Where We Are</vt:lpstr>
      <vt:lpstr>Where We Hope to be by the End oF 2016</vt:lpstr>
      <vt:lpstr>Beyond the NSP Policy Framework</vt:lpstr>
      <vt:lpstr>                             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DEVELOPMENT OF NATIONAL SOCIAL PROTECTION POLICY FOR NIGERIA</dc:title>
  <dc:creator>amazing</dc:creator>
  <cp:lastModifiedBy>asiuloka.nnena</cp:lastModifiedBy>
  <cp:revision>37</cp:revision>
  <dcterms:created xsi:type="dcterms:W3CDTF">2016-08-05T16:24:15Z</dcterms:created>
  <dcterms:modified xsi:type="dcterms:W3CDTF">2016-08-23T07:44:16Z</dcterms:modified>
</cp:coreProperties>
</file>