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311" r:id="rId2"/>
    <p:sldId id="470" r:id="rId3"/>
    <p:sldId id="452" r:id="rId4"/>
    <p:sldId id="462" r:id="rId5"/>
    <p:sldId id="409" r:id="rId6"/>
    <p:sldId id="442" r:id="rId7"/>
    <p:sldId id="446" r:id="rId8"/>
    <p:sldId id="464" r:id="rId9"/>
    <p:sldId id="449" r:id="rId10"/>
    <p:sldId id="456" r:id="rId11"/>
    <p:sldId id="447" r:id="rId12"/>
    <p:sldId id="455" r:id="rId13"/>
    <p:sldId id="458" r:id="rId14"/>
    <p:sldId id="440" r:id="rId15"/>
    <p:sldId id="457" r:id="rId16"/>
    <p:sldId id="467" r:id="rId17"/>
    <p:sldId id="450" r:id="rId18"/>
    <p:sldId id="463" r:id="rId19"/>
    <p:sldId id="469" r:id="rId20"/>
    <p:sldId id="459" r:id="rId21"/>
    <p:sldId id="465" r:id="rId22"/>
    <p:sldId id="448" r:id="rId23"/>
  </p:sldIdLst>
  <p:sldSz cx="9902825" cy="6858000"/>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1"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orient="horz" pos="2496">
          <p15:clr>
            <a:srgbClr val="A4A3A4"/>
          </p15:clr>
        </p15:guide>
        <p15:guide id="3" orient="horz" pos="1680">
          <p15:clr>
            <a:srgbClr val="A4A3A4"/>
          </p15:clr>
        </p15:guide>
        <p15:guide id="4" orient="horz" pos="3168">
          <p15:clr>
            <a:srgbClr val="A4A3A4"/>
          </p15:clr>
        </p15:guide>
        <p15:guide id="5" pos="2547">
          <p15:clr>
            <a:srgbClr val="A4A3A4"/>
          </p15:clr>
        </p15:guide>
        <p15:guide id="6" pos="4055">
          <p15:clr>
            <a:srgbClr val="A4A3A4"/>
          </p15:clr>
        </p15:guide>
        <p15:guide id="7" pos="4938">
          <p15:clr>
            <a:srgbClr val="A4A3A4"/>
          </p15:clr>
        </p15:guide>
        <p15:guide id="8" pos="5822">
          <p15:clr>
            <a:srgbClr val="A4A3A4"/>
          </p15:clr>
        </p15:guide>
        <p15:guide id="9" pos="31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ati.rawat" initials="s" lastIdx="16" clrIdx="0"/>
  <p:cmAuthor id="1" name="prasad.shetty" initials="p" lastIdx="41" clrIdx="1"/>
  <p:cmAuthor id="2" name="Parag Maheshwary" initials="PM" lastIdx="1" clrIdx="2"/>
  <p:cmAuthor id="3" name="Prasanth" initials="PK"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FD00"/>
    <a:srgbClr val="22CC0D"/>
    <a:srgbClr val="636364"/>
    <a:srgbClr val="CDD3DD"/>
    <a:srgbClr val="C8E1FA"/>
    <a:srgbClr val="C8F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8" autoAdjust="0"/>
    <p:restoredTop sz="94532" autoAdjust="0"/>
  </p:normalViewPr>
  <p:slideViewPr>
    <p:cSldViewPr>
      <p:cViewPr varScale="1">
        <p:scale>
          <a:sx n="69" d="100"/>
          <a:sy n="69" d="100"/>
        </p:scale>
        <p:origin x="1494" y="78"/>
      </p:cViewPr>
      <p:guideLst>
        <p:guide orient="horz" pos="864"/>
        <p:guide orient="horz" pos="2496"/>
        <p:guide orient="horz" pos="1680"/>
        <p:guide orient="horz" pos="3168"/>
        <p:guide pos="2547"/>
        <p:guide pos="4055"/>
        <p:guide pos="4938"/>
        <p:guide pos="5822"/>
        <p:guide pos="3171"/>
      </p:guideLst>
    </p:cSldViewPr>
  </p:slideViewPr>
  <p:outlineViewPr>
    <p:cViewPr>
      <p:scale>
        <a:sx n="33" d="100"/>
        <a:sy n="33" d="100"/>
      </p:scale>
      <p:origin x="0" y="312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6E605-B77B-41DB-8271-BA74DD7C6895}" type="datetimeFigureOut">
              <a:rPr lang="en-IN" smtClean="0"/>
              <a:pPr/>
              <a:t>15-12-2021</a:t>
            </a:fld>
            <a:endParaRPr lang="en-IN" dirty="0"/>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9CF49-6AF3-4CBD-8724-1643B6663CED}" type="slidenum">
              <a:rPr lang="en-IN" smtClean="0"/>
              <a:pPr/>
              <a:t>‹#›</a:t>
            </a:fld>
            <a:endParaRPr lang="en-IN" dirty="0"/>
          </a:p>
        </p:txBody>
      </p:sp>
    </p:spTree>
    <p:extLst>
      <p:ext uri="{BB962C8B-B14F-4D97-AF65-F5344CB8AC3E}">
        <p14:creationId xmlns:p14="http://schemas.microsoft.com/office/powerpoint/2010/main" val="2371284666"/>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7"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1"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8"/>
            <a:ext cx="8417401" cy="1470025"/>
          </a:xfrm>
        </p:spPr>
        <p:txBody>
          <a:bodyPr/>
          <a:lstStyle/>
          <a:p>
            <a:r>
              <a:rPr lang="en-US"/>
              <a:t>Click to edit Master title style</a:t>
            </a:r>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4951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lvl1pPr>
              <a:defRPr baseline="0"/>
            </a:lvl1pPr>
          </a:lstStyle>
          <a:p>
            <a:r>
              <a:rPr lang="en-US" dirty="0"/>
              <a:t>Click to edit Master title style</a:t>
            </a:r>
          </a:p>
        </p:txBody>
      </p:sp>
      <p:sp>
        <p:nvSpPr>
          <p:cNvPr id="7" name="Text Placeholder 6"/>
          <p:cNvSpPr>
            <a:spLocks noGrp="1"/>
          </p:cNvSpPr>
          <p:nvPr>
            <p:ph type="body" sz="quarter" idx="10"/>
          </p:nvPr>
        </p:nvSpPr>
        <p:spPr>
          <a:xfrm>
            <a:off x="365649" y="987552"/>
            <a:ext cx="9141069" cy="5055928"/>
          </a:xfrm>
        </p:spPr>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defRPr lang="en-US" sz="1200" kern="1200" dirty="0" smtClean="0">
                <a:solidFill>
                  <a:srgbClr val="000000"/>
                </a:solidFill>
                <a:latin typeface="Arial" pitchFamily="34" charset="0"/>
                <a:ea typeface="+mn-ea"/>
                <a:cs typeface="Arial" pitchFamily="34" charset="0"/>
              </a:defRPr>
            </a:lvl4pPr>
            <a:lvl5pPr indent="-228589" algn="l" defTabSz="914355" rtl="0" eaLnBrk="1" fontAlgn="base" latinLnBrk="0" hangingPunct="1">
              <a:lnSpc>
                <a:spcPct val="125000"/>
              </a:lnSpc>
              <a:spcBef>
                <a:spcPts val="300"/>
              </a:spcBef>
              <a:spcAft>
                <a:spcPct val="0"/>
              </a:spcAft>
              <a:buClr>
                <a:srgbClr val="000000"/>
              </a:buClr>
              <a:buSzPct val="100000"/>
              <a:defRPr lang="en-US" sz="1200"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072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141" y="1676401"/>
            <a:ext cx="8912543"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p:cNvSpPr>
            <a:spLocks noGrp="1"/>
          </p:cNvSpPr>
          <p:nvPr>
            <p:ph type="title" idx="4294967295"/>
          </p:nvPr>
        </p:nvSpPr>
        <p:spPr>
          <a:xfrm>
            <a:off x="467633" y="406400"/>
            <a:ext cx="7770967" cy="628651"/>
          </a:xfrm>
          <a:prstGeom prst="rect">
            <a:avLst/>
          </a:prstGeom>
        </p:spPr>
        <p:txBody>
          <a:bodyPr/>
          <a:lstStyle/>
          <a:p>
            <a:r>
              <a:rPr lang="en-US" dirty="0"/>
              <a:t>Confidentiality</a:t>
            </a:r>
          </a:p>
        </p:txBody>
      </p:sp>
    </p:spTree>
    <p:extLst>
      <p:ext uri="{BB962C8B-B14F-4D97-AF65-F5344CB8AC3E}">
        <p14:creationId xmlns:p14="http://schemas.microsoft.com/office/powerpoint/2010/main" val="359768702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365011" y="145033"/>
            <a:ext cx="9141069" cy="594360"/>
          </a:xfrm>
          <a:prstGeom prst="rect">
            <a:avLst/>
          </a:prstGeom>
          <a:noFill/>
          <a:ln w="9525">
            <a:noFill/>
            <a:miter lim="800000"/>
            <a:headEnd/>
            <a:tailEnd/>
          </a:ln>
        </p:spPr>
        <p:txBody>
          <a:bodyPr lIns="0" tIns="0" rIns="18287" bIns="0" anchor="ctr" anchorCtr="0"/>
          <a:lstStyle/>
          <a:p>
            <a:pPr marL="0" marR="0" lvl="0" indent="0" algn="l" defTabSz="914355" rtl="0" eaLnBrk="1" fontAlgn="base" latinLnBrk="0" hangingPunct="1">
              <a:lnSpc>
                <a:spcPct val="100000"/>
              </a:lnSpc>
              <a:spcBef>
                <a:spcPct val="0"/>
              </a:spcBef>
              <a:spcAft>
                <a:spcPct val="0"/>
              </a:spcAft>
              <a:buClrTx/>
              <a:buSzTx/>
              <a:buFontTx/>
              <a:buNone/>
              <a:tabLst/>
              <a:defRPr/>
            </a:pPr>
            <a:r>
              <a:rPr lang="en-US" dirty="0"/>
              <a:t>Click to edit Master title style</a:t>
            </a:r>
          </a:p>
        </p:txBody>
      </p:sp>
      <p:sp>
        <p:nvSpPr>
          <p:cNvPr id="12" name="Text Placeholder 11"/>
          <p:cNvSpPr>
            <a:spLocks noGrp="1"/>
          </p:cNvSpPr>
          <p:nvPr>
            <p:ph type="body" idx="1"/>
          </p:nvPr>
        </p:nvSpPr>
        <p:spPr>
          <a:xfrm>
            <a:off x="365674" y="987557"/>
            <a:ext cx="9141069" cy="5055929"/>
          </a:xfrm>
          <a:prstGeom prst="rect">
            <a:avLst/>
          </a:prstGeom>
        </p:spPr>
        <p:txBody>
          <a:bodyPr lIns="0" tIns="0" rIns="0" bIns="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7" name="Straight Connector 16"/>
          <p:cNvCxnSpPr/>
          <p:nvPr/>
        </p:nvCxnSpPr>
        <p:spPr>
          <a:xfrm>
            <a:off x="365012" y="6399213"/>
            <a:ext cx="9141069" cy="1588"/>
          </a:xfrm>
          <a:prstGeom prst="line">
            <a:avLst/>
          </a:prstGeom>
          <a:ln w="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012" y="836613"/>
            <a:ext cx="9141069" cy="1588"/>
          </a:xfrm>
          <a:prstGeom prst="line">
            <a:avLst/>
          </a:prstGeom>
          <a:ln w="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5"/>
          <p:cNvSpPr txBox="1">
            <a:spLocks noChangeArrowheads="1"/>
          </p:cNvSpPr>
          <p:nvPr/>
        </p:nvSpPr>
        <p:spPr bwMode="auto">
          <a:xfrm>
            <a:off x="9150216" y="6537432"/>
            <a:ext cx="365643" cy="15544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marL="0" algn="r" defTabSz="914400" rtl="0" eaLnBrk="1" latinLnBrk="0" hangingPunct="1">
              <a:lnSpc>
                <a:spcPct val="100000"/>
              </a:lnSpc>
              <a:spcBef>
                <a:spcPct val="0"/>
              </a:spcBef>
              <a:spcAft>
                <a:spcPct val="0"/>
              </a:spcAft>
              <a:buFontTx/>
              <a:buNone/>
              <a:defRPr kumimoji="0" lang="en-US" sz="1000" b="0" i="0" u="none" strike="noStrike" kern="0" cap="none" spc="0" normalizeH="0" baseline="0" noProof="0" smtClean="0">
                <a:ln>
                  <a:noFill/>
                </a:ln>
                <a:solidFill>
                  <a:schemeClr val="tx1">
                    <a:lumMod val="75000"/>
                    <a:lumOff val="25000"/>
                  </a:schemeClr>
                </a:solidFill>
                <a:effectLst/>
                <a:uLnTx/>
                <a:uFillTx/>
                <a:latin typeface="Arial" pitchFamily="34" charset="0"/>
                <a:ea typeface="+mn-ea"/>
                <a:cs typeface="Arial" pitchFamily="34" charset="0"/>
              </a:defRPr>
            </a:lvl1pPr>
          </a:lstStyle>
          <a:p>
            <a:pPr>
              <a:defRPr/>
            </a:pPr>
            <a:fld id="{DC9CB8C6-019F-4F36-9624-2086F337AD62}" type="slidenum">
              <a:rPr sz="900">
                <a:solidFill>
                  <a:srgbClr val="000000">
                    <a:lumMod val="75000"/>
                    <a:lumOff val="25000"/>
                  </a:srgbClr>
                </a:solidFill>
              </a:rPr>
              <a:pPr>
                <a:defRPr/>
              </a:pPr>
              <a:t>‹#›</a:t>
            </a:fld>
            <a:endParaRPr sz="900" dirty="0">
              <a:solidFill>
                <a:srgbClr val="000000">
                  <a:lumMod val="75000"/>
                  <a:lumOff val="25000"/>
                </a:srgbClr>
              </a:solidFill>
            </a:endParaRPr>
          </a:p>
        </p:txBody>
      </p:sp>
      <p:sp>
        <p:nvSpPr>
          <p:cNvPr id="16" name="TextBox 15"/>
          <p:cNvSpPr txBox="1"/>
          <p:nvPr userDrawn="1"/>
        </p:nvSpPr>
        <p:spPr>
          <a:xfrm>
            <a:off x="379412" y="6477000"/>
            <a:ext cx="7046241" cy="228600"/>
          </a:xfrm>
          <a:prstGeom prst="rect">
            <a:avLst/>
          </a:prstGeom>
          <a:noFill/>
        </p:spPr>
        <p:txBody>
          <a:bodyPr wrap="square" lIns="0" tIns="0" rIns="0" bIns="0" rtlCol="0" anchor="ctr" anchorCtr="0">
            <a:noAutofit/>
          </a:bodyPr>
          <a:lstStyle/>
          <a:p>
            <a:r>
              <a:rPr lang="en-US" sz="900" dirty="0">
                <a:solidFill>
                  <a:schemeClr val="tx1"/>
                </a:solidFill>
                <a:latin typeface="Arial" pitchFamily="34" charset="0"/>
                <a:cs typeface="Arial" pitchFamily="34" charset="0"/>
              </a:rPr>
              <a:t>New</a:t>
            </a:r>
            <a:r>
              <a:rPr lang="en-US" sz="900" baseline="0" dirty="0">
                <a:solidFill>
                  <a:schemeClr val="tx1"/>
                </a:solidFill>
                <a:latin typeface="Arial" pitchFamily="34" charset="0"/>
                <a:cs typeface="Arial" pitchFamily="34" charset="0"/>
              </a:rPr>
              <a:t> Hampshire Capital Limited | Concept Paper | Nigeria Governors Forum</a:t>
            </a:r>
            <a:endParaRPr lang="en-US" sz="900" dirty="0">
              <a:solidFill>
                <a:srgbClr val="000000">
                  <a:lumMod val="75000"/>
                  <a:lumOff val="25000"/>
                </a:srgbClr>
              </a:solidFill>
              <a:latin typeface="Arial" pitchFamily="34" charset="0"/>
              <a:cs typeface="Arial" pitchFamily="34" charset="0"/>
            </a:endParaRPr>
          </a:p>
        </p:txBody>
      </p:sp>
    </p:spTree>
    <p:extLst>
      <p:ext uri="{BB962C8B-B14F-4D97-AF65-F5344CB8AC3E}">
        <p14:creationId xmlns:p14="http://schemas.microsoft.com/office/powerpoint/2010/main" val="923864356"/>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Lst>
  <p:hf hdr="0" ftr="0" dt="0"/>
  <p:txStyles>
    <p:titleStyle>
      <a:lvl1pPr algn="l" defTabSz="914355" rtl="0" eaLnBrk="1" latinLnBrk="0" hangingPunct="1">
        <a:lnSpc>
          <a:spcPct val="113000"/>
        </a:lnSpc>
        <a:spcBef>
          <a:spcPct val="0"/>
        </a:spcBef>
        <a:buNone/>
        <a:defRPr kumimoji="0" lang="en-US" sz="2000" b="1" i="0" u="none" strike="noStrike" kern="1200" cap="none" spc="0" normalizeH="0" baseline="0" noProof="0" dirty="0">
          <a:ln>
            <a:noFill/>
          </a:ln>
          <a:solidFill>
            <a:schemeClr val="accent1"/>
          </a:solidFill>
          <a:effectLst/>
          <a:uLnTx/>
          <a:uFillTx/>
          <a:latin typeface="Georgia" pitchFamily="18" charset="0"/>
          <a:ea typeface="+mn-ea"/>
          <a:cs typeface="Arial" charset="0"/>
        </a:defRPr>
      </a:lvl1pPr>
    </p:titleStyle>
    <p:body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68267"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9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68267"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1"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womonfoman@newhampshire.ng" TargetMode="External"/><Relationship Id="rId2" Type="http://schemas.openxmlformats.org/officeDocument/2006/relationships/hyperlink" Target="mailto:orionomon@outlook.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379413" y="3505200"/>
            <a:ext cx="91440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379413" y="3791234"/>
            <a:ext cx="9029699" cy="657225"/>
          </a:xfrm>
          <a:prstGeom prst="rect">
            <a:avLst/>
          </a:prstGeom>
        </p:spPr>
        <p:txBody>
          <a:bodyPr vert="horz" lIns="91435" tIns="45718" rIns="91435" bIns="45718" rtlCol="0" anchor="b">
            <a:noAutofit/>
          </a:bodyPr>
          <a:lstStyle>
            <a:lvl1pPr algn="l" defTabSz="914400" rtl="0" eaLnBrk="1" latinLnBrk="0" hangingPunct="1">
              <a:spcBef>
                <a:spcPct val="0"/>
              </a:spcBef>
              <a:buNone/>
              <a:defRPr sz="5400" kern="1200" cap="all" spc="0" baseline="0">
                <a:solidFill>
                  <a:schemeClr val="tx2"/>
                </a:solidFill>
                <a:latin typeface="Arial Narrow"/>
                <a:ea typeface="+mj-ea"/>
                <a:cs typeface="Arial Narrow"/>
              </a:defRPr>
            </a:lvl1pPr>
          </a:lstStyle>
          <a:p>
            <a:pPr algn="ctr" defTabSz="914355">
              <a:defRPr/>
            </a:pPr>
            <a:r>
              <a:rPr lang="en-US" sz="2400" b="1" cap="none" dirty="0">
                <a:solidFill>
                  <a:schemeClr val="accent1"/>
                </a:solidFill>
                <a:latin typeface="Georgia" pitchFamily="18" charset="0"/>
                <a:ea typeface="+mn-ea"/>
                <a:cs typeface="Arial" charset="0"/>
              </a:rPr>
              <a:t>The Electric Power Sector Reform Act, 2005 - Implications of Proposed Amendments for States</a:t>
            </a: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52400"/>
            <a:ext cx="9144000" cy="3229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2189868" y="4609842"/>
            <a:ext cx="5444054" cy="24929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 presentation </a:t>
            </a: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to the </a:t>
            </a: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Consideration of the Nigeria Governors’ Forum </a:t>
            </a:r>
          </a:p>
        </p:txBody>
      </p:sp>
      <p:sp>
        <p:nvSpPr>
          <p:cNvPr id="9" name="TextBox 8"/>
          <p:cNvSpPr txBox="1"/>
          <p:nvPr/>
        </p:nvSpPr>
        <p:spPr>
          <a:xfrm>
            <a:off x="3732212" y="4895874"/>
            <a:ext cx="1652697" cy="24929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December 15</a:t>
            </a:r>
            <a:r>
              <a:rPr kumimoji="0" lang="en-US" sz="1200" b="1" i="0" u="none" strike="noStrike" kern="1200" cap="none" spc="0" normalizeH="0" baseline="30000" noProof="0">
                <a:ln>
                  <a:noFill/>
                </a:ln>
                <a:solidFill>
                  <a:srgbClr val="000000"/>
                </a:solidFill>
                <a:effectLst/>
                <a:uLnTx/>
                <a:uFillTx/>
                <a:latin typeface="Arial" pitchFamily="34" charset="0"/>
                <a:ea typeface="+mn-ea"/>
                <a:cs typeface="Arial" pitchFamily="34" charset="0"/>
              </a:rPr>
              <a:t>th</a:t>
            </a: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 2021</a:t>
            </a:r>
            <a:endPar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7608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1455" y="5811962"/>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Consumer Protection</a:t>
            </a:r>
          </a:p>
        </p:txBody>
      </p:sp>
      <p:sp>
        <p:nvSpPr>
          <p:cNvPr id="19" name="Rectangle 18"/>
          <p:cNvSpPr/>
          <p:nvPr/>
        </p:nvSpPr>
        <p:spPr>
          <a:xfrm>
            <a:off x="74612" y="2344990"/>
            <a:ext cx="656004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Standards</a:t>
            </a:r>
          </a:p>
        </p:txBody>
      </p:sp>
      <p:sp>
        <p:nvSpPr>
          <p:cNvPr id="24" name="Rectangle 23"/>
          <p:cNvSpPr/>
          <p:nvPr/>
        </p:nvSpPr>
        <p:spPr>
          <a:xfrm>
            <a:off x="96672" y="4322158"/>
            <a:ext cx="653798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t>Market </a:t>
            </a:r>
            <a:r>
              <a:rPr lang="en-US" sz="1000" dirty="0"/>
              <a:t>Operations</a:t>
            </a:r>
          </a:p>
        </p:txBody>
      </p:sp>
      <p:sp>
        <p:nvSpPr>
          <p:cNvPr id="2" name="Title 1"/>
          <p:cNvSpPr>
            <a:spLocks noGrp="1"/>
          </p:cNvSpPr>
          <p:nvPr>
            <p:ph type="title"/>
          </p:nvPr>
        </p:nvSpPr>
        <p:spPr>
          <a:xfrm>
            <a:off x="74612" y="83389"/>
            <a:ext cx="9677400" cy="594360"/>
          </a:xfrm>
        </p:spPr>
        <p:txBody>
          <a:bodyPr/>
          <a:lstStyle/>
          <a:p>
            <a:pPr>
              <a:lnSpc>
                <a:spcPct val="100000"/>
              </a:lnSpc>
            </a:pPr>
            <a:r>
              <a:rPr lang="en-US" sz="1600" dirty="0"/>
              <a:t>The Indian Electricity Sector is regulated and controlled by both the Central Government and the State Governments…leading to competitive and decentralized electricity markets</a:t>
            </a:r>
          </a:p>
        </p:txBody>
      </p:sp>
      <p:sp>
        <p:nvSpPr>
          <p:cNvPr id="7" name="Rectangle 6"/>
          <p:cNvSpPr/>
          <p:nvPr/>
        </p:nvSpPr>
        <p:spPr>
          <a:xfrm>
            <a:off x="83043" y="914400"/>
            <a:ext cx="655161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Policy</a:t>
            </a:r>
          </a:p>
        </p:txBody>
      </p:sp>
      <p:sp>
        <p:nvSpPr>
          <p:cNvPr id="8" name="Rectangle 7"/>
          <p:cNvSpPr/>
          <p:nvPr/>
        </p:nvSpPr>
        <p:spPr>
          <a:xfrm>
            <a:off x="81455" y="1856803"/>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Regulations</a:t>
            </a:r>
          </a:p>
        </p:txBody>
      </p:sp>
      <p:sp>
        <p:nvSpPr>
          <p:cNvPr id="9" name="Rectangle 8"/>
          <p:cNvSpPr/>
          <p:nvPr/>
        </p:nvSpPr>
        <p:spPr>
          <a:xfrm>
            <a:off x="81455" y="2835683"/>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Generation</a:t>
            </a:r>
          </a:p>
        </p:txBody>
      </p:sp>
      <p:sp>
        <p:nvSpPr>
          <p:cNvPr id="10" name="Rectangle 9"/>
          <p:cNvSpPr/>
          <p:nvPr/>
        </p:nvSpPr>
        <p:spPr>
          <a:xfrm>
            <a:off x="81455" y="3329352"/>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Transmission</a:t>
            </a:r>
          </a:p>
        </p:txBody>
      </p:sp>
      <p:sp>
        <p:nvSpPr>
          <p:cNvPr id="11" name="Rectangle 10"/>
          <p:cNvSpPr/>
          <p:nvPr/>
        </p:nvSpPr>
        <p:spPr>
          <a:xfrm>
            <a:off x="81455" y="3822778"/>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System Operations</a:t>
            </a:r>
          </a:p>
        </p:txBody>
      </p:sp>
      <p:sp>
        <p:nvSpPr>
          <p:cNvPr id="12" name="Rectangle 11"/>
          <p:cNvSpPr/>
          <p:nvPr/>
        </p:nvSpPr>
        <p:spPr>
          <a:xfrm>
            <a:off x="81455" y="4824146"/>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Distribution</a:t>
            </a:r>
          </a:p>
        </p:txBody>
      </p:sp>
      <p:sp>
        <p:nvSpPr>
          <p:cNvPr id="13" name="Rectangle 12"/>
          <p:cNvSpPr/>
          <p:nvPr/>
        </p:nvSpPr>
        <p:spPr>
          <a:xfrm>
            <a:off x="81455" y="5318054"/>
            <a:ext cx="6553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Trading</a:t>
            </a:r>
          </a:p>
        </p:txBody>
      </p:sp>
      <p:sp>
        <p:nvSpPr>
          <p:cNvPr id="15" name="Rectangle 14"/>
          <p:cNvSpPr/>
          <p:nvPr/>
        </p:nvSpPr>
        <p:spPr>
          <a:xfrm>
            <a:off x="81455" y="1413164"/>
            <a:ext cx="6553200" cy="415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Law</a:t>
            </a:r>
          </a:p>
        </p:txBody>
      </p:sp>
      <p:sp>
        <p:nvSpPr>
          <p:cNvPr id="5" name="Rectangle 4"/>
          <p:cNvSpPr/>
          <p:nvPr/>
        </p:nvSpPr>
        <p:spPr>
          <a:xfrm>
            <a:off x="1460664" y="901068"/>
            <a:ext cx="2286000" cy="53481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 name="Rectangle 15"/>
          <p:cNvSpPr/>
          <p:nvPr/>
        </p:nvSpPr>
        <p:spPr>
          <a:xfrm>
            <a:off x="1574964" y="924737"/>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Central Ministry of Power</a:t>
            </a:r>
          </a:p>
        </p:txBody>
      </p:sp>
      <p:sp>
        <p:nvSpPr>
          <p:cNvPr id="17" name="Rectangle 16"/>
          <p:cNvSpPr/>
          <p:nvPr/>
        </p:nvSpPr>
        <p:spPr>
          <a:xfrm>
            <a:off x="1574964" y="1401277"/>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Parliament</a:t>
            </a:r>
          </a:p>
        </p:txBody>
      </p:sp>
      <p:sp>
        <p:nvSpPr>
          <p:cNvPr id="18" name="Rectangle 17"/>
          <p:cNvSpPr/>
          <p:nvPr/>
        </p:nvSpPr>
        <p:spPr>
          <a:xfrm>
            <a:off x="1574964" y="1878168"/>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a:t>
            </a:r>
          </a:p>
        </p:txBody>
      </p:sp>
      <p:sp>
        <p:nvSpPr>
          <p:cNvPr id="20" name="Rectangle 19"/>
          <p:cNvSpPr/>
          <p:nvPr/>
        </p:nvSpPr>
        <p:spPr>
          <a:xfrm>
            <a:off x="1574964" y="2374237"/>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  </a:t>
            </a:r>
          </a:p>
        </p:txBody>
      </p:sp>
      <p:sp>
        <p:nvSpPr>
          <p:cNvPr id="23" name="Rectangle 22"/>
          <p:cNvSpPr/>
          <p:nvPr/>
        </p:nvSpPr>
        <p:spPr>
          <a:xfrm>
            <a:off x="1574964" y="3362446"/>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Central Transmission Utility / Other licensees by CERC</a:t>
            </a:r>
          </a:p>
        </p:txBody>
      </p:sp>
      <p:sp>
        <p:nvSpPr>
          <p:cNvPr id="25" name="Rectangle 24"/>
          <p:cNvSpPr/>
          <p:nvPr/>
        </p:nvSpPr>
        <p:spPr>
          <a:xfrm>
            <a:off x="1574964" y="3852086"/>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 Licensees</a:t>
            </a:r>
          </a:p>
        </p:txBody>
      </p:sp>
      <p:sp>
        <p:nvSpPr>
          <p:cNvPr id="26" name="Rectangle 25"/>
          <p:cNvSpPr/>
          <p:nvPr/>
        </p:nvSpPr>
        <p:spPr>
          <a:xfrm>
            <a:off x="1574964" y="4349606"/>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 Licensee</a:t>
            </a:r>
          </a:p>
        </p:txBody>
      </p:sp>
      <p:sp>
        <p:nvSpPr>
          <p:cNvPr id="27" name="Rectangle 26"/>
          <p:cNvSpPr/>
          <p:nvPr/>
        </p:nvSpPr>
        <p:spPr>
          <a:xfrm>
            <a:off x="1561467" y="4843850"/>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N/A</a:t>
            </a:r>
          </a:p>
        </p:txBody>
      </p:sp>
      <p:sp>
        <p:nvSpPr>
          <p:cNvPr id="28" name="Rectangle 27"/>
          <p:cNvSpPr/>
          <p:nvPr/>
        </p:nvSpPr>
        <p:spPr>
          <a:xfrm>
            <a:off x="1574964" y="5341222"/>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 licensees</a:t>
            </a:r>
          </a:p>
        </p:txBody>
      </p:sp>
      <p:sp>
        <p:nvSpPr>
          <p:cNvPr id="29" name="Rectangle 28"/>
          <p:cNvSpPr/>
          <p:nvPr/>
        </p:nvSpPr>
        <p:spPr>
          <a:xfrm>
            <a:off x="1577931" y="5823771"/>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a:t>
            </a:r>
          </a:p>
        </p:txBody>
      </p:sp>
      <p:sp>
        <p:nvSpPr>
          <p:cNvPr id="30" name="Rectangle 29"/>
          <p:cNvSpPr/>
          <p:nvPr/>
        </p:nvSpPr>
        <p:spPr>
          <a:xfrm>
            <a:off x="3860964" y="930106"/>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State Governments</a:t>
            </a:r>
          </a:p>
        </p:txBody>
      </p:sp>
      <p:sp>
        <p:nvSpPr>
          <p:cNvPr id="31" name="Rectangle 30"/>
          <p:cNvSpPr/>
          <p:nvPr/>
        </p:nvSpPr>
        <p:spPr>
          <a:xfrm>
            <a:off x="3860964" y="1409982"/>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State Legislature</a:t>
            </a:r>
          </a:p>
        </p:txBody>
      </p:sp>
      <p:sp>
        <p:nvSpPr>
          <p:cNvPr id="32" name="Rectangle 31"/>
          <p:cNvSpPr/>
          <p:nvPr/>
        </p:nvSpPr>
        <p:spPr>
          <a:xfrm>
            <a:off x="3863728" y="1887714"/>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SERC</a:t>
            </a:r>
          </a:p>
        </p:txBody>
      </p:sp>
      <p:sp>
        <p:nvSpPr>
          <p:cNvPr id="33" name="Rectangle 32"/>
          <p:cNvSpPr/>
          <p:nvPr/>
        </p:nvSpPr>
        <p:spPr>
          <a:xfrm>
            <a:off x="3862168" y="2366332"/>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SERC</a:t>
            </a:r>
          </a:p>
        </p:txBody>
      </p:sp>
      <p:sp>
        <p:nvSpPr>
          <p:cNvPr id="34" name="Rectangle 33"/>
          <p:cNvSpPr/>
          <p:nvPr/>
        </p:nvSpPr>
        <p:spPr>
          <a:xfrm>
            <a:off x="3877769" y="2845759"/>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SERC licensees/IPPs</a:t>
            </a:r>
          </a:p>
        </p:txBody>
      </p:sp>
      <p:sp>
        <p:nvSpPr>
          <p:cNvPr id="35" name="Rectangle 34"/>
          <p:cNvSpPr/>
          <p:nvPr/>
        </p:nvSpPr>
        <p:spPr>
          <a:xfrm>
            <a:off x="3877769" y="3345719"/>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State transmission Utility / State licensed transmission utilities</a:t>
            </a:r>
          </a:p>
        </p:txBody>
      </p:sp>
      <p:sp>
        <p:nvSpPr>
          <p:cNvPr id="36" name="Rectangle 35"/>
          <p:cNvSpPr/>
          <p:nvPr/>
        </p:nvSpPr>
        <p:spPr>
          <a:xfrm>
            <a:off x="3877769" y="3833711"/>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SLDC | SERC private licensees </a:t>
            </a:r>
          </a:p>
        </p:txBody>
      </p:sp>
      <p:sp>
        <p:nvSpPr>
          <p:cNvPr id="37" name="Rectangle 36"/>
          <p:cNvSpPr/>
          <p:nvPr/>
        </p:nvSpPr>
        <p:spPr>
          <a:xfrm>
            <a:off x="3877769" y="4324766"/>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NIL</a:t>
            </a:r>
          </a:p>
        </p:txBody>
      </p:sp>
      <p:sp>
        <p:nvSpPr>
          <p:cNvPr id="38" name="Rectangle 37"/>
          <p:cNvSpPr/>
          <p:nvPr/>
        </p:nvSpPr>
        <p:spPr>
          <a:xfrm>
            <a:off x="3877769" y="4815584"/>
            <a:ext cx="2667000" cy="5067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State Distribution Licensees</a:t>
            </a:r>
          </a:p>
        </p:txBody>
      </p:sp>
      <p:sp>
        <p:nvSpPr>
          <p:cNvPr id="39" name="Rectangle 38"/>
          <p:cNvSpPr/>
          <p:nvPr/>
        </p:nvSpPr>
        <p:spPr>
          <a:xfrm>
            <a:off x="3877769" y="5332314"/>
            <a:ext cx="2667000" cy="5067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SERC licensees </a:t>
            </a:r>
          </a:p>
        </p:txBody>
      </p:sp>
      <p:sp>
        <p:nvSpPr>
          <p:cNvPr id="40" name="Rectangle 39"/>
          <p:cNvSpPr/>
          <p:nvPr/>
        </p:nvSpPr>
        <p:spPr>
          <a:xfrm>
            <a:off x="3877769" y="5849044"/>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SERC</a:t>
            </a:r>
          </a:p>
        </p:txBody>
      </p:sp>
      <p:sp>
        <p:nvSpPr>
          <p:cNvPr id="41" name="Rectangle 40"/>
          <p:cNvSpPr/>
          <p:nvPr/>
        </p:nvSpPr>
        <p:spPr>
          <a:xfrm>
            <a:off x="1574964" y="2872806"/>
            <a:ext cx="2057400"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CERC licensees/IPPs</a:t>
            </a:r>
          </a:p>
        </p:txBody>
      </p:sp>
      <p:sp>
        <p:nvSpPr>
          <p:cNvPr id="3" name="TextBox 2"/>
          <p:cNvSpPr txBox="1"/>
          <p:nvPr/>
        </p:nvSpPr>
        <p:spPr>
          <a:xfrm>
            <a:off x="6828887" y="2918123"/>
            <a:ext cx="2663613" cy="3162404"/>
          </a:xfrm>
          <a:prstGeom prst="rect">
            <a:avLst/>
          </a:prstGeom>
          <a:solidFill>
            <a:srgbClr val="636364"/>
          </a:solidFill>
        </p:spPr>
        <p:txBody>
          <a:bodyPr wrap="square" lIns="0" tIns="0" rIns="0" bIns="0" rtlCol="0">
            <a:spAutoFit/>
          </a:bodyPr>
          <a:lstStyle/>
          <a:p>
            <a:pPr marR="0" algn="l" defTabSz="914400" rtl="0" eaLnBrk="1" fontAlgn="base" latinLnBrk="0" hangingPunct="1">
              <a:lnSpc>
                <a:spcPct val="135000"/>
              </a:lnSpc>
              <a:spcBef>
                <a:spcPts val="600"/>
              </a:spcBef>
              <a:spcAft>
                <a:spcPts val="300"/>
              </a:spcAft>
              <a:buClr>
                <a:srgbClr val="00B050"/>
              </a:buClr>
              <a:buSzPct val="100000"/>
              <a:tabLst/>
            </a:pPr>
            <a:r>
              <a:rPr lang="en-US" sz="1000" b="1" dirty="0">
                <a:solidFill>
                  <a:schemeClr val="bg1"/>
                </a:solidFill>
                <a:latin typeface="Arial" pitchFamily="34" charset="0"/>
                <a:cs typeface="Arial" pitchFamily="34" charset="0"/>
              </a:rPr>
              <a:t>Key Takeaways:</a:t>
            </a:r>
          </a:p>
          <a:p>
            <a:pPr marL="171450" marR="0" indent="-171450" algn="l" defTabSz="914400" rtl="0" eaLnBrk="1" fontAlgn="base" latinLnBrk="0" hangingPunct="1">
              <a:lnSpc>
                <a:spcPct val="135000"/>
              </a:lnSpc>
              <a:spcBef>
                <a:spcPts val="600"/>
              </a:spcBef>
              <a:spcAft>
                <a:spcPts val="300"/>
              </a:spcAft>
              <a:buClr>
                <a:srgbClr val="00B050"/>
              </a:buClr>
              <a:buSzPct val="100000"/>
              <a:buFont typeface="Wingdings" charset="2"/>
              <a:buChar char="ü"/>
              <a:tabLst/>
            </a:pPr>
            <a:r>
              <a:rPr lang="en-US" sz="1200" dirty="0">
                <a:solidFill>
                  <a:schemeClr val="bg1"/>
                </a:solidFill>
                <a:latin typeface="Arial" pitchFamily="34" charset="0"/>
                <a:cs typeface="Arial" pitchFamily="34" charset="0"/>
              </a:rPr>
              <a:t>States empowered to regulate the electricity sector within their states</a:t>
            </a:r>
          </a:p>
          <a:p>
            <a:pPr marL="171450" marR="0" indent="-171450" algn="l" defTabSz="914400" rtl="0" eaLnBrk="1" fontAlgn="base" latinLnBrk="0" hangingPunct="1">
              <a:lnSpc>
                <a:spcPct val="135000"/>
              </a:lnSpc>
              <a:spcBef>
                <a:spcPts val="600"/>
              </a:spcBef>
              <a:spcAft>
                <a:spcPts val="300"/>
              </a:spcAft>
              <a:buClr>
                <a:srgbClr val="00B050"/>
              </a:buClr>
              <a:buSzPct val="100000"/>
              <a:buFont typeface="Wingdings" charset="2"/>
              <a:buChar char="ü"/>
              <a:tabLst/>
            </a:pPr>
            <a:r>
              <a:rPr lang="en-US" sz="1200" dirty="0">
                <a:solidFill>
                  <a:schemeClr val="bg1"/>
                </a:solidFill>
                <a:latin typeface="Arial" pitchFamily="34" charset="0"/>
                <a:cs typeface="Arial" pitchFamily="34" charset="0"/>
              </a:rPr>
              <a:t>All aspects of electricity distribution is under the control of SERCs</a:t>
            </a:r>
          </a:p>
          <a:p>
            <a:pPr marL="171450" marR="0" indent="-171450" algn="l" defTabSz="914400" rtl="0" eaLnBrk="1" fontAlgn="base" latinLnBrk="0" hangingPunct="1">
              <a:lnSpc>
                <a:spcPct val="135000"/>
              </a:lnSpc>
              <a:spcBef>
                <a:spcPts val="600"/>
              </a:spcBef>
              <a:spcAft>
                <a:spcPts val="300"/>
              </a:spcAft>
              <a:buClr>
                <a:srgbClr val="00B050"/>
              </a:buClr>
              <a:buSzPct val="100000"/>
              <a:buFont typeface="Wingdings" charset="2"/>
              <a:buChar char="ü"/>
              <a:tabLst/>
            </a:pPr>
            <a:r>
              <a:rPr kumimoji="0" lang="en-US" sz="1200" b="0" i="0" u="none" strike="noStrike" kern="1200" cap="none" spc="0" normalizeH="0" baseline="0" noProof="0" dirty="0">
                <a:ln>
                  <a:noFill/>
                </a:ln>
                <a:solidFill>
                  <a:schemeClr val="bg1"/>
                </a:solidFill>
                <a:effectLst/>
                <a:uLnTx/>
                <a:uFillTx/>
                <a:latin typeface="Arial" pitchFamily="34" charset="0"/>
                <a:cs typeface="Arial" pitchFamily="34" charset="0"/>
              </a:rPr>
              <a:t>States can license, own and operate their own transmission utilities and system operations</a:t>
            </a:r>
          </a:p>
          <a:p>
            <a:pPr marL="171450" marR="0" indent="-171450" algn="l" defTabSz="914400" rtl="0" eaLnBrk="1" fontAlgn="base" latinLnBrk="0" hangingPunct="1">
              <a:lnSpc>
                <a:spcPct val="135000"/>
              </a:lnSpc>
              <a:spcBef>
                <a:spcPts val="600"/>
              </a:spcBef>
              <a:spcAft>
                <a:spcPts val="300"/>
              </a:spcAft>
              <a:buClr>
                <a:srgbClr val="00B050"/>
              </a:buClr>
              <a:buSzPct val="100000"/>
              <a:buFont typeface="Wingdings" charset="2"/>
              <a:buChar char="ü"/>
              <a:tabLst/>
            </a:pPr>
            <a:r>
              <a:rPr lang="en-US" sz="1200" noProof="0" dirty="0">
                <a:solidFill>
                  <a:schemeClr val="bg1"/>
                </a:solidFill>
                <a:latin typeface="Arial" pitchFamily="34" charset="0"/>
                <a:cs typeface="Arial" pitchFamily="34" charset="0"/>
              </a:rPr>
              <a:t>No licensing requirements for generation at National and State Levels</a:t>
            </a:r>
            <a:endParaRPr kumimoji="0" lang="en-US" sz="12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67273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9" y="250756"/>
            <a:ext cx="9141069" cy="594360"/>
          </a:xfrm>
        </p:spPr>
        <p:txBody>
          <a:bodyPr/>
          <a:lstStyle/>
          <a:p>
            <a:r>
              <a:rPr lang="en-US" sz="2400" dirty="0"/>
              <a:t>India – Legislative and Regulatory Structure</a:t>
            </a:r>
          </a:p>
        </p:txBody>
      </p:sp>
      <p:sp>
        <p:nvSpPr>
          <p:cNvPr id="3" name="Text Placeholder 2"/>
          <p:cNvSpPr>
            <a:spLocks noGrp="1"/>
          </p:cNvSpPr>
          <p:nvPr>
            <p:ph type="body" sz="quarter" idx="10"/>
          </p:nvPr>
        </p:nvSpPr>
        <p:spPr>
          <a:xfrm>
            <a:off x="365648" y="990600"/>
            <a:ext cx="9141069" cy="5337048"/>
          </a:xfrm>
          <a:solidFill>
            <a:schemeClr val="accent2">
              <a:lumMod val="40000"/>
              <a:lumOff val="60000"/>
            </a:schemeClr>
          </a:solidFill>
        </p:spPr>
        <p:txBody>
          <a:bodyPr>
            <a:normAutofit fontScale="92500"/>
          </a:bodyPr>
          <a:lstStyle/>
          <a:p>
            <a:r>
              <a:rPr lang="en-US" dirty="0"/>
              <a:t>The Constitution of India places electricity on the concurrent list, that is, both the central and state legislatures are authorised to enact law and make policies to promote the electricity sector. But the law made by Parliament (Electricity Act) has precedence over the laws made by the State </a:t>
            </a:r>
          </a:p>
          <a:p>
            <a:r>
              <a:rPr lang="en-US" dirty="0"/>
              <a:t>The central Electricity Act 2003 (Electricity Act) framed by the central legislature covers major issues involving generation, distribution, transmission and trading of power in India. </a:t>
            </a:r>
          </a:p>
          <a:p>
            <a:r>
              <a:rPr lang="en-US" dirty="0"/>
              <a:t>The main regulatory authorities that regulate electricity business in India are Central Electricity Regulatory Commission (CERC) and State Electricity Regulatory Commissions (SERC)</a:t>
            </a:r>
          </a:p>
          <a:p>
            <a:r>
              <a:rPr lang="en-US" dirty="0"/>
              <a:t>CERC is responsible for:</a:t>
            </a:r>
          </a:p>
          <a:p>
            <a:pPr lvl="1"/>
            <a:r>
              <a:rPr lang="en-US" dirty="0"/>
              <a:t>Determining and regulating tariffs for generating companies owned or controlled by the central government.</a:t>
            </a:r>
          </a:p>
          <a:p>
            <a:pPr lvl="1"/>
            <a:r>
              <a:rPr lang="en-US" dirty="0"/>
              <a:t>Generating companies other than those owned or controlled by central government, if those companies have entered into a composite scheme for generation and sale of electricity in more than one state.</a:t>
            </a:r>
          </a:p>
          <a:p>
            <a:pPr lvl="1"/>
            <a:r>
              <a:rPr lang="en-US" dirty="0"/>
              <a:t>Central regulations for technical and safety standards</a:t>
            </a:r>
          </a:p>
          <a:p>
            <a:pPr lvl="1"/>
            <a:r>
              <a:rPr lang="en-US" b="1" dirty="0">
                <a:solidFill>
                  <a:srgbClr val="C00000"/>
                </a:solidFill>
              </a:rPr>
              <a:t>CERC is not responsible for licensing and regulating electricity distribution business</a:t>
            </a:r>
          </a:p>
          <a:p>
            <a:r>
              <a:rPr lang="en-US" dirty="0"/>
              <a:t>SERCs are responsible for:</a:t>
            </a:r>
          </a:p>
          <a:p>
            <a:pPr lvl="1"/>
            <a:r>
              <a:rPr lang="en-US" dirty="0"/>
              <a:t>determining and regulating tariffs for intra-state generation, supply, transmission and wheeling of electricity in the relevant states.</a:t>
            </a:r>
          </a:p>
          <a:p>
            <a:pPr lvl="1"/>
            <a:r>
              <a:rPr lang="en-US" dirty="0"/>
              <a:t>Electricity distribution regulations within states</a:t>
            </a:r>
          </a:p>
          <a:p>
            <a:r>
              <a:rPr lang="en-US" dirty="0"/>
              <a:t>No requirement for generation license. Any person can generate electricity in India without a license (save for hydro power generation)</a:t>
            </a:r>
          </a:p>
          <a:p>
            <a:pPr lvl="1"/>
            <a:endParaRPr lang="en-US" dirty="0"/>
          </a:p>
        </p:txBody>
      </p:sp>
    </p:spTree>
    <p:extLst>
      <p:ext uri="{BB962C8B-B14F-4D97-AF65-F5344CB8AC3E}">
        <p14:creationId xmlns:p14="http://schemas.microsoft.com/office/powerpoint/2010/main" val="30103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84212" y="4334195"/>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Market</a:t>
            </a:r>
            <a:r>
              <a:rPr lang="en-US" sz="1000" dirty="0"/>
              <a:t> </a:t>
            </a:r>
            <a:r>
              <a:rPr lang="en-US" sz="1200" dirty="0">
                <a:solidFill>
                  <a:schemeClr val="bg2">
                    <a:lumMod val="10000"/>
                  </a:schemeClr>
                </a:solidFill>
              </a:rPr>
              <a:t>Operations</a:t>
            </a:r>
          </a:p>
        </p:txBody>
      </p:sp>
      <p:sp>
        <p:nvSpPr>
          <p:cNvPr id="2" name="Title 1"/>
          <p:cNvSpPr>
            <a:spLocks noGrp="1"/>
          </p:cNvSpPr>
          <p:nvPr>
            <p:ph type="title"/>
          </p:nvPr>
        </p:nvSpPr>
        <p:spPr>
          <a:xfrm>
            <a:off x="313622" y="130525"/>
            <a:ext cx="9362190" cy="594360"/>
          </a:xfrm>
        </p:spPr>
        <p:txBody>
          <a:bodyPr/>
          <a:lstStyle/>
          <a:p>
            <a:r>
              <a:rPr lang="en-US" sz="1600" dirty="0"/>
              <a:t>…Like India, Electricity is on the Concurrent List, but all aspects of the NESI are under the control of the Federal Government and its Agencies…</a:t>
            </a:r>
          </a:p>
        </p:txBody>
      </p:sp>
      <p:sp>
        <p:nvSpPr>
          <p:cNvPr id="7" name="Rectangle 6"/>
          <p:cNvSpPr/>
          <p:nvPr/>
        </p:nvSpPr>
        <p:spPr>
          <a:xfrm>
            <a:off x="685800" y="914400"/>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Policy</a:t>
            </a:r>
          </a:p>
        </p:txBody>
      </p:sp>
      <p:sp>
        <p:nvSpPr>
          <p:cNvPr id="8" name="Rectangle 7"/>
          <p:cNvSpPr/>
          <p:nvPr/>
        </p:nvSpPr>
        <p:spPr>
          <a:xfrm>
            <a:off x="684212" y="1856803"/>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Regulations</a:t>
            </a:r>
          </a:p>
        </p:txBody>
      </p:sp>
      <p:sp>
        <p:nvSpPr>
          <p:cNvPr id="9" name="Rectangle 8"/>
          <p:cNvSpPr/>
          <p:nvPr/>
        </p:nvSpPr>
        <p:spPr>
          <a:xfrm>
            <a:off x="677368" y="2829507"/>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Generation</a:t>
            </a:r>
          </a:p>
        </p:txBody>
      </p:sp>
      <p:sp>
        <p:nvSpPr>
          <p:cNvPr id="10" name="Rectangle 9"/>
          <p:cNvSpPr/>
          <p:nvPr/>
        </p:nvSpPr>
        <p:spPr>
          <a:xfrm>
            <a:off x="684212" y="3329352"/>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Transmission</a:t>
            </a:r>
          </a:p>
        </p:txBody>
      </p:sp>
      <p:sp>
        <p:nvSpPr>
          <p:cNvPr id="11" name="Rectangle 10"/>
          <p:cNvSpPr/>
          <p:nvPr/>
        </p:nvSpPr>
        <p:spPr>
          <a:xfrm>
            <a:off x="684212" y="3822778"/>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System</a:t>
            </a:r>
            <a:r>
              <a:rPr lang="en-US" sz="1000" dirty="0"/>
              <a:t> </a:t>
            </a:r>
            <a:r>
              <a:rPr lang="en-US" sz="1200" dirty="0">
                <a:solidFill>
                  <a:schemeClr val="bg2">
                    <a:lumMod val="10000"/>
                  </a:schemeClr>
                </a:solidFill>
              </a:rPr>
              <a:t>Operations</a:t>
            </a:r>
          </a:p>
        </p:txBody>
      </p:sp>
      <p:sp>
        <p:nvSpPr>
          <p:cNvPr id="12" name="Rectangle 11"/>
          <p:cNvSpPr/>
          <p:nvPr/>
        </p:nvSpPr>
        <p:spPr>
          <a:xfrm>
            <a:off x="684212" y="4824146"/>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Distribution</a:t>
            </a:r>
          </a:p>
        </p:txBody>
      </p:sp>
      <p:sp>
        <p:nvSpPr>
          <p:cNvPr id="13" name="Rectangle 12"/>
          <p:cNvSpPr/>
          <p:nvPr/>
        </p:nvSpPr>
        <p:spPr>
          <a:xfrm>
            <a:off x="684212" y="5318054"/>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Electricity Trading</a:t>
            </a:r>
          </a:p>
        </p:txBody>
      </p:sp>
      <p:sp>
        <p:nvSpPr>
          <p:cNvPr id="15" name="Rectangle 14"/>
          <p:cNvSpPr/>
          <p:nvPr/>
        </p:nvSpPr>
        <p:spPr>
          <a:xfrm>
            <a:off x="684212" y="1413164"/>
            <a:ext cx="7694121" cy="415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Law</a:t>
            </a:r>
          </a:p>
        </p:txBody>
      </p:sp>
      <p:sp>
        <p:nvSpPr>
          <p:cNvPr id="16" name="Rectangle 15"/>
          <p:cNvSpPr/>
          <p:nvPr/>
        </p:nvSpPr>
        <p:spPr>
          <a:xfrm>
            <a:off x="2589212" y="914400"/>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FMoP</a:t>
            </a:r>
            <a:r>
              <a:rPr lang="en-US" sz="1000" dirty="0">
                <a:solidFill>
                  <a:schemeClr val="tx1"/>
                </a:solidFill>
              </a:rPr>
              <a:t>, BPE, REA, FEC, OVP</a:t>
            </a:r>
          </a:p>
        </p:txBody>
      </p:sp>
      <p:sp>
        <p:nvSpPr>
          <p:cNvPr id="17" name="Rectangle 16"/>
          <p:cNvSpPr/>
          <p:nvPr/>
        </p:nvSpPr>
        <p:spPr>
          <a:xfrm>
            <a:off x="2589212" y="1391548"/>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NASS</a:t>
            </a:r>
          </a:p>
        </p:txBody>
      </p:sp>
      <p:sp>
        <p:nvSpPr>
          <p:cNvPr id="18" name="Rectangle 17"/>
          <p:cNvSpPr/>
          <p:nvPr/>
        </p:nvSpPr>
        <p:spPr>
          <a:xfrm>
            <a:off x="2589212" y="1867951"/>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NERC | NEMSA  </a:t>
            </a:r>
          </a:p>
        </p:txBody>
      </p:sp>
      <p:sp>
        <p:nvSpPr>
          <p:cNvPr id="19" name="Rectangle 18"/>
          <p:cNvSpPr/>
          <p:nvPr/>
        </p:nvSpPr>
        <p:spPr>
          <a:xfrm>
            <a:off x="677369" y="2344990"/>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Technical Standards</a:t>
            </a:r>
          </a:p>
        </p:txBody>
      </p:sp>
      <p:sp>
        <p:nvSpPr>
          <p:cNvPr id="20" name="Rectangle 19"/>
          <p:cNvSpPr/>
          <p:nvPr/>
        </p:nvSpPr>
        <p:spPr>
          <a:xfrm>
            <a:off x="2589212" y="2362137"/>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NERC | NEMSA|SON </a:t>
            </a:r>
          </a:p>
        </p:txBody>
      </p:sp>
      <p:sp>
        <p:nvSpPr>
          <p:cNvPr id="21" name="Rectangle 20"/>
          <p:cNvSpPr/>
          <p:nvPr/>
        </p:nvSpPr>
        <p:spPr>
          <a:xfrm>
            <a:off x="2589212" y="2857358"/>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Successor </a:t>
            </a:r>
            <a:r>
              <a:rPr lang="en-US" sz="1000" dirty="0" err="1">
                <a:solidFill>
                  <a:schemeClr val="tx1"/>
                </a:solidFill>
              </a:rPr>
              <a:t>GenCos</a:t>
            </a:r>
            <a:r>
              <a:rPr lang="en-US" sz="1000" dirty="0">
                <a:solidFill>
                  <a:schemeClr val="tx1"/>
                </a:solidFill>
              </a:rPr>
              <a:t>, NIPP, IPPs</a:t>
            </a:r>
          </a:p>
        </p:txBody>
      </p:sp>
      <p:sp>
        <p:nvSpPr>
          <p:cNvPr id="22" name="Rectangle 21"/>
          <p:cNvSpPr/>
          <p:nvPr/>
        </p:nvSpPr>
        <p:spPr>
          <a:xfrm>
            <a:off x="691250" y="5805125"/>
            <a:ext cx="769253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lumMod val="10000"/>
                  </a:schemeClr>
                </a:solidFill>
              </a:rPr>
              <a:t>Consumer</a:t>
            </a:r>
            <a:r>
              <a:rPr lang="en-US" sz="1000" dirty="0"/>
              <a:t> </a:t>
            </a:r>
            <a:r>
              <a:rPr lang="en-US" sz="1200" dirty="0">
                <a:solidFill>
                  <a:schemeClr val="bg2">
                    <a:lumMod val="10000"/>
                  </a:schemeClr>
                </a:solidFill>
              </a:rPr>
              <a:t>Protection</a:t>
            </a:r>
          </a:p>
        </p:txBody>
      </p:sp>
      <p:sp>
        <p:nvSpPr>
          <p:cNvPr id="23" name="Rectangle 22"/>
          <p:cNvSpPr/>
          <p:nvPr/>
        </p:nvSpPr>
        <p:spPr>
          <a:xfrm>
            <a:off x="2589212" y="3345135"/>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TCN/TSP </a:t>
            </a:r>
          </a:p>
        </p:txBody>
      </p:sp>
      <p:sp>
        <p:nvSpPr>
          <p:cNvPr id="25" name="Rectangle 24"/>
          <p:cNvSpPr/>
          <p:nvPr/>
        </p:nvSpPr>
        <p:spPr>
          <a:xfrm>
            <a:off x="2589212" y="3821582"/>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NESO</a:t>
            </a:r>
          </a:p>
        </p:txBody>
      </p:sp>
      <p:sp>
        <p:nvSpPr>
          <p:cNvPr id="26" name="Rectangle 25"/>
          <p:cNvSpPr/>
          <p:nvPr/>
        </p:nvSpPr>
        <p:spPr>
          <a:xfrm>
            <a:off x="2589212" y="4319604"/>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ONEM (Market Operator)</a:t>
            </a:r>
          </a:p>
        </p:txBody>
      </p:sp>
      <p:sp>
        <p:nvSpPr>
          <p:cNvPr id="27" name="Rectangle 26"/>
          <p:cNvSpPr/>
          <p:nvPr/>
        </p:nvSpPr>
        <p:spPr>
          <a:xfrm>
            <a:off x="2589212" y="4800020"/>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Successor </a:t>
            </a:r>
            <a:r>
              <a:rPr lang="en-US" sz="1000" dirty="0" err="1">
                <a:solidFill>
                  <a:schemeClr val="tx1"/>
                </a:solidFill>
              </a:rPr>
              <a:t>DisCos</a:t>
            </a:r>
            <a:r>
              <a:rPr lang="en-US" sz="1000" dirty="0">
                <a:solidFill>
                  <a:schemeClr val="tx1"/>
                </a:solidFill>
              </a:rPr>
              <a:t> (Private)</a:t>
            </a:r>
          </a:p>
        </p:txBody>
      </p:sp>
      <p:sp>
        <p:nvSpPr>
          <p:cNvPr id="28" name="Rectangle 27"/>
          <p:cNvSpPr/>
          <p:nvPr/>
        </p:nvSpPr>
        <p:spPr>
          <a:xfrm>
            <a:off x="2589212" y="5307753"/>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NBET</a:t>
            </a:r>
          </a:p>
        </p:txBody>
      </p:sp>
      <p:sp>
        <p:nvSpPr>
          <p:cNvPr id="29" name="Rectangle 28"/>
          <p:cNvSpPr/>
          <p:nvPr/>
        </p:nvSpPr>
        <p:spPr>
          <a:xfrm>
            <a:off x="2589212" y="5811962"/>
            <a:ext cx="2057400" cy="460664"/>
          </a:xfrm>
          <a:prstGeom prst="rect">
            <a:avLst/>
          </a:prstGeom>
          <a:solidFill>
            <a:srgbClr val="22C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NERC | FCCPC</a:t>
            </a:r>
          </a:p>
        </p:txBody>
      </p:sp>
      <p:sp>
        <p:nvSpPr>
          <p:cNvPr id="30" name="Rectangle 29"/>
          <p:cNvSpPr/>
          <p:nvPr/>
        </p:nvSpPr>
        <p:spPr>
          <a:xfrm>
            <a:off x="5256212" y="919413"/>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Lagos | Edo | Kaduna | Ondo</a:t>
            </a:r>
            <a:endParaRPr lang="en-US" sz="1000" dirty="0">
              <a:solidFill>
                <a:schemeClr val="tx1"/>
              </a:solidFill>
            </a:endParaRPr>
          </a:p>
        </p:txBody>
      </p:sp>
      <p:sp>
        <p:nvSpPr>
          <p:cNvPr id="31" name="Rectangle 30"/>
          <p:cNvSpPr/>
          <p:nvPr/>
        </p:nvSpPr>
        <p:spPr>
          <a:xfrm>
            <a:off x="5256212" y="1398828"/>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Lagos | Ondo</a:t>
            </a:r>
          </a:p>
        </p:txBody>
      </p:sp>
      <p:sp>
        <p:nvSpPr>
          <p:cNvPr id="32" name="Rectangle 31"/>
          <p:cNvSpPr/>
          <p:nvPr/>
        </p:nvSpPr>
        <p:spPr>
          <a:xfrm>
            <a:off x="5256212" y="1874905"/>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NIL</a:t>
            </a:r>
            <a:endParaRPr lang="en-US" sz="1000" dirty="0">
              <a:solidFill>
                <a:schemeClr val="tx1"/>
              </a:solidFill>
            </a:endParaRPr>
          </a:p>
        </p:txBody>
      </p:sp>
      <p:sp>
        <p:nvSpPr>
          <p:cNvPr id="33" name="Rectangle 32"/>
          <p:cNvSpPr/>
          <p:nvPr/>
        </p:nvSpPr>
        <p:spPr>
          <a:xfrm>
            <a:off x="5256212" y="2366612"/>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NIL</a:t>
            </a:r>
            <a:endParaRPr lang="en-US" sz="1000" dirty="0">
              <a:solidFill>
                <a:schemeClr val="tx1"/>
              </a:solidFill>
            </a:endParaRPr>
          </a:p>
        </p:txBody>
      </p:sp>
      <p:sp>
        <p:nvSpPr>
          <p:cNvPr id="34" name="Rectangle 33"/>
          <p:cNvSpPr/>
          <p:nvPr/>
        </p:nvSpPr>
        <p:spPr>
          <a:xfrm>
            <a:off x="5256212" y="2854782"/>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Lagos | Delta | Edo |</a:t>
            </a:r>
            <a:r>
              <a:rPr lang="en-US" sz="1000" dirty="0" err="1">
                <a:solidFill>
                  <a:schemeClr val="tx1"/>
                </a:solidFill>
              </a:rPr>
              <a:t>Bayelsa</a:t>
            </a:r>
            <a:r>
              <a:rPr lang="en-US" sz="1000" dirty="0">
                <a:solidFill>
                  <a:schemeClr val="tx1"/>
                </a:solidFill>
              </a:rPr>
              <a:t> | Kaduna | Rivers | Cross Rivers | </a:t>
            </a:r>
            <a:r>
              <a:rPr lang="en-US" sz="1000" dirty="0" err="1">
                <a:solidFill>
                  <a:schemeClr val="tx1"/>
                </a:solidFill>
              </a:rPr>
              <a:t>Borno</a:t>
            </a:r>
            <a:r>
              <a:rPr lang="en-US" sz="1000" dirty="0">
                <a:solidFill>
                  <a:schemeClr val="tx1"/>
                </a:solidFill>
              </a:rPr>
              <a:t>  </a:t>
            </a:r>
          </a:p>
        </p:txBody>
      </p:sp>
      <p:sp>
        <p:nvSpPr>
          <p:cNvPr id="35" name="Rectangle 34"/>
          <p:cNvSpPr/>
          <p:nvPr/>
        </p:nvSpPr>
        <p:spPr>
          <a:xfrm>
            <a:off x="5256212" y="3344832"/>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N/A</a:t>
            </a:r>
          </a:p>
        </p:txBody>
      </p:sp>
      <p:sp>
        <p:nvSpPr>
          <p:cNvPr id="36" name="Rectangle 35"/>
          <p:cNvSpPr/>
          <p:nvPr/>
        </p:nvSpPr>
        <p:spPr>
          <a:xfrm>
            <a:off x="5259879" y="3832518"/>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N/A</a:t>
            </a:r>
            <a:endParaRPr lang="en-US" sz="1000" dirty="0">
              <a:solidFill>
                <a:schemeClr val="tx1"/>
              </a:solidFill>
            </a:endParaRPr>
          </a:p>
        </p:txBody>
      </p:sp>
      <p:sp>
        <p:nvSpPr>
          <p:cNvPr id="37" name="Rectangle 36"/>
          <p:cNvSpPr/>
          <p:nvPr/>
        </p:nvSpPr>
        <p:spPr>
          <a:xfrm>
            <a:off x="5256212" y="4312729"/>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NIL</a:t>
            </a:r>
          </a:p>
        </p:txBody>
      </p:sp>
      <p:sp>
        <p:nvSpPr>
          <p:cNvPr id="38" name="Rectangle 37"/>
          <p:cNvSpPr/>
          <p:nvPr/>
        </p:nvSpPr>
        <p:spPr>
          <a:xfrm>
            <a:off x="5256212" y="4801696"/>
            <a:ext cx="2667000" cy="5067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NIL </a:t>
            </a:r>
            <a:endParaRPr lang="en-US" sz="1000" dirty="0">
              <a:solidFill>
                <a:schemeClr val="tx1"/>
              </a:solidFill>
            </a:endParaRPr>
          </a:p>
        </p:txBody>
      </p:sp>
      <p:sp>
        <p:nvSpPr>
          <p:cNvPr id="39" name="Rectangle 38"/>
          <p:cNvSpPr/>
          <p:nvPr/>
        </p:nvSpPr>
        <p:spPr>
          <a:xfrm>
            <a:off x="5256212" y="5330876"/>
            <a:ext cx="2667000" cy="5067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NIL </a:t>
            </a:r>
            <a:endParaRPr lang="en-US" sz="1000" dirty="0">
              <a:solidFill>
                <a:schemeClr val="tx1"/>
              </a:solidFill>
            </a:endParaRPr>
          </a:p>
        </p:txBody>
      </p:sp>
      <p:sp>
        <p:nvSpPr>
          <p:cNvPr id="40" name="Rectangle 39"/>
          <p:cNvSpPr/>
          <p:nvPr/>
        </p:nvSpPr>
        <p:spPr>
          <a:xfrm>
            <a:off x="5256212" y="5839044"/>
            <a:ext cx="2667000" cy="46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NIL </a:t>
            </a:r>
            <a:endParaRPr lang="en-US" sz="1000" dirty="0">
              <a:solidFill>
                <a:schemeClr val="tx1"/>
              </a:solidFill>
            </a:endParaRPr>
          </a:p>
        </p:txBody>
      </p:sp>
    </p:spTree>
    <p:extLst>
      <p:ext uri="{BB962C8B-B14F-4D97-AF65-F5344CB8AC3E}">
        <p14:creationId xmlns:p14="http://schemas.microsoft.com/office/powerpoint/2010/main" val="170309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618926" y="2984501"/>
            <a:ext cx="8675886" cy="1282700"/>
          </a:xfrm>
          <a:prstGeom prst="rect">
            <a:avLst/>
          </a:prstGeom>
        </p:spPr>
        <p:txBody>
          <a:bodyPr/>
          <a:lstStyle/>
          <a:p>
            <a:pPr marL="628619" indent="-628619">
              <a:defRPr/>
            </a:pPr>
            <a:r>
              <a:rPr lang="en-US" sz="2800" dirty="0">
                <a:solidFill>
                  <a:schemeClr val="bg1">
                    <a:lumMod val="65000"/>
                  </a:schemeClr>
                </a:solidFill>
              </a:rPr>
              <a:t>4.0.  Creating A Viable Electricity Market for States</a:t>
            </a:r>
          </a:p>
        </p:txBody>
      </p:sp>
    </p:spTree>
    <p:extLst>
      <p:ext uri="{BB962C8B-B14F-4D97-AF65-F5344CB8AC3E}">
        <p14:creationId xmlns:p14="http://schemas.microsoft.com/office/powerpoint/2010/main" val="59615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7412" y="1905000"/>
            <a:ext cx="2552191" cy="4510466"/>
          </a:xfrm>
          <a:prstGeom prst="rect">
            <a:avLst/>
          </a:prstGeom>
          <a:solidFill>
            <a:schemeClr val="accent2">
              <a:lumMod val="60000"/>
              <a:lumOff val="40000"/>
            </a:schemeClr>
          </a:solidFill>
        </p:spPr>
        <p:txBody>
          <a:bodyPr wrap="square" lIns="0" tIns="0" rIns="0" bIns="0" rtlCol="0">
            <a:spAutoFit/>
          </a:bodyPr>
          <a:lstStyle/>
          <a:p>
            <a:pPr marL="174625" marR="0" indent="-174625" algn="ctr"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1" i="0" u="none" strike="noStrike" kern="1200" cap="none" spc="0" normalizeH="0" baseline="0" noProof="0" dirty="0">
                <a:ln>
                  <a:noFill/>
                </a:ln>
                <a:solidFill>
                  <a:schemeClr val="bg2">
                    <a:lumMod val="10000"/>
                  </a:schemeClr>
                </a:solidFill>
                <a:effectLst/>
                <a:uLnTx/>
                <a:uFillTx/>
                <a:latin typeface="Arial" pitchFamily="34" charset="0"/>
                <a:ea typeface="+mn-ea"/>
                <a:cs typeface="Arial" pitchFamily="34" charset="0"/>
              </a:rPr>
              <a:t>STATE</a:t>
            </a:r>
            <a:r>
              <a:rPr kumimoji="0" lang="en-US" sz="1000" b="1" i="0" u="none" strike="noStrike" kern="1200" cap="none" spc="0" normalizeH="0" noProof="0" dirty="0">
                <a:ln>
                  <a:noFill/>
                </a:ln>
                <a:solidFill>
                  <a:schemeClr val="bg2">
                    <a:lumMod val="10000"/>
                  </a:schemeClr>
                </a:solidFill>
                <a:effectLst/>
                <a:uLnTx/>
                <a:uFillTx/>
                <a:latin typeface="Arial" pitchFamily="34" charset="0"/>
                <a:ea typeface="+mn-ea"/>
                <a:cs typeface="Arial" pitchFamily="34" charset="0"/>
              </a:rPr>
              <a:t> ELECTRICITY MARKET STRUCTURES</a:t>
            </a: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lang="en-US" sz="1200" b="1" baseline="0" dirty="0">
              <a:solidFill>
                <a:schemeClr val="bg2">
                  <a:lumMod val="10000"/>
                </a:schemeClr>
              </a:solidFill>
              <a:latin typeface="Arial" pitchFamily="34" charset="0"/>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1" i="0" u="none" strike="noStrike" kern="1200" cap="none" spc="0" normalizeH="0" noProof="0" dirty="0">
              <a:ln>
                <a:noFill/>
              </a:ln>
              <a:solidFill>
                <a:schemeClr val="bg2">
                  <a:lumMod val="10000"/>
                </a:schemeClr>
              </a:solidFill>
              <a:effectLst/>
              <a:uLnTx/>
              <a:uFillTx/>
              <a:latin typeface="Arial" pitchFamily="34" charset="0"/>
              <a:ea typeface="+mn-ea"/>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lang="en-US" sz="1200" b="1" baseline="0" dirty="0">
              <a:solidFill>
                <a:schemeClr val="bg2">
                  <a:lumMod val="10000"/>
                </a:schemeClr>
              </a:solidFill>
              <a:latin typeface="Arial" pitchFamily="34" charset="0"/>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1" i="0" u="none" strike="noStrike" kern="1200" cap="none" spc="0" normalizeH="0" noProof="0" dirty="0">
              <a:ln>
                <a:noFill/>
              </a:ln>
              <a:solidFill>
                <a:schemeClr val="bg2">
                  <a:lumMod val="10000"/>
                </a:schemeClr>
              </a:solidFill>
              <a:effectLst/>
              <a:uLnTx/>
              <a:uFillTx/>
              <a:latin typeface="Arial" pitchFamily="34" charset="0"/>
              <a:ea typeface="+mn-ea"/>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lang="en-US" sz="1200" b="1" baseline="0" dirty="0">
              <a:solidFill>
                <a:schemeClr val="bg2">
                  <a:lumMod val="10000"/>
                </a:schemeClr>
              </a:solidFill>
              <a:latin typeface="Arial" pitchFamily="34" charset="0"/>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1" i="0" u="none" strike="noStrike" kern="1200" cap="none" spc="0" normalizeH="0" noProof="0" dirty="0">
              <a:ln>
                <a:noFill/>
              </a:ln>
              <a:solidFill>
                <a:schemeClr val="bg2">
                  <a:lumMod val="10000"/>
                </a:schemeClr>
              </a:solidFill>
              <a:effectLst/>
              <a:uLnTx/>
              <a:uFillTx/>
              <a:latin typeface="Arial" pitchFamily="34" charset="0"/>
              <a:ea typeface="+mn-ea"/>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lang="en-US" sz="1200" b="1" baseline="0" dirty="0">
              <a:solidFill>
                <a:schemeClr val="bg2">
                  <a:lumMod val="10000"/>
                </a:schemeClr>
              </a:solidFill>
              <a:latin typeface="Arial" pitchFamily="34" charset="0"/>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1" i="0" u="none" strike="noStrike" kern="1200" cap="none" spc="0" normalizeH="0" noProof="0" dirty="0">
              <a:ln>
                <a:noFill/>
              </a:ln>
              <a:solidFill>
                <a:schemeClr val="bg2">
                  <a:lumMod val="10000"/>
                </a:schemeClr>
              </a:solidFill>
              <a:effectLst/>
              <a:uLnTx/>
              <a:uFillTx/>
              <a:latin typeface="Arial" pitchFamily="34" charset="0"/>
              <a:ea typeface="+mn-ea"/>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lang="en-US" sz="1200" b="1" baseline="0" dirty="0">
              <a:solidFill>
                <a:schemeClr val="bg2">
                  <a:lumMod val="10000"/>
                </a:schemeClr>
              </a:solidFill>
              <a:latin typeface="Arial" pitchFamily="34" charset="0"/>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1" i="0" u="none" strike="noStrike" kern="1200" cap="none" spc="0" normalizeH="0" noProof="0" dirty="0">
              <a:ln>
                <a:noFill/>
              </a:ln>
              <a:solidFill>
                <a:schemeClr val="bg2">
                  <a:lumMod val="10000"/>
                </a:schemeClr>
              </a:solidFill>
              <a:effectLst/>
              <a:uLnTx/>
              <a:uFillTx/>
              <a:latin typeface="Arial" pitchFamily="34" charset="0"/>
              <a:ea typeface="+mn-ea"/>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1" i="0" u="none" strike="noStrike" kern="1200" cap="none" spc="0" normalizeH="0" baseline="0" noProof="0" dirty="0">
              <a:ln>
                <a:noFill/>
              </a:ln>
              <a:solidFill>
                <a:schemeClr val="bg2">
                  <a:lumMod val="10000"/>
                </a:schemeClr>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316470" y="51445"/>
            <a:ext cx="9372663" cy="751186"/>
          </a:xfrm>
        </p:spPr>
        <p:txBody>
          <a:bodyPr/>
          <a:lstStyle/>
          <a:p>
            <a:r>
              <a:rPr lang="en-US" sz="1400" dirty="0"/>
              <a:t>Establishing State electricity market framework will decentralize and devolve electricity policy and regulations, create viable state electricity markets, and </a:t>
            </a:r>
            <a:r>
              <a:rPr lang="en-US" sz="1400"/>
              <a:t>democratize competitive electricity </a:t>
            </a:r>
            <a:r>
              <a:rPr lang="en-US" sz="1400" dirty="0"/>
              <a:t>access to millions of Nigerians….</a:t>
            </a:r>
          </a:p>
        </p:txBody>
      </p:sp>
      <p:sp>
        <p:nvSpPr>
          <p:cNvPr id="3" name="Text Placeholder 2"/>
          <p:cNvSpPr>
            <a:spLocks noGrp="1"/>
          </p:cNvSpPr>
          <p:nvPr>
            <p:ph type="body" sz="quarter" idx="10"/>
          </p:nvPr>
        </p:nvSpPr>
        <p:spPr>
          <a:xfrm>
            <a:off x="7339435" y="2783845"/>
            <a:ext cx="2362200" cy="432089"/>
          </a:xfrm>
        </p:spPr>
        <p:style>
          <a:lnRef idx="2">
            <a:schemeClr val="accent1"/>
          </a:lnRef>
          <a:fillRef idx="1">
            <a:schemeClr val="lt1"/>
          </a:fillRef>
          <a:effectRef idx="0">
            <a:schemeClr val="accent1"/>
          </a:effectRef>
          <a:fontRef idx="minor">
            <a:schemeClr val="dk1"/>
          </a:fontRef>
        </p:style>
        <p:txBody>
          <a:bodyPr>
            <a:normAutofit/>
          </a:bodyPr>
          <a:lstStyle/>
          <a:p>
            <a:pPr marL="171441" lvl="1" indent="0" algn="ctr">
              <a:buNone/>
            </a:pPr>
            <a:r>
              <a:rPr lang="en-US" sz="1000" b="1" dirty="0"/>
              <a:t>STATE /PRIVATE ELECTRICITY GENERATION COMPANIES</a:t>
            </a:r>
          </a:p>
        </p:txBody>
      </p:sp>
      <p:sp>
        <p:nvSpPr>
          <p:cNvPr id="5" name="Text Placeholder 2"/>
          <p:cNvSpPr txBox="1">
            <a:spLocks/>
          </p:cNvSpPr>
          <p:nvPr/>
        </p:nvSpPr>
        <p:spPr>
          <a:xfrm>
            <a:off x="4363455" y="2197926"/>
            <a:ext cx="2196889" cy="339868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ormAutofit fontScale="40000" lnSpcReduction="20000"/>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41" lvl="1" indent="0" algn="ctr">
              <a:buNone/>
            </a:pPr>
            <a:r>
              <a:rPr lang="en-US" sz="1100" b="1" dirty="0"/>
              <a:t> </a:t>
            </a:r>
            <a:r>
              <a:rPr lang="en-US" sz="2500" b="1" dirty="0"/>
              <a:t>STATE ELECTRICITY REGULATORY STRUCTURE</a:t>
            </a:r>
          </a:p>
          <a:p>
            <a:pPr marL="171441" lvl="1" indent="0">
              <a:buNone/>
            </a:pPr>
            <a:r>
              <a:rPr lang="en-US" sz="2100" dirty="0">
                <a:solidFill>
                  <a:schemeClr val="bg2">
                    <a:lumMod val="25000"/>
                  </a:schemeClr>
                </a:solidFill>
              </a:rPr>
              <a:t>State electricity regulatory agency charged with the regulation of all aspects of electricity generation, transmission, distribution and retailing within State  .</a:t>
            </a:r>
          </a:p>
          <a:p>
            <a:pPr marL="171441" lvl="1" indent="0">
              <a:buNone/>
            </a:pPr>
            <a:r>
              <a:rPr lang="en-US" sz="2100" dirty="0">
                <a:solidFill>
                  <a:schemeClr val="bg2">
                    <a:lumMod val="25000"/>
                  </a:schemeClr>
                </a:solidFill>
              </a:rPr>
              <a:t>Issue licenses and permits to IPPs, transmission and distribution projects as well as mini-grid and rural electrification projects that are not connected to the national grid.</a:t>
            </a:r>
          </a:p>
          <a:p>
            <a:pPr marL="171441" lvl="1" indent="0">
              <a:buNone/>
            </a:pPr>
            <a:r>
              <a:rPr lang="en-US" sz="2100" dirty="0">
                <a:solidFill>
                  <a:schemeClr val="bg2">
                    <a:lumMod val="25000"/>
                  </a:schemeClr>
                </a:solidFill>
              </a:rPr>
              <a:t>Develop tariff methodologies and approve electricity tariffs for State utility licensees</a:t>
            </a:r>
            <a:r>
              <a:rPr lang="en-US" sz="2100" dirty="0"/>
              <a:t>. </a:t>
            </a:r>
          </a:p>
          <a:p>
            <a:pPr marL="171441" lvl="1" indent="0">
              <a:buNone/>
            </a:pPr>
            <a:r>
              <a:rPr lang="en-US" sz="2100" dirty="0">
                <a:solidFill>
                  <a:schemeClr val="bg2">
                    <a:lumMod val="25000"/>
                  </a:schemeClr>
                </a:solidFill>
              </a:rPr>
              <a:t>Will regulate certain activities of National Grid Operators such as </a:t>
            </a:r>
            <a:r>
              <a:rPr lang="en-US" sz="2100" dirty="0" err="1">
                <a:solidFill>
                  <a:schemeClr val="bg2">
                    <a:lumMod val="25000"/>
                  </a:schemeClr>
                </a:solidFill>
              </a:rPr>
              <a:t>DisCos</a:t>
            </a:r>
            <a:r>
              <a:rPr lang="en-US" sz="2100" dirty="0">
                <a:solidFill>
                  <a:schemeClr val="bg2">
                    <a:lumMod val="25000"/>
                  </a:schemeClr>
                </a:solidFill>
              </a:rPr>
              <a:t>, Transmission Company of Nigeria (TCN), NDPHC, REA </a:t>
            </a:r>
            <a:r>
              <a:rPr lang="en-US" sz="2100" dirty="0" err="1">
                <a:solidFill>
                  <a:schemeClr val="bg2">
                    <a:lumMod val="25000"/>
                  </a:schemeClr>
                </a:solidFill>
              </a:rPr>
              <a:t>etc</a:t>
            </a:r>
            <a:r>
              <a:rPr lang="en-US" sz="2100" dirty="0">
                <a:solidFill>
                  <a:schemeClr val="bg2">
                    <a:lumMod val="25000"/>
                  </a:schemeClr>
                </a:solidFill>
              </a:rPr>
              <a:t> with regards to consumer complaints, health, environment and safety and other aspects of their activities that impact on the lives of State citizens.</a:t>
            </a:r>
          </a:p>
        </p:txBody>
      </p:sp>
      <p:sp>
        <p:nvSpPr>
          <p:cNvPr id="11" name="Text Placeholder 2"/>
          <p:cNvSpPr txBox="1">
            <a:spLocks/>
          </p:cNvSpPr>
          <p:nvPr/>
        </p:nvSpPr>
        <p:spPr>
          <a:xfrm>
            <a:off x="133842" y="1096447"/>
            <a:ext cx="1563671" cy="2971801"/>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ormAutofit fontScale="92500"/>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41" lvl="1" indent="0" algn="ctr">
              <a:buNone/>
            </a:pPr>
            <a:r>
              <a:rPr lang="en-US" sz="1100" b="1" u="sng" dirty="0"/>
              <a:t> </a:t>
            </a:r>
            <a:r>
              <a:rPr lang="en-US" sz="900" b="1" dirty="0"/>
              <a:t>STATE ELECTRICITY POLICY FORMULATION</a:t>
            </a:r>
          </a:p>
          <a:p>
            <a:pPr marL="171441" lvl="1" indent="0">
              <a:buNone/>
            </a:pPr>
            <a:r>
              <a:rPr lang="en-US" sz="900" dirty="0">
                <a:solidFill>
                  <a:schemeClr val="bg2">
                    <a:lumMod val="25000"/>
                  </a:schemeClr>
                </a:solidFill>
              </a:rPr>
              <a:t>Articulate clear strategic policy direction and implementation plan for the state</a:t>
            </a:r>
          </a:p>
          <a:p>
            <a:pPr marL="171441" lvl="1" indent="0">
              <a:buNone/>
            </a:pPr>
            <a:r>
              <a:rPr lang="en-US" sz="900" dirty="0">
                <a:solidFill>
                  <a:schemeClr val="bg2">
                    <a:lumMod val="25000"/>
                  </a:schemeClr>
                </a:solidFill>
              </a:rPr>
              <a:t>Identify and highlight the energy resources for electricity generation, viability and demand </a:t>
            </a:r>
          </a:p>
          <a:p>
            <a:pPr marL="171441" lvl="1" indent="0">
              <a:buNone/>
            </a:pPr>
            <a:r>
              <a:rPr lang="en-US" sz="900" dirty="0">
                <a:solidFill>
                  <a:schemeClr val="bg2">
                    <a:lumMod val="25000"/>
                  </a:schemeClr>
                </a:solidFill>
              </a:rPr>
              <a:t>Identify Institutional / market  framework to deliver the policy</a:t>
            </a:r>
          </a:p>
          <a:p>
            <a:pPr marL="171441" lvl="1" indent="0">
              <a:buNone/>
            </a:pPr>
            <a:r>
              <a:rPr lang="en-US" sz="900" dirty="0">
                <a:solidFill>
                  <a:schemeClr val="bg2">
                    <a:lumMod val="25000"/>
                  </a:schemeClr>
                </a:solidFill>
              </a:rPr>
              <a:t>Stakeholder engagements to ensure acceptance of policy</a:t>
            </a:r>
          </a:p>
          <a:p>
            <a:pPr marL="171441" lvl="1" indent="0">
              <a:buNone/>
            </a:pPr>
            <a:endParaRPr lang="en-US" sz="900" dirty="0">
              <a:solidFill>
                <a:schemeClr val="bg2">
                  <a:lumMod val="25000"/>
                </a:schemeClr>
              </a:solidFill>
            </a:endParaRPr>
          </a:p>
          <a:p>
            <a:pPr marL="171441" lvl="1" indent="0">
              <a:buNone/>
            </a:pPr>
            <a:endParaRPr lang="en-US" sz="900" dirty="0"/>
          </a:p>
        </p:txBody>
      </p:sp>
      <p:sp>
        <p:nvSpPr>
          <p:cNvPr id="12" name="Text Placeholder 2"/>
          <p:cNvSpPr txBox="1">
            <a:spLocks/>
          </p:cNvSpPr>
          <p:nvPr/>
        </p:nvSpPr>
        <p:spPr>
          <a:xfrm>
            <a:off x="7339435" y="3271661"/>
            <a:ext cx="2362200" cy="455413"/>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dirty="0"/>
              <a:t>STATE/PRIVATE ELECTRICITY TRANSMISSION COMPANIES</a:t>
            </a:r>
          </a:p>
        </p:txBody>
      </p:sp>
      <p:sp>
        <p:nvSpPr>
          <p:cNvPr id="13" name="Text Placeholder 2"/>
          <p:cNvSpPr txBox="1">
            <a:spLocks/>
          </p:cNvSpPr>
          <p:nvPr/>
        </p:nvSpPr>
        <p:spPr>
          <a:xfrm>
            <a:off x="7339435" y="3786995"/>
            <a:ext cx="2362200" cy="496932"/>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a:t>STATE /PRIVATE ELECTRICITY DISTRIBUTION COMPANIES</a:t>
            </a:r>
            <a:endParaRPr lang="en-US" sz="1000" b="1" dirty="0"/>
          </a:p>
        </p:txBody>
      </p:sp>
      <p:sp>
        <p:nvSpPr>
          <p:cNvPr id="14" name="Text Placeholder 2"/>
          <p:cNvSpPr txBox="1">
            <a:spLocks/>
          </p:cNvSpPr>
          <p:nvPr/>
        </p:nvSpPr>
        <p:spPr>
          <a:xfrm>
            <a:off x="7339435" y="4359714"/>
            <a:ext cx="2362200" cy="329063"/>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a:t>SUCCESSOR DISCOS</a:t>
            </a:r>
            <a:endParaRPr lang="en-US" sz="1000" b="1" dirty="0"/>
          </a:p>
        </p:txBody>
      </p:sp>
      <p:sp>
        <p:nvSpPr>
          <p:cNvPr id="18" name="Text Placeholder 2"/>
          <p:cNvSpPr txBox="1">
            <a:spLocks/>
          </p:cNvSpPr>
          <p:nvPr/>
        </p:nvSpPr>
        <p:spPr>
          <a:xfrm>
            <a:off x="7339435" y="2404882"/>
            <a:ext cx="2362200" cy="319955"/>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dirty="0"/>
              <a:t>STATE ELECTRICITY BOARD</a:t>
            </a:r>
          </a:p>
        </p:txBody>
      </p:sp>
      <p:sp>
        <p:nvSpPr>
          <p:cNvPr id="19" name="Text Placeholder 2"/>
          <p:cNvSpPr txBox="1">
            <a:spLocks/>
          </p:cNvSpPr>
          <p:nvPr/>
        </p:nvSpPr>
        <p:spPr>
          <a:xfrm>
            <a:off x="7339435" y="4744845"/>
            <a:ext cx="2362200" cy="418391"/>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dirty="0"/>
              <a:t>(RURAL) ELECTRICITY CO-OPERATIVES</a:t>
            </a:r>
          </a:p>
        </p:txBody>
      </p:sp>
      <p:sp>
        <p:nvSpPr>
          <p:cNvPr id="21" name="Text Placeholder 2"/>
          <p:cNvSpPr txBox="1">
            <a:spLocks/>
          </p:cNvSpPr>
          <p:nvPr/>
        </p:nvSpPr>
        <p:spPr>
          <a:xfrm>
            <a:off x="7351204" y="5241976"/>
            <a:ext cx="2362200" cy="268654"/>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dirty="0"/>
              <a:t>MINI-GRID OPERATORS</a:t>
            </a:r>
          </a:p>
        </p:txBody>
      </p:sp>
      <p:sp>
        <p:nvSpPr>
          <p:cNvPr id="22" name="Text Placeholder 2"/>
          <p:cNvSpPr txBox="1">
            <a:spLocks/>
          </p:cNvSpPr>
          <p:nvPr/>
        </p:nvSpPr>
        <p:spPr>
          <a:xfrm>
            <a:off x="7352224" y="5574720"/>
            <a:ext cx="2362200" cy="268654"/>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ormAutofit/>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1441" lvl="1" indent="0" algn="ctr">
              <a:buFont typeface="Arial" pitchFamily="34" charset="0"/>
              <a:buNone/>
            </a:pPr>
            <a:r>
              <a:rPr lang="en-US" sz="1000" b="1" dirty="0"/>
              <a:t>STATE ELECTRICITY TASKFORCE</a:t>
            </a:r>
          </a:p>
        </p:txBody>
      </p:sp>
      <p:sp>
        <p:nvSpPr>
          <p:cNvPr id="7" name="Striped Right Arrow 6"/>
          <p:cNvSpPr/>
          <p:nvPr/>
        </p:nvSpPr>
        <p:spPr>
          <a:xfrm>
            <a:off x="6605063" y="2568391"/>
            <a:ext cx="612489" cy="3233728"/>
          </a:xfrm>
          <a:prstGeom prst="stripedRightArrow">
            <a:avLst>
              <a:gd name="adj1" fmla="val 50000"/>
              <a:gd name="adj2" fmla="val 4811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a:off x="3954006" y="1886547"/>
            <a:ext cx="358437" cy="2226684"/>
          </a:xfrm>
          <a:prstGeom prst="stripedRightArrow">
            <a:avLst>
              <a:gd name="adj1" fmla="val 50000"/>
              <a:gd name="adj2" fmla="val 4811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p:cNvSpPr txBox="1">
            <a:spLocks/>
          </p:cNvSpPr>
          <p:nvPr/>
        </p:nvSpPr>
        <p:spPr>
          <a:xfrm>
            <a:off x="2122859" y="1712739"/>
            <a:ext cx="1782658" cy="3117844"/>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ormAutofit fontScale="62500" lnSpcReduction="20000"/>
          </a:bodyPr>
          <a:lstStyle>
            <a:lvl1pPr marL="174616"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
              <a:defRPr lang="en-US" sz="1200" kern="1200" dirty="0" smtClean="0">
                <a:solidFill>
                  <a:srgbClr val="000000"/>
                </a:solidFill>
                <a:latin typeface="Arial" pitchFamily="34" charset="0"/>
                <a:ea typeface="+mn-ea"/>
                <a:cs typeface="Arial" pitchFamily="34" charset="0"/>
              </a:defRPr>
            </a:lvl1pPr>
            <a:lvl2pPr marL="342883"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2pPr>
            <a:lvl3pPr marL="517499" indent="-174616" algn="l" defTabSz="914355" rtl="0" eaLnBrk="1" fontAlgn="base" latinLnBrk="0" hangingPunct="1">
              <a:lnSpc>
                <a:spcPct val="135000"/>
              </a:lnSpc>
              <a:spcBef>
                <a:spcPts val="599"/>
              </a:spcBef>
              <a:spcAft>
                <a:spcPts val="300"/>
              </a:spcAft>
              <a:buClr>
                <a:srgbClr val="000000"/>
              </a:buClr>
              <a:buSzPct val="100000"/>
              <a:buFont typeface="Wingdings" pitchFamily="2" charset="2"/>
              <a:buChar char="Ø"/>
              <a:defRPr lang="en-US" sz="1200" kern="1200" dirty="0" smtClean="0">
                <a:solidFill>
                  <a:srgbClr val="000000"/>
                </a:solidFill>
                <a:latin typeface="Arial" pitchFamily="34" charset="0"/>
                <a:ea typeface="+mn-ea"/>
                <a:cs typeface="Arial" pitchFamily="34" charset="0"/>
              </a:defRPr>
            </a:lvl3pPr>
            <a:lvl4pPr marL="685766" indent="-171442" algn="l" defTabSz="914355" rtl="0" eaLnBrk="1" fontAlgn="base" latinLnBrk="0" hangingPunct="1">
              <a:lnSpc>
                <a:spcPct val="135000"/>
              </a:lnSpc>
              <a:spcBef>
                <a:spcPts val="599"/>
              </a:spcBef>
              <a:spcAft>
                <a:spcPts val="300"/>
              </a:spcAft>
              <a:buClr>
                <a:srgbClr val="000000"/>
              </a:buClr>
              <a:buSzPct val="100000"/>
              <a:buFont typeface="Arial" pitchFamily="34" charset="0"/>
              <a:buChar char="-"/>
              <a:defRPr lang="en-US" sz="1200" kern="1200" dirty="0" smtClean="0">
                <a:solidFill>
                  <a:srgbClr val="000000"/>
                </a:solidFill>
                <a:latin typeface="Arial" pitchFamily="34" charset="0"/>
                <a:ea typeface="+mn-ea"/>
                <a:cs typeface="Arial" pitchFamily="34" charset="0"/>
              </a:defRPr>
            </a:lvl4pPr>
            <a:lvl5pPr marL="1088971" indent="-228589" algn="l" defTabSz="914355" rtl="0" eaLnBrk="1" fontAlgn="base" latinLnBrk="0" hangingPunct="1">
              <a:lnSpc>
                <a:spcPct val="125000"/>
              </a:lnSpc>
              <a:spcBef>
                <a:spcPts val="300"/>
              </a:spcBef>
              <a:spcAft>
                <a:spcPct val="0"/>
              </a:spcAft>
              <a:buClr>
                <a:srgbClr val="000000"/>
              </a:buClr>
              <a:buSzPct val="100000"/>
              <a:buFont typeface="Arial" pitchFamily="34" charset="0"/>
              <a:buChar char="»"/>
              <a:defRPr lang="en-US" sz="1200" kern="1200" dirty="0">
                <a:solidFill>
                  <a:srgbClr val="000000"/>
                </a:solidFill>
                <a:latin typeface="Arial" pitchFamily="34" charset="0"/>
                <a:ea typeface="+mn-ea"/>
                <a:cs typeface="Arial" pitchFamily="34" charset="0"/>
              </a:defRPr>
            </a:lvl5pPr>
            <a:lvl6pPr marL="2514475"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1"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41" lvl="1" indent="0" algn="ctr">
              <a:buNone/>
            </a:pPr>
            <a:r>
              <a:rPr lang="en-US" sz="1700" b="1" u="sng" dirty="0"/>
              <a:t> </a:t>
            </a:r>
            <a:r>
              <a:rPr lang="en-US" sz="1700" b="1" dirty="0"/>
              <a:t>STATE ELECTRICITY LEGAL STRUCTURE</a:t>
            </a:r>
          </a:p>
          <a:p>
            <a:pPr marL="174625" indent="-174625" defTabSz="914400">
              <a:spcBef>
                <a:spcPts val="600"/>
              </a:spcBef>
              <a:buClr>
                <a:srgbClr val="00B050"/>
              </a:buClr>
              <a:buFont typeface="Symbol" pitchFamily="18" charset="2"/>
              <a:buChar char="+"/>
            </a:pPr>
            <a:r>
              <a:rPr lang="en-US" sz="1400" dirty="0">
                <a:solidFill>
                  <a:schemeClr val="bg2">
                    <a:lumMod val="25000"/>
                  </a:schemeClr>
                </a:solidFill>
              </a:rPr>
              <a:t>States’ Houses of Assembly to enact the State Electricity Act to make appropriate regulations for the generation, transmission, distribution and retailing of electricity within the territorial jurisdiction of States. </a:t>
            </a:r>
          </a:p>
          <a:p>
            <a:pPr marL="174625" indent="-174625" defTabSz="914400">
              <a:spcBef>
                <a:spcPts val="600"/>
              </a:spcBef>
              <a:buClr>
                <a:srgbClr val="00B050"/>
              </a:buClr>
              <a:buFont typeface="Symbol" pitchFamily="18" charset="2"/>
              <a:buChar char="+"/>
            </a:pPr>
            <a:r>
              <a:rPr lang="en-US" sz="1400" dirty="0">
                <a:solidFill>
                  <a:schemeClr val="bg2">
                    <a:lumMod val="25000"/>
                  </a:schemeClr>
                </a:solidFill>
              </a:rPr>
              <a:t>We propose that the State Electricity Act will create State Electricity Regulatory Commission (SERC) and other State Agencies and private utilities licensed by the SERC to manage the electricity sector within the State</a:t>
            </a:r>
          </a:p>
        </p:txBody>
      </p:sp>
      <p:sp>
        <p:nvSpPr>
          <p:cNvPr id="27" name="Striped Right Arrow 26"/>
          <p:cNvSpPr/>
          <p:nvPr/>
        </p:nvSpPr>
        <p:spPr>
          <a:xfrm>
            <a:off x="1717373" y="963371"/>
            <a:ext cx="358437" cy="2226684"/>
          </a:xfrm>
          <a:prstGeom prst="stripedRightArrow">
            <a:avLst>
              <a:gd name="adj1" fmla="val 50000"/>
              <a:gd name="adj2" fmla="val 4811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765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9" y="250756"/>
            <a:ext cx="9141069" cy="594360"/>
          </a:xfrm>
        </p:spPr>
        <p:txBody>
          <a:bodyPr/>
          <a:lstStyle/>
          <a:p>
            <a:r>
              <a:rPr lang="en-US" sz="2400" dirty="0"/>
              <a:t>Key Benefits of Developing State Electricity Markets</a:t>
            </a:r>
          </a:p>
        </p:txBody>
      </p:sp>
      <p:sp>
        <p:nvSpPr>
          <p:cNvPr id="3" name="Text Placeholder 2"/>
          <p:cNvSpPr>
            <a:spLocks noGrp="1"/>
          </p:cNvSpPr>
          <p:nvPr>
            <p:ph type="body" sz="quarter" idx="10"/>
          </p:nvPr>
        </p:nvSpPr>
        <p:spPr>
          <a:xfrm>
            <a:off x="365648" y="990600"/>
            <a:ext cx="9141069" cy="5337048"/>
          </a:xfrm>
        </p:spPr>
        <p:txBody>
          <a:bodyPr>
            <a:normAutofit/>
          </a:bodyPr>
          <a:lstStyle/>
          <a:p>
            <a:pPr marL="400041" lvl="1" indent="-228600">
              <a:buAutoNum type="arabicPeriod"/>
            </a:pPr>
            <a:r>
              <a:rPr lang="en-US" dirty="0"/>
              <a:t>Attract FDIs – gas infrastructure, generation, transmission, transformers, renewable energy, mini-grid infrastructure.</a:t>
            </a:r>
          </a:p>
          <a:p>
            <a:pPr marL="400041" lvl="1" indent="-228600">
              <a:buAutoNum type="arabicPeriod"/>
            </a:pPr>
            <a:r>
              <a:rPr lang="en-US" dirty="0"/>
              <a:t>Increase access to electricity for citizens</a:t>
            </a:r>
          </a:p>
          <a:p>
            <a:pPr marL="400041" lvl="1" indent="-228600">
              <a:buFont typeface="Arial" pitchFamily="34" charset="0"/>
              <a:buAutoNum type="arabicPeriod"/>
            </a:pPr>
            <a:r>
              <a:rPr lang="en-US" dirty="0"/>
              <a:t>Competition - Further decentralization and unbundling of the power sector </a:t>
            </a:r>
          </a:p>
          <a:p>
            <a:pPr marL="400041" lvl="1" indent="-228600">
              <a:buAutoNum type="arabicPeriod"/>
            </a:pPr>
            <a:r>
              <a:rPr lang="en-US" dirty="0"/>
              <a:t>Faster rural electrification across States – This will in turn improve economic output of many communities, reduce rural – urban migration and also reduce banditry and other crimes within states.</a:t>
            </a:r>
          </a:p>
          <a:p>
            <a:pPr marL="400041" lvl="1" indent="-228600">
              <a:buAutoNum type="arabicPeriod"/>
            </a:pPr>
            <a:r>
              <a:rPr lang="en-US" dirty="0"/>
              <a:t>Promote industrialization </a:t>
            </a:r>
          </a:p>
          <a:p>
            <a:pPr marL="400041" lvl="1" indent="-228600">
              <a:buAutoNum type="arabicPeriod"/>
            </a:pPr>
            <a:r>
              <a:rPr lang="en-US" dirty="0"/>
              <a:t>One key step to achieve true federalism and devolution of power – States are effectively in control of their electricity resources for the benefits of their people</a:t>
            </a:r>
          </a:p>
        </p:txBody>
      </p:sp>
    </p:spTree>
    <p:extLst>
      <p:ext uri="{BB962C8B-B14F-4D97-AF65-F5344CB8AC3E}">
        <p14:creationId xmlns:p14="http://schemas.microsoft.com/office/powerpoint/2010/main" val="39952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5012" y="3773700"/>
            <a:ext cx="3922904" cy="1218101"/>
          </a:xfrm>
          <a:prstGeom prst="rect">
            <a:avLst/>
          </a:prstGeom>
        </p:spPr>
      </p:pic>
      <p:sp>
        <p:nvSpPr>
          <p:cNvPr id="2" name="Title 1"/>
          <p:cNvSpPr>
            <a:spLocks noGrp="1"/>
          </p:cNvSpPr>
          <p:nvPr>
            <p:ph type="title"/>
          </p:nvPr>
        </p:nvSpPr>
        <p:spPr>
          <a:xfrm>
            <a:off x="334905" y="171328"/>
            <a:ext cx="9537814" cy="594360"/>
          </a:xfrm>
        </p:spPr>
        <p:txBody>
          <a:bodyPr/>
          <a:lstStyle/>
          <a:p>
            <a:r>
              <a:rPr lang="en-US" sz="1600" dirty="0"/>
              <a:t>Attractive investment potential for States… the vast but underdeveloped mini-grid market alone offers revenue potential of ₦2.8 trillion (US$8 billion) annually in Nigeria alone*.</a:t>
            </a:r>
          </a:p>
        </p:txBody>
      </p:sp>
      <p:pic>
        <p:nvPicPr>
          <p:cNvPr id="5" name="Picture 4"/>
          <p:cNvPicPr>
            <a:picLocks noChangeAspect="1"/>
          </p:cNvPicPr>
          <p:nvPr/>
        </p:nvPicPr>
        <p:blipFill>
          <a:blip r:embed="rId3"/>
          <a:stretch>
            <a:fillRect/>
          </a:stretch>
        </p:blipFill>
        <p:spPr>
          <a:xfrm>
            <a:off x="365012" y="1068991"/>
            <a:ext cx="3886200" cy="434750"/>
          </a:xfrm>
          <a:prstGeom prst="rect">
            <a:avLst/>
          </a:prstGeom>
        </p:spPr>
      </p:pic>
      <p:pic>
        <p:nvPicPr>
          <p:cNvPr id="6" name="Picture 5"/>
          <p:cNvPicPr>
            <a:picLocks noChangeAspect="1"/>
          </p:cNvPicPr>
          <p:nvPr/>
        </p:nvPicPr>
        <p:blipFill rotWithShape="1">
          <a:blip r:embed="rId4"/>
          <a:srcRect b="32345"/>
          <a:stretch/>
        </p:blipFill>
        <p:spPr>
          <a:xfrm>
            <a:off x="1065212" y="1800969"/>
            <a:ext cx="2895600" cy="667445"/>
          </a:xfrm>
          <a:prstGeom prst="rect">
            <a:avLst/>
          </a:prstGeom>
          <a:ln>
            <a:noFill/>
          </a:ln>
        </p:spPr>
      </p:pic>
      <p:pic>
        <p:nvPicPr>
          <p:cNvPr id="7" name="Picture 6"/>
          <p:cNvPicPr>
            <a:picLocks noChangeAspect="1"/>
          </p:cNvPicPr>
          <p:nvPr/>
        </p:nvPicPr>
        <p:blipFill>
          <a:blip r:embed="rId5"/>
          <a:stretch>
            <a:fillRect/>
          </a:stretch>
        </p:blipFill>
        <p:spPr>
          <a:xfrm>
            <a:off x="5241372" y="1100655"/>
            <a:ext cx="4215812" cy="873423"/>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227012" y="2993975"/>
            <a:ext cx="5684993" cy="590527"/>
          </a:xfrm>
          <a:prstGeom prst="rect">
            <a:avLst/>
          </a:prstGeom>
        </p:spPr>
      </p:pic>
      <p:pic>
        <p:nvPicPr>
          <p:cNvPr id="9" name="Picture 8"/>
          <p:cNvPicPr>
            <a:picLocks noChangeAspect="1"/>
          </p:cNvPicPr>
          <p:nvPr/>
        </p:nvPicPr>
        <p:blipFill>
          <a:blip r:embed="rId7"/>
          <a:stretch>
            <a:fillRect/>
          </a:stretch>
        </p:blipFill>
        <p:spPr>
          <a:xfrm>
            <a:off x="4999576" y="4031836"/>
            <a:ext cx="4341812" cy="668198"/>
          </a:xfrm>
          <a:prstGeom prst="rect">
            <a:avLst/>
          </a:prstGeom>
        </p:spPr>
      </p:pic>
      <p:pic>
        <p:nvPicPr>
          <p:cNvPr id="10" name="Picture 9"/>
          <p:cNvPicPr>
            <a:picLocks noChangeAspect="1"/>
          </p:cNvPicPr>
          <p:nvPr/>
        </p:nvPicPr>
        <p:blipFill>
          <a:blip r:embed="rId8"/>
          <a:stretch>
            <a:fillRect/>
          </a:stretch>
        </p:blipFill>
        <p:spPr>
          <a:xfrm>
            <a:off x="1234312" y="5104368"/>
            <a:ext cx="4897406" cy="476526"/>
          </a:xfrm>
          <a:prstGeom prst="rect">
            <a:avLst/>
          </a:prstGeom>
        </p:spPr>
      </p:pic>
      <p:pic>
        <p:nvPicPr>
          <p:cNvPr id="11" name="Picture 10"/>
          <p:cNvPicPr>
            <a:picLocks noChangeAspect="1"/>
          </p:cNvPicPr>
          <p:nvPr/>
        </p:nvPicPr>
        <p:blipFill>
          <a:blip r:embed="rId9"/>
          <a:stretch>
            <a:fillRect/>
          </a:stretch>
        </p:blipFill>
        <p:spPr>
          <a:xfrm>
            <a:off x="5561012" y="2166231"/>
            <a:ext cx="4209152" cy="1425175"/>
          </a:xfrm>
          <a:prstGeom prst="rect">
            <a:avLst/>
          </a:prstGeom>
        </p:spPr>
      </p:pic>
      <p:pic>
        <p:nvPicPr>
          <p:cNvPr id="13" name="Picture 12"/>
          <p:cNvPicPr>
            <a:picLocks noChangeAspect="1"/>
          </p:cNvPicPr>
          <p:nvPr/>
        </p:nvPicPr>
        <p:blipFill>
          <a:blip r:embed="rId10"/>
          <a:stretch>
            <a:fillRect/>
          </a:stretch>
        </p:blipFill>
        <p:spPr>
          <a:xfrm>
            <a:off x="5279446" y="5580893"/>
            <a:ext cx="4177738" cy="751472"/>
          </a:xfrm>
          <a:prstGeom prst="rect">
            <a:avLst/>
          </a:prstGeom>
        </p:spPr>
      </p:pic>
      <p:sp>
        <p:nvSpPr>
          <p:cNvPr id="14" name="TextBox 13"/>
          <p:cNvSpPr txBox="1"/>
          <p:nvPr/>
        </p:nvSpPr>
        <p:spPr>
          <a:xfrm>
            <a:off x="4799012" y="6417079"/>
            <a:ext cx="3595536"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*Mini-Grid investment </a:t>
            </a:r>
            <a:r>
              <a:rPr kumimoji="0" lang="en-US" sz="1000" b="0" i="1" u="none" strike="noStrike" kern="1200" cap="none" spc="0" normalizeH="0" baseline="0" noProof="0">
                <a:ln>
                  <a:noFill/>
                </a:ln>
                <a:solidFill>
                  <a:srgbClr val="000000"/>
                </a:solidFill>
                <a:effectLst/>
                <a:uLnTx/>
                <a:uFillTx/>
                <a:latin typeface="Arial" pitchFamily="34" charset="0"/>
                <a:ea typeface="+mn-ea"/>
                <a:cs typeface="Arial" pitchFamily="34" charset="0"/>
              </a:rPr>
              <a:t>Report,</a:t>
            </a:r>
            <a:r>
              <a:rPr kumimoji="0" lang="en-US" sz="1000" b="0" i="1" u="none" strike="noStrike" kern="1200" cap="none" spc="0" normalizeH="0" noProof="0">
                <a:ln>
                  <a:noFill/>
                </a:ln>
                <a:solidFill>
                  <a:srgbClr val="000000"/>
                </a:solidFill>
                <a:effectLst/>
                <a:uLnTx/>
                <a:uFillTx/>
                <a:latin typeface="Arial" pitchFamily="34" charset="0"/>
                <a:ea typeface="+mn-ea"/>
                <a:cs typeface="Arial" pitchFamily="34" charset="0"/>
              </a:rPr>
              <a:t> 2018 </a:t>
            </a:r>
            <a:r>
              <a:rPr kumimoji="0" lang="en-US" sz="1000" b="0" i="1" u="none" strike="noStrike" kern="1200" cap="none" spc="0" normalizeH="0" baseline="0" noProof="0">
                <a:ln>
                  <a:noFill/>
                </a:ln>
                <a:solidFill>
                  <a:srgbClr val="000000"/>
                </a:solidFill>
                <a:effectLst/>
                <a:uLnTx/>
                <a:uFillTx/>
                <a:latin typeface="Arial" pitchFamily="34" charset="0"/>
                <a:ea typeface="+mn-ea"/>
                <a:cs typeface="Arial" pitchFamily="34" charset="0"/>
              </a:rPr>
              <a:t>Rocky </a:t>
            </a: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Mountain institute</a:t>
            </a:r>
          </a:p>
        </p:txBody>
      </p:sp>
    </p:spTree>
    <p:extLst>
      <p:ext uri="{BB962C8B-B14F-4D97-AF65-F5344CB8AC3E}">
        <p14:creationId xmlns:p14="http://schemas.microsoft.com/office/powerpoint/2010/main" val="17570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618926" y="2984501"/>
            <a:ext cx="8675886" cy="1282700"/>
          </a:xfrm>
          <a:prstGeom prst="rect">
            <a:avLst/>
          </a:prstGeom>
        </p:spPr>
        <p:txBody>
          <a:bodyPr/>
          <a:lstStyle/>
          <a:p>
            <a:pPr marL="628619" indent="-628619">
              <a:defRPr/>
            </a:pPr>
            <a:r>
              <a:rPr lang="en-US" sz="2800" dirty="0">
                <a:solidFill>
                  <a:schemeClr val="bg1">
                    <a:lumMod val="65000"/>
                  </a:schemeClr>
                </a:solidFill>
              </a:rPr>
              <a:t>5.0. Designing &amp; Implementing A National Electricity Sector Framework under an amended EPSRA</a:t>
            </a:r>
          </a:p>
        </p:txBody>
      </p:sp>
    </p:spTree>
    <p:extLst>
      <p:ext uri="{BB962C8B-B14F-4D97-AF65-F5344CB8AC3E}">
        <p14:creationId xmlns:p14="http://schemas.microsoft.com/office/powerpoint/2010/main" val="91363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National Electric Power Sector Framework &amp; Synergy</a:t>
            </a:r>
          </a:p>
        </p:txBody>
      </p:sp>
      <p:sp>
        <p:nvSpPr>
          <p:cNvPr id="5" name="Rectangle 4"/>
          <p:cNvSpPr/>
          <p:nvPr/>
        </p:nvSpPr>
        <p:spPr>
          <a:xfrm>
            <a:off x="1310385" y="1589590"/>
            <a:ext cx="2209840" cy="10021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FMoP</a:t>
            </a:r>
            <a:endParaRPr lang="en-US" b="1" dirty="0"/>
          </a:p>
          <a:p>
            <a:pPr algn="ctr"/>
            <a:r>
              <a:rPr lang="en-US" sz="1000" dirty="0"/>
              <a:t>(Fed Ministry of Power)</a:t>
            </a:r>
          </a:p>
        </p:txBody>
      </p:sp>
      <p:sp>
        <p:nvSpPr>
          <p:cNvPr id="9" name="Curved Down Arrow 8"/>
          <p:cNvSpPr/>
          <p:nvPr/>
        </p:nvSpPr>
        <p:spPr>
          <a:xfrm>
            <a:off x="3294030" y="1101092"/>
            <a:ext cx="2498316" cy="422908"/>
          </a:xfrm>
          <a:prstGeom prst="curvedDownArrow">
            <a:avLst>
              <a:gd name="adj1" fmla="val 25000"/>
              <a:gd name="adj2" fmla="val 101035"/>
              <a:gd name="adj3" fmla="val 2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5408612" y="1533558"/>
            <a:ext cx="2057400" cy="10021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N.E.R.C</a:t>
            </a:r>
          </a:p>
          <a:p>
            <a:pPr algn="ctr"/>
            <a:r>
              <a:rPr lang="en-US" sz="1000" dirty="0"/>
              <a:t>Nigerian Electricity Regulatory Commission</a:t>
            </a:r>
          </a:p>
        </p:txBody>
      </p:sp>
      <p:sp>
        <p:nvSpPr>
          <p:cNvPr id="11" name="Rectangle 10"/>
          <p:cNvSpPr/>
          <p:nvPr/>
        </p:nvSpPr>
        <p:spPr>
          <a:xfrm>
            <a:off x="5561012" y="3920492"/>
            <a:ext cx="1905000" cy="10555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S.E.R.C</a:t>
            </a:r>
          </a:p>
          <a:p>
            <a:pPr algn="ctr"/>
            <a:r>
              <a:rPr lang="en-US" sz="1000" dirty="0"/>
              <a:t>(State Electricity Regulatory Commission)</a:t>
            </a:r>
          </a:p>
        </p:txBody>
      </p:sp>
      <p:sp>
        <p:nvSpPr>
          <p:cNvPr id="12" name="Curved Down Arrow 11"/>
          <p:cNvSpPr/>
          <p:nvPr/>
        </p:nvSpPr>
        <p:spPr>
          <a:xfrm rot="5400000">
            <a:off x="6623101" y="2967089"/>
            <a:ext cx="2295422" cy="609600"/>
          </a:xfrm>
          <a:prstGeom prst="curvedDownArrow">
            <a:avLst>
              <a:gd name="adj1" fmla="val 25000"/>
              <a:gd name="adj2" fmla="val 101035"/>
              <a:gd name="adj3" fmla="val 345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0800000">
            <a:off x="3353946" y="4993406"/>
            <a:ext cx="2438400" cy="422908"/>
          </a:xfrm>
          <a:prstGeom prst="curvedDownArrow">
            <a:avLst>
              <a:gd name="adj1" fmla="val 25000"/>
              <a:gd name="adj2" fmla="val 101035"/>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rot="10800000">
            <a:off x="3219835" y="2595662"/>
            <a:ext cx="2438400" cy="422908"/>
          </a:xfrm>
          <a:prstGeom prst="curvedDownArrow">
            <a:avLst>
              <a:gd name="adj1" fmla="val 25000"/>
              <a:gd name="adj2" fmla="val 101035"/>
              <a:gd name="adj3" fmla="val 2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370012" y="3962400"/>
            <a:ext cx="2290618" cy="10555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SMoP</a:t>
            </a:r>
            <a:br>
              <a:rPr lang="en-US" dirty="0"/>
            </a:br>
            <a:r>
              <a:rPr lang="en-US" sz="1200" dirty="0"/>
              <a:t>(State Ministry of Power)</a:t>
            </a:r>
            <a:endParaRPr lang="en-US" sz="1000" dirty="0"/>
          </a:p>
        </p:txBody>
      </p:sp>
      <p:sp>
        <p:nvSpPr>
          <p:cNvPr id="8" name="Curved Right Arrow 7"/>
          <p:cNvSpPr/>
          <p:nvPr/>
        </p:nvSpPr>
        <p:spPr>
          <a:xfrm rot="10800000" flipH="1">
            <a:off x="684212" y="1963537"/>
            <a:ext cx="595424" cy="2131086"/>
          </a:xfrm>
          <a:prstGeom prst="curvedRightArrow">
            <a:avLst>
              <a:gd name="adj1" fmla="val 25000"/>
              <a:gd name="adj2" fmla="val 50000"/>
              <a:gd name="adj3" fmla="val 541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a:off x="3562318" y="3497584"/>
            <a:ext cx="2438400" cy="422908"/>
          </a:xfrm>
          <a:prstGeom prst="curvedDownArrow">
            <a:avLst>
              <a:gd name="adj1" fmla="val 25000"/>
              <a:gd name="adj2" fmla="val 101035"/>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3615322" y="1871265"/>
            <a:ext cx="1627048" cy="249299"/>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Federal Government </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 name="TextBox 21"/>
          <p:cNvSpPr txBox="1"/>
          <p:nvPr/>
        </p:nvSpPr>
        <p:spPr>
          <a:xfrm>
            <a:off x="3797489" y="4094102"/>
            <a:ext cx="1586973" cy="249299"/>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State</a:t>
            </a:r>
            <a:r>
              <a:rPr kumimoji="0" lang="en-US" sz="1200" b="0" i="0" u="none" strike="noStrike" kern="1200" cap="none" spc="0" normalizeH="0" noProof="0">
                <a:ln>
                  <a:noFill/>
                </a:ln>
                <a:solidFill>
                  <a:srgbClr val="000000"/>
                </a:solidFill>
                <a:effectLst/>
                <a:uLnTx/>
                <a:uFillTx/>
                <a:latin typeface="Arial" pitchFamily="34" charset="0"/>
                <a:ea typeface="+mn-ea"/>
                <a:cs typeface="Arial" pitchFamily="34" charset="0"/>
              </a:rPr>
              <a:t> Governments</a:t>
            </a: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 name="TextBox 22"/>
          <p:cNvSpPr txBox="1"/>
          <p:nvPr/>
        </p:nvSpPr>
        <p:spPr>
          <a:xfrm>
            <a:off x="3625627" y="898773"/>
            <a:ext cx="1569340"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Federal Electricity Policy</a:t>
            </a:r>
          </a:p>
        </p:txBody>
      </p:sp>
      <p:sp>
        <p:nvSpPr>
          <p:cNvPr id="24" name="TextBox 23"/>
          <p:cNvSpPr txBox="1"/>
          <p:nvPr/>
        </p:nvSpPr>
        <p:spPr>
          <a:xfrm>
            <a:off x="3718037" y="2735000"/>
            <a:ext cx="1502014"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Federal Regulations for</a:t>
            </a:r>
          </a:p>
        </p:txBody>
      </p:sp>
      <p:sp>
        <p:nvSpPr>
          <p:cNvPr id="26" name="TextBox 25"/>
          <p:cNvSpPr txBox="1"/>
          <p:nvPr/>
        </p:nvSpPr>
        <p:spPr>
          <a:xfrm>
            <a:off x="3770092" y="5075113"/>
            <a:ext cx="1764907"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State Electricity Regulations</a:t>
            </a:r>
          </a:p>
        </p:txBody>
      </p:sp>
      <p:sp>
        <p:nvSpPr>
          <p:cNvPr id="27" name="TextBox 26"/>
          <p:cNvSpPr txBox="1"/>
          <p:nvPr/>
        </p:nvSpPr>
        <p:spPr>
          <a:xfrm>
            <a:off x="3867114" y="3532247"/>
            <a:ext cx="1433085"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0" i="1" u="none" strike="noStrike" kern="1200" cap="none" spc="0" normalizeH="0" baseline="0" noProof="0">
                <a:ln>
                  <a:noFill/>
                </a:ln>
                <a:solidFill>
                  <a:srgbClr val="000000"/>
                </a:solidFill>
                <a:effectLst/>
                <a:uLnTx/>
                <a:uFillTx/>
                <a:latin typeface="Arial" pitchFamily="34" charset="0"/>
                <a:ea typeface="+mn-ea"/>
                <a:cs typeface="Arial" pitchFamily="34" charset="0"/>
              </a:rPr>
              <a:t>State Electricity </a:t>
            </a: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Policy</a:t>
            </a:r>
          </a:p>
        </p:txBody>
      </p:sp>
      <p:sp>
        <p:nvSpPr>
          <p:cNvPr id="28" name="TextBox 27"/>
          <p:cNvSpPr txBox="1"/>
          <p:nvPr/>
        </p:nvSpPr>
        <p:spPr>
          <a:xfrm>
            <a:off x="6972396" y="3047280"/>
            <a:ext cx="1596832" cy="415498"/>
          </a:xfrm>
          <a:prstGeom prst="rect">
            <a:avLst/>
          </a:prstGeom>
        </p:spPr>
        <p:txBody>
          <a:bodyPr wrap="square" lIns="0" tIns="0" rIns="0" bIns="0" rtlCol="0">
            <a:spAutoFit/>
          </a:bodyPr>
          <a:lstStyle/>
          <a:p>
            <a:pPr marL="174625" marR="0" indent="-174625" algn="ctr"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National Electricity</a:t>
            </a:r>
            <a:r>
              <a:rPr kumimoji="0" lang="en-US" sz="1000" b="1" i="0" u="none" strike="noStrike" kern="1200" cap="none" spc="0" normalizeH="0" noProof="0" dirty="0">
                <a:ln>
                  <a:noFill/>
                </a:ln>
                <a:solidFill>
                  <a:srgbClr val="000000"/>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Regulations</a:t>
            </a:r>
          </a:p>
        </p:txBody>
      </p:sp>
      <p:sp>
        <p:nvSpPr>
          <p:cNvPr id="30" name="TextBox 29"/>
          <p:cNvSpPr txBox="1"/>
          <p:nvPr/>
        </p:nvSpPr>
        <p:spPr>
          <a:xfrm>
            <a:off x="-184776" y="2870632"/>
            <a:ext cx="2048898" cy="415498"/>
          </a:xfrm>
          <a:prstGeom prst="rect">
            <a:avLst/>
          </a:prstGeom>
        </p:spPr>
        <p:txBody>
          <a:bodyPr wrap="square" lIns="0" tIns="0" rIns="0" bIns="0" rtlCol="0">
            <a:spAutoFit/>
          </a:bodyPr>
          <a:lstStyle/>
          <a:p>
            <a:pPr marL="174625" marR="0" indent="-174625" algn="ctr"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National Electricity</a:t>
            </a:r>
            <a:r>
              <a:rPr kumimoji="0" lang="en-US" sz="1000" b="1" i="0" u="none" strike="noStrike" kern="1200" cap="none" spc="0" normalizeH="0" noProof="0" dirty="0">
                <a:ln>
                  <a:noFill/>
                </a:ln>
                <a:solidFill>
                  <a:srgbClr val="000000"/>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Policy &amp; Strategic Implementation Plan</a:t>
            </a:r>
          </a:p>
        </p:txBody>
      </p:sp>
      <p:sp>
        <p:nvSpPr>
          <p:cNvPr id="31" name="TextBox 30"/>
          <p:cNvSpPr txBox="1"/>
          <p:nvPr/>
        </p:nvSpPr>
        <p:spPr>
          <a:xfrm>
            <a:off x="3702121" y="2974507"/>
            <a:ext cx="1524456"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0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National Grid Operators</a:t>
            </a:r>
          </a:p>
        </p:txBody>
      </p:sp>
      <p:sp>
        <p:nvSpPr>
          <p:cNvPr id="43" name="TextBox 42"/>
          <p:cNvSpPr txBox="1"/>
          <p:nvPr/>
        </p:nvSpPr>
        <p:spPr>
          <a:xfrm>
            <a:off x="8274608" y="1015550"/>
            <a:ext cx="1331828" cy="436273"/>
          </a:xfrm>
          <a:prstGeom prst="rect">
            <a:avLst/>
          </a:prstGeom>
        </p:spPr>
        <p:txBody>
          <a:bodyPr wrap="squar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lang="en-US" sz="1050" i="1" dirty="0">
                <a:solidFill>
                  <a:srgbClr val="000000"/>
                </a:solidFill>
                <a:latin typeface="Arial" pitchFamily="34" charset="0"/>
                <a:cs typeface="Arial" pitchFamily="34" charset="0"/>
              </a:rPr>
              <a:t>Enabling Law </a:t>
            </a:r>
            <a:r>
              <a:rPr lang="en-US" sz="1050" i="1">
                <a:solidFill>
                  <a:srgbClr val="000000"/>
                </a:solidFill>
                <a:latin typeface="Arial" pitchFamily="34" charset="0"/>
                <a:cs typeface="Arial" pitchFamily="34" charset="0"/>
              </a:rPr>
              <a:t>for New Framework</a:t>
            </a:r>
            <a:endParaRPr kumimoji="0" lang="en-US" sz="1050" b="0" i="1"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44" name="TextBox 43"/>
          <p:cNvSpPr txBox="1"/>
          <p:nvPr/>
        </p:nvSpPr>
        <p:spPr>
          <a:xfrm rot="16200000">
            <a:off x="7025002" y="2877977"/>
            <a:ext cx="3831039" cy="978729"/>
          </a:xfrm>
          <a:prstGeom prst="rect">
            <a:avLst/>
          </a:prstGeom>
          <a:solidFill>
            <a:schemeClr val="accent2">
              <a:lumMod val="60000"/>
              <a:lumOff val="40000"/>
            </a:schemeClr>
          </a:solidFill>
        </p:spPr>
        <p:txBody>
          <a:bodyPr wrap="squar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Electric Power Sector Reform Act (As Amended)</a:t>
            </a:r>
          </a:p>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5" name="TextBox 44"/>
          <p:cNvSpPr txBox="1"/>
          <p:nvPr/>
        </p:nvSpPr>
        <p:spPr>
          <a:xfrm>
            <a:off x="3625627" y="5416315"/>
            <a:ext cx="1989327" cy="20774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lang="en-US" sz="1000" i="1" dirty="0">
                <a:solidFill>
                  <a:srgbClr val="000000"/>
                </a:solidFill>
                <a:latin typeface="Arial" pitchFamily="34" charset="0"/>
                <a:cs typeface="Arial" pitchFamily="34" charset="0"/>
              </a:rPr>
              <a:t>f</a:t>
            </a:r>
            <a:r>
              <a:rPr kumimoji="0" lang="en-US" sz="1000" b="0" i="1" u="none" strike="noStrike" kern="1200" cap="none" spc="0" normalizeH="0" baseline="0" noProof="0" dirty="0">
                <a:ln>
                  <a:noFill/>
                </a:ln>
                <a:solidFill>
                  <a:srgbClr val="000000"/>
                </a:solidFill>
                <a:effectLst/>
                <a:uLnTx/>
                <a:uFillTx/>
                <a:latin typeface="Arial" pitchFamily="34" charset="0"/>
                <a:cs typeface="Arial" pitchFamily="34" charset="0"/>
              </a:rPr>
              <a:t>or State Licensees</a:t>
            </a:r>
            <a:r>
              <a:rPr kumimoji="0" lang="en-US" sz="1000" b="0" i="1" u="none" strike="noStrike" kern="1200" cap="none" spc="0" normalizeH="0" noProof="0" dirty="0">
                <a:ln>
                  <a:noFill/>
                </a:ln>
                <a:solidFill>
                  <a:srgbClr val="000000"/>
                </a:solidFill>
                <a:effectLst/>
                <a:uLnTx/>
                <a:uFillTx/>
                <a:latin typeface="Arial" pitchFamily="34" charset="0"/>
                <a:cs typeface="Arial" pitchFamily="34" charset="0"/>
              </a:rPr>
              <a:t> &amp; </a:t>
            </a:r>
            <a:r>
              <a:rPr kumimoji="0" lang="en-US" sz="1000" b="0" i="1" u="none" strike="noStrike" kern="1200" cap="none" spc="0" normalizeH="0" baseline="0" noProof="0" dirty="0">
                <a:ln>
                  <a:noFill/>
                </a:ln>
                <a:solidFill>
                  <a:srgbClr val="000000"/>
                </a:solidFill>
                <a:effectLst/>
                <a:uLnTx/>
                <a:uFillTx/>
                <a:latin typeface="Arial" pitchFamily="34" charset="0"/>
                <a:cs typeface="Arial" pitchFamily="34" charset="0"/>
              </a:rPr>
              <a:t>Operators</a:t>
            </a:r>
          </a:p>
        </p:txBody>
      </p:sp>
      <p:sp>
        <p:nvSpPr>
          <p:cNvPr id="46" name="TextBox 45"/>
          <p:cNvSpPr txBox="1"/>
          <p:nvPr/>
        </p:nvSpPr>
        <p:spPr>
          <a:xfrm>
            <a:off x="3793897" y="4516756"/>
            <a:ext cx="1593385" cy="249299"/>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Local</a:t>
            </a:r>
            <a:r>
              <a:rPr kumimoji="0" lang="en-US" sz="1200" b="0" i="0" u="none" strike="noStrike" kern="1200" cap="none" spc="0" normalizeH="0" noProof="0" dirty="0">
                <a:ln>
                  <a:noFill/>
                </a:ln>
                <a:solidFill>
                  <a:srgbClr val="000000"/>
                </a:solidFill>
                <a:effectLst/>
                <a:uLnTx/>
                <a:uFillTx/>
                <a:latin typeface="Arial" pitchFamily="34" charset="0"/>
                <a:ea typeface="+mn-ea"/>
                <a:cs typeface="Arial" pitchFamily="34" charset="0"/>
              </a:rPr>
              <a:t> Governments</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sp>
        <p:nvSpPr>
          <p:cNvPr id="47" name="TextBox 46"/>
          <p:cNvSpPr txBox="1"/>
          <p:nvPr/>
        </p:nvSpPr>
        <p:spPr>
          <a:xfrm>
            <a:off x="428859" y="5906138"/>
            <a:ext cx="9177577" cy="498598"/>
          </a:xfrm>
          <a:prstGeom prst="rect">
            <a:avLst/>
          </a:prstGeom>
          <a:solidFill>
            <a:srgbClr val="C0C0C0"/>
          </a:solidFill>
        </p:spPr>
        <p:txBody>
          <a:bodyPr wrap="squar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0" i="0" u="none" strike="noStrike" kern="1200" cap="none" spc="0" normalizeH="0" baseline="0" noProof="0" dirty="0">
                <a:ln>
                  <a:noFill/>
                </a:ln>
                <a:solidFill>
                  <a:srgbClr val="000000"/>
                </a:solidFill>
                <a:effectLst/>
                <a:uLnTx/>
                <a:uFillTx/>
                <a:latin typeface="Arial Rounded MT Bold" charset="0"/>
                <a:ea typeface="Arial Rounded MT Bold" charset="0"/>
                <a:cs typeface="Arial Rounded MT Bold" charset="0"/>
              </a:rPr>
              <a:t>We envisage a</a:t>
            </a:r>
            <a:r>
              <a:rPr kumimoji="0" lang="en-US" sz="1200" b="0" i="0" u="none" strike="noStrike" kern="1200" cap="none" spc="0" normalizeH="0" noProof="0" dirty="0">
                <a:ln>
                  <a:noFill/>
                </a:ln>
                <a:solidFill>
                  <a:srgbClr val="000000"/>
                </a:solidFill>
                <a:effectLst/>
                <a:uLnTx/>
                <a:uFillTx/>
                <a:latin typeface="Arial Rounded MT Bold" charset="0"/>
                <a:ea typeface="Arial Rounded MT Bold" charset="0"/>
                <a:cs typeface="Arial Rounded MT Bold" charset="0"/>
              </a:rPr>
              <a:t> collaborative National Electric Power Sector framework with a symbiotic relationship between the Federal Government and State Governments. </a:t>
            </a:r>
            <a:endParaRPr kumimoji="0" lang="en-US" sz="1200" b="0" i="0" u="none" strike="noStrike" kern="1200" cap="none" spc="0" normalizeH="0" baseline="0" noProof="0" dirty="0">
              <a:ln>
                <a:noFill/>
              </a:ln>
              <a:solidFill>
                <a:srgbClr val="000000"/>
              </a:solidFill>
              <a:effectLst/>
              <a:uLnTx/>
              <a:uFillTx/>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49561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595" y="1066800"/>
            <a:ext cx="9105396" cy="5334000"/>
          </a:xfrm>
        </p:spPr>
        <p:txBody>
          <a:bodyPr>
            <a:normAutofit/>
          </a:bodyPr>
          <a:lstStyle/>
          <a:p>
            <a:r>
              <a:rPr lang="en-US" b="1" dirty="0">
                <a:latin typeface="Arial Rounded MT Bold" charset="0"/>
                <a:ea typeface="Arial Rounded MT Bold" charset="0"/>
                <a:cs typeface="Arial Rounded MT Bold" charset="0"/>
              </a:rPr>
              <a:t>The EPSRA 2005 is currently undergoing amendment at the National Assembly. The Senate has passed for 2</a:t>
            </a:r>
            <a:r>
              <a:rPr lang="en-US" b="1" baseline="30000" dirty="0">
                <a:latin typeface="Arial Rounded MT Bold" charset="0"/>
                <a:ea typeface="Arial Rounded MT Bold" charset="0"/>
                <a:cs typeface="Arial Rounded MT Bold" charset="0"/>
              </a:rPr>
              <a:t>nd</a:t>
            </a:r>
            <a:r>
              <a:rPr lang="en-US" b="1" dirty="0">
                <a:latin typeface="Arial Rounded MT Bold" charset="0"/>
                <a:ea typeface="Arial Rounded MT Bold" charset="0"/>
                <a:cs typeface="Arial Rounded MT Bold" charset="0"/>
              </a:rPr>
              <a:t> reading the EPSRA Bill 2021, sponsored by Senator Gabriel </a:t>
            </a:r>
            <a:r>
              <a:rPr lang="en-US" b="1" dirty="0" err="1">
                <a:latin typeface="Arial Rounded MT Bold" charset="0"/>
                <a:ea typeface="Arial Rounded MT Bold" charset="0"/>
                <a:cs typeface="Arial Rounded MT Bold" charset="0"/>
              </a:rPr>
              <a:t>Suswam</a:t>
            </a:r>
            <a:r>
              <a:rPr lang="en-US" b="1" dirty="0">
                <a:latin typeface="Arial Rounded MT Bold" charset="0"/>
                <a:ea typeface="Arial Rounded MT Bold" charset="0"/>
                <a:cs typeface="Arial Rounded MT Bold" charset="0"/>
              </a:rPr>
              <a:t>.</a:t>
            </a:r>
          </a:p>
          <a:p>
            <a:endParaRPr lang="en-US" b="1" dirty="0">
              <a:latin typeface="Arial Rounded MT Bold" charset="0"/>
              <a:ea typeface="Arial Rounded MT Bold" charset="0"/>
              <a:cs typeface="Arial Rounded MT Bold" charset="0"/>
            </a:endParaRPr>
          </a:p>
          <a:p>
            <a:r>
              <a:rPr lang="en-US" b="1" dirty="0">
                <a:latin typeface="Arial Rounded MT Bold" charset="0"/>
                <a:ea typeface="Arial Rounded MT Bold" charset="0"/>
                <a:cs typeface="Arial Rounded MT Bold" charset="0"/>
              </a:rPr>
              <a:t>While the constitution allows </a:t>
            </a:r>
            <a:r>
              <a:rPr lang="en-US" b="1" dirty="0" err="1">
                <a:latin typeface="Arial Rounded MT Bold" charset="0"/>
                <a:ea typeface="Arial Rounded MT Bold" charset="0"/>
                <a:cs typeface="Arial Rounded MT Bold" charset="0"/>
              </a:rPr>
              <a:t>HoA</a:t>
            </a:r>
            <a:r>
              <a:rPr lang="en-US" b="1" dirty="0">
                <a:latin typeface="Arial Rounded MT Bold" charset="0"/>
                <a:ea typeface="Arial Rounded MT Bold" charset="0"/>
                <a:cs typeface="Arial Rounded MT Bold" charset="0"/>
              </a:rPr>
              <a:t> to make electricity laws, it is likely that some or all of the provisions of States electricity laws may be inconsistent with the EPSRA 2005 (or as may be amended).  Consequently, there is a need to ensure that any amendment of the EPSRA aligns with, and meets the electricity aspirations of States.</a:t>
            </a:r>
          </a:p>
          <a:p>
            <a:endParaRPr lang="en-US" b="1" dirty="0">
              <a:latin typeface="Arial Rounded MT Bold" charset="0"/>
              <a:ea typeface="Arial Rounded MT Bold" charset="0"/>
              <a:cs typeface="Arial Rounded MT Bold" charset="0"/>
            </a:endParaRPr>
          </a:p>
          <a:p>
            <a:pPr marL="174616" lvl="1" indent="-174616">
              <a:buFont typeface="Wingdings" pitchFamily="2" charset="2"/>
              <a:buChar char="§"/>
            </a:pPr>
            <a:r>
              <a:rPr lang="en-US" b="1" dirty="0">
                <a:latin typeface="Arial Rounded MT Bold" charset="0"/>
                <a:ea typeface="Arial Rounded MT Bold" charset="0"/>
                <a:cs typeface="Arial Rounded MT Bold" charset="0"/>
              </a:rPr>
              <a:t>Therefore, States need to collaboratively work with the Federal Government and the National Assembly to amend the EPSRA, so as to preserve in full, the rights under the Constitution to make electricity laws within their states. Other reasons for the collaboration are to:</a:t>
            </a:r>
          </a:p>
          <a:p>
            <a:pPr marL="349232" lvl="2">
              <a:buFont typeface="Wingdings" charset="2"/>
              <a:buChar char="ü"/>
            </a:pPr>
            <a:r>
              <a:rPr lang="en-US" b="1" dirty="0">
                <a:latin typeface="Arial Rounded MT Bold" charset="0"/>
                <a:ea typeface="Arial Rounded MT Bold" charset="0"/>
                <a:cs typeface="Arial Rounded MT Bold" charset="0"/>
              </a:rPr>
              <a:t>Reduce friction and unhealthy competition with the FG on the implementation of electricity laws.</a:t>
            </a:r>
          </a:p>
          <a:p>
            <a:pPr lvl="1">
              <a:buFont typeface="Wingdings" charset="2"/>
              <a:buChar char="ü"/>
            </a:pPr>
            <a:r>
              <a:rPr lang="en-US" b="1" dirty="0">
                <a:latin typeface="Arial Rounded MT Bold" charset="0"/>
                <a:ea typeface="Arial Rounded MT Bold" charset="0"/>
                <a:cs typeface="Arial Rounded MT Bold" charset="0"/>
              </a:rPr>
              <a:t>Give legal and regulatory certainty to investors who may be willing to invest under state electricity laws</a:t>
            </a:r>
          </a:p>
          <a:p>
            <a:pPr lvl="1">
              <a:buFont typeface="Wingdings" charset="2"/>
              <a:buChar char="ü"/>
            </a:pPr>
            <a:r>
              <a:rPr lang="en-US" b="1" dirty="0">
                <a:latin typeface="Arial Rounded MT Bold" charset="0"/>
                <a:ea typeface="Arial Rounded MT Bold" charset="0"/>
                <a:cs typeface="Arial Rounded MT Bold" charset="0"/>
              </a:rPr>
              <a:t>Remove market uncertainties and further deregulate the electricity markets for competition and improved services</a:t>
            </a:r>
          </a:p>
          <a:p>
            <a:pPr lvl="1">
              <a:buFont typeface="Wingdings" charset="2"/>
              <a:buChar char="ü"/>
            </a:pPr>
            <a:endParaRPr lang="en-US" b="1" dirty="0">
              <a:latin typeface="Arial Rounded MT Bold" charset="0"/>
              <a:ea typeface="Arial Rounded MT Bold" charset="0"/>
              <a:cs typeface="Arial Rounded MT Bold" charset="0"/>
            </a:endParaRPr>
          </a:p>
          <a:p>
            <a:pPr marL="174616" lvl="1" indent="-174616">
              <a:buFont typeface="Wingdings" pitchFamily="2" charset="2"/>
              <a:buChar char="§"/>
            </a:pPr>
            <a:r>
              <a:rPr lang="en-US" b="1" dirty="0">
                <a:latin typeface="Arial Rounded MT Bold" charset="0"/>
                <a:ea typeface="Arial Rounded MT Bold" charset="0"/>
                <a:cs typeface="Arial Rounded MT Bold" charset="0"/>
              </a:rPr>
              <a:t>Amending the EPSRA is an opportunity to change the course of policy direction, design and implementation of the NESI, so as to address the critical issues currently faced by the power sector.</a:t>
            </a:r>
          </a:p>
          <a:p>
            <a:endParaRPr lang="en-US" dirty="0"/>
          </a:p>
          <a:p>
            <a:endParaRPr lang="en-US" dirty="0"/>
          </a:p>
        </p:txBody>
      </p:sp>
      <p:sp>
        <p:nvSpPr>
          <p:cNvPr id="3" name="Title 2"/>
          <p:cNvSpPr>
            <a:spLocks noGrp="1"/>
          </p:cNvSpPr>
          <p:nvPr>
            <p:ph type="title" idx="4294967295"/>
          </p:nvPr>
        </p:nvSpPr>
        <p:spPr>
          <a:xfrm>
            <a:off x="356053" y="228600"/>
            <a:ext cx="9128755" cy="628651"/>
          </a:xfrm>
        </p:spPr>
        <p:txBody>
          <a:bodyPr/>
          <a:lstStyle/>
          <a:p>
            <a:r>
              <a:rPr lang="en-US" sz="1800" dirty="0"/>
              <a:t>States can make laws for electricity... but there is need for States to collaborate with the Federal Government to amend the EPSRA</a:t>
            </a:r>
          </a:p>
        </p:txBody>
      </p:sp>
    </p:spTree>
    <p:extLst>
      <p:ext uri="{BB962C8B-B14F-4D97-AF65-F5344CB8AC3E}">
        <p14:creationId xmlns:p14="http://schemas.microsoft.com/office/powerpoint/2010/main" val="185507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presentation by:</a:t>
            </a:r>
          </a:p>
        </p:txBody>
      </p:sp>
      <p:sp>
        <p:nvSpPr>
          <p:cNvPr id="4" name="Title 1"/>
          <p:cNvSpPr txBox="1">
            <a:spLocks/>
          </p:cNvSpPr>
          <p:nvPr/>
        </p:nvSpPr>
        <p:spPr>
          <a:xfrm>
            <a:off x="2513012" y="2362200"/>
            <a:ext cx="5867400" cy="594360"/>
          </a:xfrm>
          <a:prstGeom prst="rect">
            <a:avLst/>
          </a:prstGeom>
          <a:noFill/>
          <a:ln w="9525">
            <a:noFill/>
            <a:miter lim="800000"/>
            <a:headEnd/>
            <a:tailEnd/>
          </a:ln>
        </p:spPr>
        <p:txBody>
          <a:bodyPr lIns="0" tIns="0" rIns="0" bIns="0" anchor="ctr" anchorCtr="0"/>
          <a:lstStyle>
            <a:lvl1pPr algn="l" defTabSz="914355" rtl="0" eaLnBrk="1" latinLnBrk="0" hangingPunct="1">
              <a:lnSpc>
                <a:spcPct val="113000"/>
              </a:lnSpc>
              <a:spcBef>
                <a:spcPct val="0"/>
              </a:spcBef>
              <a:buNone/>
              <a:defRPr kumimoji="0" lang="en-US" sz="2000" b="1" i="0" u="none" strike="noStrike" kern="1200" cap="none" spc="0" normalizeH="0" baseline="0" noProof="0">
                <a:ln>
                  <a:noFill/>
                </a:ln>
                <a:solidFill>
                  <a:schemeClr val="accent1"/>
                </a:solidFill>
                <a:effectLst/>
                <a:uLnTx/>
                <a:uFillTx/>
                <a:latin typeface="Georgia" pitchFamily="18" charset="0"/>
                <a:ea typeface="+mn-ea"/>
                <a:cs typeface="Arial" charset="0"/>
              </a:defRPr>
            </a:lvl1pPr>
          </a:lstStyle>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Mr. Odion Omonfoman, FIMC</a:t>
            </a:r>
          </a:p>
          <a:p>
            <a:r>
              <a:rPr lang="en-US" sz="1200" dirty="0"/>
              <a:t>Managing Director/CEO</a:t>
            </a:r>
          </a:p>
          <a:p>
            <a:r>
              <a:rPr lang="en-US" sz="1200" dirty="0"/>
              <a:t>New Hampshire Capital Limited</a:t>
            </a:r>
          </a:p>
          <a:p>
            <a:endParaRPr lang="en-US" sz="1200" dirty="0"/>
          </a:p>
          <a:p>
            <a:r>
              <a:rPr lang="en-US" sz="1200" dirty="0"/>
              <a:t>Tel: 0802 303 2152 | 0805 099 9906</a:t>
            </a:r>
          </a:p>
          <a:p>
            <a:r>
              <a:rPr lang="en-US" sz="1200" dirty="0"/>
              <a:t>Email: </a:t>
            </a:r>
            <a:r>
              <a:rPr lang="en-US" sz="1200" dirty="0">
                <a:hlinkClick r:id="rId2"/>
              </a:rPr>
              <a:t>orionomon@outlook.com</a:t>
            </a:r>
            <a:endParaRPr lang="en-US" sz="1200" dirty="0"/>
          </a:p>
          <a:p>
            <a:r>
              <a:rPr lang="en-US" sz="1200" dirty="0"/>
              <a:t>	</a:t>
            </a:r>
            <a:r>
              <a:rPr lang="en-US" sz="1200" dirty="0">
                <a:hlinkClick r:id="rId3"/>
              </a:rPr>
              <a:t>womonfoman@newhampshire.ng</a:t>
            </a:r>
            <a:endParaRPr lang="en-US" sz="1200" dirty="0"/>
          </a:p>
          <a:p>
            <a:endParaRPr lang="en-US" sz="1200" dirty="0"/>
          </a:p>
          <a:p>
            <a:endParaRPr lang="en-US" sz="1200" dirty="0"/>
          </a:p>
        </p:txBody>
      </p:sp>
    </p:spTree>
    <p:extLst>
      <p:ext uri="{BB962C8B-B14F-4D97-AF65-F5344CB8AC3E}">
        <p14:creationId xmlns:p14="http://schemas.microsoft.com/office/powerpoint/2010/main" val="43858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9" y="250756"/>
            <a:ext cx="9141069" cy="594360"/>
          </a:xfrm>
        </p:spPr>
        <p:txBody>
          <a:bodyPr/>
          <a:lstStyle/>
          <a:p>
            <a:r>
              <a:rPr lang="en-US" sz="1800" dirty="0"/>
              <a:t>The EPSRA amendments must expressly recognize the rights of States to participate in the electricity sector.</a:t>
            </a:r>
          </a:p>
        </p:txBody>
      </p:sp>
      <p:sp>
        <p:nvSpPr>
          <p:cNvPr id="3" name="Text Placeholder 2"/>
          <p:cNvSpPr>
            <a:spLocks noGrp="1"/>
          </p:cNvSpPr>
          <p:nvPr>
            <p:ph type="body" sz="quarter" idx="10"/>
          </p:nvPr>
        </p:nvSpPr>
        <p:spPr>
          <a:xfrm>
            <a:off x="150812" y="990600"/>
            <a:ext cx="9355905" cy="5337048"/>
          </a:xfrm>
          <a:solidFill>
            <a:schemeClr val="accent2">
              <a:lumMod val="60000"/>
              <a:lumOff val="40000"/>
            </a:schemeClr>
          </a:solidFill>
        </p:spPr>
        <p:txBody>
          <a:bodyPr>
            <a:normAutofit/>
          </a:bodyPr>
          <a:lstStyle/>
          <a:p>
            <a:pPr lvl="1"/>
            <a:r>
              <a:rPr lang="en-US" dirty="0"/>
              <a:t>Any amendment of the EPSRA by the National Assembly must expressly recognize the following (but not exhaustive) constitutional rights:</a:t>
            </a:r>
          </a:p>
          <a:p>
            <a:pPr lvl="2">
              <a:buFont typeface="Wingdings" charset="2"/>
              <a:buChar char="ü"/>
            </a:pPr>
            <a:r>
              <a:rPr lang="en-US" dirty="0">
                <a:latin typeface="Arial Rounded MT Bold" charset="0"/>
                <a:ea typeface="Arial Rounded MT Bold" charset="0"/>
                <a:cs typeface="Arial Rounded MT Bold" charset="0"/>
              </a:rPr>
              <a:t>The right of States </a:t>
            </a:r>
            <a:r>
              <a:rPr lang="en-US" dirty="0" err="1">
                <a:latin typeface="Arial Rounded MT Bold" charset="0"/>
                <a:ea typeface="Arial Rounded MT Bold" charset="0"/>
                <a:cs typeface="Arial Rounded MT Bold" charset="0"/>
              </a:rPr>
              <a:t>HoA</a:t>
            </a:r>
            <a:r>
              <a:rPr lang="en-US" dirty="0">
                <a:latin typeface="Arial Rounded MT Bold" charset="0"/>
                <a:ea typeface="Arial Rounded MT Bold" charset="0"/>
                <a:cs typeface="Arial Rounded MT Bold" charset="0"/>
              </a:rPr>
              <a:t> to make laws for all segments of the electricity sector within their states, without any limitations not included in the Constitution.</a:t>
            </a:r>
          </a:p>
          <a:p>
            <a:pPr lvl="2">
              <a:buFont typeface="Wingdings" charset="2"/>
              <a:buChar char="ü"/>
            </a:pPr>
            <a:r>
              <a:rPr lang="en-US" dirty="0">
                <a:latin typeface="Arial Rounded MT Bold" charset="0"/>
                <a:ea typeface="Arial Rounded MT Bold" charset="0"/>
                <a:cs typeface="Arial Rounded MT Bold" charset="0"/>
              </a:rPr>
              <a:t>The right for States to create under state laws, independent electricity regulatory structures within states </a:t>
            </a:r>
            <a:r>
              <a:rPr lang="en-US" dirty="0" err="1">
                <a:latin typeface="Arial Rounded MT Bold" charset="0"/>
                <a:ea typeface="Arial Rounded MT Bold" charset="0"/>
                <a:cs typeface="Arial Rounded MT Bold" charset="0"/>
              </a:rPr>
              <a:t>i.e</a:t>
            </a:r>
            <a:r>
              <a:rPr lang="en-US" dirty="0">
                <a:latin typeface="Arial Rounded MT Bold" charset="0"/>
                <a:ea typeface="Arial Rounded MT Bold" charset="0"/>
                <a:cs typeface="Arial Rounded MT Bold" charset="0"/>
              </a:rPr>
              <a:t> set up State Electricity Regulatory Commissions and their functions. </a:t>
            </a:r>
          </a:p>
          <a:p>
            <a:pPr lvl="2">
              <a:buFont typeface="Wingdings" charset="2"/>
              <a:buChar char="ü"/>
            </a:pPr>
            <a:r>
              <a:rPr lang="en-US" dirty="0">
                <a:latin typeface="Arial Rounded MT Bold" charset="0"/>
                <a:ea typeface="Arial Rounded MT Bold" charset="0"/>
                <a:cs typeface="Arial Rounded MT Bold" charset="0"/>
              </a:rPr>
              <a:t>The delineation of the roles and functions of NERC and that of the SERC to ensure synergy and collaboration.</a:t>
            </a:r>
          </a:p>
          <a:p>
            <a:pPr lvl="2">
              <a:buFont typeface="Wingdings" charset="2"/>
              <a:buChar char="ü"/>
            </a:pPr>
            <a:r>
              <a:rPr lang="en-US" dirty="0">
                <a:latin typeface="Arial Rounded MT Bold" charset="0"/>
                <a:ea typeface="Arial Rounded MT Bold" charset="0"/>
                <a:cs typeface="Arial Rounded MT Bold" charset="0"/>
              </a:rPr>
              <a:t>Right of States to license and operate their own electricity market structures for the generation, transmission, distribution and sale of electricity intra state.</a:t>
            </a:r>
          </a:p>
          <a:p>
            <a:pPr marL="800074" lvl="3" indent="-285750">
              <a:buFont typeface="+mj-lt"/>
              <a:buAutoNum type="romanLcPeriod"/>
            </a:pPr>
            <a:r>
              <a:rPr lang="en-US" dirty="0">
                <a:latin typeface="Arial Rounded MT Bold" charset="0"/>
                <a:ea typeface="Arial Rounded MT Bold" charset="0"/>
                <a:cs typeface="Arial Rounded MT Bold" charset="0"/>
              </a:rPr>
              <a:t>Right to license state owned or private IPPs operating within the state without any capping of generation capacity that can be licensed by SERCs.</a:t>
            </a:r>
          </a:p>
          <a:p>
            <a:pPr marL="800074" lvl="3" indent="-285750">
              <a:buFont typeface="+mj-lt"/>
              <a:buAutoNum type="romanLcPeriod"/>
            </a:pPr>
            <a:r>
              <a:rPr lang="en-US" dirty="0">
                <a:latin typeface="Arial Rounded MT Bold" charset="0"/>
                <a:ea typeface="Arial Rounded MT Bold" charset="0"/>
                <a:cs typeface="Arial Rounded MT Bold" charset="0"/>
              </a:rPr>
              <a:t>Right to license, own, operate and manage transmission infrastructure within the state.</a:t>
            </a:r>
          </a:p>
          <a:p>
            <a:pPr marL="800074" lvl="3" indent="-285750">
              <a:buFont typeface="+mj-lt"/>
              <a:buAutoNum type="romanLcPeriod"/>
            </a:pPr>
            <a:r>
              <a:rPr lang="en-US" dirty="0">
                <a:latin typeface="Arial Rounded MT Bold" charset="0"/>
                <a:ea typeface="Arial Rounded MT Bold" charset="0"/>
                <a:cs typeface="Arial Rounded MT Bold" charset="0"/>
              </a:rPr>
              <a:t>Right to license, own, operate and manage electricity distribution infrastructure not connected to the national transmission grid</a:t>
            </a:r>
          </a:p>
          <a:p>
            <a:pPr marL="800074" lvl="3" indent="-285750">
              <a:buFont typeface="+mj-lt"/>
              <a:buAutoNum type="romanLcPeriod"/>
            </a:pPr>
            <a:r>
              <a:rPr lang="en-US" dirty="0">
                <a:latin typeface="Arial Rounded MT Bold" charset="0"/>
                <a:ea typeface="Arial Rounded MT Bold" charset="0"/>
                <a:cs typeface="Arial Rounded MT Bold" charset="0"/>
              </a:rPr>
              <a:t>Right to set wholesale and retail electricity tariffs for state licensed entities.</a:t>
            </a:r>
          </a:p>
          <a:p>
            <a:pPr lvl="2">
              <a:buFont typeface="Wingdings" charset="2"/>
              <a:buChar char="ü"/>
            </a:pPr>
            <a:r>
              <a:rPr lang="en-US" dirty="0">
                <a:latin typeface="Arial Rounded MT Bold" charset="0"/>
                <a:ea typeface="Arial Rounded MT Bold" charset="0"/>
                <a:cs typeface="Arial Rounded MT Bold" charset="0"/>
              </a:rPr>
              <a:t>Right of States to develop their small hydro and renewable energy resources within their state without hindrance or limitations by the Federal Government</a:t>
            </a:r>
          </a:p>
          <a:p>
            <a:pPr lvl="2"/>
            <a:endParaRPr lang="en-US" dirty="0"/>
          </a:p>
        </p:txBody>
      </p:sp>
    </p:spTree>
    <p:extLst>
      <p:ext uri="{BB962C8B-B14F-4D97-AF65-F5344CB8AC3E}">
        <p14:creationId xmlns:p14="http://schemas.microsoft.com/office/powerpoint/2010/main" val="120520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9" y="250756"/>
            <a:ext cx="9141069" cy="594360"/>
          </a:xfrm>
        </p:spPr>
        <p:txBody>
          <a:bodyPr/>
          <a:lstStyle/>
          <a:p>
            <a:r>
              <a:rPr lang="en-US" sz="2400" dirty="0"/>
              <a:t>In Closing…Proposed Action Plan:</a:t>
            </a:r>
          </a:p>
        </p:txBody>
      </p:sp>
      <p:sp>
        <p:nvSpPr>
          <p:cNvPr id="3" name="Text Placeholder 2"/>
          <p:cNvSpPr>
            <a:spLocks noGrp="1"/>
          </p:cNvSpPr>
          <p:nvPr>
            <p:ph type="body" sz="quarter" idx="10"/>
          </p:nvPr>
        </p:nvSpPr>
        <p:spPr>
          <a:xfrm>
            <a:off x="365648" y="990600"/>
            <a:ext cx="9141069" cy="5337048"/>
          </a:xfrm>
        </p:spPr>
        <p:txBody>
          <a:bodyPr>
            <a:normAutofit/>
          </a:bodyPr>
          <a:lstStyle/>
          <a:p>
            <a:pPr marL="400041" lvl="1" indent="-228600">
              <a:buAutoNum type="arabicPeriod"/>
            </a:pPr>
            <a:r>
              <a:rPr lang="en-US" dirty="0"/>
              <a:t>Immediately engage with the National Assembly to review the Electric Power Sector Reform Act (2005) and the EPSRA Bill 2021</a:t>
            </a:r>
          </a:p>
          <a:p>
            <a:pPr marL="631807" lvl="2" indent="-285750">
              <a:buFont typeface="+mj-lt"/>
              <a:buAutoNum type="romanLcPeriod"/>
            </a:pPr>
            <a:r>
              <a:rPr lang="en-US" sz="1100" dirty="0"/>
              <a:t>Prepare consultation papers on the respective provisions of the EPSRA 2005 and the EPSRA Bill 2021, that are unconstitutional or limits the constitutional rights of states to develop electricity market structures within the jurisdiction of their states</a:t>
            </a:r>
          </a:p>
          <a:p>
            <a:pPr marL="631807" lvl="2" indent="-285750">
              <a:buFont typeface="+mj-lt"/>
              <a:buAutoNum type="romanLcPeriod"/>
            </a:pPr>
            <a:r>
              <a:rPr lang="en-US" sz="1100" dirty="0"/>
              <a:t>Articulate the position of the Nigerian Governors’ Forum on the need for the National Assembly to preserve and uphold the constitutional mandate of State Legislature to enact law and make policies to promote the electricity sector within their states, in line with the concurrent legislative nature of electricity in the Nigerian Constitution</a:t>
            </a:r>
          </a:p>
          <a:p>
            <a:pPr marL="631807" lvl="2" indent="-285750">
              <a:buFont typeface="+mj-lt"/>
              <a:buAutoNum type="romanLcPeriod"/>
            </a:pPr>
            <a:r>
              <a:rPr lang="en-US" sz="1100" dirty="0"/>
              <a:t>Push for amendment of section 14(iii) of the constitution to remove the ambiguity on “national grid system”. We propose that The Constitution should be amended to “the </a:t>
            </a:r>
            <a:r>
              <a:rPr lang="en-US" sz="1100" b="1" dirty="0">
                <a:solidFill>
                  <a:srgbClr val="FF0000"/>
                </a:solidFill>
              </a:rPr>
              <a:t>generation, transmission and distribution</a:t>
            </a:r>
            <a:r>
              <a:rPr lang="en-US" sz="1100" dirty="0">
                <a:solidFill>
                  <a:srgbClr val="FF0000"/>
                </a:solidFill>
              </a:rPr>
              <a:t> </a:t>
            </a:r>
            <a:r>
              <a:rPr lang="en-US" sz="1100" dirty="0"/>
              <a:t>of electricity </a:t>
            </a:r>
            <a:r>
              <a:rPr lang="en-US" sz="1100" strike="sngStrike" dirty="0"/>
              <a:t>to areas not covered by a national grid system</a:t>
            </a:r>
            <a:r>
              <a:rPr lang="en-US" sz="1100" dirty="0"/>
              <a:t> within that State; with a proviso that such laws will exclude generation, transmission and distribution connected to the national transmission grid, and/or inter state generation, transmission and distribution of electricity. </a:t>
            </a:r>
          </a:p>
          <a:p>
            <a:pPr marL="400041" lvl="1" indent="-228600">
              <a:buAutoNum type="arabicPeriod"/>
            </a:pPr>
            <a:r>
              <a:rPr lang="en-US" dirty="0"/>
              <a:t>Using the Lagos State and Edo State Electricity Policy documents as a guide, develop draft electricity policy template documents for States to adopt and implement. </a:t>
            </a:r>
          </a:p>
          <a:p>
            <a:pPr marL="400041" lvl="1" indent="-228600">
              <a:buAutoNum type="arabicPeriod"/>
            </a:pPr>
            <a:r>
              <a:rPr lang="en-US" dirty="0"/>
              <a:t>Develop draft template state electricity bill for adoption by respective State Legislatures. The strategic goal is for 80% of States’ Houses of Assembly to have their own electricity Acts in place before August 2022.</a:t>
            </a:r>
          </a:p>
          <a:p>
            <a:pPr marL="400041" lvl="1" indent="-228600">
              <a:buAutoNum type="arabicPeriod"/>
            </a:pPr>
            <a:r>
              <a:rPr lang="en-US" dirty="0"/>
              <a:t>Engage with the Federal Ministry of Power, NERC and other Federal MDAs in the power sector to develop an encompassing  National Electric Power Policy and Strategic Implementation Plan for the Federation before Q2, 2022</a:t>
            </a:r>
          </a:p>
          <a:p>
            <a:pPr marL="400041" lvl="1" indent="-228600">
              <a:buAutoNum type="arabicPeriod"/>
            </a:pPr>
            <a:r>
              <a:rPr lang="en-US" dirty="0"/>
              <a:t>Work with the National Assembly to amend the EPSRA 2005 in line with the National Electric Power Policy and Strategic Implementation Plan. We propose the amendment of the EPSRA 2005 be a new Act to be called the </a:t>
            </a:r>
            <a:r>
              <a:rPr lang="en-US" b="1" dirty="0"/>
              <a:t>National Electricity Act </a:t>
            </a:r>
          </a:p>
        </p:txBody>
      </p:sp>
    </p:spTree>
    <p:extLst>
      <p:ext uri="{BB962C8B-B14F-4D97-AF65-F5344CB8AC3E}">
        <p14:creationId xmlns:p14="http://schemas.microsoft.com/office/powerpoint/2010/main" val="191886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41412" y="2667000"/>
            <a:ext cx="7770967" cy="628651"/>
          </a:xfrm>
        </p:spPr>
        <p:txBody>
          <a:bodyPr/>
          <a:lstStyle/>
          <a:p>
            <a:pPr algn="ctr"/>
            <a:r>
              <a:rPr lang="en-US" sz="2400" dirty="0"/>
              <a:t>Your </a:t>
            </a:r>
            <a:r>
              <a:rPr lang="en-US" sz="2400" dirty="0" err="1"/>
              <a:t>Excellencies</a:t>
            </a:r>
            <a:r>
              <a:rPr lang="en-US" sz="2400" dirty="0"/>
              <a:t>, Thank you for listening!</a:t>
            </a:r>
          </a:p>
        </p:txBody>
      </p:sp>
    </p:spTree>
    <p:extLst>
      <p:ext uri="{BB962C8B-B14F-4D97-AF65-F5344CB8AC3E}">
        <p14:creationId xmlns:p14="http://schemas.microsoft.com/office/powerpoint/2010/main" val="149743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618926" y="2984501"/>
            <a:ext cx="8675886" cy="1282700"/>
          </a:xfrm>
          <a:prstGeom prst="rect">
            <a:avLst/>
          </a:prstGeom>
        </p:spPr>
        <p:txBody>
          <a:bodyPr/>
          <a:lstStyle/>
          <a:p>
            <a:pPr marL="628619" indent="-628619">
              <a:defRPr/>
            </a:pPr>
            <a:r>
              <a:rPr lang="en-US" sz="2800" dirty="0">
                <a:solidFill>
                  <a:schemeClr val="bg1">
                    <a:lumMod val="65000"/>
                  </a:schemeClr>
                </a:solidFill>
              </a:rPr>
              <a:t>1.0.  Executive Summary</a:t>
            </a:r>
          </a:p>
        </p:txBody>
      </p:sp>
    </p:spTree>
    <p:extLst>
      <p:ext uri="{BB962C8B-B14F-4D97-AF65-F5344CB8AC3E}">
        <p14:creationId xmlns:p14="http://schemas.microsoft.com/office/powerpoint/2010/main" val="46738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9" y="173384"/>
            <a:ext cx="9386363" cy="594360"/>
          </a:xfrm>
        </p:spPr>
        <p:txBody>
          <a:bodyPr/>
          <a:lstStyle/>
          <a:p>
            <a:r>
              <a:rPr lang="en-US" sz="2000" dirty="0">
                <a:solidFill>
                  <a:srgbClr val="002060"/>
                </a:solidFill>
                <a:latin typeface="Georgia" charset="0"/>
                <a:ea typeface="Georgia" charset="0"/>
                <a:cs typeface="Georgia" charset="0"/>
              </a:rPr>
              <a:t>States are blessed with significant electricity resources</a:t>
            </a:r>
            <a:r>
              <a:rPr lang="en-US" sz="2000" dirty="0">
                <a:solidFill>
                  <a:srgbClr val="002060"/>
                </a:solidFill>
              </a:rPr>
              <a:t>, </a:t>
            </a:r>
            <a:r>
              <a:rPr lang="en-US" sz="2000" dirty="0">
                <a:solidFill>
                  <a:srgbClr val="002060"/>
                </a:solidFill>
                <a:latin typeface="Georgia" charset="0"/>
                <a:ea typeface="Georgia" charset="0"/>
                <a:cs typeface="Georgia" charset="0"/>
              </a:rPr>
              <a:t>but without electricity</a:t>
            </a:r>
            <a:r>
              <a:rPr lang="en-US" sz="2000" dirty="0">
                <a:solidFill>
                  <a:srgbClr val="002060"/>
                </a:solidFill>
              </a:rPr>
              <a:t>…due to a single electricity market structure</a:t>
            </a:r>
          </a:p>
        </p:txBody>
      </p:sp>
      <p:sp>
        <p:nvSpPr>
          <p:cNvPr id="3" name="Text Placeholder 2"/>
          <p:cNvSpPr>
            <a:spLocks noGrp="1"/>
          </p:cNvSpPr>
          <p:nvPr>
            <p:ph type="body" sz="quarter" idx="10"/>
          </p:nvPr>
        </p:nvSpPr>
        <p:spPr>
          <a:xfrm>
            <a:off x="365648" y="1066800"/>
            <a:ext cx="9233963" cy="5257800"/>
          </a:xfrm>
          <a:solidFill>
            <a:schemeClr val="accent2">
              <a:lumMod val="40000"/>
              <a:lumOff val="60000"/>
            </a:schemeClr>
          </a:solidFill>
        </p:spPr>
        <p:txBody>
          <a:bodyPr>
            <a:normAutofit/>
          </a:bodyPr>
          <a:lstStyle/>
          <a:p>
            <a:pPr marL="173038" indent="-173038" algn="just">
              <a:lnSpc>
                <a:spcPct val="130000"/>
              </a:lnSpc>
              <a:spcAft>
                <a:spcPts val="0"/>
              </a:spcAft>
              <a:buFont typeface="Wingdings" charset="2"/>
              <a:buChar char="ü"/>
              <a:tabLst>
                <a:tab pos="8836025" algn="l"/>
                <a:tab pos="8890000" algn="l"/>
                <a:tab pos="9020175" algn="l"/>
                <a:tab pos="9061450" algn="l"/>
              </a:tabLst>
            </a:pPr>
            <a:r>
              <a:rPr lang="en-US" dirty="0">
                <a:latin typeface="Arial Rounded MT Bold" charset="0"/>
                <a:ea typeface="Arial Rounded MT Bold" charset="0"/>
                <a:cs typeface="Arial Rounded MT Bold" charset="0"/>
              </a:rPr>
              <a:t>Nigeria operates a single market electricity structure, managed by the Federal Government. The operation of a single market electricity structure in a union of federating states, is against the principles of Federalism, and continue to stymie any form of market competition and improvement to the power sector. </a:t>
            </a:r>
          </a:p>
          <a:p>
            <a:pPr marL="173038" indent="-173038" algn="just">
              <a:lnSpc>
                <a:spcPct val="130000"/>
              </a:lnSpc>
              <a:spcAft>
                <a:spcPts val="0"/>
              </a:spcAft>
              <a:buFont typeface="Wingdings" charset="2"/>
              <a:buChar char="ü"/>
              <a:tabLst>
                <a:tab pos="8836025" algn="l"/>
                <a:tab pos="8890000" algn="l"/>
                <a:tab pos="9020175" algn="l"/>
                <a:tab pos="9061450" algn="l"/>
              </a:tabLst>
            </a:pPr>
            <a:endParaRPr lang="en-US" dirty="0">
              <a:latin typeface="Arial Rounded MT Bold" charset="0"/>
              <a:ea typeface="Arial Rounded MT Bold" charset="0"/>
              <a:cs typeface="Arial Rounded MT Bold" charset="0"/>
            </a:endParaRPr>
          </a:p>
          <a:p>
            <a:pPr marL="173038" indent="-173038" algn="just">
              <a:lnSpc>
                <a:spcPct val="130000"/>
              </a:lnSpc>
              <a:spcAft>
                <a:spcPts val="0"/>
              </a:spcAft>
              <a:buFont typeface="Wingdings" charset="2"/>
              <a:buChar char="ü"/>
              <a:tabLst>
                <a:tab pos="8836025" algn="l"/>
                <a:tab pos="8890000" algn="l"/>
                <a:tab pos="9020175" algn="l"/>
                <a:tab pos="9061450" algn="l"/>
              </a:tabLst>
            </a:pPr>
            <a:r>
              <a:rPr lang="en-GB" dirty="0">
                <a:latin typeface="Arial Rounded MT Bold" charset="0"/>
                <a:ea typeface="Arial Rounded MT Bold" charset="0"/>
                <a:cs typeface="Arial Rounded MT Bold" charset="0"/>
              </a:rPr>
              <a:t>Despite the power sector reforms since 2001, the Federal Government have been unable to articulate and implement policies and regulations that would truly provide affordable and reliable electricity to majority of Nigerians. There are no assurances that Nigerians and businesses would enjoy reliable 24/7 public supply of electricity within the next decade.</a:t>
            </a:r>
          </a:p>
          <a:p>
            <a:pPr marL="173038" indent="-173038" algn="just">
              <a:lnSpc>
                <a:spcPct val="130000"/>
              </a:lnSpc>
              <a:spcAft>
                <a:spcPts val="0"/>
              </a:spcAft>
              <a:buFont typeface="Wingdings" charset="2"/>
              <a:buChar char="ü"/>
              <a:tabLst>
                <a:tab pos="8836025" algn="l"/>
                <a:tab pos="8890000" algn="l"/>
                <a:tab pos="9020175" algn="l"/>
                <a:tab pos="9061450" algn="l"/>
              </a:tabLst>
            </a:pPr>
            <a:endParaRPr lang="en-US" dirty="0">
              <a:latin typeface="Arial Rounded MT Bold" charset="0"/>
              <a:ea typeface="Arial Rounded MT Bold" charset="0"/>
              <a:cs typeface="Arial Rounded MT Bold" charset="0"/>
            </a:endParaRPr>
          </a:p>
          <a:p>
            <a:pPr marL="173038" indent="-173038" algn="just">
              <a:lnSpc>
                <a:spcPct val="130000"/>
              </a:lnSpc>
              <a:spcAft>
                <a:spcPts val="0"/>
              </a:spcAft>
              <a:buFont typeface="Wingdings" charset="2"/>
              <a:buChar char="ü"/>
              <a:tabLst>
                <a:tab pos="8836025" algn="l"/>
                <a:tab pos="8890000" algn="l"/>
                <a:tab pos="9020175" algn="l"/>
                <a:tab pos="9061450" algn="l"/>
              </a:tabLst>
            </a:pPr>
            <a:r>
              <a:rPr lang="en-US" dirty="0">
                <a:latin typeface="Arial Rounded MT Bold" charset="0"/>
                <a:ea typeface="Arial Rounded MT Bold" charset="0"/>
                <a:cs typeface="Arial Rounded MT Bold" charset="0"/>
              </a:rPr>
              <a:t>State governments and their economies are directly impacted by the poor power situation. Many state economies are almost comatose due to poor power supply from the national grid. The poor power situation across states is one of the key factors fueling insecurity, youth unemployment, crime and other social challenges that state governments are grappling with. </a:t>
            </a:r>
          </a:p>
          <a:p>
            <a:pPr marL="173038" indent="-173038" algn="just">
              <a:lnSpc>
                <a:spcPct val="130000"/>
              </a:lnSpc>
              <a:spcAft>
                <a:spcPts val="0"/>
              </a:spcAft>
              <a:buFont typeface="Wingdings" charset="2"/>
              <a:buChar char="ü"/>
              <a:tabLst>
                <a:tab pos="8836025" algn="l"/>
                <a:tab pos="8890000" algn="l"/>
                <a:tab pos="9020175" algn="l"/>
                <a:tab pos="9061450" algn="l"/>
              </a:tabLst>
            </a:pPr>
            <a:r>
              <a:rPr lang="en-US" dirty="0">
                <a:latin typeface="Arial Rounded MT Bold" charset="0"/>
                <a:ea typeface="Arial Rounded MT Bold" charset="0"/>
                <a:cs typeface="Arial Rounded MT Bold" charset="0"/>
              </a:rPr>
              <a:t>Consequently States’ Houses of Assembly should initiate the process to commence the enactment of laws that would regulate electricity, including electricity distribution, in their states.</a:t>
            </a:r>
          </a:p>
          <a:p>
            <a:pPr marL="173038" indent="-173038" algn="just">
              <a:lnSpc>
                <a:spcPct val="130000"/>
              </a:lnSpc>
              <a:spcAft>
                <a:spcPts val="0"/>
              </a:spcAft>
              <a:buFont typeface="Wingdings" charset="2"/>
              <a:buChar char="ü"/>
              <a:tabLst>
                <a:tab pos="8836025" algn="l"/>
                <a:tab pos="8890000" algn="l"/>
                <a:tab pos="9020175" algn="l"/>
                <a:tab pos="9061450" algn="l"/>
              </a:tabLst>
            </a:pPr>
            <a:endParaRPr lang="en-US" dirty="0">
              <a:latin typeface="Arial Rounded MT Bold" charset="0"/>
              <a:ea typeface="Arial Rounded MT Bold" charset="0"/>
              <a:cs typeface="Arial Rounded MT Bold" charset="0"/>
            </a:endParaRPr>
          </a:p>
          <a:p>
            <a:pPr marL="173038" indent="-173038" algn="just">
              <a:lnSpc>
                <a:spcPct val="130000"/>
              </a:lnSpc>
              <a:spcAft>
                <a:spcPts val="0"/>
              </a:spcAft>
              <a:buFont typeface="Wingdings" charset="2"/>
              <a:buChar char="ü"/>
              <a:tabLst>
                <a:tab pos="8836025" algn="l"/>
                <a:tab pos="8890000" algn="l"/>
                <a:tab pos="9020175" algn="l"/>
                <a:tab pos="9061450" algn="l"/>
              </a:tabLst>
            </a:pPr>
            <a:r>
              <a:rPr lang="en-US" dirty="0">
                <a:latin typeface="Arial Rounded MT Bold" charset="0"/>
                <a:ea typeface="Arial Rounded MT Bold" charset="0"/>
                <a:cs typeface="Arial Rounded MT Bold" charset="0"/>
              </a:rPr>
              <a:t>The recent strike action by AEDC, shutting down of electricity supply to four (4) states including the FCT, and the takeover of a </a:t>
            </a:r>
            <a:r>
              <a:rPr lang="en-US" dirty="0" err="1">
                <a:latin typeface="Arial Rounded MT Bold" charset="0"/>
                <a:ea typeface="Arial Rounded MT Bold" charset="0"/>
                <a:cs typeface="Arial Rounded MT Bold" charset="0"/>
              </a:rPr>
              <a:t>DisCo</a:t>
            </a:r>
            <a:r>
              <a:rPr lang="en-US" dirty="0">
                <a:latin typeface="Arial Rounded MT Bold" charset="0"/>
                <a:ea typeface="Arial Rounded MT Bold" charset="0"/>
                <a:cs typeface="Arial Rounded MT Bold" charset="0"/>
              </a:rPr>
              <a:t> by a commercial bank, is a wake-up call to States to seek to develop viable independent electricity markets within their states.</a:t>
            </a:r>
          </a:p>
          <a:p>
            <a:pPr marL="173038" indent="-173038" algn="just">
              <a:lnSpc>
                <a:spcPct val="130000"/>
              </a:lnSpc>
              <a:spcAft>
                <a:spcPts val="0"/>
              </a:spcAft>
              <a:buFont typeface="Wingdings" charset="2"/>
              <a:buChar char="ü"/>
              <a:tabLst>
                <a:tab pos="8836025" algn="l"/>
                <a:tab pos="8890000" algn="l"/>
                <a:tab pos="9020175" algn="l"/>
                <a:tab pos="9061450" algn="l"/>
              </a:tabLst>
            </a:pPr>
            <a:endParaRPr lang="en-US" sz="1400" dirty="0">
              <a:latin typeface="Arial Rounded MT Bold" charset="0"/>
              <a:ea typeface="Arial Rounded MT Bold" charset="0"/>
              <a:cs typeface="Arial Rounded MT Bold" charset="0"/>
            </a:endParaRPr>
          </a:p>
          <a:p>
            <a:endParaRPr lang="en-US" dirty="0"/>
          </a:p>
        </p:txBody>
      </p:sp>
      <p:sp>
        <p:nvSpPr>
          <p:cNvPr id="4" name="Slide Number Placeholder 3"/>
          <p:cNvSpPr>
            <a:spLocks noGrp="1"/>
          </p:cNvSpPr>
          <p:nvPr>
            <p:ph type="sldNum" sz="quarter" idx="4294967295"/>
          </p:nvPr>
        </p:nvSpPr>
        <p:spPr>
          <a:xfrm>
            <a:off x="9150216" y="6483096"/>
            <a:ext cx="365643" cy="283464"/>
          </a:xfrm>
          <a:prstGeom prst="rect">
            <a:avLst/>
          </a:prstGeom>
        </p:spPr>
        <p:txBody>
          <a:bodyPr/>
          <a:lstStyle/>
          <a:p>
            <a:fld id="{DC9CB8C6-019F-4F36-9624-2086F337AD62}" type="slidenum">
              <a:rPr lang="en-US" smtClean="0">
                <a:solidFill>
                  <a:srgbClr val="000000">
                    <a:lumMod val="75000"/>
                    <a:lumOff val="25000"/>
                  </a:srgbClr>
                </a:solidFill>
              </a:rPr>
              <a:pPr/>
              <a:t>4</a:t>
            </a:fld>
            <a:endParaRPr lang="en-US" dirty="0">
              <a:solidFill>
                <a:srgbClr val="000000">
                  <a:lumMod val="75000"/>
                  <a:lumOff val="25000"/>
                </a:srgbClr>
              </a:solidFill>
            </a:endParaRPr>
          </a:p>
        </p:txBody>
      </p:sp>
    </p:spTree>
    <p:extLst>
      <p:ext uri="{BB962C8B-B14F-4D97-AF65-F5344CB8AC3E}">
        <p14:creationId xmlns:p14="http://schemas.microsoft.com/office/powerpoint/2010/main" val="165054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618926" y="2984501"/>
            <a:ext cx="8675886" cy="1282700"/>
          </a:xfrm>
          <a:prstGeom prst="rect">
            <a:avLst/>
          </a:prstGeom>
        </p:spPr>
        <p:txBody>
          <a:bodyPr/>
          <a:lstStyle/>
          <a:p>
            <a:pPr marL="628619" indent="-628619">
              <a:defRPr/>
            </a:pPr>
            <a:r>
              <a:rPr lang="en-US" sz="2800" dirty="0">
                <a:solidFill>
                  <a:schemeClr val="bg1">
                    <a:lumMod val="65000"/>
                  </a:schemeClr>
                </a:solidFill>
              </a:rPr>
              <a:t>2.0.  Constitutional Basis for Creating State Electricity Markets</a:t>
            </a:r>
          </a:p>
        </p:txBody>
      </p:sp>
    </p:spTree>
    <p:extLst>
      <p:ext uri="{BB962C8B-B14F-4D97-AF65-F5344CB8AC3E}">
        <p14:creationId xmlns:p14="http://schemas.microsoft.com/office/powerpoint/2010/main" val="131520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507" y="990600"/>
            <a:ext cx="9442029" cy="5410199"/>
          </a:xfrm>
          <a:solidFill>
            <a:schemeClr val="accent2">
              <a:lumMod val="40000"/>
              <a:lumOff val="60000"/>
            </a:schemeClr>
          </a:solidFill>
        </p:spPr>
        <p:txBody>
          <a:bodyPr>
            <a:normAutofit fontScale="85000" lnSpcReduction="10000"/>
          </a:bodyPr>
          <a:lstStyle/>
          <a:p>
            <a:pPr marL="0" indent="0">
              <a:buNone/>
            </a:pPr>
            <a:r>
              <a:rPr lang="en-US" dirty="0"/>
              <a:t>13. The National Assembly may makes for the Federation or any part thereof with respect to:-</a:t>
            </a:r>
          </a:p>
          <a:p>
            <a:pPr marL="0" lvl="0" indent="0">
              <a:buNone/>
            </a:pPr>
            <a:r>
              <a:rPr lang="en-US" dirty="0"/>
              <a:t>     (a) Electricity and establishment of electric power stations;</a:t>
            </a:r>
          </a:p>
          <a:p>
            <a:pPr marL="0" lvl="0" indent="0">
              <a:buNone/>
            </a:pPr>
            <a:r>
              <a:rPr lang="en-US" dirty="0"/>
              <a:t>      (b) The </a:t>
            </a:r>
            <a:r>
              <a:rPr lang="en-US" b="1" i="1" dirty="0"/>
              <a:t>generation and transmission</a:t>
            </a:r>
            <a:r>
              <a:rPr lang="en-US" dirty="0"/>
              <a:t> of electricity in or to any part of the Federation and from one state to another state;</a:t>
            </a:r>
          </a:p>
          <a:p>
            <a:pPr marL="0" lvl="0" indent="0">
              <a:buNone/>
            </a:pPr>
            <a:r>
              <a:rPr lang="en-US" dirty="0"/>
              <a:t>      (c) The regulation of the right of any person or authority to dam up or otherwise interfere with the flow of water from sources in any part of the Federation;</a:t>
            </a:r>
          </a:p>
          <a:p>
            <a:pPr marL="0" lvl="0" indent="0">
              <a:buNone/>
            </a:pPr>
            <a:r>
              <a:rPr lang="en-US" dirty="0"/>
              <a:t>     (d) The </a:t>
            </a:r>
            <a:r>
              <a:rPr lang="en-US" b="1" dirty="0"/>
              <a:t>participation of the Federation in any arrangement with another country for the generation, transmission and distribution of electricity for any area partly within and partly outside the Federation</a:t>
            </a:r>
            <a:r>
              <a:rPr lang="en-US" dirty="0"/>
              <a:t>;</a:t>
            </a:r>
          </a:p>
          <a:p>
            <a:pPr marL="0" lvl="0" indent="0">
              <a:buNone/>
            </a:pPr>
            <a:r>
              <a:rPr lang="en-US" dirty="0"/>
              <a:t>     (e)The regulation of the right of any person or authority to use, work or operate any plant, apparatus, equipment or work designed for the supply or use of electrical energy.</a:t>
            </a:r>
            <a:endParaRPr lang="en-US" sz="1050" b="1" dirty="0"/>
          </a:p>
          <a:p>
            <a:pPr marL="0" indent="0">
              <a:buNone/>
            </a:pPr>
            <a:r>
              <a:rPr lang="en-US" sz="1050" b="1" dirty="0"/>
              <a:t>14. </a:t>
            </a:r>
            <a:r>
              <a:rPr lang="en-US" b="1" dirty="0"/>
              <a:t>A House of Assembly may make laws for the State with respect to </a:t>
            </a:r>
            <a:r>
              <a:rPr lang="en-US" dirty="0"/>
              <a:t>-</a:t>
            </a:r>
          </a:p>
          <a:p>
            <a:pPr marL="168267" lvl="1" indent="0">
              <a:buNone/>
            </a:pPr>
            <a:r>
              <a:rPr lang="en-US" dirty="0"/>
              <a:t>(a) electricity and the establishment in that State of electric power stations;</a:t>
            </a:r>
          </a:p>
          <a:p>
            <a:pPr marL="168267" lvl="1" indent="0">
              <a:buNone/>
            </a:pPr>
            <a:r>
              <a:rPr lang="en-US" dirty="0"/>
              <a:t>(b) the </a:t>
            </a:r>
            <a:r>
              <a:rPr lang="en-US" b="1" dirty="0">
                <a:solidFill>
                  <a:srgbClr val="FF0000"/>
                </a:solidFill>
              </a:rPr>
              <a:t>generation, transmission and distribution</a:t>
            </a:r>
            <a:r>
              <a:rPr lang="en-US" dirty="0">
                <a:solidFill>
                  <a:srgbClr val="FF0000"/>
                </a:solidFill>
              </a:rPr>
              <a:t> </a:t>
            </a:r>
            <a:r>
              <a:rPr lang="en-US" dirty="0"/>
              <a:t>of electricity to areas not covered by a national grid system within that State; and</a:t>
            </a:r>
          </a:p>
          <a:p>
            <a:pPr marL="168267" lvl="1" indent="0">
              <a:buNone/>
            </a:pPr>
            <a:r>
              <a:rPr lang="en-US" dirty="0"/>
              <a:t>(c) the establishment within that State of any authority for the promotion and management of electric power stations established by the State.</a:t>
            </a:r>
          </a:p>
          <a:p>
            <a:pPr marL="0" indent="0">
              <a:buNone/>
            </a:pPr>
            <a:r>
              <a:rPr lang="en-US" b="1" dirty="0"/>
              <a:t>15.</a:t>
            </a:r>
            <a:r>
              <a:rPr lang="en-US" dirty="0"/>
              <a:t> In the foregoing provisions of this item, unless the context otherwise requires, the following expressions have the meanings respectively assigned to them </a:t>
            </a:r>
          </a:p>
          <a:p>
            <a:pPr marL="168267" lvl="1" indent="0">
              <a:buNone/>
            </a:pPr>
            <a:r>
              <a:rPr lang="en-US" dirty="0"/>
              <a:t>"distribution" means the supply of electricity from a sub-station to the ultimate consumer;</a:t>
            </a:r>
          </a:p>
          <a:p>
            <a:pPr marL="168267" lvl="1" indent="0">
              <a:buNone/>
            </a:pPr>
            <a:r>
              <a:rPr lang="en-US" dirty="0"/>
              <a:t>"power station" means an assembly of plant or equipment for the creation or generation of electrical energy; and</a:t>
            </a:r>
          </a:p>
          <a:p>
            <a:pPr marL="168267" lvl="1" indent="0">
              <a:buNone/>
            </a:pPr>
            <a:r>
              <a:rPr lang="en-US" dirty="0"/>
              <a:t>"transmission" means the supply of electricity from a power station to a sub-station or from one sub-station to another sub-station, and the reference to a</a:t>
            </a:r>
          </a:p>
          <a:p>
            <a:pPr marL="168267" lvl="1" indent="0">
              <a:buNone/>
            </a:pPr>
            <a:r>
              <a:rPr lang="en-US" dirty="0"/>
              <a:t>"sub-station" herein is a reference to an assembly of plant, machinery or equipment for distribution of electricity.</a:t>
            </a:r>
          </a:p>
          <a:p>
            <a:pPr marL="168267" lvl="1" indent="0">
              <a:buNone/>
            </a:pPr>
            <a:endParaRPr lang="en-US" dirty="0"/>
          </a:p>
          <a:p>
            <a:pPr marL="0" indent="0">
              <a:buNone/>
            </a:pPr>
            <a:endParaRPr lang="en-US" dirty="0"/>
          </a:p>
        </p:txBody>
      </p:sp>
      <p:sp>
        <p:nvSpPr>
          <p:cNvPr id="3" name="Title 2"/>
          <p:cNvSpPr>
            <a:spLocks noGrp="1"/>
          </p:cNvSpPr>
          <p:nvPr>
            <p:ph type="title" idx="4294967295"/>
          </p:nvPr>
        </p:nvSpPr>
        <p:spPr>
          <a:xfrm>
            <a:off x="467633" y="152400"/>
            <a:ext cx="9055779" cy="628651"/>
          </a:xfrm>
        </p:spPr>
        <p:txBody>
          <a:bodyPr/>
          <a:lstStyle/>
          <a:p>
            <a:r>
              <a:rPr lang="en-US" sz="1800" dirty="0">
                <a:latin typeface="Georgia" charset="0"/>
                <a:ea typeface="Georgia" charset="0"/>
                <a:cs typeface="Georgia" charset="0"/>
              </a:rPr>
              <a:t>Electricity matters are in the Concurrent Legislative Schedule of the Nigerian Constitution…</a:t>
            </a:r>
            <a:r>
              <a:rPr lang="en-US" sz="1800" dirty="0"/>
              <a:t> Section 13,14 &amp;15 of Part II of the Second Schedule.</a:t>
            </a:r>
            <a:endParaRPr lang="en-US" sz="1800" dirty="0">
              <a:latin typeface="Georgia" charset="0"/>
              <a:ea typeface="Georgia" charset="0"/>
              <a:cs typeface="Georgia" charset="0"/>
            </a:endParaRPr>
          </a:p>
        </p:txBody>
      </p:sp>
    </p:spTree>
    <p:extLst>
      <p:ext uri="{BB962C8B-B14F-4D97-AF65-F5344CB8AC3E}">
        <p14:creationId xmlns:p14="http://schemas.microsoft.com/office/powerpoint/2010/main" val="115243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67633" y="152400"/>
            <a:ext cx="9055779" cy="628651"/>
          </a:xfrm>
        </p:spPr>
        <p:txBody>
          <a:bodyPr/>
          <a:lstStyle/>
          <a:p>
            <a:r>
              <a:rPr lang="en-US" sz="2000" dirty="0">
                <a:latin typeface="Georgia" charset="0"/>
                <a:ea typeface="Georgia" charset="0"/>
                <a:cs typeface="Georgia" charset="0"/>
              </a:rPr>
              <a:t>State Legislature can make laws for the power sector.. and for electricity distribution!</a:t>
            </a:r>
          </a:p>
        </p:txBody>
      </p:sp>
      <p:sp>
        <p:nvSpPr>
          <p:cNvPr id="5" name="Rounded Rectangle 4"/>
          <p:cNvSpPr/>
          <p:nvPr/>
        </p:nvSpPr>
        <p:spPr>
          <a:xfrm>
            <a:off x="445601" y="1447800"/>
            <a:ext cx="2819400" cy="609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Generation</a:t>
            </a:r>
          </a:p>
        </p:txBody>
      </p:sp>
      <p:grpSp>
        <p:nvGrpSpPr>
          <p:cNvPr id="24" name="Group 23"/>
          <p:cNvGrpSpPr/>
          <p:nvPr/>
        </p:nvGrpSpPr>
        <p:grpSpPr>
          <a:xfrm>
            <a:off x="3417401" y="2857500"/>
            <a:ext cx="762000" cy="571500"/>
            <a:chOff x="4113212" y="3188898"/>
            <a:chExt cx="762000" cy="571500"/>
          </a:xfrm>
        </p:grpSpPr>
        <p:sp>
          <p:nvSpPr>
            <p:cNvPr id="15" name="Rectangle 14"/>
            <p:cNvSpPr/>
            <p:nvPr/>
          </p:nvSpPr>
          <p:spPr>
            <a:xfrm>
              <a:off x="4113212" y="3188898"/>
              <a:ext cx="762000" cy="571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4303712" y="3314700"/>
              <a:ext cx="381000" cy="381000"/>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452945" y="2133600"/>
            <a:ext cx="2819400" cy="609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Transmission</a:t>
            </a:r>
            <a:endParaRPr lang="en-US" dirty="0"/>
          </a:p>
        </p:txBody>
      </p:sp>
      <p:sp>
        <p:nvSpPr>
          <p:cNvPr id="13" name="Rounded Rectangle 12"/>
          <p:cNvSpPr/>
          <p:nvPr/>
        </p:nvSpPr>
        <p:spPr>
          <a:xfrm>
            <a:off x="482832" y="2837373"/>
            <a:ext cx="2819400" cy="609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Distribution</a:t>
            </a:r>
            <a:br>
              <a:rPr lang="en-US" dirty="0"/>
            </a:br>
            <a:r>
              <a:rPr lang="en-US" sz="1200" dirty="0"/>
              <a:t>(within the Federation)</a:t>
            </a:r>
            <a:endParaRPr lang="en-US" dirty="0"/>
          </a:p>
        </p:txBody>
      </p:sp>
      <p:sp>
        <p:nvSpPr>
          <p:cNvPr id="14" name="Rounded Rectangle 13"/>
          <p:cNvSpPr/>
          <p:nvPr/>
        </p:nvSpPr>
        <p:spPr>
          <a:xfrm>
            <a:off x="467633" y="3505200"/>
            <a:ext cx="2819400" cy="609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Standards</a:t>
            </a:r>
          </a:p>
        </p:txBody>
      </p:sp>
      <p:grpSp>
        <p:nvGrpSpPr>
          <p:cNvPr id="25" name="Group 24"/>
          <p:cNvGrpSpPr/>
          <p:nvPr/>
        </p:nvGrpSpPr>
        <p:grpSpPr>
          <a:xfrm>
            <a:off x="3417401" y="1494526"/>
            <a:ext cx="762000" cy="571500"/>
            <a:chOff x="4875212" y="3924300"/>
            <a:chExt cx="762000" cy="571500"/>
          </a:xfrm>
        </p:grpSpPr>
        <p:sp>
          <p:nvSpPr>
            <p:cNvPr id="23" name="Rectangle 22"/>
            <p:cNvSpPr/>
            <p:nvPr/>
          </p:nvSpPr>
          <p:spPr>
            <a:xfrm>
              <a:off x="4875212" y="3924300"/>
              <a:ext cx="762000" cy="571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008311" y="4102683"/>
              <a:ext cx="533400" cy="294647"/>
              <a:chOff x="5678418" y="3622080"/>
              <a:chExt cx="533400" cy="294647"/>
            </a:xfrm>
            <a:solidFill>
              <a:schemeClr val="bg1"/>
            </a:solidFill>
          </p:grpSpPr>
          <p:sp>
            <p:nvSpPr>
              <p:cNvPr id="20" name="Minus 19"/>
              <p:cNvSpPr/>
              <p:nvPr/>
            </p:nvSpPr>
            <p:spPr>
              <a:xfrm rot="2373711">
                <a:off x="5696418" y="3677498"/>
                <a:ext cx="148522" cy="23922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0"/>
              <p:cNvSpPr/>
              <p:nvPr/>
            </p:nvSpPr>
            <p:spPr>
              <a:xfrm rot="19574475">
                <a:off x="5678418" y="3622080"/>
                <a:ext cx="533400" cy="209550"/>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3417401" y="2151755"/>
            <a:ext cx="762000" cy="571500"/>
            <a:chOff x="4875212" y="3924300"/>
            <a:chExt cx="762000" cy="571500"/>
          </a:xfrm>
        </p:grpSpPr>
        <p:sp>
          <p:nvSpPr>
            <p:cNvPr id="27" name="Rectangle 26"/>
            <p:cNvSpPr/>
            <p:nvPr/>
          </p:nvSpPr>
          <p:spPr>
            <a:xfrm>
              <a:off x="4875212" y="3924300"/>
              <a:ext cx="762000" cy="571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008311" y="4102683"/>
              <a:ext cx="533400" cy="294647"/>
              <a:chOff x="5678418" y="3622080"/>
              <a:chExt cx="533400" cy="294647"/>
            </a:xfrm>
            <a:solidFill>
              <a:schemeClr val="bg1"/>
            </a:solidFill>
          </p:grpSpPr>
          <p:sp>
            <p:nvSpPr>
              <p:cNvPr id="29" name="Minus 28"/>
              <p:cNvSpPr/>
              <p:nvPr/>
            </p:nvSpPr>
            <p:spPr>
              <a:xfrm rot="2373711">
                <a:off x="5696418" y="3677498"/>
                <a:ext cx="148522" cy="23922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inus 29"/>
              <p:cNvSpPr/>
              <p:nvPr/>
            </p:nvSpPr>
            <p:spPr>
              <a:xfrm rot="19574475">
                <a:off x="5678418" y="3622080"/>
                <a:ext cx="533400" cy="209550"/>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3436200" y="3505200"/>
            <a:ext cx="762000" cy="571500"/>
            <a:chOff x="4875212" y="3924300"/>
            <a:chExt cx="762000" cy="571500"/>
          </a:xfrm>
        </p:grpSpPr>
        <p:sp>
          <p:nvSpPr>
            <p:cNvPr id="32" name="Rectangle 31"/>
            <p:cNvSpPr/>
            <p:nvPr/>
          </p:nvSpPr>
          <p:spPr>
            <a:xfrm>
              <a:off x="4875212" y="3924300"/>
              <a:ext cx="762000" cy="571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008311" y="4102683"/>
              <a:ext cx="533400" cy="294647"/>
              <a:chOff x="5678418" y="3622080"/>
              <a:chExt cx="533400" cy="294647"/>
            </a:xfrm>
            <a:solidFill>
              <a:schemeClr val="bg1"/>
            </a:solidFill>
          </p:grpSpPr>
          <p:sp>
            <p:nvSpPr>
              <p:cNvPr id="34" name="Minus 33"/>
              <p:cNvSpPr/>
              <p:nvPr/>
            </p:nvSpPr>
            <p:spPr>
              <a:xfrm rot="2373711">
                <a:off x="5696418" y="3677498"/>
                <a:ext cx="148522" cy="23922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inus 34"/>
              <p:cNvSpPr/>
              <p:nvPr/>
            </p:nvSpPr>
            <p:spPr>
              <a:xfrm rot="19574475">
                <a:off x="5678418" y="3622080"/>
                <a:ext cx="533400" cy="209550"/>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ounded Rectangle 35"/>
          <p:cNvSpPr/>
          <p:nvPr/>
        </p:nvSpPr>
        <p:spPr>
          <a:xfrm>
            <a:off x="5462780" y="1389573"/>
            <a:ext cx="2819400" cy="609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Generation</a:t>
            </a:r>
          </a:p>
        </p:txBody>
      </p:sp>
      <p:sp>
        <p:nvSpPr>
          <p:cNvPr id="40" name="Rounded Rectangle 39"/>
          <p:cNvSpPr/>
          <p:nvPr/>
        </p:nvSpPr>
        <p:spPr>
          <a:xfrm>
            <a:off x="5470124" y="2075373"/>
            <a:ext cx="2819400" cy="609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Transmission</a:t>
            </a:r>
            <a:endParaRPr lang="en-US" dirty="0"/>
          </a:p>
        </p:txBody>
      </p:sp>
      <p:sp>
        <p:nvSpPr>
          <p:cNvPr id="41" name="Rounded Rectangle 40"/>
          <p:cNvSpPr/>
          <p:nvPr/>
        </p:nvSpPr>
        <p:spPr>
          <a:xfrm>
            <a:off x="5484812" y="2770517"/>
            <a:ext cx="2819400" cy="609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Distribution</a:t>
            </a:r>
          </a:p>
        </p:txBody>
      </p:sp>
      <p:sp>
        <p:nvSpPr>
          <p:cNvPr id="42" name="Rounded Rectangle 41"/>
          <p:cNvSpPr/>
          <p:nvPr/>
        </p:nvSpPr>
        <p:spPr>
          <a:xfrm>
            <a:off x="5484812" y="3446973"/>
            <a:ext cx="2819400" cy="6096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Standards</a:t>
            </a:r>
          </a:p>
        </p:txBody>
      </p:sp>
      <p:grpSp>
        <p:nvGrpSpPr>
          <p:cNvPr id="58" name="Group 57"/>
          <p:cNvGrpSpPr/>
          <p:nvPr/>
        </p:nvGrpSpPr>
        <p:grpSpPr>
          <a:xfrm>
            <a:off x="8388126" y="1389573"/>
            <a:ext cx="762000" cy="571500"/>
            <a:chOff x="6323012" y="4741581"/>
            <a:chExt cx="762000" cy="571500"/>
          </a:xfrm>
        </p:grpSpPr>
        <p:sp>
          <p:nvSpPr>
            <p:cNvPr id="44" name="Rectangle 43"/>
            <p:cNvSpPr/>
            <p:nvPr/>
          </p:nvSpPr>
          <p:spPr>
            <a:xfrm>
              <a:off x="6323012" y="4741581"/>
              <a:ext cx="762000" cy="571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475412" y="4876800"/>
              <a:ext cx="533400" cy="294647"/>
              <a:chOff x="5678418" y="3622080"/>
              <a:chExt cx="533400" cy="294647"/>
            </a:xfrm>
            <a:solidFill>
              <a:schemeClr val="bg1"/>
            </a:solidFill>
          </p:grpSpPr>
          <p:sp>
            <p:nvSpPr>
              <p:cNvPr id="46" name="Minus 45"/>
              <p:cNvSpPr/>
              <p:nvPr/>
            </p:nvSpPr>
            <p:spPr>
              <a:xfrm rot="2373711">
                <a:off x="5696418" y="3677498"/>
                <a:ext cx="148522" cy="23922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inus 46"/>
              <p:cNvSpPr/>
              <p:nvPr/>
            </p:nvSpPr>
            <p:spPr>
              <a:xfrm rot="19574475">
                <a:off x="5678418" y="3622080"/>
                <a:ext cx="533400" cy="209550"/>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a:off x="8400576" y="2075373"/>
            <a:ext cx="762000" cy="571500"/>
            <a:chOff x="6323012" y="4741581"/>
            <a:chExt cx="762000" cy="571500"/>
          </a:xfrm>
        </p:grpSpPr>
        <p:sp>
          <p:nvSpPr>
            <p:cNvPr id="60" name="Rectangle 59"/>
            <p:cNvSpPr/>
            <p:nvPr/>
          </p:nvSpPr>
          <p:spPr>
            <a:xfrm>
              <a:off x="6323012" y="4741581"/>
              <a:ext cx="762000" cy="571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475412" y="4876800"/>
              <a:ext cx="533400" cy="294647"/>
              <a:chOff x="5678418" y="3622080"/>
              <a:chExt cx="533400" cy="294647"/>
            </a:xfrm>
            <a:solidFill>
              <a:schemeClr val="bg1"/>
            </a:solidFill>
          </p:grpSpPr>
          <p:sp>
            <p:nvSpPr>
              <p:cNvPr id="62" name="Minus 61"/>
              <p:cNvSpPr/>
              <p:nvPr/>
            </p:nvSpPr>
            <p:spPr>
              <a:xfrm rot="2373711">
                <a:off x="5696418" y="3677498"/>
                <a:ext cx="148522" cy="23922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inus 62"/>
              <p:cNvSpPr/>
              <p:nvPr/>
            </p:nvSpPr>
            <p:spPr>
              <a:xfrm rot="19574475">
                <a:off x="5678418" y="3622080"/>
                <a:ext cx="533400" cy="209550"/>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a:off x="8426226" y="2761893"/>
            <a:ext cx="762000" cy="571500"/>
            <a:chOff x="6323012" y="4741581"/>
            <a:chExt cx="762000" cy="571500"/>
          </a:xfrm>
        </p:grpSpPr>
        <p:sp>
          <p:nvSpPr>
            <p:cNvPr id="65" name="Rectangle 64"/>
            <p:cNvSpPr/>
            <p:nvPr/>
          </p:nvSpPr>
          <p:spPr>
            <a:xfrm>
              <a:off x="6323012" y="4741581"/>
              <a:ext cx="762000" cy="571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6475412" y="4876800"/>
              <a:ext cx="533400" cy="294647"/>
              <a:chOff x="5678418" y="3622080"/>
              <a:chExt cx="533400" cy="294647"/>
            </a:xfrm>
            <a:solidFill>
              <a:schemeClr val="bg1"/>
            </a:solidFill>
          </p:grpSpPr>
          <p:sp>
            <p:nvSpPr>
              <p:cNvPr id="67" name="Minus 66"/>
              <p:cNvSpPr/>
              <p:nvPr/>
            </p:nvSpPr>
            <p:spPr>
              <a:xfrm rot="2373711">
                <a:off x="5696418" y="3677498"/>
                <a:ext cx="148522" cy="23922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inus 67"/>
              <p:cNvSpPr/>
              <p:nvPr/>
            </p:nvSpPr>
            <p:spPr>
              <a:xfrm rot="19574475">
                <a:off x="5678418" y="3622080"/>
                <a:ext cx="533400" cy="209550"/>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8423322" y="3429000"/>
            <a:ext cx="762000" cy="571500"/>
            <a:chOff x="4799012" y="4948691"/>
            <a:chExt cx="762000" cy="571500"/>
          </a:xfrm>
        </p:grpSpPr>
        <p:sp>
          <p:nvSpPr>
            <p:cNvPr id="75" name="Rectangle 74"/>
            <p:cNvSpPr/>
            <p:nvPr/>
          </p:nvSpPr>
          <p:spPr>
            <a:xfrm>
              <a:off x="4799012" y="4948691"/>
              <a:ext cx="7620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4989512" y="5074493"/>
              <a:ext cx="381000" cy="381000"/>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379412" y="4325596"/>
            <a:ext cx="9159199" cy="1860509"/>
          </a:xfrm>
          <a:prstGeom prst="rect">
            <a:avLst/>
          </a:prstGeom>
          <a:solidFill>
            <a:schemeClr val="accent2">
              <a:lumMod val="40000"/>
              <a:lumOff val="60000"/>
            </a:schemeClr>
          </a:solidFill>
        </p:spPr>
        <p:txBody>
          <a:bodyPr wrap="square" lIns="0" tIns="0" rIns="0" bIns="0" rtlCol="0">
            <a:spAutoFit/>
          </a:bodyPr>
          <a:lstStyle/>
          <a:p>
            <a:pPr marL="171450" indent="-171450" defTabSz="914400" fontAlgn="base">
              <a:lnSpc>
                <a:spcPct val="135000"/>
              </a:lnSpc>
              <a:spcBef>
                <a:spcPts val="600"/>
              </a:spcBef>
              <a:spcAft>
                <a:spcPts val="300"/>
              </a:spcAft>
              <a:buClr>
                <a:srgbClr val="00B050"/>
              </a:buClr>
              <a:buSzPct val="100000"/>
              <a:buFont typeface="Wingdings" charset="2"/>
              <a:buChar char="ü"/>
            </a:pPr>
            <a:r>
              <a:rPr lang="en-US" sz="1200" dirty="0">
                <a:latin typeface="Arial Rounded MT Bold" charset="0"/>
                <a:ea typeface="Arial Rounded MT Bold" charset="0"/>
                <a:cs typeface="Arial Rounded MT Bold" charset="0"/>
              </a:rPr>
              <a:t>States’ Houses of Assembly have the constitutional right to set up State Electricity Regulatory Commissions (“SERC”) or the establishment of any such authority that will be vested with the responsibility of regulating and managing all aspects of the electricity distribution business, including setting retail electricity tariffs and all activities relating to the sale of electricity to end users within their states. </a:t>
            </a:r>
          </a:p>
          <a:p>
            <a:pPr marL="171450" indent="-171450" defTabSz="914400" fontAlgn="base">
              <a:lnSpc>
                <a:spcPct val="135000"/>
              </a:lnSpc>
              <a:spcBef>
                <a:spcPts val="600"/>
              </a:spcBef>
              <a:spcAft>
                <a:spcPts val="300"/>
              </a:spcAft>
              <a:buClr>
                <a:srgbClr val="00B050"/>
              </a:buClr>
              <a:buSzPct val="100000"/>
              <a:buFont typeface="Wingdings" charset="2"/>
              <a:buChar char="ü"/>
            </a:pPr>
            <a:r>
              <a:rPr lang="en-US" sz="1200" dirty="0">
                <a:latin typeface="Arial Rounded MT Bold" charset="0"/>
                <a:ea typeface="Arial Rounded MT Bold" charset="0"/>
                <a:cs typeface="Arial Rounded MT Bold" charset="0"/>
              </a:rPr>
              <a:t>We are of the opinion that the legislation on electricity distribution in the Electric Power Sector Reform Act (EPSRA) 2005 by the National Assembly is a possible breach of the principles of federalism and constitute undue interference with the roles of the State Houses of Assembly in this regard, under the constitution </a:t>
            </a:r>
            <a:endParaRPr kumimoji="0" lang="en-US" sz="1200" i="0" u="none" strike="noStrike" kern="1200" cap="none" spc="0" normalizeH="0" baseline="0" noProof="0" dirty="0">
              <a:ln>
                <a:noFill/>
              </a:ln>
              <a:solidFill>
                <a:srgbClr val="000000"/>
              </a:solidFill>
              <a:effectLst/>
              <a:uLnTx/>
              <a:uFillTx/>
              <a:latin typeface="Arial Rounded MT Bold" charset="0"/>
              <a:ea typeface="Arial Rounded MT Bold" charset="0"/>
              <a:cs typeface="Arial Rounded MT Bold" charset="0"/>
            </a:endParaRPr>
          </a:p>
        </p:txBody>
      </p:sp>
      <p:sp>
        <p:nvSpPr>
          <p:cNvPr id="80" name="TextBox 79"/>
          <p:cNvSpPr txBox="1"/>
          <p:nvPr/>
        </p:nvSpPr>
        <p:spPr>
          <a:xfrm>
            <a:off x="1136578" y="1000662"/>
            <a:ext cx="1546001" cy="24929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National Assembly</a:t>
            </a:r>
            <a:endPar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1" name="TextBox 80"/>
          <p:cNvSpPr txBox="1"/>
          <p:nvPr/>
        </p:nvSpPr>
        <p:spPr>
          <a:xfrm>
            <a:off x="5948163" y="1013139"/>
            <a:ext cx="2015680" cy="249299"/>
          </a:xfrm>
          <a:prstGeom prst="rect">
            <a:avLst/>
          </a:prstGeom>
        </p:spPr>
        <p:txBody>
          <a:bodyPr wrap="none" lIns="0" tIns="0" rIns="0" bIns="0" rtlCol="0">
            <a:spAutoFit/>
          </a:bodyPr>
          <a:lstStyle/>
          <a:p>
            <a: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State House of Assembly</a:t>
            </a:r>
            <a:endPar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4541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66938" y="152400"/>
            <a:ext cx="9144000" cy="634042"/>
          </a:xfrm>
          <a:noFill/>
          <a:ln w="9525">
            <a:noFill/>
            <a:miter lim="800000"/>
            <a:headEnd/>
            <a:tailEnd/>
          </a:ln>
        </p:spPr>
        <p:txBody>
          <a:bodyPr lIns="0" tIns="0" rIns="18287" bIns="0" anchor="ctr" anchorCtr="0"/>
          <a:lstStyle/>
          <a:p>
            <a:r>
              <a:rPr lang="en-US" dirty="0">
                <a:latin typeface="Georgia" charset="0"/>
                <a:ea typeface="Georgia" charset="0"/>
                <a:cs typeface="Georgia" charset="0"/>
              </a:rPr>
              <a:t>What does the Constitution mean by “</a:t>
            </a:r>
            <a:r>
              <a:rPr lang="en-US" i="1" dirty="0">
                <a:latin typeface="Georgia" charset="0"/>
                <a:ea typeface="Georgia" charset="0"/>
                <a:cs typeface="Georgia" charset="0"/>
              </a:rPr>
              <a:t>areas not covered by a national grid system</a:t>
            </a:r>
            <a:r>
              <a:rPr lang="en-US" dirty="0">
                <a:latin typeface="Georgia" charset="0"/>
                <a:ea typeface="Georgia" charset="0"/>
                <a:cs typeface="Georgia" charset="0"/>
              </a:rPr>
              <a:t>”?</a:t>
            </a:r>
          </a:p>
        </p:txBody>
      </p:sp>
      <p:sp>
        <p:nvSpPr>
          <p:cNvPr id="6" name="Content Placeholder 5"/>
          <p:cNvSpPr>
            <a:spLocks noGrp="1"/>
          </p:cNvSpPr>
          <p:nvPr>
            <p:ph idx="1"/>
          </p:nvPr>
        </p:nvSpPr>
        <p:spPr>
          <a:xfrm>
            <a:off x="379411" y="990600"/>
            <a:ext cx="5689117" cy="5334000"/>
          </a:xfrm>
          <a:solidFill>
            <a:schemeClr val="accent2">
              <a:lumMod val="40000"/>
              <a:lumOff val="60000"/>
            </a:schemeClr>
          </a:solidFill>
        </p:spPr>
        <p:txBody>
          <a:bodyPr>
            <a:normAutofit/>
          </a:bodyPr>
          <a:lstStyle/>
          <a:p>
            <a:pPr marL="0" indent="0">
              <a:buNone/>
            </a:pPr>
            <a:r>
              <a:rPr lang="en-US" sz="1100" b="1" dirty="0"/>
              <a:t>Technical definition of ”a national grid system”</a:t>
            </a:r>
          </a:p>
          <a:p>
            <a:r>
              <a:rPr lang="en-US" sz="1100" dirty="0"/>
              <a:t>The National Grid system refers to the transmission grid system which comprises 330 kV and 132 kV circuits, substations and interconnectors. It does not include MV and LV networks which, even though it may be connected to the transmission grid system.</a:t>
            </a:r>
          </a:p>
          <a:p>
            <a:r>
              <a:rPr lang="en-US" sz="1100" dirty="0"/>
              <a:t>The drafters of the 1999 constitution (as amended) did not intend for States to legislate over HV, inter-state transmission infrastructure, given the national security concerns and technical issues as well. But the drafters of the constitution did not also use this phrase to exclude states from taking control of developing the electricity sector within their states, including areas that have high voltage, inter state transmission infrastructure situated therein.</a:t>
            </a:r>
          </a:p>
          <a:p>
            <a:r>
              <a:rPr lang="en-US" sz="1100" dirty="0"/>
              <a:t>The unbundling of NEPA, and PHCN into Generation, Transmission and Distribution segments and the Federal Government’s continued ownership of the transmission grid lends credence to this fact.</a:t>
            </a:r>
          </a:p>
          <a:p>
            <a:r>
              <a:rPr lang="en-US" sz="1100" dirty="0"/>
              <a:t>Thus section 14(b) cannot be used to limit the extent to which state legislature can make laws for electricity within their states.</a:t>
            </a:r>
          </a:p>
          <a:p>
            <a:r>
              <a:rPr lang="en-US" sz="1100" dirty="0">
                <a:latin typeface="Arial Rounded MT Bold" charset="0"/>
                <a:ea typeface="Arial Rounded MT Bold" charset="0"/>
                <a:cs typeface="Arial Rounded MT Bold" charset="0"/>
              </a:rPr>
              <a:t>State governments being closer to electricity end users, understand the the impact of electricity to the peace, security and well-being of their citizens, thus therefore are better placed to make laws for electricity distribution business in their localities.</a:t>
            </a:r>
          </a:p>
        </p:txBody>
      </p:sp>
      <p:pic>
        <p:nvPicPr>
          <p:cNvPr id="2" name="Picture 1"/>
          <p:cNvPicPr>
            <a:picLocks noChangeAspect="1"/>
          </p:cNvPicPr>
          <p:nvPr/>
        </p:nvPicPr>
        <p:blipFill>
          <a:blip r:embed="rId2"/>
          <a:stretch>
            <a:fillRect/>
          </a:stretch>
        </p:blipFill>
        <p:spPr>
          <a:xfrm>
            <a:off x="6068529" y="1295400"/>
            <a:ext cx="3663122" cy="3200399"/>
          </a:xfrm>
          <a:prstGeom prst="rect">
            <a:avLst/>
          </a:prstGeom>
        </p:spPr>
      </p:pic>
    </p:spTree>
    <p:extLst>
      <p:ext uri="{BB962C8B-B14F-4D97-AF65-F5344CB8AC3E}">
        <p14:creationId xmlns:p14="http://schemas.microsoft.com/office/powerpoint/2010/main" val="97172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618926" y="2984501"/>
            <a:ext cx="8675886" cy="1282700"/>
          </a:xfrm>
          <a:prstGeom prst="rect">
            <a:avLst/>
          </a:prstGeom>
        </p:spPr>
        <p:txBody>
          <a:bodyPr/>
          <a:lstStyle/>
          <a:p>
            <a:pPr marL="628619" indent="-628619">
              <a:defRPr/>
            </a:pPr>
            <a:r>
              <a:rPr lang="en-US" sz="2800" dirty="0">
                <a:solidFill>
                  <a:schemeClr val="bg1">
                    <a:lumMod val="65000"/>
                  </a:schemeClr>
                </a:solidFill>
              </a:rPr>
              <a:t>3.0.  Examples from Other Jurisdictions: The Indian Electricity Sector</a:t>
            </a:r>
          </a:p>
        </p:txBody>
      </p:sp>
    </p:spTree>
    <p:extLst>
      <p:ext uri="{BB962C8B-B14F-4D97-AF65-F5344CB8AC3E}">
        <p14:creationId xmlns:p14="http://schemas.microsoft.com/office/powerpoint/2010/main" val="1234997309"/>
      </p:ext>
    </p:extLst>
  </p:cSld>
  <p:clrMapOvr>
    <a:masterClrMapping/>
  </p:clrMapOvr>
</p:sld>
</file>

<file path=ppt/theme/theme1.xml><?xml version="1.0" encoding="utf-8"?>
<a:theme xmlns:a="http://schemas.openxmlformats.org/drawingml/2006/main" name="Aranca Report Template">
  <a:themeElements>
    <a:clrScheme name="Aranca Theme">
      <a:dk1>
        <a:srgbClr val="000000"/>
      </a:dk1>
      <a:lt1>
        <a:srgbClr val="FFFFFF"/>
      </a:lt1>
      <a:dk2>
        <a:srgbClr val="A0D2F0"/>
      </a:dk2>
      <a:lt2>
        <a:srgbClr val="C8E1FA"/>
      </a:lt2>
      <a:accent1>
        <a:srgbClr val="326496"/>
      </a:accent1>
      <a:accent2>
        <a:srgbClr val="FFBF33"/>
      </a:accent2>
      <a:accent3>
        <a:srgbClr val="646464"/>
      </a:accent3>
      <a:accent4>
        <a:srgbClr val="1E78B4"/>
      </a:accent4>
      <a:accent5>
        <a:srgbClr val="288CD2"/>
      </a:accent5>
      <a:accent6>
        <a:srgbClr val="6EB4E1"/>
      </a:accent6>
      <a:hlink>
        <a:srgbClr val="326496"/>
      </a:hlink>
      <a:folHlink>
        <a:srgbClr val="3264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
          <a:solidFill>
            <a:schemeClr val="bg1">
              <a:lumMod val="75000"/>
            </a:schemeClr>
          </a:solidFill>
          <a:tailEnd type="arrow"/>
        </a:ln>
      </a:spPr>
      <a:bodyPr/>
      <a:lstStyle/>
      <a:style>
        <a:lnRef idx="1">
          <a:schemeClr val="dk1"/>
        </a:lnRef>
        <a:fillRef idx="0">
          <a:schemeClr val="dk1"/>
        </a:fillRef>
        <a:effectRef idx="0">
          <a:schemeClr val="dk1"/>
        </a:effectRef>
        <a:fontRef idx="minor">
          <a:schemeClr val="tx1"/>
        </a:fontRef>
      </a:style>
    </a:lnDef>
    <a:txDef>
      <a:spPr/>
      <a:bodyPr wrap="square" lIns="0" tIns="0" rIns="0" bIns="0">
        <a:spAutoFit/>
      </a:bodyPr>
      <a:lstStyle>
        <a:defPPr marL="174625" marR="0" indent="-174625" algn="l" defTabSz="914400" rtl="0" eaLnBrk="1" fontAlgn="base" latinLnBrk="0" hangingPunct="1">
          <a:lnSpc>
            <a:spcPct val="135000"/>
          </a:lnSpc>
          <a:spcBef>
            <a:spcPts val="600"/>
          </a:spcBef>
          <a:spcAft>
            <a:spcPts val="300"/>
          </a:spcAft>
          <a:buClr>
            <a:srgbClr val="00B050"/>
          </a:buClr>
          <a:buSzPct val="100000"/>
          <a:buFont typeface="Symbol" pitchFamily="18" charset="2"/>
          <a:buChar char="+"/>
          <a:tabLst/>
          <a:defRPr kumimoji="0"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47066</TotalTime>
  <Words>3079</Words>
  <Application>Microsoft Office PowerPoint</Application>
  <PresentationFormat>Custom</PresentationFormat>
  <Paragraphs>250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Georgia</vt:lpstr>
      <vt:lpstr>Symbol</vt:lpstr>
      <vt:lpstr>Wingdings</vt:lpstr>
      <vt:lpstr>Aranca Report Template</vt:lpstr>
      <vt:lpstr>PowerPoint Presentation</vt:lpstr>
      <vt:lpstr>A presentation by:</vt:lpstr>
      <vt:lpstr>1.0.  Executive Summary</vt:lpstr>
      <vt:lpstr>States are blessed with significant electricity resources, but without electricity…due to a single electricity market structure</vt:lpstr>
      <vt:lpstr>2.0.  Constitutional Basis for Creating State Electricity Markets</vt:lpstr>
      <vt:lpstr>Electricity matters are in the Concurrent Legislative Schedule of the Nigerian Constitution… Section 13,14 &amp;15 of Part II of the Second Schedule.</vt:lpstr>
      <vt:lpstr>State Legislature can make laws for the power sector.. and for electricity distribution!</vt:lpstr>
      <vt:lpstr>What does the Constitution mean by “areas not covered by a national grid system”?</vt:lpstr>
      <vt:lpstr>3.0.  Examples from Other Jurisdictions: The Indian Electricity Sector</vt:lpstr>
      <vt:lpstr>The Indian Electricity Sector is regulated and controlled by both the Central Government and the State Governments…leading to competitive and decentralized electricity markets</vt:lpstr>
      <vt:lpstr>India – Legislative and Regulatory Structure</vt:lpstr>
      <vt:lpstr>…Like India, Electricity is on the Concurrent List, but all aspects of the NESI are under the control of the Federal Government and its Agencies…</vt:lpstr>
      <vt:lpstr>4.0.  Creating A Viable Electricity Market for States</vt:lpstr>
      <vt:lpstr>Establishing State electricity market framework will decentralize and devolve electricity policy and regulations, create viable state electricity markets, and democratize competitive electricity access to millions of Nigerians….</vt:lpstr>
      <vt:lpstr>Key Benefits of Developing State Electricity Markets</vt:lpstr>
      <vt:lpstr>Attractive investment potential for States… the vast but underdeveloped mini-grid market alone offers revenue potential of ₦2.8 trillion (US$8 billion) annually in Nigeria alone*.</vt:lpstr>
      <vt:lpstr>5.0. Designing &amp; Implementing A National Electricity Sector Framework under an amended EPSRA</vt:lpstr>
      <vt:lpstr>Proposed National Electric Power Sector Framework &amp; Synergy</vt:lpstr>
      <vt:lpstr>States can make laws for electricity... but there is need for States to collaborate with the Federal Government to amend the EPSRA</vt:lpstr>
      <vt:lpstr>The EPSRA amendments must expressly recognize the rights of States to participate in the electricity sector.</vt:lpstr>
      <vt:lpstr>In Closing…Proposed Action Plan:</vt:lpstr>
      <vt:lpstr>Your Excellencies, Thank you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Shweta Oza</dc:creator>
  <cp:keywords>Libera Partners</cp:keywords>
  <dc:description/>
  <cp:lastModifiedBy>Naomi Tietie</cp:lastModifiedBy>
  <cp:revision>1128</cp:revision>
  <cp:lastPrinted>2019-09-11T21:13:15Z</cp:lastPrinted>
  <dcterms:created xsi:type="dcterms:W3CDTF">2006-08-16T00:00:00Z</dcterms:created>
  <dcterms:modified xsi:type="dcterms:W3CDTF">2021-12-15T16:28:15Z</dcterms:modified>
  <cp:category/>
</cp:coreProperties>
</file>