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2"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C1F19A-F135-2311-28A1-EF670D983225}" name="Solomon Affun" initials="SA" userId="S::saffun@ngf.org.ng::a196e86d-4797-4e19-965a-8f8f7b45d77c" providerId="AD"/>
  <p188:author id="{7BED8AA0-011E-5E6C-BB0A-05783D2E1285}" name="Gbenga Oloke" initials="GO" userId="S::goloke@ngf.org.ng::ed6deaf1-dca5-46c0-a655-8e4819a15d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AB361-756C-49CF-BC5C-B2E716D130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F5FB17-B051-4BEA-B5E5-6A701F5C38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BEE14FE-795F-40F2-B009-9D8E589B97E5}"/>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5" name="Footer Placeholder 4">
            <a:extLst>
              <a:ext uri="{FF2B5EF4-FFF2-40B4-BE49-F238E27FC236}">
                <a16:creationId xmlns:a16="http://schemas.microsoft.com/office/drawing/2014/main" id="{A891A300-1708-4444-83D7-D720DD530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89BAFE-75FF-41E4-A6FD-1587F6A351D7}"/>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1109557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A156-6CB3-4827-836F-C884668C6A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2D835D-B3AA-4063-936F-104872774F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AB5AEC-8A5A-4057-A569-E576AF581E23}"/>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5" name="Footer Placeholder 4">
            <a:extLst>
              <a:ext uri="{FF2B5EF4-FFF2-40B4-BE49-F238E27FC236}">
                <a16:creationId xmlns:a16="http://schemas.microsoft.com/office/drawing/2014/main" id="{F137E039-8074-4109-AA7D-B4C86C6D18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A84009-D017-4729-A26E-89A7E71CF86B}"/>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355808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159D41-33E1-458E-A5E8-97254D1AD7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26C03E-1AB9-4D6E-85A9-208B24E246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1F70E6-99A2-410E-A4AE-EEC54CD317A8}"/>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5" name="Footer Placeholder 4">
            <a:extLst>
              <a:ext uri="{FF2B5EF4-FFF2-40B4-BE49-F238E27FC236}">
                <a16:creationId xmlns:a16="http://schemas.microsoft.com/office/drawing/2014/main" id="{0157F2E8-8730-4E3C-8C42-8163D36FD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8F02A2-C7D6-4722-8FFB-10152C917414}"/>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278546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8622E-CD64-4875-A788-F4DD0EF999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E6B4B7-8737-4E97-BCAF-4B032D36BD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452138-E9F1-49F7-B1CC-BA2DBD2E72E3}"/>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5" name="Footer Placeholder 4">
            <a:extLst>
              <a:ext uri="{FF2B5EF4-FFF2-40B4-BE49-F238E27FC236}">
                <a16:creationId xmlns:a16="http://schemas.microsoft.com/office/drawing/2014/main" id="{601CD677-7661-4D3B-B794-E07BF8E588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5C297B-D7D0-49A3-A5EE-43DF9D7CF34B}"/>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2238505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0255-4B7A-421C-9666-0979B3C176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8A8263-4277-4B73-B88C-3E61240E4D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1556C6-5B03-4113-A6DD-581934967A3E}"/>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5" name="Footer Placeholder 4">
            <a:extLst>
              <a:ext uri="{FF2B5EF4-FFF2-40B4-BE49-F238E27FC236}">
                <a16:creationId xmlns:a16="http://schemas.microsoft.com/office/drawing/2014/main" id="{679826E8-37CC-45BE-846B-7BE93D244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F747AE-54D5-4D8B-96D3-294CFB39509E}"/>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252126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E57B0-54A8-4D70-857D-3372064B63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50E837-1D1D-4813-AA67-374C402261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866999-26CF-4448-9ED4-DB88C246E5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9673BD3-629C-478C-A00F-C09BDF7DB33F}"/>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6" name="Footer Placeholder 5">
            <a:extLst>
              <a:ext uri="{FF2B5EF4-FFF2-40B4-BE49-F238E27FC236}">
                <a16:creationId xmlns:a16="http://schemas.microsoft.com/office/drawing/2014/main" id="{5382586B-5B69-4766-9D73-F8CD8F6EC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2A120E-408F-411F-BEF8-66E1C4CA412C}"/>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354241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90F48-FE8C-4695-A680-73A8938966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A50484-E5F5-4426-B20C-C5C5593AAD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2A0723-A399-4F08-9B84-FA270A4FCA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7EACE0-F26B-41CE-80FB-708AC84B78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3FA05E-FE3B-4F08-A304-B22EA759DA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D40145-42CA-40AD-826C-EAC03C6B890D}"/>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8" name="Footer Placeholder 7">
            <a:extLst>
              <a:ext uri="{FF2B5EF4-FFF2-40B4-BE49-F238E27FC236}">
                <a16:creationId xmlns:a16="http://schemas.microsoft.com/office/drawing/2014/main" id="{A9E755E9-D038-460F-9D77-120D5D4A06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7A31AE-6FE8-404A-9882-D02EFD5EA5B9}"/>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179320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194C-A2B0-432B-B10C-F04D309EAF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6E3E1B-3468-4E07-811C-4B5E155DEE54}"/>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4" name="Footer Placeholder 3">
            <a:extLst>
              <a:ext uri="{FF2B5EF4-FFF2-40B4-BE49-F238E27FC236}">
                <a16:creationId xmlns:a16="http://schemas.microsoft.com/office/drawing/2014/main" id="{A869B19D-88C7-4350-8382-C7388069A9C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370055-B709-474C-B9E0-E3E2080A8D47}"/>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62611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41EE64-DE11-461F-9752-FDE43CA808D4}"/>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3" name="Footer Placeholder 2">
            <a:extLst>
              <a:ext uri="{FF2B5EF4-FFF2-40B4-BE49-F238E27FC236}">
                <a16:creationId xmlns:a16="http://schemas.microsoft.com/office/drawing/2014/main" id="{FAC47663-67EB-4386-A524-3D50713CEB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A3BC943-2081-4422-842B-4C3245DE0F69}"/>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262336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FB0E6-0962-405A-9BC9-C44B370458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5B05CF2-C20F-4B50-A726-5E110F2F63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7740D5-863E-4DF1-AA40-AE19428000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88374-E162-4E32-B618-E4D36F4D3F4F}"/>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6" name="Footer Placeholder 5">
            <a:extLst>
              <a:ext uri="{FF2B5EF4-FFF2-40B4-BE49-F238E27FC236}">
                <a16:creationId xmlns:a16="http://schemas.microsoft.com/office/drawing/2014/main" id="{21D33B9C-546F-4F30-AB5F-9EA0D5CF60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FCF86E-E8E2-449B-9E04-C019FF742CA6}"/>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2747791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2F88-FFDC-43CA-B830-E1E32188E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79BD03-F87B-4090-B187-98BF4433F9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4A0787-B7B3-41C7-BE71-65B4E7CCA8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B6A2B4-A66D-4598-9FFF-6C84A98BC83C}"/>
              </a:ext>
            </a:extLst>
          </p:cNvPr>
          <p:cNvSpPr>
            <a:spLocks noGrp="1"/>
          </p:cNvSpPr>
          <p:nvPr>
            <p:ph type="dt" sz="half" idx="10"/>
          </p:nvPr>
        </p:nvSpPr>
        <p:spPr/>
        <p:txBody>
          <a:bodyPr/>
          <a:lstStyle/>
          <a:p>
            <a:fld id="{B8AB4FD4-E9A5-4CB5-A8F2-C52B60A788BF}" type="datetimeFigureOut">
              <a:rPr lang="en-GB" smtClean="0"/>
              <a:t>20/01/2022</a:t>
            </a:fld>
            <a:endParaRPr lang="en-GB"/>
          </a:p>
        </p:txBody>
      </p:sp>
      <p:sp>
        <p:nvSpPr>
          <p:cNvPr id="6" name="Footer Placeholder 5">
            <a:extLst>
              <a:ext uri="{FF2B5EF4-FFF2-40B4-BE49-F238E27FC236}">
                <a16:creationId xmlns:a16="http://schemas.microsoft.com/office/drawing/2014/main" id="{2AA8278C-E3F6-4E1C-8062-844642E553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9A983F-DA87-4033-B3DE-CE6524AF81BF}"/>
              </a:ext>
            </a:extLst>
          </p:cNvPr>
          <p:cNvSpPr>
            <a:spLocks noGrp="1"/>
          </p:cNvSpPr>
          <p:nvPr>
            <p:ph type="sldNum" sz="quarter" idx="12"/>
          </p:nvPr>
        </p:nvSpPr>
        <p:spPr/>
        <p:txBody>
          <a:bodyPr/>
          <a:lstStyle/>
          <a:p>
            <a:fld id="{31568EC5-EAA7-4BAE-AE94-61FF3406DEFA}" type="slidenum">
              <a:rPr lang="en-GB" smtClean="0"/>
              <a:t>‹#›</a:t>
            </a:fld>
            <a:endParaRPr lang="en-GB"/>
          </a:p>
        </p:txBody>
      </p:sp>
    </p:spTree>
    <p:extLst>
      <p:ext uri="{BB962C8B-B14F-4D97-AF65-F5344CB8AC3E}">
        <p14:creationId xmlns:p14="http://schemas.microsoft.com/office/powerpoint/2010/main" val="56515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DC7D48-10E9-49E0-A879-9325A2B2B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8A5A04-F035-4108-B444-A3C0DC58BE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53DFEF-B078-491D-9B7B-DFCC3A6C90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B4FD4-E9A5-4CB5-A8F2-C52B60A788BF}" type="datetimeFigureOut">
              <a:rPr lang="en-GB" smtClean="0"/>
              <a:t>20/01/2022</a:t>
            </a:fld>
            <a:endParaRPr lang="en-GB"/>
          </a:p>
        </p:txBody>
      </p:sp>
      <p:sp>
        <p:nvSpPr>
          <p:cNvPr id="5" name="Footer Placeholder 4">
            <a:extLst>
              <a:ext uri="{FF2B5EF4-FFF2-40B4-BE49-F238E27FC236}">
                <a16:creationId xmlns:a16="http://schemas.microsoft.com/office/drawing/2014/main" id="{6A6E418B-2A32-4898-A18C-81DA61D7D0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68B116-1471-4FFC-AE46-B92E80348B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68EC5-EAA7-4BAE-AE94-61FF3406DEFA}" type="slidenum">
              <a:rPr lang="en-GB" smtClean="0"/>
              <a:t>‹#›</a:t>
            </a:fld>
            <a:endParaRPr lang="en-GB"/>
          </a:p>
        </p:txBody>
      </p:sp>
    </p:spTree>
    <p:extLst>
      <p:ext uri="{BB962C8B-B14F-4D97-AF65-F5344CB8AC3E}">
        <p14:creationId xmlns:p14="http://schemas.microsoft.com/office/powerpoint/2010/main" val="1395972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hyperlink" Target="mailto:oajogbasile@ngf.org.ng" TargetMode="Externa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mailto:tari.wills@ogpnigeria.gov.ng" TargetMode="External"/><Relationship Id="rId3" Type="http://schemas.openxmlformats.org/officeDocument/2006/relationships/hyperlink" Target="mailto:ali4m1968@gmail.com" TargetMode="External"/><Relationship Id="rId7" Type="http://schemas.openxmlformats.org/officeDocument/2006/relationships/hyperlink" Target="mailto:Akomolafe.tosin@yahoo.co.uk" TargetMode="External"/><Relationship Id="rId2" Type="http://schemas.openxmlformats.org/officeDocument/2006/relationships/hyperlink" Target="mailto:stephenokon117@yahoo.com" TargetMode="External"/><Relationship Id="rId1" Type="http://schemas.openxmlformats.org/officeDocument/2006/relationships/slideLayout" Target="../slideLayouts/slideLayout7.xml"/><Relationship Id="rId6" Type="http://schemas.openxmlformats.org/officeDocument/2006/relationships/hyperlink" Target="mailto:saffun@ngf.org.ng" TargetMode="External"/><Relationship Id="rId5" Type="http://schemas.openxmlformats.org/officeDocument/2006/relationships/hyperlink" Target="mailto:sftas@oaugf.ng" TargetMode="External"/><Relationship Id="rId10" Type="http://schemas.openxmlformats.org/officeDocument/2006/relationships/image" Target="../media/image7.svg"/><Relationship Id="rId4" Type="http://schemas.openxmlformats.org/officeDocument/2006/relationships/hyperlink" Target="mailto:oyindak@yahoo.com"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756C591-DEA5-41E4-A199-85A7AC315D9E}"/>
              </a:ext>
            </a:extLst>
          </p:cNvPr>
          <p:cNvPicPr/>
          <p:nvPr/>
        </p:nvPicPr>
        <p:blipFill>
          <a:blip r:embed="rId2" cstate="print"/>
          <a:stretch>
            <a:fillRect/>
          </a:stretch>
        </p:blipFill>
        <p:spPr bwMode="auto">
          <a:xfrm>
            <a:off x="4195699" y="1332374"/>
            <a:ext cx="3993708" cy="1682131"/>
          </a:xfrm>
          <a:prstGeom prst="rect">
            <a:avLst/>
          </a:prstGeom>
          <a:noFill/>
        </p:spPr>
      </p:pic>
      <p:sp>
        <p:nvSpPr>
          <p:cNvPr id="5" name="TextBox 4">
            <a:extLst>
              <a:ext uri="{FF2B5EF4-FFF2-40B4-BE49-F238E27FC236}">
                <a16:creationId xmlns:a16="http://schemas.microsoft.com/office/drawing/2014/main" id="{09F7DA96-73F1-4CA9-B537-EF09A62C3360}"/>
              </a:ext>
            </a:extLst>
          </p:cNvPr>
          <p:cNvSpPr txBox="1"/>
          <p:nvPr/>
        </p:nvSpPr>
        <p:spPr>
          <a:xfrm>
            <a:off x="2287479" y="3131656"/>
            <a:ext cx="7617041" cy="830997"/>
          </a:xfrm>
          <a:prstGeom prst="rect">
            <a:avLst/>
          </a:prstGeom>
          <a:noFill/>
        </p:spPr>
        <p:txBody>
          <a:bodyPr wrap="square">
            <a:spAutoFit/>
          </a:bodyPr>
          <a:lstStyle/>
          <a:p>
            <a:pPr algn="ctr"/>
            <a:r>
              <a:rPr lang="en-US" sz="1600" b="1" dirty="0">
                <a:solidFill>
                  <a:schemeClr val="accent3">
                    <a:lumMod val="50000"/>
                  </a:schemeClr>
                </a:solidFill>
                <a:latin typeface="Candara" panose="020E0502030303020204" pitchFamily="34" charset="0"/>
              </a:rPr>
              <a:t>NIGERIA GOVERNORS’ FORUM (NGF) </a:t>
            </a:r>
          </a:p>
          <a:p>
            <a:pPr algn="ctr"/>
            <a:r>
              <a:rPr lang="en-US" sz="1600" b="1" dirty="0">
                <a:solidFill>
                  <a:schemeClr val="accent3">
                    <a:lumMod val="50000"/>
                  </a:schemeClr>
                </a:solidFill>
                <a:latin typeface="Candara" panose="020E0502030303020204" pitchFamily="34" charset="0"/>
              </a:rPr>
              <a:t>STATES FISCAL TRANSPARENCY, ACCOUNTABILITY AND SUSTAINABILITY(SFTAS) TECHNICAL ASSISTANCE PROJECT</a:t>
            </a:r>
          </a:p>
        </p:txBody>
      </p:sp>
      <p:sp>
        <p:nvSpPr>
          <p:cNvPr id="6" name="Subtitle 7">
            <a:extLst>
              <a:ext uri="{FF2B5EF4-FFF2-40B4-BE49-F238E27FC236}">
                <a16:creationId xmlns:a16="http://schemas.microsoft.com/office/drawing/2014/main" id="{4B139F7B-DCDE-449D-BB27-492A4C81320C}"/>
              </a:ext>
            </a:extLst>
          </p:cNvPr>
          <p:cNvSpPr>
            <a:spLocks noGrp="1"/>
          </p:cNvSpPr>
          <p:nvPr>
            <p:ph type="subTitle" idx="1"/>
          </p:nvPr>
        </p:nvSpPr>
        <p:spPr>
          <a:xfrm>
            <a:off x="4827092" y="4079804"/>
            <a:ext cx="2702305" cy="401605"/>
          </a:xfrm>
        </p:spPr>
        <p:txBody>
          <a:bodyPr>
            <a:normAutofit fontScale="85000" lnSpcReduction="10000"/>
          </a:bodyPr>
          <a:lstStyle/>
          <a:p>
            <a:r>
              <a:rPr lang="en-US" b="1" cap="none" dirty="0">
                <a:solidFill>
                  <a:schemeClr val="tx1">
                    <a:alpha val="75000"/>
                  </a:schemeClr>
                </a:solidFill>
                <a:latin typeface="Candara" panose="020E0502030303020204" pitchFamily="34" charset="0"/>
              </a:rPr>
              <a:t>Date: 19</a:t>
            </a:r>
            <a:r>
              <a:rPr lang="en-US" b="1" cap="none" baseline="30000" dirty="0">
                <a:solidFill>
                  <a:schemeClr val="tx1">
                    <a:alpha val="75000"/>
                  </a:schemeClr>
                </a:solidFill>
                <a:latin typeface="Candara" panose="020E0502030303020204" pitchFamily="34" charset="0"/>
              </a:rPr>
              <a:t>th</a:t>
            </a:r>
            <a:r>
              <a:rPr lang="en-US" b="1" cap="none" dirty="0">
                <a:solidFill>
                  <a:schemeClr val="tx1">
                    <a:alpha val="75000"/>
                  </a:schemeClr>
                </a:solidFill>
                <a:latin typeface="Candara" panose="020E0502030303020204" pitchFamily="34" charset="0"/>
              </a:rPr>
              <a:t> January 2022</a:t>
            </a:r>
            <a:endParaRPr lang="en-US" b="1" dirty="0">
              <a:solidFill>
                <a:schemeClr val="tx1">
                  <a:alpha val="75000"/>
                </a:schemeClr>
              </a:solidFill>
              <a:latin typeface="Candara" panose="020E0502030303020204" pitchFamily="34" charset="0"/>
            </a:endParaRPr>
          </a:p>
        </p:txBody>
      </p:sp>
      <p:pic>
        <p:nvPicPr>
          <p:cNvPr id="7" name="Graphic 6" descr="Receiver">
            <a:extLst>
              <a:ext uri="{FF2B5EF4-FFF2-40B4-BE49-F238E27FC236}">
                <a16:creationId xmlns:a16="http://schemas.microsoft.com/office/drawing/2014/main" id="{DE82E059-92B3-4ACA-9897-36E085DDF3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7092" y="5707321"/>
            <a:ext cx="457537" cy="374526"/>
          </a:xfrm>
          <a:prstGeom prst="rect">
            <a:avLst/>
          </a:prstGeom>
        </p:spPr>
      </p:pic>
      <p:sp>
        <p:nvSpPr>
          <p:cNvPr id="8" name="TextBox 7">
            <a:extLst>
              <a:ext uri="{FF2B5EF4-FFF2-40B4-BE49-F238E27FC236}">
                <a16:creationId xmlns:a16="http://schemas.microsoft.com/office/drawing/2014/main" id="{A8F9D2C0-050C-40D8-9274-D3493B41F2A3}"/>
              </a:ext>
            </a:extLst>
          </p:cNvPr>
          <p:cNvSpPr txBox="1"/>
          <p:nvPr/>
        </p:nvSpPr>
        <p:spPr>
          <a:xfrm>
            <a:off x="4954539" y="4481409"/>
            <a:ext cx="2574858" cy="1600438"/>
          </a:xfrm>
          <a:prstGeom prst="rect">
            <a:avLst/>
          </a:prstGeom>
          <a:noFill/>
        </p:spPr>
        <p:txBody>
          <a:bodyPr wrap="square">
            <a:spAutoFit/>
          </a:bodyPr>
          <a:lstStyle/>
          <a:p>
            <a:pPr algn="ctr"/>
            <a:r>
              <a:rPr lang="en-US" sz="1400" b="1" dirty="0">
                <a:solidFill>
                  <a:srgbClr val="C00000"/>
                </a:solidFill>
                <a:latin typeface="Candara" panose="020E0502030303020204" pitchFamily="34" charset="0"/>
              </a:rPr>
              <a:t>Presented by:</a:t>
            </a:r>
          </a:p>
          <a:p>
            <a:pPr algn="ctr"/>
            <a:r>
              <a:rPr lang="en-US" sz="1400" dirty="0">
                <a:solidFill>
                  <a:srgbClr val="C00000"/>
                </a:solidFill>
                <a:latin typeface="Candara" panose="020E0502030303020204" pitchFamily="34" charset="0"/>
              </a:rPr>
              <a:t>Olanrewaju Ajogbasile</a:t>
            </a:r>
          </a:p>
          <a:p>
            <a:pPr algn="ctr"/>
            <a:r>
              <a:rPr lang="en-US" sz="1400" dirty="0">
                <a:solidFill>
                  <a:srgbClr val="C00000"/>
                </a:solidFill>
                <a:latin typeface="Candara" panose="020E0502030303020204" pitchFamily="34" charset="0"/>
              </a:rPr>
              <a:t>Senior Programme Manager, </a:t>
            </a:r>
          </a:p>
          <a:p>
            <a:pPr algn="ctr"/>
            <a:r>
              <a:rPr lang="en-US" sz="1400" dirty="0">
                <a:solidFill>
                  <a:srgbClr val="C00000"/>
                </a:solidFill>
                <a:latin typeface="Candara" panose="020E0502030303020204" pitchFamily="34" charset="0"/>
              </a:rPr>
              <a:t>NGF HelpDesk &amp; SFTAS TA</a:t>
            </a:r>
          </a:p>
          <a:p>
            <a:pPr algn="ctr"/>
            <a:endParaRPr lang="en-US" sz="1400" dirty="0">
              <a:solidFill>
                <a:srgbClr val="C00000"/>
              </a:solidFill>
              <a:latin typeface="Candara" panose="020E0502030303020204" pitchFamily="34" charset="0"/>
            </a:endParaRPr>
          </a:p>
          <a:p>
            <a:pPr algn="ctr"/>
            <a:r>
              <a:rPr lang="en-US" sz="1400" b="1" dirty="0">
                <a:solidFill>
                  <a:srgbClr val="C00000"/>
                </a:solidFill>
                <a:latin typeface="Candara" panose="020E0502030303020204" pitchFamily="34" charset="0"/>
                <a:hlinkClick r:id="rId5">
                  <a:extLst>
                    <a:ext uri="{A12FA001-AC4F-418D-AE19-62706E023703}">
                      <ahyp:hlinkClr xmlns:ahyp="http://schemas.microsoft.com/office/drawing/2018/hyperlinkcolor" val="tx"/>
                    </a:ext>
                  </a:extLst>
                </a:hlinkClick>
              </a:rPr>
              <a:t>o</a:t>
            </a:r>
            <a:r>
              <a:rPr lang="en-US" sz="1400" b="1" cap="none" dirty="0">
                <a:solidFill>
                  <a:srgbClr val="C00000"/>
                </a:solidFill>
                <a:latin typeface="Candara" panose="020E0502030303020204" pitchFamily="34" charset="0"/>
                <a:hlinkClick r:id="rId5">
                  <a:extLst>
                    <a:ext uri="{A12FA001-AC4F-418D-AE19-62706E023703}">
                      <ahyp:hlinkClr xmlns:ahyp="http://schemas.microsoft.com/office/drawing/2018/hyperlinkcolor" val="tx"/>
                    </a:ext>
                  </a:extLst>
                </a:hlinkClick>
              </a:rPr>
              <a:t>ajogbasile@ngf.org.ng</a:t>
            </a:r>
            <a:endParaRPr lang="en-US" sz="1400" b="1" cap="none" dirty="0">
              <a:solidFill>
                <a:srgbClr val="C00000"/>
              </a:solidFill>
              <a:latin typeface="Candara" panose="020E0502030303020204" pitchFamily="34" charset="0"/>
            </a:endParaRPr>
          </a:p>
          <a:p>
            <a:pPr algn="ctr"/>
            <a:r>
              <a:rPr lang="en-US" sz="1400" b="1" cap="none" dirty="0">
                <a:solidFill>
                  <a:srgbClr val="C00000"/>
                </a:solidFill>
                <a:latin typeface="Candara" panose="020E0502030303020204" pitchFamily="34" charset="0"/>
              </a:rPr>
              <a:t>+2349083411461</a:t>
            </a:r>
          </a:p>
        </p:txBody>
      </p:sp>
    </p:spTree>
    <p:extLst>
      <p:ext uri="{BB962C8B-B14F-4D97-AF65-F5344CB8AC3E}">
        <p14:creationId xmlns:p14="http://schemas.microsoft.com/office/powerpoint/2010/main" val="3769782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7DD58F9A-492A-4776-BFAA-6E6A0A5843FF}"/>
              </a:ext>
            </a:extLst>
          </p:cNvPr>
          <p:cNvGraphicFramePr>
            <a:graphicFrameLocks noGrp="1"/>
          </p:cNvGraphicFramePr>
          <p:nvPr>
            <p:extLst>
              <p:ext uri="{D42A27DB-BD31-4B8C-83A1-F6EECF244321}">
                <p14:modId xmlns:p14="http://schemas.microsoft.com/office/powerpoint/2010/main" val="3834269902"/>
              </p:ext>
            </p:extLst>
          </p:nvPr>
        </p:nvGraphicFramePr>
        <p:xfrm>
          <a:off x="366048" y="1047381"/>
          <a:ext cx="11620477" cy="2255047"/>
        </p:xfrm>
        <a:graphic>
          <a:graphicData uri="http://schemas.openxmlformats.org/drawingml/2006/table">
            <a:tbl>
              <a:tblPr firstRow="1" bandRow="1">
                <a:tableStyleId>{5C22544A-7EE6-4342-B048-85BDC9FD1C3A}</a:tableStyleId>
              </a:tblPr>
              <a:tblGrid>
                <a:gridCol w="492479">
                  <a:extLst>
                    <a:ext uri="{9D8B030D-6E8A-4147-A177-3AD203B41FA5}">
                      <a16:colId xmlns:a16="http://schemas.microsoft.com/office/drawing/2014/main" val="2388417509"/>
                    </a:ext>
                  </a:extLst>
                </a:gridCol>
                <a:gridCol w="6055457">
                  <a:extLst>
                    <a:ext uri="{9D8B030D-6E8A-4147-A177-3AD203B41FA5}">
                      <a16:colId xmlns:a16="http://schemas.microsoft.com/office/drawing/2014/main" val="1713873594"/>
                    </a:ext>
                  </a:extLst>
                </a:gridCol>
                <a:gridCol w="2512086">
                  <a:extLst>
                    <a:ext uri="{9D8B030D-6E8A-4147-A177-3AD203B41FA5}">
                      <a16:colId xmlns:a16="http://schemas.microsoft.com/office/drawing/2014/main" val="1957559325"/>
                    </a:ext>
                  </a:extLst>
                </a:gridCol>
                <a:gridCol w="2560455">
                  <a:extLst>
                    <a:ext uri="{9D8B030D-6E8A-4147-A177-3AD203B41FA5}">
                      <a16:colId xmlns:a16="http://schemas.microsoft.com/office/drawing/2014/main" val="1019744422"/>
                    </a:ext>
                  </a:extLst>
                </a:gridCol>
              </a:tblGrid>
              <a:tr h="289323">
                <a:tc>
                  <a:txBody>
                    <a:bodyPr/>
                    <a:lstStyle/>
                    <a:p>
                      <a:r>
                        <a:rPr lang="en-US" sz="1400" b="1" dirty="0">
                          <a:solidFill>
                            <a:schemeClr val="tx1"/>
                          </a:solidFill>
                          <a:latin typeface="Candara" panose="020E0502030303020204" pitchFamily="34" charset="0"/>
                        </a:rPr>
                        <a:t>S/N</a:t>
                      </a:r>
                      <a:endParaRPr lang="en-GB" sz="1400" b="1" dirty="0">
                        <a:solidFill>
                          <a:schemeClr val="tx1"/>
                        </a:solidFill>
                        <a:latin typeface="Candara" panose="020E0502030303020204" pitchFamily="34" charset="0"/>
                      </a:endParaRPr>
                    </a:p>
                  </a:txBody>
                  <a:tcPr>
                    <a:solidFill>
                      <a:schemeClr val="accent6">
                        <a:lumMod val="20000"/>
                        <a:lumOff val="80000"/>
                      </a:schemeClr>
                    </a:solidFill>
                  </a:tcPr>
                </a:tc>
                <a:tc>
                  <a:txBody>
                    <a:bodyPr/>
                    <a:lstStyle/>
                    <a:p>
                      <a:r>
                        <a:rPr lang="en-US" sz="1400" b="1" dirty="0">
                          <a:solidFill>
                            <a:schemeClr val="tx1"/>
                          </a:solidFill>
                          <a:latin typeface="Candara" panose="020E0502030303020204" pitchFamily="34" charset="0"/>
                        </a:rPr>
                        <a:t>Milestone/Activity</a:t>
                      </a:r>
                      <a:endParaRPr lang="en-GB" sz="1400" b="1" dirty="0">
                        <a:solidFill>
                          <a:schemeClr val="tx1"/>
                        </a:solidFill>
                        <a:latin typeface="Candara" panose="020E0502030303020204" pitchFamily="34" charset="0"/>
                      </a:endParaRPr>
                    </a:p>
                  </a:txBody>
                  <a:tcPr>
                    <a:solidFill>
                      <a:schemeClr val="accent6">
                        <a:lumMod val="20000"/>
                        <a:lumOff val="80000"/>
                      </a:schemeClr>
                    </a:solidFill>
                  </a:tcPr>
                </a:tc>
                <a:tc>
                  <a:txBody>
                    <a:bodyPr/>
                    <a:lstStyle/>
                    <a:p>
                      <a:r>
                        <a:rPr lang="en-US" sz="1400" b="1" dirty="0">
                          <a:solidFill>
                            <a:schemeClr val="tx1"/>
                          </a:solidFill>
                          <a:latin typeface="Candara" panose="020E0502030303020204" pitchFamily="34" charset="0"/>
                        </a:rPr>
                        <a:t>Estimated Timelines*</a:t>
                      </a:r>
                      <a:endParaRPr lang="en-GB" sz="1400" b="1" dirty="0">
                        <a:solidFill>
                          <a:schemeClr val="tx1"/>
                        </a:solidFill>
                        <a:latin typeface="Candara" panose="020E0502030303020204" pitchFamily="34" charset="0"/>
                      </a:endParaRPr>
                    </a:p>
                  </a:txBody>
                  <a:tcPr>
                    <a:solidFill>
                      <a:schemeClr val="accent6">
                        <a:lumMod val="20000"/>
                        <a:lumOff val="80000"/>
                      </a:schemeClr>
                    </a:solidFill>
                  </a:tcPr>
                </a:tc>
                <a:tc>
                  <a:txBody>
                    <a:bodyPr/>
                    <a:lstStyle/>
                    <a:p>
                      <a:r>
                        <a:rPr lang="en-US" sz="1400" b="1" dirty="0">
                          <a:solidFill>
                            <a:schemeClr val="tx1"/>
                          </a:solidFill>
                          <a:latin typeface="Candara" panose="020E0502030303020204" pitchFamily="34" charset="0"/>
                        </a:rPr>
                        <a:t>Responsible </a:t>
                      </a:r>
                      <a:endParaRPr lang="en-GB" sz="1400" b="1" dirty="0">
                        <a:solidFill>
                          <a:schemeClr val="tx1"/>
                        </a:solidFill>
                        <a:latin typeface="Candara" panose="020E0502030303020204" pitchFamily="34" charset="0"/>
                      </a:endParaRPr>
                    </a:p>
                  </a:txBody>
                  <a:tcPr>
                    <a:solidFill>
                      <a:schemeClr val="accent6">
                        <a:lumMod val="20000"/>
                        <a:lumOff val="80000"/>
                      </a:schemeClr>
                    </a:solidFill>
                  </a:tcPr>
                </a:tc>
                <a:extLst>
                  <a:ext uri="{0D108BD9-81ED-4DB2-BD59-A6C34878D82A}">
                    <a16:rowId xmlns:a16="http://schemas.microsoft.com/office/drawing/2014/main" val="2661348173"/>
                  </a:ext>
                </a:extLst>
              </a:tr>
              <a:tr h="289323">
                <a:tc>
                  <a:txBody>
                    <a:bodyPr/>
                    <a:lstStyle/>
                    <a:p>
                      <a:r>
                        <a:rPr lang="en-US" sz="1400" dirty="0">
                          <a:latin typeface="Candara" panose="020E0502030303020204" pitchFamily="34" charset="0"/>
                        </a:rPr>
                        <a:t>1.</a:t>
                      </a:r>
                      <a:endParaRPr lang="en-GB" sz="1400" dirty="0">
                        <a:latin typeface="Candara" panose="020E0502030303020204" pitchFamily="34" charset="0"/>
                      </a:endParaRPr>
                    </a:p>
                  </a:txBody>
                  <a:tcPr/>
                </a:tc>
                <a:tc>
                  <a:txBody>
                    <a:bodyPr/>
                    <a:lstStyle/>
                    <a:p>
                      <a:pPr algn="l"/>
                      <a:r>
                        <a:rPr lang="en-US" sz="1400" dirty="0">
                          <a:latin typeface="Candara" panose="020E0502030303020204" pitchFamily="34" charset="0"/>
                        </a:rPr>
                        <a:t>Desk-based work </a:t>
                      </a:r>
                      <a:endParaRPr lang="en-GB" sz="1400" dirty="0">
                        <a:latin typeface="Candara" panose="020E0502030303020204" pitchFamily="34" charset="0"/>
                      </a:endParaRPr>
                    </a:p>
                  </a:txBody>
                  <a:tcPr/>
                </a:tc>
                <a:tc>
                  <a:txBody>
                    <a:bodyPr/>
                    <a:lstStyle/>
                    <a:p>
                      <a:r>
                        <a:rPr lang="en-US" sz="1400" dirty="0">
                          <a:latin typeface="Candara" panose="020E0502030303020204" pitchFamily="34" charset="0"/>
                        </a:rPr>
                        <a:t>January – March 2022 </a:t>
                      </a:r>
                      <a:endParaRPr lang="en-GB" sz="1400" dirty="0">
                        <a:latin typeface="Candara" panose="020E0502030303020204" pitchFamily="34" charset="0"/>
                      </a:endParaRPr>
                    </a:p>
                  </a:txBody>
                  <a:tcPr/>
                </a:tc>
                <a:tc>
                  <a:txBody>
                    <a:bodyPr/>
                    <a:lstStyle/>
                    <a:p>
                      <a:r>
                        <a:rPr lang="en-US" sz="1400" dirty="0">
                          <a:latin typeface="Candara" panose="020E0502030303020204" pitchFamily="34" charset="0"/>
                        </a:rPr>
                        <a:t>IVA</a:t>
                      </a:r>
                      <a:endParaRPr lang="en-GB" sz="1400" dirty="0">
                        <a:latin typeface="Candara" panose="020E0502030303020204" pitchFamily="34" charset="0"/>
                      </a:endParaRPr>
                    </a:p>
                  </a:txBody>
                  <a:tcPr/>
                </a:tc>
                <a:extLst>
                  <a:ext uri="{0D108BD9-81ED-4DB2-BD59-A6C34878D82A}">
                    <a16:rowId xmlns:a16="http://schemas.microsoft.com/office/drawing/2014/main" val="3065946810"/>
                  </a:ext>
                </a:extLst>
              </a:tr>
              <a:tr h="289323">
                <a:tc>
                  <a:txBody>
                    <a:bodyPr/>
                    <a:lstStyle/>
                    <a:p>
                      <a:r>
                        <a:rPr lang="en-US" sz="1400" dirty="0">
                          <a:latin typeface="Candara" panose="020E0502030303020204" pitchFamily="34" charset="0"/>
                        </a:rPr>
                        <a:t>2.</a:t>
                      </a:r>
                      <a:endParaRPr lang="en-GB" sz="1400" dirty="0">
                        <a:latin typeface="Candara" panose="020E0502030303020204" pitchFamily="34" charset="0"/>
                      </a:endParaRPr>
                    </a:p>
                  </a:txBody>
                  <a:tcPr/>
                </a:tc>
                <a:tc>
                  <a:txBody>
                    <a:bodyPr/>
                    <a:lstStyle/>
                    <a:p>
                      <a:pPr algn="l"/>
                      <a:r>
                        <a:rPr lang="en-GB" sz="1400" dirty="0">
                          <a:latin typeface="Candara" panose="020E0502030303020204" pitchFamily="34" charset="0"/>
                        </a:rPr>
                        <a:t>Field work in the States and collection of data</a:t>
                      </a:r>
                    </a:p>
                  </a:txBody>
                  <a:tcPr/>
                </a:tc>
                <a:tc>
                  <a:txBody>
                    <a:bodyPr/>
                    <a:lstStyle/>
                    <a:p>
                      <a:r>
                        <a:rPr lang="en-US" sz="1400" dirty="0">
                          <a:latin typeface="Candara" panose="020E0502030303020204" pitchFamily="34" charset="0"/>
                        </a:rPr>
                        <a:t>January – February 2022</a:t>
                      </a:r>
                      <a:endParaRPr lang="en-GB" sz="1400" dirty="0">
                        <a:latin typeface="Candara" panose="020E0502030303020204" pitchFamily="34" charset="0"/>
                      </a:endParaRPr>
                    </a:p>
                  </a:txBody>
                  <a:tcPr/>
                </a:tc>
                <a:tc>
                  <a:txBody>
                    <a:bodyPr/>
                    <a:lstStyle/>
                    <a:p>
                      <a:r>
                        <a:rPr lang="en-US" sz="1400" dirty="0">
                          <a:latin typeface="Candara" panose="020E0502030303020204" pitchFamily="34" charset="0"/>
                        </a:rPr>
                        <a:t>IVA and States</a:t>
                      </a:r>
                      <a:endParaRPr lang="en-GB" sz="1400" dirty="0">
                        <a:latin typeface="Candara" panose="020E0502030303020204" pitchFamily="34" charset="0"/>
                      </a:endParaRPr>
                    </a:p>
                  </a:txBody>
                  <a:tcPr/>
                </a:tc>
                <a:extLst>
                  <a:ext uri="{0D108BD9-81ED-4DB2-BD59-A6C34878D82A}">
                    <a16:rowId xmlns:a16="http://schemas.microsoft.com/office/drawing/2014/main" val="23104253"/>
                  </a:ext>
                </a:extLst>
              </a:tr>
              <a:tr h="289323">
                <a:tc>
                  <a:txBody>
                    <a:bodyPr/>
                    <a:lstStyle/>
                    <a:p>
                      <a:r>
                        <a:rPr lang="en-US" sz="1400" dirty="0">
                          <a:latin typeface="Candara" panose="020E0502030303020204" pitchFamily="34" charset="0"/>
                        </a:rPr>
                        <a:t>3.</a:t>
                      </a:r>
                      <a:endParaRPr lang="en-GB" sz="1400" dirty="0">
                        <a:latin typeface="Candara" panose="020E0502030303020204" pitchFamily="34" charset="0"/>
                      </a:endParaRPr>
                    </a:p>
                  </a:txBody>
                  <a:tcPr/>
                </a:tc>
                <a:tc>
                  <a:txBody>
                    <a:bodyPr/>
                    <a:lstStyle/>
                    <a:p>
                      <a:pPr algn="l"/>
                      <a:r>
                        <a:rPr lang="en-GB" sz="1400" kern="1200" dirty="0">
                          <a:solidFill>
                            <a:schemeClr val="dk1"/>
                          </a:solidFill>
                          <a:latin typeface="Candara" panose="020E0502030303020204" pitchFamily="34" charset="0"/>
                          <a:ea typeface="+mn-ea"/>
                          <a:cs typeface="+mn-cs"/>
                        </a:rPr>
                        <a:t>Finalise assessment reports</a:t>
                      </a:r>
                    </a:p>
                  </a:txBody>
                  <a:tcPr/>
                </a:tc>
                <a:tc>
                  <a:txBody>
                    <a:bodyPr/>
                    <a:lstStyle/>
                    <a:p>
                      <a:r>
                        <a:rPr lang="en-US" sz="1400" dirty="0">
                          <a:latin typeface="Candara" panose="020E0502030303020204" pitchFamily="34" charset="0"/>
                        </a:rPr>
                        <a:t> April 2022</a:t>
                      </a:r>
                      <a:endParaRPr lang="en-GB" sz="1400" dirty="0">
                        <a:latin typeface="Candara" panose="020E0502030303020204" pitchFamily="34" charset="0"/>
                      </a:endParaRPr>
                    </a:p>
                  </a:txBody>
                  <a:tcPr/>
                </a:tc>
                <a:tc>
                  <a:txBody>
                    <a:bodyPr/>
                    <a:lstStyle/>
                    <a:p>
                      <a:r>
                        <a:rPr lang="en-US" sz="1400" dirty="0">
                          <a:latin typeface="Candara" panose="020E0502030303020204" pitchFamily="34" charset="0"/>
                        </a:rPr>
                        <a:t>IVA, States, PCU and WB</a:t>
                      </a:r>
                      <a:endParaRPr lang="en-GB" sz="1400" dirty="0">
                        <a:latin typeface="Candara" panose="020E0502030303020204" pitchFamily="34" charset="0"/>
                      </a:endParaRPr>
                    </a:p>
                  </a:txBody>
                  <a:tcPr/>
                </a:tc>
                <a:extLst>
                  <a:ext uri="{0D108BD9-81ED-4DB2-BD59-A6C34878D82A}">
                    <a16:rowId xmlns:a16="http://schemas.microsoft.com/office/drawing/2014/main" val="701944555"/>
                  </a:ext>
                </a:extLst>
              </a:tr>
              <a:tr h="412789">
                <a:tc>
                  <a:txBody>
                    <a:bodyPr/>
                    <a:lstStyle/>
                    <a:p>
                      <a:r>
                        <a:rPr lang="en-US" sz="1400" dirty="0">
                          <a:latin typeface="Candara" panose="020E0502030303020204" pitchFamily="34" charset="0"/>
                        </a:rPr>
                        <a:t>4.</a:t>
                      </a:r>
                      <a:endParaRPr lang="en-GB" sz="1400" dirty="0">
                        <a:latin typeface="Candara" panose="020E0502030303020204" pitchFamily="34" charset="0"/>
                      </a:endParaRPr>
                    </a:p>
                  </a:txBody>
                  <a:tcPr/>
                </a:tc>
                <a:tc>
                  <a:txBody>
                    <a:bodyPr/>
                    <a:lstStyle/>
                    <a:p>
                      <a:pPr marL="91440" marR="0" lvl="0" indent="0" algn="l" defTabSz="914400" rtl="0" eaLnBrk="1" fontAlgn="ctr" latinLnBrk="0" hangingPunct="1">
                        <a:lnSpc>
                          <a:spcPct val="100000"/>
                        </a:lnSpc>
                        <a:spcBef>
                          <a:spcPts val="0"/>
                        </a:spcBef>
                        <a:spcAft>
                          <a:spcPts val="0"/>
                        </a:spcAft>
                        <a:buClrTx/>
                        <a:buSzTx/>
                        <a:buFontTx/>
                        <a:buNone/>
                        <a:tabLst/>
                        <a:defRPr/>
                      </a:pPr>
                      <a:r>
                        <a:rPr lang="pt-BR" sz="1400" kern="1200" dirty="0">
                          <a:solidFill>
                            <a:schemeClr val="dk1"/>
                          </a:solidFill>
                          <a:latin typeface="Candara" panose="020E0502030303020204" pitchFamily="34" charset="0"/>
                          <a:ea typeface="+mn-ea"/>
                          <a:cs typeface="+mn-cs"/>
                        </a:rPr>
                        <a:t>Disbursement for original DLIs 1-9 2020 results  (2020 APA) - </a:t>
                      </a:r>
                      <a:r>
                        <a:rPr lang="en-GB" sz="1400" b="1" i="1" kern="1200" dirty="0">
                          <a:solidFill>
                            <a:schemeClr val="dk1"/>
                          </a:solidFill>
                          <a:latin typeface="Candara" panose="020E0502030303020204" pitchFamily="34" charset="0"/>
                          <a:ea typeface="+mn-ea"/>
                          <a:cs typeface="+mn-cs"/>
                        </a:rPr>
                        <a:t>Up to $9-15 million per State </a:t>
                      </a:r>
                    </a:p>
                  </a:txBody>
                  <a:tcPr marL="8150" marR="8150" marT="8150" marB="0" anchor="ctr"/>
                </a:tc>
                <a:tc>
                  <a:txBody>
                    <a:bodyPr/>
                    <a:lstStyle/>
                    <a:p>
                      <a:pPr marL="91440"/>
                      <a:r>
                        <a:rPr lang="en-US" sz="1400" dirty="0">
                          <a:latin typeface="Candara" panose="020E0502030303020204" pitchFamily="34" charset="0"/>
                        </a:rPr>
                        <a:t>Q2 2022</a:t>
                      </a:r>
                      <a:endParaRPr lang="en-GB" sz="1400" dirty="0">
                        <a:latin typeface="Candara" panose="020E0502030303020204" pitchFamily="34" charset="0"/>
                      </a:endParaRPr>
                    </a:p>
                  </a:txBody>
                  <a:tcPr/>
                </a:tc>
                <a:tc>
                  <a:txBody>
                    <a:bodyPr/>
                    <a:lstStyle/>
                    <a:p>
                      <a:r>
                        <a:rPr lang="en-US" sz="1400" dirty="0">
                          <a:latin typeface="Candara" panose="020E0502030303020204" pitchFamily="34" charset="0"/>
                        </a:rPr>
                        <a:t>WB, PCU and CBN</a:t>
                      </a:r>
                      <a:endParaRPr lang="en-GB" sz="1400" dirty="0">
                        <a:latin typeface="Candara" panose="020E0502030303020204" pitchFamily="34" charset="0"/>
                      </a:endParaRPr>
                    </a:p>
                  </a:txBody>
                  <a:tcPr/>
                </a:tc>
                <a:extLst>
                  <a:ext uri="{0D108BD9-81ED-4DB2-BD59-A6C34878D82A}">
                    <a16:rowId xmlns:a16="http://schemas.microsoft.com/office/drawing/2014/main" val="911494582"/>
                  </a:ext>
                </a:extLst>
              </a:tr>
              <a:tr h="600977">
                <a:tc>
                  <a:txBody>
                    <a:bodyPr/>
                    <a:lstStyle/>
                    <a:p>
                      <a:r>
                        <a:rPr lang="en-US" sz="1400" dirty="0">
                          <a:latin typeface="Candara" panose="020E0502030303020204" pitchFamily="34" charset="0"/>
                        </a:rPr>
                        <a:t>5.</a:t>
                      </a:r>
                      <a:endParaRPr lang="en-GB" sz="1400" dirty="0">
                        <a:latin typeface="Candara" panose="020E0502030303020204" pitchFamily="34" charset="0"/>
                      </a:endParaRPr>
                    </a:p>
                  </a:txBody>
                  <a:tcPr/>
                </a:tc>
                <a:tc>
                  <a:txBody>
                    <a:bodyPr/>
                    <a:lstStyle/>
                    <a:p>
                      <a:pPr marL="91440" marR="0" lvl="0" indent="0" algn="l" defTabSz="914400" rtl="0" eaLnBrk="1" fontAlgn="ctr" latinLnBrk="0" hangingPunct="1">
                        <a:lnSpc>
                          <a:spcPct val="100000"/>
                        </a:lnSpc>
                        <a:spcBef>
                          <a:spcPts val="0"/>
                        </a:spcBef>
                        <a:spcAft>
                          <a:spcPts val="0"/>
                        </a:spcAft>
                        <a:buClrTx/>
                        <a:buSzTx/>
                        <a:buFontTx/>
                        <a:buNone/>
                        <a:tabLst/>
                        <a:defRPr/>
                      </a:pPr>
                      <a:r>
                        <a:rPr lang="pt-BR" sz="1400" kern="1200" dirty="0">
                          <a:solidFill>
                            <a:schemeClr val="dk1"/>
                          </a:solidFill>
                          <a:latin typeface="Candara" panose="020E0502030303020204" pitchFamily="34" charset="0"/>
                          <a:ea typeface="+mn-ea"/>
                          <a:cs typeface="+mn-cs"/>
                        </a:rPr>
                        <a:t>Disbursement for </a:t>
                      </a:r>
                      <a:r>
                        <a:rPr lang="en-GB" sz="1400" kern="1200" dirty="0">
                          <a:solidFill>
                            <a:schemeClr val="dk1"/>
                          </a:solidFill>
                          <a:latin typeface="Candara" panose="020E0502030303020204" pitchFamily="34" charset="0"/>
                          <a:ea typeface="+mn-ea"/>
                          <a:cs typeface="+mn-cs"/>
                        </a:rPr>
                        <a:t>new COVID-19 DLIs results (Sep -Dec 2021)</a:t>
                      </a:r>
                      <a:br>
                        <a:rPr lang="en-GB" sz="1400" kern="1200" dirty="0">
                          <a:solidFill>
                            <a:schemeClr val="dk1"/>
                          </a:solidFill>
                          <a:latin typeface="Candara" panose="020E0502030303020204" pitchFamily="34" charset="0"/>
                          <a:ea typeface="+mn-ea"/>
                          <a:cs typeface="+mn-cs"/>
                        </a:rPr>
                      </a:br>
                      <a:r>
                        <a:rPr lang="en-GB" sz="1400" kern="1200" dirty="0">
                          <a:solidFill>
                            <a:schemeClr val="dk1"/>
                          </a:solidFill>
                          <a:latin typeface="Candara" panose="020E0502030303020204" pitchFamily="34" charset="0"/>
                          <a:ea typeface="+mn-ea"/>
                          <a:cs typeface="+mn-cs"/>
                        </a:rPr>
                        <a:t>4 X DLRs 10.1 (2021), 11.3, 12.2 and 13.3 - </a:t>
                      </a:r>
                      <a:r>
                        <a:rPr lang="en-GB" sz="1400" b="1" i="1" kern="1200" dirty="0">
                          <a:solidFill>
                            <a:schemeClr val="dk1"/>
                          </a:solidFill>
                          <a:latin typeface="Candara" panose="020E0502030303020204" pitchFamily="34" charset="0"/>
                          <a:ea typeface="+mn-ea"/>
                          <a:cs typeface="+mn-cs"/>
                        </a:rPr>
                        <a:t>Up to $6 million </a:t>
                      </a:r>
                      <a:r>
                        <a:rPr lang="en-GB" sz="1400" b="1" i="1" kern="1200">
                          <a:solidFill>
                            <a:schemeClr val="dk1"/>
                          </a:solidFill>
                          <a:latin typeface="Candara" panose="020E0502030303020204" pitchFamily="34" charset="0"/>
                          <a:ea typeface="+mn-ea"/>
                          <a:cs typeface="+mn-cs"/>
                        </a:rPr>
                        <a:t>per State</a:t>
                      </a:r>
                      <a:endParaRPr lang="en-GB" sz="1400" kern="1200" dirty="0">
                        <a:solidFill>
                          <a:schemeClr val="dk1"/>
                        </a:solidFill>
                        <a:latin typeface="Candara" panose="020E0502030303020204" pitchFamily="34" charset="0"/>
                        <a:ea typeface="+mn-ea"/>
                        <a:cs typeface="+mn-cs"/>
                      </a:endParaRPr>
                    </a:p>
                  </a:txBody>
                  <a:tcPr marL="8150" marR="8150" marT="8150" marB="0" anchor="ctr"/>
                </a:tc>
                <a:tc>
                  <a:txBody>
                    <a:bodyPr/>
                    <a:lstStyle/>
                    <a:p>
                      <a:pPr marL="9144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ndara" panose="020E0502030303020204" pitchFamily="34" charset="0"/>
                        </a:rPr>
                        <a:t>Q2 2022</a:t>
                      </a:r>
                      <a:endParaRPr lang="en-GB" sz="1400" dirty="0">
                        <a:latin typeface="Candara" panose="020E0502030303020204" pitchFamily="34" charset="0"/>
                      </a:endParaRPr>
                    </a:p>
                    <a:p>
                      <a:pPr marL="91440"/>
                      <a:endParaRPr lang="en-GB" sz="1400" dirty="0">
                        <a:latin typeface="Candara" panose="020E0502030303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ndara" panose="020E0502030303020204" pitchFamily="34" charset="0"/>
                        </a:rPr>
                        <a:t>WB, PCU and CBN</a:t>
                      </a:r>
                      <a:endParaRPr lang="en-GB" sz="1400" dirty="0">
                        <a:latin typeface="Candara" panose="020E0502030303020204" pitchFamily="34" charset="0"/>
                      </a:endParaRPr>
                    </a:p>
                  </a:txBody>
                  <a:tcPr/>
                </a:tc>
                <a:extLst>
                  <a:ext uri="{0D108BD9-81ED-4DB2-BD59-A6C34878D82A}">
                    <a16:rowId xmlns:a16="http://schemas.microsoft.com/office/drawing/2014/main" val="524050280"/>
                  </a:ext>
                </a:extLst>
              </a:tr>
            </a:tbl>
          </a:graphicData>
        </a:graphic>
      </p:graphicFrame>
      <p:grpSp>
        <p:nvGrpSpPr>
          <p:cNvPr id="9" name="Group 8">
            <a:extLst>
              <a:ext uri="{FF2B5EF4-FFF2-40B4-BE49-F238E27FC236}">
                <a16:creationId xmlns:a16="http://schemas.microsoft.com/office/drawing/2014/main" id="{500472A6-03CE-4922-93A9-8B77081E1F09}"/>
              </a:ext>
            </a:extLst>
          </p:cNvPr>
          <p:cNvGrpSpPr/>
          <p:nvPr/>
        </p:nvGrpSpPr>
        <p:grpSpPr>
          <a:xfrm>
            <a:off x="502961" y="3530489"/>
            <a:ext cx="11346652" cy="3121304"/>
            <a:chOff x="525908" y="3506546"/>
            <a:chExt cx="10721764" cy="3121304"/>
          </a:xfrm>
        </p:grpSpPr>
        <p:sp>
          <p:nvSpPr>
            <p:cNvPr id="5" name="TextBox 4">
              <a:extLst>
                <a:ext uri="{FF2B5EF4-FFF2-40B4-BE49-F238E27FC236}">
                  <a16:creationId xmlns:a16="http://schemas.microsoft.com/office/drawing/2014/main" id="{F38AC4C6-BD5E-49C3-8799-5B05DAAF6E9A}"/>
                </a:ext>
              </a:extLst>
            </p:cNvPr>
            <p:cNvSpPr txBox="1"/>
            <p:nvPr/>
          </p:nvSpPr>
          <p:spPr>
            <a:xfrm>
              <a:off x="525908" y="3506546"/>
              <a:ext cx="10721764" cy="3121304"/>
            </a:xfrm>
            <a:prstGeom prst="rect">
              <a:avLst/>
            </a:prstGeom>
            <a:noFill/>
          </p:spPr>
          <p:txBody>
            <a:bodyPr wrap="square" rtlCol="0">
              <a:spAutoFit/>
            </a:bodyPr>
            <a:lstStyle/>
            <a:p>
              <a:r>
                <a:rPr lang="en-US" sz="1600" b="1" dirty="0">
                  <a:latin typeface="Candara" panose="020E0502030303020204" pitchFamily="34" charset="0"/>
                </a:rPr>
                <a:t>*The following information have been sent to all States:</a:t>
              </a:r>
            </a:p>
            <a:p>
              <a:pPr marL="285750" indent="-285750">
                <a:lnSpc>
                  <a:spcPct val="150000"/>
                </a:lnSpc>
                <a:buFont typeface="Arial" panose="020B0604020202020204" pitchFamily="34" charset="0"/>
                <a:buChar char="•"/>
              </a:pPr>
              <a:r>
                <a:rPr lang="en-US" sz="1600" dirty="0">
                  <a:latin typeface="Candara" panose="020E0502030303020204" pitchFamily="34" charset="0"/>
                </a:rPr>
                <a:t>Contact details of the IVA team assigned to each State.</a:t>
              </a:r>
            </a:p>
            <a:p>
              <a:pPr marL="285750" indent="-285750">
                <a:lnSpc>
                  <a:spcPct val="150000"/>
                </a:lnSpc>
                <a:buFont typeface="Arial" panose="020B0604020202020204" pitchFamily="34" charset="0"/>
                <a:buChar char="•"/>
              </a:pPr>
              <a:r>
                <a:rPr lang="en-US" sz="1600" dirty="0">
                  <a:latin typeface="Candara" panose="020E0502030303020204" pitchFamily="34" charset="0"/>
                </a:rPr>
                <a:t>Draft itinerary for the in-State field work.</a:t>
              </a:r>
            </a:p>
            <a:p>
              <a:pPr marL="285750" indent="-285750">
                <a:lnSpc>
                  <a:spcPct val="150000"/>
                </a:lnSpc>
                <a:buFont typeface="Arial" panose="020B0604020202020204" pitchFamily="34" charset="0"/>
                <a:buChar char="•"/>
              </a:pPr>
              <a:r>
                <a:rPr lang="en-US" sz="1600" dirty="0">
                  <a:latin typeface="Candara" panose="020E0502030303020204" pitchFamily="34" charset="0"/>
                </a:rPr>
                <a:t>Independent Verification Agent (IVA) APA information request and result submission form. </a:t>
              </a:r>
              <a:r>
                <a:rPr lang="en-US" sz="1600" b="1" u="sng" dirty="0">
                  <a:latin typeface="Candara" panose="020E0502030303020204" pitchFamily="34" charset="0"/>
                </a:rPr>
                <a:t>States were required to have </a:t>
              </a:r>
              <a:r>
                <a:rPr lang="en-US" sz="1600" b="1" u="sng" dirty="0" err="1">
                  <a:latin typeface="Candara" panose="020E0502030303020204" pitchFamily="34" charset="0"/>
                </a:rPr>
                <a:t>submited</a:t>
              </a:r>
              <a:r>
                <a:rPr lang="en-US" sz="1600" b="1" u="sng" dirty="0">
                  <a:latin typeface="Candara" panose="020E0502030303020204" pitchFamily="34" charset="0"/>
                </a:rPr>
                <a:t> soft and hard copies to the IVA by 17</a:t>
              </a:r>
              <a:r>
                <a:rPr lang="en-US" sz="1600" b="1" u="sng" baseline="30000" dirty="0">
                  <a:latin typeface="Candara" panose="020E0502030303020204" pitchFamily="34" charset="0"/>
                </a:rPr>
                <a:t>th</a:t>
              </a:r>
              <a:r>
                <a:rPr lang="en-US" sz="1600" b="1" u="sng" dirty="0">
                  <a:latin typeface="Candara" panose="020E0502030303020204" pitchFamily="34" charset="0"/>
                </a:rPr>
                <a:t> January 2022</a:t>
              </a:r>
              <a:r>
                <a:rPr lang="en-US" sz="1600" dirty="0">
                  <a:latin typeface="Candara" panose="020E0502030303020204" pitchFamily="34" charset="0"/>
                </a:rPr>
                <a:t>. </a:t>
              </a:r>
              <a:r>
                <a:rPr lang="en-US" sz="1600" b="1" dirty="0">
                  <a:latin typeface="Candara" panose="020E0502030303020204" pitchFamily="34" charset="0"/>
                </a:rPr>
                <a:t>Further delays may affect the verification and disbursement </a:t>
              </a:r>
              <a:r>
                <a:rPr lang="en-US" sz="1600" dirty="0">
                  <a:latin typeface="Candara" panose="020E0502030303020204" pitchFamily="34" charset="0"/>
                </a:rPr>
                <a:t>timelines. </a:t>
              </a:r>
            </a:p>
            <a:p>
              <a:pPr marL="1200150" lvl="2" indent="-285750">
                <a:lnSpc>
                  <a:spcPct val="150000"/>
                </a:lnSpc>
                <a:buFont typeface="Courier New" panose="02070309020205020404" pitchFamily="49" charset="0"/>
                <a:buChar char="o"/>
              </a:pPr>
              <a:r>
                <a:rPr lang="en-US" sz="1400" b="1" u="sng" dirty="0">
                  <a:latin typeface="Candara" panose="020E0502030303020204" pitchFamily="34" charset="0"/>
                </a:rPr>
                <a:t>27 States have responded </a:t>
              </a:r>
              <a:r>
                <a:rPr lang="en-US" sz="1400" dirty="0">
                  <a:latin typeface="Candara" panose="020E0502030303020204" pitchFamily="34" charset="0"/>
                </a:rPr>
                <a:t>– </a:t>
              </a:r>
              <a:r>
                <a:rPr lang="en-GB" sz="1400" b="1" i="1" dirty="0" err="1">
                  <a:solidFill>
                    <a:schemeClr val="accent6">
                      <a:lumMod val="50000"/>
                    </a:schemeClr>
                  </a:solidFill>
                  <a:latin typeface="Candara" panose="020E0502030303020204" pitchFamily="34" charset="0"/>
                </a:rPr>
                <a:t>Abia</a:t>
              </a:r>
              <a:r>
                <a:rPr lang="en-GB" sz="1400" b="1" i="1" dirty="0">
                  <a:solidFill>
                    <a:schemeClr val="accent6">
                      <a:lumMod val="50000"/>
                    </a:schemeClr>
                  </a:solidFill>
                  <a:latin typeface="Candara" panose="020E0502030303020204" pitchFamily="34" charset="0"/>
                </a:rPr>
                <a:t>, Adamawa, Bauchi, Bayelsa, Benue, </a:t>
              </a:r>
              <a:r>
                <a:rPr lang="en-GB" sz="1400" b="1" i="1" dirty="0" err="1">
                  <a:solidFill>
                    <a:schemeClr val="accent6">
                      <a:lumMod val="50000"/>
                    </a:schemeClr>
                  </a:solidFill>
                  <a:latin typeface="Candara" panose="020E0502030303020204" pitchFamily="34" charset="0"/>
                </a:rPr>
                <a:t>Borno</a:t>
              </a:r>
              <a:r>
                <a:rPr lang="en-GB" sz="1400" b="1" i="1" dirty="0">
                  <a:solidFill>
                    <a:schemeClr val="accent6">
                      <a:lumMod val="50000"/>
                    </a:schemeClr>
                  </a:solidFill>
                  <a:latin typeface="Candara" panose="020E0502030303020204" pitchFamily="34" charset="0"/>
                </a:rPr>
                <a:t>, Cross River, Delta, Ebonyi, Edo, Ekiti, Gombe, Imo, Kaduna, Kano, Katsina, Kebbi, Kogi, </a:t>
              </a:r>
              <a:r>
                <a:rPr lang="en-GB" sz="1400" b="1" i="1" dirty="0" err="1">
                  <a:solidFill>
                    <a:schemeClr val="accent6">
                      <a:lumMod val="50000"/>
                    </a:schemeClr>
                  </a:solidFill>
                  <a:latin typeface="Candara" panose="020E0502030303020204" pitchFamily="34" charset="0"/>
                </a:rPr>
                <a:t>Kwara</a:t>
              </a:r>
              <a:r>
                <a:rPr lang="en-GB" sz="1400" b="1" i="1" dirty="0">
                  <a:solidFill>
                    <a:schemeClr val="accent6">
                      <a:lumMod val="50000"/>
                    </a:schemeClr>
                  </a:solidFill>
                  <a:latin typeface="Candara" panose="020E0502030303020204" pitchFamily="34" charset="0"/>
                </a:rPr>
                <a:t>, Lagos, Nasarawa, Ogun, Osun, Sokoto, Plateau, Yobe and Zamfara State</a:t>
              </a:r>
              <a:r>
                <a:rPr lang="en-GB" sz="1400" b="1" dirty="0">
                  <a:latin typeface="Candara" panose="020E0502030303020204" pitchFamily="34" charset="0"/>
                </a:rPr>
                <a:t>. </a:t>
              </a:r>
            </a:p>
            <a:p>
              <a:pPr marL="1200150" lvl="2" indent="-285750">
                <a:lnSpc>
                  <a:spcPct val="150000"/>
                </a:lnSpc>
                <a:buFont typeface="Courier New" panose="02070309020205020404" pitchFamily="49" charset="0"/>
                <a:buChar char="o"/>
              </a:pPr>
              <a:r>
                <a:rPr lang="en-GB" sz="1400" b="1" u="sng" dirty="0">
                  <a:latin typeface="Candara" panose="020E0502030303020204" pitchFamily="34" charset="0"/>
                </a:rPr>
                <a:t>9 States have not responded – </a:t>
              </a:r>
              <a:r>
                <a:rPr lang="en-GB" sz="1400" b="1" dirty="0" err="1">
                  <a:solidFill>
                    <a:srgbClr val="C00000"/>
                  </a:solidFill>
                  <a:latin typeface="Candara" panose="020E0502030303020204" pitchFamily="34" charset="0"/>
                </a:rPr>
                <a:t>Akwa</a:t>
              </a:r>
              <a:r>
                <a:rPr lang="en-GB" sz="1400" b="1" dirty="0">
                  <a:solidFill>
                    <a:srgbClr val="C00000"/>
                  </a:solidFill>
                  <a:latin typeface="Candara" panose="020E0502030303020204" pitchFamily="34" charset="0"/>
                </a:rPr>
                <a:t> Ibom, Anambra, Enugu, Jigawa, Niger, Ondo, Oyo, Rivers and Taraba State </a:t>
              </a:r>
              <a:r>
                <a:rPr lang="en-GB" sz="1400" b="1" i="1" dirty="0">
                  <a:solidFill>
                    <a:srgbClr val="C00000"/>
                  </a:solidFill>
                  <a:latin typeface="Candara" panose="020E0502030303020204" pitchFamily="34" charset="0"/>
                </a:rPr>
                <a:t>.</a:t>
              </a:r>
              <a:endParaRPr lang="en-US" sz="1400" b="1" i="1" dirty="0">
                <a:solidFill>
                  <a:srgbClr val="C00000"/>
                </a:solidFill>
                <a:latin typeface="Candara" panose="020E0502030303020204" pitchFamily="34" charset="0"/>
              </a:endParaRPr>
            </a:p>
          </p:txBody>
        </p:sp>
        <p:pic>
          <p:nvPicPr>
            <p:cNvPr id="7" name="Graphic 6" descr="Warning with solid fill">
              <a:extLst>
                <a:ext uri="{FF2B5EF4-FFF2-40B4-BE49-F238E27FC236}">
                  <a16:creationId xmlns:a16="http://schemas.microsoft.com/office/drawing/2014/main" id="{76E883AD-D5D0-4023-9D83-1787C0EC5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5908" y="5558308"/>
              <a:ext cx="914400" cy="914400"/>
            </a:xfrm>
            <a:prstGeom prst="rect">
              <a:avLst/>
            </a:prstGeom>
          </p:spPr>
        </p:pic>
      </p:grpSp>
      <p:grpSp>
        <p:nvGrpSpPr>
          <p:cNvPr id="21" name="Group 20">
            <a:extLst>
              <a:ext uri="{FF2B5EF4-FFF2-40B4-BE49-F238E27FC236}">
                <a16:creationId xmlns:a16="http://schemas.microsoft.com/office/drawing/2014/main" id="{A06C510E-5E58-4D78-8FAB-50099AFEFF2F}"/>
              </a:ext>
            </a:extLst>
          </p:cNvPr>
          <p:cNvGrpSpPr/>
          <p:nvPr/>
        </p:nvGrpSpPr>
        <p:grpSpPr>
          <a:xfrm>
            <a:off x="242596" y="361349"/>
            <a:ext cx="11936699" cy="544501"/>
            <a:chOff x="242596" y="361349"/>
            <a:chExt cx="11936699" cy="544501"/>
          </a:xfrm>
        </p:grpSpPr>
        <p:sp>
          <p:nvSpPr>
            <p:cNvPr id="14" name="Title 1">
              <a:extLst>
                <a:ext uri="{FF2B5EF4-FFF2-40B4-BE49-F238E27FC236}">
                  <a16:creationId xmlns:a16="http://schemas.microsoft.com/office/drawing/2014/main" id="{09E114B0-AF1A-4D52-854B-9769AD13EE5D}"/>
                </a:ext>
              </a:extLst>
            </p:cNvPr>
            <p:cNvSpPr txBox="1">
              <a:spLocks/>
            </p:cNvSpPr>
            <p:nvPr/>
          </p:nvSpPr>
          <p:spPr>
            <a:xfrm>
              <a:off x="1109505" y="361349"/>
              <a:ext cx="10444710" cy="544501"/>
            </a:xfrm>
            <a:prstGeom prst="rect">
              <a:avLst/>
            </a:prstGeom>
          </p:spPr>
          <p:txBody>
            <a:bodyPr vert="horz" lIns="91440" tIns="45720" rIns="91440" bIns="45720" rtlCol="0" anchor="ctr">
              <a:normAutofit fontScale="92500" lnSpcReduction="20000"/>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pPr>
              <a:r>
                <a:rPr lang="en-US" sz="1800" b="1" cap="none" dirty="0">
                  <a:solidFill>
                    <a:srgbClr val="C00000"/>
                  </a:solidFill>
                  <a:effectLst/>
                  <a:latin typeface="Candara" panose="020E0502030303020204" pitchFamily="34" charset="0"/>
                  <a:ea typeface="Calibri" panose="020F0502020204030204" pitchFamily="34" charset="0"/>
                  <a:cs typeface="Arial" panose="020B0604020202020204" pitchFamily="34" charset="0"/>
                </a:rPr>
                <a:t>SCHEDULE FOR 2020 ANNUAL PERFORMANCE ASSESSMENT (APA) (DLIs 1 – 9), </a:t>
              </a:r>
            </a:p>
            <a:p>
              <a:pPr algn="ctr">
                <a:lnSpc>
                  <a:spcPct val="106000"/>
                </a:lnSpc>
              </a:pPr>
              <a:r>
                <a:rPr lang="en-GB" sz="1800" b="1" cap="none" dirty="0">
                  <a:solidFill>
                    <a:srgbClr val="C00000"/>
                  </a:solidFill>
                  <a:effectLst/>
                  <a:latin typeface="Candara" panose="020E0502030303020204" pitchFamily="34" charset="0"/>
                  <a:ea typeface="Calibri" panose="020F0502020204030204" pitchFamily="34" charset="0"/>
                  <a:cs typeface="Arial" panose="020B0604020202020204" pitchFamily="34" charset="0"/>
                </a:rPr>
                <a:t>NEW 2021 DISBURSMENT LINKED INDICATORS (DLIs 10 – 13, Sep - Dec 2021) ASSESSMENT</a:t>
              </a:r>
              <a:r>
                <a:rPr lang="en-US" sz="1800" b="1" cap="none" dirty="0">
                  <a:solidFill>
                    <a:srgbClr val="C00000"/>
                  </a:solidFill>
                  <a:effectLst/>
                  <a:latin typeface="Candara" panose="020E0502030303020204" pitchFamily="34" charset="0"/>
                  <a:ea typeface="Calibri" panose="020F0502020204030204" pitchFamily="34" charset="0"/>
                  <a:cs typeface="Arial" panose="020B0604020202020204" pitchFamily="34" charset="0"/>
                </a:rPr>
                <a:t> AND DISBURSEMENT</a:t>
              </a:r>
            </a:p>
          </p:txBody>
        </p:sp>
        <p:cxnSp>
          <p:nvCxnSpPr>
            <p:cNvPr id="13" name="Straight Connector 12">
              <a:extLst>
                <a:ext uri="{FF2B5EF4-FFF2-40B4-BE49-F238E27FC236}">
                  <a16:creationId xmlns:a16="http://schemas.microsoft.com/office/drawing/2014/main" id="{A7E1016A-286E-4873-B57D-624ABD3CE8F6}"/>
                </a:ext>
              </a:extLst>
            </p:cNvPr>
            <p:cNvCxnSpPr>
              <a:cxnSpLocks/>
            </p:cNvCxnSpPr>
            <p:nvPr/>
          </p:nvCxnSpPr>
          <p:spPr>
            <a:xfrm>
              <a:off x="242596" y="559420"/>
              <a:ext cx="1875453"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Straight Connector 19">
              <a:extLst>
                <a:ext uri="{FF2B5EF4-FFF2-40B4-BE49-F238E27FC236}">
                  <a16:creationId xmlns:a16="http://schemas.microsoft.com/office/drawing/2014/main" id="{BDCEF1FB-7F32-426C-9C3C-2E27C1290FB1}"/>
                </a:ext>
              </a:extLst>
            </p:cNvPr>
            <p:cNvCxnSpPr>
              <a:cxnSpLocks/>
            </p:cNvCxnSpPr>
            <p:nvPr/>
          </p:nvCxnSpPr>
          <p:spPr>
            <a:xfrm>
              <a:off x="10319657" y="562113"/>
              <a:ext cx="1859638" cy="0"/>
            </a:xfrm>
            <a:prstGeom prst="line">
              <a:avLst/>
            </a:prstGeom>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173379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7">
            <a:extLst>
              <a:ext uri="{FF2B5EF4-FFF2-40B4-BE49-F238E27FC236}">
                <a16:creationId xmlns:a16="http://schemas.microsoft.com/office/drawing/2014/main" id="{7FE71295-06F5-4D00-9AD9-138673F424D5}"/>
              </a:ext>
            </a:extLst>
          </p:cNvPr>
          <p:cNvGraphicFramePr>
            <a:graphicFrameLocks noGrp="1"/>
          </p:cNvGraphicFramePr>
          <p:nvPr>
            <p:extLst>
              <p:ext uri="{D42A27DB-BD31-4B8C-83A1-F6EECF244321}">
                <p14:modId xmlns:p14="http://schemas.microsoft.com/office/powerpoint/2010/main" val="104942892"/>
              </p:ext>
            </p:extLst>
          </p:nvPr>
        </p:nvGraphicFramePr>
        <p:xfrm>
          <a:off x="281491" y="715535"/>
          <a:ext cx="11629018" cy="5825871"/>
        </p:xfrm>
        <a:graphic>
          <a:graphicData uri="http://schemas.openxmlformats.org/drawingml/2006/table">
            <a:tbl>
              <a:tblPr firstRow="1" bandRow="1">
                <a:tableStyleId>{5940675A-B579-460E-94D1-54222C63F5DA}</a:tableStyleId>
              </a:tblPr>
              <a:tblGrid>
                <a:gridCol w="449940">
                  <a:extLst>
                    <a:ext uri="{9D8B030D-6E8A-4147-A177-3AD203B41FA5}">
                      <a16:colId xmlns:a16="http://schemas.microsoft.com/office/drawing/2014/main" val="3552003854"/>
                    </a:ext>
                  </a:extLst>
                </a:gridCol>
                <a:gridCol w="1820850">
                  <a:extLst>
                    <a:ext uri="{9D8B030D-6E8A-4147-A177-3AD203B41FA5}">
                      <a16:colId xmlns:a16="http://schemas.microsoft.com/office/drawing/2014/main" val="1396412486"/>
                    </a:ext>
                  </a:extLst>
                </a:gridCol>
                <a:gridCol w="3557117">
                  <a:extLst>
                    <a:ext uri="{9D8B030D-6E8A-4147-A177-3AD203B41FA5}">
                      <a16:colId xmlns:a16="http://schemas.microsoft.com/office/drawing/2014/main" val="3867557380"/>
                    </a:ext>
                  </a:extLst>
                </a:gridCol>
                <a:gridCol w="1657978">
                  <a:extLst>
                    <a:ext uri="{9D8B030D-6E8A-4147-A177-3AD203B41FA5}">
                      <a16:colId xmlns:a16="http://schemas.microsoft.com/office/drawing/2014/main" val="2201587754"/>
                    </a:ext>
                  </a:extLst>
                </a:gridCol>
                <a:gridCol w="4143133">
                  <a:extLst>
                    <a:ext uri="{9D8B030D-6E8A-4147-A177-3AD203B41FA5}">
                      <a16:colId xmlns:a16="http://schemas.microsoft.com/office/drawing/2014/main" val="127131244"/>
                    </a:ext>
                  </a:extLst>
                </a:gridCol>
              </a:tblGrid>
              <a:tr h="0">
                <a:tc>
                  <a:txBody>
                    <a:bodyPr/>
                    <a:lstStyle/>
                    <a:p>
                      <a:r>
                        <a:rPr lang="en-US" sz="1400" b="1" dirty="0">
                          <a:latin typeface="Candara" panose="020E0502030303020204" pitchFamily="34" charset="0"/>
                        </a:rPr>
                        <a:t>S/N</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EC/DLI</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REQUIREMENT PENDING</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DEADLINE</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STATUS/MATTERS ARISING</a:t>
                      </a:r>
                      <a:endParaRPr lang="en-GB" sz="1400" b="1" dirty="0">
                        <a:latin typeface="Candara" panose="020E0502030303020204" pitchFamily="34" charset="0"/>
                      </a:endParaRPr>
                    </a:p>
                  </a:txBody>
                  <a:tcPr>
                    <a:solidFill>
                      <a:schemeClr val="accent6">
                        <a:lumMod val="20000"/>
                        <a:lumOff val="80000"/>
                      </a:schemeClr>
                    </a:solidFill>
                  </a:tcPr>
                </a:tc>
                <a:extLst>
                  <a:ext uri="{0D108BD9-81ED-4DB2-BD59-A6C34878D82A}">
                    <a16:rowId xmlns:a16="http://schemas.microsoft.com/office/drawing/2014/main" val="2917736925"/>
                  </a:ext>
                </a:extLst>
              </a:tr>
              <a:tr h="501041">
                <a:tc>
                  <a:txBody>
                    <a:bodyPr/>
                    <a:lstStyle/>
                    <a:p>
                      <a:r>
                        <a:rPr lang="en-US" sz="1400" b="0" dirty="0">
                          <a:latin typeface="Candara" panose="020E0502030303020204" pitchFamily="34" charset="0"/>
                        </a:rPr>
                        <a:t>1.</a:t>
                      </a:r>
                      <a:endParaRPr lang="en-GB" sz="1400" b="0" dirty="0">
                        <a:latin typeface="Candara" panose="020E0502030303020204" pitchFamily="34" charset="0"/>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Candara" panose="020E0502030303020204" pitchFamily="34" charset="0"/>
                        </a:rPr>
                        <a:t>2021 APA Eligibility Criteria Part I</a:t>
                      </a:r>
                      <a:endParaRPr lang="en-GB" sz="1400" b="0" dirty="0">
                        <a:latin typeface="Candara" panose="020E0502030303020204" pitchFamily="34" charset="0"/>
                      </a:endParaRPr>
                    </a:p>
                  </a:txBody>
                  <a:tcPr>
                    <a:solidFill>
                      <a:schemeClr val="accent1">
                        <a:lumMod val="40000"/>
                        <a:lumOff val="6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dirty="0">
                          <a:solidFill>
                            <a:schemeClr val="tx1"/>
                          </a:solidFill>
                          <a:latin typeface="Candara" panose="020E0502030303020204" pitchFamily="34" charset="0"/>
                          <a:ea typeface="+mn-ea"/>
                          <a:cs typeface="+mn-cs"/>
                        </a:rPr>
                        <a:t>Prepare their FY2022 State budget under the National Chart of Accounts (minimum of administrative, economic and function segment classifications), get the budget approved by the State Assembly, assented to by the Governor and published online.</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dirty="0">
                          <a:solidFill>
                            <a:schemeClr val="tx1"/>
                          </a:solidFill>
                          <a:latin typeface="Candara" panose="020E0502030303020204" pitchFamily="34" charset="0"/>
                        </a:rPr>
                        <a:t>31</a:t>
                      </a:r>
                      <a:r>
                        <a:rPr lang="en-GB" sz="1400" b="0" i="0" baseline="30000" dirty="0">
                          <a:solidFill>
                            <a:schemeClr val="tx1"/>
                          </a:solidFill>
                          <a:latin typeface="Candara" panose="020E0502030303020204" pitchFamily="34" charset="0"/>
                        </a:rPr>
                        <a:t>st</a:t>
                      </a:r>
                      <a:r>
                        <a:rPr lang="en-GB" sz="1400" b="0" i="0" dirty="0">
                          <a:solidFill>
                            <a:schemeClr val="tx1"/>
                          </a:solidFill>
                          <a:latin typeface="Candara" panose="020E0502030303020204" pitchFamily="34" charset="0"/>
                        </a:rPr>
                        <a:t> January 2022</a:t>
                      </a:r>
                      <a:endParaRPr lang="en-US" sz="1400" b="0" i="0" dirty="0">
                        <a:solidFill>
                          <a:schemeClr val="tx1"/>
                        </a:solidFill>
                        <a:latin typeface="Candara" panose="020E0502030303020204" pitchFamily="34" charset="0"/>
                      </a:endParaRPr>
                    </a:p>
                  </a:txBody>
                  <a:tcPr>
                    <a:solidFill>
                      <a:schemeClr val="accent1">
                        <a:lumMod val="40000"/>
                        <a:lumOff val="6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solidFill>
                            <a:schemeClr val="tx1"/>
                          </a:solidFill>
                          <a:latin typeface="Candara" panose="020E0502030303020204" pitchFamily="34" charset="0"/>
                        </a:rPr>
                        <a:t>All 36 States are on track and leveraging NGF technical assistance.</a:t>
                      </a:r>
                    </a:p>
                  </a:txBody>
                  <a:tcPr>
                    <a:solidFill>
                      <a:schemeClr val="accent1">
                        <a:lumMod val="40000"/>
                        <a:lumOff val="60000"/>
                      </a:schemeClr>
                    </a:solidFill>
                  </a:tcPr>
                </a:tc>
                <a:extLst>
                  <a:ext uri="{0D108BD9-81ED-4DB2-BD59-A6C34878D82A}">
                    <a16:rowId xmlns:a16="http://schemas.microsoft.com/office/drawing/2014/main" val="3168981968"/>
                  </a:ext>
                </a:extLst>
              </a:tr>
              <a:tr h="452126">
                <a:tc>
                  <a:txBody>
                    <a:bodyPr/>
                    <a:lstStyle/>
                    <a:p>
                      <a:r>
                        <a:rPr lang="en-US" sz="1400" b="0" dirty="0">
                          <a:latin typeface="Candara" panose="020E0502030303020204" pitchFamily="34" charset="0"/>
                        </a:rPr>
                        <a:t>2.</a:t>
                      </a:r>
                      <a:endParaRPr lang="en-GB" sz="1400" b="0" dirty="0">
                        <a:latin typeface="Candara" panose="020E0502030303020204" pitchFamily="34" charset="0"/>
                      </a:endParaRPr>
                    </a:p>
                  </a:txBody>
                  <a:tcPr>
                    <a:solidFill>
                      <a:schemeClr val="bg1">
                        <a:lumMod val="95000"/>
                      </a:schemeClr>
                    </a:solidFill>
                  </a:tcPr>
                </a:tc>
                <a:tc>
                  <a:txBody>
                    <a:bodyPr/>
                    <a:lstStyle/>
                    <a:p>
                      <a:r>
                        <a:rPr lang="en-GB" sz="1400" b="0" dirty="0">
                          <a:latin typeface="Candara" panose="020E0502030303020204" pitchFamily="34" charset="0"/>
                        </a:rPr>
                        <a:t>DLI 1.1 –  FY21 Quarterly Budget Implementation Report ($0.3 million)</a:t>
                      </a:r>
                    </a:p>
                  </a:txBody>
                  <a:tcPr>
                    <a:solidFill>
                      <a:schemeClr val="bg1">
                        <a:lumMod val="95000"/>
                      </a:schemeClr>
                    </a:solidFill>
                  </a:tcPr>
                </a:tc>
                <a:tc>
                  <a:txBody>
                    <a:bodyPr/>
                    <a:lstStyle/>
                    <a:p>
                      <a:pPr marL="171450" indent="-171450">
                        <a:buFont typeface="Arial" panose="020B0604020202020204" pitchFamily="34" charset="0"/>
                        <a:buChar char="•"/>
                      </a:pPr>
                      <a:r>
                        <a:rPr lang="en-GB" sz="1400" b="0" kern="1200" dirty="0">
                          <a:solidFill>
                            <a:schemeClr val="tx1"/>
                          </a:solidFill>
                          <a:latin typeface="Candara" panose="020E0502030303020204" pitchFamily="34" charset="0"/>
                          <a:ea typeface="+mn-ea"/>
                          <a:cs typeface="+mn-cs"/>
                        </a:rPr>
                        <a:t>FY21 quarterly Budget Implementation Reports (BIRs) published on average within 4 weeks of quarter end to enable timely budget management – Q4 BIR due in 2022.</a:t>
                      </a:r>
                    </a:p>
                  </a:txBody>
                  <a:tcPr>
                    <a:solidFill>
                      <a:schemeClr val="bg1">
                        <a:lumMod val="95000"/>
                      </a:schemeClr>
                    </a:solidFill>
                  </a:tcPr>
                </a:tc>
                <a:tc>
                  <a:txBody>
                    <a:bodyPr/>
                    <a:lstStyle/>
                    <a:p>
                      <a:r>
                        <a:rPr lang="en-US" sz="1400" b="0" i="0" kern="0" dirty="0">
                          <a:solidFill>
                            <a:schemeClr val="tx1"/>
                          </a:solidFill>
                          <a:latin typeface="Candara" panose="020E0502030303020204" pitchFamily="34" charset="0"/>
                        </a:rPr>
                        <a:t>28</a:t>
                      </a:r>
                      <a:r>
                        <a:rPr lang="en-US" sz="1400" b="0" i="0" kern="0" baseline="30000" dirty="0">
                          <a:solidFill>
                            <a:schemeClr val="tx1"/>
                          </a:solidFill>
                          <a:latin typeface="Candara" panose="020E0502030303020204" pitchFamily="34" charset="0"/>
                        </a:rPr>
                        <a:t>th</a:t>
                      </a:r>
                      <a:r>
                        <a:rPr lang="en-US" sz="1400" b="0" i="0" kern="0" dirty="0">
                          <a:solidFill>
                            <a:schemeClr val="tx1"/>
                          </a:solidFill>
                          <a:latin typeface="Candara" panose="020E0502030303020204" pitchFamily="34" charset="0"/>
                        </a:rPr>
                        <a:t> January 2022</a:t>
                      </a:r>
                      <a:endParaRPr lang="en-GB" sz="1400" b="0" i="0" dirty="0">
                        <a:solidFill>
                          <a:schemeClr val="tx1"/>
                        </a:solidFill>
                        <a:latin typeface="Candara" panose="020E0502030303020204" pitchFamily="34" charset="0"/>
                      </a:endParaRPr>
                    </a:p>
                  </a:txBody>
                  <a:tcPr>
                    <a:solidFill>
                      <a:schemeClr val="bg1">
                        <a:lumMod val="95000"/>
                      </a:schemeClr>
                    </a:solidFill>
                  </a:tcPr>
                </a:tc>
                <a:tc>
                  <a:txBody>
                    <a:bodyPr/>
                    <a:lstStyle/>
                    <a:p>
                      <a:pPr marL="285750" indent="-285750">
                        <a:buFont typeface="Arial" panose="020B0604020202020204" pitchFamily="34" charset="0"/>
                        <a:buChar char="•"/>
                      </a:pPr>
                      <a:r>
                        <a:rPr lang="en-US" sz="1400" b="1" dirty="0">
                          <a:solidFill>
                            <a:schemeClr val="tx1"/>
                          </a:solidFill>
                          <a:latin typeface="Candara" panose="020E0502030303020204" pitchFamily="34" charset="0"/>
                        </a:rPr>
                        <a:t>All 36 States are on track and leveraging NGF technical assistance.</a:t>
                      </a:r>
                      <a:endParaRPr lang="en-GB" sz="1400" b="1" dirty="0">
                        <a:latin typeface="Candara" panose="020E0502030303020204" pitchFamily="34" charset="0"/>
                      </a:endParaRPr>
                    </a:p>
                  </a:txBody>
                  <a:tcPr>
                    <a:solidFill>
                      <a:schemeClr val="accent1">
                        <a:lumMod val="20000"/>
                        <a:lumOff val="80000"/>
                      </a:schemeClr>
                    </a:solidFill>
                  </a:tcPr>
                </a:tc>
                <a:extLst>
                  <a:ext uri="{0D108BD9-81ED-4DB2-BD59-A6C34878D82A}">
                    <a16:rowId xmlns:a16="http://schemas.microsoft.com/office/drawing/2014/main" val="1586847425"/>
                  </a:ext>
                </a:extLst>
              </a:tr>
              <a:tr h="370840">
                <a:tc>
                  <a:txBody>
                    <a:bodyPr/>
                    <a:lstStyle/>
                    <a:p>
                      <a:r>
                        <a:rPr lang="en-US" sz="1400" b="0" dirty="0">
                          <a:latin typeface="Candara" panose="020E0502030303020204" pitchFamily="34" charset="0"/>
                        </a:rPr>
                        <a:t>3.</a:t>
                      </a:r>
                      <a:endParaRPr lang="en-GB" sz="1400" b="0" dirty="0">
                        <a:latin typeface="Candara" panose="020E0502030303020204" pitchFamily="34" charset="0"/>
                      </a:endParaRPr>
                    </a:p>
                  </a:txBody>
                  <a:tcPr>
                    <a:solidFill>
                      <a:schemeClr val="bg1">
                        <a:lumMod val="95000"/>
                      </a:schemeClr>
                    </a:solidFill>
                  </a:tcPr>
                </a:tc>
                <a:tc>
                  <a:txBody>
                    <a:bodyPr/>
                    <a:lstStyle/>
                    <a:p>
                      <a:r>
                        <a:rPr lang="en-US" sz="1400" b="0" dirty="0">
                          <a:latin typeface="Candara" panose="020E0502030303020204" pitchFamily="34" charset="0"/>
                        </a:rPr>
                        <a:t>DLI 7.2 - Quarterly Debt Reports, </a:t>
                      </a:r>
                      <a:r>
                        <a:rPr lang="en-GB" sz="1400" b="0" dirty="0">
                          <a:latin typeface="Candara" panose="020E0502030303020204" pitchFamily="34" charset="0"/>
                        </a:rPr>
                        <a:t>Annual state debt sustainability analysis and Medium-term Debt Management Strategy ($0.5million)</a:t>
                      </a:r>
                    </a:p>
                  </a:txBody>
                  <a:tcPr>
                    <a:solidFill>
                      <a:schemeClr val="bg1">
                        <a:lumMod val="95000"/>
                      </a:schemeClr>
                    </a:solidFill>
                  </a:tcPr>
                </a:tc>
                <a:tc>
                  <a:txBody>
                    <a:bodyPr/>
                    <a:lstStyle/>
                    <a:p>
                      <a:pPr marL="171450" marR="0" lvl="0" indent="-1714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4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Quarterly state debt reports accepted by the DMO on average two months or less after the end of the quarter in 2021.</a:t>
                      </a:r>
                      <a:endParaRPr lang="en-US" sz="1400" dirty="0">
                        <a:effectLst/>
                        <a:latin typeface="Candara" panose="020E0502030303020204" pitchFamily="34" charset="0"/>
                        <a:ea typeface="Calibri" panose="020F0502020204030204" pitchFamily="34" charset="0"/>
                        <a:cs typeface="Times New Roman" panose="02020603050405020304" pitchFamily="18" charset="0"/>
                      </a:endParaRPr>
                    </a:p>
                  </a:txBody>
                  <a:tcPr>
                    <a:solidFill>
                      <a:schemeClr val="bg1">
                        <a:lumMod val="95000"/>
                      </a:schemeClr>
                    </a:solidFill>
                  </a:tcPr>
                </a:tc>
                <a:tc>
                  <a:txBody>
                    <a:bodyPr/>
                    <a:lstStyle/>
                    <a:p>
                      <a:r>
                        <a:rPr lang="en-GB" sz="1400" b="0" i="0" dirty="0">
                          <a:solidFill>
                            <a:schemeClr val="tx1"/>
                          </a:solidFill>
                          <a:latin typeface="Candara" panose="020E0502030303020204" pitchFamily="34" charset="0"/>
                        </a:rPr>
                        <a:t>28</a:t>
                      </a:r>
                      <a:r>
                        <a:rPr lang="en-GB" sz="1400" b="0" i="0" baseline="30000" dirty="0">
                          <a:solidFill>
                            <a:schemeClr val="tx1"/>
                          </a:solidFill>
                          <a:latin typeface="Candara" panose="020E0502030303020204" pitchFamily="34" charset="0"/>
                        </a:rPr>
                        <a:t>th</a:t>
                      </a:r>
                      <a:r>
                        <a:rPr lang="en-GB" sz="1400" b="0" i="0" dirty="0">
                          <a:solidFill>
                            <a:schemeClr val="tx1"/>
                          </a:solidFill>
                          <a:latin typeface="Candara" panose="020E0502030303020204" pitchFamily="34" charset="0"/>
                        </a:rPr>
                        <a:t> February 2022</a:t>
                      </a:r>
                    </a:p>
                  </a:txBody>
                  <a:tcP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dirty="0">
                          <a:solidFill>
                            <a:schemeClr val="tx1"/>
                          </a:solidFill>
                          <a:latin typeface="Candara" panose="020E0502030303020204" pitchFamily="34" charset="0"/>
                        </a:rPr>
                        <a:t>States are to work with the Debt Management Office (DMO) for technical assistance.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1" dirty="0">
                        <a:solidFill>
                          <a:schemeClr val="tx1"/>
                        </a:solidFill>
                        <a:latin typeface="Candara" panose="020E0502030303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dirty="0">
                          <a:solidFill>
                            <a:schemeClr val="tx1"/>
                          </a:solidFill>
                          <a:latin typeface="Candara" panose="020E0502030303020204" pitchFamily="34" charset="0"/>
                        </a:rPr>
                        <a:t>On DLI 7.1- Passage of a Debt Management Law ($2million) with Dec 2021 deadline, the following 6 States – </a:t>
                      </a:r>
                      <a:r>
                        <a:rPr lang="en-GB" sz="1400" b="1" i="1" dirty="0" err="1">
                          <a:solidFill>
                            <a:srgbClr val="C00000"/>
                          </a:solidFill>
                          <a:latin typeface="Candara" panose="020E0502030303020204" pitchFamily="34" charset="0"/>
                        </a:rPr>
                        <a:t>Abia</a:t>
                      </a:r>
                      <a:r>
                        <a:rPr lang="en-GB" sz="1400" b="1" i="1" dirty="0">
                          <a:solidFill>
                            <a:srgbClr val="C00000"/>
                          </a:solidFill>
                          <a:latin typeface="Candara" panose="020E0502030303020204" pitchFamily="34" charset="0"/>
                        </a:rPr>
                        <a:t>, Bayelsa, Delta, Kano, Kebbi and Nasarawa State </a:t>
                      </a:r>
                      <a:r>
                        <a:rPr lang="en-GB" sz="1400" b="1" dirty="0">
                          <a:solidFill>
                            <a:schemeClr val="tx1"/>
                          </a:solidFill>
                          <a:latin typeface="Candara" panose="020E0502030303020204" pitchFamily="34" charset="0"/>
                        </a:rPr>
                        <a:t>-  are advised to send a gazetted version of their debt management law to the DMO latest </a:t>
                      </a:r>
                      <a:r>
                        <a:rPr lang="en-GB" sz="1400" b="1" u="sng" dirty="0">
                          <a:solidFill>
                            <a:schemeClr val="tx1"/>
                          </a:solidFill>
                          <a:latin typeface="Candara" panose="020E0502030303020204" pitchFamily="34" charset="0"/>
                        </a:rPr>
                        <a:t>by Friday 21</a:t>
                      </a:r>
                      <a:r>
                        <a:rPr lang="en-GB" sz="1400" b="1" u="sng" baseline="30000" dirty="0">
                          <a:solidFill>
                            <a:schemeClr val="tx1"/>
                          </a:solidFill>
                          <a:latin typeface="Candara" panose="020E0502030303020204" pitchFamily="34" charset="0"/>
                        </a:rPr>
                        <a:t>st</a:t>
                      </a:r>
                      <a:r>
                        <a:rPr lang="en-GB" sz="1400" b="1" u="sng" dirty="0">
                          <a:solidFill>
                            <a:schemeClr val="tx1"/>
                          </a:solidFill>
                          <a:latin typeface="Candara" panose="020E0502030303020204" pitchFamily="34" charset="0"/>
                        </a:rPr>
                        <a:t> January 2022.</a:t>
                      </a:r>
                    </a:p>
                    <a:p>
                      <a:pPr marL="0" indent="0">
                        <a:buFont typeface="Arial" panose="020B0604020202020204" pitchFamily="34" charset="0"/>
                        <a:buNone/>
                      </a:pPr>
                      <a:endParaRPr lang="en-GB" sz="1400" b="1" dirty="0">
                        <a:solidFill>
                          <a:schemeClr val="tx1"/>
                        </a:solidFill>
                        <a:latin typeface="Candara" panose="020E0502030303020204" pitchFamily="34" charset="0"/>
                      </a:endParaRPr>
                    </a:p>
                  </a:txBody>
                  <a:tcPr>
                    <a:solidFill>
                      <a:schemeClr val="accent1">
                        <a:lumMod val="20000"/>
                        <a:lumOff val="80000"/>
                      </a:schemeClr>
                    </a:solidFill>
                  </a:tcPr>
                </a:tc>
                <a:extLst>
                  <a:ext uri="{0D108BD9-81ED-4DB2-BD59-A6C34878D82A}">
                    <a16:rowId xmlns:a16="http://schemas.microsoft.com/office/drawing/2014/main" val="443260306"/>
                  </a:ext>
                </a:extLst>
              </a:tr>
              <a:tr h="370840">
                <a:tc>
                  <a:txBody>
                    <a:bodyPr/>
                    <a:lstStyle/>
                    <a:p>
                      <a:r>
                        <a:rPr lang="en-US" sz="1400" b="0" dirty="0">
                          <a:latin typeface="Candara" panose="020E0502030303020204" pitchFamily="34" charset="0"/>
                        </a:rPr>
                        <a:t>4.</a:t>
                      </a:r>
                      <a:endParaRPr lang="en-GB" sz="1400" b="0" dirty="0">
                        <a:latin typeface="Candara" panose="020E0502030303020204" pitchFamily="34" charset="0"/>
                      </a:endParaRPr>
                    </a:p>
                  </a:txBody>
                  <a:tcPr>
                    <a:solidFill>
                      <a:schemeClr val="bg1">
                        <a:lumMod val="95000"/>
                      </a:schemeClr>
                    </a:solidFill>
                  </a:tcPr>
                </a:tc>
                <a:tc>
                  <a:txBody>
                    <a:bodyPr/>
                    <a:lstStyle/>
                    <a:p>
                      <a:r>
                        <a:rPr lang="en-GB" sz="1400" b="0" dirty="0">
                          <a:latin typeface="Candara" panose="020E0502030303020204" pitchFamily="34" charset="0"/>
                        </a:rPr>
                        <a:t>DLI 2.1 – Citizens input in budget ($0.5million)</a:t>
                      </a:r>
                    </a:p>
                  </a:txBody>
                  <a:tcPr>
                    <a:solidFill>
                      <a:schemeClr val="bg1">
                        <a:lumMod val="95000"/>
                      </a:schemeClr>
                    </a:solidFill>
                  </a:tcPr>
                </a:tc>
                <a:tc>
                  <a:txBody>
                    <a:bodyPr/>
                    <a:lstStyle/>
                    <a:p>
                      <a:pPr marL="171450" indent="-171450" algn="just">
                        <a:lnSpc>
                          <a:spcPct val="107000"/>
                        </a:lnSpc>
                        <a:spcAft>
                          <a:spcPts val="800"/>
                        </a:spcAft>
                        <a:buFont typeface="Arial" panose="020B0604020202020204" pitchFamily="34" charset="0"/>
                        <a:buChar char="•"/>
                      </a:pPr>
                      <a:r>
                        <a:rPr lang="en-US" sz="14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Citizens’ inputs from formal public consultations are published online, along with the proposed FY22 budget.</a:t>
                      </a:r>
                      <a:endParaRPr lang="en-US" sz="1400" dirty="0">
                        <a:effectLst/>
                        <a:latin typeface="Candara" panose="020E0502030303020204" pitchFamily="34" charset="0"/>
                        <a:ea typeface="Calibri" panose="020F0502020204030204" pitchFamily="34" charset="0"/>
                        <a:cs typeface="Times New Roman" panose="020206030504050203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dirty="0">
                          <a:solidFill>
                            <a:schemeClr val="tx1"/>
                          </a:solidFill>
                          <a:latin typeface="Candara" panose="020E0502030303020204" pitchFamily="34" charset="0"/>
                        </a:rPr>
                        <a:t>31</a:t>
                      </a:r>
                      <a:r>
                        <a:rPr lang="en-GB" sz="1400" b="0" i="0" baseline="30000" dirty="0">
                          <a:solidFill>
                            <a:schemeClr val="tx1"/>
                          </a:solidFill>
                          <a:latin typeface="Candara" panose="020E0502030303020204" pitchFamily="34" charset="0"/>
                        </a:rPr>
                        <a:t>st</a:t>
                      </a:r>
                      <a:r>
                        <a:rPr lang="en-GB" sz="1400" b="0" i="0" dirty="0">
                          <a:solidFill>
                            <a:schemeClr val="tx1"/>
                          </a:solidFill>
                          <a:latin typeface="Candara" panose="020E0502030303020204" pitchFamily="34" charset="0"/>
                        </a:rPr>
                        <a:t> January 2022</a:t>
                      </a:r>
                      <a:endParaRPr lang="en-US" sz="1400" b="0" i="0" dirty="0">
                        <a:solidFill>
                          <a:schemeClr val="tx1"/>
                        </a:solidFill>
                        <a:latin typeface="Candara" panose="020E0502030303020204" pitchFamily="34" charset="0"/>
                      </a:endParaRPr>
                    </a:p>
                  </a:txBody>
                  <a:tcPr>
                    <a:solidFill>
                      <a:schemeClr val="bg1">
                        <a:lumMod val="95000"/>
                      </a:schemeClr>
                    </a:solidFill>
                  </a:tcPr>
                </a:tc>
                <a:tc>
                  <a:txBody>
                    <a:bodyPr/>
                    <a:lstStyle/>
                    <a:p>
                      <a:pPr marL="171450" indent="-171450">
                        <a:buFont typeface="Arial" panose="020B0604020202020204" pitchFamily="34" charset="0"/>
                        <a:buChar char="•"/>
                      </a:pPr>
                      <a:r>
                        <a:rPr lang="en-GB" sz="1400" b="1" dirty="0">
                          <a:solidFill>
                            <a:schemeClr val="tx1"/>
                          </a:solidFill>
                          <a:latin typeface="Candara" panose="020E0502030303020204" pitchFamily="34" charset="0"/>
                        </a:rPr>
                        <a:t>States are to work with the Open Government Partnership Secretariat for technical assistance. </a:t>
                      </a:r>
                    </a:p>
                  </a:txBody>
                  <a:tcPr>
                    <a:solidFill>
                      <a:schemeClr val="accent1">
                        <a:lumMod val="20000"/>
                        <a:lumOff val="80000"/>
                      </a:schemeClr>
                    </a:solidFill>
                  </a:tcPr>
                </a:tc>
                <a:extLst>
                  <a:ext uri="{0D108BD9-81ED-4DB2-BD59-A6C34878D82A}">
                    <a16:rowId xmlns:a16="http://schemas.microsoft.com/office/drawing/2014/main" val="1917905671"/>
                  </a:ext>
                </a:extLst>
              </a:tr>
            </a:tbl>
          </a:graphicData>
        </a:graphic>
      </p:graphicFrame>
      <p:grpSp>
        <p:nvGrpSpPr>
          <p:cNvPr id="8" name="Group 7">
            <a:extLst>
              <a:ext uri="{FF2B5EF4-FFF2-40B4-BE49-F238E27FC236}">
                <a16:creationId xmlns:a16="http://schemas.microsoft.com/office/drawing/2014/main" id="{C9F7DB6F-B1F8-4266-9471-614FE99C5529}"/>
              </a:ext>
            </a:extLst>
          </p:cNvPr>
          <p:cNvGrpSpPr/>
          <p:nvPr/>
        </p:nvGrpSpPr>
        <p:grpSpPr>
          <a:xfrm>
            <a:off x="121297" y="44343"/>
            <a:ext cx="11789212" cy="544501"/>
            <a:chOff x="121297" y="44343"/>
            <a:chExt cx="11789212" cy="544501"/>
          </a:xfrm>
        </p:grpSpPr>
        <p:sp>
          <p:nvSpPr>
            <p:cNvPr id="13" name="Title 1">
              <a:extLst>
                <a:ext uri="{FF2B5EF4-FFF2-40B4-BE49-F238E27FC236}">
                  <a16:creationId xmlns:a16="http://schemas.microsoft.com/office/drawing/2014/main" id="{9D8164C2-0AC6-4740-BAA4-B5A195CDAF39}"/>
                </a:ext>
              </a:extLst>
            </p:cNvPr>
            <p:cNvSpPr txBox="1">
              <a:spLocks/>
            </p:cNvSpPr>
            <p:nvPr/>
          </p:nvSpPr>
          <p:spPr>
            <a:xfrm>
              <a:off x="1696726" y="44343"/>
              <a:ext cx="8593274" cy="544501"/>
            </a:xfrm>
            <a:prstGeom prst="rect">
              <a:avLst/>
            </a:prstGeom>
          </p:spPr>
          <p:txBody>
            <a:bodyPr vert="horz" lIns="91440" tIns="45720" rIns="91440" bIns="45720" rtlCol="0" anchor="ctr">
              <a:normAutofit fontScale="92500" lnSpcReduction="20000"/>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pPr>
              <a:r>
                <a:rPr lang="en-US" sz="1800" b="1" cap="none" dirty="0">
                  <a:solidFill>
                    <a:srgbClr val="C00000"/>
                  </a:solidFill>
                  <a:latin typeface="Candara" panose="020E0502030303020204" pitchFamily="34" charset="0"/>
                  <a:ea typeface="Calibri" panose="020F0502020204030204" pitchFamily="34" charset="0"/>
                  <a:cs typeface="Arial" panose="020B0604020202020204" pitchFamily="34" charset="0"/>
                </a:rPr>
                <a:t>UPCOMING ELIGIBILITY CRITERIA (EC) AND DISBURSMENT LINKED INDICATOR (DLI) DEADLINES in 2022</a:t>
              </a:r>
              <a:endParaRPr lang="en-US" sz="1800" b="1" cap="none" dirty="0">
                <a:solidFill>
                  <a:srgbClr val="C00000"/>
                </a:solidFill>
                <a:effectLst/>
                <a:latin typeface="Candara" panose="020E0502030303020204" pitchFamily="34" charset="0"/>
                <a:ea typeface="Calibri" panose="020F050202020403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083050EC-9473-45E1-B92C-38BB69AEC113}"/>
                </a:ext>
              </a:extLst>
            </p:cNvPr>
            <p:cNvCxnSpPr>
              <a:cxnSpLocks/>
            </p:cNvCxnSpPr>
            <p:nvPr/>
          </p:nvCxnSpPr>
          <p:spPr>
            <a:xfrm>
              <a:off x="121297" y="428791"/>
              <a:ext cx="4627985"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F0545D66-E8DC-4814-A368-EC3C3DBC9460}"/>
                </a:ext>
              </a:extLst>
            </p:cNvPr>
            <p:cNvCxnSpPr>
              <a:cxnSpLocks/>
            </p:cNvCxnSpPr>
            <p:nvPr/>
          </p:nvCxnSpPr>
          <p:spPr>
            <a:xfrm>
              <a:off x="7234334" y="394162"/>
              <a:ext cx="4676175" cy="0"/>
            </a:xfrm>
            <a:prstGeom prst="line">
              <a:avLst/>
            </a:prstGeom>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79965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7">
            <a:extLst>
              <a:ext uri="{FF2B5EF4-FFF2-40B4-BE49-F238E27FC236}">
                <a16:creationId xmlns:a16="http://schemas.microsoft.com/office/drawing/2014/main" id="{7FE71295-06F5-4D00-9AD9-138673F424D5}"/>
              </a:ext>
            </a:extLst>
          </p:cNvPr>
          <p:cNvGraphicFramePr>
            <a:graphicFrameLocks noGrp="1"/>
          </p:cNvGraphicFramePr>
          <p:nvPr>
            <p:extLst>
              <p:ext uri="{D42A27DB-BD31-4B8C-83A1-F6EECF244321}">
                <p14:modId xmlns:p14="http://schemas.microsoft.com/office/powerpoint/2010/main" val="804845902"/>
              </p:ext>
            </p:extLst>
          </p:nvPr>
        </p:nvGraphicFramePr>
        <p:xfrm>
          <a:off x="281491" y="887885"/>
          <a:ext cx="11629018" cy="5882640"/>
        </p:xfrm>
        <a:graphic>
          <a:graphicData uri="http://schemas.openxmlformats.org/drawingml/2006/table">
            <a:tbl>
              <a:tblPr firstRow="1" bandRow="1">
                <a:tableStyleId>{5940675A-B579-460E-94D1-54222C63F5DA}</a:tableStyleId>
              </a:tblPr>
              <a:tblGrid>
                <a:gridCol w="449940">
                  <a:extLst>
                    <a:ext uri="{9D8B030D-6E8A-4147-A177-3AD203B41FA5}">
                      <a16:colId xmlns:a16="http://schemas.microsoft.com/office/drawing/2014/main" val="3552003854"/>
                    </a:ext>
                  </a:extLst>
                </a:gridCol>
                <a:gridCol w="1460100">
                  <a:extLst>
                    <a:ext uri="{9D8B030D-6E8A-4147-A177-3AD203B41FA5}">
                      <a16:colId xmlns:a16="http://schemas.microsoft.com/office/drawing/2014/main" val="1396412486"/>
                    </a:ext>
                  </a:extLst>
                </a:gridCol>
                <a:gridCol w="2660387">
                  <a:extLst>
                    <a:ext uri="{9D8B030D-6E8A-4147-A177-3AD203B41FA5}">
                      <a16:colId xmlns:a16="http://schemas.microsoft.com/office/drawing/2014/main" val="3867557380"/>
                    </a:ext>
                  </a:extLst>
                </a:gridCol>
                <a:gridCol w="1166327">
                  <a:extLst>
                    <a:ext uri="{9D8B030D-6E8A-4147-A177-3AD203B41FA5}">
                      <a16:colId xmlns:a16="http://schemas.microsoft.com/office/drawing/2014/main" val="2201587754"/>
                    </a:ext>
                  </a:extLst>
                </a:gridCol>
                <a:gridCol w="5892264">
                  <a:extLst>
                    <a:ext uri="{9D8B030D-6E8A-4147-A177-3AD203B41FA5}">
                      <a16:colId xmlns:a16="http://schemas.microsoft.com/office/drawing/2014/main" val="127131244"/>
                    </a:ext>
                  </a:extLst>
                </a:gridCol>
              </a:tblGrid>
              <a:tr h="0">
                <a:tc>
                  <a:txBody>
                    <a:bodyPr/>
                    <a:lstStyle/>
                    <a:p>
                      <a:r>
                        <a:rPr lang="en-US" sz="1400" b="1" dirty="0">
                          <a:latin typeface="Candara" panose="020E0502030303020204" pitchFamily="34" charset="0"/>
                        </a:rPr>
                        <a:t>S/N</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EC/DLI</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REQUIREMENT PENDING</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DEADLINE</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STATUS/MATTERS ARISING</a:t>
                      </a:r>
                      <a:endParaRPr lang="en-GB" sz="1400" b="1" dirty="0">
                        <a:latin typeface="Candara" panose="020E0502030303020204" pitchFamily="34" charset="0"/>
                      </a:endParaRPr>
                    </a:p>
                  </a:txBody>
                  <a:tcPr>
                    <a:solidFill>
                      <a:schemeClr val="accent6">
                        <a:lumMod val="20000"/>
                        <a:lumOff val="80000"/>
                      </a:schemeClr>
                    </a:solidFill>
                  </a:tcPr>
                </a:tc>
                <a:extLst>
                  <a:ext uri="{0D108BD9-81ED-4DB2-BD59-A6C34878D82A}">
                    <a16:rowId xmlns:a16="http://schemas.microsoft.com/office/drawing/2014/main" val="2917736925"/>
                  </a:ext>
                </a:extLst>
              </a:tr>
              <a:tr h="452126">
                <a:tc>
                  <a:txBody>
                    <a:bodyPr/>
                    <a:lstStyle/>
                    <a:p>
                      <a:r>
                        <a:rPr lang="en-US" sz="1200" b="0" dirty="0">
                          <a:latin typeface="Candara" panose="020E0502030303020204" pitchFamily="34" charset="0"/>
                        </a:rPr>
                        <a:t>5.</a:t>
                      </a:r>
                      <a:endParaRPr lang="en-GB" sz="1200" b="0" dirty="0">
                        <a:latin typeface="Candara" panose="020E0502030303020204" pitchFamily="34" charset="0"/>
                      </a:endParaRPr>
                    </a:p>
                  </a:txBody>
                  <a:tcPr>
                    <a:solidFill>
                      <a:schemeClr val="bg1">
                        <a:lumMod val="95000"/>
                      </a:schemeClr>
                    </a:solidFill>
                  </a:tcPr>
                </a:tc>
                <a:tc>
                  <a:txBody>
                    <a:bodyPr/>
                    <a:lstStyle/>
                    <a:p>
                      <a:r>
                        <a:rPr lang="en-GB" sz="1200" b="0" dirty="0">
                          <a:latin typeface="Candara" panose="020E0502030303020204" pitchFamily="34" charset="0"/>
                        </a:rPr>
                        <a:t>DLI 6.2 (2021 result) on e-Procurement (US$2 million): </a:t>
                      </a:r>
                    </a:p>
                  </a:txBody>
                  <a:tcPr>
                    <a:solidFill>
                      <a:schemeClr val="bg1">
                        <a:lumMod val="95000"/>
                      </a:schemeClr>
                    </a:solidFill>
                  </a:tcPr>
                </a:tc>
                <a:tc>
                  <a:txBody>
                    <a:bodyPr/>
                    <a:lstStyle/>
                    <a:p>
                      <a:pPr marL="171450" indent="-171450">
                        <a:buFont typeface="Arial" panose="020B0604020202020204" pitchFamily="34" charset="0"/>
                        <a:buChar char="•"/>
                      </a:pPr>
                      <a:r>
                        <a:rPr lang="en-GB" sz="1200" b="0" kern="1200" dirty="0">
                          <a:solidFill>
                            <a:schemeClr val="tx1"/>
                          </a:solidFill>
                          <a:latin typeface="Candara" panose="020E0502030303020204" pitchFamily="34" charset="0"/>
                          <a:ea typeface="+mn-ea"/>
                          <a:cs typeface="+mn-cs"/>
                        </a:rPr>
                        <a:t>Implement e-procurement in at least 4 MDAs (incl. Education, Health and Public Works) by 31</a:t>
                      </a:r>
                      <a:r>
                        <a:rPr lang="en-GB" sz="1200" b="0" kern="1200" baseline="30000" dirty="0">
                          <a:solidFill>
                            <a:schemeClr val="tx1"/>
                          </a:solidFill>
                          <a:latin typeface="Candara" panose="020E0502030303020204" pitchFamily="34" charset="0"/>
                          <a:ea typeface="+mn-ea"/>
                          <a:cs typeface="+mn-cs"/>
                        </a:rPr>
                        <a:t>st</a:t>
                      </a:r>
                      <a:r>
                        <a:rPr lang="en-GB" sz="1200" b="0" kern="1200" dirty="0">
                          <a:solidFill>
                            <a:schemeClr val="tx1"/>
                          </a:solidFill>
                          <a:latin typeface="Candara" panose="020E0502030303020204" pitchFamily="34" charset="0"/>
                          <a:ea typeface="+mn-ea"/>
                          <a:cs typeface="+mn-cs"/>
                        </a:rPr>
                        <a:t> December 2021 and have </a:t>
                      </a:r>
                      <a:r>
                        <a:rPr lang="en-US" sz="1200" b="0" kern="0" dirty="0">
                          <a:solidFill>
                            <a:schemeClr val="tx1"/>
                          </a:solidFill>
                          <a:latin typeface="Candara" panose="020E0502030303020204" pitchFamily="34" charset="0"/>
                        </a:rPr>
                        <a:t>at least 6 months of transactions going through the e-procurement system by 30</a:t>
                      </a:r>
                      <a:r>
                        <a:rPr lang="en-US" sz="1200" b="0" kern="0" baseline="30000" dirty="0">
                          <a:solidFill>
                            <a:schemeClr val="tx1"/>
                          </a:solidFill>
                          <a:latin typeface="Candara" panose="020E0502030303020204" pitchFamily="34" charset="0"/>
                        </a:rPr>
                        <a:t>th</a:t>
                      </a:r>
                      <a:r>
                        <a:rPr lang="en-US" sz="1200" b="0" kern="0" dirty="0">
                          <a:solidFill>
                            <a:schemeClr val="tx1"/>
                          </a:solidFill>
                          <a:latin typeface="Candara" panose="020E0502030303020204" pitchFamily="34" charset="0"/>
                        </a:rPr>
                        <a:t> June 2022.</a:t>
                      </a:r>
                      <a:endParaRPr lang="en-GB" sz="1200" b="0" kern="1200" dirty="0">
                        <a:solidFill>
                          <a:schemeClr val="tx1"/>
                        </a:solidFill>
                        <a:latin typeface="Candara" panose="020E0502030303020204" pitchFamily="34" charset="0"/>
                        <a:ea typeface="+mn-ea"/>
                        <a:cs typeface="+mn-cs"/>
                      </a:endParaRPr>
                    </a:p>
                    <a:p>
                      <a:pPr marL="171450" indent="-171450">
                        <a:buFont typeface="Arial" panose="020B0604020202020204" pitchFamily="34" charset="0"/>
                        <a:buChar char="•"/>
                      </a:pPr>
                      <a:r>
                        <a:rPr lang="en-GB" sz="1200" b="0" kern="1200" dirty="0">
                          <a:solidFill>
                            <a:schemeClr val="tx1"/>
                          </a:solidFill>
                          <a:latin typeface="Candara" panose="020E0502030303020204" pitchFamily="34" charset="0"/>
                          <a:ea typeface="+mn-ea"/>
                          <a:cs typeface="+mn-cs"/>
                        </a:rPr>
                        <a:t>Publish all contract award information in OCDS format on the online portal for the 4 MDAs </a:t>
                      </a:r>
                    </a:p>
                    <a:p>
                      <a:pPr marL="171450" indent="-171450">
                        <a:buFont typeface="Arial" panose="020B0604020202020204" pitchFamily="34" charset="0"/>
                        <a:buChar char="•"/>
                      </a:pPr>
                      <a:r>
                        <a:rPr lang="en-GB" sz="1200" b="0" kern="1200" dirty="0">
                          <a:solidFill>
                            <a:schemeClr val="tx1"/>
                          </a:solidFill>
                          <a:latin typeface="Candara" panose="020E0502030303020204" pitchFamily="34" charset="0"/>
                          <a:ea typeface="+mn-ea"/>
                          <a:cs typeface="+mn-cs"/>
                        </a:rPr>
                        <a:t>For those MDAs without e-procurement:</a:t>
                      </a:r>
                    </a:p>
                    <a:p>
                      <a:pPr marL="365760" lvl="1" indent="-171450">
                        <a:buFont typeface="Courier New" panose="02070309020205020404" pitchFamily="49" charset="0"/>
                        <a:buChar char="o"/>
                      </a:pPr>
                      <a:r>
                        <a:rPr lang="en-GB" sz="1200" b="0" kern="1200" dirty="0">
                          <a:solidFill>
                            <a:schemeClr val="tx1"/>
                          </a:solidFill>
                          <a:latin typeface="Candara" panose="020E0502030303020204" pitchFamily="34" charset="0"/>
                          <a:ea typeface="+mn-ea"/>
                          <a:cs typeface="+mn-cs"/>
                        </a:rPr>
                        <a:t>Publish contract award information above a threshold set out in the State’s procurement law/regulation on a monthly basis in OCDS format on the state website or online portal if available</a:t>
                      </a:r>
                    </a:p>
                  </a:txBody>
                  <a:tcPr>
                    <a:solidFill>
                      <a:schemeClr val="bg1">
                        <a:lumMod val="95000"/>
                      </a:schemeClr>
                    </a:solidFill>
                  </a:tcPr>
                </a:tc>
                <a:tc>
                  <a:txBody>
                    <a:bodyPr/>
                    <a:lstStyle/>
                    <a:p>
                      <a:r>
                        <a:rPr lang="en-US" sz="1200" b="0" i="0" kern="0" dirty="0">
                          <a:solidFill>
                            <a:schemeClr val="tx1"/>
                          </a:solidFill>
                          <a:latin typeface="Candara" panose="020E0502030303020204" pitchFamily="34" charset="0"/>
                        </a:rPr>
                        <a:t>30th June 2022</a:t>
                      </a:r>
                      <a:endParaRPr lang="en-GB" sz="1200" b="0" i="0" dirty="0">
                        <a:solidFill>
                          <a:schemeClr val="tx1"/>
                        </a:solidFill>
                        <a:latin typeface="Candara" panose="020E0502030303020204" pitchFamily="34" charset="0"/>
                      </a:endParaRPr>
                    </a:p>
                  </a:txBody>
                  <a:tcPr>
                    <a:solidFill>
                      <a:schemeClr val="bg1">
                        <a:lumMod val="95000"/>
                      </a:schemeClr>
                    </a:solidFill>
                  </a:tcPr>
                </a:tc>
                <a:tc>
                  <a:txBody>
                    <a:bodyPr/>
                    <a:lstStyle/>
                    <a:p>
                      <a:r>
                        <a:rPr lang="en-GB" sz="1200" b="1" u="sng" dirty="0">
                          <a:latin typeface="Candara" panose="020E0502030303020204" pitchFamily="34" charset="0"/>
                        </a:rPr>
                        <a:t>User Adoption Progress:</a:t>
                      </a:r>
                    </a:p>
                    <a:p>
                      <a:pPr marL="228600" indent="-228600">
                        <a:buAutoNum type="arabicPeriod"/>
                      </a:pPr>
                      <a:r>
                        <a:rPr lang="en-GB" sz="1200" b="1" u="none" dirty="0">
                          <a:latin typeface="Candara" panose="020E0502030303020204" pitchFamily="34" charset="0"/>
                        </a:rPr>
                        <a:t>Framework Agreement States:</a:t>
                      </a:r>
                    </a:p>
                    <a:p>
                      <a:pPr marL="685800" lvl="1" indent="-228600">
                        <a:buFont typeface="Courier New" panose="02070309020205020404" pitchFamily="49" charset="0"/>
                        <a:buChar char="o"/>
                      </a:pPr>
                      <a:r>
                        <a:rPr lang="en-GB" sz="1200" b="1" u="none" dirty="0">
                          <a:solidFill>
                            <a:schemeClr val="accent6">
                              <a:lumMod val="50000"/>
                            </a:schemeClr>
                          </a:solidFill>
                          <a:latin typeface="Candara" panose="020E0502030303020204" pitchFamily="34" charset="0"/>
                        </a:rPr>
                        <a:t>On Track </a:t>
                      </a:r>
                      <a:r>
                        <a:rPr lang="en-GB" sz="1200" b="1" u="none" dirty="0">
                          <a:latin typeface="Candara" panose="020E0502030303020204" pitchFamily="34" charset="0"/>
                        </a:rPr>
                        <a:t>– </a:t>
                      </a:r>
                      <a:r>
                        <a:rPr lang="en-GB" sz="1200" b="0" i="1" u="none" dirty="0">
                          <a:latin typeface="Candara" panose="020E0502030303020204" pitchFamily="34" charset="0"/>
                        </a:rPr>
                        <a:t>Kaduna, Edo, Niger, Kogi, </a:t>
                      </a:r>
                      <a:r>
                        <a:rPr lang="en-GB" sz="1200" b="0" i="1" u="none" dirty="0" err="1">
                          <a:latin typeface="Candara" panose="020E0502030303020204" pitchFamily="34" charset="0"/>
                        </a:rPr>
                        <a:t>Borno</a:t>
                      </a:r>
                      <a:r>
                        <a:rPr lang="en-GB" sz="1200" b="0" i="1" u="none" dirty="0">
                          <a:latin typeface="Candara" panose="020E0502030303020204" pitchFamily="34" charset="0"/>
                        </a:rPr>
                        <a:t>, Gombe, </a:t>
                      </a:r>
                      <a:r>
                        <a:rPr lang="en-GB" sz="1200" b="0" i="1" u="none" dirty="0" err="1">
                          <a:latin typeface="Candara" panose="020E0502030303020204" pitchFamily="34" charset="0"/>
                        </a:rPr>
                        <a:t>Kwara</a:t>
                      </a:r>
                      <a:r>
                        <a:rPr lang="en-GB" sz="1200" b="0" i="1" u="none" dirty="0">
                          <a:latin typeface="Candara" panose="020E0502030303020204" pitchFamily="34" charset="0"/>
                        </a:rPr>
                        <a:t>, Ondo, Yobe and Ekiti State.</a:t>
                      </a:r>
                    </a:p>
                    <a:p>
                      <a:pPr marL="685800" lvl="1" indent="-228600">
                        <a:buFont typeface="Courier New" panose="02070309020205020404" pitchFamily="49" charset="0"/>
                        <a:buChar char="o"/>
                      </a:pPr>
                      <a:r>
                        <a:rPr lang="en-GB" sz="1200" b="1" u="none" dirty="0">
                          <a:solidFill>
                            <a:schemeClr val="accent1"/>
                          </a:solidFill>
                          <a:latin typeface="Candara" panose="020E0502030303020204" pitchFamily="34" charset="0"/>
                        </a:rPr>
                        <a:t>Marginally Behind </a:t>
                      </a:r>
                      <a:r>
                        <a:rPr lang="en-GB" sz="1200" b="0" u="none" dirty="0">
                          <a:latin typeface="Candara" panose="020E0502030303020204" pitchFamily="34" charset="0"/>
                        </a:rPr>
                        <a:t>– </a:t>
                      </a:r>
                      <a:r>
                        <a:rPr lang="en-GB" sz="1200" b="0" i="1" u="none" dirty="0">
                          <a:latin typeface="Candara" panose="020E0502030303020204" pitchFamily="34" charset="0"/>
                        </a:rPr>
                        <a:t>Zamfara, Kebbi, Sokoto and Bayelsa State</a:t>
                      </a:r>
                      <a:r>
                        <a:rPr lang="en-GB" sz="1200" b="0" u="none" dirty="0">
                          <a:latin typeface="Candara" panose="020E0502030303020204" pitchFamily="34" charset="0"/>
                        </a:rPr>
                        <a:t>.</a:t>
                      </a:r>
                    </a:p>
                    <a:p>
                      <a:pPr marL="685800" lvl="1" indent="-228600">
                        <a:buFont typeface="Courier New" panose="02070309020205020404" pitchFamily="49" charset="0"/>
                        <a:buChar char="o"/>
                      </a:pPr>
                      <a:r>
                        <a:rPr lang="en-GB" sz="1200" b="1" u="none" dirty="0">
                          <a:solidFill>
                            <a:srgbClr val="C00000"/>
                          </a:solidFill>
                          <a:latin typeface="Candara" panose="020E0502030303020204" pitchFamily="34" charset="0"/>
                        </a:rPr>
                        <a:t>Significantly Behind </a:t>
                      </a:r>
                      <a:r>
                        <a:rPr lang="en-GB" sz="1200" b="0" u="none" dirty="0">
                          <a:latin typeface="Candara" panose="020E0502030303020204" pitchFamily="34" charset="0"/>
                        </a:rPr>
                        <a:t>– </a:t>
                      </a:r>
                      <a:r>
                        <a:rPr lang="en-GB" sz="1200" b="0" i="1" u="none" dirty="0">
                          <a:latin typeface="Candara" panose="020E0502030303020204" pitchFamily="34" charset="0"/>
                        </a:rPr>
                        <a:t>Jigawa and </a:t>
                      </a:r>
                      <a:r>
                        <a:rPr lang="en-GB" sz="1200" b="0" i="1" u="none" dirty="0" err="1">
                          <a:latin typeface="Candara" panose="020E0502030303020204" pitchFamily="34" charset="0"/>
                        </a:rPr>
                        <a:t>Akwa</a:t>
                      </a:r>
                      <a:r>
                        <a:rPr lang="en-GB" sz="1200" b="0" i="1" u="none" dirty="0">
                          <a:latin typeface="Candara" panose="020E0502030303020204" pitchFamily="34" charset="0"/>
                        </a:rPr>
                        <a:t>-Ibom State.</a:t>
                      </a:r>
                    </a:p>
                    <a:p>
                      <a:pPr marL="457200" lvl="1" indent="0">
                        <a:buFont typeface="Courier New" panose="02070309020205020404" pitchFamily="49" charset="0"/>
                        <a:buNone/>
                      </a:pPr>
                      <a:endParaRPr lang="en-GB" sz="1200" b="0" u="none" dirty="0">
                        <a:latin typeface="Candara" panose="020E0502030303020204" pitchFamily="34" charset="0"/>
                      </a:endParaRPr>
                    </a:p>
                    <a:p>
                      <a:pPr marL="228600" indent="-228600">
                        <a:buAutoNum type="arabicPeriod"/>
                      </a:pPr>
                      <a:r>
                        <a:rPr lang="en-GB" sz="1200" b="1" u="none" dirty="0">
                          <a:latin typeface="Candara" panose="020E0502030303020204" pitchFamily="34" charset="0"/>
                        </a:rPr>
                        <a:t>Non-Framework Agreement States:</a:t>
                      </a:r>
                    </a:p>
                    <a:p>
                      <a:pPr marL="685800" lvl="1" indent="-228600">
                        <a:buFont typeface="Courier New" panose="02070309020205020404" pitchFamily="49" charset="0"/>
                        <a:buChar char="o"/>
                      </a:pPr>
                      <a:r>
                        <a:rPr lang="en-GB" sz="1200" b="1" u="none" dirty="0">
                          <a:solidFill>
                            <a:schemeClr val="accent6">
                              <a:lumMod val="50000"/>
                            </a:schemeClr>
                          </a:solidFill>
                          <a:latin typeface="Candara" panose="020E0502030303020204" pitchFamily="34" charset="0"/>
                        </a:rPr>
                        <a:t>On Track </a:t>
                      </a:r>
                      <a:r>
                        <a:rPr lang="en-GB" sz="1200" b="1" u="none" dirty="0">
                          <a:latin typeface="Candara" panose="020E0502030303020204" pitchFamily="34" charset="0"/>
                        </a:rPr>
                        <a:t>– </a:t>
                      </a:r>
                      <a:r>
                        <a:rPr lang="en-GB" sz="1200" b="0" i="1" u="none" dirty="0">
                          <a:latin typeface="Candara" panose="020E0502030303020204" pitchFamily="34" charset="0"/>
                        </a:rPr>
                        <a:t>Delta, </a:t>
                      </a:r>
                      <a:r>
                        <a:rPr lang="en-GB" sz="1200" b="0" i="1" u="none" dirty="0" err="1">
                          <a:latin typeface="Candara" panose="020E0502030303020204" pitchFamily="34" charset="0"/>
                        </a:rPr>
                        <a:t>Abia</a:t>
                      </a:r>
                      <a:r>
                        <a:rPr lang="en-GB" sz="1200" b="0" i="1" u="none" dirty="0">
                          <a:latin typeface="Candara" panose="020E0502030303020204" pitchFamily="34" charset="0"/>
                        </a:rPr>
                        <a:t>, Ebonyi, Lagos, Adamawa, Benue, Ogun, Bauchi, Plateau, Oyo and Enugu State.</a:t>
                      </a:r>
                    </a:p>
                    <a:p>
                      <a:pPr marL="685800" lvl="1" indent="-228600">
                        <a:buFont typeface="Courier New" panose="02070309020205020404" pitchFamily="49" charset="0"/>
                        <a:buChar char="o"/>
                      </a:pPr>
                      <a:r>
                        <a:rPr lang="en-GB" sz="1200" b="1" u="none" dirty="0">
                          <a:solidFill>
                            <a:schemeClr val="accent1"/>
                          </a:solidFill>
                          <a:latin typeface="Candara" panose="020E0502030303020204" pitchFamily="34" charset="0"/>
                        </a:rPr>
                        <a:t>Marginally Behind </a:t>
                      </a:r>
                      <a:r>
                        <a:rPr lang="en-GB" sz="1200" b="0" u="none" dirty="0">
                          <a:latin typeface="Candara" panose="020E0502030303020204" pitchFamily="34" charset="0"/>
                        </a:rPr>
                        <a:t>– </a:t>
                      </a:r>
                      <a:r>
                        <a:rPr lang="en-GB" sz="1200" b="0" i="1" u="none" dirty="0">
                          <a:latin typeface="Candara" panose="020E0502030303020204" pitchFamily="34" charset="0"/>
                        </a:rPr>
                        <a:t>Anambra, Cross River, Imo, </a:t>
                      </a:r>
                      <a:r>
                        <a:rPr lang="en-GB" sz="1200" b="0" i="1" u="none" dirty="0" err="1">
                          <a:latin typeface="Candara" panose="020E0502030303020204" pitchFamily="34" charset="0"/>
                        </a:rPr>
                        <a:t>Kwara</a:t>
                      </a:r>
                      <a:r>
                        <a:rPr lang="en-GB" sz="1200" b="0" i="1" u="none" dirty="0">
                          <a:latin typeface="Candara" panose="020E0502030303020204" pitchFamily="34" charset="0"/>
                        </a:rPr>
                        <a:t> and Osun State.</a:t>
                      </a:r>
                    </a:p>
                    <a:p>
                      <a:pPr marL="457200" lvl="1" indent="0">
                        <a:buFont typeface="Courier New" panose="02070309020205020404" pitchFamily="49" charset="0"/>
                        <a:buNone/>
                      </a:pPr>
                      <a:endParaRPr lang="en-GB" sz="1200" b="1" i="0" u="none" dirty="0">
                        <a:latin typeface="Candara" panose="020E0502030303020204" pitchFamily="34" charset="0"/>
                      </a:endParaRPr>
                    </a:p>
                    <a:p>
                      <a:r>
                        <a:rPr lang="en-GB" sz="1200" b="1" u="sng" dirty="0">
                          <a:latin typeface="Candara" panose="020E0502030303020204" pitchFamily="34" charset="0"/>
                        </a:rPr>
                        <a:t>Payment Issues:</a:t>
                      </a:r>
                    </a:p>
                    <a:p>
                      <a:pPr marL="285750" indent="-285750">
                        <a:buFont typeface="Arial" panose="020B0604020202020204" pitchFamily="34" charset="0"/>
                        <a:buChar char="•"/>
                      </a:pPr>
                      <a:r>
                        <a:rPr lang="en-GB" sz="1200" b="1" dirty="0">
                          <a:solidFill>
                            <a:schemeClr val="accent6">
                              <a:lumMod val="50000"/>
                            </a:schemeClr>
                          </a:solidFill>
                          <a:latin typeface="Candara" panose="020E0502030303020204" pitchFamily="34" charset="0"/>
                        </a:rPr>
                        <a:t>Jigawa and Gombe State have made all payments.</a:t>
                      </a:r>
                    </a:p>
                    <a:p>
                      <a:pPr marL="285750" indent="-285750">
                        <a:buFont typeface="Arial" panose="020B0604020202020204" pitchFamily="34" charset="0"/>
                        <a:buChar char="•"/>
                      </a:pPr>
                      <a:r>
                        <a:rPr lang="en-GB" sz="1200" b="1" dirty="0">
                          <a:solidFill>
                            <a:schemeClr val="accent1"/>
                          </a:solidFill>
                          <a:latin typeface="Candara" panose="020E0502030303020204" pitchFamily="34" charset="0"/>
                        </a:rPr>
                        <a:t>Kaduna and Edo State </a:t>
                      </a:r>
                      <a:r>
                        <a:rPr lang="en-GB" sz="1200" b="1" dirty="0">
                          <a:latin typeface="Candara" panose="020E0502030303020204" pitchFamily="34" charset="0"/>
                        </a:rPr>
                        <a:t>have made some payments but have one or two outstanding milestone payment.</a:t>
                      </a:r>
                    </a:p>
                    <a:p>
                      <a:pPr marL="285750" indent="-285750">
                        <a:buFont typeface="Arial" panose="020B0604020202020204" pitchFamily="34" charset="0"/>
                        <a:buChar char="•"/>
                      </a:pPr>
                      <a:r>
                        <a:rPr lang="en-GB" sz="1200" b="1" dirty="0">
                          <a:solidFill>
                            <a:schemeClr val="accent2">
                              <a:lumMod val="75000"/>
                            </a:schemeClr>
                          </a:solidFill>
                          <a:latin typeface="Candara" panose="020E0502030303020204" pitchFamily="34" charset="0"/>
                        </a:rPr>
                        <a:t>Bayelsa, Kano, Niger and Sokoto State </a:t>
                      </a:r>
                      <a:r>
                        <a:rPr lang="en-GB" sz="1200" b="1" dirty="0">
                          <a:latin typeface="Candara" panose="020E0502030303020204" pitchFamily="34" charset="0"/>
                        </a:rPr>
                        <a:t>have only paid for one milestone out of at least 3 due for payment.</a:t>
                      </a:r>
                    </a:p>
                    <a:p>
                      <a:pPr marL="285750" indent="-285750">
                        <a:buFont typeface="Arial" panose="020B0604020202020204" pitchFamily="34" charset="0"/>
                        <a:buChar char="•"/>
                      </a:pPr>
                      <a:r>
                        <a:rPr lang="en-GB" sz="1200" b="1" dirty="0" err="1">
                          <a:solidFill>
                            <a:srgbClr val="C00000"/>
                          </a:solidFill>
                          <a:latin typeface="Candara" panose="020E0502030303020204" pitchFamily="34" charset="0"/>
                        </a:rPr>
                        <a:t>Akwa</a:t>
                      </a:r>
                      <a:r>
                        <a:rPr lang="en-GB" sz="1200" b="1" dirty="0">
                          <a:solidFill>
                            <a:srgbClr val="C00000"/>
                          </a:solidFill>
                          <a:latin typeface="Candara" panose="020E0502030303020204" pitchFamily="34" charset="0"/>
                        </a:rPr>
                        <a:t> Ibom, </a:t>
                      </a:r>
                      <a:r>
                        <a:rPr lang="en-GB" sz="1200" b="1" dirty="0" err="1">
                          <a:solidFill>
                            <a:srgbClr val="C00000"/>
                          </a:solidFill>
                          <a:latin typeface="Candara" panose="020E0502030303020204" pitchFamily="34" charset="0"/>
                        </a:rPr>
                        <a:t>Borno</a:t>
                      </a:r>
                      <a:r>
                        <a:rPr lang="en-GB" sz="1200" b="1" dirty="0">
                          <a:solidFill>
                            <a:srgbClr val="C00000"/>
                          </a:solidFill>
                          <a:latin typeface="Candara" panose="020E0502030303020204" pitchFamily="34" charset="0"/>
                        </a:rPr>
                        <a:t>, Ekiti, Kebbi, Kogi, Ondo, Yobe and Zamfara State </a:t>
                      </a:r>
                      <a:r>
                        <a:rPr lang="en-GB" sz="1200" b="1" dirty="0">
                          <a:latin typeface="Candara" panose="020E0502030303020204" pitchFamily="34" charset="0"/>
                        </a:rPr>
                        <a:t>are yet to make any milestone payment to the vendor.</a:t>
                      </a:r>
                    </a:p>
                    <a:p>
                      <a:pPr marL="285750" indent="-285750">
                        <a:buFont typeface="Wingdings" panose="05000000000000000000" pitchFamily="2" charset="2"/>
                        <a:buChar char="q"/>
                      </a:pPr>
                      <a:endParaRPr lang="en-GB" sz="1200" b="1" dirty="0">
                        <a:latin typeface="Candara" panose="020E0502030303020204" pitchFamily="34" charset="0"/>
                      </a:endParaRPr>
                    </a:p>
                    <a:p>
                      <a:pPr marL="285750" indent="-285750">
                        <a:buFont typeface="Arial" panose="020B0604020202020204" pitchFamily="34" charset="0"/>
                        <a:buChar char="•"/>
                      </a:pPr>
                      <a:r>
                        <a:rPr lang="en-GB" sz="1200" b="1" dirty="0">
                          <a:latin typeface="Candara" panose="020E0502030303020204" pitchFamily="34" charset="0"/>
                        </a:rPr>
                        <a:t>All States concerned are also expected to provide evidence of With Holding Tax (WHT) deducted from European Dynamics.</a:t>
                      </a:r>
                    </a:p>
                    <a:p>
                      <a:pPr marL="285750" indent="-285750">
                        <a:buFont typeface="Arial" panose="020B0604020202020204" pitchFamily="34" charset="0"/>
                        <a:buChar char="•"/>
                      </a:pPr>
                      <a:r>
                        <a:rPr lang="en-GB" sz="1200" b="1" dirty="0">
                          <a:solidFill>
                            <a:schemeClr val="tx1"/>
                          </a:solidFill>
                          <a:latin typeface="Candara" panose="020E0502030303020204" pitchFamily="34" charset="0"/>
                        </a:rPr>
                        <a:t>Vendor has began charging interest on delayed payments and may resort to withdrawing service where payment continue to delay. </a:t>
                      </a:r>
                      <a:r>
                        <a:rPr lang="en-GB" sz="1200" b="1" u="sng" dirty="0">
                          <a:solidFill>
                            <a:srgbClr val="C00000"/>
                          </a:solidFill>
                          <a:latin typeface="Candara" panose="020E0502030303020204" pitchFamily="34" charset="0"/>
                        </a:rPr>
                        <a:t>This could jeopardise the chances of these framework agreement States in meeting the revised DLI timeline of June FY2022.</a:t>
                      </a:r>
                    </a:p>
                    <a:p>
                      <a:pPr marL="0" indent="0">
                        <a:buFont typeface="Wingdings" panose="05000000000000000000" pitchFamily="2" charset="2"/>
                        <a:buNone/>
                      </a:pPr>
                      <a:endParaRPr lang="en-US" sz="1200" b="0" u="sng" dirty="0">
                        <a:solidFill>
                          <a:srgbClr val="C00000"/>
                        </a:solidFill>
                        <a:latin typeface="Candara" panose="020E0502030303020204" pitchFamily="34" charset="0"/>
                      </a:endParaRPr>
                    </a:p>
                    <a:p>
                      <a:r>
                        <a:rPr lang="en-GB" sz="1200" b="0" dirty="0">
                          <a:latin typeface="Candara" panose="020E0502030303020204" pitchFamily="34" charset="0"/>
                        </a:rPr>
                        <a:t>*Technical advisory is ongoing to framework agreement and non-framework agreement States.</a:t>
                      </a:r>
                    </a:p>
                  </a:txBody>
                  <a:tcPr>
                    <a:solidFill>
                      <a:schemeClr val="accent1">
                        <a:lumMod val="20000"/>
                        <a:lumOff val="80000"/>
                      </a:schemeClr>
                    </a:solidFill>
                  </a:tcPr>
                </a:tc>
                <a:extLst>
                  <a:ext uri="{0D108BD9-81ED-4DB2-BD59-A6C34878D82A}">
                    <a16:rowId xmlns:a16="http://schemas.microsoft.com/office/drawing/2014/main" val="1586847425"/>
                  </a:ext>
                </a:extLst>
              </a:tr>
            </a:tbl>
          </a:graphicData>
        </a:graphic>
      </p:graphicFrame>
      <p:grpSp>
        <p:nvGrpSpPr>
          <p:cNvPr id="18" name="Group 17">
            <a:extLst>
              <a:ext uri="{FF2B5EF4-FFF2-40B4-BE49-F238E27FC236}">
                <a16:creationId xmlns:a16="http://schemas.microsoft.com/office/drawing/2014/main" id="{8AAAB2AB-8F9A-4F99-A2F2-C8010F83EA6B}"/>
              </a:ext>
            </a:extLst>
          </p:cNvPr>
          <p:cNvGrpSpPr/>
          <p:nvPr/>
        </p:nvGrpSpPr>
        <p:grpSpPr>
          <a:xfrm>
            <a:off x="121297" y="118988"/>
            <a:ext cx="11789212" cy="544501"/>
            <a:chOff x="121297" y="44343"/>
            <a:chExt cx="11789212" cy="544501"/>
          </a:xfrm>
        </p:grpSpPr>
        <p:sp>
          <p:nvSpPr>
            <p:cNvPr id="19" name="Title 1">
              <a:extLst>
                <a:ext uri="{FF2B5EF4-FFF2-40B4-BE49-F238E27FC236}">
                  <a16:creationId xmlns:a16="http://schemas.microsoft.com/office/drawing/2014/main" id="{AF4824F5-F0DB-4639-9259-2B17AFFADCAD}"/>
                </a:ext>
              </a:extLst>
            </p:cNvPr>
            <p:cNvSpPr txBox="1">
              <a:spLocks/>
            </p:cNvSpPr>
            <p:nvPr/>
          </p:nvSpPr>
          <p:spPr>
            <a:xfrm>
              <a:off x="1799363" y="44343"/>
              <a:ext cx="8593274" cy="544501"/>
            </a:xfrm>
            <a:prstGeom prst="rect">
              <a:avLst/>
            </a:prstGeom>
          </p:spPr>
          <p:txBody>
            <a:bodyPr vert="horz" lIns="91440" tIns="45720" rIns="91440" bIns="45720" rtlCol="0" anchor="ctr">
              <a:normAutofit fontScale="92500" lnSpcReduction="20000"/>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pPr>
              <a:r>
                <a:rPr lang="en-US" sz="1800" b="1" cap="none" dirty="0">
                  <a:solidFill>
                    <a:srgbClr val="C00000"/>
                  </a:solidFill>
                  <a:latin typeface="Candara" panose="020E0502030303020204" pitchFamily="34" charset="0"/>
                  <a:ea typeface="Calibri" panose="020F0502020204030204" pitchFamily="34" charset="0"/>
                  <a:cs typeface="Arial" panose="020B0604020202020204" pitchFamily="34" charset="0"/>
                </a:rPr>
                <a:t>UPCOMING ELIGIBILITY CRITERIA (EC) AND DISBURSMENT LINKED INDICATOR (DLI) DEADLINES in 2022</a:t>
              </a:r>
              <a:endParaRPr lang="en-US" sz="1800" b="1" cap="none" dirty="0">
                <a:solidFill>
                  <a:srgbClr val="C00000"/>
                </a:solidFill>
                <a:effectLst/>
                <a:latin typeface="Candara" panose="020E0502030303020204" pitchFamily="34" charset="0"/>
                <a:ea typeface="Calibri" panose="020F050202020403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D909E49B-052F-4294-B49D-E09B3923FB67}"/>
                </a:ext>
              </a:extLst>
            </p:cNvPr>
            <p:cNvCxnSpPr>
              <a:cxnSpLocks/>
            </p:cNvCxnSpPr>
            <p:nvPr/>
          </p:nvCxnSpPr>
          <p:spPr>
            <a:xfrm>
              <a:off x="121297" y="428791"/>
              <a:ext cx="4627985"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1" name="Straight Connector 20">
              <a:extLst>
                <a:ext uri="{FF2B5EF4-FFF2-40B4-BE49-F238E27FC236}">
                  <a16:creationId xmlns:a16="http://schemas.microsoft.com/office/drawing/2014/main" id="{1BAD07F6-6901-4D27-8105-6ECB1D545CC9}"/>
                </a:ext>
              </a:extLst>
            </p:cNvPr>
            <p:cNvCxnSpPr>
              <a:cxnSpLocks/>
            </p:cNvCxnSpPr>
            <p:nvPr/>
          </p:nvCxnSpPr>
          <p:spPr>
            <a:xfrm>
              <a:off x="7234334" y="394162"/>
              <a:ext cx="4676175" cy="0"/>
            </a:xfrm>
            <a:prstGeom prst="line">
              <a:avLst/>
            </a:prstGeom>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422198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CB37847-3C99-427D-A502-09E0DDC920DF}"/>
              </a:ext>
            </a:extLst>
          </p:cNvPr>
          <p:cNvSpPr txBox="1">
            <a:spLocks/>
          </p:cNvSpPr>
          <p:nvPr/>
        </p:nvSpPr>
        <p:spPr>
          <a:xfrm>
            <a:off x="2930838" y="3800581"/>
            <a:ext cx="2783634" cy="270100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Bef>
                <a:spcPts val="0"/>
              </a:spcBef>
              <a:buNone/>
            </a:pPr>
            <a:r>
              <a:rPr lang="en-US" sz="1100" b="1" u="sng"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Programme Coordination Unit</a:t>
            </a:r>
            <a:endPar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Mr. Stephen </a:t>
            </a:r>
            <a:r>
              <a:rPr lang="en-US" sz="1100" dirty="0" err="1">
                <a:solidFill>
                  <a:srgbClr val="000000"/>
                </a:solidFill>
                <a:latin typeface="Candara" panose="020E0502030303020204" pitchFamily="34" charset="0"/>
                <a:ea typeface="Times New Roman" panose="02020603050405020304" pitchFamily="18" charset="0"/>
                <a:cs typeface="Times New Roman" panose="02020603050405020304" pitchFamily="18" charset="0"/>
              </a:rPr>
              <a:t>Okon</a:t>
            </a: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t>
            </a:r>
            <a:endParaRPr lang="en-US" sz="11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The SFTAS-National Program Coordinator,</a:t>
            </a:r>
            <a:endParaRPr lang="en-US" sz="11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Director Home Finance Department,</a:t>
            </a:r>
            <a:endParaRPr lang="en-US" sz="11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Federal Ministry of Finance, Budget and Planning</a:t>
            </a:r>
            <a:endParaRPr lang="en-US" sz="11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Central Business District,</a:t>
            </a:r>
            <a:r>
              <a:rPr lang="en-US" sz="1100" dirty="0">
                <a:latin typeface="Candara" panose="020E0502030303020204" pitchFamily="34" charset="0"/>
                <a:ea typeface="Times New Roman" panose="02020603050405020304" pitchFamily="18" charset="0"/>
                <a:cs typeface="Times New Roman" panose="02020603050405020304" pitchFamily="18" charset="0"/>
              </a:rPr>
              <a:t> </a:t>
            </a: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Abuja.</a:t>
            </a:r>
            <a:endParaRPr lang="en-US" sz="11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u="sng" dirty="0">
                <a:latin typeface="Candara" panose="020E0502030303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stephenokon117@yahoo.com</a:t>
            </a:r>
            <a:endParaRPr lang="en-US" sz="1100" u="sng" dirty="0">
              <a:latin typeface="Candara" panose="020E050203030302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08065643949</a:t>
            </a:r>
          </a:p>
          <a:p>
            <a:pPr marL="0" indent="0" algn="just">
              <a:lnSpc>
                <a:spcPct val="107000"/>
              </a:lnSpc>
              <a:spcBef>
                <a:spcPts val="0"/>
              </a:spcBef>
              <a:buFont typeface="Arial" panose="020B0604020202020204" pitchFamily="34" charset="0"/>
              <a:buNone/>
            </a:pPr>
            <a:endParaRPr lang="en-US" sz="1100" b="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Mr. Ali Mohammed,</a:t>
            </a:r>
            <a:endParaRPr lang="en-US" sz="11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The Deputy National Program Coordinator</a:t>
            </a:r>
            <a:endParaRPr lang="en-US" sz="11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u="sng" dirty="0">
                <a:solidFill>
                  <a:srgbClr val="196AD4"/>
                </a:solidFill>
                <a:latin typeface="Candara" panose="020E0502030303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ali4m1968@gmail.com</a:t>
            </a:r>
            <a:endParaRPr lang="en-US" sz="11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07033337112</a:t>
            </a:r>
          </a:p>
          <a:p>
            <a:pPr marL="0" indent="0" algn="just">
              <a:lnSpc>
                <a:spcPct val="107000"/>
              </a:lnSpc>
              <a:spcBef>
                <a:spcPts val="0"/>
              </a:spcBef>
              <a:buFont typeface="Arial" panose="020B0604020202020204" pitchFamily="34" charset="0"/>
              <a:buNone/>
            </a:pPr>
            <a:endParaRPr lang="en-US" sz="11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r>
              <a:rPr lang="en-US" sz="1100" b="1" dirty="0">
                <a:solidFill>
                  <a:srgbClr val="000000"/>
                </a:solidFill>
                <a:latin typeface="Candara" panose="020E0502030303020204" pitchFamily="34" charset="0"/>
                <a:cs typeface="Times New Roman" panose="02020603050405020304" pitchFamily="18" charset="0"/>
              </a:rPr>
              <a:t>Please copy enquires to:</a:t>
            </a:r>
          </a:p>
          <a:p>
            <a:pPr marL="0" indent="0" algn="just">
              <a:lnSpc>
                <a:spcPct val="107000"/>
              </a:lnSpc>
              <a:spcBef>
                <a:spcPts val="0"/>
              </a:spcBef>
              <a:buFont typeface="Arial" panose="020B0604020202020204" pitchFamily="34" charset="0"/>
              <a:buNone/>
            </a:pPr>
            <a:r>
              <a:rPr lang="en-US" sz="1100" dirty="0" err="1">
                <a:solidFill>
                  <a:srgbClr val="000000"/>
                </a:solidFill>
                <a:latin typeface="Candara" panose="020E0502030303020204" pitchFamily="34" charset="0"/>
                <a:cs typeface="Times New Roman" panose="02020603050405020304" pitchFamily="18" charset="0"/>
              </a:rPr>
              <a:t>Oyinda</a:t>
            </a:r>
            <a:r>
              <a:rPr lang="en-US" sz="1100" dirty="0">
                <a:solidFill>
                  <a:srgbClr val="000000"/>
                </a:solidFill>
                <a:latin typeface="Candara" panose="020E0502030303020204" pitchFamily="34" charset="0"/>
                <a:cs typeface="Times New Roman" panose="02020603050405020304" pitchFamily="18" charset="0"/>
              </a:rPr>
              <a:t> </a:t>
            </a:r>
            <a:r>
              <a:rPr lang="en-US" sz="1100" dirty="0" err="1">
                <a:solidFill>
                  <a:srgbClr val="000000"/>
                </a:solidFill>
                <a:latin typeface="Candara" panose="020E0502030303020204" pitchFamily="34" charset="0"/>
                <a:cs typeface="Times New Roman" panose="02020603050405020304" pitchFamily="18" charset="0"/>
              </a:rPr>
              <a:t>Adedokun</a:t>
            </a:r>
            <a:r>
              <a:rPr lang="en-US" sz="1100" dirty="0">
                <a:solidFill>
                  <a:srgbClr val="000000"/>
                </a:solidFill>
                <a:latin typeface="Candara" panose="020E0502030303020204" pitchFamily="34" charset="0"/>
                <a:cs typeface="Times New Roman" panose="02020603050405020304" pitchFamily="18" charset="0"/>
              </a:rPr>
              <a:t>,</a:t>
            </a:r>
          </a:p>
          <a:p>
            <a:pPr marL="0" indent="0" algn="just">
              <a:lnSpc>
                <a:spcPct val="107000"/>
              </a:lnSpc>
              <a:spcBef>
                <a:spcPts val="0"/>
              </a:spcBef>
              <a:buFont typeface="Arial" panose="020B0604020202020204" pitchFamily="34" charset="0"/>
              <a:buNone/>
            </a:pPr>
            <a:r>
              <a:rPr lang="en-US" sz="1100" dirty="0">
                <a:solidFill>
                  <a:srgbClr val="000000"/>
                </a:solidFill>
                <a:latin typeface="Candara" panose="020E0502030303020204" pitchFamily="34" charset="0"/>
                <a:cs typeface="Times New Roman" panose="02020603050405020304" pitchFamily="18" charset="0"/>
              </a:rPr>
              <a:t>Programme Manager</a:t>
            </a:r>
          </a:p>
          <a:p>
            <a:pPr marL="0" indent="0" algn="just">
              <a:lnSpc>
                <a:spcPct val="107000"/>
              </a:lnSpc>
              <a:spcBef>
                <a:spcPts val="0"/>
              </a:spcBef>
              <a:buFont typeface="Arial" panose="020B0604020202020204" pitchFamily="34" charset="0"/>
              <a:buNone/>
            </a:pPr>
            <a:r>
              <a:rPr lang="en-GB" sz="1100" b="0" i="0" dirty="0">
                <a:solidFill>
                  <a:srgbClr val="F4F4F4"/>
                </a:solidFill>
                <a:effectLst/>
                <a:latin typeface="Candara" panose="020E0502030303020204" pitchFamily="34" charset="0"/>
                <a:hlinkClick r:id="rId4"/>
              </a:rPr>
              <a:t>oyindak@yahoo.com</a:t>
            </a:r>
            <a:endParaRPr lang="en-GB" sz="1100" b="0" i="0" dirty="0">
              <a:solidFill>
                <a:srgbClr val="F4F4F4"/>
              </a:solidFill>
              <a:effectLst/>
              <a:latin typeface="Candara" panose="020E0502030303020204" pitchFamily="34" charset="0"/>
            </a:endParaRPr>
          </a:p>
          <a:p>
            <a:pPr marL="0" indent="0" algn="just">
              <a:lnSpc>
                <a:spcPct val="107000"/>
              </a:lnSpc>
              <a:spcBef>
                <a:spcPts val="0"/>
              </a:spcBef>
              <a:buFont typeface="Arial" panose="020B0604020202020204" pitchFamily="34" charset="0"/>
              <a:buNone/>
            </a:pPr>
            <a:r>
              <a:rPr lang="en-GB" sz="1100" dirty="0">
                <a:solidFill>
                  <a:srgbClr val="000000"/>
                </a:solidFill>
                <a:latin typeface="Candara" panose="020E0502030303020204" pitchFamily="34" charset="0"/>
                <a:ea typeface="Calibri" panose="020F0502020204030204" pitchFamily="34" charset="0"/>
                <a:cs typeface="Times New Roman" panose="02020603050405020304" pitchFamily="18" charset="0"/>
              </a:rPr>
              <a:t>08095360073</a:t>
            </a:r>
            <a:endParaRPr lang="en-US" sz="11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Font typeface="Arial" panose="020B0604020202020204" pitchFamily="34" charset="0"/>
              <a:buNone/>
            </a:pPr>
            <a:endParaRPr lang="en-US" sz="105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41A266AD-0122-4343-BB65-1204D37113C2}"/>
              </a:ext>
            </a:extLst>
          </p:cNvPr>
          <p:cNvSpPr txBox="1">
            <a:spLocks/>
          </p:cNvSpPr>
          <p:nvPr/>
        </p:nvSpPr>
        <p:spPr>
          <a:xfrm>
            <a:off x="8406889" y="3730837"/>
            <a:ext cx="3453922" cy="1308470"/>
          </a:xfrm>
          <a:prstGeom prst="rect">
            <a:avLst/>
          </a:prstGeom>
        </p:spPr>
        <p:txBody>
          <a:bodyPr/>
          <a:lstStyle>
            <a:lvl1pPr marL="342900" indent="-342900" algn="l" defTabSz="914400" rtl="0" eaLnBrk="1" latinLnBrk="0" hangingPunct="1">
              <a:spcBef>
                <a:spcPct val="20000"/>
              </a:spcBef>
              <a:buFont typeface="Arial" pitchFamily="34" charset="0"/>
              <a:buChar char="•"/>
              <a:defRPr sz="1800" b="1" kern="1200">
                <a:solidFill>
                  <a:schemeClr val="tx1"/>
                </a:solidFill>
                <a:latin typeface="Calibri" panose="020F050202020403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Calibri" panose="020F0502020204030204" pitchFamily="34" charset="0"/>
                <a:ea typeface="+mn-ea"/>
                <a:cs typeface="Arial" panose="020B0604020202020204" pitchFamily="34" charset="0"/>
              </a:defRPr>
            </a:lvl2pPr>
            <a:lvl3pPr marL="1371600" indent="-457200" algn="l" defTabSz="914400" rtl="0" eaLnBrk="1" latinLnBrk="0" hangingPunct="1">
              <a:spcBef>
                <a:spcPct val="20000"/>
              </a:spcBef>
              <a:buFont typeface="Courier New" panose="02070309020205020404" pitchFamily="49" charset="0"/>
              <a:buChar char="o"/>
              <a:defRPr sz="1500" kern="1200">
                <a:solidFill>
                  <a:schemeClr val="tx1"/>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457200">
              <a:lnSpc>
                <a:spcPct val="97000"/>
              </a:lnSpc>
              <a:spcBef>
                <a:spcPts val="0"/>
              </a:spcBef>
              <a:buClr>
                <a:schemeClr val="accent1"/>
              </a:buClr>
              <a:buSzPct val="92000"/>
              <a:buNone/>
            </a:pPr>
            <a:r>
              <a:rPr lang="en-US" sz="1000" u="sng" dirty="0">
                <a:solidFill>
                  <a:srgbClr val="000000"/>
                </a:solidFill>
                <a:latin typeface="Candara" panose="020E0502030303020204" pitchFamily="34" charset="0"/>
                <a:cs typeface="Times New Roman" panose="02020603050405020304" pitchFamily="18" charset="0"/>
              </a:rPr>
              <a:t>Office of the Auditor-General for the Federation as the IVA</a:t>
            </a:r>
          </a:p>
          <a:p>
            <a:pPr marL="0" indent="0" algn="just" defTabSz="457200">
              <a:lnSpc>
                <a:spcPct val="97000"/>
              </a:lnSpc>
              <a:spcBef>
                <a:spcPts val="0"/>
              </a:spcBef>
              <a:buClr>
                <a:schemeClr val="accent1"/>
              </a:buClr>
              <a:buSzPct val="92000"/>
              <a:buNone/>
            </a:pPr>
            <a:r>
              <a:rPr lang="en-US" sz="1000" b="0" dirty="0" err="1">
                <a:solidFill>
                  <a:srgbClr val="000000"/>
                </a:solidFill>
                <a:latin typeface="Candara" panose="020E0502030303020204" pitchFamily="34" charset="0"/>
                <a:cs typeface="Times New Roman" panose="02020603050405020304" pitchFamily="18" charset="0"/>
              </a:rPr>
              <a:t>Busayo</a:t>
            </a:r>
            <a:r>
              <a:rPr lang="en-US" sz="1000" b="0" dirty="0">
                <a:solidFill>
                  <a:srgbClr val="000000"/>
                </a:solidFill>
                <a:latin typeface="Candara" panose="020E0502030303020204" pitchFamily="34" charset="0"/>
                <a:cs typeface="Times New Roman" panose="02020603050405020304" pitchFamily="18" charset="0"/>
              </a:rPr>
              <a:t> </a:t>
            </a:r>
            <a:r>
              <a:rPr lang="en-US" sz="1000" b="0" dirty="0" err="1">
                <a:solidFill>
                  <a:srgbClr val="000000"/>
                </a:solidFill>
                <a:latin typeface="Candara" panose="020E0502030303020204" pitchFamily="34" charset="0"/>
                <a:cs typeface="Times New Roman" panose="02020603050405020304" pitchFamily="18" charset="0"/>
              </a:rPr>
              <a:t>Fawale</a:t>
            </a:r>
            <a:endParaRPr lang="en-US" sz="1000" b="0" dirty="0">
              <a:solidFill>
                <a:srgbClr val="000000"/>
              </a:solidFill>
              <a:latin typeface="Candara" panose="020E0502030303020204" pitchFamily="34" charset="0"/>
              <a:cs typeface="Times New Roman" panose="02020603050405020304" pitchFamily="18" charset="0"/>
            </a:endParaRPr>
          </a:p>
          <a:p>
            <a:pPr marL="0" indent="0" algn="just" defTabSz="457200">
              <a:lnSpc>
                <a:spcPct val="97000"/>
              </a:lnSpc>
              <a:spcBef>
                <a:spcPts val="0"/>
              </a:spcBef>
              <a:buClr>
                <a:schemeClr val="accent1"/>
              </a:buClr>
              <a:buSzPct val="92000"/>
              <a:buNone/>
            </a:pPr>
            <a:r>
              <a:rPr lang="en-US" sz="1000" b="0" dirty="0">
                <a:solidFill>
                  <a:srgbClr val="000000"/>
                </a:solidFill>
                <a:latin typeface="Candara" panose="020E0502030303020204" pitchFamily="34" charset="0"/>
                <a:cs typeface="Times New Roman" panose="02020603050405020304" pitchFamily="18" charset="0"/>
              </a:rPr>
              <a:t>Programme Manager</a:t>
            </a:r>
          </a:p>
          <a:p>
            <a:pPr marL="0" indent="0" algn="just" defTabSz="457200">
              <a:lnSpc>
                <a:spcPct val="97000"/>
              </a:lnSpc>
              <a:spcBef>
                <a:spcPts val="0"/>
              </a:spcBef>
              <a:buClr>
                <a:schemeClr val="accent1"/>
              </a:buClr>
              <a:buSzPct val="92000"/>
              <a:buNone/>
            </a:pPr>
            <a:r>
              <a:rPr lang="en-US" sz="1000" b="0" u="sng" dirty="0">
                <a:solidFill>
                  <a:srgbClr val="000000"/>
                </a:solidFill>
                <a:latin typeface="Candara" panose="020E0502030303020204" pitchFamily="34" charset="0"/>
                <a:cs typeface="Times New Roman" panose="02020603050405020304" pitchFamily="18" charset="0"/>
              </a:rPr>
              <a:t>fawale2002@gmail.com</a:t>
            </a:r>
          </a:p>
          <a:p>
            <a:pPr marL="0" indent="0" algn="just" defTabSz="457200">
              <a:lnSpc>
                <a:spcPct val="97000"/>
              </a:lnSpc>
              <a:spcBef>
                <a:spcPts val="0"/>
              </a:spcBef>
              <a:buClr>
                <a:schemeClr val="accent1"/>
              </a:buClr>
              <a:buSzPct val="92000"/>
              <a:buNone/>
            </a:pPr>
            <a:r>
              <a:rPr lang="en-US" sz="1000" b="0" dirty="0">
                <a:solidFill>
                  <a:srgbClr val="000000"/>
                </a:solidFill>
                <a:latin typeface="Candara" panose="020E0502030303020204" pitchFamily="34" charset="0"/>
                <a:cs typeface="Times New Roman" panose="02020603050405020304" pitchFamily="18" charset="0"/>
              </a:rPr>
              <a:t>08146505040</a:t>
            </a:r>
            <a:endParaRPr lang="en-US" sz="1000" dirty="0">
              <a:solidFill>
                <a:srgbClr val="000000"/>
              </a:solidFill>
              <a:latin typeface="Candara" panose="020E0502030303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endParaRPr>
          </a:p>
          <a:p>
            <a:pPr marL="0" indent="0" algn="just" defTabSz="457200">
              <a:lnSpc>
                <a:spcPct val="97000"/>
              </a:lnSpc>
              <a:spcBef>
                <a:spcPts val="0"/>
              </a:spcBef>
              <a:buClr>
                <a:schemeClr val="accent1"/>
              </a:buClr>
              <a:buSzPct val="92000"/>
              <a:buNone/>
            </a:pPr>
            <a:r>
              <a:rPr lang="en-US" sz="1000" dirty="0">
                <a:solidFill>
                  <a:srgbClr val="000000"/>
                </a:solidFill>
                <a:latin typeface="Candara" panose="020E0502030303020204" pitchFamily="34" charset="0"/>
                <a:cs typeface="Times New Roman" panose="02020603050405020304" pitchFamily="18" charset="0"/>
              </a:rPr>
              <a:t>Please copy enquires to:</a:t>
            </a:r>
          </a:p>
          <a:p>
            <a:pPr marL="0" indent="0" algn="just" defTabSz="457200">
              <a:lnSpc>
                <a:spcPct val="97000"/>
              </a:lnSpc>
              <a:spcBef>
                <a:spcPts val="0"/>
              </a:spcBef>
              <a:buClr>
                <a:schemeClr val="accent1"/>
              </a:buClr>
              <a:buSzPct val="92000"/>
              <a:buNone/>
            </a:pPr>
            <a:r>
              <a:rPr lang="en-US" sz="1000" b="0" u="sng" dirty="0">
                <a:solidFill>
                  <a:srgbClr val="000000"/>
                </a:solidFill>
                <a:latin typeface="Candara" panose="020E0502030303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sftas@oaugf.ng</a:t>
            </a:r>
            <a:endParaRPr lang="en-US" sz="1000" b="0" u="sng" dirty="0">
              <a:solidFill>
                <a:srgbClr val="000000"/>
              </a:solidFill>
              <a:latin typeface="Candara" panose="020E0502030303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55DA3D80-6B9F-47D7-B9BE-C5FB4D6686B0}"/>
              </a:ext>
            </a:extLst>
          </p:cNvPr>
          <p:cNvSpPr txBox="1"/>
          <p:nvPr/>
        </p:nvSpPr>
        <p:spPr>
          <a:xfrm>
            <a:off x="5736236" y="3730837"/>
            <a:ext cx="2236820" cy="1772538"/>
          </a:xfrm>
          <a:prstGeom prst="rect">
            <a:avLst/>
          </a:prstGeom>
          <a:noFill/>
        </p:spPr>
        <p:txBody>
          <a:bodyPr wrap="square">
            <a:spAutoFit/>
          </a:bodyPr>
          <a:lstStyle/>
          <a:p>
            <a:pPr marL="0" indent="0">
              <a:lnSpc>
                <a:spcPct val="107000"/>
              </a:lnSpc>
              <a:spcBef>
                <a:spcPts val="0"/>
              </a:spcBef>
              <a:buFont typeface="Arial" pitchFamily="34" charset="0"/>
              <a:buNone/>
            </a:pPr>
            <a:r>
              <a:rPr lang="en-US" sz="1050" b="1" u="sng" dirty="0">
                <a:solidFill>
                  <a:srgbClr val="000000"/>
                </a:solidFill>
                <a:latin typeface="Candara" panose="020E0502030303020204" pitchFamily="34" charset="0"/>
                <a:ea typeface="Calibri" panose="020F0502020204030204" pitchFamily="34" charset="0"/>
                <a:cs typeface="Times New Roman" panose="02020603050405020304" pitchFamily="18" charset="0"/>
              </a:rPr>
              <a:t>Nigeria Governors’ Forum (NGF)</a:t>
            </a:r>
          </a:p>
          <a:p>
            <a:pPr marL="0" indent="0">
              <a:lnSpc>
                <a:spcPct val="107000"/>
              </a:lnSpc>
              <a:spcBef>
                <a:spcPts val="0"/>
              </a:spcBef>
              <a:buFont typeface="Arial" pitchFamily="34" charset="0"/>
              <a:buNone/>
            </a:pPr>
            <a:r>
              <a:rPr lang="en-US" sz="105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Olanrewaju Ajogbasile</a:t>
            </a:r>
          </a:p>
          <a:p>
            <a:pPr marL="0" indent="0">
              <a:lnSpc>
                <a:spcPct val="107000"/>
              </a:lnSpc>
              <a:spcBef>
                <a:spcPts val="0"/>
              </a:spcBef>
              <a:buFont typeface="Arial" pitchFamily="34" charset="0"/>
              <a:buNone/>
            </a:pPr>
            <a:r>
              <a:rPr lang="en-US" sz="105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Senior Programme Manager, NGF HelpDesk &amp; SFTAS TA</a:t>
            </a:r>
          </a:p>
          <a:p>
            <a:pPr marL="0" indent="0">
              <a:lnSpc>
                <a:spcPct val="107000"/>
              </a:lnSpc>
              <a:spcBef>
                <a:spcPts val="0"/>
              </a:spcBef>
              <a:buFont typeface="Arial" pitchFamily="34" charset="0"/>
              <a:buNone/>
            </a:pPr>
            <a:r>
              <a:rPr lang="en-US" sz="105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oajogbasile@ngf.org.ng</a:t>
            </a:r>
          </a:p>
          <a:p>
            <a:pPr marL="0" indent="0">
              <a:lnSpc>
                <a:spcPct val="107000"/>
              </a:lnSpc>
              <a:spcBef>
                <a:spcPts val="0"/>
              </a:spcBef>
              <a:buFont typeface="Arial" pitchFamily="34" charset="0"/>
              <a:buNone/>
            </a:pPr>
            <a:r>
              <a:rPr lang="en-US" sz="105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+2349083411461</a:t>
            </a:r>
          </a:p>
          <a:p>
            <a:pPr marL="0" indent="0">
              <a:lnSpc>
                <a:spcPct val="107000"/>
              </a:lnSpc>
              <a:spcBef>
                <a:spcPts val="0"/>
              </a:spcBef>
              <a:buFont typeface="Arial" pitchFamily="34" charset="0"/>
              <a:buNone/>
            </a:pPr>
            <a:endParaRPr lang="en-US" sz="1050" dirty="0">
              <a:solidFill>
                <a:srgbClr val="000000"/>
              </a:solidFill>
              <a:latin typeface="Candara" panose="020E0502030303020204" pitchFamily="34" charset="0"/>
              <a:ea typeface="Calibri" panose="020F0502020204030204" pitchFamily="34" charset="0"/>
              <a:cs typeface="Times New Roman" panose="02020603050405020304" pitchFamily="18" charset="0"/>
            </a:endParaRPr>
          </a:p>
          <a:p>
            <a:pPr marL="0" indent="0" algn="just" defTabSz="457200">
              <a:lnSpc>
                <a:spcPct val="97000"/>
              </a:lnSpc>
              <a:spcBef>
                <a:spcPts val="0"/>
              </a:spcBef>
              <a:buClr>
                <a:schemeClr val="accent1"/>
              </a:buClr>
              <a:buSzPct val="92000"/>
              <a:buNone/>
            </a:pPr>
            <a:r>
              <a:rPr lang="en-US" sz="1050" b="0" dirty="0">
                <a:solidFill>
                  <a:srgbClr val="000000"/>
                </a:solidFill>
                <a:latin typeface="Candara" panose="020E0502030303020204" pitchFamily="34" charset="0"/>
                <a:cs typeface="Times New Roman" panose="02020603050405020304" pitchFamily="18" charset="0"/>
              </a:rPr>
              <a:t>Please copy enquires to:</a:t>
            </a:r>
          </a:p>
          <a:p>
            <a:pPr marL="0" indent="0" algn="just" defTabSz="457200">
              <a:lnSpc>
                <a:spcPct val="97000"/>
              </a:lnSpc>
              <a:spcBef>
                <a:spcPts val="0"/>
              </a:spcBef>
              <a:buClr>
                <a:schemeClr val="accent1"/>
              </a:buClr>
              <a:buSzPct val="92000"/>
              <a:buNone/>
            </a:pPr>
            <a:r>
              <a:rPr lang="en-US" sz="1050" b="0" dirty="0">
                <a:latin typeface="Candara" panose="020E0502030303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saffun@ngf.org.ng</a:t>
            </a:r>
            <a:endParaRPr lang="en-US" sz="1050" b="0" dirty="0">
              <a:latin typeface="Candara" panose="020E0502030303020204" pitchFamily="34" charset="0"/>
              <a:cs typeface="Times New Roman" panose="02020603050405020304" pitchFamily="18" charset="0"/>
            </a:endParaRPr>
          </a:p>
          <a:p>
            <a:pPr marL="0" indent="0" algn="just" defTabSz="457200">
              <a:lnSpc>
                <a:spcPct val="97000"/>
              </a:lnSpc>
              <a:spcBef>
                <a:spcPts val="0"/>
              </a:spcBef>
              <a:buClr>
                <a:schemeClr val="accent1"/>
              </a:buClr>
              <a:buSzPct val="92000"/>
              <a:buNone/>
            </a:pPr>
            <a:r>
              <a:rPr lang="en-US" sz="1050" dirty="0">
                <a:latin typeface="Candara" panose="020E0502030303020204" pitchFamily="34" charset="0"/>
                <a:cs typeface="Times New Roman" panose="02020603050405020304" pitchFamily="18" charset="0"/>
              </a:rPr>
              <a:t>Zabiola@ngf.org.ng</a:t>
            </a:r>
            <a:endParaRPr lang="en-US" sz="1050" b="0" dirty="0">
              <a:latin typeface="Candara" panose="020E0502030303020204" pitchFamily="34"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E9131887-025C-457A-B614-AB9F801F86D0}"/>
              </a:ext>
            </a:extLst>
          </p:cNvPr>
          <p:cNvSpPr txBox="1">
            <a:spLocks/>
          </p:cNvSpPr>
          <p:nvPr/>
        </p:nvSpPr>
        <p:spPr>
          <a:xfrm>
            <a:off x="8426355" y="5854669"/>
            <a:ext cx="2619580" cy="1069047"/>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nSpc>
                <a:spcPct val="100000"/>
              </a:lnSpc>
              <a:spcBef>
                <a:spcPts val="0"/>
              </a:spcBef>
              <a:spcAft>
                <a:spcPts val="0"/>
              </a:spcAft>
              <a:buFont typeface="Wingdings 2" panose="05020102010507070707" pitchFamily="18" charset="2"/>
              <a:buNone/>
            </a:pPr>
            <a:r>
              <a:rPr lang="en-US" sz="1000" b="1" u="sng" dirty="0">
                <a:solidFill>
                  <a:srgbClr val="000000"/>
                </a:solidFill>
                <a:latin typeface="Candara" panose="020E0502030303020204" pitchFamily="34" charset="0"/>
                <a:cs typeface="Times New Roman" panose="02020603050405020304" pitchFamily="18" charset="0"/>
              </a:rPr>
              <a:t>Debt Management Office</a:t>
            </a:r>
          </a:p>
          <a:p>
            <a:pPr marL="0" indent="0" algn="just">
              <a:lnSpc>
                <a:spcPct val="100000"/>
              </a:lnSpc>
              <a:spcBef>
                <a:spcPts val="0"/>
              </a:spcBef>
              <a:spcAft>
                <a:spcPts val="0"/>
              </a:spcAft>
              <a:buFont typeface="Wingdings 2" panose="05020102010507070707" pitchFamily="18" charset="2"/>
              <a:buNone/>
            </a:pPr>
            <a:r>
              <a:rPr lang="en-US" sz="1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Oluwatosin </a:t>
            </a:r>
            <a:r>
              <a:rPr lang="en-US" sz="1000" dirty="0" err="1">
                <a:solidFill>
                  <a:srgbClr val="000000"/>
                </a:solidFill>
                <a:latin typeface="Candara" panose="020E0502030303020204" pitchFamily="34" charset="0"/>
                <a:ea typeface="Times New Roman" panose="02020603050405020304" pitchFamily="18" charset="0"/>
                <a:cs typeface="Times New Roman" panose="02020603050405020304" pitchFamily="18" charset="0"/>
              </a:rPr>
              <a:t>Akomolafe</a:t>
            </a:r>
            <a:r>
              <a:rPr lang="en-US" sz="1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t>
            </a:r>
            <a:endParaRPr lang="en-US" sz="10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buFont typeface="Wingdings 2" panose="05020102010507070707" pitchFamily="18" charset="2"/>
              <a:buNone/>
            </a:pPr>
            <a:r>
              <a:rPr lang="en-US" sz="1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SFTAS DMO </a:t>
            </a:r>
            <a:endParaRPr lang="en-US" sz="10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buFont typeface="Wingdings 2" panose="05020102010507070707" pitchFamily="18" charset="2"/>
              <a:buNone/>
            </a:pPr>
            <a:r>
              <a:rPr lang="en-US" sz="1000" dirty="0">
                <a:solidFill>
                  <a:srgbClr val="000000"/>
                </a:solidFill>
                <a:latin typeface="Candara" panose="020E0502030303020204" pitchFamily="34" charset="0"/>
                <a:ea typeface="Calibri" panose="020F0502020204030204" pitchFamily="34" charset="0"/>
                <a:cs typeface="Times New Roman" panose="02020603050405020304" pitchFamily="18" charset="0"/>
                <a:hlinkClick r:id="rId7"/>
              </a:rPr>
              <a:t>Akomolafe.tosin@yahoo.co.uk</a:t>
            </a:r>
            <a:endParaRPr lang="en-US" sz="1000" dirty="0">
              <a:solidFill>
                <a:srgbClr val="000000"/>
              </a:solidFill>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buFont typeface="Wingdings 2" panose="05020102010507070707" pitchFamily="18" charset="2"/>
              <a:buNone/>
            </a:pPr>
            <a:r>
              <a:rPr lang="en-US" sz="1000" dirty="0">
                <a:solidFill>
                  <a:srgbClr val="000000"/>
                </a:solidFill>
                <a:latin typeface="Candara" panose="020E0502030303020204" pitchFamily="34" charset="0"/>
                <a:ea typeface="Calibri" panose="020F0502020204030204" pitchFamily="34" charset="0"/>
                <a:cs typeface="Times New Roman" panose="02020603050405020304" pitchFamily="18" charset="0"/>
              </a:rPr>
              <a:t>08095918519</a:t>
            </a:r>
            <a:endParaRPr lang="en-US" sz="1000" dirty="0">
              <a:latin typeface="Candara" panose="020E0502030303020204" pitchFamily="34" charset="0"/>
            </a:endParaRPr>
          </a:p>
        </p:txBody>
      </p:sp>
      <p:sp>
        <p:nvSpPr>
          <p:cNvPr id="8" name="Content Placeholder 2">
            <a:extLst>
              <a:ext uri="{FF2B5EF4-FFF2-40B4-BE49-F238E27FC236}">
                <a16:creationId xmlns:a16="http://schemas.microsoft.com/office/drawing/2014/main" id="{B37DA3A1-2B15-4BA8-9EAD-3B3C27A731EC}"/>
              </a:ext>
            </a:extLst>
          </p:cNvPr>
          <p:cNvSpPr txBox="1">
            <a:spLocks/>
          </p:cNvSpPr>
          <p:nvPr/>
        </p:nvSpPr>
        <p:spPr>
          <a:xfrm>
            <a:off x="8406889" y="4935697"/>
            <a:ext cx="3097756" cy="1069047"/>
          </a:xfrm>
          <a:prstGeom prst="rect">
            <a:avLst/>
          </a:prstGeom>
        </p:spPr>
        <p:txBody>
          <a:bodyPr/>
          <a:lstStyle>
            <a:lvl1pPr marL="342900" indent="-342900" algn="l" defTabSz="914400" rtl="0" eaLnBrk="1" latinLnBrk="0" hangingPunct="1">
              <a:spcBef>
                <a:spcPct val="20000"/>
              </a:spcBef>
              <a:buFont typeface="Arial" pitchFamily="34" charset="0"/>
              <a:buChar char="•"/>
              <a:defRPr sz="1800" b="1" kern="1200">
                <a:solidFill>
                  <a:schemeClr val="tx1"/>
                </a:solidFill>
                <a:latin typeface="Calibri" panose="020F050202020403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Calibri" panose="020F0502020204030204" pitchFamily="34" charset="0"/>
                <a:ea typeface="+mn-ea"/>
                <a:cs typeface="Arial" panose="020B0604020202020204" pitchFamily="34" charset="0"/>
              </a:defRPr>
            </a:lvl2pPr>
            <a:lvl3pPr marL="1371600" indent="-457200" algn="l" defTabSz="914400" rtl="0" eaLnBrk="1" latinLnBrk="0" hangingPunct="1">
              <a:spcBef>
                <a:spcPct val="20000"/>
              </a:spcBef>
              <a:buFont typeface="Courier New" panose="02070309020205020404" pitchFamily="49" charset="0"/>
              <a:buChar char="o"/>
              <a:defRPr sz="1500" kern="1200">
                <a:solidFill>
                  <a:schemeClr val="tx1"/>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7000"/>
              </a:lnSpc>
              <a:spcBef>
                <a:spcPts val="0"/>
              </a:spcBef>
              <a:buFont typeface="Arial" pitchFamily="34" charset="0"/>
              <a:buNone/>
            </a:pPr>
            <a:r>
              <a:rPr lang="en-US" sz="1000" u="sng"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Open Government Partnership (OGP) Secretariat</a:t>
            </a:r>
          </a:p>
          <a:p>
            <a:pPr marL="0" indent="0">
              <a:lnSpc>
                <a:spcPct val="107000"/>
              </a:lnSpc>
              <a:spcBef>
                <a:spcPts val="0"/>
              </a:spcBef>
              <a:buFont typeface="Arial" pitchFamily="34" charset="0"/>
              <a:buNone/>
            </a:pPr>
            <a:r>
              <a:rPr lang="en-US" sz="10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Tari Wills</a:t>
            </a:r>
          </a:p>
          <a:p>
            <a:pPr marL="0" indent="0">
              <a:lnSpc>
                <a:spcPct val="107000"/>
              </a:lnSpc>
              <a:spcBef>
                <a:spcPts val="0"/>
              </a:spcBef>
              <a:buFont typeface="Arial" pitchFamily="34" charset="0"/>
              <a:buNone/>
            </a:pPr>
            <a:r>
              <a:rPr lang="en-US" sz="10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Program Officer I (SFTAS/OGP)</a:t>
            </a:r>
            <a:endParaRPr lang="en-US" sz="1000" b="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000" dirty="0">
                <a:latin typeface="Candara" panose="020E0502030303020204" pitchFamily="34" charset="0"/>
                <a:ea typeface="Calibri" panose="020F0502020204030204" pitchFamily="34" charset="0"/>
                <a:cs typeface="Times New Roman" panose="02020603050405020304" pitchFamily="18" charset="0"/>
                <a:hlinkClick r:id="rId8"/>
              </a:rPr>
              <a:t>tari.wills@ogpnigeria.gov.ng</a:t>
            </a:r>
            <a:endParaRPr lang="en-US" sz="10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08039248859</a:t>
            </a:r>
            <a:endParaRPr lang="en-US" sz="1000" dirty="0">
              <a:latin typeface="Candara" panose="020E0502030303020204" pitchFamily="34" charset="0"/>
            </a:endParaRPr>
          </a:p>
        </p:txBody>
      </p:sp>
      <p:sp>
        <p:nvSpPr>
          <p:cNvPr id="2" name="TextBox 1">
            <a:extLst>
              <a:ext uri="{FF2B5EF4-FFF2-40B4-BE49-F238E27FC236}">
                <a16:creationId xmlns:a16="http://schemas.microsoft.com/office/drawing/2014/main" id="{0DCB5EE0-0FE4-49CB-8F90-D34483EDB671}"/>
              </a:ext>
            </a:extLst>
          </p:cNvPr>
          <p:cNvSpPr txBox="1"/>
          <p:nvPr/>
        </p:nvSpPr>
        <p:spPr>
          <a:xfrm>
            <a:off x="331189" y="4718148"/>
            <a:ext cx="2328576" cy="400110"/>
          </a:xfrm>
          <a:prstGeom prst="rect">
            <a:avLst/>
          </a:prstGeom>
          <a:noFill/>
        </p:spPr>
        <p:txBody>
          <a:bodyPr wrap="square" rtlCol="0">
            <a:spAutoFit/>
          </a:bodyPr>
          <a:lstStyle/>
          <a:p>
            <a:r>
              <a:rPr lang="en-US" sz="2000" b="1" dirty="0">
                <a:solidFill>
                  <a:srgbClr val="C00000"/>
                </a:solidFill>
                <a:latin typeface="Candara" panose="020E0502030303020204" pitchFamily="34" charset="0"/>
              </a:rPr>
              <a:t>CONTACT DETAILS:</a:t>
            </a:r>
            <a:endParaRPr lang="en-GB" sz="2000" b="1" dirty="0">
              <a:solidFill>
                <a:srgbClr val="C00000"/>
              </a:solidFill>
              <a:latin typeface="Candara" panose="020E0502030303020204" pitchFamily="34" charset="0"/>
            </a:endParaRPr>
          </a:p>
        </p:txBody>
      </p:sp>
      <p:pic>
        <p:nvPicPr>
          <p:cNvPr id="10" name="Graphic 9" descr="Receiver">
            <a:extLst>
              <a:ext uri="{FF2B5EF4-FFF2-40B4-BE49-F238E27FC236}">
                <a16:creationId xmlns:a16="http://schemas.microsoft.com/office/drawing/2014/main" id="{91A6003B-75E7-4FDB-A453-A80F29462E8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789" y="4799400"/>
            <a:ext cx="457537" cy="374526"/>
          </a:xfrm>
          <a:prstGeom prst="rect">
            <a:avLst/>
          </a:prstGeom>
        </p:spPr>
      </p:pic>
      <p:cxnSp>
        <p:nvCxnSpPr>
          <p:cNvPr id="9" name="Straight Connector 8">
            <a:extLst>
              <a:ext uri="{FF2B5EF4-FFF2-40B4-BE49-F238E27FC236}">
                <a16:creationId xmlns:a16="http://schemas.microsoft.com/office/drawing/2014/main" id="{23453FFC-E3C6-4A7C-914B-5F97BE32A007}"/>
              </a:ext>
            </a:extLst>
          </p:cNvPr>
          <p:cNvCxnSpPr>
            <a:cxnSpLocks/>
          </p:cNvCxnSpPr>
          <p:nvPr/>
        </p:nvCxnSpPr>
        <p:spPr>
          <a:xfrm>
            <a:off x="2715206" y="3800581"/>
            <a:ext cx="0" cy="2869315"/>
          </a:xfrm>
          <a:prstGeom prst="line">
            <a:avLst/>
          </a:prstGeom>
        </p:spPr>
        <p:style>
          <a:lnRef idx="3">
            <a:schemeClr val="accent5"/>
          </a:lnRef>
          <a:fillRef idx="0">
            <a:schemeClr val="accent5"/>
          </a:fillRef>
          <a:effectRef idx="2">
            <a:schemeClr val="accent5"/>
          </a:effectRef>
          <a:fontRef idx="minor">
            <a:schemeClr val="tx1"/>
          </a:fontRef>
        </p:style>
      </p:cxnSp>
      <p:graphicFrame>
        <p:nvGraphicFramePr>
          <p:cNvPr id="12" name="Table 17">
            <a:extLst>
              <a:ext uri="{FF2B5EF4-FFF2-40B4-BE49-F238E27FC236}">
                <a16:creationId xmlns:a16="http://schemas.microsoft.com/office/drawing/2014/main" id="{74AD71F1-417F-4971-8C24-3944FA4CE828}"/>
              </a:ext>
            </a:extLst>
          </p:cNvPr>
          <p:cNvGraphicFramePr>
            <a:graphicFrameLocks noGrp="1"/>
          </p:cNvGraphicFramePr>
          <p:nvPr>
            <p:extLst>
              <p:ext uri="{D42A27DB-BD31-4B8C-83A1-F6EECF244321}">
                <p14:modId xmlns:p14="http://schemas.microsoft.com/office/powerpoint/2010/main" val="681550218"/>
              </p:ext>
            </p:extLst>
          </p:nvPr>
        </p:nvGraphicFramePr>
        <p:xfrm>
          <a:off x="331189" y="941897"/>
          <a:ext cx="11629018" cy="2505764"/>
        </p:xfrm>
        <a:graphic>
          <a:graphicData uri="http://schemas.openxmlformats.org/drawingml/2006/table">
            <a:tbl>
              <a:tblPr firstRow="1" bandRow="1">
                <a:tableStyleId>{5940675A-B579-460E-94D1-54222C63F5DA}</a:tableStyleId>
              </a:tblPr>
              <a:tblGrid>
                <a:gridCol w="449940">
                  <a:extLst>
                    <a:ext uri="{9D8B030D-6E8A-4147-A177-3AD203B41FA5}">
                      <a16:colId xmlns:a16="http://schemas.microsoft.com/office/drawing/2014/main" val="3552003854"/>
                    </a:ext>
                  </a:extLst>
                </a:gridCol>
                <a:gridCol w="1460100">
                  <a:extLst>
                    <a:ext uri="{9D8B030D-6E8A-4147-A177-3AD203B41FA5}">
                      <a16:colId xmlns:a16="http://schemas.microsoft.com/office/drawing/2014/main" val="1396412486"/>
                    </a:ext>
                  </a:extLst>
                </a:gridCol>
                <a:gridCol w="2660387">
                  <a:extLst>
                    <a:ext uri="{9D8B030D-6E8A-4147-A177-3AD203B41FA5}">
                      <a16:colId xmlns:a16="http://schemas.microsoft.com/office/drawing/2014/main" val="3867557380"/>
                    </a:ext>
                  </a:extLst>
                </a:gridCol>
                <a:gridCol w="1166327">
                  <a:extLst>
                    <a:ext uri="{9D8B030D-6E8A-4147-A177-3AD203B41FA5}">
                      <a16:colId xmlns:a16="http://schemas.microsoft.com/office/drawing/2014/main" val="2201587754"/>
                    </a:ext>
                  </a:extLst>
                </a:gridCol>
                <a:gridCol w="5892264">
                  <a:extLst>
                    <a:ext uri="{9D8B030D-6E8A-4147-A177-3AD203B41FA5}">
                      <a16:colId xmlns:a16="http://schemas.microsoft.com/office/drawing/2014/main" val="127131244"/>
                    </a:ext>
                  </a:extLst>
                </a:gridCol>
              </a:tblGrid>
              <a:tr h="317185">
                <a:tc>
                  <a:txBody>
                    <a:bodyPr/>
                    <a:lstStyle/>
                    <a:p>
                      <a:r>
                        <a:rPr lang="en-US" sz="1400" b="1" dirty="0">
                          <a:latin typeface="Candara" panose="020E0502030303020204" pitchFamily="34" charset="0"/>
                        </a:rPr>
                        <a:t>S/N</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EC/DLI</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REQUIREMENT PENDING</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DEADLINE</a:t>
                      </a:r>
                      <a:endParaRPr lang="en-GB" sz="1400" b="1" dirty="0">
                        <a:latin typeface="Candara" panose="020E0502030303020204" pitchFamily="34" charset="0"/>
                      </a:endParaRPr>
                    </a:p>
                  </a:txBody>
                  <a:tcPr>
                    <a:solidFill>
                      <a:schemeClr val="accent6">
                        <a:lumMod val="20000"/>
                        <a:lumOff val="80000"/>
                      </a:schemeClr>
                    </a:solidFill>
                  </a:tcPr>
                </a:tc>
                <a:tc>
                  <a:txBody>
                    <a:bodyPr/>
                    <a:lstStyle/>
                    <a:p>
                      <a:r>
                        <a:rPr lang="en-US" sz="1400" b="1" dirty="0">
                          <a:latin typeface="Candara" panose="020E0502030303020204" pitchFamily="34" charset="0"/>
                        </a:rPr>
                        <a:t>STATUS/MATTERS ARISING</a:t>
                      </a:r>
                      <a:endParaRPr lang="en-GB" sz="1400" b="1" dirty="0">
                        <a:latin typeface="Candara" panose="020E0502030303020204" pitchFamily="34" charset="0"/>
                      </a:endParaRPr>
                    </a:p>
                  </a:txBody>
                  <a:tcPr>
                    <a:solidFill>
                      <a:schemeClr val="accent6">
                        <a:lumMod val="20000"/>
                        <a:lumOff val="80000"/>
                      </a:schemeClr>
                    </a:solidFill>
                  </a:tcPr>
                </a:tc>
                <a:extLst>
                  <a:ext uri="{0D108BD9-81ED-4DB2-BD59-A6C34878D82A}">
                    <a16:rowId xmlns:a16="http://schemas.microsoft.com/office/drawing/2014/main" val="2917736925"/>
                  </a:ext>
                </a:extLst>
              </a:tr>
              <a:tr h="2188579">
                <a:tc>
                  <a:txBody>
                    <a:bodyPr/>
                    <a:lstStyle/>
                    <a:p>
                      <a:r>
                        <a:rPr lang="en-US" sz="1200" b="0" dirty="0">
                          <a:latin typeface="Candara" panose="020E0502030303020204" pitchFamily="34" charset="0"/>
                        </a:rPr>
                        <a:t>6.</a:t>
                      </a:r>
                      <a:endParaRPr lang="en-GB" sz="1200" b="0" dirty="0">
                        <a:latin typeface="Candara" panose="020E0502030303020204" pitchFamily="34" charset="0"/>
                      </a:endParaRPr>
                    </a:p>
                  </a:txBody>
                  <a:tcPr>
                    <a:solidFill>
                      <a:schemeClr val="bg1">
                        <a:lumMod val="95000"/>
                      </a:schemeClr>
                    </a:solidFill>
                  </a:tcPr>
                </a:tc>
                <a:tc>
                  <a:txBody>
                    <a:bodyPr/>
                    <a:lstStyle/>
                    <a:p>
                      <a:r>
                        <a:rPr lang="en-GB" sz="1200" b="0" dirty="0">
                          <a:latin typeface="Candara" panose="020E0502030303020204" pitchFamily="34" charset="0"/>
                        </a:rPr>
                        <a:t>DLI 11.3 on Urban property records (US$2.5 million): </a:t>
                      </a:r>
                    </a:p>
                  </a:txBody>
                  <a:tcPr>
                    <a:solidFill>
                      <a:schemeClr val="bg1">
                        <a:lumMod val="95000"/>
                      </a:schemeClr>
                    </a:solidFill>
                  </a:tcPr>
                </a:tc>
                <a:tc>
                  <a:txBody>
                    <a:bodyPr/>
                    <a:lstStyle/>
                    <a:p>
                      <a:pPr marL="171450" indent="-171450">
                        <a:buFont typeface="Arial" panose="020B0604020202020204" pitchFamily="34" charset="0"/>
                        <a:buChar char="•"/>
                      </a:pPr>
                      <a:r>
                        <a:rPr lang="en-GB" sz="1200" b="0" kern="1200" dirty="0">
                          <a:solidFill>
                            <a:schemeClr val="tx1"/>
                          </a:solidFill>
                          <a:latin typeface="Candara" panose="020E0502030303020204" pitchFamily="34" charset="0"/>
                          <a:ea typeface="+mn-ea"/>
                          <a:cs typeface="+mn-cs"/>
                        </a:rPr>
                        <a:t>Complete and update the property records for at least 50% of properties that have electricity connections in Urban as per criteria set out in the Verification Protocol, stored in an electronic database.</a:t>
                      </a:r>
                    </a:p>
                    <a:p>
                      <a:pPr marL="171450" indent="-171450">
                        <a:buFont typeface="Arial" panose="020B0604020202020204" pitchFamily="34" charset="0"/>
                        <a:buChar char="•"/>
                      </a:pPr>
                      <a:r>
                        <a:rPr lang="en-GB" sz="1200" b="0" kern="1200" dirty="0">
                          <a:solidFill>
                            <a:schemeClr val="tx1"/>
                          </a:solidFill>
                          <a:latin typeface="Candara" panose="020E0502030303020204" pitchFamily="34" charset="0"/>
                          <a:ea typeface="+mn-ea"/>
                          <a:cs typeface="+mn-cs"/>
                        </a:rPr>
                        <a:t>Establish institutional arrangements as per criteria set out in the Verification Protocol to use the property records to improve or start the collection of property tax.</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0" dirty="0">
                          <a:solidFill>
                            <a:schemeClr val="tx1"/>
                          </a:solidFill>
                          <a:latin typeface="Candara" panose="020E0502030303020204" pitchFamily="34" charset="0"/>
                        </a:rPr>
                        <a:t>30th June 2022</a:t>
                      </a:r>
                      <a:endParaRPr lang="en-GB" sz="1200" b="0" i="0" dirty="0">
                        <a:solidFill>
                          <a:schemeClr val="tx1"/>
                        </a:solidFill>
                        <a:latin typeface="Candara" panose="020E0502030303020204" pitchFamily="34" charset="0"/>
                      </a:endParaRPr>
                    </a:p>
                    <a:p>
                      <a:endParaRPr lang="en-GB" sz="1200" b="0" i="0" dirty="0">
                        <a:solidFill>
                          <a:schemeClr val="tx1"/>
                        </a:solidFill>
                        <a:latin typeface="Candara" panose="020E0502030303020204" pitchFamily="34" charset="0"/>
                      </a:endParaRPr>
                    </a:p>
                  </a:txBody>
                  <a:tcPr>
                    <a:solidFill>
                      <a:schemeClr val="bg1">
                        <a:lumMod val="95000"/>
                      </a:schemeClr>
                    </a:solidFill>
                  </a:tcPr>
                </a:tc>
                <a:tc>
                  <a:txBody>
                    <a:bodyPr/>
                    <a:lstStyle/>
                    <a:p>
                      <a:pPr marL="171450" indent="-171450">
                        <a:buFont typeface="Arial" panose="020B0604020202020204" pitchFamily="34" charset="0"/>
                        <a:buChar char="•"/>
                      </a:pPr>
                      <a:r>
                        <a:rPr lang="en-GB" sz="1200" b="1" dirty="0">
                          <a:solidFill>
                            <a:srgbClr val="C00000"/>
                          </a:solidFill>
                          <a:latin typeface="Candara" panose="020E0502030303020204" pitchFamily="34" charset="0"/>
                        </a:rPr>
                        <a:t>8 States (Anambra, Bauchi, Enugu, Imo, Katsina, Lagos, Rivers and Zamfara State) are yet to assign/release funding  for project implementation (procurement of equipment, enumeration exercise, etc.) despite the deadline to have this in place by end of the third week of January 2022 to be eligible for technical support under the DLI. </a:t>
                      </a:r>
                      <a:r>
                        <a:rPr lang="en-GB" sz="1200" b="1" dirty="0">
                          <a:solidFill>
                            <a:schemeClr val="tx1"/>
                          </a:solidFill>
                          <a:latin typeface="Candara" panose="020E0502030303020204" pitchFamily="34" charset="0"/>
                        </a:rPr>
                        <a:t>These States need to urgently release funding, communicate the project budget to the PCU latest by </a:t>
                      </a:r>
                      <a:r>
                        <a:rPr lang="en-GB" sz="1200" b="1" u="sng" dirty="0">
                          <a:solidFill>
                            <a:schemeClr val="tx1"/>
                          </a:solidFill>
                          <a:latin typeface="Candara" panose="020E0502030303020204" pitchFamily="34" charset="0"/>
                        </a:rPr>
                        <a:t>Friday 21st 2022.</a:t>
                      </a:r>
                    </a:p>
                    <a:p>
                      <a:pPr marL="171450" indent="-171450">
                        <a:buFont typeface="Arial" panose="020B0604020202020204" pitchFamily="34" charset="0"/>
                        <a:buChar char="•"/>
                      </a:pPr>
                      <a:endParaRPr lang="en-GB" sz="1200" b="1" dirty="0">
                        <a:solidFill>
                          <a:schemeClr val="tx1"/>
                        </a:solidFill>
                        <a:latin typeface="Candara" panose="020E0502030303020204" pitchFamily="34" charset="0"/>
                      </a:endParaRPr>
                    </a:p>
                    <a:p>
                      <a:pPr marL="171450" indent="-171450">
                        <a:buFont typeface="Arial" panose="020B0604020202020204" pitchFamily="34" charset="0"/>
                        <a:buChar char="•"/>
                      </a:pPr>
                      <a:r>
                        <a:rPr lang="en-GB" sz="1200" b="1" dirty="0">
                          <a:solidFill>
                            <a:schemeClr val="tx1"/>
                          </a:solidFill>
                          <a:latin typeface="Candara" panose="020E0502030303020204" pitchFamily="34" charset="0"/>
                        </a:rPr>
                        <a:t>The PCU, World Bank, GIS &amp; TA Firm will begin active TA engagement (</a:t>
                      </a:r>
                      <a:r>
                        <a:rPr lang="en-GB" sz="1200" b="1" i="1" dirty="0">
                          <a:solidFill>
                            <a:schemeClr val="tx1"/>
                          </a:solidFill>
                          <a:latin typeface="Candara" panose="020E0502030303020204" pitchFamily="34" charset="0"/>
                        </a:rPr>
                        <a:t>including training, software, GIS, data sharing for geospatial data covering imagery, DTM, DSM, and building footprint</a:t>
                      </a:r>
                      <a:r>
                        <a:rPr lang="en-GB" sz="1200" b="1" dirty="0">
                          <a:solidFill>
                            <a:schemeClr val="tx1"/>
                          </a:solidFill>
                          <a:latin typeface="Candara" panose="020E0502030303020204" pitchFamily="34" charset="0"/>
                        </a:rPr>
                        <a:t>) with every other State from next week. </a:t>
                      </a:r>
                    </a:p>
                  </a:txBody>
                  <a:tcPr>
                    <a:solidFill>
                      <a:schemeClr val="accent1">
                        <a:lumMod val="20000"/>
                        <a:lumOff val="80000"/>
                      </a:schemeClr>
                    </a:solidFill>
                  </a:tcPr>
                </a:tc>
                <a:extLst>
                  <a:ext uri="{0D108BD9-81ED-4DB2-BD59-A6C34878D82A}">
                    <a16:rowId xmlns:a16="http://schemas.microsoft.com/office/drawing/2014/main" val="2828781577"/>
                  </a:ext>
                </a:extLst>
              </a:tr>
            </a:tbl>
          </a:graphicData>
        </a:graphic>
      </p:graphicFrame>
      <p:grpSp>
        <p:nvGrpSpPr>
          <p:cNvPr id="13" name="Group 12">
            <a:extLst>
              <a:ext uri="{FF2B5EF4-FFF2-40B4-BE49-F238E27FC236}">
                <a16:creationId xmlns:a16="http://schemas.microsoft.com/office/drawing/2014/main" id="{35275758-2298-476D-9421-9D06E2F12456}"/>
              </a:ext>
            </a:extLst>
          </p:cNvPr>
          <p:cNvGrpSpPr/>
          <p:nvPr/>
        </p:nvGrpSpPr>
        <p:grpSpPr>
          <a:xfrm>
            <a:off x="170995" y="255808"/>
            <a:ext cx="11789212" cy="544501"/>
            <a:chOff x="121297" y="44343"/>
            <a:chExt cx="11789212" cy="544501"/>
          </a:xfrm>
        </p:grpSpPr>
        <p:sp>
          <p:nvSpPr>
            <p:cNvPr id="14" name="Title 1">
              <a:extLst>
                <a:ext uri="{FF2B5EF4-FFF2-40B4-BE49-F238E27FC236}">
                  <a16:creationId xmlns:a16="http://schemas.microsoft.com/office/drawing/2014/main" id="{C57C1B1B-3E77-490E-8D67-CF9C58F32793}"/>
                </a:ext>
              </a:extLst>
            </p:cNvPr>
            <p:cNvSpPr txBox="1">
              <a:spLocks/>
            </p:cNvSpPr>
            <p:nvPr/>
          </p:nvSpPr>
          <p:spPr>
            <a:xfrm>
              <a:off x="1799363" y="44343"/>
              <a:ext cx="8593274" cy="544501"/>
            </a:xfrm>
            <a:prstGeom prst="rect">
              <a:avLst/>
            </a:prstGeom>
          </p:spPr>
          <p:txBody>
            <a:bodyPr vert="horz" lIns="91440" tIns="45720" rIns="91440" bIns="45720" rtlCol="0" anchor="ctr">
              <a:normAutofit fontScale="92500" lnSpcReduction="20000"/>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pPr>
              <a:r>
                <a:rPr lang="en-US" sz="1800" b="1" cap="none" dirty="0">
                  <a:solidFill>
                    <a:srgbClr val="C00000"/>
                  </a:solidFill>
                  <a:latin typeface="Candara" panose="020E0502030303020204" pitchFamily="34" charset="0"/>
                  <a:ea typeface="Calibri" panose="020F0502020204030204" pitchFamily="34" charset="0"/>
                  <a:cs typeface="Arial" panose="020B0604020202020204" pitchFamily="34" charset="0"/>
                </a:rPr>
                <a:t>UPCOMING ELIGIBILITY CRITERIA (EC) AND DISBURSMENT LINKED INDICATOR (DLI) DEADLINES in 2022</a:t>
              </a:r>
              <a:endParaRPr lang="en-US" sz="1800" b="1" cap="none" dirty="0">
                <a:solidFill>
                  <a:srgbClr val="C00000"/>
                </a:solidFill>
                <a:effectLst/>
                <a:latin typeface="Candara" panose="020E0502030303020204" pitchFamily="34" charset="0"/>
                <a:ea typeface="Calibri" panose="020F0502020204030204" pitchFamily="34" charset="0"/>
                <a:cs typeface="Arial" panose="020B0604020202020204" pitchFamily="34" charset="0"/>
              </a:endParaRPr>
            </a:p>
          </p:txBody>
        </p:sp>
        <p:cxnSp>
          <p:nvCxnSpPr>
            <p:cNvPr id="15" name="Straight Connector 14">
              <a:extLst>
                <a:ext uri="{FF2B5EF4-FFF2-40B4-BE49-F238E27FC236}">
                  <a16:creationId xmlns:a16="http://schemas.microsoft.com/office/drawing/2014/main" id="{FFA5F309-8967-471E-82FC-9EE6816BC65D}"/>
                </a:ext>
              </a:extLst>
            </p:cNvPr>
            <p:cNvCxnSpPr>
              <a:cxnSpLocks/>
            </p:cNvCxnSpPr>
            <p:nvPr/>
          </p:nvCxnSpPr>
          <p:spPr>
            <a:xfrm>
              <a:off x="121297" y="428791"/>
              <a:ext cx="4627985"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a:extLst>
                <a:ext uri="{FF2B5EF4-FFF2-40B4-BE49-F238E27FC236}">
                  <a16:creationId xmlns:a16="http://schemas.microsoft.com/office/drawing/2014/main" id="{4FC6DA69-C3DE-4BC7-A0B8-C2874B3C3A4B}"/>
                </a:ext>
              </a:extLst>
            </p:cNvPr>
            <p:cNvCxnSpPr>
              <a:cxnSpLocks/>
            </p:cNvCxnSpPr>
            <p:nvPr/>
          </p:nvCxnSpPr>
          <p:spPr>
            <a:xfrm>
              <a:off x="7234334" y="394162"/>
              <a:ext cx="4676175" cy="0"/>
            </a:xfrm>
            <a:prstGeom prst="line">
              <a:avLst/>
            </a:prstGeom>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2602899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6262</TotalTime>
  <Words>1510</Words>
  <Application>Microsoft Office PowerPoint</Application>
  <PresentationFormat>Widescreen</PresentationFormat>
  <Paragraphs>163</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Candara</vt:lpstr>
      <vt:lpstr>Courier New</vt:lpstr>
      <vt:lpstr>Wingdings</vt:lpstr>
      <vt:lpstr>Wingdings 2</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Olanrewaju Ajogbasile</dc:creator>
  <cp:lastModifiedBy>Naomi Tietie</cp:lastModifiedBy>
  <cp:revision>92</cp:revision>
  <dcterms:created xsi:type="dcterms:W3CDTF">2021-12-10T13:29:01Z</dcterms:created>
  <dcterms:modified xsi:type="dcterms:W3CDTF">2022-01-20T11:30:09Z</dcterms:modified>
</cp:coreProperties>
</file>