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301" r:id="rId3"/>
    <p:sldId id="291" r:id="rId4"/>
    <p:sldId id="302" r:id="rId5"/>
    <p:sldId id="305" r:id="rId6"/>
    <p:sldId id="306" r:id="rId7"/>
    <p:sldId id="307" r:id="rId8"/>
    <p:sldId id="304" r:id="rId9"/>
    <p:sldId id="296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993EA5-2EA7-4532-8379-613B6B1339F4}">
          <p14:sldIdLst>
            <p14:sldId id="261"/>
            <p14:sldId id="301"/>
            <p14:sldId id="291"/>
            <p14:sldId id="302"/>
            <p14:sldId id="305"/>
            <p14:sldId id="306"/>
            <p14:sldId id="307"/>
            <p14:sldId id="304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3E1C"/>
    <a:srgbClr val="477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2" autoAdjust="0"/>
    <p:restoredTop sz="91693" autoAdjust="0"/>
  </p:normalViewPr>
  <p:slideViewPr>
    <p:cSldViewPr>
      <p:cViewPr varScale="1">
        <p:scale>
          <a:sx n="64" d="100"/>
          <a:sy n="64" d="100"/>
        </p:scale>
        <p:origin x="18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6491228070177E-2"/>
          <c:y val="7.8014184397163122E-2"/>
          <c:w val="0.92280701754385963"/>
          <c:h val="0.729090299882727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Sheet1!$E$5:$H$5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Sheet1!$E$6:$H$6</c:f>
              <c:numCache>
                <c:formatCode>General</c:formatCode>
                <c:ptCount val="4"/>
                <c:pt idx="0">
                  <c:v>141</c:v>
                </c:pt>
                <c:pt idx="1">
                  <c:v>87</c:v>
                </c:pt>
                <c:pt idx="2">
                  <c:v>22</c:v>
                </c:pt>
                <c:pt idx="3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6-4FD9-A3A4-1C246AB86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022008"/>
        <c:axId val="675022648"/>
      </c:barChart>
      <c:catAx>
        <c:axId val="6750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675022648"/>
        <c:crosses val="autoZero"/>
        <c:auto val="1"/>
        <c:lblAlgn val="ctr"/>
        <c:lblOffset val="100"/>
        <c:noMultiLvlLbl val="0"/>
      </c:catAx>
      <c:valAx>
        <c:axId val="675022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502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9616F-C991-43E7-B441-0B29E80910D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D5FE2-9F0A-43C4-A48B-B17B24FE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7EFE-F7E9-4360-B460-281DCC72F44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846640" cy="1584175"/>
          </a:xfrm>
        </p:spPr>
        <p:txBody>
          <a:bodyPr>
            <a:normAutofit/>
          </a:bodyPr>
          <a:lstStyle/>
          <a:p>
            <a:r>
              <a:rPr lang="en-US" dirty="0"/>
              <a:t>NGF</a:t>
            </a:r>
            <a:br>
              <a:rPr lang="en-US" dirty="0"/>
            </a:br>
            <a:r>
              <a:rPr lang="en-US" dirty="0"/>
              <a:t>HEALTH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7C6A74-411B-413E-A031-BBC489637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5760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January 2022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8093994-B4F6-4B83-BCC8-78DDC854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6" y="3883580"/>
            <a:ext cx="1988221" cy="1872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5EF7A-E763-47D6-A0DE-410EFECD1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81128"/>
            <a:ext cx="2256852" cy="72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55AA4-9425-404E-BF2B-04B18B9C0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30" y="4315628"/>
            <a:ext cx="2089224" cy="1008112"/>
          </a:xfrm>
          <a:prstGeom prst="rect">
            <a:avLst/>
          </a:prstGeom>
        </p:spPr>
      </p:pic>
      <p:pic>
        <p:nvPicPr>
          <p:cNvPr id="1026" name="Picture 2" descr="10 Photos of the Horrors of Polio - BORGEN">
            <a:extLst>
              <a:ext uri="{FF2B5EF4-FFF2-40B4-BE49-F238E27FC236}">
                <a16:creationId xmlns:a16="http://schemas.microsoft.com/office/drawing/2014/main" id="{54C8CB71-CA25-4CDD-9C3E-18293836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36343"/>
            <a:ext cx="1590598" cy="6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332656"/>
            <a:ext cx="4680520" cy="576064"/>
          </a:xfrm>
        </p:spPr>
        <p:txBody>
          <a:bodyPr/>
          <a:lstStyle/>
          <a:p>
            <a:r>
              <a:rPr lang="en-GB" sz="3200" b="1" dirty="0"/>
              <a:t>Universal Health Coverage</a:t>
            </a:r>
            <a:endParaRPr lang="en-NG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66F63-D3D5-4CBF-A3E6-1481E2A87D96}"/>
              </a:ext>
            </a:extLst>
          </p:cNvPr>
          <p:cNvGrpSpPr/>
          <p:nvPr/>
        </p:nvGrpSpPr>
        <p:grpSpPr>
          <a:xfrm>
            <a:off x="0" y="1124744"/>
            <a:ext cx="8892480" cy="5256584"/>
            <a:chOff x="107504" y="1124744"/>
            <a:chExt cx="8784976" cy="5256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07B78-1C1D-4B13-92C2-3318F188E8EA}"/>
                </a:ext>
              </a:extLst>
            </p:cNvPr>
            <p:cNvSpPr/>
            <p:nvPr/>
          </p:nvSpPr>
          <p:spPr>
            <a:xfrm>
              <a:off x="782808" y="1124744"/>
              <a:ext cx="8109672" cy="5254600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FMOH disbursed 2021/2022 BHCPF funds to the gateways (NHIS and NPHCDA) in December 2021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NHIS and NPHCDA has disbursed to all the 36 states in January 2022, except for the top up for </a:t>
              </a:r>
              <a:r>
                <a:rPr lang="en-US" dirty="0" err="1">
                  <a:solidFill>
                    <a:schemeClr val="tx1"/>
                  </a:solidFill>
                </a:rPr>
                <a:t>Abia</a:t>
              </a:r>
              <a:r>
                <a:rPr lang="en-US" dirty="0">
                  <a:solidFill>
                    <a:schemeClr val="tx1"/>
                  </a:solidFill>
                </a:rPr>
                <a:t>, Niger and Osun for the NHIS gateway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The funds is from the 2021 budget but will  be used for 2022</a:t>
              </a:r>
            </a:p>
            <a:p>
              <a:pPr marL="800100" lvl="1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Subsequent disbursements of funds will be based on retirement of the 2021/2022 funds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States will also be required to make provision for 25% counterpart contribution in the 2023 budget</a:t>
              </a:r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6A15743D-39AE-41A1-B985-2E823B0D33D8}"/>
                </a:ext>
              </a:extLst>
            </p:cNvPr>
            <p:cNvSpPr/>
            <p:nvPr/>
          </p:nvSpPr>
          <p:spPr>
            <a:xfrm>
              <a:off x="107504" y="1124744"/>
              <a:ext cx="1615107" cy="5256584"/>
            </a:xfrm>
            <a:prstGeom prst="homePlate">
              <a:avLst>
                <a:gd name="adj" fmla="val 56244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Basic Health Provision 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1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E47F3C-B0C4-DE42-BE1F-C9797BA2D08B}"/>
              </a:ext>
            </a:extLst>
          </p:cNvPr>
          <p:cNvSpPr/>
          <p:nvPr/>
        </p:nvSpPr>
        <p:spPr>
          <a:xfrm>
            <a:off x="755576" y="1119168"/>
            <a:ext cx="4680520" cy="5254600"/>
          </a:xfrm>
          <a:prstGeom prst="rect">
            <a:avLst/>
          </a:prstGeom>
          <a:noFill/>
          <a:ln>
            <a:solidFill>
              <a:srgbClr val="477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Wild Polio Virus </a:t>
            </a:r>
            <a:r>
              <a:rPr lang="en-US" sz="2000" dirty="0">
                <a:solidFill>
                  <a:schemeClr val="tx1"/>
                </a:solidFill>
              </a:rPr>
              <a:t>cases remain </a:t>
            </a:r>
            <a:r>
              <a:rPr lang="en-US" sz="2000" b="1" dirty="0">
                <a:solidFill>
                  <a:schemeClr val="tx1"/>
                </a:solidFill>
              </a:rPr>
              <a:t>ZERO</a:t>
            </a:r>
            <a:r>
              <a:rPr lang="en-US" sz="2000" dirty="0">
                <a:solidFill>
                  <a:schemeClr val="tx1"/>
                </a:solidFill>
              </a:rPr>
              <a:t> in Nigeria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However, number of </a:t>
            </a:r>
            <a:r>
              <a:rPr lang="en-US" sz="2000" b="1" dirty="0">
                <a:solidFill>
                  <a:schemeClr val="tx1"/>
                </a:solidFill>
              </a:rPr>
              <a:t>Circulating Mutant Polio Virus </a:t>
            </a:r>
            <a:r>
              <a:rPr lang="en-US" sz="2000" dirty="0">
                <a:solidFill>
                  <a:schemeClr val="tx1"/>
                </a:solidFill>
              </a:rPr>
              <a:t>is on the increase in many States in Nigeria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920 cases of CMPV2 recorded from Jan – Dec 2021 with 767 occurring in the second half of 2021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Increase due to low levels of routine immunization coverage and environmental factors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7" y="217489"/>
            <a:ext cx="8229600" cy="76323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Polio Eradication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E2A1ABE5-0D55-7542-BC06-BAA1C3C8F75E}"/>
              </a:ext>
            </a:extLst>
          </p:cNvPr>
          <p:cNvSpPr/>
          <p:nvPr/>
        </p:nvSpPr>
        <p:spPr>
          <a:xfrm>
            <a:off x="107504" y="1124744"/>
            <a:ext cx="1709092" cy="5256584"/>
          </a:xfrm>
          <a:prstGeom prst="homePlate">
            <a:avLst>
              <a:gd name="adj" fmla="val 56244"/>
            </a:avLst>
          </a:prstGeom>
          <a:solidFill>
            <a:srgbClr val="477F45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Polio Eradication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CECF8-D42D-4B55-85CD-B963E1A9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12776"/>
            <a:ext cx="3456384" cy="266429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1A104E-C1EE-42FD-9792-9A15F1C41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469510"/>
              </p:ext>
            </p:extLst>
          </p:nvPr>
        </p:nvGraphicFramePr>
        <p:xfrm>
          <a:off x="5416996" y="4077072"/>
          <a:ext cx="36195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19B45D-09DA-479E-8203-0BA38D954387}"/>
              </a:ext>
            </a:extLst>
          </p:cNvPr>
          <p:cNvSpPr txBox="1"/>
          <p:nvPr/>
        </p:nvSpPr>
        <p:spPr>
          <a:xfrm>
            <a:off x="5820113" y="1119168"/>
            <a:ext cx="256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Distribution of CMPV2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1553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34120"/>
          </a:xfrm>
        </p:spPr>
        <p:txBody>
          <a:bodyPr/>
          <a:lstStyle/>
          <a:p>
            <a:r>
              <a:rPr lang="en-GB" sz="3600" b="1" dirty="0"/>
              <a:t>Health Security</a:t>
            </a:r>
            <a:endParaRPr lang="en-NG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07B78-1C1D-4B13-92C2-3318F188E8EA}"/>
              </a:ext>
            </a:extLst>
          </p:cNvPr>
          <p:cNvSpPr/>
          <p:nvPr/>
        </p:nvSpPr>
        <p:spPr>
          <a:xfrm>
            <a:off x="179512" y="1628800"/>
            <a:ext cx="388843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</a:rPr>
              <a:t>COVID19 (2020 to date)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Confirmed Cases	251,178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Active Cases 		23,439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Discharged cases	224,629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Deaths		3,110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2AD0C-DA7A-4A72-9E98-34CF39EE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04201"/>
            <a:ext cx="3816424" cy="278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0FADF4-A2B5-4BB7-9DA2-1FB6FD933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968" y="3204201"/>
            <a:ext cx="4423987" cy="28890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7C1092-DFED-4C15-8321-C99389EDBFE9}"/>
              </a:ext>
            </a:extLst>
          </p:cNvPr>
          <p:cNvSpPr/>
          <p:nvPr/>
        </p:nvSpPr>
        <p:spPr>
          <a:xfrm>
            <a:off x="4355976" y="1628800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Cholera (2021)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Suspected Cases	111,062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Deaths 		3,604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84% drop in new cases last week of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57877-8254-406F-9EFD-7FD5C886F5CF}"/>
              </a:ext>
            </a:extLst>
          </p:cNvPr>
          <p:cNvSpPr txBox="1"/>
          <p:nvPr/>
        </p:nvSpPr>
        <p:spPr>
          <a:xfrm>
            <a:off x="179511" y="1196752"/>
            <a:ext cx="872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Cases of COVID19 and Cholera are generally on the decline in the past few weeks</a:t>
            </a:r>
            <a:endParaRPr lang="en-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5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34120"/>
          </a:xfrm>
        </p:spPr>
        <p:txBody>
          <a:bodyPr/>
          <a:lstStyle/>
          <a:p>
            <a:r>
              <a:rPr lang="en-GB" sz="3600" b="1" dirty="0"/>
              <a:t>Health Security …</a:t>
            </a:r>
            <a:endParaRPr lang="en-NG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66F63-D3D5-4CBF-A3E6-1481E2A87D96}"/>
              </a:ext>
            </a:extLst>
          </p:cNvPr>
          <p:cNvGrpSpPr/>
          <p:nvPr/>
        </p:nvGrpSpPr>
        <p:grpSpPr>
          <a:xfrm>
            <a:off x="107504" y="1124744"/>
            <a:ext cx="8784976" cy="5256584"/>
            <a:chOff x="107504" y="1124744"/>
            <a:chExt cx="8784976" cy="5256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07B78-1C1D-4B13-92C2-3318F188E8EA}"/>
                </a:ext>
              </a:extLst>
            </p:cNvPr>
            <p:cNvSpPr/>
            <p:nvPr/>
          </p:nvSpPr>
          <p:spPr>
            <a:xfrm>
              <a:off x="755576" y="1124744"/>
              <a:ext cx="8136904" cy="5254600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A total of </a:t>
              </a:r>
              <a:r>
                <a:rPr lang="en-GB" sz="2000" dirty="0">
                  <a:solidFill>
                    <a:schemeClr val="tx1"/>
                  </a:solidFill>
                </a:rPr>
                <a:t>$</a:t>
              </a:r>
              <a:r>
                <a:rPr lang="en-US" sz="2000" dirty="0">
                  <a:solidFill>
                    <a:schemeClr val="tx1"/>
                  </a:solidFill>
                </a:rPr>
                <a:t>132.5M will be disbursed to States</a:t>
              </a:r>
              <a:r>
                <a:rPr lang="en-GB" sz="2000" dirty="0">
                  <a:solidFill>
                    <a:schemeClr val="tx1"/>
                  </a:solidFill>
                </a:rPr>
                <a:t> for general COVID 19 response ($56.5M) and Vaccines Distribution ($76M)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Requirements for accessing the fund have been sent to States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The issue on the fragmentation of the fund flow raised by the States is yet to be resolved</a:t>
              </a: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A meeting between the HCH and the WB team is being proposed for next week to iron out all outstanding concerns.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6A15743D-39AE-41A1-B985-2E823B0D33D8}"/>
                </a:ext>
              </a:extLst>
            </p:cNvPr>
            <p:cNvSpPr/>
            <p:nvPr/>
          </p:nvSpPr>
          <p:spPr>
            <a:xfrm>
              <a:off x="107504" y="1124744"/>
              <a:ext cx="2088232" cy="5256584"/>
            </a:xfrm>
            <a:prstGeom prst="homePlate">
              <a:avLst>
                <a:gd name="adj" fmla="val 56244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COVID 19 Preparedness and Response project (</a:t>
              </a:r>
              <a:r>
                <a:rPr lang="en-US" b="1" dirty="0"/>
                <a:t>COPREP)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1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34120"/>
          </a:xfrm>
        </p:spPr>
        <p:txBody>
          <a:bodyPr/>
          <a:lstStyle/>
          <a:p>
            <a:r>
              <a:rPr lang="en-GB" sz="3600" b="1" dirty="0"/>
              <a:t>Nutrition</a:t>
            </a:r>
            <a:endParaRPr lang="en-NG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66F63-D3D5-4CBF-A3E6-1481E2A87D96}"/>
              </a:ext>
            </a:extLst>
          </p:cNvPr>
          <p:cNvGrpSpPr/>
          <p:nvPr/>
        </p:nvGrpSpPr>
        <p:grpSpPr>
          <a:xfrm>
            <a:off x="107504" y="1124744"/>
            <a:ext cx="8784976" cy="5256584"/>
            <a:chOff x="107504" y="1124744"/>
            <a:chExt cx="8784976" cy="5256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07B78-1C1D-4B13-92C2-3318F188E8EA}"/>
                </a:ext>
              </a:extLst>
            </p:cNvPr>
            <p:cNvSpPr/>
            <p:nvPr/>
          </p:nvSpPr>
          <p:spPr>
            <a:xfrm>
              <a:off x="827584" y="1124744"/>
              <a:ext cx="8064896" cy="5254600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Nutrition remains a priority of the NGF and a critical development issue for the nation.</a:t>
              </a: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A national priority list of interventions for year 2022 has been developed and shared with all the States</a:t>
              </a: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The Vice President, His Excellency, Prof Yemi Osinbajo has requested the NGF to:</a:t>
              </a: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GB" sz="2000" dirty="0">
                  <a:solidFill>
                    <a:schemeClr val="tx1"/>
                  </a:solidFill>
                </a:rPr>
                <a:t>facilitate the adaption of the priority lists by the States</a:t>
              </a: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GB" sz="2000" dirty="0">
                  <a:solidFill>
                    <a:schemeClr val="tx1"/>
                  </a:solidFill>
                </a:rPr>
                <a:t>facilitate the release of funds by State Governors to implement priority nutrition interventions in their respective states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6A15743D-39AE-41A1-B985-2E823B0D33D8}"/>
                </a:ext>
              </a:extLst>
            </p:cNvPr>
            <p:cNvSpPr/>
            <p:nvPr/>
          </p:nvSpPr>
          <p:spPr>
            <a:xfrm>
              <a:off x="107504" y="1124744"/>
              <a:ext cx="1728192" cy="5256584"/>
            </a:xfrm>
            <a:prstGeom prst="homePlate">
              <a:avLst>
                <a:gd name="adj" fmla="val 56244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Nutrition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86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332656"/>
            <a:ext cx="4680520" cy="648072"/>
          </a:xfrm>
        </p:spPr>
        <p:txBody>
          <a:bodyPr/>
          <a:lstStyle/>
          <a:p>
            <a:r>
              <a:rPr lang="en-GB" sz="3600" b="1" dirty="0"/>
              <a:t>2022 Outlook</a:t>
            </a:r>
            <a:endParaRPr lang="en-NG" sz="3600" b="1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3860F25-40D1-4989-AA50-D9D40EE2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29" y="1135183"/>
            <a:ext cx="1193251" cy="1123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1AC64-9393-4DF9-BC37-5A12C5A6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9" y="3671419"/>
            <a:ext cx="1317421" cy="558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82FD3-B507-43F9-AD2A-7AC4A371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29" y="2486411"/>
            <a:ext cx="1208357" cy="870581"/>
          </a:xfrm>
          <a:prstGeom prst="rect">
            <a:avLst/>
          </a:prstGeom>
        </p:spPr>
      </p:pic>
      <p:pic>
        <p:nvPicPr>
          <p:cNvPr id="9" name="Picture 2" descr="10 Photos of the Horrors of Polio - BORGEN">
            <a:extLst>
              <a:ext uri="{FF2B5EF4-FFF2-40B4-BE49-F238E27FC236}">
                <a16:creationId xmlns:a16="http://schemas.microsoft.com/office/drawing/2014/main" id="{7AD63D94-4B8B-4322-A2B4-769F8318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8" y="4403515"/>
            <a:ext cx="1317421" cy="5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F3F582-8AD6-4708-A8DC-652EC74362FC}"/>
              </a:ext>
            </a:extLst>
          </p:cNvPr>
          <p:cNvSpPr txBox="1"/>
          <p:nvPr/>
        </p:nvSpPr>
        <p:spPr>
          <a:xfrm>
            <a:off x="2339752" y="980728"/>
            <a:ext cx="61206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Formal sector enrolment into the SSHIS in all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Establishment/Functionality of State Drugs management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Accountability of the BHCPF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Release of Equity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PHC Challenge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Functionality of the SCFN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Implementation of 2022 priority list of Nutrition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System strengthening of States Emergency preparedness and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Strengthening capacity of Epidemiological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Functionality of State Task Force on PHC and Immunization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Deepening partnership with federal MDAs and existing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Exploring new partnerships with donor agencies</a:t>
            </a:r>
            <a:endParaRPr lang="en-NG" sz="2000" dirty="0"/>
          </a:p>
        </p:txBody>
      </p:sp>
      <p:pic>
        <p:nvPicPr>
          <p:cNvPr id="1026" name="Picture 2" descr="Partnerships - Hand Shake Black Vector, HD Png Download , Transparent Png  Image - PNGitem">
            <a:extLst>
              <a:ext uri="{FF2B5EF4-FFF2-40B4-BE49-F238E27FC236}">
                <a16:creationId xmlns:a16="http://schemas.microsoft.com/office/drawing/2014/main" id="{A93632BF-D627-4506-A405-0C3B8DAE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4" y="5172971"/>
            <a:ext cx="1455588" cy="8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1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BEDA-4E63-4E8C-B570-B8CE5686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638"/>
            <a:ext cx="4104456" cy="994122"/>
          </a:xfrm>
        </p:spPr>
        <p:txBody>
          <a:bodyPr/>
          <a:lstStyle/>
          <a:p>
            <a:r>
              <a:rPr lang="en-US" sz="3200" b="1" dirty="0"/>
              <a:t>Required Actions By Governors</a:t>
            </a:r>
            <a:endParaRPr lang="en-NG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2CD4-0E2D-4F6A-8C1F-C2B7CEC7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 u="sng" dirty="0"/>
              <a:t>POLIO</a:t>
            </a:r>
            <a:r>
              <a:rPr lang="en-GB" sz="2400" dirty="0"/>
              <a:t>: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Reactivate the functionality of the State Task Force on PHC (includes immunization) headed by the respective deputy Governors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NGF secretariat to facilitate  a virtual meeting between the deputy Governors and NPHCDA</a:t>
            </a:r>
          </a:p>
          <a:p>
            <a:pPr marL="400050" lvl="1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u="sng" dirty="0"/>
              <a:t>Health Security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GB" sz="2000" dirty="0"/>
              <a:t>Continue mobilization for vaccination and promote adherence to non pharmaceutical intervention 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GB" sz="2000" dirty="0"/>
              <a:t>Release HCH for the proposed meeting with WB on </a:t>
            </a:r>
            <a:r>
              <a:rPr lang="en-GB" sz="2000" dirty="0" err="1"/>
              <a:t>CoPREP</a:t>
            </a:r>
            <a:endParaRPr lang="en-GB" sz="2000" dirty="0"/>
          </a:p>
          <a:p>
            <a:pPr marL="400050" lvl="1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u="sng" dirty="0"/>
              <a:t>Nutrition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GB" sz="2000" dirty="0"/>
              <a:t>Release funds for implementation of the 2022 priority lists for Nutrition</a:t>
            </a:r>
            <a:endParaRPr lang="en-NG" sz="2000" dirty="0"/>
          </a:p>
        </p:txBody>
      </p:sp>
    </p:spTree>
    <p:extLst>
      <p:ext uri="{BB962C8B-B14F-4D97-AF65-F5344CB8AC3E}">
        <p14:creationId xmlns:p14="http://schemas.microsoft.com/office/powerpoint/2010/main" val="36446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5B80-3D4F-4B2C-A9A0-199142DE67AA}"/>
              </a:ext>
            </a:extLst>
          </p:cNvPr>
          <p:cNvSpPr txBox="1">
            <a:spLocks/>
          </p:cNvSpPr>
          <p:nvPr/>
        </p:nvSpPr>
        <p:spPr>
          <a:xfrm>
            <a:off x="251520" y="2857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8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551</Words>
  <Application>Microsoft Office PowerPoint</Application>
  <PresentationFormat>On-screen Show (4:3)</PresentationFormat>
  <Paragraphs>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NGF HEALTH UPDATE</vt:lpstr>
      <vt:lpstr>Universal Health Coverage</vt:lpstr>
      <vt:lpstr>Polio Eradication</vt:lpstr>
      <vt:lpstr>Health Security</vt:lpstr>
      <vt:lpstr>Health Security …</vt:lpstr>
      <vt:lpstr>Nutrition</vt:lpstr>
      <vt:lpstr>2022 Outlook</vt:lpstr>
      <vt:lpstr>Required Actions By Governors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Naomi Tietie</cp:lastModifiedBy>
  <cp:revision>179</cp:revision>
  <cp:lastPrinted>2022-01-19T11:32:14Z</cp:lastPrinted>
  <dcterms:created xsi:type="dcterms:W3CDTF">2012-07-24T14:11:04Z</dcterms:created>
  <dcterms:modified xsi:type="dcterms:W3CDTF">2022-01-20T10:51:38Z</dcterms:modified>
</cp:coreProperties>
</file>