
<file path=[Content_Types].xml><?xml version="1.0" encoding="utf-8"?>
<Types xmlns="http://schemas.openxmlformats.org/package/2006/content-types">
  <Default Extension="gif" ContentType="image/gi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75" r:id="rId9"/>
    <p:sldId id="263" r:id="rId10"/>
    <p:sldId id="264" r:id="rId11"/>
    <p:sldId id="265" r:id="rId12"/>
    <p:sldId id="272" r:id="rId13"/>
    <p:sldId id="271" r:id="rId14"/>
    <p:sldId id="276" r:id="rId15"/>
    <p:sldId id="267" r:id="rId16"/>
    <p:sldId id="274" r:id="rId17"/>
    <p:sldId id="269" r:id="rId18"/>
    <p:sldId id="270" r:id="rId19"/>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2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4660"/>
  </p:normalViewPr>
  <p:slideViewPr>
    <p:cSldViewPr>
      <p:cViewPr varScale="1">
        <p:scale>
          <a:sx n="69" d="100"/>
          <a:sy n="69" d="100"/>
        </p:scale>
        <p:origin x="143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11/22/2021</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Tahoma"/>
                <a:cs typeface="Tahoma"/>
              </a:defRPr>
            </a:lvl1pPr>
          </a:lstStyle>
          <a:p>
            <a:pPr marL="121920">
              <a:lnSpc>
                <a:spcPct val="100000"/>
              </a:lnSpc>
              <a:spcBef>
                <a:spcPts val="10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1">
                <a:solidFill>
                  <a:srgbClr val="08684E"/>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1500" b="0" i="0">
                <a:solidFill>
                  <a:schemeClr val="tx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11/22/2021</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Tahoma"/>
                <a:cs typeface="Tahoma"/>
              </a:defRPr>
            </a:lvl1pPr>
          </a:lstStyle>
          <a:p>
            <a:pPr marL="121920">
              <a:lnSpc>
                <a:spcPct val="100000"/>
              </a:lnSpc>
              <a:spcBef>
                <a:spcPts val="10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1">
                <a:solidFill>
                  <a:srgbClr val="08684E"/>
                </a:solidFill>
                <a:latin typeface="Tahoma"/>
                <a:cs typeface="Tahom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11/22/2021</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Tahoma"/>
                <a:cs typeface="Tahoma"/>
              </a:defRPr>
            </a:lvl1pPr>
          </a:lstStyle>
          <a:p>
            <a:pPr marL="121920">
              <a:lnSpc>
                <a:spcPct val="100000"/>
              </a:lnSpc>
              <a:spcBef>
                <a:spcPts val="10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1">
                <a:solidFill>
                  <a:srgbClr val="08684E"/>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11/22/2021</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Tahoma"/>
                <a:cs typeface="Tahoma"/>
              </a:defRPr>
            </a:lvl1pPr>
          </a:lstStyle>
          <a:p>
            <a:pPr marL="121920">
              <a:lnSpc>
                <a:spcPct val="100000"/>
              </a:lnSpc>
              <a:spcBef>
                <a:spcPts val="10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11/22/2021</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Tahoma"/>
                <a:cs typeface="Tahoma"/>
              </a:defRPr>
            </a:lvl1pPr>
          </a:lstStyle>
          <a:p>
            <a:pPr marL="121920">
              <a:lnSpc>
                <a:spcPct val="100000"/>
              </a:lnSpc>
              <a:spcBef>
                <a:spcPts val="10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78862" y="908259"/>
            <a:ext cx="4986274" cy="314959"/>
          </a:xfrm>
          <a:prstGeom prst="rect">
            <a:avLst/>
          </a:prstGeom>
        </p:spPr>
        <p:txBody>
          <a:bodyPr wrap="square" lIns="0" tIns="0" rIns="0" bIns="0">
            <a:spAutoFit/>
          </a:bodyPr>
          <a:lstStyle>
            <a:lvl1pPr>
              <a:defRPr sz="1900" b="1" i="1">
                <a:solidFill>
                  <a:srgbClr val="08684E"/>
                </a:solidFill>
                <a:latin typeface="Tahoma"/>
                <a:cs typeface="Tahoma"/>
              </a:defRPr>
            </a:lvl1pPr>
          </a:lstStyle>
          <a:p>
            <a:endParaRPr/>
          </a:p>
        </p:txBody>
      </p:sp>
      <p:sp>
        <p:nvSpPr>
          <p:cNvPr id="3" name="Holder 3"/>
          <p:cNvSpPr>
            <a:spLocks noGrp="1"/>
          </p:cNvSpPr>
          <p:nvPr>
            <p:ph type="body" idx="1"/>
          </p:nvPr>
        </p:nvSpPr>
        <p:spPr>
          <a:xfrm>
            <a:off x="2015489" y="2337942"/>
            <a:ext cx="4267835" cy="1946275"/>
          </a:xfrm>
          <a:prstGeom prst="rect">
            <a:avLst/>
          </a:prstGeom>
        </p:spPr>
        <p:txBody>
          <a:bodyPr wrap="square" lIns="0" tIns="0" rIns="0" bIns="0">
            <a:spAutoFit/>
          </a:bodyPr>
          <a:lstStyle>
            <a:lvl1pPr>
              <a:defRPr sz="1500" b="0" i="0">
                <a:solidFill>
                  <a:schemeClr val="tx1"/>
                </a:solidFill>
                <a:latin typeface="Tahoma"/>
                <a:cs typeface="Tahom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11/22/2021</a:t>
            </a:fld>
            <a:endParaRPr lang="en-US"/>
          </a:p>
        </p:txBody>
      </p:sp>
      <p:sp>
        <p:nvSpPr>
          <p:cNvPr id="6" name="Holder 6"/>
          <p:cNvSpPr>
            <a:spLocks noGrp="1"/>
          </p:cNvSpPr>
          <p:nvPr>
            <p:ph type="sldNum" sz="quarter" idx="7"/>
          </p:nvPr>
        </p:nvSpPr>
        <p:spPr>
          <a:xfrm>
            <a:off x="8389619" y="6434659"/>
            <a:ext cx="243840" cy="209550"/>
          </a:xfrm>
          <a:prstGeom prst="rect">
            <a:avLst/>
          </a:prstGeom>
        </p:spPr>
        <p:txBody>
          <a:bodyPr wrap="square" lIns="0" tIns="0" rIns="0" bIns="0">
            <a:spAutoFit/>
          </a:bodyPr>
          <a:lstStyle>
            <a:lvl1pPr>
              <a:defRPr sz="1200" b="0" i="0">
                <a:solidFill>
                  <a:srgbClr val="888888"/>
                </a:solidFill>
                <a:latin typeface="Tahoma"/>
                <a:cs typeface="Tahoma"/>
              </a:defRPr>
            </a:lvl1pPr>
          </a:lstStyle>
          <a:p>
            <a:pPr marL="121920">
              <a:lnSpc>
                <a:spcPct val="100000"/>
              </a:lnSpc>
              <a:spcBef>
                <a:spcPts val="10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mages.google.com.ng/imgres?imgurl=http://content.answers.com/main/content/wp/en-commons/0/0e/Nigeria_coa.png&amp;imgrefurl=http://www.answers.com/topic/coat-of-arms-of-nigeria&amp;h=182&amp;w=206&amp;sz=18&amp;hl=en&amp;start=6&amp;tbnid=8i4DAx0SZjuLBM:&amp;tbnh=93&amp;tbnw=105&amp;prev=/images?q=Nigerian+Government+-+Coat+of+Arms&amp;gbv=2&amp;svnum=10&amp;hl=en&amp;sa=G" TargetMode="External"/><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3886200" y="2808478"/>
            <a:ext cx="2035937" cy="425758"/>
          </a:xfrm>
          <a:prstGeom prst="rect">
            <a:avLst/>
          </a:prstGeom>
        </p:spPr>
        <p:txBody>
          <a:bodyPr vert="horz" wrap="square" lIns="0" tIns="12700" rIns="0" bIns="0" rtlCol="0">
            <a:spAutoFit/>
          </a:bodyPr>
          <a:lstStyle/>
          <a:p>
            <a:pPr marL="12700">
              <a:lnSpc>
                <a:spcPct val="100000"/>
              </a:lnSpc>
              <a:spcBef>
                <a:spcPts val="100"/>
              </a:spcBef>
            </a:pPr>
            <a:endParaRPr lang="en-US" sz="1200" b="1" spc="-5" dirty="0">
              <a:latin typeface="Tahoma"/>
              <a:cs typeface="Tahoma"/>
            </a:endParaRPr>
          </a:p>
          <a:p>
            <a:pPr marL="12700">
              <a:lnSpc>
                <a:spcPct val="100000"/>
              </a:lnSpc>
              <a:spcBef>
                <a:spcPts val="100"/>
              </a:spcBef>
            </a:pPr>
            <a:r>
              <a:rPr lang="en-US" sz="1400" b="1" spc="-5" dirty="0">
                <a:latin typeface="Tahoma"/>
                <a:cs typeface="Tahoma"/>
              </a:rPr>
              <a:t> </a:t>
            </a:r>
            <a:r>
              <a:rPr sz="1400" b="1" spc="-5" dirty="0">
                <a:latin typeface="Tahoma"/>
                <a:cs typeface="Tahoma"/>
              </a:rPr>
              <a:t>Present</a:t>
            </a:r>
            <a:r>
              <a:rPr lang="en-US" sz="1400" b="1" spc="-5" dirty="0">
                <a:latin typeface="Tahoma"/>
                <a:cs typeface="Tahoma"/>
              </a:rPr>
              <a:t>ed </a:t>
            </a:r>
            <a:r>
              <a:rPr sz="1400" b="1" spc="-5" dirty="0">
                <a:latin typeface="Tahoma"/>
                <a:cs typeface="Tahoma"/>
              </a:rPr>
              <a:t>by</a:t>
            </a:r>
            <a:endParaRPr sz="1400" dirty="0">
              <a:latin typeface="Tahoma"/>
              <a:cs typeface="Tahoma"/>
            </a:endParaRPr>
          </a:p>
        </p:txBody>
      </p:sp>
      <p:sp>
        <p:nvSpPr>
          <p:cNvPr id="10" name="object 10"/>
          <p:cNvSpPr txBox="1"/>
          <p:nvPr/>
        </p:nvSpPr>
        <p:spPr>
          <a:xfrm>
            <a:off x="2933700" y="4049727"/>
            <a:ext cx="3276599" cy="795089"/>
          </a:xfrm>
          <a:prstGeom prst="rect">
            <a:avLst/>
          </a:prstGeom>
        </p:spPr>
        <p:txBody>
          <a:bodyPr vert="horz" wrap="square" lIns="0" tIns="12700" rIns="0" bIns="0" rtlCol="0">
            <a:spAutoFit/>
          </a:bodyPr>
          <a:lstStyle/>
          <a:p>
            <a:pPr marL="16510" algn="ctr">
              <a:lnSpc>
                <a:spcPct val="100000"/>
              </a:lnSpc>
              <a:spcBef>
                <a:spcPts val="100"/>
              </a:spcBef>
            </a:pPr>
            <a:r>
              <a:rPr lang="en-US" sz="1400" b="1" dirty="0">
                <a:latin typeface="Tahoma"/>
                <a:cs typeface="Tahoma"/>
              </a:rPr>
              <a:t>Joe</a:t>
            </a:r>
            <a:r>
              <a:rPr lang="en-US" sz="1400" b="1" spc="-15" dirty="0">
                <a:latin typeface="Tahoma"/>
                <a:cs typeface="Tahoma"/>
              </a:rPr>
              <a:t> </a:t>
            </a:r>
            <a:r>
              <a:rPr lang="en-US" sz="1400" b="1" spc="-5" dirty="0">
                <a:latin typeface="Tahoma"/>
                <a:cs typeface="Tahoma"/>
              </a:rPr>
              <a:t>Ugoala</a:t>
            </a:r>
            <a:endParaRPr lang="en-US" sz="1400" dirty="0">
              <a:latin typeface="Tahoma"/>
              <a:cs typeface="Tahoma"/>
            </a:endParaRPr>
          </a:p>
          <a:p>
            <a:pPr marR="39370" algn="ctr">
              <a:lnSpc>
                <a:spcPct val="100000"/>
              </a:lnSpc>
              <a:spcBef>
                <a:spcPts val="60"/>
              </a:spcBef>
            </a:pPr>
            <a:r>
              <a:rPr sz="1200" b="1" spc="-5" dirty="0">
                <a:latin typeface="Tahoma"/>
                <a:cs typeface="Tahoma"/>
              </a:rPr>
              <a:t>Director</a:t>
            </a:r>
            <a:endParaRPr sz="1200" b="1" dirty="0">
              <a:latin typeface="Tahoma"/>
              <a:cs typeface="Tahoma"/>
            </a:endParaRPr>
          </a:p>
          <a:p>
            <a:pPr algn="ctr">
              <a:lnSpc>
                <a:spcPct val="100000"/>
              </a:lnSpc>
            </a:pPr>
            <a:r>
              <a:rPr lang="en-GB" sz="1200" b="1" spc="-25" dirty="0">
                <a:latin typeface="Tahoma"/>
                <a:cs typeface="Tahoma"/>
              </a:rPr>
              <a:t>Organisational Resourcing Dept</a:t>
            </a:r>
            <a:endParaRPr sz="1200" b="1" dirty="0">
              <a:latin typeface="Tahoma"/>
              <a:cs typeface="Tahoma"/>
            </a:endParaRPr>
          </a:p>
          <a:p>
            <a:pPr marR="40005" algn="ctr">
              <a:lnSpc>
                <a:spcPct val="100000"/>
              </a:lnSpc>
            </a:pPr>
            <a:r>
              <a:rPr sz="1200" b="1" dirty="0">
                <a:latin typeface="Tahoma"/>
                <a:cs typeface="Tahoma"/>
              </a:rPr>
              <a:t>Debt </a:t>
            </a:r>
            <a:r>
              <a:rPr sz="1200" b="1" spc="-5" dirty="0">
                <a:latin typeface="Tahoma"/>
                <a:cs typeface="Tahoma"/>
              </a:rPr>
              <a:t>Management</a:t>
            </a:r>
            <a:r>
              <a:rPr sz="1200" b="1" spc="5" dirty="0">
                <a:latin typeface="Tahoma"/>
                <a:cs typeface="Tahoma"/>
              </a:rPr>
              <a:t> </a:t>
            </a:r>
            <a:r>
              <a:rPr sz="1200" b="1" spc="-5" dirty="0">
                <a:latin typeface="Tahoma"/>
                <a:cs typeface="Tahoma"/>
              </a:rPr>
              <a:t>Office</a:t>
            </a:r>
            <a:endParaRPr sz="1200" b="1" dirty="0">
              <a:latin typeface="Tahoma"/>
              <a:cs typeface="Tahoma"/>
            </a:endParaRPr>
          </a:p>
        </p:txBody>
      </p:sp>
      <p:sp>
        <p:nvSpPr>
          <p:cNvPr id="11" name="object 11"/>
          <p:cNvSpPr txBox="1"/>
          <p:nvPr/>
        </p:nvSpPr>
        <p:spPr>
          <a:xfrm>
            <a:off x="334772" y="5182346"/>
            <a:ext cx="8471535" cy="1151213"/>
          </a:xfrm>
          <a:prstGeom prst="rect">
            <a:avLst/>
          </a:prstGeom>
        </p:spPr>
        <p:txBody>
          <a:bodyPr vert="horz" wrap="square" lIns="0" tIns="69850" rIns="0" bIns="0" rtlCol="0">
            <a:spAutoFit/>
          </a:bodyPr>
          <a:lstStyle/>
          <a:p>
            <a:pPr marL="12700" marR="5080" algn="ctr">
              <a:lnSpc>
                <a:spcPct val="77400"/>
              </a:lnSpc>
              <a:spcBef>
                <a:spcPts val="550"/>
              </a:spcBef>
            </a:pPr>
            <a:endParaRPr lang="en-US" sz="1400" b="1" i="1" spc="-35" dirty="0">
              <a:latin typeface="Tahoma"/>
              <a:cs typeface="Tahoma"/>
            </a:endParaRPr>
          </a:p>
          <a:p>
            <a:pPr marL="12700" marR="5080" algn="ctr">
              <a:lnSpc>
                <a:spcPct val="77400"/>
              </a:lnSpc>
              <a:spcBef>
                <a:spcPts val="550"/>
              </a:spcBef>
            </a:pPr>
            <a:r>
              <a:rPr lang="en-US" sz="1400" b="1" i="1" spc="-35" dirty="0">
                <a:latin typeface="Tahoma"/>
                <a:cs typeface="Tahoma"/>
              </a:rPr>
              <a:t>At the 2021 National  Council on Finance and Economic Development  (NACOFED)</a:t>
            </a:r>
          </a:p>
          <a:p>
            <a:pPr>
              <a:lnSpc>
                <a:spcPct val="100000"/>
              </a:lnSpc>
              <a:spcBef>
                <a:spcPts val="50"/>
              </a:spcBef>
            </a:pPr>
            <a:endParaRPr lang="en-US" sz="1400" b="1" i="1" spc="-35" dirty="0">
              <a:latin typeface="Tahoma"/>
              <a:cs typeface="Tahoma"/>
            </a:endParaRPr>
          </a:p>
          <a:p>
            <a:pPr>
              <a:lnSpc>
                <a:spcPct val="100000"/>
              </a:lnSpc>
              <a:spcBef>
                <a:spcPts val="50"/>
              </a:spcBef>
            </a:pPr>
            <a:endParaRPr sz="1400" dirty="0">
              <a:latin typeface="Tahoma"/>
              <a:cs typeface="Tahoma"/>
            </a:endParaRPr>
          </a:p>
          <a:p>
            <a:pPr marL="2540" algn="ctr">
              <a:lnSpc>
                <a:spcPct val="100000"/>
              </a:lnSpc>
            </a:pPr>
            <a:r>
              <a:rPr lang="en-US" sz="1400" b="1" spc="-5" dirty="0">
                <a:latin typeface="Tahoma"/>
                <a:cs typeface="Tahoma"/>
              </a:rPr>
              <a:t>November 16, 2021</a:t>
            </a:r>
            <a:endParaRPr sz="1400" dirty="0">
              <a:latin typeface="Tahoma"/>
              <a:cs typeface="Tahoma"/>
            </a:endParaRPr>
          </a:p>
        </p:txBody>
      </p:sp>
      <p:sp>
        <p:nvSpPr>
          <p:cNvPr id="12" name="object 12"/>
          <p:cNvSpPr/>
          <p:nvPr/>
        </p:nvSpPr>
        <p:spPr>
          <a:xfrm>
            <a:off x="7476376" y="25743"/>
            <a:ext cx="1253693" cy="700216"/>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85800" y="228600"/>
            <a:ext cx="838200" cy="533400"/>
          </a:xfrm>
          <a:prstGeom prst="rect">
            <a:avLst/>
          </a:prstGeom>
          <a:blipFill>
            <a:blip r:embed="rId3" cstate="print"/>
            <a:stretch>
              <a:fillRect/>
            </a:stretch>
          </a:blipFill>
        </p:spPr>
        <p:txBody>
          <a:bodyPr wrap="square" lIns="0" tIns="0" rIns="0" bIns="0" rtlCol="0"/>
          <a:lstStyle/>
          <a:p>
            <a:endParaRPr/>
          </a:p>
        </p:txBody>
      </p:sp>
      <p:sp>
        <p:nvSpPr>
          <p:cNvPr id="14" name="object 14"/>
          <p:cNvSpPr txBox="1"/>
          <p:nvPr/>
        </p:nvSpPr>
        <p:spPr>
          <a:xfrm>
            <a:off x="334772" y="70992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15" name="TextBox 14">
            <a:extLst>
              <a:ext uri="{FF2B5EF4-FFF2-40B4-BE49-F238E27FC236}">
                <a16:creationId xmlns:a16="http://schemas.microsoft.com/office/drawing/2014/main" id="{59597D87-4685-45E3-A0B2-F404721FD7B0}"/>
              </a:ext>
            </a:extLst>
          </p:cNvPr>
          <p:cNvSpPr txBox="1"/>
          <p:nvPr/>
        </p:nvSpPr>
        <p:spPr>
          <a:xfrm>
            <a:off x="685800" y="1238614"/>
            <a:ext cx="7772400" cy="1569660"/>
          </a:xfrm>
          <a:prstGeom prst="rect">
            <a:avLst/>
          </a:prstGeom>
          <a:noFill/>
        </p:spPr>
        <p:txBody>
          <a:bodyPr wrap="square" rtlCol="0">
            <a:spAutoFit/>
          </a:bodyPr>
          <a:lstStyle/>
          <a:p>
            <a:pPr algn="ctr"/>
            <a:endParaRPr lang="en-GB" sz="2400" b="1" dirty="0">
              <a:solidFill>
                <a:srgbClr val="00B050"/>
              </a:solidFill>
            </a:endParaRPr>
          </a:p>
          <a:p>
            <a:pPr algn="ctr"/>
            <a:r>
              <a:rPr lang="en-GB" sz="2400" b="1" dirty="0">
                <a:solidFill>
                  <a:srgbClr val="00B050"/>
                </a:solidFill>
              </a:rPr>
              <a:t>UNDERSTANDING PUBLIC DEBT MANAGEMENT IN NIGERIA:</a:t>
            </a:r>
          </a:p>
          <a:p>
            <a:pPr algn="ctr"/>
            <a:r>
              <a:rPr lang="en-GB" sz="2400" b="1" dirty="0">
                <a:solidFill>
                  <a:srgbClr val="00B050"/>
                </a:solidFill>
              </a:rPr>
              <a:t>CHALLENGES AND SOLUTIONS</a:t>
            </a:r>
          </a:p>
          <a:p>
            <a:pPr algn="ctr"/>
            <a:endParaRPr lang="en-GB" sz="2400"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9033" y="933450"/>
            <a:ext cx="3267075" cy="299720"/>
          </a:xfrm>
          <a:prstGeom prst="rect">
            <a:avLst/>
          </a:prstGeom>
        </p:spPr>
        <p:txBody>
          <a:bodyPr vert="horz" wrap="square" lIns="0" tIns="12700" rIns="0" bIns="0" rtlCol="0">
            <a:spAutoFit/>
          </a:bodyPr>
          <a:lstStyle/>
          <a:p>
            <a:pPr marL="12700">
              <a:lnSpc>
                <a:spcPct val="100000"/>
              </a:lnSpc>
              <a:spcBef>
                <a:spcPts val="100"/>
              </a:spcBef>
              <a:tabLst>
                <a:tab pos="532130" algn="l"/>
              </a:tabLst>
            </a:pPr>
            <a:r>
              <a:rPr sz="1800" i="0" dirty="0">
                <a:latin typeface="Tahoma"/>
                <a:cs typeface="Tahoma"/>
              </a:rPr>
              <a:t>3.0	</a:t>
            </a:r>
            <a:r>
              <a:rPr sz="1800" i="0" spc="-5" dirty="0">
                <a:solidFill>
                  <a:srgbClr val="006600"/>
                </a:solidFill>
                <a:latin typeface="Tahoma"/>
                <a:cs typeface="Tahoma"/>
              </a:rPr>
              <a:t>MAJOR</a:t>
            </a:r>
            <a:r>
              <a:rPr sz="1800" i="0" spc="-45" dirty="0">
                <a:solidFill>
                  <a:srgbClr val="006600"/>
                </a:solidFill>
                <a:latin typeface="Tahoma"/>
                <a:cs typeface="Tahoma"/>
              </a:rPr>
              <a:t> </a:t>
            </a:r>
            <a:r>
              <a:rPr sz="1800" i="0" spc="-5" dirty="0">
                <a:solidFill>
                  <a:srgbClr val="006600"/>
                </a:solidFill>
                <a:latin typeface="Tahoma"/>
                <a:cs typeface="Tahoma"/>
              </a:rPr>
              <a:t>ACHIEVEMENTS</a:t>
            </a:r>
            <a:endParaRPr sz="1800">
              <a:latin typeface="Tahoma"/>
              <a:cs typeface="Tahoma"/>
            </a:endParaRPr>
          </a:p>
        </p:txBody>
      </p:sp>
      <p:sp>
        <p:nvSpPr>
          <p:cNvPr id="3" name="object 3"/>
          <p:cNvSpPr txBox="1"/>
          <p:nvPr/>
        </p:nvSpPr>
        <p:spPr>
          <a:xfrm>
            <a:off x="114401" y="1663065"/>
            <a:ext cx="8799195" cy="4614545"/>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4720"/>
                </a:solidFill>
                <a:latin typeface="Tahoma"/>
                <a:cs typeface="Tahoma"/>
              </a:rPr>
              <a:t>Highlights </a:t>
            </a:r>
            <a:r>
              <a:rPr sz="1800" b="1" dirty="0">
                <a:solidFill>
                  <a:srgbClr val="004720"/>
                </a:solidFill>
                <a:latin typeface="Tahoma"/>
                <a:cs typeface="Tahoma"/>
              </a:rPr>
              <a:t>of the </a:t>
            </a:r>
            <a:r>
              <a:rPr sz="1800" b="1" spc="-5" dirty="0">
                <a:solidFill>
                  <a:srgbClr val="004720"/>
                </a:solidFill>
                <a:latin typeface="Tahoma"/>
                <a:cs typeface="Tahoma"/>
              </a:rPr>
              <a:t>Major Achievements </a:t>
            </a:r>
            <a:r>
              <a:rPr sz="1800" b="1" dirty="0">
                <a:solidFill>
                  <a:srgbClr val="004720"/>
                </a:solidFill>
                <a:latin typeface="Tahoma"/>
                <a:cs typeface="Tahoma"/>
              </a:rPr>
              <a:t>of </a:t>
            </a:r>
            <a:r>
              <a:rPr sz="1800" b="1" spc="-5" dirty="0">
                <a:solidFill>
                  <a:srgbClr val="004720"/>
                </a:solidFill>
                <a:latin typeface="Tahoma"/>
                <a:cs typeface="Tahoma"/>
              </a:rPr>
              <a:t>the</a:t>
            </a:r>
            <a:r>
              <a:rPr sz="1800" b="1" spc="-15" dirty="0">
                <a:solidFill>
                  <a:srgbClr val="004720"/>
                </a:solidFill>
                <a:latin typeface="Tahoma"/>
                <a:cs typeface="Tahoma"/>
              </a:rPr>
              <a:t> </a:t>
            </a:r>
            <a:r>
              <a:rPr sz="1800" b="1" spc="-5" dirty="0">
                <a:solidFill>
                  <a:srgbClr val="004720"/>
                </a:solidFill>
                <a:latin typeface="Tahoma"/>
                <a:cs typeface="Tahoma"/>
              </a:rPr>
              <a:t>DMO:</a:t>
            </a:r>
            <a:endParaRPr sz="1800" dirty="0">
              <a:latin typeface="Tahoma"/>
              <a:cs typeface="Tahoma"/>
            </a:endParaRPr>
          </a:p>
          <a:p>
            <a:pPr marL="355600" indent="-342900">
              <a:lnSpc>
                <a:spcPct val="100000"/>
              </a:lnSpc>
              <a:spcBef>
                <a:spcPts val="1440"/>
              </a:spcBef>
              <a:buFont typeface="Wingdings"/>
              <a:buChar char=""/>
              <a:tabLst>
                <a:tab pos="354965" algn="l"/>
                <a:tab pos="355600" algn="l"/>
              </a:tabLst>
            </a:pPr>
            <a:r>
              <a:rPr sz="1800" spc="-5" dirty="0">
                <a:solidFill>
                  <a:srgbClr val="004720"/>
                </a:solidFill>
                <a:latin typeface="Tahoma"/>
                <a:cs typeface="Tahoma"/>
              </a:rPr>
              <a:t>Funding the </a:t>
            </a:r>
            <a:r>
              <a:rPr sz="1800" dirty="0">
                <a:solidFill>
                  <a:srgbClr val="004720"/>
                </a:solidFill>
                <a:latin typeface="Tahoma"/>
                <a:cs typeface="Tahoma"/>
              </a:rPr>
              <a:t>annual Budget </a:t>
            </a:r>
            <a:r>
              <a:rPr sz="1800" spc="-5" dirty="0">
                <a:solidFill>
                  <a:srgbClr val="004720"/>
                </a:solidFill>
                <a:latin typeface="Tahoma"/>
                <a:cs typeface="Tahoma"/>
              </a:rPr>
              <a:t>of the </a:t>
            </a:r>
            <a:r>
              <a:rPr sz="1800" spc="-15" dirty="0">
                <a:solidFill>
                  <a:srgbClr val="004720"/>
                </a:solidFill>
                <a:latin typeface="Tahoma"/>
                <a:cs typeface="Tahoma"/>
              </a:rPr>
              <a:t>Federal</a:t>
            </a:r>
            <a:r>
              <a:rPr sz="1800" spc="-5" dirty="0">
                <a:solidFill>
                  <a:srgbClr val="004720"/>
                </a:solidFill>
                <a:latin typeface="Tahoma"/>
                <a:cs typeface="Tahoma"/>
              </a:rPr>
              <a:t> </a:t>
            </a:r>
            <a:r>
              <a:rPr sz="1800" spc="-10" dirty="0">
                <a:solidFill>
                  <a:srgbClr val="004720"/>
                </a:solidFill>
                <a:latin typeface="Tahoma"/>
                <a:cs typeface="Tahoma"/>
              </a:rPr>
              <a:t>Government</a:t>
            </a:r>
            <a:endParaRPr sz="1800" dirty="0">
              <a:latin typeface="Tahoma"/>
              <a:cs typeface="Tahoma"/>
            </a:endParaRPr>
          </a:p>
          <a:p>
            <a:pPr marL="722313" lvl="1" indent="-368300">
              <a:lnSpc>
                <a:spcPct val="100000"/>
              </a:lnSpc>
              <a:buSzPct val="128571"/>
              <a:buFont typeface="Wingdings" panose="05000000000000000000" pitchFamily="2" charset="2"/>
              <a:buChar char="§"/>
              <a:tabLst>
                <a:tab pos="1081405" algn="l"/>
              </a:tabLst>
            </a:pPr>
            <a:r>
              <a:rPr sz="1400" spc="-5" dirty="0">
                <a:latin typeface="Tahoma"/>
                <a:cs typeface="Tahoma"/>
              </a:rPr>
              <a:t>Consistently </a:t>
            </a:r>
            <a:r>
              <a:rPr sz="1400" dirty="0">
                <a:latin typeface="Tahoma"/>
                <a:cs typeface="Tahoma"/>
              </a:rPr>
              <a:t>met </a:t>
            </a:r>
            <a:r>
              <a:rPr sz="1400" spc="-5" dirty="0">
                <a:latin typeface="Tahoma"/>
                <a:cs typeface="Tahoma"/>
              </a:rPr>
              <a:t>the </a:t>
            </a:r>
            <a:r>
              <a:rPr sz="1400" spc="-10" dirty="0">
                <a:latin typeface="Tahoma"/>
                <a:cs typeface="Tahoma"/>
              </a:rPr>
              <a:t>Government’s </a:t>
            </a:r>
            <a:r>
              <a:rPr sz="1400" spc="-5" dirty="0">
                <a:latin typeface="Tahoma"/>
                <a:cs typeface="Tahoma"/>
              </a:rPr>
              <a:t>funding </a:t>
            </a:r>
            <a:r>
              <a:rPr sz="1400" dirty="0">
                <a:latin typeface="Tahoma"/>
                <a:cs typeface="Tahoma"/>
              </a:rPr>
              <a:t>needs </a:t>
            </a:r>
            <a:r>
              <a:rPr sz="1400" spc="-5" dirty="0">
                <a:latin typeface="Tahoma"/>
                <a:cs typeface="Tahoma"/>
              </a:rPr>
              <a:t>as provided </a:t>
            </a:r>
            <a:r>
              <a:rPr sz="1400" spc="-55" dirty="0">
                <a:latin typeface="Tahoma"/>
                <a:cs typeface="Tahoma"/>
              </a:rPr>
              <a:t>for, </a:t>
            </a:r>
            <a:r>
              <a:rPr sz="1400" dirty="0">
                <a:latin typeface="Tahoma"/>
                <a:cs typeface="Tahoma"/>
              </a:rPr>
              <a:t>in </a:t>
            </a:r>
            <a:r>
              <a:rPr sz="1400" spc="-5" dirty="0">
                <a:latin typeface="Tahoma"/>
                <a:cs typeface="Tahoma"/>
              </a:rPr>
              <a:t>the</a:t>
            </a:r>
            <a:r>
              <a:rPr sz="1400" spc="-60" dirty="0">
                <a:latin typeface="Tahoma"/>
                <a:cs typeface="Tahoma"/>
              </a:rPr>
              <a:t> </a:t>
            </a:r>
            <a:r>
              <a:rPr sz="1400" spc="-10" dirty="0">
                <a:latin typeface="Tahoma"/>
                <a:cs typeface="Tahoma"/>
              </a:rPr>
              <a:t>various</a:t>
            </a:r>
            <a:r>
              <a:rPr lang="en-US" sz="1400" spc="-10" dirty="0">
                <a:latin typeface="Tahoma"/>
                <a:cs typeface="Tahoma"/>
              </a:rPr>
              <a:t> </a:t>
            </a:r>
            <a:r>
              <a:rPr sz="1400" spc="-5" dirty="0">
                <a:latin typeface="Tahoma"/>
                <a:cs typeface="Tahoma"/>
              </a:rPr>
              <a:t>Appropriation </a:t>
            </a:r>
            <a:r>
              <a:rPr sz="1400" dirty="0">
                <a:latin typeface="Tahoma"/>
                <a:cs typeface="Tahoma"/>
              </a:rPr>
              <a:t>Acts, </a:t>
            </a:r>
            <a:r>
              <a:rPr sz="1400" spc="-5" dirty="0">
                <a:latin typeface="Tahoma"/>
                <a:cs typeface="Tahoma"/>
              </a:rPr>
              <a:t>since </a:t>
            </a:r>
            <a:r>
              <a:rPr sz="1400" dirty="0">
                <a:latin typeface="Tahoma"/>
                <a:cs typeface="Tahoma"/>
              </a:rPr>
              <a:t>its inception in</a:t>
            </a:r>
            <a:r>
              <a:rPr sz="1400" spc="-80" dirty="0">
                <a:latin typeface="Tahoma"/>
                <a:cs typeface="Tahoma"/>
              </a:rPr>
              <a:t> </a:t>
            </a:r>
            <a:r>
              <a:rPr sz="1400" dirty="0">
                <a:latin typeface="Tahoma"/>
                <a:cs typeface="Tahoma"/>
              </a:rPr>
              <a:t>2000.</a:t>
            </a:r>
          </a:p>
          <a:p>
            <a:pPr marL="355600" indent="-342900">
              <a:lnSpc>
                <a:spcPct val="100000"/>
              </a:lnSpc>
              <a:spcBef>
                <a:spcPts val="1255"/>
              </a:spcBef>
              <a:buFont typeface="Wingdings"/>
              <a:buChar char=""/>
              <a:tabLst>
                <a:tab pos="354965" algn="l"/>
                <a:tab pos="355600" algn="l"/>
              </a:tabLst>
            </a:pPr>
            <a:r>
              <a:rPr sz="1800" dirty="0">
                <a:solidFill>
                  <a:srgbClr val="004720"/>
                </a:solidFill>
                <a:latin typeface="Tahoma"/>
                <a:cs typeface="Tahoma"/>
              </a:rPr>
              <a:t>Maintenance of a </a:t>
            </a:r>
            <a:r>
              <a:rPr sz="1800" spc="-5" dirty="0">
                <a:solidFill>
                  <a:srgbClr val="004720"/>
                </a:solidFill>
                <a:latin typeface="Tahoma"/>
                <a:cs typeface="Tahoma"/>
              </a:rPr>
              <a:t>Comprehensive </a:t>
            </a:r>
            <a:r>
              <a:rPr sz="1800" dirty="0">
                <a:solidFill>
                  <a:srgbClr val="004720"/>
                </a:solidFill>
                <a:latin typeface="Tahoma"/>
                <a:cs typeface="Tahoma"/>
              </a:rPr>
              <a:t>and </a:t>
            </a:r>
            <a:r>
              <a:rPr sz="1800" spc="-5" dirty="0">
                <a:solidFill>
                  <a:srgbClr val="004720"/>
                </a:solidFill>
                <a:latin typeface="Tahoma"/>
                <a:cs typeface="Tahoma"/>
              </a:rPr>
              <a:t>Accurate national Public Debt</a:t>
            </a:r>
            <a:r>
              <a:rPr sz="1800" spc="-30" dirty="0">
                <a:solidFill>
                  <a:srgbClr val="004720"/>
                </a:solidFill>
                <a:latin typeface="Tahoma"/>
                <a:cs typeface="Tahoma"/>
              </a:rPr>
              <a:t> </a:t>
            </a:r>
            <a:r>
              <a:rPr sz="1800" spc="-5" dirty="0">
                <a:solidFill>
                  <a:srgbClr val="004720"/>
                </a:solidFill>
                <a:latin typeface="Tahoma"/>
                <a:cs typeface="Tahoma"/>
              </a:rPr>
              <a:t>Database</a:t>
            </a:r>
            <a:endParaRPr sz="1800" dirty="0">
              <a:latin typeface="Tahoma"/>
              <a:cs typeface="Tahoma"/>
            </a:endParaRPr>
          </a:p>
          <a:p>
            <a:pPr marL="722313" lvl="1" indent="-368300">
              <a:lnSpc>
                <a:spcPct val="100000"/>
              </a:lnSpc>
              <a:buSzPct val="128571"/>
              <a:buFont typeface="Wingdings" panose="05000000000000000000" pitchFamily="2" charset="2"/>
              <a:buChar char="§"/>
              <a:tabLst>
                <a:tab pos="722313" algn="l"/>
              </a:tabLst>
            </a:pPr>
            <a:r>
              <a:rPr sz="1400" spc="-5" dirty="0">
                <a:latin typeface="Tahoma"/>
                <a:cs typeface="Tahoma"/>
              </a:rPr>
              <a:t>Ensured </a:t>
            </a:r>
            <a:r>
              <a:rPr sz="1400" spc="-10" dirty="0">
                <a:latin typeface="Tahoma"/>
                <a:cs typeface="Tahoma"/>
              </a:rPr>
              <a:t>accurate </a:t>
            </a:r>
            <a:r>
              <a:rPr sz="1400" spc="-5" dirty="0">
                <a:latin typeface="Tahoma"/>
                <a:cs typeface="Tahoma"/>
              </a:rPr>
              <a:t>and reliable </a:t>
            </a:r>
            <a:r>
              <a:rPr sz="1400" dirty="0">
                <a:latin typeface="Tahoma"/>
                <a:cs typeface="Tahoma"/>
              </a:rPr>
              <a:t>data on </a:t>
            </a:r>
            <a:r>
              <a:rPr sz="1400" spc="-10" dirty="0">
                <a:latin typeface="Tahoma"/>
                <a:cs typeface="Tahoma"/>
              </a:rPr>
              <a:t>Nigeria’s </a:t>
            </a:r>
            <a:r>
              <a:rPr sz="1400" dirty="0">
                <a:latin typeface="Tahoma"/>
                <a:cs typeface="Tahoma"/>
              </a:rPr>
              <a:t>public</a:t>
            </a:r>
            <a:r>
              <a:rPr sz="1400" spc="-35" dirty="0">
                <a:latin typeface="Tahoma"/>
                <a:cs typeface="Tahoma"/>
              </a:rPr>
              <a:t> </a:t>
            </a:r>
            <a:r>
              <a:rPr sz="1400" dirty="0">
                <a:latin typeface="Tahoma"/>
                <a:cs typeface="Tahoma"/>
              </a:rPr>
              <a:t>debt.</a:t>
            </a:r>
          </a:p>
          <a:p>
            <a:pPr marL="722313" lvl="1" indent="-368300">
              <a:lnSpc>
                <a:spcPct val="100000"/>
              </a:lnSpc>
              <a:spcBef>
                <a:spcPts val="5"/>
              </a:spcBef>
              <a:buFont typeface="Wingdings" panose="05000000000000000000" pitchFamily="2" charset="2"/>
              <a:buChar char="§"/>
              <a:tabLst>
                <a:tab pos="722313" algn="l"/>
              </a:tabLst>
            </a:pPr>
            <a:r>
              <a:rPr sz="1400" spc="-5" dirty="0">
                <a:latin typeface="Tahoma"/>
                <a:cs typeface="Tahoma"/>
              </a:rPr>
              <a:t>These </a:t>
            </a:r>
            <a:r>
              <a:rPr sz="1400" spc="-10" dirty="0">
                <a:latin typeface="Tahoma"/>
                <a:cs typeface="Tahoma"/>
              </a:rPr>
              <a:t>are </a:t>
            </a:r>
            <a:r>
              <a:rPr sz="1400" dirty="0">
                <a:latin typeface="Tahoma"/>
                <a:cs typeface="Tahoma"/>
              </a:rPr>
              <a:t>publicly </a:t>
            </a:r>
            <a:r>
              <a:rPr sz="1400" spc="-10" dirty="0">
                <a:latin typeface="Tahoma"/>
                <a:cs typeface="Tahoma"/>
              </a:rPr>
              <a:t>available </a:t>
            </a:r>
            <a:r>
              <a:rPr sz="1400" dirty="0">
                <a:latin typeface="Tahoma"/>
                <a:cs typeface="Tahoma"/>
              </a:rPr>
              <a:t>on </a:t>
            </a:r>
            <a:r>
              <a:rPr sz="1400" spc="-5" dirty="0">
                <a:latin typeface="Tahoma"/>
                <a:cs typeface="Tahoma"/>
              </a:rPr>
              <a:t>the </a:t>
            </a:r>
            <a:r>
              <a:rPr sz="1400" spc="-10" dirty="0">
                <a:latin typeface="Tahoma"/>
                <a:cs typeface="Tahoma"/>
              </a:rPr>
              <a:t>DMO’s </a:t>
            </a:r>
            <a:r>
              <a:rPr sz="1400" dirty="0">
                <a:latin typeface="Tahoma"/>
                <a:cs typeface="Tahoma"/>
              </a:rPr>
              <a:t>website, </a:t>
            </a:r>
            <a:r>
              <a:rPr sz="1400" spc="-5" dirty="0">
                <a:latin typeface="Tahoma"/>
                <a:cs typeface="Tahoma"/>
              </a:rPr>
              <a:t>and </a:t>
            </a:r>
            <a:r>
              <a:rPr sz="1400" dirty="0">
                <a:latin typeface="Tahoma"/>
                <a:cs typeface="Tahoma"/>
              </a:rPr>
              <a:t>regularly </a:t>
            </a:r>
            <a:r>
              <a:rPr sz="1400" spc="-5" dirty="0">
                <a:latin typeface="Tahoma"/>
                <a:cs typeface="Tahoma"/>
              </a:rPr>
              <a:t>disseminated through the Press.</a:t>
            </a:r>
            <a:endParaRPr sz="1400" dirty="0">
              <a:latin typeface="Tahoma"/>
              <a:cs typeface="Tahoma"/>
            </a:endParaRPr>
          </a:p>
          <a:p>
            <a:pPr lvl="1">
              <a:lnSpc>
                <a:spcPct val="100000"/>
              </a:lnSpc>
              <a:spcBef>
                <a:spcPts val="20"/>
              </a:spcBef>
              <a:buChar char="-"/>
            </a:pPr>
            <a:endParaRPr sz="1350" dirty="0">
              <a:latin typeface="Tahoma"/>
              <a:cs typeface="Tahoma"/>
            </a:endParaRPr>
          </a:p>
          <a:p>
            <a:pPr marL="355600" indent="-342900">
              <a:lnSpc>
                <a:spcPct val="100000"/>
              </a:lnSpc>
              <a:buFont typeface="Wingdings"/>
              <a:buChar char=""/>
              <a:tabLst>
                <a:tab pos="354965" algn="l"/>
                <a:tab pos="355600" algn="l"/>
              </a:tabLst>
            </a:pPr>
            <a:r>
              <a:rPr spc="-10" dirty="0">
                <a:solidFill>
                  <a:srgbClr val="004720"/>
                </a:solidFill>
                <a:latin typeface="Tahoma"/>
                <a:cs typeface="Tahoma"/>
              </a:rPr>
              <a:t>Servicing </a:t>
            </a:r>
            <a:r>
              <a:rPr spc="-5" dirty="0">
                <a:solidFill>
                  <a:srgbClr val="004720"/>
                </a:solidFill>
                <a:latin typeface="Tahoma"/>
                <a:cs typeface="Tahoma"/>
              </a:rPr>
              <a:t>of the </a:t>
            </a:r>
            <a:r>
              <a:rPr spc="-10" dirty="0">
                <a:solidFill>
                  <a:srgbClr val="004720"/>
                </a:solidFill>
                <a:latin typeface="Tahoma"/>
                <a:cs typeface="Tahoma"/>
              </a:rPr>
              <a:t>Public</a:t>
            </a:r>
            <a:r>
              <a:rPr spc="55" dirty="0">
                <a:solidFill>
                  <a:srgbClr val="004720"/>
                </a:solidFill>
                <a:latin typeface="Tahoma"/>
                <a:cs typeface="Tahoma"/>
              </a:rPr>
              <a:t> </a:t>
            </a:r>
            <a:r>
              <a:rPr spc="-10" dirty="0">
                <a:solidFill>
                  <a:srgbClr val="004720"/>
                </a:solidFill>
                <a:latin typeface="Tahoma"/>
                <a:cs typeface="Tahoma"/>
              </a:rPr>
              <a:t>Debt</a:t>
            </a:r>
            <a:endParaRPr dirty="0">
              <a:latin typeface="Tahoma"/>
              <a:cs typeface="Tahoma"/>
            </a:endParaRPr>
          </a:p>
          <a:p>
            <a:pPr marL="722313" lvl="1" indent="-368300">
              <a:lnSpc>
                <a:spcPct val="100000"/>
              </a:lnSpc>
              <a:spcBef>
                <a:spcPts val="585"/>
              </a:spcBef>
              <a:buFont typeface="Wingdings" panose="05000000000000000000" pitchFamily="2" charset="2"/>
              <a:buChar char="§"/>
              <a:tabLst>
                <a:tab pos="1158240" algn="l"/>
                <a:tab pos="1158875" algn="l"/>
              </a:tabLst>
            </a:pPr>
            <a:r>
              <a:rPr sz="1400" spc="-5" dirty="0">
                <a:latin typeface="Tahoma"/>
                <a:cs typeface="Tahoma"/>
              </a:rPr>
              <a:t>Ensured regular and </a:t>
            </a:r>
            <a:r>
              <a:rPr sz="1400" dirty="0">
                <a:latin typeface="Tahoma"/>
                <a:cs typeface="Tahoma"/>
              </a:rPr>
              <a:t>prompt </a:t>
            </a:r>
            <a:r>
              <a:rPr sz="1400" spc="-5" dirty="0">
                <a:latin typeface="Tahoma"/>
                <a:cs typeface="Tahoma"/>
              </a:rPr>
              <a:t>servicing </a:t>
            </a:r>
            <a:r>
              <a:rPr sz="1400" dirty="0">
                <a:latin typeface="Tahoma"/>
                <a:cs typeface="Tahoma"/>
              </a:rPr>
              <a:t>of </a:t>
            </a:r>
            <a:r>
              <a:rPr sz="1400" spc="-5" dirty="0">
                <a:latin typeface="Tahoma"/>
                <a:cs typeface="Tahoma"/>
              </a:rPr>
              <a:t>the </a:t>
            </a:r>
            <a:r>
              <a:rPr sz="1400" spc="-10" dirty="0">
                <a:latin typeface="Tahoma"/>
                <a:cs typeface="Tahoma"/>
              </a:rPr>
              <a:t>nation’s </a:t>
            </a:r>
            <a:r>
              <a:rPr sz="1400" dirty="0">
                <a:latin typeface="Tahoma"/>
                <a:cs typeface="Tahoma"/>
              </a:rPr>
              <a:t>public debt, </a:t>
            </a:r>
            <a:r>
              <a:rPr sz="1400" spc="-5" dirty="0">
                <a:latin typeface="Tahoma"/>
                <a:cs typeface="Tahoma"/>
              </a:rPr>
              <a:t>and </a:t>
            </a:r>
            <a:r>
              <a:rPr sz="1400" dirty="0">
                <a:latin typeface="Tahoma"/>
                <a:cs typeface="Tahoma"/>
              </a:rPr>
              <a:t>hence, no issues</a:t>
            </a:r>
            <a:r>
              <a:rPr sz="1400" spc="-105" dirty="0">
                <a:latin typeface="Tahoma"/>
                <a:cs typeface="Tahoma"/>
              </a:rPr>
              <a:t> </a:t>
            </a:r>
            <a:r>
              <a:rPr sz="1400" dirty="0">
                <a:latin typeface="Tahoma"/>
                <a:cs typeface="Tahoma"/>
              </a:rPr>
              <a:t>of</a:t>
            </a:r>
            <a:r>
              <a:rPr lang="en-GB" sz="1400" dirty="0">
                <a:latin typeface="Tahoma"/>
                <a:cs typeface="Tahoma"/>
              </a:rPr>
              <a:t> </a:t>
            </a:r>
            <a:r>
              <a:rPr sz="1400" dirty="0">
                <a:latin typeface="Tahoma"/>
                <a:cs typeface="Tahoma"/>
              </a:rPr>
              <a:t>penalties on late</a:t>
            </a:r>
            <a:r>
              <a:rPr sz="1400" spc="-50" dirty="0">
                <a:latin typeface="Tahoma"/>
                <a:cs typeface="Tahoma"/>
              </a:rPr>
              <a:t> </a:t>
            </a:r>
            <a:r>
              <a:rPr sz="1400" spc="-5" dirty="0">
                <a:latin typeface="Tahoma"/>
                <a:cs typeface="Tahoma"/>
              </a:rPr>
              <a:t>payments.</a:t>
            </a:r>
            <a:endParaRPr sz="1400" dirty="0">
              <a:latin typeface="Tahoma"/>
              <a:cs typeface="Tahoma"/>
            </a:endParaRPr>
          </a:p>
          <a:p>
            <a:pPr>
              <a:lnSpc>
                <a:spcPct val="100000"/>
              </a:lnSpc>
              <a:spcBef>
                <a:spcPts val="60"/>
              </a:spcBef>
            </a:pPr>
            <a:endParaRPr sz="1500" dirty="0">
              <a:latin typeface="Tahoma"/>
              <a:cs typeface="Tahoma"/>
            </a:endParaRPr>
          </a:p>
          <a:p>
            <a:pPr marL="355600" indent="-342900">
              <a:lnSpc>
                <a:spcPct val="100000"/>
              </a:lnSpc>
              <a:buFont typeface="Wingdings"/>
              <a:buChar char=""/>
              <a:tabLst>
                <a:tab pos="354965" algn="l"/>
                <a:tab pos="355600" algn="l"/>
              </a:tabLst>
            </a:pPr>
            <a:r>
              <a:rPr sz="1800" spc="-15" dirty="0">
                <a:solidFill>
                  <a:srgbClr val="004720"/>
                </a:solidFill>
                <a:latin typeface="Tahoma"/>
                <a:cs typeface="Tahoma"/>
              </a:rPr>
              <a:t>Facilitation </a:t>
            </a:r>
            <a:r>
              <a:rPr sz="1800" spc="-5" dirty="0">
                <a:solidFill>
                  <a:srgbClr val="004720"/>
                </a:solidFill>
                <a:latin typeface="Tahoma"/>
                <a:cs typeface="Tahoma"/>
              </a:rPr>
              <a:t>of the Development of the Domestic Debt</a:t>
            </a:r>
            <a:r>
              <a:rPr sz="1800" spc="70" dirty="0">
                <a:solidFill>
                  <a:srgbClr val="004720"/>
                </a:solidFill>
                <a:latin typeface="Tahoma"/>
                <a:cs typeface="Tahoma"/>
              </a:rPr>
              <a:t> </a:t>
            </a:r>
            <a:r>
              <a:rPr sz="1800" spc="-5" dirty="0">
                <a:solidFill>
                  <a:srgbClr val="004720"/>
                </a:solidFill>
                <a:latin typeface="Tahoma"/>
                <a:cs typeface="Tahoma"/>
              </a:rPr>
              <a:t>Market</a:t>
            </a:r>
            <a:endParaRPr sz="1800" dirty="0">
              <a:latin typeface="Tahoma"/>
              <a:cs typeface="Tahoma"/>
            </a:endParaRPr>
          </a:p>
          <a:p>
            <a:pPr marL="722313" lvl="1" indent="-368300">
              <a:lnSpc>
                <a:spcPct val="100000"/>
              </a:lnSpc>
              <a:spcBef>
                <a:spcPts val="400"/>
              </a:spcBef>
              <a:buFont typeface="Wingdings" panose="05000000000000000000" pitchFamily="2" charset="2"/>
              <a:buChar char="§"/>
              <a:tabLst>
                <a:tab pos="722313" algn="l"/>
              </a:tabLst>
            </a:pPr>
            <a:r>
              <a:rPr sz="1400" spc="-10" dirty="0">
                <a:latin typeface="Tahoma"/>
                <a:cs typeface="Tahoma"/>
              </a:rPr>
              <a:t>Revived </a:t>
            </a:r>
            <a:r>
              <a:rPr sz="1400" dirty="0">
                <a:latin typeface="Tahoma"/>
                <a:cs typeface="Tahoma"/>
              </a:rPr>
              <a:t>the </a:t>
            </a:r>
            <a:r>
              <a:rPr sz="1400" spc="-5" dirty="0">
                <a:latin typeface="Tahoma"/>
                <a:cs typeface="Tahoma"/>
              </a:rPr>
              <a:t>Nigerian </a:t>
            </a:r>
            <a:r>
              <a:rPr sz="1400" dirty="0">
                <a:latin typeface="Tahoma"/>
                <a:cs typeface="Tahoma"/>
              </a:rPr>
              <a:t>Bond </a:t>
            </a:r>
            <a:r>
              <a:rPr sz="1400" spc="-5" dirty="0">
                <a:latin typeface="Tahoma"/>
                <a:cs typeface="Tahoma"/>
              </a:rPr>
              <a:t>Market, through regular </a:t>
            </a:r>
            <a:r>
              <a:rPr sz="1400" dirty="0">
                <a:latin typeface="Tahoma"/>
                <a:cs typeface="Tahoma"/>
              </a:rPr>
              <a:t>issuances of </a:t>
            </a:r>
            <a:r>
              <a:rPr sz="1400" spc="-5" dirty="0">
                <a:latin typeface="Tahoma"/>
                <a:cs typeface="Tahoma"/>
              </a:rPr>
              <a:t>FGN securities since</a:t>
            </a:r>
            <a:r>
              <a:rPr sz="1400" spc="-80" dirty="0">
                <a:latin typeface="Tahoma"/>
                <a:cs typeface="Tahoma"/>
              </a:rPr>
              <a:t> </a:t>
            </a:r>
            <a:r>
              <a:rPr sz="1400" dirty="0">
                <a:latin typeface="Tahoma"/>
                <a:cs typeface="Tahoma"/>
              </a:rPr>
              <a:t>2005.</a:t>
            </a:r>
          </a:p>
          <a:p>
            <a:pPr marL="722313" marR="155575" lvl="1" indent="-368300">
              <a:lnSpc>
                <a:spcPct val="100000"/>
              </a:lnSpc>
              <a:spcBef>
                <a:spcPts val="80"/>
              </a:spcBef>
              <a:buSzPct val="128571"/>
              <a:buFont typeface="Wingdings" panose="05000000000000000000" pitchFamily="2" charset="2"/>
              <a:buChar char="§"/>
              <a:tabLst>
                <a:tab pos="722313" algn="l"/>
              </a:tabLst>
            </a:pPr>
            <a:r>
              <a:rPr sz="1400" spc="-5" dirty="0">
                <a:latin typeface="Tahoma"/>
                <a:cs typeface="Tahoma"/>
              </a:rPr>
              <a:t>Extended the </a:t>
            </a:r>
            <a:r>
              <a:rPr sz="1400" dirty="0">
                <a:latin typeface="Tahoma"/>
                <a:cs typeface="Tahoma"/>
              </a:rPr>
              <a:t>tenors of </a:t>
            </a:r>
            <a:r>
              <a:rPr sz="1400" spc="-5" dirty="0">
                <a:latin typeface="Tahoma"/>
                <a:cs typeface="Tahoma"/>
              </a:rPr>
              <a:t>the existing short-term </a:t>
            </a:r>
            <a:r>
              <a:rPr sz="1400" dirty="0">
                <a:latin typeface="Tahoma"/>
                <a:cs typeface="Tahoma"/>
              </a:rPr>
              <a:t>instruments (of less </a:t>
            </a:r>
            <a:r>
              <a:rPr sz="1400" spc="-5" dirty="0">
                <a:latin typeface="Tahoma"/>
                <a:cs typeface="Tahoma"/>
              </a:rPr>
              <a:t>than </a:t>
            </a:r>
            <a:r>
              <a:rPr sz="1400" dirty="0">
                <a:latin typeface="Tahoma"/>
                <a:cs typeface="Tahoma"/>
              </a:rPr>
              <a:t>1 </a:t>
            </a:r>
            <a:r>
              <a:rPr sz="1400" spc="-5" dirty="0">
                <a:latin typeface="Tahoma"/>
                <a:cs typeface="Tahoma"/>
              </a:rPr>
              <a:t>year), </a:t>
            </a:r>
            <a:r>
              <a:rPr sz="1400" dirty="0">
                <a:latin typeface="Tahoma"/>
                <a:cs typeface="Tahoma"/>
              </a:rPr>
              <a:t>by introducing  longer </a:t>
            </a:r>
            <a:r>
              <a:rPr sz="1400" spc="-5" dirty="0">
                <a:latin typeface="Tahoma"/>
                <a:cs typeface="Tahoma"/>
              </a:rPr>
              <a:t>tenored </a:t>
            </a:r>
            <a:r>
              <a:rPr sz="1400" dirty="0">
                <a:latin typeface="Tahoma"/>
                <a:cs typeface="Tahoma"/>
              </a:rPr>
              <a:t>instruments of up </a:t>
            </a:r>
            <a:r>
              <a:rPr sz="1400" spc="-5" dirty="0">
                <a:latin typeface="Tahoma"/>
                <a:cs typeface="Tahoma"/>
              </a:rPr>
              <a:t>to </a:t>
            </a:r>
            <a:r>
              <a:rPr lang="en-GB" sz="1400" spc="-5" dirty="0">
                <a:latin typeface="Tahoma"/>
                <a:cs typeface="Tahoma"/>
              </a:rPr>
              <a:t>3</a:t>
            </a:r>
            <a:r>
              <a:rPr sz="1400" dirty="0">
                <a:latin typeface="Tahoma"/>
                <a:cs typeface="Tahoma"/>
              </a:rPr>
              <a:t>0 </a:t>
            </a:r>
            <a:r>
              <a:rPr sz="1400" spc="-5" dirty="0">
                <a:latin typeface="Tahoma"/>
                <a:cs typeface="Tahoma"/>
              </a:rPr>
              <a:t>years. Thus, </a:t>
            </a:r>
            <a:r>
              <a:rPr sz="1400" dirty="0">
                <a:latin typeface="Tahoma"/>
                <a:cs typeface="Tahoma"/>
              </a:rPr>
              <a:t>established a </a:t>
            </a:r>
            <a:r>
              <a:rPr sz="1400" spc="-5" dirty="0">
                <a:latin typeface="Tahoma"/>
                <a:cs typeface="Tahoma"/>
              </a:rPr>
              <a:t>Sovereign </a:t>
            </a:r>
            <a:r>
              <a:rPr sz="1400" dirty="0">
                <a:latin typeface="Tahoma"/>
                <a:cs typeface="Tahoma"/>
              </a:rPr>
              <a:t>Yield </a:t>
            </a:r>
            <a:r>
              <a:rPr sz="1400" spc="-5" dirty="0">
                <a:latin typeface="Tahoma"/>
                <a:cs typeface="Tahoma"/>
              </a:rPr>
              <a:t>Curve, as </a:t>
            </a:r>
            <a:r>
              <a:rPr sz="1400" dirty="0">
                <a:latin typeface="Tahoma"/>
                <a:cs typeface="Tahoma"/>
              </a:rPr>
              <a:t>a  </a:t>
            </a:r>
            <a:r>
              <a:rPr sz="1400" spc="-5" dirty="0">
                <a:latin typeface="Tahoma"/>
                <a:cs typeface="Tahoma"/>
              </a:rPr>
              <a:t>reference for the </a:t>
            </a:r>
            <a:r>
              <a:rPr sz="1400" dirty="0">
                <a:latin typeface="Tahoma"/>
                <a:cs typeface="Tahoma"/>
              </a:rPr>
              <a:t>other </a:t>
            </a:r>
            <a:r>
              <a:rPr sz="1400" spc="-5" dirty="0">
                <a:latin typeface="Tahoma"/>
                <a:cs typeface="Tahoma"/>
              </a:rPr>
              <a:t>Issuers </a:t>
            </a:r>
            <a:r>
              <a:rPr sz="1400" dirty="0">
                <a:latin typeface="Tahoma"/>
                <a:cs typeface="Tahoma"/>
              </a:rPr>
              <a:t>in </a:t>
            </a:r>
            <a:r>
              <a:rPr sz="1400" spc="-5" dirty="0">
                <a:latin typeface="Tahoma"/>
                <a:cs typeface="Tahoma"/>
              </a:rPr>
              <a:t>the </a:t>
            </a:r>
            <a:r>
              <a:rPr sz="1400" dirty="0">
                <a:latin typeface="Tahoma"/>
                <a:cs typeface="Tahoma"/>
              </a:rPr>
              <a:t>domestic </a:t>
            </a:r>
            <a:r>
              <a:rPr sz="1400" spc="-5" dirty="0">
                <a:latin typeface="Tahoma"/>
                <a:cs typeface="Tahoma"/>
              </a:rPr>
              <a:t>capital</a:t>
            </a:r>
            <a:r>
              <a:rPr sz="1400" spc="-95" dirty="0">
                <a:latin typeface="Tahoma"/>
                <a:cs typeface="Tahoma"/>
              </a:rPr>
              <a:t> </a:t>
            </a:r>
            <a:r>
              <a:rPr sz="1400" spc="-5" dirty="0">
                <a:latin typeface="Tahoma"/>
                <a:cs typeface="Tahoma"/>
              </a:rPr>
              <a:t>market.</a:t>
            </a:r>
            <a:endParaRPr sz="1400" dirty="0">
              <a:latin typeface="Tahoma"/>
              <a:cs typeface="Tahoma"/>
            </a:endParaRPr>
          </a:p>
        </p:txBody>
      </p:sp>
      <p:sp>
        <p:nvSpPr>
          <p:cNvPr id="4" name="object 4"/>
          <p:cNvSpPr/>
          <p:nvPr/>
        </p:nvSpPr>
        <p:spPr>
          <a:xfrm>
            <a:off x="7762888"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32816"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2397"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dirty="0"/>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82520" y="1110952"/>
            <a:ext cx="5379720" cy="314960"/>
          </a:xfrm>
          <a:prstGeom prst="rect">
            <a:avLst/>
          </a:prstGeom>
        </p:spPr>
        <p:txBody>
          <a:bodyPr vert="horz" wrap="square" lIns="0" tIns="12065" rIns="0" bIns="0" rtlCol="0">
            <a:spAutoFit/>
          </a:bodyPr>
          <a:lstStyle/>
          <a:p>
            <a:pPr marL="12700">
              <a:lnSpc>
                <a:spcPct val="100000"/>
              </a:lnSpc>
              <a:spcBef>
                <a:spcPts val="95"/>
              </a:spcBef>
              <a:tabLst>
                <a:tab pos="532130" algn="l"/>
              </a:tabLst>
            </a:pPr>
            <a:r>
              <a:rPr spc="-55" dirty="0"/>
              <a:t>3.0	</a:t>
            </a:r>
            <a:r>
              <a:rPr spc="-75" dirty="0">
                <a:solidFill>
                  <a:srgbClr val="006600"/>
                </a:solidFill>
              </a:rPr>
              <a:t>MAJOR</a:t>
            </a:r>
            <a:r>
              <a:rPr spc="-25" dirty="0">
                <a:solidFill>
                  <a:srgbClr val="006600"/>
                </a:solidFill>
              </a:rPr>
              <a:t> </a:t>
            </a:r>
            <a:r>
              <a:rPr spc="-80" dirty="0">
                <a:solidFill>
                  <a:srgbClr val="006600"/>
                </a:solidFill>
              </a:rPr>
              <a:t>ACHIEVEMENTS………………Cont’d</a:t>
            </a:r>
          </a:p>
        </p:txBody>
      </p:sp>
      <p:sp>
        <p:nvSpPr>
          <p:cNvPr id="3" name="object 3"/>
          <p:cNvSpPr txBox="1"/>
          <p:nvPr/>
        </p:nvSpPr>
        <p:spPr>
          <a:xfrm>
            <a:off x="186334" y="2172290"/>
            <a:ext cx="8879205" cy="3695242"/>
          </a:xfrm>
          <a:prstGeom prst="rect">
            <a:avLst/>
          </a:prstGeom>
        </p:spPr>
        <p:txBody>
          <a:bodyPr vert="horz" wrap="square" lIns="0" tIns="12065" rIns="0" bIns="0" rtlCol="0">
            <a:spAutoFit/>
          </a:bodyPr>
          <a:lstStyle/>
          <a:p>
            <a:pPr marL="12700">
              <a:lnSpc>
                <a:spcPct val="100000"/>
              </a:lnSpc>
              <a:spcBef>
                <a:spcPts val="95"/>
              </a:spcBef>
            </a:pPr>
            <a:r>
              <a:rPr sz="1900" b="1" i="1" spc="-60" dirty="0">
                <a:solidFill>
                  <a:srgbClr val="004720"/>
                </a:solidFill>
                <a:latin typeface="Tahoma"/>
                <a:cs typeface="Tahoma"/>
              </a:rPr>
              <a:t>Highlights </a:t>
            </a:r>
            <a:r>
              <a:rPr sz="1900" b="1" i="1" spc="-50" dirty="0">
                <a:solidFill>
                  <a:srgbClr val="004720"/>
                </a:solidFill>
                <a:latin typeface="Tahoma"/>
                <a:cs typeface="Tahoma"/>
              </a:rPr>
              <a:t>of </a:t>
            </a:r>
            <a:r>
              <a:rPr sz="1900" b="1" i="1" spc="-55" dirty="0">
                <a:solidFill>
                  <a:srgbClr val="004720"/>
                </a:solidFill>
                <a:latin typeface="Tahoma"/>
                <a:cs typeface="Tahoma"/>
              </a:rPr>
              <a:t>the </a:t>
            </a:r>
            <a:r>
              <a:rPr sz="1900" b="1" i="1" spc="-65" dirty="0">
                <a:solidFill>
                  <a:srgbClr val="004720"/>
                </a:solidFill>
                <a:latin typeface="Tahoma"/>
                <a:cs typeface="Tahoma"/>
              </a:rPr>
              <a:t>Major </a:t>
            </a:r>
            <a:r>
              <a:rPr sz="1900" b="1" i="1" spc="-60" dirty="0">
                <a:solidFill>
                  <a:srgbClr val="004720"/>
                </a:solidFill>
                <a:latin typeface="Tahoma"/>
                <a:cs typeface="Tahoma"/>
              </a:rPr>
              <a:t>Achievements</a:t>
            </a:r>
            <a:r>
              <a:rPr lang="en-US" sz="1900" b="1" i="1" spc="-60" dirty="0">
                <a:solidFill>
                  <a:srgbClr val="004720"/>
                </a:solidFill>
                <a:latin typeface="Tahoma"/>
                <a:cs typeface="Tahoma"/>
              </a:rPr>
              <a:t>………………</a:t>
            </a:r>
            <a:r>
              <a:rPr sz="1900" b="1" i="1" spc="-75" dirty="0">
                <a:solidFill>
                  <a:srgbClr val="004720"/>
                </a:solidFill>
                <a:latin typeface="Tahoma"/>
                <a:cs typeface="Tahoma"/>
              </a:rPr>
              <a:t>…………..Cont’d</a:t>
            </a:r>
            <a:endParaRPr sz="1900" dirty="0">
              <a:latin typeface="Tahoma"/>
              <a:cs typeface="Tahoma"/>
            </a:endParaRPr>
          </a:p>
          <a:p>
            <a:pPr>
              <a:lnSpc>
                <a:spcPct val="100000"/>
              </a:lnSpc>
              <a:spcBef>
                <a:spcPts val="40"/>
              </a:spcBef>
            </a:pPr>
            <a:endParaRPr sz="2100" dirty="0">
              <a:latin typeface="Tahoma"/>
              <a:cs typeface="Tahoma"/>
            </a:endParaRPr>
          </a:p>
          <a:p>
            <a:pPr marL="355600" marR="60960" indent="-342900">
              <a:lnSpc>
                <a:spcPct val="100000"/>
              </a:lnSpc>
              <a:buFont typeface="Wingdings"/>
              <a:buChar char=""/>
              <a:tabLst>
                <a:tab pos="354965" algn="l"/>
                <a:tab pos="355600" algn="l"/>
                <a:tab pos="7082155" algn="l"/>
              </a:tabLst>
            </a:pPr>
            <a:r>
              <a:rPr sz="1800" spc="-10" dirty="0">
                <a:solidFill>
                  <a:srgbClr val="004720"/>
                </a:solidFill>
                <a:latin typeface="Tahoma"/>
                <a:cs typeface="Tahoma"/>
              </a:rPr>
              <a:t>Facilitation </a:t>
            </a:r>
            <a:r>
              <a:rPr sz="1800" dirty="0">
                <a:solidFill>
                  <a:srgbClr val="004720"/>
                </a:solidFill>
                <a:latin typeface="Tahoma"/>
                <a:cs typeface="Tahoma"/>
              </a:rPr>
              <a:t>of </a:t>
            </a:r>
            <a:r>
              <a:rPr sz="1800" spc="-5" dirty="0">
                <a:solidFill>
                  <a:srgbClr val="004720"/>
                </a:solidFill>
                <a:latin typeface="Tahoma"/>
                <a:cs typeface="Tahoma"/>
              </a:rPr>
              <a:t>the Development </a:t>
            </a:r>
            <a:r>
              <a:rPr sz="1800" dirty="0">
                <a:solidFill>
                  <a:srgbClr val="004720"/>
                </a:solidFill>
                <a:latin typeface="Tahoma"/>
                <a:cs typeface="Tahoma"/>
              </a:rPr>
              <a:t>of </a:t>
            </a:r>
            <a:r>
              <a:rPr sz="1800" spc="-5" dirty="0">
                <a:solidFill>
                  <a:srgbClr val="004720"/>
                </a:solidFill>
                <a:latin typeface="Tahoma"/>
                <a:cs typeface="Tahoma"/>
              </a:rPr>
              <a:t>Subnational</a:t>
            </a:r>
            <a:r>
              <a:rPr sz="1800" spc="90" dirty="0">
                <a:solidFill>
                  <a:srgbClr val="004720"/>
                </a:solidFill>
                <a:latin typeface="Tahoma"/>
                <a:cs typeface="Tahoma"/>
              </a:rPr>
              <a:t> </a:t>
            </a:r>
            <a:r>
              <a:rPr sz="1800" spc="-5" dirty="0">
                <a:solidFill>
                  <a:srgbClr val="004720"/>
                </a:solidFill>
                <a:latin typeface="Tahoma"/>
                <a:cs typeface="Tahoma"/>
              </a:rPr>
              <a:t>Debt</a:t>
            </a:r>
            <a:r>
              <a:rPr sz="1800" spc="15" dirty="0">
                <a:solidFill>
                  <a:srgbClr val="004720"/>
                </a:solidFill>
                <a:latin typeface="Tahoma"/>
                <a:cs typeface="Tahoma"/>
              </a:rPr>
              <a:t> </a:t>
            </a:r>
            <a:r>
              <a:rPr sz="1800" dirty="0">
                <a:solidFill>
                  <a:srgbClr val="004720"/>
                </a:solidFill>
                <a:latin typeface="Tahoma"/>
                <a:cs typeface="Tahoma"/>
              </a:rPr>
              <a:t>Management	- </a:t>
            </a:r>
            <a:r>
              <a:rPr sz="1800" spc="-5" dirty="0">
                <a:solidFill>
                  <a:srgbClr val="004720"/>
                </a:solidFill>
                <a:latin typeface="Tahoma"/>
                <a:cs typeface="Tahoma"/>
              </a:rPr>
              <a:t>Institutions</a:t>
            </a:r>
            <a:r>
              <a:rPr sz="1800" spc="-70" dirty="0">
                <a:solidFill>
                  <a:srgbClr val="004720"/>
                </a:solidFill>
                <a:latin typeface="Tahoma"/>
                <a:cs typeface="Tahoma"/>
              </a:rPr>
              <a:t> </a:t>
            </a:r>
            <a:r>
              <a:rPr sz="1800" dirty="0">
                <a:solidFill>
                  <a:srgbClr val="004720"/>
                </a:solidFill>
                <a:latin typeface="Tahoma"/>
                <a:cs typeface="Tahoma"/>
              </a:rPr>
              <a:t>and  </a:t>
            </a:r>
            <a:r>
              <a:rPr sz="1800" spc="-20" dirty="0">
                <a:solidFill>
                  <a:srgbClr val="004720"/>
                </a:solidFill>
                <a:latin typeface="Tahoma"/>
                <a:cs typeface="Tahoma"/>
              </a:rPr>
              <a:t>Capacity.</a:t>
            </a:r>
            <a:endParaRPr sz="1800" dirty="0">
              <a:latin typeface="Tahoma"/>
              <a:cs typeface="Tahoma"/>
            </a:endParaRPr>
          </a:p>
          <a:p>
            <a:pPr marL="722313" lvl="1" indent="-368300">
              <a:lnSpc>
                <a:spcPct val="100000"/>
              </a:lnSpc>
              <a:spcBef>
                <a:spcPts val="830"/>
              </a:spcBef>
              <a:buFont typeface="Wingdings" panose="05000000000000000000" pitchFamily="2" charset="2"/>
              <a:buChar char="§"/>
              <a:tabLst>
                <a:tab pos="1047750" algn="l"/>
              </a:tabLst>
            </a:pPr>
            <a:r>
              <a:rPr sz="1400" dirty="0">
                <a:latin typeface="Tahoma"/>
                <a:cs typeface="Tahoma"/>
              </a:rPr>
              <a:t>Conducted </a:t>
            </a:r>
            <a:r>
              <a:rPr sz="1400" spc="-10" dirty="0">
                <a:latin typeface="Tahoma"/>
                <a:cs typeface="Tahoma"/>
              </a:rPr>
              <a:t>several </a:t>
            </a:r>
            <a:r>
              <a:rPr sz="1400" spc="-5" dirty="0">
                <a:latin typeface="Tahoma"/>
                <a:cs typeface="Tahoma"/>
              </a:rPr>
              <a:t>Sensitisation </a:t>
            </a:r>
            <a:r>
              <a:rPr sz="1400" spc="-10" dirty="0">
                <a:latin typeface="Tahoma"/>
                <a:cs typeface="Tahoma"/>
              </a:rPr>
              <a:t>Workshops </a:t>
            </a:r>
            <a:r>
              <a:rPr sz="1400" spc="-5" dirty="0">
                <a:latin typeface="Tahoma"/>
                <a:cs typeface="Tahoma"/>
              </a:rPr>
              <a:t>and Capacity </a:t>
            </a:r>
            <a:r>
              <a:rPr sz="1400" dirty="0">
                <a:latin typeface="Tahoma"/>
                <a:cs typeface="Tahoma"/>
              </a:rPr>
              <a:t>Building </a:t>
            </a:r>
            <a:r>
              <a:rPr sz="1400" spc="-5" dirty="0">
                <a:latin typeface="Tahoma"/>
                <a:cs typeface="Tahoma"/>
              </a:rPr>
              <a:t>programmes for the </a:t>
            </a:r>
            <a:r>
              <a:rPr sz="1400" spc="-10" dirty="0">
                <a:latin typeface="Tahoma"/>
                <a:cs typeface="Tahoma"/>
              </a:rPr>
              <a:t>States/FCT’s</a:t>
            </a:r>
            <a:r>
              <a:rPr lang="en-GB" sz="1400" dirty="0">
                <a:latin typeface="Tahoma"/>
                <a:cs typeface="Tahoma"/>
              </a:rPr>
              <a:t> </a:t>
            </a:r>
            <a:r>
              <a:rPr sz="1400" spc="-5" dirty="0">
                <a:latin typeface="Tahoma"/>
                <a:cs typeface="Tahoma"/>
              </a:rPr>
              <a:t>officials </a:t>
            </a:r>
            <a:r>
              <a:rPr sz="1400" dirty="0">
                <a:latin typeface="Tahoma"/>
                <a:cs typeface="Tahoma"/>
              </a:rPr>
              <a:t>on </a:t>
            </a:r>
            <a:r>
              <a:rPr sz="1400" spc="-5" dirty="0">
                <a:latin typeface="Tahoma"/>
                <a:cs typeface="Tahoma"/>
              </a:rPr>
              <a:t>effective </a:t>
            </a:r>
            <a:r>
              <a:rPr sz="1400" dirty="0">
                <a:latin typeface="Tahoma"/>
                <a:cs typeface="Tahoma"/>
              </a:rPr>
              <a:t>public debt</a:t>
            </a:r>
            <a:r>
              <a:rPr sz="1400" spc="-10" dirty="0">
                <a:latin typeface="Tahoma"/>
                <a:cs typeface="Tahoma"/>
              </a:rPr>
              <a:t> </a:t>
            </a:r>
            <a:r>
              <a:rPr sz="1400" dirty="0">
                <a:latin typeface="Tahoma"/>
                <a:cs typeface="Tahoma"/>
              </a:rPr>
              <a:t>management</a:t>
            </a:r>
            <a:endParaRPr lang="en-GB" sz="1400" dirty="0">
              <a:latin typeface="Tahoma"/>
              <a:cs typeface="Tahoma"/>
            </a:endParaRPr>
          </a:p>
          <a:p>
            <a:pPr marL="722313" lvl="1" indent="-368300">
              <a:lnSpc>
                <a:spcPct val="100000"/>
              </a:lnSpc>
              <a:spcBef>
                <a:spcPts val="830"/>
              </a:spcBef>
              <a:buFont typeface="Wingdings" panose="05000000000000000000" pitchFamily="2" charset="2"/>
              <a:buChar char="§"/>
              <a:tabLst>
                <a:tab pos="1047750" algn="l"/>
              </a:tabLst>
            </a:pPr>
            <a:r>
              <a:rPr sz="1400" spc="-10" dirty="0">
                <a:latin typeface="Tahoma"/>
                <a:cs typeface="Tahoma"/>
              </a:rPr>
              <a:t>Facilitated States</a:t>
            </a:r>
            <a:r>
              <a:rPr lang="en-US" sz="1400" spc="-10" dirty="0">
                <a:latin typeface="Tahoma"/>
                <a:cs typeface="Tahoma"/>
              </a:rPr>
              <a:t> and </a:t>
            </a:r>
            <a:r>
              <a:rPr sz="1400" spc="-10" dirty="0">
                <a:latin typeface="Tahoma"/>
                <a:cs typeface="Tahoma"/>
              </a:rPr>
              <a:t>FCT’s </a:t>
            </a:r>
            <a:r>
              <a:rPr sz="1400" spc="-5" dirty="0">
                <a:latin typeface="Tahoma"/>
                <a:cs typeface="Tahoma"/>
              </a:rPr>
              <a:t>Domestic </a:t>
            </a:r>
            <a:r>
              <a:rPr sz="1400" dirty="0">
                <a:latin typeface="Tahoma"/>
                <a:cs typeface="Tahoma"/>
              </a:rPr>
              <a:t>Debt </a:t>
            </a:r>
            <a:r>
              <a:rPr sz="1400" spc="-5" dirty="0">
                <a:latin typeface="Tahoma"/>
                <a:cs typeface="Tahoma"/>
              </a:rPr>
              <a:t>Data Reconstruction Exercise, Setting </a:t>
            </a:r>
            <a:r>
              <a:rPr sz="1400" dirty="0">
                <a:latin typeface="Tahoma"/>
                <a:cs typeface="Tahoma"/>
              </a:rPr>
              <a:t>up of </a:t>
            </a:r>
            <a:r>
              <a:rPr sz="1400" spc="-5" dirty="0">
                <a:latin typeface="Tahoma"/>
                <a:cs typeface="Tahoma"/>
              </a:rPr>
              <a:t>the</a:t>
            </a:r>
            <a:r>
              <a:rPr sz="1400" spc="-120" dirty="0">
                <a:latin typeface="Tahoma"/>
                <a:cs typeface="Tahoma"/>
              </a:rPr>
              <a:t> </a:t>
            </a:r>
            <a:r>
              <a:rPr sz="1400" dirty="0">
                <a:latin typeface="Tahoma"/>
                <a:cs typeface="Tahoma"/>
              </a:rPr>
              <a:t>Debt</a:t>
            </a:r>
            <a:r>
              <a:rPr lang="en-GB" sz="1400" dirty="0">
                <a:latin typeface="Tahoma"/>
                <a:cs typeface="Tahoma"/>
              </a:rPr>
              <a:t> </a:t>
            </a:r>
            <a:r>
              <a:rPr sz="1400" dirty="0">
                <a:latin typeface="Tahoma"/>
                <a:cs typeface="Tahoma"/>
              </a:rPr>
              <a:t>Management </a:t>
            </a:r>
            <a:r>
              <a:rPr sz="1400" spc="-5" dirty="0">
                <a:latin typeface="Tahoma"/>
                <a:cs typeface="Tahoma"/>
              </a:rPr>
              <a:t>Departments (DMDs), with the </a:t>
            </a:r>
            <a:r>
              <a:rPr sz="1400" dirty="0">
                <a:latin typeface="Tahoma"/>
                <a:cs typeface="Tahoma"/>
              </a:rPr>
              <a:t>requisite </a:t>
            </a:r>
            <a:r>
              <a:rPr lang="en-US" sz="1400" dirty="0">
                <a:latin typeface="Tahoma"/>
                <a:cs typeface="Tahoma"/>
              </a:rPr>
              <a:t>L</a:t>
            </a:r>
            <a:r>
              <a:rPr sz="1400" dirty="0">
                <a:latin typeface="Tahoma"/>
                <a:cs typeface="Tahoma"/>
              </a:rPr>
              <a:t>egal </a:t>
            </a:r>
            <a:r>
              <a:rPr lang="en-US" sz="1400" dirty="0">
                <a:latin typeface="Tahoma"/>
                <a:cs typeface="Tahoma"/>
              </a:rPr>
              <a:t>F</a:t>
            </a:r>
            <a:r>
              <a:rPr sz="1400" spc="-5" dirty="0">
                <a:latin typeface="Tahoma"/>
                <a:cs typeface="Tahoma"/>
              </a:rPr>
              <a:t>rameworks</a:t>
            </a:r>
            <a:r>
              <a:rPr sz="1400" spc="-100" dirty="0">
                <a:latin typeface="Tahoma"/>
                <a:cs typeface="Tahoma"/>
              </a:rPr>
              <a:t> </a:t>
            </a:r>
            <a:r>
              <a:rPr sz="1400" spc="-5" dirty="0">
                <a:latin typeface="Tahoma"/>
                <a:cs typeface="Tahoma"/>
              </a:rPr>
              <a:t>etc</a:t>
            </a:r>
            <a:endParaRPr sz="1400" dirty="0">
              <a:latin typeface="Tahoma"/>
              <a:cs typeface="Tahoma"/>
            </a:endParaRPr>
          </a:p>
          <a:p>
            <a:pPr>
              <a:lnSpc>
                <a:spcPct val="100000"/>
              </a:lnSpc>
              <a:spcBef>
                <a:spcPts val="30"/>
              </a:spcBef>
            </a:pPr>
            <a:endParaRPr sz="2000" dirty="0">
              <a:latin typeface="Tahoma"/>
              <a:cs typeface="Tahoma"/>
            </a:endParaRPr>
          </a:p>
          <a:p>
            <a:pPr marL="355600" indent="-342900">
              <a:lnSpc>
                <a:spcPct val="100000"/>
              </a:lnSpc>
              <a:buFont typeface="Wingdings"/>
              <a:buChar char=""/>
              <a:tabLst>
                <a:tab pos="354965" algn="l"/>
                <a:tab pos="355600" algn="l"/>
              </a:tabLst>
            </a:pPr>
            <a:r>
              <a:rPr sz="1800" spc="-5" dirty="0">
                <a:solidFill>
                  <a:srgbClr val="004720"/>
                </a:solidFill>
                <a:latin typeface="Tahoma"/>
                <a:cs typeface="Tahoma"/>
              </a:rPr>
              <a:t>Opening </a:t>
            </a:r>
            <a:r>
              <a:rPr sz="1800" dirty="0">
                <a:solidFill>
                  <a:srgbClr val="004720"/>
                </a:solidFill>
                <a:latin typeface="Tahoma"/>
                <a:cs typeface="Tahoma"/>
              </a:rPr>
              <a:t>of Access </a:t>
            </a:r>
            <a:r>
              <a:rPr sz="1800" spc="-5" dirty="0">
                <a:solidFill>
                  <a:srgbClr val="004720"/>
                </a:solidFill>
                <a:latin typeface="Tahoma"/>
                <a:cs typeface="Tahoma"/>
              </a:rPr>
              <a:t>to the International Capital Market (ICM).</a:t>
            </a:r>
            <a:endParaRPr sz="1800" dirty="0">
              <a:latin typeface="Tahoma"/>
              <a:cs typeface="Tahoma"/>
            </a:endParaRPr>
          </a:p>
          <a:p>
            <a:pPr marL="722313" lvl="1" indent="-368300">
              <a:lnSpc>
                <a:spcPct val="100000"/>
              </a:lnSpc>
              <a:spcBef>
                <a:spcPts val="5"/>
              </a:spcBef>
              <a:buFont typeface="Wingdings" panose="05000000000000000000" pitchFamily="2" charset="2"/>
              <a:buChar char="§"/>
              <a:tabLst>
                <a:tab pos="722313" algn="l"/>
              </a:tabLst>
            </a:pPr>
            <a:r>
              <a:rPr sz="1400" spc="-5" dirty="0">
                <a:latin typeface="Tahoma"/>
                <a:cs typeface="Tahoma"/>
              </a:rPr>
              <a:t>Issued </a:t>
            </a:r>
            <a:r>
              <a:rPr sz="1400" dirty="0">
                <a:latin typeface="Tahoma"/>
                <a:cs typeface="Tahoma"/>
              </a:rPr>
              <a:t>a debut Eurobond in 2011, which </a:t>
            </a:r>
            <a:r>
              <a:rPr sz="1400" spc="-10" dirty="0">
                <a:latin typeface="Tahoma"/>
                <a:cs typeface="Tahoma"/>
              </a:rPr>
              <a:t>have </a:t>
            </a:r>
            <a:r>
              <a:rPr sz="1400" dirty="0">
                <a:latin typeface="Tahoma"/>
                <a:cs typeface="Tahoma"/>
              </a:rPr>
              <a:t>been </a:t>
            </a:r>
            <a:r>
              <a:rPr sz="1400" spc="-5" dirty="0">
                <a:latin typeface="Tahoma"/>
                <a:cs typeface="Tahoma"/>
              </a:rPr>
              <a:t>followed </a:t>
            </a:r>
            <a:r>
              <a:rPr sz="1400" dirty="0">
                <a:latin typeface="Tahoma"/>
                <a:cs typeface="Tahoma"/>
              </a:rPr>
              <a:t>up with </a:t>
            </a:r>
            <a:r>
              <a:rPr sz="1400" spc="-10" dirty="0">
                <a:latin typeface="Tahoma"/>
                <a:cs typeface="Tahoma"/>
              </a:rPr>
              <a:t>several </a:t>
            </a:r>
            <a:r>
              <a:rPr sz="1400" dirty="0">
                <a:latin typeface="Tahoma"/>
                <a:cs typeface="Tahoma"/>
              </a:rPr>
              <a:t>issuances </a:t>
            </a:r>
            <a:r>
              <a:rPr sz="1400" spc="-5" dirty="0">
                <a:latin typeface="Tahoma"/>
                <a:cs typeface="Tahoma"/>
              </a:rPr>
              <a:t>since</a:t>
            </a:r>
            <a:r>
              <a:rPr sz="1400" spc="-114" dirty="0">
                <a:latin typeface="Tahoma"/>
                <a:cs typeface="Tahoma"/>
              </a:rPr>
              <a:t> </a:t>
            </a:r>
            <a:r>
              <a:rPr sz="1400" spc="-5" dirty="0">
                <a:latin typeface="Tahoma"/>
                <a:cs typeface="Tahoma"/>
              </a:rPr>
              <a:t>then</a:t>
            </a:r>
            <a:r>
              <a:rPr lang="en-US" sz="1400" spc="-5" dirty="0">
                <a:latin typeface="Tahoma"/>
                <a:cs typeface="Tahoma"/>
              </a:rPr>
              <a:t>, the last which is the USD4.0 billion issued in Q3, 2021. </a:t>
            </a:r>
            <a:endParaRPr lang="en-GB" sz="1400" dirty="0">
              <a:latin typeface="Tahoma"/>
              <a:cs typeface="Tahoma"/>
            </a:endParaRPr>
          </a:p>
          <a:p>
            <a:pPr marL="722313" lvl="1" indent="-368300">
              <a:lnSpc>
                <a:spcPct val="100000"/>
              </a:lnSpc>
              <a:spcBef>
                <a:spcPts val="5"/>
              </a:spcBef>
              <a:buFont typeface="Wingdings" panose="05000000000000000000" pitchFamily="2" charset="2"/>
              <a:buChar char="§"/>
              <a:tabLst>
                <a:tab pos="722313" algn="l"/>
              </a:tabLst>
            </a:pPr>
            <a:r>
              <a:rPr sz="1400" spc="-5" dirty="0">
                <a:latin typeface="Tahoma"/>
                <a:cs typeface="Tahoma"/>
              </a:rPr>
              <a:t>This exercise has </a:t>
            </a:r>
            <a:r>
              <a:rPr sz="1400" dirty="0">
                <a:latin typeface="Tahoma"/>
                <a:cs typeface="Tahoma"/>
              </a:rPr>
              <a:t>opened up </a:t>
            </a:r>
            <a:r>
              <a:rPr sz="1400" spc="-5" dirty="0">
                <a:latin typeface="Tahoma"/>
                <a:cs typeface="Tahoma"/>
              </a:rPr>
              <a:t>opportunities for the </a:t>
            </a:r>
            <a:r>
              <a:rPr sz="1400" spc="-10" dirty="0">
                <a:latin typeface="Tahoma"/>
                <a:cs typeface="Tahoma"/>
              </a:rPr>
              <a:t>Private </a:t>
            </a:r>
            <a:r>
              <a:rPr sz="1400" spc="-5" dirty="0">
                <a:latin typeface="Tahoma"/>
                <a:cs typeface="Tahoma"/>
              </a:rPr>
              <a:t>Sector </a:t>
            </a:r>
            <a:r>
              <a:rPr sz="1400" dirty="0">
                <a:latin typeface="Tahoma"/>
                <a:cs typeface="Tahoma"/>
              </a:rPr>
              <a:t>institutions </a:t>
            </a:r>
            <a:r>
              <a:rPr sz="1400" spc="-5" dirty="0">
                <a:latin typeface="Tahoma"/>
                <a:cs typeface="Tahoma"/>
              </a:rPr>
              <a:t>to access fund</a:t>
            </a:r>
            <a:r>
              <a:rPr lang="en-US" sz="1400" spc="-5" dirty="0">
                <a:latin typeface="Tahoma"/>
                <a:cs typeface="Tahoma"/>
              </a:rPr>
              <a:t>ing</a:t>
            </a:r>
            <a:r>
              <a:rPr sz="1400" spc="-5" dirty="0">
                <a:latin typeface="Tahoma"/>
                <a:cs typeface="Tahoma"/>
              </a:rPr>
              <a:t> </a:t>
            </a:r>
            <a:r>
              <a:rPr sz="1400" spc="-10" dirty="0">
                <a:latin typeface="Tahoma"/>
                <a:cs typeface="Tahoma"/>
              </a:rPr>
              <a:t>from  </a:t>
            </a:r>
            <a:r>
              <a:rPr sz="1400" spc="-5" dirty="0">
                <a:latin typeface="Tahoma"/>
                <a:cs typeface="Tahoma"/>
              </a:rPr>
              <a:t>the </a:t>
            </a:r>
            <a:r>
              <a:rPr sz="1400" dirty="0">
                <a:latin typeface="Tahoma"/>
                <a:cs typeface="Tahoma"/>
              </a:rPr>
              <a:t>ICM. </a:t>
            </a:r>
            <a:r>
              <a:rPr sz="1400" spc="-5" dirty="0">
                <a:latin typeface="Tahoma"/>
                <a:cs typeface="Tahoma"/>
              </a:rPr>
              <a:t>These </a:t>
            </a:r>
            <a:r>
              <a:rPr sz="1400" dirty="0">
                <a:latin typeface="Tahoma"/>
                <a:cs typeface="Tahoma"/>
              </a:rPr>
              <a:t>include, </a:t>
            </a:r>
            <a:r>
              <a:rPr sz="1400" spc="-5" dirty="0">
                <a:latin typeface="Tahoma"/>
                <a:cs typeface="Tahoma"/>
              </a:rPr>
              <a:t>First Bank, </a:t>
            </a:r>
            <a:r>
              <a:rPr sz="1400" spc="-10" dirty="0">
                <a:latin typeface="Tahoma"/>
                <a:cs typeface="Tahoma"/>
              </a:rPr>
              <a:t>Zenith </a:t>
            </a:r>
            <a:r>
              <a:rPr sz="1400" spc="-5" dirty="0">
                <a:latin typeface="Tahoma"/>
                <a:cs typeface="Tahoma"/>
              </a:rPr>
              <a:t>Bank, </a:t>
            </a:r>
            <a:r>
              <a:rPr sz="1400" dirty="0">
                <a:latin typeface="Tahoma"/>
                <a:cs typeface="Tahoma"/>
              </a:rPr>
              <a:t>Access </a:t>
            </a:r>
            <a:r>
              <a:rPr sz="1400" spc="-5" dirty="0">
                <a:latin typeface="Tahoma"/>
                <a:cs typeface="Tahoma"/>
              </a:rPr>
              <a:t>Bank, </a:t>
            </a:r>
            <a:r>
              <a:rPr sz="1400" dirty="0">
                <a:latin typeface="Tahoma"/>
                <a:cs typeface="Tahoma"/>
              </a:rPr>
              <a:t>GT </a:t>
            </a:r>
            <a:r>
              <a:rPr sz="1400" spc="-5" dirty="0">
                <a:latin typeface="Tahoma"/>
                <a:cs typeface="Tahoma"/>
              </a:rPr>
              <a:t>Bank, Fidelity Bank,</a:t>
            </a:r>
            <a:r>
              <a:rPr sz="1400" spc="-20" dirty="0">
                <a:latin typeface="Tahoma"/>
                <a:cs typeface="Tahoma"/>
              </a:rPr>
              <a:t> </a:t>
            </a:r>
            <a:r>
              <a:rPr sz="1400" spc="-5" dirty="0">
                <a:latin typeface="Tahoma"/>
                <a:cs typeface="Tahoma"/>
              </a:rPr>
              <a:t>etc.</a:t>
            </a:r>
            <a:endParaRPr sz="1400" dirty="0">
              <a:latin typeface="Tahoma"/>
              <a:cs typeface="Tahoma"/>
            </a:endParaRPr>
          </a:p>
        </p:txBody>
      </p:sp>
      <p:sp>
        <p:nvSpPr>
          <p:cNvPr id="4" name="object 4"/>
          <p:cNvSpPr/>
          <p:nvPr/>
        </p:nvSpPr>
        <p:spPr>
          <a:xfrm>
            <a:off x="7762888"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32816"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2397"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dirty="0"/>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504056"/>
          </a:xfrm>
        </p:spPr>
        <p:txBody>
          <a:bodyPr>
            <a:normAutofit/>
          </a:bodyPr>
          <a:lstStyle/>
          <a:p>
            <a:r>
              <a:rPr lang="en-GB" sz="2000" b="1" i="0"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4.0  Nigeria’s Public Debt Sustainability</a:t>
            </a:r>
          </a:p>
        </p:txBody>
      </p:sp>
      <p:sp>
        <p:nvSpPr>
          <p:cNvPr id="5" name="Rectangle 4"/>
          <p:cNvSpPr/>
          <p:nvPr/>
        </p:nvSpPr>
        <p:spPr>
          <a:xfrm>
            <a:off x="539552" y="1700808"/>
            <a:ext cx="78488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Tahoma" pitchFamily="34" charset="0"/>
                <a:ea typeface="Tahoma" pitchFamily="34" charset="0"/>
                <a:cs typeface="Tahoma" pitchFamily="34" charset="0"/>
              </a:rPr>
              <a:t>Total Public Debt Stock &amp; Sustainability Ratios as at  June 30, 2021</a:t>
            </a:r>
          </a:p>
          <a:p>
            <a:pPr algn="ctr"/>
            <a:endParaRPr lang="en-GB" sz="1600" b="1" dirty="0">
              <a:solidFill>
                <a:schemeClr val="tx1"/>
              </a:solidFill>
              <a:latin typeface="Tahoma" pitchFamily="34" charset="0"/>
              <a:ea typeface="Tahoma" pitchFamily="34" charset="0"/>
              <a:cs typeface="Tahoma" pitchFamily="34" charset="0"/>
            </a:endParaRPr>
          </a:p>
        </p:txBody>
      </p:sp>
      <p:pic>
        <p:nvPicPr>
          <p:cNvPr id="7" name="Picture 10"/>
          <p:cNvPicPr>
            <a:picLocks noChangeAspect="1" noChangeArrowheads="1" noCrop="1"/>
          </p:cNvPicPr>
          <p:nvPr/>
        </p:nvPicPr>
        <p:blipFill>
          <a:blip r:embed="rId2" cstate="print">
            <a:lum bright="12000" contrast="18000"/>
          </a:blip>
          <a:srcRect/>
          <a:stretch>
            <a:fillRect/>
          </a:stretch>
        </p:blipFill>
        <p:spPr bwMode="auto">
          <a:xfrm rot="10800000">
            <a:off x="7452320" y="0"/>
            <a:ext cx="1296144" cy="762000"/>
          </a:xfrm>
          <a:prstGeom prst="rect">
            <a:avLst/>
          </a:prstGeom>
          <a:noFill/>
          <a:ln w="9525">
            <a:noFill/>
            <a:miter lim="800000"/>
            <a:headEnd/>
            <a:tailEnd/>
          </a:ln>
        </p:spPr>
      </p:pic>
      <p:grpSp>
        <p:nvGrpSpPr>
          <p:cNvPr id="8" name="Group 8"/>
          <p:cNvGrpSpPr>
            <a:grpSpLocks/>
          </p:cNvGrpSpPr>
          <p:nvPr/>
        </p:nvGrpSpPr>
        <p:grpSpPr bwMode="auto">
          <a:xfrm>
            <a:off x="0" y="228600"/>
            <a:ext cx="2286000" cy="1057275"/>
            <a:chOff x="1219200" y="275492"/>
            <a:chExt cx="3048000" cy="1382707"/>
          </a:xfrm>
        </p:grpSpPr>
        <p:pic>
          <p:nvPicPr>
            <p:cNvPr id="9" name="Picture 4" descr="Nigeria_coa">
              <a:hlinkClick r:id="rId3"/>
            </p:cNvPr>
            <p:cNvPicPr>
              <a:picLocks noChangeAspect="1" noChangeArrowheads="1"/>
            </p:cNvPicPr>
            <p:nvPr/>
          </p:nvPicPr>
          <p:blipFill>
            <a:blip r:embed="rId4" cstate="print"/>
            <a:srcRect/>
            <a:stretch>
              <a:fillRect/>
            </a:stretch>
          </p:blipFill>
          <p:spPr bwMode="auto">
            <a:xfrm>
              <a:off x="2133600" y="275492"/>
              <a:ext cx="1117600" cy="697523"/>
            </a:xfrm>
            <a:prstGeom prst="rect">
              <a:avLst/>
            </a:prstGeom>
            <a:noFill/>
            <a:ln w="9525">
              <a:noFill/>
              <a:miter lim="800000"/>
              <a:headEnd/>
              <a:tailEnd/>
            </a:ln>
          </p:spPr>
        </p:pic>
        <p:sp>
          <p:nvSpPr>
            <p:cNvPr id="10" name="TextBox 7"/>
            <p:cNvSpPr txBox="1">
              <a:spLocks noChangeArrowheads="1"/>
            </p:cNvSpPr>
            <p:nvPr/>
          </p:nvSpPr>
          <p:spPr bwMode="auto">
            <a:xfrm>
              <a:off x="1219200" y="873419"/>
              <a:ext cx="3048000" cy="784780"/>
            </a:xfrm>
            <a:prstGeom prst="rect">
              <a:avLst/>
            </a:prstGeom>
            <a:noFill/>
            <a:ln w="9525">
              <a:noFill/>
              <a:miter lim="800000"/>
              <a:headEnd/>
              <a:tailEnd/>
            </a:ln>
          </p:spPr>
          <p:txBody>
            <a:bodyPr>
              <a:spAutoFit/>
            </a:bodyPr>
            <a:lstStyle/>
            <a:p>
              <a:pPr algn="ctr">
                <a:defRPr/>
              </a:pPr>
              <a:r>
                <a:rPr lang="en-US" sz="1050" b="1" dirty="0">
                  <a:latin typeface="Calibri" pitchFamily="34" charset="0"/>
                </a:rPr>
                <a:t>DEBT MANAGEMENT OFFICE</a:t>
              </a:r>
              <a:endParaRPr lang="en-US" sz="1050" b="1" u="sng" dirty="0">
                <a:latin typeface="Calibri" pitchFamily="34" charset="0"/>
              </a:endParaRPr>
            </a:p>
            <a:p>
              <a:pPr algn="ctr">
                <a:defRPr/>
              </a:pPr>
              <a:r>
                <a:rPr lang="en-US" sz="1050" b="1" dirty="0">
                  <a:latin typeface="Calibri" pitchFamily="34" charset="0"/>
                </a:rPr>
                <a:t>NIGERIA</a:t>
              </a:r>
              <a:endParaRPr lang="en-US" sz="1050" dirty="0">
                <a:latin typeface="Calibri" pitchFamily="34" charset="0"/>
              </a:endParaRPr>
            </a:p>
            <a:p>
              <a:pPr>
                <a:defRPr/>
              </a:pPr>
              <a:endParaRPr lang="en-US" sz="1200" dirty="0">
                <a:latin typeface="Calibri" pitchFamily="34" charset="0"/>
              </a:endParaRPr>
            </a:p>
          </p:txBody>
        </p:sp>
      </p:grpSp>
      <p:sp>
        <p:nvSpPr>
          <p:cNvPr id="11" name="Slide Number Placeholder 10"/>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BDC1C2-FA3A-410D-A058-FDB891ACFAD7}" type="slidenum">
              <a:rPr lang="en-GB" smtClean="0"/>
              <a:pPr/>
              <a:t>12</a:t>
            </a:fld>
            <a:endParaRPr lang="en-GB"/>
          </a:p>
        </p:txBody>
      </p:sp>
      <p:sp>
        <p:nvSpPr>
          <p:cNvPr id="12" name="Rectangle 11"/>
          <p:cNvSpPr/>
          <p:nvPr/>
        </p:nvSpPr>
        <p:spPr>
          <a:xfrm>
            <a:off x="381000" y="5157192"/>
            <a:ext cx="8583488" cy="7842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rPr>
              <a:t>Notes:</a:t>
            </a:r>
          </a:p>
          <a:p>
            <a:pPr marL="179388" indent="-179388"/>
            <a:r>
              <a:rPr lang="en-GB" sz="1000" b="1" baseline="40000" dirty="0">
                <a:solidFill>
                  <a:schemeClr val="tx1"/>
                </a:solidFill>
              </a:rPr>
              <a:t>1</a:t>
            </a:r>
            <a:r>
              <a:rPr lang="en-GB" sz="1000" b="1" dirty="0">
                <a:solidFill>
                  <a:schemeClr val="tx1"/>
                </a:solidFill>
              </a:rPr>
              <a:t>Country-specific threshold up to end of 2023. The WB/IMF’s recommended peer-group threshold is 55%</a:t>
            </a:r>
          </a:p>
        </p:txBody>
      </p:sp>
      <p:graphicFrame>
        <p:nvGraphicFramePr>
          <p:cNvPr id="14" name="Table 13"/>
          <p:cNvGraphicFramePr>
            <a:graphicFrameLocks noGrp="1"/>
          </p:cNvGraphicFramePr>
          <p:nvPr>
            <p:extLst>
              <p:ext uri="{D42A27DB-BD31-4B8C-83A1-F6EECF244321}">
                <p14:modId xmlns:p14="http://schemas.microsoft.com/office/powerpoint/2010/main" val="956805141"/>
              </p:ext>
            </p:extLst>
          </p:nvPr>
        </p:nvGraphicFramePr>
        <p:xfrm>
          <a:off x="838200" y="2060849"/>
          <a:ext cx="7694240" cy="2914526"/>
        </p:xfrm>
        <a:graphic>
          <a:graphicData uri="http://schemas.openxmlformats.org/drawingml/2006/table">
            <a:tbl>
              <a:tblPr/>
              <a:tblGrid>
                <a:gridCol w="28956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360240">
                  <a:extLst>
                    <a:ext uri="{9D8B030D-6E8A-4147-A177-3AD203B41FA5}">
                      <a16:colId xmlns:a16="http://schemas.microsoft.com/office/drawing/2014/main" val="20002"/>
                    </a:ext>
                  </a:extLst>
                </a:gridCol>
              </a:tblGrid>
              <a:tr h="195850">
                <a:tc>
                  <a:txBody>
                    <a:bodyPr/>
                    <a:lstStyle/>
                    <a:p>
                      <a:pPr algn="just">
                        <a:lnSpc>
                          <a:spcPct val="150000"/>
                        </a:lnSpc>
                        <a:spcAft>
                          <a:spcPts val="0"/>
                        </a:spcAft>
                      </a:pPr>
                      <a:r>
                        <a:rPr lang="en-GB" sz="1200" b="1" dirty="0">
                          <a:solidFill>
                            <a:schemeClr val="bg1"/>
                          </a:solidFill>
                          <a:latin typeface="+mj-lt"/>
                          <a:ea typeface="Calibri"/>
                          <a:cs typeface="Times New Roman"/>
                        </a:rPr>
                        <a:t>Debt Category</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dirty="0">
                          <a:solidFill>
                            <a:schemeClr val="bg1"/>
                          </a:solidFill>
                          <a:latin typeface="+mj-lt"/>
                          <a:ea typeface="Calibri"/>
                          <a:cs typeface="Times New Roman"/>
                        </a:rPr>
                        <a:t>US$’ Million</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rgbClr val="00B050"/>
                    </a:solidFill>
                  </a:tcPr>
                </a:tc>
                <a:tc>
                  <a:txBody>
                    <a:bodyPr/>
                    <a:lstStyle/>
                    <a:p>
                      <a:pPr marR="21590" algn="ctr">
                        <a:lnSpc>
                          <a:spcPct val="115000"/>
                        </a:lnSpc>
                        <a:spcAft>
                          <a:spcPts val="0"/>
                        </a:spcAft>
                      </a:pPr>
                      <a:r>
                        <a:rPr lang="en-GB" sz="1200" b="1" dirty="0">
                          <a:solidFill>
                            <a:schemeClr val="bg1"/>
                          </a:solidFill>
                          <a:latin typeface="+mj-lt"/>
                          <a:ea typeface="Calibri"/>
                          <a:cs typeface="Times New Roman"/>
                        </a:rPr>
                        <a:t>NG</a:t>
                      </a:r>
                      <a:r>
                        <a:rPr lang="en-GB" sz="1200" b="1" strike="dblStrike" baseline="0" dirty="0">
                          <a:solidFill>
                            <a:schemeClr val="bg1"/>
                          </a:solidFill>
                          <a:latin typeface="+mj-lt"/>
                          <a:ea typeface="Calibri"/>
                          <a:cs typeface="Times New Roman"/>
                        </a:rPr>
                        <a:t>N</a:t>
                      </a:r>
                      <a:r>
                        <a:rPr lang="en-GB" sz="1200" b="1" dirty="0">
                          <a:solidFill>
                            <a:schemeClr val="bg1"/>
                          </a:solidFill>
                          <a:latin typeface="+mj-lt"/>
                          <a:ea typeface="Calibri"/>
                          <a:cs typeface="Times New Roman"/>
                        </a:rPr>
                        <a:t>’ Million</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95850">
                <a:tc>
                  <a:txBody>
                    <a:bodyPr/>
                    <a:lstStyle/>
                    <a:p>
                      <a:pPr algn="just">
                        <a:lnSpc>
                          <a:spcPct val="150000"/>
                        </a:lnSpc>
                        <a:spcAft>
                          <a:spcPts val="0"/>
                        </a:spcAft>
                      </a:pPr>
                      <a:endParaRPr lang="en-GB" sz="1400" dirty="0">
                        <a:solidFill>
                          <a:sysClr val="windowText" lastClr="000000"/>
                        </a:solidFill>
                        <a:latin typeface="+mj-lt"/>
                        <a:ea typeface="Calibri"/>
                        <a:cs typeface="Times New Roman"/>
                      </a:endParaRPr>
                    </a:p>
                    <a:p>
                      <a:pPr algn="just">
                        <a:lnSpc>
                          <a:spcPct val="150000"/>
                        </a:lnSpc>
                        <a:spcAft>
                          <a:spcPts val="0"/>
                        </a:spcAft>
                      </a:pPr>
                      <a:r>
                        <a:rPr lang="en-GB" sz="1400" dirty="0">
                          <a:solidFill>
                            <a:sysClr val="windowText" lastClr="000000"/>
                          </a:solidFill>
                          <a:latin typeface="+mj-lt"/>
                          <a:ea typeface="Calibri"/>
                          <a:cs typeface="Times New Roman"/>
                        </a:rPr>
                        <a:t>External Debt (FGN + States &amp; FCT)</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400" dirty="0">
                          <a:solidFill>
                            <a:sysClr val="windowText" lastClr="000000"/>
                          </a:solidFill>
                          <a:latin typeface="+mj-lt"/>
                          <a:ea typeface="Calibri"/>
                          <a:cs typeface="Times New Roman"/>
                        </a:rPr>
                        <a:t>33,468.92</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marR="21590" algn="ctr">
                        <a:lnSpc>
                          <a:spcPct val="115000"/>
                        </a:lnSpc>
                        <a:spcAft>
                          <a:spcPts val="0"/>
                        </a:spcAft>
                      </a:pPr>
                      <a:r>
                        <a:rPr lang="en-GB" sz="1400" dirty="0">
                          <a:solidFill>
                            <a:sysClr val="windowText" lastClr="000000"/>
                          </a:solidFill>
                          <a:latin typeface="+mj-lt"/>
                          <a:ea typeface="Calibri"/>
                          <a:cs typeface="Times New Roman"/>
                        </a:rPr>
                        <a:t>13,710,877.77</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5850">
                <a:tc>
                  <a:txBody>
                    <a:bodyPr/>
                    <a:lstStyle/>
                    <a:p>
                      <a:pPr algn="just">
                        <a:lnSpc>
                          <a:spcPct val="150000"/>
                        </a:lnSpc>
                        <a:spcAft>
                          <a:spcPts val="0"/>
                        </a:spcAft>
                      </a:pPr>
                      <a:r>
                        <a:rPr lang="en-GB" sz="1400" dirty="0">
                          <a:solidFill>
                            <a:sysClr val="windowText" lastClr="000000"/>
                          </a:solidFill>
                          <a:latin typeface="+mj-lt"/>
                          <a:ea typeface="Calibri"/>
                          <a:cs typeface="Times New Roman"/>
                        </a:rPr>
                        <a:t>Domestic Debt (FGN only)</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400" dirty="0">
                          <a:solidFill>
                            <a:sysClr val="windowText" lastClr="000000"/>
                          </a:solidFill>
                          <a:latin typeface="+mj-lt"/>
                          <a:ea typeface="Calibri"/>
                          <a:cs typeface="Times New Roman"/>
                        </a:rPr>
                        <a:t>43,040.09</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marR="21590" algn="ctr">
                        <a:lnSpc>
                          <a:spcPct val="115000"/>
                        </a:lnSpc>
                        <a:spcAft>
                          <a:spcPts val="0"/>
                        </a:spcAft>
                      </a:pPr>
                      <a:r>
                        <a:rPr lang="en-GB" sz="1400" dirty="0">
                          <a:solidFill>
                            <a:sysClr val="windowText" lastClr="000000"/>
                          </a:solidFill>
                          <a:latin typeface="+mj-lt"/>
                          <a:ea typeface="Calibri"/>
                          <a:cs typeface="Times New Roman"/>
                        </a:rPr>
                        <a:t>17,631,803.10</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5850">
                <a:tc>
                  <a:txBody>
                    <a:bodyPr/>
                    <a:lstStyle/>
                    <a:p>
                      <a:pPr algn="just">
                        <a:lnSpc>
                          <a:spcPct val="150000"/>
                        </a:lnSpc>
                        <a:spcAft>
                          <a:spcPts val="0"/>
                        </a:spcAft>
                      </a:pPr>
                      <a:r>
                        <a:rPr lang="en-GB" sz="1400" dirty="0">
                          <a:solidFill>
                            <a:sysClr val="windowText" lastClr="000000"/>
                          </a:solidFill>
                          <a:latin typeface="+mj-lt"/>
                          <a:ea typeface="Calibri"/>
                          <a:cs typeface="Times New Roman"/>
                        </a:rPr>
                        <a:t>Domestic Debt (States + FCT)</a:t>
                      </a:r>
                      <a:r>
                        <a:rPr lang="en-GB" sz="1400" baseline="30000" dirty="0">
                          <a:solidFill>
                            <a:sysClr val="windowText" lastClr="000000"/>
                          </a:solidFill>
                          <a:latin typeface="+mj-lt"/>
                          <a:ea typeface="Calibri"/>
                          <a:cs typeface="Times New Roman"/>
                        </a:rPr>
                        <a:t>1</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400" dirty="0">
                          <a:solidFill>
                            <a:sysClr val="windowText" lastClr="000000"/>
                          </a:solidFill>
                          <a:latin typeface="+mj-lt"/>
                          <a:ea typeface="Calibri"/>
                          <a:cs typeface="Times New Roman"/>
                        </a:rPr>
                        <a:t>10,062.79</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marR="21590" algn="ctr">
                        <a:lnSpc>
                          <a:spcPct val="115000"/>
                        </a:lnSpc>
                        <a:spcAft>
                          <a:spcPts val="0"/>
                        </a:spcAft>
                      </a:pPr>
                      <a:r>
                        <a:rPr lang="en-GB" sz="1400" dirty="0">
                          <a:solidFill>
                            <a:sysClr val="windowText" lastClr="000000"/>
                          </a:solidFill>
                          <a:latin typeface="+mj-lt"/>
                          <a:ea typeface="Calibri"/>
                          <a:cs typeface="Times New Roman"/>
                        </a:rPr>
                        <a:t>4,122,324.52</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5850">
                <a:tc>
                  <a:txBody>
                    <a:bodyPr/>
                    <a:lstStyle/>
                    <a:p>
                      <a:pPr algn="just">
                        <a:lnSpc>
                          <a:spcPct val="150000"/>
                        </a:lnSpc>
                        <a:spcAft>
                          <a:spcPts val="0"/>
                        </a:spcAft>
                      </a:pPr>
                      <a:r>
                        <a:rPr lang="en-GB" sz="1400" b="1" dirty="0">
                          <a:solidFill>
                            <a:sysClr val="windowText" lastClr="000000"/>
                          </a:solidFill>
                          <a:latin typeface="+mj-lt"/>
                          <a:ea typeface="Calibri"/>
                          <a:cs typeface="Times New Roman"/>
                        </a:rPr>
                        <a:t>Total </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400" b="1" dirty="0">
                          <a:solidFill>
                            <a:sysClr val="windowText" lastClr="000000"/>
                          </a:solidFill>
                          <a:latin typeface="+mj-lt"/>
                          <a:ea typeface="Calibri"/>
                          <a:cs typeface="Times New Roman"/>
                        </a:rPr>
                        <a:t>86,571.80</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marR="21590" algn="ctr">
                        <a:lnSpc>
                          <a:spcPct val="115000"/>
                        </a:lnSpc>
                        <a:spcAft>
                          <a:spcPts val="0"/>
                        </a:spcAft>
                      </a:pPr>
                      <a:r>
                        <a:rPr lang="en-GB" sz="1400" b="1" dirty="0">
                          <a:solidFill>
                            <a:sysClr val="windowText" lastClr="000000"/>
                          </a:solidFill>
                          <a:latin typeface="+mj-lt"/>
                          <a:ea typeface="Calibri"/>
                          <a:cs typeface="Times New Roman"/>
                        </a:rPr>
                        <a:t>35,465,005.39</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12732">
                <a:tc>
                  <a:txBody>
                    <a:bodyPr/>
                    <a:lstStyle/>
                    <a:p>
                      <a:pPr algn="just">
                        <a:lnSpc>
                          <a:spcPct val="150000"/>
                        </a:lnSpc>
                        <a:spcAft>
                          <a:spcPts val="0"/>
                        </a:spcAft>
                      </a:pPr>
                      <a:r>
                        <a:rPr lang="en-US" sz="1200" b="1" dirty="0">
                          <a:solidFill>
                            <a:schemeClr val="bg1"/>
                          </a:solidFill>
                          <a:latin typeface="Tahoma"/>
                          <a:ea typeface="Calibri"/>
                          <a:cs typeface="Times New Roman"/>
                        </a:rPr>
                        <a:t>Debt Indicators</a:t>
                      </a:r>
                      <a:endParaRPr lang="en-GB" sz="1200" dirty="0">
                        <a:solidFill>
                          <a:schemeClr val="bg1"/>
                        </a:solidFill>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rgbClr val="00B050"/>
                    </a:solidFill>
                  </a:tcPr>
                </a:tc>
                <a:tc>
                  <a:txBody>
                    <a:bodyPr/>
                    <a:lstStyle/>
                    <a:p>
                      <a:pPr algn="ctr">
                        <a:lnSpc>
                          <a:spcPct val="115000"/>
                        </a:lnSpc>
                        <a:spcAft>
                          <a:spcPts val="0"/>
                        </a:spcAft>
                      </a:pPr>
                      <a:endParaRPr lang="en-US" sz="1200" b="1" dirty="0">
                        <a:solidFill>
                          <a:schemeClr val="bg1"/>
                        </a:solidFill>
                        <a:latin typeface="Tahoma"/>
                        <a:ea typeface="Calibri"/>
                        <a:cs typeface="Times New Roman"/>
                      </a:endParaRPr>
                    </a:p>
                    <a:p>
                      <a:pPr algn="ctr">
                        <a:lnSpc>
                          <a:spcPct val="115000"/>
                        </a:lnSpc>
                        <a:spcAft>
                          <a:spcPts val="0"/>
                        </a:spcAft>
                      </a:pPr>
                      <a:r>
                        <a:rPr lang="en-US" sz="1200" b="1" dirty="0">
                          <a:solidFill>
                            <a:schemeClr val="bg1"/>
                          </a:solidFill>
                          <a:latin typeface="Tahoma"/>
                          <a:ea typeface="Calibri"/>
                          <a:cs typeface="Times New Roman"/>
                        </a:rPr>
                        <a:t>Applicable Thresholds (%)</a:t>
                      </a:r>
                      <a:endParaRPr lang="en-GB" sz="1200" dirty="0">
                        <a:solidFill>
                          <a:schemeClr val="bg1"/>
                        </a:solidFill>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rgbClr val="00B050"/>
                    </a:solidFill>
                  </a:tcPr>
                </a:tc>
                <a:tc>
                  <a:txBody>
                    <a:bodyPr/>
                    <a:lstStyle/>
                    <a:p>
                      <a:pPr marR="21590" algn="ctr">
                        <a:lnSpc>
                          <a:spcPct val="115000"/>
                        </a:lnSpc>
                        <a:spcAft>
                          <a:spcPts val="0"/>
                        </a:spcAft>
                      </a:pPr>
                      <a:endParaRPr lang="en-US" sz="1200" b="1" dirty="0">
                        <a:solidFill>
                          <a:schemeClr val="bg1"/>
                        </a:solidFill>
                        <a:latin typeface="Tahoma"/>
                        <a:ea typeface="Calibri"/>
                        <a:cs typeface="Times New Roman"/>
                      </a:endParaRPr>
                    </a:p>
                    <a:p>
                      <a:pPr marR="21590" algn="ctr">
                        <a:lnSpc>
                          <a:spcPct val="115000"/>
                        </a:lnSpc>
                        <a:spcAft>
                          <a:spcPts val="0"/>
                        </a:spcAft>
                      </a:pPr>
                      <a:r>
                        <a:rPr lang="en-US" sz="1200" b="1" dirty="0">
                          <a:solidFill>
                            <a:schemeClr val="bg1"/>
                          </a:solidFill>
                          <a:latin typeface="Tahoma"/>
                          <a:ea typeface="Calibri"/>
                          <a:cs typeface="Times New Roman"/>
                        </a:rPr>
                        <a:t>Actual (%)</a:t>
                      </a:r>
                      <a:endParaRPr lang="en-GB" sz="1200" dirty="0">
                        <a:solidFill>
                          <a:schemeClr val="bg1"/>
                        </a:solidFill>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194334">
                <a:tc>
                  <a:txBody>
                    <a:bodyPr/>
                    <a:lstStyle/>
                    <a:p>
                      <a:pPr algn="just">
                        <a:lnSpc>
                          <a:spcPct val="150000"/>
                        </a:lnSpc>
                        <a:spcAft>
                          <a:spcPts val="0"/>
                        </a:spcAft>
                      </a:pPr>
                      <a:r>
                        <a:rPr lang="en-US" sz="1200" b="1" dirty="0">
                          <a:latin typeface="Tahoma"/>
                          <a:ea typeface="Calibri"/>
                          <a:cs typeface="Times New Roman"/>
                        </a:rPr>
                        <a:t>Ratio of Debt/GDP</a:t>
                      </a:r>
                      <a:r>
                        <a:rPr lang="en-US" sz="1200" b="1" baseline="30000" dirty="0">
                          <a:latin typeface="Tahoma"/>
                          <a:ea typeface="Calibri"/>
                          <a:cs typeface="Times New Roman"/>
                        </a:rPr>
                        <a:t>1</a:t>
                      </a:r>
                      <a:endParaRPr lang="en-GB" sz="1200" baseline="30000" dirty="0">
                        <a:latin typeface="Calibri"/>
                        <a:ea typeface="Calibri"/>
                        <a:cs typeface="Times New Roman"/>
                      </a:endParaRP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200" b="1" dirty="0">
                          <a:latin typeface="Tahoma"/>
                          <a:ea typeface="Calibri"/>
                          <a:cs typeface="Times New Roman"/>
                        </a:rPr>
                        <a:t>40</a:t>
                      </a:r>
                      <a:endParaRPr lang="en-GB" sz="1200" dirty="0">
                        <a:latin typeface="Calibri"/>
                        <a:ea typeface="Calibri"/>
                        <a:cs typeface="Times New Roman"/>
                      </a:endParaRP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200" dirty="0">
                          <a:latin typeface="Tahoma"/>
                          <a:ea typeface="Calibri"/>
                          <a:cs typeface="Times New Roman"/>
                        </a:rPr>
                        <a:t>21.6</a:t>
                      </a: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543833">
                <a:tc>
                  <a:txBody>
                    <a:bodyPr/>
                    <a:lstStyle/>
                    <a:p>
                      <a:pPr algn="just">
                        <a:lnSpc>
                          <a:spcPct val="150000"/>
                        </a:lnSpc>
                        <a:spcAft>
                          <a:spcPts val="0"/>
                        </a:spcAft>
                      </a:pPr>
                      <a:r>
                        <a:rPr lang="en-US" sz="1200" b="1" dirty="0">
                          <a:latin typeface="Tahoma"/>
                          <a:ea typeface="Calibri"/>
                          <a:cs typeface="Times New Roman"/>
                        </a:rPr>
                        <a:t>Ratio of Domestic to External Debt</a:t>
                      </a:r>
                      <a:endParaRPr lang="en-GB" sz="1200" dirty="0">
                        <a:latin typeface="Calibri"/>
                        <a:ea typeface="Calibri"/>
                        <a:cs typeface="Times New Roman"/>
                      </a:endParaRP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200" b="1" dirty="0">
                          <a:latin typeface="Tahoma"/>
                          <a:ea typeface="Calibri"/>
                          <a:cs typeface="Times New Roman"/>
                        </a:rPr>
                        <a:t>70:30</a:t>
                      </a:r>
                      <a:endParaRPr lang="en-GB" sz="1200" dirty="0">
                        <a:latin typeface="Calibri"/>
                        <a:ea typeface="Calibri"/>
                        <a:cs typeface="Times New Roman"/>
                      </a:endParaRP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200" dirty="0">
                          <a:latin typeface="Tahoma"/>
                          <a:ea typeface="Calibri"/>
                          <a:cs typeface="Times New Roman"/>
                        </a:rPr>
                        <a:t>61:39</a:t>
                      </a:r>
                      <a:endParaRPr lang="en-GB" sz="1200" dirty="0">
                        <a:latin typeface="Calibri"/>
                        <a:ea typeface="Calibri"/>
                        <a:cs typeface="Times New Roman"/>
                      </a:endParaRPr>
                    </a:p>
                  </a:txBody>
                  <a:tcPr marL="68580" marR="68580" marT="0" marB="0" anchor="ctr">
                    <a:lnL w="3175" cap="flat" cmpd="sng" algn="ctr">
                      <a:solidFill>
                        <a:srgbClr val="00B050"/>
                      </a:solidFill>
                      <a:prstDash val="solid"/>
                      <a:round/>
                      <a:headEnd type="none" w="med" len="med"/>
                      <a:tailEnd type="none" w="med" len="med"/>
                    </a:lnL>
                    <a:lnR w="3175" cap="flat" cmpd="sng" algn="ctr">
                      <a:solidFill>
                        <a:srgbClr val="00B050"/>
                      </a:solidFill>
                      <a:prstDash val="solid"/>
                      <a:round/>
                      <a:headEnd type="none" w="med" len="med"/>
                      <a:tailEnd type="none" w="med" len="med"/>
                    </a:lnR>
                    <a:lnT w="3175" cap="flat" cmpd="sng" algn="ctr">
                      <a:solidFill>
                        <a:srgbClr val="00B050"/>
                      </a:solidFill>
                      <a:prstDash val="solid"/>
                      <a:round/>
                      <a:headEnd type="none" w="med" len="med"/>
                      <a:tailEnd type="none" w="med" len="med"/>
                    </a:lnT>
                    <a:lnB w="3175"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835901"/>
            <a:ext cx="6068821" cy="566822"/>
          </a:xfrm>
          <a:prstGeom prst="rect">
            <a:avLst/>
          </a:prstGeom>
        </p:spPr>
        <p:txBody>
          <a:bodyPr vert="horz" wrap="square" lIns="0" tIns="12700" rIns="0" bIns="0" rtlCol="0">
            <a:spAutoFit/>
          </a:bodyPr>
          <a:lstStyle/>
          <a:p>
            <a:pPr marL="12700">
              <a:lnSpc>
                <a:spcPct val="100000"/>
              </a:lnSpc>
              <a:spcBef>
                <a:spcPts val="100"/>
              </a:spcBef>
              <a:tabLst>
                <a:tab pos="509270" algn="l"/>
              </a:tabLst>
            </a:pPr>
            <a:br>
              <a:rPr lang="en-US" sz="1800" i="0" dirty="0"/>
            </a:br>
            <a:r>
              <a:rPr lang="en-US" sz="1800" i="0" dirty="0"/>
              <a:t>5.0</a:t>
            </a:r>
            <a:r>
              <a:rPr sz="1800" i="0" dirty="0">
                <a:latin typeface="Tahoma"/>
                <a:cs typeface="Tahoma"/>
              </a:rPr>
              <a:t>	</a:t>
            </a:r>
            <a:r>
              <a:rPr lang="en-US" sz="1800" i="0" dirty="0">
                <a:latin typeface="Tahoma"/>
                <a:cs typeface="Tahoma"/>
              </a:rPr>
              <a:t>CHALLENGES OF PUBLIC DEBT MANAGEMENT </a:t>
            </a:r>
            <a:endParaRPr sz="1800" dirty="0">
              <a:latin typeface="Tahoma"/>
              <a:cs typeface="Tahoma"/>
            </a:endParaRPr>
          </a:p>
        </p:txBody>
      </p:sp>
      <p:sp>
        <p:nvSpPr>
          <p:cNvPr id="3" name="object 3"/>
          <p:cNvSpPr txBox="1"/>
          <p:nvPr/>
        </p:nvSpPr>
        <p:spPr>
          <a:xfrm>
            <a:off x="123952" y="1435989"/>
            <a:ext cx="8776970" cy="5471370"/>
          </a:xfrm>
          <a:prstGeom prst="rect">
            <a:avLst/>
          </a:prstGeom>
        </p:spPr>
        <p:txBody>
          <a:bodyPr vert="horz" wrap="square" lIns="0" tIns="13335" rIns="0" bIns="0" rtlCol="0">
            <a:spAutoFit/>
          </a:bodyPr>
          <a:lstStyle/>
          <a:p>
            <a:pPr marL="63500">
              <a:lnSpc>
                <a:spcPct val="100000"/>
              </a:lnSpc>
              <a:spcBef>
                <a:spcPts val="105"/>
              </a:spcBef>
              <a:tabLst>
                <a:tab pos="405765" algn="l"/>
                <a:tab pos="406400" algn="l"/>
              </a:tabLst>
            </a:pPr>
            <a:endParaRPr lang="en-US" sz="1350" b="1" spc="-5" dirty="0">
              <a:solidFill>
                <a:srgbClr val="004720"/>
              </a:solidFill>
              <a:latin typeface="Tahoma"/>
              <a:cs typeface="Tahoma"/>
            </a:endParaRPr>
          </a:p>
          <a:p>
            <a:pPr marL="63500">
              <a:lnSpc>
                <a:spcPct val="100000"/>
              </a:lnSpc>
              <a:spcBef>
                <a:spcPts val="105"/>
              </a:spcBef>
              <a:tabLst>
                <a:tab pos="405765" algn="l"/>
                <a:tab pos="406400" algn="l"/>
              </a:tabLst>
            </a:pPr>
            <a:endParaRPr lang="en-US" sz="1350" b="1" spc="-5" dirty="0">
              <a:solidFill>
                <a:srgbClr val="004720"/>
              </a:solidFill>
              <a:latin typeface="Tahoma"/>
              <a:cs typeface="Tahoma"/>
            </a:endParaRPr>
          </a:p>
          <a:p>
            <a:pPr marL="63500">
              <a:lnSpc>
                <a:spcPct val="100000"/>
              </a:lnSpc>
              <a:spcBef>
                <a:spcPts val="105"/>
              </a:spcBef>
              <a:tabLst>
                <a:tab pos="405765" algn="l"/>
                <a:tab pos="406400" algn="l"/>
              </a:tabLst>
            </a:pPr>
            <a:endParaRPr lang="en-US" sz="135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r>
              <a:rPr lang="en-US" sz="1600" b="1" spc="-5" dirty="0">
                <a:solidFill>
                  <a:srgbClr val="004720"/>
                </a:solidFill>
                <a:latin typeface="Tahoma"/>
                <a:cs typeface="Tahoma"/>
              </a:rPr>
              <a:t>Awareness about the place of Public Debt Management</a:t>
            </a:r>
          </a:p>
          <a:p>
            <a:pPr marL="806450" lvl="1" indent="-285750">
              <a:spcBef>
                <a:spcPts val="105"/>
              </a:spcBef>
              <a:buFontTx/>
              <a:buChar char="-"/>
              <a:tabLst>
                <a:tab pos="405765" algn="l"/>
                <a:tab pos="406400" algn="l"/>
              </a:tabLst>
            </a:pPr>
            <a:r>
              <a:rPr lang="en-US" sz="1600" spc="-5" dirty="0">
                <a:solidFill>
                  <a:srgbClr val="004720"/>
                </a:solidFill>
                <a:latin typeface="Tahoma"/>
                <a:cs typeface="Tahoma"/>
              </a:rPr>
              <a:t>Low awareness and Negative/Poor perception of Debt</a:t>
            </a:r>
          </a:p>
          <a:p>
            <a:pPr marL="806450" lvl="1" indent="-285750">
              <a:spcBef>
                <a:spcPts val="105"/>
              </a:spcBef>
              <a:buFontTx/>
              <a:buChar char="-"/>
              <a:tabLst>
                <a:tab pos="405765" algn="l"/>
                <a:tab pos="406400" algn="l"/>
              </a:tabLst>
            </a:pPr>
            <a:endParaRPr lang="en-US" sz="1600" b="1" spc="-5" dirty="0">
              <a:solidFill>
                <a:srgbClr val="004720"/>
              </a:solidFill>
              <a:latin typeface="Tahoma"/>
              <a:cs typeface="Tahoma"/>
            </a:endParaRPr>
          </a:p>
          <a:p>
            <a:pPr marL="520700" lvl="1">
              <a:spcBef>
                <a:spcPts val="105"/>
              </a:spcBef>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r>
              <a:rPr lang="en-US" sz="1600" b="1" spc="-5" dirty="0">
                <a:solidFill>
                  <a:srgbClr val="004720"/>
                </a:solidFill>
                <a:latin typeface="Tahoma"/>
                <a:cs typeface="Tahoma"/>
              </a:rPr>
              <a:t>Coordination of Debt Strategies with other Economic Policies</a:t>
            </a:r>
          </a:p>
          <a:p>
            <a:pPr marL="806450" lvl="1" indent="-285750">
              <a:spcBef>
                <a:spcPts val="105"/>
              </a:spcBef>
              <a:buFontTx/>
              <a:buChar char="-"/>
              <a:tabLst>
                <a:tab pos="405765" algn="l"/>
                <a:tab pos="406400" algn="l"/>
              </a:tabLst>
            </a:pPr>
            <a:r>
              <a:rPr lang="en-US" sz="1600" spc="-5" dirty="0">
                <a:solidFill>
                  <a:srgbClr val="004720"/>
                </a:solidFill>
                <a:latin typeface="Tahoma"/>
                <a:cs typeface="Tahoma"/>
              </a:rPr>
              <a:t>Coordination between Debt Management with Fiscal Policy</a:t>
            </a:r>
          </a:p>
          <a:p>
            <a:pPr marL="806450" lvl="1" indent="-285750">
              <a:spcBef>
                <a:spcPts val="105"/>
              </a:spcBef>
              <a:buFontTx/>
              <a:buChar char="-"/>
              <a:tabLst>
                <a:tab pos="405765" algn="l"/>
                <a:tab pos="406400" algn="l"/>
              </a:tabLst>
            </a:pPr>
            <a:r>
              <a:rPr lang="en-US" sz="1600" spc="-5" dirty="0">
                <a:solidFill>
                  <a:srgbClr val="004720"/>
                </a:solidFill>
                <a:latin typeface="Tahoma"/>
                <a:cs typeface="Tahoma"/>
              </a:rPr>
              <a:t>Coordination Monetary Policy</a:t>
            </a:r>
          </a:p>
          <a:p>
            <a:pPr marL="806450" lvl="1" indent="-285750">
              <a:spcBef>
                <a:spcPts val="105"/>
              </a:spcBef>
              <a:buFontTx/>
              <a:buChar char="-"/>
              <a:tabLst>
                <a:tab pos="405765" algn="l"/>
                <a:tab pos="406400" algn="l"/>
              </a:tabLst>
            </a:pPr>
            <a:r>
              <a:rPr lang="en-US" sz="1600" spc="-5" dirty="0">
                <a:solidFill>
                  <a:srgbClr val="004720"/>
                </a:solidFill>
                <a:latin typeface="Tahoma"/>
                <a:cs typeface="Tahoma"/>
              </a:rPr>
              <a:t>Coordination with Cash Management </a:t>
            </a:r>
          </a:p>
          <a:p>
            <a:pPr marL="406400" indent="-342900">
              <a:lnSpc>
                <a:spcPct val="100000"/>
              </a:lnSpc>
              <a:spcBef>
                <a:spcPts val="105"/>
              </a:spcBef>
              <a:buFont typeface="Wingdings"/>
              <a:buChar char=""/>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r>
              <a:rPr lang="en-US" sz="1600" b="1" spc="-5" dirty="0">
                <a:solidFill>
                  <a:srgbClr val="004720"/>
                </a:solidFill>
                <a:latin typeface="Tahoma"/>
                <a:cs typeface="Tahoma"/>
              </a:rPr>
              <a:t>Governance Structure for Public Debt Management		</a:t>
            </a:r>
          </a:p>
          <a:p>
            <a:pPr marL="520700" lvl="1">
              <a:spcBef>
                <a:spcPts val="105"/>
              </a:spcBef>
              <a:tabLst>
                <a:tab pos="405765" algn="l"/>
                <a:tab pos="406400" algn="l"/>
              </a:tabLst>
            </a:pPr>
            <a:r>
              <a:rPr lang="en-US" sz="1600" b="1" spc="-5" dirty="0">
                <a:solidFill>
                  <a:srgbClr val="004720"/>
                </a:solidFill>
                <a:latin typeface="Tahoma"/>
                <a:cs typeface="Tahoma"/>
              </a:rPr>
              <a:t>-	</a:t>
            </a:r>
            <a:r>
              <a:rPr lang="en-US" sz="1600" spc="-5" dirty="0">
                <a:solidFill>
                  <a:srgbClr val="004720"/>
                </a:solidFill>
                <a:latin typeface="Tahoma"/>
                <a:cs typeface="Tahoma"/>
              </a:rPr>
              <a:t>Legal framework for Public Debt Management</a:t>
            </a:r>
          </a:p>
          <a:p>
            <a:pPr marL="520700" lvl="1">
              <a:spcBef>
                <a:spcPts val="105"/>
              </a:spcBef>
              <a:tabLst>
                <a:tab pos="405765" algn="l"/>
                <a:tab pos="406400" algn="l"/>
              </a:tabLst>
            </a:pPr>
            <a:r>
              <a:rPr lang="en-US" sz="1600" spc="-5" dirty="0">
                <a:solidFill>
                  <a:srgbClr val="004720"/>
                </a:solidFill>
                <a:latin typeface="Tahoma"/>
                <a:cs typeface="Tahoma"/>
              </a:rPr>
              <a:t>-	Need for clarity on Roles and Responsibilities of Government Agencies so as to ensure 	Accountability.</a:t>
            </a:r>
          </a:p>
          <a:p>
            <a:pPr marL="406400" indent="-342900">
              <a:lnSpc>
                <a:spcPct val="100000"/>
              </a:lnSpc>
              <a:spcBef>
                <a:spcPts val="105"/>
              </a:spcBef>
              <a:buFont typeface="Wingdings"/>
              <a:buChar char=""/>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4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4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sz="1350" dirty="0">
              <a:latin typeface="Tahoma"/>
              <a:cs typeface="Tahoma"/>
            </a:endParaRPr>
          </a:p>
        </p:txBody>
      </p:sp>
      <p:sp>
        <p:nvSpPr>
          <p:cNvPr id="4" name="object 4"/>
          <p:cNvSpPr txBox="1"/>
          <p:nvPr/>
        </p:nvSpPr>
        <p:spPr>
          <a:xfrm>
            <a:off x="4747386" y="4932917"/>
            <a:ext cx="632460" cy="646972"/>
          </a:xfrm>
          <a:prstGeom prst="rect">
            <a:avLst/>
          </a:prstGeom>
        </p:spPr>
        <p:txBody>
          <a:bodyPr vert="horz" wrap="square" lIns="0" tIns="114935" rIns="0" bIns="0" rtlCol="0">
            <a:spAutoFit/>
          </a:bodyPr>
          <a:lstStyle/>
          <a:p>
            <a:pPr marL="12700">
              <a:lnSpc>
                <a:spcPct val="100000"/>
              </a:lnSpc>
              <a:spcBef>
                <a:spcPts val="905"/>
              </a:spcBef>
            </a:pPr>
            <a:endParaRPr lang="en-US" sz="1350" b="1" dirty="0">
              <a:solidFill>
                <a:srgbClr val="001309"/>
              </a:solidFill>
              <a:latin typeface="Tahoma"/>
              <a:cs typeface="Tahoma"/>
            </a:endParaRPr>
          </a:p>
          <a:p>
            <a:pPr marL="12700">
              <a:lnSpc>
                <a:spcPct val="100000"/>
              </a:lnSpc>
              <a:spcBef>
                <a:spcPts val="905"/>
              </a:spcBef>
            </a:pPr>
            <a:endParaRPr sz="1350" dirty="0">
              <a:latin typeface="Tahoma"/>
              <a:cs typeface="Tahoma"/>
            </a:endParaRPr>
          </a:p>
        </p:txBody>
      </p:sp>
      <p:sp>
        <p:nvSpPr>
          <p:cNvPr id="9" name="object 9"/>
          <p:cNvSpPr/>
          <p:nvPr/>
        </p:nvSpPr>
        <p:spPr>
          <a:xfrm>
            <a:off x="7762888" y="25743"/>
            <a:ext cx="1253693" cy="700216"/>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432816" y="117347"/>
            <a:ext cx="838200" cy="533400"/>
          </a:xfrm>
          <a:prstGeom prst="rect">
            <a:avLst/>
          </a:prstGeom>
          <a:blipFill>
            <a:blip r:embed="rId3" cstate="print"/>
            <a:stretch>
              <a:fillRect/>
            </a:stretch>
          </a:blipFill>
        </p:spPr>
        <p:txBody>
          <a:bodyPr wrap="square" lIns="0" tIns="0" rIns="0" bIns="0" rtlCol="0"/>
          <a:lstStyle/>
          <a:p>
            <a:endParaRPr/>
          </a:p>
        </p:txBody>
      </p:sp>
      <p:sp>
        <p:nvSpPr>
          <p:cNvPr id="11" name="object 11"/>
          <p:cNvSpPr txBox="1"/>
          <p:nvPr/>
        </p:nvSpPr>
        <p:spPr>
          <a:xfrm>
            <a:off x="82397"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12" name="object 12"/>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dirty="0"/>
              <a:t>13</a:t>
            </a:fld>
            <a:endParaRPr dirty="0"/>
          </a:p>
        </p:txBody>
      </p:sp>
    </p:spTree>
    <p:extLst>
      <p:ext uri="{BB962C8B-B14F-4D97-AF65-F5344CB8AC3E}">
        <p14:creationId xmlns:p14="http://schemas.microsoft.com/office/powerpoint/2010/main" val="3374236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725959"/>
            <a:ext cx="7391400" cy="566822"/>
          </a:xfrm>
          <a:prstGeom prst="rect">
            <a:avLst/>
          </a:prstGeom>
        </p:spPr>
        <p:txBody>
          <a:bodyPr vert="horz" wrap="square" lIns="0" tIns="12700" rIns="0" bIns="0" rtlCol="0">
            <a:spAutoFit/>
          </a:bodyPr>
          <a:lstStyle/>
          <a:p>
            <a:pPr marL="12700">
              <a:lnSpc>
                <a:spcPct val="100000"/>
              </a:lnSpc>
              <a:spcBef>
                <a:spcPts val="100"/>
              </a:spcBef>
              <a:tabLst>
                <a:tab pos="509270" algn="l"/>
              </a:tabLst>
            </a:pPr>
            <a:br>
              <a:rPr lang="en-US" sz="1800" i="0" dirty="0"/>
            </a:br>
            <a:r>
              <a:rPr lang="en-US" sz="1800" dirty="0"/>
              <a:t>5.0</a:t>
            </a:r>
            <a:r>
              <a:rPr sz="1800" dirty="0">
                <a:latin typeface="Tahoma"/>
                <a:cs typeface="Tahoma"/>
              </a:rPr>
              <a:t>	</a:t>
            </a:r>
            <a:r>
              <a:rPr lang="en-US" sz="1800" dirty="0">
                <a:latin typeface="Tahoma"/>
                <a:cs typeface="Tahoma"/>
              </a:rPr>
              <a:t>CHALLENGES OF PUBLIC DEBT MANAGEMENT………Cont’d </a:t>
            </a:r>
            <a:endParaRPr sz="1800" dirty="0">
              <a:latin typeface="Tahoma"/>
              <a:cs typeface="Tahoma"/>
            </a:endParaRPr>
          </a:p>
        </p:txBody>
      </p:sp>
      <p:sp>
        <p:nvSpPr>
          <p:cNvPr id="3" name="object 3"/>
          <p:cNvSpPr txBox="1"/>
          <p:nvPr/>
        </p:nvSpPr>
        <p:spPr>
          <a:xfrm>
            <a:off x="123952" y="1435989"/>
            <a:ext cx="8776970" cy="4717317"/>
          </a:xfrm>
          <a:prstGeom prst="rect">
            <a:avLst/>
          </a:prstGeom>
        </p:spPr>
        <p:txBody>
          <a:bodyPr vert="horz" wrap="square" lIns="0" tIns="13335" rIns="0" bIns="0" rtlCol="0">
            <a:spAutoFit/>
          </a:bodyPr>
          <a:lstStyle/>
          <a:p>
            <a:pPr marL="63500">
              <a:lnSpc>
                <a:spcPct val="100000"/>
              </a:lnSpc>
              <a:spcBef>
                <a:spcPts val="105"/>
              </a:spcBef>
              <a:tabLst>
                <a:tab pos="405765" algn="l"/>
                <a:tab pos="406400" algn="l"/>
              </a:tabLst>
            </a:pPr>
            <a:endParaRPr lang="en-US" sz="135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35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35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r>
              <a:rPr lang="en-US" sz="1600" b="1" spc="-5" dirty="0">
                <a:solidFill>
                  <a:srgbClr val="004720"/>
                </a:solidFill>
                <a:latin typeface="Tahoma"/>
                <a:cs typeface="Tahoma"/>
              </a:rPr>
              <a:t>Capacity:  Staff and Debt Management Systems</a:t>
            </a:r>
          </a:p>
          <a:p>
            <a:pPr marL="63500">
              <a:lnSpc>
                <a:spcPct val="100000"/>
              </a:lnSpc>
              <a:spcBef>
                <a:spcPts val="105"/>
              </a:spcBef>
              <a:tabLst>
                <a:tab pos="405765" algn="l"/>
                <a:tab pos="406400" algn="l"/>
              </a:tabLst>
            </a:pPr>
            <a:r>
              <a:rPr lang="en-US" sz="1600" b="1" spc="-5" dirty="0">
                <a:solidFill>
                  <a:srgbClr val="004720"/>
                </a:solidFill>
                <a:latin typeface="Tahoma"/>
                <a:cs typeface="Tahoma"/>
              </a:rPr>
              <a:t>		   -	</a:t>
            </a:r>
            <a:r>
              <a:rPr lang="en-US" sz="1600" spc="-5" dirty="0">
                <a:solidFill>
                  <a:srgbClr val="004720"/>
                </a:solidFill>
                <a:latin typeface="Tahoma"/>
                <a:cs typeface="Tahoma"/>
              </a:rPr>
              <a:t>Recruitment, and retention of skilled manpower remains a challenge.</a:t>
            </a:r>
          </a:p>
          <a:p>
            <a:pPr marL="63500">
              <a:lnSpc>
                <a:spcPct val="100000"/>
              </a:lnSpc>
              <a:spcBef>
                <a:spcPts val="105"/>
              </a:spcBef>
              <a:tabLst>
                <a:tab pos="405765" algn="l"/>
                <a:tab pos="406400" algn="l"/>
              </a:tabLst>
            </a:pPr>
            <a:r>
              <a:rPr lang="en-US" sz="1600" spc="-5" dirty="0">
                <a:solidFill>
                  <a:srgbClr val="004720"/>
                </a:solidFill>
                <a:latin typeface="Tahoma"/>
                <a:cs typeface="Tahoma"/>
              </a:rPr>
              <a:t>		   -	Sound Debt Recording System</a:t>
            </a:r>
          </a:p>
          <a:p>
            <a:pPr marL="63500">
              <a:lnSpc>
                <a:spcPct val="100000"/>
              </a:lnSpc>
              <a:spcBef>
                <a:spcPts val="105"/>
              </a:spcBef>
              <a:tabLst>
                <a:tab pos="405765" algn="l"/>
                <a:tab pos="406400" algn="l"/>
              </a:tabLst>
            </a:pPr>
            <a:endParaRPr lang="en-US" sz="1600" b="1" spc="-5" dirty="0">
              <a:solidFill>
                <a:srgbClr val="004720"/>
              </a:solidFill>
              <a:latin typeface="Tahoma"/>
              <a:cs typeface="Tahoma"/>
            </a:endParaRPr>
          </a:p>
          <a:p>
            <a:pPr marL="63500">
              <a:lnSpc>
                <a:spcPct val="100000"/>
              </a:lnSpc>
              <a:spcBef>
                <a:spcPts val="105"/>
              </a:spcBef>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r>
              <a:rPr lang="en-US" sz="1600" b="1" spc="-5" dirty="0">
                <a:solidFill>
                  <a:srgbClr val="004720"/>
                </a:solidFill>
                <a:latin typeface="Tahoma"/>
                <a:cs typeface="Tahoma"/>
              </a:rPr>
              <a:t>Stability in the Macroeconomic and Fiscal environment</a:t>
            </a:r>
          </a:p>
          <a:p>
            <a:pPr marL="63500">
              <a:lnSpc>
                <a:spcPct val="100000"/>
              </a:lnSpc>
              <a:spcBef>
                <a:spcPts val="105"/>
              </a:spcBef>
              <a:tabLst>
                <a:tab pos="405765" algn="l"/>
                <a:tab pos="406400" algn="l"/>
              </a:tabLst>
            </a:pPr>
            <a:r>
              <a:rPr lang="en-US" sz="1600" b="1" spc="-5" dirty="0">
                <a:solidFill>
                  <a:srgbClr val="004720"/>
                </a:solidFill>
                <a:latin typeface="Tahoma"/>
                <a:cs typeface="Tahoma"/>
              </a:rPr>
              <a:t>	   -	</a:t>
            </a:r>
            <a:r>
              <a:rPr lang="en-US" sz="1600" spc="-5" dirty="0">
                <a:solidFill>
                  <a:srgbClr val="004720"/>
                </a:solidFill>
                <a:latin typeface="Tahoma"/>
                <a:cs typeface="Tahoma"/>
              </a:rPr>
              <a:t>Any instability in the Macroeconomic and Fiscal  environment would remain a 				challenge to Public Debt Management.              </a:t>
            </a:r>
          </a:p>
          <a:p>
            <a:pPr marL="63500">
              <a:lnSpc>
                <a:spcPct val="100000"/>
              </a:lnSpc>
              <a:spcBef>
                <a:spcPts val="105"/>
              </a:spcBef>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60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r>
              <a:rPr lang="en-US" sz="1600" b="1" spc="-5" dirty="0">
                <a:solidFill>
                  <a:srgbClr val="004720"/>
                </a:solidFill>
                <a:latin typeface="Tahoma"/>
                <a:cs typeface="Tahoma"/>
              </a:rPr>
              <a:t>Global Volatility</a:t>
            </a:r>
          </a:p>
          <a:p>
            <a:pPr marL="63500">
              <a:lnSpc>
                <a:spcPct val="100000"/>
              </a:lnSpc>
              <a:spcBef>
                <a:spcPts val="105"/>
              </a:spcBef>
              <a:tabLst>
                <a:tab pos="405765" algn="l"/>
                <a:tab pos="406400" algn="l"/>
              </a:tabLst>
            </a:pPr>
            <a:r>
              <a:rPr lang="en-US" sz="1600" b="1" spc="-5" dirty="0">
                <a:solidFill>
                  <a:srgbClr val="004720"/>
                </a:solidFill>
                <a:latin typeface="Tahoma"/>
                <a:cs typeface="Tahoma"/>
              </a:rPr>
              <a:t>		   -	</a:t>
            </a:r>
            <a:r>
              <a:rPr lang="en-US" sz="1600" spc="-5" dirty="0">
                <a:solidFill>
                  <a:srgbClr val="004720"/>
                </a:solidFill>
                <a:latin typeface="Tahoma"/>
                <a:cs typeface="Tahoma"/>
              </a:rPr>
              <a:t>Exogenous shocks and pressures from the global economy. </a:t>
            </a:r>
          </a:p>
          <a:p>
            <a:pPr marL="406400" indent="-342900">
              <a:lnSpc>
                <a:spcPct val="100000"/>
              </a:lnSpc>
              <a:spcBef>
                <a:spcPts val="105"/>
              </a:spcBef>
              <a:buFont typeface="Wingdings"/>
              <a:buChar char=""/>
              <a:tabLst>
                <a:tab pos="405765" algn="l"/>
                <a:tab pos="406400" algn="l"/>
              </a:tabLst>
            </a:pPr>
            <a:endParaRPr lang="en-US" sz="1600"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600"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lang="en-US" sz="1350" b="1" spc="-5" dirty="0">
              <a:solidFill>
                <a:srgbClr val="004720"/>
              </a:solidFill>
              <a:latin typeface="Tahoma"/>
              <a:cs typeface="Tahoma"/>
            </a:endParaRPr>
          </a:p>
          <a:p>
            <a:pPr marL="406400" indent="-342900">
              <a:lnSpc>
                <a:spcPct val="100000"/>
              </a:lnSpc>
              <a:spcBef>
                <a:spcPts val="105"/>
              </a:spcBef>
              <a:buFont typeface="Wingdings"/>
              <a:buChar char=""/>
              <a:tabLst>
                <a:tab pos="405765" algn="l"/>
                <a:tab pos="406400" algn="l"/>
              </a:tabLst>
            </a:pPr>
            <a:endParaRPr sz="1350" dirty="0">
              <a:latin typeface="Tahoma"/>
              <a:cs typeface="Tahoma"/>
            </a:endParaRPr>
          </a:p>
        </p:txBody>
      </p:sp>
      <p:sp>
        <p:nvSpPr>
          <p:cNvPr id="4" name="object 4"/>
          <p:cNvSpPr txBox="1"/>
          <p:nvPr/>
        </p:nvSpPr>
        <p:spPr>
          <a:xfrm>
            <a:off x="4747386" y="4932917"/>
            <a:ext cx="632460" cy="646972"/>
          </a:xfrm>
          <a:prstGeom prst="rect">
            <a:avLst/>
          </a:prstGeom>
        </p:spPr>
        <p:txBody>
          <a:bodyPr vert="horz" wrap="square" lIns="0" tIns="114935" rIns="0" bIns="0" rtlCol="0">
            <a:spAutoFit/>
          </a:bodyPr>
          <a:lstStyle/>
          <a:p>
            <a:pPr marL="12700">
              <a:lnSpc>
                <a:spcPct val="100000"/>
              </a:lnSpc>
              <a:spcBef>
                <a:spcPts val="905"/>
              </a:spcBef>
            </a:pPr>
            <a:endParaRPr lang="en-US" sz="1350" b="1" dirty="0">
              <a:solidFill>
                <a:srgbClr val="001309"/>
              </a:solidFill>
              <a:latin typeface="Tahoma"/>
              <a:cs typeface="Tahoma"/>
            </a:endParaRPr>
          </a:p>
          <a:p>
            <a:pPr marL="12700">
              <a:lnSpc>
                <a:spcPct val="100000"/>
              </a:lnSpc>
              <a:spcBef>
                <a:spcPts val="905"/>
              </a:spcBef>
            </a:pPr>
            <a:endParaRPr sz="1350" dirty="0">
              <a:latin typeface="Tahoma"/>
              <a:cs typeface="Tahoma"/>
            </a:endParaRPr>
          </a:p>
        </p:txBody>
      </p:sp>
      <p:sp>
        <p:nvSpPr>
          <p:cNvPr id="9" name="object 9"/>
          <p:cNvSpPr/>
          <p:nvPr/>
        </p:nvSpPr>
        <p:spPr>
          <a:xfrm>
            <a:off x="7762888" y="25743"/>
            <a:ext cx="1253693" cy="700216"/>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432816" y="117347"/>
            <a:ext cx="838200" cy="533400"/>
          </a:xfrm>
          <a:prstGeom prst="rect">
            <a:avLst/>
          </a:prstGeom>
          <a:blipFill>
            <a:blip r:embed="rId3" cstate="print"/>
            <a:stretch>
              <a:fillRect/>
            </a:stretch>
          </a:blipFill>
        </p:spPr>
        <p:txBody>
          <a:bodyPr wrap="square" lIns="0" tIns="0" rIns="0" bIns="0" rtlCol="0"/>
          <a:lstStyle/>
          <a:p>
            <a:endParaRPr/>
          </a:p>
        </p:txBody>
      </p:sp>
      <p:sp>
        <p:nvSpPr>
          <p:cNvPr id="11" name="object 11"/>
          <p:cNvSpPr txBox="1"/>
          <p:nvPr/>
        </p:nvSpPr>
        <p:spPr>
          <a:xfrm>
            <a:off x="82397"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12" name="object 12"/>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dirty="0"/>
              <a:t>14</a:t>
            </a:fld>
            <a:endParaRPr dirty="0"/>
          </a:p>
        </p:txBody>
      </p:sp>
    </p:spTree>
    <p:extLst>
      <p:ext uri="{BB962C8B-B14F-4D97-AF65-F5344CB8AC3E}">
        <p14:creationId xmlns:p14="http://schemas.microsoft.com/office/powerpoint/2010/main" val="3999358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092834"/>
            <a:ext cx="5627369" cy="289823"/>
          </a:xfrm>
          <a:prstGeom prst="rect">
            <a:avLst/>
          </a:prstGeom>
        </p:spPr>
        <p:txBody>
          <a:bodyPr vert="horz" wrap="square" lIns="0" tIns="12700" rIns="0" bIns="0" rtlCol="0">
            <a:spAutoFit/>
          </a:bodyPr>
          <a:lstStyle/>
          <a:p>
            <a:pPr marL="12700">
              <a:lnSpc>
                <a:spcPct val="100000"/>
              </a:lnSpc>
              <a:spcBef>
                <a:spcPts val="100"/>
              </a:spcBef>
              <a:tabLst>
                <a:tab pos="508634" algn="l"/>
              </a:tabLst>
            </a:pPr>
            <a:r>
              <a:rPr lang="en-US" sz="1800" i="0" dirty="0">
                <a:latin typeface="Tahoma"/>
                <a:cs typeface="Tahoma"/>
              </a:rPr>
              <a:t>6</a:t>
            </a:r>
            <a:r>
              <a:rPr sz="1800" i="0" dirty="0">
                <a:latin typeface="Tahoma"/>
                <a:cs typeface="Tahoma"/>
              </a:rPr>
              <a:t>.0	</a:t>
            </a:r>
            <a:r>
              <a:rPr lang="en-US" sz="1800" i="0" dirty="0">
                <a:latin typeface="Tahoma"/>
                <a:cs typeface="Tahoma"/>
              </a:rPr>
              <a:t>SOLUTIONS</a:t>
            </a:r>
            <a:endParaRPr sz="1800" dirty="0">
              <a:latin typeface="Tahoma"/>
              <a:cs typeface="Tahoma"/>
            </a:endParaRPr>
          </a:p>
        </p:txBody>
      </p:sp>
      <p:sp>
        <p:nvSpPr>
          <p:cNvPr id="3" name="object 3"/>
          <p:cNvSpPr txBox="1"/>
          <p:nvPr/>
        </p:nvSpPr>
        <p:spPr>
          <a:xfrm>
            <a:off x="186334" y="1943480"/>
            <a:ext cx="8879205" cy="4092787"/>
          </a:xfrm>
          <a:prstGeom prst="rect">
            <a:avLst/>
          </a:prstGeom>
        </p:spPr>
        <p:txBody>
          <a:bodyPr vert="horz" wrap="square" lIns="0" tIns="12065" rIns="0" bIns="0" rtlCol="0">
            <a:spAutoFit/>
          </a:bodyPr>
          <a:lstStyle/>
          <a:p>
            <a:pPr marL="355600" indent="-342900">
              <a:lnSpc>
                <a:spcPct val="100000"/>
              </a:lnSpc>
              <a:spcBef>
                <a:spcPts val="95"/>
              </a:spcBef>
              <a:buFont typeface="Wingdings"/>
              <a:buChar char=""/>
              <a:tabLst>
                <a:tab pos="354965" algn="l"/>
                <a:tab pos="355600" algn="l"/>
              </a:tabLst>
            </a:pPr>
            <a:r>
              <a:rPr lang="en-US" sz="1600" b="1" spc="-10" dirty="0">
                <a:solidFill>
                  <a:srgbClr val="004720"/>
                </a:solidFill>
                <a:latin typeface="Tahoma"/>
                <a:cs typeface="Tahoma"/>
              </a:rPr>
              <a:t>Boost Alternatives to Borrowing</a:t>
            </a:r>
            <a:r>
              <a:rPr sz="1600" b="1" spc="-5" dirty="0">
                <a:solidFill>
                  <a:srgbClr val="004720"/>
                </a:solidFill>
                <a:latin typeface="Tahoma"/>
                <a:cs typeface="Tahoma"/>
              </a:rPr>
              <a:t>:</a:t>
            </a:r>
            <a:endParaRPr lang="en-US" sz="1600" b="1" spc="-5" dirty="0">
              <a:solidFill>
                <a:srgbClr val="004720"/>
              </a:solidFill>
              <a:latin typeface="Tahoma"/>
              <a:cs typeface="Tahoma"/>
            </a:endParaRPr>
          </a:p>
          <a:p>
            <a:pPr marL="355600" indent="-342900">
              <a:lnSpc>
                <a:spcPct val="100000"/>
              </a:lnSpc>
              <a:spcBef>
                <a:spcPts val="95"/>
              </a:spcBef>
              <a:buFont typeface="Wingdings"/>
              <a:buChar char=""/>
              <a:tabLst>
                <a:tab pos="354965" algn="l"/>
                <a:tab pos="355600" algn="l"/>
              </a:tabLst>
            </a:pPr>
            <a:endParaRPr lang="en-US" sz="1600" b="1" spc="-5" dirty="0">
              <a:solidFill>
                <a:srgbClr val="004720"/>
              </a:solidFill>
              <a:latin typeface="Tahoma"/>
              <a:cs typeface="Tahoma"/>
            </a:endParaRPr>
          </a:p>
          <a:p>
            <a:pPr marL="12700">
              <a:lnSpc>
                <a:spcPct val="100000"/>
              </a:lnSpc>
              <a:spcBef>
                <a:spcPts val="95"/>
              </a:spcBef>
              <a:tabLst>
                <a:tab pos="354965" algn="l"/>
                <a:tab pos="355600" algn="l"/>
              </a:tabLst>
            </a:pPr>
            <a:r>
              <a:rPr lang="en-US" sz="1600" b="1" spc="-5" dirty="0">
                <a:solidFill>
                  <a:srgbClr val="004720"/>
                </a:solidFill>
                <a:latin typeface="Tahoma"/>
                <a:cs typeface="Tahoma"/>
              </a:rPr>
              <a:t>	-	</a:t>
            </a:r>
            <a:r>
              <a:rPr lang="en-US" sz="1600" b="1" spc="-5" dirty="0">
                <a:latin typeface="Tahoma"/>
                <a:cs typeface="Tahoma"/>
              </a:rPr>
              <a:t>Aggressively implement on-going initiatives aimed at diversifying sources of 			Government’s revenue</a:t>
            </a:r>
          </a:p>
          <a:p>
            <a:pPr marL="355600" indent="-342900">
              <a:lnSpc>
                <a:spcPct val="100000"/>
              </a:lnSpc>
              <a:spcBef>
                <a:spcPts val="95"/>
              </a:spcBef>
              <a:buFont typeface="Wingdings"/>
              <a:buChar char=""/>
              <a:tabLst>
                <a:tab pos="354965" algn="l"/>
                <a:tab pos="355600" algn="l"/>
              </a:tabLst>
            </a:pPr>
            <a:endParaRPr lang="en-US" sz="1600" b="1" spc="-5" dirty="0">
              <a:latin typeface="Tahoma"/>
              <a:cs typeface="Tahoma"/>
            </a:endParaRPr>
          </a:p>
          <a:p>
            <a:pPr marL="12700">
              <a:lnSpc>
                <a:spcPct val="100000"/>
              </a:lnSpc>
              <a:spcBef>
                <a:spcPts val="95"/>
              </a:spcBef>
              <a:tabLst>
                <a:tab pos="354965" algn="l"/>
                <a:tab pos="355600" algn="l"/>
              </a:tabLst>
            </a:pPr>
            <a:r>
              <a:rPr lang="en-US" sz="1600" b="1" spc="-5" dirty="0">
                <a:latin typeface="Tahoma"/>
                <a:cs typeface="Tahoma"/>
              </a:rPr>
              <a:t>	-	Sustain the implementation of the Strategic Revenue Growth Initiatives 			(SGRIs)</a:t>
            </a:r>
          </a:p>
          <a:p>
            <a:pPr marL="12700">
              <a:lnSpc>
                <a:spcPct val="100000"/>
              </a:lnSpc>
              <a:spcBef>
                <a:spcPts val="95"/>
              </a:spcBef>
              <a:tabLst>
                <a:tab pos="354965" algn="l"/>
                <a:tab pos="355600" algn="l"/>
              </a:tabLst>
            </a:pPr>
            <a:r>
              <a:rPr lang="en-US" sz="1600" b="1" spc="-5" dirty="0">
                <a:latin typeface="Tahoma"/>
                <a:cs typeface="Tahoma"/>
              </a:rPr>
              <a:t>			</a:t>
            </a:r>
            <a:r>
              <a:rPr lang="en-US" sz="1600" spc="-5" dirty="0">
                <a:latin typeface="Tahoma"/>
                <a:cs typeface="Tahoma"/>
              </a:rPr>
              <a:t>-  Improving Tax Administration framework</a:t>
            </a:r>
          </a:p>
          <a:p>
            <a:pPr marL="12700">
              <a:lnSpc>
                <a:spcPct val="100000"/>
              </a:lnSpc>
              <a:spcBef>
                <a:spcPts val="95"/>
              </a:spcBef>
              <a:tabLst>
                <a:tab pos="354965" algn="l"/>
                <a:tab pos="355600" algn="l"/>
              </a:tabLst>
            </a:pPr>
            <a:r>
              <a:rPr lang="en-US" sz="1600" spc="-5" dirty="0">
                <a:latin typeface="Tahoma"/>
                <a:cs typeface="Tahoma"/>
              </a:rPr>
              <a:t>			-  Enhance independent revenue collection of Government by </a:t>
            </a:r>
            <a:r>
              <a:rPr lang="en-US" sz="1600" spc="-5" dirty="0" err="1">
                <a:latin typeface="Tahoma"/>
                <a:cs typeface="Tahoma"/>
              </a:rPr>
              <a:t>optimising</a:t>
            </a:r>
            <a:r>
              <a:rPr lang="en-US" sz="1600" spc="-5" dirty="0">
                <a:latin typeface="Tahoma"/>
                <a:cs typeface="Tahoma"/>
              </a:rPr>
              <a:t> the operational 			   and collection efficiencies of GOEs.</a:t>
            </a:r>
          </a:p>
          <a:p>
            <a:pPr marL="12700">
              <a:lnSpc>
                <a:spcPct val="100000"/>
              </a:lnSpc>
              <a:spcBef>
                <a:spcPts val="95"/>
              </a:spcBef>
              <a:tabLst>
                <a:tab pos="354965" algn="l"/>
                <a:tab pos="355600" algn="l"/>
              </a:tabLst>
            </a:pPr>
            <a:r>
              <a:rPr lang="en-US" sz="1600" spc="-5" dirty="0">
                <a:latin typeface="Tahoma"/>
                <a:cs typeface="Tahoma"/>
              </a:rPr>
              <a:t>			-  Effective implementation of the Performance Management Framework amongst GOEs.</a:t>
            </a:r>
          </a:p>
          <a:p>
            <a:pPr marL="12700">
              <a:lnSpc>
                <a:spcPct val="100000"/>
              </a:lnSpc>
              <a:spcBef>
                <a:spcPts val="95"/>
              </a:spcBef>
              <a:tabLst>
                <a:tab pos="354965" algn="l"/>
                <a:tab pos="355600" algn="l"/>
              </a:tabLst>
            </a:pPr>
            <a:endParaRPr lang="en-US" sz="1600" spc="-5" dirty="0">
              <a:latin typeface="Tahoma"/>
              <a:cs typeface="Tahoma"/>
            </a:endParaRPr>
          </a:p>
          <a:p>
            <a:pPr marL="12700">
              <a:lnSpc>
                <a:spcPct val="100000"/>
              </a:lnSpc>
              <a:spcBef>
                <a:spcPts val="95"/>
              </a:spcBef>
              <a:tabLst>
                <a:tab pos="354965" algn="l"/>
                <a:tab pos="355600" algn="l"/>
              </a:tabLst>
            </a:pPr>
            <a:r>
              <a:rPr lang="en-US" sz="1600" spc="-5" dirty="0">
                <a:latin typeface="Tahoma"/>
                <a:cs typeface="Tahoma"/>
              </a:rPr>
              <a:t>	</a:t>
            </a:r>
            <a:r>
              <a:rPr lang="en-US" sz="1600" b="1" spc="-5" dirty="0">
                <a:latin typeface="Tahoma"/>
                <a:cs typeface="Tahoma"/>
              </a:rPr>
              <a:t>-	Use of Off-Balance Sheet Funding to support Infrastructure Development</a:t>
            </a:r>
          </a:p>
          <a:p>
            <a:pPr marL="12700">
              <a:lnSpc>
                <a:spcPct val="100000"/>
              </a:lnSpc>
              <a:spcBef>
                <a:spcPts val="95"/>
              </a:spcBef>
              <a:tabLst>
                <a:tab pos="354965" algn="l"/>
                <a:tab pos="355600" algn="l"/>
              </a:tabLst>
            </a:pPr>
            <a:r>
              <a:rPr lang="en-US" sz="1600" b="1" spc="-5" dirty="0">
                <a:latin typeface="Tahoma"/>
                <a:cs typeface="Tahoma"/>
              </a:rPr>
              <a:t>			</a:t>
            </a:r>
            <a:r>
              <a:rPr lang="en-US" sz="1600" spc="-5" dirty="0">
                <a:latin typeface="Tahoma"/>
                <a:cs typeface="Tahoma"/>
              </a:rPr>
              <a:t>-    These include all various forms of Partnerships with the Private Sector </a:t>
            </a:r>
            <a:r>
              <a:rPr lang="en-US" sz="1600" spc="-5" dirty="0" err="1">
                <a:latin typeface="Tahoma"/>
                <a:cs typeface="Tahoma"/>
              </a:rPr>
              <a:t>ie</a:t>
            </a:r>
            <a:r>
              <a:rPr lang="en-US" sz="1600" spc="-5" dirty="0">
                <a:latin typeface="Tahoma"/>
                <a:cs typeface="Tahoma"/>
              </a:rPr>
              <a:t> PPPs, 			      </a:t>
            </a:r>
            <a:r>
              <a:rPr lang="en-US" sz="1600" spc="-5" dirty="0" err="1">
                <a:latin typeface="Tahoma"/>
                <a:cs typeface="Tahoma"/>
              </a:rPr>
              <a:t>Concessioning</a:t>
            </a:r>
            <a:r>
              <a:rPr lang="en-US" sz="1600" spc="-5" dirty="0">
                <a:latin typeface="Tahoma"/>
                <a:cs typeface="Tahoma"/>
              </a:rPr>
              <a:t>, </a:t>
            </a:r>
            <a:r>
              <a:rPr lang="en-US" sz="1600" spc="-5" dirty="0" err="1">
                <a:latin typeface="Tahoma"/>
                <a:cs typeface="Tahoma"/>
              </a:rPr>
              <a:t>etc</a:t>
            </a:r>
            <a:endParaRPr lang="en-US" sz="1600" spc="-5" dirty="0">
              <a:latin typeface="Tahoma"/>
              <a:cs typeface="Tahoma"/>
            </a:endParaRPr>
          </a:p>
          <a:p>
            <a:pPr marL="12700">
              <a:lnSpc>
                <a:spcPct val="100000"/>
              </a:lnSpc>
              <a:spcBef>
                <a:spcPts val="95"/>
              </a:spcBef>
              <a:tabLst>
                <a:tab pos="354965" algn="l"/>
                <a:tab pos="355600" algn="l"/>
              </a:tabLst>
            </a:pPr>
            <a:endParaRPr sz="1600" dirty="0">
              <a:latin typeface="Tahoma"/>
              <a:cs typeface="Tahoma"/>
            </a:endParaRPr>
          </a:p>
        </p:txBody>
      </p:sp>
      <p:sp>
        <p:nvSpPr>
          <p:cNvPr id="4" name="object 4"/>
          <p:cNvSpPr/>
          <p:nvPr/>
        </p:nvSpPr>
        <p:spPr>
          <a:xfrm>
            <a:off x="7762888"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32816"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2397"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dirty="0"/>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092834"/>
            <a:ext cx="5627369" cy="289823"/>
          </a:xfrm>
          <a:prstGeom prst="rect">
            <a:avLst/>
          </a:prstGeom>
        </p:spPr>
        <p:txBody>
          <a:bodyPr vert="horz" wrap="square" lIns="0" tIns="12700" rIns="0" bIns="0" rtlCol="0">
            <a:spAutoFit/>
          </a:bodyPr>
          <a:lstStyle/>
          <a:p>
            <a:pPr marL="12700">
              <a:lnSpc>
                <a:spcPct val="100000"/>
              </a:lnSpc>
              <a:spcBef>
                <a:spcPts val="100"/>
              </a:spcBef>
              <a:tabLst>
                <a:tab pos="508634" algn="l"/>
              </a:tabLst>
            </a:pPr>
            <a:r>
              <a:rPr lang="en-US" sz="1800" dirty="0">
                <a:latin typeface="Tahoma"/>
                <a:cs typeface="Tahoma"/>
              </a:rPr>
              <a:t>6</a:t>
            </a:r>
            <a:r>
              <a:rPr sz="1800" dirty="0">
                <a:latin typeface="Tahoma"/>
                <a:cs typeface="Tahoma"/>
              </a:rPr>
              <a:t>.0	</a:t>
            </a:r>
            <a:r>
              <a:rPr lang="en-US" sz="1800" dirty="0">
                <a:latin typeface="Tahoma"/>
                <a:cs typeface="Tahoma"/>
              </a:rPr>
              <a:t>SOLUTIONS………………….Cont’d</a:t>
            </a:r>
            <a:endParaRPr sz="1800" dirty="0">
              <a:latin typeface="Tahoma"/>
              <a:cs typeface="Tahoma"/>
            </a:endParaRPr>
          </a:p>
        </p:txBody>
      </p:sp>
      <p:sp>
        <p:nvSpPr>
          <p:cNvPr id="3" name="object 3"/>
          <p:cNvSpPr txBox="1"/>
          <p:nvPr/>
        </p:nvSpPr>
        <p:spPr>
          <a:xfrm>
            <a:off x="186334" y="1943480"/>
            <a:ext cx="8879205" cy="3205365"/>
          </a:xfrm>
          <a:prstGeom prst="rect">
            <a:avLst/>
          </a:prstGeom>
        </p:spPr>
        <p:txBody>
          <a:bodyPr vert="horz" wrap="square" lIns="0" tIns="12065" rIns="0" bIns="0" rtlCol="0">
            <a:spAutoFit/>
          </a:bodyPr>
          <a:lstStyle/>
          <a:p>
            <a:pPr marL="298450" marR="107314" indent="-285750">
              <a:lnSpc>
                <a:spcPct val="150100"/>
              </a:lnSpc>
              <a:spcBef>
                <a:spcPts val="380"/>
              </a:spcBef>
              <a:buFont typeface="Wingdings" panose="05000000000000000000" pitchFamily="2" charset="2"/>
              <a:buChar char="q"/>
            </a:pPr>
            <a:r>
              <a:rPr lang="en-US" sz="1600" b="1" spc="-5" dirty="0">
                <a:solidFill>
                  <a:srgbClr val="004720"/>
                </a:solidFill>
                <a:latin typeface="Tahoma"/>
                <a:cs typeface="Tahoma"/>
              </a:rPr>
              <a:t>Increase Accountability by the tiers of Government</a:t>
            </a:r>
          </a:p>
          <a:p>
            <a:pPr marL="12700">
              <a:lnSpc>
                <a:spcPct val="100000"/>
              </a:lnSpc>
              <a:spcBef>
                <a:spcPts val="95"/>
              </a:spcBef>
              <a:tabLst>
                <a:tab pos="354965" algn="l"/>
                <a:tab pos="355600" algn="l"/>
              </a:tabLst>
            </a:pPr>
            <a:r>
              <a:rPr lang="en-US" sz="1600" b="1" spc="-5" dirty="0">
                <a:solidFill>
                  <a:srgbClr val="004720"/>
                </a:solidFill>
                <a:latin typeface="Tahoma"/>
                <a:cs typeface="Tahoma"/>
              </a:rPr>
              <a:t>	</a:t>
            </a:r>
            <a:r>
              <a:rPr lang="en-US" sz="1600" b="1" spc="-5" dirty="0">
                <a:latin typeface="Tahoma"/>
                <a:cs typeface="Tahoma"/>
              </a:rPr>
              <a:t>-	</a:t>
            </a:r>
            <a:r>
              <a:rPr lang="en-US" sz="1600" spc="-5" dirty="0">
                <a:latin typeface="Tahoma"/>
                <a:cs typeface="Tahoma"/>
              </a:rPr>
              <a:t>Adherence to Laws and Guidelines that have bearing to Public Debt Management.</a:t>
            </a:r>
          </a:p>
          <a:p>
            <a:pPr marL="12700">
              <a:lnSpc>
                <a:spcPct val="100000"/>
              </a:lnSpc>
              <a:spcBef>
                <a:spcPts val="95"/>
              </a:spcBef>
              <a:tabLst>
                <a:tab pos="354965" algn="l"/>
                <a:tab pos="355600" algn="l"/>
              </a:tabLst>
            </a:pPr>
            <a:r>
              <a:rPr lang="en-US" sz="1600" spc="-5" dirty="0">
                <a:latin typeface="Tahoma"/>
                <a:cs typeface="Tahoma"/>
              </a:rPr>
              <a:t>			Notably, the </a:t>
            </a:r>
            <a:r>
              <a:rPr lang="en-US" sz="1600" b="1" spc="-5" dirty="0">
                <a:latin typeface="Tahoma"/>
                <a:cs typeface="Tahoma"/>
              </a:rPr>
              <a:t>Fiscal Responsibility Act</a:t>
            </a:r>
            <a:r>
              <a:rPr lang="en-US" sz="1600" spc="-5" dirty="0">
                <a:latin typeface="Tahoma"/>
                <a:cs typeface="Tahoma"/>
              </a:rPr>
              <a:t>, which provides, amongst others that Borrowing 			should tied to Capital Projects and Human Capital Development.</a:t>
            </a:r>
          </a:p>
          <a:p>
            <a:pPr marL="12700">
              <a:lnSpc>
                <a:spcPct val="100000"/>
              </a:lnSpc>
              <a:spcBef>
                <a:spcPts val="95"/>
              </a:spcBef>
              <a:tabLst>
                <a:tab pos="354965" algn="l"/>
                <a:tab pos="355600" algn="l"/>
              </a:tabLst>
            </a:pPr>
            <a:endParaRPr lang="en-US" sz="1600" spc="-5" dirty="0">
              <a:latin typeface="Tahoma"/>
              <a:cs typeface="Tahoma"/>
            </a:endParaRPr>
          </a:p>
          <a:p>
            <a:pPr marL="298450" indent="-285750">
              <a:lnSpc>
                <a:spcPct val="100000"/>
              </a:lnSpc>
              <a:spcBef>
                <a:spcPts val="95"/>
              </a:spcBef>
              <a:buFont typeface="Wingdings" panose="05000000000000000000" pitchFamily="2" charset="2"/>
              <a:buChar char="q"/>
              <a:tabLst>
                <a:tab pos="354965" algn="l"/>
                <a:tab pos="355600" algn="l"/>
              </a:tabLst>
            </a:pPr>
            <a:r>
              <a:rPr lang="en-US" sz="1600" b="1" spc="-5" dirty="0">
                <a:solidFill>
                  <a:srgbClr val="004720"/>
                </a:solidFill>
                <a:latin typeface="Tahoma"/>
                <a:cs typeface="Tahoma"/>
              </a:rPr>
              <a:t>Close Monitoring of Contingent Liabilities</a:t>
            </a:r>
          </a:p>
          <a:p>
            <a:pPr marL="755650" lvl="1" indent="-285750">
              <a:spcBef>
                <a:spcPts val="95"/>
              </a:spcBef>
              <a:buFontTx/>
              <a:buChar char="-"/>
              <a:tabLst>
                <a:tab pos="354965" algn="l"/>
                <a:tab pos="355600" algn="l"/>
              </a:tabLst>
            </a:pPr>
            <a:r>
              <a:rPr lang="en-US" sz="1600" spc="-5" dirty="0">
                <a:solidFill>
                  <a:srgbClr val="004720"/>
                </a:solidFill>
                <a:latin typeface="Tahoma"/>
                <a:cs typeface="Tahoma"/>
              </a:rPr>
              <a:t>To ensure that Fiscal Risks do not </a:t>
            </a:r>
            <a:r>
              <a:rPr lang="en-US" sz="1600" spc="-5" dirty="0" err="1">
                <a:solidFill>
                  <a:srgbClr val="004720"/>
                </a:solidFill>
                <a:latin typeface="Tahoma"/>
                <a:cs typeface="Tahoma"/>
              </a:rPr>
              <a:t>crystallise</a:t>
            </a:r>
            <a:endParaRPr lang="en-US" sz="1600" spc="-5" dirty="0">
              <a:solidFill>
                <a:srgbClr val="004720"/>
              </a:solidFill>
              <a:latin typeface="Tahoma"/>
              <a:cs typeface="Tahoma"/>
            </a:endParaRPr>
          </a:p>
          <a:p>
            <a:pPr marL="755650" lvl="1" indent="-285750">
              <a:spcBef>
                <a:spcPts val="95"/>
              </a:spcBef>
              <a:buFontTx/>
              <a:buChar char="-"/>
              <a:tabLst>
                <a:tab pos="354965" algn="l"/>
                <a:tab pos="355600" algn="l"/>
              </a:tabLst>
            </a:pPr>
            <a:endParaRPr lang="en-US" sz="1600" b="1" spc="-5" dirty="0">
              <a:solidFill>
                <a:srgbClr val="004720"/>
              </a:solidFill>
              <a:latin typeface="Tahoma"/>
              <a:cs typeface="Tahoma"/>
            </a:endParaRPr>
          </a:p>
          <a:p>
            <a:pPr marL="298450" indent="-285750">
              <a:lnSpc>
                <a:spcPct val="100000"/>
              </a:lnSpc>
              <a:spcBef>
                <a:spcPts val="95"/>
              </a:spcBef>
              <a:buFont typeface="Wingdings" panose="05000000000000000000" pitchFamily="2" charset="2"/>
              <a:buChar char="q"/>
              <a:tabLst>
                <a:tab pos="354965" algn="l"/>
                <a:tab pos="355600" algn="l"/>
              </a:tabLst>
            </a:pPr>
            <a:r>
              <a:rPr lang="en-US" sz="1600" b="1" dirty="0">
                <a:solidFill>
                  <a:srgbClr val="004720"/>
                </a:solidFill>
                <a:latin typeface="Tahoma"/>
                <a:cs typeface="Tahoma"/>
              </a:rPr>
              <a:t>  </a:t>
            </a:r>
            <a:r>
              <a:rPr lang="en-US" sz="1600" b="1" dirty="0" err="1">
                <a:solidFill>
                  <a:srgbClr val="004720"/>
                </a:solidFill>
                <a:latin typeface="Tahoma"/>
                <a:cs typeface="Tahoma"/>
              </a:rPr>
              <a:t>Strenghtening</a:t>
            </a:r>
            <a:r>
              <a:rPr lang="en-US" sz="1600" b="1" dirty="0">
                <a:solidFill>
                  <a:srgbClr val="004720"/>
                </a:solidFill>
                <a:latin typeface="Tahoma"/>
                <a:cs typeface="Tahoma"/>
              </a:rPr>
              <a:t> Sub-national Fiscal and Debt Management Capacity</a:t>
            </a:r>
          </a:p>
          <a:p>
            <a:pPr marL="12700">
              <a:lnSpc>
                <a:spcPct val="100000"/>
              </a:lnSpc>
              <a:spcBef>
                <a:spcPts val="95"/>
              </a:spcBef>
              <a:tabLst>
                <a:tab pos="354965" algn="l"/>
                <a:tab pos="355600" algn="l"/>
              </a:tabLst>
            </a:pPr>
            <a:r>
              <a:rPr lang="en-US" sz="1600" b="1" dirty="0">
                <a:solidFill>
                  <a:srgbClr val="004720"/>
                </a:solidFill>
                <a:latin typeface="Tahoma"/>
                <a:cs typeface="Tahoma"/>
              </a:rPr>
              <a:t>	</a:t>
            </a:r>
            <a:r>
              <a:rPr lang="en-US" sz="1600" dirty="0">
                <a:latin typeface="Tahoma"/>
                <a:cs typeface="Tahoma"/>
              </a:rPr>
              <a:t>-	Need to scale up the capacity of the subnational in effective Public Finance 				Management, including debt management.	 </a:t>
            </a:r>
          </a:p>
          <a:p>
            <a:pPr marL="755650" lvl="1" indent="-285750">
              <a:spcBef>
                <a:spcPts val="95"/>
              </a:spcBef>
              <a:buFont typeface="Wingdings" panose="05000000000000000000" pitchFamily="2" charset="2"/>
              <a:buChar char="q"/>
              <a:tabLst>
                <a:tab pos="354965" algn="l"/>
                <a:tab pos="355600" algn="l"/>
              </a:tabLst>
            </a:pPr>
            <a:endParaRPr sz="1600" b="1" dirty="0">
              <a:solidFill>
                <a:srgbClr val="004720"/>
              </a:solidFill>
              <a:latin typeface="Tahoma"/>
              <a:cs typeface="Tahoma"/>
            </a:endParaRPr>
          </a:p>
        </p:txBody>
      </p:sp>
      <p:sp>
        <p:nvSpPr>
          <p:cNvPr id="4" name="object 4"/>
          <p:cNvSpPr/>
          <p:nvPr/>
        </p:nvSpPr>
        <p:spPr>
          <a:xfrm>
            <a:off x="7762888"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32816"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2397"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dirty="0"/>
              <a:t>16</a:t>
            </a:fld>
            <a:endParaRPr dirty="0"/>
          </a:p>
        </p:txBody>
      </p:sp>
    </p:spTree>
    <p:extLst>
      <p:ext uri="{BB962C8B-B14F-4D97-AF65-F5344CB8AC3E}">
        <p14:creationId xmlns:p14="http://schemas.microsoft.com/office/powerpoint/2010/main" val="2065561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27297" y="1184275"/>
            <a:ext cx="2089150" cy="299720"/>
          </a:xfrm>
          <a:prstGeom prst="rect">
            <a:avLst/>
          </a:prstGeom>
        </p:spPr>
        <p:txBody>
          <a:bodyPr vert="horz" wrap="square" lIns="0" tIns="12700" rIns="0" bIns="0" rtlCol="0">
            <a:spAutoFit/>
          </a:bodyPr>
          <a:lstStyle/>
          <a:p>
            <a:pPr marL="12700">
              <a:lnSpc>
                <a:spcPct val="100000"/>
              </a:lnSpc>
              <a:spcBef>
                <a:spcPts val="100"/>
              </a:spcBef>
              <a:tabLst>
                <a:tab pos="508634" algn="l"/>
              </a:tabLst>
            </a:pPr>
            <a:r>
              <a:rPr lang="en-US" sz="1800" i="0" dirty="0"/>
              <a:t>7</a:t>
            </a:r>
            <a:r>
              <a:rPr sz="1800" i="0" dirty="0">
                <a:latin typeface="Tahoma"/>
                <a:cs typeface="Tahoma"/>
              </a:rPr>
              <a:t>.0	</a:t>
            </a:r>
            <a:r>
              <a:rPr sz="1800" i="0" spc="-5" dirty="0">
                <a:latin typeface="Tahoma"/>
                <a:cs typeface="Tahoma"/>
              </a:rPr>
              <a:t>C</a:t>
            </a:r>
            <a:r>
              <a:rPr sz="1800" i="0" dirty="0">
                <a:latin typeface="Tahoma"/>
                <a:cs typeface="Tahoma"/>
              </a:rPr>
              <a:t>ONCLUS</a:t>
            </a:r>
            <a:r>
              <a:rPr sz="1800" i="0" spc="5" dirty="0">
                <a:latin typeface="Tahoma"/>
                <a:cs typeface="Tahoma"/>
              </a:rPr>
              <a:t>I</a:t>
            </a:r>
            <a:r>
              <a:rPr sz="1800" i="0" dirty="0">
                <a:latin typeface="Tahoma"/>
                <a:cs typeface="Tahoma"/>
              </a:rPr>
              <a:t>ON</a:t>
            </a:r>
            <a:endParaRPr sz="1800" dirty="0">
              <a:latin typeface="Tahoma"/>
              <a:cs typeface="Tahoma"/>
            </a:endParaRPr>
          </a:p>
        </p:txBody>
      </p:sp>
      <p:sp>
        <p:nvSpPr>
          <p:cNvPr id="3" name="object 3"/>
          <p:cNvSpPr txBox="1"/>
          <p:nvPr/>
        </p:nvSpPr>
        <p:spPr>
          <a:xfrm>
            <a:off x="82397" y="1905001"/>
            <a:ext cx="8985047" cy="2834750"/>
          </a:xfrm>
          <a:prstGeom prst="rect">
            <a:avLst/>
          </a:prstGeom>
        </p:spPr>
        <p:txBody>
          <a:bodyPr vert="horz" wrap="square" lIns="0" tIns="13335" rIns="0" bIns="0" rtlCol="0">
            <a:spAutoFit/>
          </a:bodyPr>
          <a:lstStyle/>
          <a:p>
            <a:pPr marL="354965" marR="5080" indent="-342900" algn="just">
              <a:lnSpc>
                <a:spcPct val="100000"/>
              </a:lnSpc>
              <a:spcBef>
                <a:spcPts val="105"/>
              </a:spcBef>
              <a:buClr>
                <a:srgbClr val="00AF50"/>
              </a:buClr>
              <a:buFont typeface="Wingdings"/>
              <a:buChar char=""/>
              <a:tabLst>
                <a:tab pos="355600" algn="l"/>
              </a:tabLst>
            </a:pPr>
            <a:r>
              <a:rPr lang="en-GB" dirty="0"/>
              <a:t>High quality public debt management plays a critical role in reducing the vulnerability of  countries to financial crises.</a:t>
            </a:r>
          </a:p>
          <a:p>
            <a:pPr marL="354965" marR="5080" indent="-342900" algn="just">
              <a:lnSpc>
                <a:spcPct val="100000"/>
              </a:lnSpc>
              <a:spcBef>
                <a:spcPts val="105"/>
              </a:spcBef>
              <a:buClr>
                <a:srgbClr val="00AF50"/>
              </a:buClr>
              <a:buFont typeface="Wingdings"/>
              <a:buChar char=""/>
              <a:tabLst>
                <a:tab pos="355600" algn="l"/>
              </a:tabLst>
            </a:pPr>
            <a:endParaRPr lang="en-GB" dirty="0"/>
          </a:p>
          <a:p>
            <a:pPr marL="354965" marR="5080" indent="-342900" algn="just">
              <a:lnSpc>
                <a:spcPct val="100000"/>
              </a:lnSpc>
              <a:spcBef>
                <a:spcPts val="105"/>
              </a:spcBef>
              <a:buClr>
                <a:srgbClr val="00AF50"/>
              </a:buClr>
              <a:buFont typeface="Wingdings"/>
              <a:buChar char=""/>
              <a:tabLst>
                <a:tab pos="355600" algn="l"/>
              </a:tabLst>
            </a:pPr>
            <a:r>
              <a:rPr lang="en-GB" dirty="0"/>
              <a:t>With sound risk and cash management, effective coordination with fiscal and monetary policy, good governance structure, and adequate institutional and staff capacity in place, the government can develop and implement effective Public Debt Management Strategies.</a:t>
            </a:r>
          </a:p>
          <a:p>
            <a:pPr marL="12065" marR="5080" algn="just">
              <a:lnSpc>
                <a:spcPct val="100000"/>
              </a:lnSpc>
              <a:spcBef>
                <a:spcPts val="105"/>
              </a:spcBef>
              <a:buClr>
                <a:srgbClr val="00AF50"/>
              </a:buClr>
              <a:tabLst>
                <a:tab pos="355600" algn="l"/>
              </a:tabLst>
            </a:pPr>
            <a:r>
              <a:rPr lang="en-GB" dirty="0"/>
              <a:t> </a:t>
            </a:r>
          </a:p>
          <a:p>
            <a:pPr marL="354965" marR="5080" indent="-342900" algn="just">
              <a:lnSpc>
                <a:spcPct val="100000"/>
              </a:lnSpc>
              <a:spcBef>
                <a:spcPts val="105"/>
              </a:spcBef>
              <a:buClr>
                <a:srgbClr val="00AF50"/>
              </a:buClr>
              <a:buFont typeface="Wingdings"/>
              <a:buChar char=""/>
              <a:tabLst>
                <a:tab pos="355600" algn="l"/>
              </a:tabLst>
            </a:pPr>
            <a:r>
              <a:rPr lang="en-GB" dirty="0"/>
              <a:t>Hence, the need for professionalism in the management of Public Debt in such a way that it becomes an Asset for development, rather than a Liability or burden, remains imperative and cannot be over-emphasised.</a:t>
            </a:r>
            <a:endParaRPr dirty="0">
              <a:latin typeface="Tahoma"/>
              <a:cs typeface="Tahoma"/>
            </a:endParaRPr>
          </a:p>
        </p:txBody>
      </p:sp>
      <p:sp>
        <p:nvSpPr>
          <p:cNvPr id="4" name="object 4"/>
          <p:cNvSpPr/>
          <p:nvPr/>
        </p:nvSpPr>
        <p:spPr>
          <a:xfrm>
            <a:off x="7762888"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32816"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2397"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dirty="0"/>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7469" y="2944495"/>
            <a:ext cx="5445760" cy="391160"/>
          </a:xfrm>
          <a:prstGeom prst="rect">
            <a:avLst/>
          </a:prstGeom>
        </p:spPr>
        <p:txBody>
          <a:bodyPr vert="horz" wrap="square" lIns="0" tIns="12700" rIns="0" bIns="0" rtlCol="0">
            <a:spAutoFit/>
          </a:bodyPr>
          <a:lstStyle/>
          <a:p>
            <a:pPr marL="12700">
              <a:lnSpc>
                <a:spcPct val="100000"/>
              </a:lnSpc>
              <a:spcBef>
                <a:spcPts val="100"/>
              </a:spcBef>
            </a:pPr>
            <a:r>
              <a:rPr sz="2400" i="0" spc="-5" dirty="0">
                <a:solidFill>
                  <a:srgbClr val="004720"/>
                </a:solidFill>
                <a:latin typeface="Stencil" panose="040409050D0802020404" pitchFamily="82" charset="0"/>
              </a:rPr>
              <a:t>THANK YOU FOR YOUR</a:t>
            </a:r>
            <a:r>
              <a:rPr sz="2400" i="0" spc="-55" dirty="0">
                <a:solidFill>
                  <a:srgbClr val="004720"/>
                </a:solidFill>
                <a:latin typeface="Stencil" panose="040409050D0802020404" pitchFamily="82" charset="0"/>
              </a:rPr>
              <a:t> </a:t>
            </a:r>
            <a:r>
              <a:rPr sz="2400" i="0" spc="-5" dirty="0">
                <a:solidFill>
                  <a:srgbClr val="004720"/>
                </a:solidFill>
                <a:latin typeface="Stencil" panose="040409050D0802020404" pitchFamily="82" charset="0"/>
              </a:rPr>
              <a:t>ATTENTION</a:t>
            </a:r>
            <a:endParaRPr sz="2400" i="0" dirty="0">
              <a:latin typeface="Stencil" panose="040409050D0802020404" pitchFamily="82" charset="0"/>
            </a:endParaRPr>
          </a:p>
        </p:txBody>
      </p:sp>
      <p:sp>
        <p:nvSpPr>
          <p:cNvPr id="3" name="object 3"/>
          <p:cNvSpPr/>
          <p:nvPr/>
        </p:nvSpPr>
        <p:spPr>
          <a:xfrm>
            <a:off x="7764412" y="25743"/>
            <a:ext cx="1253693" cy="700216"/>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05968" y="117347"/>
            <a:ext cx="838200" cy="5334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154330"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49802" y="861441"/>
            <a:ext cx="1645920" cy="452120"/>
          </a:xfrm>
          <a:prstGeom prst="rect">
            <a:avLst/>
          </a:prstGeom>
        </p:spPr>
        <p:txBody>
          <a:bodyPr vert="horz" wrap="square" lIns="0" tIns="12065" rIns="0" bIns="0" rtlCol="0">
            <a:spAutoFit/>
          </a:bodyPr>
          <a:lstStyle/>
          <a:p>
            <a:pPr marL="12700">
              <a:lnSpc>
                <a:spcPct val="100000"/>
              </a:lnSpc>
              <a:spcBef>
                <a:spcPts val="95"/>
              </a:spcBef>
            </a:pPr>
            <a:r>
              <a:rPr sz="2800" i="0" spc="-10" dirty="0">
                <a:solidFill>
                  <a:srgbClr val="006600"/>
                </a:solidFill>
                <a:latin typeface="Tahoma"/>
                <a:cs typeface="Tahoma"/>
              </a:rPr>
              <a:t>OUTLINE</a:t>
            </a:r>
            <a:endParaRPr sz="2800">
              <a:latin typeface="Tahoma"/>
              <a:cs typeface="Tahoma"/>
            </a:endParaRPr>
          </a:p>
        </p:txBody>
      </p:sp>
      <p:sp>
        <p:nvSpPr>
          <p:cNvPr id="3" name="object 3"/>
          <p:cNvSpPr txBox="1"/>
          <p:nvPr/>
        </p:nvSpPr>
        <p:spPr>
          <a:xfrm>
            <a:off x="186334" y="1655444"/>
            <a:ext cx="287655" cy="223520"/>
          </a:xfrm>
          <a:prstGeom prst="rect">
            <a:avLst/>
          </a:prstGeom>
        </p:spPr>
        <p:txBody>
          <a:bodyPr vert="horz" wrap="square" lIns="0" tIns="12065" rIns="0" bIns="0" rtlCol="0">
            <a:spAutoFit/>
          </a:bodyPr>
          <a:lstStyle/>
          <a:p>
            <a:pPr marL="12700">
              <a:lnSpc>
                <a:spcPct val="100000"/>
              </a:lnSpc>
              <a:spcBef>
                <a:spcPts val="95"/>
              </a:spcBef>
            </a:pPr>
            <a:r>
              <a:rPr sz="1300" b="1" spc="-5" dirty="0">
                <a:solidFill>
                  <a:srgbClr val="08684E"/>
                </a:solidFill>
                <a:latin typeface="Tahoma"/>
                <a:cs typeface="Tahoma"/>
              </a:rPr>
              <a:t>1.0</a:t>
            </a:r>
            <a:endParaRPr sz="1300">
              <a:latin typeface="Tahoma"/>
              <a:cs typeface="Tahoma"/>
            </a:endParaRPr>
          </a:p>
        </p:txBody>
      </p:sp>
      <p:sp>
        <p:nvSpPr>
          <p:cNvPr id="4" name="object 4"/>
          <p:cNvSpPr txBox="1"/>
          <p:nvPr/>
        </p:nvSpPr>
        <p:spPr>
          <a:xfrm>
            <a:off x="1100734" y="1655444"/>
            <a:ext cx="7052666" cy="853439"/>
          </a:xfrm>
          <a:prstGeom prst="rect">
            <a:avLst/>
          </a:prstGeom>
        </p:spPr>
        <p:txBody>
          <a:bodyPr vert="horz" wrap="square" lIns="0" tIns="12065" rIns="0" bIns="0" rtlCol="0">
            <a:spAutoFit/>
          </a:bodyPr>
          <a:lstStyle/>
          <a:p>
            <a:pPr marL="12700">
              <a:lnSpc>
                <a:spcPts val="1550"/>
              </a:lnSpc>
              <a:spcBef>
                <a:spcPts val="95"/>
              </a:spcBef>
            </a:pPr>
            <a:r>
              <a:rPr sz="1300" b="1" spc="-5" dirty="0">
                <a:solidFill>
                  <a:srgbClr val="08684E"/>
                </a:solidFill>
                <a:latin typeface="Tahoma"/>
                <a:cs typeface="Tahoma"/>
              </a:rPr>
              <a:t>BACKGROUND</a:t>
            </a:r>
            <a:endParaRPr sz="1300" dirty="0">
              <a:latin typeface="Tahoma"/>
              <a:cs typeface="Tahoma"/>
            </a:endParaRPr>
          </a:p>
          <a:p>
            <a:pPr marL="12700" marR="5080">
              <a:lnSpc>
                <a:spcPts val="1550"/>
              </a:lnSpc>
              <a:spcBef>
                <a:spcPts val="50"/>
              </a:spcBef>
            </a:pPr>
            <a:r>
              <a:rPr sz="1300" spc="-20" dirty="0">
                <a:latin typeface="Arial"/>
                <a:cs typeface="Arial"/>
              </a:rPr>
              <a:t>Establishment </a:t>
            </a:r>
            <a:r>
              <a:rPr sz="1300" spc="25" dirty="0">
                <a:latin typeface="Arial"/>
                <a:cs typeface="Arial"/>
              </a:rPr>
              <a:t>of </a:t>
            </a:r>
            <a:r>
              <a:rPr sz="1300" spc="10" dirty="0">
                <a:latin typeface="Arial"/>
                <a:cs typeface="Arial"/>
              </a:rPr>
              <a:t>the </a:t>
            </a:r>
            <a:r>
              <a:rPr sz="1300" spc="5" dirty="0">
                <a:latin typeface="Arial"/>
                <a:cs typeface="Arial"/>
              </a:rPr>
              <a:t>Debt </a:t>
            </a:r>
            <a:r>
              <a:rPr sz="1300" dirty="0">
                <a:latin typeface="Arial"/>
                <a:cs typeface="Arial"/>
              </a:rPr>
              <a:t>Management </a:t>
            </a:r>
            <a:r>
              <a:rPr sz="1300" spc="-10" dirty="0">
                <a:latin typeface="Arial"/>
                <a:cs typeface="Arial"/>
              </a:rPr>
              <a:t>Office </a:t>
            </a:r>
            <a:r>
              <a:rPr sz="1300" spc="-20" dirty="0">
                <a:latin typeface="Arial"/>
                <a:cs typeface="Arial"/>
              </a:rPr>
              <a:t>(DMO) </a:t>
            </a:r>
            <a:endParaRPr lang="en-US" sz="1300" spc="-20" dirty="0">
              <a:latin typeface="Arial"/>
              <a:cs typeface="Arial"/>
            </a:endParaRPr>
          </a:p>
          <a:p>
            <a:pPr marL="12700" marR="5080">
              <a:lnSpc>
                <a:spcPts val="1550"/>
              </a:lnSpc>
              <a:spcBef>
                <a:spcPts val="50"/>
              </a:spcBef>
            </a:pPr>
            <a:r>
              <a:rPr sz="1300" spc="-20" dirty="0">
                <a:latin typeface="Arial"/>
                <a:cs typeface="Arial"/>
              </a:rPr>
              <a:t> </a:t>
            </a:r>
            <a:r>
              <a:rPr sz="1300" dirty="0">
                <a:latin typeface="Arial"/>
                <a:cs typeface="Arial"/>
              </a:rPr>
              <a:t>Mandate </a:t>
            </a:r>
            <a:r>
              <a:rPr sz="1300" spc="-5" dirty="0">
                <a:latin typeface="Arial"/>
                <a:cs typeface="Arial"/>
              </a:rPr>
              <a:t>and</a:t>
            </a:r>
            <a:r>
              <a:rPr sz="1300" spc="-25" dirty="0">
                <a:latin typeface="Arial"/>
                <a:cs typeface="Arial"/>
              </a:rPr>
              <a:t> </a:t>
            </a:r>
            <a:r>
              <a:rPr sz="1300" spc="-20" dirty="0">
                <a:latin typeface="Arial"/>
                <a:cs typeface="Arial"/>
              </a:rPr>
              <a:t>Functions</a:t>
            </a:r>
            <a:r>
              <a:rPr lang="en-US" sz="1300" spc="-20" dirty="0">
                <a:latin typeface="Arial"/>
                <a:cs typeface="Arial"/>
              </a:rPr>
              <a:t>, </a:t>
            </a:r>
            <a:r>
              <a:rPr sz="1300" spc="5" dirty="0">
                <a:latin typeface="Arial"/>
                <a:cs typeface="Arial"/>
              </a:rPr>
              <a:t>Composition </a:t>
            </a:r>
            <a:r>
              <a:rPr sz="1300" spc="25" dirty="0">
                <a:latin typeface="Arial"/>
                <a:cs typeface="Arial"/>
              </a:rPr>
              <a:t>of </a:t>
            </a:r>
            <a:r>
              <a:rPr sz="1300" spc="10" dirty="0">
                <a:latin typeface="Arial"/>
                <a:cs typeface="Arial"/>
              </a:rPr>
              <a:t>the </a:t>
            </a:r>
            <a:r>
              <a:rPr sz="1300" spc="-35" dirty="0">
                <a:latin typeface="Arial"/>
                <a:cs typeface="Arial"/>
              </a:rPr>
              <a:t>DMO’s </a:t>
            </a:r>
            <a:r>
              <a:rPr sz="1300" spc="-15" dirty="0">
                <a:latin typeface="Arial"/>
                <a:cs typeface="Arial"/>
              </a:rPr>
              <a:t>Supervisory</a:t>
            </a:r>
            <a:r>
              <a:rPr sz="1300" spc="-70" dirty="0">
                <a:latin typeface="Arial"/>
                <a:cs typeface="Arial"/>
              </a:rPr>
              <a:t> </a:t>
            </a:r>
            <a:r>
              <a:rPr sz="1300" spc="-25" dirty="0">
                <a:latin typeface="Arial"/>
                <a:cs typeface="Arial"/>
              </a:rPr>
              <a:t>Board</a:t>
            </a:r>
            <a:endParaRPr sz="1300" dirty="0">
              <a:latin typeface="Arial"/>
              <a:cs typeface="Arial"/>
            </a:endParaRPr>
          </a:p>
          <a:p>
            <a:pPr marL="12700">
              <a:lnSpc>
                <a:spcPct val="100000"/>
              </a:lnSpc>
            </a:pPr>
            <a:r>
              <a:rPr sz="1300" spc="-10" dirty="0">
                <a:latin typeface="Arial"/>
                <a:cs typeface="Arial"/>
              </a:rPr>
              <a:t>Organisational </a:t>
            </a:r>
            <a:r>
              <a:rPr sz="1300" dirty="0">
                <a:latin typeface="Arial"/>
                <a:cs typeface="Arial"/>
              </a:rPr>
              <a:t>Arrangement </a:t>
            </a:r>
            <a:r>
              <a:rPr sz="1300" spc="25" dirty="0">
                <a:latin typeface="Arial"/>
                <a:cs typeface="Arial"/>
              </a:rPr>
              <a:t>of </a:t>
            </a:r>
            <a:r>
              <a:rPr sz="1300" spc="10" dirty="0">
                <a:latin typeface="Arial"/>
                <a:cs typeface="Arial"/>
              </a:rPr>
              <a:t>the</a:t>
            </a:r>
            <a:r>
              <a:rPr sz="1300" spc="-65" dirty="0">
                <a:latin typeface="Arial"/>
                <a:cs typeface="Arial"/>
              </a:rPr>
              <a:t> </a:t>
            </a:r>
            <a:r>
              <a:rPr sz="1300" spc="-10" dirty="0">
                <a:latin typeface="Arial"/>
                <a:cs typeface="Arial"/>
              </a:rPr>
              <a:t>Office</a:t>
            </a:r>
            <a:endParaRPr sz="1300" dirty="0">
              <a:latin typeface="Arial"/>
              <a:cs typeface="Arial"/>
            </a:endParaRPr>
          </a:p>
        </p:txBody>
      </p:sp>
      <p:sp>
        <p:nvSpPr>
          <p:cNvPr id="5" name="object 5"/>
          <p:cNvSpPr txBox="1"/>
          <p:nvPr/>
        </p:nvSpPr>
        <p:spPr>
          <a:xfrm>
            <a:off x="186334" y="2844545"/>
            <a:ext cx="287655" cy="223520"/>
          </a:xfrm>
          <a:prstGeom prst="rect">
            <a:avLst/>
          </a:prstGeom>
        </p:spPr>
        <p:txBody>
          <a:bodyPr vert="horz" wrap="square" lIns="0" tIns="12065" rIns="0" bIns="0" rtlCol="0">
            <a:spAutoFit/>
          </a:bodyPr>
          <a:lstStyle/>
          <a:p>
            <a:pPr marL="12700">
              <a:lnSpc>
                <a:spcPct val="100000"/>
              </a:lnSpc>
              <a:spcBef>
                <a:spcPts val="95"/>
              </a:spcBef>
            </a:pPr>
            <a:r>
              <a:rPr sz="1300" b="1" spc="-5" dirty="0">
                <a:solidFill>
                  <a:srgbClr val="08684E"/>
                </a:solidFill>
                <a:latin typeface="Tahoma"/>
                <a:cs typeface="Tahoma"/>
              </a:rPr>
              <a:t>2.0</a:t>
            </a:r>
            <a:endParaRPr sz="1300" dirty="0">
              <a:latin typeface="Tahoma"/>
              <a:cs typeface="Tahoma"/>
            </a:endParaRPr>
          </a:p>
        </p:txBody>
      </p:sp>
      <p:sp>
        <p:nvSpPr>
          <p:cNvPr id="6" name="object 6"/>
          <p:cNvSpPr txBox="1"/>
          <p:nvPr/>
        </p:nvSpPr>
        <p:spPr>
          <a:xfrm>
            <a:off x="1100734" y="2844545"/>
            <a:ext cx="4840605" cy="614680"/>
          </a:xfrm>
          <a:prstGeom prst="rect">
            <a:avLst/>
          </a:prstGeom>
        </p:spPr>
        <p:txBody>
          <a:bodyPr vert="horz" wrap="square" lIns="0" tIns="12065" rIns="0" bIns="0" rtlCol="0">
            <a:spAutoFit/>
          </a:bodyPr>
          <a:lstStyle/>
          <a:p>
            <a:pPr marL="12700">
              <a:lnSpc>
                <a:spcPts val="1550"/>
              </a:lnSpc>
              <a:spcBef>
                <a:spcPts val="95"/>
              </a:spcBef>
            </a:pPr>
            <a:r>
              <a:rPr sz="1300" b="1" spc="-10" dirty="0">
                <a:solidFill>
                  <a:srgbClr val="08684E"/>
                </a:solidFill>
                <a:latin typeface="Tahoma"/>
                <a:cs typeface="Tahoma"/>
              </a:rPr>
              <a:t>INSTITUTIONAL</a:t>
            </a:r>
            <a:r>
              <a:rPr sz="1300" b="1" spc="45" dirty="0">
                <a:solidFill>
                  <a:srgbClr val="08684E"/>
                </a:solidFill>
                <a:latin typeface="Tahoma"/>
                <a:cs typeface="Tahoma"/>
              </a:rPr>
              <a:t> </a:t>
            </a:r>
            <a:r>
              <a:rPr sz="1300" b="1" spc="-10" dirty="0">
                <a:solidFill>
                  <a:srgbClr val="08684E"/>
                </a:solidFill>
                <a:latin typeface="Tahoma"/>
                <a:cs typeface="Tahoma"/>
              </a:rPr>
              <a:t>FRAMEWORK</a:t>
            </a:r>
            <a:endParaRPr sz="1300" dirty="0">
              <a:latin typeface="Tahoma"/>
              <a:cs typeface="Tahoma"/>
            </a:endParaRPr>
          </a:p>
          <a:p>
            <a:pPr marL="12700">
              <a:lnSpc>
                <a:spcPts val="1540"/>
              </a:lnSpc>
            </a:pPr>
            <a:r>
              <a:rPr sz="1300" spc="-35" dirty="0">
                <a:latin typeface="Arial"/>
                <a:cs typeface="Arial"/>
              </a:rPr>
              <a:t>Legal </a:t>
            </a:r>
            <a:r>
              <a:rPr sz="1300" spc="-80" dirty="0">
                <a:latin typeface="Arial"/>
                <a:cs typeface="Arial"/>
              </a:rPr>
              <a:t>Basis </a:t>
            </a:r>
            <a:r>
              <a:rPr sz="1300" spc="30" dirty="0">
                <a:latin typeface="Arial"/>
                <a:cs typeface="Arial"/>
              </a:rPr>
              <a:t>for </a:t>
            </a:r>
            <a:r>
              <a:rPr sz="1300" spc="-25" dirty="0">
                <a:latin typeface="Arial"/>
                <a:cs typeface="Arial"/>
              </a:rPr>
              <a:t>Public </a:t>
            </a:r>
            <a:r>
              <a:rPr sz="1300" spc="5" dirty="0">
                <a:latin typeface="Arial"/>
                <a:cs typeface="Arial"/>
              </a:rPr>
              <a:t>Debt </a:t>
            </a:r>
            <a:r>
              <a:rPr sz="1300" dirty="0">
                <a:latin typeface="Arial"/>
                <a:cs typeface="Arial"/>
              </a:rPr>
              <a:t>Management </a:t>
            </a:r>
            <a:r>
              <a:rPr sz="1300" spc="15" dirty="0">
                <a:latin typeface="Arial"/>
                <a:cs typeface="Arial"/>
              </a:rPr>
              <a:t>in</a:t>
            </a:r>
            <a:r>
              <a:rPr sz="1300" spc="65" dirty="0">
                <a:latin typeface="Arial"/>
                <a:cs typeface="Arial"/>
              </a:rPr>
              <a:t> </a:t>
            </a:r>
            <a:r>
              <a:rPr sz="1300" dirty="0">
                <a:latin typeface="Arial"/>
                <a:cs typeface="Arial"/>
              </a:rPr>
              <a:t>Nigeria</a:t>
            </a:r>
          </a:p>
          <a:p>
            <a:pPr marL="12700">
              <a:lnSpc>
                <a:spcPts val="1555"/>
              </a:lnSpc>
            </a:pPr>
            <a:r>
              <a:rPr sz="1300" spc="10" dirty="0">
                <a:latin typeface="Arial"/>
                <a:cs typeface="Arial"/>
              </a:rPr>
              <a:t>Institutional </a:t>
            </a:r>
            <a:r>
              <a:rPr sz="1300" spc="-10" dirty="0">
                <a:latin typeface="Arial"/>
                <a:cs typeface="Arial"/>
              </a:rPr>
              <a:t>Arrangements </a:t>
            </a:r>
            <a:r>
              <a:rPr sz="1300" spc="85" dirty="0">
                <a:latin typeface="Arial"/>
                <a:cs typeface="Arial"/>
              </a:rPr>
              <a:t>- </a:t>
            </a:r>
            <a:r>
              <a:rPr sz="1300" spc="-30" dirty="0">
                <a:latin typeface="Arial"/>
                <a:cs typeface="Arial"/>
              </a:rPr>
              <a:t>Stakeholders </a:t>
            </a:r>
            <a:r>
              <a:rPr sz="1300" spc="-25" dirty="0">
                <a:latin typeface="Arial"/>
                <a:cs typeface="Arial"/>
              </a:rPr>
              <a:t>Relationships </a:t>
            </a:r>
            <a:r>
              <a:rPr sz="1300" spc="-5" dirty="0">
                <a:latin typeface="Arial"/>
                <a:cs typeface="Arial"/>
              </a:rPr>
              <a:t>and</a:t>
            </a:r>
            <a:r>
              <a:rPr sz="1300" spc="-50" dirty="0">
                <a:latin typeface="Arial"/>
                <a:cs typeface="Arial"/>
              </a:rPr>
              <a:t> </a:t>
            </a:r>
            <a:r>
              <a:rPr sz="1300" spc="-65" dirty="0">
                <a:latin typeface="Arial"/>
                <a:cs typeface="Arial"/>
              </a:rPr>
              <a:t>Roles</a:t>
            </a:r>
            <a:endParaRPr sz="1300" dirty="0">
              <a:latin typeface="Arial"/>
              <a:cs typeface="Arial"/>
            </a:endParaRPr>
          </a:p>
        </p:txBody>
      </p:sp>
      <p:sp>
        <p:nvSpPr>
          <p:cNvPr id="7" name="object 7"/>
          <p:cNvSpPr txBox="1"/>
          <p:nvPr/>
        </p:nvSpPr>
        <p:spPr>
          <a:xfrm>
            <a:off x="186334" y="3637026"/>
            <a:ext cx="287655" cy="223520"/>
          </a:xfrm>
          <a:prstGeom prst="rect">
            <a:avLst/>
          </a:prstGeom>
        </p:spPr>
        <p:txBody>
          <a:bodyPr vert="horz" wrap="square" lIns="0" tIns="12065" rIns="0" bIns="0" rtlCol="0">
            <a:spAutoFit/>
          </a:bodyPr>
          <a:lstStyle/>
          <a:p>
            <a:pPr marL="12700">
              <a:lnSpc>
                <a:spcPct val="100000"/>
              </a:lnSpc>
              <a:spcBef>
                <a:spcPts val="95"/>
              </a:spcBef>
            </a:pPr>
            <a:r>
              <a:rPr sz="1300" b="1" spc="-5" dirty="0">
                <a:solidFill>
                  <a:srgbClr val="08684E"/>
                </a:solidFill>
                <a:latin typeface="Tahoma"/>
                <a:cs typeface="Tahoma"/>
              </a:rPr>
              <a:t>3.0</a:t>
            </a:r>
            <a:endParaRPr sz="1300">
              <a:latin typeface="Tahoma"/>
              <a:cs typeface="Tahoma"/>
            </a:endParaRPr>
          </a:p>
        </p:txBody>
      </p:sp>
      <p:sp>
        <p:nvSpPr>
          <p:cNvPr id="8" name="object 8"/>
          <p:cNvSpPr txBox="1"/>
          <p:nvPr/>
        </p:nvSpPr>
        <p:spPr>
          <a:xfrm>
            <a:off x="1100734" y="3637026"/>
            <a:ext cx="5940425" cy="1994777"/>
          </a:xfrm>
          <a:prstGeom prst="rect">
            <a:avLst/>
          </a:prstGeom>
        </p:spPr>
        <p:txBody>
          <a:bodyPr vert="horz" wrap="square" lIns="0" tIns="12065" rIns="0" bIns="0" rtlCol="0">
            <a:spAutoFit/>
          </a:bodyPr>
          <a:lstStyle/>
          <a:p>
            <a:pPr marL="12700">
              <a:lnSpc>
                <a:spcPts val="1550"/>
              </a:lnSpc>
              <a:spcBef>
                <a:spcPts val="95"/>
              </a:spcBef>
            </a:pPr>
            <a:r>
              <a:rPr sz="1300" b="1" spc="-5" dirty="0">
                <a:solidFill>
                  <a:srgbClr val="08684E"/>
                </a:solidFill>
                <a:latin typeface="Tahoma"/>
                <a:cs typeface="Tahoma"/>
              </a:rPr>
              <a:t>MAJOR</a:t>
            </a:r>
            <a:r>
              <a:rPr sz="1300" b="1" spc="15" dirty="0">
                <a:solidFill>
                  <a:srgbClr val="08684E"/>
                </a:solidFill>
                <a:latin typeface="Tahoma"/>
                <a:cs typeface="Tahoma"/>
              </a:rPr>
              <a:t> </a:t>
            </a:r>
            <a:r>
              <a:rPr sz="1300" b="1" spc="-10" dirty="0">
                <a:solidFill>
                  <a:srgbClr val="08684E"/>
                </a:solidFill>
                <a:latin typeface="Tahoma"/>
                <a:cs typeface="Tahoma"/>
              </a:rPr>
              <a:t>ACHIEVEMENTS</a:t>
            </a:r>
            <a:endParaRPr sz="1300" dirty="0">
              <a:latin typeface="Tahoma"/>
              <a:cs typeface="Tahoma"/>
            </a:endParaRPr>
          </a:p>
          <a:p>
            <a:pPr marL="12700">
              <a:lnSpc>
                <a:spcPts val="1540"/>
              </a:lnSpc>
            </a:pPr>
            <a:r>
              <a:rPr sz="1300" spc="-10" dirty="0">
                <a:latin typeface="Arial"/>
                <a:cs typeface="Arial"/>
              </a:rPr>
              <a:t>Funding </a:t>
            </a:r>
            <a:r>
              <a:rPr sz="1300" spc="10" dirty="0">
                <a:latin typeface="Arial"/>
                <a:cs typeface="Arial"/>
              </a:rPr>
              <a:t>the </a:t>
            </a:r>
            <a:r>
              <a:rPr sz="1300" spc="-10" dirty="0">
                <a:latin typeface="Arial"/>
                <a:cs typeface="Arial"/>
              </a:rPr>
              <a:t>Annual </a:t>
            </a:r>
            <a:r>
              <a:rPr sz="1300" spc="-5" dirty="0">
                <a:latin typeface="Arial"/>
                <a:cs typeface="Arial"/>
              </a:rPr>
              <a:t>Budget </a:t>
            </a:r>
            <a:r>
              <a:rPr sz="1300" spc="25" dirty="0">
                <a:latin typeface="Arial"/>
                <a:cs typeface="Arial"/>
              </a:rPr>
              <a:t>of </a:t>
            </a:r>
            <a:r>
              <a:rPr sz="1300" spc="10" dirty="0">
                <a:latin typeface="Arial"/>
                <a:cs typeface="Arial"/>
              </a:rPr>
              <a:t>the </a:t>
            </a:r>
            <a:r>
              <a:rPr sz="1300" spc="-40" dirty="0">
                <a:latin typeface="Arial"/>
                <a:cs typeface="Arial"/>
              </a:rPr>
              <a:t>Federal </a:t>
            </a:r>
            <a:r>
              <a:rPr sz="1300" spc="-10" dirty="0">
                <a:latin typeface="Arial"/>
                <a:cs typeface="Arial"/>
              </a:rPr>
              <a:t>Government </a:t>
            </a:r>
            <a:r>
              <a:rPr sz="1300" spc="25" dirty="0">
                <a:latin typeface="Arial"/>
                <a:cs typeface="Arial"/>
              </a:rPr>
              <a:t>of</a:t>
            </a:r>
            <a:r>
              <a:rPr sz="1300" spc="-40" dirty="0">
                <a:latin typeface="Arial"/>
                <a:cs typeface="Arial"/>
              </a:rPr>
              <a:t> </a:t>
            </a:r>
            <a:r>
              <a:rPr sz="1300" dirty="0">
                <a:latin typeface="Arial"/>
                <a:cs typeface="Arial"/>
              </a:rPr>
              <a:t>Nigeria</a:t>
            </a:r>
          </a:p>
          <a:p>
            <a:pPr marL="12700">
              <a:lnSpc>
                <a:spcPts val="1555"/>
              </a:lnSpc>
            </a:pPr>
            <a:r>
              <a:rPr sz="1300" spc="-10" dirty="0">
                <a:latin typeface="Arial"/>
                <a:cs typeface="Arial"/>
              </a:rPr>
              <a:t>Maintenance </a:t>
            </a:r>
            <a:r>
              <a:rPr sz="1300" spc="25" dirty="0">
                <a:latin typeface="Arial"/>
                <a:cs typeface="Arial"/>
              </a:rPr>
              <a:t>of </a:t>
            </a:r>
            <a:r>
              <a:rPr sz="1300" spc="-65" dirty="0">
                <a:latin typeface="Arial"/>
                <a:cs typeface="Arial"/>
              </a:rPr>
              <a:t>a </a:t>
            </a:r>
            <a:r>
              <a:rPr sz="1300" spc="-25" dirty="0">
                <a:latin typeface="Arial"/>
                <a:cs typeface="Arial"/>
              </a:rPr>
              <a:t>Comprehensive </a:t>
            </a:r>
            <a:r>
              <a:rPr sz="1300" spc="-5" dirty="0">
                <a:latin typeface="Arial"/>
                <a:cs typeface="Arial"/>
              </a:rPr>
              <a:t>and </a:t>
            </a:r>
            <a:r>
              <a:rPr sz="1300" spc="-20" dirty="0">
                <a:latin typeface="Arial"/>
                <a:cs typeface="Arial"/>
              </a:rPr>
              <a:t>Accurate </a:t>
            </a:r>
            <a:r>
              <a:rPr sz="1300" spc="5" dirty="0">
                <a:latin typeface="Arial"/>
                <a:cs typeface="Arial"/>
              </a:rPr>
              <a:t>National Debt</a:t>
            </a:r>
            <a:r>
              <a:rPr sz="1300" spc="55" dirty="0">
                <a:latin typeface="Arial"/>
                <a:cs typeface="Arial"/>
              </a:rPr>
              <a:t> </a:t>
            </a:r>
            <a:r>
              <a:rPr sz="1300" spc="-35" dirty="0">
                <a:latin typeface="Arial"/>
                <a:cs typeface="Arial"/>
              </a:rPr>
              <a:t>Database</a:t>
            </a:r>
            <a:endParaRPr sz="1300" dirty="0">
              <a:latin typeface="Arial"/>
              <a:cs typeface="Arial"/>
            </a:endParaRPr>
          </a:p>
          <a:p>
            <a:pPr marL="12700">
              <a:lnSpc>
                <a:spcPct val="100000"/>
              </a:lnSpc>
            </a:pPr>
            <a:r>
              <a:rPr sz="1300" spc="-10" dirty="0">
                <a:latin typeface="Arial"/>
                <a:cs typeface="Arial"/>
              </a:rPr>
              <a:t>Facilitation </a:t>
            </a:r>
            <a:r>
              <a:rPr sz="1300" spc="25" dirty="0">
                <a:latin typeface="Arial"/>
                <a:cs typeface="Arial"/>
              </a:rPr>
              <a:t>of </a:t>
            </a:r>
            <a:r>
              <a:rPr sz="1300" spc="10" dirty="0">
                <a:latin typeface="Arial"/>
                <a:cs typeface="Arial"/>
              </a:rPr>
              <a:t>the </a:t>
            </a:r>
            <a:r>
              <a:rPr sz="1300" spc="-5" dirty="0">
                <a:latin typeface="Arial"/>
                <a:cs typeface="Arial"/>
              </a:rPr>
              <a:t>Development </a:t>
            </a:r>
            <a:r>
              <a:rPr sz="1300" spc="25" dirty="0">
                <a:latin typeface="Arial"/>
                <a:cs typeface="Arial"/>
              </a:rPr>
              <a:t>of </a:t>
            </a:r>
            <a:r>
              <a:rPr sz="1300" spc="10" dirty="0">
                <a:latin typeface="Arial"/>
                <a:cs typeface="Arial"/>
              </a:rPr>
              <a:t>the </a:t>
            </a:r>
            <a:r>
              <a:rPr sz="1300" spc="-15" dirty="0">
                <a:latin typeface="Arial"/>
                <a:cs typeface="Arial"/>
              </a:rPr>
              <a:t>Domestic </a:t>
            </a:r>
            <a:r>
              <a:rPr sz="1300" spc="5" dirty="0">
                <a:latin typeface="Arial"/>
                <a:cs typeface="Arial"/>
              </a:rPr>
              <a:t>Debt</a:t>
            </a:r>
            <a:r>
              <a:rPr sz="1300" spc="-80" dirty="0">
                <a:latin typeface="Arial"/>
                <a:cs typeface="Arial"/>
              </a:rPr>
              <a:t> </a:t>
            </a:r>
            <a:r>
              <a:rPr sz="1300" dirty="0">
                <a:latin typeface="Arial"/>
                <a:cs typeface="Arial"/>
              </a:rPr>
              <a:t>Management</a:t>
            </a:r>
          </a:p>
          <a:p>
            <a:pPr marL="12700" marR="5080">
              <a:lnSpc>
                <a:spcPct val="100000"/>
              </a:lnSpc>
            </a:pPr>
            <a:r>
              <a:rPr sz="1300" spc="-10" dirty="0">
                <a:latin typeface="Arial"/>
                <a:cs typeface="Arial"/>
              </a:rPr>
              <a:t>Facilitation </a:t>
            </a:r>
            <a:r>
              <a:rPr sz="1300" spc="25" dirty="0">
                <a:latin typeface="Arial"/>
                <a:cs typeface="Arial"/>
              </a:rPr>
              <a:t>of </a:t>
            </a:r>
            <a:r>
              <a:rPr sz="1300" spc="10" dirty="0">
                <a:latin typeface="Arial"/>
                <a:cs typeface="Arial"/>
              </a:rPr>
              <a:t>the </a:t>
            </a:r>
            <a:r>
              <a:rPr sz="1300" spc="-5" dirty="0">
                <a:latin typeface="Arial"/>
                <a:cs typeface="Arial"/>
              </a:rPr>
              <a:t>Development </a:t>
            </a:r>
            <a:r>
              <a:rPr sz="1300" spc="25" dirty="0">
                <a:latin typeface="Arial"/>
                <a:cs typeface="Arial"/>
              </a:rPr>
              <a:t>of </a:t>
            </a:r>
            <a:r>
              <a:rPr sz="1300" spc="10" dirty="0">
                <a:latin typeface="Arial"/>
                <a:cs typeface="Arial"/>
              </a:rPr>
              <a:t>the </a:t>
            </a:r>
            <a:r>
              <a:rPr sz="1300" spc="-10" dirty="0">
                <a:latin typeface="Arial"/>
                <a:cs typeface="Arial"/>
              </a:rPr>
              <a:t>Subnational </a:t>
            </a:r>
            <a:r>
              <a:rPr sz="1300" spc="5" dirty="0">
                <a:latin typeface="Arial"/>
                <a:cs typeface="Arial"/>
              </a:rPr>
              <a:t>Debt </a:t>
            </a:r>
            <a:r>
              <a:rPr sz="1300" dirty="0">
                <a:latin typeface="Arial"/>
                <a:cs typeface="Arial"/>
              </a:rPr>
              <a:t>Management </a:t>
            </a:r>
            <a:r>
              <a:rPr sz="1300" spc="5" dirty="0">
                <a:latin typeface="Arial"/>
                <a:cs typeface="Arial"/>
              </a:rPr>
              <a:t>Institutions  </a:t>
            </a:r>
            <a:r>
              <a:rPr sz="1300" spc="-5" dirty="0">
                <a:latin typeface="Arial"/>
                <a:cs typeface="Arial"/>
              </a:rPr>
              <a:t>and</a:t>
            </a:r>
            <a:r>
              <a:rPr sz="1300" spc="-15" dirty="0">
                <a:latin typeface="Arial"/>
                <a:cs typeface="Arial"/>
              </a:rPr>
              <a:t> </a:t>
            </a:r>
            <a:r>
              <a:rPr sz="1300" spc="-30" dirty="0">
                <a:latin typeface="Arial"/>
                <a:cs typeface="Arial"/>
              </a:rPr>
              <a:t>Capacity</a:t>
            </a:r>
            <a:endParaRPr sz="1300" dirty="0">
              <a:latin typeface="Arial"/>
              <a:cs typeface="Arial"/>
            </a:endParaRPr>
          </a:p>
          <a:p>
            <a:pPr marL="12700">
              <a:lnSpc>
                <a:spcPct val="100000"/>
              </a:lnSpc>
            </a:pPr>
            <a:r>
              <a:rPr sz="1300" dirty="0">
                <a:latin typeface="Arial"/>
                <a:cs typeface="Arial"/>
              </a:rPr>
              <a:t>Opening </a:t>
            </a:r>
            <a:r>
              <a:rPr sz="1300" spc="-65" dirty="0">
                <a:latin typeface="Arial"/>
                <a:cs typeface="Arial"/>
              </a:rPr>
              <a:t>Access </a:t>
            </a:r>
            <a:r>
              <a:rPr sz="1300" spc="50" dirty="0">
                <a:latin typeface="Arial"/>
                <a:cs typeface="Arial"/>
              </a:rPr>
              <a:t>to </a:t>
            </a:r>
            <a:r>
              <a:rPr sz="1300" spc="10" dirty="0">
                <a:latin typeface="Arial"/>
                <a:cs typeface="Arial"/>
              </a:rPr>
              <a:t>the </a:t>
            </a:r>
            <a:r>
              <a:rPr sz="1300" spc="5" dirty="0">
                <a:latin typeface="Arial"/>
                <a:cs typeface="Arial"/>
              </a:rPr>
              <a:t>International </a:t>
            </a:r>
            <a:r>
              <a:rPr sz="1300" spc="-20" dirty="0">
                <a:latin typeface="Arial"/>
                <a:cs typeface="Arial"/>
              </a:rPr>
              <a:t>Capital </a:t>
            </a:r>
            <a:r>
              <a:rPr sz="1300" spc="-10" dirty="0">
                <a:latin typeface="Arial"/>
                <a:cs typeface="Arial"/>
              </a:rPr>
              <a:t>Market,</a:t>
            </a:r>
            <a:r>
              <a:rPr sz="1300" spc="-65" dirty="0">
                <a:latin typeface="Arial"/>
                <a:cs typeface="Arial"/>
              </a:rPr>
              <a:t> </a:t>
            </a:r>
            <a:r>
              <a:rPr sz="1300" spc="-15" dirty="0">
                <a:latin typeface="Arial"/>
                <a:cs typeface="Arial"/>
              </a:rPr>
              <a:t>etc</a:t>
            </a:r>
            <a:endParaRPr sz="1300" dirty="0">
              <a:latin typeface="Arial"/>
              <a:cs typeface="Arial"/>
            </a:endParaRPr>
          </a:p>
          <a:p>
            <a:pPr marL="12700">
              <a:lnSpc>
                <a:spcPct val="100000"/>
              </a:lnSpc>
              <a:spcBef>
                <a:spcPts val="1440"/>
              </a:spcBef>
            </a:pPr>
            <a:r>
              <a:rPr sz="1300" b="1" spc="-10" dirty="0">
                <a:solidFill>
                  <a:srgbClr val="08684E"/>
                </a:solidFill>
                <a:latin typeface="Tahoma"/>
                <a:cs typeface="Tahoma"/>
              </a:rPr>
              <a:t>NIGERIA’S </a:t>
            </a:r>
            <a:r>
              <a:rPr sz="1300" b="1" spc="-5" dirty="0">
                <a:solidFill>
                  <a:srgbClr val="08684E"/>
                </a:solidFill>
                <a:latin typeface="Tahoma"/>
                <a:cs typeface="Tahoma"/>
              </a:rPr>
              <a:t>DEBT</a:t>
            </a:r>
            <a:r>
              <a:rPr sz="1300" b="1" spc="40" dirty="0">
                <a:solidFill>
                  <a:srgbClr val="08684E"/>
                </a:solidFill>
                <a:latin typeface="Tahoma"/>
                <a:cs typeface="Tahoma"/>
              </a:rPr>
              <a:t> </a:t>
            </a:r>
            <a:r>
              <a:rPr sz="1300" b="1" spc="-10" dirty="0">
                <a:solidFill>
                  <a:srgbClr val="08684E"/>
                </a:solidFill>
                <a:latin typeface="Tahoma"/>
                <a:cs typeface="Tahoma"/>
              </a:rPr>
              <a:t>SUSTAINABILITY</a:t>
            </a:r>
            <a:endParaRPr sz="1300" dirty="0">
              <a:latin typeface="Tahoma"/>
              <a:cs typeface="Tahoma"/>
            </a:endParaRPr>
          </a:p>
          <a:p>
            <a:pPr marL="12700">
              <a:lnSpc>
                <a:spcPct val="100000"/>
              </a:lnSpc>
              <a:spcBef>
                <a:spcPts val="5"/>
              </a:spcBef>
            </a:pPr>
            <a:r>
              <a:rPr lang="en-US" sz="1300" spc="-5" dirty="0">
                <a:latin typeface="Tahoma"/>
                <a:cs typeface="Tahoma"/>
              </a:rPr>
              <a:t>Current Position Debt Stock and Sustainability</a:t>
            </a:r>
            <a:endParaRPr sz="1300" dirty="0">
              <a:latin typeface="Tahoma"/>
              <a:cs typeface="Tahoma"/>
            </a:endParaRPr>
          </a:p>
        </p:txBody>
      </p:sp>
      <p:sp>
        <p:nvSpPr>
          <p:cNvPr id="9" name="object 9"/>
          <p:cNvSpPr txBox="1"/>
          <p:nvPr/>
        </p:nvSpPr>
        <p:spPr>
          <a:xfrm>
            <a:off x="186334" y="5202123"/>
            <a:ext cx="287655" cy="223520"/>
          </a:xfrm>
          <a:prstGeom prst="rect">
            <a:avLst/>
          </a:prstGeom>
        </p:spPr>
        <p:txBody>
          <a:bodyPr vert="horz" wrap="square" lIns="0" tIns="12065" rIns="0" bIns="0" rtlCol="0">
            <a:spAutoFit/>
          </a:bodyPr>
          <a:lstStyle/>
          <a:p>
            <a:pPr marL="12700">
              <a:lnSpc>
                <a:spcPct val="100000"/>
              </a:lnSpc>
              <a:spcBef>
                <a:spcPts val="95"/>
              </a:spcBef>
            </a:pPr>
            <a:r>
              <a:rPr sz="1300" b="1" spc="-5" dirty="0">
                <a:solidFill>
                  <a:srgbClr val="08684E"/>
                </a:solidFill>
                <a:latin typeface="Tahoma"/>
                <a:cs typeface="Tahoma"/>
              </a:rPr>
              <a:t>4.0</a:t>
            </a:r>
            <a:endParaRPr sz="1300">
              <a:latin typeface="Tahoma"/>
              <a:cs typeface="Tahoma"/>
            </a:endParaRPr>
          </a:p>
        </p:txBody>
      </p:sp>
      <p:sp>
        <p:nvSpPr>
          <p:cNvPr id="10" name="object 10"/>
          <p:cNvSpPr txBox="1"/>
          <p:nvPr/>
        </p:nvSpPr>
        <p:spPr>
          <a:xfrm>
            <a:off x="186334" y="5781852"/>
            <a:ext cx="287655" cy="425116"/>
          </a:xfrm>
          <a:prstGeom prst="rect">
            <a:avLst/>
          </a:prstGeom>
        </p:spPr>
        <p:txBody>
          <a:bodyPr vert="horz" wrap="square" lIns="0" tIns="12065" rIns="0" bIns="0" rtlCol="0">
            <a:spAutoFit/>
          </a:bodyPr>
          <a:lstStyle/>
          <a:p>
            <a:pPr marL="12700">
              <a:lnSpc>
                <a:spcPct val="100000"/>
              </a:lnSpc>
              <a:spcBef>
                <a:spcPts val="95"/>
              </a:spcBef>
            </a:pPr>
            <a:r>
              <a:rPr sz="1300" b="1" spc="-5" dirty="0">
                <a:solidFill>
                  <a:srgbClr val="08684E"/>
                </a:solidFill>
                <a:latin typeface="Tahoma"/>
                <a:cs typeface="Tahoma"/>
              </a:rPr>
              <a:t>5.0</a:t>
            </a:r>
            <a:endParaRPr lang="en-US" sz="1300" b="1" spc="-5" dirty="0">
              <a:solidFill>
                <a:srgbClr val="08684E"/>
              </a:solidFill>
              <a:latin typeface="Tahoma"/>
              <a:cs typeface="Tahoma"/>
            </a:endParaRPr>
          </a:p>
          <a:p>
            <a:pPr marL="12700">
              <a:lnSpc>
                <a:spcPct val="100000"/>
              </a:lnSpc>
              <a:spcBef>
                <a:spcPts val="95"/>
              </a:spcBef>
            </a:pPr>
            <a:r>
              <a:rPr lang="en-US" sz="1300" b="1" spc="-5" dirty="0">
                <a:solidFill>
                  <a:srgbClr val="08684E"/>
                </a:solidFill>
                <a:latin typeface="Tahoma"/>
                <a:cs typeface="Tahoma"/>
              </a:rPr>
              <a:t>6.0</a:t>
            </a:r>
            <a:endParaRPr sz="1300" dirty="0">
              <a:latin typeface="Tahoma"/>
              <a:cs typeface="Tahoma"/>
            </a:endParaRPr>
          </a:p>
        </p:txBody>
      </p:sp>
      <p:sp>
        <p:nvSpPr>
          <p:cNvPr id="11" name="object 11"/>
          <p:cNvSpPr txBox="1"/>
          <p:nvPr/>
        </p:nvSpPr>
        <p:spPr>
          <a:xfrm>
            <a:off x="1100734" y="5781852"/>
            <a:ext cx="6062066" cy="625171"/>
          </a:xfrm>
          <a:prstGeom prst="rect">
            <a:avLst/>
          </a:prstGeom>
        </p:spPr>
        <p:txBody>
          <a:bodyPr vert="horz" wrap="square" lIns="0" tIns="12065" rIns="0" bIns="0" rtlCol="0">
            <a:spAutoFit/>
          </a:bodyPr>
          <a:lstStyle/>
          <a:p>
            <a:pPr marL="12700">
              <a:lnSpc>
                <a:spcPct val="100000"/>
              </a:lnSpc>
              <a:spcBef>
                <a:spcPts val="95"/>
              </a:spcBef>
            </a:pPr>
            <a:r>
              <a:rPr lang="en-US" sz="1300" b="1" spc="-10" dirty="0">
                <a:solidFill>
                  <a:srgbClr val="08684E"/>
                </a:solidFill>
                <a:latin typeface="Tahoma"/>
                <a:cs typeface="Tahoma"/>
              </a:rPr>
              <a:t>CHA</a:t>
            </a:r>
            <a:r>
              <a:rPr sz="1300" b="1" spc="-10" dirty="0">
                <a:solidFill>
                  <a:srgbClr val="08684E"/>
                </a:solidFill>
                <a:latin typeface="Tahoma"/>
                <a:cs typeface="Tahoma"/>
              </a:rPr>
              <a:t>L</a:t>
            </a:r>
            <a:r>
              <a:rPr lang="en-US" sz="1300" b="1" spc="-10" dirty="0">
                <a:solidFill>
                  <a:srgbClr val="08684E"/>
                </a:solidFill>
                <a:latin typeface="Tahoma"/>
                <a:cs typeface="Tahoma"/>
              </a:rPr>
              <a:t>LENGES OF PUBLIC DEBT MANAGEMENT</a:t>
            </a:r>
          </a:p>
          <a:p>
            <a:pPr marL="12700">
              <a:lnSpc>
                <a:spcPct val="100000"/>
              </a:lnSpc>
              <a:spcBef>
                <a:spcPts val="95"/>
              </a:spcBef>
            </a:pPr>
            <a:r>
              <a:rPr lang="en-US" sz="1300" b="1" spc="-10" dirty="0">
                <a:solidFill>
                  <a:srgbClr val="08684E"/>
                </a:solidFill>
                <a:latin typeface="Tahoma"/>
                <a:cs typeface="Tahoma"/>
              </a:rPr>
              <a:t>SOLUTIONS</a:t>
            </a:r>
            <a:endParaRPr sz="1300" dirty="0">
              <a:latin typeface="Tahoma"/>
              <a:cs typeface="Tahoma"/>
            </a:endParaRPr>
          </a:p>
          <a:p>
            <a:pPr marL="12700">
              <a:lnSpc>
                <a:spcPct val="100000"/>
              </a:lnSpc>
            </a:pPr>
            <a:endParaRPr lang="en-US" sz="1300" spc="-5" dirty="0">
              <a:solidFill>
                <a:srgbClr val="001309"/>
              </a:solidFill>
              <a:latin typeface="Tahoma"/>
              <a:cs typeface="Tahoma"/>
            </a:endParaRPr>
          </a:p>
        </p:txBody>
      </p:sp>
      <p:sp>
        <p:nvSpPr>
          <p:cNvPr id="12" name="object 12"/>
          <p:cNvSpPr txBox="1"/>
          <p:nvPr/>
        </p:nvSpPr>
        <p:spPr>
          <a:xfrm>
            <a:off x="186334" y="6315252"/>
            <a:ext cx="287655" cy="212238"/>
          </a:xfrm>
          <a:prstGeom prst="rect">
            <a:avLst/>
          </a:prstGeom>
        </p:spPr>
        <p:txBody>
          <a:bodyPr vert="horz" wrap="square" lIns="0" tIns="12065" rIns="0" bIns="0" rtlCol="0">
            <a:spAutoFit/>
          </a:bodyPr>
          <a:lstStyle/>
          <a:p>
            <a:pPr marL="12700">
              <a:lnSpc>
                <a:spcPct val="100000"/>
              </a:lnSpc>
              <a:spcBef>
                <a:spcPts val="95"/>
              </a:spcBef>
            </a:pPr>
            <a:r>
              <a:rPr lang="en-US" sz="1300" b="1" spc="-5" dirty="0">
                <a:solidFill>
                  <a:srgbClr val="08684E"/>
                </a:solidFill>
                <a:latin typeface="Tahoma"/>
                <a:cs typeface="Tahoma"/>
              </a:rPr>
              <a:t>7</a:t>
            </a:r>
            <a:r>
              <a:rPr sz="1300" b="1" spc="-5" dirty="0">
                <a:solidFill>
                  <a:srgbClr val="08684E"/>
                </a:solidFill>
                <a:latin typeface="Tahoma"/>
                <a:cs typeface="Tahoma"/>
              </a:rPr>
              <a:t>.0</a:t>
            </a:r>
            <a:endParaRPr sz="1300" dirty="0">
              <a:latin typeface="Tahoma"/>
              <a:cs typeface="Tahoma"/>
            </a:endParaRPr>
          </a:p>
        </p:txBody>
      </p:sp>
      <p:sp>
        <p:nvSpPr>
          <p:cNvPr id="13" name="object 13"/>
          <p:cNvSpPr txBox="1"/>
          <p:nvPr/>
        </p:nvSpPr>
        <p:spPr>
          <a:xfrm>
            <a:off x="1100734" y="6315252"/>
            <a:ext cx="1149985" cy="223520"/>
          </a:xfrm>
          <a:prstGeom prst="rect">
            <a:avLst/>
          </a:prstGeom>
        </p:spPr>
        <p:txBody>
          <a:bodyPr vert="horz" wrap="square" lIns="0" tIns="12065" rIns="0" bIns="0" rtlCol="0">
            <a:spAutoFit/>
          </a:bodyPr>
          <a:lstStyle/>
          <a:p>
            <a:pPr marL="12700">
              <a:lnSpc>
                <a:spcPct val="100000"/>
              </a:lnSpc>
              <a:spcBef>
                <a:spcPts val="95"/>
              </a:spcBef>
            </a:pPr>
            <a:r>
              <a:rPr sz="1300" b="1" spc="-10" dirty="0">
                <a:solidFill>
                  <a:srgbClr val="08684E"/>
                </a:solidFill>
                <a:latin typeface="Tahoma"/>
                <a:cs typeface="Tahoma"/>
              </a:rPr>
              <a:t>CONCLUSION</a:t>
            </a:r>
            <a:endParaRPr sz="1300">
              <a:latin typeface="Tahoma"/>
              <a:cs typeface="Tahoma"/>
            </a:endParaRPr>
          </a:p>
        </p:txBody>
      </p:sp>
      <p:sp>
        <p:nvSpPr>
          <p:cNvPr id="14" name="object 14"/>
          <p:cNvSpPr/>
          <p:nvPr/>
        </p:nvSpPr>
        <p:spPr>
          <a:xfrm>
            <a:off x="7476376" y="25743"/>
            <a:ext cx="1253693" cy="700216"/>
          </a:xfrm>
          <a:prstGeom prst="rect">
            <a:avLst/>
          </a:prstGeom>
          <a:blipFill>
            <a:blip r:embed="rId2" cstate="print"/>
            <a:stretch>
              <a:fillRect/>
            </a:stretch>
          </a:blipFill>
        </p:spPr>
        <p:txBody>
          <a:bodyPr wrap="square" lIns="0" tIns="0" rIns="0" bIns="0" rtlCol="0"/>
          <a:lstStyle/>
          <a:p>
            <a:endParaRPr/>
          </a:p>
        </p:txBody>
      </p:sp>
      <p:sp>
        <p:nvSpPr>
          <p:cNvPr id="15" name="object 15"/>
          <p:cNvSpPr/>
          <p:nvPr/>
        </p:nvSpPr>
        <p:spPr>
          <a:xfrm>
            <a:off x="685800" y="228600"/>
            <a:ext cx="838200" cy="533400"/>
          </a:xfrm>
          <a:prstGeom prst="rect">
            <a:avLst/>
          </a:prstGeom>
          <a:blipFill>
            <a:blip r:embed="rId3" cstate="print"/>
            <a:stretch>
              <a:fillRect/>
            </a:stretch>
          </a:blipFill>
        </p:spPr>
        <p:txBody>
          <a:bodyPr wrap="square" lIns="0" tIns="0" rIns="0" bIns="0" rtlCol="0"/>
          <a:lstStyle/>
          <a:p>
            <a:endParaRPr/>
          </a:p>
        </p:txBody>
      </p:sp>
      <p:sp>
        <p:nvSpPr>
          <p:cNvPr id="16" name="object 16"/>
          <p:cNvSpPr txBox="1"/>
          <p:nvPr/>
        </p:nvSpPr>
        <p:spPr>
          <a:xfrm>
            <a:off x="334772" y="70992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17" name="object 17"/>
          <p:cNvSpPr txBox="1"/>
          <p:nvPr/>
        </p:nvSpPr>
        <p:spPr>
          <a:xfrm>
            <a:off x="8498840" y="6434734"/>
            <a:ext cx="10922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Tahoma"/>
                <a:cs typeface="Tahoma"/>
              </a:rPr>
              <a:t>2</a:t>
            </a:r>
            <a:endParaRPr sz="12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48050" y="1118108"/>
            <a:ext cx="2245360" cy="299720"/>
          </a:xfrm>
          <a:prstGeom prst="rect">
            <a:avLst/>
          </a:prstGeom>
        </p:spPr>
        <p:txBody>
          <a:bodyPr vert="horz" wrap="square" lIns="0" tIns="12700" rIns="0" bIns="0" rtlCol="0">
            <a:spAutoFit/>
          </a:bodyPr>
          <a:lstStyle/>
          <a:p>
            <a:pPr marL="12700">
              <a:lnSpc>
                <a:spcPct val="100000"/>
              </a:lnSpc>
              <a:spcBef>
                <a:spcPts val="100"/>
              </a:spcBef>
              <a:tabLst>
                <a:tab pos="575945" algn="l"/>
              </a:tabLst>
            </a:pPr>
            <a:r>
              <a:rPr sz="1800" i="0" dirty="0">
                <a:latin typeface="Tahoma"/>
                <a:cs typeface="Tahoma"/>
              </a:rPr>
              <a:t>1.0	</a:t>
            </a:r>
            <a:r>
              <a:rPr sz="1800" i="0" spc="-5" dirty="0">
                <a:latin typeface="Tahoma"/>
                <a:cs typeface="Tahoma"/>
              </a:rPr>
              <a:t>BACKGROUND</a:t>
            </a:r>
            <a:endParaRPr sz="1800">
              <a:latin typeface="Tahoma"/>
              <a:cs typeface="Tahoma"/>
            </a:endParaRPr>
          </a:p>
        </p:txBody>
      </p:sp>
      <p:sp>
        <p:nvSpPr>
          <p:cNvPr id="3" name="object 3"/>
          <p:cNvSpPr txBox="1"/>
          <p:nvPr/>
        </p:nvSpPr>
        <p:spPr>
          <a:xfrm>
            <a:off x="186334" y="1742379"/>
            <a:ext cx="8832215" cy="3377565"/>
          </a:xfrm>
          <a:prstGeom prst="rect">
            <a:avLst/>
          </a:prstGeom>
        </p:spPr>
        <p:txBody>
          <a:bodyPr vert="horz" wrap="square" lIns="0" tIns="157480" rIns="0" bIns="0" rtlCol="0">
            <a:spAutoFit/>
          </a:bodyPr>
          <a:lstStyle/>
          <a:p>
            <a:pPr marL="355600" indent="-342900">
              <a:lnSpc>
                <a:spcPct val="100000"/>
              </a:lnSpc>
              <a:spcBef>
                <a:spcPts val="1240"/>
              </a:spcBef>
              <a:buClr>
                <a:srgbClr val="00AF50"/>
              </a:buClr>
              <a:buFont typeface="Wingdings"/>
              <a:buChar char=""/>
              <a:tabLst>
                <a:tab pos="354965" algn="l"/>
                <a:tab pos="355600" algn="l"/>
              </a:tabLst>
            </a:pPr>
            <a:r>
              <a:rPr sz="1800" b="1" spc="-5" dirty="0">
                <a:solidFill>
                  <a:srgbClr val="08684E"/>
                </a:solidFill>
                <a:latin typeface="Tahoma"/>
                <a:cs typeface="Tahoma"/>
              </a:rPr>
              <a:t>Establishment of the DMO:</a:t>
            </a:r>
            <a:endParaRPr sz="1800" dirty="0">
              <a:latin typeface="Tahoma"/>
              <a:cs typeface="Tahoma"/>
            </a:endParaRPr>
          </a:p>
          <a:p>
            <a:pPr marL="1434465" marR="5080" lvl="1" indent="-508000">
              <a:lnSpc>
                <a:spcPct val="150000"/>
              </a:lnSpc>
              <a:spcBef>
                <a:spcPts val="45"/>
              </a:spcBef>
              <a:buClr>
                <a:srgbClr val="00AF50"/>
              </a:buClr>
              <a:buFont typeface="Wingdings"/>
              <a:buChar char=""/>
              <a:tabLst>
                <a:tab pos="1410335" algn="l"/>
                <a:tab pos="1410970" algn="l"/>
              </a:tabLst>
            </a:pPr>
            <a:r>
              <a:rPr sz="1600" spc="-10" dirty="0">
                <a:latin typeface="Tahoma"/>
                <a:cs typeface="Tahoma"/>
              </a:rPr>
              <a:t>Prior to </a:t>
            </a:r>
            <a:r>
              <a:rPr sz="1600" spc="-5" dirty="0">
                <a:latin typeface="Tahoma"/>
                <a:cs typeface="Tahoma"/>
              </a:rPr>
              <a:t>2000, </a:t>
            </a:r>
            <a:r>
              <a:rPr sz="1600" spc="-10" dirty="0">
                <a:latin typeface="Tahoma"/>
                <a:cs typeface="Tahoma"/>
              </a:rPr>
              <a:t>there was diffusion </a:t>
            </a:r>
            <a:r>
              <a:rPr sz="1600" spc="-5" dirty="0">
                <a:latin typeface="Tahoma"/>
                <a:cs typeface="Tahoma"/>
              </a:rPr>
              <a:t>in </a:t>
            </a:r>
            <a:r>
              <a:rPr sz="1600" spc="-10" dirty="0">
                <a:latin typeface="Tahoma"/>
                <a:cs typeface="Tahoma"/>
              </a:rPr>
              <a:t>the responsibility </a:t>
            </a:r>
            <a:r>
              <a:rPr sz="1600" spc="-5" dirty="0">
                <a:latin typeface="Tahoma"/>
                <a:cs typeface="Tahoma"/>
              </a:rPr>
              <a:t>of managing </a:t>
            </a:r>
            <a:r>
              <a:rPr sz="1600" spc="-10" dirty="0">
                <a:latin typeface="Tahoma"/>
                <a:cs typeface="Tahoma"/>
              </a:rPr>
              <a:t>Nigeria’s </a:t>
            </a:r>
            <a:r>
              <a:rPr lang="en-US" sz="1600" spc="-10" dirty="0">
                <a:latin typeface="Tahoma"/>
                <a:cs typeface="Tahoma"/>
              </a:rPr>
              <a:t>Public Debt</a:t>
            </a:r>
            <a:r>
              <a:rPr sz="1600" spc="-5" dirty="0">
                <a:latin typeface="Tahoma"/>
                <a:cs typeface="Tahoma"/>
              </a:rPr>
              <a:t>,  leading </a:t>
            </a:r>
            <a:r>
              <a:rPr sz="1600" spc="-10" dirty="0">
                <a:latin typeface="Tahoma"/>
                <a:cs typeface="Tahoma"/>
              </a:rPr>
              <a:t>to </a:t>
            </a:r>
            <a:r>
              <a:rPr sz="1600" spc="-5" dirty="0">
                <a:latin typeface="Tahoma"/>
                <a:cs typeface="Tahoma"/>
              </a:rPr>
              <a:t>an </a:t>
            </a:r>
            <a:r>
              <a:rPr sz="1600" spc="-10" dirty="0">
                <a:latin typeface="Tahoma"/>
                <a:cs typeface="Tahoma"/>
              </a:rPr>
              <a:t>uncoordinated Public Debt Management, with its attendant  challenges. Hence, </a:t>
            </a:r>
            <a:r>
              <a:rPr sz="1600" spc="-5" dirty="0">
                <a:latin typeface="Tahoma"/>
                <a:cs typeface="Tahoma"/>
              </a:rPr>
              <a:t>the need </a:t>
            </a:r>
            <a:r>
              <a:rPr sz="1600" spc="-10" dirty="0">
                <a:latin typeface="Tahoma"/>
                <a:cs typeface="Tahoma"/>
              </a:rPr>
              <a:t>for </a:t>
            </a:r>
            <a:r>
              <a:rPr sz="1600" spc="-5" dirty="0">
                <a:latin typeface="Tahoma"/>
                <a:cs typeface="Tahoma"/>
              </a:rPr>
              <a:t>a </a:t>
            </a:r>
            <a:r>
              <a:rPr sz="1600" spc="-10" dirty="0">
                <a:latin typeface="Tahoma"/>
                <a:cs typeface="Tahoma"/>
              </a:rPr>
              <a:t>central institution </a:t>
            </a:r>
            <a:r>
              <a:rPr sz="1600" spc="-5" dirty="0">
                <a:latin typeface="Tahoma"/>
                <a:cs typeface="Tahoma"/>
              </a:rPr>
              <a:t>saddled </a:t>
            </a:r>
            <a:r>
              <a:rPr sz="1600" spc="-10" dirty="0">
                <a:latin typeface="Tahoma"/>
                <a:cs typeface="Tahoma"/>
              </a:rPr>
              <a:t>with </a:t>
            </a:r>
            <a:r>
              <a:rPr sz="1600" spc="-5" dirty="0">
                <a:latin typeface="Tahoma"/>
                <a:cs typeface="Tahoma"/>
              </a:rPr>
              <a:t>the </a:t>
            </a:r>
            <a:r>
              <a:rPr sz="1600" spc="-10" dirty="0">
                <a:latin typeface="Tahoma"/>
                <a:cs typeface="Tahoma"/>
              </a:rPr>
              <a:t>responsibility  </a:t>
            </a:r>
            <a:r>
              <a:rPr sz="1600" spc="-5" dirty="0">
                <a:latin typeface="Tahoma"/>
                <a:cs typeface="Tahoma"/>
              </a:rPr>
              <a:t>of managing </a:t>
            </a:r>
            <a:r>
              <a:rPr sz="1600" spc="-10" dirty="0">
                <a:latin typeface="Tahoma"/>
                <a:cs typeface="Tahoma"/>
              </a:rPr>
              <a:t>the country’s </a:t>
            </a:r>
            <a:r>
              <a:rPr sz="1600" spc="-5" dirty="0">
                <a:latin typeface="Tahoma"/>
                <a:cs typeface="Tahoma"/>
              </a:rPr>
              <a:t>debt became</a:t>
            </a:r>
            <a:r>
              <a:rPr sz="1600" spc="70" dirty="0">
                <a:latin typeface="Tahoma"/>
                <a:cs typeface="Tahoma"/>
              </a:rPr>
              <a:t> </a:t>
            </a:r>
            <a:r>
              <a:rPr sz="1600" spc="-10" dirty="0">
                <a:latin typeface="Tahoma"/>
                <a:cs typeface="Tahoma"/>
              </a:rPr>
              <a:t>imperative.</a:t>
            </a:r>
            <a:endParaRPr sz="1600" dirty="0">
              <a:latin typeface="Tahoma"/>
              <a:cs typeface="Tahoma"/>
            </a:endParaRPr>
          </a:p>
          <a:p>
            <a:pPr lvl="1">
              <a:lnSpc>
                <a:spcPct val="100000"/>
              </a:lnSpc>
              <a:buClr>
                <a:srgbClr val="00AF50"/>
              </a:buClr>
              <a:buFont typeface="Wingdings"/>
              <a:buChar char=""/>
            </a:pPr>
            <a:endParaRPr sz="1900" dirty="0">
              <a:latin typeface="Tahoma"/>
              <a:cs typeface="Tahoma"/>
            </a:endParaRPr>
          </a:p>
          <a:p>
            <a:pPr marL="1472565" lvl="1" indent="-546100">
              <a:lnSpc>
                <a:spcPct val="100000"/>
              </a:lnSpc>
              <a:spcBef>
                <a:spcPts val="1550"/>
              </a:spcBef>
              <a:buClr>
                <a:srgbClr val="00AF50"/>
              </a:buClr>
              <a:buFont typeface="Wingdings"/>
              <a:buChar char=""/>
              <a:tabLst>
                <a:tab pos="1472565" algn="l"/>
                <a:tab pos="1473200" algn="l"/>
              </a:tabLst>
            </a:pPr>
            <a:r>
              <a:rPr sz="1600" spc="-5" dirty="0">
                <a:latin typeface="Tahoma"/>
                <a:cs typeface="Tahoma"/>
              </a:rPr>
              <a:t>The </a:t>
            </a:r>
            <a:r>
              <a:rPr sz="1600" spc="-10" dirty="0">
                <a:latin typeface="Tahoma"/>
                <a:cs typeface="Tahoma"/>
              </a:rPr>
              <a:t>DMO was then established </a:t>
            </a:r>
            <a:r>
              <a:rPr sz="1600" spc="-5" dirty="0">
                <a:latin typeface="Tahoma"/>
                <a:cs typeface="Tahoma"/>
              </a:rPr>
              <a:t>in</a:t>
            </a:r>
            <a:r>
              <a:rPr sz="1600" spc="85" dirty="0">
                <a:latin typeface="Tahoma"/>
                <a:cs typeface="Tahoma"/>
              </a:rPr>
              <a:t> </a:t>
            </a:r>
            <a:r>
              <a:rPr sz="1600" spc="-5" dirty="0">
                <a:latin typeface="Tahoma"/>
                <a:cs typeface="Tahoma"/>
              </a:rPr>
              <a:t>2000.</a:t>
            </a:r>
            <a:endParaRPr sz="1600" dirty="0">
              <a:latin typeface="Tahoma"/>
              <a:cs typeface="Tahoma"/>
            </a:endParaRPr>
          </a:p>
          <a:p>
            <a:pPr lvl="1">
              <a:lnSpc>
                <a:spcPct val="100000"/>
              </a:lnSpc>
              <a:buClr>
                <a:srgbClr val="00AF50"/>
              </a:buClr>
              <a:buFont typeface="Wingdings"/>
              <a:buChar char=""/>
            </a:pPr>
            <a:endParaRPr sz="1900" dirty="0">
              <a:latin typeface="Tahoma"/>
              <a:cs typeface="Tahoma"/>
            </a:endParaRPr>
          </a:p>
          <a:p>
            <a:pPr marL="1536700" lvl="1" indent="-610235">
              <a:lnSpc>
                <a:spcPct val="100000"/>
              </a:lnSpc>
              <a:spcBef>
                <a:spcPts val="1550"/>
              </a:spcBef>
              <a:buClr>
                <a:srgbClr val="00AF50"/>
              </a:buClr>
              <a:buFont typeface="Wingdings"/>
              <a:buChar char=""/>
              <a:tabLst>
                <a:tab pos="1536700" algn="l"/>
                <a:tab pos="1537335" algn="l"/>
              </a:tabLst>
            </a:pPr>
            <a:r>
              <a:rPr sz="1600" spc="-5" dirty="0">
                <a:latin typeface="Tahoma"/>
                <a:cs typeface="Tahoma"/>
              </a:rPr>
              <a:t>The </a:t>
            </a:r>
            <a:r>
              <a:rPr sz="1600" spc="-10" dirty="0">
                <a:latin typeface="Tahoma"/>
                <a:cs typeface="Tahoma"/>
              </a:rPr>
              <a:t>Debt </a:t>
            </a:r>
            <a:r>
              <a:rPr sz="1600" spc="-5" dirty="0">
                <a:latin typeface="Tahoma"/>
                <a:cs typeface="Tahoma"/>
              </a:rPr>
              <a:t>Management </a:t>
            </a:r>
            <a:r>
              <a:rPr sz="1600" spc="-10" dirty="0">
                <a:latin typeface="Tahoma"/>
                <a:cs typeface="Tahoma"/>
              </a:rPr>
              <a:t>Office </a:t>
            </a:r>
            <a:r>
              <a:rPr sz="1600" spc="-5" dirty="0">
                <a:latin typeface="Tahoma"/>
                <a:cs typeface="Tahoma"/>
              </a:rPr>
              <a:t>(Establishment, </a:t>
            </a:r>
            <a:r>
              <a:rPr sz="1600" spc="-25" dirty="0">
                <a:latin typeface="Tahoma"/>
                <a:cs typeface="Tahoma"/>
              </a:rPr>
              <a:t>Etc.) </a:t>
            </a:r>
            <a:r>
              <a:rPr sz="1600" spc="-5" dirty="0">
                <a:latin typeface="Tahoma"/>
                <a:cs typeface="Tahoma"/>
              </a:rPr>
              <a:t>Act, </a:t>
            </a:r>
            <a:r>
              <a:rPr sz="1600" spc="-10" dirty="0">
                <a:latin typeface="Tahoma"/>
                <a:cs typeface="Tahoma"/>
              </a:rPr>
              <a:t>enacted </a:t>
            </a:r>
            <a:r>
              <a:rPr sz="1600" spc="-5" dirty="0">
                <a:latin typeface="Tahoma"/>
                <a:cs typeface="Tahoma"/>
              </a:rPr>
              <a:t>in</a:t>
            </a:r>
            <a:r>
              <a:rPr sz="1600" spc="195" dirty="0">
                <a:latin typeface="Tahoma"/>
                <a:cs typeface="Tahoma"/>
              </a:rPr>
              <a:t> </a:t>
            </a:r>
            <a:r>
              <a:rPr sz="1600" spc="-5" dirty="0">
                <a:latin typeface="Tahoma"/>
                <a:cs typeface="Tahoma"/>
              </a:rPr>
              <a:t>2003</a:t>
            </a:r>
            <a:endParaRPr sz="1600" dirty="0">
              <a:latin typeface="Tahoma"/>
              <a:cs typeface="Tahoma"/>
            </a:endParaRPr>
          </a:p>
        </p:txBody>
      </p:sp>
      <p:sp>
        <p:nvSpPr>
          <p:cNvPr id="4" name="object 4"/>
          <p:cNvSpPr/>
          <p:nvPr/>
        </p:nvSpPr>
        <p:spPr>
          <a:xfrm>
            <a:off x="7836041"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649223"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298195"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121920">
              <a:lnSpc>
                <a:spcPct val="100000"/>
              </a:lnSpc>
              <a:spcBef>
                <a:spcPts val="100"/>
              </a:spcBef>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47113" y="922865"/>
            <a:ext cx="5048250" cy="314960"/>
          </a:xfrm>
          <a:prstGeom prst="rect">
            <a:avLst/>
          </a:prstGeom>
        </p:spPr>
        <p:txBody>
          <a:bodyPr vert="horz" wrap="square" lIns="0" tIns="12065" rIns="0" bIns="0" rtlCol="0">
            <a:spAutoFit/>
          </a:bodyPr>
          <a:lstStyle/>
          <a:p>
            <a:pPr marL="12700">
              <a:lnSpc>
                <a:spcPct val="100000"/>
              </a:lnSpc>
              <a:spcBef>
                <a:spcPts val="95"/>
              </a:spcBef>
            </a:pPr>
            <a:r>
              <a:rPr spc="-55" dirty="0"/>
              <a:t>1.0 </a:t>
            </a:r>
            <a:r>
              <a:rPr spc="-75" dirty="0"/>
              <a:t>BACKGROUND</a:t>
            </a:r>
            <a:r>
              <a:rPr spc="-100" dirty="0"/>
              <a:t> </a:t>
            </a:r>
            <a:r>
              <a:rPr spc="-80" dirty="0"/>
              <a:t>……………………….Cont’d</a:t>
            </a:r>
          </a:p>
        </p:txBody>
      </p:sp>
      <p:sp>
        <p:nvSpPr>
          <p:cNvPr id="3" name="object 3"/>
          <p:cNvSpPr txBox="1"/>
          <p:nvPr/>
        </p:nvSpPr>
        <p:spPr>
          <a:xfrm>
            <a:off x="186334" y="1887169"/>
            <a:ext cx="8883015" cy="3842385"/>
          </a:xfrm>
          <a:prstGeom prst="rect">
            <a:avLst/>
          </a:prstGeom>
        </p:spPr>
        <p:txBody>
          <a:bodyPr vert="horz" wrap="square" lIns="0" tIns="12700" rIns="0" bIns="0" rtlCol="0">
            <a:spAutoFit/>
          </a:bodyPr>
          <a:lstStyle/>
          <a:p>
            <a:pPr marL="355600" indent="-342900">
              <a:lnSpc>
                <a:spcPct val="100000"/>
              </a:lnSpc>
              <a:spcBef>
                <a:spcPts val="100"/>
              </a:spcBef>
              <a:buClr>
                <a:srgbClr val="00AF50"/>
              </a:buClr>
              <a:buFont typeface="Wingdings"/>
              <a:buChar char=""/>
              <a:tabLst>
                <a:tab pos="354965" algn="l"/>
                <a:tab pos="355600" algn="l"/>
              </a:tabLst>
            </a:pPr>
            <a:r>
              <a:rPr sz="1800" b="1" spc="-5" dirty="0">
                <a:solidFill>
                  <a:srgbClr val="08684E"/>
                </a:solidFill>
                <a:latin typeface="Tahoma"/>
                <a:cs typeface="Tahoma"/>
              </a:rPr>
              <a:t>Mandate </a:t>
            </a:r>
            <a:r>
              <a:rPr sz="1800" b="1" dirty="0">
                <a:solidFill>
                  <a:srgbClr val="08684E"/>
                </a:solidFill>
                <a:latin typeface="Tahoma"/>
                <a:cs typeface="Tahoma"/>
              </a:rPr>
              <a:t>and</a:t>
            </a:r>
            <a:r>
              <a:rPr sz="1800" b="1" spc="-5" dirty="0">
                <a:solidFill>
                  <a:srgbClr val="08684E"/>
                </a:solidFill>
                <a:latin typeface="Tahoma"/>
                <a:cs typeface="Tahoma"/>
              </a:rPr>
              <a:t> Functions:</a:t>
            </a:r>
            <a:endParaRPr sz="1800" dirty="0">
              <a:latin typeface="Tahoma"/>
              <a:cs typeface="Tahoma"/>
            </a:endParaRPr>
          </a:p>
          <a:p>
            <a:pPr marL="393065" marR="1130935" indent="-20320">
              <a:lnSpc>
                <a:spcPct val="170000"/>
              </a:lnSpc>
              <a:spcBef>
                <a:spcPts val="45"/>
              </a:spcBef>
            </a:pPr>
            <a:r>
              <a:rPr sz="1600" spc="-5" dirty="0">
                <a:latin typeface="Tahoma"/>
                <a:cs typeface="Tahoma"/>
              </a:rPr>
              <a:t>Mandate and </a:t>
            </a:r>
            <a:r>
              <a:rPr sz="1600" spc="-10" dirty="0">
                <a:latin typeface="Tahoma"/>
                <a:cs typeface="Tahoma"/>
              </a:rPr>
              <a:t>Functions </a:t>
            </a:r>
            <a:r>
              <a:rPr sz="1600" spc="-5" dirty="0">
                <a:latin typeface="Tahoma"/>
                <a:cs typeface="Tahoma"/>
              </a:rPr>
              <a:t>of the </a:t>
            </a:r>
            <a:r>
              <a:rPr sz="1600" spc="-10" dirty="0">
                <a:latin typeface="Tahoma"/>
                <a:cs typeface="Tahoma"/>
              </a:rPr>
              <a:t>DMO </a:t>
            </a:r>
            <a:r>
              <a:rPr sz="1600" spc="-5" dirty="0">
                <a:latin typeface="Tahoma"/>
                <a:cs typeface="Tahoma"/>
              </a:rPr>
              <a:t>are </a:t>
            </a:r>
            <a:r>
              <a:rPr sz="1600" spc="-10" dirty="0">
                <a:latin typeface="Tahoma"/>
                <a:cs typeface="Tahoma"/>
              </a:rPr>
              <a:t>derived from </a:t>
            </a:r>
            <a:r>
              <a:rPr sz="1600" spc="-5" dirty="0">
                <a:latin typeface="Tahoma"/>
                <a:cs typeface="Tahoma"/>
              </a:rPr>
              <a:t>the </a:t>
            </a:r>
            <a:r>
              <a:rPr sz="1600" spc="-10" dirty="0">
                <a:latin typeface="Tahoma"/>
                <a:cs typeface="Tahoma"/>
              </a:rPr>
              <a:t>Debt </a:t>
            </a:r>
            <a:r>
              <a:rPr sz="1600" spc="-5" dirty="0">
                <a:latin typeface="Tahoma"/>
                <a:cs typeface="Tahoma"/>
              </a:rPr>
              <a:t>Management </a:t>
            </a:r>
            <a:r>
              <a:rPr sz="1600" spc="-10" dirty="0">
                <a:latin typeface="Tahoma"/>
                <a:cs typeface="Tahoma"/>
              </a:rPr>
              <a:t>Office  </a:t>
            </a:r>
            <a:r>
              <a:rPr sz="1600" spc="-5" dirty="0">
                <a:latin typeface="Tahoma"/>
                <a:cs typeface="Tahoma"/>
              </a:rPr>
              <a:t>(Establishment, </a:t>
            </a:r>
            <a:r>
              <a:rPr sz="1600" spc="-25" dirty="0">
                <a:latin typeface="Tahoma"/>
                <a:cs typeface="Tahoma"/>
              </a:rPr>
              <a:t>Etc.) </a:t>
            </a:r>
            <a:r>
              <a:rPr sz="1600" spc="-5" dirty="0">
                <a:latin typeface="Tahoma"/>
                <a:cs typeface="Tahoma"/>
              </a:rPr>
              <a:t>Act, 2003. </a:t>
            </a:r>
            <a:r>
              <a:rPr sz="1600" spc="-10" dirty="0">
                <a:latin typeface="Tahoma"/>
                <a:cs typeface="Tahoma"/>
              </a:rPr>
              <a:t>Some </a:t>
            </a:r>
            <a:r>
              <a:rPr sz="1600" spc="-5" dirty="0">
                <a:latin typeface="Tahoma"/>
                <a:cs typeface="Tahoma"/>
              </a:rPr>
              <a:t>of </a:t>
            </a:r>
            <a:r>
              <a:rPr sz="1600" spc="-10" dirty="0">
                <a:latin typeface="Tahoma"/>
                <a:cs typeface="Tahoma"/>
              </a:rPr>
              <a:t>these can </a:t>
            </a:r>
            <a:r>
              <a:rPr sz="1600" dirty="0">
                <a:latin typeface="Tahoma"/>
                <a:cs typeface="Tahoma"/>
              </a:rPr>
              <a:t>be </a:t>
            </a:r>
            <a:r>
              <a:rPr sz="1600" spc="-5" dirty="0">
                <a:latin typeface="Tahoma"/>
                <a:cs typeface="Tahoma"/>
              </a:rPr>
              <a:t>explained, as</a:t>
            </a:r>
            <a:r>
              <a:rPr sz="1600" spc="195" dirty="0">
                <a:latin typeface="Tahoma"/>
                <a:cs typeface="Tahoma"/>
              </a:rPr>
              <a:t> </a:t>
            </a:r>
            <a:r>
              <a:rPr sz="1600" spc="-10" dirty="0">
                <a:latin typeface="Tahoma"/>
                <a:cs typeface="Tahoma"/>
              </a:rPr>
              <a:t>follows:</a:t>
            </a:r>
            <a:endParaRPr sz="1600" dirty="0">
              <a:latin typeface="Tahoma"/>
              <a:cs typeface="Tahoma"/>
            </a:endParaRPr>
          </a:p>
          <a:p>
            <a:pPr marL="756285" lvl="1" indent="-287020">
              <a:lnSpc>
                <a:spcPct val="100000"/>
              </a:lnSpc>
              <a:spcBef>
                <a:spcPts val="1345"/>
              </a:spcBef>
              <a:buClr>
                <a:srgbClr val="00AF50"/>
              </a:buClr>
              <a:buFont typeface="Wingdings"/>
              <a:buChar char=""/>
              <a:tabLst>
                <a:tab pos="756285" algn="l"/>
                <a:tab pos="756920" algn="l"/>
              </a:tabLst>
            </a:pPr>
            <a:r>
              <a:rPr sz="1600" spc="-85" dirty="0">
                <a:latin typeface="Tahoma"/>
                <a:cs typeface="Tahoma"/>
              </a:rPr>
              <a:t>To </a:t>
            </a:r>
            <a:r>
              <a:rPr sz="1600" spc="-5" dirty="0">
                <a:latin typeface="Tahoma"/>
                <a:cs typeface="Tahoma"/>
              </a:rPr>
              <a:t>advise </a:t>
            </a:r>
            <a:r>
              <a:rPr sz="1600" spc="-10" dirty="0">
                <a:latin typeface="Tahoma"/>
                <a:cs typeface="Tahoma"/>
              </a:rPr>
              <a:t>Government on </a:t>
            </a:r>
            <a:r>
              <a:rPr lang="en-US" sz="1600" spc="-10" dirty="0">
                <a:latin typeface="Tahoma"/>
                <a:cs typeface="Tahoma"/>
              </a:rPr>
              <a:t>ALL</a:t>
            </a:r>
            <a:r>
              <a:rPr sz="1600" spc="-5" dirty="0">
                <a:latin typeface="Tahoma"/>
                <a:cs typeface="Tahoma"/>
              </a:rPr>
              <a:t> </a:t>
            </a:r>
            <a:r>
              <a:rPr sz="1600" spc="-10" dirty="0">
                <a:latin typeface="Tahoma"/>
                <a:cs typeface="Tahoma"/>
              </a:rPr>
              <a:t>matters relating to Public Debt</a:t>
            </a:r>
            <a:r>
              <a:rPr sz="1600" spc="310" dirty="0">
                <a:latin typeface="Tahoma"/>
                <a:cs typeface="Tahoma"/>
              </a:rPr>
              <a:t> </a:t>
            </a:r>
            <a:r>
              <a:rPr sz="1600" spc="-10" dirty="0">
                <a:latin typeface="Tahoma"/>
                <a:cs typeface="Tahoma"/>
              </a:rPr>
              <a:t>Management.</a:t>
            </a:r>
            <a:endParaRPr sz="1600" dirty="0">
              <a:latin typeface="Tahoma"/>
              <a:cs typeface="Tahoma"/>
            </a:endParaRPr>
          </a:p>
          <a:p>
            <a:pPr marL="756285" marR="7620" lvl="1" indent="-287020">
              <a:lnSpc>
                <a:spcPct val="150000"/>
              </a:lnSpc>
              <a:spcBef>
                <a:spcPts val="385"/>
              </a:spcBef>
              <a:buClr>
                <a:srgbClr val="00AF50"/>
              </a:buClr>
              <a:buFont typeface="Wingdings"/>
              <a:buChar char=""/>
              <a:tabLst>
                <a:tab pos="756285" algn="l"/>
                <a:tab pos="756920" algn="l"/>
              </a:tabLst>
            </a:pPr>
            <a:r>
              <a:rPr sz="1600" spc="-85" dirty="0">
                <a:latin typeface="Tahoma"/>
                <a:cs typeface="Tahoma"/>
              </a:rPr>
              <a:t>To </a:t>
            </a:r>
            <a:r>
              <a:rPr sz="1600" spc="-5" dirty="0">
                <a:latin typeface="Tahoma"/>
                <a:cs typeface="Tahoma"/>
              </a:rPr>
              <a:t>advise </a:t>
            </a:r>
            <a:r>
              <a:rPr sz="1600" spc="-10" dirty="0">
                <a:latin typeface="Tahoma"/>
                <a:cs typeface="Tahoma"/>
              </a:rPr>
              <a:t>Government on </a:t>
            </a:r>
            <a:r>
              <a:rPr sz="1600" spc="-5" dirty="0">
                <a:latin typeface="Tahoma"/>
                <a:cs typeface="Tahoma"/>
              </a:rPr>
              <a:t>its Borrowing Limits, and </a:t>
            </a:r>
            <a:r>
              <a:rPr sz="1600" spc="-10" dirty="0">
                <a:latin typeface="Tahoma"/>
                <a:cs typeface="Tahoma"/>
              </a:rPr>
              <a:t>determine ways </a:t>
            </a:r>
            <a:r>
              <a:rPr sz="1600" spc="-5" dirty="0">
                <a:latin typeface="Tahoma"/>
                <a:cs typeface="Tahoma"/>
              </a:rPr>
              <a:t>and </a:t>
            </a:r>
            <a:r>
              <a:rPr sz="1600" spc="-10" dirty="0">
                <a:latin typeface="Tahoma"/>
                <a:cs typeface="Tahoma"/>
              </a:rPr>
              <a:t>sources required  to fund </a:t>
            </a:r>
            <a:r>
              <a:rPr sz="1600" spc="-5" dirty="0">
                <a:latin typeface="Tahoma"/>
                <a:cs typeface="Tahoma"/>
              </a:rPr>
              <a:t>its </a:t>
            </a:r>
            <a:r>
              <a:rPr sz="1600" spc="-10" dirty="0">
                <a:latin typeface="Tahoma"/>
                <a:cs typeface="Tahoma"/>
              </a:rPr>
              <a:t>financing</a:t>
            </a:r>
            <a:r>
              <a:rPr sz="1600" spc="75" dirty="0">
                <a:latin typeface="Tahoma"/>
                <a:cs typeface="Tahoma"/>
              </a:rPr>
              <a:t> </a:t>
            </a:r>
            <a:r>
              <a:rPr sz="1600" spc="-5" dirty="0">
                <a:latin typeface="Tahoma"/>
                <a:cs typeface="Tahoma"/>
              </a:rPr>
              <a:t>gap.</a:t>
            </a:r>
            <a:endParaRPr sz="1600" dirty="0">
              <a:latin typeface="Tahoma"/>
              <a:cs typeface="Tahoma"/>
            </a:endParaRPr>
          </a:p>
          <a:p>
            <a:pPr marL="756285" marR="5080" lvl="1" indent="-287020">
              <a:lnSpc>
                <a:spcPts val="2880"/>
              </a:lnSpc>
              <a:spcBef>
                <a:spcPts val="259"/>
              </a:spcBef>
              <a:buClr>
                <a:srgbClr val="00AF50"/>
              </a:buClr>
              <a:buFont typeface="Wingdings"/>
              <a:buChar char=""/>
              <a:tabLst>
                <a:tab pos="756285" algn="l"/>
                <a:tab pos="756920" algn="l"/>
              </a:tabLst>
            </a:pPr>
            <a:r>
              <a:rPr sz="1600" spc="-85" dirty="0">
                <a:latin typeface="Tahoma"/>
                <a:cs typeface="Tahoma"/>
              </a:rPr>
              <a:t>To </a:t>
            </a:r>
            <a:r>
              <a:rPr sz="1600" spc="-5" dirty="0">
                <a:latin typeface="Tahoma"/>
                <a:cs typeface="Tahoma"/>
              </a:rPr>
              <a:t>maintain a reliable and </a:t>
            </a:r>
            <a:r>
              <a:rPr sz="1600" spc="-10" dirty="0">
                <a:latin typeface="Tahoma"/>
                <a:cs typeface="Tahoma"/>
              </a:rPr>
              <a:t>comprehensive </a:t>
            </a:r>
            <a:r>
              <a:rPr sz="1600" spc="-5" dirty="0">
                <a:latin typeface="Tahoma"/>
                <a:cs typeface="Tahoma"/>
              </a:rPr>
              <a:t>database </a:t>
            </a:r>
            <a:r>
              <a:rPr sz="1600" dirty="0">
                <a:latin typeface="Tahoma"/>
                <a:cs typeface="Tahoma"/>
              </a:rPr>
              <a:t>of </a:t>
            </a:r>
            <a:r>
              <a:rPr sz="1600" spc="-5" dirty="0">
                <a:latin typeface="Tahoma"/>
                <a:cs typeface="Tahoma"/>
              </a:rPr>
              <a:t>all loans </a:t>
            </a:r>
            <a:r>
              <a:rPr sz="1600" spc="-10" dirty="0">
                <a:latin typeface="Tahoma"/>
                <a:cs typeface="Tahoma"/>
              </a:rPr>
              <a:t>taken </a:t>
            </a:r>
            <a:r>
              <a:rPr sz="1600" spc="-5" dirty="0">
                <a:latin typeface="Tahoma"/>
                <a:cs typeface="Tahoma"/>
              </a:rPr>
              <a:t>or </a:t>
            </a:r>
            <a:r>
              <a:rPr sz="1600" spc="-10" dirty="0">
                <a:latin typeface="Tahoma"/>
                <a:cs typeface="Tahoma"/>
              </a:rPr>
              <a:t>guaranteed </a:t>
            </a:r>
            <a:r>
              <a:rPr sz="1600" dirty="0">
                <a:latin typeface="Tahoma"/>
                <a:cs typeface="Tahoma"/>
              </a:rPr>
              <a:t>by  </a:t>
            </a:r>
            <a:r>
              <a:rPr sz="1600" spc="-5" dirty="0">
                <a:latin typeface="Tahoma"/>
                <a:cs typeface="Tahoma"/>
              </a:rPr>
              <a:t>the </a:t>
            </a:r>
            <a:r>
              <a:rPr sz="1600" spc="-15" dirty="0">
                <a:latin typeface="Tahoma"/>
                <a:cs typeface="Tahoma"/>
              </a:rPr>
              <a:t>Federal </a:t>
            </a:r>
            <a:r>
              <a:rPr sz="1600" spc="-5" dirty="0">
                <a:latin typeface="Tahoma"/>
                <a:cs typeface="Tahoma"/>
              </a:rPr>
              <a:t>or State </a:t>
            </a:r>
            <a:r>
              <a:rPr sz="1600" spc="-10" dirty="0">
                <a:latin typeface="Tahoma"/>
                <a:cs typeface="Tahoma"/>
              </a:rPr>
              <a:t>Governments </a:t>
            </a:r>
            <a:r>
              <a:rPr sz="1600" spc="-5" dirty="0">
                <a:latin typeface="Tahoma"/>
                <a:cs typeface="Tahoma"/>
              </a:rPr>
              <a:t>or </a:t>
            </a:r>
            <a:r>
              <a:rPr sz="1600" spc="-10" dirty="0">
                <a:latin typeface="Tahoma"/>
                <a:cs typeface="Tahoma"/>
              </a:rPr>
              <a:t>any </a:t>
            </a:r>
            <a:r>
              <a:rPr sz="1600" spc="-5" dirty="0">
                <a:latin typeface="Tahoma"/>
                <a:cs typeface="Tahoma"/>
              </a:rPr>
              <a:t>of </a:t>
            </a:r>
            <a:r>
              <a:rPr sz="1600" spc="-10" dirty="0">
                <a:latin typeface="Tahoma"/>
                <a:cs typeface="Tahoma"/>
              </a:rPr>
              <a:t>their</a:t>
            </a:r>
            <a:r>
              <a:rPr sz="1600" spc="135" dirty="0">
                <a:latin typeface="Tahoma"/>
                <a:cs typeface="Tahoma"/>
              </a:rPr>
              <a:t> </a:t>
            </a:r>
            <a:r>
              <a:rPr sz="1600" spc="-10" dirty="0">
                <a:latin typeface="Tahoma"/>
                <a:cs typeface="Tahoma"/>
              </a:rPr>
              <a:t>agencies.</a:t>
            </a:r>
            <a:endParaRPr sz="1600" dirty="0">
              <a:latin typeface="Tahoma"/>
              <a:cs typeface="Tahoma"/>
            </a:endParaRPr>
          </a:p>
          <a:p>
            <a:pPr marL="756285" marR="6350" lvl="1" indent="-287020">
              <a:lnSpc>
                <a:spcPct val="150000"/>
              </a:lnSpc>
              <a:spcBef>
                <a:spcPts val="130"/>
              </a:spcBef>
              <a:buClr>
                <a:srgbClr val="00AF50"/>
              </a:buClr>
              <a:buFont typeface="Wingdings"/>
              <a:buChar char=""/>
              <a:tabLst>
                <a:tab pos="756285" algn="l"/>
                <a:tab pos="756920" algn="l"/>
              </a:tabLst>
            </a:pPr>
            <a:r>
              <a:rPr sz="1600" spc="-10" dirty="0">
                <a:latin typeface="Tahoma"/>
                <a:cs typeface="Tahoma"/>
              </a:rPr>
              <a:t>Issue Guidelines, </a:t>
            </a:r>
            <a:r>
              <a:rPr sz="1600" spc="-5" dirty="0">
                <a:latin typeface="Tahoma"/>
                <a:cs typeface="Tahoma"/>
              </a:rPr>
              <a:t>as </a:t>
            </a:r>
            <a:r>
              <a:rPr sz="1600" spc="-10" dirty="0">
                <a:latin typeface="Tahoma"/>
                <a:cs typeface="Tahoma"/>
              </a:rPr>
              <a:t>may </a:t>
            </a:r>
            <a:r>
              <a:rPr sz="1600" dirty="0">
                <a:latin typeface="Tahoma"/>
                <a:cs typeface="Tahoma"/>
              </a:rPr>
              <a:t>be </a:t>
            </a:r>
            <a:r>
              <a:rPr sz="1600" spc="-10" dirty="0">
                <a:latin typeface="Tahoma"/>
                <a:cs typeface="Tahoma"/>
              </a:rPr>
              <a:t>deemed </a:t>
            </a:r>
            <a:r>
              <a:rPr sz="1600" spc="-5" dirty="0">
                <a:latin typeface="Tahoma"/>
                <a:cs typeface="Tahoma"/>
              </a:rPr>
              <a:t>appropriate, </a:t>
            </a:r>
            <a:r>
              <a:rPr sz="1600" spc="-10" dirty="0">
                <a:latin typeface="Tahoma"/>
                <a:cs typeface="Tahoma"/>
              </a:rPr>
              <a:t>on </a:t>
            </a:r>
            <a:r>
              <a:rPr sz="1600" spc="-5" dirty="0">
                <a:latin typeface="Tahoma"/>
                <a:cs typeface="Tahoma"/>
              </a:rPr>
              <a:t>Domestic and </a:t>
            </a:r>
            <a:r>
              <a:rPr sz="1600" spc="-10" dirty="0">
                <a:latin typeface="Tahoma"/>
                <a:cs typeface="Tahoma"/>
              </a:rPr>
              <a:t>External </a:t>
            </a:r>
            <a:r>
              <a:rPr sz="1600" spc="-5" dirty="0">
                <a:latin typeface="Tahoma"/>
                <a:cs typeface="Tahoma"/>
              </a:rPr>
              <a:t>borrowing </a:t>
            </a:r>
            <a:r>
              <a:rPr sz="1600" dirty="0">
                <a:latin typeface="Tahoma"/>
                <a:cs typeface="Tahoma"/>
              </a:rPr>
              <a:t>by  </a:t>
            </a:r>
            <a:r>
              <a:rPr sz="1600" spc="-5" dirty="0">
                <a:latin typeface="Tahoma"/>
                <a:cs typeface="Tahoma"/>
              </a:rPr>
              <a:t>the </a:t>
            </a:r>
            <a:r>
              <a:rPr sz="1600" spc="-15" dirty="0">
                <a:latin typeface="Tahoma"/>
                <a:cs typeface="Tahoma"/>
              </a:rPr>
              <a:t>Federal </a:t>
            </a:r>
            <a:r>
              <a:rPr sz="1600" spc="-5" dirty="0">
                <a:latin typeface="Tahoma"/>
                <a:cs typeface="Tahoma"/>
              </a:rPr>
              <a:t>and the 36 States and </a:t>
            </a:r>
            <a:r>
              <a:rPr sz="1600" spc="-60" dirty="0">
                <a:latin typeface="Tahoma"/>
                <a:cs typeface="Tahoma"/>
              </a:rPr>
              <a:t>FCT, </a:t>
            </a:r>
            <a:r>
              <a:rPr sz="1600" spc="-5" dirty="0">
                <a:latin typeface="Tahoma"/>
                <a:cs typeface="Tahoma"/>
              </a:rPr>
              <a:t>as </a:t>
            </a:r>
            <a:r>
              <a:rPr sz="1600" spc="-10" dirty="0">
                <a:latin typeface="Tahoma"/>
                <a:cs typeface="Tahoma"/>
              </a:rPr>
              <a:t>well </a:t>
            </a:r>
            <a:r>
              <a:rPr sz="1600" spc="-5" dirty="0">
                <a:latin typeface="Tahoma"/>
                <a:cs typeface="Tahoma"/>
              </a:rPr>
              <a:t>as </a:t>
            </a:r>
            <a:r>
              <a:rPr sz="1600" spc="-10" dirty="0">
                <a:latin typeface="Tahoma"/>
                <a:cs typeface="Tahoma"/>
              </a:rPr>
              <a:t>their</a:t>
            </a:r>
            <a:r>
              <a:rPr sz="1600" spc="165" dirty="0">
                <a:latin typeface="Tahoma"/>
                <a:cs typeface="Tahoma"/>
              </a:rPr>
              <a:t> </a:t>
            </a:r>
            <a:r>
              <a:rPr sz="1600" spc="-10" dirty="0">
                <a:latin typeface="Tahoma"/>
                <a:cs typeface="Tahoma"/>
              </a:rPr>
              <a:t>Agencies.</a:t>
            </a:r>
            <a:endParaRPr sz="1600" dirty="0">
              <a:latin typeface="Tahoma"/>
              <a:cs typeface="Tahoma"/>
            </a:endParaRPr>
          </a:p>
        </p:txBody>
      </p:sp>
      <p:sp>
        <p:nvSpPr>
          <p:cNvPr id="4" name="object 4"/>
          <p:cNvSpPr/>
          <p:nvPr/>
        </p:nvSpPr>
        <p:spPr>
          <a:xfrm>
            <a:off x="7836041"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649223"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298195"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121920">
              <a:lnSpc>
                <a:spcPct val="100000"/>
              </a:lnSpc>
              <a:spcBef>
                <a:spcPts val="100"/>
              </a:spcBef>
            </a:pPr>
            <a:fld id="{81D60167-4931-47E6-BA6A-407CBD079E47}" type="slidenum">
              <a:rPr dirty="0"/>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47113" y="922865"/>
            <a:ext cx="5048250" cy="314960"/>
          </a:xfrm>
          <a:prstGeom prst="rect">
            <a:avLst/>
          </a:prstGeom>
        </p:spPr>
        <p:txBody>
          <a:bodyPr vert="horz" wrap="square" lIns="0" tIns="12065" rIns="0" bIns="0" rtlCol="0">
            <a:spAutoFit/>
          </a:bodyPr>
          <a:lstStyle/>
          <a:p>
            <a:pPr marL="12700">
              <a:lnSpc>
                <a:spcPct val="100000"/>
              </a:lnSpc>
              <a:spcBef>
                <a:spcPts val="95"/>
              </a:spcBef>
            </a:pPr>
            <a:r>
              <a:rPr spc="-55" dirty="0"/>
              <a:t>1.0 </a:t>
            </a:r>
            <a:r>
              <a:rPr spc="-75" dirty="0"/>
              <a:t>BACKGROUND</a:t>
            </a:r>
            <a:r>
              <a:rPr spc="-100" dirty="0"/>
              <a:t> </a:t>
            </a:r>
            <a:r>
              <a:rPr spc="-80" dirty="0"/>
              <a:t>……………………….Cont’d</a:t>
            </a:r>
          </a:p>
        </p:txBody>
      </p:sp>
      <p:sp>
        <p:nvSpPr>
          <p:cNvPr id="3" name="object 3"/>
          <p:cNvSpPr txBox="1"/>
          <p:nvPr/>
        </p:nvSpPr>
        <p:spPr>
          <a:xfrm>
            <a:off x="186334" y="1887169"/>
            <a:ext cx="7431405" cy="1090930"/>
          </a:xfrm>
          <a:prstGeom prst="rect">
            <a:avLst/>
          </a:prstGeom>
        </p:spPr>
        <p:txBody>
          <a:bodyPr vert="horz" wrap="square" lIns="0" tIns="12700" rIns="0" bIns="0" rtlCol="0">
            <a:spAutoFit/>
          </a:bodyPr>
          <a:lstStyle/>
          <a:p>
            <a:pPr marL="355600" indent="-342900">
              <a:lnSpc>
                <a:spcPct val="100000"/>
              </a:lnSpc>
              <a:spcBef>
                <a:spcPts val="100"/>
              </a:spcBef>
              <a:buClr>
                <a:srgbClr val="00AF50"/>
              </a:buClr>
              <a:buFont typeface="Wingdings"/>
              <a:buChar char=""/>
              <a:tabLst>
                <a:tab pos="354965" algn="l"/>
                <a:tab pos="355600" algn="l"/>
              </a:tabLst>
            </a:pPr>
            <a:r>
              <a:rPr sz="1800" b="1" spc="-5" dirty="0">
                <a:solidFill>
                  <a:srgbClr val="08684E"/>
                </a:solidFill>
                <a:latin typeface="Tahoma"/>
                <a:cs typeface="Tahoma"/>
              </a:rPr>
              <a:t>Composition of the DMO’s Supervisory</a:t>
            </a:r>
            <a:r>
              <a:rPr sz="1800" b="1" spc="-30" dirty="0">
                <a:solidFill>
                  <a:srgbClr val="08684E"/>
                </a:solidFill>
                <a:latin typeface="Tahoma"/>
                <a:cs typeface="Tahoma"/>
              </a:rPr>
              <a:t> </a:t>
            </a:r>
            <a:r>
              <a:rPr sz="1800" b="1" spc="-5" dirty="0">
                <a:solidFill>
                  <a:srgbClr val="08684E"/>
                </a:solidFill>
                <a:latin typeface="Tahoma"/>
                <a:cs typeface="Tahoma"/>
              </a:rPr>
              <a:t>Board:</a:t>
            </a:r>
            <a:endParaRPr sz="1800" dirty="0">
              <a:latin typeface="Tahoma"/>
              <a:cs typeface="Tahoma"/>
            </a:endParaRPr>
          </a:p>
          <a:p>
            <a:pPr>
              <a:lnSpc>
                <a:spcPct val="100000"/>
              </a:lnSpc>
            </a:pPr>
            <a:endParaRPr sz="2200" dirty="0">
              <a:latin typeface="Tahoma"/>
              <a:cs typeface="Tahoma"/>
            </a:endParaRPr>
          </a:p>
          <a:p>
            <a:pPr marL="411480">
              <a:lnSpc>
                <a:spcPct val="100000"/>
              </a:lnSpc>
              <a:spcBef>
                <a:spcPts val="1650"/>
              </a:spcBef>
            </a:pPr>
            <a:r>
              <a:rPr sz="1600" b="1" spc="-10" dirty="0">
                <a:latin typeface="Tahoma"/>
                <a:cs typeface="Tahoma"/>
              </a:rPr>
              <a:t>The </a:t>
            </a:r>
            <a:r>
              <a:rPr sz="1600" b="1" spc="-5" dirty="0">
                <a:latin typeface="Tahoma"/>
                <a:cs typeface="Tahoma"/>
              </a:rPr>
              <a:t>DMO Act </a:t>
            </a:r>
            <a:r>
              <a:rPr sz="1600" b="1" spc="-10" dirty="0">
                <a:latin typeface="Tahoma"/>
                <a:cs typeface="Tahoma"/>
              </a:rPr>
              <a:t>provides for </a:t>
            </a:r>
            <a:r>
              <a:rPr sz="1600" b="1" spc="-5" dirty="0">
                <a:latin typeface="Tahoma"/>
                <a:cs typeface="Tahoma"/>
              </a:rPr>
              <a:t>a </a:t>
            </a:r>
            <a:r>
              <a:rPr sz="1600" b="1" dirty="0">
                <a:latin typeface="Tahoma"/>
                <a:cs typeface="Tahoma"/>
              </a:rPr>
              <a:t>7-member </a:t>
            </a:r>
            <a:r>
              <a:rPr sz="1600" b="1" spc="-10" dirty="0">
                <a:latin typeface="Tahoma"/>
                <a:cs typeface="Tahoma"/>
              </a:rPr>
              <a:t>Supervisory Board </a:t>
            </a:r>
            <a:r>
              <a:rPr sz="1600" b="1" spc="-5" dirty="0">
                <a:latin typeface="Tahoma"/>
                <a:cs typeface="Tahoma"/>
              </a:rPr>
              <a:t>as</a:t>
            </a:r>
            <a:r>
              <a:rPr sz="1600" b="1" spc="340" dirty="0">
                <a:latin typeface="Tahoma"/>
                <a:cs typeface="Tahoma"/>
              </a:rPr>
              <a:t> </a:t>
            </a:r>
            <a:r>
              <a:rPr sz="1600" b="1" spc="-10" dirty="0">
                <a:latin typeface="Tahoma"/>
                <a:cs typeface="Tahoma"/>
              </a:rPr>
              <a:t>follows:</a:t>
            </a:r>
            <a:endParaRPr sz="1600" dirty="0">
              <a:latin typeface="Tahoma"/>
              <a:cs typeface="Tahoma"/>
            </a:endParaRPr>
          </a:p>
        </p:txBody>
      </p:sp>
      <p:sp>
        <p:nvSpPr>
          <p:cNvPr id="4" name="object 4"/>
          <p:cNvSpPr txBox="1"/>
          <p:nvPr/>
        </p:nvSpPr>
        <p:spPr>
          <a:xfrm>
            <a:off x="643534" y="3064256"/>
            <a:ext cx="5095240" cy="2416810"/>
          </a:xfrm>
          <a:prstGeom prst="rect">
            <a:avLst/>
          </a:prstGeom>
        </p:spPr>
        <p:txBody>
          <a:bodyPr vert="horz" wrap="square" lIns="0" tIns="13335" rIns="0" bIns="0" rtlCol="0">
            <a:spAutoFit/>
          </a:bodyPr>
          <a:lstStyle/>
          <a:p>
            <a:pPr marL="299085" indent="-287020">
              <a:lnSpc>
                <a:spcPct val="100000"/>
              </a:lnSpc>
              <a:spcBef>
                <a:spcPts val="105"/>
              </a:spcBef>
              <a:buClr>
                <a:srgbClr val="00AF50"/>
              </a:buClr>
              <a:buFont typeface="Wingdings"/>
              <a:buChar char=""/>
              <a:tabLst>
                <a:tab pos="299085" algn="l"/>
                <a:tab pos="299720" algn="l"/>
              </a:tabLst>
            </a:pPr>
            <a:r>
              <a:rPr sz="1400" spc="-5" dirty="0">
                <a:latin typeface="Tahoma"/>
                <a:cs typeface="Tahoma"/>
              </a:rPr>
              <a:t>Vice-President, </a:t>
            </a:r>
            <a:r>
              <a:rPr sz="1400" spc="-10" dirty="0">
                <a:latin typeface="Tahoma"/>
                <a:cs typeface="Tahoma"/>
              </a:rPr>
              <a:t>Federal </a:t>
            </a:r>
            <a:r>
              <a:rPr sz="1400" spc="-5" dirty="0">
                <a:latin typeface="Tahoma"/>
                <a:cs typeface="Tahoma"/>
              </a:rPr>
              <a:t>Republic </a:t>
            </a:r>
            <a:r>
              <a:rPr sz="1400" dirty="0">
                <a:latin typeface="Tahoma"/>
                <a:cs typeface="Tahoma"/>
              </a:rPr>
              <a:t>of</a:t>
            </a:r>
            <a:r>
              <a:rPr sz="1400" spc="-35" dirty="0">
                <a:latin typeface="Tahoma"/>
                <a:cs typeface="Tahoma"/>
              </a:rPr>
              <a:t> </a:t>
            </a:r>
            <a:r>
              <a:rPr sz="1400" spc="-5" dirty="0">
                <a:latin typeface="Tahoma"/>
                <a:cs typeface="Tahoma"/>
              </a:rPr>
              <a:t>Nigeria</a:t>
            </a:r>
            <a:endParaRPr sz="1400">
              <a:latin typeface="Tahoma"/>
              <a:cs typeface="Tahoma"/>
            </a:endParaRPr>
          </a:p>
          <a:p>
            <a:pPr marL="299085" indent="-287020">
              <a:lnSpc>
                <a:spcPct val="100000"/>
              </a:lnSpc>
              <a:spcBef>
                <a:spcPts val="1175"/>
              </a:spcBef>
              <a:buClr>
                <a:srgbClr val="00AF50"/>
              </a:buClr>
              <a:buFont typeface="Wingdings"/>
              <a:buChar char=""/>
              <a:tabLst>
                <a:tab pos="299085" algn="l"/>
                <a:tab pos="299720" algn="l"/>
              </a:tabLst>
            </a:pPr>
            <a:r>
              <a:rPr sz="1400" spc="-5" dirty="0">
                <a:latin typeface="Tahoma"/>
                <a:cs typeface="Tahoma"/>
              </a:rPr>
              <a:t>Honourable </a:t>
            </a:r>
            <a:r>
              <a:rPr sz="1400" dirty="0">
                <a:latin typeface="Tahoma"/>
                <a:cs typeface="Tahoma"/>
              </a:rPr>
              <a:t>Minister of</a:t>
            </a:r>
            <a:r>
              <a:rPr sz="1400" spc="-55" dirty="0">
                <a:latin typeface="Tahoma"/>
                <a:cs typeface="Tahoma"/>
              </a:rPr>
              <a:t> </a:t>
            </a:r>
            <a:r>
              <a:rPr sz="1400" spc="-5" dirty="0">
                <a:latin typeface="Tahoma"/>
                <a:cs typeface="Tahoma"/>
              </a:rPr>
              <a:t>Finance</a:t>
            </a:r>
            <a:endParaRPr sz="1400">
              <a:latin typeface="Tahoma"/>
              <a:cs typeface="Tahoma"/>
            </a:endParaRPr>
          </a:p>
          <a:p>
            <a:pPr marL="299085" indent="-287020">
              <a:lnSpc>
                <a:spcPct val="100000"/>
              </a:lnSpc>
              <a:spcBef>
                <a:spcPts val="1175"/>
              </a:spcBef>
              <a:buClr>
                <a:srgbClr val="00AF50"/>
              </a:buClr>
              <a:buFont typeface="Wingdings"/>
              <a:buChar char=""/>
              <a:tabLst>
                <a:tab pos="299085" algn="l"/>
                <a:tab pos="299720" algn="l"/>
              </a:tabLst>
            </a:pPr>
            <a:r>
              <a:rPr sz="1400" spc="-10" dirty="0">
                <a:latin typeface="Tahoma"/>
                <a:cs typeface="Tahoma"/>
              </a:rPr>
              <a:t>Attorney-General </a:t>
            </a:r>
            <a:r>
              <a:rPr sz="1400" dirty="0">
                <a:latin typeface="Tahoma"/>
                <a:cs typeface="Tahoma"/>
              </a:rPr>
              <a:t>of </a:t>
            </a:r>
            <a:r>
              <a:rPr sz="1400" spc="-5" dirty="0">
                <a:latin typeface="Tahoma"/>
                <a:cs typeface="Tahoma"/>
              </a:rPr>
              <a:t>the </a:t>
            </a:r>
            <a:r>
              <a:rPr sz="1400" spc="-10" dirty="0">
                <a:latin typeface="Tahoma"/>
                <a:cs typeface="Tahoma"/>
              </a:rPr>
              <a:t>Federation </a:t>
            </a:r>
            <a:r>
              <a:rPr sz="1400" dirty="0">
                <a:latin typeface="Tahoma"/>
                <a:cs typeface="Tahoma"/>
              </a:rPr>
              <a:t>&amp; </a:t>
            </a:r>
            <a:r>
              <a:rPr sz="1400" spc="-5" dirty="0">
                <a:latin typeface="Tahoma"/>
                <a:cs typeface="Tahoma"/>
              </a:rPr>
              <a:t>Hon. </a:t>
            </a:r>
            <a:r>
              <a:rPr sz="1400" dirty="0">
                <a:latin typeface="Tahoma"/>
                <a:cs typeface="Tahoma"/>
              </a:rPr>
              <a:t>Minister of</a:t>
            </a:r>
            <a:r>
              <a:rPr sz="1400" spc="-30" dirty="0">
                <a:latin typeface="Tahoma"/>
                <a:cs typeface="Tahoma"/>
              </a:rPr>
              <a:t> </a:t>
            </a:r>
            <a:r>
              <a:rPr sz="1400" dirty="0">
                <a:latin typeface="Tahoma"/>
                <a:cs typeface="Tahoma"/>
              </a:rPr>
              <a:t>Justice</a:t>
            </a:r>
            <a:endParaRPr sz="1400">
              <a:latin typeface="Tahoma"/>
              <a:cs typeface="Tahoma"/>
            </a:endParaRPr>
          </a:p>
          <a:p>
            <a:pPr marL="299085" indent="-287020">
              <a:lnSpc>
                <a:spcPct val="100000"/>
              </a:lnSpc>
              <a:spcBef>
                <a:spcPts val="1175"/>
              </a:spcBef>
              <a:buClr>
                <a:srgbClr val="00AF50"/>
              </a:buClr>
              <a:buFont typeface="Wingdings"/>
              <a:buChar char=""/>
              <a:tabLst>
                <a:tab pos="299085" algn="l"/>
                <a:tab pos="299720" algn="l"/>
              </a:tabLst>
            </a:pPr>
            <a:r>
              <a:rPr sz="1400" dirty="0">
                <a:latin typeface="Tahoma"/>
                <a:cs typeface="Tahoma"/>
              </a:rPr>
              <a:t>Chief Economic Adviser </a:t>
            </a:r>
            <a:r>
              <a:rPr sz="1400" spc="-5" dirty="0">
                <a:latin typeface="Tahoma"/>
                <a:cs typeface="Tahoma"/>
              </a:rPr>
              <a:t>to the</a:t>
            </a:r>
            <a:r>
              <a:rPr sz="1400" spc="-50" dirty="0">
                <a:latin typeface="Tahoma"/>
                <a:cs typeface="Tahoma"/>
              </a:rPr>
              <a:t> </a:t>
            </a:r>
            <a:r>
              <a:rPr sz="1400" spc="-5" dirty="0">
                <a:latin typeface="Tahoma"/>
                <a:cs typeface="Tahoma"/>
              </a:rPr>
              <a:t>President</a:t>
            </a:r>
            <a:endParaRPr sz="1400">
              <a:latin typeface="Tahoma"/>
              <a:cs typeface="Tahoma"/>
            </a:endParaRPr>
          </a:p>
          <a:p>
            <a:pPr marL="299085" indent="-287020">
              <a:lnSpc>
                <a:spcPct val="100000"/>
              </a:lnSpc>
              <a:spcBef>
                <a:spcPts val="1180"/>
              </a:spcBef>
              <a:buClr>
                <a:srgbClr val="00AF50"/>
              </a:buClr>
              <a:buFont typeface="Wingdings"/>
              <a:buChar char=""/>
              <a:tabLst>
                <a:tab pos="299085" algn="l"/>
                <a:tab pos="299720" algn="l"/>
              </a:tabLst>
            </a:pPr>
            <a:r>
              <a:rPr sz="1400" spc="-25" dirty="0">
                <a:latin typeface="Tahoma"/>
                <a:cs typeface="Tahoma"/>
              </a:rPr>
              <a:t>Governor, </a:t>
            </a:r>
            <a:r>
              <a:rPr sz="1400" spc="-5" dirty="0">
                <a:latin typeface="Tahoma"/>
                <a:cs typeface="Tahoma"/>
              </a:rPr>
              <a:t>Central </a:t>
            </a:r>
            <a:r>
              <a:rPr sz="1400" dirty="0">
                <a:latin typeface="Tahoma"/>
                <a:cs typeface="Tahoma"/>
              </a:rPr>
              <a:t>Bank of</a:t>
            </a:r>
            <a:r>
              <a:rPr sz="1400" spc="-15" dirty="0">
                <a:latin typeface="Tahoma"/>
                <a:cs typeface="Tahoma"/>
              </a:rPr>
              <a:t> </a:t>
            </a:r>
            <a:r>
              <a:rPr sz="1400" spc="-5" dirty="0">
                <a:latin typeface="Tahoma"/>
                <a:cs typeface="Tahoma"/>
              </a:rPr>
              <a:t>Nigeria</a:t>
            </a:r>
            <a:endParaRPr sz="1400">
              <a:latin typeface="Tahoma"/>
              <a:cs typeface="Tahoma"/>
            </a:endParaRPr>
          </a:p>
          <a:p>
            <a:pPr marL="299085" indent="-287020">
              <a:lnSpc>
                <a:spcPct val="100000"/>
              </a:lnSpc>
              <a:spcBef>
                <a:spcPts val="1175"/>
              </a:spcBef>
              <a:buClr>
                <a:srgbClr val="00AF50"/>
              </a:buClr>
              <a:buFont typeface="Wingdings"/>
              <a:buChar char=""/>
              <a:tabLst>
                <a:tab pos="299085" algn="l"/>
                <a:tab pos="299720" algn="l"/>
              </a:tabLst>
            </a:pPr>
            <a:r>
              <a:rPr sz="1400" spc="-5" dirty="0">
                <a:latin typeface="Tahoma"/>
                <a:cs typeface="Tahoma"/>
              </a:rPr>
              <a:t>Accountant-General </a:t>
            </a:r>
            <a:r>
              <a:rPr sz="1400" dirty="0">
                <a:latin typeface="Tahoma"/>
                <a:cs typeface="Tahoma"/>
              </a:rPr>
              <a:t>of </a:t>
            </a:r>
            <a:r>
              <a:rPr sz="1400" spc="-5" dirty="0">
                <a:latin typeface="Tahoma"/>
                <a:cs typeface="Tahoma"/>
              </a:rPr>
              <a:t>the</a:t>
            </a:r>
            <a:r>
              <a:rPr sz="1400" spc="-40" dirty="0">
                <a:latin typeface="Tahoma"/>
                <a:cs typeface="Tahoma"/>
              </a:rPr>
              <a:t> </a:t>
            </a:r>
            <a:r>
              <a:rPr sz="1400" spc="-10" dirty="0">
                <a:latin typeface="Tahoma"/>
                <a:cs typeface="Tahoma"/>
              </a:rPr>
              <a:t>Federation</a:t>
            </a:r>
            <a:endParaRPr sz="1400">
              <a:latin typeface="Tahoma"/>
              <a:cs typeface="Tahoma"/>
            </a:endParaRPr>
          </a:p>
          <a:p>
            <a:pPr marL="299085" indent="-287020">
              <a:lnSpc>
                <a:spcPct val="100000"/>
              </a:lnSpc>
              <a:spcBef>
                <a:spcPts val="1180"/>
              </a:spcBef>
              <a:buClr>
                <a:srgbClr val="00AF50"/>
              </a:buClr>
              <a:buFont typeface="Wingdings"/>
              <a:buChar char=""/>
              <a:tabLst>
                <a:tab pos="299085" algn="l"/>
                <a:tab pos="299720" algn="l"/>
              </a:tabLst>
            </a:pPr>
            <a:r>
              <a:rPr sz="1400" spc="-5" dirty="0">
                <a:latin typeface="Tahoma"/>
                <a:cs typeface="Tahoma"/>
              </a:rPr>
              <a:t>Director-General,</a:t>
            </a:r>
            <a:r>
              <a:rPr sz="1400" spc="-30" dirty="0">
                <a:latin typeface="Tahoma"/>
                <a:cs typeface="Tahoma"/>
              </a:rPr>
              <a:t> </a:t>
            </a:r>
            <a:r>
              <a:rPr sz="1400" spc="-5" dirty="0">
                <a:latin typeface="Tahoma"/>
                <a:cs typeface="Tahoma"/>
              </a:rPr>
              <a:t>DMO</a:t>
            </a:r>
            <a:endParaRPr sz="1400">
              <a:latin typeface="Tahoma"/>
              <a:cs typeface="Tahoma"/>
            </a:endParaRPr>
          </a:p>
        </p:txBody>
      </p:sp>
      <p:sp>
        <p:nvSpPr>
          <p:cNvPr id="5" name="object 5"/>
          <p:cNvSpPr txBox="1"/>
          <p:nvPr/>
        </p:nvSpPr>
        <p:spPr>
          <a:xfrm>
            <a:off x="6062217" y="3064256"/>
            <a:ext cx="1629410" cy="2416810"/>
          </a:xfrm>
          <a:prstGeom prst="rect">
            <a:avLst/>
          </a:prstGeom>
        </p:spPr>
        <p:txBody>
          <a:bodyPr vert="horz" wrap="square" lIns="0" tIns="13335" rIns="0" bIns="0" rtlCol="0">
            <a:spAutoFit/>
          </a:bodyPr>
          <a:lstStyle/>
          <a:p>
            <a:pPr marL="12700">
              <a:lnSpc>
                <a:spcPct val="100000"/>
              </a:lnSpc>
              <a:spcBef>
                <a:spcPts val="105"/>
              </a:spcBef>
            </a:pPr>
            <a:r>
              <a:rPr sz="1400" spc="-5" dirty="0">
                <a:latin typeface="Tahoma"/>
                <a:cs typeface="Tahoma"/>
              </a:rPr>
              <a:t>Chairman</a:t>
            </a:r>
            <a:endParaRPr sz="1400">
              <a:latin typeface="Tahoma"/>
              <a:cs typeface="Tahoma"/>
            </a:endParaRPr>
          </a:p>
          <a:p>
            <a:pPr marL="12700" marR="482600">
              <a:lnSpc>
                <a:spcPct val="170000"/>
              </a:lnSpc>
            </a:pPr>
            <a:r>
              <a:rPr sz="1400" dirty="0">
                <a:latin typeface="Tahoma"/>
                <a:cs typeface="Tahoma"/>
              </a:rPr>
              <a:t>Vice</a:t>
            </a:r>
            <a:r>
              <a:rPr sz="1400" spc="-70" dirty="0">
                <a:latin typeface="Tahoma"/>
                <a:cs typeface="Tahoma"/>
              </a:rPr>
              <a:t> </a:t>
            </a:r>
            <a:r>
              <a:rPr sz="1400" spc="-5" dirty="0">
                <a:latin typeface="Tahoma"/>
                <a:cs typeface="Tahoma"/>
              </a:rPr>
              <a:t>Chairman  </a:t>
            </a:r>
            <a:r>
              <a:rPr sz="1400" dirty="0">
                <a:latin typeface="Tahoma"/>
                <a:cs typeface="Tahoma"/>
              </a:rPr>
              <a:t>Member  Member  Member  Member</a:t>
            </a:r>
            <a:endParaRPr sz="1400">
              <a:latin typeface="Tahoma"/>
              <a:cs typeface="Tahoma"/>
            </a:endParaRPr>
          </a:p>
          <a:p>
            <a:pPr marL="12700">
              <a:lnSpc>
                <a:spcPct val="100000"/>
              </a:lnSpc>
              <a:spcBef>
                <a:spcPts val="1175"/>
              </a:spcBef>
            </a:pPr>
            <a:r>
              <a:rPr sz="1400" dirty="0">
                <a:latin typeface="Tahoma"/>
                <a:cs typeface="Tahoma"/>
              </a:rPr>
              <a:t>Member &amp;</a:t>
            </a:r>
            <a:r>
              <a:rPr sz="1400" spc="-95" dirty="0">
                <a:latin typeface="Tahoma"/>
                <a:cs typeface="Tahoma"/>
              </a:rPr>
              <a:t> </a:t>
            </a:r>
            <a:r>
              <a:rPr sz="1400" spc="-5" dirty="0">
                <a:latin typeface="Tahoma"/>
                <a:cs typeface="Tahoma"/>
              </a:rPr>
              <a:t>Secretary</a:t>
            </a:r>
            <a:endParaRPr sz="1400">
              <a:latin typeface="Tahoma"/>
              <a:cs typeface="Tahoma"/>
            </a:endParaRPr>
          </a:p>
        </p:txBody>
      </p:sp>
      <p:sp>
        <p:nvSpPr>
          <p:cNvPr id="6" name="object 6"/>
          <p:cNvSpPr/>
          <p:nvPr/>
        </p:nvSpPr>
        <p:spPr>
          <a:xfrm>
            <a:off x="7836041" y="25743"/>
            <a:ext cx="1253693" cy="700216"/>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649223" y="117347"/>
            <a:ext cx="838200" cy="53340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298195"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9" name="object 9"/>
          <p:cNvSpPr txBox="1">
            <a:spLocks noGrp="1"/>
          </p:cNvSpPr>
          <p:nvPr>
            <p:ph type="sldNum" sz="quarter" idx="7"/>
          </p:nvPr>
        </p:nvSpPr>
        <p:spPr>
          <a:prstGeom prst="rect">
            <a:avLst/>
          </a:prstGeom>
        </p:spPr>
        <p:txBody>
          <a:bodyPr vert="horz" wrap="square" lIns="0" tIns="12700" rIns="0" bIns="0" rtlCol="0">
            <a:spAutoFit/>
          </a:bodyPr>
          <a:lstStyle/>
          <a:p>
            <a:pPr marL="121920">
              <a:lnSpc>
                <a:spcPct val="100000"/>
              </a:lnSpc>
              <a:spcBef>
                <a:spcPts val="100"/>
              </a:spcBef>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47113" y="922865"/>
            <a:ext cx="5048250" cy="314960"/>
          </a:xfrm>
          <a:prstGeom prst="rect">
            <a:avLst/>
          </a:prstGeom>
        </p:spPr>
        <p:txBody>
          <a:bodyPr vert="horz" wrap="square" lIns="0" tIns="12065" rIns="0" bIns="0" rtlCol="0">
            <a:spAutoFit/>
          </a:bodyPr>
          <a:lstStyle/>
          <a:p>
            <a:pPr marL="12700">
              <a:lnSpc>
                <a:spcPct val="100000"/>
              </a:lnSpc>
              <a:spcBef>
                <a:spcPts val="95"/>
              </a:spcBef>
            </a:pPr>
            <a:r>
              <a:rPr spc="-55" dirty="0"/>
              <a:t>1.0 </a:t>
            </a:r>
            <a:r>
              <a:rPr spc="-75" dirty="0"/>
              <a:t>BACKGROUND</a:t>
            </a:r>
            <a:r>
              <a:rPr spc="-100" dirty="0"/>
              <a:t> </a:t>
            </a:r>
            <a:r>
              <a:rPr spc="-80" dirty="0"/>
              <a:t>……………………….Cont’d</a:t>
            </a:r>
          </a:p>
        </p:txBody>
      </p:sp>
      <p:sp>
        <p:nvSpPr>
          <p:cNvPr id="3" name="object 3"/>
          <p:cNvSpPr txBox="1"/>
          <p:nvPr/>
        </p:nvSpPr>
        <p:spPr>
          <a:xfrm>
            <a:off x="186333" y="1603375"/>
            <a:ext cx="7281393" cy="289823"/>
          </a:xfrm>
          <a:prstGeom prst="rect">
            <a:avLst/>
          </a:prstGeom>
        </p:spPr>
        <p:txBody>
          <a:bodyPr vert="horz" wrap="square" lIns="0" tIns="12700" rIns="0" bIns="0" rtlCol="0">
            <a:spAutoFit/>
          </a:bodyPr>
          <a:lstStyle/>
          <a:p>
            <a:pPr marL="355600" indent="-342900">
              <a:lnSpc>
                <a:spcPct val="100000"/>
              </a:lnSpc>
              <a:spcBef>
                <a:spcPts val="100"/>
              </a:spcBef>
              <a:buClr>
                <a:srgbClr val="00AF50"/>
              </a:buClr>
              <a:buFont typeface="Wingdings"/>
              <a:buChar char=""/>
              <a:tabLst>
                <a:tab pos="354965" algn="l"/>
                <a:tab pos="355600" algn="l"/>
              </a:tabLst>
            </a:pPr>
            <a:r>
              <a:rPr sz="1800" b="1" spc="-5" dirty="0">
                <a:solidFill>
                  <a:srgbClr val="08684E"/>
                </a:solidFill>
                <a:latin typeface="Tahoma"/>
                <a:cs typeface="Tahoma"/>
              </a:rPr>
              <a:t>Organisational Arrangement of </a:t>
            </a:r>
            <a:r>
              <a:rPr lang="en-US" b="1" spc="-5" dirty="0">
                <a:solidFill>
                  <a:srgbClr val="08684E"/>
                </a:solidFill>
                <a:latin typeface="Tahoma"/>
                <a:cs typeface="Tahoma"/>
              </a:rPr>
              <a:t>Nigeria’s Public Debt </a:t>
            </a:r>
            <a:r>
              <a:rPr sz="1800" b="1" spc="-5" dirty="0">
                <a:solidFill>
                  <a:srgbClr val="08684E"/>
                </a:solidFill>
                <a:latin typeface="Tahoma"/>
                <a:cs typeface="Tahoma"/>
              </a:rPr>
              <a:t>Office:</a:t>
            </a:r>
            <a:endParaRPr sz="1800" dirty="0">
              <a:latin typeface="Tahoma"/>
              <a:cs typeface="Tahoma"/>
            </a:endParaRPr>
          </a:p>
        </p:txBody>
      </p:sp>
      <p:sp>
        <p:nvSpPr>
          <p:cNvPr id="4" name="object 4"/>
          <p:cNvSpPr/>
          <p:nvPr/>
        </p:nvSpPr>
        <p:spPr>
          <a:xfrm>
            <a:off x="7836041" y="25743"/>
            <a:ext cx="1253693" cy="70021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649223" y="117347"/>
            <a:ext cx="838200" cy="53340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298195" y="59778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7" name="object 7"/>
          <p:cNvSpPr/>
          <p:nvPr/>
        </p:nvSpPr>
        <p:spPr>
          <a:xfrm>
            <a:off x="539495" y="2133600"/>
            <a:ext cx="2354580" cy="3122930"/>
          </a:xfrm>
          <a:custGeom>
            <a:avLst/>
            <a:gdLst/>
            <a:ahLst/>
            <a:cxnLst/>
            <a:rect l="l" t="t" r="r" b="b"/>
            <a:pathLst>
              <a:path w="2354580" h="3122929">
                <a:moveTo>
                  <a:pt x="2119122" y="0"/>
                </a:moveTo>
                <a:lnTo>
                  <a:pt x="235458" y="0"/>
                </a:lnTo>
                <a:lnTo>
                  <a:pt x="188006" y="4783"/>
                </a:lnTo>
                <a:lnTo>
                  <a:pt x="143809" y="18502"/>
                </a:lnTo>
                <a:lnTo>
                  <a:pt x="103813" y="40210"/>
                </a:lnTo>
                <a:lnTo>
                  <a:pt x="68965" y="68961"/>
                </a:lnTo>
                <a:lnTo>
                  <a:pt x="40213" y="103807"/>
                </a:lnTo>
                <a:lnTo>
                  <a:pt x="18504" y="143803"/>
                </a:lnTo>
                <a:lnTo>
                  <a:pt x="4783" y="188002"/>
                </a:lnTo>
                <a:lnTo>
                  <a:pt x="0" y="235458"/>
                </a:lnTo>
                <a:lnTo>
                  <a:pt x="0" y="2887218"/>
                </a:lnTo>
                <a:lnTo>
                  <a:pt x="4783" y="2934673"/>
                </a:lnTo>
                <a:lnTo>
                  <a:pt x="18504" y="2978872"/>
                </a:lnTo>
                <a:lnTo>
                  <a:pt x="40213" y="3018868"/>
                </a:lnTo>
                <a:lnTo>
                  <a:pt x="68965" y="3053715"/>
                </a:lnTo>
                <a:lnTo>
                  <a:pt x="103813" y="3082465"/>
                </a:lnTo>
                <a:lnTo>
                  <a:pt x="143809" y="3104173"/>
                </a:lnTo>
                <a:lnTo>
                  <a:pt x="188006" y="3117892"/>
                </a:lnTo>
                <a:lnTo>
                  <a:pt x="235458" y="3122676"/>
                </a:lnTo>
                <a:lnTo>
                  <a:pt x="2119122" y="3122676"/>
                </a:lnTo>
                <a:lnTo>
                  <a:pt x="2166577" y="3117892"/>
                </a:lnTo>
                <a:lnTo>
                  <a:pt x="2210776" y="3104173"/>
                </a:lnTo>
                <a:lnTo>
                  <a:pt x="2250772" y="3082465"/>
                </a:lnTo>
                <a:lnTo>
                  <a:pt x="2285619" y="3053715"/>
                </a:lnTo>
                <a:lnTo>
                  <a:pt x="2314369" y="3018868"/>
                </a:lnTo>
                <a:lnTo>
                  <a:pt x="2336077" y="2978872"/>
                </a:lnTo>
                <a:lnTo>
                  <a:pt x="2349796" y="2934673"/>
                </a:lnTo>
                <a:lnTo>
                  <a:pt x="2354580" y="2887218"/>
                </a:lnTo>
                <a:lnTo>
                  <a:pt x="2354580" y="235458"/>
                </a:lnTo>
                <a:lnTo>
                  <a:pt x="2349796" y="188002"/>
                </a:lnTo>
                <a:lnTo>
                  <a:pt x="2336077" y="143803"/>
                </a:lnTo>
                <a:lnTo>
                  <a:pt x="2314369" y="103807"/>
                </a:lnTo>
                <a:lnTo>
                  <a:pt x="2285619" y="68960"/>
                </a:lnTo>
                <a:lnTo>
                  <a:pt x="2250772" y="40210"/>
                </a:lnTo>
                <a:lnTo>
                  <a:pt x="2210776" y="18502"/>
                </a:lnTo>
                <a:lnTo>
                  <a:pt x="2166577" y="4783"/>
                </a:lnTo>
                <a:lnTo>
                  <a:pt x="2119122" y="0"/>
                </a:lnTo>
                <a:close/>
              </a:path>
            </a:pathLst>
          </a:custGeom>
          <a:solidFill>
            <a:srgbClr val="CCEDF0"/>
          </a:solidFill>
        </p:spPr>
        <p:txBody>
          <a:bodyPr wrap="square" lIns="0" tIns="0" rIns="0" bIns="0" rtlCol="0"/>
          <a:lstStyle/>
          <a:p>
            <a:endParaRPr/>
          </a:p>
        </p:txBody>
      </p:sp>
      <p:sp>
        <p:nvSpPr>
          <p:cNvPr id="8" name="object 8"/>
          <p:cNvSpPr txBox="1"/>
          <p:nvPr/>
        </p:nvSpPr>
        <p:spPr>
          <a:xfrm>
            <a:off x="649224" y="2101062"/>
            <a:ext cx="2206752" cy="978409"/>
          </a:xfrm>
          <a:prstGeom prst="rect">
            <a:avLst/>
          </a:prstGeom>
        </p:spPr>
        <p:txBody>
          <a:bodyPr vert="horz" wrap="square" lIns="0" tIns="89535" rIns="0" bIns="0" rtlCol="0">
            <a:spAutoFit/>
          </a:bodyPr>
          <a:lstStyle/>
          <a:p>
            <a:pPr marL="285115">
              <a:lnSpc>
                <a:spcPct val="100000"/>
              </a:lnSpc>
              <a:spcBef>
                <a:spcPts val="705"/>
              </a:spcBef>
            </a:pPr>
            <a:r>
              <a:rPr sz="1400" b="1" spc="-5" dirty="0">
                <a:latin typeface="Trebuchet MS"/>
                <a:cs typeface="Trebuchet MS"/>
              </a:rPr>
              <a:t>Front</a:t>
            </a:r>
            <a:r>
              <a:rPr sz="1400" b="1" spc="-20" dirty="0">
                <a:latin typeface="Trebuchet MS"/>
                <a:cs typeface="Trebuchet MS"/>
              </a:rPr>
              <a:t> </a:t>
            </a:r>
            <a:r>
              <a:rPr sz="1400" b="1" spc="-5" dirty="0">
                <a:latin typeface="Trebuchet MS"/>
                <a:cs typeface="Trebuchet MS"/>
              </a:rPr>
              <a:t>Office</a:t>
            </a:r>
            <a:endParaRPr sz="1400" dirty="0">
              <a:latin typeface="Trebuchet MS"/>
              <a:cs typeface="Trebuchet MS"/>
            </a:endParaRPr>
          </a:p>
          <a:p>
            <a:pPr marL="15240" marR="5080" indent="-3175" algn="just">
              <a:lnSpc>
                <a:spcPct val="121000"/>
              </a:lnSpc>
              <a:spcBef>
                <a:spcPts val="170"/>
              </a:spcBef>
            </a:pPr>
            <a:r>
              <a:rPr sz="1100" spc="-5" dirty="0">
                <a:latin typeface="Trebuchet MS"/>
                <a:cs typeface="Trebuchet MS"/>
              </a:rPr>
              <a:t>Portfolio Management </a:t>
            </a:r>
            <a:r>
              <a:rPr sz="1100" spc="-10" dirty="0">
                <a:latin typeface="Trebuchet MS"/>
                <a:cs typeface="Trebuchet MS"/>
              </a:rPr>
              <a:t>Dept </a:t>
            </a:r>
            <a:endParaRPr lang="en-US" sz="1100" spc="-10" dirty="0">
              <a:latin typeface="Trebuchet MS"/>
              <a:cs typeface="Trebuchet MS"/>
            </a:endParaRPr>
          </a:p>
          <a:p>
            <a:pPr marL="15240" marR="5080" indent="-3175" algn="just">
              <a:lnSpc>
                <a:spcPct val="121000"/>
              </a:lnSpc>
              <a:spcBef>
                <a:spcPts val="170"/>
              </a:spcBef>
            </a:pPr>
            <a:r>
              <a:rPr sz="1100" spc="-5" dirty="0">
                <a:latin typeface="Trebuchet MS"/>
                <a:cs typeface="Trebuchet MS"/>
              </a:rPr>
              <a:t>Market </a:t>
            </a:r>
            <a:r>
              <a:rPr sz="1100" spc="-10" dirty="0">
                <a:latin typeface="Trebuchet MS"/>
                <a:cs typeface="Trebuchet MS"/>
              </a:rPr>
              <a:t>Development Dept </a:t>
            </a:r>
            <a:endParaRPr lang="en-US" sz="1100" spc="-10" dirty="0">
              <a:latin typeface="Trebuchet MS"/>
              <a:cs typeface="Trebuchet MS"/>
            </a:endParaRPr>
          </a:p>
          <a:p>
            <a:pPr marL="15240" marR="5080" indent="-3175" algn="just">
              <a:lnSpc>
                <a:spcPct val="121000"/>
              </a:lnSpc>
              <a:spcBef>
                <a:spcPts val="170"/>
              </a:spcBef>
            </a:pPr>
            <a:r>
              <a:rPr sz="1100" spc="-5" dirty="0">
                <a:latin typeface="Trebuchet MS"/>
                <a:cs typeface="Trebuchet MS"/>
              </a:rPr>
              <a:t>Strategic </a:t>
            </a:r>
            <a:r>
              <a:rPr sz="1100" spc="-10" dirty="0">
                <a:latin typeface="Trebuchet MS"/>
                <a:cs typeface="Trebuchet MS"/>
              </a:rPr>
              <a:t>Programmes</a:t>
            </a:r>
            <a:r>
              <a:rPr sz="1100" spc="15" dirty="0">
                <a:latin typeface="Trebuchet MS"/>
                <a:cs typeface="Trebuchet MS"/>
              </a:rPr>
              <a:t> </a:t>
            </a:r>
            <a:r>
              <a:rPr sz="1100" spc="-10" dirty="0">
                <a:latin typeface="Trebuchet MS"/>
                <a:cs typeface="Trebuchet MS"/>
              </a:rPr>
              <a:t>Dept</a:t>
            </a:r>
            <a:endParaRPr sz="1100" dirty="0">
              <a:latin typeface="Trebuchet MS"/>
              <a:cs typeface="Trebuchet MS"/>
            </a:endParaRPr>
          </a:p>
        </p:txBody>
      </p:sp>
      <p:grpSp>
        <p:nvGrpSpPr>
          <p:cNvPr id="9" name="object 9"/>
          <p:cNvGrpSpPr/>
          <p:nvPr/>
        </p:nvGrpSpPr>
        <p:grpSpPr>
          <a:xfrm>
            <a:off x="763460" y="3058604"/>
            <a:ext cx="1910080" cy="638810"/>
            <a:chOff x="763460" y="3058604"/>
            <a:chExt cx="1910080" cy="638810"/>
          </a:xfrm>
        </p:grpSpPr>
        <p:sp>
          <p:nvSpPr>
            <p:cNvPr id="10" name="object 10"/>
            <p:cNvSpPr/>
            <p:nvPr/>
          </p:nvSpPr>
          <p:spPr>
            <a:xfrm>
              <a:off x="776478" y="3071622"/>
              <a:ext cx="1884045" cy="612775"/>
            </a:xfrm>
            <a:custGeom>
              <a:avLst/>
              <a:gdLst/>
              <a:ahLst/>
              <a:cxnLst/>
              <a:rect l="l" t="t" r="r" b="b"/>
              <a:pathLst>
                <a:path w="1884045" h="612775">
                  <a:moveTo>
                    <a:pt x="1822450" y="0"/>
                  </a:moveTo>
                  <a:lnTo>
                    <a:pt x="61264" y="0"/>
                  </a:lnTo>
                  <a:lnTo>
                    <a:pt x="37418" y="4814"/>
                  </a:lnTo>
                  <a:lnTo>
                    <a:pt x="17945" y="17938"/>
                  </a:lnTo>
                  <a:lnTo>
                    <a:pt x="4814" y="37397"/>
                  </a:lnTo>
                  <a:lnTo>
                    <a:pt x="0" y="61213"/>
                  </a:lnTo>
                  <a:lnTo>
                    <a:pt x="0" y="551433"/>
                  </a:lnTo>
                  <a:lnTo>
                    <a:pt x="4814" y="575250"/>
                  </a:lnTo>
                  <a:lnTo>
                    <a:pt x="17945" y="594709"/>
                  </a:lnTo>
                  <a:lnTo>
                    <a:pt x="37418" y="607833"/>
                  </a:lnTo>
                  <a:lnTo>
                    <a:pt x="61264" y="612647"/>
                  </a:lnTo>
                  <a:lnTo>
                    <a:pt x="1822450" y="612647"/>
                  </a:lnTo>
                  <a:lnTo>
                    <a:pt x="1846266" y="607833"/>
                  </a:lnTo>
                  <a:lnTo>
                    <a:pt x="1865725" y="594709"/>
                  </a:lnTo>
                  <a:lnTo>
                    <a:pt x="1878849" y="575250"/>
                  </a:lnTo>
                  <a:lnTo>
                    <a:pt x="1883664" y="551433"/>
                  </a:lnTo>
                  <a:lnTo>
                    <a:pt x="1883664" y="61213"/>
                  </a:lnTo>
                  <a:lnTo>
                    <a:pt x="1878849" y="37397"/>
                  </a:lnTo>
                  <a:lnTo>
                    <a:pt x="1865725" y="17938"/>
                  </a:lnTo>
                  <a:lnTo>
                    <a:pt x="1846266" y="4814"/>
                  </a:lnTo>
                  <a:lnTo>
                    <a:pt x="1822450" y="0"/>
                  </a:lnTo>
                  <a:close/>
                </a:path>
              </a:pathLst>
            </a:custGeom>
            <a:solidFill>
              <a:srgbClr val="0AD0D9"/>
            </a:solidFill>
          </p:spPr>
          <p:txBody>
            <a:bodyPr wrap="square" lIns="0" tIns="0" rIns="0" bIns="0" rtlCol="0"/>
            <a:lstStyle/>
            <a:p>
              <a:endParaRPr/>
            </a:p>
          </p:txBody>
        </p:sp>
        <p:sp>
          <p:nvSpPr>
            <p:cNvPr id="11" name="object 11"/>
            <p:cNvSpPr/>
            <p:nvPr/>
          </p:nvSpPr>
          <p:spPr>
            <a:xfrm>
              <a:off x="776478" y="3071622"/>
              <a:ext cx="1884045" cy="612775"/>
            </a:xfrm>
            <a:custGeom>
              <a:avLst/>
              <a:gdLst/>
              <a:ahLst/>
              <a:cxnLst/>
              <a:rect l="l" t="t" r="r" b="b"/>
              <a:pathLst>
                <a:path w="1884045" h="612775">
                  <a:moveTo>
                    <a:pt x="0" y="61213"/>
                  </a:moveTo>
                  <a:lnTo>
                    <a:pt x="4814" y="37397"/>
                  </a:lnTo>
                  <a:lnTo>
                    <a:pt x="17945" y="17938"/>
                  </a:lnTo>
                  <a:lnTo>
                    <a:pt x="37418" y="4814"/>
                  </a:lnTo>
                  <a:lnTo>
                    <a:pt x="61264" y="0"/>
                  </a:lnTo>
                  <a:lnTo>
                    <a:pt x="1822450" y="0"/>
                  </a:lnTo>
                  <a:lnTo>
                    <a:pt x="1846266" y="4814"/>
                  </a:lnTo>
                  <a:lnTo>
                    <a:pt x="1865725" y="17938"/>
                  </a:lnTo>
                  <a:lnTo>
                    <a:pt x="1878849" y="37397"/>
                  </a:lnTo>
                  <a:lnTo>
                    <a:pt x="1883664" y="61213"/>
                  </a:lnTo>
                  <a:lnTo>
                    <a:pt x="1883664" y="551433"/>
                  </a:lnTo>
                  <a:lnTo>
                    <a:pt x="1878849" y="575250"/>
                  </a:lnTo>
                  <a:lnTo>
                    <a:pt x="1865725" y="594709"/>
                  </a:lnTo>
                  <a:lnTo>
                    <a:pt x="1846266" y="607833"/>
                  </a:lnTo>
                  <a:lnTo>
                    <a:pt x="1822450" y="612647"/>
                  </a:lnTo>
                  <a:lnTo>
                    <a:pt x="61264" y="612647"/>
                  </a:lnTo>
                  <a:lnTo>
                    <a:pt x="37418" y="607833"/>
                  </a:lnTo>
                  <a:lnTo>
                    <a:pt x="17945" y="594709"/>
                  </a:lnTo>
                  <a:lnTo>
                    <a:pt x="4814" y="575250"/>
                  </a:lnTo>
                  <a:lnTo>
                    <a:pt x="0" y="551433"/>
                  </a:lnTo>
                  <a:lnTo>
                    <a:pt x="0" y="61213"/>
                  </a:lnTo>
                  <a:close/>
                </a:path>
              </a:pathLst>
            </a:custGeom>
            <a:ln w="25908">
              <a:solidFill>
                <a:srgbClr val="FFFFFF"/>
              </a:solidFill>
            </a:ln>
          </p:spPr>
          <p:txBody>
            <a:bodyPr wrap="square" lIns="0" tIns="0" rIns="0" bIns="0" rtlCol="0"/>
            <a:lstStyle/>
            <a:p>
              <a:endParaRPr/>
            </a:p>
          </p:txBody>
        </p:sp>
      </p:grpSp>
      <p:sp>
        <p:nvSpPr>
          <p:cNvPr id="12" name="object 12"/>
          <p:cNvSpPr txBox="1"/>
          <p:nvPr/>
        </p:nvSpPr>
        <p:spPr>
          <a:xfrm>
            <a:off x="907186" y="3142868"/>
            <a:ext cx="1618615" cy="453390"/>
          </a:xfrm>
          <a:prstGeom prst="rect">
            <a:avLst/>
          </a:prstGeom>
        </p:spPr>
        <p:txBody>
          <a:bodyPr vert="horz" wrap="square" lIns="0" tIns="26669" rIns="0" bIns="0" rtlCol="0">
            <a:spAutoFit/>
          </a:bodyPr>
          <a:lstStyle/>
          <a:p>
            <a:pPr marL="12065" marR="5080" algn="ctr">
              <a:lnSpc>
                <a:spcPct val="90500"/>
              </a:lnSpc>
              <a:spcBef>
                <a:spcPts val="209"/>
              </a:spcBef>
            </a:pPr>
            <a:r>
              <a:rPr sz="1000" spc="-10" dirty="0">
                <a:solidFill>
                  <a:srgbClr val="FFFFFF"/>
                </a:solidFill>
                <a:latin typeface="Tahoma"/>
                <a:cs typeface="Tahoma"/>
              </a:rPr>
              <a:t>FGN </a:t>
            </a:r>
            <a:r>
              <a:rPr sz="1000" spc="-5" dirty="0">
                <a:solidFill>
                  <a:srgbClr val="FFFFFF"/>
                </a:solidFill>
                <a:latin typeface="Tahoma"/>
                <a:cs typeface="Tahoma"/>
              </a:rPr>
              <a:t>Securities Issuance and  Contingent Liability  Management</a:t>
            </a:r>
            <a:endParaRPr sz="1000">
              <a:latin typeface="Tahoma"/>
              <a:cs typeface="Tahoma"/>
            </a:endParaRPr>
          </a:p>
        </p:txBody>
      </p:sp>
      <p:grpSp>
        <p:nvGrpSpPr>
          <p:cNvPr id="13" name="object 13"/>
          <p:cNvGrpSpPr/>
          <p:nvPr/>
        </p:nvGrpSpPr>
        <p:grpSpPr>
          <a:xfrm>
            <a:off x="763460" y="3765740"/>
            <a:ext cx="1910080" cy="640715"/>
            <a:chOff x="763460" y="3765740"/>
            <a:chExt cx="1910080" cy="640715"/>
          </a:xfrm>
        </p:grpSpPr>
        <p:sp>
          <p:nvSpPr>
            <p:cNvPr id="14" name="object 14"/>
            <p:cNvSpPr/>
            <p:nvPr/>
          </p:nvSpPr>
          <p:spPr>
            <a:xfrm>
              <a:off x="776478" y="3778758"/>
              <a:ext cx="1884045" cy="614680"/>
            </a:xfrm>
            <a:custGeom>
              <a:avLst/>
              <a:gdLst/>
              <a:ahLst/>
              <a:cxnLst/>
              <a:rect l="l" t="t" r="r" b="b"/>
              <a:pathLst>
                <a:path w="1884045" h="614679">
                  <a:moveTo>
                    <a:pt x="1822196" y="0"/>
                  </a:moveTo>
                  <a:lnTo>
                    <a:pt x="61417" y="0"/>
                  </a:lnTo>
                  <a:lnTo>
                    <a:pt x="37510" y="4835"/>
                  </a:lnTo>
                  <a:lnTo>
                    <a:pt x="17987" y="18018"/>
                  </a:lnTo>
                  <a:lnTo>
                    <a:pt x="4826" y="37558"/>
                  </a:lnTo>
                  <a:lnTo>
                    <a:pt x="0" y="61468"/>
                  </a:lnTo>
                  <a:lnTo>
                    <a:pt x="0" y="552704"/>
                  </a:lnTo>
                  <a:lnTo>
                    <a:pt x="4826" y="576613"/>
                  </a:lnTo>
                  <a:lnTo>
                    <a:pt x="17987" y="596153"/>
                  </a:lnTo>
                  <a:lnTo>
                    <a:pt x="37510" y="609336"/>
                  </a:lnTo>
                  <a:lnTo>
                    <a:pt x="61417" y="614172"/>
                  </a:lnTo>
                  <a:lnTo>
                    <a:pt x="1822196" y="614172"/>
                  </a:lnTo>
                  <a:lnTo>
                    <a:pt x="1846105" y="609336"/>
                  </a:lnTo>
                  <a:lnTo>
                    <a:pt x="1865645" y="596153"/>
                  </a:lnTo>
                  <a:lnTo>
                    <a:pt x="1878828" y="576613"/>
                  </a:lnTo>
                  <a:lnTo>
                    <a:pt x="1883664" y="552704"/>
                  </a:lnTo>
                  <a:lnTo>
                    <a:pt x="1883664" y="61468"/>
                  </a:lnTo>
                  <a:lnTo>
                    <a:pt x="1878828" y="37558"/>
                  </a:lnTo>
                  <a:lnTo>
                    <a:pt x="1865645" y="18018"/>
                  </a:lnTo>
                  <a:lnTo>
                    <a:pt x="1846105" y="4835"/>
                  </a:lnTo>
                  <a:lnTo>
                    <a:pt x="1822196" y="0"/>
                  </a:lnTo>
                  <a:close/>
                </a:path>
              </a:pathLst>
            </a:custGeom>
            <a:solidFill>
              <a:srgbClr val="0CD7D6"/>
            </a:solidFill>
          </p:spPr>
          <p:txBody>
            <a:bodyPr wrap="square" lIns="0" tIns="0" rIns="0" bIns="0" rtlCol="0"/>
            <a:lstStyle/>
            <a:p>
              <a:endParaRPr/>
            </a:p>
          </p:txBody>
        </p:sp>
        <p:sp>
          <p:nvSpPr>
            <p:cNvPr id="15" name="object 15"/>
            <p:cNvSpPr/>
            <p:nvPr/>
          </p:nvSpPr>
          <p:spPr>
            <a:xfrm>
              <a:off x="776478" y="3778758"/>
              <a:ext cx="1884045" cy="614680"/>
            </a:xfrm>
            <a:custGeom>
              <a:avLst/>
              <a:gdLst/>
              <a:ahLst/>
              <a:cxnLst/>
              <a:rect l="l" t="t" r="r" b="b"/>
              <a:pathLst>
                <a:path w="1884045" h="614679">
                  <a:moveTo>
                    <a:pt x="0" y="61468"/>
                  </a:moveTo>
                  <a:lnTo>
                    <a:pt x="4826" y="37558"/>
                  </a:lnTo>
                  <a:lnTo>
                    <a:pt x="17987" y="18018"/>
                  </a:lnTo>
                  <a:lnTo>
                    <a:pt x="37510" y="4835"/>
                  </a:lnTo>
                  <a:lnTo>
                    <a:pt x="61417" y="0"/>
                  </a:lnTo>
                  <a:lnTo>
                    <a:pt x="1822196" y="0"/>
                  </a:lnTo>
                  <a:lnTo>
                    <a:pt x="1846105" y="4835"/>
                  </a:lnTo>
                  <a:lnTo>
                    <a:pt x="1865645" y="18018"/>
                  </a:lnTo>
                  <a:lnTo>
                    <a:pt x="1878828" y="37558"/>
                  </a:lnTo>
                  <a:lnTo>
                    <a:pt x="1883664" y="61468"/>
                  </a:lnTo>
                  <a:lnTo>
                    <a:pt x="1883664" y="552704"/>
                  </a:lnTo>
                  <a:lnTo>
                    <a:pt x="1878828" y="576613"/>
                  </a:lnTo>
                  <a:lnTo>
                    <a:pt x="1865645" y="596153"/>
                  </a:lnTo>
                  <a:lnTo>
                    <a:pt x="1846105" y="609336"/>
                  </a:lnTo>
                  <a:lnTo>
                    <a:pt x="1822196" y="614172"/>
                  </a:lnTo>
                  <a:lnTo>
                    <a:pt x="61417" y="614172"/>
                  </a:lnTo>
                  <a:lnTo>
                    <a:pt x="37510" y="609336"/>
                  </a:lnTo>
                  <a:lnTo>
                    <a:pt x="17987" y="596153"/>
                  </a:lnTo>
                  <a:lnTo>
                    <a:pt x="4826" y="576613"/>
                  </a:lnTo>
                  <a:lnTo>
                    <a:pt x="0" y="552704"/>
                  </a:lnTo>
                  <a:lnTo>
                    <a:pt x="0" y="61468"/>
                  </a:lnTo>
                  <a:close/>
                </a:path>
              </a:pathLst>
            </a:custGeom>
            <a:ln w="25908">
              <a:solidFill>
                <a:srgbClr val="FFFFFF"/>
              </a:solidFill>
            </a:ln>
          </p:spPr>
          <p:txBody>
            <a:bodyPr wrap="square" lIns="0" tIns="0" rIns="0" bIns="0" rtlCol="0"/>
            <a:lstStyle/>
            <a:p>
              <a:endParaRPr/>
            </a:p>
          </p:txBody>
        </p:sp>
      </p:grpSp>
      <p:sp>
        <p:nvSpPr>
          <p:cNvPr id="16" name="object 16"/>
          <p:cNvSpPr txBox="1"/>
          <p:nvPr/>
        </p:nvSpPr>
        <p:spPr>
          <a:xfrm>
            <a:off x="841654" y="3849370"/>
            <a:ext cx="1748789" cy="448945"/>
          </a:xfrm>
          <a:prstGeom prst="rect">
            <a:avLst/>
          </a:prstGeom>
        </p:spPr>
        <p:txBody>
          <a:bodyPr vert="horz" wrap="square" lIns="0" tIns="28575" rIns="0" bIns="0" rtlCol="0">
            <a:spAutoFit/>
          </a:bodyPr>
          <a:lstStyle/>
          <a:p>
            <a:pPr marL="12065" marR="5080" indent="635" algn="ctr">
              <a:lnSpc>
                <a:spcPct val="89000"/>
              </a:lnSpc>
              <a:spcBef>
                <a:spcPts val="225"/>
              </a:spcBef>
            </a:pPr>
            <a:r>
              <a:rPr sz="1000" spc="-10" dirty="0">
                <a:solidFill>
                  <a:srgbClr val="FFFFFF"/>
                </a:solidFill>
                <a:latin typeface="Trebuchet MS"/>
                <a:cs typeface="Trebuchet MS"/>
              </a:rPr>
              <a:t>Development </a:t>
            </a:r>
            <a:r>
              <a:rPr sz="1000" spc="-5" dirty="0">
                <a:solidFill>
                  <a:srgbClr val="FFFFFF"/>
                </a:solidFill>
                <a:latin typeface="Trebuchet MS"/>
                <a:cs typeface="Trebuchet MS"/>
              </a:rPr>
              <a:t>of </a:t>
            </a:r>
            <a:r>
              <a:rPr sz="1000" spc="-10" dirty="0">
                <a:solidFill>
                  <a:srgbClr val="FFFFFF"/>
                </a:solidFill>
                <a:latin typeface="Trebuchet MS"/>
                <a:cs typeface="Trebuchet MS"/>
              </a:rPr>
              <a:t>the FGN  </a:t>
            </a:r>
            <a:r>
              <a:rPr sz="1000" spc="-5" dirty="0">
                <a:solidFill>
                  <a:srgbClr val="FFFFFF"/>
                </a:solidFill>
                <a:latin typeface="Trebuchet MS"/>
                <a:cs typeface="Trebuchet MS"/>
              </a:rPr>
              <a:t>Securities Market and  Sovereign Issuances in </a:t>
            </a:r>
            <a:r>
              <a:rPr sz="1000" spc="-10" dirty="0">
                <a:solidFill>
                  <a:srgbClr val="FFFFFF"/>
                </a:solidFill>
                <a:latin typeface="Trebuchet MS"/>
                <a:cs typeface="Trebuchet MS"/>
              </a:rPr>
              <a:t>the</a:t>
            </a:r>
            <a:r>
              <a:rPr sz="1000" spc="-30" dirty="0">
                <a:solidFill>
                  <a:srgbClr val="FFFFFF"/>
                </a:solidFill>
                <a:latin typeface="Trebuchet MS"/>
                <a:cs typeface="Trebuchet MS"/>
              </a:rPr>
              <a:t> </a:t>
            </a:r>
            <a:r>
              <a:rPr sz="1000" spc="-5" dirty="0">
                <a:solidFill>
                  <a:srgbClr val="FFFFFF"/>
                </a:solidFill>
                <a:latin typeface="Trebuchet MS"/>
                <a:cs typeface="Trebuchet MS"/>
              </a:rPr>
              <a:t>ICM</a:t>
            </a:r>
            <a:endParaRPr sz="1000">
              <a:latin typeface="Trebuchet MS"/>
              <a:cs typeface="Trebuchet MS"/>
            </a:endParaRPr>
          </a:p>
        </p:txBody>
      </p:sp>
      <p:grpSp>
        <p:nvGrpSpPr>
          <p:cNvPr id="17" name="object 17"/>
          <p:cNvGrpSpPr/>
          <p:nvPr/>
        </p:nvGrpSpPr>
        <p:grpSpPr>
          <a:xfrm>
            <a:off x="763523" y="4474464"/>
            <a:ext cx="1910080" cy="638810"/>
            <a:chOff x="763523" y="4474464"/>
            <a:chExt cx="1910080" cy="638810"/>
          </a:xfrm>
        </p:grpSpPr>
        <p:sp>
          <p:nvSpPr>
            <p:cNvPr id="18" name="object 18"/>
            <p:cNvSpPr/>
            <p:nvPr/>
          </p:nvSpPr>
          <p:spPr>
            <a:xfrm>
              <a:off x="776477" y="4487418"/>
              <a:ext cx="1884045" cy="612775"/>
            </a:xfrm>
            <a:custGeom>
              <a:avLst/>
              <a:gdLst/>
              <a:ahLst/>
              <a:cxnLst/>
              <a:rect l="l" t="t" r="r" b="b"/>
              <a:pathLst>
                <a:path w="1884045" h="612775">
                  <a:moveTo>
                    <a:pt x="1822450" y="0"/>
                  </a:moveTo>
                  <a:lnTo>
                    <a:pt x="61264" y="0"/>
                  </a:lnTo>
                  <a:lnTo>
                    <a:pt x="37418" y="4814"/>
                  </a:lnTo>
                  <a:lnTo>
                    <a:pt x="17945" y="17938"/>
                  </a:lnTo>
                  <a:lnTo>
                    <a:pt x="4814" y="37397"/>
                  </a:lnTo>
                  <a:lnTo>
                    <a:pt x="0" y="61213"/>
                  </a:lnTo>
                  <a:lnTo>
                    <a:pt x="0" y="551433"/>
                  </a:lnTo>
                  <a:lnTo>
                    <a:pt x="4814" y="575250"/>
                  </a:lnTo>
                  <a:lnTo>
                    <a:pt x="17945" y="594709"/>
                  </a:lnTo>
                  <a:lnTo>
                    <a:pt x="37418" y="607833"/>
                  </a:lnTo>
                  <a:lnTo>
                    <a:pt x="61264" y="612647"/>
                  </a:lnTo>
                  <a:lnTo>
                    <a:pt x="1822450" y="612647"/>
                  </a:lnTo>
                  <a:lnTo>
                    <a:pt x="1846266" y="607833"/>
                  </a:lnTo>
                  <a:lnTo>
                    <a:pt x="1865725" y="594709"/>
                  </a:lnTo>
                  <a:lnTo>
                    <a:pt x="1878849" y="575250"/>
                  </a:lnTo>
                  <a:lnTo>
                    <a:pt x="1883664" y="551433"/>
                  </a:lnTo>
                  <a:lnTo>
                    <a:pt x="1883664" y="61213"/>
                  </a:lnTo>
                  <a:lnTo>
                    <a:pt x="1878849" y="37397"/>
                  </a:lnTo>
                  <a:lnTo>
                    <a:pt x="1865725" y="17938"/>
                  </a:lnTo>
                  <a:lnTo>
                    <a:pt x="1846266" y="4814"/>
                  </a:lnTo>
                  <a:lnTo>
                    <a:pt x="1822450" y="0"/>
                  </a:lnTo>
                  <a:close/>
                </a:path>
              </a:pathLst>
            </a:custGeom>
            <a:solidFill>
              <a:srgbClr val="0CD5CD"/>
            </a:solidFill>
          </p:spPr>
          <p:txBody>
            <a:bodyPr wrap="square" lIns="0" tIns="0" rIns="0" bIns="0" rtlCol="0"/>
            <a:lstStyle/>
            <a:p>
              <a:endParaRPr/>
            </a:p>
          </p:txBody>
        </p:sp>
        <p:sp>
          <p:nvSpPr>
            <p:cNvPr id="19" name="object 19"/>
            <p:cNvSpPr/>
            <p:nvPr/>
          </p:nvSpPr>
          <p:spPr>
            <a:xfrm>
              <a:off x="776477" y="4487418"/>
              <a:ext cx="1884045" cy="612775"/>
            </a:xfrm>
            <a:custGeom>
              <a:avLst/>
              <a:gdLst/>
              <a:ahLst/>
              <a:cxnLst/>
              <a:rect l="l" t="t" r="r" b="b"/>
              <a:pathLst>
                <a:path w="1884045" h="612775">
                  <a:moveTo>
                    <a:pt x="0" y="61213"/>
                  </a:moveTo>
                  <a:lnTo>
                    <a:pt x="4814" y="37397"/>
                  </a:lnTo>
                  <a:lnTo>
                    <a:pt x="17945" y="17938"/>
                  </a:lnTo>
                  <a:lnTo>
                    <a:pt x="37418" y="4814"/>
                  </a:lnTo>
                  <a:lnTo>
                    <a:pt x="61264" y="0"/>
                  </a:lnTo>
                  <a:lnTo>
                    <a:pt x="1822450" y="0"/>
                  </a:lnTo>
                  <a:lnTo>
                    <a:pt x="1846266" y="4814"/>
                  </a:lnTo>
                  <a:lnTo>
                    <a:pt x="1865725" y="17938"/>
                  </a:lnTo>
                  <a:lnTo>
                    <a:pt x="1878849" y="37397"/>
                  </a:lnTo>
                  <a:lnTo>
                    <a:pt x="1883664" y="61213"/>
                  </a:lnTo>
                  <a:lnTo>
                    <a:pt x="1883664" y="551433"/>
                  </a:lnTo>
                  <a:lnTo>
                    <a:pt x="1878849" y="575250"/>
                  </a:lnTo>
                  <a:lnTo>
                    <a:pt x="1865725" y="594709"/>
                  </a:lnTo>
                  <a:lnTo>
                    <a:pt x="1846266" y="607833"/>
                  </a:lnTo>
                  <a:lnTo>
                    <a:pt x="1822450" y="612647"/>
                  </a:lnTo>
                  <a:lnTo>
                    <a:pt x="61264" y="612647"/>
                  </a:lnTo>
                  <a:lnTo>
                    <a:pt x="37418" y="607833"/>
                  </a:lnTo>
                  <a:lnTo>
                    <a:pt x="17945" y="594709"/>
                  </a:lnTo>
                  <a:lnTo>
                    <a:pt x="4814" y="575250"/>
                  </a:lnTo>
                  <a:lnTo>
                    <a:pt x="0" y="551433"/>
                  </a:lnTo>
                  <a:lnTo>
                    <a:pt x="0" y="61213"/>
                  </a:lnTo>
                  <a:close/>
                </a:path>
              </a:pathLst>
            </a:custGeom>
            <a:ln w="25908">
              <a:solidFill>
                <a:srgbClr val="FFFFFF"/>
              </a:solidFill>
            </a:ln>
          </p:spPr>
          <p:txBody>
            <a:bodyPr wrap="square" lIns="0" tIns="0" rIns="0" bIns="0" rtlCol="0"/>
            <a:lstStyle/>
            <a:p>
              <a:endParaRPr/>
            </a:p>
          </p:txBody>
        </p:sp>
      </p:grpSp>
      <p:sp>
        <p:nvSpPr>
          <p:cNvPr id="20" name="object 20"/>
          <p:cNvSpPr txBox="1"/>
          <p:nvPr/>
        </p:nvSpPr>
        <p:spPr>
          <a:xfrm>
            <a:off x="817270" y="4561078"/>
            <a:ext cx="1799589" cy="442595"/>
          </a:xfrm>
          <a:prstGeom prst="rect">
            <a:avLst/>
          </a:prstGeom>
        </p:spPr>
        <p:txBody>
          <a:bodyPr vert="horz" wrap="square" lIns="0" tIns="33655" rIns="0" bIns="0" rtlCol="0">
            <a:spAutoFit/>
          </a:bodyPr>
          <a:lstStyle/>
          <a:p>
            <a:pPr marL="12700" marR="5080" algn="ctr">
              <a:lnSpc>
                <a:spcPts val="1040"/>
              </a:lnSpc>
              <a:spcBef>
                <a:spcPts val="265"/>
              </a:spcBef>
            </a:pPr>
            <a:r>
              <a:rPr sz="1000" spc="-5" dirty="0">
                <a:solidFill>
                  <a:srgbClr val="FFFFFF"/>
                </a:solidFill>
                <a:latin typeface="Trebuchet MS"/>
                <a:cs typeface="Trebuchet MS"/>
              </a:rPr>
              <a:t>Sub-national </a:t>
            </a:r>
            <a:r>
              <a:rPr sz="1000" spc="-10" dirty="0">
                <a:solidFill>
                  <a:srgbClr val="FFFFFF"/>
                </a:solidFill>
                <a:latin typeface="Trebuchet MS"/>
                <a:cs typeface="Trebuchet MS"/>
              </a:rPr>
              <a:t>Debt </a:t>
            </a:r>
            <a:r>
              <a:rPr sz="1000" spc="-5" dirty="0">
                <a:solidFill>
                  <a:srgbClr val="FFFFFF"/>
                </a:solidFill>
                <a:latin typeface="Trebuchet MS"/>
                <a:cs typeface="Trebuchet MS"/>
              </a:rPr>
              <a:t>Management  </a:t>
            </a:r>
            <a:r>
              <a:rPr sz="1000" spc="-10" dirty="0">
                <a:solidFill>
                  <a:srgbClr val="FFFFFF"/>
                </a:solidFill>
                <a:latin typeface="Trebuchet MS"/>
                <a:cs typeface="Trebuchet MS"/>
              </a:rPr>
              <a:t>Development </a:t>
            </a:r>
            <a:r>
              <a:rPr sz="1000" spc="-5" dirty="0">
                <a:solidFill>
                  <a:srgbClr val="FFFFFF"/>
                </a:solidFill>
                <a:latin typeface="Trebuchet MS"/>
                <a:cs typeface="Trebuchet MS"/>
              </a:rPr>
              <a:t>Activities and  Sub-national </a:t>
            </a:r>
            <a:r>
              <a:rPr sz="1000" spc="-10" dirty="0">
                <a:solidFill>
                  <a:srgbClr val="FFFFFF"/>
                </a:solidFill>
                <a:latin typeface="Trebuchet MS"/>
                <a:cs typeface="Trebuchet MS"/>
              </a:rPr>
              <a:t>Debt</a:t>
            </a:r>
            <a:r>
              <a:rPr sz="1000" spc="20" dirty="0">
                <a:solidFill>
                  <a:srgbClr val="FFFFFF"/>
                </a:solidFill>
                <a:latin typeface="Trebuchet MS"/>
                <a:cs typeface="Trebuchet MS"/>
              </a:rPr>
              <a:t> </a:t>
            </a:r>
            <a:r>
              <a:rPr sz="1000" spc="-5" dirty="0">
                <a:solidFill>
                  <a:srgbClr val="FFFFFF"/>
                </a:solidFill>
                <a:latin typeface="Trebuchet MS"/>
                <a:cs typeface="Trebuchet MS"/>
              </a:rPr>
              <a:t>Data</a:t>
            </a:r>
            <a:endParaRPr sz="1000">
              <a:latin typeface="Trebuchet MS"/>
              <a:cs typeface="Trebuchet MS"/>
            </a:endParaRPr>
          </a:p>
        </p:txBody>
      </p:sp>
      <p:sp>
        <p:nvSpPr>
          <p:cNvPr id="21" name="object 21"/>
          <p:cNvSpPr/>
          <p:nvPr/>
        </p:nvSpPr>
        <p:spPr>
          <a:xfrm>
            <a:off x="3070860" y="2133600"/>
            <a:ext cx="2354580" cy="3122930"/>
          </a:xfrm>
          <a:custGeom>
            <a:avLst/>
            <a:gdLst/>
            <a:ahLst/>
            <a:cxnLst/>
            <a:rect l="l" t="t" r="r" b="b"/>
            <a:pathLst>
              <a:path w="2354579" h="3122929">
                <a:moveTo>
                  <a:pt x="2119122" y="0"/>
                </a:moveTo>
                <a:lnTo>
                  <a:pt x="235457" y="0"/>
                </a:lnTo>
                <a:lnTo>
                  <a:pt x="188002" y="4783"/>
                </a:lnTo>
                <a:lnTo>
                  <a:pt x="143803" y="18502"/>
                </a:lnTo>
                <a:lnTo>
                  <a:pt x="103807" y="40210"/>
                </a:lnTo>
                <a:lnTo>
                  <a:pt x="68961" y="68961"/>
                </a:lnTo>
                <a:lnTo>
                  <a:pt x="40210" y="103807"/>
                </a:lnTo>
                <a:lnTo>
                  <a:pt x="18502" y="143803"/>
                </a:lnTo>
                <a:lnTo>
                  <a:pt x="4783" y="188002"/>
                </a:lnTo>
                <a:lnTo>
                  <a:pt x="0" y="235458"/>
                </a:lnTo>
                <a:lnTo>
                  <a:pt x="0" y="2887218"/>
                </a:lnTo>
                <a:lnTo>
                  <a:pt x="4783" y="2934673"/>
                </a:lnTo>
                <a:lnTo>
                  <a:pt x="18502" y="2978872"/>
                </a:lnTo>
                <a:lnTo>
                  <a:pt x="40210" y="3018868"/>
                </a:lnTo>
                <a:lnTo>
                  <a:pt x="68960" y="3053715"/>
                </a:lnTo>
                <a:lnTo>
                  <a:pt x="103807" y="3082465"/>
                </a:lnTo>
                <a:lnTo>
                  <a:pt x="143803" y="3104173"/>
                </a:lnTo>
                <a:lnTo>
                  <a:pt x="188002" y="3117892"/>
                </a:lnTo>
                <a:lnTo>
                  <a:pt x="235457" y="3122676"/>
                </a:lnTo>
                <a:lnTo>
                  <a:pt x="2119122" y="3122676"/>
                </a:lnTo>
                <a:lnTo>
                  <a:pt x="2166577" y="3117892"/>
                </a:lnTo>
                <a:lnTo>
                  <a:pt x="2210776" y="3104173"/>
                </a:lnTo>
                <a:lnTo>
                  <a:pt x="2250772" y="3082465"/>
                </a:lnTo>
                <a:lnTo>
                  <a:pt x="2285619" y="3053715"/>
                </a:lnTo>
                <a:lnTo>
                  <a:pt x="2314369" y="3018868"/>
                </a:lnTo>
                <a:lnTo>
                  <a:pt x="2336077" y="2978872"/>
                </a:lnTo>
                <a:lnTo>
                  <a:pt x="2349796" y="2934673"/>
                </a:lnTo>
                <a:lnTo>
                  <a:pt x="2354579" y="2887218"/>
                </a:lnTo>
                <a:lnTo>
                  <a:pt x="2354579" y="235458"/>
                </a:lnTo>
                <a:lnTo>
                  <a:pt x="2349796" y="188002"/>
                </a:lnTo>
                <a:lnTo>
                  <a:pt x="2336077" y="143803"/>
                </a:lnTo>
                <a:lnTo>
                  <a:pt x="2314369" y="103807"/>
                </a:lnTo>
                <a:lnTo>
                  <a:pt x="2285619" y="68960"/>
                </a:lnTo>
                <a:lnTo>
                  <a:pt x="2250772" y="40210"/>
                </a:lnTo>
                <a:lnTo>
                  <a:pt x="2210776" y="18502"/>
                </a:lnTo>
                <a:lnTo>
                  <a:pt x="2166577" y="4783"/>
                </a:lnTo>
                <a:lnTo>
                  <a:pt x="2119122" y="0"/>
                </a:lnTo>
                <a:close/>
              </a:path>
            </a:pathLst>
          </a:custGeom>
          <a:solidFill>
            <a:srgbClr val="CCEDF0"/>
          </a:solidFill>
        </p:spPr>
        <p:txBody>
          <a:bodyPr wrap="square" lIns="0" tIns="0" rIns="0" bIns="0" rtlCol="0"/>
          <a:lstStyle/>
          <a:p>
            <a:endParaRPr/>
          </a:p>
        </p:txBody>
      </p:sp>
      <p:sp>
        <p:nvSpPr>
          <p:cNvPr id="22" name="object 22"/>
          <p:cNvSpPr txBox="1"/>
          <p:nvPr/>
        </p:nvSpPr>
        <p:spPr>
          <a:xfrm>
            <a:off x="3307841" y="2133600"/>
            <a:ext cx="1902715" cy="695703"/>
          </a:xfrm>
          <a:prstGeom prst="rect">
            <a:avLst/>
          </a:prstGeom>
        </p:spPr>
        <p:txBody>
          <a:bodyPr vert="horz" wrap="square" lIns="0" tIns="89535" rIns="0" bIns="0" rtlCol="0">
            <a:spAutoFit/>
          </a:bodyPr>
          <a:lstStyle/>
          <a:p>
            <a:pPr algn="ctr">
              <a:lnSpc>
                <a:spcPct val="100000"/>
              </a:lnSpc>
              <a:spcBef>
                <a:spcPts val="705"/>
              </a:spcBef>
            </a:pPr>
            <a:r>
              <a:rPr sz="1400" b="1" spc="-5" dirty="0">
                <a:latin typeface="Trebuchet MS"/>
                <a:cs typeface="Trebuchet MS"/>
              </a:rPr>
              <a:t>Middle</a:t>
            </a:r>
            <a:r>
              <a:rPr sz="1400" b="1" spc="-30" dirty="0">
                <a:latin typeface="Trebuchet MS"/>
                <a:cs typeface="Trebuchet MS"/>
              </a:rPr>
              <a:t> </a:t>
            </a:r>
            <a:r>
              <a:rPr sz="1400" b="1" spc="-5" dirty="0">
                <a:latin typeface="Trebuchet MS"/>
                <a:cs typeface="Trebuchet MS"/>
              </a:rPr>
              <a:t>Office</a:t>
            </a:r>
            <a:endParaRPr sz="1400" dirty="0">
              <a:latin typeface="Trebuchet MS"/>
              <a:cs typeface="Trebuchet MS"/>
            </a:endParaRPr>
          </a:p>
          <a:p>
            <a:pPr algn="ctr">
              <a:lnSpc>
                <a:spcPct val="100000"/>
              </a:lnSpc>
              <a:spcBef>
                <a:spcPts val="425"/>
              </a:spcBef>
            </a:pPr>
            <a:r>
              <a:rPr sz="1100" b="1" spc="-10" dirty="0">
                <a:latin typeface="Trebuchet MS"/>
                <a:cs typeface="Trebuchet MS"/>
              </a:rPr>
              <a:t>Policy, </a:t>
            </a:r>
            <a:r>
              <a:rPr sz="1100" b="1" spc="-5" dirty="0">
                <a:latin typeface="Trebuchet MS"/>
                <a:cs typeface="Trebuchet MS"/>
              </a:rPr>
              <a:t>Strategy &amp; Risk Mgt</a:t>
            </a:r>
            <a:r>
              <a:rPr sz="1100" b="1" spc="20" dirty="0">
                <a:latin typeface="Trebuchet MS"/>
                <a:cs typeface="Trebuchet MS"/>
              </a:rPr>
              <a:t> </a:t>
            </a:r>
            <a:r>
              <a:rPr sz="1100" b="1" spc="-5" dirty="0">
                <a:latin typeface="Trebuchet MS"/>
                <a:cs typeface="Trebuchet MS"/>
              </a:rPr>
              <a:t>Dept</a:t>
            </a:r>
            <a:endParaRPr sz="1100" dirty="0">
              <a:latin typeface="Trebuchet MS"/>
              <a:cs typeface="Trebuchet MS"/>
            </a:endParaRPr>
          </a:p>
        </p:txBody>
      </p:sp>
      <p:grpSp>
        <p:nvGrpSpPr>
          <p:cNvPr id="23" name="object 23"/>
          <p:cNvGrpSpPr/>
          <p:nvPr/>
        </p:nvGrpSpPr>
        <p:grpSpPr>
          <a:xfrm>
            <a:off x="3296348" y="3058604"/>
            <a:ext cx="1888489" cy="640715"/>
            <a:chOff x="3296348" y="3058604"/>
            <a:chExt cx="1888489" cy="640715"/>
          </a:xfrm>
        </p:grpSpPr>
        <p:sp>
          <p:nvSpPr>
            <p:cNvPr id="24" name="object 24"/>
            <p:cNvSpPr/>
            <p:nvPr/>
          </p:nvSpPr>
          <p:spPr>
            <a:xfrm>
              <a:off x="3309365" y="3071622"/>
              <a:ext cx="1862455" cy="614680"/>
            </a:xfrm>
            <a:custGeom>
              <a:avLst/>
              <a:gdLst/>
              <a:ahLst/>
              <a:cxnLst/>
              <a:rect l="l" t="t" r="r" b="b"/>
              <a:pathLst>
                <a:path w="1862454" h="614679">
                  <a:moveTo>
                    <a:pt x="1800860" y="0"/>
                  </a:moveTo>
                  <a:lnTo>
                    <a:pt x="61468" y="0"/>
                  </a:lnTo>
                  <a:lnTo>
                    <a:pt x="37558" y="4835"/>
                  </a:lnTo>
                  <a:lnTo>
                    <a:pt x="18018" y="18018"/>
                  </a:lnTo>
                  <a:lnTo>
                    <a:pt x="4835" y="37558"/>
                  </a:lnTo>
                  <a:lnTo>
                    <a:pt x="0" y="61467"/>
                  </a:lnTo>
                  <a:lnTo>
                    <a:pt x="0" y="552703"/>
                  </a:lnTo>
                  <a:lnTo>
                    <a:pt x="4835" y="576613"/>
                  </a:lnTo>
                  <a:lnTo>
                    <a:pt x="18018" y="596153"/>
                  </a:lnTo>
                  <a:lnTo>
                    <a:pt x="37558" y="609336"/>
                  </a:lnTo>
                  <a:lnTo>
                    <a:pt x="61468" y="614171"/>
                  </a:lnTo>
                  <a:lnTo>
                    <a:pt x="1800860" y="614171"/>
                  </a:lnTo>
                  <a:lnTo>
                    <a:pt x="1824769" y="609336"/>
                  </a:lnTo>
                  <a:lnTo>
                    <a:pt x="1844309" y="596153"/>
                  </a:lnTo>
                  <a:lnTo>
                    <a:pt x="1857492" y="576613"/>
                  </a:lnTo>
                  <a:lnTo>
                    <a:pt x="1862328" y="552703"/>
                  </a:lnTo>
                  <a:lnTo>
                    <a:pt x="1862328" y="61467"/>
                  </a:lnTo>
                  <a:lnTo>
                    <a:pt x="1857492" y="37558"/>
                  </a:lnTo>
                  <a:lnTo>
                    <a:pt x="1844309" y="18018"/>
                  </a:lnTo>
                  <a:lnTo>
                    <a:pt x="1824769" y="4835"/>
                  </a:lnTo>
                  <a:lnTo>
                    <a:pt x="1800860" y="0"/>
                  </a:lnTo>
                  <a:close/>
                </a:path>
              </a:pathLst>
            </a:custGeom>
            <a:solidFill>
              <a:srgbClr val="0DD4C2"/>
            </a:solidFill>
          </p:spPr>
          <p:txBody>
            <a:bodyPr wrap="square" lIns="0" tIns="0" rIns="0" bIns="0" rtlCol="0"/>
            <a:lstStyle/>
            <a:p>
              <a:endParaRPr/>
            </a:p>
          </p:txBody>
        </p:sp>
        <p:sp>
          <p:nvSpPr>
            <p:cNvPr id="25" name="object 25"/>
            <p:cNvSpPr/>
            <p:nvPr/>
          </p:nvSpPr>
          <p:spPr>
            <a:xfrm>
              <a:off x="3309365" y="3071622"/>
              <a:ext cx="1862455" cy="614680"/>
            </a:xfrm>
            <a:custGeom>
              <a:avLst/>
              <a:gdLst/>
              <a:ahLst/>
              <a:cxnLst/>
              <a:rect l="l" t="t" r="r" b="b"/>
              <a:pathLst>
                <a:path w="1862454" h="614679">
                  <a:moveTo>
                    <a:pt x="0" y="61467"/>
                  </a:moveTo>
                  <a:lnTo>
                    <a:pt x="4835" y="37558"/>
                  </a:lnTo>
                  <a:lnTo>
                    <a:pt x="18018" y="18018"/>
                  </a:lnTo>
                  <a:lnTo>
                    <a:pt x="37558" y="4835"/>
                  </a:lnTo>
                  <a:lnTo>
                    <a:pt x="61468" y="0"/>
                  </a:lnTo>
                  <a:lnTo>
                    <a:pt x="1800860" y="0"/>
                  </a:lnTo>
                  <a:lnTo>
                    <a:pt x="1824769" y="4835"/>
                  </a:lnTo>
                  <a:lnTo>
                    <a:pt x="1844309" y="18018"/>
                  </a:lnTo>
                  <a:lnTo>
                    <a:pt x="1857492" y="37558"/>
                  </a:lnTo>
                  <a:lnTo>
                    <a:pt x="1862328" y="61467"/>
                  </a:lnTo>
                  <a:lnTo>
                    <a:pt x="1862328" y="552703"/>
                  </a:lnTo>
                  <a:lnTo>
                    <a:pt x="1857492" y="576613"/>
                  </a:lnTo>
                  <a:lnTo>
                    <a:pt x="1844309" y="596153"/>
                  </a:lnTo>
                  <a:lnTo>
                    <a:pt x="1824769" y="609336"/>
                  </a:lnTo>
                  <a:lnTo>
                    <a:pt x="1800860" y="614171"/>
                  </a:lnTo>
                  <a:lnTo>
                    <a:pt x="61468" y="614171"/>
                  </a:lnTo>
                  <a:lnTo>
                    <a:pt x="37558" y="609336"/>
                  </a:lnTo>
                  <a:lnTo>
                    <a:pt x="18018" y="596153"/>
                  </a:lnTo>
                  <a:lnTo>
                    <a:pt x="4835" y="576613"/>
                  </a:lnTo>
                  <a:lnTo>
                    <a:pt x="0" y="552703"/>
                  </a:lnTo>
                  <a:lnTo>
                    <a:pt x="0" y="61467"/>
                  </a:lnTo>
                  <a:close/>
                </a:path>
              </a:pathLst>
            </a:custGeom>
            <a:ln w="25908">
              <a:solidFill>
                <a:srgbClr val="FFFFFF"/>
              </a:solidFill>
            </a:ln>
          </p:spPr>
          <p:txBody>
            <a:bodyPr wrap="square" lIns="0" tIns="0" rIns="0" bIns="0" rtlCol="0"/>
            <a:lstStyle/>
            <a:p>
              <a:endParaRPr/>
            </a:p>
          </p:txBody>
        </p:sp>
      </p:grpSp>
      <p:sp>
        <p:nvSpPr>
          <p:cNvPr id="26" name="object 26"/>
          <p:cNvSpPr txBox="1"/>
          <p:nvPr/>
        </p:nvSpPr>
        <p:spPr>
          <a:xfrm>
            <a:off x="3386454" y="3212337"/>
            <a:ext cx="1703705" cy="309880"/>
          </a:xfrm>
          <a:prstGeom prst="rect">
            <a:avLst/>
          </a:prstGeom>
        </p:spPr>
        <p:txBody>
          <a:bodyPr vert="horz" wrap="square" lIns="0" tIns="33020" rIns="0" bIns="0" rtlCol="0">
            <a:spAutoFit/>
          </a:bodyPr>
          <a:lstStyle/>
          <a:p>
            <a:pPr marL="447040" marR="5080" indent="-434975">
              <a:lnSpc>
                <a:spcPts val="1040"/>
              </a:lnSpc>
              <a:spcBef>
                <a:spcPts val="260"/>
              </a:spcBef>
            </a:pPr>
            <a:r>
              <a:rPr sz="1000" spc="-10" dirty="0">
                <a:solidFill>
                  <a:srgbClr val="FFFFFF"/>
                </a:solidFill>
                <a:latin typeface="Trebuchet MS"/>
                <a:cs typeface="Trebuchet MS"/>
              </a:rPr>
              <a:t>Development </a:t>
            </a:r>
            <a:r>
              <a:rPr sz="1000" spc="-5" dirty="0">
                <a:solidFill>
                  <a:srgbClr val="FFFFFF"/>
                </a:solidFill>
                <a:latin typeface="Trebuchet MS"/>
                <a:cs typeface="Trebuchet MS"/>
              </a:rPr>
              <a:t>of </a:t>
            </a:r>
            <a:r>
              <a:rPr sz="1000" spc="-10" dirty="0">
                <a:solidFill>
                  <a:srgbClr val="FFFFFF"/>
                </a:solidFill>
                <a:latin typeface="Trebuchet MS"/>
                <a:cs typeface="Trebuchet MS"/>
              </a:rPr>
              <a:t>Debt Policies  </a:t>
            </a:r>
            <a:r>
              <a:rPr sz="1000" spc="-5" dirty="0">
                <a:solidFill>
                  <a:srgbClr val="FFFFFF"/>
                </a:solidFill>
                <a:latin typeface="Trebuchet MS"/>
                <a:cs typeface="Trebuchet MS"/>
              </a:rPr>
              <a:t>and Strategies</a:t>
            </a:r>
            <a:endParaRPr sz="1000">
              <a:latin typeface="Trebuchet MS"/>
              <a:cs typeface="Trebuchet MS"/>
            </a:endParaRPr>
          </a:p>
        </p:txBody>
      </p:sp>
      <p:grpSp>
        <p:nvGrpSpPr>
          <p:cNvPr id="27" name="object 27"/>
          <p:cNvGrpSpPr/>
          <p:nvPr/>
        </p:nvGrpSpPr>
        <p:grpSpPr>
          <a:xfrm>
            <a:off x="3294824" y="3765740"/>
            <a:ext cx="1908175" cy="640715"/>
            <a:chOff x="3294824" y="3765740"/>
            <a:chExt cx="1908175" cy="640715"/>
          </a:xfrm>
        </p:grpSpPr>
        <p:sp>
          <p:nvSpPr>
            <p:cNvPr id="28" name="object 28"/>
            <p:cNvSpPr/>
            <p:nvPr/>
          </p:nvSpPr>
          <p:spPr>
            <a:xfrm>
              <a:off x="3307841" y="3778758"/>
              <a:ext cx="1882139" cy="614680"/>
            </a:xfrm>
            <a:custGeom>
              <a:avLst/>
              <a:gdLst/>
              <a:ahLst/>
              <a:cxnLst/>
              <a:rect l="l" t="t" r="r" b="b"/>
              <a:pathLst>
                <a:path w="1882139" h="614679">
                  <a:moveTo>
                    <a:pt x="1820672" y="0"/>
                  </a:moveTo>
                  <a:lnTo>
                    <a:pt x="61468" y="0"/>
                  </a:lnTo>
                  <a:lnTo>
                    <a:pt x="37558" y="4835"/>
                  </a:lnTo>
                  <a:lnTo>
                    <a:pt x="18018" y="18018"/>
                  </a:lnTo>
                  <a:lnTo>
                    <a:pt x="4835" y="37558"/>
                  </a:lnTo>
                  <a:lnTo>
                    <a:pt x="0" y="61468"/>
                  </a:lnTo>
                  <a:lnTo>
                    <a:pt x="0" y="552704"/>
                  </a:lnTo>
                  <a:lnTo>
                    <a:pt x="4835" y="576613"/>
                  </a:lnTo>
                  <a:lnTo>
                    <a:pt x="18018" y="596153"/>
                  </a:lnTo>
                  <a:lnTo>
                    <a:pt x="37558" y="609336"/>
                  </a:lnTo>
                  <a:lnTo>
                    <a:pt x="61468" y="614172"/>
                  </a:lnTo>
                  <a:lnTo>
                    <a:pt x="1820672" y="614172"/>
                  </a:lnTo>
                  <a:lnTo>
                    <a:pt x="1844581" y="609336"/>
                  </a:lnTo>
                  <a:lnTo>
                    <a:pt x="1864121" y="596153"/>
                  </a:lnTo>
                  <a:lnTo>
                    <a:pt x="1877304" y="576613"/>
                  </a:lnTo>
                  <a:lnTo>
                    <a:pt x="1882140" y="552704"/>
                  </a:lnTo>
                  <a:lnTo>
                    <a:pt x="1882140" y="61468"/>
                  </a:lnTo>
                  <a:lnTo>
                    <a:pt x="1877304" y="37558"/>
                  </a:lnTo>
                  <a:lnTo>
                    <a:pt x="1864121" y="18018"/>
                  </a:lnTo>
                  <a:lnTo>
                    <a:pt x="1844581" y="4835"/>
                  </a:lnTo>
                  <a:lnTo>
                    <a:pt x="1820672" y="0"/>
                  </a:lnTo>
                  <a:close/>
                </a:path>
              </a:pathLst>
            </a:custGeom>
            <a:solidFill>
              <a:srgbClr val="0DD2B8"/>
            </a:solidFill>
          </p:spPr>
          <p:txBody>
            <a:bodyPr wrap="square" lIns="0" tIns="0" rIns="0" bIns="0" rtlCol="0"/>
            <a:lstStyle/>
            <a:p>
              <a:endParaRPr/>
            </a:p>
          </p:txBody>
        </p:sp>
        <p:sp>
          <p:nvSpPr>
            <p:cNvPr id="29" name="object 29"/>
            <p:cNvSpPr/>
            <p:nvPr/>
          </p:nvSpPr>
          <p:spPr>
            <a:xfrm>
              <a:off x="3307841" y="3778758"/>
              <a:ext cx="1882139" cy="614680"/>
            </a:xfrm>
            <a:custGeom>
              <a:avLst/>
              <a:gdLst/>
              <a:ahLst/>
              <a:cxnLst/>
              <a:rect l="l" t="t" r="r" b="b"/>
              <a:pathLst>
                <a:path w="1882139" h="614679">
                  <a:moveTo>
                    <a:pt x="0" y="61468"/>
                  </a:moveTo>
                  <a:lnTo>
                    <a:pt x="4835" y="37558"/>
                  </a:lnTo>
                  <a:lnTo>
                    <a:pt x="18018" y="18018"/>
                  </a:lnTo>
                  <a:lnTo>
                    <a:pt x="37558" y="4835"/>
                  </a:lnTo>
                  <a:lnTo>
                    <a:pt x="61468" y="0"/>
                  </a:lnTo>
                  <a:lnTo>
                    <a:pt x="1820672" y="0"/>
                  </a:lnTo>
                  <a:lnTo>
                    <a:pt x="1844581" y="4835"/>
                  </a:lnTo>
                  <a:lnTo>
                    <a:pt x="1864121" y="18018"/>
                  </a:lnTo>
                  <a:lnTo>
                    <a:pt x="1877304" y="37558"/>
                  </a:lnTo>
                  <a:lnTo>
                    <a:pt x="1882140" y="61468"/>
                  </a:lnTo>
                  <a:lnTo>
                    <a:pt x="1882140" y="552704"/>
                  </a:lnTo>
                  <a:lnTo>
                    <a:pt x="1877304" y="576613"/>
                  </a:lnTo>
                  <a:lnTo>
                    <a:pt x="1864121" y="596153"/>
                  </a:lnTo>
                  <a:lnTo>
                    <a:pt x="1844581" y="609336"/>
                  </a:lnTo>
                  <a:lnTo>
                    <a:pt x="1820672" y="614172"/>
                  </a:lnTo>
                  <a:lnTo>
                    <a:pt x="61468" y="614172"/>
                  </a:lnTo>
                  <a:lnTo>
                    <a:pt x="37558" y="609336"/>
                  </a:lnTo>
                  <a:lnTo>
                    <a:pt x="18018" y="596153"/>
                  </a:lnTo>
                  <a:lnTo>
                    <a:pt x="4835" y="576613"/>
                  </a:lnTo>
                  <a:lnTo>
                    <a:pt x="0" y="552704"/>
                  </a:lnTo>
                  <a:lnTo>
                    <a:pt x="0" y="61468"/>
                  </a:lnTo>
                  <a:close/>
                </a:path>
              </a:pathLst>
            </a:custGeom>
            <a:ln w="25908">
              <a:solidFill>
                <a:srgbClr val="FFFFFF"/>
              </a:solidFill>
            </a:ln>
          </p:spPr>
          <p:txBody>
            <a:bodyPr wrap="square" lIns="0" tIns="0" rIns="0" bIns="0" rtlCol="0"/>
            <a:lstStyle/>
            <a:p>
              <a:endParaRPr/>
            </a:p>
          </p:txBody>
        </p:sp>
      </p:grpSp>
      <p:sp>
        <p:nvSpPr>
          <p:cNvPr id="30" name="object 30"/>
          <p:cNvSpPr txBox="1"/>
          <p:nvPr/>
        </p:nvSpPr>
        <p:spPr>
          <a:xfrm>
            <a:off x="3508375" y="3919220"/>
            <a:ext cx="1478915" cy="309880"/>
          </a:xfrm>
          <a:prstGeom prst="rect">
            <a:avLst/>
          </a:prstGeom>
        </p:spPr>
        <p:txBody>
          <a:bodyPr vert="horz" wrap="square" lIns="0" tIns="33655" rIns="0" bIns="0" rtlCol="0">
            <a:spAutoFit/>
          </a:bodyPr>
          <a:lstStyle/>
          <a:p>
            <a:pPr marL="515620" marR="5080" indent="-502920">
              <a:lnSpc>
                <a:spcPts val="1040"/>
              </a:lnSpc>
              <a:spcBef>
                <a:spcPts val="265"/>
              </a:spcBef>
            </a:pPr>
            <a:r>
              <a:rPr sz="1000" spc="-10" dirty="0">
                <a:solidFill>
                  <a:srgbClr val="FFFFFF"/>
                </a:solidFill>
                <a:latin typeface="Trebuchet MS"/>
                <a:cs typeface="Trebuchet MS"/>
              </a:rPr>
              <a:t>Public Debt </a:t>
            </a:r>
            <a:r>
              <a:rPr sz="1000" spc="-5" dirty="0">
                <a:solidFill>
                  <a:srgbClr val="FFFFFF"/>
                </a:solidFill>
                <a:latin typeface="Trebuchet MS"/>
                <a:cs typeface="Trebuchet MS"/>
              </a:rPr>
              <a:t>Statistics and  Analysis</a:t>
            </a:r>
            <a:endParaRPr sz="1000">
              <a:latin typeface="Trebuchet MS"/>
              <a:cs typeface="Trebuchet MS"/>
            </a:endParaRPr>
          </a:p>
        </p:txBody>
      </p:sp>
      <p:grpSp>
        <p:nvGrpSpPr>
          <p:cNvPr id="31" name="object 31"/>
          <p:cNvGrpSpPr/>
          <p:nvPr/>
        </p:nvGrpSpPr>
        <p:grpSpPr>
          <a:xfrm>
            <a:off x="3294888" y="4474464"/>
            <a:ext cx="1908175" cy="638810"/>
            <a:chOff x="3294888" y="4474464"/>
            <a:chExt cx="1908175" cy="638810"/>
          </a:xfrm>
        </p:grpSpPr>
        <p:sp>
          <p:nvSpPr>
            <p:cNvPr id="32" name="object 32"/>
            <p:cNvSpPr/>
            <p:nvPr/>
          </p:nvSpPr>
          <p:spPr>
            <a:xfrm>
              <a:off x="3307842" y="4487418"/>
              <a:ext cx="1882139" cy="612775"/>
            </a:xfrm>
            <a:custGeom>
              <a:avLst/>
              <a:gdLst/>
              <a:ahLst/>
              <a:cxnLst/>
              <a:rect l="l" t="t" r="r" b="b"/>
              <a:pathLst>
                <a:path w="1882139" h="612775">
                  <a:moveTo>
                    <a:pt x="1820926" y="0"/>
                  </a:moveTo>
                  <a:lnTo>
                    <a:pt x="61213" y="0"/>
                  </a:lnTo>
                  <a:lnTo>
                    <a:pt x="37397" y="4814"/>
                  </a:lnTo>
                  <a:lnTo>
                    <a:pt x="17938" y="17938"/>
                  </a:lnTo>
                  <a:lnTo>
                    <a:pt x="4814" y="37397"/>
                  </a:lnTo>
                  <a:lnTo>
                    <a:pt x="0" y="61213"/>
                  </a:lnTo>
                  <a:lnTo>
                    <a:pt x="0" y="551433"/>
                  </a:lnTo>
                  <a:lnTo>
                    <a:pt x="4814" y="575250"/>
                  </a:lnTo>
                  <a:lnTo>
                    <a:pt x="17938" y="594709"/>
                  </a:lnTo>
                  <a:lnTo>
                    <a:pt x="37397" y="607833"/>
                  </a:lnTo>
                  <a:lnTo>
                    <a:pt x="61213" y="612647"/>
                  </a:lnTo>
                  <a:lnTo>
                    <a:pt x="1820926" y="612647"/>
                  </a:lnTo>
                  <a:lnTo>
                    <a:pt x="1844742" y="607833"/>
                  </a:lnTo>
                  <a:lnTo>
                    <a:pt x="1864201" y="594709"/>
                  </a:lnTo>
                  <a:lnTo>
                    <a:pt x="1877325" y="575250"/>
                  </a:lnTo>
                  <a:lnTo>
                    <a:pt x="1882140" y="551433"/>
                  </a:lnTo>
                  <a:lnTo>
                    <a:pt x="1882140" y="61213"/>
                  </a:lnTo>
                  <a:lnTo>
                    <a:pt x="1877325" y="37397"/>
                  </a:lnTo>
                  <a:lnTo>
                    <a:pt x="1864201" y="17938"/>
                  </a:lnTo>
                  <a:lnTo>
                    <a:pt x="1844742" y="4814"/>
                  </a:lnTo>
                  <a:lnTo>
                    <a:pt x="1820926" y="0"/>
                  </a:lnTo>
                  <a:close/>
                </a:path>
              </a:pathLst>
            </a:custGeom>
            <a:solidFill>
              <a:srgbClr val="0ED2AD"/>
            </a:solidFill>
          </p:spPr>
          <p:txBody>
            <a:bodyPr wrap="square" lIns="0" tIns="0" rIns="0" bIns="0" rtlCol="0"/>
            <a:lstStyle/>
            <a:p>
              <a:endParaRPr/>
            </a:p>
          </p:txBody>
        </p:sp>
        <p:sp>
          <p:nvSpPr>
            <p:cNvPr id="33" name="object 33"/>
            <p:cNvSpPr/>
            <p:nvPr/>
          </p:nvSpPr>
          <p:spPr>
            <a:xfrm>
              <a:off x="3307842" y="4487418"/>
              <a:ext cx="1882139" cy="612775"/>
            </a:xfrm>
            <a:custGeom>
              <a:avLst/>
              <a:gdLst/>
              <a:ahLst/>
              <a:cxnLst/>
              <a:rect l="l" t="t" r="r" b="b"/>
              <a:pathLst>
                <a:path w="1882139" h="612775">
                  <a:moveTo>
                    <a:pt x="0" y="61213"/>
                  </a:moveTo>
                  <a:lnTo>
                    <a:pt x="4814" y="37397"/>
                  </a:lnTo>
                  <a:lnTo>
                    <a:pt x="17938" y="17938"/>
                  </a:lnTo>
                  <a:lnTo>
                    <a:pt x="37397" y="4814"/>
                  </a:lnTo>
                  <a:lnTo>
                    <a:pt x="61213" y="0"/>
                  </a:lnTo>
                  <a:lnTo>
                    <a:pt x="1820926" y="0"/>
                  </a:lnTo>
                  <a:lnTo>
                    <a:pt x="1844742" y="4814"/>
                  </a:lnTo>
                  <a:lnTo>
                    <a:pt x="1864201" y="17938"/>
                  </a:lnTo>
                  <a:lnTo>
                    <a:pt x="1877325" y="37397"/>
                  </a:lnTo>
                  <a:lnTo>
                    <a:pt x="1882140" y="61213"/>
                  </a:lnTo>
                  <a:lnTo>
                    <a:pt x="1882140" y="551433"/>
                  </a:lnTo>
                  <a:lnTo>
                    <a:pt x="1877325" y="575250"/>
                  </a:lnTo>
                  <a:lnTo>
                    <a:pt x="1864201" y="594709"/>
                  </a:lnTo>
                  <a:lnTo>
                    <a:pt x="1844742" y="607833"/>
                  </a:lnTo>
                  <a:lnTo>
                    <a:pt x="1820926" y="612647"/>
                  </a:lnTo>
                  <a:lnTo>
                    <a:pt x="61213" y="612647"/>
                  </a:lnTo>
                  <a:lnTo>
                    <a:pt x="37397" y="607833"/>
                  </a:lnTo>
                  <a:lnTo>
                    <a:pt x="17938" y="594709"/>
                  </a:lnTo>
                  <a:lnTo>
                    <a:pt x="4814" y="575250"/>
                  </a:lnTo>
                  <a:lnTo>
                    <a:pt x="0" y="551433"/>
                  </a:lnTo>
                  <a:lnTo>
                    <a:pt x="0" y="61213"/>
                  </a:lnTo>
                  <a:close/>
                </a:path>
              </a:pathLst>
            </a:custGeom>
            <a:ln w="25908">
              <a:solidFill>
                <a:srgbClr val="FFFFFF"/>
              </a:solidFill>
            </a:ln>
          </p:spPr>
          <p:txBody>
            <a:bodyPr wrap="square" lIns="0" tIns="0" rIns="0" bIns="0" rtlCol="0"/>
            <a:lstStyle/>
            <a:p>
              <a:endParaRPr/>
            </a:p>
          </p:txBody>
        </p:sp>
      </p:grpSp>
      <p:sp>
        <p:nvSpPr>
          <p:cNvPr id="34" name="object 34"/>
          <p:cNvSpPr txBox="1"/>
          <p:nvPr/>
        </p:nvSpPr>
        <p:spPr>
          <a:xfrm>
            <a:off x="3400171" y="4627626"/>
            <a:ext cx="1693545" cy="309880"/>
          </a:xfrm>
          <a:prstGeom prst="rect">
            <a:avLst/>
          </a:prstGeom>
        </p:spPr>
        <p:txBody>
          <a:bodyPr vert="horz" wrap="square" lIns="0" tIns="33655" rIns="0" bIns="0" rtlCol="0">
            <a:spAutoFit/>
          </a:bodyPr>
          <a:lstStyle/>
          <a:p>
            <a:pPr marL="394970" marR="5080" indent="-382905">
              <a:lnSpc>
                <a:spcPts val="1040"/>
              </a:lnSpc>
              <a:spcBef>
                <a:spcPts val="265"/>
              </a:spcBef>
            </a:pPr>
            <a:r>
              <a:rPr sz="1000" spc="-5" dirty="0">
                <a:solidFill>
                  <a:srgbClr val="FFFFFF"/>
                </a:solidFill>
                <a:latin typeface="Trebuchet MS"/>
                <a:cs typeface="Trebuchet MS"/>
              </a:rPr>
              <a:t>Risk Management, Monitoring  and</a:t>
            </a:r>
            <a:r>
              <a:rPr sz="1000" dirty="0">
                <a:solidFill>
                  <a:srgbClr val="FFFFFF"/>
                </a:solidFill>
                <a:latin typeface="Trebuchet MS"/>
                <a:cs typeface="Trebuchet MS"/>
              </a:rPr>
              <a:t> </a:t>
            </a:r>
            <a:r>
              <a:rPr sz="1000" spc="-10" dirty="0">
                <a:solidFill>
                  <a:srgbClr val="FFFFFF"/>
                </a:solidFill>
                <a:latin typeface="Trebuchet MS"/>
                <a:cs typeface="Trebuchet MS"/>
              </a:rPr>
              <a:t>Compliance</a:t>
            </a:r>
            <a:endParaRPr sz="1000">
              <a:latin typeface="Trebuchet MS"/>
              <a:cs typeface="Trebuchet MS"/>
            </a:endParaRPr>
          </a:p>
        </p:txBody>
      </p:sp>
      <p:sp>
        <p:nvSpPr>
          <p:cNvPr id="35" name="object 35"/>
          <p:cNvSpPr/>
          <p:nvPr/>
        </p:nvSpPr>
        <p:spPr>
          <a:xfrm>
            <a:off x="5602223" y="2133600"/>
            <a:ext cx="2353310" cy="3122930"/>
          </a:xfrm>
          <a:custGeom>
            <a:avLst/>
            <a:gdLst/>
            <a:ahLst/>
            <a:cxnLst/>
            <a:rect l="l" t="t" r="r" b="b"/>
            <a:pathLst>
              <a:path w="2353309" h="3122929">
                <a:moveTo>
                  <a:pt x="2117725" y="0"/>
                </a:moveTo>
                <a:lnTo>
                  <a:pt x="235330" y="0"/>
                </a:lnTo>
                <a:lnTo>
                  <a:pt x="187917" y="4783"/>
                </a:lnTo>
                <a:lnTo>
                  <a:pt x="143750" y="18500"/>
                </a:lnTo>
                <a:lnTo>
                  <a:pt x="103776" y="40203"/>
                </a:lnTo>
                <a:lnTo>
                  <a:pt x="68945" y="68945"/>
                </a:lnTo>
                <a:lnTo>
                  <a:pt x="40203" y="103776"/>
                </a:lnTo>
                <a:lnTo>
                  <a:pt x="18500" y="143750"/>
                </a:lnTo>
                <a:lnTo>
                  <a:pt x="4783" y="187917"/>
                </a:lnTo>
                <a:lnTo>
                  <a:pt x="0" y="235330"/>
                </a:lnTo>
                <a:lnTo>
                  <a:pt x="0" y="2887345"/>
                </a:lnTo>
                <a:lnTo>
                  <a:pt x="4783" y="2934758"/>
                </a:lnTo>
                <a:lnTo>
                  <a:pt x="18500" y="2978925"/>
                </a:lnTo>
                <a:lnTo>
                  <a:pt x="40203" y="3018899"/>
                </a:lnTo>
                <a:lnTo>
                  <a:pt x="68945" y="3053730"/>
                </a:lnTo>
                <a:lnTo>
                  <a:pt x="103776" y="3082472"/>
                </a:lnTo>
                <a:lnTo>
                  <a:pt x="143750" y="3104175"/>
                </a:lnTo>
                <a:lnTo>
                  <a:pt x="187917" y="3117892"/>
                </a:lnTo>
                <a:lnTo>
                  <a:pt x="235330" y="3122676"/>
                </a:lnTo>
                <a:lnTo>
                  <a:pt x="2117725" y="3122676"/>
                </a:lnTo>
                <a:lnTo>
                  <a:pt x="2165138" y="3117892"/>
                </a:lnTo>
                <a:lnTo>
                  <a:pt x="2209305" y="3104175"/>
                </a:lnTo>
                <a:lnTo>
                  <a:pt x="2249279" y="3082472"/>
                </a:lnTo>
                <a:lnTo>
                  <a:pt x="2284110" y="3053730"/>
                </a:lnTo>
                <a:lnTo>
                  <a:pt x="2312852" y="3018899"/>
                </a:lnTo>
                <a:lnTo>
                  <a:pt x="2334555" y="2978925"/>
                </a:lnTo>
                <a:lnTo>
                  <a:pt x="2348272" y="2934758"/>
                </a:lnTo>
                <a:lnTo>
                  <a:pt x="2353055" y="2887345"/>
                </a:lnTo>
                <a:lnTo>
                  <a:pt x="2353055" y="235330"/>
                </a:lnTo>
                <a:lnTo>
                  <a:pt x="2348272" y="187917"/>
                </a:lnTo>
                <a:lnTo>
                  <a:pt x="2334555" y="143750"/>
                </a:lnTo>
                <a:lnTo>
                  <a:pt x="2312852" y="103776"/>
                </a:lnTo>
                <a:lnTo>
                  <a:pt x="2284110" y="68945"/>
                </a:lnTo>
                <a:lnTo>
                  <a:pt x="2249279" y="40203"/>
                </a:lnTo>
                <a:lnTo>
                  <a:pt x="2209305" y="18500"/>
                </a:lnTo>
                <a:lnTo>
                  <a:pt x="2165138" y="4783"/>
                </a:lnTo>
                <a:lnTo>
                  <a:pt x="2117725" y="0"/>
                </a:lnTo>
                <a:close/>
              </a:path>
            </a:pathLst>
          </a:custGeom>
          <a:solidFill>
            <a:srgbClr val="CCEDF0"/>
          </a:solidFill>
        </p:spPr>
        <p:txBody>
          <a:bodyPr wrap="square" lIns="0" tIns="0" rIns="0" bIns="0" rtlCol="0"/>
          <a:lstStyle/>
          <a:p>
            <a:endParaRPr/>
          </a:p>
        </p:txBody>
      </p:sp>
      <p:sp>
        <p:nvSpPr>
          <p:cNvPr id="36" name="object 36"/>
          <p:cNvSpPr txBox="1"/>
          <p:nvPr/>
        </p:nvSpPr>
        <p:spPr>
          <a:xfrm>
            <a:off x="5743702" y="2285466"/>
            <a:ext cx="2070735" cy="521970"/>
          </a:xfrm>
          <a:prstGeom prst="rect">
            <a:avLst/>
          </a:prstGeom>
        </p:spPr>
        <p:txBody>
          <a:bodyPr vert="horz" wrap="square" lIns="0" tIns="89535" rIns="0" bIns="0" rtlCol="0">
            <a:spAutoFit/>
          </a:bodyPr>
          <a:lstStyle/>
          <a:p>
            <a:pPr marL="635" algn="ctr">
              <a:lnSpc>
                <a:spcPct val="100000"/>
              </a:lnSpc>
              <a:spcBef>
                <a:spcPts val="705"/>
              </a:spcBef>
            </a:pPr>
            <a:r>
              <a:rPr sz="1400" b="1" dirty="0">
                <a:latin typeface="Trebuchet MS"/>
                <a:cs typeface="Trebuchet MS"/>
              </a:rPr>
              <a:t>Back</a:t>
            </a:r>
            <a:r>
              <a:rPr sz="1400" b="1" spc="-25" dirty="0">
                <a:latin typeface="Trebuchet MS"/>
                <a:cs typeface="Trebuchet MS"/>
              </a:rPr>
              <a:t> </a:t>
            </a:r>
            <a:r>
              <a:rPr sz="1400" b="1" spc="-5" dirty="0">
                <a:latin typeface="Trebuchet MS"/>
                <a:cs typeface="Trebuchet MS"/>
              </a:rPr>
              <a:t>Office</a:t>
            </a:r>
            <a:endParaRPr sz="1400" dirty="0">
              <a:latin typeface="Trebuchet MS"/>
              <a:cs typeface="Trebuchet MS"/>
            </a:endParaRPr>
          </a:p>
          <a:p>
            <a:pPr algn="ctr">
              <a:lnSpc>
                <a:spcPct val="100000"/>
              </a:lnSpc>
              <a:spcBef>
                <a:spcPts val="425"/>
              </a:spcBef>
            </a:pPr>
            <a:r>
              <a:rPr sz="1000" b="1" spc="-5" dirty="0">
                <a:latin typeface="Trebuchet MS"/>
                <a:cs typeface="Trebuchet MS"/>
              </a:rPr>
              <a:t>Debt Recording &amp; </a:t>
            </a:r>
            <a:r>
              <a:rPr sz="1000" b="1" spc="-10" dirty="0">
                <a:latin typeface="Trebuchet MS"/>
                <a:cs typeface="Trebuchet MS"/>
              </a:rPr>
              <a:t>Settlement</a:t>
            </a:r>
            <a:r>
              <a:rPr sz="1000" b="1" spc="20" dirty="0">
                <a:latin typeface="Trebuchet MS"/>
                <a:cs typeface="Trebuchet MS"/>
              </a:rPr>
              <a:t> </a:t>
            </a:r>
            <a:r>
              <a:rPr sz="1000" b="1" spc="-5" dirty="0">
                <a:latin typeface="Trebuchet MS"/>
                <a:cs typeface="Trebuchet MS"/>
              </a:rPr>
              <a:t>Dept</a:t>
            </a:r>
            <a:endParaRPr sz="1000" dirty="0">
              <a:latin typeface="Trebuchet MS"/>
              <a:cs typeface="Trebuchet MS"/>
            </a:endParaRPr>
          </a:p>
        </p:txBody>
      </p:sp>
      <p:grpSp>
        <p:nvGrpSpPr>
          <p:cNvPr id="37" name="object 37"/>
          <p:cNvGrpSpPr/>
          <p:nvPr/>
        </p:nvGrpSpPr>
        <p:grpSpPr>
          <a:xfrm>
            <a:off x="5775896" y="3032696"/>
            <a:ext cx="1989455" cy="968375"/>
            <a:chOff x="5775896" y="3032696"/>
            <a:chExt cx="1989455" cy="968375"/>
          </a:xfrm>
        </p:grpSpPr>
        <p:sp>
          <p:nvSpPr>
            <p:cNvPr id="38" name="object 38"/>
            <p:cNvSpPr/>
            <p:nvPr/>
          </p:nvSpPr>
          <p:spPr>
            <a:xfrm>
              <a:off x="5788914" y="3045713"/>
              <a:ext cx="1963420" cy="942340"/>
            </a:xfrm>
            <a:custGeom>
              <a:avLst/>
              <a:gdLst/>
              <a:ahLst/>
              <a:cxnLst/>
              <a:rect l="l" t="t" r="r" b="b"/>
              <a:pathLst>
                <a:path w="1963420" h="942339">
                  <a:moveTo>
                    <a:pt x="1868678" y="0"/>
                  </a:moveTo>
                  <a:lnTo>
                    <a:pt x="94234" y="0"/>
                  </a:lnTo>
                  <a:lnTo>
                    <a:pt x="57542" y="7401"/>
                  </a:lnTo>
                  <a:lnTo>
                    <a:pt x="27590" y="27590"/>
                  </a:lnTo>
                  <a:lnTo>
                    <a:pt x="7401" y="57542"/>
                  </a:lnTo>
                  <a:lnTo>
                    <a:pt x="0" y="94234"/>
                  </a:lnTo>
                  <a:lnTo>
                    <a:pt x="0" y="847598"/>
                  </a:lnTo>
                  <a:lnTo>
                    <a:pt x="7401" y="884289"/>
                  </a:lnTo>
                  <a:lnTo>
                    <a:pt x="27590" y="914241"/>
                  </a:lnTo>
                  <a:lnTo>
                    <a:pt x="57542" y="934430"/>
                  </a:lnTo>
                  <a:lnTo>
                    <a:pt x="94234" y="941832"/>
                  </a:lnTo>
                  <a:lnTo>
                    <a:pt x="1868678" y="941832"/>
                  </a:lnTo>
                  <a:lnTo>
                    <a:pt x="1905369" y="934430"/>
                  </a:lnTo>
                  <a:lnTo>
                    <a:pt x="1935321" y="914241"/>
                  </a:lnTo>
                  <a:lnTo>
                    <a:pt x="1955510" y="884289"/>
                  </a:lnTo>
                  <a:lnTo>
                    <a:pt x="1962912" y="847598"/>
                  </a:lnTo>
                  <a:lnTo>
                    <a:pt x="1962912" y="94234"/>
                  </a:lnTo>
                  <a:lnTo>
                    <a:pt x="1955510" y="57542"/>
                  </a:lnTo>
                  <a:lnTo>
                    <a:pt x="1935321" y="27590"/>
                  </a:lnTo>
                  <a:lnTo>
                    <a:pt x="1905369" y="7401"/>
                  </a:lnTo>
                  <a:lnTo>
                    <a:pt x="1868678" y="0"/>
                  </a:lnTo>
                  <a:close/>
                </a:path>
              </a:pathLst>
            </a:custGeom>
            <a:solidFill>
              <a:srgbClr val="0ED0A4"/>
            </a:solidFill>
          </p:spPr>
          <p:txBody>
            <a:bodyPr wrap="square" lIns="0" tIns="0" rIns="0" bIns="0" rtlCol="0"/>
            <a:lstStyle/>
            <a:p>
              <a:endParaRPr/>
            </a:p>
          </p:txBody>
        </p:sp>
        <p:sp>
          <p:nvSpPr>
            <p:cNvPr id="39" name="object 39"/>
            <p:cNvSpPr/>
            <p:nvPr/>
          </p:nvSpPr>
          <p:spPr>
            <a:xfrm>
              <a:off x="5788914" y="3045713"/>
              <a:ext cx="1963420" cy="942340"/>
            </a:xfrm>
            <a:custGeom>
              <a:avLst/>
              <a:gdLst/>
              <a:ahLst/>
              <a:cxnLst/>
              <a:rect l="l" t="t" r="r" b="b"/>
              <a:pathLst>
                <a:path w="1963420" h="942339">
                  <a:moveTo>
                    <a:pt x="0" y="94234"/>
                  </a:moveTo>
                  <a:lnTo>
                    <a:pt x="7401" y="57542"/>
                  </a:lnTo>
                  <a:lnTo>
                    <a:pt x="27590" y="27590"/>
                  </a:lnTo>
                  <a:lnTo>
                    <a:pt x="57542" y="7401"/>
                  </a:lnTo>
                  <a:lnTo>
                    <a:pt x="94234" y="0"/>
                  </a:lnTo>
                  <a:lnTo>
                    <a:pt x="1868678" y="0"/>
                  </a:lnTo>
                  <a:lnTo>
                    <a:pt x="1905369" y="7401"/>
                  </a:lnTo>
                  <a:lnTo>
                    <a:pt x="1935321" y="27590"/>
                  </a:lnTo>
                  <a:lnTo>
                    <a:pt x="1955510" y="57542"/>
                  </a:lnTo>
                  <a:lnTo>
                    <a:pt x="1962912" y="94234"/>
                  </a:lnTo>
                  <a:lnTo>
                    <a:pt x="1962912" y="847598"/>
                  </a:lnTo>
                  <a:lnTo>
                    <a:pt x="1955510" y="884289"/>
                  </a:lnTo>
                  <a:lnTo>
                    <a:pt x="1935321" y="914241"/>
                  </a:lnTo>
                  <a:lnTo>
                    <a:pt x="1905369" y="934430"/>
                  </a:lnTo>
                  <a:lnTo>
                    <a:pt x="1868678" y="941832"/>
                  </a:lnTo>
                  <a:lnTo>
                    <a:pt x="94234" y="941832"/>
                  </a:lnTo>
                  <a:lnTo>
                    <a:pt x="57542" y="934430"/>
                  </a:lnTo>
                  <a:lnTo>
                    <a:pt x="27590" y="914241"/>
                  </a:lnTo>
                  <a:lnTo>
                    <a:pt x="7401" y="884289"/>
                  </a:lnTo>
                  <a:lnTo>
                    <a:pt x="0" y="847598"/>
                  </a:lnTo>
                  <a:lnTo>
                    <a:pt x="0" y="94234"/>
                  </a:lnTo>
                  <a:close/>
                </a:path>
              </a:pathLst>
            </a:custGeom>
            <a:ln w="25908">
              <a:solidFill>
                <a:srgbClr val="FFFFFF"/>
              </a:solidFill>
            </a:ln>
          </p:spPr>
          <p:txBody>
            <a:bodyPr wrap="square" lIns="0" tIns="0" rIns="0" bIns="0" rtlCol="0"/>
            <a:lstStyle/>
            <a:p>
              <a:endParaRPr/>
            </a:p>
          </p:txBody>
        </p:sp>
      </p:grpSp>
      <p:sp>
        <p:nvSpPr>
          <p:cNvPr id="40" name="object 40"/>
          <p:cNvSpPr txBox="1"/>
          <p:nvPr/>
        </p:nvSpPr>
        <p:spPr>
          <a:xfrm>
            <a:off x="5872988" y="3283711"/>
            <a:ext cx="1792605" cy="442595"/>
          </a:xfrm>
          <a:prstGeom prst="rect">
            <a:avLst/>
          </a:prstGeom>
        </p:spPr>
        <p:txBody>
          <a:bodyPr vert="horz" wrap="square" lIns="0" tIns="33020" rIns="0" bIns="0" rtlCol="0">
            <a:spAutoFit/>
          </a:bodyPr>
          <a:lstStyle/>
          <a:p>
            <a:pPr marL="12700" marR="5080" indent="-1270" algn="ctr">
              <a:lnSpc>
                <a:spcPts val="1040"/>
              </a:lnSpc>
              <a:spcBef>
                <a:spcPts val="260"/>
              </a:spcBef>
            </a:pPr>
            <a:r>
              <a:rPr sz="1000" spc="-10" dirty="0">
                <a:solidFill>
                  <a:srgbClr val="FFFFFF"/>
                </a:solidFill>
                <a:latin typeface="Trebuchet MS"/>
                <a:cs typeface="Trebuchet MS"/>
              </a:rPr>
              <a:t>Recording </a:t>
            </a:r>
            <a:r>
              <a:rPr sz="1000" spc="-5" dirty="0">
                <a:solidFill>
                  <a:srgbClr val="FFFFFF"/>
                </a:solidFill>
                <a:latin typeface="Trebuchet MS"/>
                <a:cs typeface="Trebuchet MS"/>
              </a:rPr>
              <a:t>and </a:t>
            </a:r>
            <a:r>
              <a:rPr sz="1000" spc="-10" dirty="0">
                <a:solidFill>
                  <a:srgbClr val="FFFFFF"/>
                </a:solidFill>
                <a:latin typeface="Trebuchet MS"/>
                <a:cs typeface="Trebuchet MS"/>
              </a:rPr>
              <a:t>Maintenance </a:t>
            </a:r>
            <a:r>
              <a:rPr sz="1000" spc="-5" dirty="0">
                <a:solidFill>
                  <a:srgbClr val="FFFFFF"/>
                </a:solidFill>
                <a:latin typeface="Trebuchet MS"/>
                <a:cs typeface="Trebuchet MS"/>
              </a:rPr>
              <a:t>of  </a:t>
            </a:r>
            <a:r>
              <a:rPr sz="1000" spc="-10" dirty="0">
                <a:solidFill>
                  <a:srgbClr val="FFFFFF"/>
                </a:solidFill>
                <a:latin typeface="Trebuchet MS"/>
                <a:cs typeface="Trebuchet MS"/>
              </a:rPr>
              <a:t>Public Debt </a:t>
            </a:r>
            <a:r>
              <a:rPr sz="1000" spc="-5" dirty="0">
                <a:solidFill>
                  <a:srgbClr val="FFFFFF"/>
                </a:solidFill>
                <a:latin typeface="Trebuchet MS"/>
                <a:cs typeface="Trebuchet MS"/>
              </a:rPr>
              <a:t>Database </a:t>
            </a:r>
            <a:r>
              <a:rPr sz="1000" spc="-10" dirty="0">
                <a:solidFill>
                  <a:srgbClr val="FFFFFF"/>
                </a:solidFill>
                <a:latin typeface="Trebuchet MS"/>
                <a:cs typeface="Trebuchet MS"/>
              </a:rPr>
              <a:t>(External  </a:t>
            </a:r>
            <a:r>
              <a:rPr sz="1000" spc="-5" dirty="0">
                <a:solidFill>
                  <a:srgbClr val="FFFFFF"/>
                </a:solidFill>
                <a:latin typeface="Trebuchet MS"/>
                <a:cs typeface="Trebuchet MS"/>
              </a:rPr>
              <a:t>and Domestic)</a:t>
            </a:r>
            <a:endParaRPr sz="1000">
              <a:latin typeface="Trebuchet MS"/>
              <a:cs typeface="Trebuchet MS"/>
            </a:endParaRPr>
          </a:p>
        </p:txBody>
      </p:sp>
      <p:grpSp>
        <p:nvGrpSpPr>
          <p:cNvPr id="41" name="object 41"/>
          <p:cNvGrpSpPr/>
          <p:nvPr/>
        </p:nvGrpSpPr>
        <p:grpSpPr>
          <a:xfrm>
            <a:off x="5824728" y="4145279"/>
            <a:ext cx="1910080" cy="967740"/>
            <a:chOff x="5824728" y="4145279"/>
            <a:chExt cx="1910080" cy="967740"/>
          </a:xfrm>
        </p:grpSpPr>
        <p:sp>
          <p:nvSpPr>
            <p:cNvPr id="42" name="object 42"/>
            <p:cNvSpPr/>
            <p:nvPr/>
          </p:nvSpPr>
          <p:spPr>
            <a:xfrm>
              <a:off x="5837682" y="4158233"/>
              <a:ext cx="1884045" cy="942340"/>
            </a:xfrm>
            <a:custGeom>
              <a:avLst/>
              <a:gdLst/>
              <a:ahLst/>
              <a:cxnLst/>
              <a:rect l="l" t="t" r="r" b="b"/>
              <a:pathLst>
                <a:path w="1884045" h="942339">
                  <a:moveTo>
                    <a:pt x="1789429" y="0"/>
                  </a:moveTo>
                  <a:lnTo>
                    <a:pt x="94233" y="0"/>
                  </a:lnTo>
                  <a:lnTo>
                    <a:pt x="57542" y="7401"/>
                  </a:lnTo>
                  <a:lnTo>
                    <a:pt x="27590" y="27590"/>
                  </a:lnTo>
                  <a:lnTo>
                    <a:pt x="7401" y="57542"/>
                  </a:lnTo>
                  <a:lnTo>
                    <a:pt x="0" y="94234"/>
                  </a:lnTo>
                  <a:lnTo>
                    <a:pt x="0" y="847598"/>
                  </a:lnTo>
                  <a:lnTo>
                    <a:pt x="7401" y="884289"/>
                  </a:lnTo>
                  <a:lnTo>
                    <a:pt x="27590" y="914241"/>
                  </a:lnTo>
                  <a:lnTo>
                    <a:pt x="57542" y="934430"/>
                  </a:lnTo>
                  <a:lnTo>
                    <a:pt x="94233" y="941832"/>
                  </a:lnTo>
                  <a:lnTo>
                    <a:pt x="1789429" y="941832"/>
                  </a:lnTo>
                  <a:lnTo>
                    <a:pt x="1826121" y="934430"/>
                  </a:lnTo>
                  <a:lnTo>
                    <a:pt x="1856073" y="914241"/>
                  </a:lnTo>
                  <a:lnTo>
                    <a:pt x="1876262" y="884289"/>
                  </a:lnTo>
                  <a:lnTo>
                    <a:pt x="1883664" y="847598"/>
                  </a:lnTo>
                  <a:lnTo>
                    <a:pt x="1883664" y="94234"/>
                  </a:lnTo>
                  <a:lnTo>
                    <a:pt x="1876262" y="57542"/>
                  </a:lnTo>
                  <a:lnTo>
                    <a:pt x="1856073" y="27590"/>
                  </a:lnTo>
                  <a:lnTo>
                    <a:pt x="1826121" y="7401"/>
                  </a:lnTo>
                  <a:lnTo>
                    <a:pt x="1789429" y="0"/>
                  </a:lnTo>
                  <a:close/>
                </a:path>
              </a:pathLst>
            </a:custGeom>
            <a:solidFill>
              <a:srgbClr val="0FCF9B"/>
            </a:solidFill>
          </p:spPr>
          <p:txBody>
            <a:bodyPr wrap="square" lIns="0" tIns="0" rIns="0" bIns="0" rtlCol="0"/>
            <a:lstStyle/>
            <a:p>
              <a:endParaRPr/>
            </a:p>
          </p:txBody>
        </p:sp>
        <p:sp>
          <p:nvSpPr>
            <p:cNvPr id="43" name="object 43"/>
            <p:cNvSpPr/>
            <p:nvPr/>
          </p:nvSpPr>
          <p:spPr>
            <a:xfrm>
              <a:off x="5837682" y="4158233"/>
              <a:ext cx="1884045" cy="942340"/>
            </a:xfrm>
            <a:custGeom>
              <a:avLst/>
              <a:gdLst/>
              <a:ahLst/>
              <a:cxnLst/>
              <a:rect l="l" t="t" r="r" b="b"/>
              <a:pathLst>
                <a:path w="1884045" h="942339">
                  <a:moveTo>
                    <a:pt x="0" y="94234"/>
                  </a:moveTo>
                  <a:lnTo>
                    <a:pt x="7401" y="57542"/>
                  </a:lnTo>
                  <a:lnTo>
                    <a:pt x="27590" y="27590"/>
                  </a:lnTo>
                  <a:lnTo>
                    <a:pt x="57542" y="7401"/>
                  </a:lnTo>
                  <a:lnTo>
                    <a:pt x="94233" y="0"/>
                  </a:lnTo>
                  <a:lnTo>
                    <a:pt x="1789429" y="0"/>
                  </a:lnTo>
                  <a:lnTo>
                    <a:pt x="1826121" y="7401"/>
                  </a:lnTo>
                  <a:lnTo>
                    <a:pt x="1856073" y="27590"/>
                  </a:lnTo>
                  <a:lnTo>
                    <a:pt x="1876262" y="57542"/>
                  </a:lnTo>
                  <a:lnTo>
                    <a:pt x="1883664" y="94234"/>
                  </a:lnTo>
                  <a:lnTo>
                    <a:pt x="1883664" y="847598"/>
                  </a:lnTo>
                  <a:lnTo>
                    <a:pt x="1876262" y="884289"/>
                  </a:lnTo>
                  <a:lnTo>
                    <a:pt x="1856073" y="914241"/>
                  </a:lnTo>
                  <a:lnTo>
                    <a:pt x="1826121" y="934430"/>
                  </a:lnTo>
                  <a:lnTo>
                    <a:pt x="1789429" y="941832"/>
                  </a:lnTo>
                  <a:lnTo>
                    <a:pt x="94233" y="941832"/>
                  </a:lnTo>
                  <a:lnTo>
                    <a:pt x="57542" y="934430"/>
                  </a:lnTo>
                  <a:lnTo>
                    <a:pt x="27590" y="914241"/>
                  </a:lnTo>
                  <a:lnTo>
                    <a:pt x="7401" y="884289"/>
                  </a:lnTo>
                  <a:lnTo>
                    <a:pt x="0" y="847598"/>
                  </a:lnTo>
                  <a:lnTo>
                    <a:pt x="0" y="94234"/>
                  </a:lnTo>
                  <a:close/>
                </a:path>
              </a:pathLst>
            </a:custGeom>
            <a:ln w="25908">
              <a:solidFill>
                <a:srgbClr val="FFFFFF"/>
              </a:solidFill>
            </a:ln>
          </p:spPr>
          <p:txBody>
            <a:bodyPr wrap="square" lIns="0" tIns="0" rIns="0" bIns="0" rtlCol="0"/>
            <a:lstStyle/>
            <a:p>
              <a:endParaRPr/>
            </a:p>
          </p:txBody>
        </p:sp>
      </p:grpSp>
      <p:sp>
        <p:nvSpPr>
          <p:cNvPr id="44" name="object 44"/>
          <p:cNvSpPr txBox="1"/>
          <p:nvPr/>
        </p:nvSpPr>
        <p:spPr>
          <a:xfrm>
            <a:off x="6088507" y="4529073"/>
            <a:ext cx="1379220"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Trebuchet MS"/>
                <a:cs typeface="Trebuchet MS"/>
              </a:rPr>
              <a:t>Servicing of </a:t>
            </a:r>
            <a:r>
              <a:rPr sz="1000" spc="-10" dirty="0">
                <a:solidFill>
                  <a:srgbClr val="FFFFFF"/>
                </a:solidFill>
                <a:latin typeface="Trebuchet MS"/>
                <a:cs typeface="Trebuchet MS"/>
              </a:rPr>
              <a:t>Public</a:t>
            </a:r>
            <a:r>
              <a:rPr sz="1000" spc="5" dirty="0">
                <a:solidFill>
                  <a:srgbClr val="FFFFFF"/>
                </a:solidFill>
                <a:latin typeface="Trebuchet MS"/>
                <a:cs typeface="Trebuchet MS"/>
              </a:rPr>
              <a:t> </a:t>
            </a:r>
            <a:r>
              <a:rPr sz="1000" spc="-10" dirty="0">
                <a:solidFill>
                  <a:srgbClr val="FFFFFF"/>
                </a:solidFill>
                <a:latin typeface="Trebuchet MS"/>
                <a:cs typeface="Trebuchet MS"/>
              </a:rPr>
              <a:t>Debt</a:t>
            </a:r>
            <a:endParaRPr sz="1000">
              <a:latin typeface="Trebuchet MS"/>
              <a:cs typeface="Trebuchet MS"/>
            </a:endParaRPr>
          </a:p>
        </p:txBody>
      </p:sp>
      <p:sp>
        <p:nvSpPr>
          <p:cNvPr id="46" name="object 46"/>
          <p:cNvSpPr txBox="1">
            <a:spLocks noGrp="1"/>
          </p:cNvSpPr>
          <p:nvPr>
            <p:ph type="sldNum" sz="quarter" idx="7"/>
          </p:nvPr>
        </p:nvSpPr>
        <p:spPr>
          <a:prstGeom prst="rect">
            <a:avLst/>
          </a:prstGeom>
        </p:spPr>
        <p:txBody>
          <a:bodyPr vert="horz" wrap="square" lIns="0" tIns="12700" rIns="0" bIns="0" rtlCol="0">
            <a:spAutoFit/>
          </a:bodyPr>
          <a:lstStyle/>
          <a:p>
            <a:pPr marL="121920">
              <a:lnSpc>
                <a:spcPct val="100000"/>
              </a:lnSpc>
              <a:spcBef>
                <a:spcPts val="100"/>
              </a:spcBef>
            </a:pPr>
            <a:fld id="{81D60167-4931-47E6-BA6A-407CBD079E47}" type="slidenum">
              <a:rPr dirty="0"/>
              <a:t>6</a:t>
            </a:fld>
            <a:endParaRPr dirty="0"/>
          </a:p>
        </p:txBody>
      </p:sp>
      <p:sp>
        <p:nvSpPr>
          <p:cNvPr id="45" name="object 45"/>
          <p:cNvSpPr txBox="1"/>
          <p:nvPr/>
        </p:nvSpPr>
        <p:spPr>
          <a:xfrm>
            <a:off x="539496" y="5474919"/>
            <a:ext cx="7416037" cy="1490152"/>
          </a:xfrm>
          <a:prstGeom prst="rect">
            <a:avLst/>
          </a:prstGeom>
        </p:spPr>
        <p:txBody>
          <a:bodyPr vert="horz" wrap="square" lIns="0" tIns="12700" rIns="0" bIns="0" rtlCol="0">
            <a:spAutoFit/>
          </a:bodyPr>
          <a:lstStyle/>
          <a:p>
            <a:pPr marL="12700" algn="just">
              <a:lnSpc>
                <a:spcPct val="100000"/>
              </a:lnSpc>
              <a:spcBef>
                <a:spcPts val="100"/>
              </a:spcBef>
            </a:pPr>
            <a:r>
              <a:rPr sz="1200" b="1" dirty="0">
                <a:latin typeface="Arial"/>
                <a:cs typeface="Arial"/>
              </a:rPr>
              <a:t>Other </a:t>
            </a:r>
            <a:r>
              <a:rPr sz="1200" b="1" spc="-5" dirty="0">
                <a:latin typeface="Arial"/>
                <a:cs typeface="Arial"/>
              </a:rPr>
              <a:t>Key </a:t>
            </a:r>
            <a:r>
              <a:rPr sz="1200" b="1" dirty="0">
                <a:latin typeface="Arial"/>
                <a:cs typeface="Arial"/>
              </a:rPr>
              <a:t>Offices and Departments</a:t>
            </a:r>
            <a:r>
              <a:rPr sz="1200" b="1" spc="-120" dirty="0">
                <a:latin typeface="Arial"/>
                <a:cs typeface="Arial"/>
              </a:rPr>
              <a:t> </a:t>
            </a:r>
            <a:r>
              <a:rPr sz="1200" b="1" dirty="0">
                <a:latin typeface="Arial"/>
                <a:cs typeface="Arial"/>
              </a:rPr>
              <a:t>are:</a:t>
            </a:r>
            <a:endParaRPr sz="1200" dirty="0">
              <a:latin typeface="Arial"/>
              <a:cs typeface="Arial"/>
            </a:endParaRPr>
          </a:p>
          <a:p>
            <a:pPr marL="12700" marR="5080" algn="just">
              <a:lnSpc>
                <a:spcPct val="100000"/>
              </a:lnSpc>
            </a:pPr>
            <a:r>
              <a:rPr sz="1200" b="1" spc="-5" dirty="0">
                <a:latin typeface="Arial"/>
                <a:cs typeface="Arial"/>
              </a:rPr>
              <a:t>Director-General’s Office </a:t>
            </a:r>
            <a:r>
              <a:rPr sz="1200" dirty="0">
                <a:latin typeface="Arial"/>
                <a:cs typeface="Arial"/>
              </a:rPr>
              <a:t>– </a:t>
            </a:r>
            <a:r>
              <a:rPr sz="1200" spc="-5" dirty="0">
                <a:latin typeface="Arial"/>
                <a:cs typeface="Arial"/>
              </a:rPr>
              <a:t>Provides overall coordination </a:t>
            </a:r>
            <a:r>
              <a:rPr sz="1200" dirty="0">
                <a:latin typeface="Arial"/>
                <a:cs typeface="Arial"/>
              </a:rPr>
              <a:t>and strategic </a:t>
            </a:r>
            <a:r>
              <a:rPr sz="1200" spc="-5" dirty="0">
                <a:latin typeface="Arial"/>
                <a:cs typeface="Arial"/>
              </a:rPr>
              <a:t>direction </a:t>
            </a:r>
            <a:r>
              <a:rPr sz="1200" spc="5" dirty="0">
                <a:latin typeface="Arial"/>
                <a:cs typeface="Arial"/>
              </a:rPr>
              <a:t>for </a:t>
            </a:r>
            <a:r>
              <a:rPr sz="1200" dirty="0">
                <a:latin typeface="Arial"/>
                <a:cs typeface="Arial"/>
              </a:rPr>
              <a:t>the </a:t>
            </a:r>
            <a:r>
              <a:rPr sz="1200" spc="-5" dirty="0">
                <a:latin typeface="Arial"/>
                <a:cs typeface="Arial"/>
              </a:rPr>
              <a:t>entire organization,  including </a:t>
            </a:r>
            <a:r>
              <a:rPr sz="1200" dirty="0">
                <a:latin typeface="Arial"/>
                <a:cs typeface="Arial"/>
              </a:rPr>
              <a:t>those of the </a:t>
            </a:r>
            <a:r>
              <a:rPr sz="1200" spc="-5" dirty="0">
                <a:latin typeface="Arial"/>
                <a:cs typeface="Arial"/>
              </a:rPr>
              <a:t>departments in </a:t>
            </a:r>
            <a:r>
              <a:rPr sz="1200" dirty="0">
                <a:latin typeface="Arial"/>
                <a:cs typeface="Arial"/>
              </a:rPr>
              <a:t>the Front, </a:t>
            </a:r>
            <a:r>
              <a:rPr sz="1200" spc="-10" dirty="0">
                <a:latin typeface="Arial"/>
                <a:cs typeface="Arial"/>
              </a:rPr>
              <a:t>Middle </a:t>
            </a:r>
            <a:r>
              <a:rPr sz="1200" dirty="0">
                <a:latin typeface="Arial"/>
                <a:cs typeface="Arial"/>
              </a:rPr>
              <a:t>and Back </a:t>
            </a:r>
            <a:r>
              <a:rPr sz="1200" spc="-5" dirty="0">
                <a:latin typeface="Arial"/>
                <a:cs typeface="Arial"/>
              </a:rPr>
              <a:t>Office, </a:t>
            </a:r>
            <a:r>
              <a:rPr sz="1200" dirty="0">
                <a:latin typeface="Arial"/>
                <a:cs typeface="Arial"/>
              </a:rPr>
              <a:t>as </a:t>
            </a:r>
            <a:r>
              <a:rPr sz="1200" spc="-10" dirty="0">
                <a:latin typeface="Arial"/>
                <a:cs typeface="Arial"/>
              </a:rPr>
              <a:t>well </a:t>
            </a:r>
            <a:r>
              <a:rPr sz="1200" dirty="0">
                <a:latin typeface="Arial"/>
                <a:cs typeface="Arial"/>
              </a:rPr>
              <a:t>as the </a:t>
            </a:r>
            <a:r>
              <a:rPr sz="1200" spc="-5" dirty="0">
                <a:latin typeface="Arial"/>
                <a:cs typeface="Arial"/>
              </a:rPr>
              <a:t>Units </a:t>
            </a:r>
            <a:r>
              <a:rPr sz="1200" dirty="0">
                <a:latin typeface="Arial"/>
                <a:cs typeface="Arial"/>
              </a:rPr>
              <a:t>that report directly to  the </a:t>
            </a:r>
            <a:r>
              <a:rPr sz="1200" spc="-5" dirty="0">
                <a:latin typeface="Arial"/>
                <a:cs typeface="Arial"/>
              </a:rPr>
              <a:t>Director-General, namely </a:t>
            </a:r>
            <a:r>
              <a:rPr sz="1200" dirty="0">
                <a:latin typeface="Arial"/>
                <a:cs typeface="Arial"/>
              </a:rPr>
              <a:t>– Internal </a:t>
            </a:r>
            <a:r>
              <a:rPr sz="1200" spc="-5" dirty="0">
                <a:latin typeface="Arial"/>
                <a:cs typeface="Arial"/>
              </a:rPr>
              <a:t>Audit </a:t>
            </a:r>
            <a:r>
              <a:rPr sz="1200" dirty="0">
                <a:latin typeface="Arial"/>
                <a:cs typeface="Arial"/>
              </a:rPr>
              <a:t>and </a:t>
            </a:r>
            <a:r>
              <a:rPr sz="1200" spc="-5" dirty="0">
                <a:latin typeface="Arial"/>
                <a:cs typeface="Arial"/>
              </a:rPr>
              <a:t>Control Unit, </a:t>
            </a:r>
            <a:r>
              <a:rPr sz="1200" dirty="0">
                <a:latin typeface="Arial"/>
                <a:cs typeface="Arial"/>
              </a:rPr>
              <a:t>Legal </a:t>
            </a:r>
            <a:r>
              <a:rPr sz="1200" spc="-5" dirty="0">
                <a:latin typeface="Arial"/>
                <a:cs typeface="Arial"/>
              </a:rPr>
              <a:t>Services Unit, </a:t>
            </a:r>
            <a:r>
              <a:rPr sz="1200" dirty="0">
                <a:latin typeface="Arial"/>
                <a:cs typeface="Arial"/>
              </a:rPr>
              <a:t>and </a:t>
            </a:r>
            <a:r>
              <a:rPr sz="1200" spc="-5" dirty="0">
                <a:latin typeface="Arial"/>
                <a:cs typeface="Arial"/>
              </a:rPr>
              <a:t>Public </a:t>
            </a:r>
            <a:r>
              <a:rPr sz="1200" dirty="0">
                <a:latin typeface="Arial"/>
                <a:cs typeface="Arial"/>
              </a:rPr>
              <a:t>Affairs</a:t>
            </a:r>
            <a:r>
              <a:rPr sz="1200" spc="-75" dirty="0">
                <a:latin typeface="Arial"/>
                <a:cs typeface="Arial"/>
              </a:rPr>
              <a:t> </a:t>
            </a:r>
            <a:r>
              <a:rPr sz="1200" spc="-5" dirty="0">
                <a:latin typeface="Arial"/>
                <a:cs typeface="Arial"/>
              </a:rPr>
              <a:t>Unit.</a:t>
            </a:r>
            <a:endParaRPr sz="1200" dirty="0">
              <a:latin typeface="Arial"/>
              <a:cs typeface="Arial"/>
            </a:endParaRPr>
          </a:p>
          <a:p>
            <a:pPr marL="12700" marR="347345" algn="just">
              <a:lnSpc>
                <a:spcPct val="100000"/>
              </a:lnSpc>
              <a:spcBef>
                <a:spcPts val="5"/>
              </a:spcBef>
            </a:pPr>
            <a:r>
              <a:rPr sz="1200" b="1" spc="-5" dirty="0">
                <a:latin typeface="Arial"/>
                <a:cs typeface="Arial"/>
              </a:rPr>
              <a:t>Organisational Resourcing Dept </a:t>
            </a:r>
            <a:r>
              <a:rPr sz="1200" dirty="0">
                <a:latin typeface="Arial"/>
                <a:cs typeface="Arial"/>
              </a:rPr>
              <a:t>– </a:t>
            </a:r>
            <a:r>
              <a:rPr sz="1200" spc="-5" dirty="0">
                <a:latin typeface="Arial"/>
                <a:cs typeface="Arial"/>
              </a:rPr>
              <a:t>Provides </a:t>
            </a:r>
            <a:r>
              <a:rPr sz="1200" dirty="0">
                <a:latin typeface="Arial"/>
                <a:cs typeface="Arial"/>
              </a:rPr>
              <a:t>corporate </a:t>
            </a:r>
            <a:r>
              <a:rPr sz="1200" spc="-5" dirty="0">
                <a:latin typeface="Arial"/>
                <a:cs typeface="Arial"/>
              </a:rPr>
              <a:t>services </a:t>
            </a:r>
            <a:r>
              <a:rPr sz="1200" dirty="0">
                <a:latin typeface="Arial"/>
                <a:cs typeface="Arial"/>
              </a:rPr>
              <a:t>support to the </a:t>
            </a:r>
            <a:r>
              <a:rPr sz="1200" spc="-5" dirty="0">
                <a:latin typeface="Arial"/>
                <a:cs typeface="Arial"/>
              </a:rPr>
              <a:t>entire organization, </a:t>
            </a:r>
            <a:r>
              <a:rPr sz="1200" dirty="0">
                <a:latin typeface="Arial"/>
                <a:cs typeface="Arial"/>
              </a:rPr>
              <a:t>and the  functions are: </a:t>
            </a:r>
            <a:r>
              <a:rPr sz="1200" spc="-5" dirty="0">
                <a:latin typeface="Arial"/>
                <a:cs typeface="Arial"/>
              </a:rPr>
              <a:t>Finance </a:t>
            </a:r>
            <a:r>
              <a:rPr sz="1200" dirty="0">
                <a:latin typeface="Arial"/>
                <a:cs typeface="Arial"/>
              </a:rPr>
              <a:t>and Accounts, Human Resources Management,</a:t>
            </a:r>
            <a:r>
              <a:rPr lang="en-GB" sz="1200" dirty="0">
                <a:latin typeface="Arial"/>
                <a:cs typeface="Arial"/>
              </a:rPr>
              <a:t> Information &amp; Technology </a:t>
            </a:r>
            <a:r>
              <a:rPr sz="1200" dirty="0">
                <a:latin typeface="Arial"/>
                <a:cs typeface="Arial"/>
              </a:rPr>
              <a:t>and General</a:t>
            </a:r>
            <a:r>
              <a:rPr sz="1200" spc="-195" dirty="0">
                <a:latin typeface="Arial"/>
                <a:cs typeface="Arial"/>
              </a:rPr>
              <a:t> </a:t>
            </a:r>
            <a:r>
              <a:rPr sz="1200" dirty="0">
                <a:latin typeface="Arial"/>
                <a:cs typeface="Arial"/>
              </a:rPr>
              <a:t>Administration..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91944" y="1006855"/>
            <a:ext cx="4203065" cy="299720"/>
          </a:xfrm>
          <a:prstGeom prst="rect">
            <a:avLst/>
          </a:prstGeom>
        </p:spPr>
        <p:txBody>
          <a:bodyPr vert="horz" wrap="square" lIns="0" tIns="12700" rIns="0" bIns="0" rtlCol="0">
            <a:spAutoFit/>
          </a:bodyPr>
          <a:lstStyle/>
          <a:p>
            <a:pPr marL="12700">
              <a:lnSpc>
                <a:spcPct val="100000"/>
              </a:lnSpc>
              <a:spcBef>
                <a:spcPts val="100"/>
              </a:spcBef>
              <a:tabLst>
                <a:tab pos="707390" algn="l"/>
              </a:tabLst>
            </a:pPr>
            <a:r>
              <a:rPr sz="1800" i="0" dirty="0">
                <a:latin typeface="Tahoma"/>
                <a:cs typeface="Tahoma"/>
              </a:rPr>
              <a:t>2.0	INSTITUTIONAL</a:t>
            </a:r>
            <a:r>
              <a:rPr sz="1800" i="0" spc="-125" dirty="0">
                <a:latin typeface="Tahoma"/>
                <a:cs typeface="Tahoma"/>
              </a:rPr>
              <a:t> </a:t>
            </a:r>
            <a:r>
              <a:rPr sz="1800" i="0" spc="-5" dirty="0">
                <a:latin typeface="Tahoma"/>
                <a:cs typeface="Tahoma"/>
              </a:rPr>
              <a:t>FRAMEWORK</a:t>
            </a:r>
            <a:endParaRPr sz="1800">
              <a:latin typeface="Tahoma"/>
              <a:cs typeface="Tahoma"/>
            </a:endParaRPr>
          </a:p>
        </p:txBody>
      </p:sp>
      <p:sp>
        <p:nvSpPr>
          <p:cNvPr id="4" name="object 4"/>
          <p:cNvSpPr txBox="1"/>
          <p:nvPr/>
        </p:nvSpPr>
        <p:spPr>
          <a:xfrm>
            <a:off x="120802" y="2236978"/>
            <a:ext cx="8268817" cy="3963264"/>
          </a:xfrm>
          <a:prstGeom prst="rect">
            <a:avLst/>
          </a:prstGeom>
        </p:spPr>
        <p:txBody>
          <a:bodyPr vert="horz" wrap="square" lIns="0" tIns="13335" rIns="0" bIns="0" rtlCol="0">
            <a:spAutoFit/>
          </a:bodyPr>
          <a:lstStyle/>
          <a:p>
            <a:pPr marL="355600" marR="61594" indent="-342900">
              <a:lnSpc>
                <a:spcPct val="100000"/>
              </a:lnSpc>
              <a:spcBef>
                <a:spcPts val="105"/>
              </a:spcBef>
              <a:buFont typeface="Wingdings"/>
              <a:buChar char=""/>
              <a:tabLst>
                <a:tab pos="354965" algn="l"/>
                <a:tab pos="355600" algn="l"/>
              </a:tabLst>
            </a:pPr>
            <a:endParaRPr lang="en-US" sz="1200" b="1" dirty="0">
              <a:solidFill>
                <a:srgbClr val="08684E"/>
              </a:solidFill>
              <a:latin typeface="Tahoma"/>
              <a:cs typeface="Tahoma"/>
            </a:endParaRPr>
          </a:p>
          <a:p>
            <a:pPr marL="355600" marR="61594" indent="-342900">
              <a:lnSpc>
                <a:spcPct val="100000"/>
              </a:lnSpc>
              <a:spcBef>
                <a:spcPts val="105"/>
              </a:spcBef>
              <a:buFont typeface="Wingdings"/>
              <a:buChar char=""/>
              <a:tabLst>
                <a:tab pos="354965" algn="l"/>
                <a:tab pos="355600" algn="l"/>
              </a:tabLst>
            </a:pPr>
            <a:endParaRPr lang="en-US" sz="1600" b="1" dirty="0">
              <a:solidFill>
                <a:srgbClr val="08684E"/>
              </a:solidFill>
              <a:latin typeface="Tahoma"/>
              <a:cs typeface="Tahoma"/>
            </a:endParaRPr>
          </a:p>
          <a:p>
            <a:pPr marL="355600" marR="61594" indent="-342900">
              <a:lnSpc>
                <a:spcPct val="100000"/>
              </a:lnSpc>
              <a:spcBef>
                <a:spcPts val="105"/>
              </a:spcBef>
              <a:buFont typeface="Wingdings"/>
              <a:buChar char=""/>
              <a:tabLst>
                <a:tab pos="354965" algn="l"/>
                <a:tab pos="355600" algn="l"/>
              </a:tabLst>
            </a:pPr>
            <a:r>
              <a:rPr sz="1600" b="1" dirty="0">
                <a:solidFill>
                  <a:srgbClr val="08684E"/>
                </a:solidFill>
                <a:latin typeface="Tahoma"/>
                <a:cs typeface="Tahoma"/>
              </a:rPr>
              <a:t>The Constitution of </a:t>
            </a:r>
            <a:r>
              <a:rPr sz="1600" b="1" spc="-5" dirty="0">
                <a:solidFill>
                  <a:srgbClr val="08684E"/>
                </a:solidFill>
                <a:latin typeface="Tahoma"/>
                <a:cs typeface="Tahoma"/>
              </a:rPr>
              <a:t>the </a:t>
            </a:r>
            <a:r>
              <a:rPr sz="1600" b="1" spc="-10" dirty="0">
                <a:solidFill>
                  <a:srgbClr val="08684E"/>
                </a:solidFill>
                <a:latin typeface="Tahoma"/>
                <a:cs typeface="Tahoma"/>
              </a:rPr>
              <a:t>Federal </a:t>
            </a:r>
            <a:r>
              <a:rPr sz="1600" b="1" spc="-5" dirty="0">
                <a:solidFill>
                  <a:srgbClr val="08684E"/>
                </a:solidFill>
                <a:latin typeface="Tahoma"/>
                <a:cs typeface="Tahoma"/>
              </a:rPr>
              <a:t>Republic </a:t>
            </a:r>
            <a:r>
              <a:rPr sz="1600" b="1" dirty="0">
                <a:solidFill>
                  <a:srgbClr val="08684E"/>
                </a:solidFill>
                <a:latin typeface="Tahoma"/>
                <a:cs typeface="Tahoma"/>
              </a:rPr>
              <a:t>of </a:t>
            </a:r>
            <a:r>
              <a:rPr sz="1600" b="1" spc="-5" dirty="0">
                <a:solidFill>
                  <a:srgbClr val="08684E"/>
                </a:solidFill>
                <a:latin typeface="Tahoma"/>
                <a:cs typeface="Tahoma"/>
              </a:rPr>
              <a:t>Nigeria,  </a:t>
            </a:r>
            <a:r>
              <a:rPr sz="1600" b="1" dirty="0">
                <a:solidFill>
                  <a:srgbClr val="08684E"/>
                </a:solidFill>
                <a:latin typeface="Tahoma"/>
                <a:cs typeface="Tahoma"/>
              </a:rPr>
              <a:t>1999</a:t>
            </a:r>
            <a:endParaRPr sz="1600" b="1" dirty="0">
              <a:latin typeface="Tahoma"/>
              <a:cs typeface="Tahoma"/>
            </a:endParaRPr>
          </a:p>
          <a:p>
            <a:pPr marL="12700" marR="128270">
              <a:lnSpc>
                <a:spcPct val="100000"/>
              </a:lnSpc>
              <a:spcBef>
                <a:spcPts val="600"/>
              </a:spcBef>
            </a:pPr>
            <a:r>
              <a:rPr sz="1600" dirty="0">
                <a:latin typeface="Tahoma"/>
                <a:cs typeface="Tahoma"/>
              </a:rPr>
              <a:t>The Constitution </a:t>
            </a:r>
            <a:r>
              <a:rPr sz="1600" spc="-5" dirty="0">
                <a:latin typeface="Tahoma"/>
                <a:cs typeface="Tahoma"/>
              </a:rPr>
              <a:t>grants the </a:t>
            </a:r>
            <a:r>
              <a:rPr sz="1600" dirty="0">
                <a:latin typeface="Tahoma"/>
                <a:cs typeface="Tahoma"/>
              </a:rPr>
              <a:t>National </a:t>
            </a:r>
            <a:r>
              <a:rPr sz="1600" spc="-5" dirty="0">
                <a:latin typeface="Tahoma"/>
                <a:cs typeface="Tahoma"/>
              </a:rPr>
              <a:t>Assembly (NASS),  the exclusive powers </a:t>
            </a:r>
            <a:r>
              <a:rPr sz="1600" dirty="0">
                <a:latin typeface="Tahoma"/>
                <a:cs typeface="Tahoma"/>
              </a:rPr>
              <a:t>to </a:t>
            </a:r>
            <a:r>
              <a:rPr sz="1600" spc="-5" dirty="0">
                <a:latin typeface="Tahoma"/>
                <a:cs typeface="Tahoma"/>
              </a:rPr>
              <a:t>make laws that regulate </a:t>
            </a:r>
            <a:r>
              <a:rPr lang="en-US" sz="1600" spc="-5" dirty="0">
                <a:latin typeface="Tahoma"/>
                <a:cs typeface="Tahoma"/>
              </a:rPr>
              <a:t>D</a:t>
            </a:r>
            <a:r>
              <a:rPr sz="1600" spc="-5" dirty="0">
                <a:latin typeface="Tahoma"/>
                <a:cs typeface="Tahoma"/>
              </a:rPr>
              <a:t>omestic </a:t>
            </a:r>
            <a:r>
              <a:rPr sz="1600" dirty="0">
                <a:latin typeface="Tahoma"/>
                <a:cs typeface="Tahoma"/>
              </a:rPr>
              <a:t>and </a:t>
            </a:r>
            <a:r>
              <a:rPr lang="en-US" sz="1600" spc="-5" dirty="0">
                <a:latin typeface="Tahoma"/>
                <a:cs typeface="Tahoma"/>
              </a:rPr>
              <a:t>E</a:t>
            </a:r>
            <a:r>
              <a:rPr sz="1600" spc="-5" dirty="0">
                <a:latin typeface="Tahoma"/>
                <a:cs typeface="Tahoma"/>
              </a:rPr>
              <a:t>xternal borrowing </a:t>
            </a:r>
            <a:r>
              <a:rPr sz="1600" dirty="0">
                <a:latin typeface="Tahoma"/>
                <a:cs typeface="Tahoma"/>
              </a:rPr>
              <a:t>in the</a:t>
            </a:r>
            <a:r>
              <a:rPr sz="1600" spc="-15" dirty="0">
                <a:latin typeface="Tahoma"/>
                <a:cs typeface="Tahoma"/>
              </a:rPr>
              <a:t> country.</a:t>
            </a:r>
            <a:endParaRPr lang="en-US" sz="1600" spc="-15" dirty="0">
              <a:latin typeface="Tahoma"/>
              <a:cs typeface="Tahoma"/>
            </a:endParaRPr>
          </a:p>
          <a:p>
            <a:pPr marL="12700" marR="128270">
              <a:lnSpc>
                <a:spcPct val="100000"/>
              </a:lnSpc>
              <a:spcBef>
                <a:spcPts val="600"/>
              </a:spcBef>
            </a:pPr>
            <a:endParaRPr sz="1600" dirty="0">
              <a:latin typeface="Tahoma"/>
              <a:cs typeface="Tahoma"/>
            </a:endParaRPr>
          </a:p>
          <a:p>
            <a:pPr marL="355600" marR="141605" indent="-342900">
              <a:lnSpc>
                <a:spcPct val="100000"/>
              </a:lnSpc>
              <a:spcBef>
                <a:spcPts val="600"/>
              </a:spcBef>
              <a:buClr>
                <a:srgbClr val="00AF50"/>
              </a:buClr>
              <a:buFont typeface="Wingdings"/>
              <a:buChar char=""/>
              <a:tabLst>
                <a:tab pos="354965" algn="l"/>
                <a:tab pos="355600" algn="l"/>
              </a:tabLst>
            </a:pPr>
            <a:r>
              <a:rPr sz="1600" b="1" dirty="0">
                <a:solidFill>
                  <a:srgbClr val="08684E"/>
                </a:solidFill>
                <a:latin typeface="Tahoma"/>
                <a:cs typeface="Tahoma"/>
              </a:rPr>
              <a:t>The </a:t>
            </a:r>
            <a:r>
              <a:rPr sz="1600" b="1" spc="-5" dirty="0">
                <a:solidFill>
                  <a:srgbClr val="08684E"/>
                </a:solidFill>
                <a:latin typeface="Tahoma"/>
                <a:cs typeface="Tahoma"/>
              </a:rPr>
              <a:t>Debt Management Office (Establishment, </a:t>
            </a:r>
            <a:r>
              <a:rPr lang="en-US" sz="1600" b="1" spc="-5" dirty="0">
                <a:solidFill>
                  <a:srgbClr val="08684E"/>
                </a:solidFill>
                <a:latin typeface="Tahoma"/>
                <a:cs typeface="Tahoma"/>
              </a:rPr>
              <a:t>ETC</a:t>
            </a:r>
            <a:r>
              <a:rPr sz="1600" b="1" spc="-5" dirty="0">
                <a:solidFill>
                  <a:srgbClr val="08684E"/>
                </a:solidFill>
                <a:latin typeface="Tahoma"/>
                <a:cs typeface="Tahoma"/>
              </a:rPr>
              <a:t>)  </a:t>
            </a:r>
            <a:r>
              <a:rPr sz="1600" b="1" dirty="0">
                <a:solidFill>
                  <a:srgbClr val="08684E"/>
                </a:solidFill>
                <a:latin typeface="Tahoma"/>
                <a:cs typeface="Tahoma"/>
              </a:rPr>
              <a:t>Act,</a:t>
            </a:r>
            <a:r>
              <a:rPr sz="1600" b="1" spc="-10" dirty="0">
                <a:solidFill>
                  <a:srgbClr val="08684E"/>
                </a:solidFill>
                <a:latin typeface="Tahoma"/>
                <a:cs typeface="Tahoma"/>
              </a:rPr>
              <a:t> </a:t>
            </a:r>
            <a:r>
              <a:rPr sz="1600" b="1" dirty="0">
                <a:solidFill>
                  <a:srgbClr val="08684E"/>
                </a:solidFill>
                <a:latin typeface="Tahoma"/>
                <a:cs typeface="Tahoma"/>
              </a:rPr>
              <a:t>2003</a:t>
            </a:r>
            <a:endParaRPr sz="1600" b="1" dirty="0">
              <a:latin typeface="Tahoma"/>
              <a:cs typeface="Tahoma"/>
            </a:endParaRPr>
          </a:p>
          <a:p>
            <a:pPr marL="12700" marR="124460">
              <a:lnSpc>
                <a:spcPct val="100000"/>
              </a:lnSpc>
              <a:spcBef>
                <a:spcPts val="600"/>
              </a:spcBef>
            </a:pPr>
            <a:r>
              <a:rPr sz="1600" dirty="0">
                <a:latin typeface="Tahoma"/>
                <a:cs typeface="Tahoma"/>
              </a:rPr>
              <a:t>This Act </a:t>
            </a:r>
            <a:r>
              <a:rPr sz="1600" spc="-5" dirty="0">
                <a:latin typeface="Tahoma"/>
                <a:cs typeface="Tahoma"/>
              </a:rPr>
              <a:t>establishes the </a:t>
            </a:r>
            <a:r>
              <a:rPr sz="1600" dirty="0">
                <a:latin typeface="Tahoma"/>
                <a:cs typeface="Tahoma"/>
              </a:rPr>
              <a:t>DMO as a </a:t>
            </a:r>
            <a:r>
              <a:rPr sz="1600" spc="-5" dirty="0">
                <a:latin typeface="Tahoma"/>
                <a:cs typeface="Tahoma"/>
              </a:rPr>
              <a:t>government </a:t>
            </a:r>
            <a:r>
              <a:rPr sz="1600" spc="-20" dirty="0">
                <a:latin typeface="Tahoma"/>
                <a:cs typeface="Tahoma"/>
              </a:rPr>
              <a:t>agency,  </a:t>
            </a:r>
            <a:r>
              <a:rPr sz="1600" spc="-5" dirty="0">
                <a:latin typeface="Tahoma"/>
                <a:cs typeface="Tahoma"/>
              </a:rPr>
              <a:t>charged </a:t>
            </a:r>
            <a:r>
              <a:rPr sz="1600" dirty="0">
                <a:latin typeface="Tahoma"/>
                <a:cs typeface="Tahoma"/>
              </a:rPr>
              <a:t>with </a:t>
            </a:r>
            <a:r>
              <a:rPr sz="1600" spc="-5" dirty="0">
                <a:latin typeface="Tahoma"/>
                <a:cs typeface="Tahoma"/>
              </a:rPr>
              <a:t>the responsibility </a:t>
            </a:r>
            <a:r>
              <a:rPr sz="1600" dirty="0">
                <a:latin typeface="Tahoma"/>
                <a:cs typeface="Tahoma"/>
              </a:rPr>
              <a:t>of </a:t>
            </a:r>
            <a:r>
              <a:rPr sz="1600" spc="-5" dirty="0">
                <a:latin typeface="Tahoma"/>
                <a:cs typeface="Tahoma"/>
              </a:rPr>
              <a:t>managing </a:t>
            </a:r>
            <a:r>
              <a:rPr sz="1600" spc="-10" dirty="0">
                <a:latin typeface="Tahoma"/>
                <a:cs typeface="Tahoma"/>
              </a:rPr>
              <a:t>Nigeria’s  </a:t>
            </a:r>
            <a:r>
              <a:rPr sz="1600" spc="-5" dirty="0">
                <a:latin typeface="Tahoma"/>
                <a:cs typeface="Tahoma"/>
              </a:rPr>
              <a:t>public</a:t>
            </a:r>
            <a:r>
              <a:rPr sz="1600" spc="5" dirty="0">
                <a:latin typeface="Tahoma"/>
                <a:cs typeface="Tahoma"/>
              </a:rPr>
              <a:t> </a:t>
            </a:r>
            <a:r>
              <a:rPr sz="1600" spc="-10" dirty="0">
                <a:latin typeface="Tahoma"/>
                <a:cs typeface="Tahoma"/>
              </a:rPr>
              <a:t>debt.</a:t>
            </a:r>
            <a:endParaRPr lang="en-US" sz="1600" spc="-10" dirty="0">
              <a:latin typeface="Tahoma"/>
              <a:cs typeface="Tahoma"/>
            </a:endParaRPr>
          </a:p>
          <a:p>
            <a:pPr marL="12700" marR="124460">
              <a:lnSpc>
                <a:spcPct val="100000"/>
              </a:lnSpc>
              <a:spcBef>
                <a:spcPts val="600"/>
              </a:spcBef>
            </a:pPr>
            <a:endParaRPr sz="1600" dirty="0">
              <a:latin typeface="Tahoma"/>
              <a:cs typeface="Tahoma"/>
            </a:endParaRPr>
          </a:p>
          <a:p>
            <a:pPr marL="355600" indent="-342900">
              <a:lnSpc>
                <a:spcPct val="100000"/>
              </a:lnSpc>
              <a:spcBef>
                <a:spcPts val="605"/>
              </a:spcBef>
              <a:buClr>
                <a:srgbClr val="00AF50"/>
              </a:buClr>
              <a:buFont typeface="Wingdings"/>
              <a:buChar char=""/>
              <a:tabLst>
                <a:tab pos="354965" algn="l"/>
                <a:tab pos="355600" algn="l"/>
              </a:tabLst>
            </a:pPr>
            <a:r>
              <a:rPr sz="1600" b="1" spc="-5" dirty="0">
                <a:solidFill>
                  <a:srgbClr val="08684E"/>
                </a:solidFill>
                <a:latin typeface="Tahoma"/>
                <a:cs typeface="Tahoma"/>
              </a:rPr>
              <a:t>Investments </a:t>
            </a:r>
            <a:r>
              <a:rPr sz="1600" b="1" dirty="0">
                <a:solidFill>
                  <a:srgbClr val="08684E"/>
                </a:solidFill>
                <a:latin typeface="Tahoma"/>
                <a:cs typeface="Tahoma"/>
              </a:rPr>
              <a:t>and </a:t>
            </a:r>
            <a:r>
              <a:rPr sz="1600" b="1" spc="-5" dirty="0">
                <a:solidFill>
                  <a:srgbClr val="08684E"/>
                </a:solidFill>
                <a:latin typeface="Tahoma"/>
                <a:cs typeface="Tahoma"/>
              </a:rPr>
              <a:t>Securities </a:t>
            </a:r>
            <a:r>
              <a:rPr sz="1600" b="1" dirty="0">
                <a:solidFill>
                  <a:srgbClr val="08684E"/>
                </a:solidFill>
                <a:latin typeface="Tahoma"/>
                <a:cs typeface="Tahoma"/>
              </a:rPr>
              <a:t>Act</a:t>
            </a:r>
            <a:r>
              <a:rPr sz="1600" b="1" spc="-50" dirty="0">
                <a:solidFill>
                  <a:srgbClr val="08684E"/>
                </a:solidFill>
                <a:latin typeface="Tahoma"/>
                <a:cs typeface="Tahoma"/>
              </a:rPr>
              <a:t> </a:t>
            </a:r>
            <a:r>
              <a:rPr sz="1600" b="1" spc="-5" dirty="0">
                <a:solidFill>
                  <a:srgbClr val="08684E"/>
                </a:solidFill>
                <a:latin typeface="Tahoma"/>
                <a:cs typeface="Tahoma"/>
              </a:rPr>
              <a:t>(ISA)</a:t>
            </a:r>
            <a:endParaRPr sz="1600" b="1" dirty="0">
              <a:latin typeface="Tahoma"/>
              <a:cs typeface="Tahoma"/>
            </a:endParaRPr>
          </a:p>
          <a:p>
            <a:pPr marL="12700" marR="5080">
              <a:lnSpc>
                <a:spcPct val="100000"/>
              </a:lnSpc>
              <a:spcBef>
                <a:spcPts val="600"/>
              </a:spcBef>
            </a:pPr>
            <a:r>
              <a:rPr sz="1600" dirty="0">
                <a:latin typeface="Tahoma"/>
                <a:cs typeface="Tahoma"/>
              </a:rPr>
              <a:t>The </a:t>
            </a:r>
            <a:r>
              <a:rPr sz="1600" spc="-5" dirty="0">
                <a:latin typeface="Tahoma"/>
                <a:cs typeface="Tahoma"/>
              </a:rPr>
              <a:t>ISA gives </a:t>
            </a:r>
            <a:r>
              <a:rPr sz="1600" dirty="0">
                <a:latin typeface="Tahoma"/>
                <a:cs typeface="Tahoma"/>
              </a:rPr>
              <a:t>legal </a:t>
            </a:r>
            <a:r>
              <a:rPr sz="1600" spc="-5" dirty="0">
                <a:latin typeface="Tahoma"/>
                <a:cs typeface="Tahoma"/>
              </a:rPr>
              <a:t>backing </a:t>
            </a:r>
            <a:r>
              <a:rPr sz="1600" dirty="0">
                <a:latin typeface="Tahoma"/>
                <a:cs typeface="Tahoma"/>
              </a:rPr>
              <a:t>to </a:t>
            </a:r>
            <a:r>
              <a:rPr sz="1600" spc="-5" dirty="0">
                <a:latin typeface="Tahoma"/>
                <a:cs typeface="Tahoma"/>
              </a:rPr>
              <a:t>the Securities </a:t>
            </a:r>
            <a:r>
              <a:rPr sz="1600" dirty="0">
                <a:latin typeface="Tahoma"/>
                <a:cs typeface="Tahoma"/>
              </a:rPr>
              <a:t>and  </a:t>
            </a:r>
            <a:r>
              <a:rPr sz="1600" spc="-5" dirty="0">
                <a:latin typeface="Tahoma"/>
                <a:cs typeface="Tahoma"/>
              </a:rPr>
              <a:t>Exchange </a:t>
            </a:r>
            <a:r>
              <a:rPr sz="1600" dirty="0">
                <a:latin typeface="Tahoma"/>
                <a:cs typeface="Tahoma"/>
              </a:rPr>
              <a:t>Commission (SEC) and includes </a:t>
            </a:r>
            <a:r>
              <a:rPr sz="1600" spc="-5" dirty="0">
                <a:latin typeface="Tahoma"/>
                <a:cs typeface="Tahoma"/>
              </a:rPr>
              <a:t>specific  provisions </a:t>
            </a:r>
            <a:r>
              <a:rPr sz="1600" dirty="0">
                <a:latin typeface="Tahoma"/>
                <a:cs typeface="Tahoma"/>
              </a:rPr>
              <a:t>guiding </a:t>
            </a:r>
            <a:r>
              <a:rPr sz="1600" spc="-5" dirty="0">
                <a:latin typeface="Tahoma"/>
                <a:cs typeface="Tahoma"/>
              </a:rPr>
              <a:t>the </a:t>
            </a:r>
            <a:r>
              <a:rPr sz="1600" dirty="0">
                <a:latin typeface="Tahoma"/>
                <a:cs typeface="Tahoma"/>
              </a:rPr>
              <a:t>issuance of Bonds and </a:t>
            </a:r>
            <a:r>
              <a:rPr sz="1600" spc="-5" dirty="0">
                <a:latin typeface="Tahoma"/>
                <a:cs typeface="Tahoma"/>
              </a:rPr>
              <a:t>other  borrowing </a:t>
            </a:r>
            <a:r>
              <a:rPr sz="1600" dirty="0">
                <a:latin typeface="Tahoma"/>
                <a:cs typeface="Tahoma"/>
              </a:rPr>
              <a:t>instruments in </a:t>
            </a:r>
            <a:r>
              <a:rPr sz="1600" spc="-5" dirty="0">
                <a:latin typeface="Tahoma"/>
                <a:cs typeface="Tahoma"/>
              </a:rPr>
              <a:t>the capital market by the FGN,  </a:t>
            </a:r>
            <a:r>
              <a:rPr sz="1600" dirty="0">
                <a:latin typeface="Tahoma"/>
                <a:cs typeface="Tahoma"/>
              </a:rPr>
              <a:t>State </a:t>
            </a:r>
            <a:r>
              <a:rPr sz="1600" spc="-5" dirty="0">
                <a:latin typeface="Tahoma"/>
                <a:cs typeface="Tahoma"/>
              </a:rPr>
              <a:t>Governments </a:t>
            </a:r>
            <a:r>
              <a:rPr sz="1600" dirty="0">
                <a:latin typeface="Tahoma"/>
                <a:cs typeface="Tahoma"/>
              </a:rPr>
              <a:t>and </a:t>
            </a:r>
            <a:r>
              <a:rPr sz="1600" spc="-5" dirty="0">
                <a:latin typeface="Tahoma"/>
                <a:cs typeface="Tahoma"/>
              </a:rPr>
              <a:t>Local</a:t>
            </a:r>
            <a:r>
              <a:rPr sz="1600" spc="-15" dirty="0">
                <a:latin typeface="Tahoma"/>
                <a:cs typeface="Tahoma"/>
              </a:rPr>
              <a:t> </a:t>
            </a:r>
            <a:r>
              <a:rPr sz="1600" spc="-5" dirty="0">
                <a:latin typeface="Tahoma"/>
                <a:cs typeface="Tahoma"/>
              </a:rPr>
              <a:t>Governments.</a:t>
            </a:r>
            <a:endParaRPr sz="1600" dirty="0">
              <a:latin typeface="Tahoma"/>
              <a:cs typeface="Tahoma"/>
            </a:endParaRPr>
          </a:p>
        </p:txBody>
      </p:sp>
      <p:sp>
        <p:nvSpPr>
          <p:cNvPr id="5" name="object 5"/>
          <p:cNvSpPr/>
          <p:nvPr/>
        </p:nvSpPr>
        <p:spPr>
          <a:xfrm>
            <a:off x="7476376" y="25743"/>
            <a:ext cx="1253693" cy="700216"/>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85800" y="228600"/>
            <a:ext cx="838200" cy="533400"/>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334772" y="70992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14" name="object 14"/>
          <p:cNvSpPr txBox="1">
            <a:spLocks noGrp="1"/>
          </p:cNvSpPr>
          <p:nvPr>
            <p:ph type="sldNum" sz="quarter" idx="7"/>
          </p:nvPr>
        </p:nvSpPr>
        <p:spPr>
          <a:prstGeom prst="rect">
            <a:avLst/>
          </a:prstGeom>
        </p:spPr>
        <p:txBody>
          <a:bodyPr vert="horz" wrap="square" lIns="0" tIns="12700" rIns="0" bIns="0" rtlCol="0">
            <a:spAutoFit/>
          </a:bodyPr>
          <a:lstStyle/>
          <a:p>
            <a:pPr marL="121920">
              <a:lnSpc>
                <a:spcPct val="100000"/>
              </a:lnSpc>
              <a:spcBef>
                <a:spcPts val="100"/>
              </a:spcBef>
            </a:pPr>
            <a:fld id="{81D60167-4931-47E6-BA6A-407CBD079E47}" type="slidenum">
              <a:rPr dirty="0"/>
              <a:t>7</a:t>
            </a:fld>
            <a:endParaRPr dirty="0"/>
          </a:p>
        </p:txBody>
      </p:sp>
      <p:sp>
        <p:nvSpPr>
          <p:cNvPr id="13" name="object 13"/>
          <p:cNvSpPr txBox="1"/>
          <p:nvPr/>
        </p:nvSpPr>
        <p:spPr>
          <a:xfrm>
            <a:off x="127506" y="1404602"/>
            <a:ext cx="7949693" cy="995785"/>
          </a:xfrm>
          <a:prstGeom prst="rect">
            <a:avLst/>
          </a:prstGeom>
        </p:spPr>
        <p:txBody>
          <a:bodyPr vert="horz" wrap="square" lIns="0" tIns="89535" rIns="0" bIns="0" rtlCol="0">
            <a:spAutoFit/>
          </a:bodyPr>
          <a:lstStyle/>
          <a:p>
            <a:pPr marL="355600" indent="-342900">
              <a:lnSpc>
                <a:spcPct val="100000"/>
              </a:lnSpc>
              <a:spcBef>
                <a:spcPts val="705"/>
              </a:spcBef>
              <a:buFont typeface="Wingdings"/>
              <a:buChar char=""/>
              <a:tabLst>
                <a:tab pos="354965" algn="l"/>
                <a:tab pos="355600" algn="l"/>
              </a:tabLst>
            </a:pPr>
            <a:r>
              <a:rPr sz="1600" b="1" spc="-5" dirty="0">
                <a:solidFill>
                  <a:srgbClr val="007635"/>
                </a:solidFill>
                <a:latin typeface="Tahoma"/>
                <a:cs typeface="Tahoma"/>
              </a:rPr>
              <a:t>Legal Basis for Public </a:t>
            </a:r>
            <a:r>
              <a:rPr sz="1600" b="1" dirty="0">
                <a:solidFill>
                  <a:srgbClr val="007635"/>
                </a:solidFill>
                <a:latin typeface="Tahoma"/>
                <a:cs typeface="Tahoma"/>
              </a:rPr>
              <a:t>Debt </a:t>
            </a:r>
            <a:r>
              <a:rPr sz="1600" b="1" spc="-5" dirty="0">
                <a:solidFill>
                  <a:srgbClr val="007635"/>
                </a:solidFill>
                <a:latin typeface="Tahoma"/>
                <a:cs typeface="Tahoma"/>
              </a:rPr>
              <a:t>Management in</a:t>
            </a:r>
            <a:r>
              <a:rPr sz="1600" b="1" spc="50" dirty="0">
                <a:solidFill>
                  <a:srgbClr val="007635"/>
                </a:solidFill>
                <a:latin typeface="Tahoma"/>
                <a:cs typeface="Tahoma"/>
              </a:rPr>
              <a:t> </a:t>
            </a:r>
            <a:r>
              <a:rPr sz="1600" b="1" spc="-5" dirty="0">
                <a:solidFill>
                  <a:srgbClr val="007635"/>
                </a:solidFill>
                <a:latin typeface="Tahoma"/>
                <a:cs typeface="Tahoma"/>
              </a:rPr>
              <a:t>Nigeria</a:t>
            </a:r>
            <a:endParaRPr lang="en-US" sz="1600" b="1" spc="-5" dirty="0">
              <a:solidFill>
                <a:srgbClr val="007635"/>
              </a:solidFill>
              <a:latin typeface="Tahoma"/>
              <a:cs typeface="Tahoma"/>
            </a:endParaRPr>
          </a:p>
          <a:p>
            <a:pPr marL="355600" indent="-342900">
              <a:lnSpc>
                <a:spcPct val="100000"/>
              </a:lnSpc>
              <a:spcBef>
                <a:spcPts val="705"/>
              </a:spcBef>
              <a:buFont typeface="Wingdings"/>
              <a:buChar char=""/>
              <a:tabLst>
                <a:tab pos="354965" algn="l"/>
                <a:tab pos="355600" algn="l"/>
              </a:tabLst>
            </a:pPr>
            <a:endParaRPr sz="1600" dirty="0">
              <a:latin typeface="Tahoma"/>
              <a:cs typeface="Tahoma"/>
            </a:endParaRPr>
          </a:p>
          <a:p>
            <a:pPr marL="12700">
              <a:lnSpc>
                <a:spcPct val="100000"/>
              </a:lnSpc>
              <a:spcBef>
                <a:spcPts val="600"/>
              </a:spcBef>
            </a:pPr>
            <a:r>
              <a:rPr sz="1600" spc="-5" dirty="0">
                <a:solidFill>
                  <a:srgbClr val="007635"/>
                </a:solidFill>
                <a:latin typeface="Tahoma"/>
                <a:cs typeface="Tahoma"/>
              </a:rPr>
              <a:t>The key relevant </a:t>
            </a:r>
            <a:r>
              <a:rPr sz="1600" dirty="0">
                <a:solidFill>
                  <a:srgbClr val="007635"/>
                </a:solidFill>
                <a:latin typeface="Tahoma"/>
                <a:cs typeface="Tahoma"/>
              </a:rPr>
              <a:t>legislations guiding </a:t>
            </a:r>
            <a:r>
              <a:rPr sz="1600" spc="-5" dirty="0">
                <a:solidFill>
                  <a:srgbClr val="007635"/>
                </a:solidFill>
                <a:latin typeface="Tahoma"/>
                <a:cs typeface="Tahoma"/>
              </a:rPr>
              <a:t>External and Domestic Borrowing </a:t>
            </a:r>
            <a:r>
              <a:rPr sz="1600" dirty="0">
                <a:solidFill>
                  <a:srgbClr val="007635"/>
                </a:solidFill>
                <a:latin typeface="Tahoma"/>
                <a:cs typeface="Tahoma"/>
              </a:rPr>
              <a:t>in </a:t>
            </a:r>
            <a:r>
              <a:rPr sz="1600" spc="-5" dirty="0">
                <a:solidFill>
                  <a:srgbClr val="007635"/>
                </a:solidFill>
                <a:latin typeface="Tahoma"/>
                <a:cs typeface="Tahoma"/>
              </a:rPr>
              <a:t>Nigeria</a:t>
            </a:r>
            <a:r>
              <a:rPr sz="1600" spc="-85" dirty="0">
                <a:solidFill>
                  <a:srgbClr val="007635"/>
                </a:solidFill>
                <a:latin typeface="Tahoma"/>
                <a:cs typeface="Tahoma"/>
              </a:rPr>
              <a:t> </a:t>
            </a:r>
            <a:r>
              <a:rPr sz="1600" spc="-5" dirty="0">
                <a:solidFill>
                  <a:srgbClr val="007635"/>
                </a:solidFill>
                <a:latin typeface="Tahoma"/>
                <a:cs typeface="Tahoma"/>
              </a:rPr>
              <a:t>are:</a:t>
            </a:r>
            <a:endParaRPr sz="1600" dirty="0">
              <a:latin typeface="Tahoma"/>
              <a:cs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09963"/>
            <a:ext cx="6324600" cy="289823"/>
          </a:xfrm>
          <a:prstGeom prst="rect">
            <a:avLst/>
          </a:prstGeom>
        </p:spPr>
        <p:txBody>
          <a:bodyPr vert="horz" wrap="square" lIns="0" tIns="12700" rIns="0" bIns="0" rtlCol="0">
            <a:spAutoFit/>
          </a:bodyPr>
          <a:lstStyle/>
          <a:p>
            <a:pPr marL="12700">
              <a:lnSpc>
                <a:spcPct val="100000"/>
              </a:lnSpc>
              <a:spcBef>
                <a:spcPts val="100"/>
              </a:spcBef>
              <a:tabLst>
                <a:tab pos="707390" algn="l"/>
              </a:tabLst>
            </a:pPr>
            <a:r>
              <a:rPr sz="1800" dirty="0">
                <a:latin typeface="Tahoma"/>
                <a:cs typeface="Tahoma"/>
              </a:rPr>
              <a:t>2.0	INSTITUTIONAL</a:t>
            </a:r>
            <a:r>
              <a:rPr sz="1800" spc="-125" dirty="0">
                <a:latin typeface="Tahoma"/>
                <a:cs typeface="Tahoma"/>
              </a:rPr>
              <a:t> </a:t>
            </a:r>
            <a:r>
              <a:rPr sz="1800" spc="-5" dirty="0">
                <a:latin typeface="Tahoma"/>
                <a:cs typeface="Tahoma"/>
              </a:rPr>
              <a:t>FRAMEWORK</a:t>
            </a:r>
            <a:r>
              <a:rPr lang="en-US" sz="1800" spc="-5" dirty="0">
                <a:latin typeface="Tahoma"/>
                <a:cs typeface="Tahoma"/>
              </a:rPr>
              <a:t>…………….Cont’d</a:t>
            </a:r>
            <a:endParaRPr sz="1800" dirty="0">
              <a:latin typeface="Tahoma"/>
              <a:cs typeface="Tahoma"/>
            </a:endParaRPr>
          </a:p>
        </p:txBody>
      </p:sp>
      <p:sp>
        <p:nvSpPr>
          <p:cNvPr id="5" name="object 5"/>
          <p:cNvSpPr/>
          <p:nvPr/>
        </p:nvSpPr>
        <p:spPr>
          <a:xfrm>
            <a:off x="7476376" y="25743"/>
            <a:ext cx="1253693" cy="700216"/>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85800" y="228600"/>
            <a:ext cx="838200" cy="533400"/>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334772" y="70992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11" name="object 11"/>
          <p:cNvSpPr txBox="1"/>
          <p:nvPr/>
        </p:nvSpPr>
        <p:spPr>
          <a:xfrm>
            <a:off x="334772" y="3106922"/>
            <a:ext cx="8655050" cy="1227900"/>
          </a:xfrm>
          <a:prstGeom prst="rect">
            <a:avLst/>
          </a:prstGeom>
        </p:spPr>
        <p:txBody>
          <a:bodyPr vert="horz" wrap="square" lIns="0" tIns="88265" rIns="0" bIns="0" rtlCol="0">
            <a:spAutoFit/>
          </a:bodyPr>
          <a:lstStyle/>
          <a:p>
            <a:pPr marL="355600" indent="-342900" algn="just">
              <a:lnSpc>
                <a:spcPct val="100000"/>
              </a:lnSpc>
              <a:spcBef>
                <a:spcPts val="695"/>
              </a:spcBef>
              <a:buFont typeface="Wingdings"/>
              <a:buChar char=""/>
              <a:tabLst>
                <a:tab pos="355600" algn="l"/>
              </a:tabLst>
            </a:pPr>
            <a:r>
              <a:rPr sz="1600" b="1" spc="-5" dirty="0">
                <a:solidFill>
                  <a:srgbClr val="08684E"/>
                </a:solidFill>
                <a:latin typeface="Tahoma"/>
                <a:cs typeface="Tahoma"/>
              </a:rPr>
              <a:t>Fiscal Responsibility </a:t>
            </a:r>
            <a:r>
              <a:rPr sz="1600" b="1" dirty="0">
                <a:solidFill>
                  <a:srgbClr val="08684E"/>
                </a:solidFill>
                <a:latin typeface="Tahoma"/>
                <a:cs typeface="Tahoma"/>
              </a:rPr>
              <a:t>Act, 2007</a:t>
            </a:r>
            <a:r>
              <a:rPr sz="1600" b="1" spc="-5" dirty="0">
                <a:solidFill>
                  <a:srgbClr val="08684E"/>
                </a:solidFill>
                <a:latin typeface="Tahoma"/>
                <a:cs typeface="Tahoma"/>
              </a:rPr>
              <a:t> </a:t>
            </a:r>
            <a:r>
              <a:rPr sz="1600" b="1" dirty="0">
                <a:solidFill>
                  <a:srgbClr val="08684E"/>
                </a:solidFill>
                <a:latin typeface="Tahoma"/>
                <a:cs typeface="Tahoma"/>
              </a:rPr>
              <a:t>(FRA)</a:t>
            </a:r>
            <a:endParaRPr sz="1600" b="1" dirty="0">
              <a:latin typeface="Tahoma"/>
              <a:cs typeface="Tahoma"/>
            </a:endParaRPr>
          </a:p>
          <a:p>
            <a:pPr marL="12700" marR="5080" algn="just">
              <a:lnSpc>
                <a:spcPct val="100000"/>
              </a:lnSpc>
              <a:spcBef>
                <a:spcPts val="600"/>
              </a:spcBef>
            </a:pPr>
            <a:r>
              <a:rPr sz="1600" dirty="0">
                <a:latin typeface="Tahoma"/>
                <a:cs typeface="Tahoma"/>
              </a:rPr>
              <a:t>The </a:t>
            </a:r>
            <a:r>
              <a:rPr sz="1600" spc="-5" dirty="0">
                <a:latin typeface="Tahoma"/>
                <a:cs typeface="Tahoma"/>
              </a:rPr>
              <a:t>FRA seeks </a:t>
            </a:r>
            <a:r>
              <a:rPr sz="1600" dirty="0">
                <a:latin typeface="Tahoma"/>
                <a:cs typeface="Tahoma"/>
              </a:rPr>
              <a:t>to </a:t>
            </a:r>
            <a:r>
              <a:rPr sz="1600" spc="-5" dirty="0">
                <a:latin typeface="Tahoma"/>
                <a:cs typeface="Tahoma"/>
              </a:rPr>
              <a:t>promote fiscal </a:t>
            </a:r>
            <a:r>
              <a:rPr sz="1600" dirty="0">
                <a:latin typeface="Tahoma"/>
                <a:cs typeface="Tahoma"/>
              </a:rPr>
              <a:t>discipline on </a:t>
            </a:r>
            <a:r>
              <a:rPr sz="1600" spc="-5" dirty="0">
                <a:latin typeface="Tahoma"/>
                <a:cs typeface="Tahoma"/>
              </a:rPr>
              <a:t>the </a:t>
            </a:r>
            <a:r>
              <a:rPr sz="1600" spc="-10" dirty="0">
                <a:latin typeface="Tahoma"/>
                <a:cs typeface="Tahoma"/>
              </a:rPr>
              <a:t>Federal,  </a:t>
            </a:r>
            <a:r>
              <a:rPr sz="1600" dirty="0">
                <a:latin typeface="Tahoma"/>
                <a:cs typeface="Tahoma"/>
              </a:rPr>
              <a:t>and to some </a:t>
            </a:r>
            <a:r>
              <a:rPr sz="1600" spc="-5" dirty="0">
                <a:latin typeface="Tahoma"/>
                <a:cs typeface="Tahoma"/>
              </a:rPr>
              <a:t>extent the States </a:t>
            </a:r>
            <a:r>
              <a:rPr sz="1600" dirty="0">
                <a:latin typeface="Tahoma"/>
                <a:cs typeface="Tahoma"/>
              </a:rPr>
              <a:t>and </a:t>
            </a:r>
            <a:r>
              <a:rPr sz="1600" spc="-5" dirty="0">
                <a:latin typeface="Tahoma"/>
                <a:cs typeface="Tahoma"/>
              </a:rPr>
              <a:t>their agencies, </a:t>
            </a:r>
            <a:r>
              <a:rPr sz="1600" dirty="0">
                <a:latin typeface="Tahoma"/>
                <a:cs typeface="Tahoma"/>
              </a:rPr>
              <a:t>as </a:t>
            </a:r>
            <a:r>
              <a:rPr sz="1600" spc="-5" dirty="0">
                <a:latin typeface="Tahoma"/>
                <a:cs typeface="Tahoma"/>
              </a:rPr>
              <a:t>well  </a:t>
            </a:r>
            <a:r>
              <a:rPr sz="1600" dirty="0">
                <a:latin typeface="Tahoma"/>
                <a:cs typeface="Tahoma"/>
              </a:rPr>
              <a:t>as </a:t>
            </a:r>
            <a:r>
              <a:rPr sz="1600" spc="-5" dirty="0">
                <a:latin typeface="Tahoma"/>
                <a:cs typeface="Tahoma"/>
              </a:rPr>
              <a:t>Local</a:t>
            </a:r>
            <a:r>
              <a:rPr sz="1600" spc="5" dirty="0">
                <a:latin typeface="Tahoma"/>
                <a:cs typeface="Tahoma"/>
              </a:rPr>
              <a:t> </a:t>
            </a:r>
            <a:r>
              <a:rPr sz="1600" spc="-5" dirty="0">
                <a:latin typeface="Tahoma"/>
                <a:cs typeface="Tahoma"/>
              </a:rPr>
              <a:t>Governments.</a:t>
            </a:r>
            <a:endParaRPr sz="1600" dirty="0">
              <a:latin typeface="Tahoma"/>
              <a:cs typeface="Tahoma"/>
            </a:endParaRPr>
          </a:p>
          <a:p>
            <a:pPr marL="12700" algn="just">
              <a:lnSpc>
                <a:spcPct val="100000"/>
              </a:lnSpc>
              <a:spcBef>
                <a:spcPts val="600"/>
              </a:spcBef>
            </a:pPr>
            <a:r>
              <a:rPr sz="1600" spc="-5" dirty="0">
                <a:latin typeface="Tahoma"/>
                <a:cs typeface="Tahoma"/>
              </a:rPr>
              <a:t>Sets </a:t>
            </a:r>
            <a:r>
              <a:rPr sz="1600" dirty="0">
                <a:latin typeface="Tahoma"/>
                <a:cs typeface="Tahoma"/>
              </a:rPr>
              <a:t>the </a:t>
            </a:r>
            <a:r>
              <a:rPr sz="1600" spc="-5" dirty="0">
                <a:latin typeface="Tahoma"/>
                <a:cs typeface="Tahoma"/>
              </a:rPr>
              <a:t>Fiscal Deficit-to-GDP Ratio for </a:t>
            </a:r>
            <a:r>
              <a:rPr sz="1600" dirty="0">
                <a:latin typeface="Tahoma"/>
                <a:cs typeface="Tahoma"/>
              </a:rPr>
              <a:t>the FGN </a:t>
            </a:r>
            <a:r>
              <a:rPr sz="1600" spc="-5" dirty="0">
                <a:latin typeface="Tahoma"/>
                <a:cs typeface="Tahoma"/>
              </a:rPr>
              <a:t>at </a:t>
            </a:r>
            <a:r>
              <a:rPr sz="1600" b="1" spc="5" dirty="0">
                <a:latin typeface="Tahoma"/>
                <a:cs typeface="Tahoma"/>
              </a:rPr>
              <a:t>3%</a:t>
            </a:r>
            <a:r>
              <a:rPr sz="1600" b="1" spc="-40" dirty="0">
                <a:latin typeface="Tahoma"/>
                <a:cs typeface="Tahoma"/>
              </a:rPr>
              <a:t> </a:t>
            </a:r>
            <a:r>
              <a:rPr sz="1600" b="1" spc="-5" dirty="0">
                <a:latin typeface="Tahoma"/>
                <a:cs typeface="Tahoma"/>
              </a:rPr>
              <a:t>of</a:t>
            </a:r>
            <a:r>
              <a:rPr lang="en-US" sz="1600" b="1" spc="-5" dirty="0">
                <a:latin typeface="Tahoma"/>
                <a:cs typeface="Tahoma"/>
              </a:rPr>
              <a:t> </a:t>
            </a:r>
            <a:r>
              <a:rPr sz="1600" b="1" spc="-5" dirty="0">
                <a:latin typeface="Tahoma"/>
                <a:cs typeface="Tahoma"/>
              </a:rPr>
              <a:t>GDP.</a:t>
            </a:r>
            <a:endParaRPr sz="1600" dirty="0">
              <a:latin typeface="Tahoma"/>
              <a:cs typeface="Tahoma"/>
            </a:endParaRPr>
          </a:p>
        </p:txBody>
      </p:sp>
      <p:sp>
        <p:nvSpPr>
          <p:cNvPr id="14" name="object 14"/>
          <p:cNvSpPr txBox="1">
            <a:spLocks noGrp="1"/>
          </p:cNvSpPr>
          <p:nvPr>
            <p:ph type="sldNum" sz="quarter" idx="7"/>
          </p:nvPr>
        </p:nvSpPr>
        <p:spPr>
          <a:prstGeom prst="rect">
            <a:avLst/>
          </a:prstGeom>
        </p:spPr>
        <p:txBody>
          <a:bodyPr vert="horz" wrap="square" lIns="0" tIns="12700" rIns="0" bIns="0" rtlCol="0">
            <a:spAutoFit/>
          </a:bodyPr>
          <a:lstStyle/>
          <a:p>
            <a:pPr marL="121920">
              <a:lnSpc>
                <a:spcPct val="100000"/>
              </a:lnSpc>
              <a:spcBef>
                <a:spcPts val="100"/>
              </a:spcBef>
            </a:pPr>
            <a:fld id="{81D60167-4931-47E6-BA6A-407CBD079E47}" type="slidenum">
              <a:rPr dirty="0"/>
              <a:t>8</a:t>
            </a:fld>
            <a:endParaRPr dirty="0"/>
          </a:p>
        </p:txBody>
      </p:sp>
      <p:sp>
        <p:nvSpPr>
          <p:cNvPr id="12" name="object 12"/>
          <p:cNvSpPr txBox="1"/>
          <p:nvPr/>
        </p:nvSpPr>
        <p:spPr>
          <a:xfrm>
            <a:off x="334771" y="4913921"/>
            <a:ext cx="8602980" cy="1164934"/>
          </a:xfrm>
          <a:prstGeom prst="rect">
            <a:avLst/>
          </a:prstGeom>
        </p:spPr>
        <p:txBody>
          <a:bodyPr vert="horz" wrap="square" lIns="0" tIns="53340" rIns="0" bIns="0" rtlCol="0">
            <a:spAutoFit/>
          </a:bodyPr>
          <a:lstStyle/>
          <a:p>
            <a:pPr marL="355600" indent="-342900">
              <a:lnSpc>
                <a:spcPct val="100000"/>
              </a:lnSpc>
              <a:spcBef>
                <a:spcPts val="420"/>
              </a:spcBef>
              <a:buFont typeface="Wingdings"/>
              <a:buChar char=""/>
              <a:tabLst>
                <a:tab pos="354965" algn="l"/>
                <a:tab pos="355600" algn="l"/>
              </a:tabLst>
            </a:pPr>
            <a:r>
              <a:rPr sz="1600" b="1" dirty="0">
                <a:solidFill>
                  <a:srgbClr val="08684E"/>
                </a:solidFill>
                <a:latin typeface="Tahoma"/>
                <a:cs typeface="Tahoma"/>
              </a:rPr>
              <a:t>Other </a:t>
            </a:r>
            <a:r>
              <a:rPr sz="1600" b="1" spc="-5" dirty="0">
                <a:solidFill>
                  <a:srgbClr val="08684E"/>
                </a:solidFill>
                <a:latin typeface="Tahoma"/>
                <a:cs typeface="Tahoma"/>
              </a:rPr>
              <a:t>Legal </a:t>
            </a:r>
            <a:r>
              <a:rPr sz="1600" b="1" dirty="0">
                <a:solidFill>
                  <a:srgbClr val="08684E"/>
                </a:solidFill>
                <a:latin typeface="Tahoma"/>
                <a:cs typeface="Tahoma"/>
              </a:rPr>
              <a:t>instruments</a:t>
            </a:r>
            <a:r>
              <a:rPr sz="1600" b="1" spc="-45" dirty="0">
                <a:solidFill>
                  <a:srgbClr val="08684E"/>
                </a:solidFill>
                <a:latin typeface="Tahoma"/>
                <a:cs typeface="Tahoma"/>
              </a:rPr>
              <a:t> </a:t>
            </a:r>
            <a:r>
              <a:rPr sz="1600" b="1" dirty="0">
                <a:solidFill>
                  <a:srgbClr val="08684E"/>
                </a:solidFill>
                <a:latin typeface="Tahoma"/>
                <a:cs typeface="Tahoma"/>
              </a:rPr>
              <a:t>include:</a:t>
            </a:r>
            <a:endParaRPr sz="1600" b="1" dirty="0">
              <a:latin typeface="Tahoma"/>
              <a:cs typeface="Tahoma"/>
            </a:endParaRPr>
          </a:p>
          <a:p>
            <a:pPr marL="367665">
              <a:lnSpc>
                <a:spcPct val="100000"/>
              </a:lnSpc>
              <a:spcBef>
                <a:spcPts val="320"/>
              </a:spcBef>
            </a:pPr>
            <a:r>
              <a:rPr sz="1600" b="1" dirty="0">
                <a:latin typeface="Tahoma"/>
                <a:cs typeface="Tahoma"/>
              </a:rPr>
              <a:t>- </a:t>
            </a:r>
            <a:r>
              <a:rPr sz="1600" dirty="0">
                <a:latin typeface="Tahoma"/>
                <a:cs typeface="Tahoma"/>
              </a:rPr>
              <a:t>The </a:t>
            </a:r>
            <a:r>
              <a:rPr sz="1600" spc="-20" dirty="0">
                <a:latin typeface="Tahoma"/>
                <a:cs typeface="Tahoma"/>
              </a:rPr>
              <a:t>Treasury </a:t>
            </a:r>
            <a:r>
              <a:rPr sz="1600" dirty="0">
                <a:latin typeface="Tahoma"/>
                <a:cs typeface="Tahoma"/>
              </a:rPr>
              <a:t>Bills Act, </a:t>
            </a:r>
            <a:r>
              <a:rPr sz="1600" spc="-45" dirty="0">
                <a:latin typeface="Tahoma"/>
                <a:cs typeface="Tahoma"/>
              </a:rPr>
              <a:t>CAP. </a:t>
            </a:r>
            <a:r>
              <a:rPr sz="1600" dirty="0">
                <a:latin typeface="Tahoma"/>
                <a:cs typeface="Tahoma"/>
              </a:rPr>
              <a:t>T18 </a:t>
            </a:r>
            <a:r>
              <a:rPr sz="1600" spc="-5" dirty="0">
                <a:latin typeface="Tahoma"/>
                <a:cs typeface="Tahoma"/>
              </a:rPr>
              <a:t>(LFN),</a:t>
            </a:r>
            <a:r>
              <a:rPr sz="1600" spc="10" dirty="0">
                <a:latin typeface="Tahoma"/>
                <a:cs typeface="Tahoma"/>
              </a:rPr>
              <a:t> </a:t>
            </a:r>
            <a:r>
              <a:rPr sz="1600" dirty="0">
                <a:latin typeface="Tahoma"/>
                <a:cs typeface="Tahoma"/>
              </a:rPr>
              <a:t>2004</a:t>
            </a:r>
          </a:p>
          <a:p>
            <a:pPr marL="551815" marR="210185" indent="-161925">
              <a:lnSpc>
                <a:spcPct val="120000"/>
              </a:lnSpc>
              <a:spcBef>
                <a:spcPts val="5"/>
              </a:spcBef>
              <a:buChar char="-"/>
              <a:tabLst>
                <a:tab pos="506730" algn="l"/>
              </a:tabLst>
            </a:pPr>
            <a:r>
              <a:rPr sz="1600" dirty="0">
                <a:latin typeface="Tahoma"/>
                <a:cs typeface="Tahoma"/>
              </a:rPr>
              <a:t>The </a:t>
            </a:r>
            <a:r>
              <a:rPr sz="1600" spc="-5" dirty="0">
                <a:latin typeface="Tahoma"/>
                <a:cs typeface="Tahoma"/>
              </a:rPr>
              <a:t>Government Promissory Notes </a:t>
            </a:r>
            <a:r>
              <a:rPr sz="1600" dirty="0">
                <a:latin typeface="Tahoma"/>
                <a:cs typeface="Tahoma"/>
              </a:rPr>
              <a:t>Act, </a:t>
            </a:r>
            <a:r>
              <a:rPr sz="1600" spc="-50" dirty="0">
                <a:latin typeface="Tahoma"/>
                <a:cs typeface="Tahoma"/>
              </a:rPr>
              <a:t>CAP. </a:t>
            </a:r>
            <a:r>
              <a:rPr sz="1600" dirty="0">
                <a:latin typeface="Tahoma"/>
                <a:cs typeface="Tahoma"/>
              </a:rPr>
              <a:t>G4  </a:t>
            </a:r>
            <a:r>
              <a:rPr sz="1600" spc="-5" dirty="0">
                <a:latin typeface="Tahoma"/>
                <a:cs typeface="Tahoma"/>
              </a:rPr>
              <a:t>(LFN),</a:t>
            </a:r>
            <a:r>
              <a:rPr sz="1600" spc="-10" dirty="0">
                <a:latin typeface="Tahoma"/>
                <a:cs typeface="Tahoma"/>
              </a:rPr>
              <a:t> </a:t>
            </a:r>
            <a:r>
              <a:rPr sz="1600" dirty="0">
                <a:latin typeface="Tahoma"/>
                <a:cs typeface="Tahoma"/>
              </a:rPr>
              <a:t>2004</a:t>
            </a:r>
          </a:p>
          <a:p>
            <a:pPr marL="506095" indent="-116205">
              <a:lnSpc>
                <a:spcPct val="100000"/>
              </a:lnSpc>
              <a:spcBef>
                <a:spcPts val="325"/>
              </a:spcBef>
              <a:buChar char="-"/>
              <a:tabLst>
                <a:tab pos="506730" algn="l"/>
              </a:tabLst>
            </a:pPr>
            <a:r>
              <a:rPr sz="1600" dirty="0">
                <a:latin typeface="Tahoma"/>
                <a:cs typeface="Tahoma"/>
              </a:rPr>
              <a:t>The </a:t>
            </a:r>
            <a:r>
              <a:rPr sz="1600" spc="-20" dirty="0">
                <a:latin typeface="Tahoma"/>
                <a:cs typeface="Tahoma"/>
              </a:rPr>
              <a:t>Treasury </a:t>
            </a:r>
            <a:r>
              <a:rPr sz="1600" dirty="0">
                <a:latin typeface="Tahoma"/>
                <a:cs typeface="Tahoma"/>
              </a:rPr>
              <a:t>Certificate Act, </a:t>
            </a:r>
            <a:r>
              <a:rPr sz="1600" spc="-50" dirty="0">
                <a:latin typeface="Tahoma"/>
                <a:cs typeface="Tahoma"/>
              </a:rPr>
              <a:t>CAP. </a:t>
            </a:r>
            <a:r>
              <a:rPr sz="1600" dirty="0">
                <a:latin typeface="Tahoma"/>
                <a:cs typeface="Tahoma"/>
              </a:rPr>
              <a:t>T19 </a:t>
            </a:r>
            <a:r>
              <a:rPr sz="1600" spc="-5" dirty="0">
                <a:latin typeface="Tahoma"/>
                <a:cs typeface="Tahoma"/>
              </a:rPr>
              <a:t>(LFN),</a:t>
            </a:r>
            <a:r>
              <a:rPr sz="1600" spc="55" dirty="0">
                <a:latin typeface="Tahoma"/>
                <a:cs typeface="Tahoma"/>
              </a:rPr>
              <a:t> </a:t>
            </a:r>
            <a:r>
              <a:rPr sz="1600" dirty="0">
                <a:latin typeface="Tahoma"/>
                <a:cs typeface="Tahoma"/>
              </a:rPr>
              <a:t>2004</a:t>
            </a:r>
          </a:p>
        </p:txBody>
      </p:sp>
      <p:sp>
        <p:nvSpPr>
          <p:cNvPr id="13" name="object 13"/>
          <p:cNvSpPr txBox="1"/>
          <p:nvPr/>
        </p:nvSpPr>
        <p:spPr>
          <a:xfrm>
            <a:off x="334771" y="1846512"/>
            <a:ext cx="6505319" cy="906017"/>
          </a:xfrm>
          <a:prstGeom prst="rect">
            <a:avLst/>
          </a:prstGeom>
        </p:spPr>
        <p:txBody>
          <a:bodyPr vert="horz" wrap="square" lIns="0" tIns="89535" rIns="0" bIns="0" rtlCol="0">
            <a:spAutoFit/>
          </a:bodyPr>
          <a:lstStyle/>
          <a:p>
            <a:pPr marL="355600" indent="-342900">
              <a:lnSpc>
                <a:spcPct val="100000"/>
              </a:lnSpc>
              <a:spcBef>
                <a:spcPts val="705"/>
              </a:spcBef>
              <a:buFont typeface="Wingdings"/>
              <a:buChar char=""/>
              <a:tabLst>
                <a:tab pos="354965" algn="l"/>
                <a:tab pos="355600" algn="l"/>
              </a:tabLst>
            </a:pPr>
            <a:r>
              <a:rPr sz="1600" b="1" spc="-5" dirty="0">
                <a:solidFill>
                  <a:srgbClr val="007635"/>
                </a:solidFill>
                <a:latin typeface="Tahoma"/>
                <a:cs typeface="Tahoma"/>
              </a:rPr>
              <a:t>Legal Basis for Public </a:t>
            </a:r>
            <a:r>
              <a:rPr sz="1600" b="1" dirty="0">
                <a:solidFill>
                  <a:srgbClr val="007635"/>
                </a:solidFill>
                <a:latin typeface="Tahoma"/>
                <a:cs typeface="Tahoma"/>
              </a:rPr>
              <a:t>Debt </a:t>
            </a:r>
            <a:r>
              <a:rPr sz="1600" b="1" spc="-5" dirty="0">
                <a:solidFill>
                  <a:srgbClr val="007635"/>
                </a:solidFill>
                <a:latin typeface="Tahoma"/>
                <a:cs typeface="Tahoma"/>
              </a:rPr>
              <a:t>Management in</a:t>
            </a:r>
            <a:r>
              <a:rPr sz="1600" b="1" spc="50" dirty="0">
                <a:solidFill>
                  <a:srgbClr val="007635"/>
                </a:solidFill>
                <a:latin typeface="Tahoma"/>
                <a:cs typeface="Tahoma"/>
              </a:rPr>
              <a:t> </a:t>
            </a:r>
            <a:r>
              <a:rPr sz="1600" b="1" spc="-5" dirty="0">
                <a:solidFill>
                  <a:srgbClr val="007635"/>
                </a:solidFill>
                <a:latin typeface="Tahoma"/>
                <a:cs typeface="Tahoma"/>
              </a:rPr>
              <a:t>Nigeria</a:t>
            </a:r>
            <a:endParaRPr sz="1600" dirty="0">
              <a:latin typeface="Tahoma"/>
              <a:cs typeface="Tahoma"/>
            </a:endParaRPr>
          </a:p>
          <a:p>
            <a:pPr marL="12700">
              <a:lnSpc>
                <a:spcPct val="100000"/>
              </a:lnSpc>
              <a:spcBef>
                <a:spcPts val="600"/>
              </a:spcBef>
            </a:pPr>
            <a:r>
              <a:rPr sz="1600" spc="-5" dirty="0">
                <a:solidFill>
                  <a:srgbClr val="007635"/>
                </a:solidFill>
                <a:latin typeface="Tahoma"/>
                <a:cs typeface="Tahoma"/>
              </a:rPr>
              <a:t>The key relevant </a:t>
            </a:r>
            <a:r>
              <a:rPr sz="1600" dirty="0">
                <a:solidFill>
                  <a:srgbClr val="007635"/>
                </a:solidFill>
                <a:latin typeface="Tahoma"/>
                <a:cs typeface="Tahoma"/>
              </a:rPr>
              <a:t>legislations guiding </a:t>
            </a:r>
            <a:r>
              <a:rPr sz="1600" spc="-5" dirty="0">
                <a:solidFill>
                  <a:srgbClr val="007635"/>
                </a:solidFill>
                <a:latin typeface="Tahoma"/>
                <a:cs typeface="Tahoma"/>
              </a:rPr>
              <a:t>External and Domestic Borrowing </a:t>
            </a:r>
            <a:r>
              <a:rPr sz="1600" dirty="0">
                <a:solidFill>
                  <a:srgbClr val="007635"/>
                </a:solidFill>
                <a:latin typeface="Tahoma"/>
                <a:cs typeface="Tahoma"/>
              </a:rPr>
              <a:t>in </a:t>
            </a:r>
            <a:r>
              <a:rPr sz="1600" spc="-5" dirty="0">
                <a:solidFill>
                  <a:srgbClr val="007635"/>
                </a:solidFill>
                <a:latin typeface="Tahoma"/>
                <a:cs typeface="Tahoma"/>
              </a:rPr>
              <a:t>Nigeria</a:t>
            </a:r>
            <a:r>
              <a:rPr sz="1600" spc="-85" dirty="0">
                <a:solidFill>
                  <a:srgbClr val="007635"/>
                </a:solidFill>
                <a:latin typeface="Tahoma"/>
                <a:cs typeface="Tahoma"/>
              </a:rPr>
              <a:t> </a:t>
            </a:r>
            <a:r>
              <a:rPr sz="1600" spc="-5" dirty="0">
                <a:solidFill>
                  <a:srgbClr val="007635"/>
                </a:solidFill>
                <a:latin typeface="Tahoma"/>
                <a:cs typeface="Tahoma"/>
              </a:rPr>
              <a:t>are:</a:t>
            </a:r>
            <a:endParaRPr sz="1600" dirty="0">
              <a:latin typeface="Tahoma"/>
              <a:cs typeface="Tahoma"/>
            </a:endParaRPr>
          </a:p>
        </p:txBody>
      </p:sp>
    </p:spTree>
    <p:extLst>
      <p:ext uri="{BB962C8B-B14F-4D97-AF65-F5344CB8AC3E}">
        <p14:creationId xmlns:p14="http://schemas.microsoft.com/office/powerpoint/2010/main" val="3258890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2534" y="1201625"/>
            <a:ext cx="7668415" cy="291105"/>
          </a:xfrm>
          <a:prstGeom prst="rect">
            <a:avLst/>
          </a:prstGeom>
        </p:spPr>
        <p:txBody>
          <a:bodyPr vert="horz" wrap="square" lIns="0" tIns="13970" rIns="0" bIns="0" rtlCol="0">
            <a:spAutoFit/>
          </a:bodyPr>
          <a:lstStyle/>
          <a:p>
            <a:pPr marL="12700">
              <a:lnSpc>
                <a:spcPct val="100000"/>
              </a:lnSpc>
              <a:spcBef>
                <a:spcPts val="110"/>
              </a:spcBef>
            </a:pPr>
            <a:r>
              <a:rPr sz="1800" spc="-55" dirty="0"/>
              <a:t>2.0 </a:t>
            </a:r>
            <a:r>
              <a:rPr sz="1800" spc="-70" dirty="0"/>
              <a:t>INSTITUTIONAL</a:t>
            </a:r>
            <a:r>
              <a:rPr sz="1800" spc="130" dirty="0"/>
              <a:t> </a:t>
            </a:r>
            <a:r>
              <a:rPr sz="1800" spc="-80" dirty="0"/>
              <a:t>FRAMEWORK…………Cont’d</a:t>
            </a:r>
            <a:endParaRPr sz="1800" dirty="0"/>
          </a:p>
        </p:txBody>
      </p:sp>
      <p:sp>
        <p:nvSpPr>
          <p:cNvPr id="3" name="object 3"/>
          <p:cNvSpPr txBox="1"/>
          <p:nvPr/>
        </p:nvSpPr>
        <p:spPr>
          <a:xfrm>
            <a:off x="186334" y="1788921"/>
            <a:ext cx="7632065" cy="574040"/>
          </a:xfrm>
          <a:prstGeom prst="rect">
            <a:avLst/>
          </a:prstGeom>
        </p:spPr>
        <p:txBody>
          <a:bodyPr vert="horz" wrap="square" lIns="0" tIns="58419" rIns="0" bIns="0" rtlCol="0">
            <a:spAutoFit/>
          </a:bodyPr>
          <a:lstStyle/>
          <a:p>
            <a:pPr marL="355600" indent="-342900">
              <a:lnSpc>
                <a:spcPct val="100000"/>
              </a:lnSpc>
              <a:spcBef>
                <a:spcPts val="459"/>
              </a:spcBef>
              <a:buFont typeface="Wingdings"/>
              <a:buChar char=""/>
              <a:tabLst>
                <a:tab pos="354965" algn="l"/>
                <a:tab pos="355600" algn="l"/>
              </a:tabLst>
            </a:pPr>
            <a:r>
              <a:rPr sz="1500" b="1" spc="-5" dirty="0">
                <a:solidFill>
                  <a:srgbClr val="007635"/>
                </a:solidFill>
                <a:latin typeface="Tahoma"/>
                <a:cs typeface="Tahoma"/>
              </a:rPr>
              <a:t>Institutional Arrangements </a:t>
            </a:r>
            <a:r>
              <a:rPr sz="1500" b="1" dirty="0">
                <a:solidFill>
                  <a:srgbClr val="007635"/>
                </a:solidFill>
                <a:latin typeface="Tahoma"/>
                <a:cs typeface="Tahoma"/>
              </a:rPr>
              <a:t>and </a:t>
            </a:r>
            <a:r>
              <a:rPr sz="1500" b="1" spc="-5" dirty="0">
                <a:solidFill>
                  <a:srgbClr val="007635"/>
                </a:solidFill>
                <a:latin typeface="Tahoma"/>
                <a:cs typeface="Tahoma"/>
              </a:rPr>
              <a:t>Stakeholder</a:t>
            </a:r>
            <a:r>
              <a:rPr sz="1500" b="1" dirty="0">
                <a:solidFill>
                  <a:srgbClr val="007635"/>
                </a:solidFill>
                <a:latin typeface="Tahoma"/>
                <a:cs typeface="Tahoma"/>
              </a:rPr>
              <a:t> </a:t>
            </a:r>
            <a:r>
              <a:rPr sz="1500" b="1" spc="-5" dirty="0">
                <a:solidFill>
                  <a:srgbClr val="007635"/>
                </a:solidFill>
                <a:latin typeface="Tahoma"/>
                <a:cs typeface="Tahoma"/>
              </a:rPr>
              <a:t>Relationships</a:t>
            </a:r>
            <a:endParaRPr sz="1500">
              <a:latin typeface="Tahoma"/>
              <a:cs typeface="Tahoma"/>
            </a:endParaRPr>
          </a:p>
          <a:p>
            <a:pPr marL="314325">
              <a:lnSpc>
                <a:spcPct val="100000"/>
              </a:lnSpc>
              <a:spcBef>
                <a:spcPts val="360"/>
              </a:spcBef>
            </a:pPr>
            <a:r>
              <a:rPr sz="1500" spc="-5" dirty="0">
                <a:latin typeface="Tahoma"/>
                <a:cs typeface="Tahoma"/>
              </a:rPr>
              <a:t>Other Government institutions and bodies </a:t>
            </a:r>
            <a:r>
              <a:rPr sz="1500" spc="-10" dirty="0">
                <a:latin typeface="Tahoma"/>
                <a:cs typeface="Tahoma"/>
              </a:rPr>
              <a:t>involved </a:t>
            </a:r>
            <a:r>
              <a:rPr sz="1500" spc="-5" dirty="0">
                <a:latin typeface="Tahoma"/>
                <a:cs typeface="Tahoma"/>
              </a:rPr>
              <a:t>in </a:t>
            </a:r>
            <a:r>
              <a:rPr sz="1500" spc="-10" dirty="0">
                <a:latin typeface="Tahoma"/>
                <a:cs typeface="Tahoma"/>
              </a:rPr>
              <a:t>Nigeria’s </a:t>
            </a:r>
            <a:r>
              <a:rPr sz="1500" spc="-5" dirty="0">
                <a:latin typeface="Tahoma"/>
                <a:cs typeface="Tahoma"/>
              </a:rPr>
              <a:t>borrowing activities</a:t>
            </a:r>
            <a:r>
              <a:rPr sz="1500" spc="30" dirty="0">
                <a:latin typeface="Tahoma"/>
                <a:cs typeface="Tahoma"/>
              </a:rPr>
              <a:t> </a:t>
            </a:r>
            <a:r>
              <a:rPr sz="1500" spc="-10" dirty="0">
                <a:latin typeface="Tahoma"/>
                <a:cs typeface="Tahoma"/>
              </a:rPr>
              <a:t>are:</a:t>
            </a:r>
            <a:endParaRPr sz="1500">
              <a:latin typeface="Tahoma"/>
              <a:cs typeface="Tahoma"/>
            </a:endParaRPr>
          </a:p>
        </p:txBody>
      </p:sp>
      <p:sp>
        <p:nvSpPr>
          <p:cNvPr id="5" name="object 5"/>
          <p:cNvSpPr txBox="1">
            <a:spLocks noGrp="1"/>
          </p:cNvSpPr>
          <p:nvPr>
            <p:ph type="body" idx="1"/>
          </p:nvPr>
        </p:nvSpPr>
        <p:spPr>
          <a:xfrm>
            <a:off x="469405" y="2400872"/>
            <a:ext cx="7206069" cy="1680973"/>
          </a:xfrm>
          <a:prstGeom prst="rect">
            <a:avLst/>
          </a:prstGeom>
        </p:spPr>
        <p:txBody>
          <a:bodyPr vert="horz" wrap="square" lIns="0" tIns="12700" rIns="0" bIns="0" rtlCol="0">
            <a:spAutoFit/>
          </a:bodyPr>
          <a:lstStyle/>
          <a:p>
            <a:pPr marL="298450" marR="2000250" indent="-285750">
              <a:lnSpc>
                <a:spcPct val="120000"/>
              </a:lnSpc>
              <a:spcBef>
                <a:spcPts val="100"/>
              </a:spcBef>
              <a:buFont typeface="Wingdings" panose="05000000000000000000" pitchFamily="2" charset="2"/>
              <a:buChar char="§"/>
            </a:pPr>
            <a:r>
              <a:rPr lang="en-US" spc="-15" dirty="0"/>
              <a:t>National Assembly</a:t>
            </a:r>
          </a:p>
          <a:p>
            <a:pPr marL="298450" marR="2000250" indent="-285750">
              <a:lnSpc>
                <a:spcPct val="120000"/>
              </a:lnSpc>
              <a:spcBef>
                <a:spcPts val="100"/>
              </a:spcBef>
              <a:buFont typeface="Wingdings" panose="05000000000000000000" pitchFamily="2" charset="2"/>
              <a:buChar char="§"/>
            </a:pPr>
            <a:r>
              <a:rPr spc="-15" dirty="0"/>
              <a:t>Federal </a:t>
            </a:r>
            <a:r>
              <a:rPr spc="-5" dirty="0"/>
              <a:t>Executive </a:t>
            </a:r>
            <a:r>
              <a:rPr dirty="0"/>
              <a:t>Council  </a:t>
            </a:r>
            <a:endParaRPr lang="en-US" dirty="0"/>
          </a:p>
          <a:p>
            <a:pPr marL="298450" marR="2000250" indent="-285750">
              <a:lnSpc>
                <a:spcPct val="120000"/>
              </a:lnSpc>
              <a:spcBef>
                <a:spcPts val="100"/>
              </a:spcBef>
              <a:buFont typeface="Wingdings" panose="05000000000000000000" pitchFamily="2" charset="2"/>
              <a:buChar char="§"/>
            </a:pPr>
            <a:r>
              <a:rPr lang="en-GB" spc="-15" dirty="0"/>
              <a:t>Federal </a:t>
            </a:r>
            <a:r>
              <a:rPr lang="en-GB" spc="-5" dirty="0"/>
              <a:t>Ministry </a:t>
            </a:r>
            <a:r>
              <a:rPr lang="en-GB" dirty="0"/>
              <a:t>of </a:t>
            </a:r>
            <a:r>
              <a:rPr lang="en-GB" spc="-5" dirty="0"/>
              <a:t>Finance, Budget and National Planning </a:t>
            </a:r>
          </a:p>
          <a:p>
            <a:pPr marL="298450" indent="-285750">
              <a:lnSpc>
                <a:spcPct val="100000"/>
              </a:lnSpc>
              <a:spcBef>
                <a:spcPts val="359"/>
              </a:spcBef>
              <a:buFont typeface="Wingdings" panose="05000000000000000000" pitchFamily="2" charset="2"/>
              <a:buChar char="§"/>
            </a:pPr>
            <a:r>
              <a:rPr spc="-5" dirty="0"/>
              <a:t>Central </a:t>
            </a:r>
            <a:r>
              <a:rPr dirty="0"/>
              <a:t>Bank of</a:t>
            </a:r>
            <a:r>
              <a:rPr spc="-25" dirty="0"/>
              <a:t> </a:t>
            </a:r>
            <a:r>
              <a:rPr spc="-5" dirty="0"/>
              <a:t>Nigeria</a:t>
            </a:r>
          </a:p>
          <a:p>
            <a:pPr marL="298450" indent="-285750">
              <a:lnSpc>
                <a:spcPct val="100000"/>
              </a:lnSpc>
              <a:spcBef>
                <a:spcPts val="359"/>
              </a:spcBef>
              <a:buFont typeface="Wingdings" panose="05000000000000000000" pitchFamily="2" charset="2"/>
              <a:buChar char="§"/>
            </a:pPr>
            <a:r>
              <a:rPr spc="-15" dirty="0"/>
              <a:t>Federal </a:t>
            </a:r>
            <a:r>
              <a:rPr spc="-5" dirty="0"/>
              <a:t>Ministry </a:t>
            </a:r>
            <a:r>
              <a:rPr dirty="0"/>
              <a:t>of</a:t>
            </a:r>
            <a:r>
              <a:rPr spc="-25" dirty="0"/>
              <a:t> </a:t>
            </a:r>
            <a:r>
              <a:rPr dirty="0"/>
              <a:t>Justice</a:t>
            </a:r>
          </a:p>
          <a:p>
            <a:pPr marL="298450" marR="5080" indent="-285750">
              <a:lnSpc>
                <a:spcPct val="120000"/>
              </a:lnSpc>
              <a:buFont typeface="Wingdings" panose="05000000000000000000" pitchFamily="2" charset="2"/>
              <a:buChar char="§"/>
            </a:pPr>
            <a:r>
              <a:rPr spc="-5" dirty="0"/>
              <a:t>Office </a:t>
            </a:r>
            <a:r>
              <a:rPr dirty="0"/>
              <a:t>of </a:t>
            </a:r>
            <a:r>
              <a:rPr spc="-5" dirty="0"/>
              <a:t>the Accountant-General </a:t>
            </a:r>
            <a:r>
              <a:rPr dirty="0"/>
              <a:t>of </a:t>
            </a:r>
            <a:r>
              <a:rPr spc="-5" dirty="0"/>
              <a:t>the</a:t>
            </a:r>
            <a:r>
              <a:rPr spc="-65" dirty="0"/>
              <a:t> </a:t>
            </a:r>
            <a:r>
              <a:rPr spc="-10" dirty="0"/>
              <a:t>Federation</a:t>
            </a:r>
          </a:p>
        </p:txBody>
      </p:sp>
      <p:sp>
        <p:nvSpPr>
          <p:cNvPr id="6" name="object 6"/>
          <p:cNvSpPr txBox="1"/>
          <p:nvPr/>
        </p:nvSpPr>
        <p:spPr>
          <a:xfrm>
            <a:off x="432534" y="4035578"/>
            <a:ext cx="3148866" cy="487313"/>
          </a:xfrm>
          <a:prstGeom prst="rect">
            <a:avLst/>
          </a:prstGeom>
        </p:spPr>
        <p:txBody>
          <a:bodyPr vert="horz" wrap="square" lIns="0" tIns="12700" rIns="0" bIns="0" rtlCol="0">
            <a:spAutoFit/>
          </a:bodyPr>
          <a:lstStyle/>
          <a:p>
            <a:pPr marL="12700">
              <a:lnSpc>
                <a:spcPct val="100000"/>
              </a:lnSpc>
              <a:spcBef>
                <a:spcPts val="100"/>
              </a:spcBef>
            </a:pPr>
            <a:endParaRPr lang="en-US" sz="1500" spc="-5" dirty="0">
              <a:latin typeface="Tahoma"/>
              <a:cs typeface="Tahoma"/>
            </a:endParaRPr>
          </a:p>
          <a:p>
            <a:pPr marL="12700">
              <a:lnSpc>
                <a:spcPct val="100000"/>
              </a:lnSpc>
              <a:spcBef>
                <a:spcPts val="100"/>
              </a:spcBef>
            </a:pPr>
            <a:r>
              <a:rPr sz="1500" spc="-5" dirty="0">
                <a:latin typeface="Tahoma"/>
                <a:cs typeface="Tahoma"/>
              </a:rPr>
              <a:t>Other Stakeholders</a:t>
            </a:r>
            <a:r>
              <a:rPr sz="1500" spc="-60" dirty="0">
                <a:latin typeface="Tahoma"/>
                <a:cs typeface="Tahoma"/>
              </a:rPr>
              <a:t> </a:t>
            </a:r>
            <a:r>
              <a:rPr lang="en-GB" sz="1500" spc="-60" dirty="0">
                <a:latin typeface="Tahoma"/>
                <a:cs typeface="Tahoma"/>
              </a:rPr>
              <a:t>include</a:t>
            </a:r>
            <a:r>
              <a:rPr sz="1500" spc="-10" dirty="0">
                <a:latin typeface="Tahoma"/>
                <a:cs typeface="Tahoma"/>
              </a:rPr>
              <a:t>:</a:t>
            </a:r>
            <a:endParaRPr sz="1500" dirty="0">
              <a:latin typeface="Tahoma"/>
              <a:cs typeface="Tahoma"/>
            </a:endParaRPr>
          </a:p>
        </p:txBody>
      </p:sp>
      <p:sp>
        <p:nvSpPr>
          <p:cNvPr id="8" name="object 8"/>
          <p:cNvSpPr txBox="1"/>
          <p:nvPr/>
        </p:nvSpPr>
        <p:spPr>
          <a:xfrm>
            <a:off x="469405" y="4494268"/>
            <a:ext cx="7206069" cy="1961434"/>
          </a:xfrm>
          <a:prstGeom prst="rect">
            <a:avLst/>
          </a:prstGeom>
        </p:spPr>
        <p:txBody>
          <a:bodyPr vert="horz" wrap="square" lIns="0" tIns="57785" rIns="0" bIns="0" rtlCol="0">
            <a:spAutoFit/>
          </a:bodyPr>
          <a:lstStyle/>
          <a:p>
            <a:pPr marL="298450" indent="-285750">
              <a:lnSpc>
                <a:spcPct val="100000"/>
              </a:lnSpc>
              <a:spcBef>
                <a:spcPts val="455"/>
              </a:spcBef>
              <a:buFont typeface="Wingdings" panose="05000000000000000000" pitchFamily="2" charset="2"/>
              <a:buChar char="§"/>
            </a:pPr>
            <a:r>
              <a:rPr sz="1500" spc="-5" dirty="0">
                <a:latin typeface="Tahoma"/>
                <a:cs typeface="Tahoma"/>
              </a:rPr>
              <a:t>Securities and Exchange</a:t>
            </a:r>
            <a:r>
              <a:rPr sz="1500" spc="-10" dirty="0">
                <a:latin typeface="Tahoma"/>
                <a:cs typeface="Tahoma"/>
              </a:rPr>
              <a:t> </a:t>
            </a:r>
            <a:r>
              <a:rPr sz="1500" spc="-5" dirty="0">
                <a:latin typeface="Tahoma"/>
                <a:cs typeface="Tahoma"/>
              </a:rPr>
              <a:t>Commission</a:t>
            </a:r>
            <a:endParaRPr sz="1500" dirty="0">
              <a:latin typeface="Tahoma"/>
              <a:cs typeface="Tahoma"/>
            </a:endParaRPr>
          </a:p>
          <a:p>
            <a:pPr marL="298450" indent="-285750">
              <a:lnSpc>
                <a:spcPct val="100000"/>
              </a:lnSpc>
              <a:spcBef>
                <a:spcPts val="360"/>
              </a:spcBef>
              <a:buFont typeface="Wingdings" panose="05000000000000000000" pitchFamily="2" charset="2"/>
              <a:buChar char="§"/>
            </a:pPr>
            <a:r>
              <a:rPr sz="1500" dirty="0">
                <a:latin typeface="Tahoma"/>
                <a:cs typeface="Tahoma"/>
              </a:rPr>
              <a:t>National </a:t>
            </a:r>
            <a:r>
              <a:rPr sz="1500" spc="-10" dirty="0">
                <a:latin typeface="Tahoma"/>
                <a:cs typeface="Tahoma"/>
              </a:rPr>
              <a:t>Pension</a:t>
            </a:r>
            <a:r>
              <a:rPr sz="1500" spc="-50" dirty="0">
                <a:latin typeface="Tahoma"/>
                <a:cs typeface="Tahoma"/>
              </a:rPr>
              <a:t> </a:t>
            </a:r>
            <a:r>
              <a:rPr sz="1500" dirty="0">
                <a:latin typeface="Tahoma"/>
                <a:cs typeface="Tahoma"/>
              </a:rPr>
              <a:t>Commission</a:t>
            </a:r>
          </a:p>
          <a:p>
            <a:pPr marL="298450" marR="658495" indent="-285750">
              <a:lnSpc>
                <a:spcPct val="120000"/>
              </a:lnSpc>
              <a:spcBef>
                <a:spcPts val="5"/>
              </a:spcBef>
              <a:buFont typeface="Wingdings" panose="05000000000000000000" pitchFamily="2" charset="2"/>
              <a:buChar char="§"/>
            </a:pPr>
            <a:r>
              <a:rPr sz="1500" dirty="0">
                <a:latin typeface="Tahoma"/>
                <a:cs typeface="Tahoma"/>
              </a:rPr>
              <a:t>The </a:t>
            </a:r>
            <a:r>
              <a:rPr sz="1500" spc="-5" dirty="0">
                <a:latin typeface="Tahoma"/>
                <a:cs typeface="Tahoma"/>
              </a:rPr>
              <a:t>Nigerian Stock Exchange  </a:t>
            </a:r>
            <a:endParaRPr lang="en-GB" sz="1500" spc="-5" dirty="0">
              <a:latin typeface="Tahoma"/>
              <a:cs typeface="Tahoma"/>
            </a:endParaRPr>
          </a:p>
          <a:p>
            <a:pPr marL="298450" marR="658495" indent="-285750">
              <a:lnSpc>
                <a:spcPct val="120000"/>
              </a:lnSpc>
              <a:spcBef>
                <a:spcPts val="5"/>
              </a:spcBef>
              <a:buFont typeface="Wingdings" panose="05000000000000000000" pitchFamily="2" charset="2"/>
              <a:buChar char="§"/>
            </a:pPr>
            <a:r>
              <a:rPr sz="1500" spc="-10" dirty="0">
                <a:latin typeface="Tahoma"/>
                <a:cs typeface="Tahoma"/>
              </a:rPr>
              <a:t>FMDQ </a:t>
            </a:r>
            <a:r>
              <a:rPr sz="1500" spc="-25" dirty="0">
                <a:latin typeface="Tahoma"/>
                <a:cs typeface="Tahoma"/>
              </a:rPr>
              <a:t>OTC</a:t>
            </a:r>
            <a:r>
              <a:rPr sz="1500" spc="15" dirty="0">
                <a:latin typeface="Tahoma"/>
                <a:cs typeface="Tahoma"/>
              </a:rPr>
              <a:t> </a:t>
            </a:r>
            <a:r>
              <a:rPr sz="1500" spc="-5" dirty="0">
                <a:latin typeface="Tahoma"/>
                <a:cs typeface="Tahoma"/>
              </a:rPr>
              <a:t>Securities</a:t>
            </a:r>
            <a:endParaRPr sz="1500" dirty="0">
              <a:latin typeface="Tahoma"/>
              <a:cs typeface="Tahoma"/>
            </a:endParaRPr>
          </a:p>
          <a:p>
            <a:pPr marL="298450" marR="67310" indent="-285750">
              <a:lnSpc>
                <a:spcPct val="120000"/>
              </a:lnSpc>
              <a:buFont typeface="Wingdings" panose="05000000000000000000" pitchFamily="2" charset="2"/>
              <a:buChar char="§"/>
            </a:pPr>
            <a:r>
              <a:rPr sz="1500" spc="-5" dirty="0">
                <a:latin typeface="Tahoma"/>
                <a:cs typeface="Tahoma"/>
              </a:rPr>
              <a:t>Financial </a:t>
            </a:r>
            <a:r>
              <a:rPr sz="1500" spc="-10" dirty="0">
                <a:latin typeface="Tahoma"/>
                <a:cs typeface="Tahoma"/>
              </a:rPr>
              <a:t>Market </a:t>
            </a:r>
            <a:r>
              <a:rPr sz="1500" spc="-5" dirty="0">
                <a:latin typeface="Tahoma"/>
                <a:cs typeface="Tahoma"/>
              </a:rPr>
              <a:t>Dealers </a:t>
            </a:r>
            <a:r>
              <a:rPr sz="1500" dirty="0">
                <a:latin typeface="Tahoma"/>
                <a:cs typeface="Tahoma"/>
              </a:rPr>
              <a:t>Association</a:t>
            </a:r>
            <a:r>
              <a:rPr lang="en-GB" sz="1500" dirty="0">
                <a:latin typeface="Tahoma"/>
                <a:cs typeface="Tahoma"/>
              </a:rPr>
              <a:t> (Banks, Discount Houses, etc)</a:t>
            </a:r>
            <a:r>
              <a:rPr sz="1500" dirty="0">
                <a:latin typeface="Tahoma"/>
                <a:cs typeface="Tahoma"/>
              </a:rPr>
              <a:t>  </a:t>
            </a:r>
            <a:endParaRPr lang="en-GB" sz="1500" dirty="0">
              <a:latin typeface="Tahoma"/>
              <a:cs typeface="Tahoma"/>
            </a:endParaRPr>
          </a:p>
          <a:p>
            <a:pPr marL="298450" marR="67310" indent="-285750">
              <a:lnSpc>
                <a:spcPct val="120000"/>
              </a:lnSpc>
              <a:buFont typeface="Wingdings" panose="05000000000000000000" pitchFamily="2" charset="2"/>
              <a:buChar char="§"/>
            </a:pPr>
            <a:r>
              <a:rPr sz="1500" spc="-10" dirty="0">
                <a:latin typeface="Tahoma"/>
                <a:cs typeface="Tahoma"/>
              </a:rPr>
              <a:t>Pension </a:t>
            </a:r>
            <a:r>
              <a:rPr sz="1500" spc="-5" dirty="0">
                <a:latin typeface="Tahoma"/>
                <a:cs typeface="Tahoma"/>
              </a:rPr>
              <a:t>Fund </a:t>
            </a:r>
            <a:r>
              <a:rPr sz="1500" spc="-10" dirty="0">
                <a:latin typeface="Tahoma"/>
                <a:cs typeface="Tahoma"/>
              </a:rPr>
              <a:t>Operators</a:t>
            </a:r>
            <a:endParaRPr sz="1500" dirty="0">
              <a:latin typeface="Tahoma"/>
              <a:cs typeface="Tahoma"/>
            </a:endParaRPr>
          </a:p>
          <a:p>
            <a:pPr marL="298450" indent="-285750">
              <a:lnSpc>
                <a:spcPct val="100000"/>
              </a:lnSpc>
              <a:spcBef>
                <a:spcPts val="360"/>
              </a:spcBef>
              <a:buFont typeface="Wingdings" panose="05000000000000000000" pitchFamily="2" charset="2"/>
              <a:buChar char="§"/>
            </a:pPr>
            <a:r>
              <a:rPr sz="1500" spc="-5" dirty="0">
                <a:latin typeface="Tahoma"/>
                <a:cs typeface="Tahoma"/>
              </a:rPr>
              <a:t>Stockbrokers</a:t>
            </a:r>
            <a:endParaRPr sz="1500" dirty="0">
              <a:latin typeface="Tahoma"/>
              <a:cs typeface="Tahoma"/>
            </a:endParaRPr>
          </a:p>
        </p:txBody>
      </p:sp>
      <p:sp>
        <p:nvSpPr>
          <p:cNvPr id="9" name="object 9"/>
          <p:cNvSpPr/>
          <p:nvPr/>
        </p:nvSpPr>
        <p:spPr>
          <a:xfrm>
            <a:off x="7476376" y="25743"/>
            <a:ext cx="1253693" cy="700216"/>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685800" y="228600"/>
            <a:ext cx="838200" cy="533400"/>
          </a:xfrm>
          <a:prstGeom prst="rect">
            <a:avLst/>
          </a:prstGeom>
          <a:blipFill>
            <a:blip r:embed="rId3" cstate="print"/>
            <a:stretch>
              <a:fillRect/>
            </a:stretch>
          </a:blipFill>
        </p:spPr>
        <p:txBody>
          <a:bodyPr wrap="square" lIns="0" tIns="0" rIns="0" bIns="0" rtlCol="0"/>
          <a:lstStyle/>
          <a:p>
            <a:endParaRPr/>
          </a:p>
        </p:txBody>
      </p:sp>
      <p:sp>
        <p:nvSpPr>
          <p:cNvPr id="11" name="object 11"/>
          <p:cNvSpPr txBox="1"/>
          <p:nvPr/>
        </p:nvSpPr>
        <p:spPr>
          <a:xfrm>
            <a:off x="334772" y="709929"/>
            <a:ext cx="1612900" cy="346710"/>
          </a:xfrm>
          <a:prstGeom prst="rect">
            <a:avLst/>
          </a:prstGeom>
        </p:spPr>
        <p:txBody>
          <a:bodyPr vert="horz" wrap="square" lIns="0" tIns="13335" rIns="0" bIns="0" rtlCol="0">
            <a:spAutoFit/>
          </a:bodyPr>
          <a:lstStyle/>
          <a:p>
            <a:pPr marL="573405" marR="5080" indent="-561340">
              <a:lnSpc>
                <a:spcPct val="100000"/>
              </a:lnSpc>
              <a:spcBef>
                <a:spcPts val="105"/>
              </a:spcBef>
            </a:pPr>
            <a:r>
              <a:rPr sz="1050" b="1" spc="-5" dirty="0">
                <a:latin typeface="Carlito"/>
                <a:cs typeface="Carlito"/>
              </a:rPr>
              <a:t>DEBT </a:t>
            </a:r>
            <a:r>
              <a:rPr sz="1050" b="1" dirty="0">
                <a:latin typeface="Carlito"/>
                <a:cs typeface="Carlito"/>
              </a:rPr>
              <a:t>MANAGEMENT</a:t>
            </a:r>
            <a:r>
              <a:rPr sz="1050" b="1" spc="-105" dirty="0">
                <a:latin typeface="Carlito"/>
                <a:cs typeface="Carlito"/>
              </a:rPr>
              <a:t> </a:t>
            </a:r>
            <a:r>
              <a:rPr sz="1050" b="1" dirty="0">
                <a:latin typeface="Carlito"/>
                <a:cs typeface="Carlito"/>
              </a:rPr>
              <a:t>OFFICE  </a:t>
            </a:r>
            <a:r>
              <a:rPr sz="1050" b="1" spc="-5" dirty="0">
                <a:latin typeface="Carlito"/>
                <a:cs typeface="Carlito"/>
              </a:rPr>
              <a:t>NIGERIA</a:t>
            </a:r>
            <a:endParaRPr sz="1050">
              <a:latin typeface="Carlito"/>
              <a:cs typeface="Carlito"/>
            </a:endParaRPr>
          </a:p>
        </p:txBody>
      </p:sp>
      <p:sp>
        <p:nvSpPr>
          <p:cNvPr id="12" name="object 12"/>
          <p:cNvSpPr txBox="1">
            <a:spLocks noGrp="1"/>
          </p:cNvSpPr>
          <p:nvPr>
            <p:ph type="sldNum" sz="quarter" idx="7"/>
          </p:nvPr>
        </p:nvSpPr>
        <p:spPr>
          <a:prstGeom prst="rect">
            <a:avLst/>
          </a:prstGeom>
        </p:spPr>
        <p:txBody>
          <a:bodyPr vert="horz" wrap="square" lIns="0" tIns="12700" rIns="0" bIns="0" rtlCol="0">
            <a:spAutoFit/>
          </a:bodyPr>
          <a:lstStyle/>
          <a:p>
            <a:pPr marL="121920">
              <a:lnSpc>
                <a:spcPct val="100000"/>
              </a:lnSpc>
              <a:spcBef>
                <a:spcPts val="100"/>
              </a:spcBef>
            </a:pPr>
            <a:fld id="{81D60167-4931-47E6-BA6A-407CBD079E47}" type="slidenum">
              <a:rPr dirty="0"/>
              <a:t>9</a:t>
            </a:fld>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784</TotalTime>
  <Words>2018</Words>
  <Application>Microsoft Office PowerPoint</Application>
  <PresentationFormat>On-screen Show (4:3)</PresentationFormat>
  <Paragraphs>287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Carlito</vt:lpstr>
      <vt:lpstr>Stencil</vt:lpstr>
      <vt:lpstr>Tahoma</vt:lpstr>
      <vt:lpstr>Trebuchet MS</vt:lpstr>
      <vt:lpstr>Wingdings</vt:lpstr>
      <vt:lpstr>Office Theme</vt:lpstr>
      <vt:lpstr>PowerPoint Presentation</vt:lpstr>
      <vt:lpstr>OUTLINE</vt:lpstr>
      <vt:lpstr>1.0 BACKGROUND</vt:lpstr>
      <vt:lpstr>1.0 BACKGROUND ……………………….Cont’d</vt:lpstr>
      <vt:lpstr>1.0 BACKGROUND ……………………….Cont’d</vt:lpstr>
      <vt:lpstr>1.0 BACKGROUND ……………………….Cont’d</vt:lpstr>
      <vt:lpstr>2.0 INSTITUTIONAL FRAMEWORK</vt:lpstr>
      <vt:lpstr>2.0 INSTITUTIONAL FRAMEWORK…………….Cont’d</vt:lpstr>
      <vt:lpstr>2.0 INSTITUTIONAL FRAMEWORK…………Cont’d</vt:lpstr>
      <vt:lpstr>3.0 MAJOR ACHIEVEMENTS</vt:lpstr>
      <vt:lpstr>3.0 MAJOR ACHIEVEMENTS………………Cont’d</vt:lpstr>
      <vt:lpstr>4.0  Nigeria’s Public Debt Sustainability</vt:lpstr>
      <vt:lpstr> 5.0 CHALLENGES OF PUBLIC DEBT MANAGEMENT </vt:lpstr>
      <vt:lpstr> 5.0 CHALLENGES OF PUBLIC DEBT MANAGEMENT………Cont’d </vt:lpstr>
      <vt:lpstr>6.0 SOLUTIONS</vt:lpstr>
      <vt:lpstr>6.0 SOLUTIONS………………….Cont’d</vt:lpstr>
      <vt:lpstr>7.0 CONCLUSION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ADVANCES IN, AND STATUS OF  PUBLIC DEBT MANAGEMENT IN NIGERIA</dc:title>
  <dc:creator>DMO</dc:creator>
  <cp:lastModifiedBy>Naomi Tietie</cp:lastModifiedBy>
  <cp:revision>54</cp:revision>
  <cp:lastPrinted>2021-11-15T08:46:18Z</cp:lastPrinted>
  <dcterms:created xsi:type="dcterms:W3CDTF">2021-08-23T08:19:44Z</dcterms:created>
  <dcterms:modified xsi:type="dcterms:W3CDTF">2021-11-22T12:34:51Z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2019-04-08T00:00:00Z</vt:filetime>
  </property>
  <property fmtid="{D5CDD505-2E9C-101B-9397-08002B2CF9AE}" pid="3" name="Creator">
    <vt:lpwstr>Microsoft® PowerPoint® 2016</vt:lpwstr>
  </property>
  <property fmtid="{D5CDD505-2E9C-101B-9397-08002B2CF9AE}" pid="4" name="LastSaved">
    <vt:filetime>2021-08-23T00:00:00Z</vt:filetime>
  </property>
</Properties>
</file>