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51" r:id="rId2"/>
    <p:sldId id="409" r:id="rId3"/>
    <p:sldId id="552" r:id="rId4"/>
    <p:sldId id="442" r:id="rId5"/>
    <p:sldId id="444" r:id="rId6"/>
    <p:sldId id="535" r:id="rId7"/>
    <p:sldId id="532" r:id="rId8"/>
    <p:sldId id="533" r:id="rId9"/>
    <p:sldId id="447" r:id="rId10"/>
    <p:sldId id="536" r:id="rId11"/>
    <p:sldId id="537" r:id="rId12"/>
    <p:sldId id="53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D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52" d="100"/>
          <a:sy n="52" d="100"/>
        </p:scale>
        <p:origin x="58" y="4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F2C63-4752-4B21-8754-08DB4BD15F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1E5FA08-0376-4C9E-B45C-FAFFBCBA54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EA4EA5-94E8-4465-9B94-82302E020F16}"/>
              </a:ext>
            </a:extLst>
          </p:cNvPr>
          <p:cNvSpPr>
            <a:spLocks noGrp="1"/>
          </p:cNvSpPr>
          <p:nvPr>
            <p:ph type="dt" sz="half" idx="10"/>
          </p:nvPr>
        </p:nvSpPr>
        <p:spPr/>
        <p:txBody>
          <a:bodyPr/>
          <a:lstStyle/>
          <a:p>
            <a:fld id="{FCC6A9FF-852D-4219-A268-5C9562E73505}" type="datetime1">
              <a:rPr lang="en-US" smtClean="0"/>
              <a:t>10/10/2021</a:t>
            </a:fld>
            <a:endParaRPr lang="en-US"/>
          </a:p>
        </p:txBody>
      </p:sp>
      <p:sp>
        <p:nvSpPr>
          <p:cNvPr id="5" name="Footer Placeholder 4">
            <a:extLst>
              <a:ext uri="{FF2B5EF4-FFF2-40B4-BE49-F238E27FC236}">
                <a16:creationId xmlns:a16="http://schemas.microsoft.com/office/drawing/2014/main" id="{7CF3EAC2-278B-42CA-8AF3-C589778832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8C9CC-6344-4C1B-AAAD-F108F01C2FFE}"/>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417058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3F86-8F55-4661-BFE9-EBE2F6D3D7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0F3FED-220D-43A3-8427-424FA369CB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9B58A5-FE5A-45D2-A9D3-B83B2770D323}"/>
              </a:ext>
            </a:extLst>
          </p:cNvPr>
          <p:cNvSpPr>
            <a:spLocks noGrp="1"/>
          </p:cNvSpPr>
          <p:nvPr>
            <p:ph type="dt" sz="half" idx="10"/>
          </p:nvPr>
        </p:nvSpPr>
        <p:spPr/>
        <p:txBody>
          <a:bodyPr/>
          <a:lstStyle/>
          <a:p>
            <a:fld id="{5346B235-CE16-4D26-9B01-417169BC1E76}" type="datetime1">
              <a:rPr lang="en-US" smtClean="0"/>
              <a:t>10/10/2021</a:t>
            </a:fld>
            <a:endParaRPr lang="en-US"/>
          </a:p>
        </p:txBody>
      </p:sp>
      <p:sp>
        <p:nvSpPr>
          <p:cNvPr id="5" name="Footer Placeholder 4">
            <a:extLst>
              <a:ext uri="{FF2B5EF4-FFF2-40B4-BE49-F238E27FC236}">
                <a16:creationId xmlns:a16="http://schemas.microsoft.com/office/drawing/2014/main" id="{5B2F609C-51AC-43DA-99AC-6AFDB008AF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362F8-0E6B-4558-AAE8-CAE9A9CC5A19}"/>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378489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9F1834-E971-48AA-8DDF-0622D875F0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34ADF7-5665-4DF6-ACC7-592824D78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E32095-4E26-401F-B466-A27FCE31AA1F}"/>
              </a:ext>
            </a:extLst>
          </p:cNvPr>
          <p:cNvSpPr>
            <a:spLocks noGrp="1"/>
          </p:cNvSpPr>
          <p:nvPr>
            <p:ph type="dt" sz="half" idx="10"/>
          </p:nvPr>
        </p:nvSpPr>
        <p:spPr/>
        <p:txBody>
          <a:bodyPr/>
          <a:lstStyle/>
          <a:p>
            <a:fld id="{6BA2E4A2-E497-488D-A5DE-D2BF46A87DB6}" type="datetime1">
              <a:rPr lang="en-US" smtClean="0"/>
              <a:t>10/10/2021</a:t>
            </a:fld>
            <a:endParaRPr lang="en-US"/>
          </a:p>
        </p:txBody>
      </p:sp>
      <p:sp>
        <p:nvSpPr>
          <p:cNvPr id="5" name="Footer Placeholder 4">
            <a:extLst>
              <a:ext uri="{FF2B5EF4-FFF2-40B4-BE49-F238E27FC236}">
                <a16:creationId xmlns:a16="http://schemas.microsoft.com/office/drawing/2014/main" id="{F9F81EA3-B18C-4F8C-A0C1-A8F2025DF1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A3A1C2-E623-4660-B540-38A72D2DF7B4}"/>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24307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F60C0-D19B-4A44-A22B-4AA159F728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E8D41-C6AB-4F0F-968F-96745284C1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98318-FF48-4335-B6AE-A4841B7C51E4}"/>
              </a:ext>
            </a:extLst>
          </p:cNvPr>
          <p:cNvSpPr>
            <a:spLocks noGrp="1"/>
          </p:cNvSpPr>
          <p:nvPr>
            <p:ph type="dt" sz="half" idx="10"/>
          </p:nvPr>
        </p:nvSpPr>
        <p:spPr/>
        <p:txBody>
          <a:bodyPr/>
          <a:lstStyle/>
          <a:p>
            <a:fld id="{A98E72DF-CCA1-4BAB-A0E4-AB24E8A8D05D}" type="datetime1">
              <a:rPr lang="en-US" smtClean="0"/>
              <a:t>10/10/2021</a:t>
            </a:fld>
            <a:endParaRPr lang="en-US"/>
          </a:p>
        </p:txBody>
      </p:sp>
      <p:sp>
        <p:nvSpPr>
          <p:cNvPr id="5" name="Footer Placeholder 4">
            <a:extLst>
              <a:ext uri="{FF2B5EF4-FFF2-40B4-BE49-F238E27FC236}">
                <a16:creationId xmlns:a16="http://schemas.microsoft.com/office/drawing/2014/main" id="{37F8E4F2-32F4-4167-8FD6-758FD55DC2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806A6A-D4EF-46C3-BAEF-E5374DFBA014}"/>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200527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003CD-D2FC-4091-AD90-DBC715EE01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A7D28B-FF2E-4CE8-9971-3EF184F3A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5E0747-3562-4F2A-8B1E-7515E63A407F}"/>
              </a:ext>
            </a:extLst>
          </p:cNvPr>
          <p:cNvSpPr>
            <a:spLocks noGrp="1"/>
          </p:cNvSpPr>
          <p:nvPr>
            <p:ph type="dt" sz="half" idx="10"/>
          </p:nvPr>
        </p:nvSpPr>
        <p:spPr/>
        <p:txBody>
          <a:bodyPr/>
          <a:lstStyle/>
          <a:p>
            <a:fld id="{065D4885-2BC7-4A37-B095-8027751D7793}" type="datetime1">
              <a:rPr lang="en-US" smtClean="0"/>
              <a:t>10/10/2021</a:t>
            </a:fld>
            <a:endParaRPr lang="en-US"/>
          </a:p>
        </p:txBody>
      </p:sp>
      <p:sp>
        <p:nvSpPr>
          <p:cNvPr id="5" name="Footer Placeholder 4">
            <a:extLst>
              <a:ext uri="{FF2B5EF4-FFF2-40B4-BE49-F238E27FC236}">
                <a16:creationId xmlns:a16="http://schemas.microsoft.com/office/drawing/2014/main" id="{9C4A42DE-AE7D-4CF4-81AE-7853754A87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1D3EC-3775-4F52-85F7-643704D2E917}"/>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200476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F3286-8B33-48EA-BDA0-48A448DE8F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2FF3D9-DDC1-468E-B135-F83B79518A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784725F-280C-45B2-B679-D896221CF3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131720-CA0E-4139-BFF0-B4F7DDBD431B}"/>
              </a:ext>
            </a:extLst>
          </p:cNvPr>
          <p:cNvSpPr>
            <a:spLocks noGrp="1"/>
          </p:cNvSpPr>
          <p:nvPr>
            <p:ph type="dt" sz="half" idx="10"/>
          </p:nvPr>
        </p:nvSpPr>
        <p:spPr/>
        <p:txBody>
          <a:bodyPr/>
          <a:lstStyle/>
          <a:p>
            <a:fld id="{927EFEA1-9F44-454A-BC99-089E3665B80D}" type="datetime1">
              <a:rPr lang="en-US" smtClean="0"/>
              <a:t>10/10/2021</a:t>
            </a:fld>
            <a:endParaRPr lang="en-US"/>
          </a:p>
        </p:txBody>
      </p:sp>
      <p:sp>
        <p:nvSpPr>
          <p:cNvPr id="6" name="Footer Placeholder 5">
            <a:extLst>
              <a:ext uri="{FF2B5EF4-FFF2-40B4-BE49-F238E27FC236}">
                <a16:creationId xmlns:a16="http://schemas.microsoft.com/office/drawing/2014/main" id="{B48D3307-379C-4E82-BC5B-56707268CA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31111B-5683-4750-A109-45A19558DE9D}"/>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209775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B11B5-C4E3-413D-AF13-A57AFECA7C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BFB057-B14E-4E9F-950F-BAFF973D63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58C70-1EDC-47FB-ACAA-D11D9868EB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91CB1BB-939A-4661-8060-954D58E03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DC0209-CF5B-42E2-B869-4C36C77183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8E5108-6002-4040-B79A-8A1D6C29D259}"/>
              </a:ext>
            </a:extLst>
          </p:cNvPr>
          <p:cNvSpPr>
            <a:spLocks noGrp="1"/>
          </p:cNvSpPr>
          <p:nvPr>
            <p:ph type="dt" sz="half" idx="10"/>
          </p:nvPr>
        </p:nvSpPr>
        <p:spPr/>
        <p:txBody>
          <a:bodyPr/>
          <a:lstStyle/>
          <a:p>
            <a:fld id="{2AD94606-BC72-43EC-9227-8A9FB89A2036}" type="datetime1">
              <a:rPr lang="en-US" smtClean="0"/>
              <a:t>10/10/2021</a:t>
            </a:fld>
            <a:endParaRPr lang="en-US"/>
          </a:p>
        </p:txBody>
      </p:sp>
      <p:sp>
        <p:nvSpPr>
          <p:cNvPr id="8" name="Footer Placeholder 7">
            <a:extLst>
              <a:ext uri="{FF2B5EF4-FFF2-40B4-BE49-F238E27FC236}">
                <a16:creationId xmlns:a16="http://schemas.microsoft.com/office/drawing/2014/main" id="{B890C510-EF34-4D50-8FB0-1964CCB8D2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F4A2F6-16FA-40FE-9E0F-D76E00758F68}"/>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185722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101C-A65E-457F-A792-766CF98ECB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C2EAE07-09D4-4CB0-8FBA-8BD6CE18ADBD}"/>
              </a:ext>
            </a:extLst>
          </p:cNvPr>
          <p:cNvSpPr>
            <a:spLocks noGrp="1"/>
          </p:cNvSpPr>
          <p:nvPr>
            <p:ph type="dt" sz="half" idx="10"/>
          </p:nvPr>
        </p:nvSpPr>
        <p:spPr/>
        <p:txBody>
          <a:bodyPr/>
          <a:lstStyle/>
          <a:p>
            <a:fld id="{B0A777A4-68C1-4CD1-A256-73B7FF054C07}" type="datetime1">
              <a:rPr lang="en-US" smtClean="0"/>
              <a:t>10/10/2021</a:t>
            </a:fld>
            <a:endParaRPr lang="en-US"/>
          </a:p>
        </p:txBody>
      </p:sp>
      <p:sp>
        <p:nvSpPr>
          <p:cNvPr id="4" name="Footer Placeholder 3">
            <a:extLst>
              <a:ext uri="{FF2B5EF4-FFF2-40B4-BE49-F238E27FC236}">
                <a16:creationId xmlns:a16="http://schemas.microsoft.com/office/drawing/2014/main" id="{6C994D0F-6BAC-4482-B527-1333857423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E94D18-5590-466E-903B-976A9324E86B}"/>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295507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0C2565-F1E1-46C0-BF8B-DA2AE1B7F257}"/>
              </a:ext>
            </a:extLst>
          </p:cNvPr>
          <p:cNvSpPr>
            <a:spLocks noGrp="1"/>
          </p:cNvSpPr>
          <p:nvPr>
            <p:ph type="dt" sz="half" idx="10"/>
          </p:nvPr>
        </p:nvSpPr>
        <p:spPr/>
        <p:txBody>
          <a:bodyPr/>
          <a:lstStyle/>
          <a:p>
            <a:fld id="{06E68A4E-786A-4FB1-B712-DD217928A73F}" type="datetime1">
              <a:rPr lang="en-US" smtClean="0"/>
              <a:t>10/10/2021</a:t>
            </a:fld>
            <a:endParaRPr lang="en-US"/>
          </a:p>
        </p:txBody>
      </p:sp>
      <p:sp>
        <p:nvSpPr>
          <p:cNvPr id="3" name="Footer Placeholder 2">
            <a:extLst>
              <a:ext uri="{FF2B5EF4-FFF2-40B4-BE49-F238E27FC236}">
                <a16:creationId xmlns:a16="http://schemas.microsoft.com/office/drawing/2014/main" id="{18DA2B0E-42E8-475C-A689-9153F25F55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C7F585-9BD5-407F-A65B-D13FECFE8530}"/>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153464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81BE7-0F0C-47A3-89FE-0266AFD100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2655FE-D88E-4F7C-B9A9-2BAD8F3735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1718847-B284-44F3-B28B-FA0E54BA6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2DCE4A-A089-4279-941B-C8A724C2BEB8}"/>
              </a:ext>
            </a:extLst>
          </p:cNvPr>
          <p:cNvSpPr>
            <a:spLocks noGrp="1"/>
          </p:cNvSpPr>
          <p:nvPr>
            <p:ph type="dt" sz="half" idx="10"/>
          </p:nvPr>
        </p:nvSpPr>
        <p:spPr/>
        <p:txBody>
          <a:bodyPr/>
          <a:lstStyle/>
          <a:p>
            <a:fld id="{E708A488-E535-49C7-9933-F7250688B3F4}" type="datetime1">
              <a:rPr lang="en-US" smtClean="0"/>
              <a:t>10/10/2021</a:t>
            </a:fld>
            <a:endParaRPr lang="en-US"/>
          </a:p>
        </p:txBody>
      </p:sp>
      <p:sp>
        <p:nvSpPr>
          <p:cNvPr id="6" name="Footer Placeholder 5">
            <a:extLst>
              <a:ext uri="{FF2B5EF4-FFF2-40B4-BE49-F238E27FC236}">
                <a16:creationId xmlns:a16="http://schemas.microsoft.com/office/drawing/2014/main" id="{E70F8342-C167-4BD2-AAD6-C14349DADF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A6AFA3-6002-41D0-BB50-FA5CEAC5DBCD}"/>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363539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68F5A-F947-41BE-AEB7-DB4A418BA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1DE4CE-CBCB-4BAB-89D7-3845BA95C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B09E64D-F646-4E45-9378-D24761CC4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3C9F04-0986-4A79-A32B-8239774DC178}"/>
              </a:ext>
            </a:extLst>
          </p:cNvPr>
          <p:cNvSpPr>
            <a:spLocks noGrp="1"/>
          </p:cNvSpPr>
          <p:nvPr>
            <p:ph type="dt" sz="half" idx="10"/>
          </p:nvPr>
        </p:nvSpPr>
        <p:spPr/>
        <p:txBody>
          <a:bodyPr/>
          <a:lstStyle/>
          <a:p>
            <a:fld id="{4140F7C5-3F6B-4ADE-A2FE-DA3BA862D2D2}" type="datetime1">
              <a:rPr lang="en-US" smtClean="0"/>
              <a:t>10/10/2021</a:t>
            </a:fld>
            <a:endParaRPr lang="en-US"/>
          </a:p>
        </p:txBody>
      </p:sp>
      <p:sp>
        <p:nvSpPr>
          <p:cNvPr id="6" name="Footer Placeholder 5">
            <a:extLst>
              <a:ext uri="{FF2B5EF4-FFF2-40B4-BE49-F238E27FC236}">
                <a16:creationId xmlns:a16="http://schemas.microsoft.com/office/drawing/2014/main" id="{32713735-8EEA-4B13-8EE4-FE5B98DE0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A0264-CA4B-4167-9BB7-F2910F54A9F9}"/>
              </a:ext>
            </a:extLst>
          </p:cNvPr>
          <p:cNvSpPr>
            <a:spLocks noGrp="1"/>
          </p:cNvSpPr>
          <p:nvPr>
            <p:ph type="sldNum" sz="quarter" idx="12"/>
          </p:nvPr>
        </p:nvSpPr>
        <p:spPr/>
        <p:txBody>
          <a:bodyPr/>
          <a:lstStyle/>
          <a:p>
            <a:fld id="{5C173D5D-412C-4826-A8F8-78B1DF426FC9}" type="slidenum">
              <a:rPr lang="en-US" smtClean="0"/>
              <a:pPr/>
              <a:t>‹#›</a:t>
            </a:fld>
            <a:endParaRPr lang="en-US"/>
          </a:p>
        </p:txBody>
      </p:sp>
    </p:spTree>
    <p:extLst>
      <p:ext uri="{BB962C8B-B14F-4D97-AF65-F5344CB8AC3E}">
        <p14:creationId xmlns:p14="http://schemas.microsoft.com/office/powerpoint/2010/main" val="1033758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C040E-6FF6-4865-8D38-05E4C7BB00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3B0DDF-711A-4D4A-82E1-FCB2AF811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FB19DC-19D2-4A29-9332-01440B8C5F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ACE77-7140-4FFB-8D0F-F8F077597449}" type="datetime1">
              <a:rPr lang="en-US" smtClean="0"/>
              <a:t>10/10/2021</a:t>
            </a:fld>
            <a:endParaRPr lang="en-US"/>
          </a:p>
        </p:txBody>
      </p:sp>
      <p:sp>
        <p:nvSpPr>
          <p:cNvPr id="5" name="Footer Placeholder 4">
            <a:extLst>
              <a:ext uri="{FF2B5EF4-FFF2-40B4-BE49-F238E27FC236}">
                <a16:creationId xmlns:a16="http://schemas.microsoft.com/office/drawing/2014/main" id="{24A1CBC6-9810-4005-9B56-DF77E63F0E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34904-6C55-49F6-8C00-B7C41B3E3F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173D5D-412C-4826-A8F8-78B1DF426FC9}" type="slidenum">
              <a:rPr lang="en-US" smtClean="0"/>
              <a:pPr/>
              <a:t>‹#›</a:t>
            </a:fld>
            <a:endParaRPr lang="en-US"/>
          </a:p>
        </p:txBody>
      </p:sp>
    </p:spTree>
    <p:extLst>
      <p:ext uri="{BB962C8B-B14F-4D97-AF65-F5344CB8AC3E}">
        <p14:creationId xmlns:p14="http://schemas.microsoft.com/office/powerpoint/2010/main" val="3370846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2D2E483-7B34-43F4-8C89-AD105FD4F826}"/>
              </a:ext>
            </a:extLst>
          </p:cNvPr>
          <p:cNvSpPr/>
          <p:nvPr/>
        </p:nvSpPr>
        <p:spPr>
          <a:xfrm>
            <a:off x="695400" y="1052736"/>
            <a:ext cx="1124113"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err="1">
                <a:ln>
                  <a:noFill/>
                </a:ln>
                <a:solidFill>
                  <a:prstClr val="black"/>
                </a:solidFill>
                <a:effectLst/>
                <a:uLnTx/>
                <a:uFillTx/>
                <a:latin typeface="Candara"/>
                <a:ea typeface="+mn-ea"/>
                <a:cs typeface="Candara"/>
              </a:rPr>
              <a:t>HelpDesk</a:t>
            </a:r>
            <a:endParaRPr kumimoji="0" lang="en-US" sz="1800" b="1" i="0" u="none" strike="noStrike" kern="1200" cap="none" spc="0" normalizeH="0" baseline="0" noProof="0" dirty="0">
              <a:ln>
                <a:noFill/>
              </a:ln>
              <a:solidFill>
                <a:prstClr val="black"/>
              </a:solidFill>
              <a:effectLst/>
              <a:uLnTx/>
              <a:uFillTx/>
              <a:latin typeface="Candara"/>
              <a:ea typeface="+mn-ea"/>
              <a:cs typeface="Candara"/>
            </a:endParaRPr>
          </a:p>
        </p:txBody>
      </p:sp>
      <p:sp>
        <p:nvSpPr>
          <p:cNvPr id="8" name="Rectangle 7">
            <a:extLst>
              <a:ext uri="{FF2B5EF4-FFF2-40B4-BE49-F238E27FC236}">
                <a16:creationId xmlns:a16="http://schemas.microsoft.com/office/drawing/2014/main" id="{87C60B89-9D2E-45F3-9185-9D409FFB9551}"/>
              </a:ext>
            </a:extLst>
          </p:cNvPr>
          <p:cNvSpPr/>
          <p:nvPr/>
        </p:nvSpPr>
        <p:spPr>
          <a:xfrm>
            <a:off x="615502" y="1512975"/>
            <a:ext cx="10916592" cy="2573910"/>
          </a:xfrm>
          <a:prstGeom prst="rect">
            <a:avLst/>
          </a:prstGeom>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800" b="1" i="0" u="sng" strike="noStrike" kern="1200" cap="none" spc="0" normalizeH="0" baseline="0" noProof="0" dirty="0">
                <a:ln>
                  <a:noFill/>
                </a:ln>
                <a:solidFill>
                  <a:srgbClr val="C00000"/>
                </a:solidFill>
                <a:effectLst/>
                <a:uLnTx/>
                <a:uFillTx/>
                <a:latin typeface="Candara"/>
                <a:ea typeface="+mn-ea"/>
                <a:cs typeface="Candara"/>
              </a:rPr>
              <a:t>TECHNICAL SESSION IV: </a:t>
            </a:r>
          </a:p>
          <a:p>
            <a:pPr marL="0" marR="0" lvl="0" indent="0" algn="ctr" defTabSz="914400" rtl="0" eaLnBrk="1" fontAlgn="auto" latinLnBrk="0" hangingPunct="1">
              <a:lnSpc>
                <a:spcPct val="110000"/>
              </a:lnSpc>
              <a:spcBef>
                <a:spcPts val="0"/>
              </a:spcBef>
              <a:spcAft>
                <a:spcPts val="0"/>
              </a:spcAft>
              <a:buClrTx/>
              <a:buSzTx/>
              <a:buFontTx/>
              <a:buNone/>
              <a:tabLst/>
              <a:defRPr/>
            </a:pPr>
            <a:r>
              <a:rPr lang="en-US" sz="2800" b="1" dirty="0">
                <a:latin typeface="Candara"/>
                <a:cs typeface="Candara"/>
              </a:rPr>
              <a:t>Case Studies II</a:t>
            </a:r>
          </a:p>
          <a:p>
            <a:pPr algn="ctr">
              <a:lnSpc>
                <a:spcPct val="110000"/>
              </a:lnSpc>
              <a:defRPr/>
            </a:pPr>
            <a:r>
              <a:rPr lang="en-GB" sz="2400" b="1" i="1" dirty="0">
                <a:latin typeface="Candara"/>
                <a:cs typeface="Candara"/>
              </a:rPr>
              <a:t>Review of the Case Facts and Lessons for Tax Authorities </a:t>
            </a:r>
          </a:p>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2000" b="1" u="none" strike="noStrike" kern="1200" cap="none" spc="0" normalizeH="0" baseline="0" noProof="0" dirty="0">
                <a:ln>
                  <a:noFill/>
                </a:ln>
                <a:effectLst/>
                <a:uLnTx/>
                <a:uFillTx/>
                <a:latin typeface="Candara"/>
                <a:ea typeface="+mn-ea"/>
                <a:cs typeface="Candara"/>
              </a:rPr>
              <a:t>VAT - Ag. Rivers V. FIRS And Pending Suit On Stamp Duty &amp; AG </a:t>
            </a:r>
            <a:r>
              <a:rPr kumimoji="0" lang="en-GB" sz="2000" b="1" u="none" strike="noStrike" kern="1200" cap="none" spc="0" normalizeH="0" baseline="0" noProof="0" dirty="0" err="1">
                <a:ln>
                  <a:noFill/>
                </a:ln>
                <a:effectLst/>
                <a:uLnTx/>
                <a:uFillTx/>
                <a:latin typeface="Candara"/>
                <a:ea typeface="+mn-ea"/>
                <a:cs typeface="Candara"/>
              </a:rPr>
              <a:t>Abia</a:t>
            </a:r>
            <a:r>
              <a:rPr kumimoji="0" lang="en-GB" sz="2000" b="1" u="none" strike="noStrike" kern="1200" cap="none" spc="0" normalizeH="0" baseline="0" noProof="0" dirty="0">
                <a:ln>
                  <a:noFill/>
                </a:ln>
                <a:effectLst/>
                <a:uLnTx/>
                <a:uFillTx/>
                <a:latin typeface="Candara"/>
                <a:ea typeface="+mn-ea"/>
                <a:cs typeface="Candara"/>
              </a:rPr>
              <a:t> State &amp; 35 </a:t>
            </a:r>
            <a:r>
              <a:rPr kumimoji="0" lang="en-GB" sz="2000" b="1" u="none" strike="noStrike" kern="1200" cap="none" spc="0" normalizeH="0" baseline="0" noProof="0" dirty="0" err="1">
                <a:ln>
                  <a:noFill/>
                </a:ln>
                <a:effectLst/>
                <a:uLnTx/>
                <a:uFillTx/>
                <a:latin typeface="Candara"/>
                <a:ea typeface="+mn-ea"/>
                <a:cs typeface="Candara"/>
              </a:rPr>
              <a:t>Ors</a:t>
            </a:r>
            <a:r>
              <a:rPr kumimoji="0" lang="en-GB" sz="2000" b="1" u="none" strike="noStrike" kern="1200" cap="none" spc="0" normalizeH="0" baseline="0" noProof="0" dirty="0">
                <a:ln>
                  <a:noFill/>
                </a:ln>
                <a:effectLst/>
                <a:uLnTx/>
                <a:uFillTx/>
                <a:latin typeface="Candara"/>
                <a:ea typeface="+mn-ea"/>
                <a:cs typeface="Candara"/>
              </a:rPr>
              <a:t> V. AG Federation Exami</a:t>
            </a:r>
            <a:r>
              <a:rPr kumimoji="0" lang="en-GB" sz="2000" b="1" i="0" u="none" strike="noStrike" kern="1200" cap="none" spc="0" normalizeH="0" baseline="0" noProof="0" dirty="0">
                <a:ln>
                  <a:noFill/>
                </a:ln>
                <a:effectLst/>
                <a:uLnTx/>
                <a:uFillTx/>
                <a:latin typeface="Candara"/>
                <a:ea typeface="+mn-ea"/>
                <a:cs typeface="Candara"/>
              </a:rPr>
              <a:t>ned</a:t>
            </a:r>
            <a:endParaRPr kumimoji="0" lang="en-GB" sz="2400" b="1" i="0" u="none" strike="noStrike" kern="1200" cap="none" spc="0" normalizeH="0" baseline="0" noProof="0" dirty="0">
              <a:ln>
                <a:noFill/>
              </a:ln>
              <a:effectLst/>
              <a:uLnTx/>
              <a:uFillTx/>
              <a:latin typeface="Candara"/>
              <a:ea typeface="+mn-ea"/>
              <a:cs typeface="Candara"/>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2800" b="1" i="0" u="none" strike="noStrike" kern="1200" cap="none" spc="0" normalizeH="0" baseline="0" noProof="0" dirty="0">
                <a:ln>
                  <a:noFill/>
                </a:ln>
                <a:effectLst/>
                <a:uLnTx/>
                <a:uFillTx/>
                <a:latin typeface="Candara"/>
                <a:ea typeface="+mn-ea"/>
                <a:cs typeface="Candara"/>
              </a:rPr>
              <a:t> </a:t>
            </a:r>
          </a:p>
        </p:txBody>
      </p:sp>
      <p:sp>
        <p:nvSpPr>
          <p:cNvPr id="9" name="TextBox 8">
            <a:extLst>
              <a:ext uri="{FF2B5EF4-FFF2-40B4-BE49-F238E27FC236}">
                <a16:creationId xmlns:a16="http://schemas.microsoft.com/office/drawing/2014/main" id="{6CB87867-532E-455F-A455-2EB89E107C07}"/>
              </a:ext>
            </a:extLst>
          </p:cNvPr>
          <p:cNvSpPr txBox="1"/>
          <p:nvPr/>
        </p:nvSpPr>
        <p:spPr>
          <a:xfrm>
            <a:off x="1582142" y="5224054"/>
            <a:ext cx="9027713" cy="830997"/>
          </a:xfrm>
          <a:prstGeom prst="rect">
            <a:avLst/>
          </a:prstGeom>
          <a:noFill/>
        </p:spPr>
        <p:txBody>
          <a:bodyPr wrap="square" rtlCol="0">
            <a:spAutoFit/>
          </a:bodyPr>
          <a:lstStyle/>
          <a:p>
            <a:pPr algn="ctr"/>
            <a:r>
              <a:rPr lang="en-GB" sz="1600" b="1" dirty="0">
                <a:latin typeface="Candara" panose="020E0502030303020204" pitchFamily="34" charset="0"/>
              </a:rPr>
              <a:t>Albert </a:t>
            </a:r>
            <a:r>
              <a:rPr lang="en-GB" sz="1600" b="1" dirty="0" err="1">
                <a:latin typeface="Candara" panose="020E0502030303020204" pitchFamily="34" charset="0"/>
              </a:rPr>
              <a:t>Folorunsho</a:t>
            </a:r>
            <a:r>
              <a:rPr lang="en-GB" sz="1600" b="1" dirty="0">
                <a:latin typeface="Candara" panose="020E0502030303020204" pitchFamily="34" charset="0"/>
              </a:rPr>
              <a:t> FCA, FCTI</a:t>
            </a:r>
          </a:p>
          <a:p>
            <a:pPr algn="ctr"/>
            <a:r>
              <a:rPr lang="en-GB" sz="1600" b="1" dirty="0">
                <a:latin typeface="Candara" panose="020E0502030303020204" pitchFamily="34" charset="0"/>
              </a:rPr>
              <a:t>Chair, FIRS/SIRS interface sub-committee of the Fiscal Policy Reform Committee</a:t>
            </a:r>
          </a:p>
          <a:p>
            <a:pPr algn="ctr"/>
            <a:r>
              <a:rPr lang="en-GB" sz="1600" b="1" dirty="0">
                <a:latin typeface="Candara" panose="020E0502030303020204" pitchFamily="34" charset="0"/>
              </a:rPr>
              <a:t>Dean, CITN Faculty of International Tax</a:t>
            </a:r>
          </a:p>
        </p:txBody>
      </p:sp>
      <p:sp>
        <p:nvSpPr>
          <p:cNvPr id="10" name="TextBox 9">
            <a:extLst>
              <a:ext uri="{FF2B5EF4-FFF2-40B4-BE49-F238E27FC236}">
                <a16:creationId xmlns:a16="http://schemas.microsoft.com/office/drawing/2014/main" id="{3E8F5192-465A-42FC-B408-B013ED8353BD}"/>
              </a:ext>
            </a:extLst>
          </p:cNvPr>
          <p:cNvSpPr txBox="1"/>
          <p:nvPr/>
        </p:nvSpPr>
        <p:spPr>
          <a:xfrm>
            <a:off x="3047999" y="4280655"/>
            <a:ext cx="6096000" cy="686470"/>
          </a:xfrm>
          <a:prstGeom prst="rect">
            <a:avLst/>
          </a:prstGeom>
          <a:noFill/>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1800" b="1" i="0" u="none" strike="noStrike" kern="1200" cap="none" spc="0" normalizeH="0" baseline="0" noProof="0" dirty="0">
                <a:ln>
                  <a:noFill/>
                </a:ln>
                <a:effectLst/>
                <a:uLnTx/>
                <a:uFillTx/>
                <a:latin typeface="Candara"/>
                <a:ea typeface="+mn-ea"/>
                <a:cs typeface="Candara"/>
              </a:rPr>
              <a:t>NGF VIRTUAL TAX LAW WORKSHOP </a:t>
            </a:r>
          </a:p>
          <a:p>
            <a:pPr marL="0" marR="0" lvl="0" indent="0" algn="ctr" defTabSz="914400" rtl="0" eaLnBrk="1" fontAlgn="auto" latinLnBrk="0" hangingPunct="1">
              <a:lnSpc>
                <a:spcPct val="110000"/>
              </a:lnSpc>
              <a:spcBef>
                <a:spcPts val="0"/>
              </a:spcBef>
              <a:spcAft>
                <a:spcPts val="0"/>
              </a:spcAft>
              <a:buClrTx/>
              <a:buSzTx/>
              <a:buFontTx/>
              <a:buNone/>
              <a:tabLst/>
              <a:defRPr/>
            </a:pPr>
            <a:r>
              <a:rPr lang="en-US" sz="1800" b="1" dirty="0">
                <a:latin typeface="Candara"/>
                <a:cs typeface="Candara"/>
              </a:rPr>
              <a:t>12</a:t>
            </a:r>
            <a:r>
              <a:rPr lang="en-US" sz="1800" b="1" baseline="30000" dirty="0">
                <a:latin typeface="Candara"/>
                <a:cs typeface="Candara"/>
              </a:rPr>
              <a:t>th</a:t>
            </a:r>
            <a:r>
              <a:rPr lang="en-US" sz="1800" b="1" dirty="0">
                <a:latin typeface="Candara"/>
                <a:cs typeface="Candara"/>
              </a:rPr>
              <a:t> October 2021</a:t>
            </a:r>
          </a:p>
        </p:txBody>
      </p:sp>
    </p:spTree>
    <p:extLst>
      <p:ext uri="{BB962C8B-B14F-4D97-AF65-F5344CB8AC3E}">
        <p14:creationId xmlns:p14="http://schemas.microsoft.com/office/powerpoint/2010/main" val="3493745455"/>
      </p:ext>
    </p:extLst>
  </p:cSld>
  <p:clrMapOvr>
    <a:masterClrMapping/>
  </p:clrMapOvr>
  <mc:AlternateContent xmlns:mc="http://schemas.openxmlformats.org/markup-compatibility/2006" xmlns:p14="http://schemas.microsoft.com/office/powerpoint/2010/main">
    <mc:Choice Requires="p14">
      <p:transition spd="slow" p14:dur="2000" advTm="42475"/>
    </mc:Choice>
    <mc:Fallback xmlns="">
      <p:transition spd="slow" advTm="4247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C05B9D2D-F2E4-4662-A240-5C1049BDC9EB}"/>
              </a:ext>
            </a:extLst>
          </p:cNvPr>
          <p:cNvCxnSpPr>
            <a:cxnSpLocks/>
          </p:cNvCxnSpPr>
          <p:nvPr/>
        </p:nvCxnSpPr>
        <p:spPr>
          <a:xfrm>
            <a:off x="5663952" y="1828486"/>
            <a:ext cx="0" cy="433681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21" name="Group 20">
            <a:extLst>
              <a:ext uri="{FF2B5EF4-FFF2-40B4-BE49-F238E27FC236}">
                <a16:creationId xmlns:a16="http://schemas.microsoft.com/office/drawing/2014/main" id="{1C508DB8-7A92-496E-936D-A1421CBD8386}"/>
              </a:ext>
            </a:extLst>
          </p:cNvPr>
          <p:cNvGrpSpPr/>
          <p:nvPr/>
        </p:nvGrpSpPr>
        <p:grpSpPr>
          <a:xfrm>
            <a:off x="169273" y="1684190"/>
            <a:ext cx="5441303" cy="3768600"/>
            <a:chOff x="6006442" y="1304636"/>
            <a:chExt cx="5870698" cy="4726709"/>
          </a:xfrm>
        </p:grpSpPr>
        <p:sp>
          <p:nvSpPr>
            <p:cNvPr id="22" name="Oval 21">
              <a:extLst>
                <a:ext uri="{FF2B5EF4-FFF2-40B4-BE49-F238E27FC236}">
                  <a16:creationId xmlns:a16="http://schemas.microsoft.com/office/drawing/2014/main" id="{17DAD736-6B16-4235-BE0B-B52D31539BB2}"/>
                </a:ext>
              </a:extLst>
            </p:cNvPr>
            <p:cNvSpPr/>
            <p:nvPr/>
          </p:nvSpPr>
          <p:spPr>
            <a:xfrm>
              <a:off x="7915563" y="1304636"/>
              <a:ext cx="1789545" cy="1789545"/>
            </a:xfrm>
            <a:prstGeom prst="ellipse">
              <a:avLst/>
            </a:prstGeom>
            <a:solidFill>
              <a:srgbClr val="0D04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Bank</a:t>
              </a:r>
              <a:endParaRPr lang="en-NG" dirty="0"/>
            </a:p>
          </p:txBody>
        </p:sp>
        <p:sp>
          <p:nvSpPr>
            <p:cNvPr id="23" name="Oval 22">
              <a:extLst>
                <a:ext uri="{FF2B5EF4-FFF2-40B4-BE49-F238E27FC236}">
                  <a16:creationId xmlns:a16="http://schemas.microsoft.com/office/drawing/2014/main" id="{DBB9F9EA-8095-4A41-A408-BFB45EB8C6E5}"/>
                </a:ext>
              </a:extLst>
            </p:cNvPr>
            <p:cNvSpPr/>
            <p:nvPr/>
          </p:nvSpPr>
          <p:spPr>
            <a:xfrm>
              <a:off x="9913424" y="4241800"/>
              <a:ext cx="1963716" cy="1789545"/>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Miss Salome</a:t>
              </a:r>
            </a:p>
            <a:p>
              <a:pPr algn="ctr"/>
              <a:r>
                <a:rPr lang="en-US" dirty="0"/>
                <a:t>(lessor/ transferee)</a:t>
              </a:r>
            </a:p>
          </p:txBody>
        </p:sp>
        <p:sp>
          <p:nvSpPr>
            <p:cNvPr id="24" name="Oval 23">
              <a:extLst>
                <a:ext uri="{FF2B5EF4-FFF2-40B4-BE49-F238E27FC236}">
                  <a16:creationId xmlns:a16="http://schemas.microsoft.com/office/drawing/2014/main" id="{0AFEC86D-6E6F-4CAA-90F3-375F2CBFAE49}"/>
                </a:ext>
              </a:extLst>
            </p:cNvPr>
            <p:cNvSpPr/>
            <p:nvPr/>
          </p:nvSpPr>
          <p:spPr>
            <a:xfrm>
              <a:off x="6006442" y="4241800"/>
              <a:ext cx="1815000" cy="1789545"/>
            </a:xfrm>
            <a:prstGeom prst="ellipse">
              <a:avLst/>
            </a:pr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Mr. Paul</a:t>
              </a:r>
            </a:p>
            <a:p>
              <a:pPr algn="ctr"/>
              <a:r>
                <a:rPr lang="en-US" dirty="0"/>
                <a:t>(lessee/</a:t>
              </a:r>
            </a:p>
            <a:p>
              <a:pPr algn="ctr"/>
              <a:r>
                <a:rPr lang="en-US" dirty="0"/>
                <a:t>transferor)</a:t>
              </a:r>
            </a:p>
          </p:txBody>
        </p:sp>
        <p:cxnSp>
          <p:nvCxnSpPr>
            <p:cNvPr id="25" name="Straight Arrow Connector 24">
              <a:extLst>
                <a:ext uri="{FF2B5EF4-FFF2-40B4-BE49-F238E27FC236}">
                  <a16:creationId xmlns:a16="http://schemas.microsoft.com/office/drawing/2014/main" id="{D92D55A6-9905-4FA0-BBD8-F0F054BD78CC}"/>
                </a:ext>
              </a:extLst>
            </p:cNvPr>
            <p:cNvCxnSpPr>
              <a:cxnSpLocks/>
              <a:stCxn id="22" idx="5"/>
              <a:endCxn id="23" idx="0"/>
            </p:cNvCxnSpPr>
            <p:nvPr/>
          </p:nvCxnSpPr>
          <p:spPr>
            <a:xfrm>
              <a:off x="9443035" y="2832108"/>
              <a:ext cx="1452246" cy="140969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E7439B7-27E5-43D1-8212-7F1E818091DC}"/>
                </a:ext>
              </a:extLst>
            </p:cNvPr>
            <p:cNvCxnSpPr>
              <a:cxnSpLocks/>
              <a:stCxn id="22" idx="3"/>
              <a:endCxn id="24" idx="0"/>
            </p:cNvCxnSpPr>
            <p:nvPr/>
          </p:nvCxnSpPr>
          <p:spPr>
            <a:xfrm flipH="1">
              <a:off x="6913943" y="2832108"/>
              <a:ext cx="1263693" cy="1409692"/>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7158AA0-5331-49CA-9619-53686CBDB9D6}"/>
                </a:ext>
              </a:extLst>
            </p:cNvPr>
            <p:cNvCxnSpPr>
              <a:cxnSpLocks/>
              <a:stCxn id="24" idx="6"/>
              <a:endCxn id="23" idx="2"/>
            </p:cNvCxnSpPr>
            <p:nvPr/>
          </p:nvCxnSpPr>
          <p:spPr>
            <a:xfrm>
              <a:off x="7821442" y="5136573"/>
              <a:ext cx="2091982" cy="0"/>
            </a:xfrm>
            <a:prstGeom prst="straightConnector1">
              <a:avLst/>
            </a:prstGeom>
            <a:ln w="38100">
              <a:solidFill>
                <a:schemeClr val="bg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F7920F25-42A6-4F0E-9A15-033F6B6FB5C5}"/>
                </a:ext>
              </a:extLst>
            </p:cNvPr>
            <p:cNvSpPr txBox="1"/>
            <p:nvPr/>
          </p:nvSpPr>
          <p:spPr>
            <a:xfrm rot="18724999">
              <a:off x="6533832" y="3028471"/>
              <a:ext cx="1554721" cy="584775"/>
            </a:xfrm>
            <a:prstGeom prst="rect">
              <a:avLst/>
            </a:prstGeom>
            <a:noFill/>
          </p:spPr>
          <p:txBody>
            <a:bodyPr wrap="square" rtlCol="0">
              <a:spAutoFit/>
            </a:bodyPr>
            <a:lstStyle/>
            <a:p>
              <a:pPr algn="ctr"/>
              <a:r>
                <a:rPr lang="en-GB" sz="1600" b="1" dirty="0">
                  <a:solidFill>
                    <a:schemeClr val="bg2">
                      <a:lumMod val="25000"/>
                    </a:schemeClr>
                  </a:solidFill>
                </a:rPr>
                <a:t>Transfer Instruction</a:t>
              </a:r>
            </a:p>
          </p:txBody>
        </p:sp>
        <p:sp>
          <p:nvSpPr>
            <p:cNvPr id="29" name="TextBox 28">
              <a:extLst>
                <a:ext uri="{FF2B5EF4-FFF2-40B4-BE49-F238E27FC236}">
                  <a16:creationId xmlns:a16="http://schemas.microsoft.com/office/drawing/2014/main" id="{0C5DB434-CDD9-4238-ACB7-62F63C107EC5}"/>
                </a:ext>
              </a:extLst>
            </p:cNvPr>
            <p:cNvSpPr txBox="1"/>
            <p:nvPr/>
          </p:nvSpPr>
          <p:spPr>
            <a:xfrm rot="2444075">
              <a:off x="9343968" y="3232790"/>
              <a:ext cx="1825375" cy="392421"/>
            </a:xfrm>
            <a:prstGeom prst="rect">
              <a:avLst/>
            </a:prstGeom>
            <a:noFill/>
          </p:spPr>
          <p:txBody>
            <a:bodyPr wrap="square" rtlCol="0">
              <a:spAutoFit/>
            </a:bodyPr>
            <a:lstStyle/>
            <a:p>
              <a:pPr algn="ctr"/>
              <a:r>
                <a:rPr lang="en-GB" sz="1600" b="1" dirty="0">
                  <a:solidFill>
                    <a:schemeClr val="bg2">
                      <a:lumMod val="25000"/>
                    </a:schemeClr>
                  </a:solidFill>
                </a:rPr>
                <a:t>Credits Salome</a:t>
              </a:r>
            </a:p>
          </p:txBody>
        </p:sp>
        <p:sp>
          <p:nvSpPr>
            <p:cNvPr id="30" name="TextBox 29">
              <a:extLst>
                <a:ext uri="{FF2B5EF4-FFF2-40B4-BE49-F238E27FC236}">
                  <a16:creationId xmlns:a16="http://schemas.microsoft.com/office/drawing/2014/main" id="{B9584839-2DB2-497F-96C2-FDC3B8A9B0ED}"/>
                </a:ext>
              </a:extLst>
            </p:cNvPr>
            <p:cNvSpPr txBox="1"/>
            <p:nvPr/>
          </p:nvSpPr>
          <p:spPr>
            <a:xfrm>
              <a:off x="7951445" y="5155470"/>
              <a:ext cx="1831975" cy="338554"/>
            </a:xfrm>
            <a:prstGeom prst="rect">
              <a:avLst/>
            </a:prstGeom>
            <a:noFill/>
          </p:spPr>
          <p:txBody>
            <a:bodyPr wrap="none" rtlCol="0">
              <a:spAutoFit/>
            </a:bodyPr>
            <a:lstStyle/>
            <a:p>
              <a:r>
                <a:rPr lang="en-GB" sz="1600" b="1" dirty="0">
                  <a:solidFill>
                    <a:schemeClr val="bg2">
                      <a:lumMod val="25000"/>
                    </a:schemeClr>
                  </a:solidFill>
                </a:rPr>
                <a:t>Lease Arrangement</a:t>
              </a:r>
            </a:p>
          </p:txBody>
        </p:sp>
        <p:sp>
          <p:nvSpPr>
            <p:cNvPr id="31" name="TextBox 30">
              <a:extLst>
                <a:ext uri="{FF2B5EF4-FFF2-40B4-BE49-F238E27FC236}">
                  <a16:creationId xmlns:a16="http://schemas.microsoft.com/office/drawing/2014/main" id="{DE251F51-3CC0-4139-9F43-29C160CF4A9E}"/>
                </a:ext>
              </a:extLst>
            </p:cNvPr>
            <p:cNvSpPr txBox="1"/>
            <p:nvPr/>
          </p:nvSpPr>
          <p:spPr>
            <a:xfrm>
              <a:off x="8134635" y="4702636"/>
              <a:ext cx="1338251" cy="338554"/>
            </a:xfrm>
            <a:prstGeom prst="rect">
              <a:avLst/>
            </a:prstGeom>
            <a:noFill/>
          </p:spPr>
          <p:txBody>
            <a:bodyPr wrap="none" rtlCol="0">
              <a:spAutoFit/>
            </a:bodyPr>
            <a:lstStyle/>
            <a:p>
              <a:r>
                <a:rPr lang="en-GB" sz="1600" dirty="0">
                  <a:solidFill>
                    <a:schemeClr val="bg2">
                      <a:lumMod val="25000"/>
                    </a:schemeClr>
                  </a:solidFill>
                </a:rPr>
                <a:t>Transaction A</a:t>
              </a:r>
            </a:p>
          </p:txBody>
        </p:sp>
        <p:sp>
          <p:nvSpPr>
            <p:cNvPr id="32" name="TextBox 31">
              <a:extLst>
                <a:ext uri="{FF2B5EF4-FFF2-40B4-BE49-F238E27FC236}">
                  <a16:creationId xmlns:a16="http://schemas.microsoft.com/office/drawing/2014/main" id="{551D8804-9332-44C1-8DA9-2CA2E10AD069}"/>
                </a:ext>
              </a:extLst>
            </p:cNvPr>
            <p:cNvSpPr txBox="1"/>
            <p:nvPr/>
          </p:nvSpPr>
          <p:spPr>
            <a:xfrm rot="18724999">
              <a:off x="7061808" y="3395621"/>
              <a:ext cx="1426402" cy="632767"/>
            </a:xfrm>
            <a:prstGeom prst="rect">
              <a:avLst/>
            </a:prstGeom>
            <a:noFill/>
          </p:spPr>
          <p:txBody>
            <a:bodyPr wrap="square" rtlCol="0">
              <a:spAutoFit/>
            </a:bodyPr>
            <a:lstStyle/>
            <a:p>
              <a:pPr algn="ctr"/>
              <a:r>
                <a:rPr lang="en-GB" sz="1600" dirty="0">
                  <a:solidFill>
                    <a:schemeClr val="bg2">
                      <a:lumMod val="25000"/>
                    </a:schemeClr>
                  </a:solidFill>
                </a:rPr>
                <a:t>Transaction B</a:t>
              </a:r>
            </a:p>
          </p:txBody>
        </p:sp>
      </p:grpSp>
      <p:sp>
        <p:nvSpPr>
          <p:cNvPr id="33" name="TextBox 32">
            <a:extLst>
              <a:ext uri="{FF2B5EF4-FFF2-40B4-BE49-F238E27FC236}">
                <a16:creationId xmlns:a16="http://schemas.microsoft.com/office/drawing/2014/main" id="{BA51F449-83F6-428A-B1C7-40A89B5F0187}"/>
              </a:ext>
            </a:extLst>
          </p:cNvPr>
          <p:cNvSpPr txBox="1"/>
          <p:nvPr/>
        </p:nvSpPr>
        <p:spPr>
          <a:xfrm>
            <a:off x="222649" y="5498109"/>
            <a:ext cx="5441303" cy="738664"/>
          </a:xfrm>
          <a:prstGeom prst="rect">
            <a:avLst/>
          </a:prstGeom>
          <a:noFill/>
        </p:spPr>
        <p:txBody>
          <a:bodyPr wrap="square">
            <a:spAutoFit/>
          </a:bodyPr>
          <a:lstStyle/>
          <a:p>
            <a:r>
              <a:rPr lang="en-US" sz="1400" i="1" dirty="0">
                <a:solidFill>
                  <a:srgbClr val="FF0000"/>
                </a:solidFill>
                <a:latin typeface="Candara" panose="020E0502030303020204" pitchFamily="34" charset="0"/>
              </a:rPr>
              <a:t>Note: The transaction between Mr. Paul and Miss Salome may merely be a cash gift for which no duty is payable, thereby leaving only the transaction involving the Bank</a:t>
            </a:r>
            <a:endParaRPr lang="en-US" sz="1400" dirty="0">
              <a:latin typeface="Candara" panose="020E0502030303020204" pitchFamily="34" charset="0"/>
            </a:endParaRPr>
          </a:p>
        </p:txBody>
      </p:sp>
      <p:sp>
        <p:nvSpPr>
          <p:cNvPr id="34" name="TextBox 33">
            <a:extLst>
              <a:ext uri="{FF2B5EF4-FFF2-40B4-BE49-F238E27FC236}">
                <a16:creationId xmlns:a16="http://schemas.microsoft.com/office/drawing/2014/main" id="{DC4CE6A6-0E13-4837-8FA6-8DBCCD394F1F}"/>
              </a:ext>
            </a:extLst>
          </p:cNvPr>
          <p:cNvSpPr txBox="1"/>
          <p:nvPr/>
        </p:nvSpPr>
        <p:spPr>
          <a:xfrm>
            <a:off x="5807542" y="1895422"/>
            <a:ext cx="5608689" cy="3416320"/>
          </a:xfrm>
          <a:prstGeom prst="rect">
            <a:avLst/>
          </a:prstGeom>
          <a:noFill/>
        </p:spPr>
        <p:txBody>
          <a:bodyPr wrap="square">
            <a:spAutoFit/>
          </a:bodyPr>
          <a:lstStyle/>
          <a:p>
            <a:pPr marL="285750" indent="-285750" algn="just">
              <a:buClr>
                <a:srgbClr val="0D0447"/>
              </a:buClr>
              <a:buFont typeface="Wingdings" panose="05000000000000000000" pitchFamily="2" charset="2"/>
              <a:buChar char="§"/>
            </a:pPr>
            <a:r>
              <a:rPr lang="en-US" sz="1800" dirty="0">
                <a:latin typeface="Candara" panose="020E0502030303020204" pitchFamily="34" charset="0"/>
              </a:rPr>
              <a:t>Documents issued in both transactions are subject to stamp duties.</a:t>
            </a:r>
          </a:p>
          <a:p>
            <a:pPr marL="285750" indent="-285750" algn="just">
              <a:buClr>
                <a:srgbClr val="0D0447"/>
              </a:buClr>
              <a:buFont typeface="Wingdings" panose="05000000000000000000" pitchFamily="2" charset="2"/>
              <a:buChar char="§"/>
            </a:pPr>
            <a:r>
              <a:rPr lang="en-US" sz="1800" dirty="0">
                <a:latin typeface="Candara" panose="020E0502030303020204" pitchFamily="34" charset="0"/>
              </a:rPr>
              <a:t>Transaction A forms the basis for which Transaction B occurs.</a:t>
            </a:r>
          </a:p>
          <a:p>
            <a:pPr marL="285750" indent="-285750" algn="just">
              <a:buClr>
                <a:srgbClr val="0D0447"/>
              </a:buClr>
              <a:buFont typeface="Wingdings" panose="05000000000000000000" pitchFamily="2" charset="2"/>
              <a:buChar char="§"/>
            </a:pPr>
            <a:r>
              <a:rPr lang="en-US" sz="1800" dirty="0">
                <a:latin typeface="Candara" panose="020E0502030303020204" pitchFamily="34" charset="0"/>
              </a:rPr>
              <a:t>Duty on Transaction A is payable to </a:t>
            </a:r>
            <a:r>
              <a:rPr lang="en-US" sz="1800" b="1" dirty="0">
                <a:latin typeface="Candara" panose="020E0502030303020204" pitchFamily="34" charset="0"/>
              </a:rPr>
              <a:t>State IRS </a:t>
            </a:r>
            <a:r>
              <a:rPr lang="en-US" sz="1800" dirty="0">
                <a:latin typeface="Candara" panose="020E0502030303020204" pitchFamily="34" charset="0"/>
              </a:rPr>
              <a:t>as the parties are individuals.</a:t>
            </a:r>
          </a:p>
          <a:p>
            <a:pPr marL="285750" indent="-285750" algn="just">
              <a:buClr>
                <a:srgbClr val="0D0447"/>
              </a:buClr>
              <a:buFont typeface="Wingdings" panose="05000000000000000000" pitchFamily="2" charset="2"/>
              <a:buChar char="§"/>
            </a:pPr>
            <a:r>
              <a:rPr lang="en-US" sz="1800" dirty="0">
                <a:latin typeface="Candara" panose="020E0502030303020204" pitchFamily="34" charset="0"/>
              </a:rPr>
              <a:t>Duty on Transaction B is payable to </a:t>
            </a:r>
            <a:r>
              <a:rPr lang="en-US" sz="1800" b="1" dirty="0">
                <a:latin typeface="Candara" panose="020E0502030303020204" pitchFamily="34" charset="0"/>
              </a:rPr>
              <a:t>FIRS</a:t>
            </a:r>
            <a:r>
              <a:rPr lang="en-US" sz="1800" dirty="0">
                <a:latin typeface="Candara" panose="020E0502030303020204" pitchFamily="34" charset="0"/>
              </a:rPr>
              <a:t> as the Bank is a party to the transfer made by Mr. Paul.</a:t>
            </a:r>
          </a:p>
          <a:p>
            <a:pPr marL="285750" indent="-285750" algn="just">
              <a:buClr>
                <a:srgbClr val="0D0447"/>
              </a:buClr>
              <a:buFont typeface="Wingdings" panose="05000000000000000000" pitchFamily="2" charset="2"/>
              <a:buChar char="§"/>
            </a:pPr>
            <a:r>
              <a:rPr lang="en-US" sz="1800" dirty="0">
                <a:latin typeface="Candara" panose="020E0502030303020204" pitchFamily="34" charset="0"/>
              </a:rPr>
              <a:t>There is no express provision for the party responsible for paying or collecting stamp duties, however the parties liable to penalty under Section 23 are deemed responsible for bearing the cost.</a:t>
            </a:r>
          </a:p>
        </p:txBody>
      </p:sp>
      <p:sp>
        <p:nvSpPr>
          <p:cNvPr id="36" name="TextBox 35">
            <a:extLst>
              <a:ext uri="{FF2B5EF4-FFF2-40B4-BE49-F238E27FC236}">
                <a16:creationId xmlns:a16="http://schemas.microsoft.com/office/drawing/2014/main" id="{BBB511D5-EFC3-4763-AAE2-9E4F263917A1}"/>
              </a:ext>
            </a:extLst>
          </p:cNvPr>
          <p:cNvSpPr txBox="1"/>
          <p:nvPr/>
        </p:nvSpPr>
        <p:spPr>
          <a:xfrm>
            <a:off x="558842" y="1080405"/>
            <a:ext cx="1085738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Candara" panose="020E0502030303020204" pitchFamily="34" charset="0"/>
                <a:cs typeface="Candara"/>
              </a:rPr>
              <a:t>PENDING SUIT ON STAMP DUTY – AG ABIA STATE &amp; 35 ORS V. AG FEDERATION</a:t>
            </a:r>
          </a:p>
        </p:txBody>
      </p:sp>
    </p:spTree>
    <p:extLst>
      <p:ext uri="{BB962C8B-B14F-4D97-AF65-F5344CB8AC3E}">
        <p14:creationId xmlns:p14="http://schemas.microsoft.com/office/powerpoint/2010/main" val="2736295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9A1865-3C1B-4218-AABD-1F86BD33CB6A}"/>
              </a:ext>
            </a:extLst>
          </p:cNvPr>
          <p:cNvSpPr txBox="1"/>
          <p:nvPr/>
        </p:nvSpPr>
        <p:spPr>
          <a:xfrm>
            <a:off x="2631806" y="1083050"/>
            <a:ext cx="6480720" cy="461665"/>
          </a:xfrm>
          <a:prstGeom prst="rect">
            <a:avLst/>
          </a:prstGeom>
          <a:noFill/>
        </p:spPr>
        <p:txBody>
          <a:bodyPr wrap="square" rtlCol="0">
            <a:spAutoFit/>
          </a:bodyPr>
          <a:lstStyle/>
          <a:p>
            <a:pPr lvl="0" algn="ctr">
              <a:defRPr/>
            </a:pPr>
            <a:r>
              <a:rPr lang="en-US" sz="2400" b="1" dirty="0">
                <a:solidFill>
                  <a:srgbClr val="C00000"/>
                </a:solidFill>
                <a:latin typeface="Candara"/>
                <a:cs typeface="Candara"/>
              </a:rPr>
              <a:t>RECOMMENDATION AND CONCLUSION</a:t>
            </a:r>
          </a:p>
        </p:txBody>
      </p:sp>
      <p:sp>
        <p:nvSpPr>
          <p:cNvPr id="2" name="Rectangle 1">
            <a:extLst>
              <a:ext uri="{FF2B5EF4-FFF2-40B4-BE49-F238E27FC236}">
                <a16:creationId xmlns:a16="http://schemas.microsoft.com/office/drawing/2014/main" id="{2A6C7D7E-415A-44E8-98C0-7CBD1875A32F}"/>
              </a:ext>
            </a:extLst>
          </p:cNvPr>
          <p:cNvSpPr/>
          <p:nvPr/>
        </p:nvSpPr>
        <p:spPr>
          <a:xfrm>
            <a:off x="307759" y="1546677"/>
            <a:ext cx="11576481" cy="4228273"/>
          </a:xfrm>
          <a:prstGeom prst="rect">
            <a:avLst/>
          </a:prstGeom>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States not to be in a hurry to pass VAT Laws.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Rather than a State VAT Law, a Sales Tax may be preferable within the state, as this will eliminate the implementation issues regarding VAT.</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Alternatively, the current sharing formula may be reviewed to provide more allocation of </a:t>
            </a:r>
            <a:r>
              <a:rPr lang="en-US" dirty="0">
                <a:latin typeface="Candara" panose="020E0502030303020204" pitchFamily="34" charset="0"/>
                <a:ea typeface="Calibri" panose="020F0502020204030204" pitchFamily="34" charset="0"/>
                <a:cs typeface="Times New Roman" panose="02020603050405020304" pitchFamily="18" charset="0"/>
              </a:rPr>
              <a:t>revenue based on derivation rather than on population</a:t>
            </a:r>
            <a:r>
              <a:rPr lang="en-US" sz="1800" dirty="0">
                <a:effectLst/>
                <a:latin typeface="Candara" panose="020E0502030303020204" pitchFamily="34" charset="0"/>
                <a:ea typeface="Calibri" panose="020F0502020204030204" pitchFamily="34" charset="0"/>
                <a:cs typeface="Times New Roman" panose="02020603050405020304" pitchFamily="18" charset="0"/>
              </a:rPr>
              <a:t>.</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The interest of taxpayers to be considered and the ease of doing business within the country.</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rPr>
              <a:t>Existing Consumption Tax Laws to be repealed where States intend to administer VAT. Re the Supreme Court in </a:t>
            </a:r>
            <a:r>
              <a:rPr lang="en-US" sz="1800" i="1" dirty="0">
                <a:solidFill>
                  <a:srgbClr val="000000"/>
                </a:solidFill>
                <a:effectLst/>
                <a:latin typeface="Candara" panose="020E0502030303020204" pitchFamily="34" charset="0"/>
                <a:ea typeface="Calibri" panose="020F0502020204030204" pitchFamily="34" charset="0"/>
              </a:rPr>
              <a:t>AG Lagos v. </a:t>
            </a:r>
            <a:r>
              <a:rPr lang="en-US" sz="1800" i="1" dirty="0" err="1">
                <a:solidFill>
                  <a:srgbClr val="000000"/>
                </a:solidFill>
                <a:effectLst/>
                <a:latin typeface="Candara" panose="020E0502030303020204" pitchFamily="34" charset="0"/>
                <a:ea typeface="Calibri" panose="020F0502020204030204" pitchFamily="34" charset="0"/>
              </a:rPr>
              <a:t>Eko</a:t>
            </a:r>
            <a:r>
              <a:rPr lang="en-US" sz="1800" i="1" dirty="0">
                <a:solidFill>
                  <a:srgbClr val="000000"/>
                </a:solidFill>
                <a:effectLst/>
                <a:latin typeface="Candara" panose="020E0502030303020204" pitchFamily="34" charset="0"/>
                <a:ea typeface="Calibri" panose="020F0502020204030204" pitchFamily="34" charset="0"/>
              </a:rPr>
              <a:t> Hotels Ltd &amp; Anor</a:t>
            </a:r>
          </a:p>
          <a:p>
            <a:pPr marL="342900" marR="0" lvl="0" indent="-342900" algn="just">
              <a:lnSpc>
                <a:spcPct val="107000"/>
              </a:lnSpc>
              <a:spcBef>
                <a:spcPts val="0"/>
              </a:spcBef>
              <a:spcAft>
                <a:spcPts val="0"/>
              </a:spcAft>
              <a:buFont typeface="Symbol" panose="05050102010706020507" pitchFamily="18" charset="2"/>
              <a:buChar char=""/>
            </a:pPr>
            <a:r>
              <a:rPr lang="en-US" dirty="0">
                <a:solidFill>
                  <a:srgbClr val="000000"/>
                </a:solidFill>
                <a:latin typeface="Candara" panose="020E0502030303020204" pitchFamily="34" charset="0"/>
                <a:ea typeface="Calibri" panose="020F0502020204030204" pitchFamily="34" charset="0"/>
                <a:cs typeface="Times New Roman" panose="02020603050405020304" pitchFamily="18" charset="0"/>
              </a:rPr>
              <a:t>States to focus on personal income tax as this has a potential of generating substantial revenue than VAT. Currently, the ratio of PIT to total tax revenue in Nigeria is about 10%.</a:t>
            </a:r>
            <a:endParaRPr lang="en-US" sz="1800" dirty="0">
              <a:effectLst/>
              <a:latin typeface="Candara" panose="020E0502030303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Overhaul the SDA to align with current realities and best global practices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Make express provisions for the modalities for the administration of EMT Levy including the competent authority to collect </a:t>
            </a: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ndara" panose="020E0502030303020204" pitchFamily="34" charset="0"/>
                <a:ea typeface="Calibri" panose="020F0502020204030204" pitchFamily="34" charset="0"/>
                <a:cs typeface="Times New Roman" panose="02020603050405020304" pitchFamily="18" charset="0"/>
              </a:rPr>
              <a:t>Provide technical development for administrators to avoid arbitrariness</a:t>
            </a:r>
          </a:p>
        </p:txBody>
      </p:sp>
    </p:spTree>
    <p:extLst>
      <p:ext uri="{BB962C8B-B14F-4D97-AF65-F5344CB8AC3E}">
        <p14:creationId xmlns:p14="http://schemas.microsoft.com/office/powerpoint/2010/main" val="3103110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5E7335-EEC8-4677-A0DA-A6C13BD28341}"/>
              </a:ext>
            </a:extLst>
          </p:cNvPr>
          <p:cNvSpPr txBox="1"/>
          <p:nvPr/>
        </p:nvSpPr>
        <p:spPr>
          <a:xfrm>
            <a:off x="1969475" y="2743199"/>
            <a:ext cx="8285871"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1"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Thank you for Listening</a:t>
            </a:r>
          </a:p>
        </p:txBody>
      </p:sp>
    </p:spTree>
    <p:extLst>
      <p:ext uri="{BB962C8B-B14F-4D97-AF65-F5344CB8AC3E}">
        <p14:creationId xmlns:p14="http://schemas.microsoft.com/office/powerpoint/2010/main" val="2428825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2FE435-41B6-4C37-8E8E-A3A731BD067C}"/>
              </a:ext>
            </a:extLst>
          </p:cNvPr>
          <p:cNvSpPr txBox="1"/>
          <p:nvPr/>
        </p:nvSpPr>
        <p:spPr>
          <a:xfrm>
            <a:off x="578528" y="2194964"/>
            <a:ext cx="11034944" cy="3041602"/>
          </a:xfrm>
          <a:prstGeom prst="rect">
            <a:avLst/>
          </a:prstGeom>
          <a:noFill/>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2000" b="1" dirty="0">
                <a:effectLst/>
                <a:latin typeface="Candara" panose="020E0502030303020204" pitchFamily="34" charset="0"/>
                <a:ea typeface="Calibri" panose="020F0502020204030204" pitchFamily="34" charset="0"/>
                <a:cs typeface="Times New Roman" panose="02020603050405020304" pitchFamily="18" charset="0"/>
              </a:rPr>
              <a:t>Value Added Tax (VAT)</a:t>
            </a:r>
          </a:p>
          <a:p>
            <a:pPr marL="800100" lvl="1" indent="-342900">
              <a:lnSpc>
                <a:spcPct val="107000"/>
              </a:lnSpc>
              <a:buFont typeface="Courier New" panose="02070309020205020404" pitchFamily="49" charset="0"/>
              <a:buChar char="o"/>
            </a:pPr>
            <a:r>
              <a:rPr lang="en-US" sz="2000" dirty="0">
                <a:effectLst/>
                <a:latin typeface="Candara" panose="020E0502030303020204" pitchFamily="34" charset="0"/>
                <a:ea typeface="Calibri" panose="020F0502020204030204" pitchFamily="34" charset="0"/>
                <a:cs typeface="Times New Roman" panose="02020603050405020304" pitchFamily="18" charset="0"/>
              </a:rPr>
              <a:t>Recent developments</a:t>
            </a:r>
          </a:p>
          <a:p>
            <a:pPr marL="800100" lvl="1" indent="-342900">
              <a:lnSpc>
                <a:spcPct val="107000"/>
              </a:lnSpc>
              <a:buFont typeface="Courier New" panose="02070309020205020404" pitchFamily="49" charset="0"/>
              <a:buChar char="o"/>
            </a:pPr>
            <a:r>
              <a:rPr lang="en-US" sz="2000" dirty="0">
                <a:latin typeface="Candara" panose="020E0502030303020204" pitchFamily="34" charset="0"/>
                <a:ea typeface="Calibri" panose="020F0502020204030204" pitchFamily="34" charset="0"/>
                <a:cs typeface="Times New Roman" panose="02020603050405020304" pitchFamily="18" charset="0"/>
              </a:rPr>
              <a:t>Constitutional provisions</a:t>
            </a:r>
            <a:endParaRPr lang="en-US" sz="2000" dirty="0">
              <a:effectLst/>
              <a:latin typeface="Candara" panose="020E0502030303020204" pitchFamily="34" charset="0"/>
              <a:ea typeface="Calibri" panose="020F0502020204030204" pitchFamily="34" charset="0"/>
              <a:cs typeface="Times New Roman" panose="02020603050405020304" pitchFamily="18" charset="0"/>
            </a:endParaRPr>
          </a:p>
          <a:p>
            <a:pPr marL="800100" lvl="1" indent="-342900">
              <a:lnSpc>
                <a:spcPct val="107000"/>
              </a:lnSpc>
              <a:buFont typeface="Courier New" panose="02070309020205020404" pitchFamily="49" charset="0"/>
              <a:buChar char="o"/>
            </a:pPr>
            <a:r>
              <a:rPr lang="en-US" sz="2000" dirty="0">
                <a:latin typeface="Candara" panose="020E0502030303020204" pitchFamily="34" charset="0"/>
                <a:ea typeface="Calibri" panose="020F0502020204030204" pitchFamily="34" charset="0"/>
                <a:cs typeface="Times New Roman" panose="02020603050405020304" pitchFamily="18" charset="0"/>
              </a:rPr>
              <a:t>Complexity of implementation at sub-national level</a:t>
            </a:r>
            <a:endParaRPr lang="en-US" sz="2000" dirty="0">
              <a:effectLst/>
              <a:latin typeface="Candara" panose="020E050203030302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a:latin typeface="Candara" panose="020E0502030303020204" pitchFamily="34" charset="0"/>
                <a:ea typeface="Calibri" panose="020F0502020204030204" pitchFamily="34" charset="0"/>
                <a:cs typeface="Times New Roman" panose="02020603050405020304" pitchFamily="18" charset="0"/>
              </a:rPr>
              <a:t>Stamp Duties</a:t>
            </a:r>
          </a:p>
          <a:p>
            <a:pPr marL="800100" lvl="1" indent="-342900" algn="just">
              <a:lnSpc>
                <a:spcPct val="107000"/>
              </a:lnSpc>
              <a:buFont typeface="Courier New" panose="02070309020205020404" pitchFamily="49" charset="0"/>
              <a:buChar char="o"/>
            </a:pPr>
            <a:r>
              <a:rPr lang="en-US" sz="2000" dirty="0">
                <a:effectLst/>
                <a:latin typeface="Candara" panose="020E0502030303020204" pitchFamily="34" charset="0"/>
                <a:ea typeface="Calibri" panose="020F0502020204030204" pitchFamily="34" charset="0"/>
                <a:cs typeface="Times New Roman" panose="02020603050405020304" pitchFamily="18" charset="0"/>
              </a:rPr>
              <a:t>Recent developments</a:t>
            </a:r>
          </a:p>
          <a:p>
            <a:pPr marL="800100" lvl="1" indent="-342900" algn="just">
              <a:lnSpc>
                <a:spcPct val="107000"/>
              </a:lnSpc>
              <a:buFont typeface="Courier New" panose="02070309020205020404" pitchFamily="49" charset="0"/>
              <a:buChar char="o"/>
            </a:pPr>
            <a:r>
              <a:rPr lang="en-US" sz="2000" dirty="0">
                <a:latin typeface="Candara" panose="020E0502030303020204" pitchFamily="34" charset="0"/>
                <a:ea typeface="Calibri" panose="020F0502020204030204" pitchFamily="34" charset="0"/>
                <a:cs typeface="Times New Roman" panose="02020603050405020304" pitchFamily="18" charset="0"/>
              </a:rPr>
              <a:t>Legal challenges</a:t>
            </a:r>
          </a:p>
          <a:p>
            <a:pPr marL="342900" indent="-342900" algn="just">
              <a:lnSpc>
                <a:spcPct val="107000"/>
              </a:lnSpc>
              <a:buFont typeface="Arial" panose="020B0604020202020204" pitchFamily="34" charset="0"/>
              <a:buChar char="•"/>
            </a:pPr>
            <a:r>
              <a:rPr lang="en-US" sz="2000" b="1" dirty="0">
                <a:effectLst/>
                <a:latin typeface="Candara" panose="020E0502030303020204" pitchFamily="34" charset="0"/>
                <a:ea typeface="Calibri" panose="020F0502020204030204" pitchFamily="34" charset="0"/>
                <a:cs typeface="Times New Roman" panose="02020603050405020304" pitchFamily="18" charset="0"/>
              </a:rPr>
              <a:t>Recommendation and Conclusion</a:t>
            </a:r>
          </a:p>
          <a:p>
            <a:pPr marL="342900" marR="0" lvl="0" indent="-342900" algn="just">
              <a:lnSpc>
                <a:spcPct val="107000"/>
              </a:lnSpc>
              <a:spcBef>
                <a:spcPts val="0"/>
              </a:spcBef>
              <a:spcAft>
                <a:spcPts val="0"/>
              </a:spcAft>
              <a:buFont typeface="Symbol" panose="05050102010706020507" pitchFamily="18" charset="2"/>
              <a:buChar char=""/>
            </a:pPr>
            <a:endParaRPr lang="en-US" sz="2000" dirty="0">
              <a:effectLst/>
              <a:latin typeface="Candara" panose="020E050203030302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200BA3A1-FB00-4223-AA0F-F67FD0FB872B}"/>
              </a:ext>
            </a:extLst>
          </p:cNvPr>
          <p:cNvSpPr/>
          <p:nvPr/>
        </p:nvSpPr>
        <p:spPr>
          <a:xfrm>
            <a:off x="5283119" y="1458475"/>
            <a:ext cx="1625766" cy="478272"/>
          </a:xfrm>
          <a:prstGeom prst="rect">
            <a:avLst/>
          </a:prstGeom>
        </p:spPr>
        <p:txBody>
          <a:bodyPr wrap="non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Candara"/>
                <a:ea typeface="+mn-ea"/>
                <a:cs typeface="Candara"/>
              </a:rPr>
              <a:t>CONTENTS</a:t>
            </a:r>
          </a:p>
        </p:txBody>
      </p:sp>
    </p:spTree>
    <p:extLst>
      <p:ext uri="{BB962C8B-B14F-4D97-AF65-F5344CB8AC3E}">
        <p14:creationId xmlns:p14="http://schemas.microsoft.com/office/powerpoint/2010/main" val="1972861999"/>
      </p:ext>
    </p:extLst>
  </p:cSld>
  <p:clrMapOvr>
    <a:masterClrMapping/>
  </p:clrMapOvr>
  <mc:AlternateContent xmlns:mc="http://schemas.openxmlformats.org/markup-compatibility/2006" xmlns:p14="http://schemas.microsoft.com/office/powerpoint/2010/main">
    <mc:Choice Requires="p14">
      <p:transition spd="slow" p14:dur="2000" advTm="42475"/>
    </mc:Choice>
    <mc:Fallback xmlns="">
      <p:transition spd="slow" advTm="4247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2FE435-41B6-4C37-8E8E-A3A731BD067C}"/>
              </a:ext>
            </a:extLst>
          </p:cNvPr>
          <p:cNvSpPr txBox="1"/>
          <p:nvPr/>
        </p:nvSpPr>
        <p:spPr>
          <a:xfrm>
            <a:off x="578528" y="2194964"/>
            <a:ext cx="11034944" cy="2712281"/>
          </a:xfrm>
          <a:prstGeom prst="rect">
            <a:avLst/>
          </a:prstGeom>
          <a:noFill/>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VAT was introduced in 1993 to replace Sales Tax and came into force in 1994.</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Currently, VAT is administered by FIRS on behalf of the Federal Government and shared amongst the three tiers of government.</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Sharing formula is 15%, 50% and 35% amongst Federal, States and Local Governments respectively.</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In 2020, VAT emerged as the fastest growing tax revenue type with a total of </a:t>
            </a:r>
            <a:r>
              <a:rPr lang="en-US" sz="2000" dirty="0">
                <a:effectLst/>
                <a:latin typeface="Candara" panose="020E0502030303020204" pitchFamily="34" charset="0"/>
                <a:ea typeface="Calibri" panose="020F0502020204030204" pitchFamily="34" charset="0"/>
                <a:cs typeface="Calibri" panose="020F0502020204030204" pitchFamily="34" charset="0"/>
              </a:rPr>
              <a:t>₦</a:t>
            </a:r>
            <a:r>
              <a:rPr lang="en-US" sz="2000" dirty="0">
                <a:effectLst/>
                <a:latin typeface="Candara" panose="020E0502030303020204" pitchFamily="34" charset="0"/>
                <a:ea typeface="Calibri" panose="020F0502020204030204" pitchFamily="34" charset="0"/>
                <a:cs typeface="Times New Roman" panose="02020603050405020304" pitchFamily="18" charset="0"/>
              </a:rPr>
              <a:t>1.53 trillion</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Of the total amount generated, 51% was derived from import and international services.</a:t>
            </a:r>
          </a:p>
          <a:p>
            <a:pPr marL="342900" marR="0" lvl="0" indent="-342900" algn="just">
              <a:lnSpc>
                <a:spcPct val="107000"/>
              </a:lnSpc>
              <a:spcBef>
                <a:spcPts val="0"/>
              </a:spcBef>
              <a:spcAft>
                <a:spcPts val="80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Five highest grossing states from VAT on local supplies are Lagos – 50.5%, FCT – 13.2%, Oyo – 2.9%, Rivers – 2.7% and Kano – 1.4%.</a:t>
            </a:r>
          </a:p>
        </p:txBody>
      </p:sp>
      <p:sp>
        <p:nvSpPr>
          <p:cNvPr id="6" name="Rectangle 5">
            <a:extLst>
              <a:ext uri="{FF2B5EF4-FFF2-40B4-BE49-F238E27FC236}">
                <a16:creationId xmlns:a16="http://schemas.microsoft.com/office/drawing/2014/main" id="{200BA3A1-FB00-4223-AA0F-F67FD0FB872B}"/>
              </a:ext>
            </a:extLst>
          </p:cNvPr>
          <p:cNvSpPr/>
          <p:nvPr/>
        </p:nvSpPr>
        <p:spPr>
          <a:xfrm>
            <a:off x="3566846" y="1458475"/>
            <a:ext cx="5058308" cy="478272"/>
          </a:xfrm>
          <a:prstGeom prst="rect">
            <a:avLst/>
          </a:prstGeom>
        </p:spPr>
        <p:txBody>
          <a:bodyPr wrap="non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Candara"/>
                <a:ea typeface="+mn-ea"/>
                <a:cs typeface="Candara"/>
              </a:rPr>
              <a:t>INTRODUCTION – VALUE ADDED TAX</a:t>
            </a:r>
          </a:p>
        </p:txBody>
      </p:sp>
    </p:spTree>
    <p:extLst>
      <p:ext uri="{BB962C8B-B14F-4D97-AF65-F5344CB8AC3E}">
        <p14:creationId xmlns:p14="http://schemas.microsoft.com/office/powerpoint/2010/main" val="3359404828"/>
      </p:ext>
    </p:extLst>
  </p:cSld>
  <p:clrMapOvr>
    <a:masterClrMapping/>
  </p:clrMapOvr>
  <mc:AlternateContent xmlns:mc="http://schemas.openxmlformats.org/markup-compatibility/2006" xmlns:p14="http://schemas.microsoft.com/office/powerpoint/2010/main">
    <mc:Choice Requires="p14">
      <p:transition spd="slow" p14:dur="2000" advTm="42475"/>
    </mc:Choice>
    <mc:Fallback xmlns="">
      <p:transition spd="slow" advTm="4247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D86893-B2C2-42BD-91B0-EE918F623CFA}"/>
              </a:ext>
            </a:extLst>
          </p:cNvPr>
          <p:cNvSpPr txBox="1"/>
          <p:nvPr/>
        </p:nvSpPr>
        <p:spPr>
          <a:xfrm>
            <a:off x="3840410" y="1302967"/>
            <a:ext cx="426776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Candara"/>
                <a:ea typeface="+mn-ea"/>
                <a:cs typeface="Candara"/>
              </a:rPr>
              <a:t>VAT – RECENT DEVELOPMENTS</a:t>
            </a:r>
          </a:p>
        </p:txBody>
      </p:sp>
      <p:sp>
        <p:nvSpPr>
          <p:cNvPr id="7" name="Rectangle 6">
            <a:extLst>
              <a:ext uri="{FF2B5EF4-FFF2-40B4-BE49-F238E27FC236}">
                <a16:creationId xmlns:a16="http://schemas.microsoft.com/office/drawing/2014/main" id="{C96CB069-A1AD-4563-A9F5-003DD099000A}"/>
              </a:ext>
            </a:extLst>
          </p:cNvPr>
          <p:cNvSpPr/>
          <p:nvPr/>
        </p:nvSpPr>
        <p:spPr>
          <a:xfrm>
            <a:off x="678764" y="1905117"/>
            <a:ext cx="10591060" cy="4029565"/>
          </a:xfrm>
          <a:prstGeom prst="rect">
            <a:avLst/>
          </a:prstGeom>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Rivers State government recently challenged FIRS’ authority in court to administer VAT within the State.</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The State got a judgement at the FHC in its </a:t>
            </a:r>
            <a:r>
              <a:rPr lang="en-US" sz="2000" dirty="0" err="1">
                <a:effectLst/>
                <a:latin typeface="Candara" panose="020E0502030303020204" pitchFamily="34" charset="0"/>
                <a:ea typeface="Calibri" panose="020F0502020204030204" pitchFamily="34" charset="0"/>
                <a:cs typeface="Times New Roman" panose="02020603050405020304" pitchFamily="18" charset="0"/>
              </a:rPr>
              <a:t>favour</a:t>
            </a:r>
            <a:r>
              <a:rPr lang="en-US" sz="2000" dirty="0">
                <a:effectLst/>
                <a:latin typeface="Candara" panose="020E0502030303020204" pitchFamily="34" charset="0"/>
                <a:ea typeface="Calibri" panose="020F0502020204030204" pitchFamily="34" charset="0"/>
                <a:cs typeface="Times New Roman" panose="02020603050405020304" pitchFamily="18" charset="0"/>
              </a:rPr>
              <a:t>, stating that FIRS has no constitutional authority to impose and collect VAT.</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This is on the basis that VAT is not included in the Exclusive Legislative List and thus outside the purview of the Federal Government. </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VAT Law 2021 of Rivers State was consequently passed.</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The COA has however granted a stay of execution of the judgement, ordering Rivers State to refrain from implementing the judgement.</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Lagos State on the other hand, has applied to the COA to be joined as a party to the suit and awaiting the Court’s ruling.</a:t>
            </a:r>
          </a:p>
          <a:p>
            <a:pPr marL="342900" marR="0" lvl="0" indent="-342900" algn="just">
              <a:lnSpc>
                <a:spcPct val="107000"/>
              </a:lnSpc>
              <a:spcBef>
                <a:spcPts val="0"/>
              </a:spcBef>
              <a:spcAft>
                <a:spcPts val="80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Lagos State has also enacted its VAT Law with an attempt to commence implementation.</a:t>
            </a:r>
          </a:p>
        </p:txBody>
      </p:sp>
    </p:spTree>
    <p:extLst>
      <p:ext uri="{BB962C8B-B14F-4D97-AF65-F5344CB8AC3E}">
        <p14:creationId xmlns:p14="http://schemas.microsoft.com/office/powerpoint/2010/main" val="1830912148"/>
      </p:ext>
    </p:extLst>
  </p:cSld>
  <p:clrMapOvr>
    <a:masterClrMapping/>
  </p:clrMapOvr>
  <mc:AlternateContent xmlns:mc="http://schemas.openxmlformats.org/markup-compatibility/2006" xmlns:p14="http://schemas.microsoft.com/office/powerpoint/2010/main">
    <mc:Choice Requires="p14">
      <p:transition spd="slow" p14:dur="2000" advTm="54378"/>
    </mc:Choice>
    <mc:Fallback xmlns="">
      <p:transition spd="slow" advTm="5437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9A1865-3C1B-4218-AABD-1F86BD33CB6A}"/>
              </a:ext>
            </a:extLst>
          </p:cNvPr>
          <p:cNvSpPr txBox="1"/>
          <p:nvPr/>
        </p:nvSpPr>
        <p:spPr>
          <a:xfrm>
            <a:off x="2645056" y="1249190"/>
            <a:ext cx="6480720" cy="461665"/>
          </a:xfrm>
          <a:prstGeom prst="rect">
            <a:avLst/>
          </a:prstGeom>
          <a:noFill/>
        </p:spPr>
        <p:txBody>
          <a:bodyPr wrap="square" rtlCol="0">
            <a:spAutoFit/>
          </a:bodyPr>
          <a:lstStyle/>
          <a:p>
            <a:pPr lvl="0" algn="ctr">
              <a:defRPr/>
            </a:pPr>
            <a:r>
              <a:rPr lang="en-US" sz="2400" b="1" dirty="0">
                <a:solidFill>
                  <a:srgbClr val="C00000"/>
                </a:solidFill>
                <a:latin typeface="Candara"/>
                <a:cs typeface="Candara"/>
              </a:rPr>
              <a:t>VAT – CONSTITUTIONAL PROVISIONS</a:t>
            </a:r>
          </a:p>
        </p:txBody>
      </p:sp>
      <p:sp>
        <p:nvSpPr>
          <p:cNvPr id="2" name="Rectangle 1">
            <a:extLst>
              <a:ext uri="{FF2B5EF4-FFF2-40B4-BE49-F238E27FC236}">
                <a16:creationId xmlns:a16="http://schemas.microsoft.com/office/drawing/2014/main" id="{2A6C7D7E-415A-44E8-98C0-7CBD1875A32F}"/>
              </a:ext>
            </a:extLst>
          </p:cNvPr>
          <p:cNvSpPr/>
          <p:nvPr/>
        </p:nvSpPr>
        <p:spPr>
          <a:xfrm>
            <a:off x="3469207" y="2266598"/>
            <a:ext cx="8071763" cy="2324804"/>
          </a:xfrm>
          <a:prstGeom prst="rect">
            <a:avLst/>
          </a:prstGeom>
        </p:spPr>
        <p:txBody>
          <a:bodyPr wrap="square">
            <a:spAutoFit/>
          </a:bodyPr>
          <a:lstStyle/>
          <a:p>
            <a:pPr marL="342900" marR="0" lvl="0" indent="-342900" algn="just">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VAT is not included in the 1999 CFRN neither under the Exclusive Legislative List nor the Concurrent Legislative List, unlike other taxes e.g.</a:t>
            </a:r>
            <a:r>
              <a:rPr lang="en-US" sz="2000" dirty="0">
                <a:latin typeface="Candara" panose="020E0502030303020204" pitchFamily="34" charset="0"/>
                <a:ea typeface="Calibri" panose="020F0502020204030204" pitchFamily="34" charset="0"/>
                <a:cs typeface="Times New Roman" panose="02020603050405020304" pitchFamily="18" charset="0"/>
              </a:rPr>
              <a:t>, </a:t>
            </a:r>
            <a:r>
              <a:rPr lang="en-US" sz="2000" dirty="0">
                <a:effectLst/>
                <a:latin typeface="Candara" panose="020E0502030303020204" pitchFamily="34" charset="0"/>
                <a:ea typeface="Calibri" panose="020F0502020204030204" pitchFamily="34" charset="0"/>
                <a:cs typeface="Times New Roman" panose="02020603050405020304" pitchFamily="18" charset="0"/>
              </a:rPr>
              <a:t>income tax, capital gains tax &amp; stamp duties.</a:t>
            </a:r>
          </a:p>
          <a:p>
            <a:pPr marL="342900" marR="0" lvl="0" indent="-342900" algn="just">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This suggests that VAT is reserved for the Residual List within the exclusive purview and administration of the state government.</a:t>
            </a:r>
          </a:p>
          <a:p>
            <a:pPr marL="342900" marR="0" lvl="0" indent="-342900" algn="just">
              <a:spcBef>
                <a:spcPts val="0"/>
              </a:spcBef>
              <a:spcAft>
                <a:spcPts val="80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This is in line with Section 4(7)(a) of the CFRN.</a:t>
            </a:r>
          </a:p>
          <a:p>
            <a:pPr marL="0" marR="0" algn="just">
              <a:lnSpc>
                <a:spcPct val="107000"/>
              </a:lnSpc>
              <a:spcBef>
                <a:spcPts val="0"/>
              </a:spcBef>
              <a:spcAft>
                <a:spcPts val="800"/>
              </a:spcAft>
            </a:pPr>
            <a:endParaRPr lang="en-US" sz="1800" b="1" dirty="0">
              <a:effectLst/>
              <a:latin typeface="Candara" panose="020E0502030303020204" pitchFamily="34" charset="0"/>
              <a:ea typeface="Calibri" panose="020F0502020204030204" pitchFamily="34" charset="0"/>
              <a:cs typeface="Times New Roman" panose="02020603050405020304" pitchFamily="18" charset="0"/>
            </a:endParaRPr>
          </a:p>
        </p:txBody>
      </p:sp>
      <p:pic>
        <p:nvPicPr>
          <p:cNvPr id="1026" name="Picture 2" descr="VAT controversy: OPS expresses concerns, seeks clarification on remittance  - Vanguard News">
            <a:extLst>
              <a:ext uri="{FF2B5EF4-FFF2-40B4-BE49-F238E27FC236}">
                <a16:creationId xmlns:a16="http://schemas.microsoft.com/office/drawing/2014/main" id="{A9310AF0-147E-48D3-AE20-E0A1DA8F5A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352" y="2187807"/>
            <a:ext cx="2987895" cy="2668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91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9A1865-3C1B-4218-AABD-1F86BD33CB6A}"/>
              </a:ext>
            </a:extLst>
          </p:cNvPr>
          <p:cNvSpPr txBox="1"/>
          <p:nvPr/>
        </p:nvSpPr>
        <p:spPr>
          <a:xfrm>
            <a:off x="1368856" y="1223023"/>
            <a:ext cx="9284347" cy="461665"/>
          </a:xfrm>
          <a:prstGeom prst="rect">
            <a:avLst/>
          </a:prstGeom>
          <a:noFill/>
        </p:spPr>
        <p:txBody>
          <a:bodyPr wrap="square" rtlCol="0">
            <a:spAutoFit/>
          </a:bodyPr>
          <a:lstStyle/>
          <a:p>
            <a:pPr lvl="0" algn="ctr">
              <a:defRPr/>
            </a:pPr>
            <a:r>
              <a:rPr lang="en-US" sz="2400" b="1" dirty="0">
                <a:solidFill>
                  <a:srgbClr val="C00000"/>
                </a:solidFill>
                <a:latin typeface="Candara"/>
                <a:cs typeface="Candara"/>
              </a:rPr>
              <a:t>COMPLEXITY OF IMPLEMENTATION AT SUB-NATIONAL LEVELS</a:t>
            </a:r>
          </a:p>
        </p:txBody>
      </p:sp>
      <p:sp>
        <p:nvSpPr>
          <p:cNvPr id="8" name="TextBox 7">
            <a:extLst>
              <a:ext uri="{FF2B5EF4-FFF2-40B4-BE49-F238E27FC236}">
                <a16:creationId xmlns:a16="http://schemas.microsoft.com/office/drawing/2014/main" id="{F16E589B-1D4E-4625-908A-C28ED19C5FA5}"/>
              </a:ext>
            </a:extLst>
          </p:cNvPr>
          <p:cNvSpPr txBox="1"/>
          <p:nvPr/>
        </p:nvSpPr>
        <p:spPr>
          <a:xfrm>
            <a:off x="633865" y="1840955"/>
            <a:ext cx="10516489" cy="3693319"/>
          </a:xfrm>
          <a:prstGeom prst="rect">
            <a:avLst/>
          </a:prstGeom>
          <a:noFill/>
        </p:spPr>
        <p:txBody>
          <a:bodyPr wrap="square">
            <a:spAutoFit/>
          </a:bodyPr>
          <a:lstStyle/>
          <a:p>
            <a:pPr marL="285750" indent="-285750" algn="just">
              <a:buFont typeface="Arial" panose="020B0604020202020204" pitchFamily="34" charset="0"/>
              <a:buChar char="•"/>
            </a:pPr>
            <a:r>
              <a:rPr lang="en-US" b="1" dirty="0">
                <a:effectLst/>
                <a:latin typeface="Candara" panose="020E0502030303020204" pitchFamily="34" charset="0"/>
                <a:ea typeface="Calibri" panose="020F0502020204030204" pitchFamily="34" charset="0"/>
                <a:cs typeface="Times New Roman" panose="02020603050405020304" pitchFamily="18" charset="0"/>
              </a:rPr>
              <a:t>Input VAT</a:t>
            </a:r>
            <a:r>
              <a:rPr lang="en-US" dirty="0">
                <a:effectLst/>
                <a:latin typeface="Candara" panose="020E0502030303020204" pitchFamily="34" charset="0"/>
                <a:ea typeface="Calibri" panose="020F0502020204030204" pitchFamily="34" charset="0"/>
                <a:cs typeface="Times New Roman" panose="02020603050405020304" pitchFamily="18" charset="0"/>
              </a:rPr>
              <a:t>: </a:t>
            </a:r>
            <a:r>
              <a:rPr lang="en-US" dirty="0">
                <a:effectLst/>
                <a:latin typeface="Candara" panose="020E0502030303020204" pitchFamily="34" charset="0"/>
                <a:ea typeface="Calibri" panose="020F0502020204030204" pitchFamily="34" charset="0"/>
              </a:rPr>
              <a:t>Where VAT is to be administered on a state-by-state basis, it is unclear how taxpayers who source products or raw materials from one state will recover the input tax suffered in that state from output tax collected on sales of the products in another state, especially with the disparity in VAT rates across the states.</a:t>
            </a:r>
            <a:endParaRPr lang="en-US" sz="1800" dirty="0">
              <a:effectLst/>
              <a:latin typeface="Candara" panose="020E0502030303020204" pitchFamily="34" charset="0"/>
              <a:ea typeface="Calibri" panose="020F0502020204030204" pitchFamily="34" charset="0"/>
              <a:cs typeface="Calibri" panose="020F0502020204030204" pitchFamily="34" charset="0"/>
            </a:endParaRPr>
          </a:p>
          <a:p>
            <a:pPr algn="just"/>
            <a:endParaRPr lang="en-US" sz="1800" dirty="0">
              <a:effectLst/>
              <a:latin typeface="Candara" panose="020E0502030303020204" pitchFamily="34" charset="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n-US" sz="1800" b="1" dirty="0">
                <a:effectLst/>
                <a:latin typeface="Candara" panose="020E0502030303020204" pitchFamily="34" charset="0"/>
                <a:ea typeface="Calibri" panose="020F0502020204030204" pitchFamily="34" charset="0"/>
                <a:cs typeface="Times New Roman" panose="02020603050405020304" pitchFamily="18" charset="0"/>
              </a:rPr>
              <a:t>Import</a:t>
            </a:r>
            <a:r>
              <a:rPr lang="en-US" sz="1800" dirty="0">
                <a:effectLst/>
                <a:latin typeface="Candara" panose="020E0502030303020204" pitchFamily="34" charset="0"/>
                <a:ea typeface="Calibri" panose="020F0502020204030204" pitchFamily="34" charset="0"/>
                <a:cs typeface="Times New Roman" panose="02020603050405020304" pitchFamily="18" charset="0"/>
              </a:rPr>
              <a:t>: M</a:t>
            </a:r>
            <a:r>
              <a:rPr lang="en-US" sz="1800" dirty="0">
                <a:effectLst/>
                <a:latin typeface="Candara" panose="020E0502030303020204" pitchFamily="34" charset="0"/>
                <a:ea typeface="Calibri" panose="020F0502020204030204" pitchFamily="34" charset="0"/>
              </a:rPr>
              <a:t>aritime shipping and navigation including ports is listed on the Exclusive Legislative List. This makes it a matter reserved exclusively for the Federal Government. Thus, VAT on goods brought in through these ports fall out of the purview of the State Governments.</a:t>
            </a:r>
          </a:p>
          <a:p>
            <a:pPr marL="285750" indent="-285750" algn="just">
              <a:buFont typeface="Arial" panose="020B0604020202020204" pitchFamily="34" charset="0"/>
              <a:buChar char="•"/>
            </a:pPr>
            <a:endParaRPr lang="en-US" dirty="0">
              <a:latin typeface="Candara" panose="020E0502030303020204" pitchFamily="34" charset="0"/>
              <a:ea typeface="Calibri" panose="020F0502020204030204" pitchFamily="34" charset="0"/>
            </a:endParaRPr>
          </a:p>
          <a:p>
            <a:pPr marL="285750" indent="-285750" algn="just">
              <a:buFont typeface="Arial" panose="020B0604020202020204" pitchFamily="34" charset="0"/>
              <a:buChar char="•"/>
            </a:pPr>
            <a:r>
              <a:rPr lang="en-US" sz="1800" dirty="0">
                <a:effectLst/>
                <a:latin typeface="Candara" panose="020E0502030303020204" pitchFamily="34" charset="0"/>
                <a:ea typeface="Calibri" panose="020F0502020204030204" pitchFamily="34" charset="0"/>
              </a:rPr>
              <a:t>Both Rivers and Lagos States’ VAT Laws provide for VAT on imports to be payable to the States, contrary to the provisions of the CFRN. Therefore, states with ports e.g., Lagos and Rivers State may need to do an impact analysis to determine the effect of excluding VAT collected on imported goods on its estimated generation.</a:t>
            </a:r>
            <a:endParaRPr lang="en-US" dirty="0">
              <a:latin typeface="Candara" panose="020E0502030303020204" pitchFamily="34" charset="0"/>
            </a:endParaRPr>
          </a:p>
        </p:txBody>
      </p:sp>
    </p:spTree>
    <p:extLst>
      <p:ext uri="{BB962C8B-B14F-4D97-AF65-F5344CB8AC3E}">
        <p14:creationId xmlns:p14="http://schemas.microsoft.com/office/powerpoint/2010/main" val="396315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9A1865-3C1B-4218-AABD-1F86BD33CB6A}"/>
              </a:ext>
            </a:extLst>
          </p:cNvPr>
          <p:cNvSpPr txBox="1"/>
          <p:nvPr/>
        </p:nvSpPr>
        <p:spPr>
          <a:xfrm>
            <a:off x="601717" y="1365066"/>
            <a:ext cx="10988565" cy="461665"/>
          </a:xfrm>
          <a:prstGeom prst="rect">
            <a:avLst/>
          </a:prstGeom>
          <a:noFill/>
        </p:spPr>
        <p:txBody>
          <a:bodyPr wrap="square" rtlCol="0">
            <a:spAutoFit/>
          </a:bodyPr>
          <a:lstStyle/>
          <a:p>
            <a:pPr lvl="0" algn="ctr">
              <a:defRPr/>
            </a:pPr>
            <a:r>
              <a:rPr lang="en-US" sz="2400" b="1" dirty="0">
                <a:solidFill>
                  <a:srgbClr val="C00000"/>
                </a:solidFill>
                <a:latin typeface="Candara"/>
                <a:cs typeface="Candara"/>
              </a:rPr>
              <a:t>COMPLEXITY OF IMPLEMENTATION AT SUB-NATIONAL LEVELS (CONTINUED)</a:t>
            </a:r>
          </a:p>
        </p:txBody>
      </p:sp>
      <p:sp>
        <p:nvSpPr>
          <p:cNvPr id="8" name="TextBox 7">
            <a:extLst>
              <a:ext uri="{FF2B5EF4-FFF2-40B4-BE49-F238E27FC236}">
                <a16:creationId xmlns:a16="http://schemas.microsoft.com/office/drawing/2014/main" id="{F16E589B-1D4E-4625-908A-C28ED19C5FA5}"/>
              </a:ext>
            </a:extLst>
          </p:cNvPr>
          <p:cNvSpPr txBox="1"/>
          <p:nvPr/>
        </p:nvSpPr>
        <p:spPr>
          <a:xfrm>
            <a:off x="670775" y="2071775"/>
            <a:ext cx="10266547" cy="3854004"/>
          </a:xfrm>
          <a:prstGeom prst="rect">
            <a:avLst/>
          </a:prstGeom>
          <a:noFill/>
        </p:spPr>
        <p:txBody>
          <a:bodyPr wrap="square">
            <a:spAutoFit/>
          </a:bodyPr>
          <a:lstStyle/>
          <a:p>
            <a:pPr marL="285750" marR="0" indent="-285750" algn="just">
              <a:lnSpc>
                <a:spcPct val="107000"/>
              </a:lnSpc>
              <a:spcBef>
                <a:spcPts val="0"/>
              </a:spcBef>
              <a:spcAft>
                <a:spcPts val="800"/>
              </a:spcAft>
              <a:buFont typeface="Arial" panose="020B0604020202020204" pitchFamily="34" charset="0"/>
              <a:buChar char="•"/>
            </a:pPr>
            <a:r>
              <a:rPr lang="en-US" sz="1800" b="1" dirty="0">
                <a:effectLst/>
                <a:latin typeface="Candara" panose="020E0502030303020204" pitchFamily="34" charset="0"/>
                <a:ea typeface="Calibri" panose="020F0502020204030204" pitchFamily="34" charset="0"/>
                <a:cs typeface="Times New Roman" panose="02020603050405020304" pitchFamily="18" charset="0"/>
              </a:rPr>
              <a:t>Tax Point</a:t>
            </a:r>
            <a:r>
              <a:rPr lang="en-US" sz="1800" dirty="0">
                <a:effectLst/>
                <a:latin typeface="Candara" panose="020E0502030303020204" pitchFamily="34" charset="0"/>
                <a:ea typeface="Calibri" panose="020F0502020204030204" pitchFamily="34" charset="0"/>
                <a:cs typeface="Times New Roman" panose="02020603050405020304" pitchFamily="18" charset="0"/>
              </a:rPr>
              <a:t>: VAT, as we know it, is a consumption tax </a:t>
            </a:r>
            <a:r>
              <a:rPr lang="en-US" sz="1800" dirty="0">
                <a:effectLst/>
                <a:latin typeface="Candara" panose="020E0502030303020204" pitchFamily="34" charset="0"/>
                <a:ea typeface="Calibri" panose="020F0502020204030204" pitchFamily="34" charset="0"/>
                <a:cs typeface="Calibri" panose="020F0502020204030204" pitchFamily="34" charset="0"/>
              </a:rPr>
              <a:t>paid on the value added to a taxable item, to be borne by the final consumer</a:t>
            </a:r>
            <a:r>
              <a:rPr lang="en-US" sz="1800" dirty="0">
                <a:effectLst/>
                <a:latin typeface="Candara" panose="020E0502030303020204" pitchFamily="34" charset="0"/>
                <a:ea typeface="Calibri" panose="020F0502020204030204" pitchFamily="34" charset="0"/>
                <a:cs typeface="Times New Roman" panose="02020603050405020304" pitchFamily="18" charset="0"/>
              </a:rPr>
              <a:t>. With the proposed state administration, it is unclear the tax point for VAT – place of business, consumption or supply?</a:t>
            </a:r>
          </a:p>
          <a:p>
            <a:pPr marL="285750" indent="-285750" algn="just">
              <a:buFont typeface="Arial" panose="020B0604020202020204" pitchFamily="34" charset="0"/>
              <a:buChar char="•"/>
            </a:pPr>
            <a:r>
              <a:rPr lang="en-US" sz="1800" b="1" dirty="0">
                <a:effectLst/>
                <a:latin typeface="Candara" panose="020E0502030303020204" pitchFamily="34" charset="0"/>
                <a:ea typeface="Calibri" panose="020F0502020204030204" pitchFamily="34" charset="0"/>
                <a:cs typeface="Times New Roman" panose="02020603050405020304" pitchFamily="18" charset="0"/>
              </a:rPr>
              <a:t>Ease of Doing Business</a:t>
            </a:r>
            <a:r>
              <a:rPr lang="en-US" sz="1800" dirty="0">
                <a:effectLst/>
                <a:latin typeface="Candara" panose="020E0502030303020204" pitchFamily="34" charset="0"/>
                <a:ea typeface="Calibri" panose="020F0502020204030204" pitchFamily="34" charset="0"/>
                <a:cs typeface="Times New Roman" panose="02020603050405020304" pitchFamily="18" charset="0"/>
              </a:rPr>
              <a:t>: Finance Acts 2019 &amp; 2020 have amended the VAT Act extensively. Exempt items have been expanded to include land, building etc., and small companies exempted from charging and collecting VAT. The States’ VAT Laws have not put these into consideration.</a:t>
            </a:r>
          </a:p>
          <a:p>
            <a:pPr algn="just"/>
            <a:endParaRPr lang="en-US" dirty="0">
              <a:latin typeface="Candara" panose="020E0502030303020204" pitchFamily="34" charset="0"/>
              <a:ea typeface="Calibri" panose="020F0502020204030204" pitchFamily="34" charset="0"/>
              <a:cs typeface="Times New Roman" panose="02020603050405020304" pitchFamily="18" charset="0"/>
            </a:endParaRPr>
          </a:p>
          <a:p>
            <a:pPr marL="280988" algn="just"/>
            <a:r>
              <a:rPr lang="en-US" sz="1800" dirty="0">
                <a:effectLst/>
                <a:latin typeface="Candara" panose="020E0502030303020204" pitchFamily="34" charset="0"/>
                <a:ea typeface="Calibri" panose="020F0502020204030204" pitchFamily="34" charset="0"/>
                <a:cs typeface="Times New Roman" panose="02020603050405020304" pitchFamily="18" charset="0"/>
              </a:rPr>
              <a:t>Decline in Foreign direct investment may also be an effect of the proposed regime owing the cumbersome process of NRCs registering in all states they conduct business.</a:t>
            </a:r>
          </a:p>
          <a:p>
            <a:pPr algn="just"/>
            <a:endParaRPr lang="en-US" dirty="0">
              <a:latin typeface="Candara" panose="020E0502030303020204" pitchFamily="34" charset="0"/>
              <a:cs typeface="Times New Roman" panose="02020603050405020304" pitchFamily="18" charset="0"/>
            </a:endParaRPr>
          </a:p>
          <a:p>
            <a:pPr marL="285750" indent="-285750" algn="just">
              <a:buFont typeface="Arial" panose="020B0604020202020204" pitchFamily="34" charset="0"/>
              <a:buChar char="•"/>
            </a:pPr>
            <a:r>
              <a:rPr lang="en-US" sz="1800" b="1" dirty="0">
                <a:effectLst/>
                <a:latin typeface="Candara" panose="020E0502030303020204" pitchFamily="34" charset="0"/>
                <a:ea typeface="Calibri" panose="020F0502020204030204" pitchFamily="34" charset="0"/>
                <a:cs typeface="Times New Roman" panose="02020603050405020304" pitchFamily="18" charset="0"/>
              </a:rPr>
              <a:t>Multiplicity of Taxes</a:t>
            </a:r>
            <a:r>
              <a:rPr lang="en-US" sz="1800" dirty="0">
                <a:effectLst/>
                <a:latin typeface="Candara" panose="020E050203030302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Candara" panose="020E0502030303020204" pitchFamily="34" charset="0"/>
                <a:ea typeface="Calibri" panose="020F0502020204030204" pitchFamily="34" charset="0"/>
              </a:rPr>
              <a:t>States which have existing Consumption Tax</a:t>
            </a:r>
            <a:r>
              <a:rPr lang="en-US" sz="1800" dirty="0">
                <a:effectLst/>
                <a:latin typeface="Candara" panose="020E0502030303020204" pitchFamily="34" charset="0"/>
                <a:ea typeface="Calibri" panose="020F0502020204030204" pitchFamily="34" charset="0"/>
              </a:rPr>
              <a:t> Laws such as Lagos State, which also intend to legislate </a:t>
            </a:r>
            <a:r>
              <a:rPr lang="en-US" dirty="0">
                <a:latin typeface="Candara" panose="020E0502030303020204" pitchFamily="34" charset="0"/>
                <a:ea typeface="Calibri" panose="020F0502020204030204" pitchFamily="34" charset="0"/>
              </a:rPr>
              <a:t>on VAT would be subjecting taxpayers to double taxation on the same transaction</a:t>
            </a:r>
            <a:r>
              <a:rPr lang="en-US" sz="1800" i="1" dirty="0">
                <a:solidFill>
                  <a:srgbClr val="000000"/>
                </a:solidFill>
                <a:effectLst/>
                <a:latin typeface="Candara" panose="020E0502030303020204" pitchFamily="34" charset="0"/>
                <a:ea typeface="Calibri" panose="020F0502020204030204" pitchFamily="34" charset="0"/>
              </a:rPr>
              <a:t>.</a:t>
            </a:r>
            <a:endParaRPr lang="en-US" dirty="0">
              <a:latin typeface="Candara" panose="020E0502030303020204" pitchFamily="34" charset="0"/>
            </a:endParaRPr>
          </a:p>
        </p:txBody>
      </p:sp>
    </p:spTree>
    <p:extLst>
      <p:ext uri="{BB962C8B-B14F-4D97-AF65-F5344CB8AC3E}">
        <p14:creationId xmlns:p14="http://schemas.microsoft.com/office/powerpoint/2010/main" val="327555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9A1865-3C1B-4218-AABD-1F86BD33CB6A}"/>
              </a:ext>
            </a:extLst>
          </p:cNvPr>
          <p:cNvSpPr txBox="1"/>
          <p:nvPr/>
        </p:nvSpPr>
        <p:spPr>
          <a:xfrm>
            <a:off x="2605175" y="1206831"/>
            <a:ext cx="6480720" cy="461665"/>
          </a:xfrm>
          <a:prstGeom prst="rect">
            <a:avLst/>
          </a:prstGeom>
          <a:noFill/>
        </p:spPr>
        <p:txBody>
          <a:bodyPr wrap="square" rtlCol="0">
            <a:spAutoFit/>
          </a:bodyPr>
          <a:lstStyle/>
          <a:p>
            <a:pPr lvl="0" algn="ctr">
              <a:defRPr/>
            </a:pPr>
            <a:r>
              <a:rPr lang="en-US" sz="2400" b="1" dirty="0">
                <a:solidFill>
                  <a:srgbClr val="C00000"/>
                </a:solidFill>
                <a:latin typeface="Candara"/>
                <a:cs typeface="Candara"/>
              </a:rPr>
              <a:t>STAMP DUTIES – RECENT DEVELOPMENTS</a:t>
            </a:r>
          </a:p>
        </p:txBody>
      </p:sp>
      <p:sp>
        <p:nvSpPr>
          <p:cNvPr id="2" name="Rectangle 1">
            <a:extLst>
              <a:ext uri="{FF2B5EF4-FFF2-40B4-BE49-F238E27FC236}">
                <a16:creationId xmlns:a16="http://schemas.microsoft.com/office/drawing/2014/main" id="{2A6C7D7E-415A-44E8-98C0-7CBD1875A32F}"/>
              </a:ext>
            </a:extLst>
          </p:cNvPr>
          <p:cNvSpPr/>
          <p:nvPr/>
        </p:nvSpPr>
        <p:spPr>
          <a:xfrm>
            <a:off x="2885170" y="1905677"/>
            <a:ext cx="8682433" cy="3370923"/>
          </a:xfrm>
          <a:prstGeom prst="rect">
            <a:avLst/>
          </a:prstGeom>
        </p:spPr>
        <p:txBody>
          <a:bodyPr wrap="square">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Section 111 of the SDA empowers the Attorney General of the Federation (AGF) to recover duties and penalties due to the Federal Government.</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Further to this power, an Inter-Ministerial Committee championed by the Office of the AGF was set up in June 2020.</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Ongoing back duty audit &amp; recovery exercise conducted by the Committee across various sectors of the economy – financial institutions, oil &amp; gas etc.</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Lingering dispute between the Federal &amp; State Governments over the authority to collect </a:t>
            </a:r>
            <a:r>
              <a:rPr lang="en-US" sz="2000" dirty="0">
                <a:effectLst/>
                <a:latin typeface="Candara" panose="020E0502030303020204" pitchFamily="34" charset="0"/>
                <a:ea typeface="Calibri" panose="020F0502020204030204" pitchFamily="34" charset="0"/>
                <a:cs typeface="Calibri" panose="020F0502020204030204" pitchFamily="34" charset="0"/>
              </a:rPr>
              <a:t>₦</a:t>
            </a:r>
            <a:r>
              <a:rPr lang="en-US" sz="2000" dirty="0">
                <a:effectLst/>
                <a:latin typeface="Candara" panose="020E0502030303020204" pitchFamily="34" charset="0"/>
                <a:ea typeface="Calibri" panose="020F0502020204030204" pitchFamily="34" charset="0"/>
                <a:cs typeface="Times New Roman" panose="02020603050405020304" pitchFamily="18" charset="0"/>
              </a:rPr>
              <a:t>50 stamp duty on electronic transfers (</a:t>
            </a:r>
            <a:r>
              <a:rPr lang="en-US" sz="2000" i="1" dirty="0">
                <a:effectLst/>
                <a:latin typeface="Candara" panose="020E0502030303020204" pitchFamily="34" charset="0"/>
                <a:ea typeface="Calibri" panose="020F0502020204030204" pitchFamily="34" charset="0"/>
                <a:cs typeface="Times New Roman" panose="02020603050405020304" pitchFamily="18" charset="0"/>
              </a:rPr>
              <a:t>now EMT Levy</a:t>
            </a:r>
            <a:r>
              <a:rPr lang="en-US" sz="2000" dirty="0">
                <a:effectLst/>
                <a:latin typeface="Candara" panose="020E0502030303020204" pitchFamily="34" charset="0"/>
                <a:ea typeface="Calibri" panose="020F0502020204030204" pitchFamily="34" charset="0"/>
                <a:cs typeface="Times New Roman" panose="02020603050405020304" pitchFamily="18" charset="0"/>
              </a:rPr>
              <a:t>) </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ndara" panose="020E0502030303020204" pitchFamily="34" charset="0"/>
                <a:ea typeface="Calibri" panose="020F0502020204030204" pitchFamily="34" charset="0"/>
                <a:cs typeface="Times New Roman" panose="02020603050405020304" pitchFamily="18" charset="0"/>
              </a:rPr>
              <a:t>Anambra State obtained a judgement against FIRS in its High Court in March 2021.</a:t>
            </a:r>
          </a:p>
        </p:txBody>
      </p:sp>
      <p:pic>
        <p:nvPicPr>
          <p:cNvPr id="2050" name="Picture 2" descr="36 states sue FG over Stamp Duty - Nigeriannewsdirectcom">
            <a:extLst>
              <a:ext uri="{FF2B5EF4-FFF2-40B4-BE49-F238E27FC236}">
                <a16:creationId xmlns:a16="http://schemas.microsoft.com/office/drawing/2014/main" id="{40864E38-0CE5-4975-960E-2D7A60C9B4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838" y="2256879"/>
            <a:ext cx="2381104" cy="2344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75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23665" y="1725604"/>
            <a:ext cx="5472608" cy="46129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ndara" panose="020E0502030303020204" pitchFamily="34" charset="0"/>
                <a:cs typeface="Candara"/>
              </a:rPr>
              <a:t>TAX CASE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cs typeface="Candara"/>
            </a:endParaRPr>
          </a:p>
          <a:p>
            <a:pPr marL="285750" indent="-285750" algn="just">
              <a:lnSpc>
                <a:spcPct val="120000"/>
              </a:lnSpc>
              <a:buFont typeface="Arial"/>
              <a:buChar char="•"/>
              <a:defRPr/>
            </a:pPr>
            <a:r>
              <a:rPr lang="en-US" sz="1800" dirty="0">
                <a:effectLst/>
                <a:latin typeface="Candara" panose="020E0502030303020204" pitchFamily="34" charset="0"/>
                <a:ea typeface="Calibri" panose="020F0502020204030204" pitchFamily="34" charset="0"/>
                <a:cs typeface="Times New Roman" panose="02020603050405020304" pitchFamily="18" charset="0"/>
              </a:rPr>
              <a:t>Suit filed by the AGs of the 36 states against the AGF, praying the Supreme Court to declare the State Governments as the appropriate authorities to collect stamp duties on transfers between individuals within their respective states.</a:t>
            </a:r>
          </a:p>
          <a:p>
            <a:pPr algn="just">
              <a:lnSpc>
                <a:spcPct val="120000"/>
              </a:lnSpc>
              <a:defRPr/>
            </a:pPr>
            <a:endParaRPr lang="en-US" dirty="0">
              <a:latin typeface="Candara" panose="020E0502030303020204" pitchFamily="34" charset="0"/>
              <a:ea typeface="Calibri" panose="020F0502020204030204" pitchFamily="34" charset="0"/>
              <a:cs typeface="Times New Roman" panose="02020603050405020304" pitchFamily="18" charset="0"/>
            </a:endParaRPr>
          </a:p>
          <a:p>
            <a:pPr marL="285750" indent="-285750" algn="just">
              <a:lnSpc>
                <a:spcPct val="120000"/>
              </a:lnSpc>
              <a:buFont typeface="Arial"/>
              <a:buChar char="•"/>
              <a:defRPr/>
            </a:pPr>
            <a:r>
              <a:rPr lang="en-US" sz="1800" dirty="0">
                <a:effectLst/>
                <a:latin typeface="Candara" panose="020E0502030303020204" pitchFamily="34" charset="0"/>
                <a:ea typeface="Calibri" panose="020F0502020204030204" pitchFamily="34" charset="0"/>
                <a:cs typeface="Times New Roman" panose="02020603050405020304" pitchFamily="18" charset="0"/>
              </a:rPr>
              <a:t>States </a:t>
            </a:r>
            <a:r>
              <a:rPr lang="en-US" dirty="0">
                <a:latin typeface="Candara" panose="020E0502030303020204" pitchFamily="34" charset="0"/>
                <a:ea typeface="Calibri" panose="020F0502020204030204" pitchFamily="34" charset="0"/>
                <a:cs typeface="Times New Roman" panose="02020603050405020304" pitchFamily="18" charset="0"/>
              </a:rPr>
              <a:t>claim that by virtue of Section 4(2) of the SDA (as amended by Finance Act 2019) and Section 163 of 1999 CFRN, Federal Government cannot collect duties on transfers between individuals within various states.</a:t>
            </a:r>
            <a:endParaRPr lang="en-US" sz="1800" dirty="0">
              <a:effectLst/>
              <a:latin typeface="Candara" panose="020E0502030303020204" pitchFamily="34" charset="0"/>
              <a:ea typeface="Calibri" panose="020F0502020204030204" pitchFamily="34" charset="0"/>
              <a:cs typeface="Times New Roman" panose="02020603050405020304" pitchFamily="18" charset="0"/>
            </a:endParaRPr>
          </a:p>
          <a:p>
            <a:pPr marL="285750" marR="0" lvl="0" indent="-285750" algn="just" defTabSz="914400" rtl="0" eaLnBrk="1" fontAlgn="auto" latinLnBrk="0" hangingPunct="1">
              <a:lnSpc>
                <a:spcPct val="120000"/>
              </a:lnSpc>
              <a:spcBef>
                <a:spcPts val="0"/>
              </a:spcBef>
              <a:spcAft>
                <a:spcPts val="0"/>
              </a:spcAft>
              <a:buClrTx/>
              <a:buSzTx/>
              <a:buFont typeface="Arial"/>
              <a:buChar char="•"/>
              <a:tabLst/>
              <a:defRPr/>
            </a:pPr>
            <a:endParaRPr kumimoji="0" lang="en-US" sz="1800" b="0" i="0" u="none" strike="noStrike" kern="1200" cap="none" spc="0" normalizeH="0" baseline="0" noProof="0" dirty="0">
              <a:ln>
                <a:noFill/>
              </a:ln>
              <a:solidFill>
                <a:prstClr val="black"/>
              </a:solidFill>
              <a:effectLst/>
              <a:uLnTx/>
              <a:uFillTx/>
              <a:latin typeface="Candara" panose="020E0502030303020204" pitchFamily="34" charset="0"/>
              <a:cs typeface="Candara"/>
            </a:endParaRPr>
          </a:p>
        </p:txBody>
      </p:sp>
      <p:sp>
        <p:nvSpPr>
          <p:cNvPr id="6" name="Rectangle 5"/>
          <p:cNvSpPr/>
          <p:nvPr/>
        </p:nvSpPr>
        <p:spPr>
          <a:xfrm>
            <a:off x="5999312" y="1725605"/>
            <a:ext cx="6192688" cy="36933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ndara"/>
                <a:ea typeface="+mn-ea"/>
                <a:cs typeface="Candara"/>
              </a:rPr>
              <a:t>TAX COMMENTARY </a:t>
            </a:r>
            <a:endParaRPr kumimoji="0" lang="en-US" sz="1800" b="0" i="0" u="none" strike="noStrike" kern="1200" cap="none" spc="0" normalizeH="0" baseline="0" noProof="0" dirty="0">
              <a:ln>
                <a:noFill/>
              </a:ln>
              <a:solidFill>
                <a:prstClr val="black"/>
              </a:solidFill>
              <a:effectLst/>
              <a:uLnTx/>
              <a:uFillTx/>
              <a:latin typeface="Candara"/>
              <a:ea typeface="+mn-ea"/>
              <a:cs typeface="Candara"/>
            </a:endParaRPr>
          </a:p>
        </p:txBody>
      </p:sp>
      <p:sp>
        <p:nvSpPr>
          <p:cNvPr id="7" name="TextBox 6">
            <a:extLst>
              <a:ext uri="{FF2B5EF4-FFF2-40B4-BE49-F238E27FC236}">
                <a16:creationId xmlns:a16="http://schemas.microsoft.com/office/drawing/2014/main" id="{B49A1865-3C1B-4218-AABD-1F86BD33CB6A}"/>
              </a:ext>
            </a:extLst>
          </p:cNvPr>
          <p:cNvSpPr txBox="1"/>
          <p:nvPr/>
        </p:nvSpPr>
        <p:spPr>
          <a:xfrm>
            <a:off x="680605" y="1072322"/>
            <a:ext cx="1083078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0000"/>
                </a:solidFill>
                <a:effectLst/>
                <a:uLnTx/>
                <a:uFillTx/>
                <a:latin typeface="Candara"/>
                <a:ea typeface="+mn-ea"/>
                <a:cs typeface="Candara"/>
              </a:rPr>
              <a:t>PENDING SUIT ON STAMP DUTY – AG ABIA STATE &amp; 35 ORS V. AG FEDERATION</a:t>
            </a:r>
          </a:p>
        </p:txBody>
      </p:sp>
      <p:cxnSp>
        <p:nvCxnSpPr>
          <p:cNvPr id="8" name="Straight Connector 7">
            <a:extLst>
              <a:ext uri="{FF2B5EF4-FFF2-40B4-BE49-F238E27FC236}">
                <a16:creationId xmlns:a16="http://schemas.microsoft.com/office/drawing/2014/main" id="{C05B9D2D-F2E4-4662-A240-5C1049BDC9EB}"/>
              </a:ext>
            </a:extLst>
          </p:cNvPr>
          <p:cNvCxnSpPr>
            <a:cxnSpLocks/>
          </p:cNvCxnSpPr>
          <p:nvPr/>
        </p:nvCxnSpPr>
        <p:spPr>
          <a:xfrm>
            <a:off x="5663952" y="1828486"/>
            <a:ext cx="0" cy="4336818"/>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3" name="Speech Bubble: Rectangle with Corners Rounded 62">
            <a:extLst>
              <a:ext uri="{FF2B5EF4-FFF2-40B4-BE49-F238E27FC236}">
                <a16:creationId xmlns:a16="http://schemas.microsoft.com/office/drawing/2014/main" id="{9925CBE0-0BD7-431C-8390-A9D3A6BED372}"/>
              </a:ext>
            </a:extLst>
          </p:cNvPr>
          <p:cNvSpPr/>
          <p:nvPr/>
        </p:nvSpPr>
        <p:spPr>
          <a:xfrm>
            <a:off x="6363939" y="2222270"/>
            <a:ext cx="5123798" cy="2890864"/>
          </a:xfrm>
          <a:prstGeom prst="wedgeRoundRectCallout">
            <a:avLst>
              <a:gd name="adj1" fmla="val -33023"/>
              <a:gd name="adj2" fmla="val 69167"/>
              <a:gd name="adj3" fmla="val 16667"/>
            </a:avLst>
          </a:prstGeom>
          <a:solidFill>
            <a:srgbClr val="0D04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dirty="0">
                <a:latin typeface="Candara" panose="020E0502030303020204" pitchFamily="34" charset="0"/>
              </a:rPr>
              <a:t>“The relevant tax authority in a state shall collect duties in respect of instruments executed between persons or individuals at such rates to be imposed or charged as may be agreed with the Federal Government”</a:t>
            </a:r>
          </a:p>
        </p:txBody>
      </p:sp>
      <p:sp>
        <p:nvSpPr>
          <p:cNvPr id="65" name="TextBox 64">
            <a:extLst>
              <a:ext uri="{FF2B5EF4-FFF2-40B4-BE49-F238E27FC236}">
                <a16:creationId xmlns:a16="http://schemas.microsoft.com/office/drawing/2014/main" id="{AFE0B104-584D-4F29-A6AC-8377C44CE624}"/>
              </a:ext>
            </a:extLst>
          </p:cNvPr>
          <p:cNvSpPr txBox="1"/>
          <p:nvPr/>
        </p:nvSpPr>
        <p:spPr>
          <a:xfrm>
            <a:off x="6096000" y="5636803"/>
            <a:ext cx="2541562" cy="646331"/>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ndara"/>
                <a:ea typeface="+mn-ea"/>
                <a:cs typeface="Candara"/>
              </a:rPr>
              <a:t>Section 4(2) of SDA (as amended)</a:t>
            </a:r>
          </a:p>
        </p:txBody>
      </p:sp>
    </p:spTree>
    <p:extLst>
      <p:ext uri="{BB962C8B-B14F-4D97-AF65-F5344CB8AC3E}">
        <p14:creationId xmlns:p14="http://schemas.microsoft.com/office/powerpoint/2010/main" val="22305211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3320</TotalTime>
  <Words>1429</Words>
  <Application>Microsoft Office PowerPoint</Application>
  <PresentationFormat>Widescreen</PresentationFormat>
  <Paragraphs>96</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Calibri Light</vt:lpstr>
      <vt:lpstr>Candara</vt:lpstr>
      <vt:lpstr>Courier New</vt:lpstr>
      <vt:lpstr>Garamond</vt:lpstr>
      <vt:lpstr>Symbol</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abani;Oluwasanmi Ogunsanwo</dc:creator>
  <cp:lastModifiedBy>Olanrewaju Ajogbasile</cp:lastModifiedBy>
  <cp:revision>12</cp:revision>
  <dcterms:created xsi:type="dcterms:W3CDTF">2020-06-18T21:02:22Z</dcterms:created>
  <dcterms:modified xsi:type="dcterms:W3CDTF">2021-10-10T12:07:11Z</dcterms:modified>
</cp:coreProperties>
</file>