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67" r:id="rId3"/>
    <p:sldId id="320" r:id="rId4"/>
    <p:sldId id="319" r:id="rId5"/>
    <p:sldId id="301" r:id="rId6"/>
    <p:sldId id="303" r:id="rId7"/>
    <p:sldId id="316" r:id="rId8"/>
    <p:sldId id="317" r:id="rId9"/>
    <p:sldId id="304" r:id="rId10"/>
    <p:sldId id="318" r:id="rId11"/>
    <p:sldId id="315" r:id="rId12"/>
    <p:sldId id="313" r:id="rId13"/>
    <p:sldId id="314" r:id="rId14"/>
    <p:sldId id="27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snapToGrid="0">
      <p:cViewPr varScale="1">
        <p:scale>
          <a:sx n="122" d="100"/>
          <a:sy n="122" d="100"/>
        </p:scale>
        <p:origin x="224" y="3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4301B0-E8B0-4125-972D-CA27AAC6A0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0203FEF-3EF5-426E-AAF0-C6368EAA53BA}">
      <dgm:prSet custT="1"/>
      <dgm:spPr>
        <a:solidFill>
          <a:srgbClr val="92D050"/>
        </a:solidFill>
      </dgm:spPr>
      <dgm:t>
        <a:bodyPr/>
        <a:lstStyle/>
        <a:p>
          <a:pPr algn="ctr" rtl="0"/>
          <a:r>
            <a:rPr lang="en-GB" sz="2800" b="1" dirty="0"/>
            <a:t>NGF VIRTUAL TAX LAW WORKSHOP</a:t>
          </a:r>
        </a:p>
        <a:p>
          <a:pPr algn="ctr" rtl="0"/>
          <a:r>
            <a:rPr lang="en-GB" sz="2800" b="1" dirty="0"/>
            <a:t>NOTABLE STATE INTERNAL REVENUE SERVICE LEGAL CASES-OBJECTIONS TO BEST OF JUDGMENT, ENFORCEMENT, DISPUTE RESOLUTION…</a:t>
          </a:r>
          <a:endParaRPr lang="en-GB" sz="2800" dirty="0"/>
        </a:p>
      </dgm:t>
    </dgm:pt>
    <dgm:pt modelId="{6EFA0767-C672-418D-8133-E001DC7C0BC7}" type="parTrans" cxnId="{DE165F99-AF90-4D13-8392-B48018AD826B}">
      <dgm:prSet/>
      <dgm:spPr/>
      <dgm:t>
        <a:bodyPr/>
        <a:lstStyle/>
        <a:p>
          <a:endParaRPr lang="en-US"/>
        </a:p>
      </dgm:t>
    </dgm:pt>
    <dgm:pt modelId="{FB610AB5-5A25-4F65-9F75-2D53FFC2D6DD}" type="sibTrans" cxnId="{DE165F99-AF90-4D13-8392-B48018AD826B}">
      <dgm:prSet/>
      <dgm:spPr/>
      <dgm:t>
        <a:bodyPr/>
        <a:lstStyle/>
        <a:p>
          <a:endParaRPr lang="en-US"/>
        </a:p>
      </dgm:t>
    </dgm:pt>
    <dgm:pt modelId="{4F201113-250D-4411-81CF-DF6DA50B9563}" type="pres">
      <dgm:prSet presAssocID="{994301B0-E8B0-4125-972D-CA27AAC6A033}" presName="linear" presStyleCnt="0">
        <dgm:presLayoutVars>
          <dgm:animLvl val="lvl"/>
          <dgm:resizeHandles val="exact"/>
        </dgm:presLayoutVars>
      </dgm:prSet>
      <dgm:spPr/>
    </dgm:pt>
    <dgm:pt modelId="{F0868545-0AF3-4A83-A8B5-CE6091CFA18B}" type="pres">
      <dgm:prSet presAssocID="{70203FEF-3EF5-426E-AAF0-C6368EAA53BA}" presName="parentText" presStyleLbl="node1" presStyleIdx="0" presStyleCnt="1" custLinFactNeighborX="28" custLinFactNeighborY="41894">
        <dgm:presLayoutVars>
          <dgm:chMax val="0"/>
          <dgm:bulletEnabled val="1"/>
        </dgm:presLayoutVars>
      </dgm:prSet>
      <dgm:spPr/>
    </dgm:pt>
  </dgm:ptLst>
  <dgm:cxnLst>
    <dgm:cxn modelId="{BE5A6664-1735-46EF-B084-5701E74ECBA3}" type="presOf" srcId="{70203FEF-3EF5-426E-AAF0-C6368EAA53BA}" destId="{F0868545-0AF3-4A83-A8B5-CE6091CFA18B}" srcOrd="0" destOrd="0" presId="urn:microsoft.com/office/officeart/2005/8/layout/vList2"/>
    <dgm:cxn modelId="{DE165F99-AF90-4D13-8392-B48018AD826B}" srcId="{994301B0-E8B0-4125-972D-CA27AAC6A033}" destId="{70203FEF-3EF5-426E-AAF0-C6368EAA53BA}" srcOrd="0" destOrd="0" parTransId="{6EFA0767-C672-418D-8133-E001DC7C0BC7}" sibTransId="{FB610AB5-5A25-4F65-9F75-2D53FFC2D6DD}"/>
    <dgm:cxn modelId="{05DE0FC2-57D5-476D-A20B-D9704FE69E19}" type="presOf" srcId="{994301B0-E8B0-4125-972D-CA27AAC6A033}" destId="{4F201113-250D-4411-81CF-DF6DA50B9563}" srcOrd="0" destOrd="0" presId="urn:microsoft.com/office/officeart/2005/8/layout/vList2"/>
    <dgm:cxn modelId="{4D3AA11F-14DB-41B4-B1FD-E38BD1C76965}" type="presParOf" srcId="{4F201113-250D-4411-81CF-DF6DA50B9563}" destId="{F0868545-0AF3-4A83-A8B5-CE6091CFA18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868545-0AF3-4A83-A8B5-CE6091CFA18B}">
      <dsp:nvSpPr>
        <dsp:cNvPr id="0" name=""/>
        <dsp:cNvSpPr/>
      </dsp:nvSpPr>
      <dsp:spPr>
        <a:xfrm>
          <a:off x="0" y="1512810"/>
          <a:ext cx="10058399" cy="2053350"/>
        </a:xfrm>
        <a:prstGeom prst="roundRect">
          <a:avLst/>
        </a:prstGeom>
        <a:solidFill>
          <a:srgbClr val="92D05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GB" sz="2800" b="1" kern="1200" dirty="0"/>
            <a:t>NGF VIRTUAL TAX LAW WORKSHOP</a:t>
          </a:r>
        </a:p>
        <a:p>
          <a:pPr marL="0" lvl="0" indent="0" algn="ctr" defTabSz="1244600" rtl="0">
            <a:lnSpc>
              <a:spcPct val="90000"/>
            </a:lnSpc>
            <a:spcBef>
              <a:spcPct val="0"/>
            </a:spcBef>
            <a:spcAft>
              <a:spcPct val="35000"/>
            </a:spcAft>
            <a:buNone/>
          </a:pPr>
          <a:r>
            <a:rPr lang="en-GB" sz="2800" b="1" kern="1200" dirty="0"/>
            <a:t>NOTABLE STATE INTERNAL REVENUE SERVICE LEGAL CASES-OBJECTIONS TO BEST OF JUDGMENT, ENFORCEMENT, DISPUTE RESOLUTION…</a:t>
          </a:r>
          <a:endParaRPr lang="en-GB" sz="2800" kern="1200" dirty="0"/>
        </a:p>
      </dsp:txBody>
      <dsp:txXfrm>
        <a:off x="100236" y="1613046"/>
        <a:ext cx="9857927" cy="18528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134321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348295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84055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45703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5576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359294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1272603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37527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23813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8E911-3206-475E-90D7-F5690F046F8E}" type="datetimeFigureOut">
              <a:rPr lang="en-US" smtClean="0"/>
              <a:pPr/>
              <a:t>10/11/21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2286744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78E911-3206-475E-90D7-F5690F046F8E}" type="datetimeFigureOut">
              <a:rPr lang="en-US" smtClean="0"/>
              <a:pPr/>
              <a:t>10/11/21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137691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78E911-3206-475E-90D7-F5690F046F8E}" type="datetimeFigureOut">
              <a:rPr lang="en-US" smtClean="0"/>
              <a:pPr/>
              <a:t>10/11/21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209938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78E911-3206-475E-90D7-F5690F046F8E}" type="datetimeFigureOut">
              <a:rPr lang="en-US" smtClean="0"/>
              <a:pPr/>
              <a:t>10/11/21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89585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8E911-3206-475E-90D7-F5690F046F8E}" type="datetimeFigureOut">
              <a:rPr lang="en-US" smtClean="0"/>
              <a:pPr/>
              <a:t>10/11/21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102962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78E911-3206-475E-90D7-F5690F046F8E}" type="datetimeFigureOut">
              <a:rPr lang="en-US" smtClean="0"/>
              <a:pPr/>
              <a:t>10/11/21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184568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78E911-3206-475E-90D7-F5690F046F8E}" type="datetimeFigureOut">
              <a:rPr lang="en-US" smtClean="0"/>
              <a:pPr/>
              <a:t>10/11/21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E1BAE9-C765-43F6-99CE-50815E304281}" type="slidenum">
              <a:rPr lang="en-US" smtClean="0"/>
              <a:pPr/>
              <a:t>‹#›</a:t>
            </a:fld>
            <a:endParaRPr lang="en-US"/>
          </a:p>
        </p:txBody>
      </p:sp>
    </p:spTree>
    <p:extLst>
      <p:ext uri="{BB962C8B-B14F-4D97-AF65-F5344CB8AC3E}">
        <p14:creationId xmlns:p14="http://schemas.microsoft.com/office/powerpoint/2010/main" val="401949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78E911-3206-475E-90D7-F5690F046F8E}" type="datetimeFigureOut">
              <a:rPr lang="en-US" smtClean="0"/>
              <a:pPr/>
              <a:t>10/11/21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E1BAE9-C765-43F6-99CE-50815E304281}" type="slidenum">
              <a:rPr lang="en-US" smtClean="0"/>
              <a:pPr/>
              <a:t>‹#›</a:t>
            </a:fld>
            <a:endParaRPr lang="en-US"/>
          </a:p>
        </p:txBody>
      </p:sp>
    </p:spTree>
    <p:extLst>
      <p:ext uri="{BB962C8B-B14F-4D97-AF65-F5344CB8AC3E}">
        <p14:creationId xmlns:p14="http://schemas.microsoft.com/office/powerpoint/2010/main" val="134002391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660829120"/>
              </p:ext>
            </p:extLst>
          </p:nvPr>
        </p:nvGraphicFramePr>
        <p:xfrm>
          <a:off x="1097280" y="758952"/>
          <a:ext cx="10058400"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1100051" y="4114800"/>
            <a:ext cx="10058400" cy="2076994"/>
          </a:xfrm>
        </p:spPr>
        <p:txBody>
          <a:bodyPr>
            <a:normAutofit fontScale="92500" lnSpcReduction="10000"/>
          </a:bodyPr>
          <a:lstStyle/>
          <a:p>
            <a:pPr algn="ctr"/>
            <a:endParaRPr lang="en-US" dirty="0"/>
          </a:p>
          <a:p>
            <a:pPr algn="ctr"/>
            <a:r>
              <a:rPr lang="en-US" dirty="0">
                <a:latin typeface="+mn-lt"/>
              </a:rPr>
              <a:t>                                                                   				</a:t>
            </a:r>
            <a:r>
              <a:rPr lang="en-US" sz="1600" b="1" dirty="0">
                <a:solidFill>
                  <a:schemeClr val="tx1"/>
                </a:solidFill>
                <a:latin typeface="+mn-lt"/>
              </a:rPr>
              <a:t>By </a:t>
            </a:r>
            <a:r>
              <a:rPr lang="en-US" sz="1600" b="1" dirty="0" err="1">
                <a:solidFill>
                  <a:schemeClr val="tx1"/>
                </a:solidFill>
                <a:latin typeface="+mn-lt"/>
              </a:rPr>
              <a:t>Seyi</a:t>
            </a:r>
            <a:r>
              <a:rPr lang="en-US" sz="1600" b="1" dirty="0">
                <a:solidFill>
                  <a:schemeClr val="tx1"/>
                </a:solidFill>
                <a:latin typeface="+mn-lt"/>
              </a:rPr>
              <a:t> </a:t>
            </a:r>
            <a:r>
              <a:rPr lang="en-US" sz="1600" b="1" dirty="0" err="1">
                <a:solidFill>
                  <a:schemeClr val="tx1"/>
                </a:solidFill>
              </a:rPr>
              <a:t>A</a:t>
            </a:r>
            <a:r>
              <a:rPr lang="en-US" sz="1600" b="1" dirty="0" err="1">
                <a:solidFill>
                  <a:schemeClr val="tx1"/>
                </a:solidFill>
                <a:latin typeface="+mn-lt"/>
              </a:rPr>
              <a:t>lade</a:t>
            </a:r>
            <a:endParaRPr lang="en-US" sz="1600" b="1" dirty="0">
              <a:solidFill>
                <a:schemeClr val="tx1"/>
              </a:solidFill>
              <a:latin typeface="+mn-lt"/>
            </a:endParaRPr>
          </a:p>
          <a:p>
            <a:pPr algn="ctr"/>
            <a:r>
              <a:rPr lang="en-US" sz="1600" b="1" dirty="0">
                <a:solidFill>
                  <a:schemeClr val="tx1"/>
                </a:solidFill>
                <a:latin typeface="+mn-lt"/>
              </a:rPr>
              <a:t>                                                               						DIRECTOR, LEGAL SERVICES</a:t>
            </a:r>
          </a:p>
          <a:p>
            <a:pPr algn="ctr"/>
            <a:r>
              <a:rPr lang="en-US" sz="1600" b="1" dirty="0">
                <a:solidFill>
                  <a:schemeClr val="tx1"/>
                </a:solidFill>
                <a:latin typeface="+mn-lt"/>
              </a:rPr>
              <a:t>                                                      							LAGOS STATE INTERNAL REVENUE SERVICE</a:t>
            </a:r>
          </a:p>
          <a:p>
            <a:pPr algn="ctr"/>
            <a:r>
              <a:rPr lang="en-US" sz="1600" dirty="0"/>
              <a:t>												</a:t>
            </a:r>
            <a:r>
              <a:rPr lang="en-US" sz="1600" dirty="0">
                <a:solidFill>
                  <a:srgbClr val="0070C0"/>
                </a:solidFill>
              </a:rPr>
              <a:t>aladesf@gmail.com</a:t>
            </a:r>
          </a:p>
          <a:p>
            <a:pPr algn="ctr"/>
            <a:r>
              <a:rPr lang="en-US" sz="1600" dirty="0"/>
              <a:t>													</a:t>
            </a:r>
            <a:r>
              <a:rPr lang="en-GB" sz="1600" b="1" i="1" dirty="0">
                <a:solidFill>
                  <a:schemeClr val="tx1"/>
                </a:solidFill>
              </a:rPr>
              <a:t>+234 90 99645437</a:t>
            </a:r>
            <a:endParaRPr lang="en-US" sz="1600" dirty="0">
              <a:solidFill>
                <a:schemeClr val="tx1"/>
              </a:solidFill>
            </a:endParaRPr>
          </a:p>
          <a:p>
            <a:endParaRPr lang="en-US" sz="1400" dirty="0"/>
          </a:p>
        </p:txBody>
      </p:sp>
      <p:pic>
        <p:nvPicPr>
          <p:cNvPr id="4" name="Picture 3"/>
          <p:cNvPicPr>
            <a:picLocks noChangeAspect="1"/>
          </p:cNvPicPr>
          <p:nvPr/>
        </p:nvPicPr>
        <p:blipFill>
          <a:blip r:embed="rId7"/>
          <a:stretch>
            <a:fillRect/>
          </a:stretch>
        </p:blipFill>
        <p:spPr>
          <a:xfrm>
            <a:off x="5190766" y="581887"/>
            <a:ext cx="1833489" cy="1702454"/>
          </a:xfrm>
          <a:prstGeom prst="rect">
            <a:avLst/>
          </a:prstGeom>
        </p:spPr>
      </p:pic>
    </p:spTree>
    <p:extLst>
      <p:ext uri="{BB962C8B-B14F-4D97-AF65-F5344CB8AC3E}">
        <p14:creationId xmlns:p14="http://schemas.microsoft.com/office/powerpoint/2010/main" val="426220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029783-D22F-C449-BEA4-98173DF5A5D3}"/>
              </a:ext>
            </a:extLst>
          </p:cNvPr>
          <p:cNvSpPr/>
          <p:nvPr/>
        </p:nvSpPr>
        <p:spPr>
          <a:xfrm>
            <a:off x="178420" y="144966"/>
            <a:ext cx="12013580" cy="6092052"/>
          </a:xfrm>
          <a:prstGeom prst="rect">
            <a:avLst/>
          </a:prstGeom>
        </p:spPr>
        <p:txBody>
          <a:bodyPr wrap="square">
            <a:spAutoFit/>
          </a:bodyPr>
          <a:lstStyle/>
          <a:p>
            <a:r>
              <a:rPr lang="en-GB" b="1" dirty="0"/>
              <a:t>NEXEN PETROLEUM NIGERIA LTD VS LIRS APPEAL NO: TAT/LZ/PIT/031/2018</a:t>
            </a:r>
            <a:endParaRPr lang="en-US" b="1" dirty="0"/>
          </a:p>
          <a:p>
            <a:endParaRPr lang="en-US" b="1" dirty="0"/>
          </a:p>
          <a:p>
            <a:pPr algn="just">
              <a:lnSpc>
                <a:spcPct val="150000"/>
              </a:lnSpc>
            </a:pPr>
            <a:r>
              <a:rPr lang="en-GB" sz="1700" b="1" dirty="0"/>
              <a:t>Issues: 	</a:t>
            </a:r>
            <a:r>
              <a:rPr lang="en-GB" sz="1700" dirty="0"/>
              <a:t>Whether an agency relationship exists between the parties, thus making the Appellant merely an agent of the 		respondent for the PAYE scheme and not a taxpayer for purposes of any future actions of its employee with   		their earned income or statutory deductions</a:t>
            </a:r>
          </a:p>
          <a:p>
            <a:pPr algn="just">
              <a:lnSpc>
                <a:spcPct val="150000"/>
              </a:lnSpc>
            </a:pPr>
            <a:endParaRPr lang="en-GB" sz="1700" dirty="0"/>
          </a:p>
          <a:p>
            <a:pPr>
              <a:lnSpc>
                <a:spcPct val="150000"/>
              </a:lnSpc>
            </a:pPr>
            <a:r>
              <a:rPr lang="en-GB" sz="1700" b="1" dirty="0"/>
              <a:t>	</a:t>
            </a:r>
            <a:r>
              <a:rPr lang="en-GB" sz="1700" dirty="0"/>
              <a:t>	Whether Voluntary Pension Contribution (VPC) qualify as tax deductible contributions and remain so in relation 		to the Appellant as an agent of the Respondent</a:t>
            </a:r>
          </a:p>
          <a:p>
            <a:pPr>
              <a:lnSpc>
                <a:spcPct val="150000"/>
              </a:lnSpc>
            </a:pPr>
            <a:endParaRPr lang="en-GB" sz="1700" dirty="0"/>
          </a:p>
          <a:p>
            <a:pPr algn="just">
              <a:lnSpc>
                <a:spcPct val="150000"/>
              </a:lnSpc>
            </a:pPr>
            <a:r>
              <a:rPr lang="en-GB" sz="1700" b="1" dirty="0"/>
              <a:t>TAT : 	</a:t>
            </a:r>
            <a:r>
              <a:rPr lang="en-GB" sz="1700" dirty="0"/>
              <a:t>held that  the appellant having fulfilled its statutory obligation and paying over all pension contributions (both 		compulsory and voluntary) to the Pension Fund Custodian specified by the Pension Fund administrator, is not 		under any further obligation to account for subsequent dealings by the employee, with the VPC.</a:t>
            </a:r>
          </a:p>
          <a:p>
            <a:pPr algn="just">
              <a:lnSpc>
                <a:spcPct val="150000"/>
              </a:lnSpc>
            </a:pPr>
            <a:endParaRPr lang="en-GB" sz="1700" dirty="0"/>
          </a:p>
          <a:p>
            <a:pPr algn="just">
              <a:lnSpc>
                <a:spcPct val="150000"/>
              </a:lnSpc>
            </a:pPr>
            <a:r>
              <a:rPr lang="en-GB" sz="1700" dirty="0"/>
              <a:t>Lessons learnt: the Employer as a collecting agent has no further obligation on subsequent transaction on VPC once it has discharged the duty of deducting and remitting of statutory deductions to the tax authority.</a:t>
            </a:r>
          </a:p>
          <a:p>
            <a:pPr algn="just">
              <a:lnSpc>
                <a:spcPct val="150000"/>
              </a:lnSpc>
            </a:pPr>
            <a:endParaRPr lang="en-US" sz="1700" dirty="0"/>
          </a:p>
        </p:txBody>
      </p:sp>
    </p:spTree>
    <p:extLst>
      <p:ext uri="{BB962C8B-B14F-4D97-AF65-F5344CB8AC3E}">
        <p14:creationId xmlns:p14="http://schemas.microsoft.com/office/powerpoint/2010/main" val="375827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005" y="590629"/>
            <a:ext cx="11220995" cy="923330"/>
          </a:xfrm>
          <a:prstGeom prst="rect">
            <a:avLst/>
          </a:prstGeom>
        </p:spPr>
        <p:txBody>
          <a:bodyPr wrap="square">
            <a:spAutoFit/>
          </a:bodyPr>
          <a:lstStyle/>
          <a:p>
            <a:endParaRPr lang="en-GB" b="1" dirty="0"/>
          </a:p>
          <a:p>
            <a:endParaRPr lang="en-GB" b="1" dirty="0"/>
          </a:p>
          <a:p>
            <a:endParaRPr lang="en-GB" b="1" dirty="0"/>
          </a:p>
        </p:txBody>
      </p:sp>
      <p:sp>
        <p:nvSpPr>
          <p:cNvPr id="3" name="Rectangle 2">
            <a:extLst>
              <a:ext uri="{FF2B5EF4-FFF2-40B4-BE49-F238E27FC236}">
                <a16:creationId xmlns:a16="http://schemas.microsoft.com/office/drawing/2014/main" id="{685F2E67-8D91-5B4C-9F11-B033DB9878E3}"/>
              </a:ext>
            </a:extLst>
          </p:cNvPr>
          <p:cNvSpPr/>
          <p:nvPr/>
        </p:nvSpPr>
        <p:spPr>
          <a:xfrm>
            <a:off x="278779" y="412594"/>
            <a:ext cx="11220995" cy="4057970"/>
          </a:xfrm>
          <a:prstGeom prst="rect">
            <a:avLst/>
          </a:prstGeom>
        </p:spPr>
        <p:txBody>
          <a:bodyPr wrap="square">
            <a:spAutoFit/>
          </a:bodyPr>
          <a:lstStyle/>
          <a:p>
            <a:pPr algn="ctr"/>
            <a:r>
              <a:rPr lang="en-GB" b="1" dirty="0"/>
              <a:t>DISPUTE RESOLUTION</a:t>
            </a:r>
          </a:p>
          <a:p>
            <a:endParaRPr lang="en-GB" b="1" dirty="0"/>
          </a:p>
          <a:p>
            <a:r>
              <a:rPr lang="en-GB" dirty="0"/>
              <a:t>The LIRS explore the Alternative dispute mechanism through</a:t>
            </a:r>
            <a:r>
              <a:rPr lang="en-GB" b="1" dirty="0"/>
              <a:t>:</a:t>
            </a:r>
          </a:p>
          <a:p>
            <a:endParaRPr lang="en-GB" b="1" dirty="0"/>
          </a:p>
          <a:p>
            <a:pPr>
              <a:lnSpc>
                <a:spcPct val="200000"/>
              </a:lnSpc>
            </a:pPr>
            <a:r>
              <a:rPr lang="en-GB" b="1" dirty="0"/>
              <a:t>TAX AUDIT RECONCILIATION COMMITTEE  (TARC) Meetings; </a:t>
            </a:r>
            <a:r>
              <a:rPr lang="en-GB" dirty="0"/>
              <a:t>to resolve pending tax issues emanating from objections to Demand Notices.</a:t>
            </a:r>
          </a:p>
          <a:p>
            <a:pPr>
              <a:lnSpc>
                <a:spcPct val="200000"/>
              </a:lnSpc>
            </a:pPr>
            <a:endParaRPr lang="en-GB" b="1" dirty="0"/>
          </a:p>
          <a:p>
            <a:pPr algn="just">
              <a:lnSpc>
                <a:spcPct val="150000"/>
              </a:lnSpc>
            </a:pPr>
            <a:r>
              <a:rPr lang="en-GB" b="1" dirty="0"/>
              <a:t>OUT OF COURT SETTLEMENTS; the Agency encourages and provides avenues for tax </a:t>
            </a:r>
            <a:r>
              <a:rPr lang="en-GB" dirty="0"/>
              <a:t>matters  already pending in the different Courts or at the Tribunal to be settled at reasonable stages, it is also sensitive to the importance of growing the Nation’s tax jurisprudence. </a:t>
            </a:r>
          </a:p>
        </p:txBody>
      </p:sp>
    </p:spTree>
    <p:extLst>
      <p:ext uri="{BB962C8B-B14F-4D97-AF65-F5344CB8AC3E}">
        <p14:creationId xmlns:p14="http://schemas.microsoft.com/office/powerpoint/2010/main" val="713156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074" y="612845"/>
            <a:ext cx="11220995" cy="6932667"/>
          </a:xfrm>
          <a:prstGeom prst="rect">
            <a:avLst/>
          </a:prstGeom>
        </p:spPr>
        <p:txBody>
          <a:bodyPr wrap="square">
            <a:spAutoFit/>
          </a:bodyPr>
          <a:lstStyle/>
          <a:p>
            <a:pPr marL="285750" indent="-285750">
              <a:buFont typeface="Arial" panose="020B0604020202020204" pitchFamily="34" charset="0"/>
              <a:buChar char="•"/>
            </a:pPr>
            <a:endParaRPr lang="en-GB" b="1" dirty="0"/>
          </a:p>
          <a:p>
            <a:pPr algn="ctr"/>
            <a:r>
              <a:rPr lang="en-GB" b="1" u="sng" dirty="0"/>
              <a:t>FRUSTRATIONS/ CHALLENGES MILITATING AGAINST PROSECUTION OF TAX CASES AND SOLUTIONS</a:t>
            </a:r>
          </a:p>
          <a:p>
            <a:pPr marL="285750" indent="-285750">
              <a:buFont typeface="Arial" panose="020B0604020202020204" pitchFamily="34" charset="0"/>
              <a:buChar char="•"/>
            </a:pPr>
            <a:endParaRPr lang="en-GB" b="1" u="sng" dirty="0"/>
          </a:p>
          <a:p>
            <a:pPr marL="285750" indent="-285750">
              <a:buFont typeface="Arial" panose="020B0604020202020204" pitchFamily="34" charset="0"/>
              <a:buChar char="•"/>
            </a:pPr>
            <a:r>
              <a:rPr lang="en-GB" b="1" dirty="0"/>
              <a:t>TAXPAYER DOCUMENTATION</a:t>
            </a:r>
          </a:p>
          <a:p>
            <a:r>
              <a:rPr lang="en-GB" dirty="0"/>
              <a:t>	</a:t>
            </a:r>
          </a:p>
          <a:p>
            <a:r>
              <a:rPr lang="en-GB" dirty="0"/>
              <a:t>	</a:t>
            </a:r>
            <a:r>
              <a:rPr lang="en-GB" sz="1700" dirty="0"/>
              <a:t>Due Diligence in the raising of Notice of Assessment due to:</a:t>
            </a:r>
          </a:p>
          <a:p>
            <a:endParaRPr lang="en-GB" sz="1700" b="1" dirty="0"/>
          </a:p>
          <a:p>
            <a:pPr marL="742950" lvl="1" indent="-285750">
              <a:buFont typeface="Courier New" panose="02070309020205020404" pitchFamily="49" charset="0"/>
              <a:buChar char="o"/>
            </a:pPr>
            <a:r>
              <a:rPr lang="en-GB" sz="1700" dirty="0"/>
              <a:t>Inadequate knowledge of a taxpayer in order to birth proper prosecution.</a:t>
            </a:r>
          </a:p>
          <a:p>
            <a:pPr marL="742950" lvl="1" indent="-285750">
              <a:buFont typeface="Courier New" panose="02070309020205020404" pitchFamily="49" charset="0"/>
              <a:buChar char="o"/>
            </a:pPr>
            <a:endParaRPr lang="en-GB" sz="1700" dirty="0"/>
          </a:p>
          <a:p>
            <a:pPr marL="742950" lvl="1" indent="-285750">
              <a:buFont typeface="Courier New" panose="02070309020205020404" pitchFamily="49" charset="0"/>
              <a:buChar char="o"/>
            </a:pPr>
            <a:r>
              <a:rPr lang="en-GB" sz="1700" dirty="0"/>
              <a:t>Issuance of arbitrary Best of Judgment Assessments. </a:t>
            </a:r>
          </a:p>
          <a:p>
            <a:endParaRPr lang="en-GB" sz="1700" dirty="0"/>
          </a:p>
          <a:p>
            <a:pPr marL="285750" indent="-285750">
              <a:buFont typeface="Arial" panose="020B0604020202020204" pitchFamily="34" charset="0"/>
              <a:buChar char="•"/>
            </a:pPr>
            <a:r>
              <a:rPr lang="en-GB" b="1" dirty="0"/>
              <a:t>COURT APPEARANCES</a:t>
            </a:r>
            <a:endParaRPr lang="en-GB" dirty="0"/>
          </a:p>
          <a:p>
            <a:pPr marL="285750" indent="-285750">
              <a:buFont typeface="Arial" panose="020B0604020202020204" pitchFamily="34" charset="0"/>
              <a:buChar char="•"/>
            </a:pPr>
            <a:endParaRPr lang="en-GB" dirty="0"/>
          </a:p>
          <a:p>
            <a:pPr marL="742950" lvl="1" indent="-285750">
              <a:buFont typeface="Courier New" panose="02070309020205020404" pitchFamily="49" charset="0"/>
              <a:buChar char="o"/>
            </a:pPr>
            <a:r>
              <a:rPr lang="en-GB" sz="1700" dirty="0"/>
              <a:t>Some colleagues with conduct of a taxpayer file sometimes exhibit phobia for appearing in Courts</a:t>
            </a:r>
          </a:p>
          <a:p>
            <a:pPr lvl="1"/>
            <a:endParaRPr lang="en-GB" sz="1700" dirty="0"/>
          </a:p>
          <a:p>
            <a:pPr algn="ctr"/>
            <a:r>
              <a:rPr lang="en-US" b="1" u="sng" dirty="0"/>
              <a:t>SOLUTIONS</a:t>
            </a:r>
          </a:p>
          <a:p>
            <a:endParaRPr lang="en-US" dirty="0"/>
          </a:p>
          <a:p>
            <a:pPr marL="285750" indent="-285750" algn="just">
              <a:lnSpc>
                <a:spcPct val="150000"/>
              </a:lnSpc>
              <a:buFont typeface="Arial" panose="020B0604020202020204" pitchFamily="34" charset="0"/>
              <a:buChar char="•"/>
            </a:pPr>
            <a:r>
              <a:rPr lang="en-US" sz="1700" dirty="0"/>
              <a:t>Performing adequate KYC on taxpayers.</a:t>
            </a:r>
          </a:p>
          <a:p>
            <a:pPr marL="285750" indent="-285750" algn="just">
              <a:lnSpc>
                <a:spcPct val="150000"/>
              </a:lnSpc>
              <a:buFont typeface="Arial" panose="020B0604020202020204" pitchFamily="34" charset="0"/>
              <a:buChar char="•"/>
            </a:pPr>
            <a:r>
              <a:rPr lang="en-US" sz="1700" dirty="0"/>
              <a:t>Exercise of due diligence in the raising of notice of assessments, its Service and further reviews</a:t>
            </a:r>
            <a:r>
              <a:rPr lang="en-GB" sz="1700" dirty="0"/>
              <a:t>.</a:t>
            </a:r>
            <a:endParaRPr lang="en-US" sz="1700" dirty="0"/>
          </a:p>
          <a:p>
            <a:pPr marL="285750" indent="-285750" algn="just">
              <a:lnSpc>
                <a:spcPct val="150000"/>
              </a:lnSpc>
              <a:buFont typeface="Arial" panose="020B0604020202020204" pitchFamily="34" charset="0"/>
              <a:buChar char="•"/>
            </a:pPr>
            <a:r>
              <a:rPr lang="en-US" sz="1700" dirty="0"/>
              <a:t>Adopting a knowledge-based basis for the issuance of best of Judgment Assessments</a:t>
            </a:r>
          </a:p>
          <a:p>
            <a:pPr marL="285750" indent="-285750" algn="just">
              <a:lnSpc>
                <a:spcPct val="150000"/>
              </a:lnSpc>
              <a:buFont typeface="Arial" panose="020B0604020202020204" pitchFamily="34" charset="0"/>
              <a:buChar char="•"/>
            </a:pPr>
            <a:r>
              <a:rPr lang="en-US" sz="1700" dirty="0"/>
              <a:t>Confidence building towards appearance as Witnesses in Court.</a:t>
            </a:r>
          </a:p>
          <a:p>
            <a:pPr marL="285750" indent="-285750" algn="just">
              <a:lnSpc>
                <a:spcPct val="150000"/>
              </a:lnSpc>
              <a:buFont typeface="Arial" panose="020B0604020202020204" pitchFamily="34" charset="0"/>
              <a:buChar char="•"/>
            </a:pPr>
            <a:endParaRPr lang="en-US" sz="1700" dirty="0"/>
          </a:p>
          <a:p>
            <a:endParaRPr lang="en-US" dirty="0"/>
          </a:p>
        </p:txBody>
      </p:sp>
    </p:spTree>
    <p:extLst>
      <p:ext uri="{BB962C8B-B14F-4D97-AF65-F5344CB8AC3E}">
        <p14:creationId xmlns:p14="http://schemas.microsoft.com/office/powerpoint/2010/main" val="353981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074" y="612845"/>
            <a:ext cx="11220995" cy="3416320"/>
          </a:xfrm>
          <a:prstGeom prst="rect">
            <a:avLst/>
          </a:prstGeom>
        </p:spPr>
        <p:txBody>
          <a:bodyPr wrap="square">
            <a:spAutoFit/>
          </a:bodyPr>
          <a:lstStyle/>
          <a:p>
            <a:r>
              <a:rPr lang="en-GB" sz="5400" i="1" dirty="0"/>
              <a:t>Albert Bushnell Hart:</a:t>
            </a:r>
            <a:r>
              <a:rPr lang="en-GB" sz="5400" dirty="0"/>
              <a:t> "Taxation is the price which civilized communities pay for the opportunity of remaining civilized."</a:t>
            </a:r>
            <a:endParaRPr lang="en-US" sz="5400" dirty="0"/>
          </a:p>
        </p:txBody>
      </p:sp>
    </p:spTree>
    <p:extLst>
      <p:ext uri="{BB962C8B-B14F-4D97-AF65-F5344CB8AC3E}">
        <p14:creationId xmlns:p14="http://schemas.microsoft.com/office/powerpoint/2010/main" val="150018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3036" y="3244334"/>
            <a:ext cx="8123844" cy="2554545"/>
          </a:xfrm>
          <a:prstGeom prst="rect">
            <a:avLst/>
          </a:prstGeom>
        </p:spPr>
        <p:txBody>
          <a:bodyPr wrap="square">
            <a:spAutoFit/>
          </a:bodyPr>
          <a:lstStyle/>
          <a:p>
            <a:pPr algn="ctr"/>
            <a:r>
              <a:rPr lang="en-US" sz="8000" dirty="0">
                <a:ln w="0"/>
                <a:solidFill>
                  <a:srgbClr val="FF0000"/>
                </a:solidFill>
                <a:effectLst>
                  <a:reflection blurRad="6350" stA="53000" endA="300" endPos="35500" dir="5400000" sy="-90000" algn="bl" rotWithShape="0"/>
                </a:effectLst>
              </a:rPr>
              <a:t>THANK YOU FOR LISTENING</a:t>
            </a:r>
          </a:p>
        </p:txBody>
      </p:sp>
      <p:pic>
        <p:nvPicPr>
          <p:cNvPr id="3" name="Picture 2"/>
          <p:cNvPicPr>
            <a:picLocks noChangeAspect="1"/>
          </p:cNvPicPr>
          <p:nvPr/>
        </p:nvPicPr>
        <p:blipFill>
          <a:blip r:embed="rId2"/>
          <a:stretch>
            <a:fillRect/>
          </a:stretch>
        </p:blipFill>
        <p:spPr>
          <a:xfrm>
            <a:off x="5190766" y="581887"/>
            <a:ext cx="1833489" cy="1702454"/>
          </a:xfrm>
          <a:prstGeom prst="rect">
            <a:avLst/>
          </a:prstGeom>
        </p:spPr>
      </p:pic>
    </p:spTree>
    <p:extLst>
      <p:ext uri="{BB962C8B-B14F-4D97-AF65-F5344CB8AC3E}">
        <p14:creationId xmlns:p14="http://schemas.microsoft.com/office/powerpoint/2010/main" val="269858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063" y="90293"/>
            <a:ext cx="11641874" cy="8025274"/>
          </a:xfrm>
          <a:prstGeom prst="rect">
            <a:avLst/>
          </a:prstGeom>
        </p:spPr>
        <p:txBody>
          <a:bodyPr wrap="square">
            <a:spAutoFit/>
          </a:bodyPr>
          <a:lstStyle/>
          <a:p>
            <a:r>
              <a:rPr lang="en-GB" sz="2300" dirty="0">
                <a:solidFill>
                  <a:schemeClr val="accent1"/>
                </a:solidFill>
              </a:rPr>
              <a:t>	</a:t>
            </a:r>
            <a:r>
              <a:rPr lang="en-GB" sz="2300" b="1" dirty="0">
                <a:solidFill>
                  <a:schemeClr val="accent1"/>
                </a:solidFill>
              </a:rPr>
              <a:t>ENFORCEMENT OF TAX LIABILITY UNDER THE PERSONAL INCOME TAX ACT</a:t>
            </a:r>
          </a:p>
          <a:p>
            <a:endParaRPr lang="en-US" sz="2000" dirty="0">
              <a:solidFill>
                <a:schemeClr val="accent1"/>
              </a:solidFill>
            </a:endParaRPr>
          </a:p>
          <a:p>
            <a:pPr algn="just"/>
            <a:r>
              <a:rPr lang="en-GB" sz="1700" dirty="0"/>
              <a:t>There are various modes prescribed by PITA to compel payment of taxes and generally engender a tax compliance culture, they are:</a:t>
            </a:r>
          </a:p>
          <a:p>
            <a:pPr algn="just"/>
            <a:endParaRPr lang="en-US" sz="1100" dirty="0"/>
          </a:p>
          <a:p>
            <a:pPr lvl="1" algn="just">
              <a:lnSpc>
                <a:spcPct val="150000"/>
              </a:lnSpc>
            </a:pPr>
            <a:r>
              <a:rPr lang="en-GB" sz="1700" dirty="0"/>
              <a:t>1.	</a:t>
            </a:r>
            <a:r>
              <a:rPr lang="en-GB" sz="1700" b="1" dirty="0"/>
              <a:t>LEVYING OF DISTRESS PURSUANT TO SECTION 104 FOR FAILURE TO PAY TAXES</a:t>
            </a:r>
            <a:r>
              <a:rPr lang="en-GB" sz="1700" dirty="0"/>
              <a:t>. </a:t>
            </a:r>
          </a:p>
          <a:p>
            <a:pPr lvl="0" algn="just"/>
            <a:r>
              <a:rPr lang="en-GB" sz="1700" dirty="0"/>
              <a:t>		</a:t>
            </a:r>
          </a:p>
          <a:p>
            <a:pPr marL="742950" lvl="1" indent="-285750" algn="just">
              <a:lnSpc>
                <a:spcPct val="150000"/>
              </a:lnSpc>
              <a:buFont typeface="Wingdings" pitchFamily="2" charset="2"/>
              <a:buChar char="v"/>
            </a:pPr>
            <a:r>
              <a:rPr lang="en-GB" sz="1700" dirty="0"/>
              <a:t>	</a:t>
            </a:r>
            <a:r>
              <a:rPr lang="en-GB" sz="1700" b="1" dirty="0"/>
              <a:t>CHEMIRON INTERNATIONAL VS LIRS </a:t>
            </a:r>
          </a:p>
          <a:p>
            <a:pPr lvl="1" algn="just">
              <a:lnSpc>
                <a:spcPct val="150000"/>
              </a:lnSpc>
            </a:pPr>
            <a:r>
              <a:rPr lang="en-GB" sz="1700" b="1" dirty="0"/>
              <a:t>	</a:t>
            </a:r>
            <a:r>
              <a:rPr lang="en-GB" sz="1700" dirty="0"/>
              <a:t>In</a:t>
            </a:r>
            <a:r>
              <a:rPr lang="en-GB" sz="1700" b="1" dirty="0"/>
              <a:t> </a:t>
            </a:r>
            <a:r>
              <a:rPr lang="en-GB" sz="1700" dirty="0"/>
              <a:t>this case the Lagos State High Court Held that it has jurisdiction to hear 	and determine Personal Income 	Tax matters. The court in arriving at its decision relied on the provision of section 272 of the 	Constitution       	of the Federal Republic of Nigeria (CFRN) 1999 as amended which grants the High Court </a:t>
            </a:r>
            <a:r>
              <a:rPr lang="en-GB" dirty="0"/>
              <a:t>of a State</a:t>
            </a:r>
            <a:r>
              <a:rPr lang="en-GB" sz="1700" dirty="0"/>
              <a:t> 	Unlimited jurisdiction on civil and criminal proceedings. The Court held that </a:t>
            </a:r>
            <a:r>
              <a:rPr lang="en-GB" sz="1700" b="1" dirty="0"/>
              <a:t>the State High Court has 	jurisdiction to hear and determine Personal Income Tax matters</a:t>
            </a:r>
            <a:r>
              <a:rPr lang="en-GB" sz="1700" dirty="0"/>
              <a:t>. It further held that  a court of law 	should not allow the provisions of an enactment to be read in such a way as to deny 	citizens direct access 	to courts.</a:t>
            </a:r>
            <a:r>
              <a:rPr lang="en-GB" sz="1600" dirty="0"/>
              <a:t> However, in the case of </a:t>
            </a:r>
            <a:r>
              <a:rPr lang="en-GB" sz="1600" b="1" dirty="0"/>
              <a:t> LAGOS STATE BOARD OF INTERNAL REVENUE SERVICE VS ECOSERVE</a:t>
            </a:r>
            <a:r>
              <a:rPr lang="en-GB" sz="1600" dirty="0"/>
              <a:t> the </a:t>
            </a:r>
            <a:r>
              <a:rPr lang="en-GB" sz="1700" dirty="0"/>
              <a:t>same 	court made a conflicting decision that will be seen in subsequent slides. </a:t>
            </a:r>
            <a:r>
              <a:rPr lang="en-GB" sz="1700" b="1" i="1" dirty="0"/>
              <a:t>	</a:t>
            </a:r>
          </a:p>
          <a:p>
            <a:pPr lvl="1" algn="just">
              <a:lnSpc>
                <a:spcPct val="150000"/>
              </a:lnSpc>
            </a:pPr>
            <a:endParaRPr lang="en-GB" sz="1700" b="1" dirty="0"/>
          </a:p>
          <a:p>
            <a:pPr lvl="1" algn="just">
              <a:lnSpc>
                <a:spcPct val="150000"/>
              </a:lnSpc>
            </a:pPr>
            <a:r>
              <a:rPr lang="en-GB" sz="1700" b="1" dirty="0"/>
              <a:t>LESSONS LEARNT</a:t>
            </a:r>
            <a:r>
              <a:rPr lang="en-GB" sz="1700" dirty="0"/>
              <a:t>: The positive lessons for the LIRS here are;  the Agency can institute matters for recovery at</a:t>
            </a:r>
            <a:endParaRPr lang="en-US" sz="1200" dirty="0"/>
          </a:p>
          <a:p>
            <a:pPr marL="285750" lvl="0" indent="-285750">
              <a:buFont typeface="Arial" panose="020B0604020202020204" pitchFamily="34" charset="0"/>
              <a:buChar char="•"/>
            </a:pPr>
            <a:endParaRPr lang="en-GB" dirty="0"/>
          </a:p>
          <a:p>
            <a:pPr lvl="0" algn="just">
              <a:lnSpc>
                <a:spcPct val="150000"/>
              </a:lnSpc>
            </a:pPr>
            <a:endParaRPr lang="en-GB" sz="1700" dirty="0"/>
          </a:p>
          <a:p>
            <a:pPr lvl="0" algn="just">
              <a:lnSpc>
                <a:spcPct val="150000"/>
              </a:lnSpc>
            </a:pPr>
            <a:endParaRPr lang="en-US" sz="1700" dirty="0"/>
          </a:p>
          <a:p>
            <a:pPr algn="just"/>
            <a:endParaRPr lang="en-GB" sz="1700" dirty="0"/>
          </a:p>
          <a:p>
            <a:pPr algn="just"/>
            <a:endParaRPr lang="en-GB" sz="1700" dirty="0"/>
          </a:p>
        </p:txBody>
      </p:sp>
    </p:spTree>
    <p:extLst>
      <p:ext uri="{BB962C8B-B14F-4D97-AF65-F5344CB8AC3E}">
        <p14:creationId xmlns:p14="http://schemas.microsoft.com/office/powerpoint/2010/main" val="286315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down)">
                                      <p:cBhvr>
                                        <p:cTn id="7" dur="580">
                                          <p:stCondLst>
                                            <p:cond delay="0"/>
                                          </p:stCondLst>
                                        </p:cTn>
                                        <p:tgtEl>
                                          <p:spTgt spid="2">
                                            <p:txEl>
                                              <p:pRg st="4" end="4"/>
                                            </p:txEl>
                                          </p:spTgt>
                                        </p:tgtEl>
                                      </p:cBhvr>
                                    </p:animEffect>
                                    <p:anim calcmode="lin" valueType="num">
                                      <p:cBhvr>
                                        <p:cTn id="8"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4" end="4"/>
                                            </p:txEl>
                                          </p:spTgt>
                                        </p:tgtEl>
                                      </p:cBhvr>
                                      <p:to x="100000" y="60000"/>
                                    </p:animScale>
                                    <p:animScale>
                                      <p:cBhvr>
                                        <p:cTn id="14" dur="166" decel="50000">
                                          <p:stCondLst>
                                            <p:cond delay="676"/>
                                          </p:stCondLst>
                                        </p:cTn>
                                        <p:tgtEl>
                                          <p:spTgt spid="2">
                                            <p:txEl>
                                              <p:pRg st="4" end="4"/>
                                            </p:txEl>
                                          </p:spTgt>
                                        </p:tgtEl>
                                      </p:cBhvr>
                                      <p:to x="100000" y="100000"/>
                                    </p:animScale>
                                    <p:animScale>
                                      <p:cBhvr>
                                        <p:cTn id="15" dur="26">
                                          <p:stCondLst>
                                            <p:cond delay="1312"/>
                                          </p:stCondLst>
                                        </p:cTn>
                                        <p:tgtEl>
                                          <p:spTgt spid="2">
                                            <p:txEl>
                                              <p:pRg st="4" end="4"/>
                                            </p:txEl>
                                          </p:spTgt>
                                        </p:tgtEl>
                                      </p:cBhvr>
                                      <p:to x="100000" y="80000"/>
                                    </p:animScale>
                                    <p:animScale>
                                      <p:cBhvr>
                                        <p:cTn id="16" dur="166" decel="50000">
                                          <p:stCondLst>
                                            <p:cond delay="1338"/>
                                          </p:stCondLst>
                                        </p:cTn>
                                        <p:tgtEl>
                                          <p:spTgt spid="2">
                                            <p:txEl>
                                              <p:pRg st="4" end="4"/>
                                            </p:txEl>
                                          </p:spTgt>
                                        </p:tgtEl>
                                      </p:cBhvr>
                                      <p:to x="100000" y="100000"/>
                                    </p:animScale>
                                    <p:animScale>
                                      <p:cBhvr>
                                        <p:cTn id="17" dur="26">
                                          <p:stCondLst>
                                            <p:cond delay="1642"/>
                                          </p:stCondLst>
                                        </p:cTn>
                                        <p:tgtEl>
                                          <p:spTgt spid="2">
                                            <p:txEl>
                                              <p:pRg st="4" end="4"/>
                                            </p:txEl>
                                          </p:spTgt>
                                        </p:tgtEl>
                                      </p:cBhvr>
                                      <p:to x="100000" y="90000"/>
                                    </p:animScale>
                                    <p:animScale>
                                      <p:cBhvr>
                                        <p:cTn id="18" dur="166" decel="50000">
                                          <p:stCondLst>
                                            <p:cond delay="1668"/>
                                          </p:stCondLst>
                                        </p:cTn>
                                        <p:tgtEl>
                                          <p:spTgt spid="2">
                                            <p:txEl>
                                              <p:pRg st="4" end="4"/>
                                            </p:txEl>
                                          </p:spTgt>
                                        </p:tgtEl>
                                      </p:cBhvr>
                                      <p:to x="100000" y="100000"/>
                                    </p:animScale>
                                    <p:animScale>
                                      <p:cBhvr>
                                        <p:cTn id="19" dur="26">
                                          <p:stCondLst>
                                            <p:cond delay="1808"/>
                                          </p:stCondLst>
                                        </p:cTn>
                                        <p:tgtEl>
                                          <p:spTgt spid="2">
                                            <p:txEl>
                                              <p:pRg st="4" end="4"/>
                                            </p:txEl>
                                          </p:spTgt>
                                        </p:tgtEl>
                                      </p:cBhvr>
                                      <p:to x="100000" y="95000"/>
                                    </p:animScale>
                                    <p:animScale>
                                      <p:cBhvr>
                                        <p:cTn id="20" dur="166" decel="50000">
                                          <p:stCondLst>
                                            <p:cond delay="1834"/>
                                          </p:stCondLst>
                                        </p:cTn>
                                        <p:tgtEl>
                                          <p:spTgt spid="2">
                                            <p:txEl>
                                              <p:pRg st="4" end="4"/>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80">
                                          <p:stCondLst>
                                            <p:cond delay="0"/>
                                          </p:stCondLst>
                                        </p:cTn>
                                        <p:tgtEl>
                                          <p:spTgt spid="2">
                                            <p:txEl>
                                              <p:pRg st="5" end="5"/>
                                            </p:txEl>
                                          </p:spTgt>
                                        </p:tgtEl>
                                      </p:cBhvr>
                                    </p:animEffect>
                                    <p:anim calcmode="lin" valueType="num">
                                      <p:cBhvr>
                                        <p:cTn id="26"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5" end="5"/>
                                            </p:txEl>
                                          </p:spTgt>
                                        </p:tgtEl>
                                      </p:cBhvr>
                                      <p:to x="100000" y="60000"/>
                                    </p:animScale>
                                    <p:animScale>
                                      <p:cBhvr>
                                        <p:cTn id="32" dur="166" decel="50000">
                                          <p:stCondLst>
                                            <p:cond delay="676"/>
                                          </p:stCondLst>
                                        </p:cTn>
                                        <p:tgtEl>
                                          <p:spTgt spid="2">
                                            <p:txEl>
                                              <p:pRg st="5" end="5"/>
                                            </p:txEl>
                                          </p:spTgt>
                                        </p:tgtEl>
                                      </p:cBhvr>
                                      <p:to x="100000" y="100000"/>
                                    </p:animScale>
                                    <p:animScale>
                                      <p:cBhvr>
                                        <p:cTn id="33" dur="26">
                                          <p:stCondLst>
                                            <p:cond delay="1312"/>
                                          </p:stCondLst>
                                        </p:cTn>
                                        <p:tgtEl>
                                          <p:spTgt spid="2">
                                            <p:txEl>
                                              <p:pRg st="5" end="5"/>
                                            </p:txEl>
                                          </p:spTgt>
                                        </p:tgtEl>
                                      </p:cBhvr>
                                      <p:to x="100000" y="80000"/>
                                    </p:animScale>
                                    <p:animScale>
                                      <p:cBhvr>
                                        <p:cTn id="34" dur="166" decel="50000">
                                          <p:stCondLst>
                                            <p:cond delay="1338"/>
                                          </p:stCondLst>
                                        </p:cTn>
                                        <p:tgtEl>
                                          <p:spTgt spid="2">
                                            <p:txEl>
                                              <p:pRg st="5" end="5"/>
                                            </p:txEl>
                                          </p:spTgt>
                                        </p:tgtEl>
                                      </p:cBhvr>
                                      <p:to x="100000" y="100000"/>
                                    </p:animScale>
                                    <p:animScale>
                                      <p:cBhvr>
                                        <p:cTn id="35" dur="26">
                                          <p:stCondLst>
                                            <p:cond delay="1642"/>
                                          </p:stCondLst>
                                        </p:cTn>
                                        <p:tgtEl>
                                          <p:spTgt spid="2">
                                            <p:txEl>
                                              <p:pRg st="5" end="5"/>
                                            </p:txEl>
                                          </p:spTgt>
                                        </p:tgtEl>
                                      </p:cBhvr>
                                      <p:to x="100000" y="90000"/>
                                    </p:animScale>
                                    <p:animScale>
                                      <p:cBhvr>
                                        <p:cTn id="36" dur="166" decel="50000">
                                          <p:stCondLst>
                                            <p:cond delay="1668"/>
                                          </p:stCondLst>
                                        </p:cTn>
                                        <p:tgtEl>
                                          <p:spTgt spid="2">
                                            <p:txEl>
                                              <p:pRg st="5" end="5"/>
                                            </p:txEl>
                                          </p:spTgt>
                                        </p:tgtEl>
                                      </p:cBhvr>
                                      <p:to x="100000" y="100000"/>
                                    </p:animScale>
                                    <p:animScale>
                                      <p:cBhvr>
                                        <p:cTn id="37" dur="26">
                                          <p:stCondLst>
                                            <p:cond delay="1808"/>
                                          </p:stCondLst>
                                        </p:cTn>
                                        <p:tgtEl>
                                          <p:spTgt spid="2">
                                            <p:txEl>
                                              <p:pRg st="5" end="5"/>
                                            </p:txEl>
                                          </p:spTgt>
                                        </p:tgtEl>
                                      </p:cBhvr>
                                      <p:to x="100000" y="95000"/>
                                    </p:animScale>
                                    <p:animScale>
                                      <p:cBhvr>
                                        <p:cTn id="38" dur="166" decel="50000">
                                          <p:stCondLst>
                                            <p:cond delay="1834"/>
                                          </p:stCondLst>
                                        </p:cTn>
                                        <p:tgtEl>
                                          <p:spTgt spid="2">
                                            <p:txEl>
                                              <p:pRg st="5" end="5"/>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wipe(down)">
                                      <p:cBhvr>
                                        <p:cTn id="43" dur="580">
                                          <p:stCondLst>
                                            <p:cond delay="0"/>
                                          </p:stCondLst>
                                        </p:cTn>
                                        <p:tgtEl>
                                          <p:spTgt spid="2">
                                            <p:txEl>
                                              <p:pRg st="6" end="6"/>
                                            </p:txEl>
                                          </p:spTgt>
                                        </p:tgtEl>
                                      </p:cBhvr>
                                    </p:animEffect>
                                    <p:anim calcmode="lin" valueType="num">
                                      <p:cBhvr>
                                        <p:cTn id="4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6" end="6"/>
                                            </p:txEl>
                                          </p:spTgt>
                                        </p:tgtEl>
                                      </p:cBhvr>
                                      <p:to x="100000" y="60000"/>
                                    </p:animScale>
                                    <p:animScale>
                                      <p:cBhvr>
                                        <p:cTn id="50" dur="166" decel="50000">
                                          <p:stCondLst>
                                            <p:cond delay="676"/>
                                          </p:stCondLst>
                                        </p:cTn>
                                        <p:tgtEl>
                                          <p:spTgt spid="2">
                                            <p:txEl>
                                              <p:pRg st="6" end="6"/>
                                            </p:txEl>
                                          </p:spTgt>
                                        </p:tgtEl>
                                      </p:cBhvr>
                                      <p:to x="100000" y="100000"/>
                                    </p:animScale>
                                    <p:animScale>
                                      <p:cBhvr>
                                        <p:cTn id="51" dur="26">
                                          <p:stCondLst>
                                            <p:cond delay="1312"/>
                                          </p:stCondLst>
                                        </p:cTn>
                                        <p:tgtEl>
                                          <p:spTgt spid="2">
                                            <p:txEl>
                                              <p:pRg st="6" end="6"/>
                                            </p:txEl>
                                          </p:spTgt>
                                        </p:tgtEl>
                                      </p:cBhvr>
                                      <p:to x="100000" y="80000"/>
                                    </p:animScale>
                                    <p:animScale>
                                      <p:cBhvr>
                                        <p:cTn id="52" dur="166" decel="50000">
                                          <p:stCondLst>
                                            <p:cond delay="1338"/>
                                          </p:stCondLst>
                                        </p:cTn>
                                        <p:tgtEl>
                                          <p:spTgt spid="2">
                                            <p:txEl>
                                              <p:pRg st="6" end="6"/>
                                            </p:txEl>
                                          </p:spTgt>
                                        </p:tgtEl>
                                      </p:cBhvr>
                                      <p:to x="100000" y="100000"/>
                                    </p:animScale>
                                    <p:animScale>
                                      <p:cBhvr>
                                        <p:cTn id="53" dur="26">
                                          <p:stCondLst>
                                            <p:cond delay="1642"/>
                                          </p:stCondLst>
                                        </p:cTn>
                                        <p:tgtEl>
                                          <p:spTgt spid="2">
                                            <p:txEl>
                                              <p:pRg st="6" end="6"/>
                                            </p:txEl>
                                          </p:spTgt>
                                        </p:tgtEl>
                                      </p:cBhvr>
                                      <p:to x="100000" y="90000"/>
                                    </p:animScale>
                                    <p:animScale>
                                      <p:cBhvr>
                                        <p:cTn id="54" dur="166" decel="50000">
                                          <p:stCondLst>
                                            <p:cond delay="1668"/>
                                          </p:stCondLst>
                                        </p:cTn>
                                        <p:tgtEl>
                                          <p:spTgt spid="2">
                                            <p:txEl>
                                              <p:pRg st="6" end="6"/>
                                            </p:txEl>
                                          </p:spTgt>
                                        </p:tgtEl>
                                      </p:cBhvr>
                                      <p:to x="100000" y="100000"/>
                                    </p:animScale>
                                    <p:animScale>
                                      <p:cBhvr>
                                        <p:cTn id="55" dur="26">
                                          <p:stCondLst>
                                            <p:cond delay="1808"/>
                                          </p:stCondLst>
                                        </p:cTn>
                                        <p:tgtEl>
                                          <p:spTgt spid="2">
                                            <p:txEl>
                                              <p:pRg st="6" end="6"/>
                                            </p:txEl>
                                          </p:spTgt>
                                        </p:tgtEl>
                                      </p:cBhvr>
                                      <p:to x="100000" y="95000"/>
                                    </p:animScale>
                                    <p:animScale>
                                      <p:cBhvr>
                                        <p:cTn id="56" dur="166" decel="50000">
                                          <p:stCondLst>
                                            <p:cond delay="1834"/>
                                          </p:stCondLst>
                                        </p:cTn>
                                        <p:tgtEl>
                                          <p:spTgt spid="2">
                                            <p:txEl>
                                              <p:pRg st="6" end="6"/>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7" end="7"/>
                                            </p:txEl>
                                          </p:spTgt>
                                        </p:tgtEl>
                                        <p:attrNameLst>
                                          <p:attrName>style.visibility</p:attrName>
                                        </p:attrNameLst>
                                      </p:cBhvr>
                                      <p:to>
                                        <p:strVal val="visible"/>
                                      </p:to>
                                    </p:set>
                                    <p:animEffect transition="in" filter="wipe(down)">
                                      <p:cBhvr>
                                        <p:cTn id="61" dur="580">
                                          <p:stCondLst>
                                            <p:cond delay="0"/>
                                          </p:stCondLst>
                                        </p:cTn>
                                        <p:tgtEl>
                                          <p:spTgt spid="2">
                                            <p:txEl>
                                              <p:pRg st="7" end="7"/>
                                            </p:txEl>
                                          </p:spTgt>
                                        </p:tgtEl>
                                      </p:cBhvr>
                                    </p:animEffect>
                                    <p:anim calcmode="lin" valueType="num">
                                      <p:cBhvr>
                                        <p:cTn id="62"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7" end="7"/>
                                            </p:txEl>
                                          </p:spTgt>
                                        </p:tgtEl>
                                      </p:cBhvr>
                                      <p:to x="100000" y="60000"/>
                                    </p:animScale>
                                    <p:animScale>
                                      <p:cBhvr>
                                        <p:cTn id="68" dur="166" decel="50000">
                                          <p:stCondLst>
                                            <p:cond delay="676"/>
                                          </p:stCondLst>
                                        </p:cTn>
                                        <p:tgtEl>
                                          <p:spTgt spid="2">
                                            <p:txEl>
                                              <p:pRg st="7" end="7"/>
                                            </p:txEl>
                                          </p:spTgt>
                                        </p:tgtEl>
                                      </p:cBhvr>
                                      <p:to x="100000" y="100000"/>
                                    </p:animScale>
                                    <p:animScale>
                                      <p:cBhvr>
                                        <p:cTn id="69" dur="26">
                                          <p:stCondLst>
                                            <p:cond delay="1312"/>
                                          </p:stCondLst>
                                        </p:cTn>
                                        <p:tgtEl>
                                          <p:spTgt spid="2">
                                            <p:txEl>
                                              <p:pRg st="7" end="7"/>
                                            </p:txEl>
                                          </p:spTgt>
                                        </p:tgtEl>
                                      </p:cBhvr>
                                      <p:to x="100000" y="80000"/>
                                    </p:animScale>
                                    <p:animScale>
                                      <p:cBhvr>
                                        <p:cTn id="70" dur="166" decel="50000">
                                          <p:stCondLst>
                                            <p:cond delay="1338"/>
                                          </p:stCondLst>
                                        </p:cTn>
                                        <p:tgtEl>
                                          <p:spTgt spid="2">
                                            <p:txEl>
                                              <p:pRg st="7" end="7"/>
                                            </p:txEl>
                                          </p:spTgt>
                                        </p:tgtEl>
                                      </p:cBhvr>
                                      <p:to x="100000" y="100000"/>
                                    </p:animScale>
                                    <p:animScale>
                                      <p:cBhvr>
                                        <p:cTn id="71" dur="26">
                                          <p:stCondLst>
                                            <p:cond delay="1642"/>
                                          </p:stCondLst>
                                        </p:cTn>
                                        <p:tgtEl>
                                          <p:spTgt spid="2">
                                            <p:txEl>
                                              <p:pRg st="7" end="7"/>
                                            </p:txEl>
                                          </p:spTgt>
                                        </p:tgtEl>
                                      </p:cBhvr>
                                      <p:to x="100000" y="90000"/>
                                    </p:animScale>
                                    <p:animScale>
                                      <p:cBhvr>
                                        <p:cTn id="72" dur="166" decel="50000">
                                          <p:stCondLst>
                                            <p:cond delay="1668"/>
                                          </p:stCondLst>
                                        </p:cTn>
                                        <p:tgtEl>
                                          <p:spTgt spid="2">
                                            <p:txEl>
                                              <p:pRg st="7" end="7"/>
                                            </p:txEl>
                                          </p:spTgt>
                                        </p:tgtEl>
                                      </p:cBhvr>
                                      <p:to x="100000" y="100000"/>
                                    </p:animScale>
                                    <p:animScale>
                                      <p:cBhvr>
                                        <p:cTn id="73" dur="26">
                                          <p:stCondLst>
                                            <p:cond delay="1808"/>
                                          </p:stCondLst>
                                        </p:cTn>
                                        <p:tgtEl>
                                          <p:spTgt spid="2">
                                            <p:txEl>
                                              <p:pRg st="7" end="7"/>
                                            </p:txEl>
                                          </p:spTgt>
                                        </p:tgtEl>
                                      </p:cBhvr>
                                      <p:to x="100000" y="95000"/>
                                    </p:animScale>
                                    <p:animScale>
                                      <p:cBhvr>
                                        <p:cTn id="74" dur="166" decel="50000">
                                          <p:stCondLst>
                                            <p:cond delay="1834"/>
                                          </p:stCondLst>
                                        </p:cTn>
                                        <p:tgtEl>
                                          <p:spTgt spid="2">
                                            <p:txEl>
                                              <p:pRg st="7" end="7"/>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9" end="9"/>
                                            </p:txEl>
                                          </p:spTgt>
                                        </p:tgtEl>
                                        <p:attrNameLst>
                                          <p:attrName>style.visibility</p:attrName>
                                        </p:attrNameLst>
                                      </p:cBhvr>
                                      <p:to>
                                        <p:strVal val="visible"/>
                                      </p:to>
                                    </p:set>
                                    <p:animEffect transition="in" filter="wipe(down)">
                                      <p:cBhvr>
                                        <p:cTn id="79" dur="580">
                                          <p:stCondLst>
                                            <p:cond delay="0"/>
                                          </p:stCondLst>
                                        </p:cTn>
                                        <p:tgtEl>
                                          <p:spTgt spid="2">
                                            <p:txEl>
                                              <p:pRg st="9" end="9"/>
                                            </p:txEl>
                                          </p:spTgt>
                                        </p:tgtEl>
                                      </p:cBhvr>
                                    </p:animEffect>
                                    <p:anim calcmode="lin" valueType="num">
                                      <p:cBhvr>
                                        <p:cTn id="80"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9" end="9"/>
                                            </p:txEl>
                                          </p:spTgt>
                                        </p:tgtEl>
                                      </p:cBhvr>
                                      <p:to x="100000" y="60000"/>
                                    </p:animScale>
                                    <p:animScale>
                                      <p:cBhvr>
                                        <p:cTn id="86" dur="166" decel="50000">
                                          <p:stCondLst>
                                            <p:cond delay="676"/>
                                          </p:stCondLst>
                                        </p:cTn>
                                        <p:tgtEl>
                                          <p:spTgt spid="2">
                                            <p:txEl>
                                              <p:pRg st="9" end="9"/>
                                            </p:txEl>
                                          </p:spTgt>
                                        </p:tgtEl>
                                      </p:cBhvr>
                                      <p:to x="100000" y="100000"/>
                                    </p:animScale>
                                    <p:animScale>
                                      <p:cBhvr>
                                        <p:cTn id="87" dur="26">
                                          <p:stCondLst>
                                            <p:cond delay="1312"/>
                                          </p:stCondLst>
                                        </p:cTn>
                                        <p:tgtEl>
                                          <p:spTgt spid="2">
                                            <p:txEl>
                                              <p:pRg st="9" end="9"/>
                                            </p:txEl>
                                          </p:spTgt>
                                        </p:tgtEl>
                                      </p:cBhvr>
                                      <p:to x="100000" y="80000"/>
                                    </p:animScale>
                                    <p:animScale>
                                      <p:cBhvr>
                                        <p:cTn id="88" dur="166" decel="50000">
                                          <p:stCondLst>
                                            <p:cond delay="1338"/>
                                          </p:stCondLst>
                                        </p:cTn>
                                        <p:tgtEl>
                                          <p:spTgt spid="2">
                                            <p:txEl>
                                              <p:pRg st="9" end="9"/>
                                            </p:txEl>
                                          </p:spTgt>
                                        </p:tgtEl>
                                      </p:cBhvr>
                                      <p:to x="100000" y="100000"/>
                                    </p:animScale>
                                    <p:animScale>
                                      <p:cBhvr>
                                        <p:cTn id="89" dur="26">
                                          <p:stCondLst>
                                            <p:cond delay="1642"/>
                                          </p:stCondLst>
                                        </p:cTn>
                                        <p:tgtEl>
                                          <p:spTgt spid="2">
                                            <p:txEl>
                                              <p:pRg st="9" end="9"/>
                                            </p:txEl>
                                          </p:spTgt>
                                        </p:tgtEl>
                                      </p:cBhvr>
                                      <p:to x="100000" y="90000"/>
                                    </p:animScale>
                                    <p:animScale>
                                      <p:cBhvr>
                                        <p:cTn id="90" dur="166" decel="50000">
                                          <p:stCondLst>
                                            <p:cond delay="1668"/>
                                          </p:stCondLst>
                                        </p:cTn>
                                        <p:tgtEl>
                                          <p:spTgt spid="2">
                                            <p:txEl>
                                              <p:pRg st="9" end="9"/>
                                            </p:txEl>
                                          </p:spTgt>
                                        </p:tgtEl>
                                      </p:cBhvr>
                                      <p:to x="100000" y="100000"/>
                                    </p:animScale>
                                    <p:animScale>
                                      <p:cBhvr>
                                        <p:cTn id="91" dur="26">
                                          <p:stCondLst>
                                            <p:cond delay="1808"/>
                                          </p:stCondLst>
                                        </p:cTn>
                                        <p:tgtEl>
                                          <p:spTgt spid="2">
                                            <p:txEl>
                                              <p:pRg st="9" end="9"/>
                                            </p:txEl>
                                          </p:spTgt>
                                        </p:tgtEl>
                                      </p:cBhvr>
                                      <p:to x="100000" y="95000"/>
                                    </p:animScale>
                                    <p:animScale>
                                      <p:cBhvr>
                                        <p:cTn id="92" dur="166" decel="50000">
                                          <p:stCondLst>
                                            <p:cond delay="1834"/>
                                          </p:stCondLst>
                                        </p:cTn>
                                        <p:tgtEl>
                                          <p:spTgt spid="2">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2E0161-CA1C-FA48-B06F-F75C4014EFE6}"/>
              </a:ext>
            </a:extLst>
          </p:cNvPr>
          <p:cNvSpPr/>
          <p:nvPr/>
        </p:nvSpPr>
        <p:spPr>
          <a:xfrm>
            <a:off x="357352" y="294291"/>
            <a:ext cx="11403724" cy="6876113"/>
          </a:xfrm>
          <a:prstGeom prst="rect">
            <a:avLst/>
          </a:prstGeom>
        </p:spPr>
        <p:txBody>
          <a:bodyPr wrap="square">
            <a:spAutoFit/>
          </a:bodyPr>
          <a:lstStyle/>
          <a:p>
            <a:pPr lvl="1" algn="just">
              <a:lnSpc>
                <a:spcPct val="150000"/>
              </a:lnSpc>
            </a:pPr>
            <a:r>
              <a:rPr lang="en-GB" sz="1700" dirty="0"/>
              <a:t>the State High Courts other than pursuing only 	Warrants of Distrain before the State High Courts such as:</a:t>
            </a:r>
          </a:p>
          <a:p>
            <a:pPr lvl="0" algn="just">
              <a:lnSpc>
                <a:spcPct val="150000"/>
              </a:lnSpc>
            </a:pPr>
            <a:endParaRPr lang="en-GB" sz="1700" dirty="0"/>
          </a:p>
          <a:p>
            <a:pPr marL="742950" lvl="1" indent="-285750" algn="just">
              <a:lnSpc>
                <a:spcPct val="150000"/>
              </a:lnSpc>
              <a:buFont typeface="Arial" panose="020B0604020202020204" pitchFamily="34" charset="0"/>
              <a:buChar char="•"/>
            </a:pPr>
            <a:r>
              <a:rPr lang="en-GB" sz="1700" dirty="0"/>
              <a:t>Enforcement of recovery of taxes as debt due to the State Government pursuant to </a:t>
            </a:r>
            <a:r>
              <a:rPr lang="en-GB" sz="1700" b="1" dirty="0"/>
              <a:t>S. 78 PITA </a:t>
            </a:r>
            <a:r>
              <a:rPr lang="en-GB" sz="1700" dirty="0"/>
              <a:t>via Petition to the Lagos State High Court through Order 60 High Court of Lagos State Civil Procedure Rules, 2019.</a:t>
            </a:r>
          </a:p>
          <a:p>
            <a:pPr lvl="0" algn="just">
              <a:lnSpc>
                <a:spcPct val="150000"/>
              </a:lnSpc>
            </a:pPr>
            <a:endParaRPr lang="en-GB" sz="1050" dirty="0"/>
          </a:p>
          <a:p>
            <a:pPr marL="742950" lvl="1" indent="-285750" algn="just">
              <a:lnSpc>
                <a:spcPct val="150000"/>
              </a:lnSpc>
              <a:buFont typeface="Arial" panose="020B0604020202020204" pitchFamily="34" charset="0"/>
              <a:buChar char="•"/>
            </a:pPr>
            <a:r>
              <a:rPr lang="en-GB" sz="1700" dirty="0"/>
              <a:t>Criminal Prosecution: For failure to file stipulated Returns, tax evasions and other criminal matters like forgery of revenue receipts, falsifications etc.</a:t>
            </a:r>
          </a:p>
          <a:p>
            <a:pPr lvl="1" algn="just">
              <a:lnSpc>
                <a:spcPct val="150000"/>
              </a:lnSpc>
            </a:pPr>
            <a:endParaRPr lang="en-US" sz="1700" dirty="0"/>
          </a:p>
          <a:p>
            <a:pPr marL="285750" indent="-285750" algn="just">
              <a:lnSpc>
                <a:spcPct val="115000"/>
              </a:lnSpc>
              <a:spcAft>
                <a:spcPts val="1000"/>
              </a:spcAft>
              <a:buFont typeface="Wingdings" pitchFamily="2" charset="2"/>
              <a:buChar char="v"/>
            </a:pPr>
            <a:r>
              <a:rPr lang="en-GB" b="1" dirty="0">
                <a:ea typeface="Calibri" panose="020F0502020204030204" pitchFamily="34" charset="0"/>
                <a:cs typeface="Times New Roman" panose="02020603050405020304" pitchFamily="18" charset="0"/>
              </a:rPr>
              <a:t>LAGOS STATE BOARD OF INTERNAL REVENUE VS ECOSERVE</a:t>
            </a:r>
            <a:r>
              <a:rPr lang="en-GB" dirty="0">
                <a:ea typeface="Calibri" panose="020F0502020204030204" pitchFamily="34" charset="0"/>
                <a:cs typeface="Times New Roman" panose="02020603050405020304" pitchFamily="18" charset="0"/>
              </a:rPr>
              <a:t>, </a:t>
            </a:r>
          </a:p>
          <a:p>
            <a:pPr marL="285750" indent="-285750" algn="just">
              <a:lnSpc>
                <a:spcPct val="150000"/>
              </a:lnSpc>
              <a:spcAft>
                <a:spcPts val="1000"/>
              </a:spcAft>
              <a:buFont typeface="Courier New" panose="02070309020205020404" pitchFamily="49" charset="0"/>
              <a:buChar char="o"/>
            </a:pPr>
            <a:r>
              <a:rPr lang="en-GB" sz="1700" dirty="0">
                <a:ea typeface="Calibri" panose="020F0502020204030204" pitchFamily="34" charset="0"/>
                <a:cs typeface="Times New Roman" panose="02020603050405020304" pitchFamily="18" charset="0"/>
              </a:rPr>
              <a:t>	LIRS instituted an action against </a:t>
            </a:r>
            <a:r>
              <a:rPr lang="en-GB" sz="1700" dirty="0" err="1">
                <a:ea typeface="Calibri" panose="020F0502020204030204" pitchFamily="34" charset="0"/>
                <a:cs typeface="Times New Roman" panose="02020603050405020304" pitchFamily="18" charset="0"/>
              </a:rPr>
              <a:t>Ecoserve</a:t>
            </a:r>
            <a:r>
              <a:rPr lang="en-GB" sz="1700" dirty="0">
                <a:ea typeface="Calibri" panose="020F0502020204030204" pitchFamily="34" charset="0"/>
                <a:cs typeface="Times New Roman" panose="02020603050405020304" pitchFamily="18" charset="0"/>
              </a:rPr>
              <a:t>, for non-remittance of PIT and Withholding Tax. </a:t>
            </a:r>
            <a:r>
              <a:rPr lang="en-GB" sz="1700" dirty="0" err="1">
                <a:ea typeface="Calibri" panose="020F0502020204030204" pitchFamily="34" charset="0"/>
                <a:cs typeface="Times New Roman" panose="02020603050405020304" pitchFamily="18" charset="0"/>
              </a:rPr>
              <a:t>Ecoserve</a:t>
            </a:r>
            <a:r>
              <a:rPr lang="en-GB" sz="1700" dirty="0">
                <a:ea typeface="Calibri" panose="020F0502020204030204" pitchFamily="34" charset="0"/>
                <a:cs typeface="Times New Roman" panose="02020603050405020304" pitchFamily="18" charset="0"/>
              </a:rPr>
              <a:t> filed a 	counter-claim seeking inter-alia an order of the Court setting aside the Demand Notice by LIRS on the 	ground 	that the liabilities were wrongly calculated. 		</a:t>
            </a:r>
            <a:endParaRPr lang="en-NG" sz="1700" dirty="0">
              <a:ea typeface="Calibri" panose="020F0502020204030204" pitchFamily="34" charset="0"/>
              <a:cs typeface="Times New Roman" panose="02020603050405020304" pitchFamily="18" charset="0"/>
            </a:endParaRPr>
          </a:p>
          <a:p>
            <a:pPr marL="285750" indent="-285750" algn="just">
              <a:lnSpc>
                <a:spcPct val="150000"/>
              </a:lnSpc>
              <a:spcAft>
                <a:spcPts val="1000"/>
              </a:spcAft>
              <a:buFont typeface="Courier New" panose="02070309020205020404" pitchFamily="49" charset="0"/>
              <a:buChar char="o"/>
            </a:pPr>
            <a:r>
              <a:rPr lang="en-GB" sz="1700" dirty="0">
                <a:ea typeface="Calibri" panose="020F0502020204030204" pitchFamily="34" charset="0"/>
                <a:cs typeface="Times New Roman" panose="02020603050405020304" pitchFamily="18" charset="0"/>
              </a:rPr>
              <a:t>	The Claimant argued that </a:t>
            </a:r>
            <a:r>
              <a:rPr lang="en-GB" sz="1700" dirty="0" err="1">
                <a:ea typeface="Calibri" panose="020F0502020204030204" pitchFamily="34" charset="0"/>
                <a:cs typeface="Times New Roman" panose="02020603050405020304" pitchFamily="18" charset="0"/>
              </a:rPr>
              <a:t>Ecoserve</a:t>
            </a:r>
            <a:r>
              <a:rPr lang="en-GB" sz="1700" dirty="0">
                <a:ea typeface="Calibri" panose="020F0502020204030204" pitchFamily="34" charset="0"/>
                <a:cs typeface="Times New Roman" panose="02020603050405020304" pitchFamily="18" charset="0"/>
              </a:rPr>
              <a:t> had not exhausted all the statutory remedies available to it under the 	law, particularly </a:t>
            </a:r>
            <a:r>
              <a:rPr lang="en-GB" sz="1700" b="1" dirty="0">
                <a:ea typeface="Calibri" panose="020F0502020204030204" pitchFamily="34" charset="0"/>
                <a:cs typeface="Times New Roman" panose="02020603050405020304" pitchFamily="18" charset="0"/>
              </a:rPr>
              <a:t>sections 58-60 PITA</a:t>
            </a:r>
            <a:r>
              <a:rPr lang="en-GB" sz="1700" dirty="0">
                <a:ea typeface="Calibri" panose="020F0502020204030204" pitchFamily="34" charset="0"/>
                <a:cs typeface="Times New Roman" panose="02020603050405020304" pitchFamily="18" charset="0"/>
              </a:rPr>
              <a:t> by objecting to the assessment and subsequently instituting an action 	before the TAT.</a:t>
            </a:r>
            <a:endParaRPr lang="en-NG" sz="1700" dirty="0">
              <a:ea typeface="Calibri" panose="020F0502020204030204" pitchFamily="34" charset="0"/>
              <a:cs typeface="Times New Roman" panose="02020603050405020304" pitchFamily="18" charset="0"/>
            </a:endParaRPr>
          </a:p>
          <a:p>
            <a:pPr lvl="1" algn="just">
              <a:lnSpc>
                <a:spcPct val="150000"/>
              </a:lnSpc>
            </a:pPr>
            <a:endParaRPr lang="en-US" sz="1700" dirty="0"/>
          </a:p>
          <a:p>
            <a:pPr lvl="1" algn="just">
              <a:lnSpc>
                <a:spcPct val="150000"/>
              </a:lnSpc>
            </a:pPr>
            <a:endParaRPr lang="en-US" sz="1700" dirty="0"/>
          </a:p>
        </p:txBody>
      </p:sp>
    </p:spTree>
    <p:extLst>
      <p:ext uri="{BB962C8B-B14F-4D97-AF65-F5344CB8AC3E}">
        <p14:creationId xmlns:p14="http://schemas.microsoft.com/office/powerpoint/2010/main" val="2891005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58B0EE-76EF-964D-A1D5-65FC0CF528D9}"/>
              </a:ext>
            </a:extLst>
          </p:cNvPr>
          <p:cNvSpPr/>
          <p:nvPr/>
        </p:nvSpPr>
        <p:spPr>
          <a:xfrm>
            <a:off x="624468" y="345688"/>
            <a:ext cx="11006253" cy="4261551"/>
          </a:xfrm>
          <a:prstGeom prst="rect">
            <a:avLst/>
          </a:prstGeom>
        </p:spPr>
        <p:txBody>
          <a:bodyPr wrap="square">
            <a:spAutoFit/>
          </a:bodyPr>
          <a:lstStyle/>
          <a:p>
            <a:pPr marL="285750" indent="-285750" algn="just">
              <a:lnSpc>
                <a:spcPct val="150000"/>
              </a:lnSpc>
              <a:spcAft>
                <a:spcPts val="1000"/>
              </a:spcAft>
              <a:buFont typeface="Courier New" panose="02070309020205020404" pitchFamily="49" charset="0"/>
              <a:buChar char="o"/>
            </a:pPr>
            <a:r>
              <a:rPr lang="en-GB" sz="1700" dirty="0">
                <a:latin typeface="+mj-lt"/>
                <a:ea typeface="Calibri" panose="020F0502020204030204" pitchFamily="34" charset="0"/>
                <a:cs typeface="Times New Roman" panose="02020603050405020304" pitchFamily="18" charset="0"/>
              </a:rPr>
              <a:t>	The Court held that the remedy of a taxpayer on any assessment issued to him is to object to the 	assessment and have the objection heard by the tax authority and thereafter, the TAT. The Court further 	held that the </a:t>
            </a:r>
            <a:r>
              <a:rPr lang="en-GB" sz="1700" b="1" dirty="0">
                <a:latin typeface="+mj-lt"/>
                <a:ea typeface="Calibri" panose="020F0502020204030204" pitchFamily="34" charset="0"/>
                <a:cs typeface="Times New Roman" panose="02020603050405020304" pitchFamily="18" charset="0"/>
              </a:rPr>
              <a:t>State High Court has no original jurisdiction on complaints relating to PIT assessments</a:t>
            </a:r>
            <a:r>
              <a:rPr lang="en-GB" sz="1700" dirty="0">
                <a:latin typeface="+mj-lt"/>
                <a:ea typeface="Calibri" panose="020F0502020204030204" pitchFamily="34" charset="0"/>
                <a:cs typeface="Times New Roman" panose="02020603050405020304" pitchFamily="18" charset="0"/>
              </a:rPr>
              <a:t> 	and thus struck out the counterclaim.</a:t>
            </a:r>
            <a:endParaRPr lang="en-GB" sz="1700" b="1" dirty="0">
              <a:latin typeface="+mj-lt"/>
              <a:ea typeface="Calibri" panose="020F0502020204030204" pitchFamily="34" charset="0"/>
              <a:cs typeface="Times New Roman" panose="02020603050405020304" pitchFamily="18" charset="0"/>
            </a:endParaRPr>
          </a:p>
          <a:p>
            <a:pPr algn="just">
              <a:lnSpc>
                <a:spcPct val="115000"/>
              </a:lnSpc>
              <a:spcAft>
                <a:spcPts val="1000"/>
              </a:spcAft>
            </a:pPr>
            <a:r>
              <a:rPr lang="en-GB" sz="1700" b="1" dirty="0">
                <a:latin typeface="+mj-lt"/>
                <a:ea typeface="Calibri" panose="020F0502020204030204" pitchFamily="34" charset="0"/>
                <a:cs typeface="Times New Roman" panose="02020603050405020304" pitchFamily="18" charset="0"/>
              </a:rPr>
              <a:t>Lessons</a:t>
            </a:r>
            <a:r>
              <a:rPr lang="en-GB" sz="1700" dirty="0">
                <a:latin typeface="+mj-lt"/>
                <a:ea typeface="Calibri" panose="020F0502020204030204" pitchFamily="34" charset="0"/>
                <a:cs typeface="Times New Roman" panose="02020603050405020304" pitchFamily="18" charset="0"/>
              </a:rPr>
              <a:t>:</a:t>
            </a:r>
            <a:endParaRPr lang="en-NG" sz="1700" dirty="0">
              <a:latin typeface="+mj-lt"/>
              <a:ea typeface="Calibri" panose="020F0502020204030204" pitchFamily="34" charset="0"/>
              <a:cs typeface="Times New Roman" panose="02020603050405020304" pitchFamily="18" charset="0"/>
            </a:endParaRPr>
          </a:p>
          <a:p>
            <a:pPr algn="just">
              <a:lnSpc>
                <a:spcPct val="150000"/>
              </a:lnSpc>
              <a:spcAft>
                <a:spcPts val="1000"/>
              </a:spcAft>
            </a:pPr>
            <a:r>
              <a:rPr lang="en-GB" sz="1700" dirty="0">
                <a:latin typeface="+mj-lt"/>
                <a:ea typeface="Calibri" panose="020F0502020204030204" pitchFamily="34" charset="0"/>
                <a:cs typeface="Times New Roman" panose="02020603050405020304" pitchFamily="18" charset="0"/>
              </a:rPr>
              <a:t>	Taxpayers should first commence tax dispute remedy at the TAT as a forum of first instance before 	exploring the option of the Federal High Courts.</a:t>
            </a:r>
            <a:endParaRPr lang="en-NG" sz="1700" dirty="0">
              <a:latin typeface="+mj-lt"/>
              <a:ea typeface="Calibri" panose="020F0502020204030204" pitchFamily="34" charset="0"/>
              <a:cs typeface="Times New Roman" panose="02020603050405020304" pitchFamily="18" charset="0"/>
            </a:endParaRPr>
          </a:p>
          <a:p>
            <a:pPr algn="just">
              <a:lnSpc>
                <a:spcPct val="150000"/>
              </a:lnSpc>
              <a:spcAft>
                <a:spcPts val="1000"/>
              </a:spcAft>
            </a:pPr>
            <a:r>
              <a:rPr lang="en-GB" sz="1700" dirty="0">
                <a:latin typeface="+mj-lt"/>
                <a:ea typeface="Calibri" panose="020F0502020204030204" pitchFamily="34" charset="0"/>
                <a:cs typeface="Times New Roman" panose="02020603050405020304" pitchFamily="18" charset="0"/>
              </a:rPr>
              <a:t>	Implication: State High Court may also be robbed of its original jurisdiction because appeals on decisions 	of TAT lies to the Federal High Court by virtue of the Fifth schedule to the Federal Inland Revenue 	(Establishment) Act, 2007 but not State High Courts. </a:t>
            </a:r>
            <a:endParaRPr lang="en-NG" sz="17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847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595" y="467512"/>
            <a:ext cx="11183662" cy="7517443"/>
          </a:xfrm>
          <a:prstGeom prst="rect">
            <a:avLst/>
          </a:prstGeom>
        </p:spPr>
        <p:txBody>
          <a:bodyPr wrap="square">
            <a:spAutoFit/>
          </a:bodyPr>
          <a:lstStyle/>
          <a:p>
            <a:endParaRPr lang="en-GB" sz="500" b="1" dirty="0">
              <a:highlight>
                <a:srgbClr val="C0C0C0"/>
              </a:highlight>
            </a:endParaRPr>
          </a:p>
          <a:p>
            <a:pPr algn="ctr"/>
            <a:r>
              <a:rPr lang="en-GB" b="1" dirty="0">
                <a:highlight>
                  <a:srgbClr val="C0C0C0"/>
                </a:highlight>
              </a:rPr>
              <a:t>BEST OF JUDGMENT ASSESSMENT (BOJ)</a:t>
            </a:r>
          </a:p>
          <a:p>
            <a:pPr algn="ctr"/>
            <a:endParaRPr lang="en-US" sz="600" dirty="0">
              <a:highlight>
                <a:srgbClr val="FFFF00"/>
              </a:highlight>
            </a:endParaRPr>
          </a:p>
          <a:p>
            <a:pPr algn="just">
              <a:lnSpc>
                <a:spcPct val="150000"/>
              </a:lnSpc>
            </a:pPr>
            <a:r>
              <a:rPr lang="en-GB" sz="1700" dirty="0"/>
              <a:t>A best of judgment assessment is employed by the RTA where a taxpayer has failed to file its annual returns and its income is unascertainable or has failed to permit a tax audit exercise to be carried out by the relevant tax authority. See section 54 (3) PITA 2004 as amended</a:t>
            </a:r>
          </a:p>
          <a:p>
            <a:endParaRPr lang="en-GB" sz="1700" dirty="0"/>
          </a:p>
          <a:p>
            <a:r>
              <a:rPr lang="en-GB" sz="1700" b="1" dirty="0"/>
              <a:t>OBJECTION TO BEST OF JUDGMENT ASSESSMENT</a:t>
            </a:r>
          </a:p>
          <a:p>
            <a:endParaRPr lang="en-GB" sz="1700" dirty="0"/>
          </a:p>
          <a:p>
            <a:pPr marL="742950" lvl="1" indent="-285750" algn="just">
              <a:lnSpc>
                <a:spcPct val="150000"/>
              </a:lnSpc>
              <a:buFont typeface="Wingdings" pitchFamily="2" charset="2"/>
              <a:buChar char="Ø"/>
            </a:pPr>
            <a:r>
              <a:rPr lang="en-GB" sz="1700" dirty="0"/>
              <a:t>Objection to best of judgment assessment follows the same procedure for objection of a normal assessment raised on merit.</a:t>
            </a:r>
          </a:p>
          <a:p>
            <a:endParaRPr lang="en-GB" sz="1700" dirty="0"/>
          </a:p>
          <a:p>
            <a:pPr marL="742950" lvl="1" indent="-285750">
              <a:lnSpc>
                <a:spcPct val="150000"/>
              </a:lnSpc>
              <a:buFont typeface="Wingdings" pitchFamily="2" charset="2"/>
              <a:buChar char="Ø"/>
            </a:pPr>
            <a:r>
              <a:rPr lang="en-GB" sz="1700" dirty="0"/>
              <a:t>Every taxpayer has a right to object to an assessment and this must be done within the time stipulated by law; within the 30 days period. See section 58 PITA.</a:t>
            </a:r>
          </a:p>
          <a:p>
            <a:endParaRPr lang="en-GB" sz="1700" dirty="0"/>
          </a:p>
          <a:p>
            <a:pPr marL="742950" lvl="1" indent="-285750">
              <a:buFont typeface="Wingdings" pitchFamily="2" charset="2"/>
              <a:buChar char="v"/>
            </a:pPr>
            <a:r>
              <a:rPr lang="en-GB" sz="1700" b="1" dirty="0"/>
              <a:t>GROUP 4 SECURIOR NIGERIA LIMITED VS LIRS </a:t>
            </a:r>
          </a:p>
          <a:p>
            <a:pPr marL="742950" lvl="1" indent="-285750">
              <a:buFont typeface="Wingdings" pitchFamily="2" charset="2"/>
              <a:buChar char="v"/>
            </a:pPr>
            <a:endParaRPr lang="en-GB" sz="1700" b="1" dirty="0"/>
          </a:p>
          <a:p>
            <a:pPr lvl="1"/>
            <a:r>
              <a:rPr lang="en-GB" sz="1700" b="1" dirty="0"/>
              <a:t>    </a:t>
            </a:r>
            <a:r>
              <a:rPr lang="en-GB" sz="1700" dirty="0"/>
              <a:t>The Appellant objected at the TAT to the Deemed income assessment raised on its expatriates. </a:t>
            </a:r>
          </a:p>
          <a:p>
            <a:endParaRPr lang="en-GB" sz="1700" dirty="0"/>
          </a:p>
          <a:p>
            <a:pPr>
              <a:lnSpc>
                <a:spcPct val="150000"/>
              </a:lnSpc>
            </a:pPr>
            <a:r>
              <a:rPr lang="en-GB" sz="1700" dirty="0"/>
              <a:t>	</a:t>
            </a:r>
            <a:r>
              <a:rPr lang="en-GB" sz="1700" b="1" dirty="0"/>
              <a:t>TAT held that</a:t>
            </a:r>
            <a:r>
              <a:rPr lang="en-GB" sz="1700" dirty="0"/>
              <a:t>: It was proper for LIRS to rely on relevant sections of PITA to raise a BOJ Assessment on the 		Appellant but must consider:</a:t>
            </a:r>
            <a:endParaRPr lang="en-GB" dirty="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US" dirty="0"/>
          </a:p>
          <a:p>
            <a:pPr lvl="0"/>
            <a:endParaRPr lang="en-US" dirty="0"/>
          </a:p>
          <a:p>
            <a:endParaRPr lang="en-US" sz="1700" dirty="0"/>
          </a:p>
        </p:txBody>
      </p:sp>
    </p:spTree>
    <p:extLst>
      <p:ext uri="{BB962C8B-B14F-4D97-AF65-F5344CB8AC3E}">
        <p14:creationId xmlns:p14="http://schemas.microsoft.com/office/powerpoint/2010/main" val="105575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074" y="612845"/>
            <a:ext cx="11220995" cy="3670236"/>
          </a:xfrm>
          <a:prstGeom prst="rect">
            <a:avLst/>
          </a:prstGeom>
        </p:spPr>
        <p:txBody>
          <a:bodyPr wrap="square">
            <a:spAutoFit/>
          </a:bodyPr>
          <a:lstStyle/>
          <a:p>
            <a:pPr algn="just">
              <a:lnSpc>
                <a:spcPct val="150000"/>
              </a:lnSpc>
            </a:pPr>
            <a:endParaRPr lang="en-GB" sz="1700" dirty="0"/>
          </a:p>
          <a:p>
            <a:pPr marL="342900" indent="-342900" algn="just">
              <a:lnSpc>
                <a:spcPct val="150000"/>
              </a:lnSpc>
              <a:buAutoNum type="arabicPeriod"/>
            </a:pPr>
            <a:r>
              <a:rPr lang="en-GB" dirty="0"/>
              <a:t>BOJ must originate from actual industry results, must be realistic within industry context;</a:t>
            </a:r>
          </a:p>
          <a:p>
            <a:pPr marL="342900" indent="-342900" algn="just">
              <a:lnSpc>
                <a:spcPct val="150000"/>
              </a:lnSpc>
              <a:buAutoNum type="arabicPeriod"/>
            </a:pPr>
            <a:r>
              <a:rPr lang="en-GB" dirty="0" err="1"/>
              <a:t>Boj</a:t>
            </a:r>
            <a:r>
              <a:rPr lang="en-GB" dirty="0"/>
              <a:t> must bear semblance to the normal tax assessment of identical or closely related companies.</a:t>
            </a:r>
          </a:p>
          <a:p>
            <a:pPr marL="342900" indent="-342900" algn="just">
              <a:lnSpc>
                <a:spcPct val="150000"/>
              </a:lnSpc>
              <a:buAutoNum type="arabicPeriod"/>
            </a:pPr>
            <a:endParaRPr lang="en-GB" dirty="0"/>
          </a:p>
          <a:p>
            <a:pPr algn="just">
              <a:lnSpc>
                <a:spcPct val="150000"/>
              </a:lnSpc>
            </a:pPr>
            <a:r>
              <a:rPr lang="en-GB" dirty="0"/>
              <a:t>Lessons Learnt: BOJ can be raised in line with section 54 (3) PITA but must not be arbitrary or unrealistic.</a:t>
            </a:r>
          </a:p>
          <a:p>
            <a:pPr lvl="0">
              <a:lnSpc>
                <a:spcPct val="150000"/>
              </a:lnSpc>
            </a:pPr>
            <a:endParaRPr lang="en-GB" dirty="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lang="en-GB" dirty="0"/>
          </a:p>
          <a:p>
            <a:endParaRPr lang="en-GB" dirty="0"/>
          </a:p>
          <a:p>
            <a:pPr marL="285750" indent="-285750">
              <a:buFont typeface="Wingdings" panose="05000000000000000000" pitchFamily="2" charset="2"/>
              <a:buChar char="q"/>
            </a:pPr>
            <a:endParaRPr lang="en-GB" dirty="0"/>
          </a:p>
        </p:txBody>
      </p:sp>
    </p:spTree>
    <p:extLst>
      <p:ext uri="{BB962C8B-B14F-4D97-AF65-F5344CB8AC3E}">
        <p14:creationId xmlns:p14="http://schemas.microsoft.com/office/powerpoint/2010/main" val="374679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66B04A-2456-4542-AA7C-F97B46AE0618}"/>
              </a:ext>
            </a:extLst>
          </p:cNvPr>
          <p:cNvSpPr/>
          <p:nvPr/>
        </p:nvSpPr>
        <p:spPr>
          <a:xfrm>
            <a:off x="479501" y="178421"/>
            <a:ext cx="11195825" cy="6638356"/>
          </a:xfrm>
          <a:prstGeom prst="rect">
            <a:avLst/>
          </a:prstGeom>
        </p:spPr>
        <p:txBody>
          <a:bodyPr wrap="square">
            <a:spAutoFit/>
          </a:bodyPr>
          <a:lstStyle/>
          <a:p>
            <a:endParaRPr lang="en-GB" dirty="0"/>
          </a:p>
          <a:p>
            <a:pPr algn="ctr"/>
            <a:r>
              <a:rPr lang="en-GB" b="1" dirty="0"/>
              <a:t>NOTABLE STATE IRS LEGAL CASES</a:t>
            </a:r>
          </a:p>
          <a:p>
            <a:pPr marL="285750" indent="-285750">
              <a:buFont typeface="Wingdings" panose="05000000000000000000" pitchFamily="2" charset="2"/>
              <a:buChar char="q"/>
            </a:pPr>
            <a:endParaRPr lang="en-GB" sz="1000" dirty="0"/>
          </a:p>
          <a:p>
            <a:pPr marL="285750" indent="-285750">
              <a:lnSpc>
                <a:spcPct val="150000"/>
              </a:lnSpc>
              <a:buFont typeface="Courier New" panose="02070309020205020404" pitchFamily="49" charset="0"/>
              <a:buChar char="o"/>
            </a:pPr>
            <a:r>
              <a:rPr lang="en-GB" sz="1700" b="1" dirty="0"/>
              <a:t>CITIBANK NIGERIA V LIRS</a:t>
            </a:r>
          </a:p>
          <a:p>
            <a:pPr marL="285750" indent="-285750">
              <a:lnSpc>
                <a:spcPct val="150000"/>
              </a:lnSpc>
              <a:buFont typeface="Wingdings" panose="05000000000000000000" pitchFamily="2" charset="2"/>
              <a:buChar char="q"/>
            </a:pPr>
            <a:endParaRPr lang="en-GB" sz="1700" b="1" dirty="0"/>
          </a:p>
          <a:p>
            <a:pPr>
              <a:lnSpc>
                <a:spcPct val="150000"/>
              </a:lnSpc>
            </a:pPr>
            <a:r>
              <a:rPr lang="en-GB" sz="1700" b="1" dirty="0"/>
              <a:t>Facts: The Appellant paid severance package to three of its employees and relocation benefits to another from Ibadan to Lagos. The Appellant claimed it is liable to enjoy tax exempt and CRA on the same income at the same time.</a:t>
            </a:r>
          </a:p>
          <a:p>
            <a:pPr marL="285750" indent="-285750">
              <a:lnSpc>
                <a:spcPct val="150000"/>
              </a:lnSpc>
              <a:buFont typeface="Wingdings" panose="05000000000000000000" pitchFamily="2" charset="2"/>
              <a:buChar char="q"/>
            </a:pPr>
            <a:endParaRPr lang="en-GB" sz="1700" b="1" dirty="0"/>
          </a:p>
          <a:p>
            <a:pPr marL="285750" indent="-285750" algn="just">
              <a:lnSpc>
                <a:spcPct val="150000"/>
              </a:lnSpc>
              <a:buFont typeface="Wingdings" panose="05000000000000000000" pitchFamily="2" charset="2"/>
              <a:buChar char="q"/>
            </a:pPr>
            <a:r>
              <a:rPr lang="en-GB" sz="1700" b="1" dirty="0"/>
              <a:t>ISSUES: 1. </a:t>
            </a:r>
            <a:r>
              <a:rPr lang="en-GB" sz="1700" dirty="0"/>
              <a:t>Whether the Appellant is entitled to enjoy tax exempt and Consolidated Relief Allowance (CRA) on 			severance payment made to the employees at the same time?</a:t>
            </a:r>
          </a:p>
          <a:p>
            <a:pPr algn="just">
              <a:lnSpc>
                <a:spcPct val="150000"/>
              </a:lnSpc>
            </a:pPr>
            <a:endParaRPr lang="en-GB" sz="1700" dirty="0"/>
          </a:p>
          <a:p>
            <a:pPr lvl="2" algn="just">
              <a:lnSpc>
                <a:spcPct val="150000"/>
              </a:lnSpc>
            </a:pPr>
            <a:r>
              <a:rPr lang="en-GB" sz="1700" b="1" dirty="0"/>
              <a:t>   2</a:t>
            </a:r>
            <a:r>
              <a:rPr lang="en-GB" sz="1700" dirty="0"/>
              <a:t>. Whether the Appellant is liable to penalty and interest for delayed or unpaid taxes within the 	time prescribed by law?</a:t>
            </a:r>
          </a:p>
          <a:p>
            <a:pPr lvl="2" algn="just">
              <a:lnSpc>
                <a:spcPct val="150000"/>
              </a:lnSpc>
            </a:pPr>
            <a:endParaRPr lang="en-GB" sz="1700" dirty="0"/>
          </a:p>
          <a:p>
            <a:pPr marL="285750" indent="-285750" algn="just">
              <a:lnSpc>
                <a:spcPct val="150000"/>
              </a:lnSpc>
              <a:buFont typeface="Wingdings" panose="05000000000000000000" pitchFamily="2" charset="2"/>
              <a:buChar char="q"/>
            </a:pPr>
            <a:r>
              <a:rPr lang="en-GB" sz="1700" dirty="0"/>
              <a:t>Tax Appeal Tribunal (TAT): held that the combined effect of section 19 and third schedule to PITA and paragraph 8 of the Operations of PAYE Scheme Regulations clearly exempts the employees in the instant case and cannot enjoy CRA at the same time.</a:t>
            </a:r>
          </a:p>
        </p:txBody>
      </p:sp>
    </p:spTree>
    <p:extLst>
      <p:ext uri="{BB962C8B-B14F-4D97-AF65-F5344CB8AC3E}">
        <p14:creationId xmlns:p14="http://schemas.microsoft.com/office/powerpoint/2010/main" val="153112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10ED50-9127-6248-96C4-F6EC13B26537}"/>
              </a:ext>
            </a:extLst>
          </p:cNvPr>
          <p:cNvSpPr/>
          <p:nvPr/>
        </p:nvSpPr>
        <p:spPr>
          <a:xfrm>
            <a:off x="401444" y="0"/>
            <a:ext cx="10883590" cy="2534476"/>
          </a:xfrm>
          <a:prstGeom prst="rect">
            <a:avLst/>
          </a:prstGeom>
        </p:spPr>
        <p:txBody>
          <a:bodyPr wrap="square">
            <a:spAutoFit/>
          </a:bodyPr>
          <a:lstStyle/>
          <a:p>
            <a:pPr marL="285750" indent="-285750" algn="just">
              <a:lnSpc>
                <a:spcPct val="150000"/>
              </a:lnSpc>
              <a:buFont typeface="Wingdings" panose="05000000000000000000" pitchFamily="2" charset="2"/>
              <a:buChar char="q"/>
            </a:pPr>
            <a:endParaRPr lang="en-GB" dirty="0"/>
          </a:p>
          <a:p>
            <a:pPr marL="285750" indent="-285750" algn="just">
              <a:lnSpc>
                <a:spcPct val="150000"/>
              </a:lnSpc>
              <a:buFont typeface="Wingdings" panose="05000000000000000000" pitchFamily="2" charset="2"/>
              <a:buChar char="q"/>
            </a:pPr>
            <a:r>
              <a:rPr lang="en-GB" dirty="0"/>
              <a:t>TAT: further held that the Appellant is liable to pay penalty and interest for delay in remittance of tax deducted on behalf of the SIRS.</a:t>
            </a:r>
          </a:p>
          <a:p>
            <a:pPr marL="285750" indent="-285750" algn="just">
              <a:lnSpc>
                <a:spcPct val="150000"/>
              </a:lnSpc>
              <a:buFont typeface="Wingdings" panose="05000000000000000000" pitchFamily="2" charset="2"/>
              <a:buChar char="q"/>
            </a:pPr>
            <a:endParaRPr lang="en-GB" dirty="0"/>
          </a:p>
          <a:p>
            <a:pPr marL="285750" indent="-285750" algn="just">
              <a:lnSpc>
                <a:spcPct val="150000"/>
              </a:lnSpc>
              <a:buFont typeface="Wingdings" panose="05000000000000000000" pitchFamily="2" charset="2"/>
              <a:buChar char="q"/>
            </a:pPr>
            <a:r>
              <a:rPr lang="en-GB" dirty="0"/>
              <a:t>Lesson(s) learnt: LIRS can levy penalty and interest on taxes not paid within the prescribed time frame.</a:t>
            </a:r>
          </a:p>
        </p:txBody>
      </p:sp>
    </p:spTree>
    <p:extLst>
      <p:ext uri="{BB962C8B-B14F-4D97-AF65-F5344CB8AC3E}">
        <p14:creationId xmlns:p14="http://schemas.microsoft.com/office/powerpoint/2010/main" val="322291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074" y="612845"/>
            <a:ext cx="11220995" cy="4585871"/>
          </a:xfrm>
          <a:prstGeom prst="rect">
            <a:avLst/>
          </a:prstGeom>
        </p:spPr>
        <p:txBody>
          <a:bodyPr wrap="square">
            <a:spAutoFit/>
          </a:bodyPr>
          <a:lstStyle/>
          <a:p>
            <a:pPr marL="285750" indent="-285750">
              <a:buFont typeface="Courier New" panose="02070309020205020404" pitchFamily="49" charset="0"/>
              <a:buChar char="o"/>
            </a:pPr>
            <a:r>
              <a:rPr lang="en-GB" b="1" dirty="0"/>
              <a:t>IKEYI &amp; ARIFAYAN V LSBIR APPEAL NO:TAT/LZ/022/2018</a:t>
            </a:r>
          </a:p>
          <a:p>
            <a:endParaRPr lang="en-GB" b="1" dirty="0"/>
          </a:p>
          <a:p>
            <a:pPr algn="just">
              <a:lnSpc>
                <a:spcPct val="150000"/>
              </a:lnSpc>
            </a:pPr>
            <a:r>
              <a:rPr lang="en-GB" sz="1700" b="1" dirty="0"/>
              <a:t>Issues:</a:t>
            </a:r>
            <a:r>
              <a:rPr lang="en-GB" sz="1700" dirty="0"/>
              <a:t>	Whether the Respondent can impose penalty and interest on a taxpayer when the liability is not 				final and conclusive?</a:t>
            </a:r>
          </a:p>
          <a:p>
            <a:pPr algn="just">
              <a:lnSpc>
                <a:spcPct val="150000"/>
              </a:lnSpc>
            </a:pPr>
            <a:endParaRPr lang="en-GB" sz="1700" dirty="0"/>
          </a:p>
          <a:p>
            <a:pPr algn="just">
              <a:lnSpc>
                <a:spcPct val="150000"/>
              </a:lnSpc>
            </a:pPr>
            <a:r>
              <a:rPr lang="en-GB" sz="1700" b="1" dirty="0"/>
              <a:t>TAT:</a:t>
            </a:r>
            <a:r>
              <a:rPr lang="en-GB" sz="1700" dirty="0"/>
              <a:t> 	held that the Appellant is liable to pay penalty and interest on the Tax liability  established by the         		Respondent and same shall be based on the principal tax liability but not the Net tax payable after the    		addition of 10% penalty.</a:t>
            </a:r>
          </a:p>
          <a:p>
            <a:pPr algn="just"/>
            <a:endParaRPr lang="en-GB" sz="1700" dirty="0"/>
          </a:p>
          <a:p>
            <a:pPr algn="just">
              <a:lnSpc>
                <a:spcPct val="150000"/>
              </a:lnSpc>
            </a:pPr>
            <a:r>
              <a:rPr lang="en-GB" sz="1700" b="1" dirty="0"/>
              <a:t>Lessons Learnt: </a:t>
            </a:r>
            <a:r>
              <a:rPr lang="en-GB" sz="1700" dirty="0"/>
              <a:t>The tax authority cannot impose penalty and interest on the Net tax payable after the addition 			of 10% penalty. It can only be on the Principal sum.</a:t>
            </a:r>
          </a:p>
          <a:p>
            <a:pPr algn="just"/>
            <a:endParaRPr lang="en-GB" sz="1700" dirty="0"/>
          </a:p>
          <a:p>
            <a:endParaRPr lang="en-US" dirty="0"/>
          </a:p>
        </p:txBody>
      </p:sp>
    </p:spTree>
    <p:extLst>
      <p:ext uri="{BB962C8B-B14F-4D97-AF65-F5344CB8AC3E}">
        <p14:creationId xmlns:p14="http://schemas.microsoft.com/office/powerpoint/2010/main" val="18290170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1115</TotalTime>
  <Words>1620</Words>
  <Application>Microsoft Macintosh PowerPoint</Application>
  <PresentationFormat>Widescreen</PresentationFormat>
  <Paragraphs>123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Courier New</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Akinkunmi Alaja-Browne</dc:creator>
  <cp:lastModifiedBy>Femi Alade</cp:lastModifiedBy>
  <cp:revision>81</cp:revision>
  <dcterms:created xsi:type="dcterms:W3CDTF">2019-07-17T07:02:21Z</dcterms:created>
  <dcterms:modified xsi:type="dcterms:W3CDTF">2021-10-11T12:22:54Z</dcterms:modified>
</cp:coreProperties>
</file>