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51" r:id="rId2"/>
    <p:sldId id="560" r:id="rId3"/>
    <p:sldId id="409" r:id="rId4"/>
    <p:sldId id="562" r:id="rId5"/>
    <p:sldId id="553" r:id="rId6"/>
    <p:sldId id="554" r:id="rId7"/>
    <p:sldId id="555" r:id="rId8"/>
    <p:sldId id="556" r:id="rId9"/>
    <p:sldId id="563" r:id="rId10"/>
    <p:sldId id="557" r:id="rId11"/>
    <p:sldId id="558" r:id="rId12"/>
    <p:sldId id="559" r:id="rId13"/>
    <p:sldId id="564" r:id="rId14"/>
    <p:sldId id="549" r:id="rId15"/>
    <p:sldId id="5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anrewaju Ajogbasile" initials="OA" lastIdx="6" clrIdx="0">
    <p:extLst>
      <p:ext uri="{19B8F6BF-5375-455C-9EA6-DF929625EA0E}">
        <p15:presenceInfo xmlns:p15="http://schemas.microsoft.com/office/powerpoint/2012/main" userId="S::oajogbasile@ngf.org.ng::23635f07-2378-489c-b5c7-c9d0e7c4db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6" d="100"/>
          <a:sy n="86" d="100"/>
        </p:scale>
        <p:origin x="42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F2C63-4752-4B21-8754-08DB4BD15F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E5FA08-0376-4C9E-B45C-FAFFBCBA5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EA4EA5-94E8-4465-9B94-82302E020F16}"/>
              </a:ext>
            </a:extLst>
          </p:cNvPr>
          <p:cNvSpPr>
            <a:spLocks noGrp="1"/>
          </p:cNvSpPr>
          <p:nvPr>
            <p:ph type="dt" sz="half" idx="10"/>
          </p:nvPr>
        </p:nvSpPr>
        <p:spPr/>
        <p:txBody>
          <a:bodyPr/>
          <a:lstStyle/>
          <a:p>
            <a:fld id="{FCC6A9FF-852D-4219-A268-5C9562E73505}" type="datetime1">
              <a:rPr lang="en-US" smtClean="0"/>
              <a:t>10/11/2021</a:t>
            </a:fld>
            <a:endParaRPr lang="en-US"/>
          </a:p>
        </p:txBody>
      </p:sp>
      <p:sp>
        <p:nvSpPr>
          <p:cNvPr id="5" name="Footer Placeholder 4">
            <a:extLst>
              <a:ext uri="{FF2B5EF4-FFF2-40B4-BE49-F238E27FC236}">
                <a16:creationId xmlns:a16="http://schemas.microsoft.com/office/drawing/2014/main" id="{7CF3EAC2-278B-42CA-8AF3-C589778832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8C9CC-6344-4C1B-AAAD-F108F01C2FFE}"/>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417058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3F86-8F55-4661-BFE9-EBE2F6D3D7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0F3FED-220D-43A3-8427-424FA369CB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9B58A5-FE5A-45D2-A9D3-B83B2770D323}"/>
              </a:ext>
            </a:extLst>
          </p:cNvPr>
          <p:cNvSpPr>
            <a:spLocks noGrp="1"/>
          </p:cNvSpPr>
          <p:nvPr>
            <p:ph type="dt" sz="half" idx="10"/>
          </p:nvPr>
        </p:nvSpPr>
        <p:spPr/>
        <p:txBody>
          <a:bodyPr/>
          <a:lstStyle/>
          <a:p>
            <a:fld id="{5346B235-CE16-4D26-9B01-417169BC1E76}" type="datetime1">
              <a:rPr lang="en-US" smtClean="0"/>
              <a:t>10/11/2021</a:t>
            </a:fld>
            <a:endParaRPr lang="en-US"/>
          </a:p>
        </p:txBody>
      </p:sp>
      <p:sp>
        <p:nvSpPr>
          <p:cNvPr id="5" name="Footer Placeholder 4">
            <a:extLst>
              <a:ext uri="{FF2B5EF4-FFF2-40B4-BE49-F238E27FC236}">
                <a16:creationId xmlns:a16="http://schemas.microsoft.com/office/drawing/2014/main" id="{5B2F609C-51AC-43DA-99AC-6AFDB008A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362F8-0E6B-4558-AAE8-CAE9A9CC5A1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78489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9F1834-E971-48AA-8DDF-0622D875F0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34ADF7-5665-4DF6-ACC7-592824D78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32095-4E26-401F-B466-A27FCE31AA1F}"/>
              </a:ext>
            </a:extLst>
          </p:cNvPr>
          <p:cNvSpPr>
            <a:spLocks noGrp="1"/>
          </p:cNvSpPr>
          <p:nvPr>
            <p:ph type="dt" sz="half" idx="10"/>
          </p:nvPr>
        </p:nvSpPr>
        <p:spPr/>
        <p:txBody>
          <a:bodyPr/>
          <a:lstStyle/>
          <a:p>
            <a:fld id="{6BA2E4A2-E497-488D-A5DE-D2BF46A87DB6}" type="datetime1">
              <a:rPr lang="en-US" smtClean="0"/>
              <a:t>10/11/2021</a:t>
            </a:fld>
            <a:endParaRPr lang="en-US"/>
          </a:p>
        </p:txBody>
      </p:sp>
      <p:sp>
        <p:nvSpPr>
          <p:cNvPr id="5" name="Footer Placeholder 4">
            <a:extLst>
              <a:ext uri="{FF2B5EF4-FFF2-40B4-BE49-F238E27FC236}">
                <a16:creationId xmlns:a16="http://schemas.microsoft.com/office/drawing/2014/main" id="{F9F81EA3-B18C-4F8C-A0C1-A8F2025DF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3A1C2-E623-4660-B540-38A72D2DF7B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4307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F60C0-D19B-4A44-A22B-4AA159F728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E8D41-C6AB-4F0F-968F-96745284C1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98318-FF48-4335-B6AE-A4841B7C51E4}"/>
              </a:ext>
            </a:extLst>
          </p:cNvPr>
          <p:cNvSpPr>
            <a:spLocks noGrp="1"/>
          </p:cNvSpPr>
          <p:nvPr>
            <p:ph type="dt" sz="half" idx="10"/>
          </p:nvPr>
        </p:nvSpPr>
        <p:spPr/>
        <p:txBody>
          <a:bodyPr/>
          <a:lstStyle/>
          <a:p>
            <a:fld id="{A98E72DF-CCA1-4BAB-A0E4-AB24E8A8D05D}" type="datetime1">
              <a:rPr lang="en-US" smtClean="0"/>
              <a:t>10/11/2021</a:t>
            </a:fld>
            <a:endParaRPr lang="en-US"/>
          </a:p>
        </p:txBody>
      </p:sp>
      <p:sp>
        <p:nvSpPr>
          <p:cNvPr id="5" name="Footer Placeholder 4">
            <a:extLst>
              <a:ext uri="{FF2B5EF4-FFF2-40B4-BE49-F238E27FC236}">
                <a16:creationId xmlns:a16="http://schemas.microsoft.com/office/drawing/2014/main" id="{37F8E4F2-32F4-4167-8FD6-758FD55DC2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806A6A-D4EF-46C3-BAEF-E5374DFBA01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0527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03CD-D2FC-4091-AD90-DBC715EE0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A7D28B-FF2E-4CE8-9971-3EF184F3A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5E0747-3562-4F2A-8B1E-7515E63A407F}"/>
              </a:ext>
            </a:extLst>
          </p:cNvPr>
          <p:cNvSpPr>
            <a:spLocks noGrp="1"/>
          </p:cNvSpPr>
          <p:nvPr>
            <p:ph type="dt" sz="half" idx="10"/>
          </p:nvPr>
        </p:nvSpPr>
        <p:spPr/>
        <p:txBody>
          <a:bodyPr/>
          <a:lstStyle/>
          <a:p>
            <a:fld id="{065D4885-2BC7-4A37-B095-8027751D7793}" type="datetime1">
              <a:rPr lang="en-US" smtClean="0"/>
              <a:t>10/11/2021</a:t>
            </a:fld>
            <a:endParaRPr lang="en-US"/>
          </a:p>
        </p:txBody>
      </p:sp>
      <p:sp>
        <p:nvSpPr>
          <p:cNvPr id="5" name="Footer Placeholder 4">
            <a:extLst>
              <a:ext uri="{FF2B5EF4-FFF2-40B4-BE49-F238E27FC236}">
                <a16:creationId xmlns:a16="http://schemas.microsoft.com/office/drawing/2014/main" id="{9C4A42DE-AE7D-4CF4-81AE-7853754A8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1D3EC-3775-4F52-85F7-643704D2E917}"/>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0476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F3286-8B33-48EA-BDA0-48A448DE8F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2FF3D9-DDC1-468E-B135-F83B79518A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84725F-280C-45B2-B679-D896221CF3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131720-CA0E-4139-BFF0-B4F7DDBD431B}"/>
              </a:ext>
            </a:extLst>
          </p:cNvPr>
          <p:cNvSpPr>
            <a:spLocks noGrp="1"/>
          </p:cNvSpPr>
          <p:nvPr>
            <p:ph type="dt" sz="half" idx="10"/>
          </p:nvPr>
        </p:nvSpPr>
        <p:spPr/>
        <p:txBody>
          <a:bodyPr/>
          <a:lstStyle/>
          <a:p>
            <a:fld id="{927EFEA1-9F44-454A-BC99-089E3665B80D}" type="datetime1">
              <a:rPr lang="en-US" smtClean="0"/>
              <a:t>10/11/2021</a:t>
            </a:fld>
            <a:endParaRPr lang="en-US"/>
          </a:p>
        </p:txBody>
      </p:sp>
      <p:sp>
        <p:nvSpPr>
          <p:cNvPr id="6" name="Footer Placeholder 5">
            <a:extLst>
              <a:ext uri="{FF2B5EF4-FFF2-40B4-BE49-F238E27FC236}">
                <a16:creationId xmlns:a16="http://schemas.microsoft.com/office/drawing/2014/main" id="{B48D3307-379C-4E82-BC5B-56707268C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31111B-5683-4750-A109-45A19558DE9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9775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B11B5-C4E3-413D-AF13-A57AFECA7C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BFB057-B14E-4E9F-950F-BAFF973D63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458C70-1EDC-47FB-ACAA-D11D9868EB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1CB1BB-939A-4661-8060-954D58E035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DC0209-CF5B-42E2-B869-4C36C77183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8E5108-6002-4040-B79A-8A1D6C29D259}"/>
              </a:ext>
            </a:extLst>
          </p:cNvPr>
          <p:cNvSpPr>
            <a:spLocks noGrp="1"/>
          </p:cNvSpPr>
          <p:nvPr>
            <p:ph type="dt" sz="half" idx="10"/>
          </p:nvPr>
        </p:nvSpPr>
        <p:spPr/>
        <p:txBody>
          <a:bodyPr/>
          <a:lstStyle/>
          <a:p>
            <a:fld id="{2AD94606-BC72-43EC-9227-8A9FB89A2036}" type="datetime1">
              <a:rPr lang="en-US" smtClean="0"/>
              <a:t>10/11/2021</a:t>
            </a:fld>
            <a:endParaRPr lang="en-US"/>
          </a:p>
        </p:txBody>
      </p:sp>
      <p:sp>
        <p:nvSpPr>
          <p:cNvPr id="8" name="Footer Placeholder 7">
            <a:extLst>
              <a:ext uri="{FF2B5EF4-FFF2-40B4-BE49-F238E27FC236}">
                <a16:creationId xmlns:a16="http://schemas.microsoft.com/office/drawing/2014/main" id="{B890C510-EF34-4D50-8FB0-1964CCB8D2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F4A2F6-16FA-40FE-9E0F-D76E00758F68}"/>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8572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101C-A65E-457F-A792-766CF98ECB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2EAE07-09D4-4CB0-8FBA-8BD6CE18ADBD}"/>
              </a:ext>
            </a:extLst>
          </p:cNvPr>
          <p:cNvSpPr>
            <a:spLocks noGrp="1"/>
          </p:cNvSpPr>
          <p:nvPr>
            <p:ph type="dt" sz="half" idx="10"/>
          </p:nvPr>
        </p:nvSpPr>
        <p:spPr/>
        <p:txBody>
          <a:bodyPr/>
          <a:lstStyle/>
          <a:p>
            <a:fld id="{B0A777A4-68C1-4CD1-A256-73B7FF054C07}" type="datetime1">
              <a:rPr lang="en-US" smtClean="0"/>
              <a:t>10/11/2021</a:t>
            </a:fld>
            <a:endParaRPr lang="en-US"/>
          </a:p>
        </p:txBody>
      </p:sp>
      <p:sp>
        <p:nvSpPr>
          <p:cNvPr id="4" name="Footer Placeholder 3">
            <a:extLst>
              <a:ext uri="{FF2B5EF4-FFF2-40B4-BE49-F238E27FC236}">
                <a16:creationId xmlns:a16="http://schemas.microsoft.com/office/drawing/2014/main" id="{6C994D0F-6BAC-4482-B527-1333857423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E94D18-5590-466E-903B-976A9324E86B}"/>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955074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C2565-F1E1-46C0-BF8B-DA2AE1B7F257}"/>
              </a:ext>
            </a:extLst>
          </p:cNvPr>
          <p:cNvSpPr>
            <a:spLocks noGrp="1"/>
          </p:cNvSpPr>
          <p:nvPr>
            <p:ph type="dt" sz="half" idx="10"/>
          </p:nvPr>
        </p:nvSpPr>
        <p:spPr/>
        <p:txBody>
          <a:bodyPr/>
          <a:lstStyle/>
          <a:p>
            <a:fld id="{06E68A4E-786A-4FB1-B712-DD217928A73F}" type="datetime1">
              <a:rPr lang="en-US" smtClean="0"/>
              <a:t>10/11/2021</a:t>
            </a:fld>
            <a:endParaRPr lang="en-US"/>
          </a:p>
        </p:txBody>
      </p:sp>
      <p:sp>
        <p:nvSpPr>
          <p:cNvPr id="3" name="Footer Placeholder 2">
            <a:extLst>
              <a:ext uri="{FF2B5EF4-FFF2-40B4-BE49-F238E27FC236}">
                <a16:creationId xmlns:a16="http://schemas.microsoft.com/office/drawing/2014/main" id="{18DA2B0E-42E8-475C-A689-9153F25F55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C7F585-9BD5-407F-A65B-D13FECFE8530}"/>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53464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1BE7-0F0C-47A3-89FE-0266AFD10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2655FE-D88E-4F7C-B9A9-2BAD8F3735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1718847-B284-44F3-B28B-FA0E54BA6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DCE4A-A089-4279-941B-C8A724C2BEB8}"/>
              </a:ext>
            </a:extLst>
          </p:cNvPr>
          <p:cNvSpPr>
            <a:spLocks noGrp="1"/>
          </p:cNvSpPr>
          <p:nvPr>
            <p:ph type="dt" sz="half" idx="10"/>
          </p:nvPr>
        </p:nvSpPr>
        <p:spPr/>
        <p:txBody>
          <a:bodyPr/>
          <a:lstStyle/>
          <a:p>
            <a:fld id="{E708A488-E535-49C7-9933-F7250688B3F4}" type="datetime1">
              <a:rPr lang="en-US" smtClean="0"/>
              <a:t>10/11/2021</a:t>
            </a:fld>
            <a:endParaRPr lang="en-US"/>
          </a:p>
        </p:txBody>
      </p:sp>
      <p:sp>
        <p:nvSpPr>
          <p:cNvPr id="6" name="Footer Placeholder 5">
            <a:extLst>
              <a:ext uri="{FF2B5EF4-FFF2-40B4-BE49-F238E27FC236}">
                <a16:creationId xmlns:a16="http://schemas.microsoft.com/office/drawing/2014/main" id="{E70F8342-C167-4BD2-AAD6-C14349DADF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A6AFA3-6002-41D0-BB50-FA5CEAC5DBC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63539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8F5A-F947-41BE-AEB7-DB4A418BA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1DE4CE-CBCB-4BAB-89D7-3845BA95C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09E64D-F646-4E45-9378-D24761CC4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3C9F04-0986-4A79-A32B-8239774DC178}"/>
              </a:ext>
            </a:extLst>
          </p:cNvPr>
          <p:cNvSpPr>
            <a:spLocks noGrp="1"/>
          </p:cNvSpPr>
          <p:nvPr>
            <p:ph type="dt" sz="half" idx="10"/>
          </p:nvPr>
        </p:nvSpPr>
        <p:spPr/>
        <p:txBody>
          <a:bodyPr/>
          <a:lstStyle/>
          <a:p>
            <a:fld id="{4140F7C5-3F6B-4ADE-A2FE-DA3BA862D2D2}" type="datetime1">
              <a:rPr lang="en-US" smtClean="0"/>
              <a:t>10/11/2021</a:t>
            </a:fld>
            <a:endParaRPr lang="en-US"/>
          </a:p>
        </p:txBody>
      </p:sp>
      <p:sp>
        <p:nvSpPr>
          <p:cNvPr id="6" name="Footer Placeholder 5">
            <a:extLst>
              <a:ext uri="{FF2B5EF4-FFF2-40B4-BE49-F238E27FC236}">
                <a16:creationId xmlns:a16="http://schemas.microsoft.com/office/drawing/2014/main" id="{32713735-8EEA-4B13-8EE4-FE5B98DE0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A0264-CA4B-4167-9BB7-F2910F54A9F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03375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C040E-6FF6-4865-8D38-05E4C7BB0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3B0DDF-711A-4D4A-82E1-FCB2AF811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FB19DC-19D2-4A29-9332-01440B8C5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ACE77-7140-4FFB-8D0F-F8F077597449}" type="datetime1">
              <a:rPr lang="en-US" smtClean="0"/>
              <a:t>10/11/2021</a:t>
            </a:fld>
            <a:endParaRPr lang="en-US"/>
          </a:p>
        </p:txBody>
      </p:sp>
      <p:sp>
        <p:nvSpPr>
          <p:cNvPr id="5" name="Footer Placeholder 4">
            <a:extLst>
              <a:ext uri="{FF2B5EF4-FFF2-40B4-BE49-F238E27FC236}">
                <a16:creationId xmlns:a16="http://schemas.microsoft.com/office/drawing/2014/main" id="{24A1CBC6-9810-4005-9B56-DF77E63F0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34904-6C55-49F6-8C00-B7C41B3E3F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73D5D-412C-4826-A8F8-78B1DF426FC9}" type="slidenum">
              <a:rPr lang="en-US" smtClean="0"/>
              <a:pPr/>
              <a:t>‹#›</a:t>
            </a:fld>
            <a:endParaRPr lang="en-US"/>
          </a:p>
        </p:txBody>
      </p:sp>
    </p:spTree>
    <p:extLst>
      <p:ext uri="{BB962C8B-B14F-4D97-AF65-F5344CB8AC3E}">
        <p14:creationId xmlns:p14="http://schemas.microsoft.com/office/powerpoint/2010/main" val="3370846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DCA0900-C9A7-41E1-9DBF-EABB9F411BB9}"/>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12" name="Rectangle 11">
            <a:extLst>
              <a:ext uri="{FF2B5EF4-FFF2-40B4-BE49-F238E27FC236}">
                <a16:creationId xmlns:a16="http://schemas.microsoft.com/office/drawing/2014/main" id="{F29FA27E-8273-4839-8673-F375FEE7D5A2}"/>
              </a:ext>
            </a:extLst>
          </p:cNvPr>
          <p:cNvSpPr/>
          <p:nvPr/>
        </p:nvSpPr>
        <p:spPr>
          <a:xfrm>
            <a:off x="695400" y="1803735"/>
            <a:ext cx="11106829" cy="1490536"/>
          </a:xfrm>
          <a:prstGeom prst="rect">
            <a:avLst/>
          </a:prstGeom>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800000"/>
                </a:solidFill>
                <a:effectLst/>
                <a:uLnTx/>
                <a:uFillTx/>
                <a:latin typeface="Candara"/>
                <a:ea typeface="+mn-ea"/>
                <a:cs typeface="Candara"/>
              </a:rPr>
              <a:t>TECHNICAL SESSION III: </a:t>
            </a: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ndara"/>
                <a:ea typeface="+mn-ea"/>
                <a:cs typeface="Candara"/>
              </a:rPr>
              <a:t>The Tax Process &amp; The Law - Common Points of Failure:</a:t>
            </a:r>
          </a:p>
          <a:p>
            <a:pPr marL="0" marR="0" lvl="0" indent="0" algn="ctr" defTabSz="914400" rtl="0" eaLnBrk="1" fontAlgn="auto" latinLnBrk="0" hangingPunct="1">
              <a:lnSpc>
                <a:spcPct val="110000"/>
              </a:lnSpc>
              <a:spcBef>
                <a:spcPts val="0"/>
              </a:spcBef>
              <a:spcAft>
                <a:spcPts val="0"/>
              </a:spcAft>
              <a:buClrTx/>
              <a:buSzTx/>
              <a:buFontTx/>
              <a:buNone/>
              <a:tabLst/>
              <a:defRPr/>
            </a:pPr>
            <a:r>
              <a:rPr lang="en-GB" sz="2800" b="1" dirty="0">
                <a:latin typeface="Candara"/>
                <a:cs typeface="Candara"/>
              </a:rPr>
              <a:t>Review of Tax Cases</a:t>
            </a:r>
            <a:r>
              <a:rPr kumimoji="0" lang="en-GB" sz="2800" b="1" i="0" u="none" strike="noStrike" kern="1200" cap="none" spc="0" normalizeH="0" baseline="0" noProof="0" dirty="0">
                <a:ln>
                  <a:noFill/>
                </a:ln>
                <a:effectLst/>
                <a:uLnTx/>
                <a:uFillTx/>
                <a:latin typeface="Candara"/>
                <a:ea typeface="+mn-ea"/>
                <a:cs typeface="Candara"/>
              </a:rPr>
              <a:t>  </a:t>
            </a:r>
          </a:p>
        </p:txBody>
      </p:sp>
      <p:sp>
        <p:nvSpPr>
          <p:cNvPr id="13" name="TextBox 12">
            <a:extLst>
              <a:ext uri="{FF2B5EF4-FFF2-40B4-BE49-F238E27FC236}">
                <a16:creationId xmlns:a16="http://schemas.microsoft.com/office/drawing/2014/main" id="{F2A4CBE9-C8E3-4B35-A973-C0E76591A337}"/>
              </a:ext>
            </a:extLst>
          </p:cNvPr>
          <p:cNvSpPr txBox="1"/>
          <p:nvPr/>
        </p:nvSpPr>
        <p:spPr>
          <a:xfrm>
            <a:off x="1582143" y="4794467"/>
            <a:ext cx="9027713" cy="861774"/>
          </a:xfrm>
          <a:prstGeom prst="rect">
            <a:avLst/>
          </a:prstGeom>
          <a:noFill/>
        </p:spPr>
        <p:txBody>
          <a:bodyPr wrap="square" rtlCol="0">
            <a:spAutoFit/>
          </a:bodyPr>
          <a:lstStyle/>
          <a:p>
            <a:pPr algn="ctr"/>
            <a:r>
              <a:rPr lang="en-GB" dirty="0">
                <a:latin typeface="Candara" panose="020E0502030303020204" pitchFamily="34" charset="0"/>
              </a:rPr>
              <a:t>HON. CHUKWUEMEKA EZE, </a:t>
            </a:r>
            <a:r>
              <a:rPr lang="en-GB" i="1" dirty="0" err="1">
                <a:latin typeface="Candara" panose="020E0502030303020204" pitchFamily="34" charset="0"/>
              </a:rPr>
              <a:t>fcti</a:t>
            </a:r>
            <a:endParaRPr lang="en-GB" i="1" dirty="0">
              <a:latin typeface="Candara" panose="020E0502030303020204" pitchFamily="34" charset="0"/>
            </a:endParaRPr>
          </a:p>
          <a:p>
            <a:pPr algn="ctr"/>
            <a:r>
              <a:rPr lang="en-US" sz="1600" b="1" dirty="0">
                <a:latin typeface="Candara" panose="020E0502030303020204" pitchFamily="34" charset="0"/>
              </a:rPr>
              <a:t>Legal Adviser, CITN &amp; WAUTI, and</a:t>
            </a:r>
          </a:p>
          <a:p>
            <a:pPr algn="ctr"/>
            <a:r>
              <a:rPr lang="en-US" sz="1600" b="1" dirty="0">
                <a:latin typeface="Candara" panose="020E0502030303020204" pitchFamily="34" charset="0"/>
              </a:rPr>
              <a:t>Chairman, Tax Appeal Tribunal, South-East Zone. </a:t>
            </a:r>
          </a:p>
        </p:txBody>
      </p:sp>
      <p:sp>
        <p:nvSpPr>
          <p:cNvPr id="14" name="TextBox 13">
            <a:extLst>
              <a:ext uri="{FF2B5EF4-FFF2-40B4-BE49-F238E27FC236}">
                <a16:creationId xmlns:a16="http://schemas.microsoft.com/office/drawing/2014/main" id="{3B656558-3818-4F5D-8773-07643500F0B9}"/>
              </a:ext>
            </a:extLst>
          </p:cNvPr>
          <p:cNvSpPr txBox="1"/>
          <p:nvPr/>
        </p:nvSpPr>
        <p:spPr>
          <a:xfrm>
            <a:off x="3048000" y="3455303"/>
            <a:ext cx="6096000" cy="1311128"/>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800" b="1" i="0" u="none" strike="noStrike" kern="1200" cap="none" spc="0" normalizeH="0" baseline="0" noProof="0" dirty="0">
                <a:ln>
                  <a:noFill/>
                </a:ln>
                <a:effectLst/>
                <a:uLnTx/>
                <a:uFillTx/>
                <a:latin typeface="Candara"/>
                <a:ea typeface="+mn-ea"/>
                <a:cs typeface="Candara"/>
              </a:rPr>
              <a:t>NGF VIRTUAL TAX LAW WORKSHOP </a:t>
            </a:r>
          </a:p>
          <a:p>
            <a:pPr marL="0" marR="0" lvl="0" indent="0" algn="ctr" defTabSz="914400" rtl="0" eaLnBrk="1" fontAlgn="auto" latinLnBrk="0" hangingPunct="1">
              <a:lnSpc>
                <a:spcPct val="110000"/>
              </a:lnSpc>
              <a:spcBef>
                <a:spcPts val="0"/>
              </a:spcBef>
              <a:spcAft>
                <a:spcPts val="0"/>
              </a:spcAft>
              <a:buClrTx/>
              <a:buSzTx/>
              <a:buFontTx/>
              <a:buNone/>
              <a:tabLst/>
              <a:defRPr/>
            </a:pPr>
            <a:r>
              <a:rPr lang="en-US" sz="1800" b="1" dirty="0">
                <a:latin typeface="Candara"/>
                <a:cs typeface="Candara"/>
              </a:rPr>
              <a:t>11</a:t>
            </a:r>
            <a:r>
              <a:rPr lang="en-US" sz="1800" b="1" baseline="30000" dirty="0">
                <a:latin typeface="Candara"/>
                <a:cs typeface="Candara"/>
              </a:rPr>
              <a:t>th</a:t>
            </a:r>
            <a:r>
              <a:rPr lang="en-US" sz="1800" b="1" dirty="0">
                <a:latin typeface="Candara"/>
                <a:cs typeface="Candara"/>
              </a:rPr>
              <a:t> October 2021</a:t>
            </a:r>
          </a:p>
          <a:p>
            <a:pPr marL="0" marR="0" lvl="0" indent="0" algn="ctr" defTabSz="914400" rtl="0" eaLnBrk="1" fontAlgn="auto" latinLnBrk="0" hangingPunct="1">
              <a:lnSpc>
                <a:spcPct val="110000"/>
              </a:lnSpc>
              <a:spcBef>
                <a:spcPts val="0"/>
              </a:spcBef>
              <a:spcAft>
                <a:spcPts val="0"/>
              </a:spcAft>
              <a:buClrTx/>
              <a:buSzTx/>
              <a:buFontTx/>
              <a:buNone/>
              <a:tabLst/>
              <a:defRPr/>
            </a:pPr>
            <a:endParaRPr lang="en-US" sz="1800" b="1" dirty="0">
              <a:latin typeface="Candara"/>
              <a:cs typeface="Candara"/>
            </a:endParaRPr>
          </a:p>
          <a:p>
            <a:pPr lvl="0" algn="ctr">
              <a:lnSpc>
                <a:spcPct val="110000"/>
              </a:lnSpc>
              <a:defRPr/>
            </a:pPr>
            <a:r>
              <a:rPr lang="en-US" sz="1600" b="1" i="1" dirty="0">
                <a:latin typeface="Candara"/>
                <a:cs typeface="Candara"/>
              </a:rPr>
              <a:t>Presented by:</a:t>
            </a:r>
          </a:p>
        </p:txBody>
      </p:sp>
    </p:spTree>
    <p:extLst>
      <p:ext uri="{BB962C8B-B14F-4D97-AF65-F5344CB8AC3E}">
        <p14:creationId xmlns:p14="http://schemas.microsoft.com/office/powerpoint/2010/main" val="3493745455"/>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189186" y="2257133"/>
            <a:ext cx="7677807" cy="3931910"/>
          </a:xfrm>
          <a:prstGeom prst="rect">
            <a:avLst/>
          </a:prstGeom>
          <a:noFill/>
        </p:spPr>
        <p:txBody>
          <a:bodyPr wrap="square">
            <a:spAutoFit/>
          </a:bodyPr>
          <a:lstStyle/>
          <a:p>
            <a:pPr lvl="0" algn="just">
              <a:lnSpc>
                <a:spcPct val="107000"/>
              </a:lnSpc>
              <a:defRPr/>
            </a:pP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The principle here is that a Revenue Authority is bound by any agreement it has entered into with a taxpayer and PAYE entity. </a:t>
            </a:r>
          </a:p>
          <a:p>
            <a:pPr lvl="0" algn="just">
              <a:lnSpc>
                <a:spcPct val="107000"/>
              </a:lnSpc>
              <a:defRPr/>
            </a:pP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Any conjuring of figures to collect tax for the same period already settled by agreement between the parties will not be allowed by the TAT.</a:t>
            </a:r>
          </a:p>
          <a:p>
            <a:pPr marL="342900" lvl="0" indent="-342900" algn="just">
              <a:lnSpc>
                <a:spcPct val="107000"/>
              </a:lnSpc>
              <a:buFont typeface="Arial" panose="020B0604020202020204" pitchFamily="34" charset="0"/>
              <a:buChar char="•"/>
              <a:defRPr/>
            </a:pP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In this appeal, the parties agreed during a TARC Meeting that the Appellant should pay N395 million as full and final payment for arrears of tax </a:t>
            </a:r>
            <a:r>
              <a:rPr lang="en-US">
                <a:solidFill>
                  <a:prstClr val="black"/>
                </a:solidFill>
                <a:latin typeface="Candara" panose="020E0502030303020204" pitchFamily="34" charset="0"/>
                <a:ea typeface="Calibri" panose="020F0502020204030204" pitchFamily="34" charset="0"/>
                <a:cs typeface="Times New Roman" panose="02020603050405020304" pitchFamily="18" charset="0"/>
              </a:rPr>
              <a:t>liability from </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1999-2017. After the payment, the Revenue Service served the Respondent a Demand Notice for the same period for the sum of N766,714,363.72.</a:t>
            </a:r>
          </a:p>
          <a:p>
            <a:pPr marL="342900" lvl="0" indent="-342900" algn="just">
              <a:lnSpc>
                <a:spcPct val="107000"/>
              </a:lnSpc>
              <a:buFont typeface="Arial" panose="020B0604020202020204" pitchFamily="34" charset="0"/>
              <a:buChar char="•"/>
              <a:defRPr/>
            </a:pP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The TAT cited with approval the decision in </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FBIR v. Confidence Insurance (2010) 2 TLRN 96</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 where it was held:</a:t>
            </a:r>
          </a:p>
          <a:p>
            <a:pPr marL="463550" lvl="0" algn="just">
              <a:lnSpc>
                <a:spcPct val="107000"/>
              </a:lnSpc>
              <a:defRPr/>
            </a:pPr>
            <a:r>
              <a:rPr lang="en-US" i="1" dirty="0">
                <a:solidFill>
                  <a:prstClr val="black"/>
                </a:solidFill>
                <a:latin typeface="Candara" panose="020E0502030303020204" pitchFamily="34" charset="0"/>
                <a:ea typeface="Calibri" panose="020F0502020204030204" pitchFamily="34" charset="0"/>
                <a:cs typeface="Times New Roman" panose="02020603050405020304" pitchFamily="18" charset="0"/>
              </a:rPr>
              <a:t>"Where a taxpayer and the tax authority agree as to the tax liability of the taxpayer, the taxpayer will only be liable to pay the tax as agreed."</a:t>
            </a:r>
            <a:endParaRPr kumimoji="0" lang="en-US" b="0" i="1"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200BA3A1-FB00-4223-AA0F-F67FD0FB872B}"/>
              </a:ext>
            </a:extLst>
          </p:cNvPr>
          <p:cNvSpPr/>
          <p:nvPr/>
        </p:nvSpPr>
        <p:spPr>
          <a:xfrm>
            <a:off x="742938" y="1395672"/>
            <a:ext cx="10753662" cy="769441"/>
          </a:xfrm>
          <a:prstGeom prst="rect">
            <a:avLst/>
          </a:prstGeom>
        </p:spPr>
        <p:txBody>
          <a:bodyPr wrap="square">
            <a:spAutoFit/>
          </a:bodyPr>
          <a:lstStyle/>
          <a:p>
            <a:pPr marL="341313" lvl="0" indent="-341313" algn="just">
              <a:lnSpc>
                <a:spcPct val="110000"/>
              </a:lnSpc>
              <a:defRPr/>
            </a:pPr>
            <a:r>
              <a:rPr lang="en-US" sz="2000" b="1" dirty="0">
                <a:solidFill>
                  <a:srgbClr val="C00000"/>
                </a:solidFill>
                <a:latin typeface="Candara"/>
                <a:cs typeface="Candara"/>
              </a:rPr>
              <a:t>5.	FIRST BANK NIGERIA LIMITED V. IMO STATE INTERNAL REVENUE SERVICE, TAT/SEZ/006/2019 delivered on 7th September 2021</a:t>
            </a:r>
            <a:endParaRPr kumimoji="0" lang="en-US" sz="2000" b="1" i="0" u="none" strike="noStrike" kern="1200" cap="none" spc="0" normalizeH="0" baseline="0" noProof="0" dirty="0">
              <a:ln>
                <a:noFill/>
              </a:ln>
              <a:solidFill>
                <a:srgbClr val="C00000"/>
              </a:solidFill>
              <a:effectLst/>
              <a:uLnTx/>
              <a:uFillTx/>
              <a:latin typeface="Candara"/>
              <a:cs typeface="Candara"/>
            </a:endParaRPr>
          </a:p>
        </p:txBody>
      </p:sp>
      <p:pic>
        <p:nvPicPr>
          <p:cNvPr id="1026" name="Picture 2" descr="Image result for image agreement">
            <a:extLst>
              <a:ext uri="{FF2B5EF4-FFF2-40B4-BE49-F238E27FC236}">
                <a16:creationId xmlns:a16="http://schemas.microsoft.com/office/drawing/2014/main" id="{95C55DCF-CC19-4EDB-B550-A078734756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0630" y="2257133"/>
            <a:ext cx="3124200" cy="3429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595FA36-01D2-4216-A665-C75FCCFA6603}"/>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468126637"/>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286604" y="1682924"/>
            <a:ext cx="8668210" cy="4524637"/>
          </a:xfrm>
          <a:prstGeom prst="rect">
            <a:avLst/>
          </a:prstGeom>
          <a:noFill/>
        </p:spPr>
        <p:txBody>
          <a:bodyPr wrap="square">
            <a:spAutoFit/>
          </a:bodyPr>
          <a:lstStyle/>
          <a:p>
            <a:pPr marL="341313" lvl="0" indent="-341313" algn="just">
              <a:lnSpc>
                <a:spcPct val="107000"/>
              </a:lnSpc>
              <a:defRPr/>
            </a:pP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(a)	</a:t>
            </a:r>
            <a:r>
              <a:rPr lang="en-US" i="1" dirty="0">
                <a:solidFill>
                  <a:prstClr val="black"/>
                </a:solidFill>
                <a:latin typeface="Candara" panose="020E0502030303020204" pitchFamily="34" charset="0"/>
                <a:ea typeface="Calibri" panose="020F0502020204030204" pitchFamily="34" charset="0"/>
                <a:cs typeface="Times New Roman" panose="02020603050405020304" pitchFamily="18" charset="0"/>
              </a:rPr>
              <a:t>"It is the law that the language of a statute imposing a tax, duty or charge must receive a strict construction in the sense that there is no room for any intendment and regard must be had to the clear meaning of the words. If the State claims a tax under a statute it must show that the tax is imposed by clear and unambiguous words, and where the statute is in doubt it must be construed in favour of the subject, however much within the spirit of the law the case might otherwise be, but a fair reasonable construction must be given to the language used without leaning to one side or the other".</a:t>
            </a:r>
          </a:p>
          <a:p>
            <a:pPr marL="285750" lvl="0" indent="-285750" algn="just">
              <a:lnSpc>
                <a:spcPct val="107000"/>
              </a:lnSpc>
              <a:buFontTx/>
              <a:buChar char="-"/>
              <a:defRPr/>
            </a:pP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Statement of the law by Lord Atkinson in </a:t>
            </a:r>
            <a:r>
              <a:rPr lang="en-US" b="1"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Ordmond</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 Investment Co. v. Belts </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[1928] AC 143 at 162, adopted: per </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Ikpeazu J. in </a:t>
            </a:r>
            <a:r>
              <a:rPr lang="en-US" b="1"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Aderawos</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 Trading Co. Ltd. v. F.B.1R [1966] L.L.R. 195 at 200.</a:t>
            </a:r>
          </a:p>
          <a:p>
            <a:pPr marL="342900" lvl="0" indent="-342900" algn="just">
              <a:lnSpc>
                <a:spcPct val="107000"/>
              </a:lnSpc>
              <a:buAutoNum type="alphaLcParenBoth" startAt="2"/>
              <a:defRPr/>
            </a:pP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"It is a general principle of fiscal legislation that to be liable to tax the subject must fall clearly within the words of the charge imposing the tax, otherwise he goes free. It is also for the State to establish that the charge prima facie extends to the subject matter sought to be charged": per Lord Halsbury L.C. in </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Tenant v. Smith (Surveyor of Taxes) </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[1892] A.C. 150 at 154, House of Lords. </a:t>
            </a:r>
          </a:p>
        </p:txBody>
      </p:sp>
      <p:sp>
        <p:nvSpPr>
          <p:cNvPr id="6" name="Rectangle 5">
            <a:extLst>
              <a:ext uri="{FF2B5EF4-FFF2-40B4-BE49-F238E27FC236}">
                <a16:creationId xmlns:a16="http://schemas.microsoft.com/office/drawing/2014/main" id="{200BA3A1-FB00-4223-AA0F-F67FD0FB872B}"/>
              </a:ext>
            </a:extLst>
          </p:cNvPr>
          <p:cNvSpPr/>
          <p:nvPr/>
        </p:nvSpPr>
        <p:spPr>
          <a:xfrm>
            <a:off x="719169" y="1112097"/>
            <a:ext cx="10753662" cy="413959"/>
          </a:xfrm>
          <a:prstGeom prst="rect">
            <a:avLst/>
          </a:prstGeom>
        </p:spPr>
        <p:txBody>
          <a:bodyPr wrap="square">
            <a:spAutoFit/>
          </a:bodyPr>
          <a:lstStyle/>
          <a:p>
            <a:pPr marL="341313" lvl="0" indent="-341313" algn="ctr">
              <a:lnSpc>
                <a:spcPct val="110000"/>
              </a:lnSpc>
              <a:defRPr/>
            </a:pPr>
            <a:r>
              <a:rPr lang="en-US" sz="2000" b="1" dirty="0">
                <a:solidFill>
                  <a:srgbClr val="C00000"/>
                </a:solidFill>
                <a:latin typeface="Candara"/>
                <a:cs typeface="Candara"/>
              </a:rPr>
              <a:t>UNDERSTANDING THE RULES OF INTERPRETATION OF STATUTES</a:t>
            </a:r>
            <a:endParaRPr kumimoji="0" lang="en-US" sz="2000" b="1" i="0" u="none" strike="noStrike" kern="1200" cap="none" spc="0" normalizeH="0" baseline="0" noProof="0" dirty="0">
              <a:ln>
                <a:noFill/>
              </a:ln>
              <a:solidFill>
                <a:srgbClr val="C00000"/>
              </a:solidFill>
              <a:effectLst/>
              <a:uLnTx/>
              <a:uFillTx/>
              <a:latin typeface="Candara"/>
              <a:cs typeface="Candara"/>
            </a:endParaRPr>
          </a:p>
        </p:txBody>
      </p:sp>
      <p:pic>
        <p:nvPicPr>
          <p:cNvPr id="4098" name="Picture 2" descr="Image result for images interogation of laws">
            <a:extLst>
              <a:ext uri="{FF2B5EF4-FFF2-40B4-BE49-F238E27FC236}">
                <a16:creationId xmlns:a16="http://schemas.microsoft.com/office/drawing/2014/main" id="{FFA41B41-F6F8-474E-9F42-110FCD9495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4993" y="2536031"/>
            <a:ext cx="2670403" cy="1785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060132"/>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527825" y="1604580"/>
            <a:ext cx="8609031" cy="4524637"/>
          </a:xfrm>
          <a:prstGeom prst="rect">
            <a:avLst/>
          </a:prstGeom>
          <a:noFill/>
        </p:spPr>
        <p:txBody>
          <a:bodyPr wrap="square">
            <a:spAutoFit/>
          </a:bodyPr>
          <a:lstStyle/>
          <a:p>
            <a:pPr marL="342900" lvl="0" indent="-342900" algn="just">
              <a:lnSpc>
                <a:spcPct val="107000"/>
              </a:lnSpc>
              <a:buFont typeface="+mj-lt"/>
              <a:buAutoNum type="alphaLcParenR" startAt="3"/>
              <a:defRPr/>
            </a:pP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"There is a presumption that a statute says what the legislature wants, and clear evidence is needed to rebut that presumption. But at the same time, it is well settled that if a taxing law is capable of more than one interpretation, that most </a:t>
            </a:r>
            <a:r>
              <a:rPr lang="en-US"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favourable</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 to the taxpayer should be adopted": </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Shell-B.P. Petroleum Dev. Co. v. F.B.I.R. 2 FRCR </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(1976) 39; (1976) 1 ALR Comm. 219.</a:t>
            </a:r>
          </a:p>
          <a:p>
            <a:pPr marL="342900" lvl="0" indent="-342900" algn="just">
              <a:lnSpc>
                <a:spcPct val="107000"/>
              </a:lnSpc>
              <a:buFont typeface="+mj-lt"/>
              <a:buAutoNum type="alphaLcParenR" startAt="3"/>
              <a:defRPr/>
            </a:pPr>
            <a:endPar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startAt="3"/>
              <a:defRPr/>
            </a:pP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Note that there is no equity in taxation notwithstanding that in appropriate cases, tax legislation is interpreted liberally in </a:t>
            </a:r>
            <a:r>
              <a:rPr lang="en-US"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favour</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 of revenue. See </a:t>
            </a:r>
            <a:r>
              <a:rPr lang="en-US" b="1"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Ahmadu</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 v. Governor, </a:t>
            </a:r>
            <a:r>
              <a:rPr lang="en-US" b="1"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Kogi</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 State </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(2002) 3 NWLR (Pt. 755) 502 @ 522.</a:t>
            </a:r>
          </a:p>
          <a:p>
            <a:pPr marL="342900" lvl="0" indent="-342900" algn="just">
              <a:lnSpc>
                <a:spcPct val="107000"/>
              </a:lnSpc>
              <a:buFont typeface="+mj-lt"/>
              <a:buAutoNum type="alphaLcParenR" startAt="3"/>
              <a:defRPr/>
            </a:pPr>
            <a:endPar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endParaRPr>
          </a:p>
          <a:p>
            <a:pPr lvl="0" algn="just">
              <a:lnSpc>
                <a:spcPct val="107000"/>
              </a:lnSpc>
              <a:defRPr/>
            </a:pP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In </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First Bank v. Anambra State Internal Revenue Service, TAT/SEZ/006/2020</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 delivered on 13th September 2021, the TAT SEZ, by way of interpretation of the relevant provisions of the Stamp Duties Act, stated categorically that the principle of Best of Judgement assessment is statutory and since it is not in the Stamp Duties Act, it would not apply.</a:t>
            </a:r>
          </a:p>
        </p:txBody>
      </p:sp>
      <p:sp>
        <p:nvSpPr>
          <p:cNvPr id="6" name="Rectangle 5">
            <a:extLst>
              <a:ext uri="{FF2B5EF4-FFF2-40B4-BE49-F238E27FC236}">
                <a16:creationId xmlns:a16="http://schemas.microsoft.com/office/drawing/2014/main" id="{200BA3A1-FB00-4223-AA0F-F67FD0FB872B}"/>
              </a:ext>
            </a:extLst>
          </p:cNvPr>
          <p:cNvSpPr/>
          <p:nvPr/>
        </p:nvSpPr>
        <p:spPr>
          <a:xfrm>
            <a:off x="818866" y="1049035"/>
            <a:ext cx="10753662" cy="413959"/>
          </a:xfrm>
          <a:prstGeom prst="rect">
            <a:avLst/>
          </a:prstGeom>
        </p:spPr>
        <p:txBody>
          <a:bodyPr wrap="square">
            <a:spAutoFit/>
          </a:bodyPr>
          <a:lstStyle/>
          <a:p>
            <a:pPr marL="341313" lvl="0" indent="-341313" algn="ctr">
              <a:lnSpc>
                <a:spcPct val="110000"/>
              </a:lnSpc>
              <a:defRPr/>
            </a:pPr>
            <a:r>
              <a:rPr lang="en-US" sz="2000" b="1" dirty="0">
                <a:solidFill>
                  <a:srgbClr val="C00000"/>
                </a:solidFill>
                <a:latin typeface="Candara"/>
                <a:cs typeface="Candara"/>
              </a:rPr>
              <a:t>UNDERSTANDING THE RULES OF INTERPRETATION OF STATUTES</a:t>
            </a:r>
            <a:endParaRPr kumimoji="0" lang="en-US" sz="2000" b="1" i="0" u="none" strike="noStrike" kern="1200" cap="none" spc="0" normalizeH="0" baseline="0" noProof="0" dirty="0">
              <a:ln>
                <a:noFill/>
              </a:ln>
              <a:solidFill>
                <a:srgbClr val="C00000"/>
              </a:solidFill>
              <a:effectLst/>
              <a:uLnTx/>
              <a:uFillTx/>
              <a:latin typeface="Candara"/>
              <a:cs typeface="Candara"/>
            </a:endParaRPr>
          </a:p>
        </p:txBody>
      </p:sp>
      <p:pic>
        <p:nvPicPr>
          <p:cNvPr id="2" name="Picture 1">
            <a:extLst>
              <a:ext uri="{FF2B5EF4-FFF2-40B4-BE49-F238E27FC236}">
                <a16:creationId xmlns:a16="http://schemas.microsoft.com/office/drawing/2014/main" id="{9874EF07-D9A4-42D1-93C9-8AB3A90AB162}"/>
              </a:ext>
            </a:extLst>
          </p:cNvPr>
          <p:cNvPicPr>
            <a:picLocks noChangeAspect="1"/>
          </p:cNvPicPr>
          <p:nvPr/>
        </p:nvPicPr>
        <p:blipFill>
          <a:blip r:embed="rId3"/>
          <a:stretch>
            <a:fillRect/>
          </a:stretch>
        </p:blipFill>
        <p:spPr>
          <a:xfrm>
            <a:off x="9233757" y="2750171"/>
            <a:ext cx="2670279" cy="1786283"/>
          </a:xfrm>
          <a:prstGeom prst="rect">
            <a:avLst/>
          </a:prstGeom>
        </p:spPr>
      </p:pic>
    </p:spTree>
    <p:extLst>
      <p:ext uri="{BB962C8B-B14F-4D97-AF65-F5344CB8AC3E}">
        <p14:creationId xmlns:p14="http://schemas.microsoft.com/office/powerpoint/2010/main" val="2050953579"/>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63865" y="97480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3" name="Content Placeholder 1"/>
          <p:cNvSpPr>
            <a:spLocks noGrp="1"/>
          </p:cNvSpPr>
          <p:nvPr>
            <p:ph idx="1"/>
          </p:nvPr>
        </p:nvSpPr>
        <p:spPr>
          <a:xfrm>
            <a:off x="304800" y="1627917"/>
            <a:ext cx="11582399" cy="4774311"/>
          </a:xfrm>
        </p:spPr>
        <p:txBody>
          <a:bodyPr>
            <a:noAutofit/>
          </a:bodyPr>
          <a:lstStyle/>
          <a:p>
            <a:pPr marL="342900" indent="-342900" algn="just">
              <a:lnSpc>
                <a:spcPct val="150000"/>
              </a:lnSpc>
              <a:spcBef>
                <a:spcPts val="0"/>
              </a:spcBef>
              <a:buAutoNum type="alphaLcParenBoth"/>
            </a:pPr>
            <a:r>
              <a:rPr lang="en-US" sz="2000" dirty="0">
                <a:latin typeface="Candara" panose="020E0502030303020204" pitchFamily="34" charset="0"/>
              </a:rPr>
              <a:t>States should enact a primary legislation containing  sections providing for the charging of Business Premises Levy and Development Levy as taxes or levies. The Law should also contain other ingredients of a primary tax legislation. </a:t>
            </a:r>
          </a:p>
          <a:p>
            <a:pPr marL="342900" indent="-342900" algn="just">
              <a:lnSpc>
                <a:spcPct val="150000"/>
              </a:lnSpc>
              <a:spcBef>
                <a:spcPts val="0"/>
              </a:spcBef>
              <a:buAutoNum type="alphaLcParenBoth"/>
            </a:pPr>
            <a:r>
              <a:rPr lang="en-US" sz="2000" dirty="0">
                <a:latin typeface="Candara" panose="020E0502030303020204" pitchFamily="34" charset="0"/>
              </a:rPr>
              <a:t>States should grant financial autonomy to their State Internal Revenue Services so that they can employ very qualified professionals to run the tax system.</a:t>
            </a:r>
          </a:p>
          <a:p>
            <a:pPr marL="342900" indent="-342900" algn="just">
              <a:lnSpc>
                <a:spcPct val="150000"/>
              </a:lnSpc>
              <a:spcBef>
                <a:spcPts val="0"/>
              </a:spcBef>
              <a:buAutoNum type="alphaLcParenBoth"/>
            </a:pPr>
            <a:r>
              <a:rPr lang="en-US" sz="2000" dirty="0">
                <a:latin typeface="Candara" panose="020E0502030303020204" pitchFamily="34" charset="0"/>
              </a:rPr>
              <a:t>States will need to </a:t>
            </a:r>
            <a:r>
              <a:rPr lang="en-US" sz="2000" dirty="0" err="1">
                <a:latin typeface="Candara" panose="020E0502030303020204" pitchFamily="34" charset="0"/>
              </a:rPr>
              <a:t>patronise</a:t>
            </a:r>
            <a:r>
              <a:rPr lang="en-US" sz="2000" dirty="0">
                <a:latin typeface="Candara" panose="020E0502030303020204" pitchFamily="34" charset="0"/>
              </a:rPr>
              <a:t> the Tax Appeal Tribunal for resolution of their tax disputes as the TAT have tested and experienced tax professionals that can offer interpretations of tax laws that will stand the test of time.</a:t>
            </a:r>
          </a:p>
          <a:p>
            <a:pPr marL="342900" indent="-342900" algn="just">
              <a:lnSpc>
                <a:spcPct val="150000"/>
              </a:lnSpc>
              <a:spcBef>
                <a:spcPts val="0"/>
              </a:spcBef>
              <a:buAutoNum type="alphaLcParenBoth"/>
            </a:pPr>
            <a:r>
              <a:rPr lang="en-US" sz="2000" dirty="0">
                <a:latin typeface="Candara" panose="020E0502030303020204" pitchFamily="34" charset="0"/>
              </a:rPr>
              <a:t>States should create </a:t>
            </a:r>
            <a:r>
              <a:rPr lang="en-US" sz="2000" dirty="0" err="1">
                <a:latin typeface="Candara" panose="020E0502030303020204" pitchFamily="34" charset="0"/>
              </a:rPr>
              <a:t>digitalised</a:t>
            </a:r>
            <a:r>
              <a:rPr lang="en-US" sz="2000" dirty="0">
                <a:latin typeface="Candara" panose="020E0502030303020204" pitchFamily="34" charset="0"/>
              </a:rPr>
              <a:t> tax libraries in order to assist their legal department do proper research towards success in their cases. </a:t>
            </a:r>
          </a:p>
        </p:txBody>
      </p:sp>
      <p:sp>
        <p:nvSpPr>
          <p:cNvPr id="5" name="Title 2"/>
          <p:cNvSpPr>
            <a:spLocks noGrp="1"/>
          </p:cNvSpPr>
          <p:nvPr>
            <p:ph type="title"/>
          </p:nvPr>
        </p:nvSpPr>
        <p:spPr>
          <a:xfrm>
            <a:off x="4227773" y="825104"/>
            <a:ext cx="3210257" cy="457200"/>
          </a:xfrm>
        </p:spPr>
        <p:txBody>
          <a:bodyPr>
            <a:normAutofit/>
          </a:bodyPr>
          <a:lstStyle/>
          <a:p>
            <a:pPr marL="465138" indent="-465138" algn="ctr"/>
            <a:r>
              <a:rPr lang="en-US" sz="2400" b="1" dirty="0">
                <a:solidFill>
                  <a:srgbClr val="C00000"/>
                </a:solidFill>
                <a:latin typeface="Candara" panose="020E0502030303020204" pitchFamily="34" charset="0"/>
              </a:rPr>
              <a:t>RECOMMENDATIONS</a:t>
            </a:r>
          </a:p>
        </p:txBody>
      </p:sp>
    </p:spTree>
    <p:extLst>
      <p:ext uri="{BB962C8B-B14F-4D97-AF65-F5344CB8AC3E}">
        <p14:creationId xmlns:p14="http://schemas.microsoft.com/office/powerpoint/2010/main" val="2055487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63865" y="97480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3" name="Content Placeholder 1"/>
          <p:cNvSpPr>
            <a:spLocks noGrp="1"/>
          </p:cNvSpPr>
          <p:nvPr>
            <p:ph idx="1"/>
          </p:nvPr>
        </p:nvSpPr>
        <p:spPr>
          <a:xfrm>
            <a:off x="304800" y="1660876"/>
            <a:ext cx="11582399" cy="4688758"/>
          </a:xfrm>
        </p:spPr>
        <p:txBody>
          <a:bodyPr>
            <a:noAutofit/>
          </a:bodyPr>
          <a:lstStyle/>
          <a:p>
            <a:pPr marL="342900" indent="-342900" algn="just">
              <a:lnSpc>
                <a:spcPct val="150000"/>
              </a:lnSpc>
              <a:spcBef>
                <a:spcPts val="0"/>
              </a:spcBef>
              <a:buFont typeface="+mj-lt"/>
              <a:buAutoNum type="alphaLcPeriod" startAt="5"/>
            </a:pPr>
            <a:r>
              <a:rPr lang="en-US" sz="1800" dirty="0">
                <a:latin typeface="Candara" panose="020E0502030303020204" pitchFamily="34" charset="0"/>
              </a:rPr>
              <a:t>States should ensure that the helmsmen of their Internal Revenue Service are experienced members of the Chartered Institute of Taxation of Nigeria (CITN), the sole professional body for the regulation of the tax profession in all its ramifications in Nigeria, so that they can provide the much-needed leadership that can observe processes. </a:t>
            </a:r>
            <a:endParaRPr lang="en-US" sz="1800" i="1" dirty="0">
              <a:solidFill>
                <a:srgbClr val="FF0000"/>
              </a:solidFill>
              <a:latin typeface="Candara" panose="020E0502030303020204" pitchFamily="34" charset="0"/>
            </a:endParaRPr>
          </a:p>
          <a:p>
            <a:pPr marL="342900" indent="-342900" algn="just">
              <a:lnSpc>
                <a:spcPct val="150000"/>
              </a:lnSpc>
              <a:spcBef>
                <a:spcPts val="0"/>
              </a:spcBef>
              <a:buFont typeface="+mj-lt"/>
              <a:buAutoNum type="alphaLcPeriod" startAt="5"/>
            </a:pPr>
            <a:r>
              <a:rPr lang="en-US" sz="1800" dirty="0">
                <a:latin typeface="Candara" panose="020E0502030303020204" pitchFamily="34" charset="0"/>
              </a:rPr>
              <a:t>States should adopt a SUPERMARKET MODEL of tax collection where a taxpayer is treated as a customer at a supermarket instead of as a prey to be pounced upon.</a:t>
            </a:r>
          </a:p>
          <a:p>
            <a:pPr marL="342900" indent="-342900" algn="just">
              <a:lnSpc>
                <a:spcPct val="150000"/>
              </a:lnSpc>
              <a:spcBef>
                <a:spcPts val="0"/>
              </a:spcBef>
              <a:buFont typeface="+mj-lt"/>
              <a:buAutoNum type="alphaLcPeriod" startAt="5"/>
            </a:pPr>
            <a:r>
              <a:rPr lang="en-US" sz="1800" dirty="0">
                <a:latin typeface="Candara" panose="020E0502030303020204" pitchFamily="34" charset="0"/>
              </a:rPr>
              <a:t>Prudent </a:t>
            </a:r>
            <a:r>
              <a:rPr lang="en-US" sz="1800" dirty="0" err="1">
                <a:latin typeface="Candara" panose="020E0502030303020204" pitchFamily="34" charset="0"/>
              </a:rPr>
              <a:t>utilisation</a:t>
            </a:r>
            <a:r>
              <a:rPr lang="en-US" sz="1800" dirty="0">
                <a:latin typeface="Candara" panose="020E0502030303020204" pitchFamily="34" charset="0"/>
              </a:rPr>
              <a:t> of taxpayers' money is the best antidote to voluntary tax compliance and reduction in tax disputes. It also builds stronger legitimacy for taxation.</a:t>
            </a:r>
          </a:p>
          <a:p>
            <a:pPr marL="342900" indent="-342900" algn="just">
              <a:lnSpc>
                <a:spcPct val="150000"/>
              </a:lnSpc>
              <a:spcBef>
                <a:spcPts val="0"/>
              </a:spcBef>
              <a:buFont typeface="+mj-lt"/>
              <a:buAutoNum type="alphaLcPeriod" startAt="5"/>
            </a:pPr>
            <a:r>
              <a:rPr lang="en-US" sz="1800" dirty="0">
                <a:latin typeface="Candara" panose="020E0502030303020204" pitchFamily="34" charset="0"/>
              </a:rPr>
              <a:t>Lawyers working in tax offices should work harder in acquisition of general tax knowledge as many of them have no background in taxation before they found themselves by accident in the Internal Revenue Service. The legal department should be accorded training and retraining opportunities.</a:t>
            </a:r>
          </a:p>
        </p:txBody>
      </p:sp>
      <p:sp>
        <p:nvSpPr>
          <p:cNvPr id="5" name="Title 2"/>
          <p:cNvSpPr>
            <a:spLocks noGrp="1"/>
          </p:cNvSpPr>
          <p:nvPr>
            <p:ph type="title"/>
          </p:nvPr>
        </p:nvSpPr>
        <p:spPr>
          <a:xfrm>
            <a:off x="4369663" y="1045307"/>
            <a:ext cx="3210257" cy="457200"/>
          </a:xfrm>
        </p:spPr>
        <p:txBody>
          <a:bodyPr>
            <a:normAutofit/>
          </a:bodyPr>
          <a:lstStyle/>
          <a:p>
            <a:pPr marL="465138" indent="-465138" algn="ctr"/>
            <a:r>
              <a:rPr lang="en-US" sz="2400" b="1" dirty="0">
                <a:solidFill>
                  <a:srgbClr val="C00000"/>
                </a:solidFill>
                <a:latin typeface="Candara" panose="020E0502030303020204" pitchFamily="34" charset="0"/>
              </a:rPr>
              <a:t>RECOMMENDATIONS</a:t>
            </a:r>
          </a:p>
        </p:txBody>
      </p:sp>
    </p:spTree>
    <p:extLst>
      <p:ext uri="{BB962C8B-B14F-4D97-AF65-F5344CB8AC3E}">
        <p14:creationId xmlns:p14="http://schemas.microsoft.com/office/powerpoint/2010/main" val="1029262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63865" y="97480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5" name="Title 2"/>
          <p:cNvSpPr>
            <a:spLocks noGrp="1"/>
          </p:cNvSpPr>
          <p:nvPr>
            <p:ph type="title"/>
          </p:nvPr>
        </p:nvSpPr>
        <p:spPr>
          <a:xfrm>
            <a:off x="4227773" y="825104"/>
            <a:ext cx="3210257" cy="457200"/>
          </a:xfrm>
        </p:spPr>
        <p:txBody>
          <a:bodyPr>
            <a:normAutofit/>
          </a:bodyPr>
          <a:lstStyle/>
          <a:p>
            <a:pPr marL="465138" indent="-465138" algn="ctr"/>
            <a:r>
              <a:rPr lang="en-US" sz="2400" b="1" dirty="0">
                <a:solidFill>
                  <a:srgbClr val="C00000"/>
                </a:solidFill>
                <a:latin typeface="Candara" panose="020E0502030303020204" pitchFamily="34" charset="0"/>
              </a:rPr>
              <a:t>RECOMMENDATIONS</a:t>
            </a:r>
          </a:p>
        </p:txBody>
      </p:sp>
      <p:sp>
        <p:nvSpPr>
          <p:cNvPr id="6" name="Content Placeholder 5">
            <a:extLst>
              <a:ext uri="{FF2B5EF4-FFF2-40B4-BE49-F238E27FC236}">
                <a16:creationId xmlns:a16="http://schemas.microsoft.com/office/drawing/2014/main" id="{D33A4267-C4C4-4778-B78C-DB042E9DCC44}"/>
              </a:ext>
            </a:extLst>
          </p:cNvPr>
          <p:cNvSpPr>
            <a:spLocks noGrp="1"/>
          </p:cNvSpPr>
          <p:nvPr>
            <p:ph idx="1"/>
          </p:nvPr>
        </p:nvSpPr>
        <p:spPr/>
        <p:txBody>
          <a:bodyPr>
            <a:normAutofit/>
          </a:bodyPr>
          <a:lstStyle/>
          <a:p>
            <a:pPr algn="ctr"/>
            <a:r>
              <a:rPr lang="en-GB" sz="4400" dirty="0">
                <a:latin typeface="Bradley Hand ITC" panose="03070402050302030203" pitchFamily="66" charset="0"/>
              </a:rPr>
              <a:t>THANK YOU</a:t>
            </a:r>
          </a:p>
        </p:txBody>
      </p:sp>
    </p:spTree>
    <p:extLst>
      <p:ext uri="{BB962C8B-B14F-4D97-AF65-F5344CB8AC3E}">
        <p14:creationId xmlns:p14="http://schemas.microsoft.com/office/powerpoint/2010/main" val="29252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405106" y="1911185"/>
            <a:ext cx="11135251" cy="4286879"/>
          </a:xfrm>
          <a:prstGeom prst="rect">
            <a:avLst/>
          </a:prstGeom>
          <a:noFill/>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Introduction</a:t>
            </a:r>
            <a:endParaRPr lang="en-US" sz="2400" b="1" dirty="0">
              <a:solidFill>
                <a:prstClr val="black"/>
              </a:solidFill>
              <a:latin typeface="Candara" panose="020E050203030302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2400" b="1" dirty="0">
                <a:solidFill>
                  <a:prstClr val="black"/>
                </a:solidFill>
                <a:latin typeface="Candara" panose="020E0502030303020204" pitchFamily="34" charset="0"/>
                <a:cs typeface="Times New Roman" panose="02020603050405020304" pitchFamily="18" charset="0"/>
              </a:rPr>
              <a:t>The Importance of Using the Charging Section</a:t>
            </a:r>
          </a:p>
          <a:p>
            <a:pPr marL="342900" lvl="1" indent="-342900" algn="just">
              <a:lnSpc>
                <a:spcPct val="150000"/>
              </a:lnSpc>
              <a:buFont typeface="Arial" panose="020B0604020202020204" pitchFamily="34" charset="0"/>
              <a:buChar char="•"/>
              <a:defRPr/>
            </a:pPr>
            <a:r>
              <a:rPr lang="en-US" sz="2400" b="1" dirty="0">
                <a:solidFill>
                  <a:prstClr val="black"/>
                </a:solidFill>
                <a:latin typeface="Candara" panose="020E0502030303020204" pitchFamily="34" charset="0"/>
                <a:cs typeface="Times New Roman" panose="02020603050405020304" pitchFamily="18" charset="0"/>
              </a:rPr>
              <a:t>Certain cases decided by the TAT (SE Zone) to highlight process failures:</a:t>
            </a:r>
          </a:p>
          <a:p>
            <a:pPr marL="1257300" lvl="2" indent="-342900">
              <a:lnSpc>
                <a:spcPct val="107000"/>
              </a:lnSpc>
              <a:buFont typeface="Courier New" panose="02070309020205020404" pitchFamily="49" charset="0"/>
              <a:buChar char="o"/>
              <a:defRPr/>
            </a:pPr>
            <a:r>
              <a:rPr lang="en-GB" dirty="0">
                <a:solidFill>
                  <a:prstClr val="black"/>
                </a:solidFill>
                <a:latin typeface="Candara" panose="020E0502030303020204" pitchFamily="34" charset="0"/>
                <a:cs typeface="Times New Roman" panose="02020603050405020304" pitchFamily="18" charset="0"/>
              </a:rPr>
              <a:t>Nigeria Breweries PLC v. Abia State Board of Internal Revenue</a:t>
            </a:r>
          </a:p>
          <a:p>
            <a:pPr marL="1257300" lvl="2" indent="-342900">
              <a:lnSpc>
                <a:spcPct val="107000"/>
              </a:lnSpc>
              <a:buFont typeface="Courier New" panose="02070309020205020404" pitchFamily="49" charset="0"/>
              <a:buChar char="o"/>
              <a:defRPr/>
            </a:pPr>
            <a:r>
              <a:rPr lang="en-GB" dirty="0">
                <a:solidFill>
                  <a:prstClr val="black"/>
                </a:solidFill>
                <a:latin typeface="Candara" panose="020E0502030303020204" pitchFamily="34" charset="0"/>
                <a:cs typeface="Times New Roman" panose="02020603050405020304" pitchFamily="18" charset="0"/>
              </a:rPr>
              <a:t>Polaris Bank Plc v. Abia State Board of Internal Revenue</a:t>
            </a:r>
          </a:p>
          <a:p>
            <a:pPr marL="1257300" lvl="2" indent="-342900">
              <a:lnSpc>
                <a:spcPct val="107000"/>
              </a:lnSpc>
              <a:buFont typeface="Courier New" panose="02070309020205020404" pitchFamily="49" charset="0"/>
              <a:buChar char="o"/>
              <a:defRPr/>
            </a:pPr>
            <a:r>
              <a:rPr lang="en-GB" dirty="0">
                <a:solidFill>
                  <a:prstClr val="black"/>
                </a:solidFill>
                <a:latin typeface="Candara" panose="020E0502030303020204" pitchFamily="34" charset="0"/>
                <a:cs typeface="Times New Roman" panose="02020603050405020304" pitchFamily="18" charset="0"/>
              </a:rPr>
              <a:t>Livestock Feeds Plc v. Abia State Board of Internal Revenue</a:t>
            </a:r>
          </a:p>
          <a:p>
            <a:pPr marL="1257300" lvl="2" indent="-342900">
              <a:lnSpc>
                <a:spcPct val="107000"/>
              </a:lnSpc>
              <a:buFont typeface="Courier New" panose="02070309020205020404" pitchFamily="49" charset="0"/>
              <a:buChar char="o"/>
              <a:defRPr/>
            </a:pPr>
            <a:r>
              <a:rPr lang="en-GB" dirty="0">
                <a:solidFill>
                  <a:prstClr val="black"/>
                </a:solidFill>
                <a:latin typeface="Candara" panose="020E0502030303020204" pitchFamily="34" charset="0"/>
                <a:cs typeface="Times New Roman" panose="02020603050405020304" pitchFamily="18" charset="0"/>
              </a:rPr>
              <a:t>Standard Chartered Bank Nigeria Limited v. Abia State Board of Internal Revenue</a:t>
            </a:r>
          </a:p>
          <a:p>
            <a:pPr marL="1257300" lvl="2" indent="-342900">
              <a:lnSpc>
                <a:spcPct val="107000"/>
              </a:lnSpc>
              <a:buFont typeface="Courier New" panose="02070309020205020404" pitchFamily="49" charset="0"/>
              <a:buChar char="o"/>
              <a:defRPr/>
            </a:pPr>
            <a:r>
              <a:rPr lang="en-GB" dirty="0">
                <a:solidFill>
                  <a:prstClr val="black"/>
                </a:solidFill>
                <a:latin typeface="Candara" panose="020E0502030303020204" pitchFamily="34" charset="0"/>
                <a:cs typeface="Times New Roman" panose="02020603050405020304" pitchFamily="18" charset="0"/>
              </a:rPr>
              <a:t>First Bank Nigeria Limited v. Imo State Internal Revenue Service</a:t>
            </a:r>
          </a:p>
          <a:p>
            <a:pPr marL="342900" indent="-342900">
              <a:lnSpc>
                <a:spcPct val="150000"/>
              </a:lnSpc>
              <a:buFont typeface="Arial" panose="020B0604020202020204" pitchFamily="34" charset="0"/>
              <a:buChar char="•"/>
              <a:defRPr/>
            </a:pPr>
            <a:r>
              <a:rPr lang="en-GB" sz="2400" b="1" dirty="0">
                <a:solidFill>
                  <a:prstClr val="black"/>
                </a:solidFill>
                <a:latin typeface="Candara" panose="020E0502030303020204" pitchFamily="34" charset="0"/>
                <a:cs typeface="Times New Roman" panose="02020603050405020304" pitchFamily="18" charset="0"/>
              </a:rPr>
              <a:t>Understanding the Rules of Interpretation of Statutes</a:t>
            </a:r>
            <a:endParaRPr lang="en-US" sz="2400" dirty="0">
              <a:solidFill>
                <a:prstClr val="black"/>
              </a:solidFill>
              <a:latin typeface="Candara" panose="020E0502030303020204" pitchFamily="34" charset="0"/>
              <a:cs typeface="Times New Roman" panose="02020603050405020304" pitchFamily="18" charset="0"/>
            </a:endParaRP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rPr>
              <a:t>Recommendations</a:t>
            </a:r>
            <a:endParaRPr kumimoji="0" lang="en-US" sz="24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200BA3A1-FB00-4223-AA0F-F67FD0FB872B}"/>
              </a:ext>
            </a:extLst>
          </p:cNvPr>
          <p:cNvSpPr/>
          <p:nvPr/>
        </p:nvSpPr>
        <p:spPr>
          <a:xfrm>
            <a:off x="5043469" y="1048571"/>
            <a:ext cx="2105064" cy="606961"/>
          </a:xfrm>
          <a:prstGeom prst="rect">
            <a:avLst/>
          </a:prstGeom>
        </p:spPr>
        <p:txBody>
          <a:bodyPr wrap="non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ndara"/>
                <a:ea typeface="+mn-ea"/>
                <a:cs typeface="Candara"/>
              </a:rPr>
              <a:t>CONTENTS</a:t>
            </a:r>
          </a:p>
        </p:txBody>
      </p:sp>
      <p:sp>
        <p:nvSpPr>
          <p:cNvPr id="4" name="Rectangle 3">
            <a:extLst>
              <a:ext uri="{FF2B5EF4-FFF2-40B4-BE49-F238E27FC236}">
                <a16:creationId xmlns:a16="http://schemas.microsoft.com/office/drawing/2014/main" id="{537085D1-48D5-4C96-9694-CFC78914B95B}"/>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4008636502"/>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272716" y="1751599"/>
            <a:ext cx="11646568" cy="4524637"/>
          </a:xfrm>
          <a:prstGeom prst="rect">
            <a:avLst/>
          </a:prstGeom>
          <a:noFill/>
        </p:spPr>
        <p:txBody>
          <a:bodyPr wrap="square">
            <a:spAutoFit/>
          </a:bodyPr>
          <a:lstStyle/>
          <a:p>
            <a:pPr marL="0" lvl="1" algn="just">
              <a:lnSpc>
                <a:spcPct val="107000"/>
              </a:lnSpc>
              <a:defRPr/>
            </a:pPr>
            <a:r>
              <a:rPr lang="en-US" b="1" dirty="0">
                <a:solidFill>
                  <a:prstClr val="black"/>
                </a:solidFill>
                <a:latin typeface="Candara" panose="020E0502030303020204" pitchFamily="34" charset="0"/>
                <a:cs typeface="Times New Roman" panose="02020603050405020304" pitchFamily="18" charset="0"/>
              </a:rPr>
              <a:t>The purpose of this presentation is to point out some of the potential failures in preparing cases which are to be litigated either as claimants or respondents and provide some guidance on how to correct, or preferably avoid, them.</a:t>
            </a:r>
          </a:p>
          <a:p>
            <a:pPr marL="0" lvl="1" algn="just">
              <a:lnSpc>
                <a:spcPct val="107000"/>
              </a:lnSpc>
              <a:defRPr/>
            </a:pPr>
            <a:endParaRPr lang="en-US" b="1" dirty="0">
              <a:solidFill>
                <a:prstClr val="black"/>
              </a:solidFill>
              <a:latin typeface="Candara" panose="020E0502030303020204" pitchFamily="34" charset="0"/>
              <a:cs typeface="Times New Roman" panose="02020603050405020304" pitchFamily="18" charset="0"/>
            </a:endParaRPr>
          </a:p>
          <a:p>
            <a:pPr marL="0" lvl="1" algn="just">
              <a:lnSpc>
                <a:spcPct val="107000"/>
              </a:lnSpc>
              <a:defRPr/>
            </a:pPr>
            <a:r>
              <a:rPr lang="en-US" dirty="0">
                <a:solidFill>
                  <a:prstClr val="black"/>
                </a:solidFill>
                <a:latin typeface="Candara" panose="020E0502030303020204" pitchFamily="34" charset="0"/>
                <a:cs typeface="Times New Roman" panose="02020603050405020304" pitchFamily="18" charset="0"/>
              </a:rPr>
              <a:t>Certain cases decided by the TAT have been highlighted below to explain the tax process and  these failures. </a:t>
            </a:r>
          </a:p>
          <a:p>
            <a:pPr marL="285750" lvl="1" indent="-285750" algn="just">
              <a:lnSpc>
                <a:spcPct val="107000"/>
              </a:lnSpc>
              <a:buFont typeface="Arial" panose="020B0604020202020204" pitchFamily="34" charset="0"/>
              <a:buChar char="•"/>
              <a:defRPr/>
            </a:pPr>
            <a:r>
              <a:rPr lang="en-US" dirty="0">
                <a:solidFill>
                  <a:prstClr val="black"/>
                </a:solidFill>
                <a:latin typeface="Candara" panose="020E0502030303020204" pitchFamily="34" charset="0"/>
                <a:cs typeface="Times New Roman" panose="02020603050405020304" pitchFamily="18" charset="0"/>
              </a:rPr>
              <a:t>One of the cases to be highlighted is </a:t>
            </a:r>
            <a:r>
              <a:rPr lang="en-US" b="1" dirty="0">
                <a:solidFill>
                  <a:prstClr val="black"/>
                </a:solidFill>
                <a:latin typeface="Candara" panose="020E0502030303020204" pitchFamily="34" charset="0"/>
                <a:cs typeface="Times New Roman" panose="02020603050405020304" pitchFamily="18" charset="0"/>
              </a:rPr>
              <a:t>Polaris Bank v </a:t>
            </a:r>
            <a:r>
              <a:rPr lang="en-US" b="1" dirty="0" err="1">
                <a:solidFill>
                  <a:prstClr val="black"/>
                </a:solidFill>
                <a:latin typeface="Candara" panose="020E0502030303020204" pitchFamily="34" charset="0"/>
                <a:cs typeface="Times New Roman" panose="02020603050405020304" pitchFamily="18" charset="0"/>
              </a:rPr>
              <a:t>Abia</a:t>
            </a:r>
            <a:r>
              <a:rPr lang="en-US" b="1" dirty="0">
                <a:solidFill>
                  <a:prstClr val="black"/>
                </a:solidFill>
                <a:latin typeface="Candara" panose="020E0502030303020204" pitchFamily="34" charset="0"/>
                <a:cs typeface="Times New Roman" panose="02020603050405020304" pitchFamily="18" charset="0"/>
              </a:rPr>
              <a:t> State Board of Internal Revenue, TAT/SEZ/001/2017</a:t>
            </a:r>
            <a:r>
              <a:rPr lang="en-US" dirty="0">
                <a:solidFill>
                  <a:prstClr val="black"/>
                </a:solidFill>
                <a:latin typeface="Candara" panose="020E0502030303020204" pitchFamily="34" charset="0"/>
                <a:cs typeface="Times New Roman" panose="02020603050405020304" pitchFamily="18" charset="0"/>
              </a:rPr>
              <a:t>, decided on 20th August 2019. Although, the judgement was reversed in Appeal No. FHC/UM/CS/131/19, the Appellant has already appealed the decision to the Court of Appeal. This presentation is restricted to the rationale for the decision at TAT.</a:t>
            </a:r>
          </a:p>
          <a:p>
            <a:pPr marL="285750" lvl="1" indent="-285750" algn="just">
              <a:lnSpc>
                <a:spcPct val="107000"/>
              </a:lnSpc>
              <a:buFont typeface="Arial" panose="020B0604020202020204" pitchFamily="34" charset="0"/>
              <a:buChar char="•"/>
              <a:defRPr/>
            </a:pPr>
            <a:endParaRPr lang="en-US" dirty="0">
              <a:solidFill>
                <a:prstClr val="black"/>
              </a:solidFill>
              <a:latin typeface="Candara" panose="020E0502030303020204" pitchFamily="34" charset="0"/>
              <a:cs typeface="Times New Roman" panose="02020603050405020304" pitchFamily="18" charset="0"/>
            </a:endParaRPr>
          </a:p>
          <a:p>
            <a:pPr marL="285750" lvl="1" indent="-285750" algn="just">
              <a:lnSpc>
                <a:spcPct val="107000"/>
              </a:lnSpc>
              <a:buFont typeface="Arial" panose="020B0604020202020204" pitchFamily="34" charset="0"/>
              <a:buChar char="•"/>
              <a:defRPr/>
            </a:pPr>
            <a:r>
              <a:rPr lang="en-US" dirty="0">
                <a:solidFill>
                  <a:prstClr val="black"/>
                </a:solidFill>
                <a:latin typeface="Candara" panose="020E0502030303020204" pitchFamily="34" charset="0"/>
                <a:cs typeface="Times New Roman" panose="02020603050405020304" pitchFamily="18" charset="0"/>
              </a:rPr>
              <a:t>In the appeals summarily referred to in the presentation provided, reasons why the Revenue Service did not succeed are listed below:</a:t>
            </a:r>
          </a:p>
          <a:p>
            <a:pPr marL="690563" lvl="1" indent="-342900" algn="just">
              <a:lnSpc>
                <a:spcPct val="107000"/>
              </a:lnSpc>
              <a:buAutoNum type="arabicPeriod"/>
              <a:defRPr/>
            </a:pPr>
            <a:r>
              <a:rPr lang="en-US" dirty="0">
                <a:solidFill>
                  <a:prstClr val="black"/>
                </a:solidFill>
                <a:latin typeface="Candara" panose="020E0502030303020204" pitchFamily="34" charset="0"/>
                <a:cs typeface="Times New Roman" panose="02020603050405020304" pitchFamily="18" charset="0"/>
              </a:rPr>
              <a:t>Failure to ensure the charge on a person to tax is on a main section of a tax legislation and not on the schedule.</a:t>
            </a:r>
          </a:p>
          <a:p>
            <a:pPr marL="690563" lvl="1" indent="-342900" algn="just">
              <a:lnSpc>
                <a:spcPct val="107000"/>
              </a:lnSpc>
              <a:buAutoNum type="arabicPeriod"/>
              <a:defRPr/>
            </a:pPr>
            <a:r>
              <a:rPr lang="en-US" dirty="0">
                <a:solidFill>
                  <a:prstClr val="black"/>
                </a:solidFill>
                <a:latin typeface="Candara" panose="020E0502030303020204" pitchFamily="34" charset="0"/>
                <a:cs typeface="Times New Roman" panose="02020603050405020304" pitchFamily="18" charset="0"/>
              </a:rPr>
              <a:t>Failure can arise from charging one to tax on a secondary tax legislation. Chargeability to tax should be hinged on a primary tax legislation.</a:t>
            </a:r>
          </a:p>
          <a:p>
            <a:pPr marL="690563" lvl="1" indent="-342900" algn="just">
              <a:lnSpc>
                <a:spcPct val="107000"/>
              </a:lnSpc>
              <a:buAutoNum type="arabicPeriod"/>
              <a:defRPr/>
            </a:pPr>
            <a:r>
              <a:rPr lang="en-US" dirty="0">
                <a:solidFill>
                  <a:prstClr val="black"/>
                </a:solidFill>
                <a:latin typeface="Candara" panose="020E0502030303020204" pitchFamily="34" charset="0"/>
                <a:cs typeface="Times New Roman" panose="02020603050405020304" pitchFamily="18" charset="0"/>
              </a:rPr>
              <a:t>Failure to close settlement meetings correctly</a:t>
            </a:r>
          </a:p>
        </p:txBody>
      </p:sp>
      <p:sp>
        <p:nvSpPr>
          <p:cNvPr id="6" name="Rectangle 5">
            <a:extLst>
              <a:ext uri="{FF2B5EF4-FFF2-40B4-BE49-F238E27FC236}">
                <a16:creationId xmlns:a16="http://schemas.microsoft.com/office/drawing/2014/main" id="{200BA3A1-FB00-4223-AA0F-F67FD0FB872B}"/>
              </a:ext>
            </a:extLst>
          </p:cNvPr>
          <p:cNvSpPr/>
          <p:nvPr/>
        </p:nvSpPr>
        <p:spPr>
          <a:xfrm>
            <a:off x="4824874" y="1048366"/>
            <a:ext cx="1848583" cy="478272"/>
          </a:xfrm>
          <a:prstGeom prst="rect">
            <a:avLst/>
          </a:prstGeom>
        </p:spPr>
        <p:txBody>
          <a:bodyPr wrap="non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Candara"/>
                <a:ea typeface="+mn-ea"/>
                <a:cs typeface="Candara"/>
              </a:rPr>
              <a:t>Introduction</a:t>
            </a:r>
          </a:p>
        </p:txBody>
      </p:sp>
      <p:sp>
        <p:nvSpPr>
          <p:cNvPr id="4" name="Rectangle 3">
            <a:extLst>
              <a:ext uri="{FF2B5EF4-FFF2-40B4-BE49-F238E27FC236}">
                <a16:creationId xmlns:a16="http://schemas.microsoft.com/office/drawing/2014/main" id="{0345AEE2-98A7-4366-8E79-CDBE9B444571}"/>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1972861999"/>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272715" y="2115652"/>
            <a:ext cx="11646568" cy="2153731"/>
          </a:xfrm>
          <a:prstGeom prst="rect">
            <a:avLst/>
          </a:prstGeom>
          <a:noFill/>
        </p:spPr>
        <p:txBody>
          <a:bodyPr wrap="square">
            <a:spAutoFit/>
          </a:bodyPr>
          <a:lstStyle/>
          <a:p>
            <a:pPr marL="690563" lvl="1" indent="-342900" algn="just">
              <a:lnSpc>
                <a:spcPct val="107000"/>
              </a:lnSpc>
              <a:buFont typeface="+mj-lt"/>
              <a:buAutoNum type="arabicPeriod" startAt="4"/>
              <a:defRPr/>
            </a:pPr>
            <a:r>
              <a:rPr lang="en-US" dirty="0">
                <a:solidFill>
                  <a:prstClr val="black"/>
                </a:solidFill>
                <a:latin typeface="Candara" panose="020E0502030303020204" pitchFamily="34" charset="0"/>
                <a:cs typeface="Times New Roman" panose="02020603050405020304" pitchFamily="18" charset="0"/>
              </a:rPr>
              <a:t>Failures can arise when the Revenue Service panders to form instead of substance: Know when to apply investigation and when to apply an audit, as the standard of proof of the former is beyond reasonable doubt.</a:t>
            </a:r>
          </a:p>
          <a:p>
            <a:pPr marL="690563" lvl="1" indent="-342900" algn="just">
              <a:lnSpc>
                <a:spcPct val="107000"/>
              </a:lnSpc>
              <a:buFont typeface="+mj-lt"/>
              <a:buAutoNum type="arabicPeriod" startAt="4"/>
              <a:defRPr/>
            </a:pPr>
            <a:r>
              <a:rPr lang="en-US" dirty="0">
                <a:solidFill>
                  <a:prstClr val="black"/>
                </a:solidFill>
                <a:latin typeface="Candara" panose="020E0502030303020204" pitchFamily="34" charset="0"/>
                <a:cs typeface="Times New Roman" panose="02020603050405020304" pitchFamily="18" charset="0"/>
              </a:rPr>
              <a:t>Failure would result if processes prescribed in sections 47, 49, 58 PITA and the Court of Appeal decision in </a:t>
            </a:r>
            <a:r>
              <a:rPr lang="en-US" b="1" dirty="0">
                <a:solidFill>
                  <a:prstClr val="black"/>
                </a:solidFill>
                <a:latin typeface="Candara" panose="020E0502030303020204" pitchFamily="34" charset="0"/>
                <a:cs typeface="Times New Roman" panose="02020603050405020304" pitchFamily="18" charset="0"/>
              </a:rPr>
              <a:t>GTBANK v Ekiti State Board of Internal Revenue (2018) LPELR-46307 </a:t>
            </a:r>
            <a:r>
              <a:rPr lang="en-US" dirty="0">
                <a:solidFill>
                  <a:prstClr val="black"/>
                </a:solidFill>
                <a:latin typeface="Candara" panose="020E0502030303020204" pitchFamily="34" charset="0"/>
                <a:cs typeface="Times New Roman" panose="02020603050405020304" pitchFamily="18" charset="0"/>
              </a:rPr>
              <a:t>are not followed in obtaining third party information before considering </a:t>
            </a:r>
            <a:r>
              <a:rPr lang="en-US" dirty="0" err="1">
                <a:solidFill>
                  <a:prstClr val="black"/>
                </a:solidFill>
                <a:latin typeface="Candara" panose="020E0502030303020204" pitchFamily="34" charset="0"/>
                <a:cs typeface="Times New Roman" panose="02020603050405020304" pitchFamily="18" charset="0"/>
              </a:rPr>
              <a:t>BoJ</a:t>
            </a:r>
            <a:r>
              <a:rPr lang="en-US" dirty="0">
                <a:solidFill>
                  <a:prstClr val="black"/>
                </a:solidFill>
                <a:latin typeface="Candara" panose="020E0502030303020204" pitchFamily="34" charset="0"/>
                <a:cs typeface="Times New Roman" panose="02020603050405020304" pitchFamily="18" charset="0"/>
              </a:rPr>
              <a:t> where applicable.</a:t>
            </a:r>
          </a:p>
          <a:p>
            <a:pPr marL="690563" lvl="1" indent="-342900" algn="just">
              <a:lnSpc>
                <a:spcPct val="107000"/>
              </a:lnSpc>
              <a:buFont typeface="+mj-lt"/>
              <a:buAutoNum type="arabicPeriod" startAt="4"/>
              <a:defRPr/>
            </a:pPr>
            <a:r>
              <a:rPr lang="en-US" dirty="0">
                <a:solidFill>
                  <a:prstClr val="black"/>
                </a:solidFill>
                <a:latin typeface="Candara" panose="020E0502030303020204" pitchFamily="34" charset="0"/>
                <a:cs typeface="Times New Roman" panose="02020603050405020304" pitchFamily="18" charset="0"/>
              </a:rPr>
              <a:t>Failure will result if a tax authority raises unsubstantiated figures for a taxpayer for PAYE entity to pay as tax liability.</a:t>
            </a:r>
            <a:endParaRPr kumimoji="0" lang="en-US"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200BA3A1-FB00-4223-AA0F-F67FD0FB872B}"/>
              </a:ext>
            </a:extLst>
          </p:cNvPr>
          <p:cNvSpPr/>
          <p:nvPr/>
        </p:nvSpPr>
        <p:spPr>
          <a:xfrm>
            <a:off x="5171708" y="1270395"/>
            <a:ext cx="1848583" cy="478272"/>
          </a:xfrm>
          <a:prstGeom prst="rect">
            <a:avLst/>
          </a:prstGeom>
        </p:spPr>
        <p:txBody>
          <a:bodyPr wrap="non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Candara"/>
                <a:ea typeface="+mn-ea"/>
                <a:cs typeface="Candara"/>
              </a:rPr>
              <a:t>Introduction</a:t>
            </a:r>
          </a:p>
        </p:txBody>
      </p:sp>
      <p:sp>
        <p:nvSpPr>
          <p:cNvPr id="4" name="Rectangle 3">
            <a:extLst>
              <a:ext uri="{FF2B5EF4-FFF2-40B4-BE49-F238E27FC236}">
                <a16:creationId xmlns:a16="http://schemas.microsoft.com/office/drawing/2014/main" id="{31E72F10-BB0B-4050-A3F2-A55C8C06EFF6}"/>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1938825711"/>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578528" y="2194964"/>
            <a:ext cx="8593521" cy="3635547"/>
          </a:xfrm>
          <a:prstGeom prst="rect">
            <a:avLst/>
          </a:prstGeom>
          <a:noFill/>
        </p:spPr>
        <p:txBody>
          <a:bodyPr wrap="square">
            <a:spAutoFit/>
          </a:bodyPr>
          <a:lstStyle/>
          <a:p>
            <a:pPr marL="342900" lvl="0" indent="-342900" algn="just">
              <a:lnSpc>
                <a:spcPct val="107000"/>
              </a:lnSpc>
              <a:buFont typeface="Symbol" panose="05050102010706020507" pitchFamily="18" charset="2"/>
              <a:buChar char=""/>
              <a:defRPr/>
            </a:pP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Nigeria Breweries PLC v. </a:t>
            </a:r>
            <a:r>
              <a:rPr lang="en-US" b="1"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Abia</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 State Board of Internal Revenue, </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TAT/SEZ/002/2017</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 </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delivered on 20th June 2019 where the Supreme Court decision in </a:t>
            </a:r>
            <a:r>
              <a:rPr lang="en-US" b="1" dirty="0">
                <a:solidFill>
                  <a:prstClr val="black"/>
                </a:solidFill>
                <a:latin typeface="Candara" panose="020E0502030303020204" pitchFamily="34" charset="0"/>
                <a:ea typeface="Calibri" panose="020F0502020204030204" pitchFamily="34" charset="0"/>
                <a:cs typeface="Times New Roman" panose="02020603050405020304" pitchFamily="18" charset="0"/>
              </a:rPr>
              <a:t>AC &amp; ANOR. v. INEC </a:t>
            </a: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(2007) LPELR-66 was cited with authority:</a:t>
            </a:r>
          </a:p>
          <a:p>
            <a:pPr marL="463550" lvl="0" algn="just">
              <a:lnSpc>
                <a:spcPct val="107000"/>
              </a:lnSpc>
              <a:defRPr/>
            </a:pPr>
            <a:r>
              <a:rPr lang="en-US" i="1" dirty="0">
                <a:solidFill>
                  <a:prstClr val="black"/>
                </a:solidFill>
                <a:latin typeface="Candara" panose="020E0502030303020204" pitchFamily="34" charset="0"/>
                <a:ea typeface="Calibri" panose="020F0502020204030204" pitchFamily="34" charset="0"/>
                <a:cs typeface="Times New Roman" panose="02020603050405020304" pitchFamily="18" charset="0"/>
              </a:rPr>
              <a:t>"It has been settled principle of statutory interpretation that although schedules of a statute can be useful handmaid in construing the provisions of a statute, they cannot however be interpreted to over-rule the plain words in the body of a statute.“</a:t>
            </a:r>
          </a:p>
          <a:p>
            <a:pPr marL="463550" lvl="0" algn="just">
              <a:lnSpc>
                <a:spcPct val="107000"/>
              </a:lnSpc>
              <a:defRPr/>
            </a:pPr>
            <a:endParaRPr kumimoji="0" lang="en-US" b="0" i="1"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defRPr/>
            </a:pPr>
            <a:r>
              <a:rPr lang="en-US" dirty="0">
                <a:solidFill>
                  <a:prstClr val="black"/>
                </a:solidFill>
                <a:latin typeface="Candara" panose="020E0502030303020204" pitchFamily="34" charset="0"/>
                <a:ea typeface="Calibri" panose="020F0502020204030204" pitchFamily="34" charset="0"/>
                <a:cs typeface="Times New Roman" panose="02020603050405020304" pitchFamily="18" charset="0"/>
              </a:rPr>
              <a:t>Consequent upon this decision, the TAT held that in the absence of taxation of gratuities in the charging section, that is Section 3, of PITA, the subsequent provision in Paragraph 18(b) of the 3rd Schedule to the PITA, which allowed gratuities of value of above N100,000 to be subject to tax to be null and void since you cannot put something on nothing and expect it to stand.</a:t>
            </a:r>
            <a:endParaRPr kumimoji="0" lang="en-US"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200BA3A1-FB00-4223-AA0F-F67FD0FB872B}"/>
              </a:ext>
            </a:extLst>
          </p:cNvPr>
          <p:cNvSpPr/>
          <p:nvPr/>
        </p:nvSpPr>
        <p:spPr>
          <a:xfrm>
            <a:off x="578528" y="1422068"/>
            <a:ext cx="10840660" cy="769441"/>
          </a:xfrm>
          <a:prstGeom prst="rect">
            <a:avLst/>
          </a:prstGeom>
        </p:spPr>
        <p:txBody>
          <a:bodyPr wrap="square">
            <a:spAutoFit/>
          </a:bodyPr>
          <a:lstStyle/>
          <a:p>
            <a:pPr lvl="0" algn="just">
              <a:lnSpc>
                <a:spcPct val="110000"/>
              </a:lnSpc>
              <a:defRPr/>
            </a:pPr>
            <a:r>
              <a:rPr lang="en-US" sz="2000" b="1" dirty="0">
                <a:solidFill>
                  <a:srgbClr val="C00000"/>
                </a:solidFill>
                <a:latin typeface="Candara"/>
                <a:cs typeface="Candara"/>
              </a:rPr>
              <a:t>1. DON'T USE THE PROVISIONS IN THE SCHEDULES, NOT ROUTED IN ANY MAIN SECTION OF A TAX LEGISLATION, TO CHARGE A PERSON TO TAX.</a:t>
            </a:r>
            <a:endParaRPr kumimoji="0" lang="en-US" sz="2000" b="1" i="0" u="none" strike="noStrike" kern="1200" cap="none" spc="0" normalizeH="0" baseline="0" noProof="0" dirty="0">
              <a:ln>
                <a:noFill/>
              </a:ln>
              <a:solidFill>
                <a:srgbClr val="C00000"/>
              </a:solidFill>
              <a:effectLst/>
              <a:uLnTx/>
              <a:uFillTx/>
              <a:latin typeface="Candara"/>
              <a:cs typeface="Candara"/>
            </a:endParaRPr>
          </a:p>
        </p:txBody>
      </p:sp>
      <p:pic>
        <p:nvPicPr>
          <p:cNvPr id="1026" name="Picture 2" descr="Image result for images nbl nigeria">
            <a:extLst>
              <a:ext uri="{FF2B5EF4-FFF2-40B4-BE49-F238E27FC236}">
                <a16:creationId xmlns:a16="http://schemas.microsoft.com/office/drawing/2014/main" id="{564380A6-D944-4371-86ED-17286528B7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5709" y="2560881"/>
            <a:ext cx="1983479" cy="2286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8B929312-5D5A-4685-80A4-86AAF5125CC9}"/>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1619422198"/>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69181" y="2187203"/>
            <a:ext cx="9447732" cy="4066754"/>
          </a:xfrm>
          <a:prstGeom prst="rect">
            <a:avLst/>
          </a:prstGeom>
          <a:noFill/>
        </p:spPr>
        <p:txBody>
          <a:bodyPr wrap="square">
            <a:spAutoFit/>
          </a:bodyPr>
          <a:lstStyle/>
          <a:p>
            <a:pPr marL="463550" lvl="0" algn="just">
              <a:lnSpc>
                <a:spcPct val="107000"/>
              </a:lnSpc>
              <a:defRPr/>
            </a:pPr>
            <a:r>
              <a:rPr lang="en-US" sz="1900" i="1" dirty="0">
                <a:solidFill>
                  <a:prstClr val="black"/>
                </a:solidFill>
                <a:latin typeface="Candara" panose="020E0502030303020204" pitchFamily="34" charset="0"/>
                <a:ea typeface="Calibri" panose="020F0502020204030204" pitchFamily="34" charset="0"/>
                <a:cs typeface="Times New Roman" panose="02020603050405020304" pitchFamily="18" charset="0"/>
              </a:rPr>
              <a:t>“Taxes and Levies (Approved List for Collection) Act, Cap. T2, LFN 2004 is not a primary tax legislation like PITA, CITA, PPTA, etc. It has no charging section in the manner of Section 3 of PITA which is the charging section of PITA. ... In the absence of a primary legislation providing for imposition, assessment, collection and accounting of the tax or levy it has sought to collect from the Appellant, the Respondent cannot collect the tax or levy except for the Personal Income Tax or WHT, which collections have been covered by the provisions of the PITA. The fact that the Appellant had paid it in the past is not the answer - after all the Appellant has not asked for refund.“</a:t>
            </a:r>
          </a:p>
          <a:p>
            <a:pPr marL="463550" lvl="0" algn="just">
              <a:lnSpc>
                <a:spcPct val="107000"/>
              </a:lnSpc>
              <a:defRPr/>
            </a:pPr>
            <a:endParaRPr lang="en-US" sz="1900" i="1" dirty="0">
              <a:solidFill>
                <a:prstClr val="black"/>
              </a:solidFill>
              <a:latin typeface="Candara" panose="020E0502030303020204" pitchFamily="34" charset="0"/>
              <a:ea typeface="Calibri" panose="020F0502020204030204" pitchFamily="34" charset="0"/>
              <a:cs typeface="Times New Roman" panose="02020603050405020304" pitchFamily="18" charset="0"/>
            </a:endParaRPr>
          </a:p>
          <a:p>
            <a:pPr marL="463550" lvl="0" algn="just">
              <a:lnSpc>
                <a:spcPct val="107000"/>
              </a:lnSpc>
              <a:defRPr/>
            </a:pPr>
            <a:r>
              <a:rPr lang="en-US" sz="1900" i="1" dirty="0">
                <a:solidFill>
                  <a:prstClr val="black"/>
                </a:solidFill>
                <a:latin typeface="Candara" panose="020E0502030303020204" pitchFamily="34" charset="0"/>
                <a:ea typeface="Calibri" panose="020F0502020204030204" pitchFamily="34" charset="0"/>
                <a:cs typeface="Times New Roman" panose="02020603050405020304" pitchFamily="18" charset="0"/>
              </a:rPr>
              <a:t>"Although the Respondent titled its exercise INVESTIGATION, which connotes finding with a view to discover a tax crime, the whole exercise, the documentation and the whole evidence made it bare that it was a tax audit."</a:t>
            </a:r>
            <a:endParaRPr kumimoji="0" lang="en-US" sz="1900" b="0" i="1"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defRPr/>
            </a:pPr>
            <a:r>
              <a:rPr lang="en-US" sz="1400" dirty="0">
                <a:solidFill>
                  <a:prstClr val="black"/>
                </a:solidFill>
                <a:latin typeface="Candara" panose="020E0502030303020204" pitchFamily="34" charset="0"/>
                <a:ea typeface="Calibri" panose="020F0502020204030204" pitchFamily="34" charset="0"/>
                <a:cs typeface="Times New Roman" panose="02020603050405020304" pitchFamily="18" charset="0"/>
              </a:rPr>
              <a:t>Note that the Finance Act, 2019 has included gratuities as tax exempt in Paragraph 2 of the Sixth Schedule to the PITA.</a:t>
            </a:r>
            <a:endParaRPr kumimoji="0" lang="en-US" sz="14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200BA3A1-FB00-4223-AA0F-F67FD0FB872B}"/>
              </a:ext>
            </a:extLst>
          </p:cNvPr>
          <p:cNvSpPr/>
          <p:nvPr/>
        </p:nvSpPr>
        <p:spPr>
          <a:xfrm>
            <a:off x="913459" y="1417762"/>
            <a:ext cx="10753662" cy="769441"/>
          </a:xfrm>
          <a:prstGeom prst="rect">
            <a:avLst/>
          </a:prstGeom>
        </p:spPr>
        <p:txBody>
          <a:bodyPr wrap="square">
            <a:spAutoFit/>
          </a:bodyPr>
          <a:lstStyle/>
          <a:p>
            <a:pPr marL="341313" lvl="0" indent="-341313" algn="just">
              <a:lnSpc>
                <a:spcPct val="110000"/>
              </a:lnSpc>
              <a:defRPr/>
            </a:pPr>
            <a:r>
              <a:rPr lang="en-US" sz="2000" b="1" dirty="0">
                <a:solidFill>
                  <a:srgbClr val="C00000"/>
                </a:solidFill>
                <a:latin typeface="Candara"/>
                <a:cs typeface="Candara"/>
              </a:rPr>
              <a:t>2.	POLARIS BANK PLC V. ABIA STATE BOARD OF INTERNAL REVENUE, TAT/SEZ/001/2017 delivered on 20th August 2019</a:t>
            </a:r>
            <a:endParaRPr kumimoji="0" lang="en-US" sz="2000" b="1" i="0" u="none" strike="noStrike" kern="1200" cap="none" spc="0" normalizeH="0" baseline="0" noProof="0" dirty="0">
              <a:ln>
                <a:noFill/>
              </a:ln>
              <a:solidFill>
                <a:srgbClr val="C00000"/>
              </a:solidFill>
              <a:effectLst/>
              <a:uLnTx/>
              <a:uFillTx/>
              <a:latin typeface="Candara"/>
              <a:cs typeface="Candara"/>
            </a:endParaRPr>
          </a:p>
        </p:txBody>
      </p:sp>
      <p:pic>
        <p:nvPicPr>
          <p:cNvPr id="2050" name="Picture 2" descr="Image result for images polaris bank  nigeria">
            <a:extLst>
              <a:ext uri="{FF2B5EF4-FFF2-40B4-BE49-F238E27FC236}">
                <a16:creationId xmlns:a16="http://schemas.microsoft.com/office/drawing/2014/main" id="{488965D6-7471-473A-9E60-BA610439B1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942" y="2648607"/>
            <a:ext cx="2329575" cy="207259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054DBC9-7EB5-4F18-8897-A3C4B1958A18}"/>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1143372615"/>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313573" y="2408095"/>
            <a:ext cx="7575573" cy="4029565"/>
          </a:xfrm>
          <a:prstGeom prst="rect">
            <a:avLst/>
          </a:prstGeom>
          <a:noFill/>
        </p:spPr>
        <p:txBody>
          <a:bodyPr wrap="square">
            <a:spAutoFit/>
          </a:bodyPr>
          <a:lstStyle/>
          <a:p>
            <a:pPr marL="463550" lvl="0" algn="just">
              <a:lnSpc>
                <a:spcPct val="107000"/>
              </a:lnSpc>
              <a:defRPr/>
            </a:pPr>
            <a:r>
              <a:rPr lang="en-US" sz="2000" i="1" dirty="0">
                <a:solidFill>
                  <a:prstClr val="black"/>
                </a:solidFill>
                <a:latin typeface="Candara" panose="020E0502030303020204" pitchFamily="34" charset="0"/>
                <a:ea typeface="Calibri" panose="020F0502020204030204" pitchFamily="34" charset="0"/>
                <a:cs typeface="Times New Roman" panose="02020603050405020304" pitchFamily="18" charset="0"/>
              </a:rPr>
              <a:t>"By this Tribunal's decision in Polaris Bank v. </a:t>
            </a:r>
            <a:r>
              <a:rPr lang="en-US" sz="2000" i="1"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Abia</a:t>
            </a:r>
            <a:r>
              <a:rPr lang="en-US" sz="2000" i="1" dirty="0">
                <a:solidFill>
                  <a:prstClr val="black"/>
                </a:solidFill>
                <a:latin typeface="Candara" panose="020E0502030303020204" pitchFamily="34" charset="0"/>
                <a:ea typeface="Calibri" panose="020F0502020204030204" pitchFamily="34" charset="0"/>
                <a:cs typeface="Times New Roman" panose="02020603050405020304" pitchFamily="18" charset="0"/>
              </a:rPr>
              <a:t> State Board of Internal Revenue delivered on the 20th August 2019, the Development Levy will not stand. There is no primary tax legislation of </a:t>
            </a:r>
            <a:r>
              <a:rPr lang="en-US" sz="2000" i="1"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Abia</a:t>
            </a:r>
            <a:r>
              <a:rPr lang="en-US" sz="2000" i="1" dirty="0">
                <a:solidFill>
                  <a:prstClr val="black"/>
                </a:solidFill>
                <a:latin typeface="Candara" panose="020E0502030303020204" pitchFamily="34" charset="0"/>
                <a:ea typeface="Calibri" panose="020F0502020204030204" pitchFamily="34" charset="0"/>
                <a:cs typeface="Times New Roman" panose="02020603050405020304" pitchFamily="18" charset="0"/>
              </a:rPr>
              <a:t> State that has created and provided for the mode of collection of the Development Levy and reliance on the Taxes and Levies (Approved List for Collection) Act, Cap. T2 L.F.N., 2004 is not sufficient because it has no charging section. The Act is tax-related but it is not the primary tax legislation for collection of Development Levy in </a:t>
            </a:r>
            <a:r>
              <a:rPr lang="en-US" sz="2000" i="1"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Abia</a:t>
            </a:r>
            <a:r>
              <a:rPr lang="en-US" sz="2000" i="1" dirty="0">
                <a:solidFill>
                  <a:prstClr val="black"/>
                </a:solidFill>
                <a:latin typeface="Candara" panose="020E0502030303020204" pitchFamily="34" charset="0"/>
                <a:ea typeface="Calibri" panose="020F0502020204030204" pitchFamily="34" charset="0"/>
                <a:cs typeface="Times New Roman" panose="02020603050405020304" pitchFamily="18" charset="0"/>
              </a:rPr>
              <a:t> State.“</a:t>
            </a:r>
          </a:p>
          <a:p>
            <a:pPr marL="463550" lvl="0" algn="just">
              <a:lnSpc>
                <a:spcPct val="107000"/>
              </a:lnSpc>
              <a:defRPr/>
            </a:pPr>
            <a:endParaRPr kumimoji="0" lang="en-US" sz="2000" b="0" i="1"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endParaRPr>
          </a:p>
          <a:p>
            <a:pPr lvl="0" algn="just">
              <a:lnSpc>
                <a:spcPct val="107000"/>
              </a:lnSpc>
              <a:defRPr/>
            </a:pPr>
            <a:r>
              <a:rPr lang="en-US" sz="2000" dirty="0">
                <a:solidFill>
                  <a:prstClr val="black"/>
                </a:solidFill>
                <a:latin typeface="Candara" panose="020E0502030303020204" pitchFamily="34" charset="0"/>
                <a:ea typeface="Calibri" panose="020F0502020204030204" pitchFamily="34" charset="0"/>
                <a:cs typeface="Times New Roman" panose="02020603050405020304" pitchFamily="18" charset="0"/>
              </a:rPr>
              <a:t>The principle here is that tax should be chargeable through a primary tax legislation containing all the ingredients of a tax legislation.</a:t>
            </a:r>
            <a:endParaRPr kumimoji="0" lang="en-US" sz="2000" b="0" i="0" u="none" strike="noStrike" kern="1200" cap="none" spc="0" normalizeH="0" baseline="0" noProof="0" dirty="0">
              <a:ln>
                <a:noFill/>
              </a:ln>
              <a:solidFill>
                <a:prstClr val="black"/>
              </a:solidFill>
              <a:effectLst/>
              <a:uLnTx/>
              <a:uFillTx/>
              <a:latin typeface="Candara" panose="020E050203030302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200BA3A1-FB00-4223-AA0F-F67FD0FB872B}"/>
              </a:ext>
            </a:extLst>
          </p:cNvPr>
          <p:cNvSpPr/>
          <p:nvPr/>
        </p:nvSpPr>
        <p:spPr>
          <a:xfrm>
            <a:off x="973027" y="1530361"/>
            <a:ext cx="10753662" cy="769441"/>
          </a:xfrm>
          <a:prstGeom prst="rect">
            <a:avLst/>
          </a:prstGeom>
        </p:spPr>
        <p:txBody>
          <a:bodyPr wrap="square">
            <a:spAutoFit/>
          </a:bodyPr>
          <a:lstStyle/>
          <a:p>
            <a:pPr marL="341313" lvl="0" indent="-341313" algn="just">
              <a:lnSpc>
                <a:spcPct val="110000"/>
              </a:lnSpc>
              <a:defRPr/>
            </a:pPr>
            <a:r>
              <a:rPr lang="en-US" sz="2000" b="1" dirty="0">
                <a:solidFill>
                  <a:srgbClr val="C00000"/>
                </a:solidFill>
                <a:latin typeface="Candara"/>
                <a:cs typeface="Candara"/>
              </a:rPr>
              <a:t>3.	LIVESTOCK FEEDS PLC V. ABIA STATE BOARD OF INTERNAL REVENUE, TAT/ SEZ/003/2017 delivered on 21st August 2019</a:t>
            </a:r>
            <a:endParaRPr kumimoji="0" lang="en-US" sz="2000" b="1" i="0" u="none" strike="noStrike" kern="1200" cap="none" spc="0" normalizeH="0" baseline="0" noProof="0" dirty="0">
              <a:ln>
                <a:noFill/>
              </a:ln>
              <a:solidFill>
                <a:srgbClr val="C00000"/>
              </a:solidFill>
              <a:effectLst/>
              <a:uLnTx/>
              <a:uFillTx/>
              <a:latin typeface="Candara"/>
              <a:cs typeface="Candara"/>
            </a:endParaRPr>
          </a:p>
        </p:txBody>
      </p:sp>
      <p:pic>
        <p:nvPicPr>
          <p:cNvPr id="3074" name="Picture 2" descr="Image result for images livestock feeds  nigeria">
            <a:extLst>
              <a:ext uri="{FF2B5EF4-FFF2-40B4-BE49-F238E27FC236}">
                <a16:creationId xmlns:a16="http://schemas.microsoft.com/office/drawing/2014/main" id="{3D9E1A20-D3AB-4F31-ABBB-AFF4C5A248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6049" y="2408095"/>
            <a:ext cx="2869406" cy="388381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C1D8679-9FAE-4516-AB4C-2EA14788E73B}"/>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3592405373"/>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226091" y="2361261"/>
            <a:ext cx="9794236" cy="3932038"/>
          </a:xfrm>
          <a:prstGeom prst="rect">
            <a:avLst/>
          </a:prstGeom>
          <a:noFill/>
        </p:spPr>
        <p:txBody>
          <a:bodyPr wrap="square">
            <a:spAutoFit/>
          </a:bodyPr>
          <a:lstStyle/>
          <a:p>
            <a:pPr lvl="0" algn="just">
              <a:lnSpc>
                <a:spcPct val="107000"/>
              </a:lnSpc>
              <a:defRPr/>
            </a:pPr>
            <a:r>
              <a:rPr lang="en-US" sz="2000" b="1" dirty="0">
                <a:solidFill>
                  <a:prstClr val="black"/>
                </a:solidFill>
                <a:latin typeface="Candara" panose="020E0502030303020204" pitchFamily="34" charset="0"/>
                <a:ea typeface="Calibri" panose="020F0502020204030204" pitchFamily="34" charset="0"/>
                <a:cs typeface="Times New Roman" panose="02020603050405020304" pitchFamily="18" charset="0"/>
              </a:rPr>
              <a:t>The principle here is that there will be failure if the Revenue Service moves to circumvent the processes provided by the tax law. </a:t>
            </a:r>
            <a:r>
              <a:rPr lang="en-US" sz="2000" dirty="0">
                <a:solidFill>
                  <a:prstClr val="black"/>
                </a:solidFill>
                <a:latin typeface="Candara" panose="020E0502030303020204" pitchFamily="34" charset="0"/>
                <a:ea typeface="Calibri" panose="020F0502020204030204" pitchFamily="34" charset="0"/>
                <a:cs typeface="Times New Roman" panose="02020603050405020304" pitchFamily="18" charset="0"/>
              </a:rPr>
              <a:t>These processes serve as safeguards to achieving tax equity and justice. Let's go through part of our reasoning in this regard in the above appeal.</a:t>
            </a:r>
          </a:p>
          <a:p>
            <a:pPr lvl="0" algn="just">
              <a:lnSpc>
                <a:spcPct val="107000"/>
              </a:lnSpc>
              <a:defRPr/>
            </a:pPr>
            <a:endParaRPr lang="en-US" sz="1000" dirty="0">
              <a:solidFill>
                <a:prstClr val="black"/>
              </a:solidFill>
              <a:latin typeface="Candara" panose="020E0502030303020204" pitchFamily="34" charset="0"/>
              <a:ea typeface="Calibri" panose="020F0502020204030204" pitchFamily="34" charset="0"/>
              <a:cs typeface="Times New Roman" panose="02020603050405020304" pitchFamily="18" charset="0"/>
            </a:endParaRPr>
          </a:p>
          <a:p>
            <a:pPr marL="285750" lvl="0" indent="-285750" algn="just">
              <a:lnSpc>
                <a:spcPct val="107000"/>
              </a:lnSpc>
              <a:buFont typeface="Arial" panose="020B0604020202020204" pitchFamily="34" charset="0"/>
              <a:buChar char="•"/>
              <a:defRPr/>
            </a:pPr>
            <a:r>
              <a:rPr lang="en-US" i="1" dirty="0">
                <a:solidFill>
                  <a:prstClr val="black"/>
                </a:solidFill>
                <a:latin typeface="Candara" panose="020E0502030303020204" pitchFamily="34" charset="0"/>
                <a:ea typeface="Calibri" panose="020F0502020204030204" pitchFamily="34" charset="0"/>
                <a:cs typeface="Times New Roman" panose="02020603050405020304" pitchFamily="18" charset="0"/>
              </a:rPr>
              <a:t>"Although the Respondent has argued that the Appellant produced documents thereby contradicting its evidence, I find it important to remind the Respondent what the Personal Income Tax Act, Cap. P8, Laws of the Federation of Nigeria requires from a tax authority when it is not convinced that the taxpayer or his agent is cooperating with it. </a:t>
            </a:r>
            <a:r>
              <a:rPr lang="en-US" b="1" i="1" dirty="0">
                <a:solidFill>
                  <a:prstClr val="black"/>
                </a:solidFill>
                <a:latin typeface="Candara" panose="020E0502030303020204" pitchFamily="34" charset="0"/>
                <a:ea typeface="Calibri" panose="020F0502020204030204" pitchFamily="34" charset="0"/>
                <a:cs typeface="Times New Roman" panose="02020603050405020304" pitchFamily="18" charset="0"/>
              </a:rPr>
              <a:t>Instead of arguing back and forth with the Appellant over the disparity in the number of its staff for 2012 and 2013, the relevant tax authority can invoke its power under section 58(2) PITA to "summon any person who may be able to give information which is material to the determination of the objection to attend for examination by an officer of the relevant tax authority on oath or otherwise.“</a:t>
            </a:r>
          </a:p>
        </p:txBody>
      </p:sp>
      <p:sp>
        <p:nvSpPr>
          <p:cNvPr id="6" name="Rectangle 5">
            <a:extLst>
              <a:ext uri="{FF2B5EF4-FFF2-40B4-BE49-F238E27FC236}">
                <a16:creationId xmlns:a16="http://schemas.microsoft.com/office/drawing/2014/main" id="{200BA3A1-FB00-4223-AA0F-F67FD0FB872B}"/>
              </a:ext>
            </a:extLst>
          </p:cNvPr>
          <p:cNvSpPr/>
          <p:nvPr/>
        </p:nvSpPr>
        <p:spPr>
          <a:xfrm>
            <a:off x="742938" y="1460227"/>
            <a:ext cx="10753662" cy="769441"/>
          </a:xfrm>
          <a:prstGeom prst="rect">
            <a:avLst/>
          </a:prstGeom>
        </p:spPr>
        <p:txBody>
          <a:bodyPr wrap="square">
            <a:spAutoFit/>
          </a:bodyPr>
          <a:lstStyle/>
          <a:p>
            <a:pPr marL="341313" lvl="0" indent="-341313" algn="just">
              <a:lnSpc>
                <a:spcPct val="110000"/>
              </a:lnSpc>
              <a:defRPr/>
            </a:pPr>
            <a:r>
              <a:rPr lang="en-US" sz="2000" b="1" dirty="0">
                <a:solidFill>
                  <a:srgbClr val="C00000"/>
                </a:solidFill>
                <a:latin typeface="Candara"/>
                <a:cs typeface="Candara"/>
              </a:rPr>
              <a:t>4.	STANDARD CHARTERED BANK NIGERIA LIMITED V. ABIA STATE BOARD OF INTERNAL REVENUE, TAT/ SEZ/017/2015 delivered on 19th November 2019</a:t>
            </a:r>
            <a:endParaRPr kumimoji="0" lang="en-US" sz="2000" b="1" i="0" u="none" strike="noStrike" kern="1200" cap="none" spc="0" normalizeH="0" baseline="0" noProof="0" dirty="0">
              <a:ln>
                <a:noFill/>
              </a:ln>
              <a:solidFill>
                <a:srgbClr val="C00000"/>
              </a:solidFill>
              <a:effectLst/>
              <a:uLnTx/>
              <a:uFillTx/>
              <a:latin typeface="Candara"/>
              <a:cs typeface="Candara"/>
            </a:endParaRPr>
          </a:p>
        </p:txBody>
      </p:sp>
      <p:pic>
        <p:nvPicPr>
          <p:cNvPr id="2050" name="Picture 2" descr="Image result for circumvent process images">
            <a:extLst>
              <a:ext uri="{FF2B5EF4-FFF2-40B4-BE49-F238E27FC236}">
                <a16:creationId xmlns:a16="http://schemas.microsoft.com/office/drawing/2014/main" id="{F00F900A-6115-46CF-AE64-5C3681022A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8646" y="2229668"/>
            <a:ext cx="1609608" cy="369429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CC1BC212-8E6D-486D-9188-45D026D8DE4D}"/>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1094861630"/>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178795" y="2267827"/>
            <a:ext cx="9794236" cy="4029565"/>
          </a:xfrm>
          <a:prstGeom prst="rect">
            <a:avLst/>
          </a:prstGeom>
          <a:noFill/>
        </p:spPr>
        <p:txBody>
          <a:bodyPr wrap="square">
            <a:spAutoFit/>
          </a:bodyPr>
          <a:lstStyle/>
          <a:p>
            <a:pPr marL="285750" lvl="0" indent="-285750" algn="just">
              <a:lnSpc>
                <a:spcPct val="107000"/>
              </a:lnSpc>
              <a:buFont typeface="Arial" panose="020B0604020202020204" pitchFamily="34" charset="0"/>
              <a:buChar char="•"/>
              <a:defRPr/>
            </a:pPr>
            <a:r>
              <a:rPr lang="en-US" sz="2000" dirty="0">
                <a:solidFill>
                  <a:prstClr val="black"/>
                </a:solidFill>
                <a:latin typeface="Candara" panose="020E0502030303020204" pitchFamily="34" charset="0"/>
                <a:ea typeface="Calibri" panose="020F0502020204030204" pitchFamily="34" charset="0"/>
                <a:cs typeface="Times New Roman" panose="02020603050405020304" pitchFamily="18" charset="0"/>
              </a:rPr>
              <a:t>"</a:t>
            </a:r>
            <a:r>
              <a:rPr lang="en-US" sz="2000" i="1" dirty="0">
                <a:solidFill>
                  <a:prstClr val="black"/>
                </a:solidFill>
                <a:latin typeface="Candara" panose="020E0502030303020204" pitchFamily="34" charset="0"/>
                <a:ea typeface="Calibri" panose="020F0502020204030204" pitchFamily="34" charset="0"/>
                <a:cs typeface="Times New Roman" panose="02020603050405020304" pitchFamily="18" charset="0"/>
              </a:rPr>
              <a:t>In this context, it was open to the Respondent to summon the six staff for 2012 and six staff for 2013  to give direct information to the Respondent as to their status in the Appellant</a:t>
            </a:r>
            <a:r>
              <a:rPr lang="en-US" sz="2000" dirty="0">
                <a:solidFill>
                  <a:prstClr val="black"/>
                </a:solidFill>
                <a:latin typeface="Candara" panose="020E0502030303020204" pitchFamily="34" charset="0"/>
                <a:ea typeface="Calibri" panose="020F0502020204030204" pitchFamily="34" charset="0"/>
                <a:cs typeface="Times New Roman" panose="02020603050405020304" pitchFamily="18" charset="0"/>
              </a:rPr>
              <a:t>”. The approach is not strange in tax administration.</a:t>
            </a:r>
          </a:p>
          <a:p>
            <a:pPr marL="285750" lvl="0" indent="-285750" algn="just">
              <a:lnSpc>
                <a:spcPct val="107000"/>
              </a:lnSpc>
              <a:buFont typeface="Arial" panose="020B0604020202020204" pitchFamily="34" charset="0"/>
              <a:buChar char="•"/>
              <a:defRPr/>
            </a:pPr>
            <a:r>
              <a:rPr lang="en-US" sz="2000" dirty="0">
                <a:solidFill>
                  <a:prstClr val="black"/>
                </a:solidFill>
                <a:latin typeface="Candara" panose="020E0502030303020204" pitchFamily="34" charset="0"/>
                <a:ea typeface="Calibri" panose="020F0502020204030204" pitchFamily="34" charset="0"/>
                <a:cs typeface="Times New Roman" panose="02020603050405020304" pitchFamily="18" charset="0"/>
              </a:rPr>
              <a:t> See  </a:t>
            </a:r>
            <a:r>
              <a:rPr lang="en-US" sz="2000" b="1"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Ukpong</a:t>
            </a:r>
            <a:r>
              <a:rPr lang="en-US" sz="2000" b="1" dirty="0">
                <a:solidFill>
                  <a:prstClr val="black"/>
                </a:solidFill>
                <a:latin typeface="Candara" panose="020E0502030303020204" pitchFamily="34" charset="0"/>
                <a:ea typeface="Calibri" panose="020F0502020204030204" pitchFamily="34" charset="0"/>
                <a:cs typeface="Times New Roman" panose="02020603050405020304" pitchFamily="18" charset="0"/>
              </a:rPr>
              <a:t> v. Commissioner for Finance &amp; Economic Development &amp; Anor. </a:t>
            </a:r>
            <a:r>
              <a:rPr lang="en-US" sz="2000" dirty="0">
                <a:solidFill>
                  <a:prstClr val="black"/>
                </a:solidFill>
                <a:latin typeface="Candara" panose="020E0502030303020204" pitchFamily="34" charset="0"/>
                <a:ea typeface="Calibri" panose="020F0502020204030204" pitchFamily="34" charset="0"/>
                <a:cs typeface="Times New Roman" panose="02020603050405020304" pitchFamily="18" charset="0"/>
              </a:rPr>
              <a:t>[1922-2014] All Nigeria Tax Cases 153 decided on 15 December 2006.</a:t>
            </a:r>
          </a:p>
          <a:p>
            <a:pPr marL="285750" lvl="0" indent="-285750" algn="just">
              <a:lnSpc>
                <a:spcPct val="107000"/>
              </a:lnSpc>
              <a:buFont typeface="Arial" panose="020B0604020202020204" pitchFamily="34" charset="0"/>
              <a:buChar char="•"/>
              <a:defRPr/>
            </a:pPr>
            <a:r>
              <a:rPr lang="en-US" sz="2000" i="1" dirty="0">
                <a:solidFill>
                  <a:prstClr val="black"/>
                </a:solidFill>
                <a:latin typeface="Candara" panose="020E0502030303020204" pitchFamily="34" charset="0"/>
                <a:ea typeface="Calibri" panose="020F0502020204030204" pitchFamily="34" charset="0"/>
                <a:cs typeface="Times New Roman" panose="02020603050405020304" pitchFamily="18" charset="0"/>
              </a:rPr>
              <a:t>"The Respondent had the opportunity also of invoking its power under section 47 PITA which entitles it to give notice to a person to attend personally before an officer for examination with respect to any matter relating to income or gain for the purpose of obtaining full information in respect of the income or gain of a person”. </a:t>
            </a:r>
            <a:r>
              <a:rPr lang="en-US" sz="2000" dirty="0">
                <a:solidFill>
                  <a:prstClr val="black"/>
                </a:solidFill>
                <a:latin typeface="Candara" panose="020E0502030303020204" pitchFamily="34" charset="0"/>
                <a:ea typeface="Calibri" panose="020F0502020204030204" pitchFamily="34" charset="0"/>
                <a:cs typeface="Times New Roman" panose="02020603050405020304" pitchFamily="18" charset="0"/>
              </a:rPr>
              <a:t>It was held in  </a:t>
            </a:r>
            <a:r>
              <a:rPr lang="en-US" sz="2000" b="1" dirty="0" err="1">
                <a:solidFill>
                  <a:prstClr val="black"/>
                </a:solidFill>
                <a:latin typeface="Candara" panose="020E0502030303020204" pitchFamily="34" charset="0"/>
                <a:ea typeface="Calibri" panose="020F0502020204030204" pitchFamily="34" charset="0"/>
                <a:cs typeface="Times New Roman" panose="02020603050405020304" pitchFamily="18" charset="0"/>
              </a:rPr>
              <a:t>Egole</a:t>
            </a:r>
            <a:r>
              <a:rPr lang="en-US" sz="2000" b="1" dirty="0">
                <a:solidFill>
                  <a:prstClr val="black"/>
                </a:solidFill>
                <a:latin typeface="Candara" panose="020E0502030303020204" pitchFamily="34" charset="0"/>
                <a:ea typeface="Calibri" panose="020F0502020204030204" pitchFamily="34" charset="0"/>
                <a:cs typeface="Times New Roman" panose="02020603050405020304" pitchFamily="18" charset="0"/>
              </a:rPr>
              <a:t> Cosmas v. Board of Internal Revenue</a:t>
            </a:r>
            <a:r>
              <a:rPr lang="en-US" sz="2000" dirty="0">
                <a:solidFill>
                  <a:prstClr val="black"/>
                </a:solidFill>
                <a:latin typeface="Candara" panose="020E0502030303020204" pitchFamily="34" charset="0"/>
                <a:ea typeface="Calibri" panose="020F0502020204030204" pitchFamily="34" charset="0"/>
                <a:cs typeface="Times New Roman" panose="02020603050405020304" pitchFamily="18" charset="0"/>
              </a:rPr>
              <a:t> Vol. 2 All ATC 395 that a tax assessment authority can call for information from any source relating to the income of a taxpayer. However, this decision is circumscribed by the relevant tax statute.</a:t>
            </a:r>
          </a:p>
        </p:txBody>
      </p:sp>
      <p:sp>
        <p:nvSpPr>
          <p:cNvPr id="6" name="Rectangle 5">
            <a:extLst>
              <a:ext uri="{FF2B5EF4-FFF2-40B4-BE49-F238E27FC236}">
                <a16:creationId xmlns:a16="http://schemas.microsoft.com/office/drawing/2014/main" id="{200BA3A1-FB00-4223-AA0F-F67FD0FB872B}"/>
              </a:ext>
            </a:extLst>
          </p:cNvPr>
          <p:cNvSpPr/>
          <p:nvPr/>
        </p:nvSpPr>
        <p:spPr>
          <a:xfrm>
            <a:off x="834631" y="1460227"/>
            <a:ext cx="10753662" cy="769441"/>
          </a:xfrm>
          <a:prstGeom prst="rect">
            <a:avLst/>
          </a:prstGeom>
        </p:spPr>
        <p:txBody>
          <a:bodyPr wrap="square">
            <a:spAutoFit/>
          </a:bodyPr>
          <a:lstStyle/>
          <a:p>
            <a:pPr marL="341313" lvl="0" indent="-341313" algn="just">
              <a:lnSpc>
                <a:spcPct val="110000"/>
              </a:lnSpc>
              <a:defRPr/>
            </a:pPr>
            <a:r>
              <a:rPr lang="en-US" sz="2000" b="1" dirty="0">
                <a:solidFill>
                  <a:srgbClr val="C00000"/>
                </a:solidFill>
                <a:latin typeface="Candara"/>
                <a:cs typeface="Candara"/>
              </a:rPr>
              <a:t>4.	STANDARD CHARTERED BANK NIGERIA LIMITED V. ABIA STATE BOARD OF INTERNAL REVENUE, TAT/ SEZ/017/2015 delivered on 19th November 2019</a:t>
            </a:r>
            <a:endParaRPr kumimoji="0" lang="en-US" sz="2000" b="1" i="0" u="none" strike="noStrike" kern="1200" cap="none" spc="0" normalizeH="0" baseline="0" noProof="0" dirty="0">
              <a:ln>
                <a:noFill/>
              </a:ln>
              <a:solidFill>
                <a:srgbClr val="C00000"/>
              </a:solidFill>
              <a:effectLst/>
              <a:uLnTx/>
              <a:uFillTx/>
              <a:latin typeface="Candara"/>
              <a:cs typeface="Candara"/>
            </a:endParaRPr>
          </a:p>
        </p:txBody>
      </p:sp>
      <p:pic>
        <p:nvPicPr>
          <p:cNvPr id="2050" name="Picture 2" descr="Image result for circumvent process images">
            <a:extLst>
              <a:ext uri="{FF2B5EF4-FFF2-40B4-BE49-F238E27FC236}">
                <a16:creationId xmlns:a16="http://schemas.microsoft.com/office/drawing/2014/main" id="{F00F900A-6115-46CF-AE64-5C3681022A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8646" y="2229668"/>
            <a:ext cx="1609608" cy="369429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C57E06E3-B134-4391-8526-DA3D0F1463C3}"/>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697758207"/>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3763</TotalTime>
  <Words>2453</Words>
  <Application>Microsoft Office PowerPoint</Application>
  <PresentationFormat>Widescreen</PresentationFormat>
  <Paragraphs>98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Bradley Hand ITC</vt:lpstr>
      <vt:lpstr>Calibri</vt:lpstr>
      <vt:lpstr>Calibri Light</vt:lpstr>
      <vt:lpstr>Candara</vt:lpstr>
      <vt:lpstr>Courier New</vt:lpstr>
      <vt:lpstr>Symbol</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RECOMMENDATIONS</vt:lpstr>
      <vt:lpstr>RECOMMENDATIONS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abani</dc:creator>
  <cp:lastModifiedBy>Olanrewaju Ajogbasile</cp:lastModifiedBy>
  <cp:revision>49</cp:revision>
  <dcterms:created xsi:type="dcterms:W3CDTF">2020-06-18T21:02:22Z</dcterms:created>
  <dcterms:modified xsi:type="dcterms:W3CDTF">2021-10-11T11:25:07Z</dcterms:modified>
</cp:coreProperties>
</file>