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66" r:id="rId2"/>
    <p:sldId id="409" r:id="rId3"/>
    <p:sldId id="565" r:id="rId4"/>
    <p:sldId id="567" r:id="rId5"/>
    <p:sldId id="558" r:id="rId6"/>
    <p:sldId id="559" r:id="rId7"/>
    <p:sldId id="560" r:id="rId8"/>
    <p:sldId id="562" r:id="rId9"/>
    <p:sldId id="571" r:id="rId10"/>
    <p:sldId id="570" r:id="rId11"/>
    <p:sldId id="561" r:id="rId12"/>
    <p:sldId id="5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anrewaju Ajogbasile" initials="OA" lastIdx="15" clrIdx="0">
    <p:extLst>
      <p:ext uri="{19B8F6BF-5375-455C-9EA6-DF929625EA0E}">
        <p15:presenceInfo xmlns:p15="http://schemas.microsoft.com/office/powerpoint/2012/main" userId="S::oajogbasile@ngf.org.ng::23635f07-2378-489c-b5c7-c9d0e7c4dbbd" providerId="AD"/>
      </p:ext>
    </p:extLst>
  </p:cmAuthor>
  <p:cmAuthor id="2" name="mark abani" initials="ma" lastIdx="9" clrIdx="1">
    <p:extLst>
      <p:ext uri="{19B8F6BF-5375-455C-9EA6-DF929625EA0E}">
        <p15:presenceInfo xmlns:p15="http://schemas.microsoft.com/office/powerpoint/2012/main" userId="638e8c3d71dae1d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49" d="100"/>
          <a:sy n="49" d="100"/>
        </p:scale>
        <p:origin x="77" y="5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F2C63-4752-4B21-8754-08DB4BD15F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E5FA08-0376-4C9E-B45C-FAFFBCBA5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EA4EA5-94E8-4465-9B94-82302E020F16}"/>
              </a:ext>
            </a:extLst>
          </p:cNvPr>
          <p:cNvSpPr>
            <a:spLocks noGrp="1"/>
          </p:cNvSpPr>
          <p:nvPr>
            <p:ph type="dt" sz="half" idx="10"/>
          </p:nvPr>
        </p:nvSpPr>
        <p:spPr/>
        <p:txBody>
          <a:bodyPr/>
          <a:lstStyle/>
          <a:p>
            <a:fld id="{FCC6A9FF-852D-4219-A268-5C9562E73505}" type="datetime1">
              <a:rPr lang="en-US" smtClean="0"/>
              <a:t>10/10/2021</a:t>
            </a:fld>
            <a:endParaRPr lang="en-US"/>
          </a:p>
        </p:txBody>
      </p:sp>
      <p:sp>
        <p:nvSpPr>
          <p:cNvPr id="5" name="Footer Placeholder 4">
            <a:extLst>
              <a:ext uri="{FF2B5EF4-FFF2-40B4-BE49-F238E27FC236}">
                <a16:creationId xmlns:a16="http://schemas.microsoft.com/office/drawing/2014/main" id="{7CF3EAC2-278B-42CA-8AF3-C589778832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8C9CC-6344-4C1B-AAAD-F108F01C2FFE}"/>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417058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3F86-8F55-4661-BFE9-EBE2F6D3D7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0F3FED-220D-43A3-8427-424FA369CB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9B58A5-FE5A-45D2-A9D3-B83B2770D323}"/>
              </a:ext>
            </a:extLst>
          </p:cNvPr>
          <p:cNvSpPr>
            <a:spLocks noGrp="1"/>
          </p:cNvSpPr>
          <p:nvPr>
            <p:ph type="dt" sz="half" idx="10"/>
          </p:nvPr>
        </p:nvSpPr>
        <p:spPr/>
        <p:txBody>
          <a:bodyPr/>
          <a:lstStyle/>
          <a:p>
            <a:fld id="{5346B235-CE16-4D26-9B01-417169BC1E76}" type="datetime1">
              <a:rPr lang="en-US" smtClean="0"/>
              <a:t>10/10/2021</a:t>
            </a:fld>
            <a:endParaRPr lang="en-US"/>
          </a:p>
        </p:txBody>
      </p:sp>
      <p:sp>
        <p:nvSpPr>
          <p:cNvPr id="5" name="Footer Placeholder 4">
            <a:extLst>
              <a:ext uri="{FF2B5EF4-FFF2-40B4-BE49-F238E27FC236}">
                <a16:creationId xmlns:a16="http://schemas.microsoft.com/office/drawing/2014/main" id="{5B2F609C-51AC-43DA-99AC-6AFDB008A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362F8-0E6B-4558-AAE8-CAE9A9CC5A1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78489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9F1834-E971-48AA-8DDF-0622D875F0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34ADF7-5665-4DF6-ACC7-592824D78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32095-4E26-401F-B466-A27FCE31AA1F}"/>
              </a:ext>
            </a:extLst>
          </p:cNvPr>
          <p:cNvSpPr>
            <a:spLocks noGrp="1"/>
          </p:cNvSpPr>
          <p:nvPr>
            <p:ph type="dt" sz="half" idx="10"/>
          </p:nvPr>
        </p:nvSpPr>
        <p:spPr/>
        <p:txBody>
          <a:bodyPr/>
          <a:lstStyle/>
          <a:p>
            <a:fld id="{6BA2E4A2-E497-488D-A5DE-D2BF46A87DB6}" type="datetime1">
              <a:rPr lang="en-US" smtClean="0"/>
              <a:t>10/10/2021</a:t>
            </a:fld>
            <a:endParaRPr lang="en-US"/>
          </a:p>
        </p:txBody>
      </p:sp>
      <p:sp>
        <p:nvSpPr>
          <p:cNvPr id="5" name="Footer Placeholder 4">
            <a:extLst>
              <a:ext uri="{FF2B5EF4-FFF2-40B4-BE49-F238E27FC236}">
                <a16:creationId xmlns:a16="http://schemas.microsoft.com/office/drawing/2014/main" id="{F9F81EA3-B18C-4F8C-A0C1-A8F2025DF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3A1C2-E623-4660-B540-38A72D2DF7B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4307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F60C0-D19B-4A44-A22B-4AA159F728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E8D41-C6AB-4F0F-968F-96745284C1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98318-FF48-4335-B6AE-A4841B7C51E4}"/>
              </a:ext>
            </a:extLst>
          </p:cNvPr>
          <p:cNvSpPr>
            <a:spLocks noGrp="1"/>
          </p:cNvSpPr>
          <p:nvPr>
            <p:ph type="dt" sz="half" idx="10"/>
          </p:nvPr>
        </p:nvSpPr>
        <p:spPr/>
        <p:txBody>
          <a:bodyPr/>
          <a:lstStyle/>
          <a:p>
            <a:fld id="{A98E72DF-CCA1-4BAB-A0E4-AB24E8A8D05D}" type="datetime1">
              <a:rPr lang="en-US" smtClean="0"/>
              <a:t>10/10/2021</a:t>
            </a:fld>
            <a:endParaRPr lang="en-US"/>
          </a:p>
        </p:txBody>
      </p:sp>
      <p:sp>
        <p:nvSpPr>
          <p:cNvPr id="5" name="Footer Placeholder 4">
            <a:extLst>
              <a:ext uri="{FF2B5EF4-FFF2-40B4-BE49-F238E27FC236}">
                <a16:creationId xmlns:a16="http://schemas.microsoft.com/office/drawing/2014/main" id="{37F8E4F2-32F4-4167-8FD6-758FD55DC2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806A6A-D4EF-46C3-BAEF-E5374DFBA01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0527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03CD-D2FC-4091-AD90-DBC715EE0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A7D28B-FF2E-4CE8-9971-3EF184F3A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5E0747-3562-4F2A-8B1E-7515E63A407F}"/>
              </a:ext>
            </a:extLst>
          </p:cNvPr>
          <p:cNvSpPr>
            <a:spLocks noGrp="1"/>
          </p:cNvSpPr>
          <p:nvPr>
            <p:ph type="dt" sz="half" idx="10"/>
          </p:nvPr>
        </p:nvSpPr>
        <p:spPr/>
        <p:txBody>
          <a:bodyPr/>
          <a:lstStyle/>
          <a:p>
            <a:fld id="{065D4885-2BC7-4A37-B095-8027751D7793}" type="datetime1">
              <a:rPr lang="en-US" smtClean="0"/>
              <a:t>10/10/2021</a:t>
            </a:fld>
            <a:endParaRPr lang="en-US"/>
          </a:p>
        </p:txBody>
      </p:sp>
      <p:sp>
        <p:nvSpPr>
          <p:cNvPr id="5" name="Footer Placeholder 4">
            <a:extLst>
              <a:ext uri="{FF2B5EF4-FFF2-40B4-BE49-F238E27FC236}">
                <a16:creationId xmlns:a16="http://schemas.microsoft.com/office/drawing/2014/main" id="{9C4A42DE-AE7D-4CF4-81AE-7853754A8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1D3EC-3775-4F52-85F7-643704D2E917}"/>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0476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F3286-8B33-48EA-BDA0-48A448DE8F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2FF3D9-DDC1-468E-B135-F83B79518A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84725F-280C-45B2-B679-D896221CF3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131720-CA0E-4139-BFF0-B4F7DDBD431B}"/>
              </a:ext>
            </a:extLst>
          </p:cNvPr>
          <p:cNvSpPr>
            <a:spLocks noGrp="1"/>
          </p:cNvSpPr>
          <p:nvPr>
            <p:ph type="dt" sz="half" idx="10"/>
          </p:nvPr>
        </p:nvSpPr>
        <p:spPr/>
        <p:txBody>
          <a:bodyPr/>
          <a:lstStyle/>
          <a:p>
            <a:fld id="{927EFEA1-9F44-454A-BC99-089E3665B80D}" type="datetime1">
              <a:rPr lang="en-US" smtClean="0"/>
              <a:t>10/10/2021</a:t>
            </a:fld>
            <a:endParaRPr lang="en-US"/>
          </a:p>
        </p:txBody>
      </p:sp>
      <p:sp>
        <p:nvSpPr>
          <p:cNvPr id="6" name="Footer Placeholder 5">
            <a:extLst>
              <a:ext uri="{FF2B5EF4-FFF2-40B4-BE49-F238E27FC236}">
                <a16:creationId xmlns:a16="http://schemas.microsoft.com/office/drawing/2014/main" id="{B48D3307-379C-4E82-BC5B-56707268C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31111B-5683-4750-A109-45A19558DE9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9775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B11B5-C4E3-413D-AF13-A57AFECA7C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BFB057-B14E-4E9F-950F-BAFF973D63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458C70-1EDC-47FB-ACAA-D11D9868EB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1CB1BB-939A-4661-8060-954D58E035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DC0209-CF5B-42E2-B869-4C36C77183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8E5108-6002-4040-B79A-8A1D6C29D259}"/>
              </a:ext>
            </a:extLst>
          </p:cNvPr>
          <p:cNvSpPr>
            <a:spLocks noGrp="1"/>
          </p:cNvSpPr>
          <p:nvPr>
            <p:ph type="dt" sz="half" idx="10"/>
          </p:nvPr>
        </p:nvSpPr>
        <p:spPr/>
        <p:txBody>
          <a:bodyPr/>
          <a:lstStyle/>
          <a:p>
            <a:fld id="{2AD94606-BC72-43EC-9227-8A9FB89A2036}" type="datetime1">
              <a:rPr lang="en-US" smtClean="0"/>
              <a:t>10/10/2021</a:t>
            </a:fld>
            <a:endParaRPr lang="en-US"/>
          </a:p>
        </p:txBody>
      </p:sp>
      <p:sp>
        <p:nvSpPr>
          <p:cNvPr id="8" name="Footer Placeholder 7">
            <a:extLst>
              <a:ext uri="{FF2B5EF4-FFF2-40B4-BE49-F238E27FC236}">
                <a16:creationId xmlns:a16="http://schemas.microsoft.com/office/drawing/2014/main" id="{B890C510-EF34-4D50-8FB0-1964CCB8D2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F4A2F6-16FA-40FE-9E0F-D76E00758F68}"/>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8572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101C-A65E-457F-A792-766CF98ECB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2EAE07-09D4-4CB0-8FBA-8BD6CE18ADBD}"/>
              </a:ext>
            </a:extLst>
          </p:cNvPr>
          <p:cNvSpPr>
            <a:spLocks noGrp="1"/>
          </p:cNvSpPr>
          <p:nvPr>
            <p:ph type="dt" sz="half" idx="10"/>
          </p:nvPr>
        </p:nvSpPr>
        <p:spPr/>
        <p:txBody>
          <a:bodyPr/>
          <a:lstStyle/>
          <a:p>
            <a:fld id="{B0A777A4-68C1-4CD1-A256-73B7FF054C07}" type="datetime1">
              <a:rPr lang="en-US" smtClean="0"/>
              <a:t>10/10/2021</a:t>
            </a:fld>
            <a:endParaRPr lang="en-US"/>
          </a:p>
        </p:txBody>
      </p:sp>
      <p:sp>
        <p:nvSpPr>
          <p:cNvPr id="4" name="Footer Placeholder 3">
            <a:extLst>
              <a:ext uri="{FF2B5EF4-FFF2-40B4-BE49-F238E27FC236}">
                <a16:creationId xmlns:a16="http://schemas.microsoft.com/office/drawing/2014/main" id="{6C994D0F-6BAC-4482-B527-1333857423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E94D18-5590-466E-903B-976A9324E86B}"/>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955074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C2565-F1E1-46C0-BF8B-DA2AE1B7F257}"/>
              </a:ext>
            </a:extLst>
          </p:cNvPr>
          <p:cNvSpPr>
            <a:spLocks noGrp="1"/>
          </p:cNvSpPr>
          <p:nvPr>
            <p:ph type="dt" sz="half" idx="10"/>
          </p:nvPr>
        </p:nvSpPr>
        <p:spPr/>
        <p:txBody>
          <a:bodyPr/>
          <a:lstStyle/>
          <a:p>
            <a:fld id="{06E68A4E-786A-4FB1-B712-DD217928A73F}" type="datetime1">
              <a:rPr lang="en-US" smtClean="0"/>
              <a:t>10/10/2021</a:t>
            </a:fld>
            <a:endParaRPr lang="en-US"/>
          </a:p>
        </p:txBody>
      </p:sp>
      <p:sp>
        <p:nvSpPr>
          <p:cNvPr id="3" name="Footer Placeholder 2">
            <a:extLst>
              <a:ext uri="{FF2B5EF4-FFF2-40B4-BE49-F238E27FC236}">
                <a16:creationId xmlns:a16="http://schemas.microsoft.com/office/drawing/2014/main" id="{18DA2B0E-42E8-475C-A689-9153F25F55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C7F585-9BD5-407F-A65B-D13FECFE8530}"/>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53464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1BE7-0F0C-47A3-89FE-0266AFD10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2655FE-D88E-4F7C-B9A9-2BAD8F3735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1718847-B284-44F3-B28B-FA0E54BA6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DCE4A-A089-4279-941B-C8A724C2BEB8}"/>
              </a:ext>
            </a:extLst>
          </p:cNvPr>
          <p:cNvSpPr>
            <a:spLocks noGrp="1"/>
          </p:cNvSpPr>
          <p:nvPr>
            <p:ph type="dt" sz="half" idx="10"/>
          </p:nvPr>
        </p:nvSpPr>
        <p:spPr/>
        <p:txBody>
          <a:bodyPr/>
          <a:lstStyle/>
          <a:p>
            <a:fld id="{E708A488-E535-49C7-9933-F7250688B3F4}" type="datetime1">
              <a:rPr lang="en-US" smtClean="0"/>
              <a:t>10/10/2021</a:t>
            </a:fld>
            <a:endParaRPr lang="en-US"/>
          </a:p>
        </p:txBody>
      </p:sp>
      <p:sp>
        <p:nvSpPr>
          <p:cNvPr id="6" name="Footer Placeholder 5">
            <a:extLst>
              <a:ext uri="{FF2B5EF4-FFF2-40B4-BE49-F238E27FC236}">
                <a16:creationId xmlns:a16="http://schemas.microsoft.com/office/drawing/2014/main" id="{E70F8342-C167-4BD2-AAD6-C14349DADF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A6AFA3-6002-41D0-BB50-FA5CEAC5DBC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63539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8F5A-F947-41BE-AEB7-DB4A418BA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1DE4CE-CBCB-4BAB-89D7-3845BA95C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09E64D-F646-4E45-9378-D24761CC4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3C9F04-0986-4A79-A32B-8239774DC178}"/>
              </a:ext>
            </a:extLst>
          </p:cNvPr>
          <p:cNvSpPr>
            <a:spLocks noGrp="1"/>
          </p:cNvSpPr>
          <p:nvPr>
            <p:ph type="dt" sz="half" idx="10"/>
          </p:nvPr>
        </p:nvSpPr>
        <p:spPr/>
        <p:txBody>
          <a:bodyPr/>
          <a:lstStyle/>
          <a:p>
            <a:fld id="{4140F7C5-3F6B-4ADE-A2FE-DA3BA862D2D2}" type="datetime1">
              <a:rPr lang="en-US" smtClean="0"/>
              <a:t>10/10/2021</a:t>
            </a:fld>
            <a:endParaRPr lang="en-US"/>
          </a:p>
        </p:txBody>
      </p:sp>
      <p:sp>
        <p:nvSpPr>
          <p:cNvPr id="6" name="Footer Placeholder 5">
            <a:extLst>
              <a:ext uri="{FF2B5EF4-FFF2-40B4-BE49-F238E27FC236}">
                <a16:creationId xmlns:a16="http://schemas.microsoft.com/office/drawing/2014/main" id="{32713735-8EEA-4B13-8EE4-FE5B98DE0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A0264-CA4B-4167-9BB7-F2910F54A9F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03375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C040E-6FF6-4865-8D38-05E4C7BB0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3B0DDF-711A-4D4A-82E1-FCB2AF811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FB19DC-19D2-4A29-9332-01440B8C5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ACE77-7140-4FFB-8D0F-F8F077597449}" type="datetime1">
              <a:rPr lang="en-US" smtClean="0"/>
              <a:t>10/10/2021</a:t>
            </a:fld>
            <a:endParaRPr lang="en-US"/>
          </a:p>
        </p:txBody>
      </p:sp>
      <p:sp>
        <p:nvSpPr>
          <p:cNvPr id="5" name="Footer Placeholder 4">
            <a:extLst>
              <a:ext uri="{FF2B5EF4-FFF2-40B4-BE49-F238E27FC236}">
                <a16:creationId xmlns:a16="http://schemas.microsoft.com/office/drawing/2014/main" id="{24A1CBC6-9810-4005-9B56-DF77E63F0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34904-6C55-49F6-8C00-B7C41B3E3F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73D5D-412C-4826-A8F8-78B1DF426FC9}" type="slidenum">
              <a:rPr lang="en-US" smtClean="0"/>
              <a:pPr/>
              <a:t>‹#›</a:t>
            </a:fld>
            <a:endParaRPr lang="en-US"/>
          </a:p>
        </p:txBody>
      </p:sp>
    </p:spTree>
    <p:extLst>
      <p:ext uri="{BB962C8B-B14F-4D97-AF65-F5344CB8AC3E}">
        <p14:creationId xmlns:p14="http://schemas.microsoft.com/office/powerpoint/2010/main" val="3370846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EF4524D-9C5C-4CD2-963A-39CF39AD521A}"/>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8" name="Rectangle 7">
            <a:extLst>
              <a:ext uri="{FF2B5EF4-FFF2-40B4-BE49-F238E27FC236}">
                <a16:creationId xmlns:a16="http://schemas.microsoft.com/office/drawing/2014/main" id="{FF66899A-E6C7-49AB-AE12-F23200B36F38}"/>
              </a:ext>
            </a:extLst>
          </p:cNvPr>
          <p:cNvSpPr/>
          <p:nvPr/>
        </p:nvSpPr>
        <p:spPr>
          <a:xfrm>
            <a:off x="695400" y="1803735"/>
            <a:ext cx="11106829" cy="1016560"/>
          </a:xfrm>
          <a:prstGeom prst="rect">
            <a:avLst/>
          </a:prstGeom>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800000"/>
                </a:solidFill>
                <a:effectLst/>
                <a:uLnTx/>
                <a:uFillTx/>
                <a:latin typeface="Candara"/>
                <a:ea typeface="+mn-ea"/>
                <a:cs typeface="Candara"/>
              </a:rPr>
              <a:t>TECHNICAL SESSION II: </a:t>
            </a: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ndara"/>
                <a:ea typeface="+mn-ea"/>
                <a:cs typeface="Candara"/>
              </a:rPr>
              <a:t>The Tax Process &amp; The Law - Common Points of Failure  </a:t>
            </a:r>
          </a:p>
        </p:txBody>
      </p:sp>
      <p:sp>
        <p:nvSpPr>
          <p:cNvPr id="9" name="TextBox 8">
            <a:extLst>
              <a:ext uri="{FF2B5EF4-FFF2-40B4-BE49-F238E27FC236}">
                <a16:creationId xmlns:a16="http://schemas.microsoft.com/office/drawing/2014/main" id="{B31787F7-2A2A-4E71-B3EC-8A6E654A1DAE}"/>
              </a:ext>
            </a:extLst>
          </p:cNvPr>
          <p:cNvSpPr txBox="1"/>
          <p:nvPr/>
        </p:nvSpPr>
        <p:spPr>
          <a:xfrm>
            <a:off x="1582143" y="4469004"/>
            <a:ext cx="9027713" cy="615553"/>
          </a:xfrm>
          <a:prstGeom prst="rect">
            <a:avLst/>
          </a:prstGeom>
          <a:noFill/>
        </p:spPr>
        <p:txBody>
          <a:bodyPr wrap="square" rtlCol="0">
            <a:spAutoFit/>
          </a:bodyPr>
          <a:lstStyle/>
          <a:p>
            <a:pPr algn="ctr"/>
            <a:r>
              <a:rPr lang="en-GB" dirty="0">
                <a:latin typeface="Candara" panose="020E0502030303020204" pitchFamily="34" charset="0"/>
              </a:rPr>
              <a:t>HON. CHUKWUEMEKA EZE, FCTI</a:t>
            </a:r>
          </a:p>
          <a:p>
            <a:pPr algn="ctr"/>
            <a:r>
              <a:rPr lang="en-GB" sz="1600" b="1" dirty="0">
                <a:latin typeface="Candara" panose="020E0502030303020204" pitchFamily="34" charset="0"/>
              </a:rPr>
              <a:t>Legal Adviser, CITN &amp; WAUTI and Chairman, Tax Appeal Tribunal, South-East Zone.</a:t>
            </a:r>
            <a:r>
              <a:rPr lang="en-US" sz="1600" b="1" dirty="0">
                <a:latin typeface="Candara" panose="020E0502030303020204" pitchFamily="34" charset="0"/>
              </a:rPr>
              <a:t> </a:t>
            </a:r>
          </a:p>
        </p:txBody>
      </p:sp>
      <p:sp>
        <p:nvSpPr>
          <p:cNvPr id="10" name="TextBox 9">
            <a:extLst>
              <a:ext uri="{FF2B5EF4-FFF2-40B4-BE49-F238E27FC236}">
                <a16:creationId xmlns:a16="http://schemas.microsoft.com/office/drawing/2014/main" id="{C323BC9B-7A3E-4A4C-B747-DFFA72B1443C}"/>
              </a:ext>
            </a:extLst>
          </p:cNvPr>
          <p:cNvSpPr txBox="1"/>
          <p:nvPr/>
        </p:nvSpPr>
        <p:spPr>
          <a:xfrm>
            <a:off x="3048000" y="3455303"/>
            <a:ext cx="6096000" cy="686470"/>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800" b="1" i="0" u="none" strike="noStrike" kern="1200" cap="none" spc="0" normalizeH="0" baseline="0" noProof="0" dirty="0">
                <a:ln>
                  <a:noFill/>
                </a:ln>
                <a:effectLst/>
                <a:uLnTx/>
                <a:uFillTx/>
                <a:latin typeface="Candara"/>
                <a:ea typeface="+mn-ea"/>
                <a:cs typeface="Candara"/>
              </a:rPr>
              <a:t>NGF VIRTUAL TAX LAW WORKSHOP </a:t>
            </a:r>
          </a:p>
          <a:p>
            <a:pPr marL="0" marR="0" lvl="0" indent="0" algn="ctr" defTabSz="914400" rtl="0" eaLnBrk="1" fontAlgn="auto" latinLnBrk="0" hangingPunct="1">
              <a:lnSpc>
                <a:spcPct val="110000"/>
              </a:lnSpc>
              <a:spcBef>
                <a:spcPts val="0"/>
              </a:spcBef>
              <a:spcAft>
                <a:spcPts val="0"/>
              </a:spcAft>
              <a:buClrTx/>
              <a:buSzTx/>
              <a:buFontTx/>
              <a:buNone/>
              <a:tabLst/>
              <a:defRPr/>
            </a:pPr>
            <a:r>
              <a:rPr lang="en-US" sz="1800" b="1" dirty="0">
                <a:latin typeface="Candara"/>
                <a:cs typeface="Candara"/>
              </a:rPr>
              <a:t>11</a:t>
            </a:r>
            <a:r>
              <a:rPr lang="en-US" sz="1800" b="1" baseline="30000" dirty="0">
                <a:latin typeface="Candara"/>
                <a:cs typeface="Candara"/>
              </a:rPr>
              <a:t>th</a:t>
            </a:r>
            <a:r>
              <a:rPr lang="en-US" sz="1800" b="1" dirty="0">
                <a:latin typeface="Candara"/>
                <a:cs typeface="Candara"/>
              </a:rPr>
              <a:t> October 2021</a:t>
            </a:r>
          </a:p>
        </p:txBody>
      </p:sp>
    </p:spTree>
    <p:extLst>
      <p:ext uri="{BB962C8B-B14F-4D97-AF65-F5344CB8AC3E}">
        <p14:creationId xmlns:p14="http://schemas.microsoft.com/office/powerpoint/2010/main" val="3046133047"/>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1819513" y="1488789"/>
            <a:ext cx="8569083"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Tax Audit v Tax Investigation &amp; Additional Assessments II</a:t>
            </a:r>
          </a:p>
        </p:txBody>
      </p:sp>
      <p:sp>
        <p:nvSpPr>
          <p:cNvPr id="7" name="TextBox 6">
            <a:extLst>
              <a:ext uri="{FF2B5EF4-FFF2-40B4-BE49-F238E27FC236}">
                <a16:creationId xmlns:a16="http://schemas.microsoft.com/office/drawing/2014/main" id="{371F6B08-7EB9-4425-8190-BE28F50C9313}"/>
              </a:ext>
            </a:extLst>
          </p:cNvPr>
          <p:cNvSpPr txBox="1"/>
          <p:nvPr/>
        </p:nvSpPr>
        <p:spPr>
          <a:xfrm>
            <a:off x="349571" y="2250445"/>
            <a:ext cx="11492857" cy="3831818"/>
          </a:xfrm>
          <a:prstGeom prst="rect">
            <a:avLst/>
          </a:prstGeom>
          <a:noFill/>
        </p:spPr>
        <p:txBody>
          <a:bodyPr wrap="square">
            <a:spAutoFit/>
          </a:bodyPr>
          <a:lstStyle/>
          <a:p>
            <a:pPr algn="just"/>
            <a:r>
              <a:rPr lang="en-GB" dirty="0">
                <a:solidFill>
                  <a:srgbClr val="222222"/>
                </a:solidFill>
                <a:latin typeface="Candara" panose="020E0502030303020204" pitchFamily="34" charset="0"/>
              </a:rPr>
              <a:t>The window to proceed beyond the six-year limit contained in Section 55(2) PITA relates to "a taxable person." </a:t>
            </a:r>
          </a:p>
          <a:p>
            <a:pPr algn="just"/>
            <a:endParaRPr lang="en-GB" dirty="0">
              <a:solidFill>
                <a:srgbClr val="222222"/>
              </a:solidFill>
              <a:latin typeface="Candara" panose="020E0502030303020204" pitchFamily="34" charset="0"/>
            </a:endParaRPr>
          </a:p>
          <a:p>
            <a:pPr algn="just"/>
            <a:r>
              <a:rPr lang="en-GB" dirty="0">
                <a:solidFill>
                  <a:srgbClr val="222222"/>
                </a:solidFill>
                <a:latin typeface="Candara" panose="020E0502030303020204" pitchFamily="34" charset="0"/>
              </a:rPr>
              <a:t>An entity under a PAYE system is not a taxable person. It is, therefore, without lawful basis that tax authorities demand that PAYE entities should provide records for tax investigation for 7 or above years. In other words, a PAYE entity is not susceptible to tax investigation under section 55(2) PITA but to tax assessment under section 54(2) PITA. </a:t>
            </a:r>
          </a:p>
          <a:p>
            <a:pPr algn="just" rtl="0"/>
            <a:endParaRPr lang="en-GB" sz="900" dirty="0">
              <a:solidFill>
                <a:srgbClr val="222222"/>
              </a:solidFill>
              <a:latin typeface="Candara" panose="020E0502030303020204" pitchFamily="34" charset="0"/>
            </a:endParaRPr>
          </a:p>
          <a:p>
            <a:pPr algn="just" rtl="0"/>
            <a:r>
              <a:rPr lang="en-GB" dirty="0">
                <a:solidFill>
                  <a:srgbClr val="222222"/>
                </a:solidFill>
                <a:latin typeface="Candara" panose="020E0502030303020204" pitchFamily="34" charset="0"/>
              </a:rPr>
              <a:t>Note further that the provision for tax audit contained in Section 47(4) PITA relates to the income or gains of 'a person' and not a PAYE entity.</a:t>
            </a:r>
          </a:p>
          <a:p>
            <a:pPr algn="just" rtl="0"/>
            <a:endParaRPr lang="en-GB" sz="900" dirty="0">
              <a:solidFill>
                <a:srgbClr val="222222"/>
              </a:solidFill>
              <a:latin typeface="Candara" panose="020E0502030303020204" pitchFamily="34" charset="0"/>
            </a:endParaRPr>
          </a:p>
          <a:p>
            <a:pPr algn="just" rtl="0"/>
            <a:r>
              <a:rPr lang="en-GB" b="1" dirty="0">
                <a:solidFill>
                  <a:srgbClr val="222222"/>
                </a:solidFill>
                <a:latin typeface="Candara" panose="020E0502030303020204" pitchFamily="34" charset="0"/>
              </a:rPr>
              <a:t>Be aware that the Tribunal will check whether it is a proper case of audit or investigation in considering how many years of additional tax to consider with respect to a taxable person. Merely captioning a letter or demand to be of the character of tax investigation does not automatically make it a case of tax investigation. </a:t>
            </a:r>
          </a:p>
          <a:p>
            <a:pPr algn="just" rtl="0"/>
            <a:endParaRPr lang="en-GB" sz="900" dirty="0">
              <a:solidFill>
                <a:srgbClr val="222222"/>
              </a:solidFill>
              <a:latin typeface="Candara" panose="020E0502030303020204" pitchFamily="34" charset="0"/>
            </a:endParaRPr>
          </a:p>
          <a:p>
            <a:pPr algn="just" rtl="0"/>
            <a:r>
              <a:rPr lang="en-GB" dirty="0">
                <a:solidFill>
                  <a:srgbClr val="222222"/>
                </a:solidFill>
                <a:latin typeface="Candara" panose="020E0502030303020204" pitchFamily="34" charset="0"/>
              </a:rPr>
              <a:t>The provisions of tax statutes are interpreted strictly. See </a:t>
            </a:r>
            <a:r>
              <a:rPr lang="en-GB" b="1" dirty="0">
                <a:solidFill>
                  <a:srgbClr val="222222"/>
                </a:solidFill>
                <a:latin typeface="Candara" panose="020E0502030303020204" pitchFamily="34" charset="0"/>
              </a:rPr>
              <a:t>Cape Brandy Syndicate v. I.R.C. (1921) 2 K. B. 403.</a:t>
            </a:r>
            <a:br>
              <a:rPr lang="en-GB" b="1" dirty="0">
                <a:solidFill>
                  <a:srgbClr val="222222"/>
                </a:solidFill>
                <a:latin typeface="Candara" panose="020E0502030303020204" pitchFamily="34" charset="0"/>
              </a:rPr>
            </a:br>
            <a:endParaRPr lang="en-GB" b="1" dirty="0">
              <a:solidFill>
                <a:srgbClr val="222222"/>
              </a:solidFill>
              <a:latin typeface="Candara" panose="020E0502030303020204" pitchFamily="34" charset="0"/>
            </a:endParaRPr>
          </a:p>
        </p:txBody>
      </p:sp>
    </p:spTree>
    <p:extLst>
      <p:ext uri="{BB962C8B-B14F-4D97-AF65-F5344CB8AC3E}">
        <p14:creationId xmlns:p14="http://schemas.microsoft.com/office/powerpoint/2010/main" val="2533046372"/>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978947"/>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TextBox 5">
            <a:extLst>
              <a:ext uri="{FF2B5EF4-FFF2-40B4-BE49-F238E27FC236}">
                <a16:creationId xmlns:a16="http://schemas.microsoft.com/office/drawing/2014/main" id="{80EA6FF4-A152-40BF-88DC-30D7B256292D}"/>
              </a:ext>
            </a:extLst>
          </p:cNvPr>
          <p:cNvSpPr txBox="1"/>
          <p:nvPr/>
        </p:nvSpPr>
        <p:spPr>
          <a:xfrm>
            <a:off x="116934" y="1422068"/>
            <a:ext cx="9815341" cy="4952253"/>
          </a:xfrm>
          <a:prstGeom prst="rect">
            <a:avLst/>
          </a:prstGeom>
          <a:noFill/>
        </p:spPr>
        <p:txBody>
          <a:bodyPr wrap="square">
            <a:spAutoFit/>
          </a:bodyPr>
          <a:lstStyle/>
          <a:p>
            <a:pPr algn="just">
              <a:lnSpc>
                <a:spcPct val="110000"/>
              </a:lnSpc>
              <a:defRPr/>
            </a:pPr>
            <a:r>
              <a:rPr lang="en-GB" sz="1800" b="1" dirty="0">
                <a:solidFill>
                  <a:srgbClr val="800000"/>
                </a:solidFill>
                <a:latin typeface="Candara" panose="020E0502030303020204" pitchFamily="34" charset="0"/>
              </a:rPr>
              <a:t>Provide adequate training of SIRS legal representatives on tax laws.</a:t>
            </a:r>
          </a:p>
          <a:p>
            <a:pPr marL="285750" lvl="0" indent="-285750" algn="just">
              <a:lnSpc>
                <a:spcPct val="110000"/>
              </a:lnSpc>
              <a:buFont typeface="Arial" panose="020B0604020202020204" pitchFamily="34" charset="0"/>
              <a:buChar char="•"/>
              <a:defRPr/>
            </a:pPr>
            <a:r>
              <a:rPr lang="en-GB" b="0" i="0" dirty="0">
                <a:solidFill>
                  <a:srgbClr val="222222"/>
                </a:solidFill>
                <a:effectLst/>
                <a:latin typeface="Candara" panose="020E0502030303020204" pitchFamily="34" charset="0"/>
              </a:rPr>
              <a:t>It is important that if the SIRS relies on lawyers</a:t>
            </a:r>
            <a:r>
              <a:rPr lang="en-GB" dirty="0">
                <a:solidFill>
                  <a:srgbClr val="222222"/>
                </a:solidFill>
                <a:latin typeface="Candara" panose="020E0502030303020204" pitchFamily="34" charset="0"/>
              </a:rPr>
              <a:t> seconded to the IRS from Ministry </a:t>
            </a:r>
            <a:r>
              <a:rPr lang="en-GB" b="0" i="0" dirty="0">
                <a:solidFill>
                  <a:srgbClr val="222222"/>
                </a:solidFill>
                <a:effectLst/>
                <a:latin typeface="Candara" panose="020E0502030303020204" pitchFamily="34" charset="0"/>
              </a:rPr>
              <a:t>of Justice such lawyers either have some experience in tax law or a keen interest.</a:t>
            </a:r>
          </a:p>
          <a:p>
            <a:pPr marL="285750" marR="0" lvl="0" indent="-285750" algn="just"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GB" b="0" i="0" dirty="0">
                <a:solidFill>
                  <a:srgbClr val="222222"/>
                </a:solidFill>
                <a:effectLst/>
                <a:latin typeface="Candara" panose="020E0502030303020204" pitchFamily="34" charset="0"/>
              </a:rPr>
              <a:t>Regular training should be provided to the legal team on both general taxation matters (so they understand fully the context they are working in), in more specialised tax law training.</a:t>
            </a:r>
          </a:p>
          <a:p>
            <a:pPr marL="285750" marR="0" lvl="0" indent="-285750" algn="just"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endParaRPr lang="en-GB" b="0" i="0" dirty="0">
              <a:solidFill>
                <a:srgbClr val="222222"/>
              </a:solidFill>
              <a:effectLst/>
              <a:latin typeface="Candara" panose="020E0502030303020204" pitchFamily="34" charset="0"/>
            </a:endParaRPr>
          </a:p>
          <a:p>
            <a:pPr marR="0" lvl="0" algn="just" defTabSz="914400" rtl="0" eaLnBrk="1" fontAlgn="auto" latinLnBrk="0" hangingPunct="1">
              <a:lnSpc>
                <a:spcPct val="110000"/>
              </a:lnSpc>
              <a:spcBef>
                <a:spcPts val="0"/>
              </a:spcBef>
              <a:spcAft>
                <a:spcPts val="0"/>
              </a:spcAft>
              <a:buClrTx/>
              <a:buSzTx/>
              <a:tabLst/>
              <a:defRPr/>
            </a:pPr>
            <a:r>
              <a:rPr lang="en-GB" b="1" dirty="0">
                <a:solidFill>
                  <a:srgbClr val="800000"/>
                </a:solidFill>
                <a:latin typeface="Candara" panose="020E0502030303020204" pitchFamily="34" charset="0"/>
              </a:rPr>
              <a:t>Build on your SIRS Research Departments.</a:t>
            </a:r>
          </a:p>
          <a:p>
            <a:pPr marL="285750" marR="0" lvl="0" indent="-285750" algn="just"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GB" b="0" i="0" dirty="0">
                <a:solidFill>
                  <a:srgbClr val="222222"/>
                </a:solidFill>
                <a:effectLst/>
                <a:latin typeface="Candara" panose="020E0502030303020204" pitchFamily="34" charset="0"/>
              </a:rPr>
              <a:t>• A rich research department is important, </a:t>
            </a:r>
          </a:p>
          <a:p>
            <a:pPr lvl="1" algn="just">
              <a:lnSpc>
                <a:spcPct val="110000"/>
              </a:lnSpc>
              <a:defRPr/>
            </a:pPr>
            <a:r>
              <a:rPr lang="en-GB" b="0" i="1" dirty="0">
                <a:solidFill>
                  <a:srgbClr val="222222"/>
                </a:solidFill>
                <a:effectLst/>
                <a:latin typeface="Candara" panose="020E0502030303020204" pitchFamily="34" charset="0"/>
              </a:rPr>
              <a:t>For example knowledge on the authority of a SIRS to collect stamp duties on bank electronic receipts was a product of intense research by counsel of both parties on the prompting of the Tribunal.</a:t>
            </a:r>
          </a:p>
          <a:p>
            <a:pPr lvl="1" algn="just">
              <a:lnSpc>
                <a:spcPct val="110000"/>
              </a:lnSpc>
              <a:defRPr/>
            </a:pPr>
            <a:endParaRPr lang="en-GB" b="0" i="1" dirty="0">
              <a:solidFill>
                <a:srgbClr val="222222"/>
              </a:solidFill>
              <a:effectLst/>
              <a:latin typeface="Candara" panose="020E0502030303020204" pitchFamily="34" charset="0"/>
            </a:endParaRPr>
          </a:p>
          <a:p>
            <a:pPr marL="285750" indent="-285750" algn="just">
              <a:lnSpc>
                <a:spcPct val="110000"/>
              </a:lnSpc>
              <a:buFont typeface="Arial" panose="020B0604020202020204" pitchFamily="34" charset="0"/>
              <a:buChar char="•"/>
              <a:defRPr/>
            </a:pPr>
            <a:r>
              <a:rPr lang="en-GB" b="1" dirty="0">
                <a:solidFill>
                  <a:srgbClr val="800000"/>
                </a:solidFill>
                <a:latin typeface="Candara" panose="020E0502030303020204" pitchFamily="34" charset="0"/>
              </a:rPr>
              <a:t>Exchange of information and knowledge with other states.</a:t>
            </a:r>
          </a:p>
          <a:p>
            <a:pPr marL="285750" marR="0" lvl="0" indent="-285750" algn="just"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GB" b="0" i="0" dirty="0">
                <a:solidFill>
                  <a:srgbClr val="222222"/>
                </a:solidFill>
                <a:effectLst/>
                <a:latin typeface="Candara" panose="020E0502030303020204" pitchFamily="34" charset="0"/>
              </a:rPr>
              <a:t>Approaching a relevant officer of the Revenue Service of another State for relevant information should be encouraged. </a:t>
            </a:r>
          </a:p>
          <a:p>
            <a:pPr marL="285750" marR="0" lvl="0" indent="-285750" algn="just"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GB" b="0" i="0" dirty="0">
                <a:solidFill>
                  <a:srgbClr val="222222"/>
                </a:solidFill>
                <a:effectLst/>
                <a:latin typeface="Candara" panose="020E0502030303020204" pitchFamily="34" charset="0"/>
              </a:rPr>
              <a:t>Consider a legal community of practice under the Joint Tax Board.</a:t>
            </a:r>
          </a:p>
        </p:txBody>
      </p:sp>
      <p:sp>
        <p:nvSpPr>
          <p:cNvPr id="5" name="TextBox 4">
            <a:extLst>
              <a:ext uri="{FF2B5EF4-FFF2-40B4-BE49-F238E27FC236}">
                <a16:creationId xmlns:a16="http://schemas.microsoft.com/office/drawing/2014/main" id="{9E0586C3-02C4-4B36-8478-2447A4B95599}"/>
              </a:ext>
            </a:extLst>
          </p:cNvPr>
          <p:cNvSpPr txBox="1"/>
          <p:nvPr/>
        </p:nvSpPr>
        <p:spPr>
          <a:xfrm>
            <a:off x="3049003" y="759130"/>
            <a:ext cx="6093994"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Recommendations</a:t>
            </a:r>
          </a:p>
        </p:txBody>
      </p:sp>
      <p:pic>
        <p:nvPicPr>
          <p:cNvPr id="1026" name="Picture 2" descr="Image result for images recommendation">
            <a:extLst>
              <a:ext uri="{FF2B5EF4-FFF2-40B4-BE49-F238E27FC236}">
                <a16:creationId xmlns:a16="http://schemas.microsoft.com/office/drawing/2014/main" id="{B415F222-C373-480E-BAE7-A886294255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1566" y="2240269"/>
            <a:ext cx="2291318" cy="2695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224001"/>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7" name="TextBox 6">
            <a:extLst>
              <a:ext uri="{FF2B5EF4-FFF2-40B4-BE49-F238E27FC236}">
                <a16:creationId xmlns:a16="http://schemas.microsoft.com/office/drawing/2014/main" id="{31DF6075-F294-40E7-975D-95F9DF5CE135}"/>
              </a:ext>
            </a:extLst>
          </p:cNvPr>
          <p:cNvSpPr txBox="1"/>
          <p:nvPr/>
        </p:nvSpPr>
        <p:spPr>
          <a:xfrm>
            <a:off x="4848727" y="3170093"/>
            <a:ext cx="3970421" cy="769441"/>
          </a:xfrm>
          <a:prstGeom prst="rect">
            <a:avLst/>
          </a:prstGeom>
          <a:noFill/>
        </p:spPr>
        <p:txBody>
          <a:bodyPr wrap="square">
            <a:spAutoFit/>
          </a:bodyPr>
          <a:lstStyle/>
          <a:p>
            <a:pPr marR="0" lvl="0" defTabSz="914400" rtl="0" eaLnBrk="1" fontAlgn="auto" latinLnBrk="0" hangingPunct="1">
              <a:lnSpc>
                <a:spcPct val="110000"/>
              </a:lnSpc>
              <a:spcBef>
                <a:spcPts val="0"/>
              </a:spcBef>
              <a:spcAft>
                <a:spcPts val="0"/>
              </a:spcAft>
              <a:buClrTx/>
              <a:buSzTx/>
              <a:tabLst/>
              <a:defRPr/>
            </a:pPr>
            <a:r>
              <a:rPr lang="en-GB" sz="4000" b="0" i="0" dirty="0">
                <a:solidFill>
                  <a:srgbClr val="222222"/>
                </a:solidFill>
                <a:effectLst/>
                <a:latin typeface="Bradley Hand ITC" panose="03070402050302030203" pitchFamily="66" charset="0"/>
              </a:rPr>
              <a:t>THANK</a:t>
            </a:r>
            <a:r>
              <a:rPr lang="en-GB" sz="4000" b="0" i="0" dirty="0">
                <a:solidFill>
                  <a:srgbClr val="222222"/>
                </a:solidFill>
                <a:effectLst/>
                <a:latin typeface="Arial" panose="020B0604020202020204" pitchFamily="34" charset="0"/>
              </a:rPr>
              <a:t> </a:t>
            </a:r>
            <a:r>
              <a:rPr lang="en-GB" sz="4000" dirty="0">
                <a:solidFill>
                  <a:srgbClr val="222222"/>
                </a:solidFill>
                <a:latin typeface="Bradley Hand ITC" panose="03070402050302030203" pitchFamily="66" charset="0"/>
              </a:rPr>
              <a:t>YOU</a:t>
            </a:r>
          </a:p>
        </p:txBody>
      </p:sp>
    </p:spTree>
    <p:extLst>
      <p:ext uri="{BB962C8B-B14F-4D97-AF65-F5344CB8AC3E}">
        <p14:creationId xmlns:p14="http://schemas.microsoft.com/office/powerpoint/2010/main" val="2203471768"/>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420873" y="1911185"/>
            <a:ext cx="11034944" cy="3236207"/>
          </a:xfrm>
          <a:prstGeom prst="rect">
            <a:avLst/>
          </a:prstGeom>
          <a:noFill/>
        </p:spPr>
        <p:txBody>
          <a:bodyPr wrap="square">
            <a:spAutoFit/>
          </a:bodyPr>
          <a:lstStyle/>
          <a:p>
            <a:pPr marL="342900" marR="0" lvl="0" indent="-342900" algn="just"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400" b="1"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Weaknesses in Preparing </a:t>
            </a:r>
            <a:r>
              <a:rPr lang="en-US" sz="2400" b="1" dirty="0">
                <a:solidFill>
                  <a:prstClr val="black"/>
                </a:solidFill>
                <a:latin typeface="Candara" panose="020E0502030303020204" pitchFamily="34" charset="0"/>
                <a:ea typeface="Calibri" panose="020F0502020204030204" pitchFamily="34" charset="0"/>
                <a:cs typeface="Times New Roman" panose="02020603050405020304" pitchFamily="18" charset="0"/>
              </a:rPr>
              <a:t>C</a:t>
            </a:r>
            <a:r>
              <a:rPr kumimoji="0" lang="en-US" sz="2400" b="1" i="0" u="none" strike="noStrike" kern="1200" cap="none" spc="0" normalizeH="0" baseline="0" noProof="0" dirty="0" err="1">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ases</a:t>
            </a:r>
            <a:r>
              <a:rPr kumimoji="0" lang="en-US" sz="2400" b="1"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 for TAT or the High Court</a:t>
            </a:r>
          </a:p>
          <a:p>
            <a:pPr marL="800100" marR="0" lvl="1" indent="-3429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n-GB" sz="2400" dirty="0">
                <a:solidFill>
                  <a:prstClr val="black"/>
                </a:solidFill>
                <a:latin typeface="Candara" panose="020E0502030303020204" pitchFamily="34" charset="0"/>
                <a:cs typeface="Times New Roman" panose="02020603050405020304" pitchFamily="18" charset="0"/>
              </a:rPr>
              <a:t>Poor Audit Conducted by  Consultants.</a:t>
            </a:r>
          </a:p>
          <a:p>
            <a:pPr marL="800100" marR="0" lvl="1" indent="-3429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GB" sz="24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Poor  Best of Judgement Approaches.</a:t>
            </a:r>
          </a:p>
          <a:p>
            <a:pPr marL="800100" marR="0" lvl="1" indent="-3429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n-GB" sz="2400" dirty="0">
                <a:solidFill>
                  <a:prstClr val="black"/>
                </a:solidFill>
                <a:latin typeface="Candara" panose="020E0502030303020204" pitchFamily="34" charset="0"/>
                <a:ea typeface="Calibri" panose="020F0502020204030204" pitchFamily="34" charset="0"/>
                <a:cs typeface="Times New Roman" panose="02020603050405020304" pitchFamily="18" charset="0"/>
              </a:rPr>
              <a:t>Not Understanding t</a:t>
            </a:r>
            <a:r>
              <a:rPr kumimoji="0" lang="en-GB" sz="24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he </a:t>
            </a:r>
            <a:r>
              <a:rPr lang="en-GB" sz="2400" dirty="0">
                <a:solidFill>
                  <a:prstClr val="black"/>
                </a:solidFill>
                <a:latin typeface="Candara" panose="020E0502030303020204" pitchFamily="34" charset="0"/>
                <a:ea typeface="Calibri" panose="020F0502020204030204" pitchFamily="34" charset="0"/>
                <a:cs typeface="Times New Roman" panose="02020603050405020304" pitchFamily="18" charset="0"/>
              </a:rPr>
              <a:t>L</a:t>
            </a:r>
            <a:r>
              <a:rPr kumimoji="0" lang="en-GB" sz="2400" b="0" i="0" u="none" strike="noStrike" kern="1200" cap="none" spc="0" normalizeH="0" baseline="0" noProof="0" dirty="0" err="1">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imit</a:t>
            </a:r>
            <a:r>
              <a:rPr kumimoji="0" lang="en-GB" sz="24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 of </a:t>
            </a:r>
            <a:r>
              <a:rPr kumimoji="0" lang="en-GB" sz="2400" b="0" i="0" u="none" strike="noStrike" kern="1200" cap="none" spc="0" normalizeH="0" baseline="0" noProof="0" dirty="0" err="1">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BoJ</a:t>
            </a:r>
            <a:r>
              <a:rPr kumimoji="0" lang="en-GB" sz="24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a:t>
            </a:r>
            <a:endParaRPr kumimoji="0" lang="en-GB" sz="2400" b="0" i="1"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endParaRPr>
          </a:p>
          <a:p>
            <a:pPr marL="800100" marR="0" lvl="1" indent="-3429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n-GB" sz="2400" dirty="0">
                <a:solidFill>
                  <a:prstClr val="black"/>
                </a:solidFill>
                <a:latin typeface="Candara" panose="020E0502030303020204" pitchFamily="34" charset="0"/>
                <a:ea typeface="Calibri" panose="020F0502020204030204" pitchFamily="34" charset="0"/>
                <a:cs typeface="Times New Roman" panose="02020603050405020304" pitchFamily="18" charset="0"/>
              </a:rPr>
              <a:t>F</a:t>
            </a:r>
            <a:r>
              <a:rPr kumimoji="0" lang="en-GB" sz="2400" b="0" i="0" u="none" strike="noStrike" kern="1200" cap="none" spc="0" normalizeH="0" baseline="0" noProof="0" dirty="0" err="1">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ailure</a:t>
            </a:r>
            <a:r>
              <a:rPr kumimoji="0" lang="en-GB" sz="24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 to use TAT or </a:t>
            </a:r>
            <a:r>
              <a:rPr lang="en-GB" sz="2400" dirty="0">
                <a:solidFill>
                  <a:prstClr val="black"/>
                </a:solidFill>
                <a:latin typeface="Candara" panose="020E0502030303020204" pitchFamily="34" charset="0"/>
                <a:ea typeface="Calibri" panose="020F0502020204030204" pitchFamily="34" charset="0"/>
                <a:cs typeface="Times New Roman" panose="02020603050405020304" pitchFamily="18" charset="0"/>
              </a:rPr>
              <a:t>C</a:t>
            </a:r>
            <a:r>
              <a:rPr kumimoji="0" lang="en-GB" sz="2400" b="0" i="0" u="none" strike="noStrike" kern="1200" cap="none" spc="0" normalizeH="0" baseline="0" noProof="0" dirty="0" err="1">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ourts</a:t>
            </a:r>
            <a:r>
              <a:rPr kumimoji="0" lang="en-GB" sz="24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 to Collect </a:t>
            </a:r>
            <a:r>
              <a:rPr lang="en-GB" sz="2400" dirty="0">
                <a:solidFill>
                  <a:prstClr val="black"/>
                </a:solidFill>
                <a:latin typeface="Candara" panose="020E0502030303020204" pitchFamily="34" charset="0"/>
                <a:ea typeface="Calibri" panose="020F0502020204030204" pitchFamily="34" charset="0"/>
                <a:cs typeface="Times New Roman" panose="02020603050405020304" pitchFamily="18" charset="0"/>
              </a:rPr>
              <a:t>I</a:t>
            </a:r>
            <a:r>
              <a:rPr kumimoji="0" lang="en-GB" sz="2400" b="0" i="0" u="none" strike="noStrike" kern="1200" cap="none" spc="0" normalizeH="0" baseline="0" noProof="0" dirty="0" err="1">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nformation</a:t>
            </a:r>
            <a:r>
              <a:rPr kumimoji="0" lang="en-GB" sz="24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a:t>
            </a:r>
          </a:p>
          <a:p>
            <a:pPr marL="800100" marR="0" lvl="1" indent="-3429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GB" sz="24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Tax audit/Tax Investigation/Tax Intelligence/Inspection of documents</a:t>
            </a:r>
          </a:p>
          <a:p>
            <a:pPr marL="800100" marR="0" lvl="1" indent="-3429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endParaRPr kumimoji="0" lang="en-GB" sz="24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Recommendation and Conclusion</a:t>
            </a:r>
          </a:p>
        </p:txBody>
      </p:sp>
      <p:sp>
        <p:nvSpPr>
          <p:cNvPr id="6" name="Rectangle 5">
            <a:extLst>
              <a:ext uri="{FF2B5EF4-FFF2-40B4-BE49-F238E27FC236}">
                <a16:creationId xmlns:a16="http://schemas.microsoft.com/office/drawing/2014/main" id="{200BA3A1-FB00-4223-AA0F-F67FD0FB872B}"/>
              </a:ext>
            </a:extLst>
          </p:cNvPr>
          <p:cNvSpPr/>
          <p:nvPr/>
        </p:nvSpPr>
        <p:spPr>
          <a:xfrm>
            <a:off x="5283117" y="749026"/>
            <a:ext cx="1625766" cy="478272"/>
          </a:xfrm>
          <a:prstGeom prst="rect">
            <a:avLst/>
          </a:prstGeom>
        </p:spPr>
        <p:txBody>
          <a:bodyPr wrap="non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Candara"/>
                <a:ea typeface="+mn-ea"/>
                <a:cs typeface="Candara"/>
              </a:rPr>
              <a:t>CONTENTS</a:t>
            </a:r>
          </a:p>
        </p:txBody>
      </p:sp>
    </p:spTree>
    <p:extLst>
      <p:ext uri="{BB962C8B-B14F-4D97-AF65-F5344CB8AC3E}">
        <p14:creationId xmlns:p14="http://schemas.microsoft.com/office/powerpoint/2010/main" val="1972861999"/>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944617" y="998266"/>
            <a:ext cx="10302766"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POOR AUDIT CONDUCTED BY  CONSULTANTS:</a:t>
            </a:r>
          </a:p>
        </p:txBody>
      </p:sp>
      <p:sp>
        <p:nvSpPr>
          <p:cNvPr id="8" name="TextBox 7">
            <a:extLst>
              <a:ext uri="{FF2B5EF4-FFF2-40B4-BE49-F238E27FC236}">
                <a16:creationId xmlns:a16="http://schemas.microsoft.com/office/drawing/2014/main" id="{F6D2F13C-5D1D-4049-9F52-BFC3E59813DF}"/>
              </a:ext>
            </a:extLst>
          </p:cNvPr>
          <p:cNvSpPr txBox="1"/>
          <p:nvPr/>
        </p:nvSpPr>
        <p:spPr>
          <a:xfrm>
            <a:off x="531764" y="1680426"/>
            <a:ext cx="11128471" cy="4247317"/>
          </a:xfrm>
          <a:prstGeom prst="rect">
            <a:avLst/>
          </a:prstGeom>
          <a:noFill/>
        </p:spPr>
        <p:txBody>
          <a:bodyPr wrap="square">
            <a:spAutoFit/>
          </a:bodyPr>
          <a:lstStyle/>
          <a:p>
            <a:pPr algn="just"/>
            <a:r>
              <a:rPr lang="en-GB" dirty="0">
                <a:latin typeface="Candara" panose="020E0502030303020204" pitchFamily="34" charset="0"/>
              </a:rPr>
              <a:t>• Some SIRS engage tax consultants for audits who end up not doing the audits properly or doing it at all. The most common failure is where a consultant, in the guise of Best of Judgement (</a:t>
            </a:r>
            <a:r>
              <a:rPr lang="en-GB" dirty="0" err="1">
                <a:latin typeface="Candara" panose="020E0502030303020204" pitchFamily="34" charset="0"/>
              </a:rPr>
              <a:t>BoJ</a:t>
            </a:r>
            <a:r>
              <a:rPr lang="en-GB" dirty="0">
                <a:latin typeface="Candara" panose="020E0502030303020204" pitchFamily="34" charset="0"/>
              </a:rPr>
              <a:t>), cooks up figures purportedly representing the emoluments of workers in a PAYE system notwithstanding that the actual documents such as financial statements, ledgers, trial balance, cash books and invoices exist.</a:t>
            </a:r>
          </a:p>
          <a:p>
            <a:pPr algn="just"/>
            <a:endParaRPr lang="en-GB" dirty="0">
              <a:latin typeface="Candara" panose="020E0502030303020204" pitchFamily="34" charset="0"/>
            </a:endParaRPr>
          </a:p>
          <a:p>
            <a:pPr algn="just"/>
            <a:r>
              <a:rPr lang="en-GB" dirty="0">
                <a:latin typeface="Candara" panose="020E0502030303020204" pitchFamily="34" charset="0"/>
              </a:rPr>
              <a:t>• Some Directors of Audit of many SIRS accept the resultant figures as the actual liability of the PAYE entity or taxpayer, without question.</a:t>
            </a:r>
          </a:p>
          <a:p>
            <a:pPr algn="just"/>
            <a:endParaRPr lang="en-GB" dirty="0">
              <a:latin typeface="Candara" panose="020E0502030303020204" pitchFamily="34" charset="0"/>
            </a:endParaRPr>
          </a:p>
          <a:p>
            <a:pPr algn="just"/>
            <a:r>
              <a:rPr lang="en-GB" dirty="0">
                <a:latin typeface="Candara" panose="020E0502030303020204" pitchFamily="34" charset="0"/>
              </a:rPr>
              <a:t>• During cross-examination in the course of trial, such consultants find it difficult to defend these cooked up figures thereby leading to the collapse of the defence of the Revenue Service.</a:t>
            </a:r>
          </a:p>
          <a:p>
            <a:pPr algn="just"/>
            <a:endParaRPr lang="en-GB" dirty="0">
              <a:latin typeface="Candara" panose="020E0502030303020204" pitchFamily="34" charset="0"/>
            </a:endParaRPr>
          </a:p>
          <a:p>
            <a:pPr algn="just"/>
            <a:r>
              <a:rPr lang="en-GB" dirty="0">
                <a:latin typeface="Candara" panose="020E0502030303020204" pitchFamily="34" charset="0"/>
              </a:rPr>
              <a:t>• The decision in </a:t>
            </a:r>
            <a:r>
              <a:rPr lang="en-GB" b="1" dirty="0">
                <a:latin typeface="Candara" panose="020E0502030303020204" pitchFamily="34" charset="0"/>
              </a:rPr>
              <a:t>Union Bank v. Anambra State Internal Revenue Service, TAT/SEZ/005/19 </a:t>
            </a:r>
            <a:r>
              <a:rPr lang="en-GB" dirty="0">
                <a:latin typeface="Candara" panose="020E0502030303020204" pitchFamily="34" charset="0"/>
              </a:rPr>
              <a:t>delivered on 10th March, 2021 against the Revenue Service showed that the tax consultant did no work but just adopted the work of a previous tax consultant and purportedly marked it up by 5% and imposed the total sum as </a:t>
            </a:r>
            <a:r>
              <a:rPr lang="en-GB" dirty="0" err="1">
                <a:latin typeface="Candara" panose="020E0502030303020204" pitchFamily="34" charset="0"/>
              </a:rPr>
              <a:t>BoJ</a:t>
            </a:r>
            <a:r>
              <a:rPr lang="en-GB" dirty="0">
                <a:latin typeface="Candara" panose="020E0502030303020204" pitchFamily="34" charset="0"/>
              </a:rPr>
              <a:t>. Besides, the figures did not even add up and were not proved, yet the Revenue Service expected to succeed.</a:t>
            </a:r>
          </a:p>
        </p:txBody>
      </p:sp>
    </p:spTree>
    <p:extLst>
      <p:ext uri="{BB962C8B-B14F-4D97-AF65-F5344CB8AC3E}">
        <p14:creationId xmlns:p14="http://schemas.microsoft.com/office/powerpoint/2010/main" val="169655596"/>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2943899" y="943796"/>
            <a:ext cx="6093994"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Poor  Best of Judgement Approaches I</a:t>
            </a:r>
          </a:p>
        </p:txBody>
      </p:sp>
      <p:sp>
        <p:nvSpPr>
          <p:cNvPr id="7" name="TextBox 6">
            <a:extLst>
              <a:ext uri="{FF2B5EF4-FFF2-40B4-BE49-F238E27FC236}">
                <a16:creationId xmlns:a16="http://schemas.microsoft.com/office/drawing/2014/main" id="{698CAB2D-6E7E-492B-9FB6-5B910C49DFBE}"/>
              </a:ext>
            </a:extLst>
          </p:cNvPr>
          <p:cNvSpPr txBox="1"/>
          <p:nvPr/>
        </p:nvSpPr>
        <p:spPr>
          <a:xfrm>
            <a:off x="348743" y="1662425"/>
            <a:ext cx="11494513" cy="4770537"/>
          </a:xfrm>
          <a:prstGeom prst="rect">
            <a:avLst/>
          </a:prstGeom>
          <a:noFill/>
        </p:spPr>
        <p:txBody>
          <a:bodyPr wrap="square">
            <a:spAutoFit/>
          </a:bodyPr>
          <a:lstStyle/>
          <a:p>
            <a:pPr algn="just"/>
            <a:r>
              <a:rPr lang="en-GB" b="1" dirty="0">
                <a:latin typeface="Candara" panose="020E0502030303020204" pitchFamily="34" charset="0"/>
              </a:rPr>
              <a:t>Even though a </a:t>
            </a:r>
            <a:r>
              <a:rPr lang="en-GB" b="1" dirty="0" err="1">
                <a:latin typeface="Candara" panose="020E0502030303020204" pitchFamily="34" charset="0"/>
              </a:rPr>
              <a:t>BoJ</a:t>
            </a:r>
            <a:r>
              <a:rPr lang="en-GB" b="1" dirty="0">
                <a:latin typeface="Candara" panose="020E0502030303020204" pitchFamily="34" charset="0"/>
              </a:rPr>
              <a:t> is an estimated sum, the estimation must be scientific, meaning that the factors supporting the case for </a:t>
            </a:r>
            <a:r>
              <a:rPr lang="en-GB" b="1" dirty="0" err="1">
                <a:latin typeface="Candara" panose="020E0502030303020204" pitchFamily="34" charset="0"/>
              </a:rPr>
              <a:t>BoJ</a:t>
            </a:r>
            <a:r>
              <a:rPr lang="en-GB" b="1" dirty="0">
                <a:latin typeface="Candara" panose="020E0502030303020204" pitchFamily="34" charset="0"/>
              </a:rPr>
              <a:t> must be verifiable from some existing facts.</a:t>
            </a:r>
          </a:p>
          <a:p>
            <a:pPr algn="just"/>
            <a:endParaRPr lang="en-GB" dirty="0">
              <a:latin typeface="Candara" panose="020E0502030303020204" pitchFamily="34" charset="0"/>
            </a:endParaRPr>
          </a:p>
          <a:p>
            <a:pPr lvl="1" algn="just"/>
            <a:r>
              <a:rPr lang="en-GB" dirty="0">
                <a:latin typeface="Candara" panose="020E0502030303020204" pitchFamily="34" charset="0"/>
              </a:rPr>
              <a:t>In the case of </a:t>
            </a:r>
            <a:r>
              <a:rPr lang="en-GB" b="1" dirty="0">
                <a:latin typeface="Candara" panose="020E0502030303020204" pitchFamily="34" charset="0"/>
              </a:rPr>
              <a:t>Mark Chigbo v. Commissioner of Board of Internal Revenue (High Court of Eastern Nigeria, Enugu: Reynolds, J.)(unreported)</a:t>
            </a:r>
            <a:r>
              <a:rPr lang="en-GB" dirty="0">
                <a:latin typeface="Candara" panose="020E0502030303020204" pitchFamily="34" charset="0"/>
              </a:rPr>
              <a:t> delivered on 11 November, 1957, it was decided that due to evasions and prevarications of the appellant, the Committee was left with no option than to assess the appellant (a transporter with a fleet of 3 vehicles) through best of judgment. In this case, the tax authority provided the basis of their assessment which the court could uphold based on the evidence adduced.</a:t>
            </a:r>
          </a:p>
          <a:p>
            <a:pPr algn="just"/>
            <a:endParaRPr lang="en-GB" dirty="0">
              <a:latin typeface="Candara" panose="020E0502030303020204" pitchFamily="34" charset="0"/>
            </a:endParaRPr>
          </a:p>
          <a:p>
            <a:pPr algn="just"/>
            <a:r>
              <a:rPr lang="en-GB" b="1" dirty="0">
                <a:latin typeface="Candara" panose="020E0502030303020204" pitchFamily="34" charset="0"/>
              </a:rPr>
              <a:t>BOJ cannot exist in vacuo. The </a:t>
            </a:r>
            <a:r>
              <a:rPr lang="en-GB" b="1" dirty="0" err="1">
                <a:latin typeface="Candara" panose="020E0502030303020204" pitchFamily="34" charset="0"/>
              </a:rPr>
              <a:t>BoJ</a:t>
            </a:r>
            <a:r>
              <a:rPr lang="en-GB" b="1" dirty="0">
                <a:latin typeface="Candara" panose="020E0502030303020204" pitchFamily="34" charset="0"/>
              </a:rPr>
              <a:t> has to be reasonable and not punitive.</a:t>
            </a:r>
          </a:p>
          <a:p>
            <a:pPr algn="just"/>
            <a:endParaRPr lang="en-GB" dirty="0">
              <a:latin typeface="Candara" panose="020E0502030303020204" pitchFamily="34" charset="0"/>
            </a:endParaRPr>
          </a:p>
          <a:p>
            <a:pPr lvl="1" algn="just"/>
            <a:r>
              <a:rPr lang="en-GB" dirty="0">
                <a:latin typeface="Candara" panose="020E0502030303020204" pitchFamily="34" charset="0"/>
              </a:rPr>
              <a:t>In the case of </a:t>
            </a:r>
            <a:r>
              <a:rPr lang="en-GB" dirty="0" err="1">
                <a:latin typeface="Candara" panose="020E0502030303020204" pitchFamily="34" charset="0"/>
              </a:rPr>
              <a:t>Saydoun</a:t>
            </a:r>
            <a:r>
              <a:rPr lang="en-GB" dirty="0">
                <a:latin typeface="Candara" panose="020E0502030303020204" pitchFamily="34" charset="0"/>
              </a:rPr>
              <a:t> Limited v. Edo State Board of Internal Revenue (2019) 41 TLRN1, the Edo State High Court stated (in a case involving the exercise of Best of Judgment assessment of the expatriates of the claimant) that the law places a duty on the relevant tax authority to act honestly and reasonably in making “best of judgment” assessment and that the law will not allow the relevant tax authority to inflict any assessment on a taxpayer which tends to be punitive in nature.</a:t>
            </a:r>
          </a:p>
          <a:p>
            <a:pPr lvl="1" algn="just"/>
            <a:endParaRPr lang="en-GB" sz="1600" dirty="0">
              <a:latin typeface="Candara" panose="020E0502030303020204" pitchFamily="34" charset="0"/>
            </a:endParaRPr>
          </a:p>
        </p:txBody>
      </p:sp>
    </p:spTree>
    <p:extLst>
      <p:ext uri="{BB962C8B-B14F-4D97-AF65-F5344CB8AC3E}">
        <p14:creationId xmlns:p14="http://schemas.microsoft.com/office/powerpoint/2010/main" val="413498512"/>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2943899" y="943796"/>
            <a:ext cx="6093994"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Poor  Best of Judgement Approaches II</a:t>
            </a:r>
          </a:p>
        </p:txBody>
      </p:sp>
      <p:sp>
        <p:nvSpPr>
          <p:cNvPr id="7" name="TextBox 6">
            <a:extLst>
              <a:ext uri="{FF2B5EF4-FFF2-40B4-BE49-F238E27FC236}">
                <a16:creationId xmlns:a16="http://schemas.microsoft.com/office/drawing/2014/main" id="{698CAB2D-6E7E-492B-9FB6-5B910C49DFBE}"/>
              </a:ext>
            </a:extLst>
          </p:cNvPr>
          <p:cNvSpPr txBox="1"/>
          <p:nvPr/>
        </p:nvSpPr>
        <p:spPr>
          <a:xfrm>
            <a:off x="348743" y="1662425"/>
            <a:ext cx="11494513" cy="4247317"/>
          </a:xfrm>
          <a:prstGeom prst="rect">
            <a:avLst/>
          </a:prstGeom>
          <a:noFill/>
        </p:spPr>
        <p:txBody>
          <a:bodyPr wrap="square">
            <a:spAutoFit/>
          </a:bodyPr>
          <a:lstStyle/>
          <a:p>
            <a:pPr algn="just"/>
            <a:r>
              <a:rPr lang="en-GB" b="1" dirty="0">
                <a:latin typeface="Candara" panose="020E0502030303020204" pitchFamily="34" charset="0"/>
              </a:rPr>
              <a:t>Issuance of a </a:t>
            </a:r>
            <a:r>
              <a:rPr lang="en-GB" b="1" dirty="0" err="1">
                <a:latin typeface="Candara" panose="020E0502030303020204" pitchFamily="34" charset="0"/>
              </a:rPr>
              <a:t>BoJ</a:t>
            </a:r>
            <a:r>
              <a:rPr lang="en-GB" b="1" dirty="0">
                <a:latin typeface="Candara" panose="020E0502030303020204" pitchFamily="34" charset="0"/>
              </a:rPr>
              <a:t> must accord with the applicable tax laws.</a:t>
            </a:r>
          </a:p>
          <a:p>
            <a:pPr algn="just"/>
            <a:endParaRPr lang="en-GB" dirty="0">
              <a:latin typeface="Candara" panose="020E0502030303020204" pitchFamily="34" charset="0"/>
            </a:endParaRPr>
          </a:p>
          <a:p>
            <a:pPr lvl="1" algn="just"/>
            <a:r>
              <a:rPr lang="en-GB" dirty="0">
                <a:latin typeface="Candara" panose="020E0502030303020204" pitchFamily="34" charset="0"/>
              </a:rPr>
              <a:t>In </a:t>
            </a:r>
            <a:r>
              <a:rPr lang="en-GB" b="1" dirty="0">
                <a:latin typeface="Candara" panose="020E0502030303020204" pitchFamily="34" charset="0"/>
              </a:rPr>
              <a:t>Star Deep Water Petroleum Limited v. Federal Inland Revenue Service (2016) 23 TLRN 14 </a:t>
            </a:r>
            <a:r>
              <a:rPr lang="en-GB" dirty="0">
                <a:latin typeface="Candara" panose="020E0502030303020204" pitchFamily="34" charset="0"/>
              </a:rPr>
              <a:t>@ pp. 21-22, the court reinforced the need for Best of Judgment assessments to be in accordance with the provisions of applicable tax laws. This will be addressed later in this presentation.</a:t>
            </a:r>
          </a:p>
          <a:p>
            <a:pPr algn="just"/>
            <a:endParaRPr lang="en-GB" dirty="0">
              <a:latin typeface="Candara" panose="020E0502030303020204" pitchFamily="34" charset="0"/>
            </a:endParaRPr>
          </a:p>
          <a:p>
            <a:pPr algn="just"/>
            <a:r>
              <a:rPr lang="en-GB" b="1" dirty="0">
                <a:latin typeface="Candara" panose="020E0502030303020204" pitchFamily="34" charset="0"/>
              </a:rPr>
              <a:t>A </a:t>
            </a:r>
            <a:r>
              <a:rPr lang="en-GB" b="1" dirty="0" err="1">
                <a:latin typeface="Candara" panose="020E0502030303020204" pitchFamily="34" charset="0"/>
              </a:rPr>
              <a:t>BoJ</a:t>
            </a:r>
            <a:r>
              <a:rPr lang="en-GB" b="1" dirty="0">
                <a:latin typeface="Candara" panose="020E0502030303020204" pitchFamily="34" charset="0"/>
              </a:rPr>
              <a:t> must not be vindictive or used for settlement of political scores.</a:t>
            </a:r>
          </a:p>
          <a:p>
            <a:pPr algn="just"/>
            <a:endParaRPr lang="en-GB" dirty="0">
              <a:latin typeface="Candara" panose="020E0502030303020204" pitchFamily="34" charset="0"/>
            </a:endParaRPr>
          </a:p>
          <a:p>
            <a:pPr lvl="1" algn="just"/>
            <a:r>
              <a:rPr lang="en-GB" dirty="0">
                <a:latin typeface="Candara" panose="020E0502030303020204" pitchFamily="34" charset="0"/>
              </a:rPr>
              <a:t>In </a:t>
            </a:r>
            <a:r>
              <a:rPr lang="en-GB" b="1" dirty="0">
                <a:latin typeface="Candara" panose="020E0502030303020204" pitchFamily="34" charset="0"/>
              </a:rPr>
              <a:t>Barr. Michael </a:t>
            </a:r>
            <a:r>
              <a:rPr lang="en-GB" b="1" dirty="0" err="1">
                <a:latin typeface="Candara" panose="020E0502030303020204" pitchFamily="34" charset="0"/>
              </a:rPr>
              <a:t>Odo</a:t>
            </a:r>
            <a:r>
              <a:rPr lang="en-GB" b="1" dirty="0">
                <a:latin typeface="Candara" panose="020E0502030303020204" pitchFamily="34" charset="0"/>
              </a:rPr>
              <a:t> v. Ebonyi State Internal Revenue Board,* TAT/SEZ/003/2019</a:t>
            </a:r>
            <a:r>
              <a:rPr lang="en-GB" dirty="0">
                <a:latin typeface="Candara" panose="020E0502030303020204" pitchFamily="34" charset="0"/>
              </a:rPr>
              <a:t>, the judgement , delivered by TAT SEZ on 8th September, 2021, found that the Revenue Board, which has been accepting about N25,000 from the taxpayer as Personal Income Tax and had given him Tax Clearance Certificates (TCC)  in accordance with section 85 PITA, suddenly made a </a:t>
            </a:r>
            <a:r>
              <a:rPr lang="en-GB" dirty="0" err="1">
                <a:latin typeface="Candara" panose="020E0502030303020204" pitchFamily="34" charset="0"/>
              </a:rPr>
              <a:t>BoJ</a:t>
            </a:r>
            <a:r>
              <a:rPr lang="en-GB" dirty="0">
                <a:latin typeface="Candara" panose="020E0502030303020204" pitchFamily="34" charset="0"/>
              </a:rPr>
              <a:t> in the sum of N50 million as a result of alleged political pressure from the Government who wanted the taxpayer punished as a result of his legal representation of opponents of the government. In the conduct of the trial the revenue service was unable to substantiate the basis of their </a:t>
            </a:r>
            <a:r>
              <a:rPr lang="en-GB" dirty="0" err="1">
                <a:latin typeface="Candara" panose="020E0502030303020204" pitchFamily="34" charset="0"/>
              </a:rPr>
              <a:t>BoJ</a:t>
            </a:r>
            <a:r>
              <a:rPr lang="en-GB" dirty="0">
                <a:latin typeface="Candara" panose="020E0502030303020204" pitchFamily="34" charset="0"/>
              </a:rPr>
              <a:t>.  As a result the TAT set aside the </a:t>
            </a:r>
            <a:r>
              <a:rPr lang="en-GB" dirty="0" err="1">
                <a:latin typeface="Candara" panose="020E0502030303020204" pitchFamily="34" charset="0"/>
              </a:rPr>
              <a:t>BoJ</a:t>
            </a:r>
            <a:r>
              <a:rPr lang="en-GB" dirty="0">
                <a:latin typeface="Candara" panose="020E0502030303020204" pitchFamily="34" charset="0"/>
              </a:rPr>
              <a:t>, which had no basis for its issuance and was punitive.</a:t>
            </a:r>
          </a:p>
        </p:txBody>
      </p:sp>
    </p:spTree>
    <p:extLst>
      <p:ext uri="{BB962C8B-B14F-4D97-AF65-F5344CB8AC3E}">
        <p14:creationId xmlns:p14="http://schemas.microsoft.com/office/powerpoint/2010/main" val="2995806570"/>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TextBox 5">
            <a:extLst>
              <a:ext uri="{FF2B5EF4-FFF2-40B4-BE49-F238E27FC236}">
                <a16:creationId xmlns:a16="http://schemas.microsoft.com/office/drawing/2014/main" id="{80EA6FF4-A152-40BF-88DC-30D7B256292D}"/>
              </a:ext>
            </a:extLst>
          </p:cNvPr>
          <p:cNvSpPr txBox="1"/>
          <p:nvPr/>
        </p:nvSpPr>
        <p:spPr>
          <a:xfrm>
            <a:off x="347700" y="1917327"/>
            <a:ext cx="11496600" cy="3693319"/>
          </a:xfrm>
          <a:prstGeom prst="rect">
            <a:avLst/>
          </a:prstGeom>
          <a:noFill/>
        </p:spPr>
        <p:txBody>
          <a:bodyPr wrap="square">
            <a:spAutoFit/>
          </a:bodyPr>
          <a:lstStyle/>
          <a:p>
            <a:pPr algn="just"/>
            <a:r>
              <a:rPr lang="en-GB" b="1" i="0" dirty="0" err="1">
                <a:solidFill>
                  <a:srgbClr val="222222"/>
                </a:solidFill>
                <a:effectLst/>
                <a:latin typeface="Candara" panose="020E0502030303020204" pitchFamily="34" charset="0"/>
              </a:rPr>
              <a:t>BoJ</a:t>
            </a:r>
            <a:r>
              <a:rPr lang="en-GB" b="1" i="0" dirty="0">
                <a:solidFill>
                  <a:srgbClr val="222222"/>
                </a:solidFill>
                <a:effectLst/>
                <a:latin typeface="Candara" panose="020E0502030303020204" pitchFamily="34" charset="0"/>
              </a:rPr>
              <a:t> is a statutory requirement. Where it is not provided for in a tax law, the tax administrator cannot invoke it. </a:t>
            </a:r>
          </a:p>
          <a:p>
            <a:pPr lvl="1" algn="just"/>
            <a:br>
              <a:rPr lang="en-GB" b="0" i="0" dirty="0">
                <a:solidFill>
                  <a:srgbClr val="222222"/>
                </a:solidFill>
                <a:effectLst/>
                <a:latin typeface="Candara" panose="020E0502030303020204" pitchFamily="34" charset="0"/>
              </a:rPr>
            </a:br>
            <a:r>
              <a:rPr lang="en-GB" b="0" i="0" dirty="0">
                <a:solidFill>
                  <a:srgbClr val="222222"/>
                </a:solidFill>
                <a:effectLst/>
                <a:latin typeface="Candara" panose="020E0502030303020204" pitchFamily="34" charset="0"/>
              </a:rPr>
              <a:t>In </a:t>
            </a:r>
            <a:r>
              <a:rPr lang="en-GB" b="1" i="0" dirty="0">
                <a:solidFill>
                  <a:srgbClr val="222222"/>
                </a:solidFill>
                <a:effectLst/>
                <a:latin typeface="Candara" panose="020E0502030303020204" pitchFamily="34" charset="0"/>
              </a:rPr>
              <a:t>First Bank v. Anambra state IRS, TAT/SEZ/006/20</a:t>
            </a:r>
            <a:r>
              <a:rPr lang="en-GB" b="0" i="0" dirty="0">
                <a:solidFill>
                  <a:srgbClr val="222222"/>
                </a:solidFill>
                <a:effectLst/>
                <a:latin typeface="Candara" panose="020E0502030303020204" pitchFamily="34" charset="0"/>
              </a:rPr>
              <a:t>, the TAT on 13th September, 2021, pointed out that the Stamp Duties Act has no provision for </a:t>
            </a:r>
            <a:r>
              <a:rPr lang="en-GB" b="0" i="0" dirty="0" err="1">
                <a:solidFill>
                  <a:srgbClr val="222222"/>
                </a:solidFill>
                <a:effectLst/>
                <a:latin typeface="Candara" panose="020E0502030303020204" pitchFamily="34" charset="0"/>
              </a:rPr>
              <a:t>BoJ</a:t>
            </a:r>
            <a:r>
              <a:rPr lang="en-GB" b="0" i="0" dirty="0">
                <a:solidFill>
                  <a:srgbClr val="222222"/>
                </a:solidFill>
                <a:effectLst/>
                <a:latin typeface="Candara" panose="020E0502030303020204" pitchFamily="34" charset="0"/>
              </a:rPr>
              <a:t> hence the Assessment Notice of the Respondent demanding for the sum of about N102 billion from the Appellant for stamp duties on bank electronic receipts was improper, for many reasons, but notably for invocation of a </a:t>
            </a:r>
            <a:r>
              <a:rPr lang="en-GB" b="0" i="0" dirty="0" err="1">
                <a:solidFill>
                  <a:srgbClr val="222222"/>
                </a:solidFill>
                <a:effectLst/>
                <a:latin typeface="Candara" panose="020E0502030303020204" pitchFamily="34" charset="0"/>
              </a:rPr>
              <a:t>BoJ</a:t>
            </a:r>
            <a:r>
              <a:rPr lang="en-GB" b="0" i="0" dirty="0">
                <a:solidFill>
                  <a:srgbClr val="222222"/>
                </a:solidFill>
                <a:effectLst/>
                <a:latin typeface="Candara" panose="020E0502030303020204" pitchFamily="34" charset="0"/>
              </a:rPr>
              <a:t> which is not provided for in the Stamp Duties Act.</a:t>
            </a:r>
          </a:p>
          <a:p>
            <a:pPr algn="just"/>
            <a:br>
              <a:rPr lang="en-GB" b="0" i="0" dirty="0">
                <a:solidFill>
                  <a:srgbClr val="222222"/>
                </a:solidFill>
                <a:effectLst/>
                <a:latin typeface="Candara" panose="020E0502030303020204" pitchFamily="34" charset="0"/>
              </a:rPr>
            </a:br>
            <a:r>
              <a:rPr lang="en-GB" b="1" i="0" dirty="0" err="1">
                <a:solidFill>
                  <a:srgbClr val="222222"/>
                </a:solidFill>
                <a:effectLst/>
                <a:latin typeface="Candara" panose="020E0502030303020204" pitchFamily="34" charset="0"/>
              </a:rPr>
              <a:t>BoJ</a:t>
            </a:r>
            <a:r>
              <a:rPr lang="en-GB" b="1" i="0" dirty="0">
                <a:solidFill>
                  <a:srgbClr val="222222"/>
                </a:solidFill>
                <a:effectLst/>
                <a:latin typeface="Candara" panose="020E0502030303020204" pitchFamily="34" charset="0"/>
              </a:rPr>
              <a:t> does not generally apply to PAYE</a:t>
            </a:r>
            <a:r>
              <a:rPr lang="en-GB" b="0" i="0" dirty="0">
                <a:solidFill>
                  <a:srgbClr val="222222"/>
                </a:solidFill>
                <a:effectLst/>
                <a:latin typeface="Candara" panose="020E0502030303020204" pitchFamily="34" charset="0"/>
              </a:rPr>
              <a:t> but many tax authorities seem to be ignorant of this. Recall that the employer is an agent of the tax authority. See Section 82 PITA. Refer also to </a:t>
            </a:r>
            <a:r>
              <a:rPr lang="en-GB" b="1" i="0" dirty="0">
                <a:solidFill>
                  <a:srgbClr val="222222"/>
                </a:solidFill>
                <a:effectLst/>
                <a:latin typeface="Candara" panose="020E0502030303020204" pitchFamily="34" charset="0"/>
              </a:rPr>
              <a:t>Group 4 Securicor Nigeria Limited v. LSIRS, Appeal No. TAT/LZ/006/2013.</a:t>
            </a:r>
          </a:p>
          <a:p>
            <a:pPr algn="just"/>
            <a:br>
              <a:rPr lang="en-GB" b="0" i="0" dirty="0">
                <a:solidFill>
                  <a:srgbClr val="222222"/>
                </a:solidFill>
                <a:effectLst/>
                <a:latin typeface="Candara" panose="020E0502030303020204" pitchFamily="34" charset="0"/>
              </a:rPr>
            </a:br>
            <a:r>
              <a:rPr lang="en-GB" b="0" i="0" dirty="0">
                <a:solidFill>
                  <a:srgbClr val="222222"/>
                </a:solidFill>
                <a:effectLst/>
                <a:latin typeface="Candara" panose="020E0502030303020204" pitchFamily="34" charset="0"/>
              </a:rPr>
              <a:t>This being so, a tax authority should not be in a hurry to impute BOJ in a PAYE situation. The authority on this is </a:t>
            </a:r>
            <a:r>
              <a:rPr lang="en-GB" b="1" i="0" dirty="0">
                <a:solidFill>
                  <a:srgbClr val="222222"/>
                </a:solidFill>
                <a:effectLst/>
                <a:latin typeface="Candara" panose="020E0502030303020204" pitchFamily="34" charset="0"/>
              </a:rPr>
              <a:t>Nigeria Breweries PLC v. Lagos State Internal Revenue Board (2002) 5 NWLR (Pt. 759).</a:t>
            </a:r>
          </a:p>
        </p:txBody>
      </p:sp>
      <p:sp>
        <p:nvSpPr>
          <p:cNvPr id="5" name="TextBox 4">
            <a:extLst>
              <a:ext uri="{FF2B5EF4-FFF2-40B4-BE49-F238E27FC236}">
                <a16:creationId xmlns:a16="http://schemas.microsoft.com/office/drawing/2014/main" id="{9E0586C3-02C4-4B36-8478-2447A4B95599}"/>
              </a:ext>
            </a:extLst>
          </p:cNvPr>
          <p:cNvSpPr txBox="1"/>
          <p:nvPr/>
        </p:nvSpPr>
        <p:spPr>
          <a:xfrm>
            <a:off x="2933226" y="1191426"/>
            <a:ext cx="6093994"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The Limits of </a:t>
            </a:r>
            <a:r>
              <a:rPr lang="en-GB" sz="2400" b="1" dirty="0" err="1">
                <a:solidFill>
                  <a:srgbClr val="800000"/>
                </a:solidFill>
                <a:latin typeface="Candara"/>
              </a:rPr>
              <a:t>BoJ</a:t>
            </a:r>
            <a:endParaRPr lang="en-GB" sz="2400" b="1" dirty="0">
              <a:solidFill>
                <a:srgbClr val="800000"/>
              </a:solidFill>
              <a:latin typeface="Candara"/>
            </a:endParaRPr>
          </a:p>
        </p:txBody>
      </p:sp>
    </p:spTree>
    <p:extLst>
      <p:ext uri="{BB962C8B-B14F-4D97-AF65-F5344CB8AC3E}">
        <p14:creationId xmlns:p14="http://schemas.microsoft.com/office/powerpoint/2010/main" val="642381338"/>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TextBox 5">
            <a:extLst>
              <a:ext uri="{FF2B5EF4-FFF2-40B4-BE49-F238E27FC236}">
                <a16:creationId xmlns:a16="http://schemas.microsoft.com/office/drawing/2014/main" id="{80EA6FF4-A152-40BF-88DC-30D7B256292D}"/>
              </a:ext>
            </a:extLst>
          </p:cNvPr>
          <p:cNvSpPr txBox="1"/>
          <p:nvPr/>
        </p:nvSpPr>
        <p:spPr>
          <a:xfrm>
            <a:off x="202480" y="2031143"/>
            <a:ext cx="11624937" cy="4053417"/>
          </a:xfrm>
          <a:prstGeom prst="rect">
            <a:avLst/>
          </a:prstGeom>
          <a:noFill/>
        </p:spPr>
        <p:txBody>
          <a:bodyPr wrap="square">
            <a:spAutoFit/>
          </a:bodyPr>
          <a:lstStyle/>
          <a:p>
            <a:pPr marR="0" lvl="0" defTabSz="914400" rtl="0" eaLnBrk="1" fontAlgn="auto" latinLnBrk="0" hangingPunct="1">
              <a:lnSpc>
                <a:spcPct val="110000"/>
              </a:lnSpc>
              <a:spcBef>
                <a:spcPts val="0"/>
              </a:spcBef>
              <a:spcAft>
                <a:spcPts val="0"/>
              </a:spcAft>
              <a:buClrTx/>
              <a:buSzTx/>
              <a:tabLst/>
              <a:defRPr/>
            </a:pPr>
            <a:r>
              <a:rPr lang="en-GB" b="0" i="0" dirty="0">
                <a:solidFill>
                  <a:srgbClr val="222222"/>
                </a:solidFill>
                <a:effectLst/>
                <a:latin typeface="Candara" panose="020E0502030303020204" pitchFamily="34" charset="0"/>
              </a:rPr>
              <a:t>The law has not left the tax administrator prostrate and unable to obtain evidence for a reasonable </a:t>
            </a:r>
            <a:r>
              <a:rPr lang="en-GB" b="0" i="0" dirty="0" err="1">
                <a:solidFill>
                  <a:srgbClr val="222222"/>
                </a:solidFill>
                <a:effectLst/>
                <a:latin typeface="Candara" panose="020E0502030303020204" pitchFamily="34" charset="0"/>
              </a:rPr>
              <a:t>BoJ</a:t>
            </a:r>
            <a:r>
              <a:rPr lang="en-GB" b="0" i="0" dirty="0">
                <a:solidFill>
                  <a:srgbClr val="222222"/>
                </a:solidFill>
                <a:effectLst/>
                <a:latin typeface="Candara" panose="020E0502030303020204" pitchFamily="34" charset="0"/>
              </a:rPr>
              <a:t> just because a taxpayer or a tax agent has refused to deliver documents required of him. The following </a:t>
            </a:r>
            <a:r>
              <a:rPr lang="en-GB" b="1" i="0" dirty="0">
                <a:solidFill>
                  <a:srgbClr val="222222"/>
                </a:solidFill>
                <a:effectLst/>
                <a:latin typeface="Candara" panose="020E0502030303020204" pitchFamily="34" charset="0"/>
              </a:rPr>
              <a:t>options are available</a:t>
            </a:r>
            <a:r>
              <a:rPr lang="en-GB" b="0" i="0" dirty="0">
                <a:solidFill>
                  <a:srgbClr val="222222"/>
                </a:solidFill>
                <a:effectLst/>
                <a:latin typeface="Candara" panose="020E0502030303020204" pitchFamily="34" charset="0"/>
              </a:rPr>
              <a:t>:</a:t>
            </a:r>
          </a:p>
          <a:p>
            <a:pPr marL="285750" marR="0" lvl="0" indent="-285750"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endParaRPr lang="en-GB" b="0" i="0" dirty="0">
              <a:solidFill>
                <a:srgbClr val="222222"/>
              </a:solidFill>
              <a:effectLst/>
              <a:latin typeface="Candara" panose="020E0502030303020204" pitchFamily="34" charset="0"/>
            </a:endParaRPr>
          </a:p>
          <a:p>
            <a:pPr marL="400050" indent="-400050">
              <a:buFont typeface="+mj-lt"/>
              <a:buAutoNum type="romanLcPeriod"/>
            </a:pPr>
            <a:r>
              <a:rPr lang="en-GB" b="0" i="0" dirty="0">
                <a:solidFill>
                  <a:srgbClr val="222222"/>
                </a:solidFill>
                <a:effectLst/>
                <a:latin typeface="Candara" panose="020E0502030303020204" pitchFamily="34" charset="0"/>
              </a:rPr>
              <a:t>File an application at the Tax Appeal Tribunal (TAT) or a High Court requesting for the person concerned to release certain documents in his custody to tax authorities. The authority on this is the case of </a:t>
            </a:r>
            <a:r>
              <a:rPr lang="en-GB" b="1" i="0" dirty="0">
                <a:solidFill>
                  <a:srgbClr val="222222"/>
                </a:solidFill>
                <a:effectLst/>
                <a:latin typeface="Candara" panose="020E0502030303020204" pitchFamily="34" charset="0"/>
              </a:rPr>
              <a:t>GTB v. Ekiti State Board of Internal Revenue (2018) LPELR-46307;</a:t>
            </a:r>
            <a:br>
              <a:rPr lang="en-GB" b="0" i="0" dirty="0">
                <a:solidFill>
                  <a:srgbClr val="222222"/>
                </a:solidFill>
                <a:effectLst/>
                <a:latin typeface="Candara" panose="020E0502030303020204" pitchFamily="34" charset="0"/>
              </a:rPr>
            </a:br>
            <a:endParaRPr lang="en-GB" b="0" i="0" dirty="0">
              <a:solidFill>
                <a:srgbClr val="222222"/>
              </a:solidFill>
              <a:effectLst/>
              <a:latin typeface="Candara" panose="020E0502030303020204" pitchFamily="34" charset="0"/>
            </a:endParaRPr>
          </a:p>
          <a:p>
            <a:pPr marL="400050" indent="-400050">
              <a:buFont typeface="+mj-lt"/>
              <a:buAutoNum type="romanLcPeriod"/>
            </a:pPr>
            <a:r>
              <a:rPr lang="en-GB" b="0" i="0" dirty="0">
                <a:solidFill>
                  <a:srgbClr val="222222"/>
                </a:solidFill>
                <a:effectLst/>
                <a:latin typeface="Candara" panose="020E0502030303020204" pitchFamily="34" charset="0"/>
              </a:rPr>
              <a:t>Invite the actual taxpayers and obtain independent information from them including documents, especially in a PAYE situation. Reference is made to </a:t>
            </a:r>
            <a:r>
              <a:rPr lang="en-GB" b="1" i="0" dirty="0">
                <a:solidFill>
                  <a:srgbClr val="222222"/>
                </a:solidFill>
                <a:effectLst/>
                <a:latin typeface="Candara" panose="020E0502030303020204" pitchFamily="34" charset="0"/>
              </a:rPr>
              <a:t>Sections 47 &amp; 82 PITA </a:t>
            </a:r>
            <a:r>
              <a:rPr lang="en-GB" b="0" i="0" dirty="0">
                <a:solidFill>
                  <a:srgbClr val="222222"/>
                </a:solidFill>
                <a:effectLst/>
                <a:latin typeface="Candara" panose="020E0502030303020204" pitchFamily="34" charset="0"/>
              </a:rPr>
              <a:t>;</a:t>
            </a:r>
          </a:p>
          <a:p>
            <a:pPr marL="400050" indent="-400050">
              <a:buFont typeface="+mj-lt"/>
              <a:buAutoNum type="romanLcPeriod"/>
            </a:pPr>
            <a:endParaRPr lang="en-GB" b="0" i="0" dirty="0">
              <a:solidFill>
                <a:srgbClr val="222222"/>
              </a:solidFill>
              <a:effectLst/>
              <a:latin typeface="Candara" panose="020E0502030303020204" pitchFamily="34" charset="0"/>
            </a:endParaRPr>
          </a:p>
          <a:p>
            <a:pPr marL="400050" indent="-400050">
              <a:buFont typeface="+mj-lt"/>
              <a:buAutoNum type="romanLcPeriod"/>
            </a:pPr>
            <a:r>
              <a:rPr lang="en-GB" b="0" i="0" dirty="0">
                <a:solidFill>
                  <a:srgbClr val="222222"/>
                </a:solidFill>
                <a:effectLst/>
                <a:latin typeface="Candara" panose="020E0502030303020204" pitchFamily="34" charset="0"/>
              </a:rPr>
              <a:t>Invite bankers and obtain relevant information from them. Read </a:t>
            </a:r>
            <a:r>
              <a:rPr lang="en-GB" b="1" i="0" dirty="0">
                <a:solidFill>
                  <a:srgbClr val="222222"/>
                </a:solidFill>
                <a:effectLst/>
                <a:latin typeface="Candara" panose="020E0502030303020204" pitchFamily="34" charset="0"/>
              </a:rPr>
              <a:t>Section 49 PITA</a:t>
            </a:r>
            <a:r>
              <a:rPr lang="en-GB" b="0" i="0" dirty="0">
                <a:solidFill>
                  <a:srgbClr val="222222"/>
                </a:solidFill>
                <a:effectLst/>
                <a:latin typeface="Candara" panose="020E0502030303020204" pitchFamily="34" charset="0"/>
              </a:rPr>
              <a:t>;</a:t>
            </a:r>
          </a:p>
          <a:p>
            <a:pPr marL="400050" indent="-400050">
              <a:buFont typeface="+mj-lt"/>
              <a:buAutoNum type="romanLcPeriod"/>
            </a:pPr>
            <a:endParaRPr lang="en-GB" b="0" i="0" dirty="0">
              <a:solidFill>
                <a:srgbClr val="222222"/>
              </a:solidFill>
              <a:effectLst/>
              <a:latin typeface="Candara" panose="020E0502030303020204" pitchFamily="34" charset="0"/>
            </a:endParaRPr>
          </a:p>
          <a:p>
            <a:pPr marL="400050" indent="-400050">
              <a:buFont typeface="+mj-lt"/>
              <a:buAutoNum type="romanLcPeriod"/>
            </a:pPr>
            <a:r>
              <a:rPr lang="en-GB" b="1" i="0" dirty="0">
                <a:solidFill>
                  <a:srgbClr val="222222"/>
                </a:solidFill>
                <a:effectLst/>
                <a:latin typeface="Candara" panose="020E0502030303020204" pitchFamily="34" charset="0"/>
              </a:rPr>
              <a:t>Review the documents in your possession and establish its insufficiency before requesting for additional documents.</a:t>
            </a:r>
          </a:p>
        </p:txBody>
      </p:sp>
      <p:sp>
        <p:nvSpPr>
          <p:cNvPr id="5" name="TextBox 4">
            <a:extLst>
              <a:ext uri="{FF2B5EF4-FFF2-40B4-BE49-F238E27FC236}">
                <a16:creationId xmlns:a16="http://schemas.microsoft.com/office/drawing/2014/main" id="{9E0586C3-02C4-4B36-8478-2447A4B95599}"/>
              </a:ext>
            </a:extLst>
          </p:cNvPr>
          <p:cNvSpPr txBox="1"/>
          <p:nvPr/>
        </p:nvSpPr>
        <p:spPr>
          <a:xfrm>
            <a:off x="1379194" y="1146605"/>
            <a:ext cx="9800146" cy="884538"/>
          </a:xfrm>
          <a:prstGeom prst="rect">
            <a:avLst/>
          </a:prstGeom>
          <a:noFill/>
        </p:spPr>
        <p:txBody>
          <a:bodyPr wrap="square">
            <a:spAutoFit/>
          </a:bodyPr>
          <a:lstStyle/>
          <a:p>
            <a:pPr algn="ctr">
              <a:lnSpc>
                <a:spcPct val="110000"/>
              </a:lnSpc>
              <a:defRPr/>
            </a:pPr>
            <a:r>
              <a:rPr lang="en-GB" sz="2400" b="1" dirty="0">
                <a:solidFill>
                  <a:srgbClr val="800000"/>
                </a:solidFill>
                <a:latin typeface="Candara"/>
              </a:rPr>
              <a:t>Actions the Tax administrator can take to Improve their </a:t>
            </a:r>
            <a:r>
              <a:rPr lang="en-GB" sz="2400" b="1" dirty="0" err="1">
                <a:solidFill>
                  <a:srgbClr val="800000"/>
                </a:solidFill>
                <a:latin typeface="Candara"/>
              </a:rPr>
              <a:t>BoJs</a:t>
            </a:r>
            <a:r>
              <a:rPr lang="en-GB" sz="2400" b="1" dirty="0">
                <a:solidFill>
                  <a:srgbClr val="800000"/>
                </a:solidFill>
                <a:latin typeface="Candara"/>
              </a:rPr>
              <a:t> for the Acceptance of TAT and the Courts </a:t>
            </a:r>
          </a:p>
        </p:txBody>
      </p:sp>
    </p:spTree>
    <p:extLst>
      <p:ext uri="{BB962C8B-B14F-4D97-AF65-F5344CB8AC3E}">
        <p14:creationId xmlns:p14="http://schemas.microsoft.com/office/powerpoint/2010/main" val="871773110"/>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2324280" y="1052736"/>
            <a:ext cx="7866649"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Tax Audit vs Tax Investigation &amp; Additional Assessments I</a:t>
            </a:r>
          </a:p>
        </p:txBody>
      </p:sp>
      <p:sp>
        <p:nvSpPr>
          <p:cNvPr id="7" name="TextBox 6">
            <a:extLst>
              <a:ext uri="{FF2B5EF4-FFF2-40B4-BE49-F238E27FC236}">
                <a16:creationId xmlns:a16="http://schemas.microsoft.com/office/drawing/2014/main" id="{371F6B08-7EB9-4425-8190-BE28F50C9313}"/>
              </a:ext>
            </a:extLst>
          </p:cNvPr>
          <p:cNvSpPr txBox="1"/>
          <p:nvPr/>
        </p:nvSpPr>
        <p:spPr>
          <a:xfrm>
            <a:off x="355210" y="1595021"/>
            <a:ext cx="11481580" cy="4801314"/>
          </a:xfrm>
          <a:prstGeom prst="rect">
            <a:avLst/>
          </a:prstGeom>
          <a:noFill/>
        </p:spPr>
        <p:txBody>
          <a:bodyPr wrap="square">
            <a:spAutoFit/>
          </a:bodyPr>
          <a:lstStyle/>
          <a:p>
            <a:pPr algn="just"/>
            <a:r>
              <a:rPr lang="en-GB" b="1" dirty="0">
                <a:solidFill>
                  <a:srgbClr val="222222"/>
                </a:solidFill>
                <a:latin typeface="Candara" panose="020E0502030303020204" pitchFamily="34" charset="0"/>
              </a:rPr>
              <a:t>When is an ‘investigation not an investigation’?</a:t>
            </a:r>
          </a:p>
          <a:p>
            <a:pPr algn="just"/>
            <a:endParaRPr lang="en-GB" dirty="0">
              <a:solidFill>
                <a:srgbClr val="222222"/>
              </a:solidFill>
              <a:latin typeface="Candara" panose="020E0502030303020204" pitchFamily="34" charset="0"/>
            </a:endParaRPr>
          </a:p>
          <a:p>
            <a:pPr algn="just" rtl="0"/>
            <a:r>
              <a:rPr lang="en-GB" dirty="0">
                <a:solidFill>
                  <a:srgbClr val="222222"/>
                </a:solidFill>
                <a:latin typeface="Candara" panose="020E0502030303020204" pitchFamily="34" charset="0"/>
              </a:rPr>
              <a:t>For a case to amount to investigation, the tax authority alleging fraud must provide the taxpayer or agent with the particulars of fraud and give him the opportunity of fair hearing. The reference is made in *Section 36(1) of the Constitution*.  Please also note that:</a:t>
            </a:r>
          </a:p>
          <a:p>
            <a:pPr lvl="1"/>
            <a:br>
              <a:rPr lang="en-GB" dirty="0">
                <a:solidFill>
                  <a:srgbClr val="222222"/>
                </a:solidFill>
                <a:latin typeface="Candara" panose="020E0502030303020204" pitchFamily="34" charset="0"/>
              </a:rPr>
            </a:br>
            <a:r>
              <a:rPr lang="en-GB" dirty="0">
                <a:solidFill>
                  <a:srgbClr val="222222"/>
                </a:solidFill>
                <a:latin typeface="Candara" panose="020E0502030303020204" pitchFamily="34" charset="0"/>
              </a:rPr>
              <a:t>• An investigation connotes that a crime has allegedly been committed.</a:t>
            </a:r>
            <a:br>
              <a:rPr lang="en-GB" dirty="0">
                <a:solidFill>
                  <a:srgbClr val="222222"/>
                </a:solidFill>
                <a:latin typeface="Candara" panose="020E0502030303020204" pitchFamily="34" charset="0"/>
              </a:rPr>
            </a:br>
            <a:r>
              <a:rPr lang="en-GB" dirty="0">
                <a:solidFill>
                  <a:srgbClr val="222222"/>
                </a:solidFill>
                <a:latin typeface="Candara" panose="020E0502030303020204" pitchFamily="34" charset="0"/>
              </a:rPr>
              <a:t>• Allegations of crime even in civil cases must be proved beyond reasonable doubt. See *Section 135 of the Evidence Act, 2011.</a:t>
            </a:r>
          </a:p>
          <a:p>
            <a:pPr algn="just"/>
            <a:endParaRPr lang="en-GB" dirty="0">
              <a:solidFill>
                <a:srgbClr val="222222"/>
              </a:solidFill>
              <a:latin typeface="Candara" panose="020E0502030303020204" pitchFamily="34" charset="0"/>
            </a:endParaRPr>
          </a:p>
          <a:p>
            <a:pPr algn="just"/>
            <a:r>
              <a:rPr lang="en-GB" b="1" dirty="0">
                <a:solidFill>
                  <a:srgbClr val="222222"/>
                </a:solidFill>
                <a:latin typeface="Candara" panose="020E0502030303020204" pitchFamily="34" charset="0"/>
              </a:rPr>
              <a:t>Why is the distinction important?</a:t>
            </a:r>
          </a:p>
          <a:p>
            <a:pPr algn="just"/>
            <a:endParaRPr lang="en-GB" dirty="0">
              <a:solidFill>
                <a:srgbClr val="222222"/>
              </a:solidFill>
              <a:latin typeface="Candara" panose="020E0502030303020204" pitchFamily="34" charset="0"/>
            </a:endParaRPr>
          </a:p>
          <a:p>
            <a:pPr algn="just"/>
            <a:r>
              <a:rPr lang="en-GB" dirty="0">
                <a:solidFill>
                  <a:srgbClr val="222222"/>
                </a:solidFill>
                <a:latin typeface="Candara" panose="020E0502030303020204" pitchFamily="34" charset="0"/>
              </a:rPr>
              <a:t>In  a bid to circumvent the six-year bar prescribed by Sections 54(5) for PAYE entities, and for taxable person with respect to additional assessment under Section 55(1) PITA, </a:t>
            </a:r>
            <a:r>
              <a:rPr lang="en-GB" b="1" dirty="0">
                <a:solidFill>
                  <a:srgbClr val="222222"/>
                </a:solidFill>
                <a:latin typeface="Candara" panose="020E0502030303020204" pitchFamily="34" charset="0"/>
              </a:rPr>
              <a:t>s</a:t>
            </a:r>
            <a:r>
              <a:rPr lang="en-GB" b="1" i="0" dirty="0">
                <a:solidFill>
                  <a:srgbClr val="222222"/>
                </a:solidFill>
                <a:effectLst/>
                <a:latin typeface="Candara" panose="020E0502030303020204" pitchFamily="34" charset="0"/>
              </a:rPr>
              <a:t>ome SIRS claim to have carried out a tax investigation </a:t>
            </a:r>
            <a:r>
              <a:rPr lang="en-GB" b="0" i="0" dirty="0">
                <a:solidFill>
                  <a:srgbClr val="222222"/>
                </a:solidFill>
                <a:effectLst/>
                <a:latin typeface="Candara" panose="020E0502030303020204" pitchFamily="34" charset="0"/>
              </a:rPr>
              <a:t>on taxpayers and PAYE employers (Section 55(2) PITA), or m</a:t>
            </a:r>
            <a:r>
              <a:rPr lang="en-GB" dirty="0">
                <a:solidFill>
                  <a:srgbClr val="222222"/>
                </a:solidFill>
                <a:latin typeface="Candara" panose="020E0502030303020204" pitchFamily="34" charset="0"/>
              </a:rPr>
              <a:t>ade </a:t>
            </a:r>
            <a:r>
              <a:rPr lang="en-GB" b="0" i="0" dirty="0">
                <a:solidFill>
                  <a:srgbClr val="222222"/>
                </a:solidFill>
                <a:effectLst/>
                <a:latin typeface="Candara" panose="020E0502030303020204" pitchFamily="34" charset="0"/>
              </a:rPr>
              <a:t>additional assessments under Section 55(1) PITA .  </a:t>
            </a:r>
            <a:r>
              <a:rPr lang="en-GB" b="1" dirty="0">
                <a:solidFill>
                  <a:srgbClr val="222222"/>
                </a:solidFill>
                <a:latin typeface="Candara" panose="020E0502030303020204" pitchFamily="34" charset="0"/>
              </a:rPr>
              <a:t>But when reviewed </a:t>
            </a:r>
            <a:r>
              <a:rPr lang="en-GB" b="1" i="0" dirty="0">
                <a:solidFill>
                  <a:srgbClr val="222222"/>
                </a:solidFill>
                <a:effectLst/>
                <a:latin typeface="Candara" panose="020E0502030303020204" pitchFamily="34" charset="0"/>
              </a:rPr>
              <a:t>they actually carried out a tax audit </a:t>
            </a:r>
            <a:r>
              <a:rPr lang="en-GB" b="0" i="0" dirty="0">
                <a:solidFill>
                  <a:srgbClr val="222222"/>
                </a:solidFill>
                <a:effectLst/>
                <a:latin typeface="Candara" panose="020E0502030303020204" pitchFamily="34" charset="0"/>
              </a:rPr>
              <a:t>under section 47(4) PITA on a taxable person or assessment of a PAYE entity under Section 54(5) PITA. </a:t>
            </a:r>
          </a:p>
        </p:txBody>
      </p:sp>
    </p:spTree>
    <p:extLst>
      <p:ext uri="{BB962C8B-B14F-4D97-AF65-F5344CB8AC3E}">
        <p14:creationId xmlns:p14="http://schemas.microsoft.com/office/powerpoint/2010/main" val="1560373389"/>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5" name="TextBox 4">
            <a:extLst>
              <a:ext uri="{FF2B5EF4-FFF2-40B4-BE49-F238E27FC236}">
                <a16:creationId xmlns:a16="http://schemas.microsoft.com/office/drawing/2014/main" id="{9E0586C3-02C4-4B36-8478-2447A4B95599}"/>
              </a:ext>
            </a:extLst>
          </p:cNvPr>
          <p:cNvSpPr txBox="1"/>
          <p:nvPr/>
        </p:nvSpPr>
        <p:spPr>
          <a:xfrm>
            <a:off x="2297665" y="1445452"/>
            <a:ext cx="7749276" cy="478272"/>
          </a:xfrm>
          <a:prstGeom prst="rect">
            <a:avLst/>
          </a:prstGeom>
          <a:noFill/>
        </p:spPr>
        <p:txBody>
          <a:bodyPr wrap="square">
            <a:spAutoFit/>
          </a:bodyPr>
          <a:lstStyle/>
          <a:p>
            <a:pPr algn="ctr">
              <a:lnSpc>
                <a:spcPct val="110000"/>
              </a:lnSpc>
              <a:defRPr/>
            </a:pPr>
            <a:r>
              <a:rPr lang="en-GB" sz="2400" b="1" dirty="0">
                <a:solidFill>
                  <a:srgbClr val="800000"/>
                </a:solidFill>
                <a:latin typeface="Candara"/>
              </a:rPr>
              <a:t>Tax Audit v Tax Investigation &amp; Additional Assessments II</a:t>
            </a:r>
          </a:p>
        </p:txBody>
      </p:sp>
      <p:sp>
        <p:nvSpPr>
          <p:cNvPr id="7" name="TextBox 6">
            <a:extLst>
              <a:ext uri="{FF2B5EF4-FFF2-40B4-BE49-F238E27FC236}">
                <a16:creationId xmlns:a16="http://schemas.microsoft.com/office/drawing/2014/main" id="{371F6B08-7EB9-4425-8190-BE28F50C9313}"/>
              </a:ext>
            </a:extLst>
          </p:cNvPr>
          <p:cNvSpPr txBox="1"/>
          <p:nvPr/>
        </p:nvSpPr>
        <p:spPr>
          <a:xfrm>
            <a:off x="315516" y="2274838"/>
            <a:ext cx="11713574" cy="3154710"/>
          </a:xfrm>
          <a:prstGeom prst="rect">
            <a:avLst/>
          </a:prstGeom>
          <a:noFill/>
        </p:spPr>
        <p:txBody>
          <a:bodyPr wrap="square">
            <a:spAutoFit/>
          </a:bodyPr>
          <a:lstStyle/>
          <a:p>
            <a:pPr algn="just" rtl="0"/>
            <a:r>
              <a:rPr lang="en-GB" sz="2000" b="0" i="0" dirty="0">
                <a:solidFill>
                  <a:srgbClr val="222222"/>
                </a:solidFill>
                <a:effectLst/>
                <a:latin typeface="Candara" panose="020E0502030303020204" pitchFamily="34" charset="0"/>
              </a:rPr>
              <a:t>Under Section 54(5) PITA, there are 2 possible and disjunctive conditions that will exist before a tax authority can assess the employees of a tax agent under a PAYE system for up to six years, but certainly not beyond six years:</a:t>
            </a:r>
          </a:p>
          <a:p>
            <a:pPr lvl="1" algn="just"/>
            <a:r>
              <a:rPr lang="en-GB" sz="2000" b="0" i="0" dirty="0">
                <a:solidFill>
                  <a:srgbClr val="222222"/>
                </a:solidFill>
                <a:effectLst/>
                <a:latin typeface="Candara" panose="020E0502030303020204" pitchFamily="34" charset="0"/>
              </a:rPr>
              <a:t>(a) an employee applies to the relevant tax authority to be assessed, whether in connection with any claim to repayment of tax or otherwise; or</a:t>
            </a:r>
          </a:p>
          <a:p>
            <a:pPr lvl="1" algn="just"/>
            <a:r>
              <a:rPr lang="en-GB" sz="2000" b="0" i="0" dirty="0">
                <a:solidFill>
                  <a:srgbClr val="222222"/>
                </a:solidFill>
                <a:effectLst/>
                <a:latin typeface="Candara" panose="020E0502030303020204" pitchFamily="34" charset="0"/>
              </a:rPr>
              <a:t>(b) the relevant tax authority considers the assessment to be necessary so as to arrive at the correct amount of the income tax to be charged</a:t>
            </a:r>
            <a:r>
              <a:rPr lang="en-GB" sz="2000" dirty="0">
                <a:solidFill>
                  <a:srgbClr val="222222"/>
                </a:solidFill>
                <a:latin typeface="Candara" panose="020E0502030303020204" pitchFamily="34" charset="0"/>
              </a:rPr>
              <a:t> </a:t>
            </a:r>
            <a:r>
              <a:rPr lang="en-GB" sz="2000" b="0" i="0" dirty="0">
                <a:solidFill>
                  <a:srgbClr val="222222"/>
                </a:solidFill>
                <a:effectLst/>
                <a:latin typeface="Candara" panose="020E0502030303020204" pitchFamily="34" charset="0"/>
              </a:rPr>
              <a:t>on or to be payable by the employee for that year.</a:t>
            </a:r>
          </a:p>
          <a:p>
            <a:pPr lvl="1" algn="just"/>
            <a:endParaRPr lang="en-GB" sz="1000" b="0" i="0" dirty="0">
              <a:solidFill>
                <a:srgbClr val="222222"/>
              </a:solidFill>
              <a:effectLst/>
              <a:latin typeface="Candara" panose="020E0502030303020204" pitchFamily="34" charset="0"/>
            </a:endParaRPr>
          </a:p>
          <a:p>
            <a:pPr algn="just" rtl="0"/>
            <a:r>
              <a:rPr lang="en-GB" sz="2000" b="1" i="0" dirty="0">
                <a:solidFill>
                  <a:srgbClr val="222222"/>
                </a:solidFill>
                <a:effectLst/>
                <a:latin typeface="Candara" panose="020E0502030303020204" pitchFamily="34" charset="0"/>
              </a:rPr>
              <a:t>There is no provision in PITA that permits a tax authority to assess a PAYE entity beyond 6 years or to carry out tax investigation against it. </a:t>
            </a:r>
          </a:p>
          <a:p>
            <a:pPr algn="just"/>
            <a:endParaRPr lang="en-GB" sz="1000" dirty="0">
              <a:solidFill>
                <a:srgbClr val="222222"/>
              </a:solidFill>
              <a:latin typeface="Candara" panose="020E0502030303020204" pitchFamily="34" charset="0"/>
            </a:endParaRPr>
          </a:p>
        </p:txBody>
      </p:sp>
    </p:spTree>
    <p:extLst>
      <p:ext uri="{BB962C8B-B14F-4D97-AF65-F5344CB8AC3E}">
        <p14:creationId xmlns:p14="http://schemas.microsoft.com/office/powerpoint/2010/main" val="1135326379"/>
      </p:ext>
    </p:extLst>
  </p:cSld>
  <p:clrMapOvr>
    <a:masterClrMapping/>
  </p:clrMapOvr>
  <mc:AlternateContent xmlns:mc="http://schemas.openxmlformats.org/markup-compatibility/2006">
    <mc:Choice xmlns:p14="http://schemas.microsoft.com/office/powerpoint/2010/main" Requires="p14">
      <p:transition spd="slow" p14:dur="2000" advTm="42475"/>
    </mc:Choice>
    <mc:Fallback>
      <p:transition spd="slow" advTm="42475"/>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3847</TotalTime>
  <Words>1953</Words>
  <Application>Microsoft Office PowerPoint</Application>
  <PresentationFormat>Widescreen</PresentationFormat>
  <Paragraphs>102</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Bradley Hand ITC</vt:lpstr>
      <vt:lpstr>Calibri</vt:lpstr>
      <vt:lpstr>Calibri Light</vt:lpstr>
      <vt:lpstr>Candara</vt:lpstr>
      <vt:lpstr>Courier New</vt:lpstr>
      <vt:lpstr>Symbol</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abani</dc:creator>
  <cp:lastModifiedBy>Olanrewaju Ajogbasile</cp:lastModifiedBy>
  <cp:revision>36</cp:revision>
  <dcterms:created xsi:type="dcterms:W3CDTF">2020-06-18T21:02:22Z</dcterms:created>
  <dcterms:modified xsi:type="dcterms:W3CDTF">2021-10-10T11:32:50Z</dcterms:modified>
</cp:coreProperties>
</file>