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26"/>
  </p:notesMasterIdLst>
  <p:sldIdLst>
    <p:sldId id="268" r:id="rId3"/>
    <p:sldId id="269" r:id="rId4"/>
    <p:sldId id="270" r:id="rId5"/>
    <p:sldId id="271" r:id="rId6"/>
    <p:sldId id="264" r:id="rId7"/>
    <p:sldId id="265" r:id="rId8"/>
    <p:sldId id="306" r:id="rId9"/>
    <p:sldId id="272" r:id="rId10"/>
    <p:sldId id="307" r:id="rId11"/>
    <p:sldId id="309" r:id="rId12"/>
    <p:sldId id="308" r:id="rId13"/>
    <p:sldId id="266" r:id="rId14"/>
    <p:sldId id="317" r:id="rId15"/>
    <p:sldId id="320" r:id="rId16"/>
    <p:sldId id="321" r:id="rId17"/>
    <p:sldId id="310" r:id="rId18"/>
    <p:sldId id="311" r:id="rId19"/>
    <p:sldId id="318" r:id="rId20"/>
    <p:sldId id="319" r:id="rId21"/>
    <p:sldId id="315" r:id="rId22"/>
    <p:sldId id="312" r:id="rId23"/>
    <p:sldId id="314" r:id="rId24"/>
    <p:sldId id="316" r:id="rId25"/>
  </p:sldIdLst>
  <p:sldSz cx="9144000" cy="5143500" type="screen16x9"/>
  <p:notesSz cx="6797675" cy="99250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7366" autoAdjust="0"/>
  </p:normalViewPr>
  <p:slideViewPr>
    <p:cSldViewPr snapToGrid="0" snapToObjects="1">
      <p:cViewPr varScale="1">
        <p:scale>
          <a:sx n="77" d="100"/>
          <a:sy n="77" d="100"/>
        </p:scale>
        <p:origin x="9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26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lIns="107021" tIns="53511" rIns="107021" bIns="5351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93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021" tIns="53511" rIns="107021" bIns="5351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021" tIns="53511" rIns="107021" bIns="53511"/>
          <a:lstStyle/>
          <a:p>
            <a:pPr defTabSz="1070214">
              <a:defRPr/>
            </a:pPr>
            <a:fld id="{F7021451-1387-4CA6-816F-3879F97B5CBC}" type="slidenum">
              <a:rPr lang="en-US" sz="2100">
                <a:solidFill>
                  <a:prstClr val="black"/>
                </a:solidFill>
                <a:latin typeface="Calibri" panose="020F0502020204030204"/>
              </a:rPr>
              <a:pPr defTabSz="1070214">
                <a:defRPr/>
              </a:pPr>
              <a:t>5</a:t>
            </a:fld>
            <a:endParaRPr lang="en-US" sz="21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021" tIns="53511" rIns="107021" bIns="5351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021" tIns="53511" rIns="107021" bIns="53511"/>
          <a:lstStyle/>
          <a:p>
            <a:pPr defTabSz="1070214">
              <a:defRPr/>
            </a:pPr>
            <a:fld id="{F7021451-1387-4CA6-816F-3879F97B5CBC}" type="slidenum">
              <a:rPr lang="en-US" sz="2100">
                <a:solidFill>
                  <a:prstClr val="black"/>
                </a:solidFill>
                <a:latin typeface="Calibri" panose="020F0502020204030204"/>
              </a:rPr>
              <a:pPr defTabSz="1070214">
                <a:defRPr/>
              </a:pPr>
              <a:t>6</a:t>
            </a:fld>
            <a:endParaRPr lang="en-US" sz="21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lIns="107021" tIns="53511" rIns="107021" bIns="53511"/>
          <a:lstStyle/>
          <a:p>
            <a:pPr marL="200665" indent="-200665">
              <a:buFont typeface="Arial" panose="020B0604020202020204" pitchFamily="34" charset="0"/>
              <a:buChar char="•"/>
            </a:pPr>
            <a:r>
              <a:rPr lang="en-GB" dirty="0"/>
              <a:t>although the above interventions (Government and Diocesan) are not all-inclusive as would have been preferred by WHO maximum results, they will serve as a good starting point to join the global community in achieving Universal heath in the area of cervical cancer elimination. </a:t>
            </a:r>
          </a:p>
        </p:txBody>
      </p:sp>
    </p:spTree>
    <p:extLst>
      <p:ext uri="{BB962C8B-B14F-4D97-AF65-F5344CB8AC3E}">
        <p14:creationId xmlns:p14="http://schemas.microsoft.com/office/powerpoint/2010/main" val="207603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lIns="107021" tIns="53511" rIns="107021" bIns="53511"/>
          <a:lstStyle/>
          <a:p>
            <a:pPr marL="200665" indent="-200665">
              <a:buFont typeface="Arial" panose="020B0604020202020204" pitchFamily="34" charset="0"/>
              <a:buChar char="•"/>
            </a:pPr>
            <a:r>
              <a:rPr lang="en-GB" dirty="0"/>
              <a:t>although the above interventions (Government and Diocesan) are not all-inclusive as would have been preferred by WHO maximum results, they will serve as a good starting point to join the global community in achieving Universal heath in the area of cervical cancer elimination. </a:t>
            </a:r>
          </a:p>
        </p:txBody>
      </p:sp>
    </p:spTree>
    <p:extLst>
      <p:ext uri="{BB962C8B-B14F-4D97-AF65-F5344CB8AC3E}">
        <p14:creationId xmlns:p14="http://schemas.microsoft.com/office/powerpoint/2010/main" val="91414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lIns="107021" tIns="53511" rIns="107021" bIns="53511"/>
          <a:lstStyle/>
          <a:p>
            <a:pPr marL="200665" indent="-200665">
              <a:buFont typeface="Arial" panose="020B0604020202020204" pitchFamily="34" charset="0"/>
              <a:buChar char="•"/>
            </a:pPr>
            <a:r>
              <a:rPr lang="en-GB" dirty="0"/>
              <a:t>Episcopal Chairman of CBCN Health Committee: Most Rev. Stephen </a:t>
            </a:r>
            <a:r>
              <a:rPr lang="en-GB" dirty="0" err="1"/>
              <a:t>Mamza</a:t>
            </a:r>
            <a:r>
              <a:rPr lang="en-GB" dirty="0"/>
              <a:t> (Bishop of Yola) → facilitated this presentation &amp; for his unusual simplicity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162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95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E5A0C-2EC9-4059-B80F-7B0D8E0DE0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7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DA34-647E-4468-9FB6-5C848FCB38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097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27DAE-C1C8-4380-9C0F-C545CCE9BE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9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BEB3-898C-4BBA-9F35-C47DF392B2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7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85CB-B4E8-4DF0-8B36-D5A0EB8100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28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3E74B-310B-48E6-8838-9C502BC2BD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7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1609-4D70-4BC2-B41A-F42450A636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3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6429-F1A4-4D25-BC42-C6A5E643D3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6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9D87-3243-4BF8-B8F4-3C1F162C41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56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BEC08-C3F6-4A98-A989-CFC2E5BA03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71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848B-F3A4-44F3-8F6C-7AD263BBA8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11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B13CA-D5B6-4E84-B44B-0639BB7E51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2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co.iarc.fr/toda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rive.google.com/file/d/16x6gpaxPNEm7_2b57m_FWZJ_4z-MtMah/view" TargetMode="External"/><Relationship Id="rId4" Type="http://schemas.openxmlformats.org/officeDocument/2006/relationships/hyperlink" Target="https://www.who.int/publications/i/item/978924001410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FB879A-3653-4E4D-8BAD-330BFC058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216" y="167645"/>
            <a:ext cx="8291071" cy="184416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Kick Out Cervical Cancer from Nigeria:</a:t>
            </a:r>
            <a:br>
              <a:rPr lang="en-GB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Need to Implement the Global Strategy </a:t>
            </a:r>
            <a:endParaRPr lang="en-GB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391D3C-D539-4EE1-9A7A-9C239FEE6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148" y="2435879"/>
            <a:ext cx="8813781" cy="184416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Cyril C. DIM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pee" pitchFamily="2" charset="0"/>
              <a:ea typeface="+mn-ea"/>
              <a:cs typeface="+mn-cs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Professor/Consultant </a:t>
            </a:r>
            <a:r>
              <a:rPr lang="en-US" sz="2200" dirty="0">
                <a:solidFill>
                  <a:prstClr val="black"/>
                </a:solidFill>
              </a:rPr>
              <a:t>Obstetrician &amp; </a:t>
            </a:r>
            <a:r>
              <a:rPr lang="en-US" sz="2200" dirty="0" err="1">
                <a:solidFill>
                  <a:prstClr val="black"/>
                </a:solidFill>
              </a:rPr>
              <a:t>Gynaecologist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College of Medicine UNN/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UNTH, Ituk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u-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Ozalla</a:t>
            </a:r>
            <a:endParaRPr kumimoji="0" lang="en-GB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407041-0227-47CD-87D8-71253A3AD865}"/>
              </a:ext>
            </a:extLst>
          </p:cNvPr>
          <p:cNvSpPr txBox="1"/>
          <p:nvPr/>
        </p:nvSpPr>
        <p:spPr>
          <a:xfrm>
            <a:off x="167148" y="4704114"/>
            <a:ext cx="518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Presentation to Nigeria Health Commissioner Forum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5568F-256C-4748-B2CD-2A08841267AC}"/>
              </a:ext>
            </a:extLst>
          </p:cNvPr>
          <p:cNvSpPr txBox="1"/>
          <p:nvPr/>
        </p:nvSpPr>
        <p:spPr>
          <a:xfrm>
            <a:off x="6803923" y="4704114"/>
            <a:ext cx="210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3rd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259332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A728-84EA-4548-846C-458C7E7B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0" y="205978"/>
            <a:ext cx="2512680" cy="3682143"/>
          </a:xfrm>
        </p:spPr>
        <p:txBody>
          <a:bodyPr/>
          <a:lstStyle/>
          <a:p>
            <a:pPr algn="l"/>
            <a:r>
              <a:rPr lang="en-GB" sz="2800" dirty="0"/>
              <a:t>Projected Ca </a:t>
            </a:r>
            <a:r>
              <a:rPr lang="en-GB" sz="2800" dirty="0" err="1"/>
              <a:t>Cx</a:t>
            </a:r>
            <a:r>
              <a:rPr lang="en-GB" sz="2800" dirty="0"/>
              <a:t> Incidence if </a:t>
            </a:r>
            <a:r>
              <a:rPr lang="en-GB" sz="2800" b="1" dirty="0"/>
              <a:t>Developing Nations </a:t>
            </a:r>
            <a:r>
              <a:rPr lang="en-GB" sz="2800" dirty="0"/>
              <a:t>achieve the 2030 target &amp; sustain it? </a:t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102BF3-0C37-4075-A376-090FBABCB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7109" y="0"/>
            <a:ext cx="6396891" cy="5143500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923C06E-0EC7-4BB7-BDF0-E2E127D7DE44}"/>
              </a:ext>
            </a:extLst>
          </p:cNvPr>
          <p:cNvSpPr/>
          <p:nvPr/>
        </p:nvSpPr>
        <p:spPr>
          <a:xfrm>
            <a:off x="507147" y="3150455"/>
            <a:ext cx="1882588" cy="568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4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2A05-AF5D-4E89-A42F-2219354F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705"/>
            <a:ext cx="8229600" cy="631581"/>
          </a:xfrm>
        </p:spPr>
        <p:txBody>
          <a:bodyPr/>
          <a:lstStyle/>
          <a:p>
            <a:r>
              <a:rPr lang="en-GB" dirty="0"/>
              <a:t>Cervical Cancer Elimination: Nigerian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173E8-6E52-4A96-BED9-57CB0F38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6716"/>
            <a:ext cx="8229600" cy="4095589"/>
          </a:xfrm>
        </p:spPr>
        <p:txBody>
          <a:bodyPr/>
          <a:lstStyle/>
          <a:p>
            <a:r>
              <a:rPr lang="en-GB" dirty="0"/>
              <a:t>All 3 interventions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Simultaneous implementation nationwide to achieve goal of Ca </a:t>
            </a:r>
            <a:r>
              <a:rPr lang="en-GB" dirty="0" err="1"/>
              <a:t>Cx</a:t>
            </a:r>
            <a:r>
              <a:rPr lang="en-GB" dirty="0"/>
              <a:t> elimination (&lt; 4 cases/100,000 women-</a:t>
            </a:r>
            <a:r>
              <a:rPr lang="en-GB" dirty="0" err="1"/>
              <a:t>yrs</a:t>
            </a:r>
            <a:r>
              <a:rPr lang="en-GB" dirty="0"/>
              <a:t>) by end of century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Simultaneous implementation of 3 interventions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GB" dirty="0"/>
              <a:t>realistic in Nigeria for now!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Where do we start?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Nationwide implementation of HPV vaccination for eligible young girls!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How do we achieve this?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Inclusion of HPV vaccination in the National Immunization Schedule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Any global challenge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Yes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dirty="0"/>
              <a:t> </a:t>
            </a:r>
            <a:r>
              <a:rPr lang="en-GB" b="1" dirty="0"/>
              <a:t>Inequity in HPV vaccine distribution b/w rich Vs poor countries </a:t>
            </a:r>
          </a:p>
        </p:txBody>
      </p:sp>
    </p:spTree>
    <p:extLst>
      <p:ext uri="{BB962C8B-B14F-4D97-AF65-F5344CB8AC3E}">
        <p14:creationId xmlns:p14="http://schemas.microsoft.com/office/powerpoint/2010/main" val="310952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C020EB-82DA-4E25-A848-8FEE8F62D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269"/>
            <a:ext cx="9143999" cy="46756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BB6DF-AD9F-4A8C-8B3E-9EA4BBD4C1A9}"/>
              </a:ext>
            </a:extLst>
          </p:cNvPr>
          <p:cNvSpPr txBox="1"/>
          <p:nvPr/>
        </p:nvSpPr>
        <p:spPr>
          <a:xfrm>
            <a:off x="0" y="2911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Nations with HPV vaccine in national immunization schedule by World Bank income Grp</a:t>
            </a:r>
          </a:p>
        </p:txBody>
      </p:sp>
    </p:spTree>
    <p:extLst>
      <p:ext uri="{BB962C8B-B14F-4D97-AF65-F5344CB8AC3E}">
        <p14:creationId xmlns:p14="http://schemas.microsoft.com/office/powerpoint/2010/main" val="3633267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88A5C6-014B-4BEF-AAAC-57C4B4AFE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34" y="99754"/>
            <a:ext cx="8454043" cy="43097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A291B-C181-4034-B9A2-F05622596178}"/>
              </a:ext>
            </a:extLst>
          </p:cNvPr>
          <p:cNvSpPr txBox="1"/>
          <p:nvPr/>
        </p:nvSpPr>
        <p:spPr>
          <a:xfrm>
            <a:off x="106811" y="4497169"/>
            <a:ext cx="8242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Vision: </a:t>
            </a:r>
            <a:r>
              <a:rPr lang="en-GB" i="1" dirty="0"/>
              <a:t>An African Region free of Ca </a:t>
            </a:r>
            <a:r>
              <a:rPr lang="en-GB" i="1" dirty="0" err="1"/>
              <a:t>Cx</a:t>
            </a:r>
            <a:r>
              <a:rPr lang="en-GB" i="1" dirty="0"/>
              <a:t> a public health problem</a:t>
            </a:r>
          </a:p>
          <a:p>
            <a:r>
              <a:rPr lang="en-GB" b="1" dirty="0"/>
              <a:t>Goal: </a:t>
            </a:r>
            <a:r>
              <a:rPr lang="en-GB" i="1" dirty="0"/>
              <a:t>To ultimately eliminate Ca </a:t>
            </a:r>
            <a:r>
              <a:rPr lang="en-GB" i="1" dirty="0" err="1"/>
              <a:t>Cx</a:t>
            </a:r>
            <a:r>
              <a:rPr lang="en-GB" i="1" dirty="0"/>
              <a:t> as a public health problem in the African Region</a:t>
            </a:r>
          </a:p>
        </p:txBody>
      </p:sp>
    </p:spTree>
    <p:extLst>
      <p:ext uri="{BB962C8B-B14F-4D97-AF65-F5344CB8AC3E}">
        <p14:creationId xmlns:p14="http://schemas.microsoft.com/office/powerpoint/2010/main" val="349320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ED55-00A0-4715-8122-DAF1E678B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Their Objectives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CDE6836-541C-4E15-9007-41D6A3340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introduce and scale up HPV vaccine in routine national immunization programmes</a:t>
            </a:r>
          </a:p>
          <a:p>
            <a:r>
              <a:rPr lang="en-GB" dirty="0"/>
              <a:t>increase coverage of, and access to screening and appropriate management of precancerous lesions</a:t>
            </a:r>
          </a:p>
          <a:p>
            <a:r>
              <a:rPr lang="en-GB" dirty="0"/>
              <a:t>increase coverage of, and access to diagnosis and management of cervical cancer and palliative care as needed</a:t>
            </a:r>
          </a:p>
          <a:p>
            <a:r>
              <a:rPr lang="en-GB" dirty="0"/>
              <a:t>strengthen capacity for monitoring and evaluation of cervical cancer prevention and control for performance tracking</a:t>
            </a:r>
          </a:p>
        </p:txBody>
      </p:sp>
    </p:spTree>
    <p:extLst>
      <p:ext uri="{BB962C8B-B14F-4D97-AF65-F5344CB8AC3E}">
        <p14:creationId xmlns:p14="http://schemas.microsoft.com/office/powerpoint/2010/main" val="337758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08C0-AC5B-4B62-9777-BA2EB85B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9" y="81941"/>
            <a:ext cx="8246852" cy="349380"/>
          </a:xfrm>
        </p:spPr>
        <p:txBody>
          <a:bodyPr/>
          <a:lstStyle/>
          <a:p>
            <a:r>
              <a:rPr lang="en-GB" sz="2400" b="1" dirty="0"/>
              <a:t>Summary Objectives, milestones, etc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85029D-C619-4812-955E-112E66DD5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840" y="496497"/>
            <a:ext cx="7734651" cy="4647003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55E7C03-88FC-4ECA-88E0-A6591989ADC8}"/>
              </a:ext>
            </a:extLst>
          </p:cNvPr>
          <p:cNvSpPr/>
          <p:nvPr/>
        </p:nvSpPr>
        <p:spPr>
          <a:xfrm rot="16200000">
            <a:off x="4513775" y="1636861"/>
            <a:ext cx="513271" cy="2329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18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FF05-E1B7-4B09-B9EF-3C498AA3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397"/>
            <a:ext cx="8229600" cy="654633"/>
          </a:xfrm>
        </p:spPr>
        <p:txBody>
          <a:bodyPr/>
          <a:lstStyle/>
          <a:p>
            <a:r>
              <a:rPr lang="en-GB" dirty="0"/>
              <a:t>So, what have I been saying?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34F1-FDF3-4DDF-8865-1CB3A9C31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09" y="864524"/>
            <a:ext cx="8721377" cy="3514946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/>
              <a:t>Ca </a:t>
            </a:r>
            <a:r>
              <a:rPr lang="en-GB" dirty="0" err="1"/>
              <a:t>Cx</a:t>
            </a:r>
            <a:r>
              <a:rPr lang="en-GB" dirty="0"/>
              <a:t> → caused by HPV &amp; has a favourable disease course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/>
              <a:t>Ca </a:t>
            </a:r>
            <a:r>
              <a:rPr lang="en-GB" dirty="0" err="1"/>
              <a:t>Cx</a:t>
            </a:r>
            <a:r>
              <a:rPr lang="en-GB" dirty="0"/>
              <a:t> → preventable; &amp; curable </a:t>
            </a:r>
            <a:r>
              <a:rPr lang="en-GB" i="1" dirty="0"/>
              <a:t>(if identified early)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/>
              <a:t>Ca </a:t>
            </a:r>
            <a:r>
              <a:rPr lang="en-GB" dirty="0" err="1"/>
              <a:t>Cx</a:t>
            </a:r>
            <a:r>
              <a:rPr lang="en-GB" dirty="0"/>
              <a:t> burden (new cases &amp; deaths)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GB" dirty="0"/>
              <a:t>very high in Nigeria </a:t>
            </a:r>
          </a:p>
          <a:p>
            <a:pPr>
              <a:spcAft>
                <a:spcPts val="600"/>
              </a:spcAft>
            </a:pPr>
            <a:r>
              <a:rPr lang="en-GB" dirty="0"/>
              <a:t>HPV vaccination of girls (9-14 years) prevents Ca </a:t>
            </a:r>
            <a:r>
              <a:rPr lang="en-GB" dirty="0" err="1"/>
              <a:t>Cx</a:t>
            </a:r>
            <a:r>
              <a:rPr lang="en-GB" dirty="0"/>
              <a:t> 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/>
              <a:t>It is one of the 3 interventions in Global Ca </a:t>
            </a:r>
            <a:r>
              <a:rPr lang="en-GB" dirty="0" err="1"/>
              <a:t>Cx</a:t>
            </a:r>
            <a:r>
              <a:rPr lang="en-GB" dirty="0"/>
              <a:t> Elimination Strategy 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/>
              <a:t>Nigeria may not be able to implement 3 interventions now but,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b="1" dirty="0"/>
              <a:t>We should start immediately by including HPV vaccination of girls in National immunization schedule </a:t>
            </a:r>
            <a:r>
              <a:rPr lang="en-GB" dirty="0"/>
              <a:t>&amp; meet the 90% target by 2030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While scaling up the other interventions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31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668F9-C5F6-44BD-9534-5173461D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34"/>
            <a:ext cx="8229600" cy="824311"/>
          </a:xfrm>
        </p:spPr>
        <p:txBody>
          <a:bodyPr/>
          <a:lstStyle/>
          <a:p>
            <a:r>
              <a:rPr lang="en-GB" dirty="0"/>
              <a:t>Action Sought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9B3D4-43BF-4A32-BD78-BED5F2F16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30" y="1288473"/>
            <a:ext cx="8855428" cy="3140732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dirty="0"/>
              <a:t>Implement Ca </a:t>
            </a:r>
            <a:r>
              <a:rPr lang="en-GB" dirty="0" err="1"/>
              <a:t>Cx</a:t>
            </a:r>
            <a:r>
              <a:rPr lang="en-GB" dirty="0"/>
              <a:t> elimination strategy in Nigeria jointly/individually</a:t>
            </a:r>
          </a:p>
          <a:p>
            <a:pPr>
              <a:spcAft>
                <a:spcPts val="1200"/>
              </a:spcAft>
            </a:pPr>
            <a:r>
              <a:rPr lang="en-GB" b="1" dirty="0"/>
              <a:t>Fed. Govt. level: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Advocate for implementation of WHO 90-70-90 Ca </a:t>
            </a:r>
            <a:r>
              <a:rPr lang="en-GB" dirty="0" err="1"/>
              <a:t>Cx</a:t>
            </a:r>
            <a:r>
              <a:rPr lang="en-GB" dirty="0"/>
              <a:t> elimination strategy in Nigeria, starting with the most feasible intervention, i.e.,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inclusion of HPV vaccination into routine national immunization schedule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Includes mobilizing global linkages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2000" dirty="0"/>
              <a:t> counter the HPV vaccine distribution inequity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478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668F9-C5F6-44BD-9534-5173461D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402"/>
            <a:ext cx="8229600" cy="577792"/>
          </a:xfrm>
        </p:spPr>
        <p:txBody>
          <a:bodyPr/>
          <a:lstStyle/>
          <a:p>
            <a:r>
              <a:rPr lang="en-GB" dirty="0"/>
              <a:t>Action Sought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9B3D4-43BF-4A32-BD78-BED5F2F16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30" y="676194"/>
            <a:ext cx="8921162" cy="4186751"/>
          </a:xfrm>
        </p:spPr>
        <p:txBody>
          <a:bodyPr/>
          <a:lstStyle/>
          <a:p>
            <a:r>
              <a:rPr lang="en-GB" b="1" dirty="0"/>
              <a:t>State level: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Educate State Exco on WHO 90-70-90 global strategy, &amp; WHO African Regions milestones for achieving the Global target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Develop State-level </a:t>
            </a:r>
            <a:r>
              <a:rPr lang="en-GB" b="1" dirty="0"/>
              <a:t>budgeted Ca </a:t>
            </a:r>
            <a:r>
              <a:rPr lang="en-GB" b="1" dirty="0" err="1"/>
              <a:t>Cx</a:t>
            </a:r>
            <a:r>
              <a:rPr lang="en-GB" b="1" dirty="0"/>
              <a:t> control plan</a:t>
            </a:r>
            <a:r>
              <a:rPr lang="en-GB" dirty="0"/>
              <a:t> &amp; encourage your State to make a </a:t>
            </a:r>
            <a:r>
              <a:rPr lang="en-GB" b="1" dirty="0"/>
              <a:t>specific budgetary allocation for the plan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Use existing programs in your State (e.g., Immunization program) to create Ca </a:t>
            </a:r>
            <a:r>
              <a:rPr lang="en-GB" dirty="0" err="1"/>
              <a:t>Cx</a:t>
            </a:r>
            <a:r>
              <a:rPr lang="en-GB" dirty="0"/>
              <a:t> prevention awareness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Include HPV vaccination into routine immunization schedule of the State  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GB" dirty="0"/>
              <a:t>Work with the State Ministry of Education to initiate school-based HPV education &amp; vaccination of eligible girls</a:t>
            </a:r>
          </a:p>
          <a:p>
            <a:pPr lvl="1"/>
            <a:r>
              <a:rPr lang="en-GB" b="1" dirty="0"/>
              <a:t>Join global celebration of 1 </a:t>
            </a:r>
            <a:r>
              <a:rPr lang="en-GB" b="1" dirty="0" err="1"/>
              <a:t>yr</a:t>
            </a:r>
            <a:r>
              <a:rPr lang="en-GB" b="1" dirty="0"/>
              <a:t> anniversary of Global Strategy launch </a:t>
            </a:r>
            <a:r>
              <a:rPr lang="en-GB" dirty="0"/>
              <a:t>(17</a:t>
            </a:r>
            <a:r>
              <a:rPr lang="en-GB" baseline="30000" dirty="0"/>
              <a:t>th</a:t>
            </a:r>
            <a:r>
              <a:rPr lang="en-GB" dirty="0"/>
              <a:t> Nov.)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135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CAD372-94BA-4A10-ACF1-AC7D8F39D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144" y="33633"/>
            <a:ext cx="7345449" cy="45909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D32164-E870-42FC-B7E8-16B9FABFCF92}"/>
              </a:ext>
            </a:extLst>
          </p:cNvPr>
          <p:cNvSpPr txBox="1"/>
          <p:nvPr/>
        </p:nvSpPr>
        <p:spPr>
          <a:xfrm>
            <a:off x="1687483" y="4583647"/>
            <a:ext cx="4661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You can illuminate a public place in your state capital- </a:t>
            </a:r>
          </a:p>
          <a:p>
            <a:r>
              <a:rPr lang="en-GB" sz="1600" dirty="0" err="1"/>
              <a:t>color</a:t>
            </a:r>
            <a:r>
              <a:rPr lang="en-GB" sz="1600" dirty="0"/>
              <a:t> = teal with hexadecimal </a:t>
            </a:r>
            <a:r>
              <a:rPr lang="en-GB" sz="1600" dirty="0" err="1"/>
              <a:t>color</a:t>
            </a:r>
            <a:r>
              <a:rPr lang="en-GB" sz="1600" dirty="0"/>
              <a:t> code #008080 </a:t>
            </a:r>
          </a:p>
        </p:txBody>
      </p:sp>
    </p:spTree>
    <p:extLst>
      <p:ext uri="{BB962C8B-B14F-4D97-AF65-F5344CB8AC3E}">
        <p14:creationId xmlns:p14="http://schemas.microsoft.com/office/powerpoint/2010/main" val="369671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1D84-3136-4F70-8616-F1B52243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Declaration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033F1-AB75-4746-9A3A-E06003C71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None </a:t>
            </a:r>
          </a:p>
          <a:p>
            <a:pPr>
              <a:spcAft>
                <a:spcPts val="600"/>
              </a:spcAft>
            </a:pPr>
            <a:r>
              <a:rPr lang="en-GB" dirty="0"/>
              <a:t>Except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/>
              <a:t>Member, </a:t>
            </a:r>
            <a:r>
              <a:rPr lang="en-GB" sz="2400" i="1" dirty="0"/>
              <a:t>WHO DG’s Expert Group for the Elimination of Cervical Cancer Initiative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b="1" dirty="0"/>
              <a:t>A volunteer committee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GB" sz="2400" dirty="0"/>
              <a:t> developed the Global Cervical Cancer Elimination Strategy, &amp; is advocating for its implementation</a:t>
            </a:r>
          </a:p>
          <a:p>
            <a:pPr marL="3429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232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CBE9-71CB-4DE2-843B-4E5C7618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Please,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A9541-DC59-4A92-8684-DB97971B5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3" y="1200151"/>
            <a:ext cx="8652387" cy="339447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3200" dirty="0"/>
              <a:t>Let’s Join hands &amp; eliminate this </a:t>
            </a:r>
            <a:r>
              <a:rPr lang="en-GB" sz="3200" b="1" dirty="0"/>
              <a:t>PREVENTABLE Cancer</a:t>
            </a:r>
            <a:r>
              <a:rPr lang="en-GB" sz="3200" dirty="0"/>
              <a:t> from Nigeria &amp; the world </a:t>
            </a:r>
          </a:p>
          <a:p>
            <a:pPr>
              <a:spcAft>
                <a:spcPts val="1200"/>
              </a:spcAft>
            </a:pPr>
            <a:r>
              <a:rPr lang="en-GB" sz="3200" dirty="0"/>
              <a:t>We can do it</a:t>
            </a:r>
          </a:p>
          <a:p>
            <a:pPr>
              <a:spcAft>
                <a:spcPts val="1200"/>
              </a:spcAft>
            </a:pPr>
            <a:r>
              <a:rPr lang="en-GB" sz="3200" dirty="0"/>
              <a:t>May God bless us as we do so</a:t>
            </a:r>
          </a:p>
        </p:txBody>
      </p:sp>
    </p:spTree>
    <p:extLst>
      <p:ext uri="{BB962C8B-B14F-4D97-AF65-F5344CB8AC3E}">
        <p14:creationId xmlns:p14="http://schemas.microsoft.com/office/powerpoint/2010/main" val="199884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0461-2CE9-4EDE-81BB-6ABDAC36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23" y="398609"/>
            <a:ext cx="8329353" cy="790111"/>
          </a:xfrm>
        </p:spPr>
        <p:txBody>
          <a:bodyPr/>
          <a:lstStyle/>
          <a:p>
            <a:r>
              <a:rPr lang="en-GB" dirty="0"/>
              <a:t>Acknowledgments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CA164-3570-4DA2-972A-F1DBC534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38" y="1391808"/>
            <a:ext cx="8530915" cy="314694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b="1" dirty="0"/>
              <a:t>Dr Vincent Okpala, </a:t>
            </a:r>
            <a:r>
              <a:rPr lang="en-GB" dirty="0"/>
              <a:t>Commissioner for Health, Anambra State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→ facilitated </a:t>
            </a:r>
            <a:r>
              <a:rPr lang="en-GB" dirty="0"/>
              <a:t>this presentation</a:t>
            </a:r>
          </a:p>
          <a:p>
            <a:pPr>
              <a:spcAft>
                <a:spcPts val="1200"/>
              </a:spcAft>
            </a:pPr>
            <a:r>
              <a:rPr lang="en-GB" dirty="0"/>
              <a:t>Hon. Minister of Health / Commissioners – good efforts at improving health care delivery &amp; promotion in Nigeria  </a:t>
            </a:r>
          </a:p>
          <a:p>
            <a:pPr>
              <a:spcAft>
                <a:spcPts val="1200"/>
              </a:spcAft>
            </a:pPr>
            <a:r>
              <a:rPr lang="en-GB" dirty="0"/>
              <a:t>God bless Nigeria</a:t>
            </a:r>
          </a:p>
        </p:txBody>
      </p:sp>
    </p:spTree>
    <p:extLst>
      <p:ext uri="{BB962C8B-B14F-4D97-AF65-F5344CB8AC3E}">
        <p14:creationId xmlns:p14="http://schemas.microsoft.com/office/powerpoint/2010/main" val="3867407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FC5C-F6DF-4F03-B475-C1F605F2A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78"/>
            <a:ext cx="8229600" cy="857250"/>
          </a:xfrm>
        </p:spPr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Pls, Continue Encouraging Nigerians to Keep Safe from COVID-19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72F6A-2A3F-4A7B-849D-A20EA85C7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4773"/>
            <a:ext cx="8229600" cy="2529849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Failure to do that is </a:t>
            </a:r>
            <a:r>
              <a:rPr kumimoji="0" lang="en-GB" sz="33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nothing but</a:t>
            </a:r>
            <a:r>
              <a:rPr kumimoji="0" lang="en-GB" sz="3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,</a:t>
            </a:r>
            <a:endParaRPr lang="en-GB" sz="33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“Not-My-Portion Syndrome” </a:t>
            </a:r>
            <a:r>
              <a:rPr kumimoji="0" lang="en-GB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(Dim CC, 2019)</a:t>
            </a:r>
          </a:p>
          <a:p>
            <a:pPr marL="0" indent="0">
              <a:buNone/>
            </a:pPr>
            <a:r>
              <a:rPr lang="en-GB" sz="3300" dirty="0">
                <a:solidFill>
                  <a:prstClr val="black"/>
                </a:solidFill>
                <a:latin typeface="Arial Black" panose="020B0A04020102020204" pitchFamily="34" charset="0"/>
                <a:ea typeface="+mj-ea"/>
                <a:cs typeface="+mj-cs"/>
              </a:rPr>
              <a:t>              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Thank you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795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9DD1-6C50-499D-BC64-926CE45D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992"/>
            <a:ext cx="8229600" cy="460885"/>
          </a:xfrm>
        </p:spPr>
        <p:txBody>
          <a:bodyPr/>
          <a:lstStyle/>
          <a:p>
            <a:r>
              <a:rPr lang="en-GB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31577-BDF9-4728-A53D-B7F31B749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07" y="741470"/>
            <a:ext cx="8642554" cy="404683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200" dirty="0"/>
              <a:t>International Agency for Research on Cancer / WHO. Global Cancer Observatory: Cancer Today. Lyon, France: International Agency for Research on Cancer. 2020. </a:t>
            </a:r>
            <a:r>
              <a:rPr lang="en-GB" sz="2200" dirty="0">
                <a:hlinkClick r:id="rId3"/>
              </a:rPr>
              <a:t>https://gco.iarc.fr/today</a:t>
            </a:r>
            <a:endParaRPr lang="en-GB" sz="2200" dirty="0"/>
          </a:p>
          <a:p>
            <a:pPr>
              <a:spcAft>
                <a:spcPts val="600"/>
              </a:spcAft>
            </a:pPr>
            <a:r>
              <a:rPr lang="en-GB" sz="2200" dirty="0"/>
              <a:t>WHO. Global strategy to accelerate the elimination of cervical cancer as a public health problem. Geneva: WHO 2020. </a:t>
            </a:r>
            <a:r>
              <a:rPr lang="en-GB" sz="2200" dirty="0">
                <a:hlinkClick r:id="rId4"/>
              </a:rPr>
              <a:t>https://www.who.int/publications/i/item/9789240014107</a:t>
            </a:r>
            <a:endParaRPr lang="en-GB" sz="2200" dirty="0"/>
          </a:p>
          <a:p>
            <a:pPr>
              <a:spcAft>
                <a:spcPts val="600"/>
              </a:spcAft>
            </a:pPr>
            <a:r>
              <a:rPr lang="en-GB" sz="2200" dirty="0"/>
              <a:t>Dim CC. “Not My Portion” Syndrome: The Bane of Cervical Cancer Prevention and Women’s Health Promotion in Nigeria. 152nd Inaugural Lecture: University of Nigeria; lecture given 2019 June 20. </a:t>
            </a:r>
            <a:r>
              <a:rPr lang="en-GB" sz="2200" dirty="0">
                <a:hlinkClick r:id="rId5"/>
              </a:rPr>
              <a:t>https://drive.google.com/file/d/16x6gpaxPNEm7_2b57m_FWZJ_4z-MtMah/view</a:t>
            </a:r>
            <a:r>
              <a:rPr lang="en-GB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776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7F88-BD8F-4E08-A68F-99D09A11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268"/>
          </a:xfrm>
        </p:spPr>
        <p:txBody>
          <a:bodyPr/>
          <a:lstStyle/>
          <a:p>
            <a:r>
              <a:rPr lang="en-GB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E4E37-0EDD-4EC4-AB88-E906F72D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4218"/>
            <a:ext cx="8229600" cy="369559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Cause, course,&amp; burden of cervical cancer locally &amp; globally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Global elimination strategy interventions/targets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Emphasize that Nigeria can effectively implement a nationwide HPV vaccination of eligible girls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Introduce Resolutions of WHO Africa’s Regional Committee for Africa </a:t>
            </a:r>
            <a:r>
              <a:rPr lang="en-GB" sz="2000" i="1" dirty="0"/>
              <a:t>(71</a:t>
            </a:r>
            <a:r>
              <a:rPr lang="en-GB" sz="2000" i="1" baseline="30000" dirty="0"/>
              <a:t>st</a:t>
            </a:r>
            <a:r>
              <a:rPr lang="en-GB" sz="2000" i="1" dirty="0"/>
              <a:t> Session, August 2021)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Request NCHF to kickstart the introduction of HPV vaccination in the National Immunization schedule </a:t>
            </a:r>
          </a:p>
          <a:p>
            <a:r>
              <a:rPr lang="en-GB" dirty="0"/>
              <a:t>Request HPV vaccination awareness &amp; implementation at State level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90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8F5D8A-D28C-48D2-917D-523A272C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70" y="205979"/>
            <a:ext cx="8287230" cy="562424"/>
          </a:xfrm>
        </p:spPr>
        <p:txBody>
          <a:bodyPr/>
          <a:lstStyle/>
          <a:p>
            <a:r>
              <a:rPr lang="en-GB" dirty="0"/>
              <a:t>Burden of Cervical Cancer (Ca </a:t>
            </a:r>
            <a:r>
              <a:rPr lang="en-GB" dirty="0" err="1"/>
              <a:t>Cx</a:t>
            </a:r>
            <a:r>
              <a:rPr lang="en-GB" dirty="0"/>
              <a:t>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01160-A9D3-4D8C-8715-DFC1D7EBE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058" y="860612"/>
            <a:ext cx="4652682" cy="4203166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sz="2200" dirty="0"/>
              <a:t>Globally → one of the most common causes of cancer deaths</a:t>
            </a:r>
          </a:p>
          <a:p>
            <a:pPr>
              <a:spcAft>
                <a:spcPts val="0"/>
              </a:spcAft>
            </a:pPr>
            <a:r>
              <a:rPr lang="en-GB" sz="2200" dirty="0"/>
              <a:t>Within ages 15 – 59 </a:t>
            </a:r>
            <a:r>
              <a:rPr lang="en-GB" sz="2200" dirty="0" err="1"/>
              <a:t>yrs</a:t>
            </a:r>
            <a:r>
              <a:rPr lang="en-GB" sz="2200" dirty="0"/>
              <a:t>: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GB" sz="2200" dirty="0"/>
              <a:t>2nd most common cancer/cause of cancer deaths in </a:t>
            </a:r>
            <a:r>
              <a:rPr lang="en-GB" sz="2200" u="sng" dirty="0"/>
              <a:t>Nigeria</a:t>
            </a:r>
            <a:r>
              <a:rPr lang="en-GB" sz="2200" dirty="0"/>
              <a:t>, </a:t>
            </a:r>
            <a:r>
              <a:rPr lang="en-GB" sz="2200" u="sng" dirty="0"/>
              <a:t>Africa</a:t>
            </a:r>
            <a:r>
              <a:rPr lang="en-GB" sz="2200" dirty="0"/>
              <a:t>, &amp; </a:t>
            </a:r>
            <a:r>
              <a:rPr lang="en-GB" sz="2200" u="sng" dirty="0"/>
              <a:t>worldwide</a:t>
            </a:r>
            <a:r>
              <a:rPr lang="en-GB" sz="2200" dirty="0"/>
              <a:t> </a:t>
            </a:r>
          </a:p>
          <a:p>
            <a:pPr>
              <a:spcAft>
                <a:spcPts val="0"/>
              </a:spcAft>
            </a:pPr>
            <a:r>
              <a:rPr lang="en-GB" sz="2200" dirty="0"/>
              <a:t>½ million new cases &amp; 300,000/yr </a:t>
            </a:r>
          </a:p>
          <a:p>
            <a:pPr lvl="1">
              <a:spcAft>
                <a:spcPts val="400"/>
              </a:spcAft>
            </a:pPr>
            <a:r>
              <a:rPr lang="en-GB" sz="2200" b="1" dirty="0"/>
              <a:t>90% occur in less developed Nations </a:t>
            </a:r>
          </a:p>
          <a:p>
            <a:pPr>
              <a:spcAft>
                <a:spcPts val="400"/>
              </a:spcAft>
            </a:pPr>
            <a:r>
              <a:rPr lang="en-GB" sz="2200" b="1" dirty="0"/>
              <a:t>By 2030 </a:t>
            </a:r>
            <a:r>
              <a:rPr lang="en-GB" sz="2200" dirty="0"/>
              <a:t>→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GB" sz="2200" dirty="0"/>
              <a:t> 700,000 new cases &amp; 400,000 deaths, </a:t>
            </a:r>
            <a:r>
              <a:rPr lang="en-GB" sz="2200" b="1" dirty="0"/>
              <a:t>if nothing is done!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B9905B-EACE-4338-8E8A-616B1A5199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8613" y="1250770"/>
            <a:ext cx="4038600" cy="3292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4697C6-057C-436F-B699-6E61DA46C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903" y="2913121"/>
            <a:ext cx="126807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7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DECFB93-3A86-4B5A-9FC0-7542BB1AEBD2}"/>
              </a:ext>
            </a:extLst>
          </p:cNvPr>
          <p:cNvGrpSpPr/>
          <p:nvPr/>
        </p:nvGrpSpPr>
        <p:grpSpPr>
          <a:xfrm>
            <a:off x="3279731" y="2478903"/>
            <a:ext cx="1326004" cy="1478139"/>
            <a:chOff x="3279731" y="2478903"/>
            <a:chExt cx="1326004" cy="1478139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0D403D50-3DC2-42D4-A5CF-1D0F326D4904}"/>
                </a:ext>
              </a:extLst>
            </p:cNvPr>
            <p:cNvSpPr/>
            <p:nvPr/>
          </p:nvSpPr>
          <p:spPr>
            <a:xfrm rot="17704053">
              <a:off x="3638867" y="3023477"/>
              <a:ext cx="1149717" cy="6056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F38676-0ACD-4ACB-BBFF-0C6D0E48D776}"/>
                </a:ext>
              </a:extLst>
            </p:cNvPr>
            <p:cNvSpPr txBox="1"/>
            <p:nvPr/>
          </p:nvSpPr>
          <p:spPr>
            <a:xfrm>
              <a:off x="3279731" y="3433822"/>
              <a:ext cx="13260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Nigeria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5EBD-CA39-4AED-B13F-C60CCE021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9372"/>
          </a:xfrm>
        </p:spPr>
        <p:txBody>
          <a:bodyPr/>
          <a:lstStyle/>
          <a:p>
            <a:r>
              <a:rPr lang="en-GB" dirty="0"/>
              <a:t>Cause &amp; Course of cervical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3AA9F-9B5C-457B-9740-FA5CD11AC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941" y="991240"/>
            <a:ext cx="4135911" cy="39462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	</a:t>
            </a:r>
            <a:r>
              <a:rPr lang="en-GB" sz="2400" b="1" dirty="0"/>
              <a:t>Cause of Ca </a:t>
            </a:r>
            <a:r>
              <a:rPr lang="en-GB" sz="2400" b="1" dirty="0" err="1"/>
              <a:t>Cx</a:t>
            </a:r>
            <a:endParaRPr lang="en-GB" sz="2400" b="1" dirty="0"/>
          </a:p>
          <a:p>
            <a:pPr>
              <a:spcAft>
                <a:spcPts val="600"/>
              </a:spcAft>
            </a:pPr>
            <a:r>
              <a:rPr lang="en-GB" dirty="0"/>
              <a:t>Persistent </a:t>
            </a:r>
            <a:r>
              <a:rPr lang="en-GB" dirty="0" err="1"/>
              <a:t>infx</a:t>
            </a:r>
            <a:r>
              <a:rPr lang="en-GB" dirty="0"/>
              <a:t> by high-risk human papillomavirus (HPV) types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100" dirty="0"/>
              <a:t>About 14 HPV types </a:t>
            </a:r>
            <a:r>
              <a:rPr lang="en-GB" sz="21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GB" sz="2100" dirty="0"/>
              <a:t>associated with Ca </a:t>
            </a:r>
            <a:r>
              <a:rPr lang="en-GB" sz="2100" dirty="0" err="1"/>
              <a:t>Cx</a:t>
            </a:r>
            <a:r>
              <a:rPr lang="en-GB" sz="2100" dirty="0"/>
              <a:t>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/>
              <a:t>Types 16 &amp; 18 → over 70% of the disease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100" dirty="0"/>
              <a:t>Included in approved HPV vaccines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67239-49E8-48AC-A023-23622A3BA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853" y="802700"/>
            <a:ext cx="4616202" cy="38345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	</a:t>
            </a:r>
            <a:r>
              <a:rPr lang="en-GB" sz="2400" b="1" dirty="0"/>
              <a:t>Peculiar Disease Course</a:t>
            </a:r>
            <a:endParaRPr lang="en-GB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Prolonged </a:t>
            </a:r>
            <a:r>
              <a:rPr lang="en-GB" b="1" dirty="0"/>
              <a:t>precancer</a:t>
            </a:r>
            <a:r>
              <a:rPr lang="en-GB" dirty="0"/>
              <a:t> stage = cervical intraepithelial lesion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Detectable by routine screening &amp; treatable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Screening = HPV-based screening methods, not accessible in Nigeria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/>
              <a:t>Ca cx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GB" dirty="0"/>
              <a:t>Early &amp; Late stages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/>
              <a:t>Early-stage → curable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Late-stage → </a:t>
            </a:r>
            <a:r>
              <a:rPr lang="en-GB" b="1" dirty="0"/>
              <a:t>No cure </a:t>
            </a:r>
            <a:r>
              <a:rPr lang="en-GB" dirty="0"/>
              <a:t>(palliative treatment only!) 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05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020CD8-2755-4AB2-8FFB-B118B01E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13"/>
            <a:ext cx="8229600" cy="666857"/>
          </a:xfrm>
        </p:spPr>
        <p:txBody>
          <a:bodyPr/>
          <a:lstStyle/>
          <a:p>
            <a:r>
              <a:rPr lang="en-GB" dirty="0"/>
              <a:t>But, there is ‘Good News’ About Ca </a:t>
            </a:r>
            <a:r>
              <a:rPr lang="en-GB" dirty="0" err="1"/>
              <a:t>Cx</a:t>
            </a:r>
            <a:r>
              <a:rPr lang="en-GB" dirty="0"/>
              <a:t>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B9A414-7FA2-4D14-88D8-190D11EBD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9426"/>
            <a:ext cx="8229600" cy="3957658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dirty="0"/>
              <a:t>Ca </a:t>
            </a:r>
            <a:r>
              <a:rPr lang="en-GB" dirty="0" err="1"/>
              <a:t>Cx</a:t>
            </a:r>
            <a:r>
              <a:rPr lang="en-GB" dirty="0"/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→ Vaccine </a:t>
            </a:r>
            <a:r>
              <a:rPr lang="en-GB" dirty="0"/>
              <a:t>preventable 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GB" dirty="0"/>
              <a:t> Because of the established viral (HPV) cause </a:t>
            </a:r>
          </a:p>
          <a:p>
            <a:pPr>
              <a:spcAft>
                <a:spcPts val="400"/>
              </a:spcAft>
            </a:pPr>
            <a:r>
              <a:rPr lang="en-GB" dirty="0"/>
              <a:t>The precancer stages last long  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GB" dirty="0"/>
              <a:t>Identifiable through screening, &amp; 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GB" dirty="0"/>
              <a:t>Effectively treated 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GB" dirty="0"/>
              <a:t>Based on the “good news”, 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GB" dirty="0"/>
              <a:t>WHO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GB" b="1" dirty="0"/>
              <a:t>Global Ca </a:t>
            </a:r>
            <a:r>
              <a:rPr lang="en-GB" b="1" dirty="0" err="1"/>
              <a:t>Cx</a:t>
            </a:r>
            <a:r>
              <a:rPr lang="en-GB" b="1" dirty="0"/>
              <a:t> Elimination Strategy </a:t>
            </a:r>
          </a:p>
          <a:p>
            <a:pPr lvl="2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GB" sz="2200" dirty="0"/>
              <a:t>Ambitious, all-inclusive, and evidence-based strategy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Launched by member nations in November 2021 – including Nigeria</a:t>
            </a:r>
          </a:p>
        </p:txBody>
      </p:sp>
    </p:spTree>
    <p:extLst>
      <p:ext uri="{BB962C8B-B14F-4D97-AF65-F5344CB8AC3E}">
        <p14:creationId xmlns:p14="http://schemas.microsoft.com/office/powerpoint/2010/main" val="2364678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23BD-2030-4395-AEC2-04AA773F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132350"/>
            <a:ext cx="8294914" cy="774268"/>
          </a:xfrm>
        </p:spPr>
        <p:txBody>
          <a:bodyPr/>
          <a:lstStyle/>
          <a:p>
            <a:r>
              <a:rPr lang="en-GB" dirty="0"/>
              <a:t>Global Ca </a:t>
            </a:r>
            <a:r>
              <a:rPr lang="en-GB" dirty="0" err="1"/>
              <a:t>Cx</a:t>
            </a:r>
            <a:r>
              <a:rPr lang="en-GB" dirty="0"/>
              <a:t> Elimination Strategy (90-70-90)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C8589C-E6D2-4717-98B5-C868F916B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43219"/>
            <a:ext cx="9020999" cy="2904564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0574945-BD25-4B06-B912-6C98D2C4034B}"/>
              </a:ext>
            </a:extLst>
          </p:cNvPr>
          <p:cNvSpPr txBox="1"/>
          <p:nvPr/>
        </p:nvSpPr>
        <p:spPr>
          <a:xfrm>
            <a:off x="135171" y="3926078"/>
            <a:ext cx="8947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/>
              <a:t>Target year of the global Strategy → 2030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/>
              <a:t>Prescribed 3 interventions → achievable by every Nation </a:t>
            </a:r>
            <a:r>
              <a:rPr lang="en-GB" b="1" dirty="0"/>
              <a:t>if there is enough political will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My team’s mission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GB" dirty="0"/>
              <a:t>to mobilize credible stakeholders to encourage Govt political will, etc </a:t>
            </a:r>
          </a:p>
        </p:txBody>
      </p:sp>
    </p:spTree>
    <p:extLst>
      <p:ext uri="{BB962C8B-B14F-4D97-AF65-F5344CB8AC3E}">
        <p14:creationId xmlns:p14="http://schemas.microsoft.com/office/powerpoint/2010/main" val="180481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4536</TotalTime>
  <Words>1293</Words>
  <Application>Microsoft Office PowerPoint</Application>
  <PresentationFormat>On-screen Show (16:9)</PresentationFormat>
  <Paragraphs>121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Algerian</vt:lpstr>
      <vt:lpstr>Arial</vt:lpstr>
      <vt:lpstr>Arial Black</vt:lpstr>
      <vt:lpstr>Boopee</vt:lpstr>
      <vt:lpstr>Calibri</vt:lpstr>
      <vt:lpstr>Wingdings</vt:lpstr>
      <vt:lpstr>Office Theme</vt:lpstr>
      <vt:lpstr>1_Office Theme</vt:lpstr>
      <vt:lpstr>Kick Out Cervical Cancer from Nigeria:  A Need to Implement the Global Strategy </vt:lpstr>
      <vt:lpstr>Declaration</vt:lpstr>
      <vt:lpstr>Objectives </vt:lpstr>
      <vt:lpstr>Burden of Cervical Cancer (Ca Cx) </vt:lpstr>
      <vt:lpstr>PowerPoint Presentation</vt:lpstr>
      <vt:lpstr>PowerPoint Presentation</vt:lpstr>
      <vt:lpstr>Cause &amp; Course of cervical cancer</vt:lpstr>
      <vt:lpstr>But, there is ‘Good News’ About Ca Cx  </vt:lpstr>
      <vt:lpstr>Global Ca Cx Elimination Strategy (90-70-90)</vt:lpstr>
      <vt:lpstr>Projected Ca Cx Incidence if Developing Nations achieve the 2030 target &amp; sustain it?  </vt:lpstr>
      <vt:lpstr>Cervical Cancer Elimination: Nigerian status</vt:lpstr>
      <vt:lpstr>PowerPoint Presentation</vt:lpstr>
      <vt:lpstr>PowerPoint Presentation</vt:lpstr>
      <vt:lpstr>Their Objectives </vt:lpstr>
      <vt:lpstr>Summary Objectives, milestones, etc </vt:lpstr>
      <vt:lpstr>So, what have I been saying?</vt:lpstr>
      <vt:lpstr>Action Sought - 1</vt:lpstr>
      <vt:lpstr>Action Sought - 2</vt:lpstr>
      <vt:lpstr>PowerPoint Presentation</vt:lpstr>
      <vt:lpstr>Please,</vt:lpstr>
      <vt:lpstr>Acknowledgments </vt:lpstr>
      <vt:lpstr>Pls, Continue Encouraging Nigerians to Keep Safe from COVID-19 </vt:lpstr>
      <vt:lpstr>References 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Cyril Dim</cp:lastModifiedBy>
  <cp:revision>119</cp:revision>
  <cp:lastPrinted>2021-08-21T02:32:06Z</cp:lastPrinted>
  <dcterms:created xsi:type="dcterms:W3CDTF">2021-08-18T06:11:05Z</dcterms:created>
  <dcterms:modified xsi:type="dcterms:W3CDTF">2021-09-03T00:20:37Z</dcterms:modified>
</cp:coreProperties>
</file>