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83" r:id="rId5"/>
    <p:sldId id="292" r:id="rId6"/>
    <p:sldId id="299" r:id="rId7"/>
    <p:sldId id="298" r:id="rId8"/>
    <p:sldId id="300" r:id="rId9"/>
    <p:sldId id="301" r:id="rId10"/>
    <p:sldId id="302" r:id="rId11"/>
    <p:sldId id="303" r:id="rId12"/>
    <p:sldId id="304" r:id="rId13"/>
    <p:sldId id="307" r:id="rId14"/>
    <p:sldId id="305" r:id="rId15"/>
    <p:sldId id="291" r:id="rId16"/>
    <p:sldId id="284" r:id="rId17"/>
    <p:sldId id="309" r:id="rId18"/>
    <p:sldId id="310" r:id="rId19"/>
    <p:sldId id="311" r:id="rId20"/>
    <p:sldId id="312" r:id="rId21"/>
    <p:sldId id="314" r:id="rId22"/>
    <p:sldId id="32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25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54"/>
    <a:srgbClr val="8A0000"/>
    <a:srgbClr val="EAF9FC"/>
    <a:srgbClr val="E5FFE5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1" autoAdjust="0"/>
  </p:normalViewPr>
  <p:slideViewPr>
    <p:cSldViewPr snapToGrid="0">
      <p:cViewPr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C35D7-91C2-4266-8F24-D5755F9797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CE7FD-B62F-403D-8F0F-FA42AC4B529B}">
      <dgm:prSet phldrT="[Text]" custT="1"/>
      <dgm:spPr>
        <a:solidFill>
          <a:srgbClr val="001C54"/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000" b="1" dirty="0" smtClean="0">
              <a:latin typeface="Century Gothic" panose="020B0502020202020204" pitchFamily="34" charset="0"/>
            </a:rPr>
            <a:t> WE ARE NOT RE-INVENTING THE WHEELS.</a:t>
          </a:r>
          <a:endParaRPr lang="en-US" sz="2000" b="1" dirty="0">
            <a:latin typeface="Century Gothic" panose="020B0502020202020204" pitchFamily="34" charset="0"/>
          </a:endParaRPr>
        </a:p>
      </dgm:t>
    </dgm:pt>
    <dgm:pt modelId="{75C1CFD3-5597-444F-AB15-EF5721A86FB2}" type="parTrans" cxnId="{B5735CF0-140D-4D0E-85BB-CC3D7141628A}">
      <dgm:prSet/>
      <dgm:spPr/>
      <dgm:t>
        <a:bodyPr/>
        <a:lstStyle/>
        <a:p>
          <a:endParaRPr lang="en-US" sz="2400" b="1" dirty="0">
            <a:latin typeface="Century Gothic" panose="020B0502020202020204" pitchFamily="34" charset="0"/>
          </a:endParaRPr>
        </a:p>
      </dgm:t>
    </dgm:pt>
    <dgm:pt modelId="{44C651FB-370E-41F0-8F94-C7243848515B}" type="sibTrans" cxnId="{B5735CF0-140D-4D0E-85BB-CC3D7141628A}">
      <dgm:prSet/>
      <dgm:spPr/>
      <dgm:t>
        <a:bodyPr/>
        <a:lstStyle/>
        <a:p>
          <a:endParaRPr lang="en-US" sz="2400" b="1" dirty="0">
            <a:latin typeface="Century Gothic" panose="020B0502020202020204" pitchFamily="34" charset="0"/>
          </a:endParaRPr>
        </a:p>
      </dgm:t>
    </dgm:pt>
    <dgm:pt modelId="{C6F37DF6-5B20-4742-AF51-74896845F558}">
      <dgm:prSet phldrT="[Text]" custT="1"/>
      <dgm:spPr>
        <a:solidFill>
          <a:srgbClr val="001C54"/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000" b="1" dirty="0" smtClean="0">
              <a:latin typeface="Century Gothic" panose="020B0502020202020204" pitchFamily="34" charset="0"/>
            </a:rPr>
            <a:t> PETROLEUM TRUST FUND OF  1994-1999.</a:t>
          </a:r>
          <a:endParaRPr lang="en-US" sz="2000" b="1" dirty="0">
            <a:latin typeface="Century Gothic" panose="020B0502020202020204" pitchFamily="34" charset="0"/>
          </a:endParaRPr>
        </a:p>
      </dgm:t>
    </dgm:pt>
    <dgm:pt modelId="{A8B59F1E-B9C5-4B4C-9595-1EA3A1B92571}" type="parTrans" cxnId="{2E3738D0-EE6B-4776-B899-3FFB9A785123}">
      <dgm:prSet/>
      <dgm:spPr/>
      <dgm:t>
        <a:bodyPr/>
        <a:lstStyle/>
        <a:p>
          <a:endParaRPr lang="en-US" sz="2400" b="1" dirty="0">
            <a:latin typeface="Century Gothic" panose="020B0502020202020204" pitchFamily="34" charset="0"/>
          </a:endParaRPr>
        </a:p>
      </dgm:t>
    </dgm:pt>
    <dgm:pt modelId="{908FF635-0861-44D3-BC83-0F17346C0A54}" type="sibTrans" cxnId="{2E3738D0-EE6B-4776-B899-3FFB9A785123}">
      <dgm:prSet/>
      <dgm:spPr/>
      <dgm:t>
        <a:bodyPr/>
        <a:lstStyle/>
        <a:p>
          <a:endParaRPr lang="en-US" sz="2400" b="1" dirty="0">
            <a:latin typeface="Century Gothic" panose="020B0502020202020204" pitchFamily="34" charset="0"/>
          </a:endParaRPr>
        </a:p>
      </dgm:t>
    </dgm:pt>
    <dgm:pt modelId="{115E8BA9-CE6F-4702-8A44-9299CFCA6F3D}">
      <dgm:prSet phldrT="[Text]" custT="1"/>
      <dgm:spPr>
        <a:solidFill>
          <a:srgbClr val="001C54"/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800" b="1" dirty="0" smtClean="0">
              <a:latin typeface="Century Gothic" panose="020B0502020202020204" pitchFamily="34" charset="0"/>
            </a:rPr>
            <a:t> YOBE STATE DRUG MANAGEMENT AGENCY-ARC PPP</a:t>
          </a:r>
          <a:endParaRPr lang="en-US" sz="1800" b="1" dirty="0">
            <a:latin typeface="Century Gothic" panose="020B0502020202020204" pitchFamily="34" charset="0"/>
          </a:endParaRPr>
        </a:p>
      </dgm:t>
    </dgm:pt>
    <dgm:pt modelId="{CD157919-1A88-4D55-9B08-EE854E43516A}" type="parTrans" cxnId="{13AC1FAD-DB24-42E0-9784-218EDDC9BBB1}">
      <dgm:prSet/>
      <dgm:spPr/>
      <dgm:t>
        <a:bodyPr/>
        <a:lstStyle/>
        <a:p>
          <a:endParaRPr lang="en-US" sz="2400" b="1" dirty="0">
            <a:latin typeface="Century Gothic" panose="020B0502020202020204" pitchFamily="34" charset="0"/>
          </a:endParaRPr>
        </a:p>
      </dgm:t>
    </dgm:pt>
    <dgm:pt modelId="{E9179DB1-E8A7-4B2C-BF31-E2419FEB928F}" type="sibTrans" cxnId="{13AC1FAD-DB24-42E0-9784-218EDDC9BBB1}">
      <dgm:prSet/>
      <dgm:spPr/>
      <dgm:t>
        <a:bodyPr/>
        <a:lstStyle/>
        <a:p>
          <a:endParaRPr lang="en-US" sz="2400" b="1" dirty="0">
            <a:latin typeface="Century Gothic" panose="020B0502020202020204" pitchFamily="34" charset="0"/>
          </a:endParaRPr>
        </a:p>
      </dgm:t>
    </dgm:pt>
    <dgm:pt modelId="{161F76AB-822C-4A97-B0CC-7F618C5AD444}">
      <dgm:prSet custT="1"/>
      <dgm:spPr>
        <a:solidFill>
          <a:srgbClr val="001C54"/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800" b="0" dirty="0" smtClean="0">
              <a:latin typeface="Century Gothic" panose="020B0502020202020204" pitchFamily="34" charset="0"/>
            </a:rPr>
            <a:t> WE HAVE DONE IT BEFORE </a:t>
          </a:r>
          <a:endParaRPr lang="en-US" sz="1800" b="0" dirty="0">
            <a:latin typeface="Century Gothic" panose="020B0502020202020204" pitchFamily="34" charset="0"/>
          </a:endParaRPr>
        </a:p>
      </dgm:t>
    </dgm:pt>
    <dgm:pt modelId="{0DB58560-2BCE-4203-878A-9E46D0BDF99A}" type="parTrans" cxnId="{88F66172-A9E7-43D7-AF74-90314A148B1C}">
      <dgm:prSet/>
      <dgm:spPr/>
      <dgm:t>
        <a:bodyPr/>
        <a:lstStyle/>
        <a:p>
          <a:endParaRPr lang="en-US" sz="2400" b="1" dirty="0">
            <a:latin typeface="Century Gothic" panose="020B0502020202020204" pitchFamily="34" charset="0"/>
          </a:endParaRPr>
        </a:p>
      </dgm:t>
    </dgm:pt>
    <dgm:pt modelId="{1EC3E202-ABB2-49F0-B0D0-094E7461A5DB}" type="sibTrans" cxnId="{88F66172-A9E7-43D7-AF74-90314A148B1C}">
      <dgm:prSet/>
      <dgm:spPr/>
      <dgm:t>
        <a:bodyPr/>
        <a:lstStyle/>
        <a:p>
          <a:endParaRPr lang="en-US" sz="2400" b="1" dirty="0">
            <a:latin typeface="Century Gothic" panose="020B0502020202020204" pitchFamily="34" charset="0"/>
          </a:endParaRPr>
        </a:p>
      </dgm:t>
    </dgm:pt>
    <dgm:pt modelId="{D1C7FBBD-9EA9-468A-9640-769EFAD566DF}" type="pres">
      <dgm:prSet presAssocID="{469C35D7-91C2-4266-8F24-D5755F9797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C30FE4-9CEA-4B40-A84F-118BDE8C8DFB}" type="pres">
      <dgm:prSet presAssocID="{E3CCE7FD-B62F-403D-8F0F-FA42AC4B529B}" presName="parentLin" presStyleCnt="0"/>
      <dgm:spPr/>
    </dgm:pt>
    <dgm:pt modelId="{1162AB66-B292-4DAA-9E8D-F68DFB9700A2}" type="pres">
      <dgm:prSet presAssocID="{E3CCE7FD-B62F-403D-8F0F-FA42AC4B529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D793C79-16C1-4877-8FF5-7486FBCF105C}" type="pres">
      <dgm:prSet presAssocID="{E3CCE7FD-B62F-403D-8F0F-FA42AC4B529B}" presName="parentText" presStyleLbl="node1" presStyleIdx="0" presStyleCnt="4" custScaleX="1077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6FC9B-F296-4F20-815D-265D404DCC43}" type="pres">
      <dgm:prSet presAssocID="{E3CCE7FD-B62F-403D-8F0F-FA42AC4B529B}" presName="negativeSpace" presStyleCnt="0"/>
      <dgm:spPr/>
    </dgm:pt>
    <dgm:pt modelId="{28E392D9-0571-48DE-AC2E-CAC4A9338B01}" type="pres">
      <dgm:prSet presAssocID="{E3CCE7FD-B62F-403D-8F0F-FA42AC4B529B}" presName="childText" presStyleLbl="conFgAcc1" presStyleIdx="0" presStyleCnt="4">
        <dgm:presLayoutVars>
          <dgm:bulletEnabled val="1"/>
        </dgm:presLayoutVars>
      </dgm:prSet>
      <dgm:spPr/>
    </dgm:pt>
    <dgm:pt modelId="{00EF7350-5744-4EBE-BB74-81D2AD25A89F}" type="pres">
      <dgm:prSet presAssocID="{44C651FB-370E-41F0-8F94-C7243848515B}" presName="spaceBetweenRectangles" presStyleCnt="0"/>
      <dgm:spPr/>
    </dgm:pt>
    <dgm:pt modelId="{90B58E0A-A5BB-4D3C-A456-645888B47AF3}" type="pres">
      <dgm:prSet presAssocID="{161F76AB-822C-4A97-B0CC-7F618C5AD444}" presName="parentLin" presStyleCnt="0"/>
      <dgm:spPr/>
    </dgm:pt>
    <dgm:pt modelId="{F8D61CA7-521F-4444-890B-45982289F01A}" type="pres">
      <dgm:prSet presAssocID="{161F76AB-822C-4A97-B0CC-7F618C5AD44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FC86181-D2C0-4413-883B-0844CF8FEEE7}" type="pres">
      <dgm:prSet presAssocID="{161F76AB-822C-4A97-B0CC-7F618C5AD444}" presName="parentText" presStyleLbl="node1" presStyleIdx="1" presStyleCnt="4" custScaleX="1077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20E66-FAE1-45F0-A3E3-B6BF203B30A9}" type="pres">
      <dgm:prSet presAssocID="{161F76AB-822C-4A97-B0CC-7F618C5AD444}" presName="negativeSpace" presStyleCnt="0"/>
      <dgm:spPr/>
    </dgm:pt>
    <dgm:pt modelId="{58633524-5808-4884-A178-10823D25C380}" type="pres">
      <dgm:prSet presAssocID="{161F76AB-822C-4A97-B0CC-7F618C5AD444}" presName="childText" presStyleLbl="conFgAcc1" presStyleIdx="1" presStyleCnt="4">
        <dgm:presLayoutVars>
          <dgm:bulletEnabled val="1"/>
        </dgm:presLayoutVars>
      </dgm:prSet>
      <dgm:spPr/>
    </dgm:pt>
    <dgm:pt modelId="{DD97E292-0FFF-4D23-9BC0-3013FF2377DC}" type="pres">
      <dgm:prSet presAssocID="{1EC3E202-ABB2-49F0-B0D0-094E7461A5DB}" presName="spaceBetweenRectangles" presStyleCnt="0"/>
      <dgm:spPr/>
    </dgm:pt>
    <dgm:pt modelId="{E57E0C91-774A-4559-ABCC-38CDA78FCBA1}" type="pres">
      <dgm:prSet presAssocID="{C6F37DF6-5B20-4742-AF51-74896845F558}" presName="parentLin" presStyleCnt="0"/>
      <dgm:spPr/>
    </dgm:pt>
    <dgm:pt modelId="{06C2B02E-5531-432F-BCBC-08262300AE7F}" type="pres">
      <dgm:prSet presAssocID="{C6F37DF6-5B20-4742-AF51-74896845F55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511F358-3903-4494-B861-84CEA4F9EB16}" type="pres">
      <dgm:prSet presAssocID="{C6F37DF6-5B20-4742-AF51-74896845F558}" presName="parentText" presStyleLbl="node1" presStyleIdx="2" presStyleCnt="4" custScaleX="1068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A3E72-B11B-4B61-B856-8BBF2E948DA8}" type="pres">
      <dgm:prSet presAssocID="{C6F37DF6-5B20-4742-AF51-74896845F558}" presName="negativeSpace" presStyleCnt="0"/>
      <dgm:spPr/>
    </dgm:pt>
    <dgm:pt modelId="{066C1F61-AE7A-49E3-9A37-AF52859D5500}" type="pres">
      <dgm:prSet presAssocID="{C6F37DF6-5B20-4742-AF51-74896845F558}" presName="childText" presStyleLbl="conFgAcc1" presStyleIdx="2" presStyleCnt="4">
        <dgm:presLayoutVars>
          <dgm:bulletEnabled val="1"/>
        </dgm:presLayoutVars>
      </dgm:prSet>
      <dgm:spPr/>
    </dgm:pt>
    <dgm:pt modelId="{589B6F06-4559-4E88-84C1-526D37255E73}" type="pres">
      <dgm:prSet presAssocID="{908FF635-0861-44D3-BC83-0F17346C0A54}" presName="spaceBetweenRectangles" presStyleCnt="0"/>
      <dgm:spPr/>
    </dgm:pt>
    <dgm:pt modelId="{69500DE5-E25B-4AF5-8027-68E7E1F2CFBF}" type="pres">
      <dgm:prSet presAssocID="{115E8BA9-CE6F-4702-8A44-9299CFCA6F3D}" presName="parentLin" presStyleCnt="0"/>
      <dgm:spPr/>
    </dgm:pt>
    <dgm:pt modelId="{3C7CBB98-CA04-4A32-8C3F-317F22EFEA7C}" type="pres">
      <dgm:prSet presAssocID="{115E8BA9-CE6F-4702-8A44-9299CFCA6F3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8EC0240-3B2F-451D-9C37-3E3EC04F9C6F}" type="pres">
      <dgm:prSet presAssocID="{115E8BA9-CE6F-4702-8A44-9299CFCA6F3D}" presName="parentText" presStyleLbl="node1" presStyleIdx="3" presStyleCnt="4" custScaleX="1068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4D8ED-D079-45C0-9B4E-826A524AE70B}" type="pres">
      <dgm:prSet presAssocID="{115E8BA9-CE6F-4702-8A44-9299CFCA6F3D}" presName="negativeSpace" presStyleCnt="0"/>
      <dgm:spPr/>
    </dgm:pt>
    <dgm:pt modelId="{D685EDA2-8017-4F97-8435-6A2D36FBB505}" type="pres">
      <dgm:prSet presAssocID="{115E8BA9-CE6F-4702-8A44-9299CFCA6F3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26E1B04-7F31-4B07-93AB-7A1993B28CF9}" type="presOf" srcId="{C6F37DF6-5B20-4742-AF51-74896845F558}" destId="{B511F358-3903-4494-B861-84CEA4F9EB16}" srcOrd="1" destOrd="0" presId="urn:microsoft.com/office/officeart/2005/8/layout/list1"/>
    <dgm:cxn modelId="{2646F932-1FEC-4948-8842-5C3849B3E9A3}" type="presOf" srcId="{E3CCE7FD-B62F-403D-8F0F-FA42AC4B529B}" destId="{1162AB66-B292-4DAA-9E8D-F68DFB9700A2}" srcOrd="0" destOrd="0" presId="urn:microsoft.com/office/officeart/2005/8/layout/list1"/>
    <dgm:cxn modelId="{13AC1FAD-DB24-42E0-9784-218EDDC9BBB1}" srcId="{469C35D7-91C2-4266-8F24-D5755F9797AB}" destId="{115E8BA9-CE6F-4702-8A44-9299CFCA6F3D}" srcOrd="3" destOrd="0" parTransId="{CD157919-1A88-4D55-9B08-EE854E43516A}" sibTransId="{E9179DB1-E8A7-4B2C-BF31-E2419FEB928F}"/>
    <dgm:cxn modelId="{9B0B6318-98F1-42E9-83F7-C12850ED8452}" type="presOf" srcId="{469C35D7-91C2-4266-8F24-D5755F9797AB}" destId="{D1C7FBBD-9EA9-468A-9640-769EFAD566DF}" srcOrd="0" destOrd="0" presId="urn:microsoft.com/office/officeart/2005/8/layout/list1"/>
    <dgm:cxn modelId="{C073438D-D48B-45B1-9042-CF7A696A9A07}" type="presOf" srcId="{C6F37DF6-5B20-4742-AF51-74896845F558}" destId="{06C2B02E-5531-432F-BCBC-08262300AE7F}" srcOrd="0" destOrd="0" presId="urn:microsoft.com/office/officeart/2005/8/layout/list1"/>
    <dgm:cxn modelId="{3385A85A-BAA9-408A-BD72-F37261917048}" type="presOf" srcId="{E3CCE7FD-B62F-403D-8F0F-FA42AC4B529B}" destId="{0D793C79-16C1-4877-8FF5-7486FBCF105C}" srcOrd="1" destOrd="0" presId="urn:microsoft.com/office/officeart/2005/8/layout/list1"/>
    <dgm:cxn modelId="{AB45D4C1-7BF9-4A56-8BDD-E200B7587346}" type="presOf" srcId="{161F76AB-822C-4A97-B0CC-7F618C5AD444}" destId="{F8D61CA7-521F-4444-890B-45982289F01A}" srcOrd="0" destOrd="0" presId="urn:microsoft.com/office/officeart/2005/8/layout/list1"/>
    <dgm:cxn modelId="{B5735CF0-140D-4D0E-85BB-CC3D7141628A}" srcId="{469C35D7-91C2-4266-8F24-D5755F9797AB}" destId="{E3CCE7FD-B62F-403D-8F0F-FA42AC4B529B}" srcOrd="0" destOrd="0" parTransId="{75C1CFD3-5597-444F-AB15-EF5721A86FB2}" sibTransId="{44C651FB-370E-41F0-8F94-C7243848515B}"/>
    <dgm:cxn modelId="{B9EA423C-C769-44E6-99BC-90D47AA23CD2}" type="presOf" srcId="{115E8BA9-CE6F-4702-8A44-9299CFCA6F3D}" destId="{3C7CBB98-CA04-4A32-8C3F-317F22EFEA7C}" srcOrd="0" destOrd="0" presId="urn:microsoft.com/office/officeart/2005/8/layout/list1"/>
    <dgm:cxn modelId="{FBB7CAF7-85CA-4632-B76E-54399F591D53}" type="presOf" srcId="{161F76AB-822C-4A97-B0CC-7F618C5AD444}" destId="{4FC86181-D2C0-4413-883B-0844CF8FEEE7}" srcOrd="1" destOrd="0" presId="urn:microsoft.com/office/officeart/2005/8/layout/list1"/>
    <dgm:cxn modelId="{88F66172-A9E7-43D7-AF74-90314A148B1C}" srcId="{469C35D7-91C2-4266-8F24-D5755F9797AB}" destId="{161F76AB-822C-4A97-B0CC-7F618C5AD444}" srcOrd="1" destOrd="0" parTransId="{0DB58560-2BCE-4203-878A-9E46D0BDF99A}" sibTransId="{1EC3E202-ABB2-49F0-B0D0-094E7461A5DB}"/>
    <dgm:cxn modelId="{2E3738D0-EE6B-4776-B899-3FFB9A785123}" srcId="{469C35D7-91C2-4266-8F24-D5755F9797AB}" destId="{C6F37DF6-5B20-4742-AF51-74896845F558}" srcOrd="2" destOrd="0" parTransId="{A8B59F1E-B9C5-4B4C-9595-1EA3A1B92571}" sibTransId="{908FF635-0861-44D3-BC83-0F17346C0A54}"/>
    <dgm:cxn modelId="{9D119FFF-FD2F-4E21-A149-BF2645B7C01F}" type="presOf" srcId="{115E8BA9-CE6F-4702-8A44-9299CFCA6F3D}" destId="{F8EC0240-3B2F-451D-9C37-3E3EC04F9C6F}" srcOrd="1" destOrd="0" presId="urn:microsoft.com/office/officeart/2005/8/layout/list1"/>
    <dgm:cxn modelId="{7A989F40-644A-4433-BB39-2295177FFCE0}" type="presParOf" srcId="{D1C7FBBD-9EA9-468A-9640-769EFAD566DF}" destId="{C8C30FE4-9CEA-4B40-A84F-118BDE8C8DFB}" srcOrd="0" destOrd="0" presId="urn:microsoft.com/office/officeart/2005/8/layout/list1"/>
    <dgm:cxn modelId="{26C6F48F-FDE2-42DE-BC5F-3253A23FA946}" type="presParOf" srcId="{C8C30FE4-9CEA-4B40-A84F-118BDE8C8DFB}" destId="{1162AB66-B292-4DAA-9E8D-F68DFB9700A2}" srcOrd="0" destOrd="0" presId="urn:microsoft.com/office/officeart/2005/8/layout/list1"/>
    <dgm:cxn modelId="{22B74EB1-DA29-4E35-BD12-E8BF2254EBA1}" type="presParOf" srcId="{C8C30FE4-9CEA-4B40-A84F-118BDE8C8DFB}" destId="{0D793C79-16C1-4877-8FF5-7486FBCF105C}" srcOrd="1" destOrd="0" presId="urn:microsoft.com/office/officeart/2005/8/layout/list1"/>
    <dgm:cxn modelId="{2E049FAE-658D-4684-9115-F32949DF59A1}" type="presParOf" srcId="{D1C7FBBD-9EA9-468A-9640-769EFAD566DF}" destId="{ACC6FC9B-F296-4F20-815D-265D404DCC43}" srcOrd="1" destOrd="0" presId="urn:microsoft.com/office/officeart/2005/8/layout/list1"/>
    <dgm:cxn modelId="{DE1F5777-5CDC-4879-A35A-03A96BB8857E}" type="presParOf" srcId="{D1C7FBBD-9EA9-468A-9640-769EFAD566DF}" destId="{28E392D9-0571-48DE-AC2E-CAC4A9338B01}" srcOrd="2" destOrd="0" presId="urn:microsoft.com/office/officeart/2005/8/layout/list1"/>
    <dgm:cxn modelId="{70D25E92-2A59-4C8B-8731-CE9F52B0A027}" type="presParOf" srcId="{D1C7FBBD-9EA9-468A-9640-769EFAD566DF}" destId="{00EF7350-5744-4EBE-BB74-81D2AD25A89F}" srcOrd="3" destOrd="0" presId="urn:microsoft.com/office/officeart/2005/8/layout/list1"/>
    <dgm:cxn modelId="{47914F2D-111C-42F4-8CA0-3C97825E0168}" type="presParOf" srcId="{D1C7FBBD-9EA9-468A-9640-769EFAD566DF}" destId="{90B58E0A-A5BB-4D3C-A456-645888B47AF3}" srcOrd="4" destOrd="0" presId="urn:microsoft.com/office/officeart/2005/8/layout/list1"/>
    <dgm:cxn modelId="{7D380EED-7197-46C1-B47B-C3FB16C417CC}" type="presParOf" srcId="{90B58E0A-A5BB-4D3C-A456-645888B47AF3}" destId="{F8D61CA7-521F-4444-890B-45982289F01A}" srcOrd="0" destOrd="0" presId="urn:microsoft.com/office/officeart/2005/8/layout/list1"/>
    <dgm:cxn modelId="{FAE4523D-6234-4141-9D1F-A4E5D5190D1F}" type="presParOf" srcId="{90B58E0A-A5BB-4D3C-A456-645888B47AF3}" destId="{4FC86181-D2C0-4413-883B-0844CF8FEEE7}" srcOrd="1" destOrd="0" presId="urn:microsoft.com/office/officeart/2005/8/layout/list1"/>
    <dgm:cxn modelId="{0437A64F-C4DC-4B9B-9C84-1F4FC5E90207}" type="presParOf" srcId="{D1C7FBBD-9EA9-468A-9640-769EFAD566DF}" destId="{F2020E66-FAE1-45F0-A3E3-B6BF203B30A9}" srcOrd="5" destOrd="0" presId="urn:microsoft.com/office/officeart/2005/8/layout/list1"/>
    <dgm:cxn modelId="{06D38C71-A08B-4B34-8334-8F86355A83F8}" type="presParOf" srcId="{D1C7FBBD-9EA9-468A-9640-769EFAD566DF}" destId="{58633524-5808-4884-A178-10823D25C380}" srcOrd="6" destOrd="0" presId="urn:microsoft.com/office/officeart/2005/8/layout/list1"/>
    <dgm:cxn modelId="{189FC59C-C4C5-41D8-A261-E1AEC96CF295}" type="presParOf" srcId="{D1C7FBBD-9EA9-468A-9640-769EFAD566DF}" destId="{DD97E292-0FFF-4D23-9BC0-3013FF2377DC}" srcOrd="7" destOrd="0" presId="urn:microsoft.com/office/officeart/2005/8/layout/list1"/>
    <dgm:cxn modelId="{013E241B-45C9-4148-9152-A8E8257B65E4}" type="presParOf" srcId="{D1C7FBBD-9EA9-468A-9640-769EFAD566DF}" destId="{E57E0C91-774A-4559-ABCC-38CDA78FCBA1}" srcOrd="8" destOrd="0" presId="urn:microsoft.com/office/officeart/2005/8/layout/list1"/>
    <dgm:cxn modelId="{9A73857C-414E-4341-9649-FFAD62825728}" type="presParOf" srcId="{E57E0C91-774A-4559-ABCC-38CDA78FCBA1}" destId="{06C2B02E-5531-432F-BCBC-08262300AE7F}" srcOrd="0" destOrd="0" presId="urn:microsoft.com/office/officeart/2005/8/layout/list1"/>
    <dgm:cxn modelId="{CA0EA4F9-B1BD-4C80-8DBB-F7A8E02E9CEC}" type="presParOf" srcId="{E57E0C91-774A-4559-ABCC-38CDA78FCBA1}" destId="{B511F358-3903-4494-B861-84CEA4F9EB16}" srcOrd="1" destOrd="0" presId="urn:microsoft.com/office/officeart/2005/8/layout/list1"/>
    <dgm:cxn modelId="{B1CFEEBA-3C26-4A3A-9D86-A946E0DB2EC0}" type="presParOf" srcId="{D1C7FBBD-9EA9-468A-9640-769EFAD566DF}" destId="{FC8A3E72-B11B-4B61-B856-8BBF2E948DA8}" srcOrd="9" destOrd="0" presId="urn:microsoft.com/office/officeart/2005/8/layout/list1"/>
    <dgm:cxn modelId="{3D3B4E40-21EF-4270-BFB4-DDC963B590D8}" type="presParOf" srcId="{D1C7FBBD-9EA9-468A-9640-769EFAD566DF}" destId="{066C1F61-AE7A-49E3-9A37-AF52859D5500}" srcOrd="10" destOrd="0" presId="urn:microsoft.com/office/officeart/2005/8/layout/list1"/>
    <dgm:cxn modelId="{8CEFB24F-394B-490B-85D2-DAD0D226AF77}" type="presParOf" srcId="{D1C7FBBD-9EA9-468A-9640-769EFAD566DF}" destId="{589B6F06-4559-4E88-84C1-526D37255E73}" srcOrd="11" destOrd="0" presId="urn:microsoft.com/office/officeart/2005/8/layout/list1"/>
    <dgm:cxn modelId="{AB13D4D0-BB6A-49E0-8BE2-3F18AF83EF30}" type="presParOf" srcId="{D1C7FBBD-9EA9-468A-9640-769EFAD566DF}" destId="{69500DE5-E25B-4AF5-8027-68E7E1F2CFBF}" srcOrd="12" destOrd="0" presId="urn:microsoft.com/office/officeart/2005/8/layout/list1"/>
    <dgm:cxn modelId="{B99AF45B-3594-40C0-AC17-5E2D9ADEE277}" type="presParOf" srcId="{69500DE5-E25B-4AF5-8027-68E7E1F2CFBF}" destId="{3C7CBB98-CA04-4A32-8C3F-317F22EFEA7C}" srcOrd="0" destOrd="0" presId="urn:microsoft.com/office/officeart/2005/8/layout/list1"/>
    <dgm:cxn modelId="{3D602572-8AC1-4585-BE68-5B62C600BDE0}" type="presParOf" srcId="{69500DE5-E25B-4AF5-8027-68E7E1F2CFBF}" destId="{F8EC0240-3B2F-451D-9C37-3E3EC04F9C6F}" srcOrd="1" destOrd="0" presId="urn:microsoft.com/office/officeart/2005/8/layout/list1"/>
    <dgm:cxn modelId="{7E9930B6-0286-48D2-BAC8-0149B6331327}" type="presParOf" srcId="{D1C7FBBD-9EA9-468A-9640-769EFAD566DF}" destId="{E0D4D8ED-D079-45C0-9B4E-826A524AE70B}" srcOrd="13" destOrd="0" presId="urn:microsoft.com/office/officeart/2005/8/layout/list1"/>
    <dgm:cxn modelId="{D47E98D9-4EF0-4C2A-8145-09B3C6039E4B}" type="presParOf" srcId="{D1C7FBBD-9EA9-468A-9640-769EFAD566DF}" destId="{D685EDA2-8017-4F97-8435-6A2D36FBB505}" srcOrd="14" destOrd="0" presId="urn:microsoft.com/office/officeart/2005/8/layout/list1"/>
  </dgm:cxnLst>
  <dgm:bg>
    <a:solidFill>
      <a:srgbClr val="EAF9FC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392D9-0571-48DE-AC2E-CAC4A9338B01}">
      <dsp:nvSpPr>
        <dsp:cNvPr id="0" name=""/>
        <dsp:cNvSpPr/>
      </dsp:nvSpPr>
      <dsp:spPr>
        <a:xfrm>
          <a:off x="0" y="498244"/>
          <a:ext cx="5472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93C79-16C1-4877-8FF5-7486FBCF105C}">
      <dsp:nvSpPr>
        <dsp:cNvPr id="0" name=""/>
        <dsp:cNvSpPr/>
      </dsp:nvSpPr>
      <dsp:spPr>
        <a:xfrm>
          <a:off x="273600" y="84964"/>
          <a:ext cx="4128558" cy="826560"/>
        </a:xfrm>
        <a:prstGeom prst="roundRect">
          <a:avLst/>
        </a:prstGeom>
        <a:solidFill>
          <a:srgbClr val="001C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1447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en-US" sz="2000" b="1" kern="1200" dirty="0" smtClean="0">
              <a:latin typeface="Century Gothic" panose="020B0502020202020204" pitchFamily="34" charset="0"/>
            </a:rPr>
            <a:t> WE ARE NOT RE-INVENTING THE WHEELS.</a:t>
          </a:r>
          <a:endParaRPr lang="en-US" sz="2000" b="1" kern="1200" dirty="0">
            <a:latin typeface="Century Gothic" panose="020B0502020202020204" pitchFamily="34" charset="0"/>
          </a:endParaRPr>
        </a:p>
      </dsp:txBody>
      <dsp:txXfrm>
        <a:off x="313949" y="125313"/>
        <a:ext cx="4047860" cy="745862"/>
      </dsp:txXfrm>
    </dsp:sp>
    <dsp:sp modelId="{58633524-5808-4884-A178-10823D25C380}">
      <dsp:nvSpPr>
        <dsp:cNvPr id="0" name=""/>
        <dsp:cNvSpPr/>
      </dsp:nvSpPr>
      <dsp:spPr>
        <a:xfrm>
          <a:off x="0" y="1768325"/>
          <a:ext cx="5472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86181-D2C0-4413-883B-0844CF8FEEE7}">
      <dsp:nvSpPr>
        <dsp:cNvPr id="0" name=""/>
        <dsp:cNvSpPr/>
      </dsp:nvSpPr>
      <dsp:spPr>
        <a:xfrm>
          <a:off x="273600" y="1355044"/>
          <a:ext cx="4128558" cy="826560"/>
        </a:xfrm>
        <a:prstGeom prst="roundRect">
          <a:avLst/>
        </a:prstGeom>
        <a:solidFill>
          <a:srgbClr val="001C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1447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en-US" sz="1800" b="0" kern="1200" dirty="0" smtClean="0">
              <a:latin typeface="Century Gothic" panose="020B0502020202020204" pitchFamily="34" charset="0"/>
            </a:rPr>
            <a:t> WE HAVE DONE IT BEFORE </a:t>
          </a:r>
          <a:endParaRPr lang="en-US" sz="1800" b="0" kern="1200" dirty="0">
            <a:latin typeface="Century Gothic" panose="020B0502020202020204" pitchFamily="34" charset="0"/>
          </a:endParaRPr>
        </a:p>
      </dsp:txBody>
      <dsp:txXfrm>
        <a:off x="313949" y="1395393"/>
        <a:ext cx="4047860" cy="745862"/>
      </dsp:txXfrm>
    </dsp:sp>
    <dsp:sp modelId="{066C1F61-AE7A-49E3-9A37-AF52859D5500}">
      <dsp:nvSpPr>
        <dsp:cNvPr id="0" name=""/>
        <dsp:cNvSpPr/>
      </dsp:nvSpPr>
      <dsp:spPr>
        <a:xfrm>
          <a:off x="0" y="3038405"/>
          <a:ext cx="5472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1F358-3903-4494-B861-84CEA4F9EB16}">
      <dsp:nvSpPr>
        <dsp:cNvPr id="0" name=""/>
        <dsp:cNvSpPr/>
      </dsp:nvSpPr>
      <dsp:spPr>
        <a:xfrm>
          <a:off x="273600" y="2625125"/>
          <a:ext cx="4093471" cy="826560"/>
        </a:xfrm>
        <a:prstGeom prst="roundRect">
          <a:avLst/>
        </a:prstGeom>
        <a:solidFill>
          <a:srgbClr val="001C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1447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en-US" sz="2000" b="1" kern="1200" dirty="0" smtClean="0">
              <a:latin typeface="Century Gothic" panose="020B0502020202020204" pitchFamily="34" charset="0"/>
            </a:rPr>
            <a:t> PETROLEUM TRUST FUND OF  1994-1999.</a:t>
          </a:r>
          <a:endParaRPr lang="en-US" sz="2000" b="1" kern="1200" dirty="0">
            <a:latin typeface="Century Gothic" panose="020B0502020202020204" pitchFamily="34" charset="0"/>
          </a:endParaRPr>
        </a:p>
      </dsp:txBody>
      <dsp:txXfrm>
        <a:off x="313949" y="2665474"/>
        <a:ext cx="4012773" cy="745862"/>
      </dsp:txXfrm>
    </dsp:sp>
    <dsp:sp modelId="{D685EDA2-8017-4F97-8435-6A2D36FBB505}">
      <dsp:nvSpPr>
        <dsp:cNvPr id="0" name=""/>
        <dsp:cNvSpPr/>
      </dsp:nvSpPr>
      <dsp:spPr>
        <a:xfrm>
          <a:off x="0" y="4308485"/>
          <a:ext cx="5472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C0240-3B2F-451D-9C37-3E3EC04F9C6F}">
      <dsp:nvSpPr>
        <dsp:cNvPr id="0" name=""/>
        <dsp:cNvSpPr/>
      </dsp:nvSpPr>
      <dsp:spPr>
        <a:xfrm>
          <a:off x="273600" y="3895205"/>
          <a:ext cx="4093471" cy="826560"/>
        </a:xfrm>
        <a:prstGeom prst="roundRect">
          <a:avLst/>
        </a:prstGeom>
        <a:solidFill>
          <a:srgbClr val="001C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1447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en-US" sz="1800" b="1" kern="1200" dirty="0" smtClean="0">
              <a:latin typeface="Century Gothic" panose="020B0502020202020204" pitchFamily="34" charset="0"/>
            </a:rPr>
            <a:t> YOBE STATE DRUG MANAGEMENT AGENCY-ARC PPP</a:t>
          </a:r>
          <a:endParaRPr lang="en-US" sz="1800" b="1" kern="1200" dirty="0">
            <a:latin typeface="Century Gothic" panose="020B0502020202020204" pitchFamily="34" charset="0"/>
          </a:endParaRPr>
        </a:p>
      </dsp:txBody>
      <dsp:txXfrm>
        <a:off x="313949" y="3935554"/>
        <a:ext cx="4012773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9/3/2021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A90A43-BEC4-4B20-96E2-797B03FB82F2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2C2023-6C37-4611-ACAF-5F2060202836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206C51E8-C5C0-4672-B456-F44C69B074D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DE9AE8C-7574-4D45-B521-6B18054DA7C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F240172-5930-4717-A0CD-A151075277D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4A83CE-8643-4697-94A9-C9F587F46E2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0A765A5-BBCE-405E-A4B3-80A660118E8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65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2B8F0DB-CC25-4CE9-A68E-CAA2FD986AF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058973-2DC9-4087-9D57-F1D779F56CC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641062D-3CD4-49D1-A621-331E2933340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F2C1E7C-A088-4772-84B3-15309BEADF7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A52278A-6924-4F97-A196-AE30D3DACB7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312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663BD7B-5136-47ED-BE0A-C6C2F5622BD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ABA22C7-C35B-4EC0-B7CE-54F9EEFCB71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DAE4BC9-9CFF-4522-8216-651498F7A16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E822AA0-FB3E-4051-AA1F-F51204BA02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445288A-D169-4374-BCFD-917DD04B2B1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5709C-84DE-45F3-AE9B-8B6FD713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1250"/>
            <a:ext cx="5460114" cy="4665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BB18B1-3B7F-4B18-A1C5-BB7DA443C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816" y="1511250"/>
            <a:ext cx="5460114" cy="4665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19BDFB-8FC0-4B89-A29A-8EAC95E9A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11250"/>
            <a:ext cx="54849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E6C2CC0-9AB0-46E9-977A-EF923DCE7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334" y="1518287"/>
            <a:ext cx="54206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8DF954C-A51E-4242-B83E-A826008F5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9334" y="2486989"/>
            <a:ext cx="5432666" cy="37026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00E416E-6162-484A-BA4D-640FA8307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486989"/>
            <a:ext cx="5491215" cy="37026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1602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8B59DDF-F2BC-491E-92E0-9D2C1398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31999"/>
            <a:ext cx="6544468" cy="55138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22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110E46C-B434-49FA-AA0E-D64E5786D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31999"/>
            <a:ext cx="6544468" cy="5513889"/>
          </a:xfrm>
          <a:prstGeom prst="roundRect">
            <a:avLst>
              <a:gd name="adj" fmla="val 5554"/>
            </a:avLst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18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134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3B1662-8902-44D0-A545-5008B483D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8017" y="2169005"/>
            <a:ext cx="9035966" cy="2519990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757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Enter your caption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6" r:id="rId11"/>
    <p:sldLayoutId id="2147483657" r:id="rId12"/>
    <p:sldLayoutId id="2147483667" r:id="rId13"/>
    <p:sldLayoutId id="2147483668" r:id="rId14"/>
    <p:sldLayoutId id="2147483650" r:id="rId15"/>
    <p:sldLayoutId id="2147483652" r:id="rId16"/>
    <p:sldLayoutId id="2147483669" r:id="rId17"/>
    <p:sldLayoutId id="2147483671" r:id="rId18"/>
    <p:sldLayoutId id="2147483672" r:id="rId19"/>
    <p:sldLayoutId id="2147483670" r:id="rId20"/>
    <p:sldLayoutId id="2147483673" r:id="rId21"/>
    <p:sldLayoutId id="214748365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9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D321D15-504A-40FB-AE40-4A95EB1C8ED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27" y="1059366"/>
            <a:ext cx="6111664" cy="483962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393" y="1452423"/>
            <a:ext cx="5502347" cy="29970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LEVERAGING ON PPP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WITH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THE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LOCAL PHARMA MANUFACTURING GROUP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  <a:b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39394" y="4168943"/>
            <a:ext cx="5502347" cy="16431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AN OPPORTUNITY FOR STATES </a:t>
            </a:r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TO </a:t>
            </a:r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STRENGTHEN THEIR DRUG SUPPLY CHAIN AND INCREASE ACCESS TO MEDICINE.</a:t>
            </a:r>
            <a:endParaRPr lang="en-US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9DA4AB-9A57-44F7-8400-0C28E4DC7F4E}"/>
              </a:ext>
            </a:extLst>
          </p:cNvPr>
          <p:cNvGrpSpPr/>
          <p:nvPr/>
        </p:nvGrpSpPr>
        <p:grpSpPr>
          <a:xfrm>
            <a:off x="3021095" y="132762"/>
            <a:ext cx="2302452" cy="1867488"/>
            <a:chOff x="2139520" y="529925"/>
            <a:chExt cx="2379215" cy="20878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64DA446-807B-4C83-BB5A-59E3FABC93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39520" y="529925"/>
              <a:ext cx="2379215" cy="2087877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accent6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28CDBF8-0191-43F9-98FE-B98B088139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54929" y="603198"/>
              <a:ext cx="2175028" cy="1908692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27BB3A-921E-4289-8732-FF8AB7397E60}"/>
              </a:ext>
            </a:extLst>
          </p:cNvPr>
          <p:cNvGrpSpPr/>
          <p:nvPr/>
        </p:nvGrpSpPr>
        <p:grpSpPr>
          <a:xfrm>
            <a:off x="0" y="4990512"/>
            <a:ext cx="2302452" cy="1867488"/>
            <a:chOff x="2139520" y="529925"/>
            <a:chExt cx="2379215" cy="2087877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FEB874C-F619-4832-ACDD-B8EA804096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39520" y="529925"/>
              <a:ext cx="2379215" cy="2087877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accent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FB9631A-0123-4DA6-8D55-2750AA0ED1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54929" y="603198"/>
              <a:ext cx="2175028" cy="1908692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8CBE01A-5FB5-4256-AAC1-A614047AB5CF}"/>
              </a:ext>
            </a:extLst>
          </p:cNvPr>
          <p:cNvSpPr/>
          <p:nvPr/>
        </p:nvSpPr>
        <p:spPr>
          <a:xfrm>
            <a:off x="8759459" y="6249000"/>
            <a:ext cx="2882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FRANK MUONEMEH</a:t>
            </a:r>
          </a:p>
          <a:p>
            <a:pPr lvl="0" algn="r"/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Executive Secretary PMG-MAN</a:t>
            </a:r>
          </a:p>
        </p:txBody>
      </p:sp>
      <p:pic>
        <p:nvPicPr>
          <p:cNvPr id="21" name="Picture 20" descr="A picture containing clipart&#10;&#10;Description automatically generated">
            <a:extLst>
              <a:ext uri="{FF2B5EF4-FFF2-40B4-BE49-F238E27FC236}">
                <a16:creationId xmlns:a16="http://schemas.microsoft.com/office/drawing/2014/main" id="{9A6A11B4-0D52-46CF-8DEF-3968B2F2BD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3192" y="85780"/>
            <a:ext cx="1858548" cy="53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6736" y="1298363"/>
            <a:ext cx="7637509" cy="5549989"/>
          </a:xfr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9F6C8D-17C7-4FC8-8DF1-0F19ED69094E}"/>
              </a:ext>
            </a:extLst>
          </p:cNvPr>
          <p:cNvGrpSpPr/>
          <p:nvPr/>
        </p:nvGrpSpPr>
        <p:grpSpPr>
          <a:xfrm>
            <a:off x="537261" y="1298363"/>
            <a:ext cx="4256680" cy="2271200"/>
            <a:chOff x="266331" y="355785"/>
            <a:chExt cx="2673657" cy="82351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78D67D8-CE4B-4392-9E05-0E992DA8DA81}"/>
                </a:ext>
              </a:extLst>
            </p:cNvPr>
            <p:cNvSpPr/>
            <p:nvPr/>
          </p:nvSpPr>
          <p:spPr>
            <a:xfrm>
              <a:off x="266331" y="355785"/>
              <a:ext cx="2601156" cy="769450"/>
            </a:xfrm>
            <a:prstGeom prst="roundRect">
              <a:avLst>
                <a:gd name="adj" fmla="val 2388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0AEBB7E-17AE-487F-9B0C-B96D70764E05}"/>
                </a:ext>
              </a:extLst>
            </p:cNvPr>
            <p:cNvSpPr/>
            <p:nvPr/>
          </p:nvSpPr>
          <p:spPr>
            <a:xfrm>
              <a:off x="338832" y="409851"/>
              <a:ext cx="2601156" cy="769450"/>
            </a:xfrm>
            <a:prstGeom prst="roundRect">
              <a:avLst>
                <a:gd name="adj" fmla="val 23884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9D19E59-93B7-4C57-A5D4-1096689EFE60}"/>
              </a:ext>
            </a:extLst>
          </p:cNvPr>
          <p:cNvSpPr/>
          <p:nvPr/>
        </p:nvSpPr>
        <p:spPr>
          <a:xfrm>
            <a:off x="860964" y="2061098"/>
            <a:ext cx="3728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1C54"/>
                </a:solidFill>
                <a:latin typeface="Century Gothic" panose="020B0502020202020204" pitchFamily="34" charset="0"/>
              </a:rPr>
              <a:t>OUR SUCCESS STORY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B86DF8D5-CB54-4523-9FF4-A63538D0C5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0776" y="68024"/>
            <a:ext cx="1389639" cy="4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41E69-C153-4507-9B4A-9A72E41EB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8017" y="83219"/>
            <a:ext cx="1389639" cy="4024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B4A059-7763-4D79-9EB2-7E020C46A908}"/>
              </a:ext>
            </a:extLst>
          </p:cNvPr>
          <p:cNvGrpSpPr/>
          <p:nvPr/>
        </p:nvGrpSpPr>
        <p:grpSpPr>
          <a:xfrm>
            <a:off x="1626499" y="376603"/>
            <a:ext cx="2892236" cy="1416688"/>
            <a:chOff x="1783932" y="1021785"/>
            <a:chExt cx="2404771" cy="127971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B2D9E2-FF7B-4C78-9BDC-0D6DA72EE470}"/>
                </a:ext>
              </a:extLst>
            </p:cNvPr>
            <p:cNvGrpSpPr/>
            <p:nvPr/>
          </p:nvGrpSpPr>
          <p:grpSpPr>
            <a:xfrm>
              <a:off x="1783932" y="1021785"/>
              <a:ext cx="2404771" cy="1279713"/>
              <a:chOff x="266331" y="355785"/>
              <a:chExt cx="2673657" cy="82351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35E67D1-C89E-4B9A-AEBF-A983C73524C3}"/>
                  </a:ext>
                </a:extLst>
              </p:cNvPr>
              <p:cNvSpPr/>
              <p:nvPr/>
            </p:nvSpPr>
            <p:spPr>
              <a:xfrm>
                <a:off x="266331" y="355785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AEBF0E8-5B8C-4256-A868-7FEE54454C5D}"/>
                  </a:ext>
                </a:extLst>
              </p:cNvPr>
              <p:cNvSpPr/>
              <p:nvPr/>
            </p:nvSpPr>
            <p:spPr>
              <a:xfrm>
                <a:off x="338832" y="409851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7803F3-B872-4172-847D-CBB4DB086D14}"/>
                </a:ext>
              </a:extLst>
            </p:cNvPr>
            <p:cNvSpPr/>
            <p:nvPr/>
          </p:nvSpPr>
          <p:spPr>
            <a:xfrm>
              <a:off x="1883183" y="1153247"/>
              <a:ext cx="2266076" cy="11120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WHO cGMP</a:t>
              </a:r>
              <a:endParaRPr lang="en-US" sz="4400" b="1" spc="-50" dirty="0">
                <a:solidFill>
                  <a:srgbClr val="8A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2400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CERTIFICATION</a:t>
              </a:r>
              <a:r>
                <a:rPr lang="en-US" sz="3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/>
              </a:r>
              <a:br>
                <a:rPr lang="en-US" sz="3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</a:br>
              <a:endParaRPr lang="en-US" sz="1400" b="1" dirty="0">
                <a:solidFill>
                  <a:srgbClr val="001C5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89984F6-5D10-4B45-88DD-16942430E517}"/>
              </a:ext>
            </a:extLst>
          </p:cNvPr>
          <p:cNvSpPr/>
          <p:nvPr/>
        </p:nvSpPr>
        <p:spPr>
          <a:xfrm>
            <a:off x="2941116" y="1926217"/>
            <a:ext cx="323237" cy="4068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5E1EBA7-B69C-4371-970B-1656E33A4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537" y="2873375"/>
            <a:ext cx="5895219" cy="37131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rgbClr val="001C54"/>
                </a:solidFill>
                <a:latin typeface="Century Gothic" panose="020B0502020202020204" pitchFamily="34" charset="0"/>
              </a:rPr>
              <a:t>Four (4) PMG-MAN member companies in Nigeria are WHO cGMP certified. Their facilities have been certified for global and local manufacturing.</a:t>
            </a:r>
          </a:p>
          <a:p>
            <a:pPr marL="0" indent="0" algn="just">
              <a:buNone/>
            </a:pPr>
            <a:endParaRPr lang="en-US" sz="2800" dirty="0">
              <a:solidFill>
                <a:srgbClr val="001C54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1C54"/>
                </a:solidFill>
                <a:latin typeface="Century Gothic" panose="020B0502020202020204" pitchFamily="34" charset="0"/>
              </a:rPr>
              <a:t>Swiss Pharmaceutical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1C54"/>
                </a:solidFill>
                <a:latin typeface="Century Gothic" panose="020B0502020202020204" pitchFamily="34" charset="0"/>
              </a:rPr>
              <a:t>Chi Pharmaceutical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1C54"/>
                </a:solidFill>
                <a:latin typeface="Century Gothic" panose="020B0502020202020204" pitchFamily="34" charset="0"/>
              </a:rPr>
              <a:t>Evans Medical Plc.      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1C54"/>
                </a:solidFill>
                <a:latin typeface="Century Gothic" panose="020B0502020202020204" pitchFamily="34" charset="0"/>
              </a:rPr>
              <a:t>May &amp; Baker Plc.</a:t>
            </a:r>
          </a:p>
          <a:p>
            <a:pPr algn="just"/>
            <a:endParaRPr lang="x-none" dirty="0">
              <a:solidFill>
                <a:srgbClr val="001C5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2B02F8-DB2A-44BA-B485-0AF075F8A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184" y="1193723"/>
            <a:ext cx="5392815" cy="53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149" y="2470274"/>
            <a:ext cx="5627207" cy="412143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Century Gothic" panose="020B0502020202020204" pitchFamily="34" charset="0"/>
              </a:rPr>
              <a:t>WEST AFRICAN HEALTH ORGANIZATION(</a:t>
            </a: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WAHO)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Century Gothic" panose="020B0502020202020204" pitchFamily="34" charset="0"/>
              </a:rPr>
              <a:t>UNITED NATIONS INDUSTRIAL DEVELOPMENT ORGANIZATION(</a:t>
            </a: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UNIDO</a:t>
            </a:r>
            <a:r>
              <a:rPr lang="en-US" sz="1400" dirty="0"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Century Gothic" panose="020B0502020202020204" pitchFamily="34" charset="0"/>
              </a:rPr>
              <a:t>UNITED STATES PHARMACOPIA(USP)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Century Gothic" panose="020B0502020202020204" pitchFamily="34" charset="0"/>
              </a:rPr>
              <a:t>AFRICAN RESOURCE CENTER /PRIVATE SECTOR  HEALTH ALLIANCE(</a:t>
            </a: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ARC/PHA</a:t>
            </a:r>
            <a:r>
              <a:rPr lang="en-US" sz="1400" dirty="0"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Century Gothic" panose="020B0502020202020204" pitchFamily="34" charset="0"/>
              </a:rPr>
              <a:t>NATIONAL AGENCY FOR FOOD AND DRUG ADMINISTRATION(</a:t>
            </a: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NAFDAC</a:t>
            </a:r>
            <a:r>
              <a:rPr lang="en-US" sz="1400" dirty="0"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Century Gothic" panose="020B0502020202020204" pitchFamily="34" charset="0"/>
              </a:rPr>
              <a:t>FEDERAL MINISTRY OF INDUSTRY TRADE  AND INVESTMENT(</a:t>
            </a: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FMITI</a:t>
            </a:r>
            <a:r>
              <a:rPr lang="en-US" sz="1400" dirty="0"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GIZ Nigeria</a:t>
            </a:r>
            <a:r>
              <a:rPr lang="en-US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PPP WITH YOBE STATE GOVERNMENT.</a:t>
            </a:r>
            <a:endParaRPr lang="x-none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868EA5-DAC3-4FE9-9D9D-961432577376}"/>
              </a:ext>
            </a:extLst>
          </p:cNvPr>
          <p:cNvGrpSpPr/>
          <p:nvPr/>
        </p:nvGrpSpPr>
        <p:grpSpPr>
          <a:xfrm>
            <a:off x="1319265" y="181127"/>
            <a:ext cx="3347986" cy="1609573"/>
            <a:chOff x="1783932" y="1021785"/>
            <a:chExt cx="2358715" cy="132715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0E4BF39-A247-458A-8344-ED9EE2F05D34}"/>
                </a:ext>
              </a:extLst>
            </p:cNvPr>
            <p:cNvGrpSpPr/>
            <p:nvPr/>
          </p:nvGrpSpPr>
          <p:grpSpPr>
            <a:xfrm>
              <a:off x="1783932" y="1021785"/>
              <a:ext cx="2358715" cy="1327159"/>
              <a:chOff x="266331" y="355785"/>
              <a:chExt cx="2622451" cy="854048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819C7466-47AA-469D-991D-7E9AE071DCB0}"/>
                  </a:ext>
                </a:extLst>
              </p:cNvPr>
              <p:cNvSpPr/>
              <p:nvPr/>
            </p:nvSpPr>
            <p:spPr>
              <a:xfrm>
                <a:off x="266331" y="355785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C2B14B6-5F2B-41A8-B6A3-B45BBD8C04CB}"/>
                  </a:ext>
                </a:extLst>
              </p:cNvPr>
              <p:cNvSpPr/>
              <p:nvPr/>
            </p:nvSpPr>
            <p:spPr>
              <a:xfrm>
                <a:off x="287626" y="440383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3EA600-095A-42DB-ACA3-7DE1D132B885}"/>
                </a:ext>
              </a:extLst>
            </p:cNvPr>
            <p:cNvSpPr/>
            <p:nvPr/>
          </p:nvSpPr>
          <p:spPr>
            <a:xfrm>
              <a:off x="1950540" y="1487427"/>
              <a:ext cx="2044651" cy="5467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1C54"/>
                  </a:solidFill>
                  <a:latin typeface="Arial Nova" panose="020B0504020202020204" pitchFamily="34" charset="0"/>
                </a:rPr>
                <a:t>PARTNERSHIP FOR 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CAPACITY DEVELOPMENT</a:t>
              </a:r>
              <a:endParaRPr lang="en-US" b="1" dirty="0">
                <a:solidFill>
                  <a:srgbClr val="001C5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Arrow: Down 17">
            <a:extLst>
              <a:ext uri="{FF2B5EF4-FFF2-40B4-BE49-F238E27FC236}">
                <a16:creationId xmlns:a16="http://schemas.microsoft.com/office/drawing/2014/main" id="{C393FA78-A110-4019-B1D6-2172FB650BB5}"/>
              </a:ext>
            </a:extLst>
          </p:cNvPr>
          <p:cNvSpPr/>
          <p:nvPr/>
        </p:nvSpPr>
        <p:spPr>
          <a:xfrm>
            <a:off x="2941116" y="1996410"/>
            <a:ext cx="323237" cy="4068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0" name="Group 2059">
            <a:extLst>
              <a:ext uri="{FF2B5EF4-FFF2-40B4-BE49-F238E27FC236}">
                <a16:creationId xmlns:a16="http://schemas.microsoft.com/office/drawing/2014/main" id="{FD23FB36-E56A-43C8-A9AB-4FE89033882E}"/>
              </a:ext>
            </a:extLst>
          </p:cNvPr>
          <p:cNvGrpSpPr/>
          <p:nvPr/>
        </p:nvGrpSpPr>
        <p:grpSpPr>
          <a:xfrm>
            <a:off x="6141429" y="638251"/>
            <a:ext cx="5440179" cy="5638993"/>
            <a:chOff x="6141429" y="638251"/>
            <a:chExt cx="5440179" cy="5638993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0D74D4D5-6A4C-4248-8A92-B8CA1C918E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41429" y="1574686"/>
              <a:ext cx="2043194" cy="1793002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F94FFDEA-2C88-42F3-BD32-4BEB083145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42259" y="2540882"/>
              <a:ext cx="2043194" cy="1793002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4EE5C102-E41D-4C97-B675-BBF7672BEB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42260" y="638251"/>
              <a:ext cx="2043194" cy="1793002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0C7DC2E9-256F-4B2E-8206-C60356A9E3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15186" y="4484242"/>
              <a:ext cx="2043194" cy="1793002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64B9508-0A0B-4CF6-BCFA-C4ADCEABD2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60461" y="3507078"/>
              <a:ext cx="2043194" cy="1793002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7764F78E-BEEE-43CB-98F9-CED300FC9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19398" y="3543508"/>
              <a:ext cx="2043194" cy="1793002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2CDFEEA-B89E-4E06-8755-2B150F3097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38414" y="1627301"/>
              <a:ext cx="2043194" cy="1793002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570AE7D-28CB-4CBB-BF3F-EFE86CAF1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6265" y="936851"/>
              <a:ext cx="1246077" cy="1240538"/>
            </a:xfrm>
            <a:prstGeom prst="rect">
              <a:avLst/>
            </a:prstGeom>
          </p:spPr>
        </p:pic>
        <p:pic>
          <p:nvPicPr>
            <p:cNvPr id="2048" name="Picture 2047">
              <a:extLst>
                <a:ext uri="{FF2B5EF4-FFF2-40B4-BE49-F238E27FC236}">
                  <a16:creationId xmlns:a16="http://schemas.microsoft.com/office/drawing/2014/main" id="{83166986-0641-42FC-8D32-D8675A2E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02565" y="2645957"/>
              <a:ext cx="1457893" cy="1457893"/>
            </a:xfrm>
            <a:prstGeom prst="rect">
              <a:avLst/>
            </a:prstGeom>
          </p:spPr>
        </p:pic>
        <p:grpSp>
          <p:nvGrpSpPr>
            <p:cNvPr id="2059" name="Group 2058">
              <a:extLst>
                <a:ext uri="{FF2B5EF4-FFF2-40B4-BE49-F238E27FC236}">
                  <a16:creationId xmlns:a16="http://schemas.microsoft.com/office/drawing/2014/main" id="{1F2BF1DE-A675-4119-A60A-FA174819269F}"/>
                </a:ext>
              </a:extLst>
            </p:cNvPr>
            <p:cNvGrpSpPr/>
            <p:nvPr/>
          </p:nvGrpSpPr>
          <p:grpSpPr>
            <a:xfrm>
              <a:off x="6549950" y="3607529"/>
              <a:ext cx="1286820" cy="1325185"/>
              <a:chOff x="6291314" y="3607529"/>
              <a:chExt cx="1376774" cy="1370501"/>
            </a:xfrm>
          </p:grpSpPr>
          <p:pic>
            <p:nvPicPr>
              <p:cNvPr id="42" name="Picture 4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AEB58031-B313-4369-B01B-893F8BE596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7130"/>
              <a:stretch/>
            </p:blipFill>
            <p:spPr>
              <a:xfrm>
                <a:off x="6291314" y="4365435"/>
                <a:ext cx="1376774" cy="612595"/>
              </a:xfrm>
              <a:prstGeom prst="rect">
                <a:avLst/>
              </a:prstGeom>
            </p:spPr>
          </p:pic>
          <p:pic>
            <p:nvPicPr>
              <p:cNvPr id="2053" name="Picture 205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0D23CF8-565C-4328-AE1D-17450FC60D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66560"/>
              <a:stretch/>
            </p:blipFill>
            <p:spPr>
              <a:xfrm>
                <a:off x="6527226" y="3607529"/>
                <a:ext cx="867770" cy="725934"/>
              </a:xfrm>
              <a:prstGeom prst="rect">
                <a:avLst/>
              </a:prstGeom>
            </p:spPr>
          </p:pic>
        </p:grpSp>
        <p:pic>
          <p:nvPicPr>
            <p:cNvPr id="2055" name="Picture 2054">
              <a:extLst>
                <a:ext uri="{FF2B5EF4-FFF2-40B4-BE49-F238E27FC236}">
                  <a16:creationId xmlns:a16="http://schemas.microsoft.com/office/drawing/2014/main" id="{5D6FF1CC-B443-4475-870D-C9206123A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1470" y="3696899"/>
              <a:ext cx="1502583" cy="1522618"/>
            </a:xfrm>
            <a:prstGeom prst="rect">
              <a:avLst/>
            </a:prstGeom>
          </p:spPr>
        </p:pic>
        <p:grpSp>
          <p:nvGrpSpPr>
            <p:cNvPr id="2057" name="Group 2056">
              <a:extLst>
                <a:ext uri="{FF2B5EF4-FFF2-40B4-BE49-F238E27FC236}">
                  <a16:creationId xmlns:a16="http://schemas.microsoft.com/office/drawing/2014/main" id="{AC731A89-F3EB-4987-9D1C-76214BC0C6C2}"/>
                </a:ext>
              </a:extLst>
            </p:cNvPr>
            <p:cNvGrpSpPr/>
            <p:nvPr/>
          </p:nvGrpSpPr>
          <p:grpSpPr>
            <a:xfrm>
              <a:off x="9954735" y="1661591"/>
              <a:ext cx="1263375" cy="1452151"/>
              <a:chOff x="9697739" y="1661591"/>
              <a:chExt cx="1351690" cy="1501808"/>
            </a:xfrm>
          </p:grpSpPr>
          <p:pic>
            <p:nvPicPr>
              <p:cNvPr id="2051" name="Picture 205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99DC0543-34D0-4C44-A31C-A82920F73D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97739" y="2317568"/>
                <a:ext cx="1351690" cy="845831"/>
              </a:xfrm>
              <a:prstGeom prst="rect">
                <a:avLst/>
              </a:prstGeom>
            </p:spPr>
          </p:pic>
          <p:pic>
            <p:nvPicPr>
              <p:cNvPr id="43" name="Picture 4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8FDB53D5-9BE3-4828-983C-B28BAF1424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002555" y="1661591"/>
                <a:ext cx="562294" cy="746455"/>
              </a:xfrm>
              <a:prstGeom prst="rect">
                <a:avLst/>
              </a:prstGeom>
            </p:spPr>
          </p:pic>
        </p:grpSp>
        <p:grpSp>
          <p:nvGrpSpPr>
            <p:cNvPr id="2058" name="Group 2057">
              <a:extLst>
                <a:ext uri="{FF2B5EF4-FFF2-40B4-BE49-F238E27FC236}">
                  <a16:creationId xmlns:a16="http://schemas.microsoft.com/office/drawing/2014/main" id="{E5C61E45-7151-42D3-AA1A-FCCFBFB0F28B}"/>
                </a:ext>
              </a:extLst>
            </p:cNvPr>
            <p:cNvGrpSpPr/>
            <p:nvPr/>
          </p:nvGrpSpPr>
          <p:grpSpPr>
            <a:xfrm>
              <a:off x="8099432" y="4659741"/>
              <a:ext cx="1561026" cy="1029612"/>
              <a:chOff x="7821629" y="4659741"/>
              <a:chExt cx="1670147" cy="1064820"/>
            </a:xfrm>
          </p:grpSpPr>
          <p:pic>
            <p:nvPicPr>
              <p:cNvPr id="19" name="Picture 1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C3E5BEA-0974-41BE-A0C2-A0DC129C12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821629" y="5272578"/>
                <a:ext cx="1670147" cy="451983"/>
              </a:xfrm>
              <a:prstGeom prst="rect">
                <a:avLst/>
              </a:prstGeom>
            </p:spPr>
          </p:pic>
          <p:pic>
            <p:nvPicPr>
              <p:cNvPr id="44" name="Picture 4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63729FFC-BCD5-47AE-9BA7-E627BF3A5E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21108" y="4659741"/>
                <a:ext cx="916679" cy="538747"/>
              </a:xfrm>
              <a:prstGeom prst="rect">
                <a:avLst/>
              </a:prstGeom>
            </p:spPr>
          </p:pic>
        </p:grpSp>
        <p:pic>
          <p:nvPicPr>
            <p:cNvPr id="2056" name="Picture 4" descr="Related image">
              <a:extLst>
                <a:ext uri="{FF2B5EF4-FFF2-40B4-BE49-F238E27FC236}">
                  <a16:creationId xmlns:a16="http://schemas.microsoft.com/office/drawing/2014/main" id="{60823572-9354-4044-98A5-033C391F9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313" y="1942019"/>
              <a:ext cx="1340835" cy="1113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49" descr="A picture containing clipart&#10;&#10;Description automatically generated">
            <a:extLst>
              <a:ext uri="{FF2B5EF4-FFF2-40B4-BE49-F238E27FC236}">
                <a16:creationId xmlns:a16="http://schemas.microsoft.com/office/drawing/2014/main" id="{14D86830-1F4C-4228-9208-A805F1B6EC9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191" y="9119"/>
            <a:ext cx="1389639" cy="4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mtClean="0">
                <a:latin typeface="Century Gothic" panose="020B0502020202020204" pitchFamily="34" charset="0"/>
              </a:rPr>
              <a:pPr>
                <a:spcAft>
                  <a:spcPts val="600"/>
                </a:spcAft>
              </a:pPr>
              <a:t>13</a:t>
            </a:fld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AE0E562-D9C9-4327-A1C4-732A097F19C1}"/>
              </a:ext>
            </a:extLst>
          </p:cNvPr>
          <p:cNvSpPr txBox="1">
            <a:spLocks/>
          </p:cNvSpPr>
          <p:nvPr/>
        </p:nvSpPr>
        <p:spPr>
          <a:xfrm>
            <a:off x="248575" y="2548222"/>
            <a:ext cx="4990175" cy="3811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kern="1200" dirty="0">
                <a:solidFill>
                  <a:srgbClr val="001C54"/>
                </a:solidFill>
                <a:latin typeface="Century Gothic" panose="020B0502020202020204" pitchFamily="34" charset="0"/>
              </a:rPr>
              <a:t>A traditional event that holds biennially to showcase a wide range of pharma equipment and inputs which cover the entire pharma manufacturing industry and locally  finished pharmaceutical products.</a:t>
            </a:r>
          </a:p>
          <a:p>
            <a:pPr marL="0" indent="0" algn="just">
              <a:buNone/>
            </a:pPr>
            <a:endParaRPr lang="en-US" kern="1200" dirty="0">
              <a:solidFill>
                <a:srgbClr val="001C54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US" sz="2000" kern="1200" dirty="0">
                <a:solidFill>
                  <a:srgbClr val="001C54"/>
                </a:solidFill>
                <a:latin typeface="Century Gothic" panose="020B0502020202020204" pitchFamily="34" charset="0"/>
              </a:rPr>
              <a:t>It encourages further development of local manufacturing capacity and production of high quality, safe and affordable medicines</a:t>
            </a:r>
          </a:p>
        </p:txBody>
      </p:sp>
      <p:pic>
        <p:nvPicPr>
          <p:cNvPr id="13" name="Picture Placeholder 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21F78E5-30A5-4CFD-8722-07AC41C79F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797123" y="973941"/>
            <a:ext cx="6294521" cy="5303302"/>
          </a:xfrm>
          <a:prstGeom prst="roundRect">
            <a:avLst>
              <a:gd name="adj" fmla="val 12155"/>
            </a:avLst>
          </a:prstGeom>
          <a:noFill/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28807E85-EEAE-4C27-B61F-8C80AF260E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75" y="345695"/>
            <a:ext cx="3620622" cy="1603359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77BCC327-69EE-4940-8E7D-DB1A754F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24" y="1606225"/>
            <a:ext cx="768382" cy="2992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effectLst>
                  <a:glow rad="12700">
                    <a:schemeClr val="accent1">
                      <a:alpha val="40000"/>
                    </a:schemeClr>
                  </a:glow>
                  <a:outerShdw blurRad="50800" dist="38100" sx="107000" sy="1070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2019</a:t>
            </a:r>
          </a:p>
        </p:txBody>
      </p:sp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E280A19-5B8B-432A-999A-801D296B63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2361" y="0"/>
            <a:ext cx="1389639" cy="4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357" y="1298363"/>
            <a:ext cx="8238778" cy="5529413"/>
          </a:xfr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9F6C8D-17C7-4FC8-8DF1-0F19ED69094E}"/>
              </a:ext>
            </a:extLst>
          </p:cNvPr>
          <p:cNvGrpSpPr/>
          <p:nvPr/>
        </p:nvGrpSpPr>
        <p:grpSpPr>
          <a:xfrm>
            <a:off x="537261" y="1298363"/>
            <a:ext cx="4256680" cy="2271200"/>
            <a:chOff x="266331" y="355785"/>
            <a:chExt cx="2673657" cy="82351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78D67D8-CE4B-4392-9E05-0E992DA8DA81}"/>
                </a:ext>
              </a:extLst>
            </p:cNvPr>
            <p:cNvSpPr/>
            <p:nvPr/>
          </p:nvSpPr>
          <p:spPr>
            <a:xfrm>
              <a:off x="266331" y="355785"/>
              <a:ext cx="2601156" cy="769450"/>
            </a:xfrm>
            <a:prstGeom prst="roundRect">
              <a:avLst>
                <a:gd name="adj" fmla="val 2388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0AEBB7E-17AE-487F-9B0C-B96D70764E05}"/>
                </a:ext>
              </a:extLst>
            </p:cNvPr>
            <p:cNvSpPr/>
            <p:nvPr/>
          </p:nvSpPr>
          <p:spPr>
            <a:xfrm>
              <a:off x="338832" y="409851"/>
              <a:ext cx="2601156" cy="769450"/>
            </a:xfrm>
            <a:prstGeom prst="roundRect">
              <a:avLst>
                <a:gd name="adj" fmla="val 23884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9D19E59-93B7-4C57-A5D4-1096689EFE60}"/>
              </a:ext>
            </a:extLst>
          </p:cNvPr>
          <p:cNvSpPr/>
          <p:nvPr/>
        </p:nvSpPr>
        <p:spPr>
          <a:xfrm>
            <a:off x="1279347" y="2061098"/>
            <a:ext cx="289213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1C54"/>
                </a:solidFill>
                <a:latin typeface="Century Gothic" panose="020B0502020202020204" pitchFamily="34" charset="0"/>
              </a:rPr>
              <a:t>OUR AMBITIOUS</a:t>
            </a:r>
            <a:endParaRPr lang="en-US" sz="4000" b="1" dirty="0">
              <a:solidFill>
                <a:srgbClr val="001C54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solidFill>
                  <a:srgbClr val="001C54"/>
                </a:solidFill>
                <a:latin typeface="Century Gothic" panose="020B0502020202020204" pitchFamily="34" charset="0"/>
              </a:rPr>
              <a:t>GOALS</a:t>
            </a:r>
            <a:endParaRPr lang="en-US" sz="2800" b="1" dirty="0">
              <a:solidFill>
                <a:srgbClr val="001C5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B86DF8D5-CB54-4523-9FF4-A63538D0C5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0776" y="68024"/>
            <a:ext cx="1389639" cy="4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41E69-C153-4507-9B4A-9A72E41EB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8017" y="83219"/>
            <a:ext cx="1389639" cy="4024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B4A059-7763-4D79-9EB2-7E020C46A908}"/>
              </a:ext>
            </a:extLst>
          </p:cNvPr>
          <p:cNvGrpSpPr/>
          <p:nvPr/>
        </p:nvGrpSpPr>
        <p:grpSpPr>
          <a:xfrm>
            <a:off x="982395" y="270769"/>
            <a:ext cx="4137771" cy="1931262"/>
            <a:chOff x="1783932" y="1021785"/>
            <a:chExt cx="2404771" cy="141163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B2D9E2-FF7B-4C78-9BDC-0D6DA72EE470}"/>
                </a:ext>
              </a:extLst>
            </p:cNvPr>
            <p:cNvGrpSpPr/>
            <p:nvPr/>
          </p:nvGrpSpPr>
          <p:grpSpPr>
            <a:xfrm>
              <a:off x="1783932" y="1021785"/>
              <a:ext cx="2404771" cy="1279713"/>
              <a:chOff x="266331" y="355785"/>
              <a:chExt cx="2673657" cy="82351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35E67D1-C89E-4B9A-AEBF-A983C73524C3}"/>
                  </a:ext>
                </a:extLst>
              </p:cNvPr>
              <p:cNvSpPr/>
              <p:nvPr/>
            </p:nvSpPr>
            <p:spPr>
              <a:xfrm>
                <a:off x="266331" y="355785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AEBF0E8-5B8C-4256-A868-7FEE54454C5D}"/>
                  </a:ext>
                </a:extLst>
              </p:cNvPr>
              <p:cNvSpPr/>
              <p:nvPr/>
            </p:nvSpPr>
            <p:spPr>
              <a:xfrm>
                <a:off x="338832" y="409851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7803F3-B872-4172-847D-CBB4DB086D14}"/>
                </a:ext>
              </a:extLst>
            </p:cNvPr>
            <p:cNvSpPr/>
            <p:nvPr/>
          </p:nvSpPr>
          <p:spPr>
            <a:xfrm>
              <a:off x="1953411" y="1083626"/>
              <a:ext cx="2070259" cy="1349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200" b="1" spc="-50" dirty="0">
                  <a:solidFill>
                    <a:srgbClr val="8A0000"/>
                  </a:solidFill>
                  <a:latin typeface="Century Gothic" panose="020B0502020202020204" pitchFamily="34" charset="0"/>
                </a:rPr>
                <a:t>GOAL 1</a:t>
              </a:r>
            </a:p>
            <a:p>
              <a:pPr algn="ctr"/>
              <a:r>
                <a:rPr lang="en-US" sz="28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INTERVENTION FUND</a:t>
              </a:r>
              <a:r>
                <a:rPr lang="en-US" sz="3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/>
              </a:r>
              <a:br>
                <a:rPr lang="en-US" sz="3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</a:br>
              <a:endParaRPr lang="en-US" sz="1400" b="1" dirty="0">
                <a:solidFill>
                  <a:srgbClr val="001C5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89984F6-5D10-4B45-88DD-16942430E517}"/>
              </a:ext>
            </a:extLst>
          </p:cNvPr>
          <p:cNvSpPr/>
          <p:nvPr/>
        </p:nvSpPr>
        <p:spPr>
          <a:xfrm>
            <a:off x="2941116" y="2116717"/>
            <a:ext cx="323237" cy="4068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540F5DD-5583-495F-AA22-14C353691D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942" y="1906609"/>
            <a:ext cx="5423305" cy="4437639"/>
          </a:xfr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FC3397-02C1-4DF7-8ED0-42ABEAC55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985" y="2872879"/>
            <a:ext cx="5317429" cy="3714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solidFill>
                  <a:srgbClr val="001C54"/>
                </a:solidFill>
                <a:latin typeface="Century Gothic" panose="020B0502020202020204" pitchFamily="34" charset="0"/>
              </a:rPr>
              <a:t>We </a:t>
            </a:r>
            <a:r>
              <a:rPr lang="en-US" sz="3200" dirty="0" smtClean="0">
                <a:solidFill>
                  <a:srgbClr val="001C54"/>
                </a:solidFill>
                <a:latin typeface="Century Gothic" panose="020B0502020202020204" pitchFamily="34" charset="0"/>
              </a:rPr>
              <a:t>seek for </a:t>
            </a:r>
            <a:r>
              <a:rPr lang="en-US" sz="3200" dirty="0">
                <a:solidFill>
                  <a:srgbClr val="001C54"/>
                </a:solidFill>
                <a:latin typeface="Century Gothic" panose="020B0502020202020204" pitchFamily="34" charset="0"/>
              </a:rPr>
              <a:t>Intervention fund for </a:t>
            </a:r>
            <a:r>
              <a:rPr lang="en-US" sz="3200" dirty="0" smtClean="0">
                <a:solidFill>
                  <a:srgbClr val="001C54"/>
                </a:solidFill>
                <a:latin typeface="Century Gothic" panose="020B0502020202020204" pitchFamily="34" charset="0"/>
              </a:rPr>
              <a:t> sustainable export and </a:t>
            </a:r>
            <a:r>
              <a:rPr lang="en-US" sz="3200" dirty="0">
                <a:solidFill>
                  <a:srgbClr val="001C54"/>
                </a:solidFill>
                <a:latin typeface="Century Gothic" panose="020B0502020202020204" pitchFamily="34" charset="0"/>
              </a:rPr>
              <a:t>expansion, to update, upgrade  and scale up our </a:t>
            </a:r>
            <a:r>
              <a:rPr lang="en-US" sz="3200" dirty="0" smtClean="0">
                <a:solidFill>
                  <a:srgbClr val="001C54"/>
                </a:solidFill>
                <a:latin typeface="Century Gothic" panose="020B0502020202020204" pitchFamily="34" charset="0"/>
              </a:rPr>
              <a:t>facilities. </a:t>
            </a:r>
            <a:r>
              <a:rPr lang="en-US" sz="3200" dirty="0">
                <a:solidFill>
                  <a:srgbClr val="001C54"/>
                </a:solidFill>
                <a:latin typeface="Century Gothic" panose="020B0502020202020204" pitchFamily="34" charset="0"/>
              </a:rPr>
              <a:t/>
            </a:r>
            <a:br>
              <a:rPr lang="en-US" sz="3200" dirty="0">
                <a:solidFill>
                  <a:srgbClr val="001C54"/>
                </a:solidFill>
                <a:latin typeface="Century Gothic" panose="020B0502020202020204" pitchFamily="34" charset="0"/>
              </a:rPr>
            </a:br>
            <a:endParaRPr lang="en-US" sz="3200" dirty="0">
              <a:solidFill>
                <a:srgbClr val="001C5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41E69-C153-4507-9B4A-9A72E41EB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8017" y="83219"/>
            <a:ext cx="1389639" cy="4024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B4A059-7763-4D79-9EB2-7E020C46A908}"/>
              </a:ext>
            </a:extLst>
          </p:cNvPr>
          <p:cNvGrpSpPr/>
          <p:nvPr/>
        </p:nvGrpSpPr>
        <p:grpSpPr>
          <a:xfrm>
            <a:off x="982395" y="260126"/>
            <a:ext cx="4137770" cy="1761424"/>
            <a:chOff x="1783932" y="1014006"/>
            <a:chExt cx="2404771" cy="128749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B2D9E2-FF7B-4C78-9BDC-0D6DA72EE470}"/>
                </a:ext>
              </a:extLst>
            </p:cNvPr>
            <p:cNvGrpSpPr/>
            <p:nvPr/>
          </p:nvGrpSpPr>
          <p:grpSpPr>
            <a:xfrm>
              <a:off x="1783932" y="1021785"/>
              <a:ext cx="2404771" cy="1279713"/>
              <a:chOff x="266331" y="355785"/>
              <a:chExt cx="2673657" cy="82351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35E67D1-C89E-4B9A-AEBF-A983C73524C3}"/>
                  </a:ext>
                </a:extLst>
              </p:cNvPr>
              <p:cNvSpPr/>
              <p:nvPr/>
            </p:nvSpPr>
            <p:spPr>
              <a:xfrm>
                <a:off x="266331" y="355785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AEBF0E8-5B8C-4256-A868-7FEE54454C5D}"/>
                  </a:ext>
                </a:extLst>
              </p:cNvPr>
              <p:cNvSpPr/>
              <p:nvPr/>
            </p:nvSpPr>
            <p:spPr>
              <a:xfrm>
                <a:off x="338832" y="409851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7803F3-B872-4172-847D-CBB4DB086D14}"/>
                </a:ext>
              </a:extLst>
            </p:cNvPr>
            <p:cNvSpPr/>
            <p:nvPr/>
          </p:nvSpPr>
          <p:spPr>
            <a:xfrm>
              <a:off x="1940783" y="1014006"/>
              <a:ext cx="2106593" cy="1214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600" b="1" spc="-50" dirty="0">
                  <a:solidFill>
                    <a:srgbClr val="8A0000"/>
                  </a:solidFill>
                  <a:latin typeface="Century Gothic" panose="020B0502020202020204" pitchFamily="34" charset="0"/>
                </a:rPr>
                <a:t>GOAL 2</a:t>
              </a:r>
            </a:p>
            <a:p>
              <a:pPr algn="ctr"/>
              <a:r>
                <a:rPr lang="en-US" sz="1200" b="1" spc="-50" dirty="0" smtClean="0">
                  <a:solidFill>
                    <a:srgbClr val="001C54"/>
                  </a:solidFill>
                  <a:latin typeface="Century Gothic" panose="020B0502020202020204" pitchFamily="34" charset="0"/>
                </a:rPr>
                <a:t>CHANGING THE NARRATIVE &amp; FOCUSING </a:t>
              </a:r>
              <a:r>
                <a:rPr lang="en-US" sz="1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BEYOND </a:t>
              </a:r>
            </a:p>
            <a:p>
              <a:pPr algn="ctr"/>
              <a:r>
                <a:rPr lang="en-US" sz="1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DONOR AID</a:t>
              </a:r>
              <a:br>
                <a:rPr lang="en-US" sz="1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</a:br>
              <a:endParaRPr lang="en-US" sz="1200" b="1" dirty="0">
                <a:solidFill>
                  <a:srgbClr val="001C5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89984F6-5D10-4B45-88DD-16942430E517}"/>
              </a:ext>
            </a:extLst>
          </p:cNvPr>
          <p:cNvSpPr/>
          <p:nvPr/>
        </p:nvSpPr>
        <p:spPr>
          <a:xfrm>
            <a:off x="2945764" y="2440346"/>
            <a:ext cx="323237" cy="4068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540F5DD-5583-495F-AA22-14C353691D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6409453" y="1900536"/>
            <a:ext cx="5318203" cy="4218362"/>
          </a:xfr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FC3397-02C1-4DF7-8ED0-42ABEAC55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320" y="3143648"/>
            <a:ext cx="5655815" cy="371435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>
                <a:solidFill>
                  <a:srgbClr val="001C54"/>
                </a:solidFill>
                <a:latin typeface="Century Gothic" panose="020B0502020202020204" pitchFamily="34" charset="0"/>
              </a:rPr>
              <a:t>To reverse our over dependence on imported medicine. </a:t>
            </a:r>
          </a:p>
          <a:p>
            <a:pPr marL="0" indent="0" algn="just">
              <a:buNone/>
            </a:pPr>
            <a:endParaRPr lang="en-US" sz="2800" dirty="0">
              <a:solidFill>
                <a:srgbClr val="001C54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2800" dirty="0" smtClean="0">
                <a:solidFill>
                  <a:srgbClr val="001C54"/>
                </a:solidFill>
                <a:latin typeface="Century Gothic" panose="020B0502020202020204" pitchFamily="34" charset="0"/>
              </a:rPr>
              <a:t>We are changing the narrative, we have sowed the seed towards Self Reliance and looking beyond Donor Aid. </a:t>
            </a:r>
            <a:br>
              <a:rPr lang="en-US" sz="2800" dirty="0" smtClean="0">
                <a:solidFill>
                  <a:srgbClr val="001C54"/>
                </a:solidFill>
                <a:latin typeface="Century Gothic" panose="020B0502020202020204" pitchFamily="34" charset="0"/>
              </a:rPr>
            </a:br>
            <a:endParaRPr lang="en-US" sz="2800" dirty="0">
              <a:solidFill>
                <a:srgbClr val="001C5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41E69-C153-4507-9B4A-9A72E41EB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8017" y="83219"/>
            <a:ext cx="1389639" cy="4024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B4A059-7763-4D79-9EB2-7E020C46A908}"/>
              </a:ext>
            </a:extLst>
          </p:cNvPr>
          <p:cNvGrpSpPr/>
          <p:nvPr/>
        </p:nvGrpSpPr>
        <p:grpSpPr>
          <a:xfrm>
            <a:off x="982396" y="260126"/>
            <a:ext cx="4137772" cy="1761423"/>
            <a:chOff x="1783932" y="1014006"/>
            <a:chExt cx="2404771" cy="128749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B2D9E2-FF7B-4C78-9BDC-0D6DA72EE470}"/>
                </a:ext>
              </a:extLst>
            </p:cNvPr>
            <p:cNvGrpSpPr/>
            <p:nvPr/>
          </p:nvGrpSpPr>
          <p:grpSpPr>
            <a:xfrm>
              <a:off x="1783932" y="1021785"/>
              <a:ext cx="2404771" cy="1279713"/>
              <a:chOff x="266331" y="355785"/>
              <a:chExt cx="2673657" cy="82351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35E67D1-C89E-4B9A-AEBF-A983C73524C3}"/>
                  </a:ext>
                </a:extLst>
              </p:cNvPr>
              <p:cNvSpPr/>
              <p:nvPr/>
            </p:nvSpPr>
            <p:spPr>
              <a:xfrm>
                <a:off x="266331" y="355785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AEBF0E8-5B8C-4256-A868-7FEE54454C5D}"/>
                  </a:ext>
                </a:extLst>
              </p:cNvPr>
              <p:cNvSpPr/>
              <p:nvPr/>
            </p:nvSpPr>
            <p:spPr>
              <a:xfrm>
                <a:off x="338832" y="409851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7803F3-B872-4172-847D-CBB4DB086D14}"/>
                </a:ext>
              </a:extLst>
            </p:cNvPr>
            <p:cNvSpPr/>
            <p:nvPr/>
          </p:nvSpPr>
          <p:spPr>
            <a:xfrm>
              <a:off x="1919821" y="1014006"/>
              <a:ext cx="2148515" cy="1124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600" b="1" spc="-50" dirty="0">
                  <a:solidFill>
                    <a:srgbClr val="8A0000"/>
                  </a:solidFill>
                  <a:latin typeface="Century Gothic" panose="020B0502020202020204" pitchFamily="34" charset="0"/>
                </a:rPr>
                <a:t>GOAL 3</a:t>
              </a:r>
            </a:p>
            <a:p>
              <a:pPr algn="ctr"/>
              <a:r>
                <a:rPr lang="en-US" sz="1400" b="1" spc="-50" dirty="0" smtClean="0">
                  <a:solidFill>
                    <a:srgbClr val="001C54"/>
                  </a:solidFill>
                  <a:latin typeface="Century Gothic" panose="020B0502020202020204" pitchFamily="34" charset="0"/>
                </a:rPr>
                <a:t>ENSURE ATTAINMENT OF MEDICINE SECURITY</a:t>
              </a:r>
              <a:r>
                <a:rPr lang="en-US" sz="3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/>
              </a:r>
              <a:br>
                <a:rPr lang="en-US" sz="3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</a:br>
              <a:endParaRPr lang="en-US" sz="1400" b="1" dirty="0">
                <a:solidFill>
                  <a:srgbClr val="001C5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89984F6-5D10-4B45-88DD-16942430E517}"/>
              </a:ext>
            </a:extLst>
          </p:cNvPr>
          <p:cNvSpPr/>
          <p:nvPr/>
        </p:nvSpPr>
        <p:spPr>
          <a:xfrm>
            <a:off x="2945764" y="2440346"/>
            <a:ext cx="323237" cy="4068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540F5DD-5583-495F-AA22-14C353691D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0207" y="1795345"/>
            <a:ext cx="6008505" cy="4979435"/>
          </a:xfr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FC3397-02C1-4DF7-8ED0-42ABEAC55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320" y="3143648"/>
            <a:ext cx="5686680" cy="251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1C54"/>
                </a:solidFill>
                <a:latin typeface="Century Gothic" panose="020B0502020202020204" pitchFamily="34" charset="0"/>
              </a:rPr>
              <a:t>To </a:t>
            </a:r>
            <a:r>
              <a:rPr lang="en-US" sz="2800" dirty="0" smtClean="0">
                <a:solidFill>
                  <a:srgbClr val="001C54"/>
                </a:solidFill>
                <a:latin typeface="Century Gothic" panose="020B0502020202020204" pitchFamily="34" charset="0"/>
              </a:rPr>
              <a:t>Prepare to attain Medicine Security and National Self sufficiency within the context which government policies allows.</a:t>
            </a:r>
            <a:r>
              <a:rPr lang="en-US" sz="2800" dirty="0">
                <a:solidFill>
                  <a:srgbClr val="001C54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>
                <a:solidFill>
                  <a:srgbClr val="001C54"/>
                </a:solidFill>
                <a:latin typeface="Century Gothic" panose="020B0502020202020204" pitchFamily="34" charset="0"/>
              </a:rPr>
            </a:br>
            <a:endParaRPr lang="en-US" sz="2800" dirty="0">
              <a:solidFill>
                <a:srgbClr val="001C5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732" y="1259190"/>
            <a:ext cx="7787267" cy="5598811"/>
          </a:xfr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9F6C8D-17C7-4FC8-8DF1-0F19ED69094E}"/>
              </a:ext>
            </a:extLst>
          </p:cNvPr>
          <p:cNvGrpSpPr/>
          <p:nvPr/>
        </p:nvGrpSpPr>
        <p:grpSpPr>
          <a:xfrm>
            <a:off x="537261" y="1298363"/>
            <a:ext cx="4256680" cy="2271200"/>
            <a:chOff x="266331" y="355785"/>
            <a:chExt cx="2673657" cy="82351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78D67D8-CE4B-4392-9E05-0E992DA8DA81}"/>
                </a:ext>
              </a:extLst>
            </p:cNvPr>
            <p:cNvSpPr/>
            <p:nvPr/>
          </p:nvSpPr>
          <p:spPr>
            <a:xfrm>
              <a:off x="266331" y="355785"/>
              <a:ext cx="2601156" cy="769450"/>
            </a:xfrm>
            <a:prstGeom prst="roundRect">
              <a:avLst>
                <a:gd name="adj" fmla="val 2388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0AEBB7E-17AE-487F-9B0C-B96D70764E05}"/>
                </a:ext>
              </a:extLst>
            </p:cNvPr>
            <p:cNvSpPr/>
            <p:nvPr/>
          </p:nvSpPr>
          <p:spPr>
            <a:xfrm>
              <a:off x="338832" y="409851"/>
              <a:ext cx="2601156" cy="769450"/>
            </a:xfrm>
            <a:prstGeom prst="roundRect">
              <a:avLst>
                <a:gd name="adj" fmla="val 23884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9D19E59-93B7-4C57-A5D4-1096689EFE60}"/>
              </a:ext>
            </a:extLst>
          </p:cNvPr>
          <p:cNvSpPr/>
          <p:nvPr/>
        </p:nvSpPr>
        <p:spPr>
          <a:xfrm>
            <a:off x="666739" y="1840565"/>
            <a:ext cx="40206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1C54"/>
                </a:solidFill>
                <a:latin typeface="Century Gothic" panose="020B0502020202020204" pitchFamily="34" charset="0"/>
              </a:rPr>
              <a:t>WHY </a:t>
            </a:r>
            <a:r>
              <a:rPr lang="en-US" sz="2400" b="1" dirty="0" smtClean="0">
                <a:solidFill>
                  <a:srgbClr val="001C54"/>
                </a:solidFill>
                <a:latin typeface="Century Gothic" panose="020B0502020202020204" pitchFamily="34" charset="0"/>
              </a:rPr>
              <a:t>PPP WITH </a:t>
            </a:r>
            <a:endParaRPr lang="en-US" sz="2400" b="1" dirty="0">
              <a:solidFill>
                <a:srgbClr val="001C54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1C54"/>
                </a:solidFill>
                <a:latin typeface="Century Gothic" panose="020B0502020202020204" pitchFamily="34" charset="0"/>
              </a:rPr>
              <a:t>LOCAL PHARMA </a:t>
            </a:r>
          </a:p>
          <a:p>
            <a:pPr algn="ctr"/>
            <a:r>
              <a:rPr lang="en-US" sz="2400" b="1" dirty="0">
                <a:solidFill>
                  <a:srgbClr val="001C54"/>
                </a:solidFill>
                <a:latin typeface="Century Gothic" panose="020B0502020202020204" pitchFamily="34" charset="0"/>
              </a:rPr>
              <a:t>MANUFACTURING SECTOR</a:t>
            </a:r>
            <a:br>
              <a:rPr lang="en-US" sz="2400" b="1" dirty="0">
                <a:solidFill>
                  <a:srgbClr val="001C54"/>
                </a:solidFill>
                <a:latin typeface="Century Gothic" panose="020B0502020202020204" pitchFamily="34" charset="0"/>
              </a:rPr>
            </a:br>
            <a:endParaRPr lang="en-US" sz="2400" b="1" dirty="0">
              <a:solidFill>
                <a:srgbClr val="001C5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B86DF8D5-CB54-4523-9FF4-A63538D0C5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0776" y="68024"/>
            <a:ext cx="1389639" cy="4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1C54"/>
                </a:solidFill>
                <a:latin typeface="Century Gothic" panose="020B0502020202020204" pitchFamily="34" charset="0"/>
              </a:rPr>
              <a:t>…Partnership that works</a:t>
            </a:r>
            <a:endParaRPr lang="en-US" b="1" dirty="0">
              <a:solidFill>
                <a:srgbClr val="001C54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5CEDBEB-760B-4951-B186-47AE0637ECA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3230932"/>
              </p:ext>
            </p:extLst>
          </p:nvPr>
        </p:nvGraphicFramePr>
        <p:xfrm>
          <a:off x="289325" y="1378287"/>
          <a:ext cx="5472000" cy="509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0" name="Picture 6" descr="Related image">
            <a:extLst>
              <a:ext uri="{FF2B5EF4-FFF2-40B4-BE49-F238E27FC236}">
                <a16:creationId xmlns:a16="http://schemas.microsoft.com/office/drawing/2014/main" id="{4E450C03-DDB4-455A-BC7C-5A3A132B2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6900" y="834297"/>
            <a:ext cx="6105573" cy="600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C20226-C945-4E6E-B6BA-C6B82A534A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2361" y="9525"/>
            <a:ext cx="1389639" cy="4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9668"/>
            <a:ext cx="8385717" cy="5569618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F0A9559-DB92-4073-B666-807CB747E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7775" y="794576"/>
            <a:ext cx="4523565" cy="591163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1C54"/>
                </a:solidFill>
                <a:latin typeface="Century Gothic" panose="020B0502020202020204" pitchFamily="34" charset="0"/>
              </a:rPr>
              <a:t>PMG-MAN Overview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1C54"/>
                </a:solidFill>
                <a:latin typeface="Century Gothic" panose="020B0502020202020204" pitchFamily="34" charset="0"/>
              </a:rPr>
              <a:t>Our Success Story</a:t>
            </a:r>
            <a:endParaRPr lang="en-US" sz="100" dirty="0">
              <a:solidFill>
                <a:srgbClr val="001C54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00" dirty="0">
              <a:solidFill>
                <a:srgbClr val="001C54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00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-  WHO CGMP certification 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 -  5</a:t>
            </a:r>
            <a:r>
              <a:rPr lang="en-US" sz="1400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TH</a:t>
            </a:r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 Nigeria Pharma Manufacturers </a:t>
            </a:r>
            <a:r>
              <a:rPr lang="en-US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Expo</a:t>
            </a:r>
            <a:endParaRPr lang="en-US" sz="2000" dirty="0">
              <a:solidFill>
                <a:srgbClr val="001C54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1C54"/>
                </a:solidFill>
                <a:latin typeface="Century Gothic" panose="020B0502020202020204" pitchFamily="34" charset="0"/>
              </a:rPr>
              <a:t>Our ambitious goals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1C54"/>
                </a:solidFill>
                <a:latin typeface="Century Gothic" panose="020B0502020202020204" pitchFamily="34" charset="0"/>
              </a:rPr>
              <a:t>Partnership that works</a:t>
            </a:r>
            <a:endParaRPr lang="en-US" sz="2000" dirty="0">
              <a:solidFill>
                <a:srgbClr val="001C54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1C54"/>
                </a:solidFill>
                <a:latin typeface="Century Gothic" panose="020B0502020202020204" pitchFamily="34" charset="0"/>
              </a:rPr>
              <a:t>What we expect from </a:t>
            </a:r>
            <a:r>
              <a:rPr lang="en-US" sz="2000" dirty="0" smtClean="0">
                <a:solidFill>
                  <a:srgbClr val="001C54"/>
                </a:solidFill>
                <a:latin typeface="Century Gothic" panose="020B0502020202020204" pitchFamily="34" charset="0"/>
              </a:rPr>
              <a:t>State actors.</a:t>
            </a:r>
            <a:endParaRPr lang="en-US" sz="2000" dirty="0">
              <a:solidFill>
                <a:srgbClr val="001C54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8D67D8-CE4B-4392-9E05-0E992DA8DA81}"/>
              </a:ext>
            </a:extLst>
          </p:cNvPr>
          <p:cNvSpPr/>
          <p:nvPr/>
        </p:nvSpPr>
        <p:spPr>
          <a:xfrm>
            <a:off x="266331" y="310719"/>
            <a:ext cx="2601156" cy="769450"/>
          </a:xfrm>
          <a:prstGeom prst="roundRect">
            <a:avLst>
              <a:gd name="adj" fmla="val 238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AEBB7E-17AE-487F-9B0C-B96D70764E05}"/>
              </a:ext>
            </a:extLst>
          </p:cNvPr>
          <p:cNvSpPr/>
          <p:nvPr/>
        </p:nvSpPr>
        <p:spPr>
          <a:xfrm>
            <a:off x="338832" y="409851"/>
            <a:ext cx="2601156" cy="769450"/>
          </a:xfrm>
          <a:prstGeom prst="roundRect">
            <a:avLst>
              <a:gd name="adj" fmla="val 23884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D19E59-93B7-4C57-A5D4-1096689EFE60}"/>
              </a:ext>
            </a:extLst>
          </p:cNvPr>
          <p:cNvSpPr/>
          <p:nvPr/>
        </p:nvSpPr>
        <p:spPr>
          <a:xfrm>
            <a:off x="771659" y="532966"/>
            <a:ext cx="159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1C54"/>
                </a:solidFill>
                <a:latin typeface="Century Gothic" panose="020B0502020202020204" pitchFamily="34" charset="0"/>
              </a:rPr>
              <a:t>OUTLINE</a:t>
            </a:r>
            <a:endParaRPr lang="en-US" sz="2800" b="1" dirty="0"/>
          </a:p>
        </p:txBody>
      </p:sp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76CF340B-7FED-474D-9909-406721EA3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0319" y="9663"/>
            <a:ext cx="1381681" cy="4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41E69-C153-4507-9B4A-9A72E41EB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8017" y="83219"/>
            <a:ext cx="1389639" cy="4024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B4A059-7763-4D79-9EB2-7E020C46A908}"/>
              </a:ext>
            </a:extLst>
          </p:cNvPr>
          <p:cNvGrpSpPr/>
          <p:nvPr/>
        </p:nvGrpSpPr>
        <p:grpSpPr>
          <a:xfrm>
            <a:off x="899084" y="270769"/>
            <a:ext cx="4416594" cy="1750781"/>
            <a:chOff x="1735513" y="1021785"/>
            <a:chExt cx="2566815" cy="127971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B2D9E2-FF7B-4C78-9BDC-0D6DA72EE470}"/>
                </a:ext>
              </a:extLst>
            </p:cNvPr>
            <p:cNvGrpSpPr/>
            <p:nvPr/>
          </p:nvGrpSpPr>
          <p:grpSpPr>
            <a:xfrm>
              <a:off x="1783932" y="1021785"/>
              <a:ext cx="2404771" cy="1279713"/>
              <a:chOff x="266331" y="355785"/>
              <a:chExt cx="2673657" cy="82351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35E67D1-C89E-4B9A-AEBF-A983C73524C3}"/>
                  </a:ext>
                </a:extLst>
              </p:cNvPr>
              <p:cNvSpPr/>
              <p:nvPr/>
            </p:nvSpPr>
            <p:spPr>
              <a:xfrm>
                <a:off x="266331" y="355785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AEBF0E8-5B8C-4256-A868-7FEE54454C5D}"/>
                  </a:ext>
                </a:extLst>
              </p:cNvPr>
              <p:cNvSpPr/>
              <p:nvPr/>
            </p:nvSpPr>
            <p:spPr>
              <a:xfrm>
                <a:off x="338832" y="409851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7803F3-B872-4172-847D-CBB4DB086D14}"/>
                </a:ext>
              </a:extLst>
            </p:cNvPr>
            <p:cNvSpPr/>
            <p:nvPr/>
          </p:nvSpPr>
          <p:spPr>
            <a:xfrm>
              <a:off x="1735513" y="1295515"/>
              <a:ext cx="2566815" cy="663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spc="-50" dirty="0" smtClean="0">
                  <a:solidFill>
                    <a:srgbClr val="001C54"/>
                  </a:solidFill>
                  <a:latin typeface="Century Gothic" panose="020B0502020202020204" pitchFamily="34" charset="0"/>
                </a:rPr>
                <a:t>THE </a:t>
              </a:r>
              <a:r>
                <a:rPr lang="en-US" sz="14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NEXUS BETWEEN SDG, </a:t>
              </a:r>
            </a:p>
            <a:p>
              <a:pPr algn="ctr"/>
              <a:r>
                <a:rPr lang="en-US" sz="14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MEDICINE SECURITY &amp; </a:t>
              </a:r>
            </a:p>
            <a:p>
              <a:pPr algn="ctr"/>
              <a:r>
                <a:rPr lang="en-US" sz="14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UNIVERSAL COVERAGE</a:t>
              </a:r>
              <a:r>
                <a:rPr lang="en-US" sz="24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/>
              </a:r>
              <a:br>
                <a:rPr lang="en-US" sz="24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</a:br>
              <a:endParaRPr lang="en-US" sz="1100" b="1" dirty="0">
                <a:solidFill>
                  <a:srgbClr val="001C5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89984F6-5D10-4B45-88DD-16942430E517}"/>
              </a:ext>
            </a:extLst>
          </p:cNvPr>
          <p:cNvSpPr/>
          <p:nvPr/>
        </p:nvSpPr>
        <p:spPr>
          <a:xfrm>
            <a:off x="2945764" y="2211746"/>
            <a:ext cx="323237" cy="4068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FC3397-02C1-4DF7-8ED0-42ABEAC55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320" y="2915649"/>
            <a:ext cx="5686680" cy="36095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rgbClr val="001C54"/>
                </a:solidFill>
                <a:latin typeface="Century Gothic" panose="020B0502020202020204" pitchFamily="34" charset="0"/>
              </a:rPr>
              <a:t>There are strong  linkages  between Medicine Security, Universal Health Coverage, and attaining the Sustainable Development Goals(1,3,8,9)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001C54"/>
                </a:solidFill>
                <a:latin typeface="Century Gothic" panose="020B0502020202020204" pitchFamily="34" charset="0"/>
              </a:rPr>
              <a:t>Achievement of Medicine Security and UHC is fundamentally dependent  on increasing production, improving quality of Medicines produced, ensuring access to this quality medicines to the last mile.</a:t>
            </a:r>
          </a:p>
          <a:p>
            <a:pPr marL="0" indent="0" algn="just">
              <a:buNone/>
            </a:pPr>
            <a:endParaRPr lang="en-US" sz="2200" dirty="0">
              <a:solidFill>
                <a:srgbClr val="001C54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sz="2200" dirty="0">
              <a:solidFill>
                <a:srgbClr val="001C5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62056A-ED1C-4C3F-BFDC-C40EBCB76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5309" y="1475054"/>
            <a:ext cx="2171700" cy="208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F689654-B5CF-48BA-A3FA-6FD0974FD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6478" y="1475054"/>
            <a:ext cx="2089081" cy="208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C919967-9ABF-4A5F-BD48-EC43A968B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6478" y="3714749"/>
            <a:ext cx="2089081" cy="208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446F2DE0-4BD0-499B-8AEA-B932D0952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5310" y="3729994"/>
            <a:ext cx="2171700" cy="20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41E69-C153-4507-9B4A-9A72E41EB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8017" y="83219"/>
            <a:ext cx="1389639" cy="4024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B4A059-7763-4D79-9EB2-7E020C46A908}"/>
              </a:ext>
            </a:extLst>
          </p:cNvPr>
          <p:cNvGrpSpPr/>
          <p:nvPr/>
        </p:nvGrpSpPr>
        <p:grpSpPr>
          <a:xfrm>
            <a:off x="982397" y="270769"/>
            <a:ext cx="4137772" cy="1750781"/>
            <a:chOff x="1783932" y="1021785"/>
            <a:chExt cx="2404771" cy="127971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B2D9E2-FF7B-4C78-9BDC-0D6DA72EE470}"/>
                </a:ext>
              </a:extLst>
            </p:cNvPr>
            <p:cNvGrpSpPr/>
            <p:nvPr/>
          </p:nvGrpSpPr>
          <p:grpSpPr>
            <a:xfrm>
              <a:off x="1783932" y="1021785"/>
              <a:ext cx="2404771" cy="1279713"/>
              <a:chOff x="266331" y="355785"/>
              <a:chExt cx="2673657" cy="82351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35E67D1-C89E-4B9A-AEBF-A983C73524C3}"/>
                  </a:ext>
                </a:extLst>
              </p:cNvPr>
              <p:cNvSpPr/>
              <p:nvPr/>
            </p:nvSpPr>
            <p:spPr>
              <a:xfrm>
                <a:off x="266331" y="355785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AEBF0E8-5B8C-4256-A868-7FEE54454C5D}"/>
                  </a:ext>
                </a:extLst>
              </p:cNvPr>
              <p:cNvSpPr/>
              <p:nvPr/>
            </p:nvSpPr>
            <p:spPr>
              <a:xfrm>
                <a:off x="338832" y="409851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7803F3-B872-4172-847D-CBB4DB086D14}"/>
                </a:ext>
              </a:extLst>
            </p:cNvPr>
            <p:cNvSpPr/>
            <p:nvPr/>
          </p:nvSpPr>
          <p:spPr>
            <a:xfrm>
              <a:off x="2143566" y="1295515"/>
              <a:ext cx="1750711" cy="461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POPULATION BOOM</a:t>
              </a:r>
              <a:br>
                <a:rPr lang="en-US" sz="24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</a:br>
              <a:endParaRPr lang="en-US" sz="1100" b="1" dirty="0">
                <a:solidFill>
                  <a:srgbClr val="001C5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89984F6-5D10-4B45-88DD-16942430E517}"/>
              </a:ext>
            </a:extLst>
          </p:cNvPr>
          <p:cNvSpPr/>
          <p:nvPr/>
        </p:nvSpPr>
        <p:spPr>
          <a:xfrm>
            <a:off x="2945764" y="2211746"/>
            <a:ext cx="323237" cy="4068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FC3397-02C1-4DF7-8ED0-42ABEAC55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320" y="2915649"/>
            <a:ext cx="5391405" cy="329709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rgbClr val="001C54"/>
                </a:solidFill>
                <a:latin typeface="Century Gothic" panose="020B0502020202020204" pitchFamily="34" charset="0"/>
              </a:rPr>
              <a:t>The UN report predicts that by 2050,more than half the  worlds population will be concentrated in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NIGERIA</a:t>
            </a:r>
            <a:r>
              <a:rPr lang="en-US" sz="2200" dirty="0">
                <a:solidFill>
                  <a:srgbClr val="001C54"/>
                </a:solidFill>
                <a:latin typeface="Century Gothic" panose="020B0502020202020204" pitchFamily="34" charset="0"/>
              </a:rPr>
              <a:t> and Nine other countries.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001C54"/>
                </a:solidFill>
                <a:latin typeface="Century Gothic" panose="020B0502020202020204" pitchFamily="34" charset="0"/>
              </a:rPr>
              <a:t>Nigeria is to  be the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3RD LARGEST POPULATION IN THE WORLD.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001C54"/>
                </a:solidFill>
                <a:latin typeface="Century Gothic" panose="020B0502020202020204" pitchFamily="34" charset="0"/>
              </a:rPr>
              <a:t>Nigeria occupies a dominant position in Africa as the most  populous country.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001C54"/>
                </a:solidFill>
                <a:latin typeface="Century Gothic" panose="020B0502020202020204" pitchFamily="34" charset="0"/>
              </a:rPr>
              <a:t>With this population, comes  high incidence of diseases that puts the country at high Medicine Security risk, if we don’t manufacture our own medicine. </a:t>
            </a:r>
          </a:p>
          <a:p>
            <a:pPr marL="0" indent="0" algn="just">
              <a:buNone/>
            </a:pPr>
            <a:endParaRPr lang="en-US" sz="2200" dirty="0">
              <a:solidFill>
                <a:srgbClr val="001C5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42D88802-8804-4731-96B3-497A90E2F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6">
                        <a14:foregroundMark x1="93581" y1="29718" x2="94764" y2="18221"/>
                        <a14:foregroundMark x1="94764" y1="18221" x2="92736" y2="13883"/>
                        <a14:foregroundMark x1="94426" y1="31453" x2="98986" y2="21258"/>
                        <a14:foregroundMark x1="98986" y1="21258" x2="93581" y2="11280"/>
                        <a14:foregroundMark x1="93581" y1="11280" x2="64696" y2="11063"/>
                        <a14:foregroundMark x1="64696" y1="11063" x2="55574" y2="15184"/>
                        <a14:foregroundMark x1="55574" y1="15184" x2="46791" y2="9978"/>
                        <a14:foregroundMark x1="46791" y1="9978" x2="37331" y2="12581"/>
                        <a14:foregroundMark x1="37331" y1="12581" x2="28041" y2="7809"/>
                        <a14:foregroundMark x1="28041" y1="7809" x2="19088" y2="11280"/>
                        <a14:foregroundMark x1="19088" y1="11280" x2="13514" y2="20824"/>
                        <a14:foregroundMark x1="13514" y1="20824" x2="13345" y2="32972"/>
                        <a14:foregroundMark x1="13345" y1="32972" x2="6926" y2="44902"/>
                        <a14:foregroundMark x1="6926" y1="44902" x2="507" y2="72451"/>
                        <a14:foregroundMark x1="507" y1="72451" x2="22466" y2="95662"/>
                        <a14:foregroundMark x1="22466" y1="95662" x2="23480" y2="99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6755" y="2007171"/>
            <a:ext cx="5495925" cy="437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2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41E69-C153-4507-9B4A-9A72E41EB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8017" y="83219"/>
            <a:ext cx="1389639" cy="4024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B4A059-7763-4D79-9EB2-7E020C46A908}"/>
              </a:ext>
            </a:extLst>
          </p:cNvPr>
          <p:cNvGrpSpPr/>
          <p:nvPr/>
        </p:nvGrpSpPr>
        <p:grpSpPr>
          <a:xfrm>
            <a:off x="851233" y="299344"/>
            <a:ext cx="4189064" cy="1824731"/>
            <a:chOff x="1783932" y="1021785"/>
            <a:chExt cx="2404771" cy="127971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B2D9E2-FF7B-4C78-9BDC-0D6DA72EE470}"/>
                </a:ext>
              </a:extLst>
            </p:cNvPr>
            <p:cNvGrpSpPr/>
            <p:nvPr/>
          </p:nvGrpSpPr>
          <p:grpSpPr>
            <a:xfrm>
              <a:off x="1783932" y="1021785"/>
              <a:ext cx="2404771" cy="1279713"/>
              <a:chOff x="266331" y="355785"/>
              <a:chExt cx="2673657" cy="82351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35E67D1-C89E-4B9A-AEBF-A983C73524C3}"/>
                  </a:ext>
                </a:extLst>
              </p:cNvPr>
              <p:cNvSpPr/>
              <p:nvPr/>
            </p:nvSpPr>
            <p:spPr>
              <a:xfrm>
                <a:off x="266331" y="355785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AEBF0E8-5B8C-4256-A868-7FEE54454C5D}"/>
                  </a:ext>
                </a:extLst>
              </p:cNvPr>
              <p:cNvSpPr/>
              <p:nvPr/>
            </p:nvSpPr>
            <p:spPr>
              <a:xfrm>
                <a:off x="338832" y="409851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7803F3-B872-4172-847D-CBB4DB086D14}"/>
                </a:ext>
              </a:extLst>
            </p:cNvPr>
            <p:cNvSpPr/>
            <p:nvPr/>
          </p:nvSpPr>
          <p:spPr>
            <a:xfrm>
              <a:off x="1984069" y="1295515"/>
              <a:ext cx="2069701" cy="727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NATIONAL DEVELOPMENT</a:t>
              </a:r>
            </a:p>
            <a:p>
              <a:pPr algn="ctr"/>
              <a:r>
                <a:rPr lang="en-US" sz="2400" b="1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 AND SOCIAL ECONOMIC </a:t>
              </a:r>
            </a:p>
            <a:p>
              <a:pPr algn="ctr"/>
              <a:r>
                <a:rPr lang="en-US" sz="2400" b="1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PERSPECTIVE</a:t>
              </a:r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89984F6-5D10-4B45-88DD-16942430E517}"/>
              </a:ext>
            </a:extLst>
          </p:cNvPr>
          <p:cNvSpPr/>
          <p:nvPr/>
        </p:nvSpPr>
        <p:spPr>
          <a:xfrm>
            <a:off x="2832377" y="2274788"/>
            <a:ext cx="340360" cy="51458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FC3397-02C1-4DF7-8ED0-42ABEAC55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903" y="3102010"/>
            <a:ext cx="6051997" cy="4049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1C54"/>
                </a:solidFill>
                <a:latin typeface="Century Gothic" panose="020B0502020202020204" pitchFamily="34" charset="0"/>
              </a:rPr>
              <a:t>Evidence suggests that the local pharma manufacturing has contributed immensely by not only satisfying the nations medicine needs but also in the boost of the nations economy.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1C54"/>
                </a:solidFill>
                <a:latin typeface="Century Gothic" panose="020B0502020202020204" pitchFamily="34" charset="0"/>
              </a:rPr>
              <a:t>The industry creates jobs in millions.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1C54"/>
                </a:solidFill>
                <a:latin typeface="Century Gothic" panose="020B0502020202020204" pitchFamily="34" charset="0"/>
              </a:rPr>
              <a:t>The industry helps to reduce pressure on our foreign reserves.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1C54"/>
                </a:solidFill>
                <a:latin typeface="Century Gothic" panose="020B0502020202020204" pitchFamily="34" charset="0"/>
              </a:rPr>
              <a:t>It attracts Forex and Foreign Direct Investment.</a:t>
            </a:r>
          </a:p>
          <a:p>
            <a:pPr marL="0" indent="0">
              <a:buNone/>
            </a:pPr>
            <a:endParaRPr lang="en-US" sz="2000" dirty="0">
              <a:solidFill>
                <a:srgbClr val="001C5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2" descr="https://www.wbginvestmentclimate.org/advisory-services/health/health-in-africa/images/africa-map-for-front-page_v2.jpg">
            <a:extLst>
              <a:ext uri="{FF2B5EF4-FFF2-40B4-BE49-F238E27FC236}">
                <a16:creationId xmlns:a16="http://schemas.microsoft.com/office/drawing/2014/main" id="{7CD71105-B2E5-4D86-AB94-54E0B6AFC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4" b="96444" l="568" r="93417">
                        <a14:foregroundMark x1="56640" y1="8297" x2="46538" y2="11961"/>
                        <a14:foregroundMark x1="46538" y1="11961" x2="37344" y2="8082"/>
                        <a14:foregroundMark x1="37344" y1="8082" x2="26107" y2="7004"/>
                        <a14:foregroundMark x1="26107" y1="7004" x2="17253" y2="11853"/>
                        <a14:foregroundMark x1="17253" y1="11853" x2="9762" y2="18858"/>
                        <a14:foregroundMark x1="9762" y1="18858" x2="6924" y2="28556"/>
                        <a14:foregroundMark x1="6924" y1="28556" x2="6924" y2="38685"/>
                        <a14:foregroundMark x1="6924" y1="38685" x2="10556" y2="45043"/>
                        <a14:foregroundMark x1="40295" y1="5172" x2="19183" y2="6466"/>
                        <a14:foregroundMark x1="19183" y1="6466" x2="19183" y2="6466"/>
                        <a14:foregroundMark x1="40068" y1="2694" x2="31101" y2="2694"/>
                        <a14:foregroundMark x1="2611" y1="21767" x2="568" y2="31681"/>
                        <a14:foregroundMark x1="568" y1="31681" x2="3405" y2="37931"/>
                        <a14:foregroundMark x1="93530" y1="38470" x2="88990" y2="48060"/>
                        <a14:foregroundMark x1="68218" y1="88793" x2="59024" y2="93211"/>
                        <a14:foregroundMark x1="59024" y1="93211" x2="48581" y2="90625"/>
                        <a14:foregroundMark x1="48581" y1="90625" x2="48468" y2="90517"/>
                        <a14:foregroundMark x1="64245" y1="94289" x2="53462" y2="96444"/>
                        <a14:foregroundMark x1="53462" y1="96444" x2="49035" y2="9256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2495" y="1371061"/>
            <a:ext cx="5037620" cy="530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41E69-C153-4507-9B4A-9A72E41EB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8017" y="83219"/>
            <a:ext cx="1389639" cy="4024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B4A059-7763-4D79-9EB2-7E020C46A908}"/>
              </a:ext>
            </a:extLst>
          </p:cNvPr>
          <p:cNvGrpSpPr/>
          <p:nvPr/>
        </p:nvGrpSpPr>
        <p:grpSpPr>
          <a:xfrm>
            <a:off x="851232" y="299344"/>
            <a:ext cx="4189063" cy="1824731"/>
            <a:chOff x="1783932" y="1021785"/>
            <a:chExt cx="2404771" cy="127971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B2D9E2-FF7B-4C78-9BDC-0D6DA72EE470}"/>
                </a:ext>
              </a:extLst>
            </p:cNvPr>
            <p:cNvGrpSpPr/>
            <p:nvPr/>
          </p:nvGrpSpPr>
          <p:grpSpPr>
            <a:xfrm>
              <a:off x="1783932" y="1021785"/>
              <a:ext cx="2404771" cy="1279713"/>
              <a:chOff x="266331" y="355785"/>
              <a:chExt cx="2673657" cy="82351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35E67D1-C89E-4B9A-AEBF-A983C73524C3}"/>
                  </a:ext>
                </a:extLst>
              </p:cNvPr>
              <p:cNvSpPr/>
              <p:nvPr/>
            </p:nvSpPr>
            <p:spPr>
              <a:xfrm>
                <a:off x="266331" y="355785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AEBF0E8-5B8C-4256-A868-7FEE54454C5D}"/>
                  </a:ext>
                </a:extLst>
              </p:cNvPr>
              <p:cNvSpPr/>
              <p:nvPr/>
            </p:nvSpPr>
            <p:spPr>
              <a:xfrm>
                <a:off x="338832" y="409851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7803F3-B872-4172-847D-CBB4DB086D14}"/>
                </a:ext>
              </a:extLst>
            </p:cNvPr>
            <p:cNvSpPr/>
            <p:nvPr/>
          </p:nvSpPr>
          <p:spPr>
            <a:xfrm>
              <a:off x="2177749" y="1295515"/>
              <a:ext cx="1682344" cy="366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1C54"/>
                  </a:solidFill>
                  <a:latin typeface="Century Gothic" panose="020B0502020202020204" pitchFamily="34" charset="0"/>
                </a:rPr>
                <a:t>AfCFTA</a:t>
              </a:r>
              <a:r>
                <a:rPr lang="en-US" sz="2800" b="1" dirty="0" smtClean="0">
                  <a:solidFill>
                    <a:srgbClr val="001C54"/>
                  </a:solidFill>
                  <a:latin typeface="Century Gothic" panose="020B0502020202020204" pitchFamily="34" charset="0"/>
                </a:rPr>
                <a:t>  </a:t>
              </a:r>
              <a:r>
                <a:rPr lang="en-US" sz="2800" b="1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REGIME</a:t>
              </a:r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89984F6-5D10-4B45-88DD-16942430E517}"/>
              </a:ext>
            </a:extLst>
          </p:cNvPr>
          <p:cNvSpPr/>
          <p:nvPr/>
        </p:nvSpPr>
        <p:spPr>
          <a:xfrm>
            <a:off x="2832378" y="2274788"/>
            <a:ext cx="340360" cy="51458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FC3397-02C1-4DF7-8ED0-42ABEAC55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903" y="3102010"/>
            <a:ext cx="5709097" cy="40491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001C54"/>
                </a:solidFill>
                <a:latin typeface="Century Gothic" panose="020B0502020202020204" pitchFamily="34" charset="0"/>
              </a:rPr>
              <a:t>Africa </a:t>
            </a:r>
            <a:r>
              <a:rPr lang="en-US" sz="2000" dirty="0">
                <a:solidFill>
                  <a:srgbClr val="001C54"/>
                </a:solidFill>
                <a:latin typeface="Century Gothic" panose="020B0502020202020204" pitchFamily="34" charset="0"/>
              </a:rPr>
              <a:t>Continental Free Trade </a:t>
            </a:r>
            <a:r>
              <a:rPr lang="en-US" sz="2000" dirty="0" smtClean="0">
                <a:solidFill>
                  <a:srgbClr val="001C54"/>
                </a:solidFill>
                <a:latin typeface="Century Gothic" panose="020B0502020202020204" pitchFamily="34" charset="0"/>
              </a:rPr>
              <a:t>Agreement regime just started. We all have to key into the benefits of the regime.</a:t>
            </a:r>
          </a:p>
          <a:p>
            <a:pPr marL="0" indent="0" algn="just">
              <a:buNone/>
            </a:pPr>
            <a:endParaRPr lang="en-US" sz="2000" dirty="0" smtClean="0">
              <a:solidFill>
                <a:srgbClr val="001C54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1C54"/>
                </a:solidFill>
                <a:latin typeface="Century Gothic" panose="020B0502020202020204" pitchFamily="34" charset="0"/>
              </a:rPr>
              <a:t>The partnership will be a win-win in Access to Medicine.</a:t>
            </a:r>
          </a:p>
          <a:p>
            <a:pPr marL="0" indent="0" algn="just">
              <a:buNone/>
            </a:pPr>
            <a:endParaRPr lang="en-US" sz="2000" dirty="0">
              <a:solidFill>
                <a:srgbClr val="001C54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1C54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algn="just">
              <a:buNone/>
            </a:pPr>
            <a:endParaRPr lang="en-US" sz="2000" dirty="0">
              <a:solidFill>
                <a:srgbClr val="001C54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1C5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2" descr="https://www.wbginvestmentclimate.org/advisory-services/health/health-in-africa/images/africa-map-for-front-page_v2.jpg">
            <a:extLst>
              <a:ext uri="{FF2B5EF4-FFF2-40B4-BE49-F238E27FC236}">
                <a16:creationId xmlns:a16="http://schemas.microsoft.com/office/drawing/2014/main" id="{6F4E8BC3-F9E1-48D2-B411-F10969BA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4" b="96444" l="568" r="93417">
                        <a14:foregroundMark x1="56640" y1="8297" x2="46538" y2="11961"/>
                        <a14:foregroundMark x1="46538" y1="11961" x2="37344" y2="8082"/>
                        <a14:foregroundMark x1="37344" y1="8082" x2="26107" y2="7004"/>
                        <a14:foregroundMark x1="26107" y1="7004" x2="17253" y2="11853"/>
                        <a14:foregroundMark x1="17253" y1="11853" x2="9762" y2="18858"/>
                        <a14:foregroundMark x1="9762" y1="18858" x2="6924" y2="28556"/>
                        <a14:foregroundMark x1="6924" y1="28556" x2="6924" y2="38685"/>
                        <a14:foregroundMark x1="6924" y1="38685" x2="10556" y2="45043"/>
                        <a14:foregroundMark x1="40295" y1="5172" x2="19183" y2="6466"/>
                        <a14:foregroundMark x1="19183" y1="6466" x2="19183" y2="6466"/>
                        <a14:foregroundMark x1="40068" y1="2694" x2="31101" y2="2694"/>
                        <a14:foregroundMark x1="2611" y1="21767" x2="568" y2="31681"/>
                        <a14:foregroundMark x1="568" y1="31681" x2="3405" y2="37931"/>
                        <a14:foregroundMark x1="93530" y1="38470" x2="88990" y2="48060"/>
                        <a14:foregroundMark x1="68218" y1="88793" x2="59024" y2="93211"/>
                        <a14:foregroundMark x1="59024" y1="93211" x2="48581" y2="90625"/>
                        <a14:foregroundMark x1="48581" y1="90625" x2="48468" y2="90517"/>
                        <a14:foregroundMark x1="64245" y1="94289" x2="53462" y2="96444"/>
                        <a14:foregroundMark x1="53462" y1="96444" x2="49035" y2="9256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6516" y="1038225"/>
            <a:ext cx="5353599" cy="563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2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4394" y="858645"/>
            <a:ext cx="8919851" cy="5598070"/>
          </a:xfr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9F6C8D-17C7-4FC8-8DF1-0F19ED69094E}"/>
              </a:ext>
            </a:extLst>
          </p:cNvPr>
          <p:cNvGrpSpPr/>
          <p:nvPr/>
        </p:nvGrpSpPr>
        <p:grpSpPr>
          <a:xfrm>
            <a:off x="580003" y="1298363"/>
            <a:ext cx="4256680" cy="2271200"/>
            <a:chOff x="266331" y="355785"/>
            <a:chExt cx="2673657" cy="82351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78D67D8-CE4B-4392-9E05-0E992DA8DA81}"/>
                </a:ext>
              </a:extLst>
            </p:cNvPr>
            <p:cNvSpPr/>
            <p:nvPr/>
          </p:nvSpPr>
          <p:spPr>
            <a:xfrm>
              <a:off x="266331" y="355785"/>
              <a:ext cx="2601156" cy="769450"/>
            </a:xfrm>
            <a:prstGeom prst="roundRect">
              <a:avLst>
                <a:gd name="adj" fmla="val 2388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0AEBB7E-17AE-487F-9B0C-B96D70764E05}"/>
                </a:ext>
              </a:extLst>
            </p:cNvPr>
            <p:cNvSpPr/>
            <p:nvPr/>
          </p:nvSpPr>
          <p:spPr>
            <a:xfrm>
              <a:off x="338832" y="409851"/>
              <a:ext cx="2601156" cy="769450"/>
            </a:xfrm>
            <a:prstGeom prst="roundRect">
              <a:avLst>
                <a:gd name="adj" fmla="val 23884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9D19E59-93B7-4C57-A5D4-1096689EFE60}"/>
              </a:ext>
            </a:extLst>
          </p:cNvPr>
          <p:cNvSpPr/>
          <p:nvPr/>
        </p:nvSpPr>
        <p:spPr>
          <a:xfrm>
            <a:off x="659676" y="1821515"/>
            <a:ext cx="416812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1C54"/>
                </a:solidFill>
                <a:latin typeface="Century Gothic" panose="020B0502020202020204" pitchFamily="34" charset="0"/>
              </a:rPr>
              <a:t>WHAT THE INDUSTRY </a:t>
            </a:r>
          </a:p>
          <a:p>
            <a:pPr algn="ctr"/>
            <a:r>
              <a:rPr lang="en-US" sz="3200" b="1" dirty="0">
                <a:solidFill>
                  <a:srgbClr val="001C54"/>
                </a:solidFill>
                <a:latin typeface="Century Gothic" panose="020B0502020202020204" pitchFamily="34" charset="0"/>
              </a:rPr>
              <a:t>EXPECTS OF THE </a:t>
            </a:r>
          </a:p>
          <a:p>
            <a:pPr algn="ctr"/>
            <a:r>
              <a:rPr lang="en-US" sz="3200" b="1" dirty="0" smtClean="0">
                <a:solidFill>
                  <a:srgbClr val="001C54"/>
                </a:solidFill>
                <a:latin typeface="Century Gothic" panose="020B0502020202020204" pitchFamily="34" charset="0"/>
              </a:rPr>
              <a:t>STATE ACTORS</a:t>
            </a:r>
            <a:r>
              <a:rPr lang="en-US" sz="3200" b="1" dirty="0">
                <a:solidFill>
                  <a:srgbClr val="001C54"/>
                </a:solidFill>
                <a:latin typeface="Century Gothic" panose="020B0502020202020204" pitchFamily="34" charset="0"/>
              </a:rPr>
              <a:t/>
            </a:r>
            <a:br>
              <a:rPr lang="en-US" sz="3200" b="1" dirty="0">
                <a:solidFill>
                  <a:srgbClr val="001C54"/>
                </a:solidFill>
                <a:latin typeface="Century Gothic" panose="020B0502020202020204" pitchFamily="34" charset="0"/>
              </a:rPr>
            </a:br>
            <a:r>
              <a:rPr lang="en-US" sz="3200" b="1" dirty="0">
                <a:solidFill>
                  <a:srgbClr val="001C54"/>
                </a:solidFill>
                <a:latin typeface="Century Gothic" panose="020B0502020202020204" pitchFamily="34" charset="0"/>
              </a:rPr>
              <a:t/>
            </a:r>
            <a:br>
              <a:rPr lang="en-US" sz="3200" b="1" dirty="0">
                <a:solidFill>
                  <a:srgbClr val="001C54"/>
                </a:solidFill>
                <a:latin typeface="Century Gothic" panose="020B0502020202020204" pitchFamily="34" charset="0"/>
              </a:rPr>
            </a:br>
            <a:r>
              <a:rPr lang="en-US" sz="3200" b="1" dirty="0">
                <a:solidFill>
                  <a:srgbClr val="001C54"/>
                </a:solidFill>
                <a:latin typeface="Century Gothic" panose="020B0502020202020204" pitchFamily="34" charset="0"/>
              </a:rPr>
              <a:t/>
            </a:r>
            <a:br>
              <a:rPr lang="en-US" sz="3200" b="1" dirty="0">
                <a:solidFill>
                  <a:srgbClr val="001C54"/>
                </a:solidFill>
                <a:latin typeface="Century Gothic" panose="020B0502020202020204" pitchFamily="34" charset="0"/>
              </a:rPr>
            </a:br>
            <a:endParaRPr lang="en-US" sz="3200" b="1" dirty="0">
              <a:solidFill>
                <a:srgbClr val="001C5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B86DF8D5-CB54-4523-9FF4-A63538D0C5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0776" y="68024"/>
            <a:ext cx="1389639" cy="4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41E69-C153-4507-9B4A-9A72E41EB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8017" y="83219"/>
            <a:ext cx="1389639" cy="402493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A89984F6-5D10-4B45-88DD-16942430E517}"/>
              </a:ext>
            </a:extLst>
          </p:cNvPr>
          <p:cNvSpPr/>
          <p:nvPr/>
        </p:nvSpPr>
        <p:spPr>
          <a:xfrm>
            <a:off x="2945765" y="2274788"/>
            <a:ext cx="340360" cy="51458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FC3397-02C1-4DF7-8ED0-42ABEAC55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138" y="1689778"/>
            <a:ext cx="4994737" cy="2977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000" dirty="0" smtClean="0">
              <a:solidFill>
                <a:srgbClr val="001C54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1C54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1C54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0EC127B0-58F5-4399-834B-8AE357C3186C}"/>
              </a:ext>
            </a:extLst>
          </p:cNvPr>
          <p:cNvSpPr/>
          <p:nvPr/>
        </p:nvSpPr>
        <p:spPr>
          <a:xfrm>
            <a:off x="137717" y="1095375"/>
            <a:ext cx="5409520" cy="4706065"/>
          </a:xfrm>
          <a:prstGeom prst="hexagon">
            <a:avLst>
              <a:gd name="adj" fmla="val 31622"/>
              <a:gd name="vf" fmla="val 1154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4460E9E4-A4F3-4A74-882E-5CE5296CB360}"/>
              </a:ext>
            </a:extLst>
          </p:cNvPr>
          <p:cNvSpPr/>
          <p:nvPr/>
        </p:nvSpPr>
        <p:spPr>
          <a:xfrm>
            <a:off x="531896" y="978455"/>
            <a:ext cx="5508458" cy="4706065"/>
          </a:xfrm>
          <a:prstGeom prst="hexagon">
            <a:avLst>
              <a:gd name="adj" fmla="val 30432"/>
              <a:gd name="vf" fmla="val 115470"/>
            </a:avLst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01626-58CA-4428-95BF-825B97241B31}"/>
              </a:ext>
            </a:extLst>
          </p:cNvPr>
          <p:cNvSpPr txBox="1"/>
          <p:nvPr/>
        </p:nvSpPr>
        <p:spPr>
          <a:xfrm>
            <a:off x="866775" y="1858221"/>
            <a:ext cx="453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TRUST IS A BURDEN</a:t>
            </a:r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41E69-C153-4507-9B4A-9A72E41EB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8017" y="83219"/>
            <a:ext cx="1389639" cy="402493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A89984F6-5D10-4B45-88DD-16942430E517}"/>
              </a:ext>
            </a:extLst>
          </p:cNvPr>
          <p:cNvSpPr/>
          <p:nvPr/>
        </p:nvSpPr>
        <p:spPr>
          <a:xfrm>
            <a:off x="2945765" y="2274788"/>
            <a:ext cx="340360" cy="51458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FC3397-02C1-4DF7-8ED0-42ABEAC55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4763" y="1604053"/>
            <a:ext cx="5482893" cy="55875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000" dirty="0">
              <a:solidFill>
                <a:srgbClr val="8A0000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8A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0EC127B0-58F5-4399-834B-8AE357C3186C}"/>
              </a:ext>
            </a:extLst>
          </p:cNvPr>
          <p:cNvSpPr/>
          <p:nvPr/>
        </p:nvSpPr>
        <p:spPr>
          <a:xfrm>
            <a:off x="3659801" y="1161335"/>
            <a:ext cx="5409520" cy="4706065"/>
          </a:xfrm>
          <a:prstGeom prst="hexagon">
            <a:avLst>
              <a:gd name="adj" fmla="val 31622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4460E9E4-A4F3-4A74-882E-5CE5296CB360}"/>
              </a:ext>
            </a:extLst>
          </p:cNvPr>
          <p:cNvSpPr/>
          <p:nvPr/>
        </p:nvSpPr>
        <p:spPr>
          <a:xfrm>
            <a:off x="362629" y="1161335"/>
            <a:ext cx="5508458" cy="4706065"/>
          </a:xfrm>
          <a:prstGeom prst="hexagon">
            <a:avLst>
              <a:gd name="adj" fmla="val 30432"/>
              <a:gd name="vf" fmla="val 115470"/>
            </a:avLst>
          </a:prstGeom>
          <a:solidFill>
            <a:srgbClr val="8A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01626-58CA-4428-95BF-825B97241B31}"/>
              </a:ext>
            </a:extLst>
          </p:cNvPr>
          <p:cNvSpPr txBox="1"/>
          <p:nvPr/>
        </p:nvSpPr>
        <p:spPr>
          <a:xfrm>
            <a:off x="575527" y="2544871"/>
            <a:ext cx="453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INSTITUTIONALISED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SYSTEMS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DEVOID OF POLITICAL INTERFERENCE</a:t>
            </a:r>
            <a:endParaRPr lang="en-US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41E69-C153-4507-9B4A-9A72E41EB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8017" y="83219"/>
            <a:ext cx="1389639" cy="402493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A89984F6-5D10-4B45-88DD-16942430E517}"/>
              </a:ext>
            </a:extLst>
          </p:cNvPr>
          <p:cNvSpPr/>
          <p:nvPr/>
        </p:nvSpPr>
        <p:spPr>
          <a:xfrm>
            <a:off x="2945765" y="2274788"/>
            <a:ext cx="340360" cy="51458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FC3397-02C1-4DF7-8ED0-42ABEAC55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4763" y="1604053"/>
            <a:ext cx="5482893" cy="55875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800" dirty="0">
              <a:solidFill>
                <a:srgbClr val="001C54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1C54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0EC127B0-58F5-4399-834B-8AE357C3186C}"/>
              </a:ext>
            </a:extLst>
          </p:cNvPr>
          <p:cNvSpPr/>
          <p:nvPr/>
        </p:nvSpPr>
        <p:spPr>
          <a:xfrm>
            <a:off x="3540003" y="1161335"/>
            <a:ext cx="5409520" cy="4706065"/>
          </a:xfrm>
          <a:prstGeom prst="hexagon">
            <a:avLst>
              <a:gd name="adj" fmla="val 31622"/>
              <a:gd name="vf" fmla="val 115470"/>
            </a:avLst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4460E9E4-A4F3-4A74-882E-5CE5296CB360}"/>
              </a:ext>
            </a:extLst>
          </p:cNvPr>
          <p:cNvSpPr/>
          <p:nvPr/>
        </p:nvSpPr>
        <p:spPr>
          <a:xfrm>
            <a:off x="362629" y="1161335"/>
            <a:ext cx="5508458" cy="4706065"/>
          </a:xfrm>
          <a:prstGeom prst="hexagon">
            <a:avLst>
              <a:gd name="adj" fmla="val 30432"/>
              <a:gd name="vf" fmla="val 115470"/>
            </a:avLst>
          </a:prstGeom>
          <a:solidFill>
            <a:schemeClr val="bg1">
              <a:lumMod val="85000"/>
            </a:schemeClr>
          </a:solidFill>
          <a:ln>
            <a:solidFill>
              <a:srgbClr val="001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01626-58CA-4428-95BF-825B97241B31}"/>
              </a:ext>
            </a:extLst>
          </p:cNvPr>
          <p:cNvSpPr txBox="1"/>
          <p:nvPr/>
        </p:nvSpPr>
        <p:spPr>
          <a:xfrm>
            <a:off x="866775" y="1858221"/>
            <a:ext cx="45339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1C54"/>
                </a:solidFill>
                <a:latin typeface="Century Gothic" panose="020B0502020202020204" pitchFamily="34" charset="0"/>
              </a:rPr>
              <a:t>ENGAGING  THE THIRD PARTY FOR EFFECTIVE QUANTIFICATION AND FORECASTING AND BUILDING TRUST</a:t>
            </a:r>
            <a:endParaRPr lang="en-US" sz="2800" b="1" dirty="0">
              <a:solidFill>
                <a:srgbClr val="001C5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A2811-986E-4EBF-9612-8E79971C97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C1DF0C-9BD2-4360-8485-1564DB887815}"/>
              </a:ext>
            </a:extLst>
          </p:cNvPr>
          <p:cNvGrpSpPr/>
          <p:nvPr/>
        </p:nvGrpSpPr>
        <p:grpSpPr>
          <a:xfrm>
            <a:off x="3490011" y="2384213"/>
            <a:ext cx="4256680" cy="2271200"/>
            <a:chOff x="266331" y="355785"/>
            <a:chExt cx="2673657" cy="82351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C7674C3-D520-4ECC-8651-6D58C289FC1B}"/>
                </a:ext>
              </a:extLst>
            </p:cNvPr>
            <p:cNvSpPr/>
            <p:nvPr/>
          </p:nvSpPr>
          <p:spPr>
            <a:xfrm>
              <a:off x="266331" y="355785"/>
              <a:ext cx="2601156" cy="769450"/>
            </a:xfrm>
            <a:prstGeom prst="roundRect">
              <a:avLst>
                <a:gd name="adj" fmla="val 2388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A9C7C3D-76F5-42F5-ACF0-B190006F99AD}"/>
                </a:ext>
              </a:extLst>
            </p:cNvPr>
            <p:cNvSpPr/>
            <p:nvPr/>
          </p:nvSpPr>
          <p:spPr>
            <a:xfrm>
              <a:off x="338832" y="409851"/>
              <a:ext cx="2601156" cy="769450"/>
            </a:xfrm>
            <a:prstGeom prst="roundRect">
              <a:avLst>
                <a:gd name="adj" fmla="val 23884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B4AA98A-43B0-4E97-93AC-F212F2243E87}"/>
              </a:ext>
            </a:extLst>
          </p:cNvPr>
          <p:cNvSpPr txBox="1"/>
          <p:nvPr/>
        </p:nvSpPr>
        <p:spPr>
          <a:xfrm flipH="1">
            <a:off x="4299702" y="3301980"/>
            <a:ext cx="2752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1C54"/>
                </a:solidFill>
                <a:latin typeface="Century Gothic" panose="020B0502020202020204" pitchFamily="34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7282" y="992460"/>
            <a:ext cx="8816964" cy="5856042"/>
          </a:xfr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9F6C8D-17C7-4FC8-8DF1-0F19ED69094E}"/>
              </a:ext>
            </a:extLst>
          </p:cNvPr>
          <p:cNvGrpSpPr/>
          <p:nvPr/>
        </p:nvGrpSpPr>
        <p:grpSpPr>
          <a:xfrm>
            <a:off x="537261" y="1298363"/>
            <a:ext cx="4256680" cy="2271200"/>
            <a:chOff x="266331" y="355785"/>
            <a:chExt cx="2673657" cy="82351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78D67D8-CE4B-4392-9E05-0E992DA8DA81}"/>
                </a:ext>
              </a:extLst>
            </p:cNvPr>
            <p:cNvSpPr/>
            <p:nvPr/>
          </p:nvSpPr>
          <p:spPr>
            <a:xfrm>
              <a:off x="266331" y="355785"/>
              <a:ext cx="2601156" cy="769450"/>
            </a:xfrm>
            <a:prstGeom prst="roundRect">
              <a:avLst>
                <a:gd name="adj" fmla="val 2388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0AEBB7E-17AE-487F-9B0C-B96D70764E05}"/>
                </a:ext>
              </a:extLst>
            </p:cNvPr>
            <p:cNvSpPr/>
            <p:nvPr/>
          </p:nvSpPr>
          <p:spPr>
            <a:xfrm>
              <a:off x="338832" y="409851"/>
              <a:ext cx="2601156" cy="769450"/>
            </a:xfrm>
            <a:prstGeom prst="roundRect">
              <a:avLst>
                <a:gd name="adj" fmla="val 23884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9D19E59-93B7-4C57-A5D4-1096689EFE60}"/>
              </a:ext>
            </a:extLst>
          </p:cNvPr>
          <p:cNvSpPr/>
          <p:nvPr/>
        </p:nvSpPr>
        <p:spPr>
          <a:xfrm>
            <a:off x="765580" y="2061098"/>
            <a:ext cx="391966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pc="-50" dirty="0">
                <a:solidFill>
                  <a:srgbClr val="001C54"/>
                </a:solidFill>
                <a:latin typeface="Century Gothic" panose="020B0502020202020204" pitchFamily="34" charset="0"/>
              </a:rPr>
              <a:t>PMG-MAN OVERVIEW </a:t>
            </a:r>
          </a:p>
          <a:p>
            <a:pPr algn="ctr"/>
            <a:r>
              <a:rPr lang="en-US" sz="2800" b="1" spc="-50" dirty="0">
                <a:solidFill>
                  <a:srgbClr val="001C54"/>
                </a:solidFill>
                <a:latin typeface="Century Gothic" panose="020B0502020202020204" pitchFamily="34" charset="0"/>
              </a:rPr>
              <a:t>BY THE </a:t>
            </a:r>
            <a:r>
              <a:rPr lang="en-US" sz="2800" b="1" spc="-50" dirty="0" smtClean="0">
                <a:solidFill>
                  <a:srgbClr val="001C54"/>
                </a:solidFill>
                <a:latin typeface="Century Gothic" panose="020B0502020202020204" pitchFamily="34" charset="0"/>
              </a:rPr>
              <a:t>NUMBERS</a:t>
            </a:r>
          </a:p>
          <a:p>
            <a:pPr algn="ctr"/>
            <a:r>
              <a:rPr lang="en-US" sz="4000" b="1" spc="-50" dirty="0" smtClean="0">
                <a:solidFill>
                  <a:srgbClr val="001C54"/>
                </a:solidFill>
                <a:latin typeface="Century Gothic" panose="020B0502020202020204" pitchFamily="34" charset="0"/>
              </a:rPr>
              <a:t>SINCE 1983</a:t>
            </a:r>
            <a:r>
              <a:rPr lang="en-US" sz="2800" b="1" spc="-50" dirty="0" smtClean="0">
                <a:solidFill>
                  <a:srgbClr val="001C54"/>
                </a:solidFill>
                <a:latin typeface="Century Gothic" panose="020B0502020202020204" pitchFamily="34" charset="0"/>
              </a:rPr>
              <a:t/>
            </a:r>
            <a:br>
              <a:rPr lang="en-US" sz="2800" b="1" spc="-50" dirty="0" smtClean="0">
                <a:solidFill>
                  <a:srgbClr val="001C54"/>
                </a:solidFill>
                <a:latin typeface="Century Gothic" panose="020B0502020202020204" pitchFamily="34" charset="0"/>
              </a:rPr>
            </a:br>
            <a:endParaRPr lang="en-US" sz="1200" b="1" dirty="0">
              <a:solidFill>
                <a:srgbClr val="001C5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B86DF8D5-CB54-4523-9FF4-A63538D0C5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0776" y="68024"/>
            <a:ext cx="1389639" cy="4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2192783"/>
            <a:ext cx="5755689" cy="4634145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ED8B29B-D23E-4D1A-9E8E-A42382C42D72}"/>
              </a:ext>
            </a:extLst>
          </p:cNvPr>
          <p:cNvGrpSpPr/>
          <p:nvPr/>
        </p:nvGrpSpPr>
        <p:grpSpPr>
          <a:xfrm>
            <a:off x="6215519" y="1997479"/>
            <a:ext cx="2215203" cy="1862352"/>
            <a:chOff x="6490727" y="1236374"/>
            <a:chExt cx="1838651" cy="1613506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64DA446-807B-4C83-BB5A-59E3FABC93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90727" y="1236374"/>
              <a:ext cx="1838651" cy="1613506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grpFill/>
            <a:ln w="63500" cap="flat">
              <a:solidFill>
                <a:srgbClr val="FF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28CDBF8-0191-43F9-98FE-B98B088139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96010" y="1305942"/>
              <a:ext cx="1680100" cy="1474369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grpFill/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32A97DF-8C4E-492D-8F20-F28D88071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3018931"/>
            <a:ext cx="5472113" cy="3600450"/>
          </a:xfrm>
        </p:spPr>
        <p:txBody>
          <a:bodyPr>
            <a:normAutofit fontScale="85000" lnSpcReduction="20000"/>
          </a:bodyPr>
          <a:lstStyle/>
          <a:p>
            <a:pPr lvl="0" algn="just">
              <a:buFont typeface="Wingdings" panose="05000000000000000000" pitchFamily="2" charset="2"/>
              <a:buChar char="§"/>
            </a:pPr>
            <a:r>
              <a:rPr lang="en-US" sz="2800" b="0" i="0" u="none" strike="noStrike" baseline="0" dirty="0">
                <a:solidFill>
                  <a:srgbClr val="001C54"/>
                </a:solidFill>
                <a:latin typeface="Century Gothic" panose="020B0502020202020204" pitchFamily="34" charset="0"/>
              </a:rPr>
              <a:t>PMG-MAN is an umbrella body of over one hundred and</a:t>
            </a:r>
            <a:r>
              <a:rPr lang="en-US" sz="2800" b="0" i="0" u="none" strike="noStrike" dirty="0">
                <a:solidFill>
                  <a:srgbClr val="001C54"/>
                </a:solidFill>
                <a:latin typeface="Century Gothic" panose="020B0502020202020204" pitchFamily="34" charset="0"/>
              </a:rPr>
              <a:t> twenty (120+) active members.</a:t>
            </a:r>
          </a:p>
          <a:p>
            <a:pPr lvl="0" algn="just">
              <a:buFont typeface="Wingdings" panose="05000000000000000000" pitchFamily="2" charset="2"/>
              <a:buChar char="§"/>
            </a:pPr>
            <a:endParaRPr lang="en-US" sz="2800" b="0" i="0" u="none" strike="noStrike" dirty="0">
              <a:solidFill>
                <a:srgbClr val="001C54"/>
              </a:solidFill>
              <a:latin typeface="Century Gothic" panose="020B0502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1C54"/>
                </a:solidFill>
                <a:latin typeface="Century Gothic" panose="020B0502020202020204" pitchFamily="34" charset="0"/>
              </a:rPr>
              <a:t>We colle</a:t>
            </a:r>
            <a:r>
              <a:rPr lang="en-US" sz="2800" b="0" i="0" u="none" strike="noStrike" dirty="0">
                <a:solidFill>
                  <a:srgbClr val="001C54"/>
                </a:solidFill>
                <a:latin typeface="Century Gothic" panose="020B0502020202020204" pitchFamily="34" charset="0"/>
              </a:rPr>
              <a:t>ctively play key roles in ensuring that Nigerians have timely access to affordable, safe and high-quality medicines. </a:t>
            </a:r>
          </a:p>
          <a:p>
            <a:pPr lvl="0" algn="just">
              <a:buFont typeface="Wingdings" panose="05000000000000000000" pitchFamily="2" charset="2"/>
              <a:buChar char="§"/>
            </a:pPr>
            <a:endParaRPr lang="en-US" sz="2800" b="0" i="0" u="none" strike="noStrike" dirty="0">
              <a:solidFill>
                <a:srgbClr val="001C54"/>
              </a:solidFill>
              <a:latin typeface="Century Gothic" panose="020B0502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1C54"/>
                </a:solidFill>
                <a:latin typeface="Century Gothic" panose="020B0502020202020204" pitchFamily="34" charset="0"/>
              </a:rPr>
              <a:t>We contribute largely to National Development.</a:t>
            </a:r>
            <a:endParaRPr lang="en-US" sz="2800" b="0" i="0" u="none" strike="noStrike" baseline="0" dirty="0">
              <a:solidFill>
                <a:srgbClr val="001C54"/>
              </a:solidFill>
              <a:latin typeface="Century Gothic" panose="020B0502020202020204" pitchFamily="34" charset="0"/>
            </a:endParaRPr>
          </a:p>
          <a:p>
            <a:pPr algn="just"/>
            <a:endParaRPr lang="en-US" sz="2800" dirty="0">
              <a:solidFill>
                <a:srgbClr val="001C54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A1C67E-FED8-4FE0-9C5B-7DB1B2419214}"/>
              </a:ext>
            </a:extLst>
          </p:cNvPr>
          <p:cNvGrpSpPr/>
          <p:nvPr/>
        </p:nvGrpSpPr>
        <p:grpSpPr>
          <a:xfrm>
            <a:off x="7976362" y="1021786"/>
            <a:ext cx="2215203" cy="1862352"/>
            <a:chOff x="6490727" y="1236374"/>
            <a:chExt cx="1838651" cy="1613506"/>
          </a:xfr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A58E87A-BFF5-4CCE-809F-F8E0CB8907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90727" y="1236374"/>
              <a:ext cx="1838651" cy="1613506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grpFill/>
            <a:ln w="63500" cap="flat">
              <a:solidFill>
                <a:schemeClr val="accent6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21E69F3-74F5-43BC-A825-71824A569D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96010" y="1305942"/>
              <a:ext cx="1680100" cy="1474369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grpFill/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57F179-3591-488A-A036-F3762EA21DF2}"/>
              </a:ext>
            </a:extLst>
          </p:cNvPr>
          <p:cNvGrpSpPr/>
          <p:nvPr/>
        </p:nvGrpSpPr>
        <p:grpSpPr>
          <a:xfrm>
            <a:off x="6215518" y="37340"/>
            <a:ext cx="2215203" cy="1862352"/>
            <a:chOff x="6490727" y="1236374"/>
            <a:chExt cx="1838651" cy="1613506"/>
          </a:xfr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A52BE2B-CC48-4E8C-9052-2CF23023B9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90727" y="1236374"/>
              <a:ext cx="1838651" cy="1613506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grpFill/>
            <a:ln w="63500" cap="flat">
              <a:solidFill>
                <a:schemeClr val="accent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4339717-C03C-450B-95B6-B0ECFDF9CC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96010" y="1305942"/>
              <a:ext cx="1680100" cy="1474369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grpFill/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41E69-C153-4507-9B4A-9A72E41EB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8017" y="31072"/>
            <a:ext cx="1389639" cy="4024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B4A059-7763-4D79-9EB2-7E020C46A908}"/>
              </a:ext>
            </a:extLst>
          </p:cNvPr>
          <p:cNvGrpSpPr/>
          <p:nvPr/>
        </p:nvGrpSpPr>
        <p:grpSpPr>
          <a:xfrm>
            <a:off x="1791362" y="737700"/>
            <a:ext cx="2404771" cy="1525378"/>
            <a:chOff x="1783932" y="1021785"/>
            <a:chExt cx="2404771" cy="152537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B2D9E2-FF7B-4C78-9BDC-0D6DA72EE470}"/>
                </a:ext>
              </a:extLst>
            </p:cNvPr>
            <p:cNvGrpSpPr/>
            <p:nvPr/>
          </p:nvGrpSpPr>
          <p:grpSpPr>
            <a:xfrm>
              <a:off x="1783932" y="1021785"/>
              <a:ext cx="2404771" cy="1279713"/>
              <a:chOff x="266331" y="355785"/>
              <a:chExt cx="2673657" cy="82351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35E67D1-C89E-4B9A-AEBF-A983C73524C3}"/>
                  </a:ext>
                </a:extLst>
              </p:cNvPr>
              <p:cNvSpPr/>
              <p:nvPr/>
            </p:nvSpPr>
            <p:spPr>
              <a:xfrm>
                <a:off x="266331" y="355785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AEBF0E8-5B8C-4256-A868-7FEE54454C5D}"/>
                  </a:ext>
                </a:extLst>
              </p:cNvPr>
              <p:cNvSpPr/>
              <p:nvPr/>
            </p:nvSpPr>
            <p:spPr>
              <a:xfrm>
                <a:off x="338832" y="409851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7803F3-B872-4172-847D-CBB4DB086D14}"/>
                </a:ext>
              </a:extLst>
            </p:cNvPr>
            <p:cNvSpPr/>
            <p:nvPr/>
          </p:nvSpPr>
          <p:spPr>
            <a:xfrm>
              <a:off x="1902769" y="1069835"/>
              <a:ext cx="2226892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spc="-50" dirty="0">
                  <a:solidFill>
                    <a:srgbClr val="8A0000"/>
                  </a:solidFill>
                  <a:latin typeface="Century Gothic" panose="020B0502020202020204" pitchFamily="34" charset="0"/>
                </a:rPr>
                <a:t>120+</a:t>
              </a:r>
            </a:p>
            <a:p>
              <a:pPr algn="ctr"/>
              <a:r>
                <a:rPr lang="en-US" sz="36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MEMBERS</a:t>
              </a:r>
              <a:br>
                <a:rPr lang="en-US" sz="36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</a:br>
              <a:endParaRPr lang="en-US" sz="1600" b="1" dirty="0">
                <a:solidFill>
                  <a:srgbClr val="001C5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89984F6-5D10-4B45-88DD-16942430E517}"/>
              </a:ext>
            </a:extLst>
          </p:cNvPr>
          <p:cNvSpPr/>
          <p:nvPr/>
        </p:nvSpPr>
        <p:spPr>
          <a:xfrm>
            <a:off x="2862026" y="2235759"/>
            <a:ext cx="323237" cy="4068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>
          <a:xfrm>
            <a:off x="5801731" y="2238375"/>
            <a:ext cx="5917475" cy="458855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41E69-C153-4507-9B4A-9A72E41EBB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8017" y="31072"/>
            <a:ext cx="1389639" cy="4024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B4A059-7763-4D79-9EB2-7E020C46A908}"/>
              </a:ext>
            </a:extLst>
          </p:cNvPr>
          <p:cNvGrpSpPr/>
          <p:nvPr/>
        </p:nvGrpSpPr>
        <p:grpSpPr>
          <a:xfrm>
            <a:off x="1659900" y="330234"/>
            <a:ext cx="2727488" cy="1593654"/>
            <a:chOff x="1783932" y="1021785"/>
            <a:chExt cx="2404771" cy="139809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B2D9E2-FF7B-4C78-9BDC-0D6DA72EE470}"/>
                </a:ext>
              </a:extLst>
            </p:cNvPr>
            <p:cNvGrpSpPr/>
            <p:nvPr/>
          </p:nvGrpSpPr>
          <p:grpSpPr>
            <a:xfrm>
              <a:off x="1783932" y="1021785"/>
              <a:ext cx="2404771" cy="1279713"/>
              <a:chOff x="266331" y="355785"/>
              <a:chExt cx="2673657" cy="82351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35E67D1-C89E-4B9A-AEBF-A983C73524C3}"/>
                  </a:ext>
                </a:extLst>
              </p:cNvPr>
              <p:cNvSpPr/>
              <p:nvPr/>
            </p:nvSpPr>
            <p:spPr>
              <a:xfrm>
                <a:off x="266331" y="355785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AEBF0E8-5B8C-4256-A868-7FEE54454C5D}"/>
                  </a:ext>
                </a:extLst>
              </p:cNvPr>
              <p:cNvSpPr/>
              <p:nvPr/>
            </p:nvSpPr>
            <p:spPr>
              <a:xfrm>
                <a:off x="338832" y="409851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7803F3-B872-4172-847D-CBB4DB086D14}"/>
                </a:ext>
              </a:extLst>
            </p:cNvPr>
            <p:cNvSpPr/>
            <p:nvPr/>
          </p:nvSpPr>
          <p:spPr>
            <a:xfrm>
              <a:off x="2163834" y="1069835"/>
              <a:ext cx="1704766" cy="1350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spc="-50" dirty="0">
                  <a:solidFill>
                    <a:srgbClr val="8A0000"/>
                  </a:solidFill>
                  <a:latin typeface="Century Gothic" panose="020B0502020202020204" pitchFamily="34" charset="0"/>
                </a:rPr>
                <a:t>60%</a:t>
              </a:r>
            </a:p>
            <a:p>
              <a:pPr algn="ctr"/>
              <a:r>
                <a:rPr lang="en-US" sz="3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VOLUME</a:t>
              </a:r>
            </a:p>
            <a:p>
              <a:pPr algn="ctr"/>
              <a:r>
                <a:rPr lang="en-US" sz="14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OF HEALTH PRODUCTS</a:t>
              </a:r>
              <a:r>
                <a:rPr lang="en-US" sz="3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/>
              </a:r>
              <a:br>
                <a:rPr lang="en-US" sz="3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</a:br>
              <a:endParaRPr lang="en-US" sz="1400" b="1" dirty="0">
                <a:solidFill>
                  <a:srgbClr val="001C5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89984F6-5D10-4B45-88DD-16942430E517}"/>
              </a:ext>
            </a:extLst>
          </p:cNvPr>
          <p:cNvSpPr/>
          <p:nvPr/>
        </p:nvSpPr>
        <p:spPr>
          <a:xfrm>
            <a:off x="2862026" y="1987182"/>
            <a:ext cx="323237" cy="4068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450E2B0-E87D-43A1-A656-971B51E97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063" y="2409261"/>
            <a:ext cx="5501000" cy="443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26035" indent="-342900" algn="just">
              <a:lnSpc>
                <a:spcPct val="112000"/>
              </a:lnSpc>
              <a:spcAft>
                <a:spcPts val="865"/>
              </a:spcAft>
              <a:buFont typeface="Wingdings" panose="05000000000000000000" pitchFamily="2" charset="2"/>
              <a:buChar char="q"/>
            </a:pPr>
            <a:r>
              <a:rPr lang="en-GB" sz="2100" dirty="0">
                <a:solidFill>
                  <a:srgbClr val="001C54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Nigeria accounts for over 60% of pharmaceutical manufacturing in West Africa.</a:t>
            </a:r>
          </a:p>
          <a:p>
            <a:pPr marL="571500" marR="26035" indent="-342900" algn="just">
              <a:lnSpc>
                <a:spcPct val="112000"/>
              </a:lnSpc>
              <a:spcAft>
                <a:spcPts val="865"/>
              </a:spcAft>
              <a:buFont typeface="Wingdings" panose="05000000000000000000" pitchFamily="2" charset="2"/>
              <a:buChar char="q"/>
            </a:pPr>
            <a:r>
              <a:rPr lang="en-GB" sz="2100" dirty="0">
                <a:solidFill>
                  <a:srgbClr val="001C54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Nigeria remains one of the most vibrant and fastest growing pharmaceutical market in West Africa.</a:t>
            </a:r>
          </a:p>
          <a:p>
            <a:pPr marL="571500" marR="26035" indent="-342900" algn="just">
              <a:lnSpc>
                <a:spcPct val="112000"/>
              </a:lnSpc>
              <a:spcAft>
                <a:spcPts val="865"/>
              </a:spcAft>
              <a:buFont typeface="Wingdings" panose="05000000000000000000" pitchFamily="2" charset="2"/>
              <a:buChar char="q"/>
            </a:pPr>
            <a:r>
              <a:rPr lang="en-GB" sz="2100" dirty="0">
                <a:solidFill>
                  <a:srgbClr val="001C54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Nine(9) of the PMG-MAN member companies are listed on the Nigerian Stock Exchange. (Frost &amp; Sullivan 2013)</a:t>
            </a:r>
            <a:endParaRPr lang="x-none" sz="2100" dirty="0">
              <a:solidFill>
                <a:srgbClr val="001C54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0365" y="1266727"/>
            <a:ext cx="6284935" cy="522013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B4A059-7763-4D79-9EB2-7E020C46A908}"/>
              </a:ext>
            </a:extLst>
          </p:cNvPr>
          <p:cNvGrpSpPr/>
          <p:nvPr/>
        </p:nvGrpSpPr>
        <p:grpSpPr>
          <a:xfrm>
            <a:off x="1289147" y="776097"/>
            <a:ext cx="3302717" cy="1906939"/>
            <a:chOff x="1783932" y="1021785"/>
            <a:chExt cx="2404771" cy="127971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B2D9E2-FF7B-4C78-9BDC-0D6DA72EE470}"/>
                </a:ext>
              </a:extLst>
            </p:cNvPr>
            <p:cNvGrpSpPr/>
            <p:nvPr/>
          </p:nvGrpSpPr>
          <p:grpSpPr>
            <a:xfrm>
              <a:off x="1783932" y="1021785"/>
              <a:ext cx="2404771" cy="1279713"/>
              <a:chOff x="266331" y="355785"/>
              <a:chExt cx="2673657" cy="82351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35E67D1-C89E-4B9A-AEBF-A983C73524C3}"/>
                  </a:ext>
                </a:extLst>
              </p:cNvPr>
              <p:cNvSpPr/>
              <p:nvPr/>
            </p:nvSpPr>
            <p:spPr>
              <a:xfrm>
                <a:off x="266331" y="355785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AEBF0E8-5B8C-4256-A868-7FEE54454C5D}"/>
                  </a:ext>
                </a:extLst>
              </p:cNvPr>
              <p:cNvSpPr/>
              <p:nvPr/>
            </p:nvSpPr>
            <p:spPr>
              <a:xfrm>
                <a:off x="338832" y="409851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7803F3-B872-4172-847D-CBB4DB086D14}"/>
                </a:ext>
              </a:extLst>
            </p:cNvPr>
            <p:cNvSpPr/>
            <p:nvPr/>
          </p:nvSpPr>
          <p:spPr>
            <a:xfrm>
              <a:off x="2006494" y="1153247"/>
              <a:ext cx="2019450" cy="1099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spc="-50" dirty="0">
                  <a:solidFill>
                    <a:srgbClr val="8A0000"/>
                  </a:solidFill>
                  <a:latin typeface="Century Gothic" panose="020B0502020202020204" pitchFamily="34" charset="0"/>
                </a:rPr>
                <a:t>N500</a:t>
              </a:r>
              <a:r>
                <a:rPr lang="en-US" sz="2800" b="1" spc="-50" dirty="0">
                  <a:solidFill>
                    <a:srgbClr val="8A0000"/>
                  </a:solidFill>
                  <a:latin typeface="Century Gothic" panose="020B0502020202020204" pitchFamily="34" charset="0"/>
                </a:rPr>
                <a:t>BILLION</a:t>
              </a:r>
            </a:p>
            <a:p>
              <a:pPr algn="ctr"/>
              <a:endParaRPr lang="en-US" sz="1050" b="1" spc="-50" dirty="0">
                <a:solidFill>
                  <a:srgbClr val="001C54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16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IN NATION BUILDING, </a:t>
              </a:r>
            </a:p>
            <a:p>
              <a:pPr algn="ctr"/>
              <a:r>
                <a:rPr lang="en-US" sz="16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TAXES AND TARRIFS</a:t>
              </a:r>
              <a:r>
                <a:rPr lang="en-US" sz="3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/>
              </a:r>
              <a:br>
                <a:rPr lang="en-US" sz="3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</a:br>
              <a:endParaRPr lang="en-US" sz="1400" b="1" dirty="0">
                <a:solidFill>
                  <a:srgbClr val="001C5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89984F6-5D10-4B45-88DD-16942430E517}"/>
              </a:ext>
            </a:extLst>
          </p:cNvPr>
          <p:cNvSpPr/>
          <p:nvPr/>
        </p:nvSpPr>
        <p:spPr>
          <a:xfrm>
            <a:off x="2819953" y="2883262"/>
            <a:ext cx="323237" cy="4068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450E2B0-E87D-43A1-A656-971B51E97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783" y="3661271"/>
            <a:ext cx="5267473" cy="2615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26035" indent="-342900" algn="just">
              <a:lnSpc>
                <a:spcPct val="112000"/>
              </a:lnSpc>
              <a:spcAft>
                <a:spcPts val="865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1C54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Estimated value as at 2018 that the sector contributes  to  nation building, paying taxes and other tariffs.</a:t>
            </a:r>
          </a:p>
          <a:p>
            <a:pPr marL="571500" marR="26035" indent="-342900" algn="just">
              <a:lnSpc>
                <a:spcPct val="112000"/>
              </a:lnSpc>
              <a:spcAft>
                <a:spcPts val="865"/>
              </a:spcAft>
              <a:buFont typeface="Wingdings" panose="05000000000000000000" pitchFamily="2" charset="2"/>
              <a:buChar char="q"/>
            </a:pPr>
            <a:endParaRPr lang="x-none" sz="2800" dirty="0">
              <a:solidFill>
                <a:srgbClr val="001C54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082617D-CD36-4061-945E-94A8B4E3E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8542" y="0"/>
            <a:ext cx="1389639" cy="4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4256" y="1428961"/>
            <a:ext cx="6303400" cy="510518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41E69-C153-4507-9B4A-9A72E41EBB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8017" y="83219"/>
            <a:ext cx="1389639" cy="4024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B4A059-7763-4D79-9EB2-7E020C46A908}"/>
              </a:ext>
            </a:extLst>
          </p:cNvPr>
          <p:cNvGrpSpPr/>
          <p:nvPr/>
        </p:nvGrpSpPr>
        <p:grpSpPr>
          <a:xfrm>
            <a:off x="1289147" y="776097"/>
            <a:ext cx="3302717" cy="1919444"/>
            <a:chOff x="1783932" y="1021785"/>
            <a:chExt cx="2404771" cy="128810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B2D9E2-FF7B-4C78-9BDC-0D6DA72EE470}"/>
                </a:ext>
              </a:extLst>
            </p:cNvPr>
            <p:cNvGrpSpPr/>
            <p:nvPr/>
          </p:nvGrpSpPr>
          <p:grpSpPr>
            <a:xfrm>
              <a:off x="1783932" y="1021785"/>
              <a:ext cx="2404771" cy="1279713"/>
              <a:chOff x="266331" y="355785"/>
              <a:chExt cx="2673657" cy="82351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35E67D1-C89E-4B9A-AEBF-A983C73524C3}"/>
                  </a:ext>
                </a:extLst>
              </p:cNvPr>
              <p:cNvSpPr/>
              <p:nvPr/>
            </p:nvSpPr>
            <p:spPr>
              <a:xfrm>
                <a:off x="266331" y="355785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AEBF0E8-5B8C-4256-A868-7FEE54454C5D}"/>
                  </a:ext>
                </a:extLst>
              </p:cNvPr>
              <p:cNvSpPr/>
              <p:nvPr/>
            </p:nvSpPr>
            <p:spPr>
              <a:xfrm>
                <a:off x="338832" y="409851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7803F3-B872-4172-847D-CBB4DB086D14}"/>
                </a:ext>
              </a:extLst>
            </p:cNvPr>
            <p:cNvSpPr/>
            <p:nvPr/>
          </p:nvSpPr>
          <p:spPr>
            <a:xfrm>
              <a:off x="2050847" y="1153247"/>
              <a:ext cx="1930744" cy="11566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spc="-50" dirty="0">
                  <a:solidFill>
                    <a:srgbClr val="8A0000"/>
                  </a:solidFill>
                  <a:latin typeface="Century Gothic" panose="020B0502020202020204" pitchFamily="34" charset="0"/>
                </a:rPr>
                <a:t>2,000,000</a:t>
              </a:r>
              <a:endParaRPr lang="en-US" sz="2800" b="1" spc="-50" dirty="0">
                <a:solidFill>
                  <a:srgbClr val="8A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28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EMPLOYEMENT</a:t>
              </a:r>
            </a:p>
            <a:p>
              <a:pPr algn="ctr"/>
              <a:r>
                <a:rPr lang="en-US" sz="2000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(DIRECT &amp; INDIRECT)</a:t>
              </a:r>
              <a:r>
                <a:rPr lang="en-US" sz="3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/>
              </a:r>
              <a:br>
                <a:rPr lang="en-US" sz="3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</a:br>
              <a:endParaRPr lang="en-US" sz="1400" b="1" dirty="0">
                <a:solidFill>
                  <a:srgbClr val="001C5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89984F6-5D10-4B45-88DD-16942430E517}"/>
              </a:ext>
            </a:extLst>
          </p:cNvPr>
          <p:cNvSpPr/>
          <p:nvPr/>
        </p:nvSpPr>
        <p:spPr>
          <a:xfrm>
            <a:off x="2819953" y="2883262"/>
            <a:ext cx="323237" cy="4068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450E2B0-E87D-43A1-A656-971B51E97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365" y="3618117"/>
            <a:ext cx="4671695" cy="2954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26035" indent="0" algn="just">
              <a:lnSpc>
                <a:spcPct val="112000"/>
              </a:lnSpc>
              <a:spcAft>
                <a:spcPts val="865"/>
              </a:spcAft>
              <a:buNone/>
            </a:pPr>
            <a:r>
              <a:rPr lang="en-US" sz="3200" dirty="0">
                <a:solidFill>
                  <a:srgbClr val="001C54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Number of persons that are employed directly or indirectly by the Industry.</a:t>
            </a:r>
          </a:p>
          <a:p>
            <a:pPr marL="571500" marR="26035" indent="-342900" algn="just">
              <a:lnSpc>
                <a:spcPct val="112000"/>
              </a:lnSpc>
              <a:spcAft>
                <a:spcPts val="865"/>
              </a:spcAft>
              <a:buFont typeface="Wingdings" panose="05000000000000000000" pitchFamily="2" charset="2"/>
              <a:buChar char="q"/>
            </a:pPr>
            <a:endParaRPr lang="x-none" sz="3200" dirty="0">
              <a:solidFill>
                <a:srgbClr val="001C54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41E69-C153-4507-9B4A-9A72E41EB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8017" y="83219"/>
            <a:ext cx="1389639" cy="4024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B4A059-7763-4D79-9EB2-7E020C46A908}"/>
              </a:ext>
            </a:extLst>
          </p:cNvPr>
          <p:cNvGrpSpPr/>
          <p:nvPr/>
        </p:nvGrpSpPr>
        <p:grpSpPr>
          <a:xfrm>
            <a:off x="1431188" y="358846"/>
            <a:ext cx="3302717" cy="1906939"/>
            <a:chOff x="1783932" y="1021785"/>
            <a:chExt cx="2404771" cy="127971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B2D9E2-FF7B-4C78-9BDC-0D6DA72EE470}"/>
                </a:ext>
              </a:extLst>
            </p:cNvPr>
            <p:cNvGrpSpPr/>
            <p:nvPr/>
          </p:nvGrpSpPr>
          <p:grpSpPr>
            <a:xfrm>
              <a:off x="1783932" y="1021785"/>
              <a:ext cx="2404771" cy="1279713"/>
              <a:chOff x="266331" y="355785"/>
              <a:chExt cx="2673657" cy="82351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35E67D1-C89E-4B9A-AEBF-A983C73524C3}"/>
                  </a:ext>
                </a:extLst>
              </p:cNvPr>
              <p:cNvSpPr/>
              <p:nvPr/>
            </p:nvSpPr>
            <p:spPr>
              <a:xfrm>
                <a:off x="266331" y="355785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AEBF0E8-5B8C-4256-A868-7FEE54454C5D}"/>
                  </a:ext>
                </a:extLst>
              </p:cNvPr>
              <p:cNvSpPr/>
              <p:nvPr/>
            </p:nvSpPr>
            <p:spPr>
              <a:xfrm>
                <a:off x="338832" y="409851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7803F3-B872-4172-847D-CBB4DB086D14}"/>
                </a:ext>
              </a:extLst>
            </p:cNvPr>
            <p:cNvSpPr/>
            <p:nvPr/>
          </p:nvSpPr>
          <p:spPr>
            <a:xfrm>
              <a:off x="1870519" y="1153247"/>
              <a:ext cx="2291402" cy="10946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spc="-50" dirty="0">
                  <a:solidFill>
                    <a:srgbClr val="8A0000"/>
                  </a:solidFill>
                  <a:latin typeface="Century Gothic" panose="020B0502020202020204" pitchFamily="34" charset="0"/>
                </a:rPr>
                <a:t>30%:70%</a:t>
              </a:r>
            </a:p>
            <a:p>
              <a:pPr algn="ctr"/>
              <a:r>
                <a:rPr lang="en-US" sz="28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RATIO</a:t>
              </a:r>
            </a:p>
            <a:p>
              <a:pPr algn="ctr"/>
              <a:r>
                <a:rPr lang="en-US" sz="1400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(LOCALLY MANUFACTURED/IMPORT)</a:t>
              </a:r>
              <a:r>
                <a:rPr lang="en-US" sz="3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/>
              </a:r>
              <a:br>
                <a:rPr lang="en-US" sz="3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</a:br>
              <a:endParaRPr lang="en-US" sz="1400" b="1" dirty="0">
                <a:solidFill>
                  <a:srgbClr val="001C5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89984F6-5D10-4B45-88DD-16942430E517}"/>
              </a:ext>
            </a:extLst>
          </p:cNvPr>
          <p:cNvSpPr/>
          <p:nvPr/>
        </p:nvSpPr>
        <p:spPr>
          <a:xfrm>
            <a:off x="2961995" y="2466011"/>
            <a:ext cx="323237" cy="4068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450E2B0-E87D-43A1-A656-971B51E97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3109567"/>
            <a:ext cx="5229922" cy="369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26035" indent="-342900" algn="just">
              <a:lnSpc>
                <a:spcPct val="112000"/>
              </a:lnSpc>
              <a:spcAft>
                <a:spcPts val="865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1C54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The approximated ratio of local manufacturing to imported medicine  in Nigeria.</a:t>
            </a:r>
          </a:p>
          <a:p>
            <a:pPr marL="571500" marR="26035" indent="-342900" algn="just">
              <a:lnSpc>
                <a:spcPct val="112000"/>
              </a:lnSpc>
              <a:spcAft>
                <a:spcPts val="865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1C54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001C54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We are changing the narrative to 70% locally  manufactured medicines. </a:t>
            </a:r>
            <a:endParaRPr lang="en-US" sz="3200" b="1" dirty="0">
              <a:solidFill>
                <a:srgbClr val="001C54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540F5DD-5583-495F-AA22-14C353691D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0478" y="2051824"/>
            <a:ext cx="6689517" cy="4806176"/>
          </a:xfrm>
        </p:spPr>
      </p:pic>
    </p:spTree>
    <p:extLst>
      <p:ext uri="{BB962C8B-B14F-4D97-AF65-F5344CB8AC3E}">
        <p14:creationId xmlns:p14="http://schemas.microsoft.com/office/powerpoint/2010/main" val="33967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41E69-C153-4507-9B4A-9A72E41EB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8017" y="83219"/>
            <a:ext cx="1389639" cy="4024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B4A059-7763-4D79-9EB2-7E020C46A908}"/>
              </a:ext>
            </a:extLst>
          </p:cNvPr>
          <p:cNvGrpSpPr/>
          <p:nvPr/>
        </p:nvGrpSpPr>
        <p:grpSpPr>
          <a:xfrm>
            <a:off x="1626499" y="376603"/>
            <a:ext cx="2892236" cy="1416688"/>
            <a:chOff x="1783932" y="1021785"/>
            <a:chExt cx="2404771" cy="127971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B2D9E2-FF7B-4C78-9BDC-0D6DA72EE470}"/>
                </a:ext>
              </a:extLst>
            </p:cNvPr>
            <p:cNvGrpSpPr/>
            <p:nvPr/>
          </p:nvGrpSpPr>
          <p:grpSpPr>
            <a:xfrm>
              <a:off x="1783932" y="1021785"/>
              <a:ext cx="2404771" cy="1279713"/>
              <a:chOff x="266331" y="355785"/>
              <a:chExt cx="2673657" cy="82351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35E67D1-C89E-4B9A-AEBF-A983C73524C3}"/>
                  </a:ext>
                </a:extLst>
              </p:cNvPr>
              <p:cNvSpPr/>
              <p:nvPr/>
            </p:nvSpPr>
            <p:spPr>
              <a:xfrm>
                <a:off x="266331" y="355785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AEBF0E8-5B8C-4256-A868-7FEE54454C5D}"/>
                  </a:ext>
                </a:extLst>
              </p:cNvPr>
              <p:cNvSpPr/>
              <p:nvPr/>
            </p:nvSpPr>
            <p:spPr>
              <a:xfrm>
                <a:off x="338832" y="409851"/>
                <a:ext cx="2601156" cy="769450"/>
              </a:xfrm>
              <a:prstGeom prst="roundRect">
                <a:avLst>
                  <a:gd name="adj" fmla="val 23884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7803F3-B872-4172-847D-CBB4DB086D14}"/>
                </a:ext>
              </a:extLst>
            </p:cNvPr>
            <p:cNvSpPr/>
            <p:nvPr/>
          </p:nvSpPr>
          <p:spPr>
            <a:xfrm>
              <a:off x="2536392" y="1153247"/>
              <a:ext cx="959654" cy="9501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spc="-50" dirty="0">
                  <a:solidFill>
                    <a:srgbClr val="8A0000"/>
                  </a:solidFill>
                  <a:latin typeface="Century Gothic" panose="020B0502020202020204" pitchFamily="34" charset="0"/>
                </a:rPr>
                <a:t>70%</a:t>
              </a:r>
            </a:p>
            <a:p>
              <a:pPr algn="ctr"/>
              <a:r>
                <a:rPr lang="en-US" sz="28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>LOCAL</a:t>
              </a:r>
              <a:r>
                <a:rPr lang="en-US" sz="3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  <a:t/>
              </a:r>
              <a:br>
                <a:rPr lang="en-US" sz="3200" b="1" spc="-50" dirty="0">
                  <a:solidFill>
                    <a:srgbClr val="001C54"/>
                  </a:solidFill>
                  <a:latin typeface="Century Gothic" panose="020B0502020202020204" pitchFamily="34" charset="0"/>
                </a:rPr>
              </a:br>
              <a:endParaRPr lang="en-US" sz="1400" b="1" dirty="0">
                <a:solidFill>
                  <a:srgbClr val="001C5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89984F6-5D10-4B45-88DD-16942430E517}"/>
              </a:ext>
            </a:extLst>
          </p:cNvPr>
          <p:cNvSpPr/>
          <p:nvPr/>
        </p:nvSpPr>
        <p:spPr>
          <a:xfrm>
            <a:off x="2941116" y="1926217"/>
            <a:ext cx="323237" cy="4068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540F5DD-5583-495F-AA22-14C353691D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8995" y="1595258"/>
            <a:ext cx="6293005" cy="5262742"/>
          </a:xfr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FC3397-02C1-4DF7-8ED0-42ABEAC55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719" y="2621512"/>
            <a:ext cx="5535010" cy="4236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rgbClr val="001C54"/>
                </a:solidFill>
                <a:latin typeface="Century Gothic" panose="020B0502020202020204" pitchFamily="34" charset="0"/>
              </a:rPr>
              <a:t>The National Drug Policy demands that at least this percentage of medicine be procured from local manufacturers.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1C54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1C54"/>
                </a:solidFill>
                <a:latin typeface="Century Gothic" panose="020B0502020202020204" pitchFamily="34" charset="0"/>
              </a:rPr>
              <a:t>This is in line with </a:t>
            </a:r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Executive Order 003 </a:t>
            </a:r>
            <a:r>
              <a:rPr lang="en-US" sz="2800" dirty="0">
                <a:solidFill>
                  <a:srgbClr val="001C54"/>
                </a:solidFill>
                <a:latin typeface="Century Gothic" panose="020B0502020202020204" pitchFamily="34" charset="0"/>
              </a:rPr>
              <a:t>of the Federal  Government of Nigeria.</a:t>
            </a:r>
          </a:p>
          <a:p>
            <a:pPr marL="0" indent="0" algn="just">
              <a:buNone/>
            </a:pPr>
            <a:endParaRPr lang="en-US" sz="2800" dirty="0">
              <a:solidFill>
                <a:srgbClr val="001C5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Geometric presentation_AAS_v3" id="{5F394A36-244E-477B-9B00-631A6705923C}" vid="{7FC6DB14-D4FF-4031-8ADB-F8536C0C4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930687-51F2-44C8-9CE6-D1B3D6E175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61FE8A-8F15-409F-AF62-619C69C0D537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AE7CBC-C35C-4FA9-B339-59E31F30C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Office PowerPoint</Application>
  <PresentationFormat>Widescreen</PresentationFormat>
  <Paragraphs>154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Nova</vt:lpstr>
      <vt:lpstr>Calibri</vt:lpstr>
      <vt:lpstr>Calibri Light</vt:lpstr>
      <vt:lpstr>Century Gothic</vt:lpstr>
      <vt:lpstr>Corbel</vt:lpstr>
      <vt:lpstr>Times New Roman</vt:lpstr>
      <vt:lpstr>Wingdings</vt:lpstr>
      <vt:lpstr>Office Theme</vt:lpstr>
      <vt:lpstr>LEVERAGING ON PPP WITH THE LOCAL PHARMA MANUFACTURING GROUP: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…Partnership that 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2019-09-06T18:16:13Z</dcterms:created>
  <dcterms:modified xsi:type="dcterms:W3CDTF">2021-09-03T13:08:46Z</dcterms:modified>
</cp:coreProperties>
</file>