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81" r:id="rId5"/>
    <p:sldMasterId id="2147483696" r:id="rId6"/>
  </p:sldMasterIdLst>
  <p:notesMasterIdLst>
    <p:notesMasterId r:id="rId20"/>
  </p:notesMasterIdLst>
  <p:sldIdLst>
    <p:sldId id="785" r:id="rId7"/>
    <p:sldId id="803" r:id="rId8"/>
    <p:sldId id="672" r:id="rId9"/>
    <p:sldId id="802" r:id="rId10"/>
    <p:sldId id="309" r:id="rId11"/>
    <p:sldId id="2327" r:id="rId12"/>
    <p:sldId id="266" r:id="rId13"/>
    <p:sldId id="5638" r:id="rId14"/>
    <p:sldId id="8504" r:id="rId15"/>
    <p:sldId id="8509" r:id="rId16"/>
    <p:sldId id="8514" r:id="rId17"/>
    <p:sldId id="310" r:id="rId18"/>
    <p:sldId id="5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5" autoAdjust="0"/>
    <p:restoredTop sz="95226" autoAdjust="0"/>
  </p:normalViewPr>
  <p:slideViewPr>
    <p:cSldViewPr snapToGrid="0">
      <p:cViewPr varScale="1">
        <p:scale>
          <a:sx n="68" d="100"/>
          <a:sy n="68" d="100"/>
        </p:scale>
        <p:origin x="6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aurah\OneDrive\Documents\Investments%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pivotSource>
    <c:name>[Investments over Time.xlsx]Sheet1!PivotTable1</c:name>
    <c:fmtId val="4"/>
  </c:pivotSource>
  <c:chart>
    <c:autoTitleDeleted val="1"/>
    <c:pivotFmts>
      <c:pivotFmt>
        <c:idx val="0"/>
        <c:spPr>
          <a:solidFill>
            <a:schemeClr val="accent3"/>
          </a:solidFill>
          <a:ln>
            <a:noFill/>
          </a:ln>
          <a:effectLst/>
        </c:spPr>
        <c:marker>
          <c:symbol val="none"/>
        </c:marker>
      </c:pivotFmt>
      <c:pivotFmt>
        <c:idx val="1"/>
        <c:spPr>
          <a:solidFill>
            <a:schemeClr val="accent3"/>
          </a:solidFill>
          <a:ln>
            <a:noFill/>
          </a:ln>
          <a:effectLst/>
        </c:spPr>
        <c:marker>
          <c:symbol val="none"/>
        </c:marker>
      </c:pivotFmt>
      <c:pivotFmt>
        <c:idx val="2"/>
        <c:spPr>
          <a:solidFill>
            <a:schemeClr val="accent3"/>
          </a:solidFill>
          <a:ln>
            <a:noFill/>
          </a:ln>
          <a:effectLst/>
        </c:spPr>
        <c:marker>
          <c:symbol val="none"/>
        </c:marker>
      </c:pivotFmt>
      <c:pivotFmt>
        <c:idx val="3"/>
        <c:spPr>
          <a:solidFill>
            <a:schemeClr val="accent3"/>
          </a:solidFill>
          <a:ln>
            <a:noFill/>
          </a:ln>
          <a:effectLst/>
        </c:spPr>
        <c:marker>
          <c:symbol val="none"/>
        </c:marker>
      </c:pivotFmt>
      <c:pivotFmt>
        <c:idx val="4"/>
        <c:spPr>
          <a:solidFill>
            <a:schemeClr val="accent3"/>
          </a:solidFill>
          <a:ln>
            <a:noFill/>
          </a:ln>
          <a:effectLst/>
        </c:spPr>
        <c:marker>
          <c:symbol val="none"/>
        </c:marker>
      </c:pivotFmt>
      <c:pivotFmt>
        <c:idx val="5"/>
        <c:spPr>
          <a:solidFill>
            <a:schemeClr val="accent3"/>
          </a:solidFill>
          <a:ln>
            <a:noFill/>
          </a:ln>
          <a:effectLst/>
        </c:spPr>
        <c:marker>
          <c:symbol val="none"/>
        </c:marker>
      </c:pivotFmt>
      <c:pivotFmt>
        <c:idx val="6"/>
        <c:spPr>
          <a:solidFill>
            <a:schemeClr val="accent3"/>
          </a:solidFill>
          <a:ln>
            <a:noFill/>
          </a:ln>
          <a:effectLst/>
        </c:spPr>
        <c:marker>
          <c:symbol val="none"/>
        </c:marker>
      </c:pivotFmt>
      <c:pivotFmt>
        <c:idx val="7"/>
        <c:spPr>
          <a:solidFill>
            <a:schemeClr val="accent3"/>
          </a:solidFill>
          <a:ln>
            <a:noFill/>
          </a:ln>
          <a:effectLst/>
        </c:spPr>
        <c:marker>
          <c:symbol val="none"/>
        </c:marker>
      </c:pivotFmt>
      <c:pivotFmt>
        <c:idx val="8"/>
        <c:spPr>
          <a:solidFill>
            <a:schemeClr val="accent3"/>
          </a:solidFill>
          <a:ln>
            <a:noFill/>
          </a:ln>
          <a:effectLst/>
        </c:spPr>
        <c:marker>
          <c:symbol val="none"/>
        </c:marker>
      </c:pivotFmt>
      <c:pivotFmt>
        <c:idx val="9"/>
        <c:spPr>
          <a:solidFill>
            <a:schemeClr val="accent3"/>
          </a:solidFill>
          <a:ln>
            <a:noFill/>
          </a:ln>
          <a:effectLst/>
        </c:spPr>
        <c:marker>
          <c:symbol val="none"/>
        </c:marker>
      </c:pivotFmt>
      <c:pivotFmt>
        <c:idx val="10"/>
        <c:spPr>
          <a:solidFill>
            <a:schemeClr val="accent3"/>
          </a:solidFill>
          <a:ln>
            <a:noFill/>
          </a:ln>
          <a:effectLst/>
        </c:spPr>
        <c:marker>
          <c:symbol val="none"/>
        </c:marker>
      </c:pivotFmt>
      <c:pivotFmt>
        <c:idx val="11"/>
        <c:spPr>
          <a:solidFill>
            <a:schemeClr val="accent3"/>
          </a:solidFill>
          <a:ln>
            <a:noFill/>
          </a:ln>
          <a:effectLst/>
        </c:spPr>
        <c:marker>
          <c:symbol val="none"/>
        </c:marker>
      </c:pivotFmt>
      <c:pivotFmt>
        <c:idx val="12"/>
        <c:spPr>
          <a:solidFill>
            <a:schemeClr val="accent3"/>
          </a:solidFill>
          <a:ln>
            <a:noFill/>
          </a:ln>
          <a:effectLst/>
        </c:spPr>
        <c:marker>
          <c:symbol val="none"/>
        </c:marker>
      </c:pivotFmt>
      <c:pivotFmt>
        <c:idx val="13"/>
        <c:spPr>
          <a:solidFill>
            <a:schemeClr val="accent3"/>
          </a:solidFill>
          <a:ln>
            <a:noFill/>
          </a:ln>
          <a:effectLst/>
        </c:spPr>
        <c:marker>
          <c:symbol val="none"/>
        </c:marker>
      </c:pivotFmt>
      <c:pivotFmt>
        <c:idx val="14"/>
        <c:spPr>
          <a:solidFill>
            <a:schemeClr val="accent3"/>
          </a:solidFill>
          <a:ln>
            <a:noFill/>
          </a:ln>
          <a:effectLst/>
        </c:spPr>
        <c:marker>
          <c:symbol val="none"/>
        </c:marker>
      </c:pivotFmt>
      <c:pivotFmt>
        <c:idx val="15"/>
        <c:spPr>
          <a:solidFill>
            <a:schemeClr val="accent3"/>
          </a:solidFill>
          <a:ln>
            <a:noFill/>
          </a:ln>
          <a:effectLst/>
        </c:spPr>
        <c:marker>
          <c:symbol val="none"/>
        </c:marker>
      </c:pivotFmt>
      <c:pivotFmt>
        <c:idx val="16"/>
        <c:spPr>
          <a:solidFill>
            <a:schemeClr val="accent3"/>
          </a:solidFill>
          <a:ln>
            <a:noFill/>
          </a:ln>
          <a:effectLst/>
        </c:spPr>
        <c:marker>
          <c:symbol val="none"/>
        </c:marker>
      </c:pivotFmt>
      <c:pivotFmt>
        <c:idx val="17"/>
        <c:spPr>
          <a:solidFill>
            <a:schemeClr val="accent3"/>
          </a:solidFill>
          <a:ln>
            <a:noFill/>
          </a:ln>
          <a:effectLst/>
        </c:spPr>
        <c:marker>
          <c:symbol val="none"/>
        </c:marker>
      </c:pivotFmt>
      <c:pivotFmt>
        <c:idx val="18"/>
        <c:spPr>
          <a:solidFill>
            <a:schemeClr val="accent3"/>
          </a:solidFill>
          <a:ln>
            <a:noFill/>
          </a:ln>
          <a:effectLst/>
        </c:spPr>
        <c:marker>
          <c:symbol val="none"/>
        </c:marker>
      </c:pivotFmt>
      <c:pivotFmt>
        <c:idx val="19"/>
        <c:spPr>
          <a:solidFill>
            <a:schemeClr val="accent3"/>
          </a:solidFill>
          <a:ln>
            <a:noFill/>
          </a:ln>
          <a:effectLst/>
        </c:spPr>
        <c:marker>
          <c:symbol val="none"/>
        </c:marker>
      </c:pivotFmt>
      <c:pivotFmt>
        <c:idx val="20"/>
        <c:spPr>
          <a:solidFill>
            <a:schemeClr val="accent3"/>
          </a:solidFill>
          <a:ln>
            <a:noFill/>
          </a:ln>
          <a:effectLst/>
        </c:spPr>
        <c:marker>
          <c:symbol val="none"/>
        </c:marker>
      </c:pivotFmt>
      <c:pivotFmt>
        <c:idx val="21"/>
        <c:spPr>
          <a:solidFill>
            <a:schemeClr val="accent3"/>
          </a:solidFill>
          <a:ln>
            <a:noFill/>
          </a:ln>
          <a:effectLst/>
        </c:spPr>
        <c:marker>
          <c:symbol val="none"/>
        </c:marker>
      </c:pivotFmt>
      <c:pivotFmt>
        <c:idx val="22"/>
        <c:spPr>
          <a:solidFill>
            <a:schemeClr val="accent3"/>
          </a:solidFill>
          <a:ln>
            <a:noFill/>
          </a:ln>
          <a:effectLst/>
        </c:spPr>
        <c:marker>
          <c:symbol val="none"/>
        </c:marker>
      </c:pivotFmt>
      <c:pivotFmt>
        <c:idx val="23"/>
        <c:spPr>
          <a:solidFill>
            <a:schemeClr val="accent3"/>
          </a:solidFill>
          <a:ln>
            <a:noFill/>
          </a:ln>
          <a:effectLst/>
        </c:spPr>
        <c:marker>
          <c:symbol val="none"/>
        </c:marker>
      </c:pivotFmt>
      <c:pivotFmt>
        <c:idx val="24"/>
        <c:spPr>
          <a:solidFill>
            <a:schemeClr val="accent3"/>
          </a:solidFill>
          <a:ln>
            <a:noFill/>
          </a:ln>
          <a:effectLst/>
        </c:spPr>
        <c:marker>
          <c:symbol val="none"/>
        </c:marker>
      </c:pivotFmt>
      <c:pivotFmt>
        <c:idx val="25"/>
        <c:spPr>
          <a:solidFill>
            <a:schemeClr val="accent3"/>
          </a:solidFill>
          <a:ln>
            <a:noFill/>
          </a:ln>
          <a:effectLst/>
        </c:spPr>
        <c:marker>
          <c:symbol val="none"/>
        </c:marker>
      </c:pivotFmt>
      <c:pivotFmt>
        <c:idx val="26"/>
        <c:spPr>
          <a:solidFill>
            <a:schemeClr val="accent3"/>
          </a:solidFill>
          <a:ln>
            <a:noFill/>
          </a:ln>
          <a:effectLst/>
        </c:spPr>
        <c:marker>
          <c:symbol val="none"/>
        </c:marker>
      </c:pivotFmt>
      <c:pivotFmt>
        <c:idx val="27"/>
        <c:spPr>
          <a:solidFill>
            <a:schemeClr val="accent3"/>
          </a:solidFill>
          <a:ln>
            <a:noFill/>
          </a:ln>
          <a:effectLst/>
        </c:spPr>
        <c:marker>
          <c:symbol val="none"/>
        </c:marker>
      </c:pivotFmt>
      <c:pivotFmt>
        <c:idx val="28"/>
        <c:spPr>
          <a:solidFill>
            <a:schemeClr val="accent3"/>
          </a:solidFill>
          <a:ln>
            <a:noFill/>
          </a:ln>
          <a:effectLst/>
        </c:spPr>
        <c:marker>
          <c:symbol val="none"/>
        </c:marker>
      </c:pivotFmt>
      <c:pivotFmt>
        <c:idx val="29"/>
        <c:spPr>
          <a:solidFill>
            <a:schemeClr val="accent3"/>
          </a:solidFill>
          <a:ln>
            <a:noFill/>
          </a:ln>
          <a:effectLst/>
        </c:spPr>
        <c:marker>
          <c:symbol val="none"/>
        </c:marker>
      </c:pivotFmt>
      <c:pivotFmt>
        <c:idx val="30"/>
        <c:spPr>
          <a:solidFill>
            <a:schemeClr val="accent3"/>
          </a:solidFill>
          <a:ln>
            <a:noFill/>
          </a:ln>
          <a:effectLst/>
        </c:spPr>
        <c:marker>
          <c:symbol val="none"/>
        </c:marker>
      </c:pivotFmt>
      <c:pivotFmt>
        <c:idx val="31"/>
        <c:spPr>
          <a:solidFill>
            <a:schemeClr val="accent3"/>
          </a:solidFill>
          <a:ln>
            <a:noFill/>
          </a:ln>
          <a:effectLst/>
        </c:spPr>
        <c:marker>
          <c:symbol val="none"/>
        </c:marker>
      </c:pivotFmt>
      <c:pivotFmt>
        <c:idx val="32"/>
        <c:spPr>
          <a:solidFill>
            <a:schemeClr val="accent3"/>
          </a:solidFill>
          <a:ln>
            <a:noFill/>
          </a:ln>
          <a:effectLst/>
        </c:spPr>
        <c:marker>
          <c:symbol val="none"/>
        </c:marker>
      </c:pivotFmt>
      <c:pivotFmt>
        <c:idx val="33"/>
        <c:spPr>
          <a:solidFill>
            <a:schemeClr val="accent3"/>
          </a:solidFill>
          <a:ln>
            <a:noFill/>
          </a:ln>
          <a:effectLst/>
        </c:spPr>
        <c:marker>
          <c:symbol val="none"/>
        </c:marker>
      </c:pivotFmt>
      <c:pivotFmt>
        <c:idx val="34"/>
        <c:spPr>
          <a:solidFill>
            <a:schemeClr val="accent3"/>
          </a:solidFill>
          <a:ln>
            <a:noFill/>
          </a:ln>
          <a:effectLst/>
        </c:spPr>
        <c:marker>
          <c:symbol val="none"/>
        </c:marker>
      </c:pivotFmt>
      <c:pivotFmt>
        <c:idx val="35"/>
        <c:spPr>
          <a:solidFill>
            <a:schemeClr val="accent3"/>
          </a:solidFill>
          <a:ln>
            <a:noFill/>
          </a:ln>
          <a:effectLst/>
        </c:spPr>
        <c:marker>
          <c:symbol val="none"/>
        </c:marker>
      </c:pivotFmt>
      <c:pivotFmt>
        <c:idx val="36"/>
        <c:spPr>
          <a:solidFill>
            <a:schemeClr val="accent3"/>
          </a:solidFill>
          <a:ln>
            <a:noFill/>
          </a:ln>
          <a:effectLst/>
        </c:spPr>
        <c:marker>
          <c:symbol val="none"/>
        </c:marker>
      </c:pivotFmt>
      <c:pivotFmt>
        <c:idx val="37"/>
        <c:spPr>
          <a:solidFill>
            <a:schemeClr val="accent3"/>
          </a:solidFill>
          <a:ln>
            <a:noFill/>
          </a:ln>
          <a:effectLst/>
        </c:spPr>
        <c:marker>
          <c:symbol val="none"/>
        </c:marker>
      </c:pivotFmt>
      <c:pivotFmt>
        <c:idx val="38"/>
        <c:spPr>
          <a:solidFill>
            <a:schemeClr val="accent3"/>
          </a:solidFill>
          <a:ln>
            <a:noFill/>
          </a:ln>
          <a:effectLst/>
        </c:spPr>
        <c:marker>
          <c:symbol val="none"/>
        </c:marker>
      </c:pivotFmt>
      <c:pivotFmt>
        <c:idx val="39"/>
        <c:spPr>
          <a:solidFill>
            <a:schemeClr val="accent3"/>
          </a:solidFill>
          <a:ln>
            <a:noFill/>
          </a:ln>
          <a:effectLst/>
        </c:spPr>
        <c:marker>
          <c:symbol val="none"/>
        </c:marker>
      </c:pivotFmt>
      <c:pivotFmt>
        <c:idx val="40"/>
        <c:spPr>
          <a:solidFill>
            <a:schemeClr val="accent3"/>
          </a:solidFill>
          <a:ln>
            <a:noFill/>
          </a:ln>
          <a:effectLst/>
        </c:spPr>
        <c:marker>
          <c:symbol val="none"/>
        </c:marker>
      </c:pivotFmt>
      <c:pivotFmt>
        <c:idx val="41"/>
        <c:spPr>
          <a:solidFill>
            <a:schemeClr val="accent3"/>
          </a:solidFill>
          <a:ln>
            <a:noFill/>
          </a:ln>
          <a:effectLst/>
        </c:spPr>
        <c:marker>
          <c:symbol val="none"/>
        </c:marker>
      </c:pivotFmt>
      <c:pivotFmt>
        <c:idx val="42"/>
        <c:spPr>
          <a:solidFill>
            <a:schemeClr val="accent3"/>
          </a:solidFill>
          <a:ln>
            <a:noFill/>
          </a:ln>
          <a:effectLst/>
        </c:spPr>
        <c:marker>
          <c:symbol val="none"/>
        </c:marker>
      </c:pivotFmt>
      <c:pivotFmt>
        <c:idx val="43"/>
        <c:spPr>
          <a:solidFill>
            <a:schemeClr val="accent3"/>
          </a:solidFill>
          <a:ln>
            <a:noFill/>
          </a:ln>
          <a:effectLst/>
        </c:spPr>
        <c:marker>
          <c:symbol val="none"/>
        </c:marker>
      </c:pivotFmt>
      <c:pivotFmt>
        <c:idx val="44"/>
        <c:spPr>
          <a:solidFill>
            <a:schemeClr val="accent3"/>
          </a:solidFill>
          <a:ln>
            <a:noFill/>
          </a:ln>
          <a:effectLst/>
        </c:spPr>
        <c:marker>
          <c:symbol val="none"/>
        </c:marker>
      </c:pivotFmt>
      <c:pivotFmt>
        <c:idx val="45"/>
        <c:spPr>
          <a:solidFill>
            <a:schemeClr val="accent3"/>
          </a:solidFill>
          <a:ln>
            <a:noFill/>
          </a:ln>
          <a:effectLst/>
        </c:spPr>
        <c:marker>
          <c:symbol val="none"/>
        </c:marker>
      </c:pivotFmt>
      <c:pivotFmt>
        <c:idx val="46"/>
        <c:spPr>
          <a:solidFill>
            <a:schemeClr val="accent3"/>
          </a:solidFill>
          <a:ln>
            <a:noFill/>
          </a:ln>
          <a:effectLst/>
        </c:spPr>
        <c:marker>
          <c:symbol val="none"/>
        </c:marker>
      </c:pivotFmt>
      <c:pivotFmt>
        <c:idx val="47"/>
        <c:spPr>
          <a:solidFill>
            <a:schemeClr val="accent3"/>
          </a:solidFill>
          <a:ln>
            <a:noFill/>
          </a:ln>
          <a:effectLst/>
        </c:spPr>
        <c:marker>
          <c:symbol val="none"/>
        </c:marker>
      </c:pivotFmt>
      <c:pivotFmt>
        <c:idx val="48"/>
        <c:spPr>
          <a:solidFill>
            <a:schemeClr val="accent3"/>
          </a:solidFill>
          <a:ln>
            <a:noFill/>
          </a:ln>
          <a:effectLst/>
        </c:spPr>
        <c:marker>
          <c:symbol val="none"/>
        </c:marker>
      </c:pivotFmt>
      <c:pivotFmt>
        <c:idx val="49"/>
        <c:spPr>
          <a:solidFill>
            <a:schemeClr val="accent3"/>
          </a:solidFill>
          <a:ln>
            <a:noFill/>
          </a:ln>
          <a:effectLst/>
        </c:spPr>
        <c:marker>
          <c:symbol val="none"/>
        </c:marker>
      </c:pivotFmt>
      <c:pivotFmt>
        <c:idx val="50"/>
        <c:spPr>
          <a:solidFill>
            <a:schemeClr val="accent3"/>
          </a:solidFill>
          <a:ln>
            <a:noFill/>
          </a:ln>
          <a:effectLst/>
        </c:spPr>
        <c:marker>
          <c:symbol val="none"/>
        </c:marker>
      </c:pivotFmt>
      <c:pivotFmt>
        <c:idx val="51"/>
        <c:spPr>
          <a:solidFill>
            <a:schemeClr val="accent3"/>
          </a:solidFill>
          <a:ln>
            <a:noFill/>
          </a:ln>
          <a:effectLst/>
        </c:spPr>
        <c:marker>
          <c:symbol val="none"/>
        </c:marker>
      </c:pivotFmt>
      <c:pivotFmt>
        <c:idx val="52"/>
        <c:spPr>
          <a:solidFill>
            <a:schemeClr val="accent3"/>
          </a:solidFill>
          <a:ln>
            <a:noFill/>
          </a:ln>
          <a:effectLst/>
        </c:spPr>
        <c:marker>
          <c:symbol val="none"/>
        </c:marker>
      </c:pivotFmt>
      <c:pivotFmt>
        <c:idx val="53"/>
        <c:spPr>
          <a:solidFill>
            <a:schemeClr val="accent3"/>
          </a:solidFill>
          <a:ln>
            <a:noFill/>
          </a:ln>
          <a:effectLst/>
        </c:spPr>
        <c:marker>
          <c:symbol val="none"/>
        </c:marker>
      </c:pivotFmt>
      <c:pivotFmt>
        <c:idx val="54"/>
        <c:spPr>
          <a:solidFill>
            <a:schemeClr val="accent3"/>
          </a:solidFill>
          <a:ln>
            <a:noFill/>
          </a:ln>
          <a:effectLst/>
        </c:spPr>
        <c:marker>
          <c:symbol val="none"/>
        </c:marker>
      </c:pivotFmt>
      <c:pivotFmt>
        <c:idx val="55"/>
        <c:spPr>
          <a:solidFill>
            <a:schemeClr val="accent3"/>
          </a:solidFill>
          <a:ln>
            <a:noFill/>
          </a:ln>
          <a:effectLst/>
        </c:spPr>
        <c:marker>
          <c:symbol val="none"/>
        </c:marker>
      </c:pivotFmt>
      <c:pivotFmt>
        <c:idx val="56"/>
        <c:spPr>
          <a:solidFill>
            <a:schemeClr val="accent3"/>
          </a:solidFill>
          <a:ln>
            <a:noFill/>
          </a:ln>
          <a:effectLst/>
        </c:spPr>
        <c:marker>
          <c:symbol val="none"/>
        </c:marker>
      </c:pivotFmt>
      <c:pivotFmt>
        <c:idx val="57"/>
        <c:spPr>
          <a:solidFill>
            <a:schemeClr val="accent3"/>
          </a:solidFill>
          <a:ln>
            <a:noFill/>
          </a:ln>
          <a:effectLst/>
        </c:spPr>
        <c:marker>
          <c:symbol val="none"/>
        </c:marker>
      </c:pivotFmt>
      <c:pivotFmt>
        <c:idx val="58"/>
        <c:spPr>
          <a:solidFill>
            <a:schemeClr val="accent3"/>
          </a:solidFill>
          <a:ln>
            <a:noFill/>
          </a:ln>
          <a:effectLst/>
        </c:spPr>
        <c:marker>
          <c:symbol val="none"/>
        </c:marker>
      </c:pivotFmt>
      <c:pivotFmt>
        <c:idx val="59"/>
        <c:spPr>
          <a:solidFill>
            <a:schemeClr val="accent3"/>
          </a:solidFill>
          <a:ln>
            <a:noFill/>
          </a:ln>
          <a:effectLst/>
        </c:spPr>
        <c:marker>
          <c:symbol val="none"/>
        </c:marker>
      </c:pivotFmt>
      <c:pivotFmt>
        <c:idx val="60"/>
        <c:spPr>
          <a:solidFill>
            <a:schemeClr val="accent3"/>
          </a:solidFill>
          <a:ln>
            <a:noFill/>
          </a:ln>
          <a:effectLst/>
        </c:spPr>
        <c:marker>
          <c:symbol val="none"/>
        </c:marker>
      </c:pivotFmt>
      <c:pivotFmt>
        <c:idx val="61"/>
        <c:spPr>
          <a:solidFill>
            <a:schemeClr val="accent3"/>
          </a:solidFill>
          <a:ln>
            <a:noFill/>
          </a:ln>
          <a:effectLst/>
        </c:spPr>
        <c:marker>
          <c:symbol val="none"/>
        </c:marker>
      </c:pivotFmt>
      <c:pivotFmt>
        <c:idx val="62"/>
        <c:spPr>
          <a:solidFill>
            <a:schemeClr val="accent3"/>
          </a:solidFill>
          <a:ln>
            <a:noFill/>
          </a:ln>
          <a:effectLst/>
        </c:spPr>
        <c:marker>
          <c:symbol val="none"/>
        </c:marker>
      </c:pivotFmt>
      <c:pivotFmt>
        <c:idx val="63"/>
        <c:spPr>
          <a:solidFill>
            <a:schemeClr val="accent3"/>
          </a:solidFill>
          <a:ln>
            <a:noFill/>
          </a:ln>
          <a:effectLst/>
        </c:spPr>
        <c:marker>
          <c:symbol val="none"/>
        </c:marker>
      </c:pivotFmt>
      <c:pivotFmt>
        <c:idx val="64"/>
        <c:spPr>
          <a:solidFill>
            <a:schemeClr val="accent3"/>
          </a:solidFill>
          <a:ln>
            <a:noFill/>
          </a:ln>
          <a:effectLst/>
        </c:spPr>
        <c:marker>
          <c:symbol val="none"/>
        </c:marker>
      </c:pivotFmt>
      <c:pivotFmt>
        <c:idx val="65"/>
        <c:spPr>
          <a:solidFill>
            <a:schemeClr val="accent3"/>
          </a:solidFill>
          <a:ln>
            <a:noFill/>
          </a:ln>
          <a:effectLst/>
        </c:spPr>
        <c:marker>
          <c:symbol val="none"/>
        </c:marker>
      </c:pivotFmt>
      <c:pivotFmt>
        <c:idx val="66"/>
        <c:spPr>
          <a:solidFill>
            <a:schemeClr val="accent3"/>
          </a:solidFill>
          <a:ln>
            <a:noFill/>
          </a:ln>
          <a:effectLst/>
        </c:spPr>
        <c:marker>
          <c:symbol val="none"/>
        </c:marker>
      </c:pivotFmt>
      <c:pivotFmt>
        <c:idx val="67"/>
        <c:spPr>
          <a:solidFill>
            <a:schemeClr val="accent3"/>
          </a:solidFill>
          <a:ln>
            <a:noFill/>
          </a:ln>
          <a:effectLst/>
        </c:spPr>
        <c:marker>
          <c:symbol val="none"/>
        </c:marker>
      </c:pivotFmt>
      <c:pivotFmt>
        <c:idx val="68"/>
        <c:spPr>
          <a:solidFill>
            <a:schemeClr val="accent3"/>
          </a:solidFill>
          <a:ln>
            <a:noFill/>
          </a:ln>
          <a:effectLst/>
        </c:spPr>
        <c:marker>
          <c:symbol val="none"/>
        </c:marker>
      </c:pivotFmt>
      <c:pivotFmt>
        <c:idx val="69"/>
        <c:spPr>
          <a:solidFill>
            <a:schemeClr val="accent3"/>
          </a:solidFill>
          <a:ln>
            <a:noFill/>
          </a:ln>
          <a:effectLst/>
        </c:spPr>
        <c:marker>
          <c:symbol val="none"/>
        </c:marker>
      </c:pivotFmt>
      <c:pivotFmt>
        <c:idx val="70"/>
        <c:spPr>
          <a:solidFill>
            <a:schemeClr val="accent3"/>
          </a:solidFill>
          <a:ln>
            <a:noFill/>
          </a:ln>
          <a:effectLst/>
        </c:spPr>
        <c:marker>
          <c:symbol val="none"/>
        </c:marker>
      </c:pivotFmt>
      <c:pivotFmt>
        <c:idx val="71"/>
        <c:spPr>
          <a:solidFill>
            <a:schemeClr val="accent3"/>
          </a:solidFill>
          <a:ln>
            <a:noFill/>
          </a:ln>
          <a:effectLst/>
        </c:spPr>
        <c:marker>
          <c:symbol val="none"/>
        </c:marker>
      </c:pivotFmt>
      <c:pivotFmt>
        <c:idx val="72"/>
        <c:spPr>
          <a:solidFill>
            <a:schemeClr val="accent3"/>
          </a:solidFill>
          <a:ln>
            <a:noFill/>
          </a:ln>
          <a:effectLst/>
        </c:spPr>
        <c:marker>
          <c:symbol val="none"/>
        </c:marker>
      </c:pivotFmt>
      <c:pivotFmt>
        <c:idx val="73"/>
        <c:spPr>
          <a:solidFill>
            <a:schemeClr val="accent3"/>
          </a:solidFill>
          <a:ln>
            <a:noFill/>
          </a:ln>
          <a:effectLst/>
        </c:spPr>
        <c:marker>
          <c:symbol val="none"/>
        </c:marker>
      </c:pivotFmt>
      <c:pivotFmt>
        <c:idx val="74"/>
        <c:spPr>
          <a:solidFill>
            <a:schemeClr val="accent3"/>
          </a:solidFill>
          <a:ln>
            <a:noFill/>
          </a:ln>
          <a:effectLst/>
        </c:spPr>
        <c:marker>
          <c:symbol val="none"/>
        </c:marker>
      </c:pivotFmt>
      <c:pivotFmt>
        <c:idx val="75"/>
        <c:spPr>
          <a:solidFill>
            <a:schemeClr val="accent3"/>
          </a:solidFill>
          <a:ln>
            <a:noFill/>
          </a:ln>
          <a:effectLst/>
        </c:spPr>
        <c:marker>
          <c:symbol val="none"/>
        </c:marker>
      </c:pivotFmt>
      <c:pivotFmt>
        <c:idx val="76"/>
        <c:spPr>
          <a:solidFill>
            <a:schemeClr val="accent3"/>
          </a:solidFill>
          <a:ln>
            <a:noFill/>
          </a:ln>
          <a:effectLst/>
        </c:spPr>
        <c:marker>
          <c:symbol val="none"/>
        </c:marker>
      </c:pivotFmt>
      <c:pivotFmt>
        <c:idx val="77"/>
        <c:spPr>
          <a:solidFill>
            <a:schemeClr val="accent3"/>
          </a:solidFill>
          <a:ln>
            <a:noFill/>
          </a:ln>
          <a:effectLst/>
        </c:spPr>
        <c:marker>
          <c:symbol val="none"/>
        </c:marker>
      </c:pivotFmt>
      <c:pivotFmt>
        <c:idx val="78"/>
        <c:spPr>
          <a:solidFill>
            <a:schemeClr val="accent3"/>
          </a:solidFill>
          <a:ln>
            <a:noFill/>
          </a:ln>
          <a:effectLst/>
        </c:spPr>
        <c:marker>
          <c:symbol val="none"/>
        </c:marker>
      </c:pivotFmt>
      <c:pivotFmt>
        <c:idx val="79"/>
        <c:spPr>
          <a:solidFill>
            <a:schemeClr val="accent3"/>
          </a:solidFill>
          <a:ln>
            <a:noFill/>
          </a:ln>
          <a:effectLst/>
        </c:spPr>
        <c:marker>
          <c:symbol val="none"/>
        </c:marker>
      </c:pivotFmt>
      <c:pivotFmt>
        <c:idx val="80"/>
        <c:spPr>
          <a:solidFill>
            <a:schemeClr val="accent3"/>
          </a:solidFill>
          <a:ln>
            <a:noFill/>
          </a:ln>
          <a:effectLst/>
        </c:spPr>
        <c:marker>
          <c:symbol val="none"/>
        </c:marker>
      </c:pivotFmt>
      <c:pivotFmt>
        <c:idx val="81"/>
        <c:spPr>
          <a:solidFill>
            <a:schemeClr val="accent3"/>
          </a:solidFill>
          <a:ln>
            <a:noFill/>
          </a:ln>
          <a:effectLst/>
        </c:spPr>
        <c:marker>
          <c:symbol val="none"/>
        </c:marker>
      </c:pivotFmt>
      <c:pivotFmt>
        <c:idx val="82"/>
        <c:spPr>
          <a:solidFill>
            <a:schemeClr val="accent3"/>
          </a:solidFill>
          <a:ln>
            <a:noFill/>
          </a:ln>
          <a:effectLst/>
        </c:spPr>
        <c:marker>
          <c:symbol val="none"/>
        </c:marker>
      </c:pivotFmt>
      <c:pivotFmt>
        <c:idx val="83"/>
        <c:spPr>
          <a:solidFill>
            <a:schemeClr val="accent3"/>
          </a:solidFill>
          <a:ln>
            <a:noFill/>
          </a:ln>
          <a:effectLst/>
        </c:spPr>
        <c:marker>
          <c:symbol val="none"/>
        </c:marker>
      </c:pivotFmt>
      <c:pivotFmt>
        <c:idx val="84"/>
        <c:spPr>
          <a:solidFill>
            <a:schemeClr val="accent3"/>
          </a:solidFill>
          <a:ln>
            <a:noFill/>
          </a:ln>
          <a:effectLst/>
        </c:spPr>
        <c:marker>
          <c:symbol val="none"/>
        </c:marker>
      </c:pivotFmt>
      <c:pivotFmt>
        <c:idx val="85"/>
        <c:spPr>
          <a:solidFill>
            <a:schemeClr val="accent3"/>
          </a:solidFill>
          <a:ln>
            <a:noFill/>
          </a:ln>
          <a:effectLst/>
        </c:spPr>
        <c:marker>
          <c:symbol val="none"/>
        </c:marker>
      </c:pivotFmt>
      <c:pivotFmt>
        <c:idx val="86"/>
        <c:spPr>
          <a:solidFill>
            <a:schemeClr val="accent3"/>
          </a:solidFill>
          <a:ln>
            <a:noFill/>
          </a:ln>
          <a:effectLst/>
        </c:spPr>
        <c:marker>
          <c:symbol val="none"/>
        </c:marker>
      </c:pivotFmt>
      <c:pivotFmt>
        <c:idx val="87"/>
        <c:spPr>
          <a:solidFill>
            <a:schemeClr val="accent3"/>
          </a:solidFill>
          <a:ln>
            <a:noFill/>
          </a:ln>
          <a:effectLst/>
        </c:spPr>
        <c:marker>
          <c:symbol val="none"/>
        </c:marker>
      </c:pivotFmt>
      <c:pivotFmt>
        <c:idx val="88"/>
        <c:spPr>
          <a:solidFill>
            <a:schemeClr val="accent3"/>
          </a:solidFill>
          <a:ln>
            <a:noFill/>
          </a:ln>
          <a:effectLst/>
        </c:spPr>
        <c:marker>
          <c:symbol val="none"/>
        </c:marker>
      </c:pivotFmt>
      <c:pivotFmt>
        <c:idx val="89"/>
        <c:spPr>
          <a:solidFill>
            <a:schemeClr val="accent3"/>
          </a:solidFill>
          <a:ln>
            <a:noFill/>
          </a:ln>
          <a:effectLst/>
        </c:spPr>
        <c:marker>
          <c:symbol val="none"/>
        </c:marker>
      </c:pivotFmt>
      <c:pivotFmt>
        <c:idx val="90"/>
        <c:spPr>
          <a:solidFill>
            <a:schemeClr val="accent3"/>
          </a:solidFill>
          <a:ln>
            <a:noFill/>
          </a:ln>
          <a:effectLst/>
        </c:spPr>
        <c:marker>
          <c:symbol val="none"/>
        </c:marker>
      </c:pivotFmt>
      <c:pivotFmt>
        <c:idx val="91"/>
        <c:spPr>
          <a:solidFill>
            <a:schemeClr val="accent3"/>
          </a:solidFill>
          <a:ln>
            <a:noFill/>
          </a:ln>
          <a:effectLst/>
        </c:spPr>
        <c:marker>
          <c:symbol val="none"/>
        </c:marker>
      </c:pivotFmt>
      <c:pivotFmt>
        <c:idx val="92"/>
        <c:spPr>
          <a:solidFill>
            <a:schemeClr val="accent3"/>
          </a:solidFill>
          <a:ln>
            <a:noFill/>
          </a:ln>
          <a:effectLst/>
        </c:spPr>
        <c:marker>
          <c:symbol val="none"/>
        </c:marker>
      </c:pivotFmt>
      <c:pivotFmt>
        <c:idx val="93"/>
        <c:spPr>
          <a:solidFill>
            <a:schemeClr val="accent3"/>
          </a:solidFill>
          <a:ln>
            <a:noFill/>
          </a:ln>
          <a:effectLst/>
        </c:spPr>
        <c:marker>
          <c:symbol val="none"/>
        </c:marker>
      </c:pivotFmt>
      <c:pivotFmt>
        <c:idx val="94"/>
        <c:spPr>
          <a:solidFill>
            <a:schemeClr val="accent3"/>
          </a:solidFill>
          <a:ln>
            <a:noFill/>
          </a:ln>
          <a:effectLst/>
        </c:spPr>
        <c:marker>
          <c:symbol val="none"/>
        </c:marker>
      </c:pivotFmt>
      <c:pivotFmt>
        <c:idx val="95"/>
        <c:spPr>
          <a:solidFill>
            <a:schemeClr val="accent3"/>
          </a:solidFill>
          <a:ln>
            <a:noFill/>
          </a:ln>
          <a:effectLst/>
        </c:spPr>
        <c:marker>
          <c:symbol val="none"/>
        </c:marker>
      </c:pivotFmt>
      <c:pivotFmt>
        <c:idx val="96"/>
        <c:spPr>
          <a:solidFill>
            <a:schemeClr val="accent3"/>
          </a:solidFill>
          <a:ln>
            <a:noFill/>
          </a:ln>
          <a:effectLst/>
        </c:spPr>
        <c:marker>
          <c:symbol val="none"/>
        </c:marker>
      </c:pivotFmt>
      <c:pivotFmt>
        <c:idx val="97"/>
        <c:spPr>
          <a:solidFill>
            <a:schemeClr val="accent3"/>
          </a:solidFill>
          <a:ln>
            <a:noFill/>
          </a:ln>
          <a:effectLst/>
        </c:spPr>
        <c:marker>
          <c:symbol val="none"/>
        </c:marker>
      </c:pivotFmt>
      <c:pivotFmt>
        <c:idx val="98"/>
        <c:spPr>
          <a:solidFill>
            <a:schemeClr val="accent3"/>
          </a:solidFill>
          <a:ln>
            <a:noFill/>
          </a:ln>
          <a:effectLst/>
        </c:spPr>
        <c:marker>
          <c:symbol val="none"/>
        </c:marker>
      </c:pivotFmt>
      <c:pivotFmt>
        <c:idx val="99"/>
        <c:spPr>
          <a:solidFill>
            <a:schemeClr val="accent3"/>
          </a:solidFill>
          <a:ln>
            <a:noFill/>
          </a:ln>
          <a:effectLst/>
        </c:spPr>
        <c:marker>
          <c:symbol val="none"/>
        </c:marker>
      </c:pivotFmt>
      <c:pivotFmt>
        <c:idx val="100"/>
        <c:spPr>
          <a:solidFill>
            <a:schemeClr val="accent3"/>
          </a:solidFill>
          <a:ln>
            <a:noFill/>
          </a:ln>
          <a:effectLst/>
        </c:spPr>
        <c:marker>
          <c:symbol val="none"/>
        </c:marker>
      </c:pivotFmt>
      <c:pivotFmt>
        <c:idx val="101"/>
        <c:spPr>
          <a:solidFill>
            <a:schemeClr val="accent3"/>
          </a:solidFill>
          <a:ln>
            <a:noFill/>
          </a:ln>
          <a:effectLst/>
        </c:spPr>
        <c:marker>
          <c:symbol val="none"/>
        </c:marker>
      </c:pivotFmt>
      <c:pivotFmt>
        <c:idx val="102"/>
        <c:spPr>
          <a:solidFill>
            <a:schemeClr val="accent3"/>
          </a:solidFill>
          <a:ln>
            <a:noFill/>
          </a:ln>
          <a:effectLst/>
        </c:spPr>
        <c:marker>
          <c:symbol val="none"/>
        </c:marker>
      </c:pivotFmt>
      <c:pivotFmt>
        <c:idx val="103"/>
        <c:spPr>
          <a:solidFill>
            <a:schemeClr val="accent3"/>
          </a:solidFill>
          <a:ln>
            <a:noFill/>
          </a:ln>
          <a:effectLst/>
        </c:spPr>
        <c:marker>
          <c:symbol val="none"/>
        </c:marker>
      </c:pivotFmt>
      <c:pivotFmt>
        <c:idx val="104"/>
        <c:spPr>
          <a:solidFill>
            <a:schemeClr val="accent3"/>
          </a:solidFill>
          <a:ln>
            <a:noFill/>
          </a:ln>
          <a:effectLst/>
        </c:spPr>
        <c:marker>
          <c:symbol val="none"/>
        </c:marker>
      </c:pivotFmt>
      <c:pivotFmt>
        <c:idx val="105"/>
        <c:spPr>
          <a:solidFill>
            <a:schemeClr val="accent3"/>
          </a:solidFill>
          <a:ln>
            <a:noFill/>
          </a:ln>
          <a:effectLst/>
        </c:spPr>
        <c:marker>
          <c:symbol val="none"/>
        </c:marker>
      </c:pivotFmt>
      <c:pivotFmt>
        <c:idx val="106"/>
        <c:spPr>
          <a:solidFill>
            <a:schemeClr val="accent3"/>
          </a:solidFill>
          <a:ln>
            <a:noFill/>
          </a:ln>
          <a:effectLst/>
        </c:spPr>
        <c:marker>
          <c:symbol val="none"/>
        </c:marker>
      </c:pivotFmt>
      <c:pivotFmt>
        <c:idx val="107"/>
        <c:spPr>
          <a:solidFill>
            <a:schemeClr val="accent3"/>
          </a:solidFill>
          <a:ln>
            <a:noFill/>
          </a:ln>
          <a:effectLst/>
        </c:spPr>
        <c:marker>
          <c:symbol val="none"/>
        </c:marker>
      </c:pivotFmt>
      <c:pivotFmt>
        <c:idx val="108"/>
        <c:spPr>
          <a:solidFill>
            <a:schemeClr val="accent3"/>
          </a:solidFill>
          <a:ln>
            <a:noFill/>
          </a:ln>
          <a:effectLst/>
        </c:spPr>
        <c:marker>
          <c:symbol val="none"/>
        </c:marker>
      </c:pivotFmt>
      <c:pivotFmt>
        <c:idx val="109"/>
        <c:spPr>
          <a:solidFill>
            <a:schemeClr val="accent3"/>
          </a:solidFill>
          <a:ln>
            <a:noFill/>
          </a:ln>
          <a:effectLst/>
        </c:spPr>
        <c:marker>
          <c:symbol val="none"/>
        </c:marker>
      </c:pivotFmt>
      <c:pivotFmt>
        <c:idx val="110"/>
        <c:spPr>
          <a:solidFill>
            <a:schemeClr val="accent3"/>
          </a:solidFill>
          <a:ln>
            <a:noFill/>
          </a:ln>
          <a:effectLst/>
        </c:spPr>
        <c:marker>
          <c:symbol val="none"/>
        </c:marker>
      </c:pivotFmt>
      <c:pivotFmt>
        <c:idx val="111"/>
        <c:spPr>
          <a:solidFill>
            <a:schemeClr val="accent3"/>
          </a:solidFill>
          <a:ln>
            <a:noFill/>
          </a:ln>
          <a:effectLst/>
        </c:spPr>
        <c:marker>
          <c:symbol val="none"/>
        </c:marker>
      </c:pivotFmt>
      <c:pivotFmt>
        <c:idx val="112"/>
        <c:spPr>
          <a:solidFill>
            <a:schemeClr val="accent3"/>
          </a:solidFill>
          <a:ln>
            <a:noFill/>
          </a:ln>
          <a:effectLst/>
        </c:spPr>
        <c:marker>
          <c:symbol val="none"/>
        </c:marker>
      </c:pivotFmt>
      <c:pivotFmt>
        <c:idx val="113"/>
        <c:spPr>
          <a:solidFill>
            <a:schemeClr val="accent3"/>
          </a:solidFill>
          <a:ln>
            <a:noFill/>
          </a:ln>
          <a:effectLst/>
        </c:spPr>
        <c:marker>
          <c:symbol val="none"/>
        </c:marker>
      </c:pivotFmt>
      <c:pivotFmt>
        <c:idx val="114"/>
        <c:spPr>
          <a:solidFill>
            <a:schemeClr val="accent3"/>
          </a:solidFill>
          <a:ln>
            <a:noFill/>
          </a:ln>
          <a:effectLst/>
        </c:spPr>
        <c:marker>
          <c:symbol val="none"/>
        </c:marker>
      </c:pivotFmt>
      <c:pivotFmt>
        <c:idx val="115"/>
        <c:spPr>
          <a:solidFill>
            <a:schemeClr val="accent3"/>
          </a:solidFill>
          <a:ln>
            <a:noFill/>
          </a:ln>
          <a:effectLst/>
        </c:spPr>
        <c:marker>
          <c:symbol val="none"/>
        </c:marker>
      </c:pivotFmt>
      <c:pivotFmt>
        <c:idx val="116"/>
        <c:spPr>
          <a:solidFill>
            <a:schemeClr val="accent3"/>
          </a:solidFill>
          <a:ln>
            <a:noFill/>
          </a:ln>
          <a:effectLst/>
        </c:spPr>
        <c:marker>
          <c:symbol val="none"/>
        </c:marker>
      </c:pivotFmt>
      <c:pivotFmt>
        <c:idx val="117"/>
        <c:spPr>
          <a:solidFill>
            <a:schemeClr val="accent3"/>
          </a:solidFill>
          <a:ln>
            <a:noFill/>
          </a:ln>
          <a:effectLst/>
        </c:spPr>
        <c:marker>
          <c:symbol val="none"/>
        </c:marker>
      </c:pivotFmt>
      <c:pivotFmt>
        <c:idx val="118"/>
        <c:spPr>
          <a:solidFill>
            <a:schemeClr val="accent3"/>
          </a:solidFill>
          <a:ln>
            <a:noFill/>
          </a:ln>
          <a:effectLst/>
        </c:spPr>
        <c:marker>
          <c:symbol val="none"/>
        </c:marker>
      </c:pivotFmt>
      <c:pivotFmt>
        <c:idx val="119"/>
        <c:spPr>
          <a:solidFill>
            <a:schemeClr val="accent3"/>
          </a:solidFill>
          <a:ln>
            <a:noFill/>
          </a:ln>
          <a:effectLst/>
        </c:spPr>
        <c:marker>
          <c:symbol val="none"/>
        </c:marker>
      </c:pivotFmt>
      <c:pivotFmt>
        <c:idx val="120"/>
        <c:spPr>
          <a:solidFill>
            <a:schemeClr val="accent3"/>
          </a:solidFill>
          <a:ln>
            <a:noFill/>
          </a:ln>
          <a:effectLst/>
        </c:spPr>
        <c:marker>
          <c:symbol val="none"/>
        </c:marker>
      </c:pivotFmt>
      <c:pivotFmt>
        <c:idx val="121"/>
        <c:spPr>
          <a:solidFill>
            <a:schemeClr val="accent3"/>
          </a:solidFill>
          <a:ln>
            <a:noFill/>
          </a:ln>
          <a:effectLst/>
        </c:spPr>
        <c:marker>
          <c:symbol val="none"/>
        </c:marker>
      </c:pivotFmt>
      <c:pivotFmt>
        <c:idx val="122"/>
        <c:spPr>
          <a:solidFill>
            <a:schemeClr val="accent3"/>
          </a:solidFill>
          <a:ln>
            <a:noFill/>
          </a:ln>
          <a:effectLst/>
        </c:spPr>
        <c:marker>
          <c:symbol val="none"/>
        </c:marker>
      </c:pivotFmt>
      <c:pivotFmt>
        <c:idx val="123"/>
        <c:spPr>
          <a:solidFill>
            <a:schemeClr val="accent3"/>
          </a:solidFill>
          <a:ln>
            <a:noFill/>
          </a:ln>
          <a:effectLst/>
        </c:spPr>
        <c:marker>
          <c:symbol val="none"/>
        </c:marker>
      </c:pivotFmt>
      <c:pivotFmt>
        <c:idx val="124"/>
        <c:spPr>
          <a:solidFill>
            <a:schemeClr val="accent3"/>
          </a:solidFill>
          <a:ln>
            <a:noFill/>
          </a:ln>
          <a:effectLst/>
        </c:spPr>
        <c:marker>
          <c:symbol val="none"/>
        </c:marker>
      </c:pivotFmt>
      <c:pivotFmt>
        <c:idx val="125"/>
        <c:spPr>
          <a:solidFill>
            <a:schemeClr val="accent3"/>
          </a:solidFill>
          <a:ln>
            <a:noFill/>
          </a:ln>
          <a:effectLst/>
        </c:spPr>
        <c:marker>
          <c:symbol val="none"/>
        </c:marker>
      </c:pivotFmt>
      <c:pivotFmt>
        <c:idx val="126"/>
        <c:spPr>
          <a:solidFill>
            <a:schemeClr val="accent3"/>
          </a:solidFill>
          <a:ln>
            <a:noFill/>
          </a:ln>
          <a:effectLst/>
        </c:spPr>
        <c:marker>
          <c:symbol val="none"/>
        </c:marker>
      </c:pivotFmt>
      <c:pivotFmt>
        <c:idx val="127"/>
        <c:spPr>
          <a:solidFill>
            <a:schemeClr val="accent3"/>
          </a:solidFill>
          <a:ln>
            <a:noFill/>
          </a:ln>
          <a:effectLst/>
        </c:spPr>
        <c:marker>
          <c:symbol val="none"/>
        </c:marker>
      </c:pivotFmt>
      <c:pivotFmt>
        <c:idx val="128"/>
        <c:spPr>
          <a:solidFill>
            <a:schemeClr val="accent3"/>
          </a:solidFill>
          <a:ln>
            <a:noFill/>
          </a:ln>
          <a:effectLst/>
        </c:spPr>
        <c:marker>
          <c:symbol val="none"/>
        </c:marker>
      </c:pivotFmt>
      <c:pivotFmt>
        <c:idx val="129"/>
        <c:spPr>
          <a:solidFill>
            <a:schemeClr val="accent3"/>
          </a:solidFill>
          <a:ln>
            <a:noFill/>
          </a:ln>
          <a:effectLst/>
        </c:spPr>
        <c:marker>
          <c:symbol val="none"/>
        </c:marker>
      </c:pivotFmt>
      <c:pivotFmt>
        <c:idx val="130"/>
        <c:spPr>
          <a:solidFill>
            <a:schemeClr val="accent3"/>
          </a:solidFill>
          <a:ln>
            <a:noFill/>
          </a:ln>
          <a:effectLst/>
        </c:spPr>
        <c:marker>
          <c:symbol val="none"/>
        </c:marker>
      </c:pivotFmt>
      <c:pivotFmt>
        <c:idx val="131"/>
        <c:spPr>
          <a:solidFill>
            <a:schemeClr val="accent3"/>
          </a:solidFill>
          <a:ln>
            <a:noFill/>
          </a:ln>
          <a:effectLst/>
        </c:spPr>
        <c:marker>
          <c:symbol val="none"/>
        </c:marker>
      </c:pivotFmt>
      <c:pivotFmt>
        <c:idx val="132"/>
        <c:spPr>
          <a:solidFill>
            <a:schemeClr val="accent3"/>
          </a:solidFill>
          <a:ln>
            <a:noFill/>
          </a:ln>
          <a:effectLst/>
        </c:spPr>
        <c:marker>
          <c:symbol val="none"/>
        </c:marker>
      </c:pivotFmt>
      <c:pivotFmt>
        <c:idx val="133"/>
        <c:spPr>
          <a:solidFill>
            <a:schemeClr val="accent3"/>
          </a:solidFill>
          <a:ln>
            <a:noFill/>
          </a:ln>
          <a:effectLst/>
        </c:spPr>
        <c:marker>
          <c:symbol val="none"/>
        </c:marker>
      </c:pivotFmt>
      <c:pivotFmt>
        <c:idx val="134"/>
        <c:spPr>
          <a:solidFill>
            <a:schemeClr val="accent3"/>
          </a:solidFill>
          <a:ln>
            <a:noFill/>
          </a:ln>
          <a:effectLst/>
        </c:spPr>
        <c:marker>
          <c:symbol val="none"/>
        </c:marker>
      </c:pivotFmt>
      <c:pivotFmt>
        <c:idx val="135"/>
        <c:spPr>
          <a:solidFill>
            <a:schemeClr val="accent3"/>
          </a:solidFill>
          <a:ln>
            <a:noFill/>
          </a:ln>
          <a:effectLst/>
        </c:spPr>
        <c:marker>
          <c:symbol val="none"/>
        </c:marker>
      </c:pivotFmt>
      <c:pivotFmt>
        <c:idx val="136"/>
        <c:spPr>
          <a:solidFill>
            <a:schemeClr val="accent3"/>
          </a:solidFill>
          <a:ln>
            <a:noFill/>
          </a:ln>
          <a:effectLst/>
        </c:spPr>
        <c:marker>
          <c:symbol val="none"/>
        </c:marker>
      </c:pivotFmt>
      <c:pivotFmt>
        <c:idx val="137"/>
        <c:spPr>
          <a:solidFill>
            <a:schemeClr val="accent3"/>
          </a:solidFill>
          <a:ln>
            <a:noFill/>
          </a:ln>
          <a:effectLst/>
        </c:spPr>
        <c:marker>
          <c:symbol val="none"/>
        </c:marker>
      </c:pivotFmt>
      <c:pivotFmt>
        <c:idx val="138"/>
        <c:spPr>
          <a:solidFill>
            <a:schemeClr val="accent3"/>
          </a:solidFill>
          <a:ln>
            <a:noFill/>
          </a:ln>
          <a:effectLst/>
        </c:spPr>
        <c:marker>
          <c:symbol val="none"/>
        </c:marker>
      </c:pivotFmt>
      <c:pivotFmt>
        <c:idx val="139"/>
        <c:spPr>
          <a:solidFill>
            <a:schemeClr val="accent3"/>
          </a:solidFill>
          <a:ln>
            <a:noFill/>
          </a:ln>
          <a:effectLst/>
        </c:spPr>
        <c:marker>
          <c:symbol val="none"/>
        </c:marker>
      </c:pivotFmt>
      <c:pivotFmt>
        <c:idx val="140"/>
        <c:spPr>
          <a:solidFill>
            <a:schemeClr val="accent3"/>
          </a:solidFill>
          <a:ln>
            <a:noFill/>
          </a:ln>
          <a:effectLst/>
        </c:spPr>
        <c:marker>
          <c:symbol val="none"/>
        </c:marker>
      </c:pivotFmt>
      <c:pivotFmt>
        <c:idx val="141"/>
        <c:spPr>
          <a:solidFill>
            <a:schemeClr val="accent3"/>
          </a:solidFill>
          <a:ln>
            <a:noFill/>
          </a:ln>
          <a:effectLst/>
        </c:spPr>
        <c:marker>
          <c:symbol val="none"/>
        </c:marker>
      </c:pivotFmt>
      <c:pivotFmt>
        <c:idx val="142"/>
        <c:spPr>
          <a:solidFill>
            <a:schemeClr val="accent3"/>
          </a:solidFill>
          <a:ln>
            <a:noFill/>
          </a:ln>
          <a:effectLst/>
        </c:spPr>
        <c:marker>
          <c:symbol val="none"/>
        </c:marker>
      </c:pivotFmt>
      <c:pivotFmt>
        <c:idx val="143"/>
        <c:spPr>
          <a:solidFill>
            <a:schemeClr val="accent3"/>
          </a:solidFill>
          <a:ln>
            <a:noFill/>
          </a:ln>
          <a:effectLst/>
        </c:spPr>
        <c:marker>
          <c:symbol val="none"/>
        </c:marker>
      </c:pivotFmt>
      <c:pivotFmt>
        <c:idx val="144"/>
        <c:spPr>
          <a:solidFill>
            <a:schemeClr val="accent3"/>
          </a:solidFill>
          <a:ln>
            <a:noFill/>
          </a:ln>
          <a:effectLst/>
        </c:spPr>
        <c:marker>
          <c:symbol val="none"/>
        </c:marker>
      </c:pivotFmt>
      <c:pivotFmt>
        <c:idx val="145"/>
        <c:spPr>
          <a:solidFill>
            <a:schemeClr val="accent3"/>
          </a:solidFill>
          <a:ln>
            <a:noFill/>
          </a:ln>
          <a:effectLst/>
        </c:spPr>
        <c:marker>
          <c:symbol val="none"/>
        </c:marker>
      </c:pivotFmt>
      <c:pivotFmt>
        <c:idx val="146"/>
        <c:spPr>
          <a:solidFill>
            <a:schemeClr val="accent3"/>
          </a:solidFill>
          <a:ln>
            <a:noFill/>
          </a:ln>
          <a:effectLst/>
        </c:spPr>
        <c:marker>
          <c:symbol val="none"/>
        </c:marker>
      </c:pivotFmt>
      <c:pivotFmt>
        <c:idx val="147"/>
        <c:spPr>
          <a:solidFill>
            <a:schemeClr val="accent3"/>
          </a:solidFill>
          <a:ln>
            <a:noFill/>
          </a:ln>
          <a:effectLst/>
        </c:spPr>
        <c:marker>
          <c:symbol val="none"/>
        </c:marker>
      </c:pivotFmt>
      <c:pivotFmt>
        <c:idx val="148"/>
        <c:spPr>
          <a:solidFill>
            <a:schemeClr val="accent3"/>
          </a:solidFill>
          <a:ln>
            <a:noFill/>
          </a:ln>
          <a:effectLst/>
        </c:spPr>
        <c:marker>
          <c:symbol val="none"/>
        </c:marker>
      </c:pivotFmt>
      <c:pivotFmt>
        <c:idx val="149"/>
        <c:spPr>
          <a:solidFill>
            <a:schemeClr val="accent3"/>
          </a:solidFill>
          <a:ln>
            <a:noFill/>
          </a:ln>
          <a:effectLst/>
        </c:spPr>
        <c:marker>
          <c:symbol val="none"/>
        </c:marker>
      </c:pivotFmt>
      <c:pivotFmt>
        <c:idx val="150"/>
        <c:spPr>
          <a:solidFill>
            <a:schemeClr val="accent3"/>
          </a:solidFill>
          <a:ln>
            <a:noFill/>
          </a:ln>
          <a:effectLst/>
        </c:spPr>
        <c:marker>
          <c:symbol val="none"/>
        </c:marker>
      </c:pivotFmt>
      <c:pivotFmt>
        <c:idx val="151"/>
        <c:spPr>
          <a:solidFill>
            <a:schemeClr val="accent3"/>
          </a:solidFill>
          <a:ln>
            <a:noFill/>
          </a:ln>
          <a:effectLst/>
        </c:spPr>
        <c:marker>
          <c:symbol val="none"/>
        </c:marker>
      </c:pivotFmt>
      <c:pivotFmt>
        <c:idx val="152"/>
        <c:spPr>
          <a:solidFill>
            <a:schemeClr val="accent3"/>
          </a:solidFill>
          <a:ln>
            <a:noFill/>
          </a:ln>
          <a:effectLst/>
        </c:spPr>
        <c:marker>
          <c:symbol val="none"/>
        </c:marker>
      </c:pivotFmt>
      <c:pivotFmt>
        <c:idx val="153"/>
        <c:spPr>
          <a:solidFill>
            <a:schemeClr val="accent3"/>
          </a:solidFill>
          <a:ln>
            <a:noFill/>
          </a:ln>
          <a:effectLst/>
        </c:spPr>
        <c:marker>
          <c:symbol val="none"/>
        </c:marker>
      </c:pivotFmt>
      <c:pivotFmt>
        <c:idx val="154"/>
        <c:spPr>
          <a:solidFill>
            <a:schemeClr val="accent3"/>
          </a:solidFill>
          <a:ln>
            <a:noFill/>
          </a:ln>
          <a:effectLst/>
        </c:spPr>
        <c:marker>
          <c:symbol val="none"/>
        </c:marker>
      </c:pivotFmt>
      <c:pivotFmt>
        <c:idx val="155"/>
        <c:spPr>
          <a:solidFill>
            <a:schemeClr val="accent3"/>
          </a:solidFill>
          <a:ln>
            <a:noFill/>
          </a:ln>
          <a:effectLst/>
        </c:spPr>
        <c:marker>
          <c:symbol val="none"/>
        </c:marker>
      </c:pivotFmt>
      <c:pivotFmt>
        <c:idx val="156"/>
        <c:spPr>
          <a:solidFill>
            <a:schemeClr val="accent3"/>
          </a:solidFill>
          <a:ln>
            <a:noFill/>
          </a:ln>
          <a:effectLst/>
        </c:spPr>
        <c:marker>
          <c:symbol val="none"/>
        </c:marker>
      </c:pivotFmt>
      <c:pivotFmt>
        <c:idx val="157"/>
        <c:spPr>
          <a:solidFill>
            <a:schemeClr val="accent3"/>
          </a:solidFill>
          <a:ln>
            <a:noFill/>
          </a:ln>
          <a:effectLst/>
        </c:spPr>
        <c:marker>
          <c:symbol val="none"/>
        </c:marker>
      </c:pivotFmt>
      <c:pivotFmt>
        <c:idx val="158"/>
        <c:spPr>
          <a:solidFill>
            <a:schemeClr val="accent3"/>
          </a:solidFill>
          <a:ln>
            <a:noFill/>
          </a:ln>
          <a:effectLst/>
        </c:spPr>
        <c:marker>
          <c:symbol val="none"/>
        </c:marker>
      </c:pivotFmt>
      <c:pivotFmt>
        <c:idx val="159"/>
        <c:spPr>
          <a:solidFill>
            <a:schemeClr val="accent3"/>
          </a:solidFill>
          <a:ln>
            <a:noFill/>
          </a:ln>
          <a:effectLst/>
        </c:spPr>
        <c:marker>
          <c:symbol val="none"/>
        </c:marker>
      </c:pivotFmt>
      <c:pivotFmt>
        <c:idx val="160"/>
        <c:spPr>
          <a:solidFill>
            <a:schemeClr val="accent3"/>
          </a:solidFill>
          <a:ln>
            <a:noFill/>
          </a:ln>
          <a:effectLst/>
        </c:spPr>
        <c:marker>
          <c:symbol val="none"/>
        </c:marker>
      </c:pivotFmt>
      <c:pivotFmt>
        <c:idx val="161"/>
        <c:spPr>
          <a:solidFill>
            <a:schemeClr val="accent3"/>
          </a:solidFill>
          <a:ln>
            <a:noFill/>
          </a:ln>
          <a:effectLst/>
        </c:spPr>
        <c:marker>
          <c:symbol val="none"/>
        </c:marker>
      </c:pivotFmt>
      <c:pivotFmt>
        <c:idx val="162"/>
        <c:spPr>
          <a:solidFill>
            <a:schemeClr val="accent3"/>
          </a:solidFill>
          <a:ln>
            <a:noFill/>
          </a:ln>
          <a:effectLst/>
        </c:spPr>
        <c:marker>
          <c:symbol val="none"/>
        </c:marker>
      </c:pivotFmt>
      <c:pivotFmt>
        <c:idx val="163"/>
        <c:spPr>
          <a:solidFill>
            <a:schemeClr val="accent3"/>
          </a:solidFill>
          <a:ln>
            <a:noFill/>
          </a:ln>
          <a:effectLst/>
        </c:spPr>
        <c:marker>
          <c:symbol val="none"/>
        </c:marker>
      </c:pivotFmt>
    </c:pivotFmts>
    <c:plotArea>
      <c:layout>
        <c:manualLayout>
          <c:layoutTarget val="inner"/>
          <c:xMode val="edge"/>
          <c:yMode val="edge"/>
          <c:x val="6.4863283481496267E-2"/>
          <c:y val="2.6829773250965739E-2"/>
          <c:w val="0.90434298402425384"/>
          <c:h val="0.85853392285854424"/>
        </c:manualLayout>
      </c:layout>
      <c:areaChart>
        <c:grouping val="stacked"/>
        <c:varyColors val="0"/>
        <c:ser>
          <c:idx val="0"/>
          <c:order val="0"/>
          <c:tx>
            <c:strRef>
              <c:f>Sheet1!$D$7:$D$8</c:f>
              <c:strCache>
                <c:ptCount val="1"/>
              </c:strCache>
            </c:strRef>
          </c:tx>
          <c:spPr>
            <a:solidFill>
              <a:schemeClr val="accent3">
                <a:shade val="33000"/>
              </a:schemeClr>
            </a:solidFill>
            <a:ln>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Sheet1!$D$9:$D$20</c:f>
              <c:numCache>
                <c:formatCode>General</c:formatCode>
                <c:ptCount val="11"/>
                <c:pt idx="0" formatCode="\$#,##0.00;\(\$#,##0.00\);\$#,##0.00">
                  <c:v>-114083.5624</c:v>
                </c:pt>
                <c:pt idx="2" formatCode="\$#,##0.00;\(\$#,##0.00\);\$#,##0.00">
                  <c:v>38718.981599999999</c:v>
                </c:pt>
                <c:pt idx="3" formatCode="\$#,##0.00;\(\$#,##0.00\);\$#,##0.00">
                  <c:v>1642.6667</c:v>
                </c:pt>
                <c:pt idx="4" formatCode="\$#,##0.00;\(\$#,##0.00\);\$#,##0.00">
                  <c:v>195978.41</c:v>
                </c:pt>
                <c:pt idx="5" formatCode="\$#,##0.00;\(\$#,##0.00\);\$#,##0.00">
                  <c:v>139038.0857</c:v>
                </c:pt>
                <c:pt idx="7" formatCode="\$#,##0.00;\(\$#,##0.00\);\$#,##0.00">
                  <c:v>0</c:v>
                </c:pt>
              </c:numCache>
            </c:numRef>
          </c:val>
          <c:extLst>
            <c:ext xmlns:c16="http://schemas.microsoft.com/office/drawing/2014/chart" uri="{C3380CC4-5D6E-409C-BE32-E72D297353CC}">
              <c16:uniqueId val="{00000025-1197-4040-8D13-0C78F891325D}"/>
            </c:ext>
          </c:extLst>
        </c:ser>
        <c:ser>
          <c:idx val="1"/>
          <c:order val="1"/>
          <c:tx>
            <c:strRef>
              <c:f>Sheet1!$E$7:$E$8</c:f>
              <c:strCache>
                <c:ptCount val="1"/>
                <c:pt idx="0">
                  <c:v>Africa Offices</c:v>
                </c:pt>
              </c:strCache>
            </c:strRef>
          </c:tx>
          <c:spPr>
            <a:solidFill>
              <a:schemeClr val="accent3">
                <a:shade val="37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Sheet1!$E$9:$E$20</c:f>
              <c:numCache>
                <c:formatCode>General</c:formatCode>
                <c:ptCount val="11"/>
                <c:pt idx="3" formatCode="\$#,##0.00;\(\$#,##0.00\);\$#,##0.00">
                  <c:v>340058.85680000001</c:v>
                </c:pt>
                <c:pt idx="4" formatCode="\$#,##0.00;\(\$#,##0.00\);\$#,##0.00">
                  <c:v>797800.69010000001</c:v>
                </c:pt>
                <c:pt idx="5" formatCode="\$#,##0.00;\(\$#,##0.00\);\$#,##0.00">
                  <c:v>1403098.6551999999</c:v>
                </c:pt>
                <c:pt idx="6" formatCode="\$#,##0.00;\(\$#,##0.00\);\$#,##0.00">
                  <c:v>1676855.2964000001</c:v>
                </c:pt>
                <c:pt idx="7" formatCode="\$#,##0.00;\(\$#,##0.00\);\$#,##0.00">
                  <c:v>3061846.4737</c:v>
                </c:pt>
                <c:pt idx="8" formatCode="\$#,##0.00;\(\$#,##0.00\);\$#,##0.00">
                  <c:v>1365780.0803</c:v>
                </c:pt>
                <c:pt idx="9" formatCode="\$#,##0.00;\(\$#,##0.00\);\$#,##0.00">
                  <c:v>411351.82319999998</c:v>
                </c:pt>
              </c:numCache>
            </c:numRef>
          </c:val>
          <c:extLst>
            <c:ext xmlns:c16="http://schemas.microsoft.com/office/drawing/2014/chart" uri="{C3380CC4-5D6E-409C-BE32-E72D297353CC}">
              <c16:uniqueId val="{00000054-1197-4040-8D13-0C78F891325D}"/>
            </c:ext>
          </c:extLst>
        </c:ser>
        <c:ser>
          <c:idx val="2"/>
          <c:order val="2"/>
          <c:tx>
            <c:strRef>
              <c:f>Sheet1!$F$7:$F$8</c:f>
              <c:strCache>
                <c:ptCount val="1"/>
                <c:pt idx="0">
                  <c:v>Agriculture</c:v>
                </c:pt>
              </c:strCache>
            </c:strRef>
          </c:tx>
          <c:spPr>
            <a:solidFill>
              <a:schemeClr val="accent3">
                <a:shade val="41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Sheet1!$F$9:$F$20</c:f>
              <c:numCache>
                <c:formatCode>\$#,##0.00;\(\$#,##0.00\);\$#,##0.00</c:formatCode>
                <c:ptCount val="11"/>
                <c:pt idx="0">
                  <c:v>7012262.2843000004</c:v>
                </c:pt>
                <c:pt idx="1">
                  <c:v>15859864.521600001</c:v>
                </c:pt>
                <c:pt idx="2">
                  <c:v>15118029.399599999</c:v>
                </c:pt>
                <c:pt idx="3">
                  <c:v>24572795.5691</c:v>
                </c:pt>
                <c:pt idx="4">
                  <c:v>24983561.555300001</c:v>
                </c:pt>
                <c:pt idx="5">
                  <c:v>38102321.115599997</c:v>
                </c:pt>
                <c:pt idx="6">
                  <c:v>38375669.875799999</c:v>
                </c:pt>
                <c:pt idx="7">
                  <c:v>38380674.950099997</c:v>
                </c:pt>
                <c:pt idx="8">
                  <c:v>30848767.483399998</c:v>
                </c:pt>
                <c:pt idx="9">
                  <c:v>22062812.6274</c:v>
                </c:pt>
                <c:pt idx="10">
                  <c:v>12517885.145400001</c:v>
                </c:pt>
              </c:numCache>
            </c:numRef>
          </c:val>
          <c:extLst>
            <c:ext xmlns:c16="http://schemas.microsoft.com/office/drawing/2014/chart" uri="{C3380CC4-5D6E-409C-BE32-E72D297353CC}">
              <c16:uniqueId val="{00000055-1197-4040-8D13-0C78F891325D}"/>
            </c:ext>
          </c:extLst>
        </c:ser>
        <c:ser>
          <c:idx val="3"/>
          <c:order val="3"/>
          <c:tx>
            <c:strRef>
              <c:f>Sheet1!$G$7:$G$8</c:f>
              <c:strCache>
                <c:ptCount val="1"/>
                <c:pt idx="0">
                  <c:v>China Office</c:v>
                </c:pt>
              </c:strCache>
            </c:strRef>
          </c:tx>
          <c:spPr>
            <a:solidFill>
              <a:schemeClr val="accent3">
                <a:shade val="44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Sheet1!$G$9:$G$20</c:f>
              <c:numCache>
                <c:formatCode>General</c:formatCode>
                <c:ptCount val="11"/>
                <c:pt idx="6" formatCode="\$#,##0.00;\(\$#,##0.00\);\$#,##0.00">
                  <c:v>137653.20329999999</c:v>
                </c:pt>
                <c:pt idx="7" formatCode="\$#,##0.00;\(\$#,##0.00\);\$#,##0.00">
                  <c:v>216065.1966</c:v>
                </c:pt>
              </c:numCache>
            </c:numRef>
          </c:val>
          <c:extLst>
            <c:ext xmlns:c16="http://schemas.microsoft.com/office/drawing/2014/chart" uri="{C3380CC4-5D6E-409C-BE32-E72D297353CC}">
              <c16:uniqueId val="{00000056-1197-4040-8D13-0C78F891325D}"/>
            </c:ext>
          </c:extLst>
        </c:ser>
        <c:ser>
          <c:idx val="4"/>
          <c:order val="4"/>
          <c:tx>
            <c:strRef>
              <c:f>Sheet1!$H$7:$H$8</c:f>
              <c:strCache>
                <c:ptCount val="1"/>
                <c:pt idx="0">
                  <c:v>Community &amp; Civic Engagement</c:v>
                </c:pt>
              </c:strCache>
            </c:strRef>
          </c:tx>
          <c:spPr>
            <a:solidFill>
              <a:schemeClr val="accent3">
                <a:shade val="48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Sheet1!$H$9:$H$20</c:f>
              <c:numCache>
                <c:formatCode>General</c:formatCode>
                <c:ptCount val="11"/>
                <c:pt idx="0" formatCode="\$#,##0.00;\(\$#,##0.00\);\$#,##0.00">
                  <c:v>153129.08549999999</c:v>
                </c:pt>
                <c:pt idx="7" formatCode="\$#,##0.00;\(\$#,##0.00\);\$#,##0.00">
                  <c:v>95625</c:v>
                </c:pt>
                <c:pt idx="8" formatCode="\$#,##0.00;\(\$#,##0.00\);\$#,##0.00">
                  <c:v>95625</c:v>
                </c:pt>
                <c:pt idx="9" formatCode="\$#,##0.00;\(\$#,##0.00\);\$#,##0.00">
                  <c:v>95625</c:v>
                </c:pt>
                <c:pt idx="10" formatCode="\$#,##0.00;\(\$#,##0.00\);\$#,##0.00">
                  <c:v>95625</c:v>
                </c:pt>
              </c:numCache>
            </c:numRef>
          </c:val>
          <c:extLst>
            <c:ext xmlns:c16="http://schemas.microsoft.com/office/drawing/2014/chart" uri="{C3380CC4-5D6E-409C-BE32-E72D297353CC}">
              <c16:uniqueId val="{00000057-1197-4040-8D13-0C78F891325D}"/>
            </c:ext>
          </c:extLst>
        </c:ser>
        <c:ser>
          <c:idx val="5"/>
          <c:order val="5"/>
          <c:tx>
            <c:strRef>
              <c:f>Sheet1!$I$7:$I$8</c:f>
              <c:strCache>
                <c:ptCount val="1"/>
                <c:pt idx="0">
                  <c:v>Development Policy &amp; Finance</c:v>
                </c:pt>
              </c:strCache>
            </c:strRef>
          </c:tx>
          <c:spPr>
            <a:solidFill>
              <a:schemeClr val="accent3">
                <a:shade val="52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Sheet1!$I$9:$I$20</c:f>
              <c:numCache>
                <c:formatCode>General</c:formatCode>
                <c:ptCount val="11"/>
                <c:pt idx="0" formatCode="\$#,##0.00;\(\$#,##0.00\);\$#,##0.00">
                  <c:v>57409.016300000003</c:v>
                </c:pt>
                <c:pt idx="2" formatCode="\$#,##0.00;\(\$#,##0.00\);\$#,##0.00">
                  <c:v>80372.622799999997</c:v>
                </c:pt>
                <c:pt idx="3" formatCode="\$#,##0.00;\(\$#,##0.00\);\$#,##0.00">
                  <c:v>153831.74830000001</c:v>
                </c:pt>
                <c:pt idx="4" formatCode="\$#,##0.00;\(\$#,##0.00\);\$#,##0.00">
                  <c:v>305250.44790000003</c:v>
                </c:pt>
                <c:pt idx="5" formatCode="\$#,##0.00;\(\$#,##0.00\);\$#,##0.00">
                  <c:v>321797.99619999999</c:v>
                </c:pt>
                <c:pt idx="6" formatCode="\$#,##0.00;\(\$#,##0.00\);\$#,##0.00">
                  <c:v>1285174.1638</c:v>
                </c:pt>
                <c:pt idx="7" formatCode="\$#,##0.00;\(\$#,##0.00\);\$#,##0.00">
                  <c:v>1503447.6605</c:v>
                </c:pt>
                <c:pt idx="8" formatCode="\$#,##0.00;\(\$#,##0.00\);\$#,##0.00">
                  <c:v>1143352.2834000001</c:v>
                </c:pt>
                <c:pt idx="9" formatCode="\$#,##0.00;\(\$#,##0.00\);\$#,##0.00">
                  <c:v>963104.97120000003</c:v>
                </c:pt>
                <c:pt idx="10" formatCode="\$#,##0.00;\(\$#,##0.00\);\$#,##0.00">
                  <c:v>238355.09340000001</c:v>
                </c:pt>
              </c:numCache>
            </c:numRef>
          </c:val>
          <c:extLst>
            <c:ext xmlns:c16="http://schemas.microsoft.com/office/drawing/2014/chart" uri="{C3380CC4-5D6E-409C-BE32-E72D297353CC}">
              <c16:uniqueId val="{00000058-1197-4040-8D13-0C78F891325D}"/>
            </c:ext>
          </c:extLst>
        </c:ser>
        <c:ser>
          <c:idx val="6"/>
          <c:order val="6"/>
          <c:tx>
            <c:strRef>
              <c:f>Sheet1!$J$7:$J$8</c:f>
              <c:strCache>
                <c:ptCount val="1"/>
                <c:pt idx="0">
                  <c:v>Discovery</c:v>
                </c:pt>
              </c:strCache>
            </c:strRef>
          </c:tx>
          <c:spPr>
            <a:solidFill>
              <a:schemeClr val="accent3">
                <a:shade val="55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Sheet1!$J$9:$J$20</c:f>
              <c:numCache>
                <c:formatCode>General</c:formatCode>
                <c:ptCount val="11"/>
                <c:pt idx="0" formatCode="\$#,##0.00;\(\$#,##0.00\);\$#,##0.00">
                  <c:v>211262.2046</c:v>
                </c:pt>
                <c:pt idx="3" formatCode="\$#,##0.00;\(\$#,##0.00\);\$#,##0.00">
                  <c:v>507500</c:v>
                </c:pt>
                <c:pt idx="5" formatCode="\$#,##0.00;\(\$#,##0.00\);\$#,##0.00">
                  <c:v>-5351.2790999999997</c:v>
                </c:pt>
                <c:pt idx="6" formatCode="\$#,##0.00;\(\$#,##0.00\);\$#,##0.00">
                  <c:v>146413.17079999999</c:v>
                </c:pt>
                <c:pt idx="7" formatCode="\$#,##0.00;\(\$#,##0.00\);\$#,##0.00">
                  <c:v>696926.34169999999</c:v>
                </c:pt>
                <c:pt idx="8" formatCode="\$#,##0.00;\(\$#,##0.00\);\$#,##0.00">
                  <c:v>296926.34169999999</c:v>
                </c:pt>
              </c:numCache>
            </c:numRef>
          </c:val>
          <c:extLst>
            <c:ext xmlns:c16="http://schemas.microsoft.com/office/drawing/2014/chart" uri="{C3380CC4-5D6E-409C-BE32-E72D297353CC}">
              <c16:uniqueId val="{00000059-1197-4040-8D13-0C78F891325D}"/>
            </c:ext>
          </c:extLst>
        </c:ser>
        <c:ser>
          <c:idx val="7"/>
          <c:order val="7"/>
          <c:tx>
            <c:strRef>
              <c:f>Sheet1!$K$7:$K$8</c:f>
              <c:strCache>
                <c:ptCount val="1"/>
                <c:pt idx="0">
                  <c:v>Donor Government Relations</c:v>
                </c:pt>
              </c:strCache>
            </c:strRef>
          </c:tx>
          <c:spPr>
            <a:solidFill>
              <a:schemeClr val="accent3">
                <a:shade val="59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Sheet1!$K$9:$K$20</c:f>
              <c:numCache>
                <c:formatCode>General</c:formatCode>
                <c:ptCount val="11"/>
                <c:pt idx="3" formatCode="\$#,##0.00;\(\$#,##0.00\);\$#,##0.00">
                  <c:v>8464.5120999999999</c:v>
                </c:pt>
                <c:pt idx="4" formatCode="\$#,##0.00;\(\$#,##0.00\);\$#,##0.00">
                  <c:v>29814.1204</c:v>
                </c:pt>
                <c:pt idx="5" formatCode="\$#,##0.00;\(\$#,##0.00\);\$#,##0.00">
                  <c:v>58873.186600000001</c:v>
                </c:pt>
                <c:pt idx="6" formatCode="\$#,##0.00;\(\$#,##0.00\);\$#,##0.00">
                  <c:v>15009.962</c:v>
                </c:pt>
                <c:pt idx="7" formatCode="\$#,##0.00;\(\$#,##0.00\);\$#,##0.00">
                  <c:v>156975.61869999999</c:v>
                </c:pt>
                <c:pt idx="8" formatCode="\$#,##0.00;\(\$#,##0.00\);\$#,##0.00">
                  <c:v>139308.30110000001</c:v>
                </c:pt>
                <c:pt idx="9" formatCode="\$#,##0.00;\(\$#,##0.00\);\$#,##0.00">
                  <c:v>69995.790200000003</c:v>
                </c:pt>
              </c:numCache>
            </c:numRef>
          </c:val>
          <c:extLst>
            <c:ext xmlns:c16="http://schemas.microsoft.com/office/drawing/2014/chart" uri="{C3380CC4-5D6E-409C-BE32-E72D297353CC}">
              <c16:uniqueId val="{0000005A-1197-4040-8D13-0C78F891325D}"/>
            </c:ext>
          </c:extLst>
        </c:ser>
        <c:ser>
          <c:idx val="8"/>
          <c:order val="8"/>
          <c:tx>
            <c:strRef>
              <c:f>Sheet1!$L$7:$L$8</c:f>
              <c:strCache>
                <c:ptCount val="1"/>
                <c:pt idx="0">
                  <c:v>Emergency Response</c:v>
                </c:pt>
              </c:strCache>
            </c:strRef>
          </c:tx>
          <c:spPr>
            <a:solidFill>
              <a:schemeClr val="accent3">
                <a:shade val="63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Sheet1!$L$9:$L$20</c:f>
              <c:numCache>
                <c:formatCode>General</c:formatCode>
                <c:ptCount val="11"/>
                <c:pt idx="2" formatCode="\$#,##0.00;\(\$#,##0.00\);\$#,##0.00">
                  <c:v>1000000</c:v>
                </c:pt>
                <c:pt idx="3" formatCode="\$#,##0.00;\(\$#,##0.00\);\$#,##0.00">
                  <c:v>1500000</c:v>
                </c:pt>
                <c:pt idx="4" formatCode="\$#,##0.00;\(\$#,##0.00\);\$#,##0.00">
                  <c:v>1153458.48</c:v>
                </c:pt>
                <c:pt idx="5" formatCode="\$#,##0.00;\(\$#,##0.00\);\$#,##0.00">
                  <c:v>12422.45</c:v>
                </c:pt>
                <c:pt idx="6" formatCode="\$#,##0.00;\(\$#,##0.00\);\$#,##0.00">
                  <c:v>700000</c:v>
                </c:pt>
                <c:pt idx="7" formatCode="\$#,##0.00;\(\$#,##0.00\);\$#,##0.00">
                  <c:v>1821932.23</c:v>
                </c:pt>
                <c:pt idx="8" formatCode="\$#,##0.00;\(\$#,##0.00\);\$#,##0.00">
                  <c:v>400000</c:v>
                </c:pt>
              </c:numCache>
            </c:numRef>
          </c:val>
          <c:extLst>
            <c:ext xmlns:c16="http://schemas.microsoft.com/office/drawing/2014/chart" uri="{C3380CC4-5D6E-409C-BE32-E72D297353CC}">
              <c16:uniqueId val="{0000005B-1197-4040-8D13-0C78F891325D}"/>
            </c:ext>
          </c:extLst>
        </c:ser>
        <c:ser>
          <c:idx val="9"/>
          <c:order val="9"/>
          <c:tx>
            <c:strRef>
              <c:f>Sheet1!$M$7:$M$8</c:f>
              <c:strCache>
                <c:ptCount val="1"/>
                <c:pt idx="0">
                  <c:v>Enteric and Diarrheal Diseases</c:v>
                </c:pt>
              </c:strCache>
            </c:strRef>
          </c:tx>
          <c:spPr>
            <a:solidFill>
              <a:schemeClr val="accent3">
                <a:shade val="66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Sheet1!$M$9:$M$20</c:f>
              <c:numCache>
                <c:formatCode>\$#,##0.00;\(\$#,##0.00\);\$#,##0.00</c:formatCode>
                <c:ptCount val="11"/>
                <c:pt idx="1">
                  <c:v>1025431.5224</c:v>
                </c:pt>
                <c:pt idx="2">
                  <c:v>364523.09610000002</c:v>
                </c:pt>
                <c:pt idx="3">
                  <c:v>2965526.1647999999</c:v>
                </c:pt>
                <c:pt idx="4">
                  <c:v>1899310.8929000001</c:v>
                </c:pt>
                <c:pt idx="5">
                  <c:v>5146913.5867999997</c:v>
                </c:pt>
                <c:pt idx="6">
                  <c:v>2677173.2771000001</c:v>
                </c:pt>
                <c:pt idx="7">
                  <c:v>3020632.9934</c:v>
                </c:pt>
                <c:pt idx="8">
                  <c:v>1363678.1102</c:v>
                </c:pt>
                <c:pt idx="9">
                  <c:v>1070980.7424999999</c:v>
                </c:pt>
                <c:pt idx="10">
                  <c:v>21770.498800000001</c:v>
                </c:pt>
              </c:numCache>
            </c:numRef>
          </c:val>
          <c:extLst>
            <c:ext xmlns:c16="http://schemas.microsoft.com/office/drawing/2014/chart" uri="{C3380CC4-5D6E-409C-BE32-E72D297353CC}">
              <c16:uniqueId val="{0000005C-1197-4040-8D13-0C78F891325D}"/>
            </c:ext>
          </c:extLst>
        </c:ser>
        <c:ser>
          <c:idx val="10"/>
          <c:order val="10"/>
          <c:tx>
            <c:strRef>
              <c:f>Sheet1!$N$7:$N$8</c:f>
              <c:strCache>
                <c:ptCount val="1"/>
                <c:pt idx="0">
                  <c:v>External Communications</c:v>
                </c:pt>
              </c:strCache>
            </c:strRef>
          </c:tx>
          <c:spPr>
            <a:solidFill>
              <a:schemeClr val="accent3">
                <a:shade val="70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Sheet1!$N$9:$N$20</c:f>
              <c:numCache>
                <c:formatCode>\$#,##0.00;\(\$#,##0.00\);\$#,##0.00</c:formatCode>
                <c:ptCount val="11"/>
                <c:pt idx="1">
                  <c:v>69176.522299999997</c:v>
                </c:pt>
                <c:pt idx="2">
                  <c:v>91156.517200000002</c:v>
                </c:pt>
                <c:pt idx="3">
                  <c:v>61212.0164</c:v>
                </c:pt>
                <c:pt idx="4">
                  <c:v>1283.2143000000001</c:v>
                </c:pt>
                <c:pt idx="6">
                  <c:v>15136</c:v>
                </c:pt>
                <c:pt idx="8">
                  <c:v>4.0000000000000002E-4</c:v>
                </c:pt>
              </c:numCache>
            </c:numRef>
          </c:val>
          <c:extLst>
            <c:ext xmlns:c16="http://schemas.microsoft.com/office/drawing/2014/chart" uri="{C3380CC4-5D6E-409C-BE32-E72D297353CC}">
              <c16:uniqueId val="{0000005D-1197-4040-8D13-0C78F891325D}"/>
            </c:ext>
          </c:extLst>
        </c:ser>
        <c:ser>
          <c:idx val="11"/>
          <c:order val="11"/>
          <c:tx>
            <c:strRef>
              <c:f>Sheet1!$O$7:$O$8</c:f>
              <c:strCache>
                <c:ptCount val="1"/>
                <c:pt idx="0">
                  <c:v>Family Planning</c:v>
                </c:pt>
              </c:strCache>
            </c:strRef>
          </c:tx>
          <c:spPr>
            <a:solidFill>
              <a:schemeClr val="accent3">
                <a:shade val="74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Sheet1!$O$9:$O$20</c:f>
              <c:numCache>
                <c:formatCode>\$#,##0.00;\(\$#,##0.00\);\$#,##0.00</c:formatCode>
                <c:ptCount val="11"/>
                <c:pt idx="0">
                  <c:v>406403.5355</c:v>
                </c:pt>
                <c:pt idx="1">
                  <c:v>10537511.978</c:v>
                </c:pt>
                <c:pt idx="2">
                  <c:v>6401748.5455</c:v>
                </c:pt>
                <c:pt idx="3">
                  <c:v>11672357.7393</c:v>
                </c:pt>
                <c:pt idx="4">
                  <c:v>19533034.386399999</c:v>
                </c:pt>
                <c:pt idx="5">
                  <c:v>19586614.875999998</c:v>
                </c:pt>
                <c:pt idx="6">
                  <c:v>14592921.751</c:v>
                </c:pt>
                <c:pt idx="7">
                  <c:v>13024617.896199999</c:v>
                </c:pt>
                <c:pt idx="8">
                  <c:v>15143671.6927</c:v>
                </c:pt>
                <c:pt idx="9">
                  <c:v>9728709.5853000004</c:v>
                </c:pt>
                <c:pt idx="10">
                  <c:v>4139599.2785</c:v>
                </c:pt>
              </c:numCache>
            </c:numRef>
          </c:val>
          <c:extLst>
            <c:ext xmlns:c16="http://schemas.microsoft.com/office/drawing/2014/chart" uri="{C3380CC4-5D6E-409C-BE32-E72D297353CC}">
              <c16:uniqueId val="{0000005E-1197-4040-8D13-0C78F891325D}"/>
            </c:ext>
          </c:extLst>
        </c:ser>
        <c:ser>
          <c:idx val="12"/>
          <c:order val="12"/>
          <c:tx>
            <c:strRef>
              <c:f>Sheet1!$P$7:$P$8</c:f>
              <c:strCache>
                <c:ptCount val="1"/>
                <c:pt idx="0">
                  <c:v>Finance &amp; Strategy</c:v>
                </c:pt>
              </c:strCache>
            </c:strRef>
          </c:tx>
          <c:spPr>
            <a:solidFill>
              <a:schemeClr val="accent3">
                <a:shade val="77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Sheet1!$P$9:$P$20</c:f>
              <c:numCache>
                <c:formatCode>General</c:formatCode>
                <c:ptCount val="11"/>
                <c:pt idx="7" formatCode="\$#,##0.00;\(\$#,##0.00\);\$#,##0.00">
                  <c:v>148588.20000000001</c:v>
                </c:pt>
                <c:pt idx="9" formatCode="\$#,##0.00;\(\$#,##0.00\);\$#,##0.00">
                  <c:v>170434</c:v>
                </c:pt>
                <c:pt idx="10" formatCode="\$#,##0.00;\(\$#,##0.00\);\$#,##0.00">
                  <c:v>174421</c:v>
                </c:pt>
              </c:numCache>
            </c:numRef>
          </c:val>
          <c:extLst>
            <c:ext xmlns:c16="http://schemas.microsoft.com/office/drawing/2014/chart" uri="{C3380CC4-5D6E-409C-BE32-E72D297353CC}">
              <c16:uniqueId val="{0000005F-1197-4040-8D13-0C78F891325D}"/>
            </c:ext>
          </c:extLst>
        </c:ser>
        <c:ser>
          <c:idx val="13"/>
          <c:order val="13"/>
          <c:tx>
            <c:strRef>
              <c:f>Sheet1!$Q$7:$Q$8</c:f>
              <c:strCache>
                <c:ptCount val="1"/>
                <c:pt idx="0">
                  <c:v>Financial Services for the Poor</c:v>
                </c:pt>
              </c:strCache>
            </c:strRef>
          </c:tx>
          <c:spPr>
            <a:solidFill>
              <a:schemeClr val="accent3">
                <a:shade val="81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Sheet1!$Q$9:$Q$20</c:f>
              <c:numCache>
                <c:formatCode>\$#,##0.00;\(\$#,##0.00\);\$#,##0.00</c:formatCode>
                <c:ptCount val="11"/>
                <c:pt idx="0">
                  <c:v>16224.962</c:v>
                </c:pt>
                <c:pt idx="1">
                  <c:v>2001615.2187999999</c:v>
                </c:pt>
                <c:pt idx="2">
                  <c:v>93588.183099999995</c:v>
                </c:pt>
                <c:pt idx="3">
                  <c:v>10098180.511399999</c:v>
                </c:pt>
                <c:pt idx="4">
                  <c:v>3308392.5765</c:v>
                </c:pt>
                <c:pt idx="5">
                  <c:v>8848454.8265000004</c:v>
                </c:pt>
                <c:pt idx="6">
                  <c:v>11154973.128599999</c:v>
                </c:pt>
                <c:pt idx="7">
                  <c:v>4330634.7938000001</c:v>
                </c:pt>
                <c:pt idx="8">
                  <c:v>9285455.3597999997</c:v>
                </c:pt>
                <c:pt idx="9">
                  <c:v>2258189.5</c:v>
                </c:pt>
              </c:numCache>
            </c:numRef>
          </c:val>
          <c:extLst>
            <c:ext xmlns:c16="http://schemas.microsoft.com/office/drawing/2014/chart" uri="{C3380CC4-5D6E-409C-BE32-E72D297353CC}">
              <c16:uniqueId val="{00000060-1197-4040-8D13-0C78F891325D}"/>
            </c:ext>
          </c:extLst>
        </c:ser>
        <c:ser>
          <c:idx val="14"/>
          <c:order val="14"/>
          <c:tx>
            <c:strRef>
              <c:f>Sheet1!$R$7:$R$8</c:f>
              <c:strCache>
                <c:ptCount val="1"/>
                <c:pt idx="0">
                  <c:v>GD Special Initiatives</c:v>
                </c:pt>
              </c:strCache>
            </c:strRef>
          </c:tx>
          <c:spPr>
            <a:solidFill>
              <a:schemeClr val="accent3">
                <a:shade val="85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Sheet1!$R$9:$R$20</c:f>
              <c:numCache>
                <c:formatCode>\$#,##0.00;\(\$#,##0.00\);\$#,##0.00</c:formatCode>
                <c:ptCount val="11"/>
                <c:pt idx="0">
                  <c:v>483799.36129999999</c:v>
                </c:pt>
                <c:pt idx="1">
                  <c:v>355002.3444</c:v>
                </c:pt>
                <c:pt idx="2">
                  <c:v>-29141.128199999999</c:v>
                </c:pt>
                <c:pt idx="3">
                  <c:v>-10773.077600000001</c:v>
                </c:pt>
              </c:numCache>
            </c:numRef>
          </c:val>
          <c:extLst>
            <c:ext xmlns:c16="http://schemas.microsoft.com/office/drawing/2014/chart" uri="{C3380CC4-5D6E-409C-BE32-E72D297353CC}">
              <c16:uniqueId val="{00000061-1197-4040-8D13-0C78F891325D}"/>
            </c:ext>
          </c:extLst>
        </c:ser>
        <c:ser>
          <c:idx val="15"/>
          <c:order val="15"/>
          <c:tx>
            <c:strRef>
              <c:f>Sheet1!$S$7:$S$8</c:f>
              <c:strCache>
                <c:ptCount val="1"/>
                <c:pt idx="0">
                  <c:v>Gender Equality - Empower Women &amp; Girls</c:v>
                </c:pt>
              </c:strCache>
            </c:strRef>
          </c:tx>
          <c:spPr>
            <a:solidFill>
              <a:schemeClr val="accent3">
                <a:shade val="88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Sheet1!$S$9:$S$20</c:f>
              <c:numCache>
                <c:formatCode>General</c:formatCode>
                <c:ptCount val="11"/>
                <c:pt idx="5" formatCode="\$#,##0.00;\(\$#,##0.00\);\$#,##0.00">
                  <c:v>1000000</c:v>
                </c:pt>
                <c:pt idx="6" formatCode="\$#,##0.00;\(\$#,##0.00\);\$#,##0.00">
                  <c:v>280839.43939999997</c:v>
                </c:pt>
                <c:pt idx="7" formatCode="\$#,##0.00;\(\$#,##0.00\);\$#,##0.00">
                  <c:v>524886.56059999997</c:v>
                </c:pt>
                <c:pt idx="8" formatCode="\$#,##0.00;\(\$#,##0.00\);\$#,##0.00">
                  <c:v>904889</c:v>
                </c:pt>
                <c:pt idx="9" formatCode="\$#,##0.00;\(\$#,##0.00\);\$#,##0.00">
                  <c:v>281600</c:v>
                </c:pt>
              </c:numCache>
            </c:numRef>
          </c:val>
          <c:extLst>
            <c:ext xmlns:c16="http://schemas.microsoft.com/office/drawing/2014/chart" uri="{C3380CC4-5D6E-409C-BE32-E72D297353CC}">
              <c16:uniqueId val="{00000062-1197-4040-8D13-0C78F891325D}"/>
            </c:ext>
          </c:extLst>
        </c:ser>
        <c:ser>
          <c:idx val="16"/>
          <c:order val="16"/>
          <c:tx>
            <c:strRef>
              <c:f>Sheet1!$T$7:$T$8</c:f>
              <c:strCache>
                <c:ptCount val="1"/>
                <c:pt idx="0">
                  <c:v>GH Office of the President</c:v>
                </c:pt>
              </c:strCache>
            </c:strRef>
          </c:tx>
          <c:spPr>
            <a:solidFill>
              <a:schemeClr val="accent3">
                <a:shade val="92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Sheet1!$T$9:$T$20</c:f>
              <c:numCache>
                <c:formatCode>General</c:formatCode>
                <c:ptCount val="11"/>
                <c:pt idx="4" formatCode="\$#,##0.00;\(\$#,##0.00\);\$#,##0.00">
                  <c:v>30232.8089</c:v>
                </c:pt>
              </c:numCache>
            </c:numRef>
          </c:val>
          <c:extLst>
            <c:ext xmlns:c16="http://schemas.microsoft.com/office/drawing/2014/chart" uri="{C3380CC4-5D6E-409C-BE32-E72D297353CC}">
              <c16:uniqueId val="{00000063-1197-4040-8D13-0C78F891325D}"/>
            </c:ext>
          </c:extLst>
        </c:ser>
        <c:ser>
          <c:idx val="17"/>
          <c:order val="17"/>
          <c:tx>
            <c:strRef>
              <c:f>Sheet1!$U$7:$U$8</c:f>
              <c:strCache>
                <c:ptCount val="1"/>
                <c:pt idx="0">
                  <c:v>GPA Office of the President</c:v>
                </c:pt>
              </c:strCache>
            </c:strRef>
          </c:tx>
          <c:spPr>
            <a:solidFill>
              <a:schemeClr val="accent3">
                <a:shade val="96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Sheet1!$U$9:$U$20</c:f>
              <c:numCache>
                <c:formatCode>General</c:formatCode>
                <c:ptCount val="11"/>
                <c:pt idx="3" formatCode="\$#,##0.00;\(\$#,##0.00\);\$#,##0.00">
                  <c:v>30976.904299999998</c:v>
                </c:pt>
                <c:pt idx="4" formatCode="\$#,##0.00;\(\$#,##0.00\);\$#,##0.00">
                  <c:v>21999.999899999999</c:v>
                </c:pt>
                <c:pt idx="7" formatCode="\$#,##0.00;\(\$#,##0.00\);\$#,##0.00">
                  <c:v>9467.5681000000004</c:v>
                </c:pt>
              </c:numCache>
            </c:numRef>
          </c:val>
          <c:extLst>
            <c:ext xmlns:c16="http://schemas.microsoft.com/office/drawing/2014/chart" uri="{C3380CC4-5D6E-409C-BE32-E72D297353CC}">
              <c16:uniqueId val="{00000064-1197-4040-8D13-0C78F891325D}"/>
            </c:ext>
          </c:extLst>
        </c:ser>
        <c:ser>
          <c:idx val="18"/>
          <c:order val="18"/>
          <c:tx>
            <c:strRef>
              <c:f>Sheet1!$V$7:$V$8</c:f>
              <c:strCache>
                <c:ptCount val="1"/>
                <c:pt idx="0">
                  <c:v>GPA Strategy Planning &amp; Management</c:v>
                </c:pt>
              </c:strCache>
            </c:strRef>
          </c:tx>
          <c:spPr>
            <a:solidFill>
              <a:schemeClr val="accent3"/>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Sheet1!$V$9:$V$20</c:f>
              <c:numCache>
                <c:formatCode>General</c:formatCode>
                <c:ptCount val="11"/>
                <c:pt idx="7" formatCode="\$#,##0.00;\(\$#,##0.00\);\$#,##0.00">
                  <c:v>98649.667100000006</c:v>
                </c:pt>
                <c:pt idx="8" formatCode="\$#,##0.00;\(\$#,##0.00\);\$#,##0.00">
                  <c:v>39273.809000000001</c:v>
                </c:pt>
                <c:pt idx="9" formatCode="\$#,##0.00;\(\$#,##0.00\);\$#,##0.00">
                  <c:v>34154.761200000001</c:v>
                </c:pt>
              </c:numCache>
            </c:numRef>
          </c:val>
          <c:extLst>
            <c:ext xmlns:c16="http://schemas.microsoft.com/office/drawing/2014/chart" uri="{C3380CC4-5D6E-409C-BE32-E72D297353CC}">
              <c16:uniqueId val="{00000065-1197-4040-8D13-0C78F891325D}"/>
            </c:ext>
          </c:extLst>
        </c:ser>
        <c:ser>
          <c:idx val="19"/>
          <c:order val="19"/>
          <c:tx>
            <c:strRef>
              <c:f>Sheet1!$W$7:$W$8</c:f>
              <c:strCache>
                <c:ptCount val="1"/>
                <c:pt idx="0">
                  <c:v>HIV</c:v>
                </c:pt>
              </c:strCache>
            </c:strRef>
          </c:tx>
          <c:spPr>
            <a:solidFill>
              <a:schemeClr val="accent3">
                <a:tint val="97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Sheet1!$W$9:$W$20</c:f>
              <c:numCache>
                <c:formatCode>\$#,##0.00;\(\$#,##0.00\);\$#,##0.00</c:formatCode>
                <c:ptCount val="11"/>
                <c:pt idx="0">
                  <c:v>77142.892999999996</c:v>
                </c:pt>
                <c:pt idx="1">
                  <c:v>-104483.9699</c:v>
                </c:pt>
                <c:pt idx="2">
                  <c:v>42018.030400000003</c:v>
                </c:pt>
                <c:pt idx="3">
                  <c:v>83208.445800000001</c:v>
                </c:pt>
                <c:pt idx="4">
                  <c:v>943444.87309999997</c:v>
                </c:pt>
                <c:pt idx="5">
                  <c:v>161503.7617</c:v>
                </c:pt>
                <c:pt idx="6">
                  <c:v>400000</c:v>
                </c:pt>
                <c:pt idx="7">
                  <c:v>340951.26909999998</c:v>
                </c:pt>
              </c:numCache>
            </c:numRef>
          </c:val>
          <c:extLst>
            <c:ext xmlns:c16="http://schemas.microsoft.com/office/drawing/2014/chart" uri="{C3380CC4-5D6E-409C-BE32-E72D297353CC}">
              <c16:uniqueId val="{00000066-1197-4040-8D13-0C78F891325D}"/>
            </c:ext>
          </c:extLst>
        </c:ser>
        <c:ser>
          <c:idx val="20"/>
          <c:order val="20"/>
          <c:tx>
            <c:strRef>
              <c:f>Sheet1!$X$7:$X$8</c:f>
              <c:strCache>
                <c:ptCount val="1"/>
                <c:pt idx="0">
                  <c:v>Integrated Delivery</c:v>
                </c:pt>
              </c:strCache>
            </c:strRef>
          </c:tx>
          <c:spPr>
            <a:solidFill>
              <a:schemeClr val="accent3">
                <a:tint val="93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Sheet1!$X$9:$X$20</c:f>
              <c:numCache>
                <c:formatCode>General</c:formatCode>
                <c:ptCount val="11"/>
                <c:pt idx="2" formatCode="\$#,##0.00;\(\$#,##0.00\);\$#,##0.00">
                  <c:v>1997157.5416000001</c:v>
                </c:pt>
                <c:pt idx="3" formatCode="\$#,##0.00;\(\$#,##0.00\);\$#,##0.00">
                  <c:v>4284370.9911000002</c:v>
                </c:pt>
                <c:pt idx="4" formatCode="\$#,##0.00;\(\$#,##0.00\);\$#,##0.00">
                  <c:v>5313801.3579000002</c:v>
                </c:pt>
                <c:pt idx="5" formatCode="\$#,##0.00;\(\$#,##0.00\);\$#,##0.00">
                  <c:v>6695195.4588000001</c:v>
                </c:pt>
                <c:pt idx="6" formatCode="\$#,##0.00;\(\$#,##0.00\);\$#,##0.00">
                  <c:v>9771359.7588999998</c:v>
                </c:pt>
                <c:pt idx="7" formatCode="\$#,##0.00;\(\$#,##0.00\);\$#,##0.00">
                  <c:v>9076932.8905999996</c:v>
                </c:pt>
                <c:pt idx="8" formatCode="\$#,##0.00;\(\$#,##0.00\);\$#,##0.00">
                  <c:v>8069798.9365999997</c:v>
                </c:pt>
                <c:pt idx="9" formatCode="\$#,##0.00;\(\$#,##0.00\);\$#,##0.00">
                  <c:v>6914569.8842000002</c:v>
                </c:pt>
                <c:pt idx="10" formatCode="\$#,##0.00;\(\$#,##0.00\);\$#,##0.00">
                  <c:v>3996221.8283000002</c:v>
                </c:pt>
              </c:numCache>
            </c:numRef>
          </c:val>
          <c:extLst>
            <c:ext xmlns:c16="http://schemas.microsoft.com/office/drawing/2014/chart" uri="{C3380CC4-5D6E-409C-BE32-E72D297353CC}">
              <c16:uniqueId val="{00000067-1197-4040-8D13-0C78F891325D}"/>
            </c:ext>
          </c:extLst>
        </c:ser>
        <c:ser>
          <c:idx val="21"/>
          <c:order val="21"/>
          <c:tx>
            <c:strRef>
              <c:f>Sheet1!$Y$7:$Y$8</c:f>
              <c:strCache>
                <c:ptCount val="1"/>
                <c:pt idx="0">
                  <c:v>Integrated Development</c:v>
                </c:pt>
              </c:strCache>
            </c:strRef>
          </c:tx>
          <c:spPr>
            <a:solidFill>
              <a:schemeClr val="accent3">
                <a:tint val="89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Sheet1!$Y$9:$Y$20</c:f>
              <c:numCache>
                <c:formatCode>General</c:formatCode>
                <c:ptCount val="11"/>
                <c:pt idx="7" formatCode="\$#,##0.00;\(\$#,##0.00\);\$#,##0.00">
                  <c:v>813.68200000000002</c:v>
                </c:pt>
              </c:numCache>
            </c:numRef>
          </c:val>
          <c:extLst>
            <c:ext xmlns:c16="http://schemas.microsoft.com/office/drawing/2014/chart" uri="{C3380CC4-5D6E-409C-BE32-E72D297353CC}">
              <c16:uniqueId val="{00000068-1197-4040-8D13-0C78F891325D}"/>
            </c:ext>
          </c:extLst>
        </c:ser>
        <c:ser>
          <c:idx val="22"/>
          <c:order val="22"/>
          <c:tx>
            <c:strRef>
              <c:f>Sheet1!$Z$7:$Z$8</c:f>
              <c:strCache>
                <c:ptCount val="1"/>
                <c:pt idx="0">
                  <c:v>International Education</c:v>
                </c:pt>
              </c:strCache>
            </c:strRef>
          </c:tx>
          <c:spPr>
            <a:solidFill>
              <a:schemeClr val="accent3">
                <a:tint val="86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Sheet1!$Z$9:$Z$20</c:f>
              <c:numCache>
                <c:formatCode>General</c:formatCode>
                <c:ptCount val="11"/>
                <c:pt idx="7" formatCode="\$#,##0.00;\(\$#,##0.00\);\$#,##0.00">
                  <c:v>42500</c:v>
                </c:pt>
              </c:numCache>
            </c:numRef>
          </c:val>
          <c:extLst>
            <c:ext xmlns:c16="http://schemas.microsoft.com/office/drawing/2014/chart" uri="{C3380CC4-5D6E-409C-BE32-E72D297353CC}">
              <c16:uniqueId val="{00000069-1197-4040-8D13-0C78F891325D}"/>
            </c:ext>
          </c:extLst>
        </c:ser>
        <c:ser>
          <c:idx val="23"/>
          <c:order val="23"/>
          <c:tx>
            <c:strRef>
              <c:f>Sheet1!$AA$7:$AA$8</c:f>
              <c:strCache>
                <c:ptCount val="1"/>
                <c:pt idx="0">
                  <c:v>Malaria</c:v>
                </c:pt>
              </c:strCache>
            </c:strRef>
          </c:tx>
          <c:spPr>
            <a:solidFill>
              <a:schemeClr val="accent3">
                <a:tint val="82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Sheet1!$AA$9:$AA$20</c:f>
              <c:numCache>
                <c:formatCode>\$#,##0.00;\(\$#,##0.00\);\$#,##0.00</c:formatCode>
                <c:ptCount val="11"/>
                <c:pt idx="0">
                  <c:v>441748.73629999999</c:v>
                </c:pt>
                <c:pt idx="1">
                  <c:v>-97220.706600000005</c:v>
                </c:pt>
                <c:pt idx="2">
                  <c:v>873852.77540000004</c:v>
                </c:pt>
                <c:pt idx="3">
                  <c:v>84632.123800000001</c:v>
                </c:pt>
                <c:pt idx="4">
                  <c:v>806110</c:v>
                </c:pt>
                <c:pt idx="5">
                  <c:v>139742</c:v>
                </c:pt>
                <c:pt idx="6">
                  <c:v>-451.82709999999997</c:v>
                </c:pt>
                <c:pt idx="8">
                  <c:v>53526.968399999998</c:v>
                </c:pt>
                <c:pt idx="9">
                  <c:v>10025.804899999999</c:v>
                </c:pt>
              </c:numCache>
            </c:numRef>
          </c:val>
          <c:extLst>
            <c:ext xmlns:c16="http://schemas.microsoft.com/office/drawing/2014/chart" uri="{C3380CC4-5D6E-409C-BE32-E72D297353CC}">
              <c16:uniqueId val="{0000006A-1197-4040-8D13-0C78F891325D}"/>
            </c:ext>
          </c:extLst>
        </c:ser>
        <c:ser>
          <c:idx val="24"/>
          <c:order val="24"/>
          <c:tx>
            <c:strRef>
              <c:f>Sheet1!$AB$7:$AB$8</c:f>
              <c:strCache>
                <c:ptCount val="1"/>
                <c:pt idx="0">
                  <c:v>MNCH</c:v>
                </c:pt>
              </c:strCache>
            </c:strRef>
          </c:tx>
          <c:spPr>
            <a:solidFill>
              <a:schemeClr val="accent3">
                <a:tint val="78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Sheet1!$AB$9:$AB$20</c:f>
              <c:numCache>
                <c:formatCode>\$#,##0.00;\(\$#,##0.00\);\$#,##0.00</c:formatCode>
                <c:ptCount val="11"/>
                <c:pt idx="0">
                  <c:v>1969937.6543000001</c:v>
                </c:pt>
                <c:pt idx="1">
                  <c:v>1278708.3067000001</c:v>
                </c:pt>
                <c:pt idx="2">
                  <c:v>9326083.9601000007</c:v>
                </c:pt>
                <c:pt idx="3">
                  <c:v>7383718.4782999996</c:v>
                </c:pt>
                <c:pt idx="4">
                  <c:v>20878625.520399999</c:v>
                </c:pt>
                <c:pt idx="5">
                  <c:v>11433838.255899999</c:v>
                </c:pt>
                <c:pt idx="6">
                  <c:v>16285550.4418</c:v>
                </c:pt>
                <c:pt idx="7">
                  <c:v>9578505.5359000005</c:v>
                </c:pt>
                <c:pt idx="8">
                  <c:v>8800321.6564000007</c:v>
                </c:pt>
                <c:pt idx="9">
                  <c:v>4854665.7792999996</c:v>
                </c:pt>
                <c:pt idx="10">
                  <c:v>774157.5024</c:v>
                </c:pt>
              </c:numCache>
            </c:numRef>
          </c:val>
          <c:extLst>
            <c:ext xmlns:c16="http://schemas.microsoft.com/office/drawing/2014/chart" uri="{C3380CC4-5D6E-409C-BE32-E72D297353CC}">
              <c16:uniqueId val="{0000006B-1197-4040-8D13-0C78F891325D}"/>
            </c:ext>
          </c:extLst>
        </c:ser>
        <c:ser>
          <c:idx val="25"/>
          <c:order val="25"/>
          <c:tx>
            <c:strRef>
              <c:f>Sheet1!$AC$7:$AC$8</c:f>
              <c:strCache>
                <c:ptCount val="1"/>
                <c:pt idx="0">
                  <c:v>Neglected Tropical Diseases</c:v>
                </c:pt>
              </c:strCache>
            </c:strRef>
          </c:tx>
          <c:spPr>
            <a:solidFill>
              <a:schemeClr val="accent3">
                <a:tint val="75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Sheet1!$AC$9:$AC$20</c:f>
              <c:numCache>
                <c:formatCode>\$#,##0.00;\(\$#,##0.00\);\$#,##0.00</c:formatCode>
                <c:ptCount val="11"/>
                <c:pt idx="0">
                  <c:v>220396.15419999999</c:v>
                </c:pt>
                <c:pt idx="1">
                  <c:v>305510.29950000002</c:v>
                </c:pt>
                <c:pt idx="3">
                  <c:v>707.51530000000002</c:v>
                </c:pt>
                <c:pt idx="4">
                  <c:v>101996.7506</c:v>
                </c:pt>
                <c:pt idx="5">
                  <c:v>122671.16590000001</c:v>
                </c:pt>
                <c:pt idx="6">
                  <c:v>27064.047600000002</c:v>
                </c:pt>
                <c:pt idx="7">
                  <c:v>645.43050000000005</c:v>
                </c:pt>
              </c:numCache>
            </c:numRef>
          </c:val>
          <c:extLst>
            <c:ext xmlns:c16="http://schemas.microsoft.com/office/drawing/2014/chart" uri="{C3380CC4-5D6E-409C-BE32-E72D297353CC}">
              <c16:uniqueId val="{0000006C-1197-4040-8D13-0C78F891325D}"/>
            </c:ext>
          </c:extLst>
        </c:ser>
        <c:ser>
          <c:idx val="26"/>
          <c:order val="26"/>
          <c:tx>
            <c:strRef>
              <c:f>Sheet1!$AD$7:$AD$8</c:f>
              <c:strCache>
                <c:ptCount val="1"/>
                <c:pt idx="0">
                  <c:v>Nutrition</c:v>
                </c:pt>
              </c:strCache>
            </c:strRef>
          </c:tx>
          <c:spPr>
            <a:solidFill>
              <a:schemeClr val="accent3">
                <a:tint val="71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Sheet1!$AD$9:$AD$20</c:f>
              <c:numCache>
                <c:formatCode>\$#,##0.00;\(\$#,##0.00\);\$#,##0.00</c:formatCode>
                <c:ptCount val="11"/>
                <c:pt idx="0">
                  <c:v>484868.45299999998</c:v>
                </c:pt>
                <c:pt idx="1">
                  <c:v>1004928.28</c:v>
                </c:pt>
                <c:pt idx="2">
                  <c:v>992550.8077</c:v>
                </c:pt>
                <c:pt idx="3">
                  <c:v>1009998.0611</c:v>
                </c:pt>
                <c:pt idx="4">
                  <c:v>1882197.2378</c:v>
                </c:pt>
                <c:pt idx="5">
                  <c:v>8045171.0904999999</c:v>
                </c:pt>
                <c:pt idx="6">
                  <c:v>5485003.7413999997</c:v>
                </c:pt>
                <c:pt idx="7">
                  <c:v>5606559.7544</c:v>
                </c:pt>
                <c:pt idx="8">
                  <c:v>8162229.8424000004</c:v>
                </c:pt>
                <c:pt idx="9">
                  <c:v>7878602.3990000002</c:v>
                </c:pt>
                <c:pt idx="10">
                  <c:v>3628978.8957000002</c:v>
                </c:pt>
              </c:numCache>
            </c:numRef>
          </c:val>
          <c:extLst>
            <c:ext xmlns:c16="http://schemas.microsoft.com/office/drawing/2014/chart" uri="{C3380CC4-5D6E-409C-BE32-E72D297353CC}">
              <c16:uniqueId val="{0000006D-1197-4040-8D13-0C78F891325D}"/>
            </c:ext>
          </c:extLst>
        </c:ser>
        <c:ser>
          <c:idx val="27"/>
          <c:order val="27"/>
          <c:tx>
            <c:strRef>
              <c:f>Sheet1!$AE$7:$AE$8</c:f>
              <c:strCache>
                <c:ptCount val="1"/>
                <c:pt idx="0">
                  <c:v>Philanthropic Partnerships</c:v>
                </c:pt>
              </c:strCache>
            </c:strRef>
          </c:tx>
          <c:spPr>
            <a:solidFill>
              <a:schemeClr val="accent3">
                <a:tint val="67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Sheet1!$AE$9:$AE$20</c:f>
              <c:numCache>
                <c:formatCode>General</c:formatCode>
                <c:ptCount val="11"/>
                <c:pt idx="6" formatCode="\$#,##0.00;\(\$#,##0.00\);\$#,##0.00">
                  <c:v>13946</c:v>
                </c:pt>
                <c:pt idx="7" formatCode="\$#,##0.00;\(\$#,##0.00\);\$#,##0.00">
                  <c:v>13946</c:v>
                </c:pt>
              </c:numCache>
            </c:numRef>
          </c:val>
          <c:extLst>
            <c:ext xmlns:c16="http://schemas.microsoft.com/office/drawing/2014/chart" uri="{C3380CC4-5D6E-409C-BE32-E72D297353CC}">
              <c16:uniqueId val="{0000006E-1197-4040-8D13-0C78F891325D}"/>
            </c:ext>
          </c:extLst>
        </c:ser>
        <c:ser>
          <c:idx val="28"/>
          <c:order val="28"/>
          <c:tx>
            <c:strRef>
              <c:f>Sheet1!$AF$7:$AF$8</c:f>
              <c:strCache>
                <c:ptCount val="1"/>
                <c:pt idx="0">
                  <c:v>Pneumonia</c:v>
                </c:pt>
              </c:strCache>
            </c:strRef>
          </c:tx>
          <c:spPr>
            <a:solidFill>
              <a:schemeClr val="accent3">
                <a:tint val="64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Sheet1!$AF$9:$AF$20</c:f>
              <c:numCache>
                <c:formatCode>\$#,##0.00;\(\$#,##0.00\);\$#,##0.00</c:formatCode>
                <c:ptCount val="11"/>
                <c:pt idx="1">
                  <c:v>2455887.5740999999</c:v>
                </c:pt>
                <c:pt idx="2">
                  <c:v>1602822.3123000001</c:v>
                </c:pt>
                <c:pt idx="3">
                  <c:v>1677295.1856</c:v>
                </c:pt>
                <c:pt idx="4">
                  <c:v>2141943.3462999999</c:v>
                </c:pt>
                <c:pt idx="5">
                  <c:v>6451716.3452000003</c:v>
                </c:pt>
                <c:pt idx="6">
                  <c:v>2227223.1738999998</c:v>
                </c:pt>
                <c:pt idx="7">
                  <c:v>4666269.3377</c:v>
                </c:pt>
                <c:pt idx="8">
                  <c:v>1422204.2169000001</c:v>
                </c:pt>
                <c:pt idx="9">
                  <c:v>345918.39559999999</c:v>
                </c:pt>
                <c:pt idx="10">
                  <c:v>46564.939200000001</c:v>
                </c:pt>
              </c:numCache>
            </c:numRef>
          </c:val>
          <c:extLst>
            <c:ext xmlns:c16="http://schemas.microsoft.com/office/drawing/2014/chart" uri="{C3380CC4-5D6E-409C-BE32-E72D297353CC}">
              <c16:uniqueId val="{0000006F-1197-4040-8D13-0C78F891325D}"/>
            </c:ext>
          </c:extLst>
        </c:ser>
        <c:ser>
          <c:idx val="29"/>
          <c:order val="29"/>
          <c:tx>
            <c:strRef>
              <c:f>Sheet1!$AG$7:$AG$8</c:f>
              <c:strCache>
                <c:ptCount val="1"/>
                <c:pt idx="0">
                  <c:v>Polio</c:v>
                </c:pt>
              </c:strCache>
            </c:strRef>
          </c:tx>
          <c:spPr>
            <a:solidFill>
              <a:schemeClr val="accent3">
                <a:tint val="60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Sheet1!$AG$9:$AG$20</c:f>
              <c:numCache>
                <c:formatCode>\$#,##0.00;\(\$#,##0.00\);\$#,##0.00</c:formatCode>
                <c:ptCount val="11"/>
                <c:pt idx="0">
                  <c:v>20802588.394699998</c:v>
                </c:pt>
                <c:pt idx="1">
                  <c:v>31241528.568100002</c:v>
                </c:pt>
                <c:pt idx="2">
                  <c:v>63104526.970700003</c:v>
                </c:pt>
                <c:pt idx="3">
                  <c:v>54618589.407099999</c:v>
                </c:pt>
                <c:pt idx="4">
                  <c:v>129594255.62289999</c:v>
                </c:pt>
                <c:pt idx="5">
                  <c:v>123184206.5069</c:v>
                </c:pt>
                <c:pt idx="6">
                  <c:v>53699640.661300004</c:v>
                </c:pt>
                <c:pt idx="7">
                  <c:v>67381828.302599996</c:v>
                </c:pt>
                <c:pt idx="8">
                  <c:v>7894243.4752000002</c:v>
                </c:pt>
                <c:pt idx="9">
                  <c:v>7272205.8339</c:v>
                </c:pt>
                <c:pt idx="10">
                  <c:v>7276829.1161000002</c:v>
                </c:pt>
              </c:numCache>
            </c:numRef>
          </c:val>
          <c:extLst>
            <c:ext xmlns:c16="http://schemas.microsoft.com/office/drawing/2014/chart" uri="{C3380CC4-5D6E-409C-BE32-E72D297353CC}">
              <c16:uniqueId val="{00000070-1197-4040-8D13-0C78F891325D}"/>
            </c:ext>
          </c:extLst>
        </c:ser>
        <c:ser>
          <c:idx val="30"/>
          <c:order val="30"/>
          <c:tx>
            <c:strRef>
              <c:f>Sheet1!$AH$7:$AH$8</c:f>
              <c:strCache>
                <c:ptCount val="1"/>
                <c:pt idx="0">
                  <c:v>Program Advocacy &amp; Comms</c:v>
                </c:pt>
              </c:strCache>
            </c:strRef>
          </c:tx>
          <c:spPr>
            <a:solidFill>
              <a:schemeClr val="accent3">
                <a:tint val="56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Sheet1!$AH$9:$AH$20</c:f>
              <c:numCache>
                <c:formatCode>\$#,##0.00;\(\$#,##0.00\);\$#,##0.00</c:formatCode>
                <c:ptCount val="11"/>
                <c:pt idx="0">
                  <c:v>205899.402</c:v>
                </c:pt>
                <c:pt idx="1">
                  <c:v>139111.60519999999</c:v>
                </c:pt>
                <c:pt idx="2">
                  <c:v>420936.88309999998</c:v>
                </c:pt>
                <c:pt idx="3">
                  <c:v>502481.20779999997</c:v>
                </c:pt>
                <c:pt idx="4">
                  <c:v>1621502.1254</c:v>
                </c:pt>
                <c:pt idx="5">
                  <c:v>1656861.3585000001</c:v>
                </c:pt>
                <c:pt idx="6">
                  <c:v>672401.75390000001</c:v>
                </c:pt>
                <c:pt idx="7">
                  <c:v>1740724.226</c:v>
                </c:pt>
                <c:pt idx="8">
                  <c:v>569662.88809999998</c:v>
                </c:pt>
                <c:pt idx="9">
                  <c:v>348417.97889999999</c:v>
                </c:pt>
                <c:pt idx="10">
                  <c:v>204680</c:v>
                </c:pt>
              </c:numCache>
            </c:numRef>
          </c:val>
          <c:extLst>
            <c:ext xmlns:c16="http://schemas.microsoft.com/office/drawing/2014/chart" uri="{C3380CC4-5D6E-409C-BE32-E72D297353CC}">
              <c16:uniqueId val="{00000071-1197-4040-8D13-0C78F891325D}"/>
            </c:ext>
          </c:extLst>
        </c:ser>
        <c:ser>
          <c:idx val="31"/>
          <c:order val="31"/>
          <c:tx>
            <c:strRef>
              <c:f>Sheet1!$AI$7:$AI$8</c:f>
              <c:strCache>
                <c:ptCount val="1"/>
                <c:pt idx="0">
                  <c:v>Strategy, Data &amp; Analytics</c:v>
                </c:pt>
              </c:strCache>
            </c:strRef>
          </c:tx>
          <c:spPr>
            <a:solidFill>
              <a:schemeClr val="accent3">
                <a:tint val="53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Sheet1!$AI$9:$AI$20</c:f>
              <c:numCache>
                <c:formatCode>General</c:formatCode>
                <c:ptCount val="11"/>
                <c:pt idx="7" formatCode="\$#,##0.00;\(\$#,##0.00\);\$#,##0.00">
                  <c:v>1562470.2657999999</c:v>
                </c:pt>
                <c:pt idx="8" formatCode="\$#,##0.00;\(\$#,##0.00\);\$#,##0.00">
                  <c:v>11507.7547</c:v>
                </c:pt>
                <c:pt idx="9" formatCode="\$#,##0.00;\(\$#,##0.00\);\$#,##0.00">
                  <c:v>33221.206299999998</c:v>
                </c:pt>
              </c:numCache>
            </c:numRef>
          </c:val>
          <c:extLst>
            <c:ext xmlns:c16="http://schemas.microsoft.com/office/drawing/2014/chart" uri="{C3380CC4-5D6E-409C-BE32-E72D297353CC}">
              <c16:uniqueId val="{00000072-1197-4040-8D13-0C78F891325D}"/>
            </c:ext>
          </c:extLst>
        </c:ser>
        <c:ser>
          <c:idx val="32"/>
          <c:order val="32"/>
          <c:tx>
            <c:strRef>
              <c:f>Sheet1!$AJ$7:$AJ$8</c:f>
              <c:strCache>
                <c:ptCount val="1"/>
                <c:pt idx="0">
                  <c:v>Strategy, Innovation, &amp; Impact</c:v>
                </c:pt>
              </c:strCache>
            </c:strRef>
          </c:tx>
          <c:spPr>
            <a:solidFill>
              <a:schemeClr val="accent3">
                <a:tint val="49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Sheet1!$AJ$9:$AJ$20</c:f>
              <c:numCache>
                <c:formatCode>General</c:formatCode>
                <c:ptCount val="11"/>
                <c:pt idx="6" formatCode="\$#,##0.00;\(\$#,##0.00\);\$#,##0.00">
                  <c:v>42022.397100000002</c:v>
                </c:pt>
              </c:numCache>
            </c:numRef>
          </c:val>
          <c:extLst>
            <c:ext xmlns:c16="http://schemas.microsoft.com/office/drawing/2014/chart" uri="{C3380CC4-5D6E-409C-BE32-E72D297353CC}">
              <c16:uniqueId val="{00000073-1197-4040-8D13-0C78F891325D}"/>
            </c:ext>
          </c:extLst>
        </c:ser>
        <c:ser>
          <c:idx val="33"/>
          <c:order val="33"/>
          <c:tx>
            <c:strRef>
              <c:f>Sheet1!$AK$7:$AK$8</c:f>
              <c:strCache>
                <c:ptCount val="1"/>
                <c:pt idx="0">
                  <c:v>Tobacco</c:v>
                </c:pt>
              </c:strCache>
            </c:strRef>
          </c:tx>
          <c:spPr>
            <a:solidFill>
              <a:schemeClr val="accent3">
                <a:tint val="45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Sheet1!$AK$9:$AK$20</c:f>
              <c:numCache>
                <c:formatCode>General</c:formatCode>
                <c:ptCount val="11"/>
                <c:pt idx="4" formatCode="\$#,##0.00;\(\$#,##0.00\);\$#,##0.00">
                  <c:v>37951.269099999998</c:v>
                </c:pt>
                <c:pt idx="5" formatCode="\$#,##0.00;\(\$#,##0.00\);\$#,##0.00">
                  <c:v>55442.260900000001</c:v>
                </c:pt>
                <c:pt idx="6" formatCode="\$#,##0.00;\(\$#,##0.00\);\$#,##0.00">
                  <c:v>16264.829599999999</c:v>
                </c:pt>
                <c:pt idx="7" formatCode="\$#,##0.00;\(\$#,##0.00\);\$#,##0.00">
                  <c:v>494098.4118</c:v>
                </c:pt>
                <c:pt idx="8" formatCode="\$#,##0.00;\(\$#,##0.00\);\$#,##0.00">
                  <c:v>49841.640299999999</c:v>
                </c:pt>
                <c:pt idx="9" formatCode="\$#,##0.00;\(\$#,##0.00\);\$#,##0.00">
                  <c:v>430579.25880000001</c:v>
                </c:pt>
                <c:pt idx="10" formatCode="\$#,##0.00;\(\$#,##0.00\);\$#,##0.00">
                  <c:v>34418.329400000002</c:v>
                </c:pt>
              </c:numCache>
            </c:numRef>
          </c:val>
          <c:extLst>
            <c:ext xmlns:c16="http://schemas.microsoft.com/office/drawing/2014/chart" uri="{C3380CC4-5D6E-409C-BE32-E72D297353CC}">
              <c16:uniqueId val="{00000074-1197-4040-8D13-0C78F891325D}"/>
            </c:ext>
          </c:extLst>
        </c:ser>
        <c:ser>
          <c:idx val="34"/>
          <c:order val="34"/>
          <c:tx>
            <c:strRef>
              <c:f>Sheet1!$AL$7:$AL$8</c:f>
              <c:strCache>
                <c:ptCount val="1"/>
                <c:pt idx="0">
                  <c:v>U.S. PAC</c:v>
                </c:pt>
              </c:strCache>
            </c:strRef>
          </c:tx>
          <c:spPr>
            <a:solidFill>
              <a:schemeClr val="accent3">
                <a:tint val="42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Sheet1!$AL$9:$AL$20</c:f>
              <c:numCache>
                <c:formatCode>General</c:formatCode>
                <c:ptCount val="11"/>
                <c:pt idx="5" formatCode="\$#,##0.00;\(\$#,##0.00\);\$#,##0.00">
                  <c:v>126113.6099</c:v>
                </c:pt>
                <c:pt idx="6" formatCode="\$#,##0.00;\(\$#,##0.00\);\$#,##0.00">
                  <c:v>119256.48149999999</c:v>
                </c:pt>
                <c:pt idx="7" formatCode="\$#,##0.00;\(\$#,##0.00\);\$#,##0.00">
                  <c:v>7741.7789000000002</c:v>
                </c:pt>
                <c:pt idx="8" formatCode="\$#,##0.00;\(\$#,##0.00\);\$#,##0.00">
                  <c:v>16836.734400000001</c:v>
                </c:pt>
                <c:pt idx="9" formatCode="\$#,##0.00;\(\$#,##0.00\);\$#,##0.00">
                  <c:v>9285.7139999999999</c:v>
                </c:pt>
              </c:numCache>
            </c:numRef>
          </c:val>
          <c:extLst>
            <c:ext xmlns:c16="http://schemas.microsoft.com/office/drawing/2014/chart" uri="{C3380CC4-5D6E-409C-BE32-E72D297353CC}">
              <c16:uniqueId val="{00000075-1197-4040-8D13-0C78F891325D}"/>
            </c:ext>
          </c:extLst>
        </c:ser>
        <c:ser>
          <c:idx val="35"/>
          <c:order val="35"/>
          <c:tx>
            <c:strRef>
              <c:f>Sheet1!$AM$7:$AM$8</c:f>
              <c:strCache>
                <c:ptCount val="1"/>
                <c:pt idx="0">
                  <c:v>Vaccine Delivery</c:v>
                </c:pt>
              </c:strCache>
            </c:strRef>
          </c:tx>
          <c:spPr>
            <a:solidFill>
              <a:schemeClr val="accent3">
                <a:tint val="38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Sheet1!$AM$9:$AM$20</c:f>
              <c:numCache>
                <c:formatCode>\$#,##0.00;\(\$#,##0.00\);\$#,##0.00</c:formatCode>
                <c:ptCount val="11"/>
                <c:pt idx="0">
                  <c:v>268602.7022</c:v>
                </c:pt>
                <c:pt idx="1">
                  <c:v>1211963.0656999999</c:v>
                </c:pt>
                <c:pt idx="2">
                  <c:v>3522102.8355</c:v>
                </c:pt>
                <c:pt idx="3">
                  <c:v>6933561.7013999997</c:v>
                </c:pt>
                <c:pt idx="4">
                  <c:v>14687317.813899999</c:v>
                </c:pt>
                <c:pt idx="5">
                  <c:v>22474111.0134</c:v>
                </c:pt>
                <c:pt idx="6">
                  <c:v>11229571.747099999</c:v>
                </c:pt>
                <c:pt idx="7">
                  <c:v>11906580.9814</c:v>
                </c:pt>
                <c:pt idx="8">
                  <c:v>13247793.658500001</c:v>
                </c:pt>
                <c:pt idx="9">
                  <c:v>4304364.6201999998</c:v>
                </c:pt>
                <c:pt idx="10">
                  <c:v>2621770.4988000002</c:v>
                </c:pt>
              </c:numCache>
            </c:numRef>
          </c:val>
          <c:extLst>
            <c:ext xmlns:c16="http://schemas.microsoft.com/office/drawing/2014/chart" uri="{C3380CC4-5D6E-409C-BE32-E72D297353CC}">
              <c16:uniqueId val="{00000076-1197-4040-8D13-0C78F891325D}"/>
            </c:ext>
          </c:extLst>
        </c:ser>
        <c:ser>
          <c:idx val="36"/>
          <c:order val="36"/>
          <c:tx>
            <c:strRef>
              <c:f>Sheet1!$AN$7:$AN$8</c:f>
              <c:strCache>
                <c:ptCount val="1"/>
                <c:pt idx="0">
                  <c:v>Water, Sanitation, and Hygiene</c:v>
                </c:pt>
              </c:strCache>
            </c:strRef>
          </c:tx>
          <c:spPr>
            <a:solidFill>
              <a:schemeClr val="accent3">
                <a:tint val="34000"/>
              </a:schemeClr>
            </a:solidFill>
            <a:ln w="25400">
              <a:noFill/>
            </a:ln>
            <a:effectLst/>
          </c:spPr>
          <c:cat>
            <c:strRef>
              <c:f>Sheet1!$C$9:$C$20</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Sheet1!$AN$9:$AN$20</c:f>
              <c:numCache>
                <c:formatCode>\$#,##0.00;\(\$#,##0.00\);\$#,##0.00</c:formatCode>
                <c:ptCount val="11"/>
                <c:pt idx="1">
                  <c:v>56561.060400000002</c:v>
                </c:pt>
                <c:pt idx="2">
                  <c:v>2059354.9007000001</c:v>
                </c:pt>
                <c:pt idx="3">
                  <c:v>999695.3959</c:v>
                </c:pt>
                <c:pt idx="4">
                  <c:v>3800223.4868999999</c:v>
                </c:pt>
                <c:pt idx="5">
                  <c:v>645696.47069999995</c:v>
                </c:pt>
                <c:pt idx="6">
                  <c:v>28468.018800000002</c:v>
                </c:pt>
                <c:pt idx="7">
                  <c:v>751921.35549999995</c:v>
                </c:pt>
                <c:pt idx="8">
                  <c:v>244706.45680000001</c:v>
                </c:pt>
                <c:pt idx="9">
                  <c:v>202775.04010000001</c:v>
                </c:pt>
                <c:pt idx="10">
                  <c:v>198546.20509999999</c:v>
                </c:pt>
              </c:numCache>
            </c:numRef>
          </c:val>
          <c:extLst>
            <c:ext xmlns:c16="http://schemas.microsoft.com/office/drawing/2014/chart" uri="{C3380CC4-5D6E-409C-BE32-E72D297353CC}">
              <c16:uniqueId val="{00000077-1197-4040-8D13-0C78F891325D}"/>
            </c:ext>
          </c:extLst>
        </c:ser>
        <c:dLbls>
          <c:showLegendKey val="0"/>
          <c:showVal val="0"/>
          <c:showCatName val="0"/>
          <c:showSerName val="0"/>
          <c:showPercent val="0"/>
          <c:showBubbleSize val="0"/>
        </c:dLbls>
        <c:axId val="615421736"/>
        <c:axId val="615422064"/>
      </c:areaChart>
      <c:catAx>
        <c:axId val="6154217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615422064"/>
        <c:crosses val="autoZero"/>
        <c:auto val="1"/>
        <c:lblAlgn val="ctr"/>
        <c:lblOffset val="100"/>
        <c:noMultiLvlLbl val="0"/>
      </c:catAx>
      <c:valAx>
        <c:axId val="615422064"/>
        <c:scaling>
          <c:orientation val="minMax"/>
        </c:scaling>
        <c:delete val="0"/>
        <c:axPos val="l"/>
        <c:numFmt formatCode="&quot;$&quot;#,,&quot; M&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crossAx val="61542173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C1086-B1C0-4E68-B3B6-7A5EE17246F5}" type="datetimeFigureOut">
              <a:rPr lang="en-US" smtClean="0"/>
              <a:t>9/3/2021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04DFC-F910-411D-B9F3-7182A14995DF}" type="slidenum">
              <a:rPr lang="en-US" smtClean="0"/>
              <a:t>‹#›</a:t>
            </a:fld>
            <a:endParaRPr lang="en-US"/>
          </a:p>
        </p:txBody>
      </p:sp>
    </p:spTree>
    <p:extLst>
      <p:ext uri="{BB962C8B-B14F-4D97-AF65-F5344CB8AC3E}">
        <p14:creationId xmlns:p14="http://schemas.microsoft.com/office/powerpoint/2010/main" val="87357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6">
              <a:defRPr/>
            </a:pPr>
            <a:r>
              <a:rPr lang="en-US" dirty="0"/>
              <a:t>At the Bill &amp; Melinda Gates Foundation, we believe that all lives have equal value. Our purpose is to ensure that all children, no matter where they are born, can lead a healthy, productive life. </a:t>
            </a:r>
            <a:r>
              <a:rPr lang="x-none" dirty="0"/>
              <a:t>We’re a large organization working on many different causes, but our belief captures why we do what we d</a:t>
            </a:r>
            <a:r>
              <a:rPr lang="en-US" dirty="0"/>
              <a:t>o.</a:t>
            </a:r>
          </a:p>
          <a:p>
            <a:pPr defTabSz="914386">
              <a:defRPr/>
            </a:pPr>
            <a:r>
              <a:rPr lang="en-US" dirty="0"/>
              <a:t>The foundation has been a partner to Nigeria since 2010, working across health, agriculture, financial services, nutrition, and more recently gender, all with the overarching goal of supporting the country to advance its progress in achieving the Sustainable Development Goals (SDG) and ensuring healthy and productive lives for all Nigerians. </a:t>
            </a:r>
          </a:p>
          <a:p>
            <a:pPr>
              <a:defRPr/>
            </a:pPr>
            <a:r>
              <a:rPr lang="en-US" dirty="0"/>
              <a:t>. . . . . . . . . . . . . . . . . . . . . . . . . . . .</a:t>
            </a:r>
          </a:p>
          <a:p>
            <a:pPr defTabSz="914386">
              <a:spcAft>
                <a:spcPts val="0"/>
              </a:spcAft>
              <a:defRPr/>
            </a:pPr>
            <a:r>
              <a:rPr lang="en-US" i="1" dirty="0"/>
              <a:t>Photo caption:</a:t>
            </a:r>
            <a:r>
              <a:rPr lang="x-none" i="1" dirty="0"/>
              <a:t> </a:t>
            </a:r>
            <a:r>
              <a:rPr lang="en-US" i="1" dirty="0">
                <a:effectLst/>
              </a:rPr>
              <a:t>Children running in </a:t>
            </a:r>
            <a:r>
              <a:rPr lang="en-US" i="1" dirty="0" err="1">
                <a:effectLst/>
              </a:rPr>
              <a:t>Mwea</a:t>
            </a:r>
            <a:r>
              <a:rPr lang="en-US" i="1" dirty="0">
                <a:effectLst/>
              </a:rPr>
              <a:t> Village, Kenya.</a:t>
            </a:r>
            <a:r>
              <a:rPr lang="en-US" i="1" baseline="0" dirty="0">
                <a:effectLst/>
              </a:rPr>
              <a:t> </a:t>
            </a:r>
            <a:r>
              <a:rPr lang="en-US" b="0" i="1" baseline="0" dirty="0">
                <a:effectLst/>
              </a:rPr>
              <a:t>[Image #XX136650</a:t>
            </a:r>
            <a:r>
              <a:rPr lang="en-US" sz="800" dirty="0"/>
              <a:t>]</a:t>
            </a:r>
            <a:endParaRPr lang="en-US" b="0" baseline="0" dirty="0">
              <a:effectLst/>
            </a:endParaRPr>
          </a:p>
          <a:p>
            <a:endParaRPr lang="en-US" dirty="0"/>
          </a:p>
        </p:txBody>
      </p:sp>
      <p:sp>
        <p:nvSpPr>
          <p:cNvPr id="4" name="Footer Placeholder 3"/>
          <p:cNvSpPr>
            <a:spLocks noGrp="1"/>
          </p:cNvSpPr>
          <p:nvPr>
            <p:ph type="ftr" sz="quarter" idx="10"/>
          </p:nvPr>
        </p:nvSpPr>
        <p:spPr/>
        <p:txBody>
          <a:bodyPr/>
          <a:lstStyle/>
          <a:p>
            <a:r>
              <a:rPr lang="en-US"/>
              <a:t>© Bill &amp; Melinda Gates Foundation</a:t>
            </a:r>
            <a:endParaRPr lang="en-US" dirty="0"/>
          </a:p>
        </p:txBody>
      </p:sp>
      <p:sp>
        <p:nvSpPr>
          <p:cNvPr id="5" name="Slide Number Placeholder 4"/>
          <p:cNvSpPr>
            <a:spLocks noGrp="1"/>
          </p:cNvSpPr>
          <p:nvPr>
            <p:ph type="sldNum" sz="quarter" idx="11"/>
          </p:nvPr>
        </p:nvSpPr>
        <p:spPr/>
        <p:txBody>
          <a:bodyPr/>
          <a:lstStyle/>
          <a:p>
            <a:fld id="{9BFEC94F-12C8-4E9F-9CD8-BA76233A02B3}" type="slidenum">
              <a:rPr lang="en-US" smtClean="0"/>
              <a:pPr/>
              <a:t>1</a:t>
            </a:fld>
            <a:endParaRPr lang="en-US" dirty="0"/>
          </a:p>
        </p:txBody>
      </p:sp>
    </p:spTree>
    <p:extLst>
      <p:ext uri="{BB962C8B-B14F-4D97-AF65-F5344CB8AC3E}">
        <p14:creationId xmlns:p14="http://schemas.microsoft.com/office/powerpoint/2010/main" val="356852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6">
              <a:defRPr/>
            </a:pPr>
            <a:r>
              <a:rPr lang="en-US" dirty="0"/>
              <a:t>. . . . . . . . . . . . . . . . . . . . . . . . . . . .</a:t>
            </a:r>
          </a:p>
          <a:p>
            <a:r>
              <a:rPr lang="en-US" i="1" dirty="0"/>
              <a:t>Photo captions: </a:t>
            </a:r>
          </a:p>
          <a:p>
            <a:r>
              <a:rPr lang="en-US" i="1" dirty="0"/>
              <a:t>Left image</a:t>
            </a:r>
            <a:r>
              <a:rPr lang="x-none" i="1" dirty="0"/>
              <a:t>:</a:t>
            </a:r>
            <a:r>
              <a:rPr lang="en-US" i="1" dirty="0"/>
              <a:t> </a:t>
            </a:r>
            <a:r>
              <a:rPr lang="en-US" i="1" dirty="0" err="1"/>
              <a:t>Anganwadi</a:t>
            </a:r>
            <a:r>
              <a:rPr lang="en-US" i="1" dirty="0"/>
              <a:t> worker Manju </a:t>
            </a:r>
            <a:r>
              <a:rPr lang="en-US" i="1" dirty="0" err="1"/>
              <a:t>Kumari</a:t>
            </a:r>
            <a:r>
              <a:rPr lang="en-US" i="1" dirty="0"/>
              <a:t> with Chandrika Devi and her 15-day old child during a home visit in </a:t>
            </a:r>
            <a:r>
              <a:rPr lang="en-US" i="1" dirty="0" err="1"/>
              <a:t>Samda</a:t>
            </a:r>
            <a:r>
              <a:rPr lang="en-US" i="1" dirty="0"/>
              <a:t> village, </a:t>
            </a:r>
            <a:r>
              <a:rPr lang="en-US" i="1" dirty="0" err="1"/>
              <a:t>Saharsa</a:t>
            </a:r>
            <a:r>
              <a:rPr lang="en-US" i="1" dirty="0"/>
              <a:t> district, Bihar, India. March 21, 2013. Photo by Prashant </a:t>
            </a:r>
            <a:r>
              <a:rPr lang="en-US" i="1" dirty="0" err="1"/>
              <a:t>Panjiar</a:t>
            </a:r>
            <a:r>
              <a:rPr lang="en-US" i="1" dirty="0"/>
              <a:t>. [Image #PP334892]</a:t>
            </a:r>
          </a:p>
          <a:p>
            <a:r>
              <a:rPr lang="en-US" i="1" dirty="0"/>
              <a:t>Middle image</a:t>
            </a:r>
            <a:r>
              <a:rPr lang="x-none" i="1" dirty="0"/>
              <a:t>:</a:t>
            </a:r>
            <a:r>
              <a:rPr lang="en-US" i="1" dirty="0"/>
              <a:t> Lucy </a:t>
            </a:r>
            <a:r>
              <a:rPr lang="en-US" i="1" dirty="0" err="1"/>
              <a:t>Kananu</a:t>
            </a:r>
            <a:r>
              <a:rPr lang="en-US" i="1" dirty="0"/>
              <a:t> </a:t>
            </a:r>
            <a:r>
              <a:rPr lang="en-US" i="1" dirty="0" err="1"/>
              <a:t>Murungi</a:t>
            </a:r>
            <a:r>
              <a:rPr lang="en-US" i="1" dirty="0"/>
              <a:t> and a coworker study plant parasite nematodes at the International Center for Insect Physiology and Ecology (ICIPE) in Nairobi, Kenya</a:t>
            </a:r>
            <a:r>
              <a:rPr lang="x-none" dirty="0"/>
              <a:t>. </a:t>
            </a:r>
            <a:r>
              <a:rPr lang="x-none" i="1" dirty="0"/>
              <a:t>[</a:t>
            </a:r>
            <a:r>
              <a:rPr lang="en-US" i="1" dirty="0"/>
              <a:t>Image #FC426519</a:t>
            </a:r>
            <a:r>
              <a:rPr lang="en-US" dirty="0"/>
              <a:t>]</a:t>
            </a:r>
            <a:endParaRPr lang="en-US" i="1" dirty="0"/>
          </a:p>
          <a:p>
            <a:pPr>
              <a:defRPr/>
            </a:pPr>
            <a:r>
              <a:rPr lang="en-US" i="1" dirty="0"/>
              <a:t>Right image</a:t>
            </a:r>
            <a:r>
              <a:rPr lang="x-none" i="1" dirty="0"/>
              <a:t>:</a:t>
            </a:r>
            <a:r>
              <a:rPr lang="en-US" i="1" dirty="0"/>
              <a:t> Students and teachers in action at the White Center Heights Elementary School in Seattle, WA on January 5, 2015</a:t>
            </a:r>
            <a:r>
              <a:rPr lang="x-none" i="1" dirty="0"/>
              <a:t>. Photo by </a:t>
            </a:r>
            <a:r>
              <a:rPr lang="en-US" i="1" dirty="0"/>
              <a:t>Michael Hanson</a:t>
            </a:r>
            <a:r>
              <a:rPr lang="x-none" i="1" dirty="0"/>
              <a:t> </a:t>
            </a:r>
            <a:r>
              <a:rPr lang="en-US" i="1" dirty="0"/>
              <a:t>[Image #MH439347</a:t>
            </a:r>
            <a:r>
              <a:rPr lang="x-none" dirty="0"/>
              <a:t>] </a:t>
            </a:r>
            <a:endParaRPr lang="en-US" dirty="0"/>
          </a:p>
          <a:p>
            <a:pPr defTabSz="914386">
              <a:defRPr/>
            </a:pPr>
            <a:endParaRPr lang="en-US" dirty="0"/>
          </a:p>
          <a:p>
            <a:endParaRPr lang="en-US" i="1" dirty="0"/>
          </a:p>
          <a:p>
            <a:endParaRPr lang="en-US" dirty="0"/>
          </a:p>
        </p:txBody>
      </p:sp>
      <p:sp>
        <p:nvSpPr>
          <p:cNvPr id="4" name="Footer Placeholder 3"/>
          <p:cNvSpPr>
            <a:spLocks noGrp="1"/>
          </p:cNvSpPr>
          <p:nvPr>
            <p:ph type="ftr" sz="quarter" idx="10"/>
          </p:nvPr>
        </p:nvSpPr>
        <p:spPr/>
        <p:txBody>
          <a:bodyPr/>
          <a:lstStyle/>
          <a:p>
            <a:r>
              <a:rPr lang="en-US"/>
              <a:t>© Bill &amp; Melinda Gates Foundation</a:t>
            </a:r>
            <a:endParaRPr lang="en-US" dirty="0"/>
          </a:p>
        </p:txBody>
      </p:sp>
      <p:sp>
        <p:nvSpPr>
          <p:cNvPr id="5" name="Slide Number Placeholder 4"/>
          <p:cNvSpPr>
            <a:spLocks noGrp="1"/>
          </p:cNvSpPr>
          <p:nvPr>
            <p:ph type="sldNum" sz="quarter" idx="11"/>
          </p:nvPr>
        </p:nvSpPr>
        <p:spPr/>
        <p:txBody>
          <a:bodyPr/>
          <a:lstStyle/>
          <a:p>
            <a:fld id="{9BFEC94F-12C8-4E9F-9CD8-BA76233A02B3}" type="slidenum">
              <a:rPr lang="en-US" smtClean="0"/>
              <a:pPr/>
              <a:t>3</a:t>
            </a:fld>
            <a:endParaRPr lang="en-US" dirty="0"/>
          </a:p>
        </p:txBody>
      </p:sp>
    </p:spTree>
    <p:extLst>
      <p:ext uri="{BB962C8B-B14F-4D97-AF65-F5344CB8AC3E}">
        <p14:creationId xmlns:p14="http://schemas.microsoft.com/office/powerpoint/2010/main" val="177108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We work across a broad range of issues, but all of them focus on removing the barriers that prevent people from living healthy, productive lives.</a:t>
            </a:r>
          </a:p>
          <a:p>
            <a:r>
              <a:rPr lang="en-US" sz="800" dirty="0"/>
              <a:t>For more than 20 years we have learned several valuable lessons about how to tackle inequity as a foundation, and our approach continues to evolve, based on new evidence and changing circumstances facing the world. </a:t>
            </a:r>
          </a:p>
          <a:p>
            <a:endParaRPr lang="en-US" sz="800" b="1" dirty="0"/>
          </a:p>
          <a:p>
            <a:pPr lvl="0"/>
            <a:r>
              <a:rPr lang="en-US" sz="800" b="1" dirty="0"/>
              <a:t>For the year ended December 31, 2020 </a:t>
            </a:r>
            <a:r>
              <a:rPr lang="en-US" sz="800" b="0" dirty="0"/>
              <a:t>(left to right, top to bottom):</a:t>
            </a:r>
          </a:p>
          <a:p>
            <a:pPr marL="170781" indent="-170781">
              <a:buFont typeface="Arial" panose="020B0604020202020204" pitchFamily="34" charset="0"/>
              <a:buChar char="•"/>
            </a:pPr>
            <a:r>
              <a:rPr lang="en-US" sz="800" dirty="0"/>
              <a:t>Program Strategies = 41</a:t>
            </a:r>
            <a:br>
              <a:rPr lang="en-US" sz="800" dirty="0"/>
            </a:br>
            <a:r>
              <a:rPr lang="en-US" dirty="0"/>
              <a:t>The current number of co-chair approved strategies as of 12/31 that the foundation is pursuing </a:t>
            </a:r>
            <a:r>
              <a:rPr lang="en-US" sz="800" i="1" dirty="0"/>
              <a:t>(Source: </a:t>
            </a:r>
            <a:r>
              <a:rPr lang="en-US" i="1" dirty="0"/>
              <a:t>Foundation Strategy Office)</a:t>
            </a:r>
            <a:br>
              <a:rPr lang="en-US" i="1" dirty="0"/>
            </a:br>
            <a:r>
              <a:rPr lang="en-US" b="0" i="0" dirty="0"/>
              <a:t>In 2020: Institute for Disease Modeling (IDM) and USP Data were added.</a:t>
            </a:r>
            <a:endParaRPr lang="en-US" sz="800" b="0" i="0" dirty="0"/>
          </a:p>
          <a:p>
            <a:pPr marL="170781" indent="-170781">
              <a:buFont typeface="Arial" panose="020B0604020202020204" pitchFamily="34" charset="0"/>
              <a:buChar char="•"/>
            </a:pPr>
            <a:endParaRPr lang="en-US" sz="800" i="1" dirty="0"/>
          </a:p>
          <a:p>
            <a:pPr marL="170781" indent="-170781">
              <a:buFont typeface="Arial" panose="020B0604020202020204" pitchFamily="34" charset="0"/>
              <a:buChar char="•"/>
            </a:pPr>
            <a:r>
              <a:rPr lang="en-US" sz="800" dirty="0"/>
              <a:t>Direct Grantee Support= $5.8 billion</a:t>
            </a:r>
            <a:br>
              <a:rPr lang="en-US" sz="800" dirty="0"/>
            </a:br>
            <a:r>
              <a:rPr lang="en-US" dirty="0"/>
              <a:t>The value of grant payments made in the fiscal year </a:t>
            </a:r>
            <a:r>
              <a:rPr lang="en-US" sz="800" i="1" dirty="0"/>
              <a:t>(Source: 2020 Annual Report)</a:t>
            </a:r>
          </a:p>
          <a:p>
            <a:pPr marL="170781" indent="-170781">
              <a:buFont typeface="Arial" panose="020B0604020202020204" pitchFamily="34" charset="0"/>
              <a:buChar char="•"/>
            </a:pPr>
            <a:endParaRPr lang="en-US" sz="800" dirty="0"/>
          </a:p>
          <a:p>
            <a:pPr marL="170781" indent="-170781">
              <a:buFont typeface="Arial" panose="020B0604020202020204" pitchFamily="34" charset="0"/>
              <a:buChar char="•"/>
            </a:pPr>
            <a:r>
              <a:rPr lang="en-US" sz="800" dirty="0"/>
              <a:t>Countries served = 134 </a:t>
            </a:r>
            <a:br>
              <a:rPr lang="en-US" sz="800" dirty="0"/>
            </a:br>
            <a:r>
              <a:rPr lang="en-US" dirty="0"/>
              <a:t>Number of countries we have awarded grants to by Location of Work or Geography Served in the fiscal year </a:t>
            </a:r>
            <a:r>
              <a:rPr lang="en-US" sz="800" i="1" dirty="0"/>
              <a:t>(Source: Investments By Geography Tool – Committed Investment Detail)</a:t>
            </a:r>
            <a:br>
              <a:rPr lang="en-US" sz="800" i="1" dirty="0"/>
            </a:br>
            <a:r>
              <a:rPr lang="en-US" sz="800" dirty="0"/>
              <a:t>9 New in 2020 (compared to 2019): Djibouti, Seychelles, Timor-Leste, Puerto Rico, Iceland, Kazakhstan, Maldives, Tajikistan, Tunisia.  </a:t>
            </a:r>
            <a:br>
              <a:rPr lang="en-US" sz="800" dirty="0"/>
            </a:br>
            <a:r>
              <a:rPr lang="en-US" sz="800" dirty="0"/>
              <a:t>10 Countries in 2019 and not in 2020: Bahrain, Cuba, Fiji, Greece, Paraguay, Qatar, Russian Federation, Samoa, Trinidad and Tobago, Venezuela, Bolivarian Republic of.</a:t>
            </a:r>
            <a:br>
              <a:rPr lang="en-US" sz="800" dirty="0"/>
            </a:br>
            <a:endParaRPr lang="en-US" sz="800" dirty="0"/>
          </a:p>
          <a:p>
            <a:pPr marL="170781" indent="-170781" defTabSz="910834">
              <a:spcAft>
                <a:spcPts val="598"/>
              </a:spcAft>
              <a:buFont typeface="Arial" panose="020B0604020202020204" pitchFamily="34" charset="0"/>
              <a:buChar char="•"/>
              <a:defRPr/>
            </a:pPr>
            <a:r>
              <a:rPr lang="x-none" sz="800" dirty="0"/>
              <a:t>Number of full-time </a:t>
            </a:r>
            <a:r>
              <a:rPr lang="en-US" sz="800" dirty="0"/>
              <a:t>employees worldwide = 1,763</a:t>
            </a:r>
            <a:br>
              <a:rPr lang="en-US" sz="800" dirty="0"/>
            </a:br>
            <a:r>
              <a:rPr lang="en-US" dirty="0"/>
              <a:t>Active headcount as of 12/31</a:t>
            </a:r>
            <a:br>
              <a:rPr lang="en-US" sz="800" dirty="0"/>
            </a:br>
            <a:endParaRPr lang="en-US" sz="800" dirty="0"/>
          </a:p>
          <a:p>
            <a:pPr marL="170781" indent="-170781">
              <a:buFont typeface="Arial" panose="020B0604020202020204" pitchFamily="34" charset="0"/>
              <a:buChar char="•"/>
            </a:pPr>
            <a:r>
              <a:rPr lang="en-US" sz="800" dirty="0"/>
              <a:t>Number of grantees =</a:t>
            </a:r>
            <a:r>
              <a:rPr lang="x-none" sz="800" dirty="0"/>
              <a:t> </a:t>
            </a:r>
            <a:r>
              <a:rPr lang="en-US" sz="800" dirty="0"/>
              <a:t>1,357</a:t>
            </a:r>
            <a:br>
              <a:rPr lang="en-US" sz="800" dirty="0"/>
            </a:br>
            <a:r>
              <a:rPr lang="en-US" dirty="0"/>
              <a:t>The count of grantees awarded to in the fiscal year </a:t>
            </a:r>
            <a:r>
              <a:rPr lang="en-US" sz="800" i="1" dirty="0"/>
              <a:t>(Source: Data &amp; Reporting)</a:t>
            </a:r>
            <a:br>
              <a:rPr lang="en-US" sz="800" dirty="0"/>
            </a:br>
            <a:endParaRPr lang="en-US" sz="800" dirty="0"/>
          </a:p>
          <a:p>
            <a:pPr marL="170781" indent="-170781">
              <a:buFont typeface="Arial" panose="020B0604020202020204" pitchFamily="34" charset="0"/>
              <a:buChar char="•"/>
            </a:pPr>
            <a:r>
              <a:rPr lang="en-US" sz="800" dirty="0"/>
              <a:t>Number of grants awarded = 2,136 </a:t>
            </a:r>
            <a:br>
              <a:rPr lang="en-US" sz="800" dirty="0"/>
            </a:br>
            <a:r>
              <a:rPr lang="en-US" dirty="0"/>
              <a:t>Total number of new grants awarded in the fiscal year </a:t>
            </a:r>
            <a:r>
              <a:rPr lang="en-US" sz="800" i="1" dirty="0"/>
              <a:t>(Source: Data &amp; Reporting)</a:t>
            </a:r>
            <a:br>
              <a:rPr lang="en-US" sz="800" dirty="0"/>
            </a:br>
            <a:r>
              <a:rPr lang="en-US" sz="800" dirty="0"/>
              <a:t> </a:t>
            </a:r>
          </a:p>
          <a:p>
            <a:pPr marL="170781" indent="-170781">
              <a:buFont typeface="Arial" panose="020B0604020202020204" pitchFamily="34" charset="0"/>
              <a:buChar char="•"/>
            </a:pPr>
            <a:r>
              <a:rPr lang="en-US" sz="800" dirty="0"/>
              <a:t>U.S. states served = 49</a:t>
            </a:r>
            <a:br>
              <a:rPr lang="en-US" sz="800" dirty="0"/>
            </a:br>
            <a:r>
              <a:rPr lang="en-US" dirty="0"/>
              <a:t>Number of states in the US we have awarded grants to by Location of Work or Geography Served in the fiscal year </a:t>
            </a:r>
            <a:r>
              <a:rPr lang="en-US" sz="800" i="1" dirty="0"/>
              <a:t>(Source: Data &amp; Reporting)</a:t>
            </a:r>
            <a:br>
              <a:rPr lang="en-US" sz="800" i="1" dirty="0"/>
            </a:br>
            <a:r>
              <a:rPr lang="en-US" sz="800" i="0" dirty="0"/>
              <a:t>No specific grants were awarded for work to performed directly in or to serve the people of Maine in 2020.</a:t>
            </a:r>
            <a:br>
              <a:rPr lang="en-US" sz="800" i="1" dirty="0"/>
            </a:br>
            <a:endParaRPr lang="en-US" sz="800" i="1" dirty="0"/>
          </a:p>
          <a:p>
            <a:pPr marL="170781" indent="-170781">
              <a:buFont typeface="Arial" panose="020B0604020202020204" pitchFamily="34" charset="0"/>
              <a:buChar char="•"/>
            </a:pPr>
            <a:r>
              <a:rPr lang="en-US" sz="800" dirty="0"/>
              <a:t>Number of employee alumni </a:t>
            </a:r>
            <a:r>
              <a:rPr lang="en-US" sz="800"/>
              <a:t>= 1,814 </a:t>
            </a:r>
            <a:br>
              <a:rPr lang="en-US" sz="800" dirty="0"/>
            </a:br>
            <a:r>
              <a:rPr lang="en-US" dirty="0"/>
              <a:t>Alumni Network as of 12/31 </a:t>
            </a:r>
            <a:r>
              <a:rPr lang="en-US" sz="800" i="1" dirty="0"/>
              <a:t>(Source: Alumni Network/Andrea Voytko)</a:t>
            </a:r>
          </a:p>
          <a:p>
            <a:endParaRPr lang="en-US" sz="800" dirty="0"/>
          </a:p>
          <a:p>
            <a:endParaRPr lang="en-US" sz="800"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Bill &amp; Melinda Gates Foundation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5C9E8-9674-4350-989A-CBF182CF309F}" type="slidenum">
              <a:rPr kumimoji="0" lang="en-US" sz="9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036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*This chart represents only paid and committed funding for active investments from 2010 - 2020.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orange shading is illustrative of estimated future spend on investments from 2018 - 2020. </a:t>
            </a:r>
          </a:p>
          <a:p>
            <a:endParaRPr lang="en-US" dirty="0"/>
          </a:p>
        </p:txBody>
      </p:sp>
      <p:sp>
        <p:nvSpPr>
          <p:cNvPr id="4" name="Slide Number Placeholder 3"/>
          <p:cNvSpPr>
            <a:spLocks noGrp="1"/>
          </p:cNvSpPr>
          <p:nvPr>
            <p:ph type="sldNum" sz="quarter" idx="5"/>
          </p:nvPr>
        </p:nvSpPr>
        <p:spPr/>
        <p:txBody>
          <a:bodyPr/>
          <a:lstStyle/>
          <a:p>
            <a:fld id="{E1758597-4D7C-49CD-A489-E4601F1AC9DF}" type="slidenum">
              <a:rPr lang="en-US" smtClean="0"/>
              <a:t>7</a:t>
            </a:fld>
            <a:endParaRPr lang="en-US"/>
          </a:p>
        </p:txBody>
      </p:sp>
    </p:spTree>
    <p:extLst>
      <p:ext uri="{BB962C8B-B14F-4D97-AF65-F5344CB8AC3E}">
        <p14:creationId xmlns:p14="http://schemas.microsoft.com/office/powerpoint/2010/main" val="3014690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A05B13-FF3B-4ACE-8975-D17069D69F4A}" type="slidenum">
              <a:rPr lang="en-US" smtClean="0"/>
              <a:t>8</a:t>
            </a:fld>
            <a:endParaRPr lang="en-US"/>
          </a:p>
        </p:txBody>
      </p:sp>
    </p:spTree>
    <p:extLst>
      <p:ext uri="{BB962C8B-B14F-4D97-AF65-F5344CB8AC3E}">
        <p14:creationId xmlns:p14="http://schemas.microsoft.com/office/powerpoint/2010/main" val="2268324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those closest to challenges are in the best position to solve them. Our investments focus on the </a:t>
            </a:r>
          </a:p>
          <a:p>
            <a:r>
              <a:rPr lang="en-US" dirty="0"/>
              <a:t>areas of overlap between our expertise and the post-ERGP National Development Plan (2021-2030), which </a:t>
            </a:r>
          </a:p>
          <a:p>
            <a:r>
              <a:rPr lang="en-US" dirty="0"/>
              <a:t>focuses on advancing the achievements of Nigeria’s SDG priorities. With our partners, the NCO strives to </a:t>
            </a:r>
          </a:p>
          <a:p>
            <a:r>
              <a:rPr lang="en-US" dirty="0"/>
              <a:t>achieve the following priorities:</a:t>
            </a:r>
          </a:p>
          <a:p>
            <a:r>
              <a:rPr lang="en-US" dirty="0"/>
              <a:t>• Ending polio and strengthening routine immunization systems</a:t>
            </a:r>
          </a:p>
          <a:p>
            <a:r>
              <a:rPr lang="en-US" dirty="0"/>
              <a:t>• Strengthening primary health care systems</a:t>
            </a:r>
          </a:p>
          <a:p>
            <a:r>
              <a:rPr lang="en-US" dirty="0"/>
              <a:t>• Reducing the burden of malaria</a:t>
            </a:r>
          </a:p>
          <a:p>
            <a:r>
              <a:rPr lang="en-US" dirty="0"/>
              <a:t>• Ensuring high quality care and equitable access across the RMNCAH continuum, including nutrition</a:t>
            </a:r>
          </a:p>
          <a:p>
            <a:r>
              <a:rPr lang="en-US" dirty="0"/>
              <a:t>• Improving the productivity and sustainability of smallholder farmers</a:t>
            </a:r>
          </a:p>
          <a:p>
            <a:r>
              <a:rPr lang="en-US" dirty="0"/>
              <a:t>• Increasing financial inclusion</a:t>
            </a:r>
          </a:p>
          <a:p>
            <a:r>
              <a:rPr lang="en-US" dirty="0"/>
              <a:t>• Improving gender equity and equality</a:t>
            </a:r>
          </a:p>
          <a:p>
            <a:r>
              <a:rPr lang="en-US" dirty="0"/>
              <a:t>• Strengthening local institutions and capacity, including civil society organizations</a:t>
            </a:r>
          </a:p>
          <a:p>
            <a:r>
              <a:rPr lang="en-US" dirty="0"/>
              <a:t>• Ensuring resilience and recovery post COVID-19</a:t>
            </a:r>
          </a:p>
          <a:p>
            <a:endParaRPr lang="en-US" dirty="0"/>
          </a:p>
          <a:p>
            <a:r>
              <a:rPr lang="en-US" dirty="0"/>
              <a:t>The NCO also has a cross-cutting advocacy role, cultivating and managing policy dialogue across the foundation’s priorities with federal and state </a:t>
            </a:r>
          </a:p>
          <a:p>
            <a:r>
              <a:rPr lang="en-US" dirty="0"/>
              <a:t>government, private sector, and civil society stakeholders, among others. Agricultural development, financial services and other foundation priority areas like gender are actively engaging in Nigeria; however, these activities are guided by global strategies designed at foundation headquarters.</a:t>
            </a:r>
          </a:p>
          <a:p>
            <a:endParaRPr lang="en-US" dirty="0"/>
          </a:p>
        </p:txBody>
      </p:sp>
      <p:sp>
        <p:nvSpPr>
          <p:cNvPr id="4" name="Slide Number Placeholder 3"/>
          <p:cNvSpPr>
            <a:spLocks noGrp="1"/>
          </p:cNvSpPr>
          <p:nvPr>
            <p:ph type="sldNum" sz="quarter" idx="5"/>
          </p:nvPr>
        </p:nvSpPr>
        <p:spPr/>
        <p:txBody>
          <a:bodyPr/>
          <a:lstStyle/>
          <a:p>
            <a:fld id="{7E2C29AA-ADA9-484E-A7C0-2AF38D0E1B58}" type="slidenum">
              <a:rPr lang="en-US" smtClean="0"/>
              <a:t>9</a:t>
            </a:fld>
            <a:endParaRPr lang="en-US"/>
          </a:p>
        </p:txBody>
      </p:sp>
    </p:spTree>
    <p:extLst>
      <p:ext uri="{BB962C8B-B14F-4D97-AF65-F5344CB8AC3E}">
        <p14:creationId xmlns:p14="http://schemas.microsoft.com/office/powerpoint/2010/main" val="137688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C29AA-ADA9-484E-A7C0-2AF38D0E1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15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104DFC-F910-411D-B9F3-7182A14995DF}" type="slidenum">
              <a:rPr lang="en-US" smtClean="0"/>
              <a:t>13</a:t>
            </a:fld>
            <a:endParaRPr lang="en-US"/>
          </a:p>
        </p:txBody>
      </p:sp>
    </p:spTree>
    <p:extLst>
      <p:ext uri="{BB962C8B-B14F-4D97-AF65-F5344CB8AC3E}">
        <p14:creationId xmlns:p14="http://schemas.microsoft.com/office/powerpoint/2010/main" val="74529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486833" y="2459702"/>
            <a:ext cx="5520267" cy="1130065"/>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486835" y="362978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5" y="5408083"/>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3" y="4657345"/>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fld id="{53B356EB-A2A5-4380-B073-9FFD9AD1A3F5}" type="datetimeFigureOut">
              <a:rPr lang="en-US" smtClean="0"/>
              <a:t>9/3/2021</a:t>
            </a:fld>
            <a:endParaRPr lang="en-US"/>
          </a:p>
        </p:txBody>
      </p:sp>
      <p:sp>
        <p:nvSpPr>
          <p:cNvPr id="8" name="Footer Placeholder 3"/>
          <p:cNvSpPr>
            <a:spLocks noGrp="1"/>
          </p:cNvSpPr>
          <p:nvPr>
            <p:ph type="ftr" sz="quarter" idx="15"/>
          </p:nvPr>
        </p:nvSpPr>
        <p:spPr>
          <a:xfrm>
            <a:off x="7755467" y="6527945"/>
            <a:ext cx="3860800" cy="207464"/>
          </a:xfrm>
        </p:spPr>
        <p:txBody>
          <a:bodyPr/>
          <a:lstStyle>
            <a:lvl1pPr>
              <a:defRPr sz="667">
                <a:solidFill>
                  <a:schemeClr val="bg1"/>
                </a:solidFill>
              </a:defRPr>
            </a:lvl1pPr>
          </a:lstStyle>
          <a:p>
            <a:endParaRPr lang="en-US"/>
          </a:p>
        </p:txBody>
      </p:sp>
    </p:spTree>
    <p:extLst>
      <p:ext uri="{BB962C8B-B14F-4D97-AF65-F5344CB8AC3E}">
        <p14:creationId xmlns:p14="http://schemas.microsoft.com/office/powerpoint/2010/main" val="283274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4874685" y="0"/>
            <a:ext cx="7317316" cy="6858000"/>
          </a:xfrm>
        </p:spPr>
        <p:txBody>
          <a:bodyPr tIns="822960"/>
          <a:lstStyle>
            <a:lvl1pPr marL="0" indent="0" algn="ctr">
              <a:buNone/>
              <a:defRPr baseline="0"/>
            </a:lvl1pPr>
          </a:lstStyle>
          <a:p>
            <a:r>
              <a:rPr lang="en-US"/>
              <a:t>Click icon to add picture</a:t>
            </a:r>
            <a:endParaRPr lang="en-US" dirty="0"/>
          </a:p>
        </p:txBody>
      </p:sp>
      <p:sp>
        <p:nvSpPr>
          <p:cNvPr id="10" name="Rectangle 9"/>
          <p:cNvSpPr/>
          <p:nvPr/>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255"/>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130397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177702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a:solidFill>
                <a:srgbClr val="000000">
                  <a:lumMod val="50000"/>
                  <a:lumOff val="50000"/>
                </a:srgbClr>
              </a:solidFill>
            </a:endParaRPr>
          </a:p>
        </p:txBody>
      </p:sp>
      <p:cxnSp>
        <p:nvCxnSpPr>
          <p:cNvPr id="11" name="Straight Connector 10"/>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7755467" y="6527945"/>
            <a:ext cx="3860800" cy="207464"/>
          </a:xfrm>
        </p:spPr>
        <p:txBody>
          <a:bodyPr/>
          <a:lstStyle>
            <a:lvl1pPr>
              <a:defRPr sz="667"/>
            </a:lvl1pPr>
          </a:lstStyle>
          <a:p>
            <a:pPr algn="r"/>
            <a:r>
              <a:rPr lang="en-US">
                <a:solidFill>
                  <a:srgbClr val="000000"/>
                </a:solidFill>
              </a:rPr>
              <a:t>© Bill &amp; Melinda Gates Foundation   | </a:t>
            </a:r>
          </a:p>
        </p:txBody>
      </p:sp>
    </p:spTree>
    <p:extLst>
      <p:ext uri="{BB962C8B-B14F-4D97-AF65-F5344CB8AC3E}">
        <p14:creationId xmlns:p14="http://schemas.microsoft.com/office/powerpoint/2010/main" val="261298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Slide - Photo">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bIns="914400" anchor="ctr"/>
          <a:lstStyle>
            <a:lvl1pPr algn="ctr">
              <a:defRPr/>
            </a:lvl1pPr>
          </a:lstStyle>
          <a:p>
            <a:r>
              <a:rPr lang="en-US" dirty="0"/>
              <a:t>Click on the icon to insert </a:t>
            </a:r>
            <a:br>
              <a:rPr lang="en-US" dirty="0"/>
            </a:br>
            <a:r>
              <a:rPr lang="en-US" dirty="0"/>
              <a:t>a new full-frame photo.</a:t>
            </a:r>
          </a:p>
        </p:txBody>
      </p:sp>
      <p:sp>
        <p:nvSpPr>
          <p:cNvPr id="11" name="Text Placeholder 18"/>
          <p:cNvSpPr txBox="1">
            <a:spLocks/>
          </p:cNvSpPr>
          <p:nvPr/>
        </p:nvSpPr>
        <p:spPr>
          <a:xfrm>
            <a:off x="7823201" y="4367583"/>
            <a:ext cx="3945684" cy="1457787"/>
          </a:xfrm>
          <a:prstGeom prst="rect">
            <a:avLst/>
          </a:prstGeom>
        </p:spPr>
        <p:txBody>
          <a:bodyPr lIns="0" tIns="0" rIns="0" bIns="0" anchor="b"/>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spcBef>
                <a:spcPts val="0"/>
              </a:spcBef>
              <a:spcAft>
                <a:spcPts val="800"/>
              </a:spcAft>
            </a:pPr>
            <a:r>
              <a:rPr lang="en-US" sz="1600" dirty="0">
                <a:solidFill>
                  <a:schemeClr val="bg1"/>
                </a:solidFill>
              </a:rPr>
              <a:t>Presenter Name 1      </a:t>
            </a:r>
          </a:p>
          <a:p>
            <a:pPr algn="r">
              <a:spcBef>
                <a:spcPts val="0"/>
              </a:spcBef>
              <a:spcAft>
                <a:spcPts val="800"/>
              </a:spcAft>
            </a:pPr>
            <a:r>
              <a:rPr lang="en-US" sz="1600" dirty="0">
                <a:solidFill>
                  <a:schemeClr val="bg1"/>
                </a:solidFill>
              </a:rPr>
              <a:t>Presenter Name 2     </a:t>
            </a:r>
          </a:p>
          <a:p>
            <a:pPr algn="r">
              <a:spcBef>
                <a:spcPts val="0"/>
              </a:spcBef>
              <a:spcAft>
                <a:spcPts val="800"/>
              </a:spcAft>
            </a:pPr>
            <a:r>
              <a:rPr lang="en-US" sz="1600" dirty="0">
                <a:solidFill>
                  <a:schemeClr val="bg1"/>
                </a:solidFill>
              </a:rPr>
              <a:t>Presenter Name 3</a:t>
            </a:r>
          </a:p>
        </p:txBody>
      </p:sp>
      <p:sp>
        <p:nvSpPr>
          <p:cNvPr id="12" name="Date Placeholder 5"/>
          <p:cNvSpPr txBox="1">
            <a:spLocks/>
          </p:cNvSpPr>
          <p:nvPr/>
        </p:nvSpPr>
        <p:spPr>
          <a:xfrm>
            <a:off x="9794942" y="6375799"/>
            <a:ext cx="1973943" cy="418012"/>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lumMod val="85000"/>
                  </a:schemeClr>
                </a:solidFill>
              </a:rPr>
              <a:t>Month DD, YYYY</a:t>
            </a:r>
          </a:p>
        </p:txBody>
      </p:sp>
      <p:sp>
        <p:nvSpPr>
          <p:cNvPr id="6" name="Text Placeholder 18">
            <a:extLst>
              <a:ext uri="{FF2B5EF4-FFF2-40B4-BE49-F238E27FC236}">
                <a16:creationId xmlns:a16="http://schemas.microsoft.com/office/drawing/2014/main" id="{00E37A07-885F-4090-8538-1B77E2D0DD0D}"/>
              </a:ext>
            </a:extLst>
          </p:cNvPr>
          <p:cNvSpPr txBox="1">
            <a:spLocks/>
          </p:cNvSpPr>
          <p:nvPr userDrawn="1"/>
        </p:nvSpPr>
        <p:spPr>
          <a:xfrm>
            <a:off x="7823201" y="4367583"/>
            <a:ext cx="3945684" cy="1457787"/>
          </a:xfrm>
          <a:prstGeom prst="rect">
            <a:avLst/>
          </a:prstGeom>
        </p:spPr>
        <p:txBody>
          <a:bodyPr lIns="0" tIns="0" rIns="0" bIns="0" anchor="b"/>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spcBef>
                <a:spcPts val="0"/>
              </a:spcBef>
              <a:spcAft>
                <a:spcPts val="800"/>
              </a:spcAft>
            </a:pPr>
            <a:r>
              <a:rPr lang="en-US" sz="1600" dirty="0">
                <a:solidFill>
                  <a:schemeClr val="bg1"/>
                </a:solidFill>
              </a:rPr>
              <a:t>Presenter Name 1      </a:t>
            </a:r>
          </a:p>
          <a:p>
            <a:pPr algn="r">
              <a:spcBef>
                <a:spcPts val="0"/>
              </a:spcBef>
              <a:spcAft>
                <a:spcPts val="800"/>
              </a:spcAft>
            </a:pPr>
            <a:r>
              <a:rPr lang="en-US" sz="1600" dirty="0">
                <a:solidFill>
                  <a:schemeClr val="bg1"/>
                </a:solidFill>
              </a:rPr>
              <a:t>Presenter Name 2     </a:t>
            </a:r>
          </a:p>
          <a:p>
            <a:pPr algn="r">
              <a:spcBef>
                <a:spcPts val="0"/>
              </a:spcBef>
              <a:spcAft>
                <a:spcPts val="800"/>
              </a:spcAft>
            </a:pPr>
            <a:r>
              <a:rPr lang="en-US" sz="1600" dirty="0">
                <a:solidFill>
                  <a:schemeClr val="bg1"/>
                </a:solidFill>
              </a:rPr>
              <a:t>Presenter Name 3</a:t>
            </a:r>
          </a:p>
        </p:txBody>
      </p:sp>
      <p:sp>
        <p:nvSpPr>
          <p:cNvPr id="7" name="Date Placeholder 5">
            <a:extLst>
              <a:ext uri="{FF2B5EF4-FFF2-40B4-BE49-F238E27FC236}">
                <a16:creationId xmlns:a16="http://schemas.microsoft.com/office/drawing/2014/main" id="{3C1852BE-D5CD-4A8E-9964-E1C58E40F6B3}"/>
              </a:ext>
            </a:extLst>
          </p:cNvPr>
          <p:cNvSpPr txBox="1">
            <a:spLocks/>
          </p:cNvSpPr>
          <p:nvPr userDrawn="1"/>
        </p:nvSpPr>
        <p:spPr>
          <a:xfrm>
            <a:off x="9794942" y="6375799"/>
            <a:ext cx="1973943" cy="418012"/>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lumMod val="85000"/>
                  </a:schemeClr>
                </a:solidFill>
              </a:rPr>
              <a:t>Month DD, YYYY</a:t>
            </a:r>
          </a:p>
        </p:txBody>
      </p:sp>
    </p:spTree>
    <p:extLst>
      <p:ext uri="{BB962C8B-B14F-4D97-AF65-F5344CB8AC3E}">
        <p14:creationId xmlns:p14="http://schemas.microsoft.com/office/powerpoint/2010/main" val="328323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448"/>
              </a:spcBef>
              <a:defRPr sz="1867" b="0"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Insert bullet list at full-width of slide</a:t>
            </a:r>
          </a:p>
          <a:p>
            <a:pPr lvl="1"/>
            <a:r>
              <a:rPr lang="en-US"/>
              <a:t>Bullet list level two</a:t>
            </a:r>
          </a:p>
          <a:p>
            <a:pPr lvl="2"/>
            <a:r>
              <a:rPr lang="en-US"/>
              <a:t>Bullet list level three</a:t>
            </a:r>
          </a:p>
          <a:p>
            <a:pPr lvl="3"/>
            <a:r>
              <a:rPr lang="en-US"/>
              <a:t>Bullet list level four</a:t>
            </a:r>
          </a:p>
          <a:p>
            <a:pPr lvl="4"/>
            <a:r>
              <a:rPr lang="en-US"/>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2017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3" y="629573"/>
            <a:ext cx="11106151" cy="862195"/>
          </a:xfrm>
        </p:spPr>
        <p:txBody>
          <a:bodyPr/>
          <a:lstStyle/>
          <a:p>
            <a:r>
              <a:rPr lang="en-US"/>
              <a:t>insert headline here – up to 2 full width lines (all caps)</a:t>
            </a:r>
          </a:p>
        </p:txBody>
      </p:sp>
    </p:spTree>
    <p:extLst>
      <p:ext uri="{BB962C8B-B14F-4D97-AF65-F5344CB8AC3E}">
        <p14:creationId xmlns:p14="http://schemas.microsoft.com/office/powerpoint/2010/main" val="260273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 Photos + 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251" y="657677"/>
            <a:ext cx="11106151" cy="697577"/>
          </a:xfrm>
        </p:spPr>
        <p:txBody>
          <a:bodyPr/>
          <a:lstStyle>
            <a:lvl1pPr>
              <a:defRPr baseline="0"/>
            </a:lvl1pPr>
          </a:lstStyle>
          <a:p>
            <a:r>
              <a:rPr lang="en-US" dirty="0"/>
              <a:t>INSERT HEADLINE HERE – UP TO 2 FULL WIDTH LINES (ALL CAPS)</a:t>
            </a:r>
          </a:p>
        </p:txBody>
      </p:sp>
      <p:sp>
        <p:nvSpPr>
          <p:cNvPr id="21" name="Text Placeholder 22"/>
          <p:cNvSpPr>
            <a:spLocks noGrp="1"/>
          </p:cNvSpPr>
          <p:nvPr>
            <p:ph type="body" sz="quarter" idx="19" hasCustomPrompt="1"/>
          </p:nvPr>
        </p:nvSpPr>
        <p:spPr>
          <a:xfrm>
            <a:off x="457200" y="3928615"/>
            <a:ext cx="3645408" cy="465864"/>
          </a:xfrm>
        </p:spPr>
        <p:txBody>
          <a:bodyPr anchor="t"/>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dirty="0"/>
              <a:t>Insert subtitle here – recommend a limit of 1 line.</a:t>
            </a:r>
          </a:p>
        </p:txBody>
      </p:sp>
      <p:sp>
        <p:nvSpPr>
          <p:cNvPr id="19" name="Picture Placeholder 20"/>
          <p:cNvSpPr>
            <a:spLocks noGrp="1"/>
          </p:cNvSpPr>
          <p:nvPr>
            <p:ph type="pic" sz="quarter" idx="18" hasCustomPrompt="1"/>
          </p:nvPr>
        </p:nvSpPr>
        <p:spPr>
          <a:xfrm>
            <a:off x="7975600" y="1720579"/>
            <a:ext cx="3657600" cy="207264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4207511" y="1723746"/>
            <a:ext cx="3657600" cy="2077788"/>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457200" y="1720579"/>
            <a:ext cx="3657600" cy="207264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10" name="Text Placeholder 22"/>
          <p:cNvSpPr>
            <a:spLocks noGrp="1"/>
          </p:cNvSpPr>
          <p:nvPr>
            <p:ph type="body" sz="quarter" idx="20" hasCustomPrompt="1"/>
          </p:nvPr>
        </p:nvSpPr>
        <p:spPr>
          <a:xfrm>
            <a:off x="4225712" y="3928615"/>
            <a:ext cx="3648289" cy="465864"/>
          </a:xfrm>
        </p:spPr>
        <p:txBody>
          <a:bodyPr anchor="t"/>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dirty="0"/>
              <a:t>Insert subtitle here – recommend a limit of 1 line.</a:t>
            </a:r>
          </a:p>
        </p:txBody>
      </p:sp>
      <p:sp>
        <p:nvSpPr>
          <p:cNvPr id="11" name="Text Placeholder 22"/>
          <p:cNvSpPr>
            <a:spLocks noGrp="1"/>
          </p:cNvSpPr>
          <p:nvPr>
            <p:ph type="body" sz="quarter" idx="21" hasCustomPrompt="1"/>
          </p:nvPr>
        </p:nvSpPr>
        <p:spPr>
          <a:xfrm>
            <a:off x="7975601" y="3928615"/>
            <a:ext cx="3639441" cy="465864"/>
          </a:xfrm>
        </p:spPr>
        <p:txBody>
          <a:bodyPr anchor="t"/>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dirty="0"/>
              <a:t>Insert subtitle here – recommend a limit of 1 line.</a:t>
            </a:r>
          </a:p>
        </p:txBody>
      </p:sp>
    </p:spTree>
    <p:extLst>
      <p:ext uri="{BB962C8B-B14F-4D97-AF65-F5344CB8AC3E}">
        <p14:creationId xmlns:p14="http://schemas.microsoft.com/office/powerpoint/2010/main" val="308830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1" pos="216">
          <p15:clr>
            <a:srgbClr val="FBAE40"/>
          </p15:clr>
        </p15:guide>
        <p15:guide id="12" pos="1944">
          <p15:clr>
            <a:srgbClr val="FBAE40"/>
          </p15:clr>
        </p15:guide>
        <p15:guide id="13" pos="1992">
          <p15:clr>
            <a:srgbClr val="FBAE40"/>
          </p15:clr>
        </p15:guide>
        <p15:guide id="14" pos="3720">
          <p15:clr>
            <a:srgbClr val="FBAE40"/>
          </p15:clr>
        </p15:guide>
        <p15:guide id="15" pos="3768">
          <p15:clr>
            <a:srgbClr val="FBAE40"/>
          </p15:clr>
        </p15:guide>
        <p15:guide id="16" pos="5496">
          <p15:clr>
            <a:srgbClr val="FBAE40"/>
          </p15:clr>
        </p15:guide>
        <p15:guide id="17" orient="horz" pos="804">
          <p15:clr>
            <a:srgbClr val="FBAE40"/>
          </p15:clr>
        </p15:guide>
        <p15:guide id="18" orient="horz" pos="1788">
          <p15:clr>
            <a:srgbClr val="FBAE40"/>
          </p15:clr>
        </p15:guide>
        <p15:guide id="19" orient="horz" pos="1860">
          <p15:clr>
            <a:srgbClr val="FBAE40"/>
          </p15:clr>
        </p15:guide>
        <p15:guide id="20" orient="horz" pos="29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Full Width Head + Bold Subhead">
    <p:spTree>
      <p:nvGrpSpPr>
        <p:cNvPr id="1" name=""/>
        <p:cNvGrpSpPr/>
        <p:nvPr/>
      </p:nvGrpSpPr>
      <p:grpSpPr>
        <a:xfrm>
          <a:off x="0" y="0"/>
          <a:ext cx="0" cy="0"/>
          <a:chOff x="0" y="0"/>
          <a:chExt cx="0" cy="0"/>
        </a:xfrm>
      </p:grpSpPr>
      <p:sp>
        <p:nvSpPr>
          <p:cNvPr id="10" name="Content Placeholder 9"/>
          <p:cNvSpPr>
            <a:spLocks noGrp="1"/>
          </p:cNvSpPr>
          <p:nvPr>
            <p:ph sz="quarter" idx="18"/>
          </p:nvPr>
        </p:nvSpPr>
        <p:spPr>
          <a:xfrm>
            <a:off x="486832" y="2037763"/>
            <a:ext cx="11106152" cy="42064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sub-headline or explanatory copy here – 1 full-width line.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dirty="0"/>
              <a:t>INSERT HEADLINE HERE – UP TO 2 FULL WIDTH LINES (ALL CAPS)</a:t>
            </a:r>
          </a:p>
        </p:txBody>
      </p:sp>
    </p:spTree>
    <p:extLst>
      <p:ext uri="{BB962C8B-B14F-4D97-AF65-F5344CB8AC3E}">
        <p14:creationId xmlns:p14="http://schemas.microsoft.com/office/powerpoint/2010/main" val="190861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44">
          <p15:clr>
            <a:srgbClr val="FBAE40"/>
          </p15:clr>
        </p15:guide>
        <p15:guide id="6" orient="horz" pos="732">
          <p15:clr>
            <a:srgbClr val="FBAE40"/>
          </p15:clr>
        </p15:guide>
        <p15:guide id="7" orient="horz" pos="972">
          <p15:clr>
            <a:srgbClr val="FBAE40"/>
          </p15:clr>
        </p15:guide>
        <p15:guide id="8" orient="horz" pos="29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486833" y="2459702"/>
            <a:ext cx="5520267" cy="1130065"/>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486835" y="362978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5" y="5408083"/>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3" y="4657345"/>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7755467" y="6527945"/>
            <a:ext cx="3860800" cy="207464"/>
          </a:xfrm>
        </p:spPr>
        <p:txBody>
          <a:bodyPr/>
          <a:lstStyle>
            <a:lvl1pPr>
              <a:defRPr sz="667">
                <a:solidFill>
                  <a:schemeClr val="bg1"/>
                </a:solidFill>
              </a:defRPr>
            </a:lvl1pPr>
          </a:lstStyle>
          <a:p>
            <a:pPr algn="r"/>
            <a:r>
              <a:rPr lang="en-US" dirty="0">
                <a:solidFill>
                  <a:srgbClr val="FFFFFF"/>
                </a:solidFill>
              </a:rPr>
              <a:t>© Bill &amp; Melinda Gates Foundation      |</a:t>
            </a:r>
          </a:p>
        </p:txBody>
      </p:sp>
    </p:spTree>
    <p:extLst>
      <p:ext uri="{BB962C8B-B14F-4D97-AF65-F5344CB8AC3E}">
        <p14:creationId xmlns:p14="http://schemas.microsoft.com/office/powerpoint/2010/main" val="3530347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a:spLocks noGrp="1"/>
          </p:cNvSpPr>
          <p:nvPr>
            <p:ph type="ftr" sz="quarter" idx="15"/>
          </p:nvPr>
        </p:nvSpPr>
        <p:spPr>
          <a:xfrm>
            <a:off x="6819900" y="6505683"/>
            <a:ext cx="4773085" cy="254625"/>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1512684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1600"/>
              </a:spcBef>
              <a:buNone/>
              <a:defRPr lang="en-US" sz="4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00254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a:solidFill>
                <a:srgbClr val="000000">
                  <a:lumMod val="50000"/>
                  <a:lumOff val="50000"/>
                </a:srgbClr>
              </a:solidFill>
            </a:endParaRPr>
          </a:p>
        </p:txBody>
      </p:sp>
      <p:cxnSp>
        <p:nvCxnSpPr>
          <p:cNvPr id="11" name="Straight Connector 10"/>
          <p:cNvCxnSpPr/>
          <p:nvPr/>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a:spLocks noGrp="1"/>
          </p:cNvSpPr>
          <p:nvPr>
            <p:ph type="ftr" sz="quarter" idx="15"/>
          </p:nvPr>
        </p:nvSpPr>
        <p:spPr>
          <a:xfrm>
            <a:off x="7755467" y="6527945"/>
            <a:ext cx="3860800" cy="207464"/>
          </a:xfrm>
        </p:spPr>
        <p:txBody>
          <a:bodyPr/>
          <a:lstStyle>
            <a:lvl1pPr>
              <a:defRPr sz="667"/>
            </a:lvl1pPr>
          </a:lstStyle>
          <a:p>
            <a:pPr algn="r"/>
            <a:r>
              <a:rPr lang="en-US">
                <a:solidFill>
                  <a:srgbClr val="000000"/>
                </a:solidFill>
              </a:rPr>
              <a:t>© Bill &amp; Melinda Gates Foundation   | </a:t>
            </a:r>
          </a:p>
        </p:txBody>
      </p:sp>
      <p:cxnSp>
        <p:nvCxnSpPr>
          <p:cNvPr id="12" name="Straight Connector 11">
            <a:extLst>
              <a:ext uri="{FF2B5EF4-FFF2-40B4-BE49-F238E27FC236}">
                <a16:creationId xmlns:a16="http://schemas.microsoft.com/office/drawing/2014/main" id="{BEA5DFC9-E73C-4FEB-9291-71AE7AAD37CB}"/>
              </a:ext>
            </a:extLst>
          </p:cNvPr>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6" descr="C:\Users\TERESA~1\AppData\Local\Temp\vmware-Teresa Sharp\VMwareDnD\99bbe9a7\BMGF_red_box_2in.jpg">
            <a:extLst>
              <a:ext uri="{FF2B5EF4-FFF2-40B4-BE49-F238E27FC236}">
                <a16:creationId xmlns:a16="http://schemas.microsoft.com/office/drawing/2014/main" id="{303E4C9D-E3F3-45C6-B96B-A5E5D30B194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308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Slide Number Placeholder 5"/>
          <p:cNvSpPr>
            <a:spLocks noGrp="1"/>
          </p:cNvSpPr>
          <p:nvPr>
            <p:ph type="sldNum" sz="quarter" idx="15"/>
          </p:nvPr>
        </p:nvSpPr>
        <p:spPr>
          <a:xfrm>
            <a:off x="11359635" y="6527357"/>
            <a:ext cx="253444" cy="207464"/>
          </a:xfrm>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216761"/>
            <a:ext cx="11106151" cy="697577"/>
          </a:xfrm>
        </p:spPr>
        <p:txBody>
          <a:bodyPr/>
          <a:lstStyle>
            <a:lvl1pPr>
              <a:defRPr baseline="0"/>
            </a:lvl1pPr>
          </a:lstStyle>
          <a:p>
            <a:r>
              <a:rPr lang="en-US" dirty="0"/>
              <a:t>Insert headline here – up to 2 full width lines (all caps)</a:t>
            </a:r>
          </a:p>
        </p:txBody>
      </p:sp>
      <p:sp>
        <p:nvSpPr>
          <p:cNvPr id="7" name="Footer Placeholder 3"/>
          <p:cNvSpPr>
            <a:spLocks noGrp="1"/>
          </p:cNvSpPr>
          <p:nvPr>
            <p:ph type="ftr" sz="quarter" idx="16"/>
          </p:nvPr>
        </p:nvSpPr>
        <p:spPr>
          <a:xfrm>
            <a:off x="6515101" y="6536883"/>
            <a:ext cx="4839760" cy="207463"/>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429094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a:t>
            </a:r>
            <a:r>
              <a:rPr lang="en-US"/>
              <a:t>of slide</a:t>
            </a:r>
            <a:endParaRPr lang="en-US" dirty="0"/>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dirty="0"/>
              <a:t>Insert headline here – up to 2 full width lines (all caps)</a:t>
            </a:r>
          </a:p>
        </p:txBody>
      </p:sp>
      <p:sp>
        <p:nvSpPr>
          <p:cNvPr id="9" name="Footer Placeholder 3"/>
          <p:cNvSpPr>
            <a:spLocks noGrp="1"/>
          </p:cNvSpPr>
          <p:nvPr>
            <p:ph type="ftr" sz="quarter" idx="17"/>
          </p:nvPr>
        </p:nvSpPr>
        <p:spPr>
          <a:xfrm>
            <a:off x="6515101" y="6536883"/>
            <a:ext cx="4839760" cy="207463"/>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1483371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4887384" y="719328"/>
            <a:ext cx="6728883" cy="5535456"/>
          </a:xfrm>
        </p:spPr>
        <p:txBody>
          <a:bodyPr/>
          <a:lstStyle>
            <a:lvl1pPr>
              <a:spcBef>
                <a:spcPts val="800"/>
              </a:spcBef>
              <a:defRPr/>
            </a:lvl1pPr>
            <a:lvl2pPr>
              <a:spcBef>
                <a:spcPts val="800"/>
              </a:spcBef>
              <a:defRPr/>
            </a:lvl2pPr>
            <a:lvl3pPr>
              <a:spcBef>
                <a:spcPts val="800"/>
              </a:spcBef>
              <a:defRPr sz="1600"/>
            </a:lvl3pPr>
            <a:lvl4pPr>
              <a:spcBef>
                <a:spcPts val="800"/>
              </a:spcBef>
              <a:defRPr/>
            </a:lvl4pPr>
            <a:lvl5pPr>
              <a:spcBef>
                <a:spcPts val="8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486833" y="645743"/>
            <a:ext cx="4226984" cy="862195"/>
          </a:xfrm>
          <a:prstGeom prst="rect">
            <a:avLst/>
          </a:prstGeom>
        </p:spPr>
        <p:txBody>
          <a:bodyPr anchor="t"/>
          <a:lstStyle>
            <a:lvl1pPr>
              <a:defRPr baseline="0"/>
            </a:lvl1pPr>
          </a:lstStyle>
          <a:p>
            <a:r>
              <a:rPr lang="en-US" dirty="0"/>
              <a:t>Insert headline – two lines all caps</a:t>
            </a:r>
          </a:p>
        </p:txBody>
      </p:sp>
      <p:sp>
        <p:nvSpPr>
          <p:cNvPr id="6" name="Footer Placeholder 3"/>
          <p:cNvSpPr>
            <a:spLocks noGrp="1"/>
          </p:cNvSpPr>
          <p:nvPr>
            <p:ph type="ftr" sz="quarter" idx="17"/>
          </p:nvPr>
        </p:nvSpPr>
        <p:spPr>
          <a:xfrm>
            <a:off x="6515101" y="6536883"/>
            <a:ext cx="4839760" cy="207463"/>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557940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486834" y="1162281"/>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486833" y="646176"/>
            <a:ext cx="11106151" cy="509240"/>
          </a:xfrm>
        </p:spPr>
        <p:txBody>
          <a:bodyPr/>
          <a:lstStyle>
            <a:lvl1pPr>
              <a:defRPr baseline="0"/>
            </a:lvl1pPr>
          </a:lstStyle>
          <a:p>
            <a:r>
              <a:rPr lang="en-US" dirty="0"/>
              <a:t>Insert headline here – up to 1 full-width line</a:t>
            </a:r>
          </a:p>
        </p:txBody>
      </p:sp>
      <p:sp>
        <p:nvSpPr>
          <p:cNvPr id="9" name="Footer Placeholder 3"/>
          <p:cNvSpPr>
            <a:spLocks noGrp="1"/>
          </p:cNvSpPr>
          <p:nvPr>
            <p:ph type="ftr" sz="quarter" idx="18"/>
          </p:nvPr>
        </p:nvSpPr>
        <p:spPr>
          <a:xfrm>
            <a:off x="6515101" y="6536883"/>
            <a:ext cx="4839760" cy="207463"/>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3270430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8734"/>
            <a:ext cx="6718301" cy="4519084"/>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486833" y="1718734"/>
            <a:ext cx="4226984" cy="4519084"/>
          </a:xfrm>
        </p:spPr>
        <p:txBody>
          <a:bodyPr/>
          <a:lstStyle>
            <a:lvl1pPr>
              <a:spcBef>
                <a:spcPts val="800"/>
              </a:spcBef>
              <a:spcAft>
                <a:spcPts val="0"/>
              </a:spcAft>
              <a:defRPr sz="1867" b="0"/>
            </a:lvl1pPr>
            <a:lvl2pPr>
              <a:spcBef>
                <a:spcPts val="800"/>
              </a:spcBef>
              <a:spcAft>
                <a:spcPts val="0"/>
              </a:spcAft>
              <a:defRPr sz="1733" baseline="0"/>
            </a:lvl2pPr>
            <a:lvl3pPr>
              <a:spcBef>
                <a:spcPts val="800"/>
              </a:spcBef>
              <a:spcAft>
                <a:spcPts val="0"/>
              </a:spcAft>
              <a:buClr>
                <a:srgbClr val="3086AB"/>
              </a:buClr>
              <a:defRPr sz="1600"/>
            </a:lvl3pPr>
            <a:lvl4pPr marL="687899" indent="-228594">
              <a:spcBef>
                <a:spcPts val="800"/>
              </a:spcBef>
              <a:spcAft>
                <a:spcPts val="0"/>
              </a:spcAft>
              <a:buFont typeface="Arial" panose="020B0604020202020204" pitchFamily="34" charset="0"/>
              <a:buChar char="-"/>
              <a:defRPr baseline="0"/>
            </a:lvl4pPr>
            <a:lvl5pPr>
              <a:spcBef>
                <a:spcPts val="8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dirty="0"/>
              <a:t>Insert headline here – up to 2 full width lines (all caps)</a:t>
            </a:r>
          </a:p>
        </p:txBody>
      </p:sp>
      <p:sp>
        <p:nvSpPr>
          <p:cNvPr id="9" name="Footer Placeholder 3"/>
          <p:cNvSpPr>
            <a:spLocks noGrp="1"/>
          </p:cNvSpPr>
          <p:nvPr>
            <p:ph type="ftr" sz="quarter" idx="16"/>
          </p:nvPr>
        </p:nvSpPr>
        <p:spPr>
          <a:xfrm>
            <a:off x="6515101" y="6536883"/>
            <a:ext cx="4839760" cy="207463"/>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3240330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sz="1600"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3" name="Slide Number Placeholder 2"/>
          <p:cNvSpPr>
            <a:spLocks noGrp="1"/>
          </p:cNvSpPr>
          <p:nvPr>
            <p:ph type="sldNum" sz="quarter" idx="16"/>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hasCustomPrompt="1"/>
          </p:nvPr>
        </p:nvSpPr>
        <p:spPr>
          <a:xfrm>
            <a:off x="486833" y="646255"/>
            <a:ext cx="4226984" cy="862195"/>
          </a:xfrm>
        </p:spPr>
        <p:txBody>
          <a:bodyPr/>
          <a:lstStyle>
            <a:lvl1pPr>
              <a:defRPr baseline="0"/>
            </a:lvl1pPr>
          </a:lstStyle>
          <a:p>
            <a:r>
              <a:rPr lang="en-US" dirty="0"/>
              <a:t>Insert headline – two lines all caps</a:t>
            </a:r>
          </a:p>
        </p:txBody>
      </p:sp>
      <p:sp>
        <p:nvSpPr>
          <p:cNvPr id="7" name="Content Placeholder 2"/>
          <p:cNvSpPr>
            <a:spLocks noGrp="1"/>
          </p:cNvSpPr>
          <p:nvPr>
            <p:ph idx="1" hasCustomPrompt="1"/>
          </p:nvPr>
        </p:nvSpPr>
        <p:spPr>
          <a:xfrm>
            <a:off x="4874684" y="651934"/>
            <a:ext cx="6718301" cy="5585885"/>
          </a:xfrm>
        </p:spPr>
        <p:txBody>
          <a:bodyPr/>
          <a:lstStyle>
            <a:lvl1pPr>
              <a:defRPr baseline="0"/>
            </a:lvl1pPr>
          </a:lstStyle>
          <a:p>
            <a:pPr lvl="0"/>
            <a:r>
              <a:rPr lang="en-US" dirty="0"/>
              <a:t>Click an icon to insert a visual here at 2/3 width of slide</a:t>
            </a:r>
          </a:p>
        </p:txBody>
      </p:sp>
      <p:sp>
        <p:nvSpPr>
          <p:cNvPr id="11" name="Footer Placeholder 3"/>
          <p:cNvSpPr>
            <a:spLocks noGrp="1"/>
          </p:cNvSpPr>
          <p:nvPr>
            <p:ph type="ftr" sz="quarter" idx="17"/>
          </p:nvPr>
        </p:nvSpPr>
        <p:spPr>
          <a:xfrm>
            <a:off x="6515101" y="6536883"/>
            <a:ext cx="4839760" cy="207463"/>
          </a:xfrm>
        </p:spPr>
        <p:txBody>
          <a:bodyPr/>
          <a:lstStyle>
            <a:lvl1pPr>
              <a:defRPr sz="800"/>
            </a:lvl1pPr>
          </a:lstStyle>
          <a:p>
            <a:pPr algn="r"/>
            <a:r>
              <a:rPr lang="en-US" dirty="0"/>
              <a:t>CONFIDENTIAL                                                            © Bill &amp; Melinda Gates Foundation      |</a:t>
            </a:r>
          </a:p>
        </p:txBody>
      </p:sp>
    </p:spTree>
    <p:extLst>
      <p:ext uri="{BB962C8B-B14F-4D97-AF65-F5344CB8AC3E}">
        <p14:creationId xmlns:p14="http://schemas.microsoft.com/office/powerpoint/2010/main" val="3093638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4874685" y="0"/>
            <a:ext cx="7317316" cy="6858000"/>
          </a:xfrm>
        </p:spPr>
        <p:txBody>
          <a:bodyPr tIns="822960"/>
          <a:lstStyle>
            <a:lvl1pPr marL="0" indent="0" algn="ctr">
              <a:buNone/>
              <a:defRPr baseline="0"/>
            </a:lvl1pPr>
          </a:lstStyle>
          <a:p>
            <a:r>
              <a:rPr lang="en-US" dirty="0"/>
              <a:t>Click icon to add picture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255"/>
            <a:ext cx="4226984" cy="862195"/>
          </a:xfrm>
        </p:spPr>
        <p:txBody>
          <a:bodyPr/>
          <a:lstStyle>
            <a:lvl1pPr>
              <a:defRPr baseline="0"/>
            </a:lvl1pPr>
          </a:lstStyle>
          <a:p>
            <a:r>
              <a:rPr lang="en-US" dirty="0"/>
              <a:t>Insert headline – two lines all caps</a:t>
            </a:r>
          </a:p>
        </p:txBody>
      </p:sp>
    </p:spTree>
    <p:extLst>
      <p:ext uri="{BB962C8B-B14F-4D97-AF65-F5344CB8AC3E}">
        <p14:creationId xmlns:p14="http://schemas.microsoft.com/office/powerpoint/2010/main" val="2902445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2583581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40981-E32A-4A86-BB00-736A917798D4}" type="datetimeFigureOut">
              <a:rPr lang="en-US" smtClean="0"/>
              <a:t>9/3/2021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FE8E72-242E-4A2F-8505-0F54ED224B7E}" type="slidenum">
              <a:rPr lang="en-US" smtClean="0"/>
              <a:t>‹#›</a:t>
            </a:fld>
            <a:endParaRPr lang="en-US" dirty="0"/>
          </a:p>
        </p:txBody>
      </p:sp>
    </p:spTree>
    <p:extLst>
      <p:ext uri="{BB962C8B-B14F-4D97-AF65-F5344CB8AC3E}">
        <p14:creationId xmlns:p14="http://schemas.microsoft.com/office/powerpoint/2010/main" val="3905813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448"/>
              </a:spcBef>
              <a:defRPr sz="1867" b="0"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2016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29573"/>
            <a:ext cx="11106151" cy="862195"/>
          </a:xfrm>
        </p:spPr>
        <p:txBody>
          <a:bodyPr/>
          <a:lstStyle/>
          <a:p>
            <a:r>
              <a:rPr lang="en-US"/>
              <a:t>insert headline here – up to 2 full width lines (all caps)</a:t>
            </a:r>
          </a:p>
        </p:txBody>
      </p:sp>
    </p:spTree>
    <p:extLst>
      <p:ext uri="{BB962C8B-B14F-4D97-AF65-F5344CB8AC3E}">
        <p14:creationId xmlns:p14="http://schemas.microsoft.com/office/powerpoint/2010/main" val="19550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1600"/>
              </a:spcBef>
              <a:buNone/>
              <a:defRPr lang="en-US" sz="4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146978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10BA-DD82-475A-9901-B3E1868C0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E6037-9DD5-42BC-AF5C-93CC18B9E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1B45D-D181-4C2A-9ADD-F1DDA191234A}"/>
              </a:ext>
            </a:extLst>
          </p:cNvPr>
          <p:cNvSpPr>
            <a:spLocks noGrp="1"/>
          </p:cNvSpPr>
          <p:nvPr>
            <p:ph type="dt" sz="half" idx="10"/>
          </p:nvPr>
        </p:nvSpPr>
        <p:spPr/>
        <p:txBody>
          <a:bodyPr/>
          <a:lstStyle/>
          <a:p>
            <a:fld id="{526FAB46-E8EB-4F6F-A0CE-7E3E4DDFEA6C}" type="datetimeFigureOut">
              <a:rPr lang="en-US" smtClean="0"/>
              <a:t>9/3/2021</a:t>
            </a:fld>
            <a:endParaRPr lang="en-US"/>
          </a:p>
        </p:txBody>
      </p:sp>
      <p:sp>
        <p:nvSpPr>
          <p:cNvPr id="5" name="Footer Placeholder 4">
            <a:extLst>
              <a:ext uri="{FF2B5EF4-FFF2-40B4-BE49-F238E27FC236}">
                <a16:creationId xmlns:a16="http://schemas.microsoft.com/office/drawing/2014/main" id="{7EFFF78C-B402-440C-90D6-4CDE9D1CF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54633-E1FB-4239-AC64-A879E42AE8E9}"/>
              </a:ext>
            </a:extLst>
          </p:cNvPr>
          <p:cNvSpPr>
            <a:spLocks noGrp="1"/>
          </p:cNvSpPr>
          <p:nvPr>
            <p:ph type="sldNum" sz="quarter" idx="12"/>
          </p:nvPr>
        </p:nvSpPr>
        <p:spPr/>
        <p:txBody>
          <a:bodyPr/>
          <a:lstStyle/>
          <a:p>
            <a:fld id="{FE9D1E06-65C7-494E-9C5D-0EFA136435E1}" type="slidenum">
              <a:rPr lang="en-US" smtClean="0"/>
              <a:t>‹#›</a:t>
            </a:fld>
            <a:endParaRPr lang="en-US"/>
          </a:p>
        </p:txBody>
      </p:sp>
    </p:spTree>
    <p:extLst>
      <p:ext uri="{BB962C8B-B14F-4D97-AF65-F5344CB8AC3E}">
        <p14:creationId xmlns:p14="http://schemas.microsoft.com/office/powerpoint/2010/main" val="4118428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4880" tIns="1920240" rIns="0" bIns="0">
            <a:normAutofit/>
          </a:bodyPr>
          <a:lstStyle>
            <a:lvl1pPr marL="0" indent="0">
              <a:buNone/>
              <a:defRPr sz="24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486835" y="2459702"/>
            <a:ext cx="5520267" cy="1130065"/>
          </a:xfrm>
        </p:spPr>
        <p:txBody>
          <a:bodyPr/>
          <a:lstStyle>
            <a:lvl1pPr>
              <a:defRPr b="0" baseline="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486835" y="362978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5" y="5408083"/>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3" y="4657345"/>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
        <p:nvSpPr>
          <p:cNvPr id="8" name="Footer Placeholder 3"/>
          <p:cNvSpPr>
            <a:spLocks noGrp="1"/>
          </p:cNvSpPr>
          <p:nvPr>
            <p:ph type="ftr" sz="quarter" idx="15"/>
          </p:nvPr>
        </p:nvSpPr>
        <p:spPr>
          <a:xfrm>
            <a:off x="7755467" y="6527945"/>
            <a:ext cx="3860800" cy="207464"/>
          </a:xfrm>
        </p:spPr>
        <p:txBody>
          <a:bodyPr/>
          <a:lstStyle>
            <a:lvl1pPr>
              <a:defRPr sz="667">
                <a:solidFill>
                  <a:schemeClr val="bg1"/>
                </a:solidFill>
              </a:defRPr>
            </a:lvl1pPr>
          </a:lstStyle>
          <a:p>
            <a:pPr algn="r"/>
            <a:r>
              <a:rPr lang="en-US" dirty="0">
                <a:solidFill>
                  <a:srgbClr val="FFFFFF"/>
                </a:solidFill>
              </a:rPr>
              <a:t>© Bill &amp; Melinda Gates Foundation   | </a:t>
            </a:r>
          </a:p>
        </p:txBody>
      </p:sp>
    </p:spTree>
    <p:extLst>
      <p:ext uri="{BB962C8B-B14F-4D97-AF65-F5344CB8AC3E}">
        <p14:creationId xmlns:p14="http://schemas.microsoft.com/office/powerpoint/2010/main" val="316653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273"/>
            <a:ext cx="11129432" cy="949079"/>
          </a:xfrm>
          <a:prstGeom prst="rect">
            <a:avLst/>
          </a:prstGeom>
        </p:spPr>
        <p:txBody>
          <a:bodyPr anchor="ctr"/>
          <a:lstStyle>
            <a:lvl1pPr>
              <a:lnSpc>
                <a:spcPts val="3067"/>
              </a:lnSpc>
              <a:defRPr sz="3067" b="0" baseline="0">
                <a:solidFill>
                  <a:schemeClr val="accent6"/>
                </a:solidFill>
              </a:defRPr>
            </a:lvl1pPr>
          </a:lstStyle>
          <a:p>
            <a:r>
              <a:rPr lang="en-US"/>
              <a:t>INSERT MAIN TITLE HERE – UP TO 2 FULL-WIDTH LINES (ALL CAPS)</a:t>
            </a:r>
          </a:p>
        </p:txBody>
      </p:sp>
      <p:sp>
        <p:nvSpPr>
          <p:cNvPr id="3" name="Subtitle 2"/>
          <p:cNvSpPr>
            <a:spLocks noGrp="1"/>
          </p:cNvSpPr>
          <p:nvPr>
            <p:ph type="subTitle" idx="1" hasCustomPrompt="1"/>
          </p:nvPr>
        </p:nvSpPr>
        <p:spPr>
          <a:xfrm>
            <a:off x="486834" y="3501610"/>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Insert Sub-Title Here – Up To 2 Lines (Initial Caps)</a:t>
            </a:r>
          </a:p>
        </p:txBody>
      </p:sp>
      <p:sp>
        <p:nvSpPr>
          <p:cNvPr id="7" name="Text Placeholder 5"/>
          <p:cNvSpPr>
            <a:spLocks noGrp="1"/>
          </p:cNvSpPr>
          <p:nvPr>
            <p:ph type="body" sz="quarter" idx="14" hasCustomPrompt="1"/>
          </p:nvPr>
        </p:nvSpPr>
        <p:spPr>
          <a:xfrm>
            <a:off x="486834"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34" y="4657345"/>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a:solidFill>
                <a:srgbClr val="000000">
                  <a:lumMod val="50000"/>
                  <a:lumOff val="50000"/>
                </a:srgbClr>
              </a:solidFill>
            </a:endParaRPr>
          </a:p>
        </p:txBody>
      </p:sp>
      <p:cxnSp>
        <p:nvCxnSpPr>
          <p:cNvPr id="11" name="Straight Connector 10"/>
          <p:cNvCxnSpPr/>
          <p:nvPr userDrawn="1"/>
        </p:nvCxnSpPr>
        <p:spPr>
          <a:xfrm>
            <a:off x="486834"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Footer Placeholder 3"/>
          <p:cNvSpPr>
            <a:spLocks noGrp="1"/>
          </p:cNvSpPr>
          <p:nvPr>
            <p:ph type="ftr" sz="quarter" idx="15"/>
          </p:nvPr>
        </p:nvSpPr>
        <p:spPr>
          <a:xfrm>
            <a:off x="7755467" y="6527945"/>
            <a:ext cx="3860800" cy="207464"/>
          </a:xfrm>
        </p:spPr>
        <p:txBody>
          <a:bodyPr/>
          <a:lstStyle>
            <a:lvl1pPr>
              <a:defRPr sz="667"/>
            </a:lvl1pPr>
          </a:lstStyle>
          <a:p>
            <a:pPr algn="r"/>
            <a:r>
              <a:rPr lang="en-US">
                <a:solidFill>
                  <a:srgbClr val="000000"/>
                </a:solidFill>
              </a:rPr>
              <a:t>© Bill &amp; Melinda Gates Foundation   | </a:t>
            </a:r>
          </a:p>
        </p:txBody>
      </p:sp>
    </p:spTree>
    <p:extLst>
      <p:ext uri="{BB962C8B-B14F-4D97-AF65-F5344CB8AC3E}">
        <p14:creationId xmlns:p14="http://schemas.microsoft.com/office/powerpoint/2010/main" val="81762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760" tIns="685800" rIns="365760" bIns="1828800"/>
          <a:lstStyle>
            <a:lvl1pPr marL="0" indent="0">
              <a:lnSpc>
                <a:spcPts val="4533"/>
              </a:lnSpc>
              <a:spcBef>
                <a:spcPts val="1600"/>
              </a:spcBef>
              <a:buNone/>
              <a:defRPr lang="en-US" sz="4000" kern="1200" cap="all" baseline="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273792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54133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90307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dirty="0">
                <a:solidFill>
                  <a:srgbClr val="000000"/>
                </a:solidFill>
              </a:rPr>
              <a:t>© Bill &amp; Melinda Gates Foundation   |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4887384" y="712944"/>
            <a:ext cx="6728883" cy="5535456"/>
          </a:xfrm>
        </p:spPr>
        <p:txBody>
          <a:bodyPr/>
          <a:lstStyle>
            <a:lvl1pPr>
              <a:spcBef>
                <a:spcPts val="800"/>
              </a:spcBef>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486833" y="646176"/>
            <a:ext cx="4226984" cy="862195"/>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283732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dirty="0">
                <a:solidFill>
                  <a:srgbClr val="000000"/>
                </a:solidFill>
              </a:rPr>
              <a:t>© Bill &amp; Melinda Gates Foundation   |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486834" y="1162281"/>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486833" y="646176"/>
            <a:ext cx="11106151" cy="50924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140737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8734"/>
            <a:ext cx="6718301" cy="4519084"/>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486833" y="1718734"/>
            <a:ext cx="4226984" cy="4519084"/>
          </a:xfrm>
        </p:spPr>
        <p:txBody>
          <a:bodyPr/>
          <a:lstStyle>
            <a:lvl1pPr>
              <a:spcBef>
                <a:spcPts val="800"/>
              </a:spcBef>
              <a:spcAft>
                <a:spcPts val="0"/>
              </a:spcAft>
              <a:defRPr sz="1867" b="0"/>
            </a:lvl1pPr>
            <a:lvl2pPr>
              <a:spcBef>
                <a:spcPts val="800"/>
              </a:spcBef>
              <a:spcAft>
                <a:spcPts val="0"/>
              </a:spcAft>
              <a:defRPr sz="1733" baseline="0"/>
            </a:lvl2pPr>
            <a:lvl3pPr>
              <a:spcBef>
                <a:spcPts val="800"/>
              </a:spcBef>
              <a:spcAft>
                <a:spcPts val="0"/>
              </a:spcAft>
              <a:buClr>
                <a:srgbClr val="3086AB"/>
              </a:buClr>
              <a:defRPr sz="1600"/>
            </a:lvl3pPr>
            <a:lvl4pPr marL="687899" indent="-228594">
              <a:spcBef>
                <a:spcPts val="800"/>
              </a:spcBef>
              <a:spcAft>
                <a:spcPts val="0"/>
              </a:spcAft>
              <a:buFont typeface="Arial" panose="020B0604020202020204" pitchFamily="34" charset="0"/>
              <a:buChar char="-"/>
              <a:defRPr baseline="0"/>
            </a:lvl4pPr>
            <a:lvl5pPr>
              <a:spcBef>
                <a:spcPts val="8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dirty="0">
                <a:solidFill>
                  <a:srgbClr val="000000"/>
                </a:solidFill>
              </a:rPr>
              <a:t>© Bill &amp; Melinda Gates Foundation   |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8775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2" name="Footer Placeholder 1"/>
          <p:cNvSpPr>
            <a:spLocks noGrp="1"/>
          </p:cNvSpPr>
          <p:nvPr>
            <p:ph type="ftr" sz="quarter" idx="15"/>
          </p:nvPr>
        </p:nvSpPr>
        <p:spPr/>
        <p:txBody>
          <a:bodyPr/>
          <a:lstStyle/>
          <a:p>
            <a:pPr algn="r"/>
            <a:r>
              <a:rPr lang="en-US" dirty="0">
                <a:solidFill>
                  <a:srgbClr val="000000"/>
                </a:solidFill>
              </a:rPr>
              <a:t>© Bill &amp; Melinda Gates Foundation   | </a:t>
            </a:r>
          </a:p>
        </p:txBody>
      </p:sp>
      <p:sp>
        <p:nvSpPr>
          <p:cNvPr id="3" name="Slide Number Placeholder 2"/>
          <p:cNvSpPr>
            <a:spLocks noGrp="1"/>
          </p:cNvSpPr>
          <p:nvPr>
            <p:ph type="sldNum" sz="quarter" idx="16"/>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4874684" y="651934"/>
            <a:ext cx="6718301" cy="5585885"/>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20806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10193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4874685" y="0"/>
            <a:ext cx="7317316" cy="6858000"/>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304024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3 Image Grid">
    <p:spTree>
      <p:nvGrpSpPr>
        <p:cNvPr id="1" name=""/>
        <p:cNvGrpSpPr/>
        <p:nvPr/>
      </p:nvGrpSpPr>
      <p:grpSpPr>
        <a:xfrm>
          <a:off x="0" y="0"/>
          <a:ext cx="0" cy="0"/>
          <a:chOff x="0" y="0"/>
          <a:chExt cx="0" cy="0"/>
        </a:xfrm>
      </p:grpSpPr>
      <p:sp>
        <p:nvSpPr>
          <p:cNvPr id="14" name="Picture Placeholder 6"/>
          <p:cNvSpPr>
            <a:spLocks noGrp="1"/>
          </p:cNvSpPr>
          <p:nvPr>
            <p:ph type="pic" sz="quarter" idx="15"/>
          </p:nvPr>
        </p:nvSpPr>
        <p:spPr>
          <a:xfrm>
            <a:off x="4887385" y="3513667"/>
            <a:ext cx="2434443" cy="3344333"/>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5" name="Picture Placeholder 6"/>
          <p:cNvSpPr>
            <a:spLocks noGrp="1"/>
          </p:cNvSpPr>
          <p:nvPr>
            <p:ph type="pic" sz="quarter" idx="16"/>
          </p:nvPr>
        </p:nvSpPr>
        <p:spPr>
          <a:xfrm>
            <a:off x="7411772" y="3513667"/>
            <a:ext cx="4780229" cy="3344333"/>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4887384" y="0"/>
            <a:ext cx="7304616" cy="3389376"/>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77148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4 Image Grid">
    <p:spTree>
      <p:nvGrpSpPr>
        <p:cNvPr id="1" name=""/>
        <p:cNvGrpSpPr/>
        <p:nvPr/>
      </p:nvGrpSpPr>
      <p:grpSpPr>
        <a:xfrm>
          <a:off x="0" y="0"/>
          <a:ext cx="0" cy="0"/>
          <a:chOff x="0" y="0"/>
          <a:chExt cx="0" cy="0"/>
        </a:xfrm>
      </p:grpSpPr>
      <p:sp>
        <p:nvSpPr>
          <p:cNvPr id="9" name="Picture Placeholder 6"/>
          <p:cNvSpPr>
            <a:spLocks noGrp="1"/>
          </p:cNvSpPr>
          <p:nvPr>
            <p:ph type="pic" sz="quarter" idx="17"/>
          </p:nvPr>
        </p:nvSpPr>
        <p:spPr>
          <a:xfrm>
            <a:off x="9766851" y="0"/>
            <a:ext cx="2425148" cy="3389376"/>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1" name="Picture Placeholder 6"/>
          <p:cNvSpPr>
            <a:spLocks noGrp="1"/>
          </p:cNvSpPr>
          <p:nvPr>
            <p:ph type="pic" sz="quarter" idx="18"/>
          </p:nvPr>
        </p:nvSpPr>
        <p:spPr>
          <a:xfrm>
            <a:off x="4887385" y="0"/>
            <a:ext cx="4799953" cy="3389376"/>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4" name="Picture Placeholder 6"/>
          <p:cNvSpPr>
            <a:spLocks noGrp="1"/>
          </p:cNvSpPr>
          <p:nvPr>
            <p:ph type="pic" sz="quarter" idx="15"/>
          </p:nvPr>
        </p:nvSpPr>
        <p:spPr>
          <a:xfrm>
            <a:off x="4887385" y="3468624"/>
            <a:ext cx="2434443" cy="3389376"/>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5" name="Picture Placeholder 6"/>
          <p:cNvSpPr>
            <a:spLocks noGrp="1"/>
          </p:cNvSpPr>
          <p:nvPr>
            <p:ph type="pic" sz="quarter" idx="16"/>
          </p:nvPr>
        </p:nvSpPr>
        <p:spPr>
          <a:xfrm>
            <a:off x="7414592" y="3468624"/>
            <a:ext cx="4777409" cy="3389376"/>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9291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5 Image Gri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
        <p:nvSpPr>
          <p:cNvPr id="12" name="Picture Placeholder 6"/>
          <p:cNvSpPr>
            <a:spLocks noGrp="1"/>
          </p:cNvSpPr>
          <p:nvPr>
            <p:ph type="pic" sz="quarter" idx="19"/>
          </p:nvPr>
        </p:nvSpPr>
        <p:spPr>
          <a:xfrm>
            <a:off x="9814560" y="1"/>
            <a:ext cx="2377440" cy="3401484"/>
          </a:xfrm>
        </p:spPr>
        <p:txBody>
          <a:bodyPr tIns="822960"/>
          <a:lstStyle>
            <a:lvl1pPr marL="0" indent="0" algn="ctr">
              <a:buNone/>
              <a:defRPr baseline="0"/>
            </a:lvl1pPr>
          </a:lstStyle>
          <a:p>
            <a:endParaRPr lang="en-US" dirty="0"/>
          </a:p>
          <a:p>
            <a:r>
              <a:rPr lang="en-US" dirty="0"/>
              <a:t>Click on the icon to insert a new photo</a:t>
            </a:r>
          </a:p>
        </p:txBody>
      </p:sp>
      <p:sp>
        <p:nvSpPr>
          <p:cNvPr id="15" name="Picture Placeholder 6"/>
          <p:cNvSpPr>
            <a:spLocks noGrp="1"/>
          </p:cNvSpPr>
          <p:nvPr>
            <p:ph type="pic" sz="quarter" idx="20"/>
          </p:nvPr>
        </p:nvSpPr>
        <p:spPr>
          <a:xfrm>
            <a:off x="4887384" y="1"/>
            <a:ext cx="4839713" cy="3401484"/>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8" name="Picture Placeholder 6"/>
          <p:cNvSpPr>
            <a:spLocks noGrp="1"/>
          </p:cNvSpPr>
          <p:nvPr>
            <p:ph type="pic" sz="quarter" idx="17"/>
          </p:nvPr>
        </p:nvSpPr>
        <p:spPr>
          <a:xfrm>
            <a:off x="7350972" y="3481918"/>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19" name="Picture Placeholder 6"/>
          <p:cNvSpPr>
            <a:spLocks noGrp="1"/>
          </p:cNvSpPr>
          <p:nvPr>
            <p:ph type="pic" sz="quarter" idx="15"/>
          </p:nvPr>
        </p:nvSpPr>
        <p:spPr>
          <a:xfrm>
            <a:off x="4887384" y="3481919"/>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20" name="Picture Placeholder 6"/>
          <p:cNvSpPr>
            <a:spLocks noGrp="1"/>
          </p:cNvSpPr>
          <p:nvPr>
            <p:ph type="pic" sz="quarter" idx="16"/>
          </p:nvPr>
        </p:nvSpPr>
        <p:spPr>
          <a:xfrm>
            <a:off x="9814560" y="3479005"/>
            <a:ext cx="2377440" cy="3378996"/>
          </a:xfrm>
        </p:spPr>
        <p:txBody>
          <a:bodyPr tIns="822960"/>
          <a:lstStyle>
            <a:lvl1pPr marL="0" indent="0" algn="ctr">
              <a:buNone/>
              <a:defRPr baseline="0"/>
            </a:lvl1pPr>
          </a:lstStyle>
          <a:p>
            <a:endParaRPr lang="en-US" dirty="0"/>
          </a:p>
          <a:p>
            <a:r>
              <a:rPr lang="en-US" dirty="0"/>
              <a:t>Click on the icon to insert a new photo</a:t>
            </a:r>
          </a:p>
        </p:txBody>
      </p:sp>
    </p:spTree>
    <p:extLst>
      <p:ext uri="{BB962C8B-B14F-4D97-AF65-F5344CB8AC3E}">
        <p14:creationId xmlns:p14="http://schemas.microsoft.com/office/powerpoint/2010/main" val="256514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6 Image Grid">
    <p:spTree>
      <p:nvGrpSpPr>
        <p:cNvPr id="1" name=""/>
        <p:cNvGrpSpPr/>
        <p:nvPr/>
      </p:nvGrpSpPr>
      <p:grpSpPr>
        <a:xfrm>
          <a:off x="0" y="0"/>
          <a:ext cx="0" cy="0"/>
          <a:chOff x="0" y="0"/>
          <a:chExt cx="0" cy="0"/>
        </a:xfrm>
      </p:grpSpPr>
      <p:sp>
        <p:nvSpPr>
          <p:cNvPr id="12" name="Picture Placeholder 6"/>
          <p:cNvSpPr>
            <a:spLocks noGrp="1"/>
          </p:cNvSpPr>
          <p:nvPr>
            <p:ph type="pic" sz="quarter" idx="19"/>
          </p:nvPr>
        </p:nvSpPr>
        <p:spPr>
          <a:xfrm>
            <a:off x="9814560" y="1"/>
            <a:ext cx="2377440" cy="2272748"/>
          </a:xfrm>
        </p:spPr>
        <p:txBody>
          <a:bodyPr tIns="822960"/>
          <a:lstStyle>
            <a:lvl1pPr marL="0" indent="0" algn="ctr">
              <a:buNone/>
              <a:defRPr baseline="0"/>
            </a:lvl1pPr>
          </a:lstStyle>
          <a:p>
            <a:endParaRPr lang="en-US" dirty="0"/>
          </a:p>
          <a:p>
            <a:r>
              <a:rPr lang="en-US" dirty="0"/>
              <a:t>Click on the icon to insert a new photo</a:t>
            </a:r>
          </a:p>
        </p:txBody>
      </p:sp>
      <p:sp>
        <p:nvSpPr>
          <p:cNvPr id="13" name="Picture Placeholder 6"/>
          <p:cNvSpPr>
            <a:spLocks noGrp="1"/>
          </p:cNvSpPr>
          <p:nvPr>
            <p:ph type="pic" sz="quarter" idx="20"/>
          </p:nvPr>
        </p:nvSpPr>
        <p:spPr>
          <a:xfrm>
            <a:off x="4887384" y="1"/>
            <a:ext cx="4839713" cy="4128052"/>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6" name="Picture Placeholder 6"/>
          <p:cNvSpPr>
            <a:spLocks noGrp="1"/>
          </p:cNvSpPr>
          <p:nvPr>
            <p:ph type="pic" sz="quarter" idx="21" hasCustomPrompt="1"/>
          </p:nvPr>
        </p:nvSpPr>
        <p:spPr>
          <a:xfrm>
            <a:off x="9814560" y="2352260"/>
            <a:ext cx="2377440" cy="1775793"/>
          </a:xfrm>
        </p:spPr>
        <p:txBody>
          <a:bodyPr tIns="822960"/>
          <a:lstStyle>
            <a:lvl1pPr marL="0" indent="0" algn="ctr">
              <a:buNone/>
              <a:defRPr baseline="0"/>
            </a:lvl1pPr>
          </a:lstStyle>
          <a:p>
            <a:r>
              <a:rPr lang="en-US" dirty="0"/>
              <a:t>Click on the icon to insert a new photo</a:t>
            </a:r>
          </a:p>
        </p:txBody>
      </p:sp>
      <p:sp>
        <p:nvSpPr>
          <p:cNvPr id="9" name="Picture Placeholder 6"/>
          <p:cNvSpPr>
            <a:spLocks noGrp="1"/>
          </p:cNvSpPr>
          <p:nvPr>
            <p:ph type="pic" sz="quarter" idx="17"/>
          </p:nvPr>
        </p:nvSpPr>
        <p:spPr>
          <a:xfrm>
            <a:off x="7350972" y="4207564"/>
            <a:ext cx="2377440" cy="2653349"/>
          </a:xfrm>
        </p:spPr>
        <p:txBody>
          <a:bodyPr tIns="822960"/>
          <a:lstStyle>
            <a:lvl1pPr marL="0" indent="0" algn="ctr">
              <a:buNone/>
              <a:defRPr baseline="0"/>
            </a:lvl1pPr>
          </a:lstStyle>
          <a:p>
            <a:endParaRPr lang="en-US" dirty="0"/>
          </a:p>
          <a:p>
            <a:r>
              <a:rPr lang="en-US" dirty="0"/>
              <a:t>Click on the icon to insert a new photo</a:t>
            </a:r>
          </a:p>
        </p:txBody>
      </p:sp>
      <p:sp>
        <p:nvSpPr>
          <p:cNvPr id="14" name="Picture Placeholder 6"/>
          <p:cNvSpPr>
            <a:spLocks noGrp="1"/>
          </p:cNvSpPr>
          <p:nvPr>
            <p:ph type="pic" sz="quarter" idx="15"/>
          </p:nvPr>
        </p:nvSpPr>
        <p:spPr>
          <a:xfrm>
            <a:off x="4887384" y="4207566"/>
            <a:ext cx="2377440" cy="2653349"/>
          </a:xfrm>
        </p:spPr>
        <p:txBody>
          <a:bodyPr tIns="822960"/>
          <a:lstStyle>
            <a:lvl1pPr marL="0" indent="0" algn="ctr">
              <a:buNone/>
              <a:defRPr baseline="0"/>
            </a:lvl1pPr>
          </a:lstStyle>
          <a:p>
            <a:endParaRPr lang="en-US" dirty="0"/>
          </a:p>
          <a:p>
            <a:r>
              <a:rPr lang="en-US" dirty="0"/>
              <a:t>Click on the icon to insert a new photo</a:t>
            </a:r>
          </a:p>
        </p:txBody>
      </p:sp>
      <p:sp>
        <p:nvSpPr>
          <p:cNvPr id="15" name="Picture Placeholder 6"/>
          <p:cNvSpPr>
            <a:spLocks noGrp="1"/>
          </p:cNvSpPr>
          <p:nvPr>
            <p:ph type="pic" sz="quarter" idx="16"/>
          </p:nvPr>
        </p:nvSpPr>
        <p:spPr>
          <a:xfrm>
            <a:off x="9814560" y="4204651"/>
            <a:ext cx="2377440" cy="2653349"/>
          </a:xfrm>
        </p:spPr>
        <p:txBody>
          <a:bodyPr tIns="822960"/>
          <a:lstStyle>
            <a:lvl1pPr marL="0" indent="0" algn="ctr">
              <a:buNone/>
              <a:defRPr baseline="0"/>
            </a:lvl1pPr>
          </a:lstStyle>
          <a:p>
            <a:endParaRPr lang="en-US" dirty="0"/>
          </a:p>
          <a:p>
            <a:r>
              <a:rPr lang="en-US" dirty="0"/>
              <a:t>Click on the icon to insert a new photo</a:t>
            </a:r>
          </a:p>
        </p:txBody>
      </p:sp>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Tree>
    <p:extLst>
      <p:ext uri="{BB962C8B-B14F-4D97-AF65-F5344CB8AC3E}">
        <p14:creationId xmlns:p14="http://schemas.microsoft.com/office/powerpoint/2010/main" val="254736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6 Image Grid-B">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 name="Title 5"/>
          <p:cNvSpPr>
            <a:spLocks noGrp="1"/>
          </p:cNvSpPr>
          <p:nvPr>
            <p:ph type="title" hasCustomPrompt="1"/>
          </p:nvPr>
        </p:nvSpPr>
        <p:spPr>
          <a:xfrm>
            <a:off x="486833" y="646176"/>
            <a:ext cx="4226984" cy="862195"/>
          </a:xfrm>
        </p:spPr>
        <p:txBody>
          <a:bodyPr/>
          <a:lstStyle>
            <a:lvl1pPr>
              <a:defRPr baseline="0"/>
            </a:lvl1pPr>
          </a:lstStyle>
          <a:p>
            <a:r>
              <a:rPr lang="en-US"/>
              <a:t>INSERT HEADLINE – TWO LINES ALL CAPS</a:t>
            </a:r>
          </a:p>
        </p:txBody>
      </p:sp>
      <p:sp>
        <p:nvSpPr>
          <p:cNvPr id="11" name="Picture Placeholder 6"/>
          <p:cNvSpPr>
            <a:spLocks noGrp="1"/>
          </p:cNvSpPr>
          <p:nvPr>
            <p:ph type="pic" sz="quarter" idx="17"/>
          </p:nvPr>
        </p:nvSpPr>
        <p:spPr>
          <a:xfrm>
            <a:off x="7350972" y="3481918"/>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17" name="Picture Placeholder 6"/>
          <p:cNvSpPr>
            <a:spLocks noGrp="1"/>
          </p:cNvSpPr>
          <p:nvPr>
            <p:ph type="pic" sz="quarter" idx="15"/>
          </p:nvPr>
        </p:nvSpPr>
        <p:spPr>
          <a:xfrm>
            <a:off x="4887384" y="3481919"/>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18" name="Picture Placeholder 6"/>
          <p:cNvSpPr>
            <a:spLocks noGrp="1"/>
          </p:cNvSpPr>
          <p:nvPr>
            <p:ph type="pic" sz="quarter" idx="16"/>
          </p:nvPr>
        </p:nvSpPr>
        <p:spPr>
          <a:xfrm>
            <a:off x="9814560" y="3479005"/>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19" name="Picture Placeholder 6"/>
          <p:cNvSpPr>
            <a:spLocks noGrp="1"/>
          </p:cNvSpPr>
          <p:nvPr>
            <p:ph type="pic" sz="quarter" idx="18"/>
          </p:nvPr>
        </p:nvSpPr>
        <p:spPr>
          <a:xfrm>
            <a:off x="7350972" y="2914"/>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20" name="Picture Placeholder 6"/>
          <p:cNvSpPr>
            <a:spLocks noGrp="1"/>
          </p:cNvSpPr>
          <p:nvPr>
            <p:ph type="pic" sz="quarter" idx="19"/>
          </p:nvPr>
        </p:nvSpPr>
        <p:spPr>
          <a:xfrm>
            <a:off x="4887384" y="2915"/>
            <a:ext cx="2377440" cy="3378996"/>
          </a:xfrm>
        </p:spPr>
        <p:txBody>
          <a:bodyPr tIns="822960"/>
          <a:lstStyle>
            <a:lvl1pPr marL="0" indent="0" algn="ctr">
              <a:buNone/>
              <a:defRPr baseline="0"/>
            </a:lvl1pPr>
          </a:lstStyle>
          <a:p>
            <a:endParaRPr lang="en-US" dirty="0"/>
          </a:p>
          <a:p>
            <a:r>
              <a:rPr lang="en-US" dirty="0"/>
              <a:t>Click on the icon to insert a new photo</a:t>
            </a:r>
          </a:p>
        </p:txBody>
      </p:sp>
      <p:sp>
        <p:nvSpPr>
          <p:cNvPr id="21" name="Picture Placeholder 6"/>
          <p:cNvSpPr>
            <a:spLocks noGrp="1"/>
          </p:cNvSpPr>
          <p:nvPr>
            <p:ph type="pic" sz="quarter" idx="20"/>
          </p:nvPr>
        </p:nvSpPr>
        <p:spPr>
          <a:xfrm>
            <a:off x="9814560" y="1"/>
            <a:ext cx="2377440" cy="3378996"/>
          </a:xfrm>
        </p:spPr>
        <p:txBody>
          <a:bodyPr tIns="822960"/>
          <a:lstStyle>
            <a:lvl1pPr marL="0" indent="0" algn="ctr">
              <a:buNone/>
              <a:defRPr baseline="0"/>
            </a:lvl1pPr>
          </a:lstStyle>
          <a:p>
            <a:endParaRPr lang="en-US" dirty="0"/>
          </a:p>
          <a:p>
            <a:r>
              <a:rPr lang="en-US" dirty="0"/>
              <a:t>Click on the icon to insert a new photo</a:t>
            </a:r>
          </a:p>
        </p:txBody>
      </p:sp>
    </p:spTree>
    <p:extLst>
      <p:ext uri="{BB962C8B-B14F-4D97-AF65-F5344CB8AC3E}">
        <p14:creationId xmlns:p14="http://schemas.microsoft.com/office/powerpoint/2010/main" val="320051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Head + Copy +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4916557"/>
            <a:ext cx="11106151" cy="1340311"/>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
        <p:nvSpPr>
          <p:cNvPr id="7" name="Picture Placeholder 6"/>
          <p:cNvSpPr>
            <a:spLocks noGrp="1"/>
          </p:cNvSpPr>
          <p:nvPr>
            <p:ph type="pic" sz="quarter" idx="16"/>
          </p:nvPr>
        </p:nvSpPr>
        <p:spPr>
          <a:xfrm>
            <a:off x="476251" y="1598085"/>
            <a:ext cx="11140016" cy="3159447"/>
          </a:xfrm>
        </p:spPr>
        <p:txBody>
          <a:bodyPr tIns="822960"/>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Tree>
    <p:extLst>
      <p:ext uri="{BB962C8B-B14F-4D97-AF65-F5344CB8AC3E}">
        <p14:creationId xmlns:p14="http://schemas.microsoft.com/office/powerpoint/2010/main" val="241446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880" tIns="1828800"/>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128848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shots (Max of 20)">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04121"/>
            <a:ext cx="11106151" cy="511656"/>
          </a:xfrm>
        </p:spPr>
        <p:txBody>
          <a:bodyPr/>
          <a:lstStyle>
            <a:lvl1pPr>
              <a:spcBef>
                <a:spcPts val="800"/>
              </a:spcBef>
              <a:defRPr sz="1867" b="0"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Explanatory text goes here, up to 2 lines. This slide accommodates 21 headshots.</a:t>
            </a:r>
            <a:endParaRPr lang="en-US" dirty="0"/>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Picture Placeholder 3"/>
          <p:cNvSpPr>
            <a:spLocks noGrp="1"/>
          </p:cNvSpPr>
          <p:nvPr>
            <p:ph type="pic" sz="quarter" idx="16"/>
          </p:nvPr>
        </p:nvSpPr>
        <p:spPr>
          <a:xfrm>
            <a:off x="476251" y="2100186"/>
            <a:ext cx="1211420" cy="1211420"/>
          </a:xfrm>
          <a:noFill/>
        </p:spPr>
        <p:txBody>
          <a:bodyPr/>
          <a:lstStyle>
            <a:lvl1pPr algn="l">
              <a:defRPr sz="1067"/>
            </a:lvl1pPr>
          </a:lstStyle>
          <a:p>
            <a:endParaRPr lang="en-US" dirty="0"/>
          </a:p>
        </p:txBody>
      </p:sp>
      <p:sp>
        <p:nvSpPr>
          <p:cNvPr id="9" name="Picture Placeholder 3"/>
          <p:cNvSpPr>
            <a:spLocks noGrp="1"/>
          </p:cNvSpPr>
          <p:nvPr>
            <p:ph type="pic" sz="quarter" idx="17"/>
          </p:nvPr>
        </p:nvSpPr>
        <p:spPr>
          <a:xfrm>
            <a:off x="3785785" y="2100186"/>
            <a:ext cx="1211420" cy="1211420"/>
          </a:xfrm>
          <a:noFill/>
        </p:spPr>
        <p:txBody>
          <a:bodyPr/>
          <a:lstStyle>
            <a:lvl1pPr algn="l">
              <a:defRPr sz="1067"/>
            </a:lvl1pPr>
          </a:lstStyle>
          <a:p>
            <a:endParaRPr lang="en-US" dirty="0"/>
          </a:p>
        </p:txBody>
      </p:sp>
      <p:sp>
        <p:nvSpPr>
          <p:cNvPr id="10" name="Picture Placeholder 3"/>
          <p:cNvSpPr>
            <a:spLocks noGrp="1"/>
          </p:cNvSpPr>
          <p:nvPr>
            <p:ph type="pic" sz="quarter" idx="18"/>
          </p:nvPr>
        </p:nvSpPr>
        <p:spPr>
          <a:xfrm>
            <a:off x="7095318" y="2100186"/>
            <a:ext cx="1211420" cy="1211420"/>
          </a:xfrm>
          <a:noFill/>
        </p:spPr>
        <p:txBody>
          <a:bodyPr/>
          <a:lstStyle>
            <a:lvl1pPr algn="l">
              <a:defRPr sz="1067"/>
            </a:lvl1pPr>
          </a:lstStyle>
          <a:p>
            <a:endParaRPr lang="en-US" dirty="0"/>
          </a:p>
        </p:txBody>
      </p:sp>
      <p:sp>
        <p:nvSpPr>
          <p:cNvPr id="11" name="Picture Placeholder 3"/>
          <p:cNvSpPr>
            <a:spLocks noGrp="1"/>
          </p:cNvSpPr>
          <p:nvPr>
            <p:ph type="pic" sz="quarter" idx="19"/>
          </p:nvPr>
        </p:nvSpPr>
        <p:spPr>
          <a:xfrm>
            <a:off x="10404847" y="2100186"/>
            <a:ext cx="1211420" cy="1211420"/>
          </a:xfrm>
          <a:noFill/>
        </p:spPr>
        <p:txBody>
          <a:bodyPr/>
          <a:lstStyle>
            <a:lvl1pPr algn="l">
              <a:defRPr sz="1067"/>
            </a:lvl1pPr>
          </a:lstStyle>
          <a:p>
            <a:endParaRPr lang="en-US" dirty="0"/>
          </a:p>
        </p:txBody>
      </p:sp>
      <p:sp>
        <p:nvSpPr>
          <p:cNvPr id="2" name="Title 1"/>
          <p:cNvSpPr>
            <a:spLocks noGrp="1"/>
          </p:cNvSpPr>
          <p:nvPr>
            <p:ph type="title" hasCustomPrompt="1"/>
          </p:nvPr>
        </p:nvSpPr>
        <p:spPr>
          <a:xfrm>
            <a:off x="486833" y="646176"/>
            <a:ext cx="11129433" cy="862195"/>
          </a:xfrm>
        </p:spPr>
        <p:txBody>
          <a:bodyPr/>
          <a:lstStyle>
            <a:lvl1pPr>
              <a:defRPr baseline="0"/>
            </a:lvl1pPr>
          </a:lstStyle>
          <a:p>
            <a:r>
              <a:rPr lang="en-US"/>
              <a:t>HEADSHOT SLIDE (MAX OF 21)</a:t>
            </a:r>
          </a:p>
        </p:txBody>
      </p:sp>
      <p:sp>
        <p:nvSpPr>
          <p:cNvPr id="49" name="Picture Placeholder 3"/>
          <p:cNvSpPr>
            <a:spLocks noGrp="1"/>
          </p:cNvSpPr>
          <p:nvPr>
            <p:ph type="pic" sz="quarter" idx="21"/>
          </p:nvPr>
        </p:nvSpPr>
        <p:spPr>
          <a:xfrm>
            <a:off x="2131018" y="2100186"/>
            <a:ext cx="1211420" cy="1211420"/>
          </a:xfrm>
          <a:noFill/>
        </p:spPr>
        <p:txBody>
          <a:bodyPr/>
          <a:lstStyle>
            <a:lvl1pPr algn="l">
              <a:defRPr sz="1067"/>
            </a:lvl1pPr>
          </a:lstStyle>
          <a:p>
            <a:endParaRPr lang="en-US" dirty="0"/>
          </a:p>
        </p:txBody>
      </p:sp>
      <p:sp>
        <p:nvSpPr>
          <p:cNvPr id="50" name="Picture Placeholder 3"/>
          <p:cNvSpPr>
            <a:spLocks noGrp="1"/>
          </p:cNvSpPr>
          <p:nvPr>
            <p:ph type="pic" sz="quarter" idx="22"/>
          </p:nvPr>
        </p:nvSpPr>
        <p:spPr>
          <a:xfrm>
            <a:off x="5440551" y="2100186"/>
            <a:ext cx="1211420" cy="1211420"/>
          </a:xfrm>
          <a:noFill/>
        </p:spPr>
        <p:txBody>
          <a:bodyPr/>
          <a:lstStyle>
            <a:lvl1pPr algn="l">
              <a:defRPr sz="1067"/>
            </a:lvl1pPr>
          </a:lstStyle>
          <a:p>
            <a:endParaRPr lang="en-US" dirty="0"/>
          </a:p>
        </p:txBody>
      </p:sp>
      <p:sp>
        <p:nvSpPr>
          <p:cNvPr id="51" name="Picture Placeholder 3"/>
          <p:cNvSpPr>
            <a:spLocks noGrp="1"/>
          </p:cNvSpPr>
          <p:nvPr>
            <p:ph type="pic" sz="quarter" idx="23"/>
          </p:nvPr>
        </p:nvSpPr>
        <p:spPr>
          <a:xfrm>
            <a:off x="8750085" y="2100186"/>
            <a:ext cx="1211420" cy="1211420"/>
          </a:xfrm>
          <a:noFill/>
        </p:spPr>
        <p:txBody>
          <a:bodyPr/>
          <a:lstStyle>
            <a:lvl1pPr algn="l">
              <a:defRPr sz="1067"/>
            </a:lvl1pPr>
          </a:lstStyle>
          <a:p>
            <a:endParaRPr lang="en-US" dirty="0"/>
          </a:p>
        </p:txBody>
      </p:sp>
      <p:sp>
        <p:nvSpPr>
          <p:cNvPr id="52" name="Picture Placeholder 3"/>
          <p:cNvSpPr>
            <a:spLocks noGrp="1"/>
          </p:cNvSpPr>
          <p:nvPr>
            <p:ph type="pic" sz="quarter" idx="24"/>
          </p:nvPr>
        </p:nvSpPr>
        <p:spPr>
          <a:xfrm>
            <a:off x="476251" y="3566331"/>
            <a:ext cx="1211420" cy="1211420"/>
          </a:xfrm>
          <a:noFill/>
        </p:spPr>
        <p:txBody>
          <a:bodyPr/>
          <a:lstStyle>
            <a:lvl1pPr algn="l">
              <a:defRPr sz="1067"/>
            </a:lvl1pPr>
          </a:lstStyle>
          <a:p>
            <a:endParaRPr lang="en-US" dirty="0"/>
          </a:p>
        </p:txBody>
      </p:sp>
      <p:sp>
        <p:nvSpPr>
          <p:cNvPr id="53" name="Picture Placeholder 3"/>
          <p:cNvSpPr>
            <a:spLocks noGrp="1"/>
          </p:cNvSpPr>
          <p:nvPr>
            <p:ph type="pic" sz="quarter" idx="25"/>
          </p:nvPr>
        </p:nvSpPr>
        <p:spPr>
          <a:xfrm>
            <a:off x="3785785" y="3566331"/>
            <a:ext cx="1211420" cy="1211420"/>
          </a:xfrm>
          <a:noFill/>
        </p:spPr>
        <p:txBody>
          <a:bodyPr/>
          <a:lstStyle>
            <a:lvl1pPr algn="l">
              <a:defRPr sz="1067"/>
            </a:lvl1pPr>
          </a:lstStyle>
          <a:p>
            <a:endParaRPr lang="en-US" dirty="0"/>
          </a:p>
        </p:txBody>
      </p:sp>
      <p:sp>
        <p:nvSpPr>
          <p:cNvPr id="54" name="Picture Placeholder 3"/>
          <p:cNvSpPr>
            <a:spLocks noGrp="1"/>
          </p:cNvSpPr>
          <p:nvPr>
            <p:ph type="pic" sz="quarter" idx="26"/>
          </p:nvPr>
        </p:nvSpPr>
        <p:spPr>
          <a:xfrm>
            <a:off x="7095318" y="3566331"/>
            <a:ext cx="1211420" cy="1211420"/>
          </a:xfrm>
          <a:noFill/>
        </p:spPr>
        <p:txBody>
          <a:bodyPr/>
          <a:lstStyle>
            <a:lvl1pPr algn="l">
              <a:defRPr sz="1067"/>
            </a:lvl1pPr>
          </a:lstStyle>
          <a:p>
            <a:endParaRPr lang="en-US" dirty="0"/>
          </a:p>
        </p:txBody>
      </p:sp>
      <p:sp>
        <p:nvSpPr>
          <p:cNvPr id="55" name="Picture Placeholder 3"/>
          <p:cNvSpPr>
            <a:spLocks noGrp="1"/>
          </p:cNvSpPr>
          <p:nvPr>
            <p:ph type="pic" sz="quarter" idx="27"/>
          </p:nvPr>
        </p:nvSpPr>
        <p:spPr>
          <a:xfrm>
            <a:off x="10404847" y="3566331"/>
            <a:ext cx="1211420" cy="1211420"/>
          </a:xfrm>
          <a:noFill/>
        </p:spPr>
        <p:txBody>
          <a:bodyPr/>
          <a:lstStyle>
            <a:lvl1pPr algn="l">
              <a:defRPr sz="1067"/>
            </a:lvl1pPr>
          </a:lstStyle>
          <a:p>
            <a:endParaRPr lang="en-US" dirty="0"/>
          </a:p>
        </p:txBody>
      </p:sp>
      <p:sp>
        <p:nvSpPr>
          <p:cNvPr id="57" name="Picture Placeholder 3"/>
          <p:cNvSpPr>
            <a:spLocks noGrp="1"/>
          </p:cNvSpPr>
          <p:nvPr>
            <p:ph type="pic" sz="quarter" idx="29"/>
          </p:nvPr>
        </p:nvSpPr>
        <p:spPr>
          <a:xfrm>
            <a:off x="2131018" y="3566331"/>
            <a:ext cx="1211420" cy="1211420"/>
          </a:xfrm>
          <a:noFill/>
        </p:spPr>
        <p:txBody>
          <a:bodyPr/>
          <a:lstStyle>
            <a:lvl1pPr algn="l">
              <a:defRPr sz="1067"/>
            </a:lvl1pPr>
          </a:lstStyle>
          <a:p>
            <a:endParaRPr lang="en-US" dirty="0"/>
          </a:p>
        </p:txBody>
      </p:sp>
      <p:sp>
        <p:nvSpPr>
          <p:cNvPr id="58" name="Picture Placeholder 3"/>
          <p:cNvSpPr>
            <a:spLocks noGrp="1"/>
          </p:cNvSpPr>
          <p:nvPr>
            <p:ph type="pic" sz="quarter" idx="30"/>
          </p:nvPr>
        </p:nvSpPr>
        <p:spPr>
          <a:xfrm>
            <a:off x="5440551" y="3566331"/>
            <a:ext cx="1211420" cy="1211420"/>
          </a:xfrm>
          <a:noFill/>
        </p:spPr>
        <p:txBody>
          <a:bodyPr/>
          <a:lstStyle>
            <a:lvl1pPr algn="l">
              <a:defRPr sz="1067"/>
            </a:lvl1pPr>
          </a:lstStyle>
          <a:p>
            <a:endParaRPr lang="en-US" dirty="0"/>
          </a:p>
        </p:txBody>
      </p:sp>
      <p:sp>
        <p:nvSpPr>
          <p:cNvPr id="59" name="Picture Placeholder 3"/>
          <p:cNvSpPr>
            <a:spLocks noGrp="1"/>
          </p:cNvSpPr>
          <p:nvPr>
            <p:ph type="pic" sz="quarter" idx="31"/>
          </p:nvPr>
        </p:nvSpPr>
        <p:spPr>
          <a:xfrm>
            <a:off x="8750085" y="3566331"/>
            <a:ext cx="1211420" cy="1211420"/>
          </a:xfrm>
          <a:noFill/>
        </p:spPr>
        <p:txBody>
          <a:bodyPr/>
          <a:lstStyle>
            <a:lvl1pPr algn="l">
              <a:defRPr sz="1067"/>
            </a:lvl1pPr>
          </a:lstStyle>
          <a:p>
            <a:endParaRPr lang="en-US" dirty="0"/>
          </a:p>
        </p:txBody>
      </p:sp>
      <p:sp>
        <p:nvSpPr>
          <p:cNvPr id="26" name="Picture Placeholder 3"/>
          <p:cNvSpPr>
            <a:spLocks noGrp="1"/>
          </p:cNvSpPr>
          <p:nvPr>
            <p:ph type="pic" sz="quarter" idx="32"/>
          </p:nvPr>
        </p:nvSpPr>
        <p:spPr>
          <a:xfrm>
            <a:off x="476251" y="5032477"/>
            <a:ext cx="1211420" cy="1211420"/>
          </a:xfrm>
          <a:noFill/>
        </p:spPr>
        <p:txBody>
          <a:bodyPr/>
          <a:lstStyle>
            <a:lvl1pPr algn="l">
              <a:defRPr sz="1067"/>
            </a:lvl1pPr>
          </a:lstStyle>
          <a:p>
            <a:endParaRPr lang="en-US" dirty="0"/>
          </a:p>
        </p:txBody>
      </p:sp>
      <p:sp>
        <p:nvSpPr>
          <p:cNvPr id="27" name="Picture Placeholder 3"/>
          <p:cNvSpPr>
            <a:spLocks noGrp="1"/>
          </p:cNvSpPr>
          <p:nvPr>
            <p:ph type="pic" sz="quarter" idx="33"/>
          </p:nvPr>
        </p:nvSpPr>
        <p:spPr>
          <a:xfrm>
            <a:off x="3785785" y="5032477"/>
            <a:ext cx="1211420" cy="1211420"/>
          </a:xfrm>
          <a:noFill/>
        </p:spPr>
        <p:txBody>
          <a:bodyPr/>
          <a:lstStyle>
            <a:lvl1pPr algn="l">
              <a:defRPr sz="1067"/>
            </a:lvl1pPr>
          </a:lstStyle>
          <a:p>
            <a:endParaRPr lang="en-US" dirty="0"/>
          </a:p>
        </p:txBody>
      </p:sp>
      <p:sp>
        <p:nvSpPr>
          <p:cNvPr id="28" name="Picture Placeholder 3"/>
          <p:cNvSpPr>
            <a:spLocks noGrp="1"/>
          </p:cNvSpPr>
          <p:nvPr>
            <p:ph type="pic" sz="quarter" idx="34"/>
          </p:nvPr>
        </p:nvSpPr>
        <p:spPr>
          <a:xfrm>
            <a:off x="7095318" y="5032477"/>
            <a:ext cx="1211420" cy="1211420"/>
          </a:xfrm>
          <a:noFill/>
        </p:spPr>
        <p:txBody>
          <a:bodyPr/>
          <a:lstStyle>
            <a:lvl1pPr algn="l">
              <a:defRPr sz="1067"/>
            </a:lvl1pPr>
          </a:lstStyle>
          <a:p>
            <a:endParaRPr lang="en-US" dirty="0"/>
          </a:p>
        </p:txBody>
      </p:sp>
      <p:sp>
        <p:nvSpPr>
          <p:cNvPr id="29" name="Picture Placeholder 3"/>
          <p:cNvSpPr>
            <a:spLocks noGrp="1"/>
          </p:cNvSpPr>
          <p:nvPr>
            <p:ph type="pic" sz="quarter" idx="35"/>
          </p:nvPr>
        </p:nvSpPr>
        <p:spPr>
          <a:xfrm>
            <a:off x="10404847" y="5032477"/>
            <a:ext cx="1211420" cy="1211420"/>
          </a:xfrm>
          <a:noFill/>
        </p:spPr>
        <p:txBody>
          <a:bodyPr/>
          <a:lstStyle>
            <a:lvl1pPr algn="l">
              <a:defRPr sz="1067"/>
            </a:lvl1pPr>
          </a:lstStyle>
          <a:p>
            <a:endParaRPr lang="en-US" dirty="0"/>
          </a:p>
        </p:txBody>
      </p:sp>
      <p:sp>
        <p:nvSpPr>
          <p:cNvPr id="31" name="Picture Placeholder 3"/>
          <p:cNvSpPr>
            <a:spLocks noGrp="1"/>
          </p:cNvSpPr>
          <p:nvPr>
            <p:ph type="pic" sz="quarter" idx="37"/>
          </p:nvPr>
        </p:nvSpPr>
        <p:spPr>
          <a:xfrm>
            <a:off x="2131018" y="5032477"/>
            <a:ext cx="1211420" cy="1211420"/>
          </a:xfrm>
          <a:noFill/>
        </p:spPr>
        <p:txBody>
          <a:bodyPr/>
          <a:lstStyle>
            <a:lvl1pPr algn="l">
              <a:defRPr sz="1067"/>
            </a:lvl1pPr>
          </a:lstStyle>
          <a:p>
            <a:endParaRPr lang="en-US" dirty="0"/>
          </a:p>
        </p:txBody>
      </p:sp>
      <p:sp>
        <p:nvSpPr>
          <p:cNvPr id="32" name="Picture Placeholder 3"/>
          <p:cNvSpPr>
            <a:spLocks noGrp="1"/>
          </p:cNvSpPr>
          <p:nvPr>
            <p:ph type="pic" sz="quarter" idx="38"/>
          </p:nvPr>
        </p:nvSpPr>
        <p:spPr>
          <a:xfrm>
            <a:off x="5440551" y="5032477"/>
            <a:ext cx="1211420" cy="1211420"/>
          </a:xfrm>
          <a:noFill/>
        </p:spPr>
        <p:txBody>
          <a:bodyPr/>
          <a:lstStyle>
            <a:lvl1pPr algn="l">
              <a:defRPr sz="1067"/>
            </a:lvl1pPr>
          </a:lstStyle>
          <a:p>
            <a:endParaRPr lang="en-US" dirty="0"/>
          </a:p>
        </p:txBody>
      </p:sp>
      <p:sp>
        <p:nvSpPr>
          <p:cNvPr id="33" name="Picture Placeholder 3"/>
          <p:cNvSpPr>
            <a:spLocks noGrp="1"/>
          </p:cNvSpPr>
          <p:nvPr>
            <p:ph type="pic" sz="quarter" idx="39"/>
          </p:nvPr>
        </p:nvSpPr>
        <p:spPr>
          <a:xfrm>
            <a:off x="8750085" y="5032477"/>
            <a:ext cx="1211420" cy="1211420"/>
          </a:xfrm>
          <a:noFill/>
        </p:spPr>
        <p:txBody>
          <a:bodyPr/>
          <a:lstStyle>
            <a:lvl1pPr algn="l">
              <a:defRPr sz="1067"/>
            </a:lvl1pPr>
          </a:lstStyle>
          <a:p>
            <a:endParaRPr lang="en-US" dirty="0"/>
          </a:p>
        </p:txBody>
      </p:sp>
    </p:spTree>
    <p:extLst>
      <p:ext uri="{BB962C8B-B14F-4D97-AF65-F5344CB8AC3E}">
        <p14:creationId xmlns:p14="http://schemas.microsoft.com/office/powerpoint/2010/main" val="157961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shots (Max of 6)">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dirty="0">
                <a:solidFill>
                  <a:srgbClr val="000000"/>
                </a:solidFill>
              </a:rPr>
              <a:t>© Bill &amp; Melinda Gates Foundation   |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1" name="Picture Placeholder 20"/>
          <p:cNvSpPr>
            <a:spLocks noGrp="1"/>
          </p:cNvSpPr>
          <p:nvPr>
            <p:ph type="pic" sz="quarter" idx="16" hasCustomPrompt="1"/>
          </p:nvPr>
        </p:nvSpPr>
        <p:spPr>
          <a:xfrm>
            <a:off x="476251" y="1619251"/>
            <a:ext cx="1828800" cy="182880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23" name="Text Placeholder 22"/>
          <p:cNvSpPr>
            <a:spLocks noGrp="1"/>
          </p:cNvSpPr>
          <p:nvPr>
            <p:ph type="body" sz="quarter" idx="17" hasCustomPrompt="1"/>
          </p:nvPr>
        </p:nvSpPr>
        <p:spPr>
          <a:xfrm>
            <a:off x="2384317" y="2594034"/>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18" name="Picture Placeholder 20"/>
          <p:cNvSpPr>
            <a:spLocks noGrp="1"/>
          </p:cNvSpPr>
          <p:nvPr>
            <p:ph type="pic" sz="quarter" idx="18" hasCustomPrompt="1"/>
          </p:nvPr>
        </p:nvSpPr>
        <p:spPr>
          <a:xfrm>
            <a:off x="476251" y="3710517"/>
            <a:ext cx="1828800" cy="182880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9" name="Text Placeholder 22"/>
          <p:cNvSpPr>
            <a:spLocks noGrp="1"/>
          </p:cNvSpPr>
          <p:nvPr>
            <p:ph type="body" sz="quarter" idx="19" hasCustomPrompt="1"/>
          </p:nvPr>
        </p:nvSpPr>
        <p:spPr>
          <a:xfrm>
            <a:off x="2384317"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20" name="Picture Placeholder 20"/>
          <p:cNvSpPr>
            <a:spLocks noGrp="1"/>
          </p:cNvSpPr>
          <p:nvPr>
            <p:ph type="pic" sz="quarter" idx="20" hasCustomPrompt="1"/>
          </p:nvPr>
        </p:nvSpPr>
        <p:spPr>
          <a:xfrm>
            <a:off x="4257695" y="1619251"/>
            <a:ext cx="1828800" cy="182880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22" name="Text Placeholder 22"/>
          <p:cNvSpPr>
            <a:spLocks noGrp="1"/>
          </p:cNvSpPr>
          <p:nvPr>
            <p:ph type="body" sz="quarter" idx="21" hasCustomPrompt="1"/>
          </p:nvPr>
        </p:nvSpPr>
        <p:spPr>
          <a:xfrm>
            <a:off x="6165761" y="2594034"/>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0" name="Picture Placeholder 20"/>
          <p:cNvSpPr>
            <a:spLocks noGrp="1"/>
          </p:cNvSpPr>
          <p:nvPr>
            <p:ph type="pic" sz="quarter" idx="22" hasCustomPrompt="1"/>
          </p:nvPr>
        </p:nvSpPr>
        <p:spPr>
          <a:xfrm>
            <a:off x="4257695" y="3710517"/>
            <a:ext cx="1828800" cy="182880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31" name="Text Placeholder 22"/>
          <p:cNvSpPr>
            <a:spLocks noGrp="1"/>
          </p:cNvSpPr>
          <p:nvPr>
            <p:ph type="body" sz="quarter" idx="23" hasCustomPrompt="1"/>
          </p:nvPr>
        </p:nvSpPr>
        <p:spPr>
          <a:xfrm>
            <a:off x="6165761"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2" name="Picture Placeholder 20"/>
          <p:cNvSpPr>
            <a:spLocks noGrp="1"/>
          </p:cNvSpPr>
          <p:nvPr>
            <p:ph type="pic" sz="quarter" idx="24" hasCustomPrompt="1"/>
          </p:nvPr>
        </p:nvSpPr>
        <p:spPr>
          <a:xfrm>
            <a:off x="8021012" y="1619251"/>
            <a:ext cx="1828800" cy="182880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33" name="Text Placeholder 22"/>
          <p:cNvSpPr>
            <a:spLocks noGrp="1"/>
          </p:cNvSpPr>
          <p:nvPr>
            <p:ph type="body" sz="quarter" idx="25" hasCustomPrompt="1"/>
          </p:nvPr>
        </p:nvSpPr>
        <p:spPr>
          <a:xfrm>
            <a:off x="9929079" y="2594034"/>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4" name="Picture Placeholder 20"/>
          <p:cNvSpPr>
            <a:spLocks noGrp="1"/>
          </p:cNvSpPr>
          <p:nvPr>
            <p:ph type="pic" sz="quarter" idx="26" hasCustomPrompt="1"/>
          </p:nvPr>
        </p:nvSpPr>
        <p:spPr>
          <a:xfrm>
            <a:off x="8021012" y="3710517"/>
            <a:ext cx="1828800" cy="1828800"/>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35" name="Text Placeholder 22"/>
          <p:cNvSpPr>
            <a:spLocks noGrp="1"/>
          </p:cNvSpPr>
          <p:nvPr>
            <p:ph type="body" sz="quarter" idx="27" hasCustomPrompt="1"/>
          </p:nvPr>
        </p:nvSpPr>
        <p:spPr>
          <a:xfrm>
            <a:off x="9929079"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7" name="Title 6"/>
          <p:cNvSpPr>
            <a:spLocks noGrp="1"/>
          </p:cNvSpPr>
          <p:nvPr>
            <p:ph type="title" hasCustomPrompt="1"/>
          </p:nvPr>
        </p:nvSpPr>
        <p:spPr>
          <a:xfrm>
            <a:off x="486833" y="646176"/>
            <a:ext cx="11129433" cy="862195"/>
          </a:xfrm>
        </p:spPr>
        <p:txBody>
          <a:bodyPr/>
          <a:lstStyle>
            <a:lvl1pPr>
              <a:defRPr baseline="0"/>
            </a:lvl1pPr>
          </a:lstStyle>
          <a:p>
            <a:r>
              <a:rPr lang="en-US"/>
              <a:t>HEADSHOT SLIDE (MAX OF 5 – SPEAKER OR TEAM LAYOUT</a:t>
            </a:r>
          </a:p>
        </p:txBody>
      </p:sp>
    </p:spTree>
    <p:extLst>
      <p:ext uri="{BB962C8B-B14F-4D97-AF65-F5344CB8AC3E}">
        <p14:creationId xmlns:p14="http://schemas.microsoft.com/office/powerpoint/2010/main" val="289552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519627"/>
            <a:ext cx="11106151" cy="398213"/>
          </a:xfrm>
        </p:spPr>
        <p:txBody>
          <a:bodyPr/>
          <a:lstStyle>
            <a:lvl1pPr>
              <a:lnSpc>
                <a:spcPts val="2133"/>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endParaRPr lang="en-US"/>
          </a:p>
        </p:txBody>
      </p:sp>
      <p:sp>
        <p:nvSpPr>
          <p:cNvPr id="6" name="Slide Number Placeholder 5"/>
          <p:cNvSpPr>
            <a:spLocks noGrp="1"/>
          </p:cNvSpPr>
          <p:nvPr>
            <p:ph type="sldNum" sz="quarter" idx="15"/>
          </p:nvPr>
        </p:nvSpPr>
        <p:spPr/>
        <p:txBody>
          <a:bodyPr/>
          <a:lstStyle/>
          <a:p>
            <a:fld id="{3C0D7A49-93EE-4889-A6F7-24DF26067A23}" type="slidenum">
              <a:rPr lang="en-US" smtClean="0"/>
              <a:t>‹#›</a:t>
            </a:fld>
            <a:endParaRPr lang="en-US"/>
          </a:p>
        </p:txBody>
      </p:sp>
      <p:sp>
        <p:nvSpPr>
          <p:cNvPr id="4" name="Text Placeholder 3"/>
          <p:cNvSpPr>
            <a:spLocks noGrp="1"/>
          </p:cNvSpPr>
          <p:nvPr>
            <p:ph type="body" sz="quarter" idx="16"/>
          </p:nvPr>
        </p:nvSpPr>
        <p:spPr>
          <a:xfrm>
            <a:off x="486834" y="2038298"/>
            <a:ext cx="11129433" cy="4221604"/>
          </a:xfrm>
        </p:spPr>
        <p:txBody>
          <a:bodyPr/>
          <a:lstStyle>
            <a:lvl1pPr>
              <a:spcBef>
                <a:spcPts val="800"/>
              </a:spcBef>
              <a:defRPr sz="1733"/>
            </a:lvl1pPr>
            <a:lvl2pPr>
              <a:spcBef>
                <a:spcPts val="800"/>
              </a:spcBef>
              <a:defRPr sz="1733"/>
            </a:lvl2pPr>
            <a:lvl3pPr>
              <a:spcBef>
                <a:spcPts val="800"/>
              </a:spcBef>
              <a:defRPr sz="1600"/>
            </a:lvl3pPr>
            <a:lvl4pPr>
              <a:spcBef>
                <a:spcPts val="800"/>
              </a:spcBef>
              <a:defRPr sz="1467"/>
            </a:lvl4pPr>
            <a:lvl5pPr>
              <a:spcBef>
                <a:spcPts val="8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75866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476251" y="4399771"/>
            <a:ext cx="11140016" cy="1952347"/>
          </a:xfrm>
        </p:spPr>
        <p:txBody>
          <a:bodyPr anchor="t"/>
          <a:lstStyle>
            <a:lvl1pPr marL="0" indent="0">
              <a:spcBef>
                <a:spcPts val="800"/>
              </a:spcBef>
              <a:buNone/>
              <a:defRPr sz="1867" b="0" baseline="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explanatory copy here.</a:t>
            </a:r>
          </a:p>
        </p:txBody>
      </p:sp>
      <p:sp>
        <p:nvSpPr>
          <p:cNvPr id="21" name="Text Placeholder 22"/>
          <p:cNvSpPr>
            <a:spLocks noGrp="1"/>
          </p:cNvSpPr>
          <p:nvPr>
            <p:ph type="body" sz="quarter" idx="19" hasCustomPrompt="1"/>
          </p:nvPr>
        </p:nvSpPr>
        <p:spPr>
          <a:xfrm>
            <a:off x="476251" y="3928615"/>
            <a:ext cx="11140016" cy="465864"/>
          </a:xfrm>
        </p:spPr>
        <p:txBody>
          <a:bodyPr anchor="t"/>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subtitle here – recommend a limit of 1 line.</a:t>
            </a:r>
          </a:p>
        </p:txBody>
      </p:sp>
      <p:sp>
        <p:nvSpPr>
          <p:cNvPr id="19" name="Picture Placeholder 20"/>
          <p:cNvSpPr>
            <a:spLocks noGrp="1"/>
          </p:cNvSpPr>
          <p:nvPr>
            <p:ph type="pic" sz="quarter" idx="18" hasCustomPrompt="1"/>
          </p:nvPr>
        </p:nvSpPr>
        <p:spPr>
          <a:xfrm>
            <a:off x="7957039" y="1716783"/>
            <a:ext cx="3656869" cy="2084751"/>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4221793" y="1723746"/>
            <a:ext cx="3653184" cy="2077788"/>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487211" y="1720579"/>
            <a:ext cx="3653967" cy="2080955"/>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17029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476251" y="4504336"/>
            <a:ext cx="2474976" cy="1737240"/>
          </a:xfrm>
        </p:spPr>
        <p:txBody>
          <a:bodyPr anchor="t"/>
          <a:lstStyle>
            <a:lvl1pPr marL="0" indent="0">
              <a:spcBef>
                <a:spcPts val="0"/>
              </a:spcBef>
              <a:spcAft>
                <a:spcPts val="0"/>
              </a:spcAft>
              <a:buNone/>
              <a:defRPr sz="3733" b="1" baseline="0">
                <a:solidFill>
                  <a:schemeClr val="accent3">
                    <a:lumMod val="75000"/>
                  </a:schemeClr>
                </a:solidFill>
              </a:defRPr>
            </a:lvl1pPr>
            <a:lvl2pPr marL="228594" indent="-228594">
              <a:spcBef>
                <a:spcPts val="800"/>
              </a:spcBef>
              <a:spcAft>
                <a:spcPts val="0"/>
              </a:spcAft>
              <a:buFont typeface="Wingdings" panose="05000000000000000000" pitchFamily="2" charset="2"/>
              <a:buChar char="§"/>
              <a:defRPr sz="1333" baseline="0"/>
            </a:lvl2pPr>
            <a:lvl3pPr marL="455073" indent="-228594">
              <a:spcBef>
                <a:spcPts val="800"/>
              </a:spcBef>
              <a:spcAft>
                <a:spcPts val="0"/>
              </a:spcAft>
              <a:buFont typeface="Arial" panose="020B0604020202020204" pitchFamily="34" charset="0"/>
              <a:buChar char="•"/>
              <a:tabLst>
                <a:tab pos="533387" algn="l"/>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21" name="Text Placeholder 22"/>
          <p:cNvSpPr>
            <a:spLocks noGrp="1"/>
          </p:cNvSpPr>
          <p:nvPr>
            <p:ph type="body" sz="quarter" idx="19" hasCustomPrompt="1"/>
          </p:nvPr>
        </p:nvSpPr>
        <p:spPr>
          <a:xfrm>
            <a:off x="485085" y="1522791"/>
            <a:ext cx="11140016" cy="624061"/>
          </a:xfrm>
        </p:spPr>
        <p:txBody>
          <a:bodyPr anchor="t"/>
          <a:lstStyle>
            <a:lvl1pPr marL="0" indent="0">
              <a:spcBef>
                <a:spcPts val="0"/>
              </a:spcBef>
              <a:buNone/>
              <a:defRPr sz="1867" b="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explanatory copy here.</a:t>
            </a:r>
          </a:p>
        </p:txBody>
      </p:sp>
      <p:sp>
        <p:nvSpPr>
          <p:cNvPr id="19" name="Picture Placeholder 20"/>
          <p:cNvSpPr>
            <a:spLocks noGrp="1"/>
          </p:cNvSpPr>
          <p:nvPr>
            <p:ph type="pic" sz="quarter" idx="18" hasCustomPrompt="1"/>
          </p:nvPr>
        </p:nvSpPr>
        <p:spPr>
          <a:xfrm>
            <a:off x="6217592" y="2338765"/>
            <a:ext cx="2487168" cy="1987296"/>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3346921" y="2338765"/>
            <a:ext cx="2487168" cy="1987296"/>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476251" y="2338765"/>
            <a:ext cx="2487168" cy="1987296"/>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baseline="0"/>
            </a:lvl1pPr>
          </a:lstStyle>
          <a:p>
            <a:r>
              <a:rPr lang="en-US"/>
              <a:t>INSERT HEADLINE HERE – UP TO 2 FULL WIDTH LINES (ALL CAPS)</a:t>
            </a:r>
          </a:p>
        </p:txBody>
      </p:sp>
      <p:sp>
        <p:nvSpPr>
          <p:cNvPr id="33" name="Picture Placeholder 20"/>
          <p:cNvSpPr>
            <a:spLocks noGrp="1"/>
          </p:cNvSpPr>
          <p:nvPr>
            <p:ph type="pic" sz="quarter" idx="21" hasCustomPrompt="1"/>
          </p:nvPr>
        </p:nvSpPr>
        <p:spPr>
          <a:xfrm>
            <a:off x="9110049" y="2338765"/>
            <a:ext cx="2487168" cy="1987296"/>
          </a:xfrm>
          <a:noFill/>
        </p:spPr>
        <p:txBody>
          <a:bodyPr tIns="91440"/>
          <a:lstStyle>
            <a:lvl1pPr marL="0" indent="0" algn="ctr">
              <a:buNone/>
              <a:defRPr sz="1200" baseline="0"/>
            </a:lvl1pPr>
          </a:lstStyle>
          <a:p>
            <a:r>
              <a:rPr lang="en-US" dirty="0"/>
              <a:t>Click icon to </a:t>
            </a:r>
            <a:br>
              <a:rPr lang="en-US" dirty="0"/>
            </a:br>
            <a:r>
              <a:rPr lang="en-US" dirty="0"/>
              <a:t>insert a photo</a:t>
            </a:r>
          </a:p>
        </p:txBody>
      </p:sp>
      <p:sp>
        <p:nvSpPr>
          <p:cNvPr id="34" name="Text Placeholder 22"/>
          <p:cNvSpPr>
            <a:spLocks noGrp="1"/>
          </p:cNvSpPr>
          <p:nvPr>
            <p:ph type="body" sz="quarter" idx="22" hasCustomPrompt="1"/>
          </p:nvPr>
        </p:nvSpPr>
        <p:spPr>
          <a:xfrm>
            <a:off x="3346921" y="4504336"/>
            <a:ext cx="2474976" cy="1737240"/>
          </a:xfrm>
        </p:spPr>
        <p:txBody>
          <a:bodyPr anchor="t"/>
          <a:lstStyle>
            <a:lvl1pPr marL="0" indent="0">
              <a:spcBef>
                <a:spcPts val="0"/>
              </a:spcBef>
              <a:spcAft>
                <a:spcPts val="0"/>
              </a:spcAft>
              <a:buNone/>
              <a:defRPr sz="3733" b="1" baseline="0">
                <a:solidFill>
                  <a:schemeClr val="accent3">
                    <a:lumMod val="75000"/>
                  </a:schemeClr>
                </a:solidFill>
              </a:defRPr>
            </a:lvl1pPr>
            <a:lvl2pPr marL="228594" indent="-228594">
              <a:spcBef>
                <a:spcPts val="800"/>
              </a:spcBef>
              <a:buFont typeface="Wingdings" panose="05000000000000000000" pitchFamily="2" charset="2"/>
              <a:buChar char="§"/>
              <a:defRPr sz="1333" baseline="0"/>
            </a:lvl2pPr>
            <a:lvl3pPr marL="455073" indent="-228594">
              <a:spcBef>
                <a:spcPts val="800"/>
              </a:spcBef>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5" name="Text Placeholder 22"/>
          <p:cNvSpPr>
            <a:spLocks noGrp="1"/>
          </p:cNvSpPr>
          <p:nvPr>
            <p:ph type="body" sz="quarter" idx="23" hasCustomPrompt="1"/>
          </p:nvPr>
        </p:nvSpPr>
        <p:spPr>
          <a:xfrm>
            <a:off x="6217592" y="4504336"/>
            <a:ext cx="2474976" cy="1737240"/>
          </a:xfrm>
        </p:spPr>
        <p:txBody>
          <a:bodyPr anchor="t"/>
          <a:lstStyle>
            <a:lvl1pPr marL="0" indent="0">
              <a:spcBef>
                <a:spcPts val="0"/>
              </a:spcBef>
              <a:spcAft>
                <a:spcPts val="0"/>
              </a:spcAft>
              <a:buNone/>
              <a:defRPr sz="3733" b="1" baseline="0">
                <a:solidFill>
                  <a:schemeClr val="accent3">
                    <a:lumMod val="75000"/>
                  </a:schemeClr>
                </a:solidFill>
              </a:defRPr>
            </a:lvl1pPr>
            <a:lvl2pPr marL="228594" indent="-228594">
              <a:spcBef>
                <a:spcPts val="800"/>
              </a:spcBef>
              <a:buFont typeface="Wingdings" panose="05000000000000000000" pitchFamily="2" charset="2"/>
              <a:buChar char="§"/>
              <a:defRPr sz="1333" baseline="0"/>
            </a:lvl2pPr>
            <a:lvl3pPr marL="455073" indent="-228594">
              <a:spcBef>
                <a:spcPts val="800"/>
              </a:spcBef>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6" name="Text Placeholder 22"/>
          <p:cNvSpPr>
            <a:spLocks noGrp="1"/>
          </p:cNvSpPr>
          <p:nvPr>
            <p:ph type="body" sz="quarter" idx="24" hasCustomPrompt="1"/>
          </p:nvPr>
        </p:nvSpPr>
        <p:spPr>
          <a:xfrm>
            <a:off x="9122241" y="4504336"/>
            <a:ext cx="2474976" cy="1737240"/>
          </a:xfrm>
        </p:spPr>
        <p:txBody>
          <a:bodyPr anchor="t"/>
          <a:lstStyle>
            <a:lvl1pPr marL="0" indent="0">
              <a:spcBef>
                <a:spcPts val="0"/>
              </a:spcBef>
              <a:spcAft>
                <a:spcPts val="0"/>
              </a:spcAft>
              <a:buNone/>
              <a:defRPr sz="3733" b="1" baseline="0">
                <a:solidFill>
                  <a:schemeClr val="accent3">
                    <a:lumMod val="75000"/>
                  </a:schemeClr>
                </a:solidFill>
              </a:defRPr>
            </a:lvl1pPr>
            <a:lvl2pPr marL="228594" indent="-228594">
              <a:spcBef>
                <a:spcPts val="800"/>
              </a:spcBef>
              <a:buFont typeface="Wingdings" panose="05000000000000000000" pitchFamily="2" charset="2"/>
              <a:buChar char="§"/>
              <a:defRPr sz="1333" baseline="0"/>
            </a:lvl2pPr>
            <a:lvl3pPr marL="455073" indent="-228594">
              <a:spcBef>
                <a:spcPts val="800"/>
              </a:spcBef>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Tree>
    <p:extLst>
      <p:ext uri="{BB962C8B-B14F-4D97-AF65-F5344CB8AC3E}">
        <p14:creationId xmlns:p14="http://schemas.microsoft.com/office/powerpoint/2010/main" val="251056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F64F-5215-43BD-8374-95AA64143F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DF8BF-F34B-4622-8DA0-93FB1C7253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65FC4-CE14-4B61-BF9D-7E130680717D}"/>
              </a:ext>
            </a:extLst>
          </p:cNvPr>
          <p:cNvSpPr>
            <a:spLocks noGrp="1"/>
          </p:cNvSpPr>
          <p:nvPr>
            <p:ph type="dt" sz="half" idx="10"/>
          </p:nvPr>
        </p:nvSpPr>
        <p:spPr/>
        <p:txBody>
          <a:bodyPr/>
          <a:lstStyle/>
          <a:p>
            <a:fld id="{FFF931CE-C15E-4123-813D-B727C52E580F}" type="datetimeFigureOut">
              <a:rPr lang="en-US" smtClean="0"/>
              <a:pPr/>
              <a:t>9/3/2021</a:t>
            </a:fld>
            <a:endParaRPr lang="en-US"/>
          </a:p>
        </p:txBody>
      </p:sp>
      <p:sp>
        <p:nvSpPr>
          <p:cNvPr id="5" name="Footer Placeholder 4">
            <a:extLst>
              <a:ext uri="{FF2B5EF4-FFF2-40B4-BE49-F238E27FC236}">
                <a16:creationId xmlns:a16="http://schemas.microsoft.com/office/drawing/2014/main" id="{77CB05C3-BE5A-4706-BEFC-789D55B26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F93E5-1913-48E6-BCC4-D1233B6AD14E}"/>
              </a:ext>
            </a:extLst>
          </p:cNvPr>
          <p:cNvSpPr>
            <a:spLocks noGrp="1"/>
          </p:cNvSpPr>
          <p:nvPr>
            <p:ph type="sldNum" sz="quarter" idx="12"/>
          </p:nvPr>
        </p:nvSpPr>
        <p:spPr/>
        <p:txBody>
          <a:bodyPr/>
          <a:lstStyle/>
          <a:p>
            <a:fld id="{7452731C-109F-455B-933D-8E152D46E055}" type="slidenum">
              <a:rPr lang="en-US" smtClean="0"/>
              <a:pPr/>
              <a:t>‹#›</a:t>
            </a:fld>
            <a:endParaRPr lang="en-US"/>
          </a:p>
        </p:txBody>
      </p:sp>
    </p:spTree>
    <p:extLst>
      <p:ext uri="{BB962C8B-B14F-4D97-AF65-F5344CB8AC3E}">
        <p14:creationId xmlns:p14="http://schemas.microsoft.com/office/powerpoint/2010/main" val="262963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nvPr>
        </p:nvSpPr>
        <p:spPr/>
        <p:txBody>
          <a:bodyPr/>
          <a:lstStyle/>
          <a:p>
            <a:fld id="{3C0D7A49-93EE-4889-A6F7-24DF26067A23}" type="slidenum">
              <a:rPr lang="en-US" smtClean="0"/>
              <a:t>‹#›</a:t>
            </a:fld>
            <a:endParaRPr lang="en-US"/>
          </a:p>
        </p:txBody>
      </p:sp>
      <p:sp>
        <p:nvSpPr>
          <p:cNvPr id="4" name="Text Placeholder 3"/>
          <p:cNvSpPr>
            <a:spLocks noGrp="1"/>
          </p:cNvSpPr>
          <p:nvPr>
            <p:ph type="body" sz="quarter" idx="16" hasCustomPrompt="1"/>
          </p:nvPr>
        </p:nvSpPr>
        <p:spPr>
          <a:xfrm>
            <a:off x="4887384" y="719328"/>
            <a:ext cx="6728883" cy="5535456"/>
          </a:xfrm>
        </p:spPr>
        <p:txBody>
          <a:bodyPr/>
          <a:lstStyle>
            <a:lvl1pPr>
              <a:spcBef>
                <a:spcPts val="800"/>
              </a:spcBef>
              <a:defRPr/>
            </a:lvl1pPr>
            <a:lvl2pPr>
              <a:spcBef>
                <a:spcPts val="800"/>
              </a:spcBef>
              <a:defRPr/>
            </a:lvl2pPr>
            <a:lvl3pPr>
              <a:spcBef>
                <a:spcPts val="800"/>
              </a:spcBef>
              <a:defRPr sz="1600"/>
            </a:lvl3pPr>
            <a:lvl4pPr>
              <a:spcBef>
                <a:spcPts val="800"/>
              </a:spcBef>
              <a:defRPr/>
            </a:lvl4pPr>
            <a:lvl5pPr>
              <a:spcBef>
                <a:spcPts val="800"/>
              </a:spcBef>
              <a:defRPr/>
            </a:lvl5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486833" y="645743"/>
            <a:ext cx="4226984" cy="862195"/>
          </a:xfrm>
          <a:prstGeom prst="rect">
            <a:avLst/>
          </a:prstGeom>
        </p:spPr>
        <p:txBody>
          <a:bodyPr anchor="t"/>
          <a:lstStyle>
            <a:lvl1pPr>
              <a:defRPr baseline="0"/>
            </a:lvl1pPr>
          </a:lstStyle>
          <a:p>
            <a:r>
              <a:rPr lang="en-US"/>
              <a:t>INSERT HEADLINE – TWO LINES ALL CAPS</a:t>
            </a:r>
            <a:endParaRPr lang="en-US" dirty="0"/>
          </a:p>
        </p:txBody>
      </p:sp>
    </p:spTree>
    <p:extLst>
      <p:ext uri="{BB962C8B-B14F-4D97-AF65-F5344CB8AC3E}">
        <p14:creationId xmlns:p14="http://schemas.microsoft.com/office/powerpoint/2010/main" val="112617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endParaRPr lang="en-US"/>
          </a:p>
        </p:txBody>
      </p:sp>
      <p:sp>
        <p:nvSpPr>
          <p:cNvPr id="5" name="Slide Number Placeholder 4"/>
          <p:cNvSpPr>
            <a:spLocks noGrp="1"/>
          </p:cNvSpPr>
          <p:nvPr>
            <p:ph type="sldNum" sz="quarter" idx="15"/>
          </p:nvPr>
        </p:nvSpPr>
        <p:spPr/>
        <p:txBody>
          <a:bodyPr/>
          <a:lstStyle/>
          <a:p>
            <a:fld id="{3C0D7A49-93EE-4889-A6F7-24DF26067A23}" type="slidenum">
              <a:rPr lang="en-US" smtClean="0"/>
              <a:t>‹#›</a:t>
            </a:fld>
            <a:endParaRPr lang="en-US"/>
          </a:p>
        </p:txBody>
      </p:sp>
      <p:sp>
        <p:nvSpPr>
          <p:cNvPr id="3" name="Text Placeholder 2"/>
          <p:cNvSpPr>
            <a:spLocks noGrp="1"/>
          </p:cNvSpPr>
          <p:nvPr>
            <p:ph type="body" sz="quarter" idx="16" hasCustomPrompt="1"/>
          </p:nvPr>
        </p:nvSpPr>
        <p:spPr>
          <a:xfrm>
            <a:off x="486834" y="1162281"/>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486833" y="646176"/>
            <a:ext cx="11106151" cy="509240"/>
          </a:xfrm>
        </p:spPr>
        <p:txBody>
          <a:bodyPr/>
          <a:lstStyle>
            <a:lvl1pPr>
              <a:defRPr baseline="0"/>
            </a:lvl1pPr>
          </a:lstStyle>
          <a:p>
            <a:r>
              <a:rPr lang="en-US"/>
              <a:t>INSERT HEADLINE HERE – UP TO 1 FULL-WIDTH LINE</a:t>
            </a:r>
          </a:p>
        </p:txBody>
      </p:sp>
    </p:spTree>
    <p:extLst>
      <p:ext uri="{BB962C8B-B14F-4D97-AF65-F5344CB8AC3E}">
        <p14:creationId xmlns:p14="http://schemas.microsoft.com/office/powerpoint/2010/main" val="301422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684" y="1718734"/>
            <a:ext cx="6718301" cy="4519084"/>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486833" y="1718734"/>
            <a:ext cx="4226984" cy="4519084"/>
          </a:xfrm>
        </p:spPr>
        <p:txBody>
          <a:bodyPr/>
          <a:lstStyle>
            <a:lvl1pPr>
              <a:spcBef>
                <a:spcPts val="800"/>
              </a:spcBef>
              <a:spcAft>
                <a:spcPts val="0"/>
              </a:spcAft>
              <a:defRPr sz="1867" b="0"/>
            </a:lvl1pPr>
            <a:lvl2pPr>
              <a:spcBef>
                <a:spcPts val="800"/>
              </a:spcBef>
              <a:spcAft>
                <a:spcPts val="0"/>
              </a:spcAft>
              <a:defRPr sz="1733" baseline="0"/>
            </a:lvl2pPr>
            <a:lvl3pPr>
              <a:spcBef>
                <a:spcPts val="800"/>
              </a:spcBef>
              <a:spcAft>
                <a:spcPts val="0"/>
              </a:spcAft>
              <a:buClr>
                <a:srgbClr val="3086AB"/>
              </a:buClr>
              <a:defRPr sz="1600"/>
            </a:lvl3pPr>
            <a:lvl4pPr marL="687899" indent="-228594">
              <a:spcBef>
                <a:spcPts val="800"/>
              </a:spcBef>
              <a:spcAft>
                <a:spcPts val="0"/>
              </a:spcAft>
              <a:buFont typeface="Arial" panose="020B0604020202020204" pitchFamily="34" charset="0"/>
              <a:buChar char="-"/>
              <a:defRPr baseline="0"/>
            </a:lvl4pPr>
            <a:lvl5pPr>
              <a:spcBef>
                <a:spcPts val="800"/>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nvPr>
        </p:nvSpPr>
        <p:spPr/>
        <p:txBody>
          <a:bodyPr/>
          <a:lstStyle/>
          <a:p>
            <a:fld id="{3C0D7A49-93EE-4889-A6F7-24DF26067A23}" type="slidenum">
              <a:rPr lang="en-US" smtClean="0"/>
              <a:t>‹#›</a:t>
            </a:fld>
            <a:endParaRPr lang="en-US"/>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309992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4226984" cy="4519085"/>
          </a:xfrm>
        </p:spPr>
        <p:txBody>
          <a:bodyPr/>
          <a:lstStyle>
            <a:lvl1pPr>
              <a:spcBef>
                <a:spcPts val="800"/>
              </a:spcBef>
              <a:spcAft>
                <a:spcPts val="0"/>
              </a:spcAft>
              <a:buClr>
                <a:srgbClr val="2F85AA"/>
              </a:buClr>
              <a:defRPr sz="1867" b="0" baseline="0"/>
            </a:lvl1pPr>
            <a:lvl2pPr>
              <a:spcBef>
                <a:spcPts val="800"/>
              </a:spcBef>
              <a:spcAft>
                <a:spcPts val="0"/>
              </a:spcAft>
              <a:defRPr sz="1733" baseline="0"/>
            </a:lvl2pPr>
            <a:lvl3pPr>
              <a:spcBef>
                <a:spcPts val="800"/>
              </a:spcBef>
              <a:spcAft>
                <a:spcPts val="0"/>
              </a:spcAft>
              <a:buClr>
                <a:srgbClr val="3086AB"/>
              </a:buClr>
              <a:defRPr sz="1600" baseline="0"/>
            </a:lvl3pPr>
            <a:lvl4pPr marL="687899" indent="-228594">
              <a:spcBef>
                <a:spcPts val="800"/>
              </a:spcBef>
              <a:spcAft>
                <a:spcPts val="0"/>
              </a:spcAft>
              <a:buFont typeface="Arial" panose="020B0604020202020204" pitchFamily="34" charset="0"/>
              <a:buChar char="-"/>
              <a:defRPr baseline="0"/>
            </a:lvl4pPr>
            <a:lvl5pPr marL="914377" indent="-228594">
              <a:spcBef>
                <a:spcPts val="800"/>
              </a:spcBef>
              <a:spcAft>
                <a:spcPts val="0"/>
              </a:spcAft>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2" name="Footer Placeholder 1"/>
          <p:cNvSpPr>
            <a:spLocks noGrp="1"/>
          </p:cNvSpPr>
          <p:nvPr>
            <p:ph type="ftr" sz="quarter" idx="15"/>
          </p:nvPr>
        </p:nvSpPr>
        <p:spPr/>
        <p:txBody>
          <a:bodyPr/>
          <a:lstStyle/>
          <a:p>
            <a:endParaRPr lang="en-US"/>
          </a:p>
        </p:txBody>
      </p:sp>
      <p:sp>
        <p:nvSpPr>
          <p:cNvPr id="3" name="Slide Number Placeholder 2"/>
          <p:cNvSpPr>
            <a:spLocks noGrp="1"/>
          </p:cNvSpPr>
          <p:nvPr>
            <p:ph type="sldNum" sz="quarter" idx="16"/>
          </p:nvPr>
        </p:nvSpPr>
        <p:spPr/>
        <p:txBody>
          <a:bodyPr/>
          <a:lstStyle/>
          <a:p>
            <a:fld id="{3C0D7A49-93EE-4889-A6F7-24DF26067A23}" type="slidenum">
              <a:rPr lang="en-US" smtClean="0"/>
              <a:t>‹#›</a:t>
            </a:fld>
            <a:endParaRPr lang="en-US"/>
          </a:p>
        </p:txBody>
      </p:sp>
      <p:sp>
        <p:nvSpPr>
          <p:cNvPr id="5" name="Title 4"/>
          <p:cNvSpPr>
            <a:spLocks noGrp="1"/>
          </p:cNvSpPr>
          <p:nvPr>
            <p:ph type="title" hasCustomPrompt="1"/>
          </p:nvPr>
        </p:nvSpPr>
        <p:spPr>
          <a:xfrm>
            <a:off x="486833" y="646255"/>
            <a:ext cx="4226984" cy="862195"/>
          </a:xfrm>
        </p:spPr>
        <p:txBody>
          <a:bodyPr/>
          <a:lstStyle>
            <a:lvl1pPr>
              <a:defRPr baseline="0"/>
            </a:lvl1pPr>
          </a:lstStyle>
          <a:p>
            <a:r>
              <a:rPr lang="en-US"/>
              <a:t>INSERT HEADLINE – TWO LINES ALL CAPS</a:t>
            </a:r>
          </a:p>
        </p:txBody>
      </p:sp>
      <p:sp>
        <p:nvSpPr>
          <p:cNvPr id="7" name="Content Placeholder 2"/>
          <p:cNvSpPr>
            <a:spLocks noGrp="1"/>
          </p:cNvSpPr>
          <p:nvPr>
            <p:ph idx="1" hasCustomPrompt="1"/>
          </p:nvPr>
        </p:nvSpPr>
        <p:spPr>
          <a:xfrm>
            <a:off x="4874684" y="651934"/>
            <a:ext cx="6718301" cy="5585885"/>
          </a:xfrm>
        </p:spPr>
        <p:txBody>
          <a:bodyPr/>
          <a:lstStyle>
            <a:lvl1pPr>
              <a:defRPr baseline="0"/>
            </a:lvl1pPr>
          </a:lstStyle>
          <a:p>
            <a:pPr lvl="0"/>
            <a:r>
              <a:rPr lang="en-US" dirty="0"/>
              <a:t>Click an icon to insert a visual here at 2/3 width of slide</a:t>
            </a:r>
          </a:p>
        </p:txBody>
      </p:sp>
    </p:spTree>
    <p:extLst>
      <p:ext uri="{BB962C8B-B14F-4D97-AF65-F5344CB8AC3E}">
        <p14:creationId xmlns:p14="http://schemas.microsoft.com/office/powerpoint/2010/main" val="2518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684" y="707270"/>
            <a:ext cx="6733115" cy="55411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endParaRPr lang="en-US"/>
          </a:p>
        </p:txBody>
      </p:sp>
      <p:sp>
        <p:nvSpPr>
          <p:cNvPr id="11" name="Slide Number Placeholder 5"/>
          <p:cNvSpPr>
            <a:spLocks noGrp="1"/>
          </p:cNvSpPr>
          <p:nvPr>
            <p:ph type="sldNum" sz="quarter" idx="4"/>
          </p:nvPr>
        </p:nvSpPr>
        <p:spPr>
          <a:xfrm>
            <a:off x="1135963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3C0D7A49-93EE-4889-A6F7-24DF26067A23}" type="slidenum">
              <a:rPr lang="en-US" smtClean="0"/>
              <a:t>‹#›</a:t>
            </a:fld>
            <a:endParaRPr lang="en-US"/>
          </a:p>
        </p:txBody>
      </p:sp>
      <p:cxnSp>
        <p:nvCxnSpPr>
          <p:cNvPr id="12" name="Straight Connector 11"/>
          <p:cNvCxnSpPr/>
          <p:nvPr/>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37827"/>
            <a:ext cx="4226984" cy="862195"/>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686141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0" r:id="rId12"/>
    <p:sldLayoutId id="2147483680" r:id="rId13"/>
    <p:sldLayoutId id="2147483719" r:id="rId14"/>
    <p:sldLayoutId id="2147483720" r:id="rId15"/>
    <p:sldLayoutId id="214748372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684" y="707270"/>
            <a:ext cx="6733115" cy="55411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2398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pPr algn="r"/>
            <a:r>
              <a:rPr lang="en-US" dirty="0">
                <a:solidFill>
                  <a:srgbClr val="000000"/>
                </a:solidFill>
              </a:rPr>
              <a:t>© Bill &amp; Melinda Gates Foundation      |</a:t>
            </a:r>
          </a:p>
        </p:txBody>
      </p:sp>
      <p:sp>
        <p:nvSpPr>
          <p:cNvPr id="11" name="Slide Number Placeholder 5"/>
          <p:cNvSpPr>
            <a:spLocks noGrp="1"/>
          </p:cNvSpPr>
          <p:nvPr>
            <p:ph type="sldNum" sz="quarter" idx="4"/>
          </p:nvPr>
        </p:nvSpPr>
        <p:spPr>
          <a:xfrm>
            <a:off x="1135963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D3F7C509-FEEF-45D3-B896-7C07814C0C13}" type="slidenum">
              <a:rPr lang="en-US" smtClean="0">
                <a:solidFill>
                  <a:srgbClr val="000000"/>
                </a:solidFill>
              </a:rPr>
              <a:pPr/>
              <a:t>‹#›</a:t>
            </a:fld>
            <a:endParaRPr lang="en-US" dirty="0">
              <a:solidFill>
                <a:srgbClr val="000000"/>
              </a:solidFill>
            </a:endParaRPr>
          </a:p>
        </p:txBody>
      </p:sp>
      <p:cxnSp>
        <p:nvCxnSpPr>
          <p:cNvPr id="12" name="Straight Connector 11"/>
          <p:cNvCxnSpPr/>
          <p:nvPr userDrawn="1"/>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37827"/>
            <a:ext cx="4226984" cy="862195"/>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35724564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hdr="0" dt="0"/>
  <p:txStyles>
    <p:titleStyle>
      <a:lvl1pPr algn="l" defTabSz="1219170" rtl="0" eaLnBrk="1" latinLnBrk="0" hangingPunct="1">
        <a:lnSpc>
          <a:spcPts val="3067"/>
        </a:lnSpc>
        <a:spcBef>
          <a:spcPct val="0"/>
        </a:spcBef>
        <a:buNone/>
        <a:defRPr sz="2800" kern="1200" cap="none"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684" y="707270"/>
            <a:ext cx="6733115" cy="554112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9310"/>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pPr algn="r"/>
            <a:r>
              <a:rPr lang="en-US" dirty="0">
                <a:solidFill>
                  <a:srgbClr val="000000"/>
                </a:solidFill>
              </a:rPr>
              <a:t>© Bill &amp; Melinda Gates Foundation   | </a:t>
            </a:r>
          </a:p>
        </p:txBody>
      </p:sp>
      <p:sp>
        <p:nvSpPr>
          <p:cNvPr id="11" name="Slide Number Placeholder 5"/>
          <p:cNvSpPr>
            <a:spLocks noGrp="1"/>
          </p:cNvSpPr>
          <p:nvPr>
            <p:ph type="sldNum" sz="quarter" idx="4"/>
          </p:nvPr>
        </p:nvSpPr>
        <p:spPr>
          <a:xfrm>
            <a:off x="1135963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D3F7C509-FEEF-45D3-B896-7C07814C0C13}" type="slidenum">
              <a:rPr lang="en-US" smtClean="0">
                <a:solidFill>
                  <a:srgbClr val="000000"/>
                </a:solidFill>
              </a:rPr>
              <a:pPr/>
              <a:t>‹#›</a:t>
            </a:fld>
            <a:endParaRPr lang="en-US" dirty="0">
              <a:solidFill>
                <a:srgbClr val="000000"/>
              </a:solidFill>
            </a:endParaRPr>
          </a:p>
        </p:txBody>
      </p:sp>
      <p:cxnSp>
        <p:nvCxnSpPr>
          <p:cNvPr id="12" name="Straight Connector 11"/>
          <p:cNvCxnSpPr/>
          <p:nvPr userDrawn="1"/>
        </p:nvCxnSpPr>
        <p:spPr>
          <a:xfrm>
            <a:off x="486834" y="6465243"/>
            <a:ext cx="1112096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486833" y="640965"/>
            <a:ext cx="4226984" cy="862195"/>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6130160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p:titleStyle>
    <p:body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tags" Target="../tags/tag1.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g"/><Relationship Id="rId18" Type="http://schemas.openxmlformats.org/officeDocument/2006/relationships/image" Target="../media/image30.jpg"/><Relationship Id="rId3" Type="http://schemas.openxmlformats.org/officeDocument/2006/relationships/image" Target="../media/image15.jp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JPG"/><Relationship Id="rId17" Type="http://schemas.openxmlformats.org/officeDocument/2006/relationships/image" Target="../media/image29.jpg"/><Relationship Id="rId2" Type="http://schemas.openxmlformats.org/officeDocument/2006/relationships/notesSlide" Target="../notesSlides/notesSlide5.xml"/><Relationship Id="rId16" Type="http://schemas.openxmlformats.org/officeDocument/2006/relationships/image" Target="../media/image28.jpg"/><Relationship Id="rId20"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jpe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 Id="rId22"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a:fillRect/>
          </a:stretch>
        </p:blipFill>
        <p:spPr/>
      </p:pic>
      <p:sp>
        <p:nvSpPr>
          <p:cNvPr id="2" name="TextBox 1">
            <a:extLst>
              <a:ext uri="{FF2B5EF4-FFF2-40B4-BE49-F238E27FC236}">
                <a16:creationId xmlns:a16="http://schemas.microsoft.com/office/drawing/2014/main" id="{0A845567-8250-4B0A-A671-8EB6FD579D9F}"/>
              </a:ext>
            </a:extLst>
          </p:cNvPr>
          <p:cNvSpPr txBox="1"/>
          <p:nvPr/>
        </p:nvSpPr>
        <p:spPr>
          <a:xfrm>
            <a:off x="7315199" y="5444197"/>
            <a:ext cx="4318782" cy="787790"/>
          </a:xfrm>
          <a:prstGeom prst="rect">
            <a:avLst/>
          </a:prstGeom>
          <a:noFill/>
        </p:spPr>
        <p:txBody>
          <a:bodyPr wrap="square" lIns="0" tIns="0" rIns="0" bIns="0" rtlCol="0">
            <a:noAutofit/>
          </a:bodyPr>
          <a:lstStyle/>
          <a:p>
            <a:pPr marL="0" marR="0">
              <a:spcBef>
                <a:spcPts val="0"/>
              </a:spcBef>
              <a:spcAft>
                <a:spcPts val="0"/>
              </a:spcAft>
            </a:pPr>
            <a:r>
              <a:rPr lang="en-GB" sz="2000" b="1" dirty="0">
                <a:solidFill>
                  <a:schemeClr val="bg1"/>
                </a:solidFill>
                <a:effectLst/>
                <a:latin typeface="Calibri" panose="020F0502020204030204" pitchFamily="34" charset="0"/>
                <a:ea typeface="Calibri" panose="020F0502020204030204" pitchFamily="34" charset="0"/>
              </a:rPr>
              <a:t>Jeremie Zoungrana </a:t>
            </a:r>
            <a:r>
              <a:rPr lang="en-GB" sz="2000" b="1" dirty="0" err="1">
                <a:solidFill>
                  <a:schemeClr val="bg1"/>
                </a:solidFill>
                <a:effectLst/>
                <a:latin typeface="Calibri" panose="020F0502020204030204" pitchFamily="34" charset="0"/>
                <a:ea typeface="Calibri" panose="020F0502020204030204" pitchFamily="34" charset="0"/>
              </a:rPr>
              <a:t>M.Phil</a:t>
            </a:r>
            <a:r>
              <a:rPr lang="en-GB" sz="2000" b="1" dirty="0">
                <a:solidFill>
                  <a:schemeClr val="bg1"/>
                </a:solidFill>
                <a:effectLst/>
                <a:latin typeface="Calibri" panose="020F0502020204030204" pitchFamily="34" charset="0"/>
                <a:ea typeface="Calibri" panose="020F0502020204030204" pitchFamily="34" charset="0"/>
              </a:rPr>
              <a:t>, MSc, PhD. </a:t>
            </a:r>
          </a:p>
          <a:p>
            <a:pPr marL="0" marR="0">
              <a:spcBef>
                <a:spcPts val="0"/>
              </a:spcBef>
              <a:spcAft>
                <a:spcPts val="0"/>
              </a:spcAft>
            </a:pPr>
            <a:r>
              <a:rPr lang="en-GB" sz="2000" b="1" dirty="0">
                <a:solidFill>
                  <a:schemeClr val="bg1"/>
                </a:solidFill>
                <a:effectLst/>
                <a:latin typeface="Calibri" panose="020F0502020204030204" pitchFamily="34" charset="0"/>
                <a:ea typeface="Calibri" panose="020F0502020204030204" pitchFamily="34" charset="0"/>
              </a:rPr>
              <a:t>Director, Nigeria Country Office</a:t>
            </a:r>
          </a:p>
          <a:p>
            <a:endParaRPr lang="en-GB" sz="1600" b="1" dirty="0">
              <a:solidFill>
                <a:schemeClr val="accent6"/>
              </a:solidFill>
              <a:latin typeface="Arial" pitchFamily="34" charset="0"/>
              <a:cs typeface="Arial" pitchFamily="34" charset="0"/>
            </a:endParaRPr>
          </a:p>
        </p:txBody>
      </p:sp>
    </p:spTree>
    <p:extLst>
      <p:ext uri="{BB962C8B-B14F-4D97-AF65-F5344CB8AC3E}">
        <p14:creationId xmlns:p14="http://schemas.microsoft.com/office/powerpoint/2010/main" val="7607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A496078D-D522-4E49-8470-CE8F43AB27F0}"/>
              </a:ext>
            </a:extLst>
          </p:cNvPr>
          <p:cNvSpPr txBox="1"/>
          <p:nvPr/>
        </p:nvSpPr>
        <p:spPr>
          <a:xfrm>
            <a:off x="664300" y="1050547"/>
            <a:ext cx="573007" cy="5128311"/>
          </a:xfrm>
          <a:prstGeom prst="rect">
            <a:avLst/>
          </a:prstGeom>
          <a:solidFill>
            <a:schemeClr val="bg2">
              <a:lumMod val="40000"/>
              <a:lumOff val="60000"/>
              <a:alpha val="50000"/>
            </a:schemeClr>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59452A"/>
                </a:solidFill>
                <a:effectLst/>
                <a:uLnTx/>
                <a:uFillTx/>
                <a:latin typeface="Arial" pitchFamily="34" charset="0"/>
                <a:ea typeface="+mn-ea"/>
                <a:cs typeface="Arial" pitchFamily="34" charset="0"/>
              </a:rPr>
              <a:t>Gender</a:t>
            </a:r>
          </a:p>
        </p:txBody>
      </p:sp>
      <p:sp>
        <p:nvSpPr>
          <p:cNvPr id="82" name="TextBox 81">
            <a:extLst>
              <a:ext uri="{FF2B5EF4-FFF2-40B4-BE49-F238E27FC236}">
                <a16:creationId xmlns:a16="http://schemas.microsoft.com/office/drawing/2014/main" id="{C106ADE2-682B-4BCE-8DC5-C49067678966}"/>
              </a:ext>
            </a:extLst>
          </p:cNvPr>
          <p:cNvSpPr txBox="1"/>
          <p:nvPr/>
        </p:nvSpPr>
        <p:spPr>
          <a:xfrm>
            <a:off x="1291487" y="1044013"/>
            <a:ext cx="524274" cy="5133832"/>
          </a:xfrm>
          <a:prstGeom prst="rect">
            <a:avLst/>
          </a:prstGeom>
          <a:solidFill>
            <a:schemeClr val="bg2">
              <a:lumMod val="40000"/>
              <a:lumOff val="60000"/>
              <a:alpha val="50000"/>
            </a:schemeClr>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59452A"/>
                </a:solidFill>
                <a:effectLst/>
                <a:uLnTx/>
                <a:uFillTx/>
                <a:latin typeface="Arial" pitchFamily="34" charset="0"/>
                <a:ea typeface="+mn-ea"/>
                <a:cs typeface="Arial" pitchFamily="34" charset="0"/>
              </a:rPr>
              <a:t>Demand Gen.</a:t>
            </a:r>
          </a:p>
        </p:txBody>
      </p:sp>
      <p:sp>
        <p:nvSpPr>
          <p:cNvPr id="96" name="TextBox 95">
            <a:extLst>
              <a:ext uri="{FF2B5EF4-FFF2-40B4-BE49-F238E27FC236}">
                <a16:creationId xmlns:a16="http://schemas.microsoft.com/office/drawing/2014/main" id="{0D6FFA1C-F71C-4DAE-9D83-AD7B1286E221}"/>
              </a:ext>
            </a:extLst>
          </p:cNvPr>
          <p:cNvSpPr txBox="1"/>
          <p:nvPr/>
        </p:nvSpPr>
        <p:spPr>
          <a:xfrm>
            <a:off x="1874970" y="1054557"/>
            <a:ext cx="551326" cy="5128311"/>
          </a:xfrm>
          <a:prstGeom prst="rect">
            <a:avLst/>
          </a:prstGeom>
          <a:solidFill>
            <a:schemeClr val="bg2">
              <a:lumMod val="40000"/>
              <a:lumOff val="60000"/>
              <a:alpha val="50000"/>
            </a:schemeClr>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59452A"/>
                </a:solidFill>
                <a:effectLst/>
                <a:uLnTx/>
                <a:uFillTx/>
                <a:latin typeface="Arial" pitchFamily="34" charset="0"/>
                <a:ea typeface="+mn-ea"/>
                <a:cs typeface="Arial" pitchFamily="34" charset="0"/>
              </a:rPr>
              <a:t>Private Sector </a:t>
            </a:r>
          </a:p>
        </p:txBody>
      </p:sp>
      <p:sp>
        <p:nvSpPr>
          <p:cNvPr id="93" name="TextBox 92">
            <a:extLst>
              <a:ext uri="{FF2B5EF4-FFF2-40B4-BE49-F238E27FC236}">
                <a16:creationId xmlns:a16="http://schemas.microsoft.com/office/drawing/2014/main" id="{A1796B11-2EA9-4662-8478-A8A46FFC303D}"/>
              </a:ext>
            </a:extLst>
          </p:cNvPr>
          <p:cNvSpPr txBox="1"/>
          <p:nvPr/>
        </p:nvSpPr>
        <p:spPr>
          <a:xfrm>
            <a:off x="10601040" y="1445900"/>
            <a:ext cx="1471420" cy="4775027"/>
          </a:xfrm>
          <a:prstGeom prst="rect">
            <a:avLst/>
          </a:prstGeom>
          <a:solidFill>
            <a:schemeClr val="accent5">
              <a:alpha val="44000"/>
            </a:scheme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8" name="Group 7">
            <a:extLst>
              <a:ext uri="{FF2B5EF4-FFF2-40B4-BE49-F238E27FC236}">
                <a16:creationId xmlns:a16="http://schemas.microsoft.com/office/drawing/2014/main" id="{B1378DD9-40A7-4E48-9612-B742F0D44894}"/>
              </a:ext>
            </a:extLst>
          </p:cNvPr>
          <p:cNvGrpSpPr/>
          <p:nvPr/>
        </p:nvGrpSpPr>
        <p:grpSpPr>
          <a:xfrm>
            <a:off x="686666" y="1390630"/>
            <a:ext cx="7471435" cy="4910783"/>
            <a:chOff x="1453518" y="1168389"/>
            <a:chExt cx="6175578" cy="4910783"/>
          </a:xfrm>
        </p:grpSpPr>
        <p:sp>
          <p:nvSpPr>
            <p:cNvPr id="99" name="Rectangle 98">
              <a:extLst>
                <a:ext uri="{FF2B5EF4-FFF2-40B4-BE49-F238E27FC236}">
                  <a16:creationId xmlns:a16="http://schemas.microsoft.com/office/drawing/2014/main" id="{5627E738-A380-4E79-AE8F-DD832FD3BF17}"/>
                </a:ext>
              </a:extLst>
            </p:cNvPr>
            <p:cNvSpPr/>
            <p:nvPr/>
          </p:nvSpPr>
          <p:spPr>
            <a:xfrm>
              <a:off x="1453518" y="1193561"/>
              <a:ext cx="6153782" cy="15087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4844C313-FC6C-4B34-B2CC-2C8FC911AC58}"/>
                </a:ext>
              </a:extLst>
            </p:cNvPr>
            <p:cNvSpPr/>
            <p:nvPr/>
          </p:nvSpPr>
          <p:spPr>
            <a:xfrm>
              <a:off x="1478686" y="2832221"/>
              <a:ext cx="6137427" cy="16134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E1827552-C990-4839-9C61-D77D045BEE31}"/>
                </a:ext>
              </a:extLst>
            </p:cNvPr>
            <p:cNvSpPr/>
            <p:nvPr/>
          </p:nvSpPr>
          <p:spPr>
            <a:xfrm>
              <a:off x="1475314" y="4569670"/>
              <a:ext cx="6153782" cy="15095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Isosceles Triangle 1">
              <a:extLst>
                <a:ext uri="{FF2B5EF4-FFF2-40B4-BE49-F238E27FC236}">
                  <a16:creationId xmlns:a16="http://schemas.microsoft.com/office/drawing/2014/main" id="{A3810A32-E7A4-44F1-9363-1F7233404CE8}"/>
                </a:ext>
              </a:extLst>
            </p:cNvPr>
            <p:cNvSpPr/>
            <p:nvPr/>
          </p:nvSpPr>
          <p:spPr>
            <a:xfrm rot="5400000">
              <a:off x="822399" y="1819571"/>
              <a:ext cx="1638660" cy="336295"/>
            </a:xfrm>
            <a:prstGeom prst="triangle">
              <a:avLst>
                <a:gd name="adj" fmla="val 487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Isosceles Triangle 38">
              <a:extLst>
                <a:ext uri="{FF2B5EF4-FFF2-40B4-BE49-F238E27FC236}">
                  <a16:creationId xmlns:a16="http://schemas.microsoft.com/office/drawing/2014/main" id="{5FA3F477-9ECF-449A-971A-72A8669599AD}"/>
                </a:ext>
              </a:extLst>
            </p:cNvPr>
            <p:cNvSpPr/>
            <p:nvPr/>
          </p:nvSpPr>
          <p:spPr>
            <a:xfrm rot="5400000">
              <a:off x="859823" y="3496837"/>
              <a:ext cx="1561450" cy="336295"/>
            </a:xfrm>
            <a:prstGeom prst="triangle">
              <a:avLst>
                <a:gd name="adj" fmla="val 4873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Isosceles Triangle 39">
              <a:extLst>
                <a:ext uri="{FF2B5EF4-FFF2-40B4-BE49-F238E27FC236}">
                  <a16:creationId xmlns:a16="http://schemas.microsoft.com/office/drawing/2014/main" id="{5ACA016E-2FD2-4289-AAE9-B2B24196B159}"/>
                </a:ext>
              </a:extLst>
            </p:cNvPr>
            <p:cNvSpPr/>
            <p:nvPr/>
          </p:nvSpPr>
          <p:spPr>
            <a:xfrm rot="5400000">
              <a:off x="888709" y="5156274"/>
              <a:ext cx="1509501" cy="336295"/>
            </a:xfrm>
            <a:prstGeom prst="triangle">
              <a:avLst>
                <a:gd name="adj" fmla="val 4873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9" name="TextBox 68">
            <a:extLst>
              <a:ext uri="{FF2B5EF4-FFF2-40B4-BE49-F238E27FC236}">
                <a16:creationId xmlns:a16="http://schemas.microsoft.com/office/drawing/2014/main" id="{C557EF35-9F64-49A9-B2CC-7221F5E40063}"/>
              </a:ext>
            </a:extLst>
          </p:cNvPr>
          <p:cNvSpPr txBox="1"/>
          <p:nvPr/>
        </p:nvSpPr>
        <p:spPr>
          <a:xfrm>
            <a:off x="6281362" y="4890165"/>
            <a:ext cx="1817072" cy="1330762"/>
          </a:xfrm>
          <a:prstGeom prst="rect">
            <a:avLst/>
          </a:prstGeom>
          <a:solidFill>
            <a:schemeClr val="accent4"/>
          </a:solid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2" name="TextBox 61">
            <a:extLst>
              <a:ext uri="{FF2B5EF4-FFF2-40B4-BE49-F238E27FC236}">
                <a16:creationId xmlns:a16="http://schemas.microsoft.com/office/drawing/2014/main" id="{A74AA6DE-7EF2-4027-8B82-4034A27100C4}"/>
              </a:ext>
            </a:extLst>
          </p:cNvPr>
          <p:cNvSpPr txBox="1"/>
          <p:nvPr/>
        </p:nvSpPr>
        <p:spPr>
          <a:xfrm>
            <a:off x="6278240" y="3126490"/>
            <a:ext cx="1807632" cy="1468425"/>
          </a:xfrm>
          <a:prstGeom prst="rect">
            <a:avLst/>
          </a:prstGeom>
          <a:solidFill>
            <a:schemeClr val="accent3"/>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1" name="TextBox 60">
            <a:extLst>
              <a:ext uri="{FF2B5EF4-FFF2-40B4-BE49-F238E27FC236}">
                <a16:creationId xmlns:a16="http://schemas.microsoft.com/office/drawing/2014/main" id="{E46084C7-BF9E-4DF8-9081-EF94DD0392E8}"/>
              </a:ext>
            </a:extLst>
          </p:cNvPr>
          <p:cNvSpPr txBox="1"/>
          <p:nvPr/>
        </p:nvSpPr>
        <p:spPr>
          <a:xfrm>
            <a:off x="6353145" y="1451456"/>
            <a:ext cx="1732727" cy="1446783"/>
          </a:xfrm>
          <a:prstGeom prst="rect">
            <a:avLst/>
          </a:prstGeom>
          <a:solidFill>
            <a:schemeClr val="tx2">
              <a:lumMod val="60000"/>
              <a:lumOff val="40000"/>
            </a:schemeClr>
          </a:solid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Footer Placeholder 2">
            <a:extLst>
              <a:ext uri="{FF2B5EF4-FFF2-40B4-BE49-F238E27FC236}">
                <a16:creationId xmlns:a16="http://schemas.microsoft.com/office/drawing/2014/main" id="{59DA536F-8D52-4E28-8DDD-436E219D8604}"/>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000000"/>
                </a:solidFill>
                <a:effectLst/>
                <a:uLnTx/>
                <a:uFillTx/>
                <a:latin typeface="Arial" pitchFamily="34" charset="0"/>
                <a:ea typeface="+mn-ea"/>
                <a:cs typeface="Arial" pitchFamily="34" charset="0"/>
              </a:rPr>
              <a:t>© Bill &amp; Melinda Gates Foundation   | </a:t>
            </a:r>
            <a:endParaRPr kumimoji="0" lang="en-US" sz="800" b="0" i="0" u="none" strike="noStrike" kern="1200" cap="none" spc="27"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B6AC62A4-6EA0-4951-8C9A-580ECA577F4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3" name="TextBox 102">
            <a:extLst>
              <a:ext uri="{FF2B5EF4-FFF2-40B4-BE49-F238E27FC236}">
                <a16:creationId xmlns:a16="http://schemas.microsoft.com/office/drawing/2014/main" id="{C005C539-1670-49E9-A04B-F2B0C51FA942}"/>
              </a:ext>
            </a:extLst>
          </p:cNvPr>
          <p:cNvSpPr txBox="1"/>
          <p:nvPr/>
        </p:nvSpPr>
        <p:spPr>
          <a:xfrm rot="16200000">
            <a:off x="-1796875" y="3748930"/>
            <a:ext cx="4460227" cy="39962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NCO’s Strategic Priorities</a:t>
            </a:r>
          </a:p>
        </p:txBody>
      </p:sp>
      <p:sp>
        <p:nvSpPr>
          <p:cNvPr id="116" name="TextBox 115">
            <a:extLst>
              <a:ext uri="{FF2B5EF4-FFF2-40B4-BE49-F238E27FC236}">
                <a16:creationId xmlns:a16="http://schemas.microsoft.com/office/drawing/2014/main" id="{7126FC71-F972-4890-A1B4-8579F632538D}"/>
              </a:ext>
            </a:extLst>
          </p:cNvPr>
          <p:cNvSpPr txBox="1"/>
          <p:nvPr/>
        </p:nvSpPr>
        <p:spPr>
          <a:xfrm>
            <a:off x="1166492" y="3225896"/>
            <a:ext cx="1245879" cy="508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9452A"/>
                </a:solidFill>
                <a:effectLst/>
                <a:uLnTx/>
                <a:uFillTx/>
                <a:latin typeface="Arial" pitchFamily="34" charset="0"/>
                <a:ea typeface="+mn-ea"/>
                <a:cs typeface="Arial" pitchFamily="34" charset="0"/>
              </a:rPr>
              <a:t>SP 2. Strengthening capacity and enabling systems for delivery</a:t>
            </a:r>
          </a:p>
        </p:txBody>
      </p:sp>
      <p:sp>
        <p:nvSpPr>
          <p:cNvPr id="118" name="TextBox 117">
            <a:extLst>
              <a:ext uri="{FF2B5EF4-FFF2-40B4-BE49-F238E27FC236}">
                <a16:creationId xmlns:a16="http://schemas.microsoft.com/office/drawing/2014/main" id="{4782E6D9-D70C-4EC7-8F13-D74CF2A384DE}"/>
              </a:ext>
            </a:extLst>
          </p:cNvPr>
          <p:cNvSpPr txBox="1"/>
          <p:nvPr/>
        </p:nvSpPr>
        <p:spPr>
          <a:xfrm>
            <a:off x="1192425" y="5127673"/>
            <a:ext cx="1194011" cy="98944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9452A"/>
                </a:solidFill>
                <a:effectLst/>
                <a:uLnTx/>
                <a:uFillTx/>
                <a:latin typeface="Arial" pitchFamily="34" charset="0"/>
                <a:ea typeface="+mn-ea"/>
                <a:cs typeface="Arial" pitchFamily="34" charset="0"/>
              </a:rPr>
              <a:t>SP 3. Building Nigeria's institutions for the future</a:t>
            </a:r>
          </a:p>
        </p:txBody>
      </p:sp>
      <p:sp>
        <p:nvSpPr>
          <p:cNvPr id="114" name="TextBox 113">
            <a:extLst>
              <a:ext uri="{FF2B5EF4-FFF2-40B4-BE49-F238E27FC236}">
                <a16:creationId xmlns:a16="http://schemas.microsoft.com/office/drawing/2014/main" id="{EFA06916-A15F-4AC7-8769-CE7F31BB3C24}"/>
              </a:ext>
            </a:extLst>
          </p:cNvPr>
          <p:cNvSpPr txBox="1"/>
          <p:nvPr/>
        </p:nvSpPr>
        <p:spPr>
          <a:xfrm>
            <a:off x="1218360" y="1490094"/>
            <a:ext cx="1142145" cy="508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9452A"/>
                </a:solidFill>
                <a:effectLst/>
                <a:uLnTx/>
                <a:uFillTx/>
                <a:latin typeface="Arial" pitchFamily="34" charset="0"/>
                <a:ea typeface="+mn-ea"/>
                <a:cs typeface="Arial" pitchFamily="34" charset="0"/>
              </a:rPr>
              <a:t>SP 1. Influencing policy and finance for health and development</a:t>
            </a:r>
          </a:p>
        </p:txBody>
      </p:sp>
      <p:sp>
        <p:nvSpPr>
          <p:cNvPr id="5" name="Isosceles Triangle 4">
            <a:extLst>
              <a:ext uri="{FF2B5EF4-FFF2-40B4-BE49-F238E27FC236}">
                <a16:creationId xmlns:a16="http://schemas.microsoft.com/office/drawing/2014/main" id="{BA671F10-C90A-4AF8-B16B-FED35B4E08B8}"/>
              </a:ext>
            </a:extLst>
          </p:cNvPr>
          <p:cNvSpPr/>
          <p:nvPr/>
        </p:nvSpPr>
        <p:spPr>
          <a:xfrm rot="5400000">
            <a:off x="8008870" y="3682349"/>
            <a:ext cx="4856993" cy="327346"/>
          </a:xfrm>
          <a:prstGeom prst="triangle">
            <a:avLst/>
          </a:prstGeom>
          <a:solidFill>
            <a:srgbClr val="38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D8484E30-3861-4E7E-9379-3DE875AB4160}"/>
              </a:ext>
            </a:extLst>
          </p:cNvPr>
          <p:cNvCxnSpPr/>
          <p:nvPr/>
        </p:nvCxnSpPr>
        <p:spPr>
          <a:xfrm>
            <a:off x="2412371" y="1428501"/>
            <a:ext cx="0" cy="4885611"/>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4E06BA7-ED21-4E86-BAF5-BF731A49506C}"/>
              </a:ext>
            </a:extLst>
          </p:cNvPr>
          <p:cNvSpPr txBox="1"/>
          <p:nvPr/>
        </p:nvSpPr>
        <p:spPr>
          <a:xfrm>
            <a:off x="2559306" y="1019284"/>
            <a:ext cx="1471420" cy="39962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BOW</a:t>
            </a:r>
          </a:p>
        </p:txBody>
      </p:sp>
      <p:sp>
        <p:nvSpPr>
          <p:cNvPr id="65" name="TextBox 64">
            <a:extLst>
              <a:ext uri="{FF2B5EF4-FFF2-40B4-BE49-F238E27FC236}">
                <a16:creationId xmlns:a16="http://schemas.microsoft.com/office/drawing/2014/main" id="{E69E3635-5E23-4B41-A820-35C742D81B1C}"/>
              </a:ext>
            </a:extLst>
          </p:cNvPr>
          <p:cNvSpPr txBox="1"/>
          <p:nvPr/>
        </p:nvSpPr>
        <p:spPr>
          <a:xfrm>
            <a:off x="4272759" y="991498"/>
            <a:ext cx="1892482" cy="39962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Approach</a:t>
            </a:r>
          </a:p>
        </p:txBody>
      </p:sp>
      <p:sp>
        <p:nvSpPr>
          <p:cNvPr id="66" name="TextBox 65">
            <a:extLst>
              <a:ext uri="{FF2B5EF4-FFF2-40B4-BE49-F238E27FC236}">
                <a16:creationId xmlns:a16="http://schemas.microsoft.com/office/drawing/2014/main" id="{A86B9847-90BB-423A-AAF5-05E1AE3C6B3F}"/>
              </a:ext>
            </a:extLst>
          </p:cNvPr>
          <p:cNvSpPr txBox="1"/>
          <p:nvPr/>
        </p:nvSpPr>
        <p:spPr>
          <a:xfrm>
            <a:off x="4373300" y="1454440"/>
            <a:ext cx="1722700" cy="363285"/>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Influence and set a PHC forward agenda</a:t>
            </a:r>
          </a:p>
        </p:txBody>
      </p:sp>
      <p:sp>
        <p:nvSpPr>
          <p:cNvPr id="67" name="TextBox 66">
            <a:extLst>
              <a:ext uri="{FF2B5EF4-FFF2-40B4-BE49-F238E27FC236}">
                <a16:creationId xmlns:a16="http://schemas.microsoft.com/office/drawing/2014/main" id="{60BCA75C-BA95-45D4-B078-89B37F8E4830}"/>
              </a:ext>
            </a:extLst>
          </p:cNvPr>
          <p:cNvSpPr txBox="1"/>
          <p:nvPr/>
        </p:nvSpPr>
        <p:spPr>
          <a:xfrm>
            <a:off x="4373299" y="2495538"/>
            <a:ext cx="1737917" cy="359705"/>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Improve financing for PHC reforms</a:t>
            </a:r>
          </a:p>
        </p:txBody>
      </p:sp>
      <p:sp>
        <p:nvSpPr>
          <p:cNvPr id="68" name="TextBox 67">
            <a:extLst>
              <a:ext uri="{FF2B5EF4-FFF2-40B4-BE49-F238E27FC236}">
                <a16:creationId xmlns:a16="http://schemas.microsoft.com/office/drawing/2014/main" id="{AB854245-2E14-4973-A351-60B4887E0F30}"/>
              </a:ext>
            </a:extLst>
          </p:cNvPr>
          <p:cNvSpPr txBox="1"/>
          <p:nvPr/>
        </p:nvSpPr>
        <p:spPr>
          <a:xfrm>
            <a:off x="4373299" y="1869762"/>
            <a:ext cx="1705768" cy="564900"/>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Strengthen platforms for evidence-based policy and regulations </a:t>
            </a:r>
          </a:p>
        </p:txBody>
      </p:sp>
      <p:sp>
        <p:nvSpPr>
          <p:cNvPr id="71" name="TextBox 70">
            <a:extLst>
              <a:ext uri="{FF2B5EF4-FFF2-40B4-BE49-F238E27FC236}">
                <a16:creationId xmlns:a16="http://schemas.microsoft.com/office/drawing/2014/main" id="{530ECF2B-CEAA-4C4D-A5E4-A0F2586B389B}"/>
              </a:ext>
            </a:extLst>
          </p:cNvPr>
          <p:cNvSpPr txBox="1"/>
          <p:nvPr/>
        </p:nvSpPr>
        <p:spPr>
          <a:xfrm>
            <a:off x="2524214" y="1879270"/>
            <a:ext cx="1593255" cy="376375"/>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Strengthen platforms for policy/regulation </a:t>
            </a:r>
          </a:p>
        </p:txBody>
      </p:sp>
      <p:sp>
        <p:nvSpPr>
          <p:cNvPr id="72" name="TextBox 71">
            <a:extLst>
              <a:ext uri="{FF2B5EF4-FFF2-40B4-BE49-F238E27FC236}">
                <a16:creationId xmlns:a16="http://schemas.microsoft.com/office/drawing/2014/main" id="{6DAB356C-7605-42CB-8C51-24C8DB6E4BFB}"/>
              </a:ext>
            </a:extLst>
          </p:cNvPr>
          <p:cNvSpPr txBox="1"/>
          <p:nvPr/>
        </p:nvSpPr>
        <p:spPr>
          <a:xfrm>
            <a:off x="2530867" y="2307657"/>
            <a:ext cx="1593255" cy="569693"/>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Strengthen fiscal ecosystem for development</a:t>
            </a:r>
          </a:p>
        </p:txBody>
      </p:sp>
      <p:sp>
        <p:nvSpPr>
          <p:cNvPr id="73" name="TextBox 72">
            <a:extLst>
              <a:ext uri="{FF2B5EF4-FFF2-40B4-BE49-F238E27FC236}">
                <a16:creationId xmlns:a16="http://schemas.microsoft.com/office/drawing/2014/main" id="{E207472E-88C3-49C3-B6BC-F11BDB3D29D5}"/>
              </a:ext>
            </a:extLst>
          </p:cNvPr>
          <p:cNvSpPr txBox="1"/>
          <p:nvPr/>
        </p:nvSpPr>
        <p:spPr>
          <a:xfrm>
            <a:off x="2528089" y="1456238"/>
            <a:ext cx="1593255" cy="374080"/>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Strengthen platforms to shape agendas </a:t>
            </a:r>
          </a:p>
        </p:txBody>
      </p:sp>
      <p:sp>
        <p:nvSpPr>
          <p:cNvPr id="74" name="TextBox 73">
            <a:extLst>
              <a:ext uri="{FF2B5EF4-FFF2-40B4-BE49-F238E27FC236}">
                <a16:creationId xmlns:a16="http://schemas.microsoft.com/office/drawing/2014/main" id="{11840787-1DEE-42D9-A5C2-78BF6405CE06}"/>
              </a:ext>
            </a:extLst>
          </p:cNvPr>
          <p:cNvSpPr txBox="1"/>
          <p:nvPr/>
        </p:nvSpPr>
        <p:spPr>
          <a:xfrm>
            <a:off x="6484616" y="1019283"/>
            <a:ext cx="1471420" cy="39962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Key Investments</a:t>
            </a:r>
          </a:p>
        </p:txBody>
      </p:sp>
      <p:sp>
        <p:nvSpPr>
          <p:cNvPr id="75" name="TextBox 74">
            <a:extLst>
              <a:ext uri="{FF2B5EF4-FFF2-40B4-BE49-F238E27FC236}">
                <a16:creationId xmlns:a16="http://schemas.microsoft.com/office/drawing/2014/main" id="{BFAEA222-B525-4461-96F0-75E547812583}"/>
              </a:ext>
            </a:extLst>
          </p:cNvPr>
          <p:cNvSpPr txBox="1"/>
          <p:nvPr/>
        </p:nvSpPr>
        <p:spPr>
          <a:xfrm>
            <a:off x="8723152" y="1510625"/>
            <a:ext cx="1526439" cy="28928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1. Federal budget for PHC increases by __% by 2025</a:t>
            </a:r>
          </a:p>
        </p:txBody>
      </p:sp>
      <p:sp>
        <p:nvSpPr>
          <p:cNvPr id="76" name="TextBox 75">
            <a:extLst>
              <a:ext uri="{FF2B5EF4-FFF2-40B4-BE49-F238E27FC236}">
                <a16:creationId xmlns:a16="http://schemas.microsoft.com/office/drawing/2014/main" id="{E44F7322-AF41-4094-B49D-EAD89C87E3E8}"/>
              </a:ext>
            </a:extLst>
          </p:cNvPr>
          <p:cNvSpPr txBox="1"/>
          <p:nvPr/>
        </p:nvSpPr>
        <p:spPr>
          <a:xfrm>
            <a:off x="8712488" y="2175151"/>
            <a:ext cx="1526439" cy="28928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2. Evidence-based allocation formulas developed and used</a:t>
            </a:r>
          </a:p>
        </p:txBody>
      </p:sp>
      <p:sp>
        <p:nvSpPr>
          <p:cNvPr id="77" name="TextBox 76">
            <a:extLst>
              <a:ext uri="{FF2B5EF4-FFF2-40B4-BE49-F238E27FC236}">
                <a16:creationId xmlns:a16="http://schemas.microsoft.com/office/drawing/2014/main" id="{75BA564D-9969-47B6-9B0C-41B24C4C90ED}"/>
              </a:ext>
            </a:extLst>
          </p:cNvPr>
          <p:cNvSpPr txBox="1"/>
          <p:nvPr/>
        </p:nvSpPr>
        <p:spPr>
          <a:xfrm>
            <a:off x="8711080" y="2926396"/>
            <a:ext cx="1526439" cy="10900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3.Priority States routinely reporting PHC performance data to Federal level</a:t>
            </a:r>
          </a:p>
        </p:txBody>
      </p:sp>
      <p:cxnSp>
        <p:nvCxnSpPr>
          <p:cNvPr id="78" name="Straight Connector 77">
            <a:extLst>
              <a:ext uri="{FF2B5EF4-FFF2-40B4-BE49-F238E27FC236}">
                <a16:creationId xmlns:a16="http://schemas.microsoft.com/office/drawing/2014/main" id="{C8EA01CA-A788-41A4-B91C-015567F58A6A}"/>
              </a:ext>
            </a:extLst>
          </p:cNvPr>
          <p:cNvCxnSpPr>
            <a:cxnSpLocks/>
          </p:cNvCxnSpPr>
          <p:nvPr/>
        </p:nvCxnSpPr>
        <p:spPr>
          <a:xfrm>
            <a:off x="4205714" y="1320959"/>
            <a:ext cx="0" cy="501168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7A34923-0FF5-4667-BA2E-A580951965AC}"/>
              </a:ext>
            </a:extLst>
          </p:cNvPr>
          <p:cNvCxnSpPr>
            <a:cxnSpLocks/>
          </p:cNvCxnSpPr>
          <p:nvPr/>
        </p:nvCxnSpPr>
        <p:spPr>
          <a:xfrm>
            <a:off x="6195587" y="1366806"/>
            <a:ext cx="0" cy="501168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417F0FF-CE5B-421F-9A64-B586E6DA6F87}"/>
              </a:ext>
            </a:extLst>
          </p:cNvPr>
          <p:cNvSpPr txBox="1"/>
          <p:nvPr/>
        </p:nvSpPr>
        <p:spPr>
          <a:xfrm>
            <a:off x="6431794" y="1459220"/>
            <a:ext cx="1575427" cy="167154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NGF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Subnational Fiscal Data &amp; Investment in Human Capital Advocacy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Sustained Secretariat Support for Human Capital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83" name="TextBox 82">
            <a:extLst>
              <a:ext uri="{FF2B5EF4-FFF2-40B4-BE49-F238E27FC236}">
                <a16:creationId xmlns:a16="http://schemas.microsoft.com/office/drawing/2014/main" id="{A9FE6D4B-C03C-4E84-93A0-CB482210C354}"/>
              </a:ext>
            </a:extLst>
          </p:cNvPr>
          <p:cNvSpPr txBox="1"/>
          <p:nvPr/>
        </p:nvSpPr>
        <p:spPr>
          <a:xfrm>
            <a:off x="6254371" y="5320509"/>
            <a:ext cx="1854376" cy="11334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TA Hub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DRPC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CS SUNN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84" name="TextBox 83">
            <a:extLst>
              <a:ext uri="{FF2B5EF4-FFF2-40B4-BE49-F238E27FC236}">
                <a16:creationId xmlns:a16="http://schemas.microsoft.com/office/drawing/2014/main" id="{0F5C4C34-EE04-4D7B-8A76-1C18E6E6B6E5}"/>
              </a:ext>
            </a:extLst>
          </p:cNvPr>
          <p:cNvSpPr txBox="1"/>
          <p:nvPr/>
        </p:nvSpPr>
        <p:spPr>
          <a:xfrm>
            <a:off x="8721483" y="3820171"/>
            <a:ext cx="1526439" cy="62017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4. BHCPF disbursing effectively</a:t>
            </a:r>
          </a:p>
        </p:txBody>
      </p:sp>
      <p:sp>
        <p:nvSpPr>
          <p:cNvPr id="85" name="TextBox 84">
            <a:extLst>
              <a:ext uri="{FF2B5EF4-FFF2-40B4-BE49-F238E27FC236}">
                <a16:creationId xmlns:a16="http://schemas.microsoft.com/office/drawing/2014/main" id="{18953BF5-8DEA-49E2-B03C-CB826C134570}"/>
              </a:ext>
            </a:extLst>
          </p:cNvPr>
          <p:cNvSpPr txBox="1"/>
          <p:nvPr/>
        </p:nvSpPr>
        <p:spPr>
          <a:xfrm>
            <a:off x="8722533" y="4333396"/>
            <a:ext cx="1526439" cy="10900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5. Costed plans developed and included in state budgets</a:t>
            </a:r>
          </a:p>
        </p:txBody>
      </p:sp>
      <p:sp>
        <p:nvSpPr>
          <p:cNvPr id="86" name="TextBox 85">
            <a:extLst>
              <a:ext uri="{FF2B5EF4-FFF2-40B4-BE49-F238E27FC236}">
                <a16:creationId xmlns:a16="http://schemas.microsoft.com/office/drawing/2014/main" id="{0789701D-518A-481D-A442-5C984EFAF488}"/>
              </a:ext>
            </a:extLst>
          </p:cNvPr>
          <p:cNvSpPr txBox="1"/>
          <p:nvPr/>
        </p:nvSpPr>
        <p:spPr>
          <a:xfrm>
            <a:off x="4357547" y="3086838"/>
            <a:ext cx="1737360" cy="36576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6 PHC Domains </a:t>
            </a:r>
          </a:p>
        </p:txBody>
      </p:sp>
      <p:sp>
        <p:nvSpPr>
          <p:cNvPr id="87" name="TextBox 86">
            <a:extLst>
              <a:ext uri="{FF2B5EF4-FFF2-40B4-BE49-F238E27FC236}">
                <a16:creationId xmlns:a16="http://schemas.microsoft.com/office/drawing/2014/main" id="{5641DDD7-59B6-4F1F-A774-76598124A1EE}"/>
              </a:ext>
            </a:extLst>
          </p:cNvPr>
          <p:cNvSpPr txBox="1"/>
          <p:nvPr/>
        </p:nvSpPr>
        <p:spPr>
          <a:xfrm>
            <a:off x="2500598" y="4284935"/>
            <a:ext cx="1572768" cy="383015"/>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Support PST/FT delivery programs</a:t>
            </a:r>
          </a:p>
        </p:txBody>
      </p:sp>
      <p:sp>
        <p:nvSpPr>
          <p:cNvPr id="88" name="TextBox 87">
            <a:extLst>
              <a:ext uri="{FF2B5EF4-FFF2-40B4-BE49-F238E27FC236}">
                <a16:creationId xmlns:a16="http://schemas.microsoft.com/office/drawing/2014/main" id="{77BA9E9B-5D1F-488E-A08B-67958EA107C7}"/>
              </a:ext>
            </a:extLst>
          </p:cNvPr>
          <p:cNvSpPr txBox="1"/>
          <p:nvPr/>
        </p:nvSpPr>
        <p:spPr>
          <a:xfrm>
            <a:off x="4351631" y="3477491"/>
            <a:ext cx="1737360" cy="36576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Institutional CB to FMOH and Health MDAs</a:t>
            </a:r>
          </a:p>
        </p:txBody>
      </p:sp>
      <p:sp>
        <p:nvSpPr>
          <p:cNvPr id="89" name="TextBox 88">
            <a:extLst>
              <a:ext uri="{FF2B5EF4-FFF2-40B4-BE49-F238E27FC236}">
                <a16:creationId xmlns:a16="http://schemas.microsoft.com/office/drawing/2014/main" id="{7A3B7664-68B1-420F-9B56-ABF89FD1F728}"/>
              </a:ext>
            </a:extLst>
          </p:cNvPr>
          <p:cNvSpPr txBox="1"/>
          <p:nvPr/>
        </p:nvSpPr>
        <p:spPr>
          <a:xfrm>
            <a:off x="4338358" y="4262192"/>
            <a:ext cx="1737360" cy="36576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Demand-sensitive PHC approaches</a:t>
            </a:r>
          </a:p>
        </p:txBody>
      </p:sp>
      <p:sp>
        <p:nvSpPr>
          <p:cNvPr id="90" name="TextBox 89">
            <a:extLst>
              <a:ext uri="{FF2B5EF4-FFF2-40B4-BE49-F238E27FC236}">
                <a16:creationId xmlns:a16="http://schemas.microsoft.com/office/drawing/2014/main" id="{7DC7DE8D-A04D-495F-A277-AD11E955BDB2}"/>
              </a:ext>
            </a:extLst>
          </p:cNvPr>
          <p:cNvSpPr txBox="1"/>
          <p:nvPr/>
        </p:nvSpPr>
        <p:spPr>
          <a:xfrm>
            <a:off x="8673798" y="5184650"/>
            <a:ext cx="1526439" cy="10900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6. PHC utilization increases among target populations in BMGF priority states</a:t>
            </a:r>
          </a:p>
        </p:txBody>
      </p:sp>
      <p:cxnSp>
        <p:nvCxnSpPr>
          <p:cNvPr id="11" name="Straight Arrow Connector 10">
            <a:extLst>
              <a:ext uri="{FF2B5EF4-FFF2-40B4-BE49-F238E27FC236}">
                <a16:creationId xmlns:a16="http://schemas.microsoft.com/office/drawing/2014/main" id="{2C3AA2F0-AA4B-4D9D-9478-F59F2DCBCF42}"/>
              </a:ext>
            </a:extLst>
          </p:cNvPr>
          <p:cNvCxnSpPr>
            <a:cxnSpLocks/>
          </p:cNvCxnSpPr>
          <p:nvPr/>
        </p:nvCxnSpPr>
        <p:spPr>
          <a:xfrm flipH="1">
            <a:off x="2562731" y="1283682"/>
            <a:ext cx="9288447" cy="11383"/>
          </a:xfrm>
          <a:prstGeom prst="straightConnector1">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ED0CF4C9-69C9-416E-B7C7-5B6A1DE8B5DE}"/>
              </a:ext>
            </a:extLst>
          </p:cNvPr>
          <p:cNvSpPr txBox="1"/>
          <p:nvPr/>
        </p:nvSpPr>
        <p:spPr>
          <a:xfrm>
            <a:off x="8566072" y="667643"/>
            <a:ext cx="1668865" cy="39962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Illustrative PHC Performance Outcomes (NCO)</a:t>
            </a:r>
          </a:p>
        </p:txBody>
      </p:sp>
      <p:sp>
        <p:nvSpPr>
          <p:cNvPr id="105" name="TextBox 104">
            <a:extLst>
              <a:ext uri="{FF2B5EF4-FFF2-40B4-BE49-F238E27FC236}">
                <a16:creationId xmlns:a16="http://schemas.microsoft.com/office/drawing/2014/main" id="{6BAAF350-ED79-4AD3-9CBA-3DBBC7C42D73}"/>
              </a:ext>
            </a:extLst>
          </p:cNvPr>
          <p:cNvSpPr txBox="1"/>
          <p:nvPr/>
        </p:nvSpPr>
        <p:spPr>
          <a:xfrm>
            <a:off x="10578971" y="675476"/>
            <a:ext cx="1471420" cy="399629"/>
          </a:xfrm>
          <a:prstGeom prst="rect">
            <a:avLst/>
          </a:prstGeom>
          <a:noFill/>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Health Impact Outcomes (BMGF)</a:t>
            </a:r>
          </a:p>
        </p:txBody>
      </p:sp>
      <p:sp>
        <p:nvSpPr>
          <p:cNvPr id="106" name="TextBox 105">
            <a:extLst>
              <a:ext uri="{FF2B5EF4-FFF2-40B4-BE49-F238E27FC236}">
                <a16:creationId xmlns:a16="http://schemas.microsoft.com/office/drawing/2014/main" id="{77ACE5F2-10F6-44F5-A806-2ADC4984990E}"/>
              </a:ext>
            </a:extLst>
          </p:cNvPr>
          <p:cNvSpPr txBox="1"/>
          <p:nvPr/>
        </p:nvSpPr>
        <p:spPr>
          <a:xfrm>
            <a:off x="2483932" y="3103882"/>
            <a:ext cx="1572768" cy="27432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Strengthen capacity for governance</a:t>
            </a:r>
          </a:p>
        </p:txBody>
      </p:sp>
      <p:sp>
        <p:nvSpPr>
          <p:cNvPr id="108" name="TextBox 107">
            <a:extLst>
              <a:ext uri="{FF2B5EF4-FFF2-40B4-BE49-F238E27FC236}">
                <a16:creationId xmlns:a16="http://schemas.microsoft.com/office/drawing/2014/main" id="{514620BE-FB59-48D3-B552-78983FEC4D6A}"/>
              </a:ext>
            </a:extLst>
          </p:cNvPr>
          <p:cNvSpPr txBox="1"/>
          <p:nvPr/>
        </p:nvSpPr>
        <p:spPr>
          <a:xfrm>
            <a:off x="2499197" y="3903285"/>
            <a:ext cx="1572768" cy="328192"/>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Catalyze platforms relating to demand</a:t>
            </a:r>
          </a:p>
        </p:txBody>
      </p:sp>
      <p:sp>
        <p:nvSpPr>
          <p:cNvPr id="111" name="TextBox 110">
            <a:extLst>
              <a:ext uri="{FF2B5EF4-FFF2-40B4-BE49-F238E27FC236}">
                <a16:creationId xmlns:a16="http://schemas.microsoft.com/office/drawing/2014/main" id="{A595DE13-4819-4060-B3CB-EA88EA936B82}"/>
              </a:ext>
            </a:extLst>
          </p:cNvPr>
          <p:cNvSpPr txBox="1"/>
          <p:nvPr/>
        </p:nvSpPr>
        <p:spPr>
          <a:xfrm>
            <a:off x="6337449" y="3151685"/>
            <a:ext cx="1715142" cy="1413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Basket Funding, MOUs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Wrap Around TAs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PHC Challenge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 Hub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Healthcare Financing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Supply Chain Transformation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PPMVs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Feedback Systems</a:t>
            </a:r>
          </a:p>
        </p:txBody>
      </p:sp>
      <p:sp>
        <p:nvSpPr>
          <p:cNvPr id="120" name="TextBox 119">
            <a:extLst>
              <a:ext uri="{FF2B5EF4-FFF2-40B4-BE49-F238E27FC236}">
                <a16:creationId xmlns:a16="http://schemas.microsoft.com/office/drawing/2014/main" id="{84BC5DAD-3B7F-4AF4-ACB0-84A8B52EE5E7}"/>
              </a:ext>
            </a:extLst>
          </p:cNvPr>
          <p:cNvSpPr txBox="1"/>
          <p:nvPr/>
        </p:nvSpPr>
        <p:spPr>
          <a:xfrm>
            <a:off x="529051" y="23418"/>
            <a:ext cx="11063060" cy="65734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Health Theory of Action</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 By 2025, Better and More Equitable Health Outcomes Will Be Achieved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Through Targeted Actions at the Federal and State Levels to Improve Primary Health Care Performance</a:t>
            </a:r>
          </a:p>
        </p:txBody>
      </p:sp>
      <p:sp>
        <p:nvSpPr>
          <p:cNvPr id="122" name="TextBox 121">
            <a:extLst>
              <a:ext uri="{FF2B5EF4-FFF2-40B4-BE49-F238E27FC236}">
                <a16:creationId xmlns:a16="http://schemas.microsoft.com/office/drawing/2014/main" id="{AE708416-23B6-4F5C-A360-E4E5C17F0144}"/>
              </a:ext>
            </a:extLst>
          </p:cNvPr>
          <p:cNvSpPr txBox="1"/>
          <p:nvPr/>
        </p:nvSpPr>
        <p:spPr>
          <a:xfrm>
            <a:off x="10758005" y="3512026"/>
            <a:ext cx="1183987" cy="753590"/>
          </a:xfrm>
          <a:prstGeom prst="rect">
            <a:avLst/>
          </a:prstGeom>
          <a:solidFill>
            <a:schemeClr val="accent6">
              <a:lumMod val="50000"/>
              <a:lumOff val="50000"/>
            </a:schemeClr>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itchFamily="34" charset="0"/>
                <a:ea typeface="+mn-ea"/>
                <a:cs typeface="Arial" pitchFamily="34" charset="0"/>
              </a:rPr>
              <a:t>RMNCH-N outcomes improved equitably </a:t>
            </a:r>
          </a:p>
        </p:txBody>
      </p:sp>
      <p:sp>
        <p:nvSpPr>
          <p:cNvPr id="132" name="TextBox 131">
            <a:extLst>
              <a:ext uri="{FF2B5EF4-FFF2-40B4-BE49-F238E27FC236}">
                <a16:creationId xmlns:a16="http://schemas.microsoft.com/office/drawing/2014/main" id="{EADD5C20-7CD2-4728-AA1D-00E4F745A889}"/>
              </a:ext>
            </a:extLst>
          </p:cNvPr>
          <p:cNvSpPr txBox="1"/>
          <p:nvPr/>
        </p:nvSpPr>
        <p:spPr>
          <a:xfrm>
            <a:off x="4355946" y="4913670"/>
            <a:ext cx="1706775" cy="552181"/>
          </a:xfrm>
          <a:prstGeom prst="rect">
            <a:avLst/>
          </a:prstGeom>
          <a:solidFill>
            <a:schemeClr val="accent4"/>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Strategic partner selection and sustained technical assistance</a:t>
            </a:r>
          </a:p>
        </p:txBody>
      </p:sp>
      <p:sp>
        <p:nvSpPr>
          <p:cNvPr id="134" name="Isosceles Triangle 133">
            <a:extLst>
              <a:ext uri="{FF2B5EF4-FFF2-40B4-BE49-F238E27FC236}">
                <a16:creationId xmlns:a16="http://schemas.microsoft.com/office/drawing/2014/main" id="{D46155AD-19E6-4064-89DB-F291F45E45A3}"/>
              </a:ext>
            </a:extLst>
          </p:cNvPr>
          <p:cNvSpPr/>
          <p:nvPr/>
        </p:nvSpPr>
        <p:spPr>
          <a:xfrm rot="5400000">
            <a:off x="5987453" y="3670188"/>
            <a:ext cx="4856993" cy="327346"/>
          </a:xfrm>
          <a:prstGeom prst="triangle">
            <a:avLst/>
          </a:prstGeom>
          <a:solidFill>
            <a:srgbClr val="38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8A457F32-4A8B-4F30-8D47-1A846EBEEC6A}"/>
              </a:ext>
            </a:extLst>
          </p:cNvPr>
          <p:cNvSpPr/>
          <p:nvPr/>
        </p:nvSpPr>
        <p:spPr>
          <a:xfrm>
            <a:off x="2490578" y="3412137"/>
            <a:ext cx="1572768" cy="400110"/>
          </a:xfrm>
          <a:prstGeom prst="rect">
            <a:avLst/>
          </a:prstGeom>
          <a:solidFill>
            <a:schemeClr val="accent3"/>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Strengthen systems for service delivery</a:t>
            </a:r>
          </a:p>
        </p:txBody>
      </p:sp>
      <p:sp>
        <p:nvSpPr>
          <p:cNvPr id="79" name="TextBox 78">
            <a:extLst>
              <a:ext uri="{FF2B5EF4-FFF2-40B4-BE49-F238E27FC236}">
                <a16:creationId xmlns:a16="http://schemas.microsoft.com/office/drawing/2014/main" id="{2050C0B9-CE92-490E-9725-E791FDADE8F2}"/>
              </a:ext>
            </a:extLst>
          </p:cNvPr>
          <p:cNvSpPr txBox="1"/>
          <p:nvPr/>
        </p:nvSpPr>
        <p:spPr>
          <a:xfrm>
            <a:off x="2545058" y="4866743"/>
            <a:ext cx="1551566" cy="1372845"/>
          </a:xfrm>
          <a:prstGeom prst="rect">
            <a:avLst/>
          </a:prstGeom>
          <a:solidFill>
            <a:schemeClr val="accent4"/>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Catalyze emergence of strong local institutions</a:t>
            </a:r>
          </a:p>
        </p:txBody>
      </p:sp>
      <p:sp>
        <p:nvSpPr>
          <p:cNvPr id="91" name="TextBox 90">
            <a:extLst>
              <a:ext uri="{FF2B5EF4-FFF2-40B4-BE49-F238E27FC236}">
                <a16:creationId xmlns:a16="http://schemas.microsoft.com/office/drawing/2014/main" id="{DFDDC2F0-120D-4FE3-963D-E8EFC35F0051}"/>
              </a:ext>
            </a:extLst>
          </p:cNvPr>
          <p:cNvSpPr txBox="1"/>
          <p:nvPr/>
        </p:nvSpPr>
        <p:spPr>
          <a:xfrm>
            <a:off x="4339464" y="3871757"/>
            <a:ext cx="1737360" cy="36576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Integrated Service Delivery</a:t>
            </a:r>
          </a:p>
        </p:txBody>
      </p:sp>
      <p:sp>
        <p:nvSpPr>
          <p:cNvPr id="92" name="TextBox 91">
            <a:extLst>
              <a:ext uri="{FF2B5EF4-FFF2-40B4-BE49-F238E27FC236}">
                <a16:creationId xmlns:a16="http://schemas.microsoft.com/office/drawing/2014/main" id="{8CEB05CD-01E3-419F-B678-C4CD0800970A}"/>
              </a:ext>
            </a:extLst>
          </p:cNvPr>
          <p:cNvSpPr txBox="1"/>
          <p:nvPr/>
        </p:nvSpPr>
        <p:spPr>
          <a:xfrm>
            <a:off x="4348084" y="5533043"/>
            <a:ext cx="1689946" cy="557608"/>
          </a:xfrm>
          <a:prstGeom prst="rect">
            <a:avLst/>
          </a:prstGeom>
          <a:solidFill>
            <a:schemeClr val="accent4"/>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Strategic Org. Capacity Building through local expertise</a:t>
            </a:r>
          </a:p>
        </p:txBody>
      </p:sp>
      <p:sp>
        <p:nvSpPr>
          <p:cNvPr id="6" name="TextBox 5">
            <a:extLst>
              <a:ext uri="{FF2B5EF4-FFF2-40B4-BE49-F238E27FC236}">
                <a16:creationId xmlns:a16="http://schemas.microsoft.com/office/drawing/2014/main" id="{F5B87DA5-2043-4CC9-85FD-B580D2E35CF9}"/>
              </a:ext>
            </a:extLst>
          </p:cNvPr>
          <p:cNvSpPr txBox="1"/>
          <p:nvPr/>
        </p:nvSpPr>
        <p:spPr>
          <a:xfrm>
            <a:off x="10744756" y="2387641"/>
            <a:ext cx="1183987" cy="753590"/>
          </a:xfrm>
          <a:prstGeom prst="rect">
            <a:avLst/>
          </a:prstGeom>
          <a:solidFill>
            <a:schemeClr val="accent6">
              <a:lumMod val="50000"/>
              <a:lumOff val="50000"/>
            </a:schemeClr>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itchFamily="34" charset="0"/>
                <a:ea typeface="+mn-ea"/>
                <a:cs typeface="Arial" pitchFamily="34" charset="0"/>
              </a:rPr>
              <a:t>Polio eradicated</a:t>
            </a:r>
          </a:p>
        </p:txBody>
      </p:sp>
    </p:spTree>
    <p:extLst>
      <p:ext uri="{BB962C8B-B14F-4D97-AF65-F5344CB8AC3E}">
        <p14:creationId xmlns:p14="http://schemas.microsoft.com/office/powerpoint/2010/main" val="208561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BBF8AE7-A921-4C34-B44C-65159690F73F}"/>
              </a:ext>
            </a:extLst>
          </p:cNvPr>
          <p:cNvSpPr/>
          <p:nvPr/>
        </p:nvSpPr>
        <p:spPr>
          <a:xfrm>
            <a:off x="680447" y="1603688"/>
            <a:ext cx="3229081" cy="592733"/>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9B193F1F-2373-4AAB-802D-4CBC6FFBB188}"/>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000000"/>
                </a:solidFill>
                <a:effectLst/>
                <a:uLnTx/>
                <a:uFillTx/>
                <a:latin typeface="Arial" pitchFamily="34" charset="0"/>
                <a:ea typeface="+mn-ea"/>
                <a:cs typeface="Arial" pitchFamily="34" charset="0"/>
              </a:rPr>
              <a:t>© Bill &amp; Melinda Gates Foundation   | </a:t>
            </a:r>
            <a:endParaRPr kumimoji="0" lang="en-US" sz="800" b="0" i="0" u="none" strike="noStrike" kern="1200" cap="none" spc="27"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7E64B822-EE0B-4384-8451-E0FDD830996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Title 4">
            <a:extLst>
              <a:ext uri="{FF2B5EF4-FFF2-40B4-BE49-F238E27FC236}">
                <a16:creationId xmlns:a16="http://schemas.microsoft.com/office/drawing/2014/main" id="{09279F5A-62A6-45B5-ADCF-495CC516BF14}"/>
              </a:ext>
            </a:extLst>
          </p:cNvPr>
          <p:cNvSpPr>
            <a:spLocks noGrp="1"/>
          </p:cNvSpPr>
          <p:nvPr>
            <p:ph type="title"/>
          </p:nvPr>
        </p:nvSpPr>
        <p:spPr>
          <a:xfrm>
            <a:off x="542924" y="410856"/>
            <a:ext cx="11106151" cy="697577"/>
          </a:xfrm>
        </p:spPr>
        <p:txBody>
          <a:bodyPr/>
          <a:lstStyle/>
          <a:p>
            <a:r>
              <a:rPr lang="en-US" sz="2800" dirty="0" err="1"/>
              <a:t>Phc</a:t>
            </a:r>
            <a:r>
              <a:rPr lang="en-US" sz="2800" dirty="0"/>
              <a:t> strengthening is our key areas of focus at state level</a:t>
            </a:r>
          </a:p>
        </p:txBody>
      </p:sp>
      <p:sp>
        <p:nvSpPr>
          <p:cNvPr id="22" name="TextBox 21">
            <a:extLst>
              <a:ext uri="{FF2B5EF4-FFF2-40B4-BE49-F238E27FC236}">
                <a16:creationId xmlns:a16="http://schemas.microsoft.com/office/drawing/2014/main" id="{9C2CFF3F-75BB-4CF3-95BB-8C1E4EF78A6A}"/>
              </a:ext>
            </a:extLst>
          </p:cNvPr>
          <p:cNvSpPr txBox="1"/>
          <p:nvPr/>
        </p:nvSpPr>
        <p:spPr>
          <a:xfrm>
            <a:off x="710191" y="1638603"/>
            <a:ext cx="3078038" cy="5229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PHC is the entry point for 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BMGF health priorities</a:t>
            </a:r>
          </a:p>
        </p:txBody>
      </p:sp>
      <p:sp>
        <p:nvSpPr>
          <p:cNvPr id="34" name="Rectangle 33">
            <a:extLst>
              <a:ext uri="{FF2B5EF4-FFF2-40B4-BE49-F238E27FC236}">
                <a16:creationId xmlns:a16="http://schemas.microsoft.com/office/drawing/2014/main" id="{0895037E-02DA-4E0F-B7A8-9CC44FD2D9B9}"/>
              </a:ext>
            </a:extLst>
          </p:cNvPr>
          <p:cNvSpPr/>
          <p:nvPr/>
        </p:nvSpPr>
        <p:spPr>
          <a:xfrm>
            <a:off x="4661946" y="2381921"/>
            <a:ext cx="2894242" cy="3826458"/>
          </a:xfrm>
          <a:prstGeom prst="rect">
            <a:avLst/>
          </a:prstGeom>
          <a:solidFill>
            <a:schemeClr val="bg1"/>
          </a:solidFill>
          <a:ln w="9525">
            <a:solidFill>
              <a:schemeClr val="tx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75F70718-8837-4687-A25C-F59F824B3316}"/>
              </a:ext>
            </a:extLst>
          </p:cNvPr>
          <p:cNvPicPr>
            <a:picLocks noChangeAspect="1"/>
          </p:cNvPicPr>
          <p:nvPr/>
        </p:nvPicPr>
        <p:blipFill>
          <a:blip r:embed="rId2"/>
          <a:stretch>
            <a:fillRect/>
          </a:stretch>
        </p:blipFill>
        <p:spPr>
          <a:xfrm>
            <a:off x="4810833" y="2409914"/>
            <a:ext cx="2661380" cy="3646350"/>
          </a:xfrm>
          <a:prstGeom prst="rect">
            <a:avLst/>
          </a:prstGeom>
        </p:spPr>
      </p:pic>
      <p:sp>
        <p:nvSpPr>
          <p:cNvPr id="41" name="Rectangle 40">
            <a:extLst>
              <a:ext uri="{FF2B5EF4-FFF2-40B4-BE49-F238E27FC236}">
                <a16:creationId xmlns:a16="http://schemas.microsoft.com/office/drawing/2014/main" id="{24BFF7A0-13F2-4272-B5BE-C4363CA64E27}"/>
              </a:ext>
            </a:extLst>
          </p:cNvPr>
          <p:cNvSpPr/>
          <p:nvPr/>
        </p:nvSpPr>
        <p:spPr>
          <a:xfrm>
            <a:off x="680448" y="2355107"/>
            <a:ext cx="3229080" cy="3853272"/>
          </a:xfrm>
          <a:prstGeom prst="rect">
            <a:avLst/>
          </a:prstGeom>
          <a:solidFill>
            <a:schemeClr val="bg1"/>
          </a:solidFill>
          <a:ln w="63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21" name="TextBox 20">
            <a:extLst>
              <a:ext uri="{FF2B5EF4-FFF2-40B4-BE49-F238E27FC236}">
                <a16:creationId xmlns:a16="http://schemas.microsoft.com/office/drawing/2014/main" id="{FBD6A1F7-A182-4F17-BCCB-E4244EE87D87}"/>
              </a:ext>
            </a:extLst>
          </p:cNvPr>
          <p:cNvSpPr txBox="1"/>
          <p:nvPr/>
        </p:nvSpPr>
        <p:spPr>
          <a:xfrm>
            <a:off x="786460" y="2617719"/>
            <a:ext cx="3023119" cy="3253968"/>
          </a:xfrm>
          <a:prstGeom prst="rect">
            <a:avLst/>
          </a:prstGeom>
          <a:noFill/>
        </p:spPr>
        <p:txBody>
          <a:bodyPr wrap="square">
            <a:spAutoFit/>
          </a:bodyPr>
          <a:lstStyle/>
          <a:p>
            <a:pPr marL="0" marR="0" lvl="0" indent="0" algn="l" defTabSz="914400" rtl="0" eaLnBrk="1" fontAlgn="ctr" latinLnBrk="0" hangingPunct="1">
              <a:lnSpc>
                <a:spcPct val="107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59452A"/>
                </a:solidFill>
                <a:effectLst/>
                <a:uLnTx/>
                <a:uFillTx/>
                <a:latin typeface="Arial"/>
                <a:ea typeface="Calibri" panose="020F0502020204030204" pitchFamily="34" charset="0"/>
                <a:cs typeface="Calibri" panose="020F0502020204030204" pitchFamily="34" charset="0"/>
              </a:rPr>
              <a:t>Nigeria’s PHC </a:t>
            </a:r>
            <a:r>
              <a:rPr kumimoji="0" lang="en-US" sz="1600" b="1" i="0" u="sng" strike="noStrike" kern="1200" cap="none" spc="0" normalizeH="0" baseline="0" noProof="0" dirty="0">
                <a:ln>
                  <a:noFill/>
                </a:ln>
                <a:solidFill>
                  <a:srgbClr val="59452A"/>
                </a:solidFill>
                <a:effectLst/>
                <a:uLnTx/>
                <a:uFillTx/>
                <a:latin typeface="Arial"/>
                <a:ea typeface="Calibri" panose="020F0502020204030204" pitchFamily="34" charset="0"/>
                <a:cs typeface="Calibri" panose="020F0502020204030204" pitchFamily="34" charset="0"/>
              </a:rPr>
              <a:t>system</a:t>
            </a:r>
            <a:r>
              <a:rPr kumimoji="0" lang="en-US" sz="1600" b="1" i="0" u="none" strike="noStrike" kern="1200" cap="none" spc="0" normalizeH="0" baseline="0" noProof="0" dirty="0">
                <a:ln>
                  <a:noFill/>
                </a:ln>
                <a:solidFill>
                  <a:srgbClr val="59452A"/>
                </a:solidFill>
                <a:effectLst/>
                <a:uLnTx/>
                <a:uFillTx/>
                <a:latin typeface="Arial"/>
                <a:ea typeface="Calibri" panose="020F0502020204030204" pitchFamily="34" charset="0"/>
                <a:cs typeface="Calibri" panose="020F0502020204030204" pitchFamily="34" charset="0"/>
              </a:rPr>
              <a:t> is critical for delivering high quality, affordable, and accessible health services to communities.</a:t>
            </a:r>
            <a:r>
              <a:rPr kumimoji="0" lang="en-US" sz="1600" b="0" i="0" u="none" strike="noStrike" kern="1200" cap="none" spc="0" normalizeH="0" baseline="0" noProof="0" dirty="0">
                <a:ln>
                  <a:noFill/>
                </a:ln>
                <a:solidFill>
                  <a:srgbClr val="59452A"/>
                </a:solidFill>
                <a:effectLst/>
                <a:uLnTx/>
                <a:uFillTx/>
                <a:latin typeface="Arial"/>
                <a:ea typeface="Calibri" panose="020F0502020204030204" pitchFamily="34" charset="0"/>
                <a:cs typeface="Calibri" panose="020F0502020204030204" pitchFamily="34" charset="0"/>
              </a:rPr>
              <a:t> RI, FP, maternal and child health, first-line drugs for TB and HIV, malaria prevention and treatment, and nutrition may involve different levels of medical care but the performance of the PHC system impacts them all.</a:t>
            </a:r>
            <a:endParaRPr kumimoji="0" lang="en-US" sz="1600" b="0" i="0" u="none" strike="noStrike" kern="1200" cap="none" spc="0" normalizeH="0" baseline="0" noProof="0" dirty="0">
              <a:ln>
                <a:noFill/>
              </a:ln>
              <a:solidFill>
                <a:srgbClr val="59452A"/>
              </a:solidFill>
              <a:effectLst/>
              <a:uLnTx/>
              <a:uFillTx/>
              <a:latin typeface="Arial"/>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F6D44515-F189-477A-A143-20F65AA7A234}"/>
              </a:ext>
            </a:extLst>
          </p:cNvPr>
          <p:cNvSpPr/>
          <p:nvPr/>
        </p:nvSpPr>
        <p:spPr>
          <a:xfrm>
            <a:off x="4661946" y="1615695"/>
            <a:ext cx="2894241" cy="592733"/>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900E7A33-4436-433B-8263-310A4BD93853}"/>
              </a:ext>
            </a:extLst>
          </p:cNvPr>
          <p:cNvSpPr txBox="1"/>
          <p:nvPr/>
        </p:nvSpPr>
        <p:spPr>
          <a:xfrm>
            <a:off x="4673028" y="1642510"/>
            <a:ext cx="2864497" cy="5229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PHC ‘domains’ as tactics for improving the system</a:t>
            </a:r>
          </a:p>
        </p:txBody>
      </p:sp>
      <p:sp>
        <p:nvSpPr>
          <p:cNvPr id="47" name="Rectangle 46">
            <a:extLst>
              <a:ext uri="{FF2B5EF4-FFF2-40B4-BE49-F238E27FC236}">
                <a16:creationId xmlns:a16="http://schemas.microsoft.com/office/drawing/2014/main" id="{8F75A339-FE8F-4432-9DDF-309E329F870C}"/>
              </a:ext>
            </a:extLst>
          </p:cNvPr>
          <p:cNvSpPr/>
          <p:nvPr/>
        </p:nvSpPr>
        <p:spPr>
          <a:xfrm>
            <a:off x="8464644" y="1588881"/>
            <a:ext cx="2943930" cy="592733"/>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EA4189F9-1F59-4D97-A14D-43EDDE9B5E18}"/>
              </a:ext>
            </a:extLst>
          </p:cNvPr>
          <p:cNvSpPr txBox="1"/>
          <p:nvPr/>
        </p:nvSpPr>
        <p:spPr>
          <a:xfrm>
            <a:off x="8464644" y="1615695"/>
            <a:ext cx="2864497" cy="5229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itchFamily="34" charset="0"/>
                <a:ea typeface="+mn-ea"/>
                <a:cs typeface="Arial" pitchFamily="34" charset="0"/>
              </a:rPr>
              <a:t>Key PHC Investments</a:t>
            </a:r>
          </a:p>
        </p:txBody>
      </p:sp>
      <p:sp>
        <p:nvSpPr>
          <p:cNvPr id="51" name="Isosceles Triangle 50">
            <a:extLst>
              <a:ext uri="{FF2B5EF4-FFF2-40B4-BE49-F238E27FC236}">
                <a16:creationId xmlns:a16="http://schemas.microsoft.com/office/drawing/2014/main" id="{F0803229-AF6B-4339-82F8-55EBBF21413F}"/>
              </a:ext>
            </a:extLst>
          </p:cNvPr>
          <p:cNvSpPr/>
          <p:nvPr/>
        </p:nvSpPr>
        <p:spPr>
          <a:xfrm rot="5400000">
            <a:off x="3520645" y="3895832"/>
            <a:ext cx="1493671" cy="292658"/>
          </a:xfrm>
          <a:prstGeom prst="triangle">
            <a:avLst/>
          </a:prstGeom>
          <a:solidFill>
            <a:srgbClr val="3862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Isosceles Triangle 52">
            <a:extLst>
              <a:ext uri="{FF2B5EF4-FFF2-40B4-BE49-F238E27FC236}">
                <a16:creationId xmlns:a16="http://schemas.microsoft.com/office/drawing/2014/main" id="{B39F8A8E-AF08-43C8-9609-DC20E30E8F47}"/>
              </a:ext>
            </a:extLst>
          </p:cNvPr>
          <p:cNvSpPr/>
          <p:nvPr/>
        </p:nvSpPr>
        <p:spPr>
          <a:xfrm rot="5400000">
            <a:off x="7284268" y="3895832"/>
            <a:ext cx="1493671" cy="292658"/>
          </a:xfrm>
          <a:prstGeom prst="triangle">
            <a:avLst/>
          </a:prstGeom>
          <a:solidFill>
            <a:srgbClr val="3862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5C0BE839-D77F-4EC0-8D83-31ED65505D4B}"/>
              </a:ext>
            </a:extLst>
          </p:cNvPr>
          <p:cNvSpPr/>
          <p:nvPr/>
        </p:nvSpPr>
        <p:spPr>
          <a:xfrm>
            <a:off x="8453562" y="2355107"/>
            <a:ext cx="2955012" cy="3853272"/>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58" name="TextBox 57">
            <a:extLst>
              <a:ext uri="{FF2B5EF4-FFF2-40B4-BE49-F238E27FC236}">
                <a16:creationId xmlns:a16="http://schemas.microsoft.com/office/drawing/2014/main" id="{4DBC41C1-C2DE-4B5B-928A-1278147F7AD2}"/>
              </a:ext>
            </a:extLst>
          </p:cNvPr>
          <p:cNvSpPr txBox="1"/>
          <p:nvPr/>
        </p:nvSpPr>
        <p:spPr>
          <a:xfrm>
            <a:off x="8665183" y="2543331"/>
            <a:ext cx="2740357" cy="592733"/>
          </a:xfrm>
          <a:prstGeom prst="rect">
            <a:avLst/>
          </a:prstGeom>
          <a:noFill/>
        </p:spPr>
        <p:txBody>
          <a:bodyPr wrap="square" lIns="0" tIns="0" rIns="0" bIns="0" rtlCol="0">
            <a:noAutofit/>
          </a:bodyPr>
          <a:lstStyle/>
          <a:p>
            <a:pPr lvl="0"/>
            <a:r>
              <a:rPr lang="en-US" sz="1400" b="1" dirty="0">
                <a:solidFill>
                  <a:srgbClr val="59452A"/>
                </a:solidFill>
                <a:cs typeface="Arial" panose="020B0604020202020204" pitchFamily="34" charset="0"/>
              </a:rPr>
              <a:t>• State MOUs/PHC basket funds</a:t>
            </a:r>
            <a:endParaRPr kumimoji="0" lang="en-US" sz="1600" b="0" i="0" u="none" strike="noStrike" kern="1200" cap="none" spc="0" normalizeH="0" baseline="0" noProof="0" dirty="0">
              <a:ln>
                <a:noFill/>
              </a:ln>
              <a:solidFill>
                <a:srgbClr val="59452A"/>
              </a:solidFill>
              <a:effectLst/>
              <a:uLnTx/>
              <a:uFillTx/>
              <a:latin typeface="Calibri" panose="020F0502020204030204" pitchFamily="34" charset="0"/>
              <a:ea typeface="+mn-ea"/>
              <a:cs typeface="Calibri" panose="020F0502020204030204" pitchFamily="34" charset="0"/>
            </a:endParaRPr>
          </a:p>
        </p:txBody>
      </p:sp>
      <p:sp>
        <p:nvSpPr>
          <p:cNvPr id="70" name="TextBox 69">
            <a:extLst>
              <a:ext uri="{FF2B5EF4-FFF2-40B4-BE49-F238E27FC236}">
                <a16:creationId xmlns:a16="http://schemas.microsoft.com/office/drawing/2014/main" id="{87D1EF26-811D-45C6-A3CF-60254BA4272F}"/>
              </a:ext>
            </a:extLst>
          </p:cNvPr>
          <p:cNvSpPr txBox="1"/>
          <p:nvPr/>
        </p:nvSpPr>
        <p:spPr>
          <a:xfrm>
            <a:off x="8665183" y="2865664"/>
            <a:ext cx="2740357" cy="5927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PHC Challenge Fund</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
        <p:nvSpPr>
          <p:cNvPr id="72" name="TextBox 71">
            <a:extLst>
              <a:ext uri="{FF2B5EF4-FFF2-40B4-BE49-F238E27FC236}">
                <a16:creationId xmlns:a16="http://schemas.microsoft.com/office/drawing/2014/main" id="{C9A425C7-39A3-45FC-A241-81B91FF6FE68}"/>
              </a:ext>
            </a:extLst>
          </p:cNvPr>
          <p:cNvSpPr txBox="1"/>
          <p:nvPr/>
        </p:nvSpPr>
        <p:spPr>
          <a:xfrm>
            <a:off x="8662149" y="3228320"/>
            <a:ext cx="2740357" cy="5927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TA Connect</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
        <p:nvSpPr>
          <p:cNvPr id="74" name="TextBox 73">
            <a:extLst>
              <a:ext uri="{FF2B5EF4-FFF2-40B4-BE49-F238E27FC236}">
                <a16:creationId xmlns:a16="http://schemas.microsoft.com/office/drawing/2014/main" id="{0201FC62-0F60-49E6-A5F4-38333775D720}"/>
              </a:ext>
            </a:extLst>
          </p:cNvPr>
          <p:cNvSpPr txBox="1"/>
          <p:nvPr/>
        </p:nvSpPr>
        <p:spPr>
          <a:xfrm>
            <a:off x="8669734" y="3637835"/>
            <a:ext cx="2740357" cy="5927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BHCPF</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
        <p:nvSpPr>
          <p:cNvPr id="76" name="TextBox 75">
            <a:extLst>
              <a:ext uri="{FF2B5EF4-FFF2-40B4-BE49-F238E27FC236}">
                <a16:creationId xmlns:a16="http://schemas.microsoft.com/office/drawing/2014/main" id="{13F7476B-61D5-400D-B7A7-0E0D7810C60E}"/>
              </a:ext>
            </a:extLst>
          </p:cNvPr>
          <p:cNvSpPr txBox="1"/>
          <p:nvPr/>
        </p:nvSpPr>
        <p:spPr>
          <a:xfrm>
            <a:off x="8662148" y="4033360"/>
            <a:ext cx="2740357" cy="5927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ARC ESM</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
        <p:nvSpPr>
          <p:cNvPr id="24" name="TextBox 23">
            <a:extLst>
              <a:ext uri="{FF2B5EF4-FFF2-40B4-BE49-F238E27FC236}">
                <a16:creationId xmlns:a16="http://schemas.microsoft.com/office/drawing/2014/main" id="{FB2BE745-B323-4760-B15F-95A057E7918F}"/>
              </a:ext>
            </a:extLst>
          </p:cNvPr>
          <p:cNvSpPr txBox="1"/>
          <p:nvPr/>
        </p:nvSpPr>
        <p:spPr>
          <a:xfrm>
            <a:off x="8662148" y="4460226"/>
            <a:ext cx="2740357" cy="5927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NPHCDA HRH/Quality of Care catalytic grant</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
        <p:nvSpPr>
          <p:cNvPr id="25" name="TextBox 24">
            <a:extLst>
              <a:ext uri="{FF2B5EF4-FFF2-40B4-BE49-F238E27FC236}">
                <a16:creationId xmlns:a16="http://schemas.microsoft.com/office/drawing/2014/main" id="{46345A51-975C-46F6-B052-69FEB7E841CF}"/>
              </a:ext>
            </a:extLst>
          </p:cNvPr>
          <p:cNvSpPr txBox="1"/>
          <p:nvPr/>
        </p:nvSpPr>
        <p:spPr>
          <a:xfrm>
            <a:off x="8662148" y="5038219"/>
            <a:ext cx="2740357" cy="5927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Strengthening Data Quality to Improve RI &amp; PHC (AFENET)</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
        <p:nvSpPr>
          <p:cNvPr id="26" name="TextBox 25">
            <a:extLst>
              <a:ext uri="{FF2B5EF4-FFF2-40B4-BE49-F238E27FC236}">
                <a16:creationId xmlns:a16="http://schemas.microsoft.com/office/drawing/2014/main" id="{91D7F3AD-D887-4A45-82C4-410C144CDE50}"/>
              </a:ext>
            </a:extLst>
          </p:cNvPr>
          <p:cNvSpPr txBox="1"/>
          <p:nvPr/>
        </p:nvSpPr>
        <p:spPr>
          <a:xfrm>
            <a:off x="8662148" y="5560221"/>
            <a:ext cx="2740357" cy="74041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Strengthening PHC Demand in </a:t>
            </a:r>
            <a:r>
              <a:rPr lang="en-US" sz="1400" b="1" dirty="0">
                <a:solidFill>
                  <a:srgbClr val="59452A"/>
                </a:solidFill>
                <a:latin typeface="Arial"/>
                <a:cs typeface="Arial" panose="020B0604020202020204" pitchFamily="34" charset="0"/>
              </a:rPr>
              <a:t>a</a:t>
            </a:r>
            <a:r>
              <a:rPr kumimoji="0" lang="en-US" sz="1400" b="1" i="0" u="none" strike="noStrike" kern="1200" cap="none" spc="0" normalizeH="0" baseline="0" noProof="0" dirty="0">
                <a:ln>
                  <a:noFill/>
                </a:ln>
                <a:solidFill>
                  <a:srgbClr val="59452A"/>
                </a:solidFill>
                <a:effectLst/>
                <a:uLnTx/>
                <a:uFillTx/>
                <a:latin typeface="Arial"/>
                <a:ea typeface="+mn-ea"/>
                <a:cs typeface="Arial" panose="020B0604020202020204" pitchFamily="34" charset="0"/>
              </a:rPr>
              <a:t> COVID-impacted World (Busara)</a:t>
            </a:r>
            <a:endParaRPr kumimoji="0" lang="en-US" sz="1600" b="0" i="0" u="none" strike="noStrike" kern="1200" cap="none" spc="0" normalizeH="0" baseline="0" noProof="0" dirty="0">
              <a:ln>
                <a:noFill/>
              </a:ln>
              <a:solidFill>
                <a:srgbClr val="59452A"/>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23254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86832" y="1046813"/>
            <a:ext cx="11106151" cy="4519084"/>
          </a:xfrm>
        </p:spPr>
        <p:txBody>
          <a:bodyPr/>
          <a:lstStyle/>
          <a:p>
            <a:r>
              <a:rPr lang="en-US" sz="1800" i="0" u="sng" dirty="0">
                <a:solidFill>
                  <a:srgbClr val="000000"/>
                </a:solidFill>
                <a:effectLst/>
                <a:latin typeface="+mn-lt"/>
              </a:rPr>
              <a:t>PHC Transformation: </a:t>
            </a:r>
          </a:p>
          <a:p>
            <a:pPr marL="285750" marR="0" lvl="0" indent="-285750" algn="l" defTabSz="1219170" rtl="0" eaLnBrk="1" fontAlgn="auto" latinLnBrk="0" hangingPunct="1">
              <a:lnSpc>
                <a:spcPct val="100000"/>
              </a:lnSpc>
              <a:spcBef>
                <a:spcPts val="800"/>
              </a:spcBef>
              <a:spcAft>
                <a:spcPts val="0"/>
              </a:spcAft>
              <a:buClr>
                <a:srgbClr val="2F85AA"/>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mn-lt"/>
                <a:ea typeface="+mn-ea"/>
                <a:cs typeface="Arial" pitchFamily="34" charset="0"/>
              </a:rPr>
              <a:t>Governance</a:t>
            </a:r>
            <a:r>
              <a:rPr kumimoji="0" lang="en-US" sz="1400" b="1" i="0" strike="noStrike" kern="1200" cap="none" spc="0" normalizeH="0" baseline="0" noProof="0" dirty="0">
                <a:ln>
                  <a:noFill/>
                </a:ln>
                <a:solidFill>
                  <a:srgbClr val="000000"/>
                </a:solidFill>
                <a:effectLst/>
                <a:uLnTx/>
                <a:uFillTx/>
                <a:latin typeface="+mn-lt"/>
                <a:ea typeface="+mn-ea"/>
                <a:cs typeface="Arial" pitchFamily="34" charset="0"/>
              </a:rPr>
              <a:t>: </a:t>
            </a:r>
            <a:r>
              <a:rPr kumimoji="0" lang="en-US" sz="1400" b="1" i="0" u="none" strike="noStrike" kern="1200" cap="none" spc="0" normalizeH="0" baseline="0" noProof="0" dirty="0">
                <a:ln>
                  <a:noFill/>
                </a:ln>
                <a:solidFill>
                  <a:srgbClr val="000000"/>
                </a:solidFill>
                <a:effectLst/>
                <a:uLnTx/>
                <a:uFillTx/>
                <a:latin typeface="+mn-lt"/>
                <a:ea typeface="+mn-ea"/>
                <a:cs typeface="Arial" pitchFamily="34" charset="0"/>
              </a:rPr>
              <a:t>Federal level agencies that support PHC related work have been strengthened </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in different areas of governance, use of data and performance management. </a:t>
            </a:r>
          </a:p>
          <a:p>
            <a:pPr marL="285750" indent="-285750">
              <a:buFont typeface="Arial" panose="020B0604020202020204" pitchFamily="34" charset="0"/>
              <a:buChar char="•"/>
              <a:defRPr/>
            </a:pPr>
            <a:r>
              <a:rPr kumimoji="0" lang="en-US" sz="1400" b="0" i="0" u="sng" strike="noStrike" kern="1200" cap="none" spc="0" normalizeH="0" baseline="0" noProof="0" dirty="0">
                <a:ln>
                  <a:noFill/>
                </a:ln>
                <a:solidFill>
                  <a:srgbClr val="000000"/>
                </a:solidFill>
                <a:effectLst/>
                <a:uLnTx/>
                <a:uFillTx/>
                <a:latin typeface="+mn-lt"/>
                <a:ea typeface="+mn-ea"/>
                <a:cs typeface="Arial" pitchFamily="34" charset="0"/>
              </a:rPr>
              <a:t>Health Financing</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 implementation of the </a:t>
            </a:r>
            <a:r>
              <a:rPr kumimoji="0" lang="en-US" sz="1400" b="1" i="0" u="none" strike="noStrike" kern="1200" cap="none" spc="0" normalizeH="0" baseline="0" noProof="0" dirty="0">
                <a:ln>
                  <a:noFill/>
                </a:ln>
                <a:solidFill>
                  <a:srgbClr val="000000"/>
                </a:solidFill>
                <a:effectLst/>
                <a:uLnTx/>
                <a:uFillTx/>
                <a:latin typeface="+mn-lt"/>
                <a:ea typeface="+mn-ea"/>
                <a:cs typeface="Arial" pitchFamily="34" charset="0"/>
              </a:rPr>
              <a:t>BHCPF</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 provided sustainable additional fiscal space for PHC. </a:t>
            </a:r>
          </a:p>
          <a:p>
            <a:pPr marL="285750" marR="0" lvl="0" indent="-285750" algn="l" defTabSz="1219170" rtl="0" eaLnBrk="1" fontAlgn="auto" latinLnBrk="0" hangingPunct="1">
              <a:lnSpc>
                <a:spcPct val="100000"/>
              </a:lnSpc>
              <a:spcBef>
                <a:spcPts val="800"/>
              </a:spcBef>
              <a:spcAft>
                <a:spcPts val="0"/>
              </a:spcAft>
              <a:buClr>
                <a:srgbClr val="2F85AA"/>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mn-lt"/>
                <a:ea typeface="+mn-ea"/>
                <a:cs typeface="Arial" pitchFamily="34" charset="0"/>
              </a:rPr>
              <a:t>Nutrition: </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Our partnership with Aliko Dangote Foundation has seen leaders in philanthropy, politics, and industry converging to improve public health and nutrition through the priority of improving the reach and quality of fortified foods in Nigeria. </a:t>
            </a:r>
            <a:r>
              <a:rPr kumimoji="0" lang="en-US" sz="1400" b="1" i="0" u="none" strike="noStrike" kern="1200" cap="none" spc="0" normalizeH="0" baseline="0" noProof="0" dirty="0">
                <a:ln>
                  <a:noFill/>
                </a:ln>
                <a:solidFill>
                  <a:srgbClr val="000000"/>
                </a:solidFill>
                <a:effectLst/>
                <a:uLnTx/>
                <a:uFillTx/>
                <a:latin typeface="+mn-lt"/>
                <a:ea typeface="+mn-ea"/>
                <a:cs typeface="Arial" pitchFamily="34" charset="0"/>
              </a:rPr>
              <a:t>We have over 80% of the Nigerian population reached with adequately fortified foods with salt, sugar and wheat flour reaching or remaining sustained over the 90% compliance mark.   </a:t>
            </a:r>
          </a:p>
          <a:p>
            <a:pPr marL="285750" marR="0" lvl="0" indent="-285750" algn="l" defTabSz="1219170" rtl="0" eaLnBrk="1" fontAlgn="auto" latinLnBrk="0" hangingPunct="1">
              <a:lnSpc>
                <a:spcPct val="100000"/>
              </a:lnSpc>
              <a:spcBef>
                <a:spcPts val="800"/>
              </a:spcBef>
              <a:spcAft>
                <a:spcPts val="0"/>
              </a:spcAft>
              <a:buClr>
                <a:srgbClr val="2F85AA"/>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mn-lt"/>
                <a:ea typeface="+mn-ea"/>
                <a:cs typeface="Arial" pitchFamily="34" charset="0"/>
              </a:rPr>
              <a:t>Family Planning: </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Several national strategy documents and policies were launched for an enabling family planning environment this year. Support to the national DMPA-SC rollout plan has seen a </a:t>
            </a:r>
            <a:r>
              <a:rPr kumimoji="0" lang="en-US" sz="1400" b="1" i="0" strike="noStrike" kern="1200" cap="none" spc="0" normalizeH="0" baseline="0" noProof="0" dirty="0">
                <a:ln>
                  <a:noFill/>
                </a:ln>
                <a:solidFill>
                  <a:srgbClr val="000000"/>
                </a:solidFill>
                <a:effectLst/>
                <a:uLnTx/>
                <a:uFillTx/>
                <a:latin typeface="+mn-lt"/>
                <a:ea typeface="+mn-ea"/>
                <a:cs typeface="Arial" pitchFamily="34" charset="0"/>
              </a:rPr>
              <a:t>10-fold increase in service uptake including Self-Injection this year, with a spike in self-injection during the peak of the COVID 19 pandemic. </a:t>
            </a:r>
          </a:p>
          <a:p>
            <a:pPr marL="285750" marR="0" lvl="0" indent="-285750" algn="l" defTabSz="1219170" rtl="0" eaLnBrk="1" fontAlgn="auto" latinLnBrk="0" hangingPunct="1">
              <a:lnSpc>
                <a:spcPct val="100000"/>
              </a:lnSpc>
              <a:spcBef>
                <a:spcPts val="800"/>
              </a:spcBef>
              <a:spcAft>
                <a:spcPts val="0"/>
              </a:spcAft>
              <a:buClr>
                <a:srgbClr val="2F85AA"/>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mn-lt"/>
                <a:ea typeface="+mn-ea"/>
                <a:cs typeface="Arial" pitchFamily="34" charset="0"/>
              </a:rPr>
              <a:t>Data</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 The </a:t>
            </a:r>
            <a:r>
              <a:rPr kumimoji="0" lang="en-US" sz="1400" b="1" i="0" u="none" strike="noStrike" kern="1200" cap="none" spc="0" normalizeH="0" baseline="0" noProof="0" dirty="0">
                <a:ln>
                  <a:noFill/>
                </a:ln>
                <a:solidFill>
                  <a:srgbClr val="000000"/>
                </a:solidFill>
                <a:effectLst/>
                <a:uLnTx/>
                <a:uFillTx/>
                <a:latin typeface="+mn-lt"/>
                <a:ea typeface="+mn-ea"/>
                <a:cs typeface="Arial" pitchFamily="34" charset="0"/>
              </a:rPr>
              <a:t>KDBS Health Facility Census Analytics (HEFA) platform </a:t>
            </a:r>
            <a:r>
              <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rPr>
              <a:t>was launched as a one stop resource for health information analytics for the Kaduna State government. The state also launched the Data Science Fellowship Program to train young people and public sector workers on data management principles. </a:t>
            </a:r>
          </a:p>
          <a:p>
            <a:pPr marR="0" lvl="0" algn="l" defTabSz="1219170" rtl="0" eaLnBrk="1" fontAlgn="auto" latinLnBrk="0" hangingPunct="1">
              <a:spcBef>
                <a:spcPts val="0"/>
              </a:spcBef>
              <a:spcAft>
                <a:spcPts val="0"/>
              </a:spcAft>
              <a:buClr>
                <a:srgbClr val="2F85AA"/>
              </a:buClr>
              <a:buSzTx/>
              <a:tabLst/>
              <a:defRPr/>
            </a:pPr>
            <a:endParaRPr kumimoji="0" lang="en-US" sz="1400" b="0" i="0" u="none" strike="noStrike" kern="1200" cap="none" spc="0" normalizeH="0" baseline="0" noProof="0" dirty="0">
              <a:ln>
                <a:noFill/>
              </a:ln>
              <a:solidFill>
                <a:srgbClr val="000000"/>
              </a:solidFill>
              <a:effectLst/>
              <a:uLnTx/>
              <a:uFillTx/>
              <a:latin typeface="+mn-lt"/>
              <a:ea typeface="+mn-ea"/>
              <a:cs typeface="Arial" pitchFamily="34" charset="0"/>
            </a:endParaRPr>
          </a:p>
          <a:p>
            <a:pPr>
              <a:spcBef>
                <a:spcPts val="0"/>
              </a:spcBef>
            </a:pPr>
            <a:r>
              <a:rPr lang="en-US" sz="1600" i="0" u="sng" dirty="0">
                <a:solidFill>
                  <a:srgbClr val="000000"/>
                </a:solidFill>
                <a:effectLst/>
                <a:latin typeface="+mn-lt"/>
              </a:rPr>
              <a:t>State Engagement/Partnership</a:t>
            </a:r>
            <a:r>
              <a:rPr lang="en-US" sz="1600" i="0" dirty="0">
                <a:solidFill>
                  <a:srgbClr val="000000"/>
                </a:solidFill>
                <a:effectLst/>
                <a:latin typeface="+mn-lt"/>
              </a:rPr>
              <a:t>: </a:t>
            </a:r>
            <a:r>
              <a:rPr lang="en-US" sz="1400" dirty="0">
                <a:solidFill>
                  <a:srgbClr val="000000"/>
                </a:solidFill>
                <a:latin typeface="+mn-lt"/>
              </a:rPr>
              <a:t>deepened</a:t>
            </a:r>
            <a:r>
              <a:rPr lang="en-US" sz="1400" i="0" dirty="0">
                <a:solidFill>
                  <a:srgbClr val="000000"/>
                </a:solidFill>
                <a:effectLst/>
                <a:latin typeface="+mn-lt"/>
              </a:rPr>
              <a:t> engagement and partnership with leadership at all level of government, including with </a:t>
            </a:r>
            <a:r>
              <a:rPr lang="en-US" sz="1400" b="1" i="0" dirty="0">
                <a:solidFill>
                  <a:srgbClr val="000000"/>
                </a:solidFill>
                <a:effectLst/>
                <a:latin typeface="+mn-lt"/>
              </a:rPr>
              <a:t>Nigeria Governors Forum (NGF), extension of MOUs in 5 engagement States, and implementation of Seattle Declarations for PHC</a:t>
            </a:r>
          </a:p>
          <a:p>
            <a:pPr>
              <a:spcBef>
                <a:spcPts val="0"/>
              </a:spcBef>
            </a:pPr>
            <a:endParaRPr lang="en-US" sz="1600" dirty="0">
              <a:solidFill>
                <a:srgbClr val="000000"/>
              </a:solidFill>
              <a:latin typeface="+mn-lt"/>
            </a:endParaRPr>
          </a:p>
          <a:p>
            <a:pPr>
              <a:spcBef>
                <a:spcPts val="0"/>
              </a:spcBef>
            </a:pPr>
            <a:r>
              <a:rPr lang="en-US" sz="1600" u="sng" dirty="0">
                <a:latin typeface="+mn-lt"/>
              </a:rPr>
              <a:t>Human Capital Development (HCD): </a:t>
            </a:r>
            <a:r>
              <a:rPr lang="en-US" sz="1400" dirty="0">
                <a:latin typeface="+mn-lt"/>
              </a:rPr>
              <a:t>Nigeria has prioritized the HCD agenda, developed a strategy vision that is focused on the three pillars of improving primary health care, basic education and labor force participation. </a:t>
            </a:r>
            <a:r>
              <a:rPr lang="en-US" sz="1400" b="1" dirty="0">
                <a:latin typeface="+mn-lt"/>
              </a:rPr>
              <a:t>A HCD multi-donor trust fund (MDTF) set-up collaboratively between the foundation and World Bank is set to catalyze development finance and spearhead mobilization of domestic resources. </a:t>
            </a:r>
          </a:p>
        </p:txBody>
      </p:sp>
      <p:sp>
        <p:nvSpPr>
          <p:cNvPr id="5" name="Title 4"/>
          <p:cNvSpPr>
            <a:spLocks noGrp="1"/>
          </p:cNvSpPr>
          <p:nvPr>
            <p:ph type="title"/>
          </p:nvPr>
        </p:nvSpPr>
        <p:spPr>
          <a:xfrm>
            <a:off x="486833" y="381001"/>
            <a:ext cx="11106151" cy="697577"/>
          </a:xfrm>
        </p:spPr>
        <p:txBody>
          <a:bodyPr/>
          <a:lstStyle/>
          <a:p>
            <a:r>
              <a:rPr lang="en-US" sz="2667" cap="all" dirty="0"/>
              <a:t>Key Achievements and Impact so far</a:t>
            </a:r>
            <a:br>
              <a:rPr lang="en-US" sz="2667" cap="all" dirty="0"/>
            </a:br>
            <a:endParaRPr lang="en-US" sz="2667" cap="all" dirty="0"/>
          </a:p>
        </p:txBody>
      </p:sp>
    </p:spTree>
    <p:extLst>
      <p:ext uri="{BB962C8B-B14F-4D97-AF65-F5344CB8AC3E}">
        <p14:creationId xmlns:p14="http://schemas.microsoft.com/office/powerpoint/2010/main" val="221865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pic>
        <p:nvPicPr>
          <p:cNvPr id="8" name="Picture Placeholder 8" descr="A picture containing person, indoor, person, table&#10;&#10;Description automatically generated"/>
          <p:cNvPicPr>
            <a:picLocks noChangeAspect="1"/>
          </p:cNvPicPr>
          <p:nvPr/>
        </p:nvPicPr>
        <p:blipFill>
          <a:blip r:embed="rId3"/>
          <a:stretch>
            <a:fillRect/>
          </a:stretch>
        </p:blipFill>
        <p:spPr>
          <a:xfrm>
            <a:off x="1" y="0"/>
            <a:ext cx="12192000" cy="6858000"/>
          </a:xfrm>
          <a:prstGeom prst="rect">
            <a:avLst/>
          </a:prstGeom>
        </p:spPr>
      </p:pic>
      <p:grpSp>
        <p:nvGrpSpPr>
          <p:cNvPr id="9" name="Group 8">
            <a:extLst>
              <a:ext uri="{FF2B5EF4-FFF2-40B4-BE49-F238E27FC236}">
                <a16:creationId xmlns:a16="http://schemas.microsoft.com/office/drawing/2014/main" id="{25294A00-C4D4-4CED-9A6B-036CFAB35D9D}"/>
              </a:ext>
            </a:extLst>
          </p:cNvPr>
          <p:cNvGrpSpPr/>
          <p:nvPr/>
        </p:nvGrpSpPr>
        <p:grpSpPr>
          <a:xfrm>
            <a:off x="0" y="651934"/>
            <a:ext cx="5427133" cy="946151"/>
            <a:chOff x="5851525" y="484188"/>
            <a:chExt cx="3292475" cy="1501818"/>
          </a:xfrm>
        </p:grpSpPr>
        <p:sp>
          <p:nvSpPr>
            <p:cNvPr id="10" name="Rectangle 9">
              <a:extLst>
                <a:ext uri="{FF2B5EF4-FFF2-40B4-BE49-F238E27FC236}">
                  <a16:creationId xmlns:a16="http://schemas.microsoft.com/office/drawing/2014/main" id="{8E852213-B03C-437E-978B-7E507D85E933}"/>
                </a:ext>
              </a:extLst>
            </p:cNvPr>
            <p:cNvSpPr/>
            <p:nvPr/>
          </p:nvSpPr>
          <p:spPr>
            <a:xfrm>
              <a:off x="5851525" y="484188"/>
              <a:ext cx="3292475" cy="1501818"/>
            </a:xfrm>
            <a:prstGeom prst="rect">
              <a:avLst/>
            </a:prstGeom>
            <a:solidFill>
              <a:schemeClr val="accent6">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7C6D9352-6210-4523-81DF-CA727756327D}"/>
                </a:ext>
              </a:extLst>
            </p:cNvPr>
            <p:cNvSpPr/>
            <p:nvPr/>
          </p:nvSpPr>
          <p:spPr>
            <a:xfrm>
              <a:off x="5851525" y="484188"/>
              <a:ext cx="3292475" cy="1501818"/>
            </a:xfrm>
            <a:prstGeom prst="rect">
              <a:avLst/>
            </a:prstGeom>
            <a:solidFill>
              <a:srgbClr val="5945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90AAC884-D001-4884-B4E5-FCD04C532B48}"/>
                </a:ext>
              </a:extLst>
            </p:cNvPr>
            <p:cNvSpPr/>
            <p:nvPr/>
          </p:nvSpPr>
          <p:spPr>
            <a:xfrm>
              <a:off x="5851525" y="484188"/>
              <a:ext cx="3292475" cy="1501818"/>
            </a:xfrm>
            <a:prstGeom prst="rect">
              <a:avLst/>
            </a:prstGeom>
            <a:solidFill>
              <a:srgbClr val="59452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E1C702EC-6263-43B6-AF67-4A38A05BA722}"/>
              </a:ext>
            </a:extLst>
          </p:cNvPr>
          <p:cNvSpPr txBox="1"/>
          <p:nvPr/>
        </p:nvSpPr>
        <p:spPr>
          <a:xfrm>
            <a:off x="480449" y="769794"/>
            <a:ext cx="4883185" cy="576183"/>
          </a:xfrm>
          <a:prstGeom prst="rect">
            <a:avLst/>
          </a:prstGeom>
          <a:noFill/>
        </p:spPr>
        <p:txBody>
          <a:bodyPr wrap="square">
            <a:spAutoFit/>
          </a:bodyPr>
          <a:lstStyle/>
          <a:p>
            <a:pPr>
              <a:lnSpc>
                <a:spcPts val="4133"/>
              </a:lnSpc>
            </a:pPr>
            <a:r>
              <a:rPr lang="en-US" sz="3067" b="1" spc="133" dirty="0">
                <a:solidFill>
                  <a:schemeClr val="bg1"/>
                </a:solidFill>
                <a:latin typeface="Arial"/>
                <a:cs typeface="Arial"/>
              </a:rPr>
              <a:t>THANK YOU</a:t>
            </a:r>
          </a:p>
        </p:txBody>
      </p:sp>
      <p:sp>
        <p:nvSpPr>
          <p:cNvPr id="19" name="Rectangle 18">
            <a:extLst>
              <a:ext uri="{FF2B5EF4-FFF2-40B4-BE49-F238E27FC236}">
                <a16:creationId xmlns:a16="http://schemas.microsoft.com/office/drawing/2014/main" id="{6EF7D37D-F1F6-44BE-B907-58E75AE4C129}"/>
              </a:ext>
            </a:extLst>
          </p:cNvPr>
          <p:cNvSpPr/>
          <p:nvPr/>
        </p:nvSpPr>
        <p:spPr>
          <a:xfrm>
            <a:off x="0" y="971426"/>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Tree>
    <p:extLst>
      <p:ext uri="{BB962C8B-B14F-4D97-AF65-F5344CB8AC3E}">
        <p14:creationId xmlns:p14="http://schemas.microsoft.com/office/powerpoint/2010/main" val="377437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E45A08-5A56-41CC-8165-61DB16C06DC6}"/>
              </a:ext>
            </a:extLst>
          </p:cNvPr>
          <p:cNvSpPr>
            <a:spLocks noGrp="1"/>
          </p:cNvSpPr>
          <p:nvPr>
            <p:ph type="ftr" sz="quarter" idx="14"/>
          </p:nvPr>
        </p:nvSpPr>
        <p:spPr>
          <a:xfrm>
            <a:off x="7498085" y="6527945"/>
            <a:ext cx="3860800" cy="207464"/>
          </a:xfrm>
        </p:spPr>
        <p:txBody>
          <a:bodyPr anchor="b">
            <a:normAutofit/>
          </a:bodyPr>
          <a:lstStyle/>
          <a:p>
            <a:pPr algn="r">
              <a:spcAft>
                <a:spcPts val="600"/>
              </a:spcAft>
            </a:pPr>
            <a:r>
              <a:rPr lang="en-US">
                <a:solidFill>
                  <a:srgbClr val="000000"/>
                </a:solidFill>
              </a:rPr>
              <a:t>© Bill &amp; Melinda Gates Foundation      |</a:t>
            </a:r>
          </a:p>
        </p:txBody>
      </p:sp>
      <p:sp>
        <p:nvSpPr>
          <p:cNvPr id="4" name="Slide Number Placeholder 3">
            <a:extLst>
              <a:ext uri="{FF2B5EF4-FFF2-40B4-BE49-F238E27FC236}">
                <a16:creationId xmlns:a16="http://schemas.microsoft.com/office/drawing/2014/main" id="{5FEC6244-7C7B-4B06-9B19-6EAAAE705DE7}"/>
              </a:ext>
            </a:extLst>
          </p:cNvPr>
          <p:cNvSpPr>
            <a:spLocks noGrp="1"/>
          </p:cNvSpPr>
          <p:nvPr>
            <p:ph type="sldNum" sz="quarter" idx="15"/>
          </p:nvPr>
        </p:nvSpPr>
        <p:spPr>
          <a:xfrm>
            <a:off x="11359635" y="6527357"/>
            <a:ext cx="253444" cy="207464"/>
          </a:xfrm>
        </p:spPr>
        <p:txBody>
          <a:bodyPr anchor="b">
            <a:normAutofit/>
          </a:bodyPr>
          <a:lstStyle/>
          <a:p>
            <a:pPr>
              <a:spcAft>
                <a:spcPts val="600"/>
              </a:spcAft>
            </a:pPr>
            <a:fld id="{D3F7C509-FEEF-45D3-B896-7C07814C0C13}" type="slidenum">
              <a:rPr lang="en-US" smtClean="0">
                <a:solidFill>
                  <a:srgbClr val="000000"/>
                </a:solidFill>
              </a:rPr>
              <a:pPr>
                <a:spcAft>
                  <a:spcPts val="600"/>
                </a:spcAft>
              </a:pPr>
              <a:t>2</a:t>
            </a:fld>
            <a:endParaRPr lang="en-US">
              <a:solidFill>
                <a:srgbClr val="000000"/>
              </a:solidFill>
            </a:endParaRPr>
          </a:p>
        </p:txBody>
      </p:sp>
      <p:pic>
        <p:nvPicPr>
          <p:cNvPr id="8" name="Picture 7">
            <a:extLst>
              <a:ext uri="{FF2B5EF4-FFF2-40B4-BE49-F238E27FC236}">
                <a16:creationId xmlns:a16="http://schemas.microsoft.com/office/drawing/2014/main" id="{4989CC5A-8252-4202-A798-D97BF4AE69EB}"/>
              </a:ext>
            </a:extLst>
          </p:cNvPr>
          <p:cNvPicPr/>
          <p:nvPr/>
        </p:nvPicPr>
        <p:blipFill>
          <a:blip r:embed="rId2"/>
          <a:stretch>
            <a:fillRect/>
          </a:stretch>
        </p:blipFill>
        <p:spPr>
          <a:xfrm>
            <a:off x="4743650" y="1267047"/>
            <a:ext cx="7315201" cy="4436410"/>
          </a:xfrm>
          <a:prstGeom prst="rect">
            <a:avLst/>
          </a:prstGeom>
        </p:spPr>
      </p:pic>
      <p:grpSp>
        <p:nvGrpSpPr>
          <p:cNvPr id="7" name="Group 6">
            <a:extLst>
              <a:ext uri="{FF2B5EF4-FFF2-40B4-BE49-F238E27FC236}">
                <a16:creationId xmlns:a16="http://schemas.microsoft.com/office/drawing/2014/main" id="{E0429749-D906-444F-B2DE-676EB5D0AE00}"/>
              </a:ext>
            </a:extLst>
          </p:cNvPr>
          <p:cNvGrpSpPr/>
          <p:nvPr/>
        </p:nvGrpSpPr>
        <p:grpSpPr>
          <a:xfrm>
            <a:off x="0" y="0"/>
            <a:ext cx="4389967" cy="6858000"/>
            <a:chOff x="342866" y="1656727"/>
            <a:chExt cx="3292475" cy="2608333"/>
          </a:xfrm>
        </p:grpSpPr>
        <p:sp>
          <p:nvSpPr>
            <p:cNvPr id="11" name="Rectangle 10">
              <a:extLst>
                <a:ext uri="{FF2B5EF4-FFF2-40B4-BE49-F238E27FC236}">
                  <a16:creationId xmlns:a16="http://schemas.microsoft.com/office/drawing/2014/main" id="{580B18D5-33ED-40F3-A273-B7744914CBF7}"/>
                </a:ext>
              </a:extLst>
            </p:cNvPr>
            <p:cNvSpPr/>
            <p:nvPr/>
          </p:nvSpPr>
          <p:spPr>
            <a:xfrm>
              <a:off x="342866" y="1656727"/>
              <a:ext cx="3292475" cy="2608333"/>
            </a:xfrm>
            <a:prstGeom prst="rect">
              <a:avLst/>
            </a:prstGeom>
            <a:solidFill>
              <a:schemeClr val="accent6">
                <a:lumMod val="75000"/>
                <a:lumOff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1C01F12B-6596-4DB7-96A9-F96A0D2F97CA}"/>
                </a:ext>
              </a:extLst>
            </p:cNvPr>
            <p:cNvSpPr/>
            <p:nvPr/>
          </p:nvSpPr>
          <p:spPr>
            <a:xfrm>
              <a:off x="342866" y="1656727"/>
              <a:ext cx="3292475" cy="2608333"/>
            </a:xfrm>
            <a:prstGeom prst="rect">
              <a:avLst/>
            </a:prstGeom>
            <a:solidFill>
              <a:srgbClr val="3086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5" name="Title 4">
            <a:extLst>
              <a:ext uri="{FF2B5EF4-FFF2-40B4-BE49-F238E27FC236}">
                <a16:creationId xmlns:a16="http://schemas.microsoft.com/office/drawing/2014/main" id="{9DA2D062-E451-4E9A-A848-FBF16C4307DB}"/>
              </a:ext>
            </a:extLst>
          </p:cNvPr>
          <p:cNvSpPr>
            <a:spLocks noGrp="1"/>
          </p:cNvSpPr>
          <p:nvPr>
            <p:ph type="title"/>
          </p:nvPr>
        </p:nvSpPr>
        <p:spPr>
          <a:xfrm>
            <a:off x="506928" y="625129"/>
            <a:ext cx="11106151" cy="697577"/>
          </a:xfrm>
        </p:spPr>
        <p:txBody>
          <a:bodyPr anchor="t">
            <a:normAutofit/>
          </a:bodyPr>
          <a:lstStyle/>
          <a:p>
            <a:r>
              <a:rPr lang="en-US" sz="2800" dirty="0">
                <a:solidFill>
                  <a:schemeClr val="bg1"/>
                </a:solidFill>
              </a:rPr>
              <a:t>What we do</a:t>
            </a:r>
          </a:p>
        </p:txBody>
      </p:sp>
      <p:sp>
        <p:nvSpPr>
          <p:cNvPr id="9" name="Text Placeholder 4">
            <a:extLst>
              <a:ext uri="{FF2B5EF4-FFF2-40B4-BE49-F238E27FC236}">
                <a16:creationId xmlns:a16="http://schemas.microsoft.com/office/drawing/2014/main" id="{64D02F40-0E3C-47C6-8E52-4AC42A48306C}"/>
              </a:ext>
            </a:extLst>
          </p:cNvPr>
          <p:cNvSpPr txBox="1">
            <a:spLocks/>
          </p:cNvSpPr>
          <p:nvPr/>
        </p:nvSpPr>
        <p:spPr>
          <a:xfrm>
            <a:off x="392973" y="1723901"/>
            <a:ext cx="3260822" cy="3410198"/>
          </a:xfrm>
          <a:prstGeom prst="rect">
            <a:avLst/>
          </a:prstGeom>
        </p:spPr>
        <p:txBody>
          <a:bodyPr vert="horz" lIns="0" tIns="0" rIns="0" bIns="0" rtlCol="0" anchor="t">
            <a:noAutofit/>
          </a:bodyPr>
          <a:lstStyle>
            <a:lvl1pPr marL="0" indent="0" algn="l" defTabSz="1219170" rtl="0" eaLnBrk="1" latinLnBrk="0" hangingPunct="1">
              <a:spcBef>
                <a:spcPts val="8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kern="1200">
                <a:solidFill>
                  <a:schemeClr val="accent6"/>
                </a:solidFill>
                <a:latin typeface="Arial" pitchFamily="34" charset="0"/>
                <a:ea typeface="+mn-ea"/>
                <a:cs typeface="Arial"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85750" indent="-285750">
              <a:lnSpc>
                <a:spcPct val="120000"/>
              </a:lnSpc>
              <a:spcBef>
                <a:spcPts val="0"/>
              </a:spcBef>
              <a:buFont typeface="Arial" panose="020B0604020202020204" pitchFamily="34" charset="0"/>
              <a:buChar char="•"/>
            </a:pPr>
            <a:r>
              <a:rPr lang="en-US" sz="1400" dirty="0">
                <a:solidFill>
                  <a:schemeClr val="bg1"/>
                </a:solidFill>
                <a:latin typeface="+mn-lt"/>
                <a:ea typeface="Times New Roman" panose="02020603050405020304" pitchFamily="18" charset="0"/>
                <a:cs typeface="Calibri" panose="020F0502020204030204" pitchFamily="34" charset="0"/>
              </a:rPr>
              <a:t>The Gates Foundation doesn’t make a product or provide a service.  We don’t do work in the field.  </a:t>
            </a:r>
          </a:p>
          <a:p>
            <a:pPr marL="285750" indent="-285750">
              <a:lnSpc>
                <a:spcPct val="120000"/>
              </a:lnSpc>
              <a:spcBef>
                <a:spcPts val="0"/>
              </a:spcBef>
              <a:buFont typeface="Arial" panose="020B0604020202020204" pitchFamily="34" charset="0"/>
              <a:buChar char="•"/>
            </a:pPr>
            <a:endParaRPr lang="en-US" sz="1400" dirty="0">
              <a:solidFill>
                <a:schemeClr val="bg1"/>
              </a:solidFill>
              <a:latin typeface="+mn-lt"/>
              <a:ea typeface="Times New Roman" panose="02020603050405020304" pitchFamily="18"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1400" dirty="0">
                <a:solidFill>
                  <a:schemeClr val="bg1"/>
                </a:solidFill>
                <a:latin typeface="+mn-lt"/>
                <a:ea typeface="Times New Roman" panose="02020603050405020304" pitchFamily="18" charset="0"/>
                <a:cs typeface="Calibri" panose="020F0502020204030204" pitchFamily="34" charset="0"/>
              </a:rPr>
              <a:t>Instead “what we do” is deploy our four assets.  </a:t>
            </a:r>
          </a:p>
          <a:p>
            <a:pPr marL="285750" indent="-285750">
              <a:lnSpc>
                <a:spcPct val="120000"/>
              </a:lnSpc>
              <a:spcBef>
                <a:spcPts val="0"/>
              </a:spcBef>
              <a:buFont typeface="Arial" panose="020B0604020202020204" pitchFamily="34" charset="0"/>
              <a:buChar char="•"/>
            </a:pPr>
            <a:endParaRPr lang="en-US" sz="1400" dirty="0">
              <a:solidFill>
                <a:schemeClr val="bg1"/>
              </a:solidFill>
              <a:latin typeface="+mn-lt"/>
              <a:ea typeface="Times New Roman" panose="02020603050405020304" pitchFamily="18"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1400" dirty="0">
                <a:solidFill>
                  <a:schemeClr val="bg1"/>
                </a:solidFill>
                <a:latin typeface="+mn-lt"/>
                <a:ea typeface="Times New Roman" panose="02020603050405020304" pitchFamily="18" charset="0"/>
                <a:cs typeface="Calibri" panose="020F0502020204030204" pitchFamily="34" charset="0"/>
              </a:rPr>
              <a:t>By deploying our money, voice, convening power and expertise, </a:t>
            </a:r>
            <a:r>
              <a:rPr lang="en-US" sz="1400" u="sng" dirty="0">
                <a:solidFill>
                  <a:schemeClr val="bg1"/>
                </a:solidFill>
                <a:latin typeface="+mn-lt"/>
                <a:ea typeface="Times New Roman" panose="02020603050405020304" pitchFamily="18" charset="0"/>
                <a:cs typeface="Calibri" panose="020F0502020204030204" pitchFamily="34" charset="0"/>
              </a:rPr>
              <a:t>combined</a:t>
            </a:r>
            <a:r>
              <a:rPr lang="en-US" sz="1400" dirty="0">
                <a:solidFill>
                  <a:schemeClr val="bg1"/>
                </a:solidFill>
                <a:latin typeface="+mn-lt"/>
                <a:ea typeface="Times New Roman" panose="02020603050405020304" pitchFamily="18" charset="0"/>
                <a:cs typeface="Calibri" panose="020F0502020204030204" pitchFamily="34" charset="0"/>
              </a:rPr>
              <a:t>, we hope it will act as a catalyst, and spur positive action and change in big, systemic ways</a:t>
            </a:r>
          </a:p>
          <a:p>
            <a:pPr marL="285750" indent="-285750">
              <a:lnSpc>
                <a:spcPct val="120000"/>
              </a:lnSpc>
              <a:spcBef>
                <a:spcPts val="0"/>
              </a:spcBef>
              <a:buFont typeface="Arial" panose="020B0604020202020204" pitchFamily="34" charset="0"/>
              <a:buChar char="•"/>
            </a:pPr>
            <a:endParaRPr lang="en-US" sz="1400" dirty="0">
              <a:solidFill>
                <a:schemeClr val="bg1"/>
              </a:solidFill>
              <a:latin typeface="+mn-lt"/>
              <a:ea typeface="Times New Roman" panose="02020603050405020304" pitchFamily="18" charset="0"/>
              <a:cs typeface="Calibri" panose="020F0502020204030204" pitchFamily="34" charset="0"/>
            </a:endParaRPr>
          </a:p>
          <a:p>
            <a:endParaRPr lang="en-US" dirty="0"/>
          </a:p>
        </p:txBody>
      </p:sp>
      <p:sp>
        <p:nvSpPr>
          <p:cNvPr id="12" name="Rectangle 11">
            <a:extLst>
              <a:ext uri="{FF2B5EF4-FFF2-40B4-BE49-F238E27FC236}">
                <a16:creationId xmlns:a16="http://schemas.microsoft.com/office/drawing/2014/main" id="{B060AB2D-5925-4798-A4F6-C9FA0B46ED72}"/>
              </a:ext>
            </a:extLst>
          </p:cNvPr>
          <p:cNvSpPr/>
          <p:nvPr/>
        </p:nvSpPr>
        <p:spPr>
          <a:xfrm>
            <a:off x="0" y="625129"/>
            <a:ext cx="268224" cy="3443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757259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r>
              <a:rPr lang="en-US" dirty="0"/>
              <a:t>How we do what we do</a:t>
            </a:r>
          </a:p>
        </p:txBody>
      </p:sp>
      <p:sp>
        <p:nvSpPr>
          <p:cNvPr id="5" name="Text Placeholder 4"/>
          <p:cNvSpPr>
            <a:spLocks noGrp="1"/>
          </p:cNvSpPr>
          <p:nvPr>
            <p:ph type="body" sz="quarter" idx="19"/>
          </p:nvPr>
        </p:nvSpPr>
        <p:spPr>
          <a:xfrm>
            <a:off x="457200" y="3928615"/>
            <a:ext cx="3645408" cy="2347898"/>
          </a:xfrm>
        </p:spPr>
        <p:txBody>
          <a:bodyPr/>
          <a:lstStyle/>
          <a:p>
            <a:r>
              <a:rPr lang="en-US" sz="1600" dirty="0"/>
              <a:t>Grantees and partners are at the center of our work</a:t>
            </a:r>
          </a:p>
        </p:txBody>
      </p:sp>
      <p:pic>
        <p:nvPicPr>
          <p:cNvPr id="19" name="Picture Placeholder 12"/>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t="10" b="10"/>
          <a:stretch/>
        </p:blipFill>
        <p:spPr/>
      </p:pic>
      <p:pic>
        <p:nvPicPr>
          <p:cNvPr id="17" name="Picture Placeholder 11"/>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t="53" b="53"/>
          <a:stretch/>
        </p:blipFill>
        <p:spPr/>
      </p:pic>
      <p:pic>
        <p:nvPicPr>
          <p:cNvPr id="6" name="Picture Placeholder 5"/>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l="101" r="101"/>
          <a:stretch>
            <a:fillRect/>
          </a:stretch>
        </p:blipFill>
        <p:spPr/>
      </p:pic>
      <p:sp>
        <p:nvSpPr>
          <p:cNvPr id="18" name="Footer Placeholder 17"/>
          <p:cNvSpPr>
            <a:spLocks noGrp="1"/>
          </p:cNvSpPr>
          <p:nvPr>
            <p:ph type="ftr" sz="quarter" idx="14"/>
          </p:nvPr>
        </p:nvSpPr>
        <p:spPr/>
        <p:txBody>
          <a:bodyPr/>
          <a:lstStyle/>
          <a:p>
            <a:pPr algn="r"/>
            <a:r>
              <a:rPr lang="en-US">
                <a:solidFill>
                  <a:srgbClr val="000000"/>
                </a:solidFill>
              </a:rPr>
              <a:t>© Bill &amp; Melinda Gates Foundation      |</a:t>
            </a:r>
            <a:endParaRPr lang="en-US" dirty="0">
              <a:solidFill>
                <a:srgbClr val="000000"/>
              </a:solidFill>
            </a:endParaRPr>
          </a:p>
        </p:txBody>
      </p:sp>
      <p:sp>
        <p:nvSpPr>
          <p:cNvPr id="27" name="Slide Number Placeholder 26"/>
          <p:cNvSpPr>
            <a:spLocks noGrp="1"/>
          </p:cNvSpPr>
          <p:nvPr>
            <p:ph type="sldNum" sz="quarter" idx="15"/>
          </p:nvPr>
        </p:nvSpPr>
        <p:spPr/>
        <p:txBody>
          <a:bodyPr/>
          <a:lstStyle/>
          <a:p>
            <a:fld id="{D3F7C509-FEEF-45D3-B896-7C07814C0C13}" type="slidenum">
              <a:rPr lang="en-US" smtClean="0">
                <a:solidFill>
                  <a:srgbClr val="000000"/>
                </a:solidFill>
              </a:rPr>
              <a:pPr/>
              <a:t>3</a:t>
            </a:fld>
            <a:endParaRPr lang="en-US" dirty="0">
              <a:solidFill>
                <a:srgbClr val="000000"/>
              </a:solidFill>
            </a:endParaRPr>
          </a:p>
        </p:txBody>
      </p:sp>
      <p:sp>
        <p:nvSpPr>
          <p:cNvPr id="14" name="Text Placeholder 4"/>
          <p:cNvSpPr>
            <a:spLocks noGrp="1"/>
          </p:cNvSpPr>
          <p:nvPr>
            <p:ph type="body" sz="quarter" idx="20"/>
          </p:nvPr>
        </p:nvSpPr>
        <p:spPr/>
        <p:txBody>
          <a:bodyPr/>
          <a:lstStyle/>
          <a:p>
            <a:r>
              <a:rPr lang="en-US" sz="1600" dirty="0"/>
              <a:t>Together, we take risks, push for </a:t>
            </a:r>
            <a:br>
              <a:rPr lang="en-US" sz="1600" dirty="0"/>
            </a:br>
            <a:r>
              <a:rPr lang="en-US" sz="1600" dirty="0"/>
              <a:t>new solutions and harness the </a:t>
            </a:r>
            <a:br>
              <a:rPr lang="en-US" sz="1600" dirty="0"/>
            </a:br>
            <a:r>
              <a:rPr lang="en-US" sz="1600" dirty="0"/>
              <a:t>power of science and technology</a:t>
            </a:r>
          </a:p>
        </p:txBody>
      </p:sp>
      <p:sp>
        <p:nvSpPr>
          <p:cNvPr id="15" name="Text Placeholder 4"/>
          <p:cNvSpPr>
            <a:spLocks noGrp="1"/>
          </p:cNvSpPr>
          <p:nvPr>
            <p:ph type="body" sz="quarter" idx="21"/>
          </p:nvPr>
        </p:nvSpPr>
        <p:spPr/>
        <p:txBody>
          <a:bodyPr/>
          <a:lstStyle/>
          <a:p>
            <a:r>
              <a:rPr lang="en-US" sz="1600" dirty="0"/>
              <a:t>This work requires support from governments, the private sector, communities, nonprofits, and individuals</a:t>
            </a:r>
          </a:p>
        </p:txBody>
      </p:sp>
    </p:spTree>
    <p:extLst>
      <p:ext uri="{BB962C8B-B14F-4D97-AF65-F5344CB8AC3E}">
        <p14:creationId xmlns:p14="http://schemas.microsoft.com/office/powerpoint/2010/main" val="40373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B6CEBD-3E16-4BBD-9579-46D12BCE1A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29074" y="1498017"/>
            <a:ext cx="8684005" cy="2354663"/>
          </a:xfrm>
          <a:prstGeom prst="rect">
            <a:avLst/>
          </a:prstGeom>
        </p:spPr>
      </p:pic>
      <p:sp>
        <p:nvSpPr>
          <p:cNvPr id="11" name="Text Placeholder 10"/>
          <p:cNvSpPr>
            <a:spLocks noGrp="1"/>
          </p:cNvSpPr>
          <p:nvPr>
            <p:ph type="body" sz="quarter" idx="13"/>
          </p:nvPr>
        </p:nvSpPr>
        <p:spPr>
          <a:xfrm>
            <a:off x="486832" y="1235956"/>
            <a:ext cx="11106151" cy="398213"/>
          </a:xfrm>
        </p:spPr>
        <p:txBody>
          <a:bodyPr/>
          <a:lstStyle/>
          <a:p>
            <a:pPr>
              <a:spcBef>
                <a:spcPts val="448"/>
              </a:spcBef>
            </a:pPr>
            <a:r>
              <a:rPr lang="en-US" dirty="0"/>
              <a:t>We work with partner organizations around the world to reduce inequity</a:t>
            </a:r>
          </a:p>
        </p:txBody>
      </p:sp>
      <p:sp>
        <p:nvSpPr>
          <p:cNvPr id="4" name="Footer Placeholder 3"/>
          <p:cNvSpPr>
            <a:spLocks noGrp="1"/>
          </p:cNvSpPr>
          <p:nvPr>
            <p:ph type="ftr" sz="quarter" idx="14"/>
          </p:nvPr>
        </p:nvSpPr>
        <p:spPr/>
        <p:txBody>
          <a:bodyPr/>
          <a:lstStyle/>
          <a:p>
            <a:pPr algn="r" defTabSz="1219170">
              <a:defRPr/>
            </a:pPr>
            <a:r>
              <a:rPr lang="en-US" dirty="0">
                <a:solidFill>
                  <a:srgbClr val="000000"/>
                </a:solidFill>
              </a:rPr>
              <a:t>© Bill &amp; Melinda Gates Foundation      |</a:t>
            </a:r>
          </a:p>
        </p:txBody>
      </p:sp>
      <p:sp>
        <p:nvSpPr>
          <p:cNvPr id="5" name="Slide Number Placeholder 4"/>
          <p:cNvSpPr>
            <a:spLocks noGrp="1"/>
          </p:cNvSpPr>
          <p:nvPr>
            <p:ph type="sldNum" sz="quarter" idx="15"/>
          </p:nvPr>
        </p:nvSpPr>
        <p:spPr/>
        <p:txBody>
          <a:bodyPr/>
          <a:lstStyle/>
          <a:p>
            <a:pPr defTabSz="1219170">
              <a:defRPr/>
            </a:pPr>
            <a:fld id="{D3F7C509-FEEF-45D3-B896-7C07814C0C13}" type="slidenum">
              <a:rPr lang="en-US">
                <a:solidFill>
                  <a:srgbClr val="000000"/>
                </a:solidFill>
              </a:rPr>
              <a:pPr defTabSz="1219170">
                <a:defRPr/>
              </a:pPr>
              <a:t>4</a:t>
            </a:fld>
            <a:endParaRPr lang="en-US" dirty="0">
              <a:solidFill>
                <a:srgbClr val="000000"/>
              </a:solidFill>
            </a:endParaRPr>
          </a:p>
        </p:txBody>
      </p:sp>
      <p:sp>
        <p:nvSpPr>
          <p:cNvPr id="2" name="Title 1"/>
          <p:cNvSpPr>
            <a:spLocks noGrp="1"/>
          </p:cNvSpPr>
          <p:nvPr>
            <p:ph type="title"/>
          </p:nvPr>
        </p:nvSpPr>
        <p:spPr/>
        <p:txBody>
          <a:bodyPr/>
          <a:lstStyle/>
          <a:p>
            <a:r>
              <a:rPr lang="en-US" cap="none" dirty="0"/>
              <a:t>THE SCOPE OF OUR WORK</a:t>
            </a:r>
          </a:p>
        </p:txBody>
      </p:sp>
      <p:sp>
        <p:nvSpPr>
          <p:cNvPr id="9" name="TextBox 8"/>
          <p:cNvSpPr txBox="1"/>
          <p:nvPr/>
        </p:nvSpPr>
        <p:spPr>
          <a:xfrm>
            <a:off x="486832" y="6256048"/>
            <a:ext cx="8684005" cy="296745"/>
          </a:xfrm>
          <a:prstGeom prst="rect">
            <a:avLst/>
          </a:prstGeom>
          <a:noFill/>
        </p:spPr>
        <p:txBody>
          <a:bodyPr wrap="square" lIns="0" tIns="0" rIns="0" bIns="0" rtlCol="0" anchor="t">
            <a:noAutofit/>
          </a:bodyPr>
          <a:lstStyle/>
          <a:p>
            <a:pPr defTabSz="1219170">
              <a:defRPr/>
            </a:pPr>
            <a:r>
              <a:rPr lang="x-none" sz="800" dirty="0">
                <a:solidFill>
                  <a:srgbClr val="000000"/>
                </a:solidFill>
                <a:latin typeface="Arial"/>
              </a:rPr>
              <a:t>For the Year ended December 31, </a:t>
            </a:r>
            <a:r>
              <a:rPr lang="en-US" sz="800" dirty="0">
                <a:solidFill>
                  <a:srgbClr val="000000"/>
                </a:solidFill>
                <a:latin typeface="Arial"/>
              </a:rPr>
              <a:t>2020</a:t>
            </a:r>
            <a:r>
              <a:rPr lang="x-none" sz="800" dirty="0">
                <a:solidFill>
                  <a:srgbClr val="000000"/>
                </a:solidFill>
                <a:latin typeface="Arial"/>
              </a:rPr>
              <a:t>.  </a:t>
            </a:r>
            <a:endParaRPr lang="x-none" sz="800" dirty="0">
              <a:solidFill>
                <a:srgbClr val="000000"/>
              </a:solidFill>
              <a:latin typeface="Arial" panose="020B0604020202020204" pitchFamily="34" charset="0"/>
              <a:ea typeface="DIN Pro" charset="0"/>
              <a:cs typeface="Arial" panose="020B0604020202020204" pitchFamily="34" charset="0"/>
            </a:endParaRPr>
          </a:p>
        </p:txBody>
      </p:sp>
      <p:grpSp>
        <p:nvGrpSpPr>
          <p:cNvPr id="24" name="Group 23">
            <a:extLst>
              <a:ext uri="{FF2B5EF4-FFF2-40B4-BE49-F238E27FC236}">
                <a16:creationId xmlns:a16="http://schemas.microsoft.com/office/drawing/2014/main" id="{C9687AF6-4052-47D1-8FA0-601E7D184B6A}"/>
              </a:ext>
            </a:extLst>
          </p:cNvPr>
          <p:cNvGrpSpPr/>
          <p:nvPr/>
        </p:nvGrpSpPr>
        <p:grpSpPr>
          <a:xfrm>
            <a:off x="2773508" y="3975011"/>
            <a:ext cx="4793619" cy="2220519"/>
            <a:chOff x="2083043" y="3997539"/>
            <a:chExt cx="5245751" cy="2281037"/>
          </a:xfrm>
        </p:grpSpPr>
        <p:pic>
          <p:nvPicPr>
            <p:cNvPr id="8" name="Picture 7">
              <a:extLst>
                <a:ext uri="{FF2B5EF4-FFF2-40B4-BE49-F238E27FC236}">
                  <a16:creationId xmlns:a16="http://schemas.microsoft.com/office/drawing/2014/main" id="{92277191-4ED7-4D16-A0EE-3D77EBEE16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60"/>
            <a:stretch/>
          </p:blipFill>
          <p:spPr>
            <a:xfrm>
              <a:off x="2328874" y="3997539"/>
              <a:ext cx="4999920" cy="2281037"/>
            </a:xfrm>
            <a:prstGeom prst="rect">
              <a:avLst/>
            </a:prstGeom>
          </p:spPr>
        </p:pic>
        <p:pic>
          <p:nvPicPr>
            <p:cNvPr id="6" name="Picture 5">
              <a:extLst>
                <a:ext uri="{FF2B5EF4-FFF2-40B4-BE49-F238E27FC236}">
                  <a16:creationId xmlns:a16="http://schemas.microsoft.com/office/drawing/2014/main" id="{9D02C999-B43C-4DF6-9F75-C8CAC9A56A71}"/>
                </a:ext>
              </a:extLst>
            </p:cNvPr>
            <p:cNvPicPr>
              <a:picLocks noChangeAspect="1"/>
            </p:cNvPicPr>
            <p:nvPr/>
          </p:nvPicPr>
          <p:blipFill rotWithShape="1">
            <a:blip r:embed="rId4"/>
            <a:srcRect l="15407" t="13201" r="8041" b="31513"/>
            <a:stretch/>
          </p:blipFill>
          <p:spPr>
            <a:xfrm>
              <a:off x="5007969" y="4429080"/>
              <a:ext cx="1163889" cy="627192"/>
            </a:xfrm>
            <a:prstGeom prst="rect">
              <a:avLst/>
            </a:prstGeom>
          </p:spPr>
        </p:pic>
        <p:pic>
          <p:nvPicPr>
            <p:cNvPr id="16" name="Picture 15">
              <a:extLst>
                <a:ext uri="{FF2B5EF4-FFF2-40B4-BE49-F238E27FC236}">
                  <a16:creationId xmlns:a16="http://schemas.microsoft.com/office/drawing/2014/main" id="{E5018C3D-3501-448E-9642-A8A608F6ED78}"/>
                </a:ext>
              </a:extLst>
            </p:cNvPr>
            <p:cNvPicPr>
              <a:picLocks noChangeAspect="1"/>
            </p:cNvPicPr>
            <p:nvPr/>
          </p:nvPicPr>
          <p:blipFill rotWithShape="1">
            <a:blip r:embed="rId5"/>
            <a:srcRect l="27359" t="20446" r="26437" b="35147"/>
            <a:stretch/>
          </p:blipFill>
          <p:spPr>
            <a:xfrm>
              <a:off x="2461327" y="4533757"/>
              <a:ext cx="597161" cy="522514"/>
            </a:xfrm>
            <a:prstGeom prst="rect">
              <a:avLst/>
            </a:prstGeom>
          </p:spPr>
        </p:pic>
        <p:pic>
          <p:nvPicPr>
            <p:cNvPr id="19" name="Picture 18">
              <a:extLst>
                <a:ext uri="{FF2B5EF4-FFF2-40B4-BE49-F238E27FC236}">
                  <a16:creationId xmlns:a16="http://schemas.microsoft.com/office/drawing/2014/main" id="{2233FF5B-0571-474D-8511-F4CF7774D866}"/>
                </a:ext>
              </a:extLst>
            </p:cNvPr>
            <p:cNvPicPr>
              <a:picLocks noChangeAspect="1"/>
            </p:cNvPicPr>
            <p:nvPr/>
          </p:nvPicPr>
          <p:blipFill rotWithShape="1">
            <a:blip r:embed="rId6"/>
            <a:srcRect l="8834" r="13207" b="24506"/>
            <a:stretch/>
          </p:blipFill>
          <p:spPr>
            <a:xfrm>
              <a:off x="4814597" y="5358557"/>
              <a:ext cx="1520890" cy="897491"/>
            </a:xfrm>
            <a:prstGeom prst="rect">
              <a:avLst/>
            </a:prstGeom>
          </p:spPr>
        </p:pic>
        <p:pic>
          <p:nvPicPr>
            <p:cNvPr id="21" name="Picture 20">
              <a:extLst>
                <a:ext uri="{FF2B5EF4-FFF2-40B4-BE49-F238E27FC236}">
                  <a16:creationId xmlns:a16="http://schemas.microsoft.com/office/drawing/2014/main" id="{B670B1F4-921C-46D8-A720-0797D5ED8A48}"/>
                </a:ext>
              </a:extLst>
            </p:cNvPr>
            <p:cNvPicPr>
              <a:picLocks noChangeAspect="1"/>
            </p:cNvPicPr>
            <p:nvPr/>
          </p:nvPicPr>
          <p:blipFill rotWithShape="1">
            <a:blip r:embed="rId7"/>
            <a:srcRect r="19543" b="32127"/>
            <a:stretch/>
          </p:blipFill>
          <p:spPr>
            <a:xfrm>
              <a:off x="2083043" y="5340926"/>
              <a:ext cx="1569623" cy="798617"/>
            </a:xfrm>
            <a:prstGeom prst="rect">
              <a:avLst/>
            </a:prstGeom>
          </p:spPr>
        </p:pic>
      </p:grpSp>
      <p:sp>
        <p:nvSpPr>
          <p:cNvPr id="22" name="TextBox 21">
            <a:extLst>
              <a:ext uri="{FF2B5EF4-FFF2-40B4-BE49-F238E27FC236}">
                <a16:creationId xmlns:a16="http://schemas.microsoft.com/office/drawing/2014/main" id="{1181F054-3A06-45CC-BE0C-A754CEA01C2F}"/>
              </a:ext>
            </a:extLst>
          </p:cNvPr>
          <p:cNvSpPr txBox="1"/>
          <p:nvPr/>
        </p:nvSpPr>
        <p:spPr>
          <a:xfrm>
            <a:off x="692201" y="2400085"/>
            <a:ext cx="2517530" cy="730852"/>
          </a:xfrm>
          <a:prstGeom prst="rect">
            <a:avLst/>
          </a:prstGeom>
          <a:noFill/>
        </p:spPr>
        <p:txBody>
          <a:bodyPr wrap="square" lIns="0" tIns="0" rIns="0" bIns="0" rtlCol="0">
            <a:noAutofit/>
          </a:bodyPr>
          <a:lstStyle/>
          <a:p>
            <a:r>
              <a:rPr lang="en-US" sz="2000" b="1" dirty="0">
                <a:solidFill>
                  <a:schemeClr val="accent6"/>
                </a:solidFill>
                <a:latin typeface="Arial" pitchFamily="34" charset="0"/>
                <a:cs typeface="Arial" pitchFamily="34" charset="0"/>
              </a:rPr>
              <a:t>Foundation-Wide</a:t>
            </a:r>
          </a:p>
        </p:txBody>
      </p:sp>
      <p:sp>
        <p:nvSpPr>
          <p:cNvPr id="23" name="TextBox 22">
            <a:extLst>
              <a:ext uri="{FF2B5EF4-FFF2-40B4-BE49-F238E27FC236}">
                <a16:creationId xmlns:a16="http://schemas.microsoft.com/office/drawing/2014/main" id="{70D3A8E3-EB86-4523-9782-7115A1BC79AF}"/>
              </a:ext>
            </a:extLst>
          </p:cNvPr>
          <p:cNvSpPr txBox="1"/>
          <p:nvPr/>
        </p:nvSpPr>
        <p:spPr>
          <a:xfrm>
            <a:off x="701775" y="4975500"/>
            <a:ext cx="1569623" cy="730852"/>
          </a:xfrm>
          <a:prstGeom prst="rect">
            <a:avLst/>
          </a:prstGeom>
          <a:noFill/>
        </p:spPr>
        <p:txBody>
          <a:bodyPr wrap="square" lIns="0" tIns="0" rIns="0" bIns="0" rtlCol="0">
            <a:noAutofit/>
          </a:bodyPr>
          <a:lstStyle/>
          <a:p>
            <a:r>
              <a:rPr lang="en-US" sz="2000" b="1" dirty="0">
                <a:solidFill>
                  <a:schemeClr val="accent6"/>
                </a:solidFill>
                <a:latin typeface="Arial" pitchFamily="34" charset="0"/>
                <a:cs typeface="Arial" pitchFamily="34" charset="0"/>
              </a:rPr>
              <a:t>Nigeria </a:t>
            </a:r>
          </a:p>
        </p:txBody>
      </p:sp>
      <p:cxnSp>
        <p:nvCxnSpPr>
          <p:cNvPr id="26" name="Straight Connector 25">
            <a:extLst>
              <a:ext uri="{FF2B5EF4-FFF2-40B4-BE49-F238E27FC236}">
                <a16:creationId xmlns:a16="http://schemas.microsoft.com/office/drawing/2014/main" id="{DAA994C6-B162-4BCA-A294-39108B253166}"/>
              </a:ext>
            </a:extLst>
          </p:cNvPr>
          <p:cNvCxnSpPr/>
          <p:nvPr/>
        </p:nvCxnSpPr>
        <p:spPr>
          <a:xfrm>
            <a:off x="486832" y="3840867"/>
            <a:ext cx="11391037" cy="1699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41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6" name="Object 15"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5" name="Title 4"/>
          <p:cNvSpPr>
            <a:spLocks noGrp="1"/>
          </p:cNvSpPr>
          <p:nvPr>
            <p:ph type="title"/>
          </p:nvPr>
        </p:nvSpPr>
        <p:spPr>
          <a:xfrm>
            <a:off x="486833" y="331549"/>
            <a:ext cx="11106151" cy="697577"/>
          </a:xfrm>
        </p:spPr>
        <p:txBody>
          <a:bodyPr/>
          <a:lstStyle/>
          <a:p>
            <a:r>
              <a:rPr lang="en-US" sz="2667" cap="all" dirty="0"/>
              <a:t>How we operate globally and in Nigeria</a:t>
            </a:r>
          </a:p>
        </p:txBody>
      </p:sp>
      <p:grpSp>
        <p:nvGrpSpPr>
          <p:cNvPr id="9" name="Group 8">
            <a:extLst>
              <a:ext uri="{FF2B5EF4-FFF2-40B4-BE49-F238E27FC236}">
                <a16:creationId xmlns:a16="http://schemas.microsoft.com/office/drawing/2014/main" id="{466F2AD2-369B-4029-B667-2E460B0A10DB}"/>
              </a:ext>
            </a:extLst>
          </p:cNvPr>
          <p:cNvGrpSpPr/>
          <p:nvPr/>
        </p:nvGrpSpPr>
        <p:grpSpPr>
          <a:xfrm>
            <a:off x="632822" y="1580444"/>
            <a:ext cx="10644777" cy="4643941"/>
            <a:chOff x="284480" y="1667530"/>
            <a:chExt cx="10644777" cy="4643941"/>
          </a:xfrm>
        </p:grpSpPr>
        <p:sp>
          <p:nvSpPr>
            <p:cNvPr id="52" name="Rectangle 51"/>
            <p:cNvSpPr/>
            <p:nvPr/>
          </p:nvSpPr>
          <p:spPr>
            <a:xfrm>
              <a:off x="508002" y="1678511"/>
              <a:ext cx="10421255" cy="4632960"/>
            </a:xfrm>
            <a:prstGeom prst="rect">
              <a:avLst/>
            </a:prstGeom>
            <a:solidFill>
              <a:schemeClr val="accent3">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p:cNvCxnSpPr>
              <a:cxnSpLocks/>
            </p:cNvCxnSpPr>
            <p:nvPr/>
          </p:nvCxnSpPr>
          <p:spPr>
            <a:xfrm>
              <a:off x="497114" y="4781814"/>
              <a:ext cx="10421257" cy="0"/>
            </a:xfrm>
            <a:prstGeom prst="line">
              <a:avLst/>
            </a:prstGeom>
            <a:ln>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284480" y="1667530"/>
              <a:ext cx="121920" cy="1219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Global Levers</a:t>
              </a:r>
            </a:p>
          </p:txBody>
        </p:sp>
        <p:cxnSp>
          <p:nvCxnSpPr>
            <p:cNvPr id="21" name="Straight Arrow Connector 20"/>
            <p:cNvCxnSpPr/>
            <p:nvPr/>
          </p:nvCxnSpPr>
          <p:spPr>
            <a:xfrm>
              <a:off x="508000" y="4848431"/>
              <a:ext cx="0" cy="1463040"/>
            </a:xfrm>
            <a:prstGeom prst="straightConnector1">
              <a:avLst/>
            </a:prstGeom>
            <a:ln>
              <a:solidFill>
                <a:srgbClr val="4D4D4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4480" y="4970351"/>
              <a:ext cx="121920" cy="1219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Federal Level</a:t>
              </a:r>
            </a:p>
          </p:txBody>
        </p:sp>
        <p:cxnSp>
          <p:nvCxnSpPr>
            <p:cNvPr id="60" name="Straight Connector 59">
              <a:extLst>
                <a:ext uri="{FF2B5EF4-FFF2-40B4-BE49-F238E27FC236}">
                  <a16:creationId xmlns:a16="http://schemas.microsoft.com/office/drawing/2014/main" id="{610EAFF5-98D4-4994-B660-DF650269C64D}"/>
                </a:ext>
              </a:extLst>
            </p:cNvPr>
            <p:cNvCxnSpPr>
              <a:cxnSpLocks/>
            </p:cNvCxnSpPr>
            <p:nvPr/>
          </p:nvCxnSpPr>
          <p:spPr>
            <a:xfrm>
              <a:off x="508000" y="3235486"/>
              <a:ext cx="10421257" cy="0"/>
            </a:xfrm>
            <a:prstGeom prst="line">
              <a:avLst/>
            </a:prstGeom>
            <a:ln>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61" name="Rounded Rectangle 21">
              <a:extLst>
                <a:ext uri="{FF2B5EF4-FFF2-40B4-BE49-F238E27FC236}">
                  <a16:creationId xmlns:a16="http://schemas.microsoft.com/office/drawing/2014/main" id="{51D0BC52-DACD-494A-A360-17125B0576DA}"/>
                </a:ext>
              </a:extLst>
            </p:cNvPr>
            <p:cNvSpPr/>
            <p:nvPr/>
          </p:nvSpPr>
          <p:spPr>
            <a:xfrm>
              <a:off x="284480" y="3363619"/>
              <a:ext cx="121920" cy="12192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Regional Levers</a:t>
              </a:r>
            </a:p>
          </p:txBody>
        </p:sp>
        <p:cxnSp>
          <p:nvCxnSpPr>
            <p:cNvPr id="62" name="Straight Arrow Connector 61">
              <a:extLst>
                <a:ext uri="{FF2B5EF4-FFF2-40B4-BE49-F238E27FC236}">
                  <a16:creationId xmlns:a16="http://schemas.microsoft.com/office/drawing/2014/main" id="{6A42CE66-9C91-49A5-B693-9BBFFD408606}"/>
                </a:ext>
              </a:extLst>
            </p:cNvPr>
            <p:cNvCxnSpPr/>
            <p:nvPr/>
          </p:nvCxnSpPr>
          <p:spPr>
            <a:xfrm>
              <a:off x="486833" y="1678511"/>
              <a:ext cx="0" cy="1463040"/>
            </a:xfrm>
            <a:prstGeom prst="straightConnector1">
              <a:avLst/>
            </a:prstGeom>
            <a:ln>
              <a:solidFill>
                <a:srgbClr val="4D4D4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BF9B7F7-DEFA-43ED-85BB-B9E5898E613D}"/>
                </a:ext>
              </a:extLst>
            </p:cNvPr>
            <p:cNvCxnSpPr/>
            <p:nvPr/>
          </p:nvCxnSpPr>
          <p:spPr>
            <a:xfrm>
              <a:off x="508000" y="3274357"/>
              <a:ext cx="0" cy="1463040"/>
            </a:xfrm>
            <a:prstGeom prst="straightConnector1">
              <a:avLst/>
            </a:prstGeom>
            <a:ln>
              <a:solidFill>
                <a:srgbClr val="4D4D4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Moon 73">
              <a:extLst>
                <a:ext uri="{FF2B5EF4-FFF2-40B4-BE49-F238E27FC236}">
                  <a16:creationId xmlns:a16="http://schemas.microsoft.com/office/drawing/2014/main" id="{EB387A3C-1160-4010-93EB-BA9EE74E7241}"/>
                </a:ext>
              </a:extLst>
            </p:cNvPr>
            <p:cNvSpPr/>
            <p:nvPr/>
          </p:nvSpPr>
          <p:spPr>
            <a:xfrm rot="5400000">
              <a:off x="8128072" y="-469324"/>
              <a:ext cx="487680" cy="4852416"/>
            </a:xfrm>
            <a:prstGeom prst="moon">
              <a:avLst>
                <a:gd name="adj" fmla="val 48157"/>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lIns="0" tIns="60960" rIns="60960" rtlCol="0" anchor="ctr"/>
            <a:lstStyle/>
            <a:p>
              <a:pPr algn="ctr"/>
              <a:r>
                <a:rPr lang="en-US" sz="1333" b="1" i="1" dirty="0">
                  <a:solidFill>
                    <a:srgbClr val="000000"/>
                  </a:solidFill>
                </a:rPr>
                <a:t>4Gs</a:t>
              </a:r>
            </a:p>
          </p:txBody>
        </p:sp>
        <p:sp>
          <p:nvSpPr>
            <p:cNvPr id="75" name="Moon 74">
              <a:extLst>
                <a:ext uri="{FF2B5EF4-FFF2-40B4-BE49-F238E27FC236}">
                  <a16:creationId xmlns:a16="http://schemas.microsoft.com/office/drawing/2014/main" id="{AE5F633D-7A59-4718-8883-1C74E40A1E75}"/>
                </a:ext>
              </a:extLst>
            </p:cNvPr>
            <p:cNvSpPr/>
            <p:nvPr/>
          </p:nvSpPr>
          <p:spPr>
            <a:xfrm rot="5400000">
              <a:off x="2983013" y="-469325"/>
              <a:ext cx="487680" cy="4852416"/>
            </a:xfrm>
            <a:prstGeom prst="moon">
              <a:avLst>
                <a:gd name="adj" fmla="val 48157"/>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lIns="0" tIns="60960" rIns="60960" rtlCol="0" anchor="ctr"/>
            <a:lstStyle/>
            <a:p>
              <a:pPr algn="ctr"/>
              <a:r>
                <a:rPr lang="en-US" sz="1333" b="1" i="1" dirty="0">
                  <a:solidFill>
                    <a:srgbClr val="000000"/>
                  </a:solidFill>
                </a:rPr>
                <a:t>UN Systems</a:t>
              </a:r>
            </a:p>
          </p:txBody>
        </p:sp>
        <p:sp>
          <p:nvSpPr>
            <p:cNvPr id="76" name="Rectangle 3">
              <a:extLst>
                <a:ext uri="{FF2B5EF4-FFF2-40B4-BE49-F238E27FC236}">
                  <a16:creationId xmlns:a16="http://schemas.microsoft.com/office/drawing/2014/main" id="{ABDB87F7-F17D-4F82-A47E-3C2899FDD090}"/>
                </a:ext>
              </a:extLst>
            </p:cNvPr>
            <p:cNvSpPr>
              <a:spLocks noChangeArrowheads="1"/>
            </p:cNvSpPr>
            <p:nvPr/>
          </p:nvSpPr>
          <p:spPr bwMode="gray">
            <a:xfrm>
              <a:off x="3398960" y="2263918"/>
              <a:ext cx="932298" cy="438245"/>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UNPFA</a:t>
              </a:r>
            </a:p>
          </p:txBody>
        </p:sp>
        <p:sp>
          <p:nvSpPr>
            <p:cNvPr id="77" name="Rectangle 3">
              <a:extLst>
                <a:ext uri="{FF2B5EF4-FFF2-40B4-BE49-F238E27FC236}">
                  <a16:creationId xmlns:a16="http://schemas.microsoft.com/office/drawing/2014/main" id="{EA40F0ED-721C-48F5-9608-F74CC53FF9EC}"/>
                </a:ext>
              </a:extLst>
            </p:cNvPr>
            <p:cNvSpPr>
              <a:spLocks noChangeArrowheads="1"/>
            </p:cNvSpPr>
            <p:nvPr/>
          </p:nvSpPr>
          <p:spPr bwMode="gray">
            <a:xfrm>
              <a:off x="1393880" y="2196384"/>
              <a:ext cx="672132" cy="438248"/>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WB</a:t>
              </a:r>
            </a:p>
          </p:txBody>
        </p:sp>
        <p:sp>
          <p:nvSpPr>
            <p:cNvPr id="78" name="Rectangle 3">
              <a:extLst>
                <a:ext uri="{FF2B5EF4-FFF2-40B4-BE49-F238E27FC236}">
                  <a16:creationId xmlns:a16="http://schemas.microsoft.com/office/drawing/2014/main" id="{184A676E-4278-4752-9E6E-F3A35C668F7E}"/>
                </a:ext>
              </a:extLst>
            </p:cNvPr>
            <p:cNvSpPr>
              <a:spLocks noChangeArrowheads="1"/>
            </p:cNvSpPr>
            <p:nvPr/>
          </p:nvSpPr>
          <p:spPr bwMode="gray">
            <a:xfrm>
              <a:off x="2343221" y="2201492"/>
              <a:ext cx="786306" cy="404729"/>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WHO</a:t>
              </a:r>
            </a:p>
          </p:txBody>
        </p:sp>
        <p:sp>
          <p:nvSpPr>
            <p:cNvPr id="79" name="Rectangle 3">
              <a:extLst>
                <a:ext uri="{FF2B5EF4-FFF2-40B4-BE49-F238E27FC236}">
                  <a16:creationId xmlns:a16="http://schemas.microsoft.com/office/drawing/2014/main" id="{909FC737-2E7E-4D52-A2B8-68E9809FC4C1}"/>
                </a:ext>
              </a:extLst>
            </p:cNvPr>
            <p:cNvSpPr>
              <a:spLocks noChangeArrowheads="1"/>
            </p:cNvSpPr>
            <p:nvPr/>
          </p:nvSpPr>
          <p:spPr bwMode="gray">
            <a:xfrm>
              <a:off x="3656996" y="2801204"/>
              <a:ext cx="756125" cy="345366"/>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FAO</a:t>
              </a:r>
            </a:p>
          </p:txBody>
        </p:sp>
        <p:sp>
          <p:nvSpPr>
            <p:cNvPr id="81" name="Rectangle 3">
              <a:extLst>
                <a:ext uri="{FF2B5EF4-FFF2-40B4-BE49-F238E27FC236}">
                  <a16:creationId xmlns:a16="http://schemas.microsoft.com/office/drawing/2014/main" id="{FD9E3D36-0EF9-401B-9AC9-5C8BFF59FAD9}"/>
                </a:ext>
              </a:extLst>
            </p:cNvPr>
            <p:cNvSpPr>
              <a:spLocks noChangeArrowheads="1"/>
            </p:cNvSpPr>
            <p:nvPr/>
          </p:nvSpPr>
          <p:spPr bwMode="gray">
            <a:xfrm>
              <a:off x="2462807" y="2784039"/>
              <a:ext cx="864982" cy="379696"/>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WFP</a:t>
              </a:r>
            </a:p>
          </p:txBody>
        </p:sp>
        <p:sp>
          <p:nvSpPr>
            <p:cNvPr id="83" name="Rectangle 3">
              <a:extLst>
                <a:ext uri="{FF2B5EF4-FFF2-40B4-BE49-F238E27FC236}">
                  <a16:creationId xmlns:a16="http://schemas.microsoft.com/office/drawing/2014/main" id="{4B3137FC-DBEF-47ED-AA9F-774E2CCA7568}"/>
                </a:ext>
              </a:extLst>
            </p:cNvPr>
            <p:cNvSpPr>
              <a:spLocks noChangeArrowheads="1"/>
            </p:cNvSpPr>
            <p:nvPr/>
          </p:nvSpPr>
          <p:spPr bwMode="gray">
            <a:xfrm>
              <a:off x="1143934" y="2676755"/>
              <a:ext cx="1097280" cy="487680"/>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UN Women</a:t>
              </a:r>
            </a:p>
          </p:txBody>
        </p:sp>
        <p:sp>
          <p:nvSpPr>
            <p:cNvPr id="84" name="Rectangle 3">
              <a:extLst>
                <a:ext uri="{FF2B5EF4-FFF2-40B4-BE49-F238E27FC236}">
                  <a16:creationId xmlns:a16="http://schemas.microsoft.com/office/drawing/2014/main" id="{B4C842AB-2EA4-4EE8-A8AB-D8B4E86E464F}"/>
                </a:ext>
              </a:extLst>
            </p:cNvPr>
            <p:cNvSpPr>
              <a:spLocks noChangeArrowheads="1"/>
            </p:cNvSpPr>
            <p:nvPr/>
          </p:nvSpPr>
          <p:spPr bwMode="gray">
            <a:xfrm>
              <a:off x="4552790" y="2477238"/>
              <a:ext cx="1097280" cy="482198"/>
            </a:xfrm>
            <a:prstGeom prst="rect">
              <a:avLst/>
            </a:prstGeom>
            <a:solidFill>
              <a:schemeClr val="accent3">
                <a:lumMod val="75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UNICEF</a:t>
              </a:r>
            </a:p>
          </p:txBody>
        </p:sp>
        <p:sp>
          <p:nvSpPr>
            <p:cNvPr id="85" name="Rectangle 3">
              <a:extLst>
                <a:ext uri="{FF2B5EF4-FFF2-40B4-BE49-F238E27FC236}">
                  <a16:creationId xmlns:a16="http://schemas.microsoft.com/office/drawing/2014/main" id="{A4E65E21-86D7-40E5-9AF2-0DFB78EAFF4E}"/>
                </a:ext>
              </a:extLst>
            </p:cNvPr>
            <p:cNvSpPr>
              <a:spLocks noChangeArrowheads="1"/>
            </p:cNvSpPr>
            <p:nvPr/>
          </p:nvSpPr>
          <p:spPr bwMode="gray">
            <a:xfrm>
              <a:off x="6568801" y="2147185"/>
              <a:ext cx="777814" cy="513345"/>
            </a:xfrm>
            <a:prstGeom prst="rect">
              <a:avLst/>
            </a:prstGeom>
            <a:solidFill>
              <a:schemeClr val="accent2">
                <a:lumMod val="60000"/>
                <a:lumOff val="40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GFF</a:t>
              </a:r>
            </a:p>
          </p:txBody>
        </p:sp>
        <p:sp>
          <p:nvSpPr>
            <p:cNvPr id="87" name="Rectangle 3">
              <a:extLst>
                <a:ext uri="{FF2B5EF4-FFF2-40B4-BE49-F238E27FC236}">
                  <a16:creationId xmlns:a16="http://schemas.microsoft.com/office/drawing/2014/main" id="{BCEB256A-CA4C-4AAE-84C4-0277B15860A1}"/>
                </a:ext>
              </a:extLst>
            </p:cNvPr>
            <p:cNvSpPr>
              <a:spLocks noChangeArrowheads="1"/>
            </p:cNvSpPr>
            <p:nvPr/>
          </p:nvSpPr>
          <p:spPr bwMode="gray">
            <a:xfrm>
              <a:off x="7563897" y="2136784"/>
              <a:ext cx="811630" cy="475731"/>
            </a:xfrm>
            <a:prstGeom prst="rect">
              <a:avLst/>
            </a:prstGeom>
            <a:solidFill>
              <a:schemeClr val="accent2">
                <a:lumMod val="60000"/>
                <a:lumOff val="40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GPEI</a:t>
              </a:r>
            </a:p>
          </p:txBody>
        </p:sp>
        <p:sp>
          <p:nvSpPr>
            <p:cNvPr id="88" name="Rectangle 3">
              <a:extLst>
                <a:ext uri="{FF2B5EF4-FFF2-40B4-BE49-F238E27FC236}">
                  <a16:creationId xmlns:a16="http://schemas.microsoft.com/office/drawing/2014/main" id="{3B04856C-500E-493E-AF14-453FD3F26BFA}"/>
                </a:ext>
              </a:extLst>
            </p:cNvPr>
            <p:cNvSpPr>
              <a:spLocks noChangeArrowheads="1"/>
            </p:cNvSpPr>
            <p:nvPr/>
          </p:nvSpPr>
          <p:spPr bwMode="gray">
            <a:xfrm>
              <a:off x="9674461" y="2196384"/>
              <a:ext cx="862535" cy="461774"/>
            </a:xfrm>
            <a:prstGeom prst="rect">
              <a:avLst/>
            </a:prstGeom>
            <a:solidFill>
              <a:schemeClr val="accent2">
                <a:lumMod val="60000"/>
                <a:lumOff val="40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GFATM</a:t>
              </a:r>
            </a:p>
          </p:txBody>
        </p:sp>
        <p:sp>
          <p:nvSpPr>
            <p:cNvPr id="89" name="Rectangle 3">
              <a:extLst>
                <a:ext uri="{FF2B5EF4-FFF2-40B4-BE49-F238E27FC236}">
                  <a16:creationId xmlns:a16="http://schemas.microsoft.com/office/drawing/2014/main" id="{EF0D19BF-E384-4CD8-9224-765A45DFD620}"/>
                </a:ext>
              </a:extLst>
            </p:cNvPr>
            <p:cNvSpPr>
              <a:spLocks noChangeArrowheads="1"/>
            </p:cNvSpPr>
            <p:nvPr/>
          </p:nvSpPr>
          <p:spPr bwMode="gray">
            <a:xfrm>
              <a:off x="8582025" y="2106477"/>
              <a:ext cx="961299" cy="457628"/>
            </a:xfrm>
            <a:prstGeom prst="rect">
              <a:avLst/>
            </a:prstGeom>
            <a:solidFill>
              <a:schemeClr val="accent2">
                <a:lumMod val="60000"/>
                <a:lumOff val="40000"/>
              </a:schemeClr>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GAVI</a:t>
              </a:r>
            </a:p>
          </p:txBody>
        </p:sp>
        <p:sp>
          <p:nvSpPr>
            <p:cNvPr id="90" name="Rectangle 3">
              <a:extLst>
                <a:ext uri="{FF2B5EF4-FFF2-40B4-BE49-F238E27FC236}">
                  <a16:creationId xmlns:a16="http://schemas.microsoft.com/office/drawing/2014/main" id="{F40898B9-4D76-4D2B-AF19-576CCC6C67D6}"/>
                </a:ext>
              </a:extLst>
            </p:cNvPr>
            <p:cNvSpPr>
              <a:spLocks noChangeArrowheads="1"/>
            </p:cNvSpPr>
            <p:nvPr/>
          </p:nvSpPr>
          <p:spPr bwMode="gray">
            <a:xfrm>
              <a:off x="6875071" y="2897159"/>
              <a:ext cx="3371675" cy="21638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COVAX</a:t>
              </a:r>
            </a:p>
          </p:txBody>
        </p:sp>
        <p:sp>
          <p:nvSpPr>
            <p:cNvPr id="91" name="Rectangle 3">
              <a:extLst>
                <a:ext uri="{FF2B5EF4-FFF2-40B4-BE49-F238E27FC236}">
                  <a16:creationId xmlns:a16="http://schemas.microsoft.com/office/drawing/2014/main" id="{B5503480-74AB-4EC2-A4D1-1C5E2DF04159}"/>
                </a:ext>
              </a:extLst>
            </p:cNvPr>
            <p:cNvSpPr>
              <a:spLocks noChangeArrowheads="1"/>
            </p:cNvSpPr>
            <p:nvPr/>
          </p:nvSpPr>
          <p:spPr bwMode="gray">
            <a:xfrm>
              <a:off x="1350544" y="3597862"/>
              <a:ext cx="2398850" cy="1000782"/>
            </a:xfrm>
            <a:prstGeom prst="rect">
              <a:avLst/>
            </a:prstGeom>
            <a:solidFill>
              <a:srgbClr val="BC8EDE"/>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Africa CDC</a:t>
              </a:r>
            </a:p>
          </p:txBody>
        </p:sp>
        <p:sp>
          <p:nvSpPr>
            <p:cNvPr id="92" name="Rectangle 3">
              <a:extLst>
                <a:ext uri="{FF2B5EF4-FFF2-40B4-BE49-F238E27FC236}">
                  <a16:creationId xmlns:a16="http://schemas.microsoft.com/office/drawing/2014/main" id="{17893E6F-36D0-4BA5-8403-2B8C4A25E841}"/>
                </a:ext>
              </a:extLst>
            </p:cNvPr>
            <p:cNvSpPr>
              <a:spLocks noChangeArrowheads="1"/>
            </p:cNvSpPr>
            <p:nvPr/>
          </p:nvSpPr>
          <p:spPr bwMode="gray">
            <a:xfrm>
              <a:off x="4413121" y="3608821"/>
              <a:ext cx="2398850" cy="1014076"/>
            </a:xfrm>
            <a:prstGeom prst="rect">
              <a:avLst/>
            </a:prstGeom>
            <a:solidFill>
              <a:srgbClr val="BC8EDE"/>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ECOWAS</a:t>
              </a:r>
            </a:p>
          </p:txBody>
        </p:sp>
        <p:sp>
          <p:nvSpPr>
            <p:cNvPr id="93" name="Rectangle 3">
              <a:extLst>
                <a:ext uri="{FF2B5EF4-FFF2-40B4-BE49-F238E27FC236}">
                  <a16:creationId xmlns:a16="http://schemas.microsoft.com/office/drawing/2014/main" id="{63ED39D1-EB4B-4519-A870-0F56D81F5C72}"/>
                </a:ext>
              </a:extLst>
            </p:cNvPr>
            <p:cNvSpPr>
              <a:spLocks noChangeArrowheads="1"/>
            </p:cNvSpPr>
            <p:nvPr/>
          </p:nvSpPr>
          <p:spPr bwMode="gray">
            <a:xfrm>
              <a:off x="7421214" y="3608205"/>
              <a:ext cx="2560986" cy="1000782"/>
            </a:xfrm>
            <a:prstGeom prst="rect">
              <a:avLst/>
            </a:prstGeom>
            <a:solidFill>
              <a:srgbClr val="BC8EDE"/>
            </a:solidFill>
            <a:ln w="9525" algn="ctr">
              <a:noFill/>
              <a:miter lim="800000"/>
              <a:headEnd/>
              <a:tailEnd/>
            </a:ln>
            <a:effectLst>
              <a:outerShdw blurRad="50800" dist="38100" dir="2700000" algn="tl" rotWithShape="0">
                <a:prstClr val="black">
                  <a:alpha val="40000"/>
                </a:prstClr>
              </a:outerShdw>
            </a:effectLst>
          </p:spPr>
          <p:txBody>
            <a:bodyPr lIns="60960" tIns="60960" rIns="60960" bIns="60960"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African Union (AU)</a:t>
              </a:r>
            </a:p>
          </p:txBody>
        </p:sp>
        <p:sp>
          <p:nvSpPr>
            <p:cNvPr id="95" name="Rectangle 3">
              <a:extLst>
                <a:ext uri="{FF2B5EF4-FFF2-40B4-BE49-F238E27FC236}">
                  <a16:creationId xmlns:a16="http://schemas.microsoft.com/office/drawing/2014/main" id="{1C5E7672-FBA2-4413-939A-EE3E7799DB5D}"/>
                </a:ext>
              </a:extLst>
            </p:cNvPr>
            <p:cNvSpPr>
              <a:spLocks noChangeArrowheads="1"/>
            </p:cNvSpPr>
            <p:nvPr/>
          </p:nvSpPr>
          <p:spPr bwMode="gray">
            <a:xfrm>
              <a:off x="8701707" y="5090225"/>
              <a:ext cx="1463287" cy="1068779"/>
            </a:xfrm>
            <a:prstGeom prst="rect">
              <a:avLst/>
            </a:prstGeom>
            <a:solidFill>
              <a:srgbClr val="BCDEC2"/>
            </a:solidFill>
            <a:ln w="9525" algn="ctr">
              <a:noFill/>
              <a:miter lim="800000"/>
              <a:headEnd/>
              <a:tailEnd/>
            </a:ln>
            <a:effectLst>
              <a:outerShdw blurRad="50800" dist="38100" dir="2700000" algn="tl" rotWithShape="0">
                <a:prstClr val="black">
                  <a:alpha val="40000"/>
                </a:prstClr>
              </a:outerShdw>
            </a:effectLst>
          </p:spPr>
          <p:txBody>
            <a:bodyPr lIns="60960" tIns="60960" rIns="60960" bIns="85344"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NGF</a:t>
              </a:r>
            </a:p>
          </p:txBody>
        </p:sp>
        <p:sp>
          <p:nvSpPr>
            <p:cNvPr id="96" name="Rectangle 3">
              <a:extLst>
                <a:ext uri="{FF2B5EF4-FFF2-40B4-BE49-F238E27FC236}">
                  <a16:creationId xmlns:a16="http://schemas.microsoft.com/office/drawing/2014/main" id="{10C71174-EE62-47C0-8692-2D847C57A23D}"/>
                </a:ext>
              </a:extLst>
            </p:cNvPr>
            <p:cNvSpPr>
              <a:spLocks noChangeArrowheads="1"/>
            </p:cNvSpPr>
            <p:nvPr/>
          </p:nvSpPr>
          <p:spPr bwMode="gray">
            <a:xfrm>
              <a:off x="1377701" y="5075901"/>
              <a:ext cx="1463287" cy="1113649"/>
            </a:xfrm>
            <a:prstGeom prst="rect">
              <a:avLst/>
            </a:prstGeom>
            <a:solidFill>
              <a:srgbClr val="BCDEC2"/>
            </a:solidFill>
            <a:ln w="9525" algn="ctr">
              <a:noFill/>
              <a:miter lim="800000"/>
              <a:headEnd/>
              <a:tailEnd/>
            </a:ln>
            <a:effectLst>
              <a:outerShdw blurRad="50800" dist="38100" dir="2700000" algn="tl" rotWithShape="0">
                <a:prstClr val="black">
                  <a:alpha val="40000"/>
                </a:prstClr>
              </a:outerShdw>
            </a:effectLst>
          </p:spPr>
          <p:txBody>
            <a:bodyPr lIns="60960" tIns="60960" rIns="60960" bIns="85344"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FMOH</a:t>
              </a:r>
            </a:p>
          </p:txBody>
        </p:sp>
        <p:sp>
          <p:nvSpPr>
            <p:cNvPr id="97" name="Rectangle 3">
              <a:extLst>
                <a:ext uri="{FF2B5EF4-FFF2-40B4-BE49-F238E27FC236}">
                  <a16:creationId xmlns:a16="http://schemas.microsoft.com/office/drawing/2014/main" id="{DF242897-7AB0-4AF1-9356-0FEBB9E72927}"/>
                </a:ext>
              </a:extLst>
            </p:cNvPr>
            <p:cNvSpPr>
              <a:spLocks noChangeArrowheads="1"/>
            </p:cNvSpPr>
            <p:nvPr/>
          </p:nvSpPr>
          <p:spPr bwMode="gray">
            <a:xfrm>
              <a:off x="3151114" y="5090225"/>
              <a:ext cx="1463287" cy="1113649"/>
            </a:xfrm>
            <a:prstGeom prst="rect">
              <a:avLst/>
            </a:prstGeom>
            <a:solidFill>
              <a:srgbClr val="BCDEC2"/>
            </a:solidFill>
            <a:ln w="9525" algn="ctr">
              <a:noFill/>
              <a:miter lim="800000"/>
              <a:headEnd/>
              <a:tailEnd/>
            </a:ln>
            <a:effectLst>
              <a:outerShdw blurRad="50800" dist="38100" dir="2700000" algn="tl" rotWithShape="0">
                <a:prstClr val="black">
                  <a:alpha val="40000"/>
                </a:prstClr>
              </a:outerShdw>
            </a:effectLst>
          </p:spPr>
          <p:txBody>
            <a:bodyPr lIns="60960" tIns="60960" rIns="60960" bIns="85344"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FMOF </a:t>
              </a:r>
            </a:p>
            <a:p>
              <a:pPr algn="ctr" fontAlgn="base">
                <a:spcBef>
                  <a:spcPct val="0"/>
                </a:spcBef>
                <a:spcAft>
                  <a:spcPct val="0"/>
                </a:spcAft>
                <a:buClr>
                  <a:schemeClr val="accent3">
                    <a:lumMod val="50000"/>
                  </a:schemeClr>
                </a:buClr>
                <a:buSzPct val="120000"/>
              </a:pPr>
              <a:r>
                <a:rPr lang="en-US" sz="1333" b="1" dirty="0">
                  <a:solidFill>
                    <a:srgbClr val="000000"/>
                  </a:solidFill>
                  <a:latin typeface="+mj-lt"/>
                </a:rPr>
                <a:t>BNP</a:t>
              </a:r>
            </a:p>
          </p:txBody>
        </p:sp>
        <p:sp>
          <p:nvSpPr>
            <p:cNvPr id="98" name="Rectangle 3">
              <a:extLst>
                <a:ext uri="{FF2B5EF4-FFF2-40B4-BE49-F238E27FC236}">
                  <a16:creationId xmlns:a16="http://schemas.microsoft.com/office/drawing/2014/main" id="{1BE37C23-8B62-4374-955D-6D6CDC303410}"/>
                </a:ext>
              </a:extLst>
            </p:cNvPr>
            <p:cNvSpPr>
              <a:spLocks noChangeArrowheads="1"/>
            </p:cNvSpPr>
            <p:nvPr/>
          </p:nvSpPr>
          <p:spPr bwMode="gray">
            <a:xfrm>
              <a:off x="4986861" y="5090225"/>
              <a:ext cx="1463287" cy="1099326"/>
            </a:xfrm>
            <a:prstGeom prst="rect">
              <a:avLst/>
            </a:prstGeom>
            <a:solidFill>
              <a:srgbClr val="BCDEC2"/>
            </a:solidFill>
            <a:ln w="9525" algn="ctr">
              <a:noFill/>
              <a:miter lim="800000"/>
              <a:headEnd/>
              <a:tailEnd/>
            </a:ln>
            <a:effectLst>
              <a:outerShdw blurRad="50800" dist="38100" dir="2700000" algn="tl" rotWithShape="0">
                <a:prstClr val="black">
                  <a:alpha val="40000"/>
                </a:prstClr>
              </a:outerShdw>
            </a:effectLst>
          </p:spPr>
          <p:txBody>
            <a:bodyPr lIns="60960" tIns="60960" rIns="60960" bIns="85344"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NPHCDA</a:t>
              </a:r>
            </a:p>
          </p:txBody>
        </p:sp>
        <p:sp>
          <p:nvSpPr>
            <p:cNvPr id="99" name="Rectangle 3">
              <a:extLst>
                <a:ext uri="{FF2B5EF4-FFF2-40B4-BE49-F238E27FC236}">
                  <a16:creationId xmlns:a16="http://schemas.microsoft.com/office/drawing/2014/main" id="{8301AD58-92DF-44C6-B9A0-FE9487443E99}"/>
                </a:ext>
              </a:extLst>
            </p:cNvPr>
            <p:cNvSpPr>
              <a:spLocks noChangeArrowheads="1"/>
            </p:cNvSpPr>
            <p:nvPr/>
          </p:nvSpPr>
          <p:spPr bwMode="gray">
            <a:xfrm>
              <a:off x="6770334" y="5090225"/>
              <a:ext cx="1463287" cy="1078999"/>
            </a:xfrm>
            <a:prstGeom prst="rect">
              <a:avLst/>
            </a:prstGeom>
            <a:solidFill>
              <a:srgbClr val="BCDEC2"/>
            </a:solidFill>
            <a:ln w="9525" algn="ctr">
              <a:noFill/>
              <a:miter lim="800000"/>
              <a:headEnd/>
              <a:tailEnd/>
            </a:ln>
            <a:effectLst>
              <a:outerShdw blurRad="50800" dist="38100" dir="2700000" algn="tl" rotWithShape="0">
                <a:prstClr val="black">
                  <a:alpha val="40000"/>
                </a:prstClr>
              </a:outerShdw>
            </a:effectLst>
          </p:spPr>
          <p:txBody>
            <a:bodyPr lIns="60960" tIns="60960" rIns="60960" bIns="85344" anchor="ctr" anchorCtr="0"/>
            <a:lstStyle/>
            <a:p>
              <a:pPr algn="ctr" fontAlgn="base">
                <a:spcBef>
                  <a:spcPct val="0"/>
                </a:spcBef>
                <a:spcAft>
                  <a:spcPct val="0"/>
                </a:spcAft>
                <a:buClr>
                  <a:schemeClr val="accent3">
                    <a:lumMod val="50000"/>
                  </a:schemeClr>
                </a:buClr>
                <a:buSzPct val="120000"/>
              </a:pPr>
              <a:r>
                <a:rPr lang="en-US" sz="1333" b="1" dirty="0">
                  <a:solidFill>
                    <a:srgbClr val="000000"/>
                  </a:solidFill>
                  <a:latin typeface="+mj-lt"/>
                </a:rPr>
                <a:t>NCDC</a:t>
              </a:r>
            </a:p>
          </p:txBody>
        </p:sp>
      </p:grpSp>
    </p:spTree>
    <p:extLst>
      <p:ext uri="{BB962C8B-B14F-4D97-AF65-F5344CB8AC3E}">
        <p14:creationId xmlns:p14="http://schemas.microsoft.com/office/powerpoint/2010/main" val="264686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B02204D-A20C-4A17-9D57-2C41D1BB5E0B}"/>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000000"/>
                </a:solidFill>
                <a:effectLst/>
                <a:uLnTx/>
                <a:uFillTx/>
                <a:latin typeface="Arial" pitchFamily="34" charset="0"/>
                <a:ea typeface="+mn-ea"/>
                <a:cs typeface="Arial" pitchFamily="34" charset="0"/>
              </a:rPr>
              <a:t>© Bill &amp; Melinda Gates Foundation      |</a:t>
            </a:r>
            <a:endParaRPr kumimoji="0" lang="en-US" sz="800" b="0" i="0" u="none" strike="noStrike" kern="1200" cap="none" spc="27"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D3D0FCA7-40ED-42AF-B77B-2717AD94876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24" name="Title 4">
            <a:extLst>
              <a:ext uri="{FF2B5EF4-FFF2-40B4-BE49-F238E27FC236}">
                <a16:creationId xmlns:a16="http://schemas.microsoft.com/office/drawing/2014/main" id="{50A0436B-D53D-4782-91E6-F2E8986736F3}"/>
              </a:ext>
            </a:extLst>
          </p:cNvPr>
          <p:cNvSpPr>
            <a:spLocks noGrp="1"/>
          </p:cNvSpPr>
          <p:nvPr>
            <p:ph type="title"/>
          </p:nvPr>
        </p:nvSpPr>
        <p:spPr>
          <a:xfrm>
            <a:off x="440322" y="601895"/>
            <a:ext cx="7371725" cy="313413"/>
          </a:xfrm>
        </p:spPr>
        <p:txBody>
          <a:bodyPr/>
          <a:lstStyle/>
          <a:p>
            <a:r>
              <a:rPr lang="en-US" sz="2400" dirty="0"/>
              <a:t>Nigeria: STATE engagement</a:t>
            </a:r>
          </a:p>
        </p:txBody>
      </p:sp>
      <p:graphicFrame>
        <p:nvGraphicFramePr>
          <p:cNvPr id="5" name="Table 4">
            <a:extLst>
              <a:ext uri="{FF2B5EF4-FFF2-40B4-BE49-F238E27FC236}">
                <a16:creationId xmlns:a16="http://schemas.microsoft.com/office/drawing/2014/main" id="{7226DADA-CFE2-4C44-AB02-4C7D21791C2B}"/>
              </a:ext>
            </a:extLst>
          </p:cNvPr>
          <p:cNvGraphicFramePr>
            <a:graphicFrameLocks noGrp="1"/>
          </p:cNvGraphicFramePr>
          <p:nvPr/>
        </p:nvGraphicFramePr>
        <p:xfrm>
          <a:off x="447551" y="1113504"/>
          <a:ext cx="3632627" cy="4922970"/>
        </p:xfrm>
        <a:graphic>
          <a:graphicData uri="http://schemas.openxmlformats.org/drawingml/2006/table">
            <a:tbl>
              <a:tblPr firstRow="1" bandRow="1">
                <a:tableStyleId>{5C22544A-7EE6-4342-B048-85BDC9FD1C3A}</a:tableStyleId>
              </a:tblPr>
              <a:tblGrid>
                <a:gridCol w="3632627">
                  <a:extLst>
                    <a:ext uri="{9D8B030D-6E8A-4147-A177-3AD203B41FA5}">
                      <a16:colId xmlns:a16="http://schemas.microsoft.com/office/drawing/2014/main" val="2432940870"/>
                    </a:ext>
                  </a:extLst>
                </a:gridCol>
              </a:tblGrid>
              <a:tr h="305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a:solidFill>
                            <a:schemeClr val="accent6"/>
                          </a:solidFill>
                          <a:latin typeface="+mj-lt"/>
                        </a:rPr>
                        <a:t>Deep </a:t>
                      </a:r>
                      <a:r>
                        <a:rPr lang="en-US" sz="1050" b="1" dirty="0">
                          <a:solidFill>
                            <a:schemeClr val="accent6"/>
                          </a:solidFill>
                          <a:latin typeface="+mj-lt"/>
                        </a:rPr>
                        <a:t>Engagement</a:t>
                      </a:r>
                    </a:p>
                  </a:txBody>
                  <a:tcPr marL="121920" marR="121920" marT="60960" marB="6096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2668406332"/>
                  </a:ext>
                </a:extLst>
              </a:tr>
              <a:tr h="470780">
                <a:tc>
                  <a:txBody>
                    <a:bodyPr/>
                    <a:lstStyle/>
                    <a:p>
                      <a:pPr marL="171450" indent="-171450">
                        <a:lnSpc>
                          <a:spcPct val="100000"/>
                        </a:lnSpc>
                        <a:spcAft>
                          <a:spcPts val="0"/>
                        </a:spcAft>
                        <a:buFont typeface="Arial" panose="020B0604020202020204" pitchFamily="34" charset="0"/>
                        <a:buChar char="•"/>
                      </a:pPr>
                      <a:r>
                        <a:rPr lang="en-US" sz="1050" b="0" dirty="0">
                          <a:solidFill>
                            <a:schemeClr val="accent6"/>
                          </a:solidFill>
                          <a:latin typeface="+mj-lt"/>
                          <a:cs typeface="Arial" pitchFamily="34" charset="0"/>
                        </a:rPr>
                        <a:t>Kano – Health MOU </a:t>
                      </a:r>
                    </a:p>
                    <a:p>
                      <a:pPr marL="171450" indent="-171450">
                        <a:lnSpc>
                          <a:spcPct val="100000"/>
                        </a:lnSpc>
                        <a:spcAft>
                          <a:spcPts val="0"/>
                        </a:spcAft>
                        <a:buFont typeface="Arial" panose="020B0604020202020204" pitchFamily="34" charset="0"/>
                        <a:buChar char="•"/>
                      </a:pPr>
                      <a:r>
                        <a:rPr lang="en-US" sz="1050" b="0" dirty="0">
                          <a:solidFill>
                            <a:schemeClr val="accent6"/>
                          </a:solidFill>
                          <a:latin typeface="+mj-lt"/>
                          <a:cs typeface="Arial" pitchFamily="34" charset="0"/>
                        </a:rPr>
                        <a:t>Kaduna – Integrated PHC MOU</a:t>
                      </a:r>
                    </a:p>
                  </a:txBody>
                  <a:tcPr marL="121920" marR="121920" marT="60960" marB="6096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497304903"/>
                  </a:ext>
                </a:extLst>
              </a:tr>
              <a:tr h="305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accent6"/>
                          </a:solidFill>
                          <a:latin typeface="+mj-lt"/>
                        </a:rPr>
                        <a:t>Moderate Engagement</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2"/>
                    </a:solidFill>
                  </a:tcPr>
                </a:tc>
                <a:extLst>
                  <a:ext uri="{0D108BD9-81ED-4DB2-BD59-A6C34878D82A}">
                    <a16:rowId xmlns:a16="http://schemas.microsoft.com/office/drawing/2014/main" val="4216660838"/>
                  </a:ext>
                </a:extLst>
              </a:tr>
              <a:tr h="605245">
                <a:tc>
                  <a:txBody>
                    <a:body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err="1">
                          <a:solidFill>
                            <a:schemeClr val="accent6"/>
                          </a:solidFill>
                          <a:latin typeface="+mj-lt"/>
                          <a:cs typeface="Arial" pitchFamily="34" charset="0"/>
                        </a:rPr>
                        <a:t>Borno</a:t>
                      </a:r>
                      <a:r>
                        <a:rPr lang="en-US" sz="1050" b="0" dirty="0">
                          <a:solidFill>
                            <a:schemeClr val="accent6"/>
                          </a:solidFill>
                          <a:latin typeface="+mj-lt"/>
                          <a:cs typeface="Arial" pitchFamily="34" charset="0"/>
                        </a:rPr>
                        <a:t> Sokoto, Yobe, Bauchi – PHC MOU addendum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solidFill>
                            <a:schemeClr val="accent6"/>
                          </a:solidFill>
                          <a:latin typeface="+mj-lt"/>
                          <a:cs typeface="Arial" pitchFamily="34" charset="0"/>
                        </a:rPr>
                        <a:t>Niger – Integrated PHC MOU (to be extended)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accent6"/>
                          </a:solidFill>
                          <a:latin typeface="+mn-lt"/>
                          <a:ea typeface="+mn-ea"/>
                          <a:cs typeface="Arial" pitchFamily="34" charset="0"/>
                        </a:rPr>
                        <a:t>Lagos – PHC grant</a:t>
                      </a:r>
                      <a:endParaRPr lang="en-US" sz="1050" b="0" dirty="0">
                        <a:solidFill>
                          <a:schemeClr val="accent6"/>
                        </a:solidFill>
                        <a:latin typeface="+mj-lt"/>
                        <a:cs typeface="Arial" pitchFamily="34" charset="0"/>
                      </a:endParaRP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567987896"/>
                  </a:ext>
                </a:extLst>
              </a:tr>
              <a:tr h="305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accent6"/>
                          </a:solidFill>
                          <a:latin typeface="+mj-lt"/>
                        </a:rPr>
                        <a:t>Light Engagement</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47364179"/>
                  </a:ext>
                </a:extLst>
              </a:tr>
              <a:tr h="492635">
                <a:tc>
                  <a:txBody>
                    <a:bodyPr/>
                    <a:lstStyle/>
                    <a:p>
                      <a:pPr marL="171450" indent="-171450">
                        <a:buFont typeface="Arial" panose="020B0604020202020204" pitchFamily="34" charset="0"/>
                        <a:buChar char="•"/>
                      </a:pPr>
                      <a:r>
                        <a:rPr lang="en-US" sz="1050" b="0" dirty="0">
                          <a:solidFill>
                            <a:schemeClr val="accent6"/>
                          </a:solidFill>
                          <a:latin typeface="+mj-lt"/>
                          <a:cs typeface="Arial" pitchFamily="34" charset="0"/>
                        </a:rPr>
                        <a:t>Gombe – MNCH MOU (</a:t>
                      </a:r>
                      <a:r>
                        <a:rPr lang="en-US" sz="1050" b="0" kern="1200" dirty="0">
                          <a:solidFill>
                            <a:schemeClr val="accent6"/>
                          </a:solidFill>
                          <a:latin typeface="+mn-lt"/>
                          <a:ea typeface="+mn-ea"/>
                          <a:cs typeface="Arial" pitchFamily="34" charset="0"/>
                        </a:rPr>
                        <a:t>ended 2019)</a:t>
                      </a:r>
                      <a:endParaRPr lang="en-US" sz="1050" b="0" dirty="0">
                        <a:solidFill>
                          <a:schemeClr val="accent6"/>
                        </a:solidFill>
                        <a:latin typeface="+mj-lt"/>
                        <a:cs typeface="Arial" pitchFamily="34" charset="0"/>
                      </a:endParaRPr>
                    </a:p>
                    <a:p>
                      <a:pPr marL="171450" indent="-171450">
                        <a:buFont typeface="Arial" panose="020B0604020202020204" pitchFamily="34" charset="0"/>
                        <a:buChar char="•"/>
                      </a:pPr>
                      <a:r>
                        <a:rPr lang="en-US" sz="1050" b="0" dirty="0">
                          <a:solidFill>
                            <a:schemeClr val="accent6"/>
                          </a:solidFill>
                          <a:latin typeface="+mj-lt"/>
                          <a:cs typeface="Arial" pitchFamily="34" charset="0"/>
                        </a:rPr>
                        <a:t>Nasarawa – PHC Grant (ended 2019)</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4268178467"/>
                  </a:ext>
                </a:extLst>
              </a:tr>
              <a:tr h="3078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accent6"/>
                          </a:solidFill>
                          <a:effectLst/>
                          <a:latin typeface="+mn-lt"/>
                          <a:ea typeface="Calibri" panose="020F0502020204030204" pitchFamily="34" charset="0"/>
                          <a:cs typeface="Times New Roman" panose="02020603050405020304" pitchFamily="18" charset="0"/>
                        </a:rPr>
                        <a:t>States tracked by Polio team </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96926706"/>
                  </a:ext>
                </a:extLst>
              </a:tr>
              <a:tr h="367746">
                <a:tc>
                  <a:txBody>
                    <a:bodyPr/>
                    <a:lstStyle/>
                    <a:p>
                      <a:r>
                        <a:rPr lang="en-US" sz="1050" b="0" dirty="0">
                          <a:solidFill>
                            <a:schemeClr val="accent6"/>
                          </a:solidFill>
                          <a:latin typeface="+mj-lt"/>
                          <a:cs typeface="Arial" pitchFamily="34" charset="0"/>
                        </a:rPr>
                        <a:t>Kebbi, Zamfara, </a:t>
                      </a:r>
                      <a:r>
                        <a:rPr lang="en-US" sz="1050" b="0" dirty="0" err="1">
                          <a:solidFill>
                            <a:schemeClr val="accent6"/>
                          </a:solidFill>
                          <a:latin typeface="+mj-lt"/>
                          <a:cs typeface="Arial" pitchFamily="34" charset="0"/>
                        </a:rPr>
                        <a:t>Katsina</a:t>
                      </a:r>
                      <a:r>
                        <a:rPr lang="en-US" sz="1050" b="0" dirty="0">
                          <a:solidFill>
                            <a:schemeClr val="accent6"/>
                          </a:solidFill>
                          <a:latin typeface="+mj-lt"/>
                          <a:cs typeface="Arial" pitchFamily="34" charset="0"/>
                        </a:rPr>
                        <a:t>, Jigawa, Adamawa</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794449016"/>
                  </a:ext>
                </a:extLst>
              </a:tr>
              <a:tr h="328025">
                <a:tc>
                  <a:txBody>
                    <a:bodyPr/>
                    <a:lstStyle/>
                    <a:p>
                      <a:r>
                        <a:rPr lang="en-US" sz="1050" b="1" dirty="0">
                          <a:solidFill>
                            <a:schemeClr val="accent6"/>
                          </a:solidFill>
                          <a:latin typeface="+mj-lt"/>
                          <a:cs typeface="Arial" pitchFamily="34" charset="0"/>
                        </a:rPr>
                        <a:t>Strategic Engagement States</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87962927"/>
                  </a:ext>
                </a:extLst>
              </a:tr>
              <a:tr h="492635">
                <a:tc>
                  <a:txBody>
                    <a:bodyPr/>
                    <a:lstStyle/>
                    <a:p>
                      <a:pPr marL="171450" indent="-171450">
                        <a:buFont typeface="Arial" panose="020B0604020202020204" pitchFamily="34" charset="0"/>
                        <a:buChar char="•"/>
                      </a:pPr>
                      <a:r>
                        <a:rPr lang="en-US" sz="1050" b="0" dirty="0" err="1">
                          <a:solidFill>
                            <a:schemeClr val="accent6"/>
                          </a:solidFill>
                          <a:latin typeface="+mj-lt"/>
                          <a:cs typeface="Arial" pitchFamily="34" charset="0"/>
                        </a:rPr>
                        <a:t>Ekiki</a:t>
                      </a:r>
                      <a:r>
                        <a:rPr lang="en-US" sz="1050" b="0" dirty="0">
                          <a:solidFill>
                            <a:schemeClr val="accent6"/>
                          </a:solidFill>
                          <a:latin typeface="+mj-lt"/>
                          <a:cs typeface="Arial" pitchFamily="34" charset="0"/>
                        </a:rPr>
                        <a:t> – support to State Development Partnerships &amp; SDG office; and strengthening data quality for RI &amp; PHC</a:t>
                      </a: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951420848"/>
                  </a:ext>
                </a:extLst>
              </a:tr>
              <a:tr h="339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err="1">
                          <a:solidFill>
                            <a:srgbClr val="000000"/>
                          </a:solidFill>
                          <a:latin typeface="Arial" pitchFamily="34" charset="0"/>
                          <a:cs typeface="Arial" pitchFamily="34" charset="0"/>
                        </a:rPr>
                        <a:t>AgDev</a:t>
                      </a:r>
                      <a:endParaRPr lang="en-US" sz="1050" b="1" dirty="0">
                        <a:solidFill>
                          <a:srgbClr val="000000"/>
                        </a:solidFill>
                        <a:latin typeface="Arial" pitchFamily="34" charset="0"/>
                        <a:cs typeface="Arial" pitchFamily="34" charset="0"/>
                      </a:endParaRP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pattFill prst="divot">
                      <a:fgClr>
                        <a:schemeClr val="accent6">
                          <a:lumMod val="95000"/>
                          <a:lumOff val="5000"/>
                        </a:schemeClr>
                      </a:fgClr>
                      <a:bgClr>
                        <a:schemeClr val="bg1"/>
                      </a:bgClr>
                    </a:pattFill>
                  </a:tcPr>
                </a:tc>
                <a:extLst>
                  <a:ext uri="{0D108BD9-81ED-4DB2-BD59-A6C34878D82A}">
                    <a16:rowId xmlns:a16="http://schemas.microsoft.com/office/drawing/2014/main" val="3212930497"/>
                  </a:ext>
                </a:extLst>
              </a:tr>
              <a:tr h="492635">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solidFill>
                            <a:srgbClr val="000000"/>
                          </a:solidFill>
                          <a:latin typeface="Arial" pitchFamily="34" charset="0"/>
                          <a:cs typeface="Arial" pitchFamily="34" charset="0"/>
                        </a:rPr>
                        <a:t>Direct Engagement : Kaduna &amp; Kano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solidFill>
                            <a:srgbClr val="000000"/>
                          </a:solidFill>
                          <a:latin typeface="Arial" pitchFamily="34" charset="0"/>
                          <a:cs typeface="Arial" pitchFamily="34" charset="0"/>
                        </a:rPr>
                        <a:t>AGRA collaboration: Kaduna &amp; Niger</a:t>
                      </a:r>
                      <a:endParaRPr lang="en-US" sz="1050" b="0" kern="1200" dirty="0">
                        <a:solidFill>
                          <a:schemeClr val="accent6"/>
                        </a:solidFill>
                        <a:latin typeface="+mn-lt"/>
                        <a:ea typeface="+mn-ea"/>
                        <a:cs typeface="Arial" pitchFamily="34" charset="0"/>
                      </a:endParaRPr>
                    </a:p>
                  </a:txBody>
                  <a:tcPr marL="121920" marR="121920" marT="60960" marB="6096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17348766"/>
                  </a:ext>
                </a:extLst>
              </a:tr>
            </a:tbl>
          </a:graphicData>
        </a:graphic>
      </p:graphicFrame>
      <p:grpSp>
        <p:nvGrpSpPr>
          <p:cNvPr id="6" name="Group 5">
            <a:extLst>
              <a:ext uri="{FF2B5EF4-FFF2-40B4-BE49-F238E27FC236}">
                <a16:creationId xmlns:a16="http://schemas.microsoft.com/office/drawing/2014/main" id="{CFD9A9FC-C356-4ED9-BC3F-F11534835C6E}"/>
              </a:ext>
            </a:extLst>
          </p:cNvPr>
          <p:cNvGrpSpPr/>
          <p:nvPr/>
        </p:nvGrpSpPr>
        <p:grpSpPr>
          <a:xfrm>
            <a:off x="4372090" y="272004"/>
            <a:ext cx="7532063" cy="6206381"/>
            <a:chOff x="3161303" y="99190"/>
            <a:chExt cx="5649047" cy="4654786"/>
          </a:xfrm>
        </p:grpSpPr>
        <p:grpSp>
          <p:nvGrpSpPr>
            <p:cNvPr id="2" name="Group 1">
              <a:extLst>
                <a:ext uri="{FF2B5EF4-FFF2-40B4-BE49-F238E27FC236}">
                  <a16:creationId xmlns:a16="http://schemas.microsoft.com/office/drawing/2014/main" id="{2990B9C4-7811-480E-B382-B10F3C2869AC}"/>
                </a:ext>
              </a:extLst>
            </p:cNvPr>
            <p:cNvGrpSpPr/>
            <p:nvPr/>
          </p:nvGrpSpPr>
          <p:grpSpPr>
            <a:xfrm>
              <a:off x="3161303" y="99190"/>
              <a:ext cx="5649047" cy="4654786"/>
              <a:chOff x="1620652" y="685799"/>
              <a:chExt cx="4856348" cy="4150539"/>
            </a:xfrm>
          </p:grpSpPr>
          <p:grpSp>
            <p:nvGrpSpPr>
              <p:cNvPr id="125" name="Group 124">
                <a:extLst>
                  <a:ext uri="{FF2B5EF4-FFF2-40B4-BE49-F238E27FC236}">
                    <a16:creationId xmlns:a16="http://schemas.microsoft.com/office/drawing/2014/main" id="{02486BC1-DECE-4A73-9BDA-A0C34EE6D4CB}"/>
                  </a:ext>
                </a:extLst>
              </p:cNvPr>
              <p:cNvGrpSpPr/>
              <p:nvPr/>
            </p:nvGrpSpPr>
            <p:grpSpPr>
              <a:xfrm>
                <a:off x="1620652" y="685799"/>
                <a:ext cx="4856348" cy="4150539"/>
                <a:chOff x="1620652" y="671945"/>
                <a:chExt cx="4856348" cy="4150539"/>
              </a:xfrm>
            </p:grpSpPr>
            <p:grpSp>
              <p:nvGrpSpPr>
                <p:cNvPr id="122" name="Group 121">
                  <a:extLst>
                    <a:ext uri="{FF2B5EF4-FFF2-40B4-BE49-F238E27FC236}">
                      <a16:creationId xmlns:a16="http://schemas.microsoft.com/office/drawing/2014/main" id="{E1F5E61A-3506-4E31-9561-1866554C42AE}"/>
                    </a:ext>
                  </a:extLst>
                </p:cNvPr>
                <p:cNvGrpSpPr/>
                <p:nvPr/>
              </p:nvGrpSpPr>
              <p:grpSpPr>
                <a:xfrm>
                  <a:off x="1620652" y="671945"/>
                  <a:ext cx="4856348" cy="4150539"/>
                  <a:chOff x="795612" y="50006"/>
                  <a:chExt cx="5500577" cy="4321360"/>
                </a:xfrm>
              </p:grpSpPr>
              <p:grpSp>
                <p:nvGrpSpPr>
                  <p:cNvPr id="114" name="Group 113">
                    <a:extLst>
                      <a:ext uri="{FF2B5EF4-FFF2-40B4-BE49-F238E27FC236}">
                        <a16:creationId xmlns:a16="http://schemas.microsoft.com/office/drawing/2014/main" id="{83DF970B-3C62-4698-9941-DE6D73896A51}"/>
                      </a:ext>
                    </a:extLst>
                  </p:cNvPr>
                  <p:cNvGrpSpPr/>
                  <p:nvPr/>
                </p:nvGrpSpPr>
                <p:grpSpPr>
                  <a:xfrm>
                    <a:off x="795612" y="50006"/>
                    <a:ext cx="5500577" cy="4321360"/>
                    <a:chOff x="795612" y="50006"/>
                    <a:chExt cx="5500577" cy="4321360"/>
                  </a:xfrm>
                </p:grpSpPr>
                <p:grpSp>
                  <p:nvGrpSpPr>
                    <p:cNvPr id="113" name="Group 112">
                      <a:extLst>
                        <a:ext uri="{FF2B5EF4-FFF2-40B4-BE49-F238E27FC236}">
                          <a16:creationId xmlns:a16="http://schemas.microsoft.com/office/drawing/2014/main" id="{C4D73394-1019-423B-8D2A-D5DC4255AE84}"/>
                        </a:ext>
                      </a:extLst>
                    </p:cNvPr>
                    <p:cNvGrpSpPr/>
                    <p:nvPr/>
                  </p:nvGrpSpPr>
                  <p:grpSpPr>
                    <a:xfrm>
                      <a:off x="795612" y="50006"/>
                      <a:ext cx="5500577" cy="4321360"/>
                      <a:chOff x="795612" y="50006"/>
                      <a:chExt cx="5500577" cy="4321360"/>
                    </a:xfrm>
                  </p:grpSpPr>
                  <p:sp>
                    <p:nvSpPr>
                      <p:cNvPr id="19" name="Freeform 59">
                        <a:extLst>
                          <a:ext uri="{FF2B5EF4-FFF2-40B4-BE49-F238E27FC236}">
                            <a16:creationId xmlns:a16="http://schemas.microsoft.com/office/drawing/2014/main" id="{281D0DAC-772B-4E85-88C0-42202108B400}"/>
                          </a:ext>
                        </a:extLst>
                      </p:cNvPr>
                      <p:cNvSpPr>
                        <a:spLocks/>
                      </p:cNvSpPr>
                      <p:nvPr/>
                    </p:nvSpPr>
                    <p:spPr bwMode="auto">
                      <a:xfrm>
                        <a:off x="1533610" y="50006"/>
                        <a:ext cx="1101263" cy="806591"/>
                      </a:xfrm>
                      <a:custGeom>
                        <a:avLst/>
                        <a:gdLst>
                          <a:gd name="T0" fmla="*/ 2762 w 3804"/>
                          <a:gd name="T1" fmla="*/ 1710 h 2931"/>
                          <a:gd name="T2" fmla="*/ 3137 w 3804"/>
                          <a:gd name="T3" fmla="*/ 1505 h 2931"/>
                          <a:gd name="T4" fmla="*/ 3118 w 3804"/>
                          <a:gd name="T5" fmla="*/ 1216 h 2931"/>
                          <a:gd name="T6" fmla="*/ 3191 w 3804"/>
                          <a:gd name="T7" fmla="*/ 951 h 2931"/>
                          <a:gd name="T8" fmla="*/ 3479 w 3804"/>
                          <a:gd name="T9" fmla="*/ 992 h 2931"/>
                          <a:gd name="T10" fmla="*/ 3767 w 3804"/>
                          <a:gd name="T11" fmla="*/ 960 h 2931"/>
                          <a:gd name="T12" fmla="*/ 3804 w 3804"/>
                          <a:gd name="T13" fmla="*/ 677 h 2931"/>
                          <a:gd name="T14" fmla="*/ 3479 w 3804"/>
                          <a:gd name="T15" fmla="*/ 478 h 2931"/>
                          <a:gd name="T16" fmla="*/ 3137 w 3804"/>
                          <a:gd name="T17" fmla="*/ 364 h 2931"/>
                          <a:gd name="T18" fmla="*/ 2794 w 3804"/>
                          <a:gd name="T19" fmla="*/ 250 h 2931"/>
                          <a:gd name="T20" fmla="*/ 2509 w 3804"/>
                          <a:gd name="T21" fmla="*/ 136 h 2931"/>
                          <a:gd name="T22" fmla="*/ 2250 w 3804"/>
                          <a:gd name="T23" fmla="*/ 0 h 2931"/>
                          <a:gd name="T24" fmla="*/ 1939 w 3804"/>
                          <a:gd name="T25" fmla="*/ 22 h 2931"/>
                          <a:gd name="T26" fmla="*/ 1646 w 3804"/>
                          <a:gd name="T27" fmla="*/ 73 h 2931"/>
                          <a:gd name="T28" fmla="*/ 1369 w 3804"/>
                          <a:gd name="T29" fmla="*/ 136 h 2931"/>
                          <a:gd name="T30" fmla="*/ 1141 w 3804"/>
                          <a:gd name="T31" fmla="*/ 136 h 2931"/>
                          <a:gd name="T32" fmla="*/ 855 w 3804"/>
                          <a:gd name="T33" fmla="*/ 193 h 2931"/>
                          <a:gd name="T34" fmla="*/ 513 w 3804"/>
                          <a:gd name="T35" fmla="*/ 364 h 2931"/>
                          <a:gd name="T36" fmla="*/ 202 w 3804"/>
                          <a:gd name="T37" fmla="*/ 521 h 2931"/>
                          <a:gd name="T38" fmla="*/ 57 w 3804"/>
                          <a:gd name="T39" fmla="*/ 649 h 2931"/>
                          <a:gd name="T40" fmla="*/ 0 w 3804"/>
                          <a:gd name="T41" fmla="*/ 764 h 2931"/>
                          <a:gd name="T42" fmla="*/ 0 w 3804"/>
                          <a:gd name="T43" fmla="*/ 878 h 2931"/>
                          <a:gd name="T44" fmla="*/ 285 w 3804"/>
                          <a:gd name="T45" fmla="*/ 878 h 2931"/>
                          <a:gd name="T46" fmla="*/ 456 w 3804"/>
                          <a:gd name="T47" fmla="*/ 992 h 2931"/>
                          <a:gd name="T48" fmla="*/ 586 w 3804"/>
                          <a:gd name="T49" fmla="*/ 1198 h 2931"/>
                          <a:gd name="T50" fmla="*/ 805 w 3804"/>
                          <a:gd name="T51" fmla="*/ 1216 h 2931"/>
                          <a:gd name="T52" fmla="*/ 896 w 3804"/>
                          <a:gd name="T53" fmla="*/ 1353 h 2931"/>
                          <a:gd name="T54" fmla="*/ 970 w 3804"/>
                          <a:gd name="T55" fmla="*/ 1505 h 2931"/>
                          <a:gd name="T56" fmla="*/ 1027 w 3804"/>
                          <a:gd name="T57" fmla="*/ 1676 h 2931"/>
                          <a:gd name="T58" fmla="*/ 1027 w 3804"/>
                          <a:gd name="T59" fmla="*/ 1790 h 2931"/>
                          <a:gd name="T60" fmla="*/ 912 w 3804"/>
                          <a:gd name="T61" fmla="*/ 1961 h 2931"/>
                          <a:gd name="T62" fmla="*/ 855 w 3804"/>
                          <a:gd name="T63" fmla="*/ 2132 h 2931"/>
                          <a:gd name="T64" fmla="*/ 798 w 3804"/>
                          <a:gd name="T65" fmla="*/ 2304 h 2931"/>
                          <a:gd name="T66" fmla="*/ 627 w 3804"/>
                          <a:gd name="T67" fmla="*/ 2475 h 2931"/>
                          <a:gd name="T68" fmla="*/ 627 w 3804"/>
                          <a:gd name="T69" fmla="*/ 2703 h 2931"/>
                          <a:gd name="T70" fmla="*/ 627 w 3804"/>
                          <a:gd name="T71" fmla="*/ 2931 h 2931"/>
                          <a:gd name="T72" fmla="*/ 798 w 3804"/>
                          <a:gd name="T73" fmla="*/ 2874 h 2931"/>
                          <a:gd name="T74" fmla="*/ 970 w 3804"/>
                          <a:gd name="T75" fmla="*/ 2760 h 2931"/>
                          <a:gd name="T76" fmla="*/ 1152 w 3804"/>
                          <a:gd name="T77" fmla="*/ 2707 h 2931"/>
                          <a:gd name="T78" fmla="*/ 1326 w 3804"/>
                          <a:gd name="T79" fmla="*/ 2643 h 2931"/>
                          <a:gd name="T80" fmla="*/ 1540 w 3804"/>
                          <a:gd name="T81" fmla="*/ 2589 h 2931"/>
                          <a:gd name="T82" fmla="*/ 1774 w 3804"/>
                          <a:gd name="T83" fmla="*/ 2515 h 2931"/>
                          <a:gd name="T84" fmla="*/ 2039 w 3804"/>
                          <a:gd name="T85" fmla="*/ 2478 h 2931"/>
                          <a:gd name="T86" fmla="*/ 2176 w 3804"/>
                          <a:gd name="T87" fmla="*/ 2286 h 2931"/>
                          <a:gd name="T88" fmla="*/ 2186 w 3804"/>
                          <a:gd name="T89" fmla="*/ 2076 h 2931"/>
                          <a:gd name="T90" fmla="*/ 2359 w 3804"/>
                          <a:gd name="T91" fmla="*/ 1929 h 2931"/>
                          <a:gd name="T92" fmla="*/ 2597 w 3804"/>
                          <a:gd name="T93" fmla="*/ 1829 h 2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4" h="2931">
                            <a:moveTo>
                              <a:pt x="2597" y="1829"/>
                            </a:moveTo>
                            <a:lnTo>
                              <a:pt x="2762" y="1710"/>
                            </a:lnTo>
                            <a:lnTo>
                              <a:pt x="2963" y="1628"/>
                            </a:lnTo>
                            <a:lnTo>
                              <a:pt x="3137" y="1505"/>
                            </a:lnTo>
                            <a:lnTo>
                              <a:pt x="3191" y="1363"/>
                            </a:lnTo>
                            <a:lnTo>
                              <a:pt x="3118" y="1216"/>
                            </a:lnTo>
                            <a:lnTo>
                              <a:pt x="3109" y="1052"/>
                            </a:lnTo>
                            <a:lnTo>
                              <a:pt x="3191" y="951"/>
                            </a:lnTo>
                            <a:lnTo>
                              <a:pt x="3308" y="992"/>
                            </a:lnTo>
                            <a:lnTo>
                              <a:pt x="3479" y="992"/>
                            </a:lnTo>
                            <a:lnTo>
                              <a:pt x="3676" y="1052"/>
                            </a:lnTo>
                            <a:lnTo>
                              <a:pt x="3767" y="960"/>
                            </a:lnTo>
                            <a:lnTo>
                              <a:pt x="3804" y="841"/>
                            </a:lnTo>
                            <a:lnTo>
                              <a:pt x="3804" y="677"/>
                            </a:lnTo>
                            <a:lnTo>
                              <a:pt x="3667" y="549"/>
                            </a:lnTo>
                            <a:lnTo>
                              <a:pt x="3479" y="478"/>
                            </a:lnTo>
                            <a:lnTo>
                              <a:pt x="3308" y="421"/>
                            </a:lnTo>
                            <a:lnTo>
                              <a:pt x="3137" y="364"/>
                            </a:lnTo>
                            <a:lnTo>
                              <a:pt x="2966" y="307"/>
                            </a:lnTo>
                            <a:lnTo>
                              <a:pt x="2794" y="250"/>
                            </a:lnTo>
                            <a:lnTo>
                              <a:pt x="2623" y="193"/>
                            </a:lnTo>
                            <a:lnTo>
                              <a:pt x="2509" y="136"/>
                            </a:lnTo>
                            <a:lnTo>
                              <a:pt x="2395" y="22"/>
                            </a:lnTo>
                            <a:lnTo>
                              <a:pt x="2250" y="0"/>
                            </a:lnTo>
                            <a:lnTo>
                              <a:pt x="2103" y="19"/>
                            </a:lnTo>
                            <a:lnTo>
                              <a:pt x="1939" y="22"/>
                            </a:lnTo>
                            <a:lnTo>
                              <a:pt x="1792" y="64"/>
                            </a:lnTo>
                            <a:lnTo>
                              <a:pt x="1646" y="73"/>
                            </a:lnTo>
                            <a:lnTo>
                              <a:pt x="1540" y="136"/>
                            </a:lnTo>
                            <a:lnTo>
                              <a:pt x="1369" y="136"/>
                            </a:lnTo>
                            <a:lnTo>
                              <a:pt x="1255" y="136"/>
                            </a:lnTo>
                            <a:lnTo>
                              <a:pt x="1141" y="136"/>
                            </a:lnTo>
                            <a:lnTo>
                              <a:pt x="970" y="136"/>
                            </a:lnTo>
                            <a:lnTo>
                              <a:pt x="855" y="193"/>
                            </a:lnTo>
                            <a:lnTo>
                              <a:pt x="627" y="307"/>
                            </a:lnTo>
                            <a:lnTo>
                              <a:pt x="513" y="364"/>
                            </a:lnTo>
                            <a:lnTo>
                              <a:pt x="342" y="421"/>
                            </a:lnTo>
                            <a:lnTo>
                              <a:pt x="202" y="521"/>
                            </a:lnTo>
                            <a:lnTo>
                              <a:pt x="114" y="592"/>
                            </a:lnTo>
                            <a:lnTo>
                              <a:pt x="57" y="649"/>
                            </a:lnTo>
                            <a:lnTo>
                              <a:pt x="57" y="707"/>
                            </a:lnTo>
                            <a:lnTo>
                              <a:pt x="0" y="764"/>
                            </a:lnTo>
                            <a:lnTo>
                              <a:pt x="57" y="821"/>
                            </a:lnTo>
                            <a:lnTo>
                              <a:pt x="0" y="878"/>
                            </a:lnTo>
                            <a:lnTo>
                              <a:pt x="147" y="878"/>
                            </a:lnTo>
                            <a:lnTo>
                              <a:pt x="285" y="878"/>
                            </a:lnTo>
                            <a:lnTo>
                              <a:pt x="399" y="935"/>
                            </a:lnTo>
                            <a:lnTo>
                              <a:pt x="456" y="992"/>
                            </a:lnTo>
                            <a:lnTo>
                              <a:pt x="494" y="1088"/>
                            </a:lnTo>
                            <a:lnTo>
                              <a:pt x="586" y="1198"/>
                            </a:lnTo>
                            <a:lnTo>
                              <a:pt x="714" y="1207"/>
                            </a:lnTo>
                            <a:lnTo>
                              <a:pt x="805" y="1216"/>
                            </a:lnTo>
                            <a:lnTo>
                              <a:pt x="878" y="1253"/>
                            </a:lnTo>
                            <a:lnTo>
                              <a:pt x="896" y="1353"/>
                            </a:lnTo>
                            <a:lnTo>
                              <a:pt x="878" y="1463"/>
                            </a:lnTo>
                            <a:lnTo>
                              <a:pt x="970" y="1505"/>
                            </a:lnTo>
                            <a:lnTo>
                              <a:pt x="1015" y="1609"/>
                            </a:lnTo>
                            <a:lnTo>
                              <a:pt x="1027" y="1676"/>
                            </a:lnTo>
                            <a:lnTo>
                              <a:pt x="1027" y="1733"/>
                            </a:lnTo>
                            <a:lnTo>
                              <a:pt x="1027" y="1790"/>
                            </a:lnTo>
                            <a:lnTo>
                              <a:pt x="1027" y="1904"/>
                            </a:lnTo>
                            <a:lnTo>
                              <a:pt x="912" y="1961"/>
                            </a:lnTo>
                            <a:lnTo>
                              <a:pt x="912" y="2075"/>
                            </a:lnTo>
                            <a:lnTo>
                              <a:pt x="855" y="2132"/>
                            </a:lnTo>
                            <a:lnTo>
                              <a:pt x="798" y="2247"/>
                            </a:lnTo>
                            <a:lnTo>
                              <a:pt x="798" y="2304"/>
                            </a:lnTo>
                            <a:lnTo>
                              <a:pt x="684" y="2418"/>
                            </a:lnTo>
                            <a:lnTo>
                              <a:pt x="627" y="2475"/>
                            </a:lnTo>
                            <a:lnTo>
                              <a:pt x="627" y="2589"/>
                            </a:lnTo>
                            <a:lnTo>
                              <a:pt x="627" y="2703"/>
                            </a:lnTo>
                            <a:lnTo>
                              <a:pt x="650" y="2816"/>
                            </a:lnTo>
                            <a:lnTo>
                              <a:pt x="627" y="2931"/>
                            </a:lnTo>
                            <a:lnTo>
                              <a:pt x="684" y="2931"/>
                            </a:lnTo>
                            <a:lnTo>
                              <a:pt x="798" y="2874"/>
                            </a:lnTo>
                            <a:lnTo>
                              <a:pt x="912" y="2760"/>
                            </a:lnTo>
                            <a:lnTo>
                              <a:pt x="970" y="2760"/>
                            </a:lnTo>
                            <a:lnTo>
                              <a:pt x="1084" y="2760"/>
                            </a:lnTo>
                            <a:lnTo>
                              <a:pt x="1152" y="2707"/>
                            </a:lnTo>
                            <a:lnTo>
                              <a:pt x="1244" y="2679"/>
                            </a:lnTo>
                            <a:lnTo>
                              <a:pt x="1326" y="2643"/>
                            </a:lnTo>
                            <a:lnTo>
                              <a:pt x="1426" y="2532"/>
                            </a:lnTo>
                            <a:lnTo>
                              <a:pt x="1540" y="2589"/>
                            </a:lnTo>
                            <a:lnTo>
                              <a:pt x="1619" y="2515"/>
                            </a:lnTo>
                            <a:lnTo>
                              <a:pt x="1774" y="2515"/>
                            </a:lnTo>
                            <a:lnTo>
                              <a:pt x="1920" y="2487"/>
                            </a:lnTo>
                            <a:lnTo>
                              <a:pt x="2039" y="2478"/>
                            </a:lnTo>
                            <a:lnTo>
                              <a:pt x="2186" y="2414"/>
                            </a:lnTo>
                            <a:lnTo>
                              <a:pt x="2176" y="2286"/>
                            </a:lnTo>
                            <a:lnTo>
                              <a:pt x="2176" y="2185"/>
                            </a:lnTo>
                            <a:lnTo>
                              <a:pt x="2186" y="2076"/>
                            </a:lnTo>
                            <a:lnTo>
                              <a:pt x="2277" y="1993"/>
                            </a:lnTo>
                            <a:lnTo>
                              <a:pt x="2359" y="1929"/>
                            </a:lnTo>
                            <a:lnTo>
                              <a:pt x="2452" y="1847"/>
                            </a:lnTo>
                            <a:lnTo>
                              <a:pt x="2597" y="1829"/>
                            </a:lnTo>
                            <a:close/>
                          </a:path>
                        </a:pathLst>
                      </a:custGeom>
                      <a:solidFill>
                        <a:schemeClr val="accent2"/>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0" name="Freeform 60">
                        <a:extLst>
                          <a:ext uri="{FF2B5EF4-FFF2-40B4-BE49-F238E27FC236}">
                            <a16:creationId xmlns:a16="http://schemas.microsoft.com/office/drawing/2014/main" id="{540AE88C-9842-4EFB-8AA5-25D5797C2682}"/>
                          </a:ext>
                        </a:extLst>
                      </p:cNvPr>
                      <p:cNvSpPr>
                        <a:spLocks/>
                      </p:cNvSpPr>
                      <p:nvPr/>
                    </p:nvSpPr>
                    <p:spPr bwMode="auto">
                      <a:xfrm>
                        <a:off x="1231527" y="292458"/>
                        <a:ext cx="1154796" cy="1332697"/>
                      </a:xfrm>
                      <a:custGeom>
                        <a:avLst/>
                        <a:gdLst>
                          <a:gd name="T0" fmla="*/ 1569 w 3289"/>
                          <a:gd name="T1" fmla="*/ 1198 h 4638"/>
                          <a:gd name="T2" fmla="*/ 1712 w 3289"/>
                          <a:gd name="T3" fmla="*/ 982 h 4638"/>
                          <a:gd name="T4" fmla="*/ 1666 w 3289"/>
                          <a:gd name="T5" fmla="*/ 601 h 4638"/>
                          <a:gd name="T6" fmla="*/ 1588 w 3289"/>
                          <a:gd name="T7" fmla="*/ 359 h 4638"/>
                          <a:gd name="T8" fmla="*/ 1272 w 3289"/>
                          <a:gd name="T9" fmla="*/ 202 h 4638"/>
                          <a:gd name="T10" fmla="*/ 1100 w 3289"/>
                          <a:gd name="T11" fmla="*/ 0 h 4638"/>
                          <a:gd name="T12" fmla="*/ 893 w 3289"/>
                          <a:gd name="T13" fmla="*/ 118 h 4638"/>
                          <a:gd name="T14" fmla="*/ 893 w 3289"/>
                          <a:gd name="T15" fmla="*/ 336 h 4638"/>
                          <a:gd name="T16" fmla="*/ 846 w 3289"/>
                          <a:gd name="T17" fmla="*/ 554 h 4638"/>
                          <a:gd name="T18" fmla="*/ 611 w 3289"/>
                          <a:gd name="T19" fmla="*/ 828 h 4638"/>
                          <a:gd name="T20" fmla="*/ 376 w 3289"/>
                          <a:gd name="T21" fmla="*/ 1046 h 4638"/>
                          <a:gd name="T22" fmla="*/ 234 w 3289"/>
                          <a:gd name="T23" fmla="*/ 1277 h 4638"/>
                          <a:gd name="T24" fmla="*/ 150 w 3289"/>
                          <a:gd name="T25" fmla="*/ 1590 h 4638"/>
                          <a:gd name="T26" fmla="*/ 75 w 3289"/>
                          <a:gd name="T27" fmla="*/ 1929 h 4638"/>
                          <a:gd name="T28" fmla="*/ 144 w 3289"/>
                          <a:gd name="T29" fmla="*/ 2246 h 4638"/>
                          <a:gd name="T30" fmla="*/ 94 w 3289"/>
                          <a:gd name="T31" fmla="*/ 2464 h 4638"/>
                          <a:gd name="T32" fmla="*/ 0 w 3289"/>
                          <a:gd name="T33" fmla="*/ 2683 h 4638"/>
                          <a:gd name="T34" fmla="*/ 0 w 3289"/>
                          <a:gd name="T35" fmla="*/ 2955 h 4638"/>
                          <a:gd name="T36" fmla="*/ 188 w 3289"/>
                          <a:gd name="T37" fmla="*/ 3282 h 4638"/>
                          <a:gd name="T38" fmla="*/ 470 w 3289"/>
                          <a:gd name="T39" fmla="*/ 3555 h 4638"/>
                          <a:gd name="T40" fmla="*/ 705 w 3289"/>
                          <a:gd name="T41" fmla="*/ 3555 h 4638"/>
                          <a:gd name="T42" fmla="*/ 1001 w 3289"/>
                          <a:gd name="T43" fmla="*/ 3505 h 4638"/>
                          <a:gd name="T44" fmla="*/ 1390 w 3289"/>
                          <a:gd name="T45" fmla="*/ 3750 h 4638"/>
                          <a:gd name="T46" fmla="*/ 1503 w 3289"/>
                          <a:gd name="T47" fmla="*/ 4047 h 4638"/>
                          <a:gd name="T48" fmla="*/ 1409 w 3289"/>
                          <a:gd name="T49" fmla="*/ 4317 h 4638"/>
                          <a:gd name="T50" fmla="*/ 1554 w 3289"/>
                          <a:gd name="T51" fmla="*/ 4615 h 4638"/>
                          <a:gd name="T52" fmla="*/ 1880 w 3289"/>
                          <a:gd name="T53" fmla="*/ 4538 h 4638"/>
                          <a:gd name="T54" fmla="*/ 1792 w 3289"/>
                          <a:gd name="T55" fmla="*/ 4163 h 4638"/>
                          <a:gd name="T56" fmla="*/ 2067 w 3289"/>
                          <a:gd name="T57" fmla="*/ 3883 h 4638"/>
                          <a:gd name="T58" fmla="*/ 2002 w 3289"/>
                          <a:gd name="T59" fmla="*/ 3620 h 4638"/>
                          <a:gd name="T60" fmla="*/ 1917 w 3289"/>
                          <a:gd name="T61" fmla="*/ 3329 h 4638"/>
                          <a:gd name="T62" fmla="*/ 1877 w 3289"/>
                          <a:gd name="T63" fmla="*/ 3123 h 4638"/>
                          <a:gd name="T64" fmla="*/ 2174 w 3289"/>
                          <a:gd name="T65" fmla="*/ 3123 h 4638"/>
                          <a:gd name="T66" fmla="*/ 2349 w 3289"/>
                          <a:gd name="T67" fmla="*/ 3173 h 4638"/>
                          <a:gd name="T68" fmla="*/ 2490 w 3289"/>
                          <a:gd name="T69" fmla="*/ 3337 h 4638"/>
                          <a:gd name="T70" fmla="*/ 2675 w 3289"/>
                          <a:gd name="T71" fmla="*/ 3620 h 4638"/>
                          <a:gd name="T72" fmla="*/ 2866 w 3289"/>
                          <a:gd name="T73" fmla="*/ 3555 h 4638"/>
                          <a:gd name="T74" fmla="*/ 3116 w 3289"/>
                          <a:gd name="T75" fmla="*/ 3513 h 4638"/>
                          <a:gd name="T76" fmla="*/ 3289 w 3289"/>
                          <a:gd name="T77" fmla="*/ 3446 h 4638"/>
                          <a:gd name="T78" fmla="*/ 3195 w 3289"/>
                          <a:gd name="T79" fmla="*/ 3119 h 4638"/>
                          <a:gd name="T80" fmla="*/ 3050 w 3289"/>
                          <a:gd name="T81" fmla="*/ 2985 h 4638"/>
                          <a:gd name="T82" fmla="*/ 3054 w 3289"/>
                          <a:gd name="T83" fmla="*/ 2737 h 4638"/>
                          <a:gd name="T84" fmla="*/ 2885 w 3289"/>
                          <a:gd name="T85" fmla="*/ 2633 h 4638"/>
                          <a:gd name="T86" fmla="*/ 2631 w 3289"/>
                          <a:gd name="T87" fmla="*/ 2573 h 4638"/>
                          <a:gd name="T88" fmla="*/ 2418 w 3289"/>
                          <a:gd name="T89" fmla="*/ 2510 h 4638"/>
                          <a:gd name="T90" fmla="*/ 2161 w 3289"/>
                          <a:gd name="T91" fmla="*/ 2410 h 4638"/>
                          <a:gd name="T92" fmla="*/ 1745 w 3289"/>
                          <a:gd name="T93" fmla="*/ 2464 h 4638"/>
                          <a:gd name="T94" fmla="*/ 1594 w 3289"/>
                          <a:gd name="T95" fmla="*/ 2625 h 4638"/>
                          <a:gd name="T96" fmla="*/ 1337 w 3289"/>
                          <a:gd name="T97" fmla="*/ 2602 h 4638"/>
                          <a:gd name="T98" fmla="*/ 1436 w 3289"/>
                          <a:gd name="T99" fmla="*/ 2151 h 4638"/>
                          <a:gd name="T100" fmla="*/ 1400 w 3289"/>
                          <a:gd name="T101" fmla="*/ 1854 h 4638"/>
                          <a:gd name="T102" fmla="*/ 1521 w 3289"/>
                          <a:gd name="T103" fmla="*/ 1367 h 4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9" h="4638">
                            <a:moveTo>
                              <a:pt x="1521" y="1367"/>
                            </a:moveTo>
                            <a:lnTo>
                              <a:pt x="1522" y="1309"/>
                            </a:lnTo>
                            <a:lnTo>
                              <a:pt x="1569" y="1198"/>
                            </a:lnTo>
                            <a:lnTo>
                              <a:pt x="1616" y="1145"/>
                            </a:lnTo>
                            <a:lnTo>
                              <a:pt x="1616" y="1034"/>
                            </a:lnTo>
                            <a:lnTo>
                              <a:pt x="1712" y="982"/>
                            </a:lnTo>
                            <a:lnTo>
                              <a:pt x="1712" y="761"/>
                            </a:lnTo>
                            <a:lnTo>
                              <a:pt x="1702" y="700"/>
                            </a:lnTo>
                            <a:lnTo>
                              <a:pt x="1666" y="601"/>
                            </a:lnTo>
                            <a:lnTo>
                              <a:pt x="1586" y="560"/>
                            </a:lnTo>
                            <a:lnTo>
                              <a:pt x="1604" y="459"/>
                            </a:lnTo>
                            <a:lnTo>
                              <a:pt x="1588" y="359"/>
                            </a:lnTo>
                            <a:lnTo>
                              <a:pt x="1529" y="322"/>
                            </a:lnTo>
                            <a:lnTo>
                              <a:pt x="1347" y="307"/>
                            </a:lnTo>
                            <a:lnTo>
                              <a:pt x="1272" y="202"/>
                            </a:lnTo>
                            <a:lnTo>
                              <a:pt x="1242" y="112"/>
                            </a:lnTo>
                            <a:lnTo>
                              <a:pt x="1195" y="55"/>
                            </a:lnTo>
                            <a:lnTo>
                              <a:pt x="1100" y="0"/>
                            </a:lnTo>
                            <a:lnTo>
                              <a:pt x="867" y="1"/>
                            </a:lnTo>
                            <a:lnTo>
                              <a:pt x="935" y="61"/>
                            </a:lnTo>
                            <a:lnTo>
                              <a:pt x="893" y="118"/>
                            </a:lnTo>
                            <a:lnTo>
                              <a:pt x="893" y="172"/>
                            </a:lnTo>
                            <a:lnTo>
                              <a:pt x="893" y="227"/>
                            </a:lnTo>
                            <a:lnTo>
                              <a:pt x="893" y="336"/>
                            </a:lnTo>
                            <a:lnTo>
                              <a:pt x="940" y="390"/>
                            </a:lnTo>
                            <a:lnTo>
                              <a:pt x="893" y="445"/>
                            </a:lnTo>
                            <a:lnTo>
                              <a:pt x="846" y="554"/>
                            </a:lnTo>
                            <a:lnTo>
                              <a:pt x="752" y="663"/>
                            </a:lnTo>
                            <a:lnTo>
                              <a:pt x="705" y="773"/>
                            </a:lnTo>
                            <a:lnTo>
                              <a:pt x="611" y="828"/>
                            </a:lnTo>
                            <a:lnTo>
                              <a:pt x="516" y="882"/>
                            </a:lnTo>
                            <a:lnTo>
                              <a:pt x="423" y="937"/>
                            </a:lnTo>
                            <a:lnTo>
                              <a:pt x="376" y="1046"/>
                            </a:lnTo>
                            <a:lnTo>
                              <a:pt x="339" y="1094"/>
                            </a:lnTo>
                            <a:lnTo>
                              <a:pt x="336" y="1157"/>
                            </a:lnTo>
                            <a:lnTo>
                              <a:pt x="234" y="1277"/>
                            </a:lnTo>
                            <a:lnTo>
                              <a:pt x="209" y="1376"/>
                            </a:lnTo>
                            <a:lnTo>
                              <a:pt x="194" y="1484"/>
                            </a:lnTo>
                            <a:lnTo>
                              <a:pt x="150" y="1590"/>
                            </a:lnTo>
                            <a:lnTo>
                              <a:pt x="116" y="1703"/>
                            </a:lnTo>
                            <a:lnTo>
                              <a:pt x="102" y="1814"/>
                            </a:lnTo>
                            <a:lnTo>
                              <a:pt x="75" y="1929"/>
                            </a:lnTo>
                            <a:lnTo>
                              <a:pt x="110" y="2037"/>
                            </a:lnTo>
                            <a:lnTo>
                              <a:pt x="99" y="2189"/>
                            </a:lnTo>
                            <a:lnTo>
                              <a:pt x="144" y="2246"/>
                            </a:lnTo>
                            <a:lnTo>
                              <a:pt x="107" y="2303"/>
                            </a:lnTo>
                            <a:lnTo>
                              <a:pt x="138" y="2414"/>
                            </a:lnTo>
                            <a:lnTo>
                              <a:pt x="94" y="2464"/>
                            </a:lnTo>
                            <a:lnTo>
                              <a:pt x="94" y="2519"/>
                            </a:lnTo>
                            <a:lnTo>
                              <a:pt x="47" y="2628"/>
                            </a:lnTo>
                            <a:lnTo>
                              <a:pt x="0" y="2683"/>
                            </a:lnTo>
                            <a:lnTo>
                              <a:pt x="0" y="2792"/>
                            </a:lnTo>
                            <a:lnTo>
                              <a:pt x="47" y="2846"/>
                            </a:lnTo>
                            <a:lnTo>
                              <a:pt x="0" y="2955"/>
                            </a:lnTo>
                            <a:lnTo>
                              <a:pt x="0" y="3064"/>
                            </a:lnTo>
                            <a:lnTo>
                              <a:pt x="94" y="3173"/>
                            </a:lnTo>
                            <a:lnTo>
                              <a:pt x="188" y="3282"/>
                            </a:lnTo>
                            <a:lnTo>
                              <a:pt x="235" y="3391"/>
                            </a:lnTo>
                            <a:lnTo>
                              <a:pt x="329" y="3536"/>
                            </a:lnTo>
                            <a:lnTo>
                              <a:pt x="470" y="3555"/>
                            </a:lnTo>
                            <a:lnTo>
                              <a:pt x="513" y="3505"/>
                            </a:lnTo>
                            <a:lnTo>
                              <a:pt x="611" y="3501"/>
                            </a:lnTo>
                            <a:lnTo>
                              <a:pt x="705" y="3555"/>
                            </a:lnTo>
                            <a:lnTo>
                              <a:pt x="816" y="3505"/>
                            </a:lnTo>
                            <a:lnTo>
                              <a:pt x="909" y="3490"/>
                            </a:lnTo>
                            <a:lnTo>
                              <a:pt x="1001" y="3505"/>
                            </a:lnTo>
                            <a:lnTo>
                              <a:pt x="1060" y="3658"/>
                            </a:lnTo>
                            <a:lnTo>
                              <a:pt x="1185" y="3773"/>
                            </a:lnTo>
                            <a:lnTo>
                              <a:pt x="1390" y="3750"/>
                            </a:lnTo>
                            <a:lnTo>
                              <a:pt x="1495" y="3766"/>
                            </a:lnTo>
                            <a:lnTo>
                              <a:pt x="1508" y="3942"/>
                            </a:lnTo>
                            <a:lnTo>
                              <a:pt x="1503" y="4047"/>
                            </a:lnTo>
                            <a:lnTo>
                              <a:pt x="1456" y="4101"/>
                            </a:lnTo>
                            <a:lnTo>
                              <a:pt x="1409" y="4210"/>
                            </a:lnTo>
                            <a:lnTo>
                              <a:pt x="1409" y="4317"/>
                            </a:lnTo>
                            <a:lnTo>
                              <a:pt x="1409" y="4428"/>
                            </a:lnTo>
                            <a:lnTo>
                              <a:pt x="1456" y="4538"/>
                            </a:lnTo>
                            <a:lnTo>
                              <a:pt x="1554" y="4615"/>
                            </a:lnTo>
                            <a:lnTo>
                              <a:pt x="1660" y="4630"/>
                            </a:lnTo>
                            <a:lnTo>
                              <a:pt x="1765" y="4638"/>
                            </a:lnTo>
                            <a:lnTo>
                              <a:pt x="1880" y="4538"/>
                            </a:lnTo>
                            <a:lnTo>
                              <a:pt x="1890" y="4470"/>
                            </a:lnTo>
                            <a:lnTo>
                              <a:pt x="1792" y="4309"/>
                            </a:lnTo>
                            <a:lnTo>
                              <a:pt x="1792" y="4163"/>
                            </a:lnTo>
                            <a:lnTo>
                              <a:pt x="1833" y="3992"/>
                            </a:lnTo>
                            <a:lnTo>
                              <a:pt x="1930" y="3896"/>
                            </a:lnTo>
                            <a:lnTo>
                              <a:pt x="2067" y="3883"/>
                            </a:lnTo>
                            <a:lnTo>
                              <a:pt x="2121" y="3804"/>
                            </a:lnTo>
                            <a:lnTo>
                              <a:pt x="2029" y="3720"/>
                            </a:lnTo>
                            <a:lnTo>
                              <a:pt x="2002" y="3620"/>
                            </a:lnTo>
                            <a:lnTo>
                              <a:pt x="2062" y="3498"/>
                            </a:lnTo>
                            <a:lnTo>
                              <a:pt x="2022" y="3398"/>
                            </a:lnTo>
                            <a:lnTo>
                              <a:pt x="1917" y="3329"/>
                            </a:lnTo>
                            <a:lnTo>
                              <a:pt x="1811" y="3291"/>
                            </a:lnTo>
                            <a:lnTo>
                              <a:pt x="1833" y="3173"/>
                            </a:lnTo>
                            <a:lnTo>
                              <a:pt x="1877" y="3123"/>
                            </a:lnTo>
                            <a:lnTo>
                              <a:pt x="1976" y="3123"/>
                            </a:lnTo>
                            <a:lnTo>
                              <a:pt x="2075" y="3115"/>
                            </a:lnTo>
                            <a:lnTo>
                              <a:pt x="2174" y="3123"/>
                            </a:lnTo>
                            <a:lnTo>
                              <a:pt x="2255" y="3119"/>
                            </a:lnTo>
                            <a:lnTo>
                              <a:pt x="2292" y="3130"/>
                            </a:lnTo>
                            <a:lnTo>
                              <a:pt x="2349" y="3173"/>
                            </a:lnTo>
                            <a:lnTo>
                              <a:pt x="2396" y="3228"/>
                            </a:lnTo>
                            <a:lnTo>
                              <a:pt x="2443" y="3282"/>
                            </a:lnTo>
                            <a:lnTo>
                              <a:pt x="2490" y="3337"/>
                            </a:lnTo>
                            <a:lnTo>
                              <a:pt x="2523" y="3459"/>
                            </a:lnTo>
                            <a:lnTo>
                              <a:pt x="2582" y="3505"/>
                            </a:lnTo>
                            <a:lnTo>
                              <a:pt x="2675" y="3620"/>
                            </a:lnTo>
                            <a:lnTo>
                              <a:pt x="2725" y="3610"/>
                            </a:lnTo>
                            <a:lnTo>
                              <a:pt x="2866" y="3555"/>
                            </a:lnTo>
                            <a:lnTo>
                              <a:pt x="2866" y="3555"/>
                            </a:lnTo>
                            <a:lnTo>
                              <a:pt x="2960" y="3555"/>
                            </a:lnTo>
                            <a:lnTo>
                              <a:pt x="3037" y="3513"/>
                            </a:lnTo>
                            <a:lnTo>
                              <a:pt x="3116" y="3513"/>
                            </a:lnTo>
                            <a:lnTo>
                              <a:pt x="3182" y="3528"/>
                            </a:lnTo>
                            <a:lnTo>
                              <a:pt x="3268" y="3536"/>
                            </a:lnTo>
                            <a:lnTo>
                              <a:pt x="3289" y="3446"/>
                            </a:lnTo>
                            <a:lnTo>
                              <a:pt x="3254" y="3352"/>
                            </a:lnTo>
                            <a:lnTo>
                              <a:pt x="3242" y="3228"/>
                            </a:lnTo>
                            <a:lnTo>
                              <a:pt x="3195" y="3119"/>
                            </a:lnTo>
                            <a:lnTo>
                              <a:pt x="3054" y="3064"/>
                            </a:lnTo>
                            <a:lnTo>
                              <a:pt x="3054" y="3064"/>
                            </a:lnTo>
                            <a:lnTo>
                              <a:pt x="3050" y="2985"/>
                            </a:lnTo>
                            <a:lnTo>
                              <a:pt x="3054" y="2901"/>
                            </a:lnTo>
                            <a:lnTo>
                              <a:pt x="3054" y="2901"/>
                            </a:lnTo>
                            <a:lnTo>
                              <a:pt x="3054" y="2737"/>
                            </a:lnTo>
                            <a:lnTo>
                              <a:pt x="3007" y="2628"/>
                            </a:lnTo>
                            <a:lnTo>
                              <a:pt x="3007" y="2628"/>
                            </a:lnTo>
                            <a:lnTo>
                              <a:pt x="2885" y="2633"/>
                            </a:lnTo>
                            <a:lnTo>
                              <a:pt x="2754" y="2579"/>
                            </a:lnTo>
                            <a:lnTo>
                              <a:pt x="2678" y="2519"/>
                            </a:lnTo>
                            <a:lnTo>
                              <a:pt x="2631" y="2573"/>
                            </a:lnTo>
                            <a:lnTo>
                              <a:pt x="2543" y="2556"/>
                            </a:lnTo>
                            <a:lnTo>
                              <a:pt x="2464" y="2541"/>
                            </a:lnTo>
                            <a:lnTo>
                              <a:pt x="2418" y="2510"/>
                            </a:lnTo>
                            <a:lnTo>
                              <a:pt x="2385" y="2411"/>
                            </a:lnTo>
                            <a:lnTo>
                              <a:pt x="2259" y="2411"/>
                            </a:lnTo>
                            <a:lnTo>
                              <a:pt x="2161" y="2410"/>
                            </a:lnTo>
                            <a:lnTo>
                              <a:pt x="2009" y="2434"/>
                            </a:lnTo>
                            <a:lnTo>
                              <a:pt x="1880" y="2410"/>
                            </a:lnTo>
                            <a:lnTo>
                              <a:pt x="1745" y="2464"/>
                            </a:lnTo>
                            <a:lnTo>
                              <a:pt x="1660" y="2526"/>
                            </a:lnTo>
                            <a:lnTo>
                              <a:pt x="1692" y="2573"/>
                            </a:lnTo>
                            <a:lnTo>
                              <a:pt x="1594" y="2625"/>
                            </a:lnTo>
                            <a:lnTo>
                              <a:pt x="1475" y="2679"/>
                            </a:lnTo>
                            <a:lnTo>
                              <a:pt x="1376" y="2686"/>
                            </a:lnTo>
                            <a:lnTo>
                              <a:pt x="1337" y="2602"/>
                            </a:lnTo>
                            <a:lnTo>
                              <a:pt x="1330" y="2426"/>
                            </a:lnTo>
                            <a:lnTo>
                              <a:pt x="1383" y="2281"/>
                            </a:lnTo>
                            <a:lnTo>
                              <a:pt x="1436" y="2151"/>
                            </a:lnTo>
                            <a:lnTo>
                              <a:pt x="1421" y="1964"/>
                            </a:lnTo>
                            <a:lnTo>
                              <a:pt x="1381" y="1964"/>
                            </a:lnTo>
                            <a:lnTo>
                              <a:pt x="1400" y="1854"/>
                            </a:lnTo>
                            <a:lnTo>
                              <a:pt x="1381" y="1740"/>
                            </a:lnTo>
                            <a:lnTo>
                              <a:pt x="1381" y="1527"/>
                            </a:lnTo>
                            <a:lnTo>
                              <a:pt x="1521" y="1367"/>
                            </a:lnTo>
                            <a:close/>
                          </a:path>
                        </a:pathLst>
                      </a:custGeom>
                      <a:solidFill>
                        <a:schemeClr val="accent1">
                          <a:lumMod val="40000"/>
                          <a:lumOff val="6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1" name="Freeform 61">
                        <a:extLst>
                          <a:ext uri="{FF2B5EF4-FFF2-40B4-BE49-F238E27FC236}">
                            <a16:creationId xmlns:a16="http://schemas.microsoft.com/office/drawing/2014/main" id="{B9328BA7-502F-476C-B740-00A1068F78B3}"/>
                          </a:ext>
                        </a:extLst>
                      </p:cNvPr>
                      <p:cNvSpPr>
                        <a:spLocks/>
                      </p:cNvSpPr>
                      <p:nvPr/>
                    </p:nvSpPr>
                    <p:spPr bwMode="auto">
                      <a:xfrm>
                        <a:off x="1696122" y="313059"/>
                        <a:ext cx="1198770" cy="1042705"/>
                      </a:xfrm>
                      <a:custGeom>
                        <a:avLst/>
                        <a:gdLst>
                          <a:gd name="T0" fmla="*/ 2120 w 3408"/>
                          <a:gd name="T1" fmla="*/ 531 h 3631"/>
                          <a:gd name="T2" fmla="*/ 2104 w 3408"/>
                          <a:gd name="T3" fmla="*/ 256 h 3631"/>
                          <a:gd name="T4" fmla="*/ 2163 w 3408"/>
                          <a:gd name="T5" fmla="*/ 0 h 3631"/>
                          <a:gd name="T6" fmla="*/ 2403 w 3408"/>
                          <a:gd name="T7" fmla="*/ 40 h 3631"/>
                          <a:gd name="T8" fmla="*/ 2639 w 3408"/>
                          <a:gd name="T9" fmla="*/ 11 h 3631"/>
                          <a:gd name="T10" fmla="*/ 2919 w 3408"/>
                          <a:gd name="T11" fmla="*/ 132 h 3631"/>
                          <a:gd name="T12" fmla="*/ 3101 w 3408"/>
                          <a:gd name="T13" fmla="*/ 412 h 3631"/>
                          <a:gd name="T14" fmla="*/ 3195 w 3408"/>
                          <a:gd name="T15" fmla="*/ 630 h 3631"/>
                          <a:gd name="T16" fmla="*/ 3197 w 3408"/>
                          <a:gd name="T17" fmla="*/ 849 h 3631"/>
                          <a:gd name="T18" fmla="*/ 3250 w 3408"/>
                          <a:gd name="T19" fmla="*/ 998 h 3631"/>
                          <a:gd name="T20" fmla="*/ 3242 w 3408"/>
                          <a:gd name="T21" fmla="*/ 1177 h 3631"/>
                          <a:gd name="T22" fmla="*/ 3265 w 3408"/>
                          <a:gd name="T23" fmla="*/ 1304 h 3631"/>
                          <a:gd name="T24" fmla="*/ 3242 w 3408"/>
                          <a:gd name="T25" fmla="*/ 1449 h 3631"/>
                          <a:gd name="T26" fmla="*/ 3289 w 3408"/>
                          <a:gd name="T27" fmla="*/ 1558 h 3631"/>
                          <a:gd name="T28" fmla="*/ 3265 w 3408"/>
                          <a:gd name="T29" fmla="*/ 1698 h 3631"/>
                          <a:gd name="T30" fmla="*/ 3310 w 3408"/>
                          <a:gd name="T31" fmla="*/ 1934 h 3631"/>
                          <a:gd name="T32" fmla="*/ 3378 w 3408"/>
                          <a:gd name="T33" fmla="*/ 2074 h 3631"/>
                          <a:gd name="T34" fmla="*/ 3219 w 3408"/>
                          <a:gd name="T35" fmla="*/ 2213 h 3631"/>
                          <a:gd name="T36" fmla="*/ 3054 w 3408"/>
                          <a:gd name="T37" fmla="*/ 2431 h 3631"/>
                          <a:gd name="T38" fmla="*/ 3007 w 3408"/>
                          <a:gd name="T39" fmla="*/ 2594 h 3631"/>
                          <a:gd name="T40" fmla="*/ 3008 w 3408"/>
                          <a:gd name="T41" fmla="*/ 2817 h 3631"/>
                          <a:gd name="T42" fmla="*/ 3054 w 3408"/>
                          <a:gd name="T43" fmla="*/ 2977 h 3631"/>
                          <a:gd name="T44" fmla="*/ 2873 w 3408"/>
                          <a:gd name="T45" fmla="*/ 3150 h 3631"/>
                          <a:gd name="T46" fmla="*/ 2724 w 3408"/>
                          <a:gd name="T47" fmla="*/ 3304 h 3631"/>
                          <a:gd name="T48" fmla="*/ 2579 w 3408"/>
                          <a:gd name="T49" fmla="*/ 3446 h 3631"/>
                          <a:gd name="T50" fmla="*/ 2451 w 3408"/>
                          <a:gd name="T51" fmla="*/ 3578 h 3631"/>
                          <a:gd name="T52" fmla="*/ 2207 w 3408"/>
                          <a:gd name="T53" fmla="*/ 3631 h 3631"/>
                          <a:gd name="T54" fmla="*/ 2014 w 3408"/>
                          <a:gd name="T55" fmla="*/ 3499 h 3631"/>
                          <a:gd name="T56" fmla="*/ 1959 w 3408"/>
                          <a:gd name="T57" fmla="*/ 3375 h 3631"/>
                          <a:gd name="T58" fmla="*/ 1912 w 3408"/>
                          <a:gd name="T59" fmla="*/ 3158 h 3631"/>
                          <a:gd name="T60" fmla="*/ 1725 w 3408"/>
                          <a:gd name="T61" fmla="*/ 2996 h 3631"/>
                          <a:gd name="T62" fmla="*/ 1725 w 3408"/>
                          <a:gd name="T63" fmla="*/ 2813 h 3631"/>
                          <a:gd name="T64" fmla="*/ 1676 w 3408"/>
                          <a:gd name="T65" fmla="*/ 2558 h 3631"/>
                          <a:gd name="T66" fmla="*/ 1423 w 3408"/>
                          <a:gd name="T67" fmla="*/ 2508 h 3631"/>
                          <a:gd name="T68" fmla="*/ 1302 w 3408"/>
                          <a:gd name="T69" fmla="*/ 2503 h 3631"/>
                          <a:gd name="T70" fmla="*/ 1087 w 3408"/>
                          <a:gd name="T71" fmla="*/ 2440 h 3631"/>
                          <a:gd name="T72" fmla="*/ 833 w 3408"/>
                          <a:gd name="T73" fmla="*/ 2342 h 3631"/>
                          <a:gd name="T74" fmla="*/ 551 w 3408"/>
                          <a:gd name="T75" fmla="*/ 2342 h 3631"/>
                          <a:gd name="T76" fmla="*/ 331 w 3408"/>
                          <a:gd name="T77" fmla="*/ 2456 h 3631"/>
                          <a:gd name="T78" fmla="*/ 259 w 3408"/>
                          <a:gd name="T79" fmla="*/ 2561 h 3631"/>
                          <a:gd name="T80" fmla="*/ 49 w 3408"/>
                          <a:gd name="T81" fmla="*/ 2617 h 3631"/>
                          <a:gd name="T82" fmla="*/ 0 w 3408"/>
                          <a:gd name="T83" fmla="*/ 2357 h 3631"/>
                          <a:gd name="T84" fmla="*/ 108 w 3408"/>
                          <a:gd name="T85" fmla="*/ 2089 h 3631"/>
                          <a:gd name="T86" fmla="*/ 193 w 3408"/>
                          <a:gd name="T87" fmla="*/ 1840 h 3631"/>
                          <a:gd name="T88" fmla="*/ 428 w 3408"/>
                          <a:gd name="T89" fmla="*/ 1730 h 3631"/>
                          <a:gd name="T90" fmla="*/ 554 w 3408"/>
                          <a:gd name="T91" fmla="*/ 1656 h 3631"/>
                          <a:gd name="T92" fmla="*/ 711 w 3408"/>
                          <a:gd name="T93" fmla="*/ 1512 h 3631"/>
                          <a:gd name="T94" fmla="*/ 867 w 3408"/>
                          <a:gd name="T95" fmla="*/ 1498 h 3631"/>
                          <a:gd name="T96" fmla="*/ 1117 w 3408"/>
                          <a:gd name="T97" fmla="*/ 1470 h 3631"/>
                          <a:gd name="T98" fmla="*/ 1337 w 3408"/>
                          <a:gd name="T99" fmla="*/ 1400 h 3631"/>
                          <a:gd name="T100" fmla="*/ 1327 w 3408"/>
                          <a:gd name="T101" fmla="*/ 1177 h 3631"/>
                          <a:gd name="T102" fmla="*/ 1414 w 3408"/>
                          <a:gd name="T103" fmla="*/ 993 h 3631"/>
                          <a:gd name="T104" fmla="*/ 1557 w 3408"/>
                          <a:gd name="T105" fmla="*/ 856 h 3631"/>
                          <a:gd name="T106" fmla="*/ 1811 w 3408"/>
                          <a:gd name="T107" fmla="*/ 726 h 3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8" h="3631">
                            <a:moveTo>
                              <a:pt x="1975" y="649"/>
                            </a:moveTo>
                            <a:lnTo>
                              <a:pt x="2120" y="531"/>
                            </a:lnTo>
                            <a:lnTo>
                              <a:pt x="2165" y="397"/>
                            </a:lnTo>
                            <a:lnTo>
                              <a:pt x="2104" y="256"/>
                            </a:lnTo>
                            <a:lnTo>
                              <a:pt x="2095" y="99"/>
                            </a:lnTo>
                            <a:lnTo>
                              <a:pt x="2163" y="0"/>
                            </a:lnTo>
                            <a:lnTo>
                              <a:pt x="2262" y="40"/>
                            </a:lnTo>
                            <a:lnTo>
                              <a:pt x="2403" y="40"/>
                            </a:lnTo>
                            <a:lnTo>
                              <a:pt x="2565" y="99"/>
                            </a:lnTo>
                            <a:lnTo>
                              <a:pt x="2639" y="11"/>
                            </a:lnTo>
                            <a:lnTo>
                              <a:pt x="2768" y="89"/>
                            </a:lnTo>
                            <a:lnTo>
                              <a:pt x="2919" y="132"/>
                            </a:lnTo>
                            <a:lnTo>
                              <a:pt x="3001" y="202"/>
                            </a:lnTo>
                            <a:lnTo>
                              <a:pt x="3101" y="412"/>
                            </a:lnTo>
                            <a:lnTo>
                              <a:pt x="3148" y="521"/>
                            </a:lnTo>
                            <a:lnTo>
                              <a:pt x="3195" y="630"/>
                            </a:lnTo>
                            <a:lnTo>
                              <a:pt x="3197" y="762"/>
                            </a:lnTo>
                            <a:lnTo>
                              <a:pt x="3197" y="849"/>
                            </a:lnTo>
                            <a:lnTo>
                              <a:pt x="3212" y="919"/>
                            </a:lnTo>
                            <a:lnTo>
                              <a:pt x="3250" y="998"/>
                            </a:lnTo>
                            <a:lnTo>
                              <a:pt x="3242" y="1122"/>
                            </a:lnTo>
                            <a:lnTo>
                              <a:pt x="3242" y="1177"/>
                            </a:lnTo>
                            <a:lnTo>
                              <a:pt x="3289" y="1231"/>
                            </a:lnTo>
                            <a:lnTo>
                              <a:pt x="3265" y="1304"/>
                            </a:lnTo>
                            <a:lnTo>
                              <a:pt x="3289" y="1395"/>
                            </a:lnTo>
                            <a:lnTo>
                              <a:pt x="3242" y="1449"/>
                            </a:lnTo>
                            <a:lnTo>
                              <a:pt x="3289" y="1504"/>
                            </a:lnTo>
                            <a:lnTo>
                              <a:pt x="3289" y="1558"/>
                            </a:lnTo>
                            <a:lnTo>
                              <a:pt x="3242" y="1613"/>
                            </a:lnTo>
                            <a:lnTo>
                              <a:pt x="3265" y="1698"/>
                            </a:lnTo>
                            <a:lnTo>
                              <a:pt x="3288" y="1829"/>
                            </a:lnTo>
                            <a:lnTo>
                              <a:pt x="3310" y="1934"/>
                            </a:lnTo>
                            <a:lnTo>
                              <a:pt x="3408" y="1995"/>
                            </a:lnTo>
                            <a:lnTo>
                              <a:pt x="3378" y="2074"/>
                            </a:lnTo>
                            <a:lnTo>
                              <a:pt x="3335" y="2158"/>
                            </a:lnTo>
                            <a:lnTo>
                              <a:pt x="3219" y="2213"/>
                            </a:lnTo>
                            <a:lnTo>
                              <a:pt x="3101" y="2322"/>
                            </a:lnTo>
                            <a:lnTo>
                              <a:pt x="3054" y="2431"/>
                            </a:lnTo>
                            <a:lnTo>
                              <a:pt x="3007" y="2485"/>
                            </a:lnTo>
                            <a:lnTo>
                              <a:pt x="3007" y="2594"/>
                            </a:lnTo>
                            <a:lnTo>
                              <a:pt x="3016" y="2695"/>
                            </a:lnTo>
                            <a:lnTo>
                              <a:pt x="3008" y="2817"/>
                            </a:lnTo>
                            <a:lnTo>
                              <a:pt x="3007" y="2922"/>
                            </a:lnTo>
                            <a:lnTo>
                              <a:pt x="3054" y="2977"/>
                            </a:lnTo>
                            <a:lnTo>
                              <a:pt x="2979" y="3097"/>
                            </a:lnTo>
                            <a:lnTo>
                              <a:pt x="2873" y="3150"/>
                            </a:lnTo>
                            <a:lnTo>
                              <a:pt x="2771" y="3249"/>
                            </a:lnTo>
                            <a:lnTo>
                              <a:pt x="2724" y="3304"/>
                            </a:lnTo>
                            <a:lnTo>
                              <a:pt x="2677" y="3358"/>
                            </a:lnTo>
                            <a:lnTo>
                              <a:pt x="2579" y="3446"/>
                            </a:lnTo>
                            <a:lnTo>
                              <a:pt x="2534" y="3526"/>
                            </a:lnTo>
                            <a:lnTo>
                              <a:pt x="2451" y="3578"/>
                            </a:lnTo>
                            <a:lnTo>
                              <a:pt x="2323" y="3587"/>
                            </a:lnTo>
                            <a:lnTo>
                              <a:pt x="2207" y="3631"/>
                            </a:lnTo>
                            <a:lnTo>
                              <a:pt x="2067" y="3578"/>
                            </a:lnTo>
                            <a:lnTo>
                              <a:pt x="2014" y="3499"/>
                            </a:lnTo>
                            <a:lnTo>
                              <a:pt x="1940" y="3465"/>
                            </a:lnTo>
                            <a:lnTo>
                              <a:pt x="1959" y="3375"/>
                            </a:lnTo>
                            <a:lnTo>
                              <a:pt x="1926" y="3281"/>
                            </a:lnTo>
                            <a:lnTo>
                              <a:pt x="1912" y="3158"/>
                            </a:lnTo>
                            <a:lnTo>
                              <a:pt x="1866" y="3048"/>
                            </a:lnTo>
                            <a:lnTo>
                              <a:pt x="1725" y="2996"/>
                            </a:lnTo>
                            <a:lnTo>
                              <a:pt x="1722" y="2913"/>
                            </a:lnTo>
                            <a:lnTo>
                              <a:pt x="1725" y="2813"/>
                            </a:lnTo>
                            <a:lnTo>
                              <a:pt x="1725" y="2669"/>
                            </a:lnTo>
                            <a:lnTo>
                              <a:pt x="1676" y="2558"/>
                            </a:lnTo>
                            <a:lnTo>
                              <a:pt x="1557" y="2563"/>
                            </a:lnTo>
                            <a:lnTo>
                              <a:pt x="1423" y="2508"/>
                            </a:lnTo>
                            <a:lnTo>
                              <a:pt x="1350" y="2448"/>
                            </a:lnTo>
                            <a:lnTo>
                              <a:pt x="1302" y="2503"/>
                            </a:lnTo>
                            <a:lnTo>
                              <a:pt x="1135" y="2474"/>
                            </a:lnTo>
                            <a:lnTo>
                              <a:pt x="1087" y="2440"/>
                            </a:lnTo>
                            <a:lnTo>
                              <a:pt x="1056" y="2342"/>
                            </a:lnTo>
                            <a:lnTo>
                              <a:pt x="833" y="2342"/>
                            </a:lnTo>
                            <a:lnTo>
                              <a:pt x="679" y="2365"/>
                            </a:lnTo>
                            <a:lnTo>
                              <a:pt x="551" y="2342"/>
                            </a:lnTo>
                            <a:lnTo>
                              <a:pt x="414" y="2394"/>
                            </a:lnTo>
                            <a:lnTo>
                              <a:pt x="331" y="2456"/>
                            </a:lnTo>
                            <a:lnTo>
                              <a:pt x="363" y="2505"/>
                            </a:lnTo>
                            <a:lnTo>
                              <a:pt x="259" y="2561"/>
                            </a:lnTo>
                            <a:lnTo>
                              <a:pt x="143" y="2609"/>
                            </a:lnTo>
                            <a:lnTo>
                              <a:pt x="49" y="2617"/>
                            </a:lnTo>
                            <a:lnTo>
                              <a:pt x="7" y="2534"/>
                            </a:lnTo>
                            <a:lnTo>
                              <a:pt x="0" y="2357"/>
                            </a:lnTo>
                            <a:lnTo>
                              <a:pt x="60" y="2211"/>
                            </a:lnTo>
                            <a:lnTo>
                              <a:pt x="108" y="2089"/>
                            </a:lnTo>
                            <a:lnTo>
                              <a:pt x="93" y="1898"/>
                            </a:lnTo>
                            <a:lnTo>
                              <a:pt x="193" y="1840"/>
                            </a:lnTo>
                            <a:lnTo>
                              <a:pt x="286" y="1731"/>
                            </a:lnTo>
                            <a:lnTo>
                              <a:pt x="428" y="1730"/>
                            </a:lnTo>
                            <a:lnTo>
                              <a:pt x="485" y="1680"/>
                            </a:lnTo>
                            <a:lnTo>
                              <a:pt x="554" y="1656"/>
                            </a:lnTo>
                            <a:lnTo>
                              <a:pt x="625" y="1622"/>
                            </a:lnTo>
                            <a:lnTo>
                              <a:pt x="711" y="1512"/>
                            </a:lnTo>
                            <a:lnTo>
                              <a:pt x="805" y="1568"/>
                            </a:lnTo>
                            <a:lnTo>
                              <a:pt x="867" y="1498"/>
                            </a:lnTo>
                            <a:lnTo>
                              <a:pt x="1000" y="1496"/>
                            </a:lnTo>
                            <a:lnTo>
                              <a:pt x="1117" y="1470"/>
                            </a:lnTo>
                            <a:lnTo>
                              <a:pt x="1216" y="1462"/>
                            </a:lnTo>
                            <a:lnTo>
                              <a:pt x="1337" y="1400"/>
                            </a:lnTo>
                            <a:lnTo>
                              <a:pt x="1327" y="1277"/>
                            </a:lnTo>
                            <a:lnTo>
                              <a:pt x="1327" y="1177"/>
                            </a:lnTo>
                            <a:lnTo>
                              <a:pt x="1337" y="1077"/>
                            </a:lnTo>
                            <a:lnTo>
                              <a:pt x="1414" y="993"/>
                            </a:lnTo>
                            <a:lnTo>
                              <a:pt x="1471" y="944"/>
                            </a:lnTo>
                            <a:lnTo>
                              <a:pt x="1557" y="856"/>
                            </a:lnTo>
                            <a:lnTo>
                              <a:pt x="1674" y="841"/>
                            </a:lnTo>
                            <a:lnTo>
                              <a:pt x="1811" y="726"/>
                            </a:lnTo>
                            <a:lnTo>
                              <a:pt x="1975" y="649"/>
                            </a:lnTo>
                            <a:close/>
                          </a:path>
                        </a:pathLst>
                      </a:custGeom>
                      <a:solidFill>
                        <a:schemeClr val="accent1">
                          <a:lumMod val="40000"/>
                          <a:lumOff val="6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2" name="Freeform 62">
                        <a:extLst>
                          <a:ext uri="{FF2B5EF4-FFF2-40B4-BE49-F238E27FC236}">
                            <a16:creationId xmlns:a16="http://schemas.microsoft.com/office/drawing/2014/main" id="{E1AF4CAC-46FD-4357-80C6-6E51BA9D80E1}"/>
                          </a:ext>
                        </a:extLst>
                      </p:cNvPr>
                      <p:cNvSpPr>
                        <a:spLocks/>
                      </p:cNvSpPr>
                      <p:nvPr/>
                    </p:nvSpPr>
                    <p:spPr bwMode="auto">
                      <a:xfrm>
                        <a:off x="1275501" y="1187790"/>
                        <a:ext cx="1669102" cy="1362805"/>
                      </a:xfrm>
                      <a:custGeom>
                        <a:avLst/>
                        <a:gdLst>
                          <a:gd name="T0" fmla="*/ 445 w 4366"/>
                          <a:gd name="T1" fmla="*/ 349 h 4301"/>
                          <a:gd name="T2" fmla="*/ 806 w 4366"/>
                          <a:gd name="T3" fmla="*/ 352 h 4301"/>
                          <a:gd name="T4" fmla="*/ 1258 w 4366"/>
                          <a:gd name="T5" fmla="*/ 589 h 4301"/>
                          <a:gd name="T6" fmla="*/ 1177 w 4366"/>
                          <a:gd name="T7" fmla="*/ 991 h 4301"/>
                          <a:gd name="T8" fmla="*/ 1499 w 4366"/>
                          <a:gd name="T9" fmla="*/ 1382 h 4301"/>
                          <a:gd name="T10" fmla="*/ 1534 w 4366"/>
                          <a:gd name="T11" fmla="*/ 940 h 4301"/>
                          <a:gd name="T12" fmla="*/ 1832 w 4366"/>
                          <a:gd name="T13" fmla="*/ 623 h 4301"/>
                          <a:gd name="T14" fmla="*/ 1745 w 4366"/>
                          <a:gd name="T15" fmla="*/ 257 h 4301"/>
                          <a:gd name="T16" fmla="*/ 1604 w 4366"/>
                          <a:gd name="T17" fmla="*/ 7 h 4301"/>
                          <a:gd name="T18" fmla="*/ 1952 w 4366"/>
                          <a:gd name="T19" fmla="*/ 4 h 4301"/>
                          <a:gd name="T20" fmla="*/ 2203 w 4366"/>
                          <a:gd name="T21" fmla="*/ 314 h 4301"/>
                          <a:gd name="T22" fmla="*/ 2513 w 4366"/>
                          <a:gd name="T23" fmla="*/ 400 h 4301"/>
                          <a:gd name="T24" fmla="*/ 2805 w 4366"/>
                          <a:gd name="T25" fmla="*/ 375 h 4301"/>
                          <a:gd name="T26" fmla="*/ 3130 w 4366"/>
                          <a:gd name="T27" fmla="*/ 531 h 4301"/>
                          <a:gd name="T28" fmla="*/ 3026 w 4366"/>
                          <a:gd name="T29" fmla="*/ 738 h 4301"/>
                          <a:gd name="T30" fmla="*/ 2939 w 4366"/>
                          <a:gd name="T31" fmla="*/ 1134 h 4301"/>
                          <a:gd name="T32" fmla="*/ 3247 w 4366"/>
                          <a:gd name="T33" fmla="*/ 1139 h 4301"/>
                          <a:gd name="T34" fmla="*/ 3458 w 4366"/>
                          <a:gd name="T35" fmla="*/ 1035 h 4301"/>
                          <a:gd name="T36" fmla="*/ 3702 w 4366"/>
                          <a:gd name="T37" fmla="*/ 903 h 4301"/>
                          <a:gd name="T38" fmla="*/ 3891 w 4366"/>
                          <a:gd name="T39" fmla="*/ 1184 h 4301"/>
                          <a:gd name="T40" fmla="*/ 3977 w 4366"/>
                          <a:gd name="T41" fmla="*/ 1382 h 4301"/>
                          <a:gd name="T42" fmla="*/ 3908 w 4366"/>
                          <a:gd name="T43" fmla="*/ 1694 h 4301"/>
                          <a:gd name="T44" fmla="*/ 4223 w 4366"/>
                          <a:gd name="T45" fmla="*/ 1833 h 4301"/>
                          <a:gd name="T46" fmla="*/ 4302 w 4366"/>
                          <a:gd name="T47" fmla="*/ 2062 h 4301"/>
                          <a:gd name="T48" fmla="*/ 4323 w 4366"/>
                          <a:gd name="T49" fmla="*/ 2371 h 4301"/>
                          <a:gd name="T50" fmla="*/ 4236 w 4366"/>
                          <a:gd name="T51" fmla="*/ 2668 h 4301"/>
                          <a:gd name="T52" fmla="*/ 4333 w 4366"/>
                          <a:gd name="T53" fmla="*/ 2902 h 4301"/>
                          <a:gd name="T54" fmla="*/ 4107 w 4366"/>
                          <a:gd name="T55" fmla="*/ 2965 h 4301"/>
                          <a:gd name="T56" fmla="*/ 3804 w 4366"/>
                          <a:gd name="T57" fmla="*/ 2965 h 4301"/>
                          <a:gd name="T58" fmla="*/ 3718 w 4366"/>
                          <a:gd name="T59" fmla="*/ 3162 h 4301"/>
                          <a:gd name="T60" fmla="*/ 3738 w 4366"/>
                          <a:gd name="T61" fmla="*/ 3520 h 4301"/>
                          <a:gd name="T62" fmla="*/ 3718 w 4366"/>
                          <a:gd name="T63" fmla="*/ 3707 h 4301"/>
                          <a:gd name="T64" fmla="*/ 3718 w 4366"/>
                          <a:gd name="T65" fmla="*/ 3856 h 4301"/>
                          <a:gd name="T66" fmla="*/ 3718 w 4366"/>
                          <a:gd name="T67" fmla="*/ 4054 h 4301"/>
                          <a:gd name="T68" fmla="*/ 3718 w 4366"/>
                          <a:gd name="T69" fmla="*/ 4301 h 4301"/>
                          <a:gd name="T70" fmla="*/ 3501 w 4366"/>
                          <a:gd name="T71" fmla="*/ 4153 h 4301"/>
                          <a:gd name="T72" fmla="*/ 3328 w 4366"/>
                          <a:gd name="T73" fmla="*/ 3856 h 4301"/>
                          <a:gd name="T74" fmla="*/ 2945 w 4366"/>
                          <a:gd name="T75" fmla="*/ 3563 h 4301"/>
                          <a:gd name="T76" fmla="*/ 2611 w 4366"/>
                          <a:gd name="T77" fmla="*/ 3360 h 4301"/>
                          <a:gd name="T78" fmla="*/ 2336 w 4366"/>
                          <a:gd name="T79" fmla="*/ 3257 h 4301"/>
                          <a:gd name="T80" fmla="*/ 2016 w 4366"/>
                          <a:gd name="T81" fmla="*/ 3089 h 4301"/>
                          <a:gd name="T82" fmla="*/ 1775 w 4366"/>
                          <a:gd name="T83" fmla="*/ 3011 h 4301"/>
                          <a:gd name="T84" fmla="*/ 1474 w 4366"/>
                          <a:gd name="T85" fmla="*/ 2863 h 4301"/>
                          <a:gd name="T86" fmla="*/ 1301 w 4366"/>
                          <a:gd name="T87" fmla="*/ 2767 h 4301"/>
                          <a:gd name="T88" fmla="*/ 1130 w 4366"/>
                          <a:gd name="T89" fmla="*/ 2516 h 4301"/>
                          <a:gd name="T90" fmla="*/ 905 w 4366"/>
                          <a:gd name="T91" fmla="*/ 2111 h 4301"/>
                          <a:gd name="T92" fmla="*/ 695 w 4366"/>
                          <a:gd name="T93" fmla="*/ 1874 h 4301"/>
                          <a:gd name="T94" fmla="*/ 302 w 4366"/>
                          <a:gd name="T95" fmla="*/ 1678 h 4301"/>
                          <a:gd name="T96" fmla="*/ 52 w 4366"/>
                          <a:gd name="T97" fmla="*/ 1579 h 4301"/>
                          <a:gd name="T98" fmla="*/ 0 w 4366"/>
                          <a:gd name="T99" fmla="*/ 1283 h 4301"/>
                          <a:gd name="T100" fmla="*/ 173 w 4366"/>
                          <a:gd name="T101" fmla="*/ 937 h 4301"/>
                          <a:gd name="T102" fmla="*/ 173 w 4366"/>
                          <a:gd name="T103" fmla="*/ 472 h 4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66" h="4301">
                            <a:moveTo>
                              <a:pt x="190" y="382"/>
                            </a:moveTo>
                            <a:lnTo>
                              <a:pt x="320" y="397"/>
                            </a:lnTo>
                            <a:lnTo>
                              <a:pt x="356" y="353"/>
                            </a:lnTo>
                            <a:lnTo>
                              <a:pt x="445" y="349"/>
                            </a:lnTo>
                            <a:lnTo>
                              <a:pt x="536" y="398"/>
                            </a:lnTo>
                            <a:lnTo>
                              <a:pt x="628" y="354"/>
                            </a:lnTo>
                            <a:lnTo>
                              <a:pt x="717" y="340"/>
                            </a:lnTo>
                            <a:lnTo>
                              <a:pt x="806" y="352"/>
                            </a:lnTo>
                            <a:lnTo>
                              <a:pt x="862" y="493"/>
                            </a:lnTo>
                            <a:lnTo>
                              <a:pt x="974" y="596"/>
                            </a:lnTo>
                            <a:lnTo>
                              <a:pt x="1158" y="575"/>
                            </a:lnTo>
                            <a:lnTo>
                              <a:pt x="1258" y="589"/>
                            </a:lnTo>
                            <a:lnTo>
                              <a:pt x="1271" y="745"/>
                            </a:lnTo>
                            <a:lnTo>
                              <a:pt x="1267" y="847"/>
                            </a:lnTo>
                            <a:lnTo>
                              <a:pt x="1222" y="896"/>
                            </a:lnTo>
                            <a:lnTo>
                              <a:pt x="1177" y="991"/>
                            </a:lnTo>
                            <a:lnTo>
                              <a:pt x="1178" y="1189"/>
                            </a:lnTo>
                            <a:lnTo>
                              <a:pt x="1219" y="1285"/>
                            </a:lnTo>
                            <a:lnTo>
                              <a:pt x="1312" y="1361"/>
                            </a:lnTo>
                            <a:lnTo>
                              <a:pt x="1499" y="1382"/>
                            </a:lnTo>
                            <a:lnTo>
                              <a:pt x="1613" y="1288"/>
                            </a:lnTo>
                            <a:lnTo>
                              <a:pt x="1622" y="1226"/>
                            </a:lnTo>
                            <a:lnTo>
                              <a:pt x="1532" y="1084"/>
                            </a:lnTo>
                            <a:lnTo>
                              <a:pt x="1534" y="940"/>
                            </a:lnTo>
                            <a:lnTo>
                              <a:pt x="1567" y="803"/>
                            </a:lnTo>
                            <a:lnTo>
                              <a:pt x="1652" y="708"/>
                            </a:lnTo>
                            <a:lnTo>
                              <a:pt x="1784" y="697"/>
                            </a:lnTo>
                            <a:lnTo>
                              <a:pt x="1832" y="623"/>
                            </a:lnTo>
                            <a:lnTo>
                              <a:pt x="1750" y="550"/>
                            </a:lnTo>
                            <a:lnTo>
                              <a:pt x="1726" y="454"/>
                            </a:lnTo>
                            <a:lnTo>
                              <a:pt x="1781" y="350"/>
                            </a:lnTo>
                            <a:lnTo>
                              <a:pt x="1745" y="257"/>
                            </a:lnTo>
                            <a:lnTo>
                              <a:pt x="1651" y="197"/>
                            </a:lnTo>
                            <a:lnTo>
                              <a:pt x="1549" y="158"/>
                            </a:lnTo>
                            <a:lnTo>
                              <a:pt x="1568" y="53"/>
                            </a:lnTo>
                            <a:lnTo>
                              <a:pt x="1604" y="7"/>
                            </a:lnTo>
                            <a:lnTo>
                              <a:pt x="1705" y="8"/>
                            </a:lnTo>
                            <a:lnTo>
                              <a:pt x="1791" y="0"/>
                            </a:lnTo>
                            <a:lnTo>
                              <a:pt x="1877" y="7"/>
                            </a:lnTo>
                            <a:lnTo>
                              <a:pt x="1952" y="4"/>
                            </a:lnTo>
                            <a:lnTo>
                              <a:pt x="1988" y="15"/>
                            </a:lnTo>
                            <a:lnTo>
                              <a:pt x="2045" y="52"/>
                            </a:lnTo>
                            <a:lnTo>
                              <a:pt x="2173" y="202"/>
                            </a:lnTo>
                            <a:lnTo>
                              <a:pt x="2203" y="314"/>
                            </a:lnTo>
                            <a:lnTo>
                              <a:pt x="2264" y="356"/>
                            </a:lnTo>
                            <a:lnTo>
                              <a:pt x="2342" y="457"/>
                            </a:lnTo>
                            <a:lnTo>
                              <a:pt x="2386" y="450"/>
                            </a:lnTo>
                            <a:lnTo>
                              <a:pt x="2513" y="400"/>
                            </a:lnTo>
                            <a:lnTo>
                              <a:pt x="2598" y="400"/>
                            </a:lnTo>
                            <a:lnTo>
                              <a:pt x="2673" y="359"/>
                            </a:lnTo>
                            <a:lnTo>
                              <a:pt x="2748" y="361"/>
                            </a:lnTo>
                            <a:lnTo>
                              <a:pt x="2805" y="375"/>
                            </a:lnTo>
                            <a:lnTo>
                              <a:pt x="2886" y="382"/>
                            </a:lnTo>
                            <a:lnTo>
                              <a:pt x="2952" y="410"/>
                            </a:lnTo>
                            <a:lnTo>
                              <a:pt x="3002" y="483"/>
                            </a:lnTo>
                            <a:lnTo>
                              <a:pt x="3130" y="531"/>
                            </a:lnTo>
                            <a:lnTo>
                              <a:pt x="3069" y="589"/>
                            </a:lnTo>
                            <a:lnTo>
                              <a:pt x="3069" y="639"/>
                            </a:lnTo>
                            <a:lnTo>
                              <a:pt x="3026" y="688"/>
                            </a:lnTo>
                            <a:lnTo>
                              <a:pt x="3026" y="738"/>
                            </a:lnTo>
                            <a:lnTo>
                              <a:pt x="3026" y="837"/>
                            </a:lnTo>
                            <a:lnTo>
                              <a:pt x="2983" y="936"/>
                            </a:lnTo>
                            <a:lnTo>
                              <a:pt x="2939" y="1035"/>
                            </a:lnTo>
                            <a:lnTo>
                              <a:pt x="2939" y="1134"/>
                            </a:lnTo>
                            <a:lnTo>
                              <a:pt x="3005" y="1201"/>
                            </a:lnTo>
                            <a:lnTo>
                              <a:pt x="3112" y="1233"/>
                            </a:lnTo>
                            <a:lnTo>
                              <a:pt x="3199" y="1184"/>
                            </a:lnTo>
                            <a:lnTo>
                              <a:pt x="3247" y="1139"/>
                            </a:lnTo>
                            <a:lnTo>
                              <a:pt x="3290" y="1048"/>
                            </a:lnTo>
                            <a:lnTo>
                              <a:pt x="3350" y="972"/>
                            </a:lnTo>
                            <a:lnTo>
                              <a:pt x="3415" y="985"/>
                            </a:lnTo>
                            <a:lnTo>
                              <a:pt x="3458" y="1035"/>
                            </a:lnTo>
                            <a:lnTo>
                              <a:pt x="3544" y="1085"/>
                            </a:lnTo>
                            <a:lnTo>
                              <a:pt x="3593" y="1041"/>
                            </a:lnTo>
                            <a:lnTo>
                              <a:pt x="3653" y="951"/>
                            </a:lnTo>
                            <a:lnTo>
                              <a:pt x="3702" y="903"/>
                            </a:lnTo>
                            <a:lnTo>
                              <a:pt x="3781" y="937"/>
                            </a:lnTo>
                            <a:lnTo>
                              <a:pt x="3829" y="979"/>
                            </a:lnTo>
                            <a:lnTo>
                              <a:pt x="3878" y="1090"/>
                            </a:lnTo>
                            <a:lnTo>
                              <a:pt x="3891" y="1184"/>
                            </a:lnTo>
                            <a:lnTo>
                              <a:pt x="3934" y="1233"/>
                            </a:lnTo>
                            <a:lnTo>
                              <a:pt x="3977" y="1283"/>
                            </a:lnTo>
                            <a:lnTo>
                              <a:pt x="3934" y="1332"/>
                            </a:lnTo>
                            <a:lnTo>
                              <a:pt x="3977" y="1382"/>
                            </a:lnTo>
                            <a:lnTo>
                              <a:pt x="4017" y="1472"/>
                            </a:lnTo>
                            <a:lnTo>
                              <a:pt x="3969" y="1534"/>
                            </a:lnTo>
                            <a:lnTo>
                              <a:pt x="3926" y="1590"/>
                            </a:lnTo>
                            <a:lnTo>
                              <a:pt x="3908" y="1694"/>
                            </a:lnTo>
                            <a:lnTo>
                              <a:pt x="3981" y="1763"/>
                            </a:lnTo>
                            <a:lnTo>
                              <a:pt x="4048" y="1812"/>
                            </a:lnTo>
                            <a:lnTo>
                              <a:pt x="4145" y="1798"/>
                            </a:lnTo>
                            <a:lnTo>
                              <a:pt x="4223" y="1833"/>
                            </a:lnTo>
                            <a:lnTo>
                              <a:pt x="4290" y="1875"/>
                            </a:lnTo>
                            <a:lnTo>
                              <a:pt x="4302" y="1972"/>
                            </a:lnTo>
                            <a:lnTo>
                              <a:pt x="4280" y="2025"/>
                            </a:lnTo>
                            <a:lnTo>
                              <a:pt x="4302" y="2062"/>
                            </a:lnTo>
                            <a:lnTo>
                              <a:pt x="4302" y="2159"/>
                            </a:lnTo>
                            <a:lnTo>
                              <a:pt x="4302" y="2270"/>
                            </a:lnTo>
                            <a:lnTo>
                              <a:pt x="4280" y="2321"/>
                            </a:lnTo>
                            <a:lnTo>
                              <a:pt x="4323" y="2371"/>
                            </a:lnTo>
                            <a:lnTo>
                              <a:pt x="4321" y="2479"/>
                            </a:lnTo>
                            <a:lnTo>
                              <a:pt x="4236" y="2569"/>
                            </a:lnTo>
                            <a:lnTo>
                              <a:pt x="4236" y="2618"/>
                            </a:lnTo>
                            <a:lnTo>
                              <a:pt x="4236" y="2668"/>
                            </a:lnTo>
                            <a:lnTo>
                              <a:pt x="4280" y="2717"/>
                            </a:lnTo>
                            <a:lnTo>
                              <a:pt x="4333" y="2763"/>
                            </a:lnTo>
                            <a:lnTo>
                              <a:pt x="4366" y="2816"/>
                            </a:lnTo>
                            <a:lnTo>
                              <a:pt x="4333" y="2902"/>
                            </a:lnTo>
                            <a:lnTo>
                              <a:pt x="4280" y="2965"/>
                            </a:lnTo>
                            <a:lnTo>
                              <a:pt x="4236" y="3055"/>
                            </a:lnTo>
                            <a:lnTo>
                              <a:pt x="4151" y="3020"/>
                            </a:lnTo>
                            <a:lnTo>
                              <a:pt x="4107" y="2965"/>
                            </a:lnTo>
                            <a:lnTo>
                              <a:pt x="4020" y="2965"/>
                            </a:lnTo>
                            <a:lnTo>
                              <a:pt x="3934" y="2965"/>
                            </a:lnTo>
                            <a:lnTo>
                              <a:pt x="3848" y="2965"/>
                            </a:lnTo>
                            <a:lnTo>
                              <a:pt x="3804" y="2965"/>
                            </a:lnTo>
                            <a:lnTo>
                              <a:pt x="3761" y="3014"/>
                            </a:lnTo>
                            <a:lnTo>
                              <a:pt x="3720" y="3048"/>
                            </a:lnTo>
                            <a:lnTo>
                              <a:pt x="3718" y="3113"/>
                            </a:lnTo>
                            <a:lnTo>
                              <a:pt x="3718" y="3162"/>
                            </a:lnTo>
                            <a:lnTo>
                              <a:pt x="3718" y="3262"/>
                            </a:lnTo>
                            <a:lnTo>
                              <a:pt x="3718" y="3361"/>
                            </a:lnTo>
                            <a:lnTo>
                              <a:pt x="3718" y="3460"/>
                            </a:lnTo>
                            <a:lnTo>
                              <a:pt x="3738" y="3520"/>
                            </a:lnTo>
                            <a:lnTo>
                              <a:pt x="3718" y="3559"/>
                            </a:lnTo>
                            <a:lnTo>
                              <a:pt x="3718" y="3608"/>
                            </a:lnTo>
                            <a:lnTo>
                              <a:pt x="3718" y="3658"/>
                            </a:lnTo>
                            <a:lnTo>
                              <a:pt x="3718" y="3707"/>
                            </a:lnTo>
                            <a:lnTo>
                              <a:pt x="3761" y="3757"/>
                            </a:lnTo>
                            <a:lnTo>
                              <a:pt x="3718" y="3806"/>
                            </a:lnTo>
                            <a:lnTo>
                              <a:pt x="3718" y="3856"/>
                            </a:lnTo>
                            <a:lnTo>
                              <a:pt x="3718" y="3856"/>
                            </a:lnTo>
                            <a:lnTo>
                              <a:pt x="3718" y="3905"/>
                            </a:lnTo>
                            <a:lnTo>
                              <a:pt x="3718" y="3955"/>
                            </a:lnTo>
                            <a:lnTo>
                              <a:pt x="3718" y="4004"/>
                            </a:lnTo>
                            <a:lnTo>
                              <a:pt x="3718" y="4054"/>
                            </a:lnTo>
                            <a:lnTo>
                              <a:pt x="3718" y="4103"/>
                            </a:lnTo>
                            <a:lnTo>
                              <a:pt x="3761" y="4153"/>
                            </a:lnTo>
                            <a:lnTo>
                              <a:pt x="3761" y="4252"/>
                            </a:lnTo>
                            <a:lnTo>
                              <a:pt x="3718" y="4301"/>
                            </a:lnTo>
                            <a:lnTo>
                              <a:pt x="3675" y="4301"/>
                            </a:lnTo>
                            <a:lnTo>
                              <a:pt x="3588" y="4301"/>
                            </a:lnTo>
                            <a:lnTo>
                              <a:pt x="3544" y="4202"/>
                            </a:lnTo>
                            <a:lnTo>
                              <a:pt x="3501" y="4153"/>
                            </a:lnTo>
                            <a:lnTo>
                              <a:pt x="3458" y="4054"/>
                            </a:lnTo>
                            <a:lnTo>
                              <a:pt x="3415" y="4054"/>
                            </a:lnTo>
                            <a:lnTo>
                              <a:pt x="3372" y="3955"/>
                            </a:lnTo>
                            <a:lnTo>
                              <a:pt x="3328" y="3856"/>
                            </a:lnTo>
                            <a:lnTo>
                              <a:pt x="3242" y="3757"/>
                            </a:lnTo>
                            <a:lnTo>
                              <a:pt x="3168" y="3680"/>
                            </a:lnTo>
                            <a:lnTo>
                              <a:pt x="3069" y="3608"/>
                            </a:lnTo>
                            <a:lnTo>
                              <a:pt x="2945" y="3563"/>
                            </a:lnTo>
                            <a:lnTo>
                              <a:pt x="2845" y="3551"/>
                            </a:lnTo>
                            <a:lnTo>
                              <a:pt x="2768" y="3556"/>
                            </a:lnTo>
                            <a:lnTo>
                              <a:pt x="2681" y="3449"/>
                            </a:lnTo>
                            <a:lnTo>
                              <a:pt x="2611" y="3360"/>
                            </a:lnTo>
                            <a:lnTo>
                              <a:pt x="2543" y="3299"/>
                            </a:lnTo>
                            <a:lnTo>
                              <a:pt x="2465" y="3308"/>
                            </a:lnTo>
                            <a:lnTo>
                              <a:pt x="2375" y="3307"/>
                            </a:lnTo>
                            <a:lnTo>
                              <a:pt x="2336" y="3257"/>
                            </a:lnTo>
                            <a:lnTo>
                              <a:pt x="2249" y="3259"/>
                            </a:lnTo>
                            <a:lnTo>
                              <a:pt x="2161" y="3162"/>
                            </a:lnTo>
                            <a:lnTo>
                              <a:pt x="2089" y="3110"/>
                            </a:lnTo>
                            <a:lnTo>
                              <a:pt x="2016" y="3089"/>
                            </a:lnTo>
                            <a:lnTo>
                              <a:pt x="1948" y="3079"/>
                            </a:lnTo>
                            <a:lnTo>
                              <a:pt x="1879" y="3082"/>
                            </a:lnTo>
                            <a:lnTo>
                              <a:pt x="1817" y="3061"/>
                            </a:lnTo>
                            <a:lnTo>
                              <a:pt x="1775" y="3011"/>
                            </a:lnTo>
                            <a:lnTo>
                              <a:pt x="1729" y="2915"/>
                            </a:lnTo>
                            <a:lnTo>
                              <a:pt x="1681" y="2857"/>
                            </a:lnTo>
                            <a:lnTo>
                              <a:pt x="1594" y="2864"/>
                            </a:lnTo>
                            <a:lnTo>
                              <a:pt x="1474" y="2863"/>
                            </a:lnTo>
                            <a:lnTo>
                              <a:pt x="1385" y="2861"/>
                            </a:lnTo>
                            <a:lnTo>
                              <a:pt x="1383" y="2816"/>
                            </a:lnTo>
                            <a:lnTo>
                              <a:pt x="1342" y="2812"/>
                            </a:lnTo>
                            <a:lnTo>
                              <a:pt x="1301" y="2767"/>
                            </a:lnTo>
                            <a:lnTo>
                              <a:pt x="1261" y="2720"/>
                            </a:lnTo>
                            <a:lnTo>
                              <a:pt x="1216" y="2669"/>
                            </a:lnTo>
                            <a:lnTo>
                              <a:pt x="1171" y="2597"/>
                            </a:lnTo>
                            <a:lnTo>
                              <a:pt x="1130" y="2516"/>
                            </a:lnTo>
                            <a:lnTo>
                              <a:pt x="1040" y="2371"/>
                            </a:lnTo>
                            <a:lnTo>
                              <a:pt x="998" y="2269"/>
                            </a:lnTo>
                            <a:lnTo>
                              <a:pt x="961" y="2180"/>
                            </a:lnTo>
                            <a:lnTo>
                              <a:pt x="905" y="2111"/>
                            </a:lnTo>
                            <a:lnTo>
                              <a:pt x="874" y="2032"/>
                            </a:lnTo>
                            <a:lnTo>
                              <a:pt x="808" y="1922"/>
                            </a:lnTo>
                            <a:lnTo>
                              <a:pt x="745" y="1873"/>
                            </a:lnTo>
                            <a:lnTo>
                              <a:pt x="695" y="1874"/>
                            </a:lnTo>
                            <a:lnTo>
                              <a:pt x="598" y="1813"/>
                            </a:lnTo>
                            <a:lnTo>
                              <a:pt x="481" y="1714"/>
                            </a:lnTo>
                            <a:lnTo>
                              <a:pt x="373" y="1694"/>
                            </a:lnTo>
                            <a:lnTo>
                              <a:pt x="302" y="1678"/>
                            </a:lnTo>
                            <a:lnTo>
                              <a:pt x="223" y="1643"/>
                            </a:lnTo>
                            <a:lnTo>
                              <a:pt x="152" y="1628"/>
                            </a:lnTo>
                            <a:lnTo>
                              <a:pt x="73" y="1622"/>
                            </a:lnTo>
                            <a:lnTo>
                              <a:pt x="52" y="1579"/>
                            </a:lnTo>
                            <a:lnTo>
                              <a:pt x="86" y="1530"/>
                            </a:lnTo>
                            <a:lnTo>
                              <a:pt x="0" y="1481"/>
                            </a:lnTo>
                            <a:lnTo>
                              <a:pt x="0" y="1332"/>
                            </a:lnTo>
                            <a:lnTo>
                              <a:pt x="0" y="1283"/>
                            </a:lnTo>
                            <a:lnTo>
                              <a:pt x="86" y="1233"/>
                            </a:lnTo>
                            <a:lnTo>
                              <a:pt x="149" y="1159"/>
                            </a:lnTo>
                            <a:lnTo>
                              <a:pt x="176" y="1036"/>
                            </a:lnTo>
                            <a:lnTo>
                              <a:pt x="173" y="937"/>
                            </a:lnTo>
                            <a:lnTo>
                              <a:pt x="167" y="826"/>
                            </a:lnTo>
                            <a:lnTo>
                              <a:pt x="161" y="701"/>
                            </a:lnTo>
                            <a:lnTo>
                              <a:pt x="173" y="589"/>
                            </a:lnTo>
                            <a:lnTo>
                              <a:pt x="173" y="472"/>
                            </a:lnTo>
                            <a:lnTo>
                              <a:pt x="190" y="382"/>
                            </a:lnTo>
                            <a:close/>
                          </a:path>
                        </a:pathLst>
                      </a:custGeom>
                      <a:pattFill prst="divot">
                        <a:fgClr>
                          <a:schemeClr val="accent6"/>
                        </a:fgClr>
                        <a:bgClr>
                          <a:schemeClr val="accent2"/>
                        </a:bgClr>
                      </a:patt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3" name="Freeform 63">
                        <a:extLst>
                          <a:ext uri="{FF2B5EF4-FFF2-40B4-BE49-F238E27FC236}">
                            <a16:creationId xmlns:a16="http://schemas.microsoft.com/office/drawing/2014/main" id="{F06DCAB0-4242-499F-89B8-22A191DB33EA}"/>
                          </a:ext>
                        </a:extLst>
                      </p:cNvPr>
                      <p:cNvSpPr>
                        <a:spLocks/>
                      </p:cNvSpPr>
                      <p:nvPr/>
                    </p:nvSpPr>
                    <p:spPr bwMode="auto">
                      <a:xfrm>
                        <a:off x="2404070" y="1133120"/>
                        <a:ext cx="1233185" cy="1060135"/>
                      </a:xfrm>
                      <a:custGeom>
                        <a:avLst/>
                        <a:gdLst>
                          <a:gd name="T0" fmla="*/ 938 w 3224"/>
                          <a:gd name="T1" fmla="*/ 1258 h 3346"/>
                          <a:gd name="T2" fmla="*/ 841 w 3224"/>
                          <a:gd name="T3" fmla="*/ 1104 h 3346"/>
                          <a:gd name="T4" fmla="*/ 716 w 3224"/>
                          <a:gd name="T5" fmla="*/ 1123 h 3346"/>
                          <a:gd name="T6" fmla="*/ 605 w 3224"/>
                          <a:gd name="T7" fmla="*/ 1253 h 3346"/>
                          <a:gd name="T8" fmla="*/ 475 w 3224"/>
                          <a:gd name="T9" fmla="*/ 1154 h 3346"/>
                          <a:gd name="T10" fmla="*/ 353 w 3224"/>
                          <a:gd name="T11" fmla="*/ 1219 h 3346"/>
                          <a:gd name="T12" fmla="*/ 259 w 3224"/>
                          <a:gd name="T13" fmla="*/ 1352 h 3346"/>
                          <a:gd name="T14" fmla="*/ 63 w 3224"/>
                          <a:gd name="T15" fmla="*/ 1367 h 3346"/>
                          <a:gd name="T16" fmla="*/ 2 w 3224"/>
                          <a:gd name="T17" fmla="*/ 1203 h 3346"/>
                          <a:gd name="T18" fmla="*/ 89 w 3224"/>
                          <a:gd name="T19" fmla="*/ 861 h 3346"/>
                          <a:gd name="T20" fmla="*/ 133 w 3224"/>
                          <a:gd name="T21" fmla="*/ 760 h 3346"/>
                          <a:gd name="T22" fmla="*/ 307 w 3224"/>
                          <a:gd name="T23" fmla="*/ 658 h 3346"/>
                          <a:gd name="T24" fmla="*/ 496 w 3224"/>
                          <a:gd name="T25" fmla="*/ 606 h 3346"/>
                          <a:gd name="T26" fmla="*/ 626 w 3224"/>
                          <a:gd name="T27" fmla="*/ 454 h 3346"/>
                          <a:gd name="T28" fmla="*/ 811 w 3224"/>
                          <a:gd name="T29" fmla="*/ 264 h 3346"/>
                          <a:gd name="T30" fmla="*/ 952 w 3224"/>
                          <a:gd name="T31" fmla="*/ 235 h 3346"/>
                          <a:gd name="T32" fmla="*/ 1159 w 3224"/>
                          <a:gd name="T33" fmla="*/ 261 h 3346"/>
                          <a:gd name="T34" fmla="*/ 1341 w 3224"/>
                          <a:gd name="T35" fmla="*/ 136 h 3346"/>
                          <a:gd name="T36" fmla="*/ 1569 w 3224"/>
                          <a:gd name="T37" fmla="*/ 73 h 3346"/>
                          <a:gd name="T38" fmla="*/ 1705 w 3224"/>
                          <a:gd name="T39" fmla="*/ 292 h 3346"/>
                          <a:gd name="T40" fmla="*/ 1903 w 3224"/>
                          <a:gd name="T41" fmla="*/ 186 h 3346"/>
                          <a:gd name="T42" fmla="*/ 2033 w 3224"/>
                          <a:gd name="T43" fmla="*/ 37 h 3346"/>
                          <a:gd name="T44" fmla="*/ 2251 w 3224"/>
                          <a:gd name="T45" fmla="*/ 42 h 3346"/>
                          <a:gd name="T46" fmla="*/ 2465 w 3224"/>
                          <a:gd name="T47" fmla="*/ 37 h 3346"/>
                          <a:gd name="T48" fmla="*/ 2594 w 3224"/>
                          <a:gd name="T49" fmla="*/ 186 h 3346"/>
                          <a:gd name="T50" fmla="*/ 2768 w 3224"/>
                          <a:gd name="T51" fmla="*/ 334 h 3346"/>
                          <a:gd name="T52" fmla="*/ 2854 w 3224"/>
                          <a:gd name="T53" fmla="*/ 433 h 3346"/>
                          <a:gd name="T54" fmla="*/ 2951 w 3224"/>
                          <a:gd name="T55" fmla="*/ 636 h 3346"/>
                          <a:gd name="T56" fmla="*/ 2941 w 3224"/>
                          <a:gd name="T57" fmla="*/ 830 h 3346"/>
                          <a:gd name="T58" fmla="*/ 2941 w 3224"/>
                          <a:gd name="T59" fmla="*/ 1078 h 3346"/>
                          <a:gd name="T60" fmla="*/ 2984 w 3224"/>
                          <a:gd name="T61" fmla="*/ 1227 h 3346"/>
                          <a:gd name="T62" fmla="*/ 3124 w 3224"/>
                          <a:gd name="T63" fmla="*/ 1293 h 3346"/>
                          <a:gd name="T64" fmla="*/ 3224 w 3224"/>
                          <a:gd name="T65" fmla="*/ 1480 h 3346"/>
                          <a:gd name="T66" fmla="*/ 3115 w 3224"/>
                          <a:gd name="T67" fmla="*/ 1678 h 3346"/>
                          <a:gd name="T68" fmla="*/ 3157 w 3224"/>
                          <a:gd name="T69" fmla="*/ 1969 h 3346"/>
                          <a:gd name="T70" fmla="*/ 3069 w 3224"/>
                          <a:gd name="T71" fmla="*/ 2262 h 3346"/>
                          <a:gd name="T72" fmla="*/ 3033 w 3224"/>
                          <a:gd name="T73" fmla="*/ 2585 h 3346"/>
                          <a:gd name="T74" fmla="*/ 3069 w 3224"/>
                          <a:gd name="T75" fmla="*/ 2835 h 3346"/>
                          <a:gd name="T76" fmla="*/ 3133 w 3224"/>
                          <a:gd name="T77" fmla="*/ 3096 h 3346"/>
                          <a:gd name="T78" fmla="*/ 3027 w 3224"/>
                          <a:gd name="T79" fmla="*/ 3257 h 3346"/>
                          <a:gd name="T80" fmla="*/ 2842 w 3224"/>
                          <a:gd name="T81" fmla="*/ 3346 h 3346"/>
                          <a:gd name="T82" fmla="*/ 2687 w 3224"/>
                          <a:gd name="T83" fmla="*/ 3231 h 3346"/>
                          <a:gd name="T84" fmla="*/ 2596 w 3224"/>
                          <a:gd name="T85" fmla="*/ 3169 h 3346"/>
                          <a:gd name="T86" fmla="*/ 2433 w 3224"/>
                          <a:gd name="T87" fmla="*/ 3263 h 3346"/>
                          <a:gd name="T88" fmla="*/ 2251 w 3224"/>
                          <a:gd name="T89" fmla="*/ 3169 h 3346"/>
                          <a:gd name="T90" fmla="*/ 2205 w 3224"/>
                          <a:gd name="T91" fmla="*/ 2960 h 3346"/>
                          <a:gd name="T92" fmla="*/ 1989 w 3224"/>
                          <a:gd name="T93" fmla="*/ 3059 h 3346"/>
                          <a:gd name="T94" fmla="*/ 1860 w 3224"/>
                          <a:gd name="T95" fmla="*/ 3059 h 3346"/>
                          <a:gd name="T96" fmla="*/ 1557 w 3224"/>
                          <a:gd name="T97" fmla="*/ 3010 h 3346"/>
                          <a:gd name="T98" fmla="*/ 1395 w 3224"/>
                          <a:gd name="T99" fmla="*/ 3067 h 3346"/>
                          <a:gd name="T100" fmla="*/ 1396 w 3224"/>
                          <a:gd name="T101" fmla="*/ 2936 h 3346"/>
                          <a:gd name="T102" fmla="*/ 1296 w 3224"/>
                          <a:gd name="T103" fmla="*/ 2834 h 3346"/>
                          <a:gd name="T104" fmla="*/ 1381 w 3224"/>
                          <a:gd name="T105" fmla="*/ 2647 h 3346"/>
                          <a:gd name="T106" fmla="*/ 1339 w 3224"/>
                          <a:gd name="T107" fmla="*/ 2489 h 3346"/>
                          <a:gd name="T108" fmla="*/ 1362 w 3224"/>
                          <a:gd name="T109" fmla="*/ 2230 h 3346"/>
                          <a:gd name="T110" fmla="*/ 1362 w 3224"/>
                          <a:gd name="T111" fmla="*/ 2139 h 3346"/>
                          <a:gd name="T112" fmla="*/ 1286 w 3224"/>
                          <a:gd name="T113" fmla="*/ 2001 h 3346"/>
                          <a:gd name="T114" fmla="*/ 1106 w 3224"/>
                          <a:gd name="T115" fmla="*/ 1980 h 3346"/>
                          <a:gd name="T116" fmla="*/ 968 w 3224"/>
                          <a:gd name="T117" fmla="*/ 1862 h 3346"/>
                          <a:gd name="T118" fmla="*/ 1077 w 3224"/>
                          <a:gd name="T119" fmla="*/ 1639 h 3346"/>
                          <a:gd name="T120" fmla="*/ 996 w 3224"/>
                          <a:gd name="T121" fmla="*/ 1500 h 3346"/>
                          <a:gd name="T122" fmla="*/ 955 w 3224"/>
                          <a:gd name="T123" fmla="*/ 1351 h 3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4" h="3346">
                            <a:moveTo>
                              <a:pt x="955" y="1351"/>
                            </a:moveTo>
                            <a:lnTo>
                              <a:pt x="938" y="1258"/>
                            </a:lnTo>
                            <a:lnTo>
                              <a:pt x="891" y="1147"/>
                            </a:lnTo>
                            <a:lnTo>
                              <a:pt x="841" y="1104"/>
                            </a:lnTo>
                            <a:lnTo>
                              <a:pt x="764" y="1071"/>
                            </a:lnTo>
                            <a:lnTo>
                              <a:pt x="716" y="1123"/>
                            </a:lnTo>
                            <a:lnTo>
                              <a:pt x="659" y="1210"/>
                            </a:lnTo>
                            <a:lnTo>
                              <a:pt x="605" y="1253"/>
                            </a:lnTo>
                            <a:lnTo>
                              <a:pt x="517" y="1204"/>
                            </a:lnTo>
                            <a:lnTo>
                              <a:pt x="475" y="1154"/>
                            </a:lnTo>
                            <a:lnTo>
                              <a:pt x="411" y="1141"/>
                            </a:lnTo>
                            <a:lnTo>
                              <a:pt x="353" y="1219"/>
                            </a:lnTo>
                            <a:lnTo>
                              <a:pt x="313" y="1309"/>
                            </a:lnTo>
                            <a:lnTo>
                              <a:pt x="259" y="1352"/>
                            </a:lnTo>
                            <a:lnTo>
                              <a:pt x="179" y="1402"/>
                            </a:lnTo>
                            <a:lnTo>
                              <a:pt x="63" y="1367"/>
                            </a:lnTo>
                            <a:lnTo>
                              <a:pt x="0" y="1302"/>
                            </a:lnTo>
                            <a:lnTo>
                              <a:pt x="2" y="1203"/>
                            </a:lnTo>
                            <a:lnTo>
                              <a:pt x="89" y="1011"/>
                            </a:lnTo>
                            <a:lnTo>
                              <a:pt x="89" y="861"/>
                            </a:lnTo>
                            <a:lnTo>
                              <a:pt x="133" y="810"/>
                            </a:lnTo>
                            <a:lnTo>
                              <a:pt x="133" y="760"/>
                            </a:lnTo>
                            <a:lnTo>
                              <a:pt x="190" y="700"/>
                            </a:lnTo>
                            <a:lnTo>
                              <a:pt x="307" y="658"/>
                            </a:lnTo>
                            <a:lnTo>
                              <a:pt x="416" y="651"/>
                            </a:lnTo>
                            <a:lnTo>
                              <a:pt x="496" y="606"/>
                            </a:lnTo>
                            <a:lnTo>
                              <a:pt x="538" y="534"/>
                            </a:lnTo>
                            <a:lnTo>
                              <a:pt x="626" y="454"/>
                            </a:lnTo>
                            <a:lnTo>
                              <a:pt x="715" y="351"/>
                            </a:lnTo>
                            <a:lnTo>
                              <a:pt x="811" y="264"/>
                            </a:lnTo>
                            <a:lnTo>
                              <a:pt x="904" y="217"/>
                            </a:lnTo>
                            <a:lnTo>
                              <a:pt x="952" y="235"/>
                            </a:lnTo>
                            <a:lnTo>
                              <a:pt x="1081" y="334"/>
                            </a:lnTo>
                            <a:lnTo>
                              <a:pt x="1159" y="261"/>
                            </a:lnTo>
                            <a:lnTo>
                              <a:pt x="1250" y="208"/>
                            </a:lnTo>
                            <a:lnTo>
                              <a:pt x="1341" y="136"/>
                            </a:lnTo>
                            <a:lnTo>
                              <a:pt x="1441" y="156"/>
                            </a:lnTo>
                            <a:lnTo>
                              <a:pt x="1569" y="73"/>
                            </a:lnTo>
                            <a:lnTo>
                              <a:pt x="1643" y="186"/>
                            </a:lnTo>
                            <a:lnTo>
                              <a:pt x="1705" y="292"/>
                            </a:lnTo>
                            <a:lnTo>
                              <a:pt x="1817" y="285"/>
                            </a:lnTo>
                            <a:lnTo>
                              <a:pt x="1903" y="186"/>
                            </a:lnTo>
                            <a:lnTo>
                              <a:pt x="1989" y="136"/>
                            </a:lnTo>
                            <a:lnTo>
                              <a:pt x="2033" y="37"/>
                            </a:lnTo>
                            <a:lnTo>
                              <a:pt x="2162" y="87"/>
                            </a:lnTo>
                            <a:lnTo>
                              <a:pt x="2251" y="42"/>
                            </a:lnTo>
                            <a:lnTo>
                              <a:pt x="2342" y="0"/>
                            </a:lnTo>
                            <a:lnTo>
                              <a:pt x="2465" y="37"/>
                            </a:lnTo>
                            <a:lnTo>
                              <a:pt x="2551" y="87"/>
                            </a:lnTo>
                            <a:lnTo>
                              <a:pt x="2594" y="186"/>
                            </a:lnTo>
                            <a:lnTo>
                              <a:pt x="2637" y="285"/>
                            </a:lnTo>
                            <a:lnTo>
                              <a:pt x="2768" y="334"/>
                            </a:lnTo>
                            <a:lnTo>
                              <a:pt x="2811" y="384"/>
                            </a:lnTo>
                            <a:lnTo>
                              <a:pt x="2854" y="433"/>
                            </a:lnTo>
                            <a:lnTo>
                              <a:pt x="2933" y="542"/>
                            </a:lnTo>
                            <a:lnTo>
                              <a:pt x="2951" y="636"/>
                            </a:lnTo>
                            <a:lnTo>
                              <a:pt x="2941" y="780"/>
                            </a:lnTo>
                            <a:lnTo>
                              <a:pt x="2941" y="830"/>
                            </a:lnTo>
                            <a:lnTo>
                              <a:pt x="2941" y="929"/>
                            </a:lnTo>
                            <a:lnTo>
                              <a:pt x="2941" y="1078"/>
                            </a:lnTo>
                            <a:lnTo>
                              <a:pt x="2941" y="1127"/>
                            </a:lnTo>
                            <a:lnTo>
                              <a:pt x="2984" y="1227"/>
                            </a:lnTo>
                            <a:lnTo>
                              <a:pt x="3027" y="1276"/>
                            </a:lnTo>
                            <a:lnTo>
                              <a:pt x="3124" y="1293"/>
                            </a:lnTo>
                            <a:lnTo>
                              <a:pt x="3200" y="1375"/>
                            </a:lnTo>
                            <a:lnTo>
                              <a:pt x="3224" y="1480"/>
                            </a:lnTo>
                            <a:lnTo>
                              <a:pt x="3197" y="1584"/>
                            </a:lnTo>
                            <a:lnTo>
                              <a:pt x="3115" y="1678"/>
                            </a:lnTo>
                            <a:lnTo>
                              <a:pt x="3142" y="1793"/>
                            </a:lnTo>
                            <a:lnTo>
                              <a:pt x="3157" y="1969"/>
                            </a:lnTo>
                            <a:lnTo>
                              <a:pt x="3088" y="2168"/>
                            </a:lnTo>
                            <a:lnTo>
                              <a:pt x="3069" y="2262"/>
                            </a:lnTo>
                            <a:lnTo>
                              <a:pt x="3015" y="2418"/>
                            </a:lnTo>
                            <a:lnTo>
                              <a:pt x="3033" y="2585"/>
                            </a:lnTo>
                            <a:lnTo>
                              <a:pt x="3024" y="2710"/>
                            </a:lnTo>
                            <a:lnTo>
                              <a:pt x="3069" y="2835"/>
                            </a:lnTo>
                            <a:lnTo>
                              <a:pt x="3115" y="2950"/>
                            </a:lnTo>
                            <a:lnTo>
                              <a:pt x="3133" y="3096"/>
                            </a:lnTo>
                            <a:lnTo>
                              <a:pt x="3113" y="3208"/>
                            </a:lnTo>
                            <a:lnTo>
                              <a:pt x="3027" y="3257"/>
                            </a:lnTo>
                            <a:lnTo>
                              <a:pt x="2941" y="3307"/>
                            </a:lnTo>
                            <a:lnTo>
                              <a:pt x="2842" y="3346"/>
                            </a:lnTo>
                            <a:lnTo>
                              <a:pt x="2733" y="3346"/>
                            </a:lnTo>
                            <a:lnTo>
                              <a:pt x="2687" y="3231"/>
                            </a:lnTo>
                            <a:lnTo>
                              <a:pt x="2637" y="3109"/>
                            </a:lnTo>
                            <a:lnTo>
                              <a:pt x="2596" y="3169"/>
                            </a:lnTo>
                            <a:lnTo>
                              <a:pt x="2524" y="3210"/>
                            </a:lnTo>
                            <a:lnTo>
                              <a:pt x="2433" y="3263"/>
                            </a:lnTo>
                            <a:lnTo>
                              <a:pt x="2324" y="3242"/>
                            </a:lnTo>
                            <a:lnTo>
                              <a:pt x="2251" y="3169"/>
                            </a:lnTo>
                            <a:lnTo>
                              <a:pt x="2296" y="3033"/>
                            </a:lnTo>
                            <a:lnTo>
                              <a:pt x="2205" y="2960"/>
                            </a:lnTo>
                            <a:lnTo>
                              <a:pt x="2133" y="3012"/>
                            </a:lnTo>
                            <a:lnTo>
                              <a:pt x="1989" y="3059"/>
                            </a:lnTo>
                            <a:lnTo>
                              <a:pt x="1903" y="3059"/>
                            </a:lnTo>
                            <a:lnTo>
                              <a:pt x="1860" y="3059"/>
                            </a:lnTo>
                            <a:lnTo>
                              <a:pt x="1730" y="3010"/>
                            </a:lnTo>
                            <a:lnTo>
                              <a:pt x="1557" y="3010"/>
                            </a:lnTo>
                            <a:lnTo>
                              <a:pt x="1470" y="3059"/>
                            </a:lnTo>
                            <a:lnTo>
                              <a:pt x="1395" y="3067"/>
                            </a:lnTo>
                            <a:lnTo>
                              <a:pt x="1425" y="2986"/>
                            </a:lnTo>
                            <a:lnTo>
                              <a:pt x="1396" y="2936"/>
                            </a:lnTo>
                            <a:lnTo>
                              <a:pt x="1345" y="2892"/>
                            </a:lnTo>
                            <a:lnTo>
                              <a:pt x="1296" y="2834"/>
                            </a:lnTo>
                            <a:lnTo>
                              <a:pt x="1297" y="2736"/>
                            </a:lnTo>
                            <a:lnTo>
                              <a:pt x="1381" y="2647"/>
                            </a:lnTo>
                            <a:lnTo>
                              <a:pt x="1382" y="2540"/>
                            </a:lnTo>
                            <a:lnTo>
                              <a:pt x="1339" y="2489"/>
                            </a:lnTo>
                            <a:lnTo>
                              <a:pt x="1363" y="2439"/>
                            </a:lnTo>
                            <a:lnTo>
                              <a:pt x="1362" y="2230"/>
                            </a:lnTo>
                            <a:lnTo>
                              <a:pt x="1339" y="2193"/>
                            </a:lnTo>
                            <a:lnTo>
                              <a:pt x="1362" y="2139"/>
                            </a:lnTo>
                            <a:lnTo>
                              <a:pt x="1350" y="2042"/>
                            </a:lnTo>
                            <a:lnTo>
                              <a:pt x="1286" y="2001"/>
                            </a:lnTo>
                            <a:lnTo>
                              <a:pt x="1206" y="1967"/>
                            </a:lnTo>
                            <a:lnTo>
                              <a:pt x="1106" y="1980"/>
                            </a:lnTo>
                            <a:lnTo>
                              <a:pt x="1036" y="1928"/>
                            </a:lnTo>
                            <a:lnTo>
                              <a:pt x="968" y="1862"/>
                            </a:lnTo>
                            <a:lnTo>
                              <a:pt x="987" y="1758"/>
                            </a:lnTo>
                            <a:lnTo>
                              <a:pt x="1077" y="1639"/>
                            </a:lnTo>
                            <a:lnTo>
                              <a:pt x="1037" y="1550"/>
                            </a:lnTo>
                            <a:lnTo>
                              <a:pt x="996" y="1500"/>
                            </a:lnTo>
                            <a:lnTo>
                              <a:pt x="1038" y="1449"/>
                            </a:lnTo>
                            <a:lnTo>
                              <a:pt x="955" y="1351"/>
                            </a:lnTo>
                            <a:close/>
                          </a:path>
                        </a:pathLst>
                      </a:custGeom>
                      <a:pattFill prst="divot">
                        <a:fgClr>
                          <a:schemeClr val="accent6"/>
                        </a:fgClr>
                        <a:bgClr>
                          <a:schemeClr val="accent2">
                            <a:lumMod val="75000"/>
                          </a:schemeClr>
                        </a:bgClr>
                      </a:patt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1" i="0" u="none" strike="noStrike" kern="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24" name="Freeform 64">
                        <a:extLst>
                          <a:ext uri="{FF2B5EF4-FFF2-40B4-BE49-F238E27FC236}">
                            <a16:creationId xmlns:a16="http://schemas.microsoft.com/office/drawing/2014/main" id="{04DA83FF-1BBA-4C35-9436-BFFDBD710D4E}"/>
                          </a:ext>
                        </a:extLst>
                      </p:cNvPr>
                      <p:cNvSpPr>
                        <a:spLocks/>
                      </p:cNvSpPr>
                      <p:nvPr/>
                    </p:nvSpPr>
                    <p:spPr bwMode="auto">
                      <a:xfrm>
                        <a:off x="2743852" y="314643"/>
                        <a:ext cx="994196" cy="925440"/>
                      </a:xfrm>
                      <a:custGeom>
                        <a:avLst/>
                        <a:gdLst>
                          <a:gd name="T0" fmla="*/ 54 w 2600"/>
                          <a:gd name="T1" fmla="*/ 2826 h 2919"/>
                          <a:gd name="T2" fmla="*/ 70 w 2600"/>
                          <a:gd name="T3" fmla="*/ 2694 h 2919"/>
                          <a:gd name="T4" fmla="*/ 28 w 2600"/>
                          <a:gd name="T5" fmla="*/ 2546 h 2919"/>
                          <a:gd name="T6" fmla="*/ 27 w 2600"/>
                          <a:gd name="T7" fmla="*/ 2343 h 2919"/>
                          <a:gd name="T8" fmla="*/ 71 w 2600"/>
                          <a:gd name="T9" fmla="*/ 2195 h 2919"/>
                          <a:gd name="T10" fmla="*/ 224 w 2600"/>
                          <a:gd name="T11" fmla="*/ 2001 h 2919"/>
                          <a:gd name="T12" fmla="*/ 372 w 2600"/>
                          <a:gd name="T13" fmla="*/ 1862 h 2919"/>
                          <a:gd name="T14" fmla="*/ 305 w 2600"/>
                          <a:gd name="T15" fmla="*/ 1749 h 2919"/>
                          <a:gd name="T16" fmla="*/ 265 w 2600"/>
                          <a:gd name="T17" fmla="*/ 1535 h 2919"/>
                          <a:gd name="T18" fmla="*/ 286 w 2600"/>
                          <a:gd name="T19" fmla="*/ 1405 h 2919"/>
                          <a:gd name="T20" fmla="*/ 243 w 2600"/>
                          <a:gd name="T21" fmla="*/ 1306 h 2919"/>
                          <a:gd name="T22" fmla="*/ 263 w 2600"/>
                          <a:gd name="T23" fmla="*/ 1176 h 2919"/>
                          <a:gd name="T24" fmla="*/ 240 w 2600"/>
                          <a:gd name="T25" fmla="*/ 1060 h 2919"/>
                          <a:gd name="T26" fmla="*/ 215 w 2600"/>
                          <a:gd name="T27" fmla="*/ 827 h 2919"/>
                          <a:gd name="T28" fmla="*/ 200 w 2600"/>
                          <a:gd name="T29" fmla="*/ 561 h 2919"/>
                          <a:gd name="T30" fmla="*/ 345 w 2600"/>
                          <a:gd name="T31" fmla="*/ 446 h 2919"/>
                          <a:gd name="T32" fmla="*/ 561 w 2600"/>
                          <a:gd name="T33" fmla="*/ 297 h 2919"/>
                          <a:gd name="T34" fmla="*/ 769 w 2600"/>
                          <a:gd name="T35" fmla="*/ 230 h 2919"/>
                          <a:gd name="T36" fmla="*/ 1035 w 2600"/>
                          <a:gd name="T37" fmla="*/ 99 h 2919"/>
                          <a:gd name="T38" fmla="*/ 1294 w 2600"/>
                          <a:gd name="T39" fmla="*/ 0 h 2919"/>
                          <a:gd name="T40" fmla="*/ 1596 w 2600"/>
                          <a:gd name="T41" fmla="*/ 50 h 2919"/>
                          <a:gd name="T42" fmla="*/ 1702 w 2600"/>
                          <a:gd name="T43" fmla="*/ 215 h 2919"/>
                          <a:gd name="T44" fmla="*/ 1874 w 2600"/>
                          <a:gd name="T45" fmla="*/ 247 h 2919"/>
                          <a:gd name="T46" fmla="*/ 2200 w 2600"/>
                          <a:gd name="T47" fmla="*/ 495 h 2919"/>
                          <a:gd name="T48" fmla="*/ 2459 w 2600"/>
                          <a:gd name="T49" fmla="*/ 644 h 2919"/>
                          <a:gd name="T50" fmla="*/ 2600 w 2600"/>
                          <a:gd name="T51" fmla="*/ 730 h 2919"/>
                          <a:gd name="T52" fmla="*/ 2524 w 2600"/>
                          <a:gd name="T53" fmla="*/ 874 h 2919"/>
                          <a:gd name="T54" fmla="*/ 2329 w 2600"/>
                          <a:gd name="T55" fmla="*/ 990 h 2919"/>
                          <a:gd name="T56" fmla="*/ 2070 w 2600"/>
                          <a:gd name="T57" fmla="*/ 743 h 2919"/>
                          <a:gd name="T58" fmla="*/ 1898 w 2600"/>
                          <a:gd name="T59" fmla="*/ 743 h 2919"/>
                          <a:gd name="T60" fmla="*/ 1768 w 2600"/>
                          <a:gd name="T61" fmla="*/ 644 h 2919"/>
                          <a:gd name="T62" fmla="*/ 1632 w 2600"/>
                          <a:gd name="T63" fmla="*/ 739 h 2919"/>
                          <a:gd name="T64" fmla="*/ 1639 w 2600"/>
                          <a:gd name="T65" fmla="*/ 891 h 2919"/>
                          <a:gd name="T66" fmla="*/ 1625 w 2600"/>
                          <a:gd name="T67" fmla="*/ 1088 h 2919"/>
                          <a:gd name="T68" fmla="*/ 1507 w 2600"/>
                          <a:gd name="T69" fmla="*/ 1233 h 2919"/>
                          <a:gd name="T70" fmla="*/ 1246 w 2600"/>
                          <a:gd name="T71" fmla="*/ 1385 h 2919"/>
                          <a:gd name="T72" fmla="*/ 1071 w 2600"/>
                          <a:gd name="T73" fmla="*/ 1437 h 2919"/>
                          <a:gd name="T74" fmla="*/ 1052 w 2600"/>
                          <a:gd name="T75" fmla="*/ 1692 h 2919"/>
                          <a:gd name="T76" fmla="*/ 1073 w 2600"/>
                          <a:gd name="T77" fmla="*/ 1898 h 2919"/>
                          <a:gd name="T78" fmla="*/ 1156 w 2600"/>
                          <a:gd name="T79" fmla="*/ 2017 h 2919"/>
                          <a:gd name="T80" fmla="*/ 1218 w 2600"/>
                          <a:gd name="T81" fmla="*/ 2176 h 2919"/>
                          <a:gd name="T82" fmla="*/ 1167 w 2600"/>
                          <a:gd name="T83" fmla="*/ 2331 h 2919"/>
                          <a:gd name="T84" fmla="*/ 1071 w 2600"/>
                          <a:gd name="T85" fmla="*/ 2427 h 2919"/>
                          <a:gd name="T86" fmla="*/ 1045 w 2600"/>
                          <a:gd name="T87" fmla="*/ 2581 h 2919"/>
                          <a:gd name="T88" fmla="*/ 1084 w 2600"/>
                          <a:gd name="T89" fmla="*/ 2721 h 2919"/>
                          <a:gd name="T90" fmla="*/ 913 w 2600"/>
                          <a:gd name="T91" fmla="*/ 2868 h 2919"/>
                          <a:gd name="T92" fmla="*/ 745 w 2600"/>
                          <a:gd name="T93" fmla="*/ 2777 h 2919"/>
                          <a:gd name="T94" fmla="*/ 540 w 2600"/>
                          <a:gd name="T95" fmla="*/ 2742 h 2919"/>
                          <a:gd name="T96" fmla="*/ 349 w 2600"/>
                          <a:gd name="T97" fmla="*/ 2792 h 2919"/>
                          <a:gd name="T98" fmla="*/ 177 w 2600"/>
                          <a:gd name="T99" fmla="*/ 2919 h 2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00" h="2919">
                            <a:moveTo>
                              <a:pt x="177" y="2919"/>
                            </a:moveTo>
                            <a:lnTo>
                              <a:pt x="54" y="2826"/>
                            </a:lnTo>
                            <a:lnTo>
                              <a:pt x="0" y="2803"/>
                            </a:lnTo>
                            <a:lnTo>
                              <a:pt x="70" y="2694"/>
                            </a:lnTo>
                            <a:lnTo>
                              <a:pt x="27" y="2645"/>
                            </a:lnTo>
                            <a:lnTo>
                              <a:pt x="28" y="2546"/>
                            </a:lnTo>
                            <a:lnTo>
                              <a:pt x="35" y="2444"/>
                            </a:lnTo>
                            <a:lnTo>
                              <a:pt x="27" y="2343"/>
                            </a:lnTo>
                            <a:lnTo>
                              <a:pt x="27" y="2246"/>
                            </a:lnTo>
                            <a:lnTo>
                              <a:pt x="71" y="2195"/>
                            </a:lnTo>
                            <a:lnTo>
                              <a:pt x="115" y="2098"/>
                            </a:lnTo>
                            <a:lnTo>
                              <a:pt x="224" y="2001"/>
                            </a:lnTo>
                            <a:lnTo>
                              <a:pt x="331" y="1951"/>
                            </a:lnTo>
                            <a:lnTo>
                              <a:pt x="372" y="1862"/>
                            </a:lnTo>
                            <a:lnTo>
                              <a:pt x="393" y="1803"/>
                            </a:lnTo>
                            <a:lnTo>
                              <a:pt x="305" y="1749"/>
                            </a:lnTo>
                            <a:lnTo>
                              <a:pt x="284" y="1638"/>
                            </a:lnTo>
                            <a:lnTo>
                              <a:pt x="265" y="1535"/>
                            </a:lnTo>
                            <a:lnTo>
                              <a:pt x="242" y="1456"/>
                            </a:lnTo>
                            <a:lnTo>
                              <a:pt x="286" y="1405"/>
                            </a:lnTo>
                            <a:lnTo>
                              <a:pt x="286" y="1358"/>
                            </a:lnTo>
                            <a:lnTo>
                              <a:pt x="243" y="1306"/>
                            </a:lnTo>
                            <a:lnTo>
                              <a:pt x="286" y="1256"/>
                            </a:lnTo>
                            <a:lnTo>
                              <a:pt x="263" y="1176"/>
                            </a:lnTo>
                            <a:lnTo>
                              <a:pt x="286" y="1110"/>
                            </a:lnTo>
                            <a:lnTo>
                              <a:pt x="240" y="1060"/>
                            </a:lnTo>
                            <a:lnTo>
                              <a:pt x="249" y="898"/>
                            </a:lnTo>
                            <a:lnTo>
                              <a:pt x="215" y="827"/>
                            </a:lnTo>
                            <a:lnTo>
                              <a:pt x="201" y="757"/>
                            </a:lnTo>
                            <a:lnTo>
                              <a:pt x="200" y="561"/>
                            </a:lnTo>
                            <a:lnTo>
                              <a:pt x="259" y="495"/>
                            </a:lnTo>
                            <a:lnTo>
                              <a:pt x="345" y="446"/>
                            </a:lnTo>
                            <a:lnTo>
                              <a:pt x="432" y="347"/>
                            </a:lnTo>
                            <a:lnTo>
                              <a:pt x="561" y="297"/>
                            </a:lnTo>
                            <a:lnTo>
                              <a:pt x="690" y="297"/>
                            </a:lnTo>
                            <a:lnTo>
                              <a:pt x="769" y="230"/>
                            </a:lnTo>
                            <a:lnTo>
                              <a:pt x="906" y="99"/>
                            </a:lnTo>
                            <a:lnTo>
                              <a:pt x="1035" y="99"/>
                            </a:lnTo>
                            <a:lnTo>
                              <a:pt x="1164" y="50"/>
                            </a:lnTo>
                            <a:lnTo>
                              <a:pt x="1294" y="0"/>
                            </a:lnTo>
                            <a:lnTo>
                              <a:pt x="1424" y="0"/>
                            </a:lnTo>
                            <a:lnTo>
                              <a:pt x="1596" y="50"/>
                            </a:lnTo>
                            <a:lnTo>
                              <a:pt x="1639" y="149"/>
                            </a:lnTo>
                            <a:lnTo>
                              <a:pt x="1702" y="215"/>
                            </a:lnTo>
                            <a:lnTo>
                              <a:pt x="1768" y="248"/>
                            </a:lnTo>
                            <a:lnTo>
                              <a:pt x="1874" y="247"/>
                            </a:lnTo>
                            <a:lnTo>
                              <a:pt x="2041" y="381"/>
                            </a:lnTo>
                            <a:lnTo>
                              <a:pt x="2200" y="495"/>
                            </a:lnTo>
                            <a:lnTo>
                              <a:pt x="2329" y="594"/>
                            </a:lnTo>
                            <a:lnTo>
                              <a:pt x="2459" y="644"/>
                            </a:lnTo>
                            <a:lnTo>
                              <a:pt x="2545" y="693"/>
                            </a:lnTo>
                            <a:lnTo>
                              <a:pt x="2600" y="730"/>
                            </a:lnTo>
                            <a:lnTo>
                              <a:pt x="2580" y="810"/>
                            </a:lnTo>
                            <a:lnTo>
                              <a:pt x="2524" y="874"/>
                            </a:lnTo>
                            <a:lnTo>
                              <a:pt x="2462" y="953"/>
                            </a:lnTo>
                            <a:lnTo>
                              <a:pt x="2329" y="990"/>
                            </a:lnTo>
                            <a:lnTo>
                              <a:pt x="2200" y="842"/>
                            </a:lnTo>
                            <a:lnTo>
                              <a:pt x="2070" y="743"/>
                            </a:lnTo>
                            <a:lnTo>
                              <a:pt x="2006" y="730"/>
                            </a:lnTo>
                            <a:lnTo>
                              <a:pt x="1898" y="743"/>
                            </a:lnTo>
                            <a:lnTo>
                              <a:pt x="1855" y="693"/>
                            </a:lnTo>
                            <a:lnTo>
                              <a:pt x="1768" y="644"/>
                            </a:lnTo>
                            <a:lnTo>
                              <a:pt x="1667" y="667"/>
                            </a:lnTo>
                            <a:lnTo>
                              <a:pt x="1632" y="739"/>
                            </a:lnTo>
                            <a:lnTo>
                              <a:pt x="1625" y="818"/>
                            </a:lnTo>
                            <a:lnTo>
                              <a:pt x="1639" y="891"/>
                            </a:lnTo>
                            <a:lnTo>
                              <a:pt x="1639" y="990"/>
                            </a:lnTo>
                            <a:lnTo>
                              <a:pt x="1625" y="1088"/>
                            </a:lnTo>
                            <a:lnTo>
                              <a:pt x="1596" y="1188"/>
                            </a:lnTo>
                            <a:lnTo>
                              <a:pt x="1507" y="1233"/>
                            </a:lnTo>
                            <a:lnTo>
                              <a:pt x="1381" y="1281"/>
                            </a:lnTo>
                            <a:lnTo>
                              <a:pt x="1246" y="1385"/>
                            </a:lnTo>
                            <a:lnTo>
                              <a:pt x="1148" y="1406"/>
                            </a:lnTo>
                            <a:lnTo>
                              <a:pt x="1071" y="1437"/>
                            </a:lnTo>
                            <a:lnTo>
                              <a:pt x="1029" y="1587"/>
                            </a:lnTo>
                            <a:lnTo>
                              <a:pt x="1052" y="1692"/>
                            </a:lnTo>
                            <a:lnTo>
                              <a:pt x="1073" y="1771"/>
                            </a:lnTo>
                            <a:lnTo>
                              <a:pt x="1073" y="1898"/>
                            </a:lnTo>
                            <a:lnTo>
                              <a:pt x="1093" y="1953"/>
                            </a:lnTo>
                            <a:lnTo>
                              <a:pt x="1156" y="2017"/>
                            </a:lnTo>
                            <a:lnTo>
                              <a:pt x="1207" y="2080"/>
                            </a:lnTo>
                            <a:lnTo>
                              <a:pt x="1218" y="2176"/>
                            </a:lnTo>
                            <a:lnTo>
                              <a:pt x="1219" y="2268"/>
                            </a:lnTo>
                            <a:lnTo>
                              <a:pt x="1167" y="2331"/>
                            </a:lnTo>
                            <a:lnTo>
                              <a:pt x="1128" y="2398"/>
                            </a:lnTo>
                            <a:lnTo>
                              <a:pt x="1071" y="2427"/>
                            </a:lnTo>
                            <a:lnTo>
                              <a:pt x="1030" y="2478"/>
                            </a:lnTo>
                            <a:lnTo>
                              <a:pt x="1045" y="2581"/>
                            </a:lnTo>
                            <a:lnTo>
                              <a:pt x="1126" y="2624"/>
                            </a:lnTo>
                            <a:lnTo>
                              <a:pt x="1084" y="2721"/>
                            </a:lnTo>
                            <a:lnTo>
                              <a:pt x="996" y="2774"/>
                            </a:lnTo>
                            <a:lnTo>
                              <a:pt x="913" y="2868"/>
                            </a:lnTo>
                            <a:lnTo>
                              <a:pt x="801" y="2879"/>
                            </a:lnTo>
                            <a:lnTo>
                              <a:pt x="745" y="2777"/>
                            </a:lnTo>
                            <a:lnTo>
                              <a:pt x="666" y="2660"/>
                            </a:lnTo>
                            <a:lnTo>
                              <a:pt x="540" y="2742"/>
                            </a:lnTo>
                            <a:lnTo>
                              <a:pt x="438" y="2720"/>
                            </a:lnTo>
                            <a:lnTo>
                              <a:pt x="349" y="2792"/>
                            </a:lnTo>
                            <a:lnTo>
                              <a:pt x="256" y="2843"/>
                            </a:lnTo>
                            <a:lnTo>
                              <a:pt x="177" y="2919"/>
                            </a:lnTo>
                            <a:close/>
                          </a:path>
                        </a:pathLst>
                      </a:custGeom>
                      <a:solidFill>
                        <a:schemeClr val="accent1">
                          <a:lumMod val="40000"/>
                          <a:lumOff val="6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5" name="Freeform 65">
                        <a:extLst>
                          <a:ext uri="{FF2B5EF4-FFF2-40B4-BE49-F238E27FC236}">
                            <a16:creationId xmlns:a16="http://schemas.microsoft.com/office/drawing/2014/main" id="{63BF3BE3-E079-4C7D-B7FF-48B2E8F8FBB4}"/>
                          </a:ext>
                        </a:extLst>
                      </p:cNvPr>
                      <p:cNvSpPr>
                        <a:spLocks/>
                      </p:cNvSpPr>
                      <p:nvPr/>
                    </p:nvSpPr>
                    <p:spPr bwMode="auto">
                      <a:xfrm>
                        <a:off x="3137706" y="629991"/>
                        <a:ext cx="760941" cy="941287"/>
                      </a:xfrm>
                      <a:custGeom>
                        <a:avLst/>
                        <a:gdLst>
                          <a:gd name="T0" fmla="*/ 2 w 1990"/>
                          <a:gd name="T1" fmla="*/ 1479 h 2970"/>
                          <a:gd name="T2" fmla="*/ 96 w 1990"/>
                          <a:gd name="T3" fmla="*/ 1402 h 2970"/>
                          <a:gd name="T4" fmla="*/ 191 w 1990"/>
                          <a:gd name="T5" fmla="*/ 1275 h 2970"/>
                          <a:gd name="T6" fmla="*/ 174 w 1990"/>
                          <a:gd name="T7" fmla="*/ 1082 h 2970"/>
                          <a:gd name="T8" fmla="*/ 58 w 1990"/>
                          <a:gd name="T9" fmla="*/ 955 h 2970"/>
                          <a:gd name="T10" fmla="*/ 40 w 1990"/>
                          <a:gd name="T11" fmla="*/ 774 h 2970"/>
                          <a:gd name="T12" fmla="*/ 0 w 1990"/>
                          <a:gd name="T13" fmla="*/ 589 h 2970"/>
                          <a:gd name="T14" fmla="*/ 118 w 1990"/>
                          <a:gd name="T15" fmla="*/ 409 h 2970"/>
                          <a:gd name="T16" fmla="*/ 349 w 1990"/>
                          <a:gd name="T17" fmla="*/ 289 h 2970"/>
                          <a:gd name="T18" fmla="*/ 566 w 1990"/>
                          <a:gd name="T19" fmla="*/ 190 h 2970"/>
                          <a:gd name="T20" fmla="*/ 606 w 1990"/>
                          <a:gd name="T21" fmla="*/ 0 h 2970"/>
                          <a:gd name="T22" fmla="*/ 766 w 1990"/>
                          <a:gd name="T23" fmla="*/ 107 h 2970"/>
                          <a:gd name="T24" fmla="*/ 926 w 1990"/>
                          <a:gd name="T25" fmla="*/ 18 h 2970"/>
                          <a:gd name="T26" fmla="*/ 1092 w 1990"/>
                          <a:gd name="T27" fmla="*/ 43 h 2970"/>
                          <a:gd name="T28" fmla="*/ 1271 w 1990"/>
                          <a:gd name="T29" fmla="*/ 175 h 2970"/>
                          <a:gd name="T30" fmla="*/ 1351 w 1990"/>
                          <a:gd name="T31" fmla="*/ 390 h 2970"/>
                          <a:gd name="T32" fmla="*/ 1481 w 1990"/>
                          <a:gd name="T33" fmla="*/ 539 h 2970"/>
                          <a:gd name="T34" fmla="*/ 1524 w 1990"/>
                          <a:gd name="T35" fmla="*/ 638 h 2970"/>
                          <a:gd name="T36" fmla="*/ 1622 w 1990"/>
                          <a:gd name="T37" fmla="*/ 811 h 2970"/>
                          <a:gd name="T38" fmla="*/ 1869 w 1990"/>
                          <a:gd name="T39" fmla="*/ 788 h 2970"/>
                          <a:gd name="T40" fmla="*/ 1869 w 1990"/>
                          <a:gd name="T41" fmla="*/ 936 h 2970"/>
                          <a:gd name="T42" fmla="*/ 1783 w 1990"/>
                          <a:gd name="T43" fmla="*/ 1036 h 2970"/>
                          <a:gd name="T44" fmla="*/ 1844 w 1990"/>
                          <a:gd name="T45" fmla="*/ 1234 h 2970"/>
                          <a:gd name="T46" fmla="*/ 1956 w 1990"/>
                          <a:gd name="T47" fmla="*/ 1283 h 2970"/>
                          <a:gd name="T48" fmla="*/ 1976 w 1990"/>
                          <a:gd name="T49" fmla="*/ 1432 h 2970"/>
                          <a:gd name="T50" fmla="*/ 1904 w 1990"/>
                          <a:gd name="T51" fmla="*/ 1578 h 2970"/>
                          <a:gd name="T52" fmla="*/ 1826 w 1990"/>
                          <a:gd name="T53" fmla="*/ 1680 h 2970"/>
                          <a:gd name="T54" fmla="*/ 1783 w 1990"/>
                          <a:gd name="T55" fmla="*/ 1828 h 2970"/>
                          <a:gd name="T56" fmla="*/ 1610 w 1990"/>
                          <a:gd name="T57" fmla="*/ 1878 h 2970"/>
                          <a:gd name="T58" fmla="*/ 1481 w 1990"/>
                          <a:gd name="T59" fmla="*/ 1977 h 2970"/>
                          <a:gd name="T60" fmla="*/ 1371 w 1990"/>
                          <a:gd name="T61" fmla="*/ 2089 h 2970"/>
                          <a:gd name="T62" fmla="*/ 1276 w 1990"/>
                          <a:gd name="T63" fmla="*/ 2230 h 2970"/>
                          <a:gd name="T64" fmla="*/ 1349 w 1990"/>
                          <a:gd name="T65" fmla="*/ 2329 h 2970"/>
                          <a:gd name="T66" fmla="*/ 1367 w 1990"/>
                          <a:gd name="T67" fmla="*/ 2449 h 2970"/>
                          <a:gd name="T68" fmla="*/ 1317 w 1990"/>
                          <a:gd name="T69" fmla="*/ 2580 h 2970"/>
                          <a:gd name="T70" fmla="*/ 1380 w 1990"/>
                          <a:gd name="T71" fmla="*/ 2736 h 2970"/>
                          <a:gd name="T72" fmla="*/ 1308 w 1990"/>
                          <a:gd name="T73" fmla="*/ 2872 h 2970"/>
                          <a:gd name="T74" fmla="*/ 1189 w 1990"/>
                          <a:gd name="T75" fmla="*/ 2887 h 2970"/>
                          <a:gd name="T76" fmla="*/ 1050 w 1990"/>
                          <a:gd name="T77" fmla="*/ 2824 h 2970"/>
                          <a:gd name="T78" fmla="*/ 1007 w 1990"/>
                          <a:gd name="T79" fmla="*/ 2367 h 2970"/>
                          <a:gd name="T80" fmla="*/ 998 w 1990"/>
                          <a:gd name="T81" fmla="*/ 2135 h 2970"/>
                          <a:gd name="T82" fmla="*/ 831 w 1990"/>
                          <a:gd name="T83" fmla="*/ 1926 h 2970"/>
                          <a:gd name="T84" fmla="*/ 618 w 1990"/>
                          <a:gd name="T85" fmla="*/ 1681 h 2970"/>
                          <a:gd name="T86" fmla="*/ 408 w 1990"/>
                          <a:gd name="T87" fmla="*/ 1590 h 2970"/>
                          <a:gd name="T88" fmla="*/ 227 w 1990"/>
                          <a:gd name="T89" fmla="*/ 1680 h 2970"/>
                          <a:gd name="T90" fmla="*/ 13 w 1990"/>
                          <a:gd name="T91" fmla="*/ 158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0" h="2970">
                            <a:moveTo>
                              <a:pt x="13" y="1586"/>
                            </a:moveTo>
                            <a:lnTo>
                              <a:pt x="2" y="1479"/>
                            </a:lnTo>
                            <a:lnTo>
                              <a:pt x="45" y="1429"/>
                            </a:lnTo>
                            <a:lnTo>
                              <a:pt x="96" y="1402"/>
                            </a:lnTo>
                            <a:lnTo>
                              <a:pt x="141" y="1333"/>
                            </a:lnTo>
                            <a:lnTo>
                              <a:pt x="191" y="1275"/>
                            </a:lnTo>
                            <a:lnTo>
                              <a:pt x="186" y="1184"/>
                            </a:lnTo>
                            <a:lnTo>
                              <a:pt x="174" y="1082"/>
                            </a:lnTo>
                            <a:lnTo>
                              <a:pt x="124" y="1024"/>
                            </a:lnTo>
                            <a:lnTo>
                              <a:pt x="58" y="955"/>
                            </a:lnTo>
                            <a:lnTo>
                              <a:pt x="39" y="900"/>
                            </a:lnTo>
                            <a:lnTo>
                              <a:pt x="40" y="774"/>
                            </a:lnTo>
                            <a:lnTo>
                              <a:pt x="17" y="691"/>
                            </a:lnTo>
                            <a:lnTo>
                              <a:pt x="0" y="589"/>
                            </a:lnTo>
                            <a:lnTo>
                              <a:pt x="43" y="440"/>
                            </a:lnTo>
                            <a:lnTo>
                              <a:pt x="118" y="409"/>
                            </a:lnTo>
                            <a:lnTo>
                              <a:pt x="218" y="389"/>
                            </a:lnTo>
                            <a:lnTo>
                              <a:pt x="349" y="289"/>
                            </a:lnTo>
                            <a:lnTo>
                              <a:pt x="479" y="239"/>
                            </a:lnTo>
                            <a:lnTo>
                              <a:pt x="566" y="190"/>
                            </a:lnTo>
                            <a:lnTo>
                              <a:pt x="595" y="86"/>
                            </a:lnTo>
                            <a:lnTo>
                              <a:pt x="606" y="0"/>
                            </a:lnTo>
                            <a:lnTo>
                              <a:pt x="702" y="93"/>
                            </a:lnTo>
                            <a:lnTo>
                              <a:pt x="766" y="107"/>
                            </a:lnTo>
                            <a:lnTo>
                              <a:pt x="832" y="43"/>
                            </a:lnTo>
                            <a:lnTo>
                              <a:pt x="926" y="18"/>
                            </a:lnTo>
                            <a:lnTo>
                              <a:pt x="1003" y="18"/>
                            </a:lnTo>
                            <a:lnTo>
                              <a:pt x="1092" y="43"/>
                            </a:lnTo>
                            <a:lnTo>
                              <a:pt x="1194" y="70"/>
                            </a:lnTo>
                            <a:lnTo>
                              <a:pt x="1271" y="175"/>
                            </a:lnTo>
                            <a:lnTo>
                              <a:pt x="1290" y="295"/>
                            </a:lnTo>
                            <a:lnTo>
                              <a:pt x="1351" y="390"/>
                            </a:lnTo>
                            <a:lnTo>
                              <a:pt x="1437" y="489"/>
                            </a:lnTo>
                            <a:lnTo>
                              <a:pt x="1481" y="539"/>
                            </a:lnTo>
                            <a:lnTo>
                              <a:pt x="1481" y="589"/>
                            </a:lnTo>
                            <a:lnTo>
                              <a:pt x="1524" y="638"/>
                            </a:lnTo>
                            <a:lnTo>
                              <a:pt x="1549" y="717"/>
                            </a:lnTo>
                            <a:lnTo>
                              <a:pt x="1622" y="811"/>
                            </a:lnTo>
                            <a:lnTo>
                              <a:pt x="1776" y="764"/>
                            </a:lnTo>
                            <a:lnTo>
                              <a:pt x="1869" y="788"/>
                            </a:lnTo>
                            <a:lnTo>
                              <a:pt x="1908" y="884"/>
                            </a:lnTo>
                            <a:lnTo>
                              <a:pt x="1869" y="936"/>
                            </a:lnTo>
                            <a:lnTo>
                              <a:pt x="1826" y="986"/>
                            </a:lnTo>
                            <a:lnTo>
                              <a:pt x="1783" y="1036"/>
                            </a:lnTo>
                            <a:lnTo>
                              <a:pt x="1783" y="1135"/>
                            </a:lnTo>
                            <a:lnTo>
                              <a:pt x="1844" y="1234"/>
                            </a:lnTo>
                            <a:lnTo>
                              <a:pt x="1922" y="1249"/>
                            </a:lnTo>
                            <a:lnTo>
                              <a:pt x="1956" y="1283"/>
                            </a:lnTo>
                            <a:lnTo>
                              <a:pt x="1990" y="1364"/>
                            </a:lnTo>
                            <a:lnTo>
                              <a:pt x="1976" y="1432"/>
                            </a:lnTo>
                            <a:lnTo>
                              <a:pt x="1956" y="1482"/>
                            </a:lnTo>
                            <a:lnTo>
                              <a:pt x="1904" y="1578"/>
                            </a:lnTo>
                            <a:lnTo>
                              <a:pt x="1869" y="1630"/>
                            </a:lnTo>
                            <a:lnTo>
                              <a:pt x="1826" y="1680"/>
                            </a:lnTo>
                            <a:lnTo>
                              <a:pt x="1863" y="1802"/>
                            </a:lnTo>
                            <a:lnTo>
                              <a:pt x="1783" y="1828"/>
                            </a:lnTo>
                            <a:lnTo>
                              <a:pt x="1697" y="1828"/>
                            </a:lnTo>
                            <a:lnTo>
                              <a:pt x="1610" y="1878"/>
                            </a:lnTo>
                            <a:lnTo>
                              <a:pt x="1524" y="1928"/>
                            </a:lnTo>
                            <a:lnTo>
                              <a:pt x="1481" y="1977"/>
                            </a:lnTo>
                            <a:lnTo>
                              <a:pt x="1437" y="2027"/>
                            </a:lnTo>
                            <a:lnTo>
                              <a:pt x="1371" y="2089"/>
                            </a:lnTo>
                            <a:lnTo>
                              <a:pt x="1326" y="2173"/>
                            </a:lnTo>
                            <a:lnTo>
                              <a:pt x="1276" y="2230"/>
                            </a:lnTo>
                            <a:lnTo>
                              <a:pt x="1308" y="2275"/>
                            </a:lnTo>
                            <a:lnTo>
                              <a:pt x="1349" y="2329"/>
                            </a:lnTo>
                            <a:lnTo>
                              <a:pt x="1380" y="2381"/>
                            </a:lnTo>
                            <a:lnTo>
                              <a:pt x="1367" y="2449"/>
                            </a:lnTo>
                            <a:lnTo>
                              <a:pt x="1344" y="2517"/>
                            </a:lnTo>
                            <a:lnTo>
                              <a:pt x="1317" y="2580"/>
                            </a:lnTo>
                            <a:lnTo>
                              <a:pt x="1353" y="2668"/>
                            </a:lnTo>
                            <a:lnTo>
                              <a:pt x="1380" y="2736"/>
                            </a:lnTo>
                            <a:lnTo>
                              <a:pt x="1358" y="2809"/>
                            </a:lnTo>
                            <a:lnTo>
                              <a:pt x="1308" y="2872"/>
                            </a:lnTo>
                            <a:lnTo>
                              <a:pt x="1266" y="2970"/>
                            </a:lnTo>
                            <a:lnTo>
                              <a:pt x="1189" y="2887"/>
                            </a:lnTo>
                            <a:lnTo>
                              <a:pt x="1093" y="2872"/>
                            </a:lnTo>
                            <a:lnTo>
                              <a:pt x="1050" y="2824"/>
                            </a:lnTo>
                            <a:lnTo>
                              <a:pt x="1005" y="2720"/>
                            </a:lnTo>
                            <a:lnTo>
                              <a:pt x="1007" y="2367"/>
                            </a:lnTo>
                            <a:lnTo>
                              <a:pt x="1017" y="2227"/>
                            </a:lnTo>
                            <a:lnTo>
                              <a:pt x="998" y="2135"/>
                            </a:lnTo>
                            <a:lnTo>
                              <a:pt x="925" y="2034"/>
                            </a:lnTo>
                            <a:lnTo>
                              <a:pt x="831" y="1926"/>
                            </a:lnTo>
                            <a:lnTo>
                              <a:pt x="699" y="1873"/>
                            </a:lnTo>
                            <a:lnTo>
                              <a:pt x="618" y="1681"/>
                            </a:lnTo>
                            <a:lnTo>
                              <a:pt x="533" y="1627"/>
                            </a:lnTo>
                            <a:lnTo>
                              <a:pt x="408" y="1590"/>
                            </a:lnTo>
                            <a:lnTo>
                              <a:pt x="308" y="1639"/>
                            </a:lnTo>
                            <a:lnTo>
                              <a:pt x="227" y="1680"/>
                            </a:lnTo>
                            <a:lnTo>
                              <a:pt x="98" y="1629"/>
                            </a:lnTo>
                            <a:lnTo>
                              <a:pt x="13" y="1586"/>
                            </a:lnTo>
                            <a:close/>
                          </a:path>
                        </a:pathLst>
                      </a:custGeom>
                      <a:pattFill prst="divot">
                        <a:fgClr>
                          <a:schemeClr val="accent6"/>
                        </a:fgClr>
                        <a:bgClr>
                          <a:schemeClr val="accent2">
                            <a:lumMod val="75000"/>
                          </a:schemeClr>
                        </a:bgClr>
                      </a:patt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1" i="0" u="none" strike="noStrike" kern="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26" name="Freeform 66">
                        <a:extLst>
                          <a:ext uri="{FF2B5EF4-FFF2-40B4-BE49-F238E27FC236}">
                            <a16:creationId xmlns:a16="http://schemas.microsoft.com/office/drawing/2014/main" id="{7A23A205-A245-4E11-BAD1-816CFDD67246}"/>
                          </a:ext>
                        </a:extLst>
                      </p:cNvPr>
                      <p:cNvSpPr>
                        <a:spLocks/>
                      </p:cNvSpPr>
                      <p:nvPr/>
                    </p:nvSpPr>
                    <p:spPr bwMode="auto">
                      <a:xfrm>
                        <a:off x="3365225" y="435077"/>
                        <a:ext cx="1087879" cy="958718"/>
                      </a:xfrm>
                      <a:custGeom>
                        <a:avLst/>
                        <a:gdLst>
                          <a:gd name="T0" fmla="*/ 705 w 2847"/>
                          <a:gd name="T1" fmla="*/ 607 h 3025"/>
                          <a:gd name="T2" fmla="*/ 447 w 2847"/>
                          <a:gd name="T3" fmla="*/ 363 h 3025"/>
                          <a:gd name="T4" fmla="*/ 278 w 2847"/>
                          <a:gd name="T5" fmla="*/ 364 h 3025"/>
                          <a:gd name="T6" fmla="*/ 147 w 2847"/>
                          <a:gd name="T7" fmla="*/ 263 h 3025"/>
                          <a:gd name="T8" fmla="*/ 8 w 2847"/>
                          <a:gd name="T9" fmla="*/ 364 h 3025"/>
                          <a:gd name="T10" fmla="*/ 18 w 2847"/>
                          <a:gd name="T11" fmla="*/ 519 h 3025"/>
                          <a:gd name="T12" fmla="*/ 115 w 2847"/>
                          <a:gd name="T13" fmla="*/ 712 h 3025"/>
                          <a:gd name="T14" fmla="*/ 237 w 2847"/>
                          <a:gd name="T15" fmla="*/ 660 h 3025"/>
                          <a:gd name="T16" fmla="*/ 415 w 2847"/>
                          <a:gd name="T17" fmla="*/ 636 h 3025"/>
                          <a:gd name="T18" fmla="*/ 677 w 2847"/>
                          <a:gd name="T19" fmla="*/ 793 h 3025"/>
                          <a:gd name="T20" fmla="*/ 760 w 2847"/>
                          <a:gd name="T21" fmla="*/ 1007 h 3025"/>
                          <a:gd name="T22" fmla="*/ 884 w 2847"/>
                          <a:gd name="T23" fmla="*/ 1203 h 3025"/>
                          <a:gd name="T24" fmla="*/ 954 w 2847"/>
                          <a:gd name="T25" fmla="*/ 1332 h 3025"/>
                          <a:gd name="T26" fmla="*/ 1179 w 2847"/>
                          <a:gd name="T27" fmla="*/ 1381 h 3025"/>
                          <a:gd name="T28" fmla="*/ 1316 w 2847"/>
                          <a:gd name="T29" fmla="*/ 1500 h 3025"/>
                          <a:gd name="T30" fmla="*/ 1187 w 2847"/>
                          <a:gd name="T31" fmla="*/ 1651 h 3025"/>
                          <a:gd name="T32" fmla="*/ 1254 w 2847"/>
                          <a:gd name="T33" fmla="*/ 1852 h 3025"/>
                          <a:gd name="T34" fmla="*/ 1366 w 2847"/>
                          <a:gd name="T35" fmla="*/ 1901 h 3025"/>
                          <a:gd name="T36" fmla="*/ 1383 w 2847"/>
                          <a:gd name="T37" fmla="*/ 2038 h 3025"/>
                          <a:gd name="T38" fmla="*/ 1322 w 2847"/>
                          <a:gd name="T39" fmla="*/ 2173 h 3025"/>
                          <a:gd name="T40" fmla="*/ 1232 w 2847"/>
                          <a:gd name="T41" fmla="*/ 2296 h 3025"/>
                          <a:gd name="T42" fmla="*/ 1380 w 2847"/>
                          <a:gd name="T43" fmla="*/ 2436 h 3025"/>
                          <a:gd name="T44" fmla="*/ 1552 w 2847"/>
                          <a:gd name="T45" fmla="*/ 2485 h 3025"/>
                          <a:gd name="T46" fmla="*/ 1869 w 2847"/>
                          <a:gd name="T47" fmla="*/ 2608 h 3025"/>
                          <a:gd name="T48" fmla="*/ 1960 w 2847"/>
                          <a:gd name="T49" fmla="*/ 2802 h 3025"/>
                          <a:gd name="T50" fmla="*/ 2032 w 2847"/>
                          <a:gd name="T51" fmla="*/ 2983 h 3025"/>
                          <a:gd name="T52" fmla="*/ 2171 w 2847"/>
                          <a:gd name="T53" fmla="*/ 2949 h 3025"/>
                          <a:gd name="T54" fmla="*/ 2413 w 2847"/>
                          <a:gd name="T55" fmla="*/ 2802 h 3025"/>
                          <a:gd name="T56" fmla="*/ 2522 w 2847"/>
                          <a:gd name="T57" fmla="*/ 2580 h 3025"/>
                          <a:gd name="T58" fmla="*/ 2286 w 2847"/>
                          <a:gd name="T59" fmla="*/ 2584 h 3025"/>
                          <a:gd name="T60" fmla="*/ 2135 w 2847"/>
                          <a:gd name="T61" fmla="*/ 2510 h 3025"/>
                          <a:gd name="T62" fmla="*/ 2044 w 2847"/>
                          <a:gd name="T63" fmla="*/ 2323 h 3025"/>
                          <a:gd name="T64" fmla="*/ 1897 w 2847"/>
                          <a:gd name="T65" fmla="*/ 2187 h 3025"/>
                          <a:gd name="T66" fmla="*/ 1917 w 2847"/>
                          <a:gd name="T67" fmla="*/ 2010 h 3025"/>
                          <a:gd name="T68" fmla="*/ 1832 w 2847"/>
                          <a:gd name="T69" fmla="*/ 1885 h 3025"/>
                          <a:gd name="T70" fmla="*/ 1768 w 2847"/>
                          <a:gd name="T71" fmla="*/ 1741 h 3025"/>
                          <a:gd name="T72" fmla="*/ 2070 w 2847"/>
                          <a:gd name="T73" fmla="*/ 1543 h 3025"/>
                          <a:gd name="T74" fmla="*/ 2286 w 2847"/>
                          <a:gd name="T75" fmla="*/ 1493 h 3025"/>
                          <a:gd name="T76" fmla="*/ 2373 w 2847"/>
                          <a:gd name="T77" fmla="*/ 1246 h 3025"/>
                          <a:gd name="T78" fmla="*/ 2359 w 2847"/>
                          <a:gd name="T79" fmla="*/ 1036 h 3025"/>
                          <a:gd name="T80" fmla="*/ 2522 w 2847"/>
                          <a:gd name="T81" fmla="*/ 883 h 3025"/>
                          <a:gd name="T82" fmla="*/ 2722 w 2847"/>
                          <a:gd name="T83" fmla="*/ 848 h 3025"/>
                          <a:gd name="T84" fmla="*/ 2758 w 2847"/>
                          <a:gd name="T85" fmla="*/ 695 h 3025"/>
                          <a:gd name="T86" fmla="*/ 2771 w 2847"/>
                          <a:gd name="T87" fmla="*/ 431 h 3025"/>
                          <a:gd name="T88" fmla="*/ 2565 w 2847"/>
                          <a:gd name="T89" fmla="*/ 292 h 3025"/>
                          <a:gd name="T90" fmla="*/ 2373 w 2847"/>
                          <a:gd name="T91" fmla="*/ 155 h 3025"/>
                          <a:gd name="T92" fmla="*/ 2341 w 2847"/>
                          <a:gd name="T93" fmla="*/ 0 h 3025"/>
                          <a:gd name="T94" fmla="*/ 2159 w 2847"/>
                          <a:gd name="T95" fmla="*/ 97 h 3025"/>
                          <a:gd name="T96" fmla="*/ 2075 w 2847"/>
                          <a:gd name="T97" fmla="*/ 243 h 3025"/>
                          <a:gd name="T98" fmla="*/ 2002 w 2847"/>
                          <a:gd name="T99" fmla="*/ 376 h 3025"/>
                          <a:gd name="T100" fmla="*/ 1854 w 2847"/>
                          <a:gd name="T101" fmla="*/ 353 h 3025"/>
                          <a:gd name="T102" fmla="*/ 1596 w 2847"/>
                          <a:gd name="T103" fmla="*/ 353 h 3025"/>
                          <a:gd name="T104" fmla="*/ 1294 w 2847"/>
                          <a:gd name="T105" fmla="*/ 254 h 3025"/>
                          <a:gd name="T106" fmla="*/ 981 w 2847"/>
                          <a:gd name="T107" fmla="*/ 349 h 3025"/>
                          <a:gd name="T108" fmla="*/ 899 w 2847"/>
                          <a:gd name="T109" fmla="*/ 496 h 3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7" h="3025">
                            <a:moveTo>
                              <a:pt x="840" y="573"/>
                            </a:moveTo>
                            <a:lnTo>
                              <a:pt x="705" y="607"/>
                            </a:lnTo>
                            <a:lnTo>
                              <a:pt x="576" y="463"/>
                            </a:lnTo>
                            <a:lnTo>
                              <a:pt x="447" y="363"/>
                            </a:lnTo>
                            <a:lnTo>
                              <a:pt x="387" y="349"/>
                            </a:lnTo>
                            <a:lnTo>
                              <a:pt x="278" y="364"/>
                            </a:lnTo>
                            <a:lnTo>
                              <a:pt x="234" y="312"/>
                            </a:lnTo>
                            <a:lnTo>
                              <a:pt x="147" y="263"/>
                            </a:lnTo>
                            <a:lnTo>
                              <a:pt x="42" y="289"/>
                            </a:lnTo>
                            <a:lnTo>
                              <a:pt x="8" y="364"/>
                            </a:lnTo>
                            <a:lnTo>
                              <a:pt x="0" y="445"/>
                            </a:lnTo>
                            <a:lnTo>
                              <a:pt x="18" y="519"/>
                            </a:lnTo>
                            <a:lnTo>
                              <a:pt x="14" y="616"/>
                            </a:lnTo>
                            <a:lnTo>
                              <a:pt x="115" y="712"/>
                            </a:lnTo>
                            <a:lnTo>
                              <a:pt x="171" y="720"/>
                            </a:lnTo>
                            <a:lnTo>
                              <a:pt x="237" y="660"/>
                            </a:lnTo>
                            <a:lnTo>
                              <a:pt x="326" y="634"/>
                            </a:lnTo>
                            <a:lnTo>
                              <a:pt x="415" y="636"/>
                            </a:lnTo>
                            <a:lnTo>
                              <a:pt x="607" y="690"/>
                            </a:lnTo>
                            <a:lnTo>
                              <a:pt x="677" y="793"/>
                            </a:lnTo>
                            <a:lnTo>
                              <a:pt x="695" y="913"/>
                            </a:lnTo>
                            <a:lnTo>
                              <a:pt x="760" y="1007"/>
                            </a:lnTo>
                            <a:lnTo>
                              <a:pt x="890" y="1155"/>
                            </a:lnTo>
                            <a:lnTo>
                              <a:pt x="884" y="1203"/>
                            </a:lnTo>
                            <a:lnTo>
                              <a:pt x="929" y="1255"/>
                            </a:lnTo>
                            <a:lnTo>
                              <a:pt x="954" y="1332"/>
                            </a:lnTo>
                            <a:lnTo>
                              <a:pt x="1028" y="1428"/>
                            </a:lnTo>
                            <a:lnTo>
                              <a:pt x="1179" y="1381"/>
                            </a:lnTo>
                            <a:lnTo>
                              <a:pt x="1279" y="1406"/>
                            </a:lnTo>
                            <a:lnTo>
                              <a:pt x="1316" y="1500"/>
                            </a:lnTo>
                            <a:lnTo>
                              <a:pt x="1245" y="1590"/>
                            </a:lnTo>
                            <a:lnTo>
                              <a:pt x="1187" y="1651"/>
                            </a:lnTo>
                            <a:lnTo>
                              <a:pt x="1187" y="1746"/>
                            </a:lnTo>
                            <a:lnTo>
                              <a:pt x="1254" y="1852"/>
                            </a:lnTo>
                            <a:lnTo>
                              <a:pt x="1329" y="1866"/>
                            </a:lnTo>
                            <a:lnTo>
                              <a:pt x="1366" y="1901"/>
                            </a:lnTo>
                            <a:lnTo>
                              <a:pt x="1397" y="1980"/>
                            </a:lnTo>
                            <a:lnTo>
                              <a:pt x="1383" y="2038"/>
                            </a:lnTo>
                            <a:lnTo>
                              <a:pt x="1364" y="2095"/>
                            </a:lnTo>
                            <a:lnTo>
                              <a:pt x="1322" y="2173"/>
                            </a:lnTo>
                            <a:lnTo>
                              <a:pt x="1275" y="2247"/>
                            </a:lnTo>
                            <a:lnTo>
                              <a:pt x="1232" y="2296"/>
                            </a:lnTo>
                            <a:lnTo>
                              <a:pt x="1272" y="2419"/>
                            </a:lnTo>
                            <a:lnTo>
                              <a:pt x="1380" y="2436"/>
                            </a:lnTo>
                            <a:lnTo>
                              <a:pt x="1466" y="2485"/>
                            </a:lnTo>
                            <a:lnTo>
                              <a:pt x="1552" y="2485"/>
                            </a:lnTo>
                            <a:lnTo>
                              <a:pt x="1675" y="2573"/>
                            </a:lnTo>
                            <a:lnTo>
                              <a:pt x="1869" y="2608"/>
                            </a:lnTo>
                            <a:lnTo>
                              <a:pt x="1893" y="2691"/>
                            </a:lnTo>
                            <a:lnTo>
                              <a:pt x="1960" y="2802"/>
                            </a:lnTo>
                            <a:lnTo>
                              <a:pt x="2008" y="2879"/>
                            </a:lnTo>
                            <a:lnTo>
                              <a:pt x="2032" y="2983"/>
                            </a:lnTo>
                            <a:lnTo>
                              <a:pt x="2093" y="3025"/>
                            </a:lnTo>
                            <a:lnTo>
                              <a:pt x="2171" y="2949"/>
                            </a:lnTo>
                            <a:lnTo>
                              <a:pt x="2317" y="2949"/>
                            </a:lnTo>
                            <a:lnTo>
                              <a:pt x="2413" y="2802"/>
                            </a:lnTo>
                            <a:lnTo>
                              <a:pt x="2502" y="2683"/>
                            </a:lnTo>
                            <a:lnTo>
                              <a:pt x="2522" y="2580"/>
                            </a:lnTo>
                            <a:lnTo>
                              <a:pt x="2407" y="2559"/>
                            </a:lnTo>
                            <a:lnTo>
                              <a:pt x="2286" y="2584"/>
                            </a:lnTo>
                            <a:lnTo>
                              <a:pt x="2199" y="2584"/>
                            </a:lnTo>
                            <a:lnTo>
                              <a:pt x="2135" y="2510"/>
                            </a:lnTo>
                            <a:lnTo>
                              <a:pt x="2105" y="2371"/>
                            </a:lnTo>
                            <a:lnTo>
                              <a:pt x="2044" y="2323"/>
                            </a:lnTo>
                            <a:lnTo>
                              <a:pt x="2002" y="2253"/>
                            </a:lnTo>
                            <a:lnTo>
                              <a:pt x="1897" y="2187"/>
                            </a:lnTo>
                            <a:lnTo>
                              <a:pt x="1905" y="2093"/>
                            </a:lnTo>
                            <a:lnTo>
                              <a:pt x="1917" y="2010"/>
                            </a:lnTo>
                            <a:lnTo>
                              <a:pt x="1960" y="1926"/>
                            </a:lnTo>
                            <a:lnTo>
                              <a:pt x="1832" y="1885"/>
                            </a:lnTo>
                            <a:lnTo>
                              <a:pt x="1725" y="1840"/>
                            </a:lnTo>
                            <a:lnTo>
                              <a:pt x="1768" y="1741"/>
                            </a:lnTo>
                            <a:lnTo>
                              <a:pt x="1911" y="1641"/>
                            </a:lnTo>
                            <a:lnTo>
                              <a:pt x="2070" y="1543"/>
                            </a:lnTo>
                            <a:lnTo>
                              <a:pt x="2196" y="1537"/>
                            </a:lnTo>
                            <a:lnTo>
                              <a:pt x="2286" y="1493"/>
                            </a:lnTo>
                            <a:lnTo>
                              <a:pt x="2329" y="1394"/>
                            </a:lnTo>
                            <a:lnTo>
                              <a:pt x="2373" y="1246"/>
                            </a:lnTo>
                            <a:lnTo>
                              <a:pt x="2347" y="1147"/>
                            </a:lnTo>
                            <a:lnTo>
                              <a:pt x="2359" y="1036"/>
                            </a:lnTo>
                            <a:lnTo>
                              <a:pt x="2407" y="897"/>
                            </a:lnTo>
                            <a:lnTo>
                              <a:pt x="2522" y="883"/>
                            </a:lnTo>
                            <a:lnTo>
                              <a:pt x="2625" y="862"/>
                            </a:lnTo>
                            <a:lnTo>
                              <a:pt x="2722" y="848"/>
                            </a:lnTo>
                            <a:lnTo>
                              <a:pt x="2758" y="814"/>
                            </a:lnTo>
                            <a:lnTo>
                              <a:pt x="2758" y="695"/>
                            </a:lnTo>
                            <a:lnTo>
                              <a:pt x="2847" y="551"/>
                            </a:lnTo>
                            <a:lnTo>
                              <a:pt x="2771" y="431"/>
                            </a:lnTo>
                            <a:lnTo>
                              <a:pt x="2680" y="362"/>
                            </a:lnTo>
                            <a:lnTo>
                              <a:pt x="2565" y="292"/>
                            </a:lnTo>
                            <a:lnTo>
                              <a:pt x="2459" y="254"/>
                            </a:lnTo>
                            <a:lnTo>
                              <a:pt x="2373" y="155"/>
                            </a:lnTo>
                            <a:lnTo>
                              <a:pt x="2383" y="56"/>
                            </a:lnTo>
                            <a:lnTo>
                              <a:pt x="2341" y="0"/>
                            </a:lnTo>
                            <a:lnTo>
                              <a:pt x="2238" y="21"/>
                            </a:lnTo>
                            <a:lnTo>
                              <a:pt x="2159" y="97"/>
                            </a:lnTo>
                            <a:lnTo>
                              <a:pt x="2113" y="155"/>
                            </a:lnTo>
                            <a:lnTo>
                              <a:pt x="2075" y="243"/>
                            </a:lnTo>
                            <a:lnTo>
                              <a:pt x="2075" y="334"/>
                            </a:lnTo>
                            <a:lnTo>
                              <a:pt x="2002" y="376"/>
                            </a:lnTo>
                            <a:lnTo>
                              <a:pt x="1941" y="402"/>
                            </a:lnTo>
                            <a:lnTo>
                              <a:pt x="1854" y="353"/>
                            </a:lnTo>
                            <a:lnTo>
                              <a:pt x="1768" y="353"/>
                            </a:lnTo>
                            <a:lnTo>
                              <a:pt x="1596" y="353"/>
                            </a:lnTo>
                            <a:lnTo>
                              <a:pt x="1423" y="303"/>
                            </a:lnTo>
                            <a:lnTo>
                              <a:pt x="1294" y="254"/>
                            </a:lnTo>
                            <a:lnTo>
                              <a:pt x="1164" y="303"/>
                            </a:lnTo>
                            <a:lnTo>
                              <a:pt x="981" y="349"/>
                            </a:lnTo>
                            <a:lnTo>
                              <a:pt x="959" y="429"/>
                            </a:lnTo>
                            <a:lnTo>
                              <a:pt x="899" y="496"/>
                            </a:lnTo>
                            <a:lnTo>
                              <a:pt x="840" y="573"/>
                            </a:lnTo>
                            <a:close/>
                          </a:path>
                        </a:pathLst>
                      </a:custGeom>
                      <a:solidFill>
                        <a:schemeClr val="accent1">
                          <a:lumMod val="40000"/>
                          <a:lumOff val="6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7" name="Freeform 67">
                        <a:extLst>
                          <a:ext uri="{FF2B5EF4-FFF2-40B4-BE49-F238E27FC236}">
                            <a16:creationId xmlns:a16="http://schemas.microsoft.com/office/drawing/2014/main" id="{F50C376D-0489-40A0-BFC8-18D37153713D}"/>
                          </a:ext>
                        </a:extLst>
                      </p:cNvPr>
                      <p:cNvSpPr>
                        <a:spLocks/>
                      </p:cNvSpPr>
                      <p:nvPr/>
                    </p:nvSpPr>
                    <p:spPr bwMode="auto">
                      <a:xfrm>
                        <a:off x="3621422" y="693377"/>
                        <a:ext cx="990372" cy="1348543"/>
                      </a:xfrm>
                      <a:custGeom>
                        <a:avLst/>
                        <a:gdLst>
                          <a:gd name="T0" fmla="*/ 1617 w 2591"/>
                          <a:gd name="T1" fmla="*/ 1771 h 4258"/>
                          <a:gd name="T2" fmla="*/ 1431 w 2591"/>
                          <a:gd name="T3" fmla="*/ 1555 h 4258"/>
                          <a:gd name="T4" fmla="*/ 1227 w 2591"/>
                          <a:gd name="T5" fmla="*/ 1375 h 4258"/>
                          <a:gd name="T6" fmla="*/ 1287 w 2591"/>
                          <a:gd name="T7" fmla="*/ 1114 h 4258"/>
                          <a:gd name="T8" fmla="*/ 1101 w 2591"/>
                          <a:gd name="T9" fmla="*/ 925 h 4258"/>
                          <a:gd name="T10" fmla="*/ 1531 w 2591"/>
                          <a:gd name="T11" fmla="*/ 723 h 4258"/>
                          <a:gd name="T12" fmla="*/ 1699 w 2591"/>
                          <a:gd name="T13" fmla="*/ 428 h 4258"/>
                          <a:gd name="T14" fmla="*/ 1737 w 2591"/>
                          <a:gd name="T15" fmla="*/ 85 h 4258"/>
                          <a:gd name="T16" fmla="*/ 2050 w 2591"/>
                          <a:gd name="T17" fmla="*/ 36 h 4258"/>
                          <a:gd name="T18" fmla="*/ 2277 w 2591"/>
                          <a:gd name="T19" fmla="*/ 61 h 4258"/>
                          <a:gd name="T20" fmla="*/ 2359 w 2591"/>
                          <a:gd name="T21" fmla="*/ 456 h 4258"/>
                          <a:gd name="T22" fmla="*/ 2338 w 2591"/>
                          <a:gd name="T23" fmla="*/ 934 h 4258"/>
                          <a:gd name="T24" fmla="*/ 2467 w 2591"/>
                          <a:gd name="T25" fmla="*/ 1228 h 4258"/>
                          <a:gd name="T26" fmla="*/ 2462 w 2591"/>
                          <a:gd name="T27" fmla="*/ 1480 h 4258"/>
                          <a:gd name="T28" fmla="*/ 2524 w 2591"/>
                          <a:gd name="T29" fmla="*/ 1613 h 4258"/>
                          <a:gd name="T30" fmla="*/ 2548 w 2591"/>
                          <a:gd name="T31" fmla="*/ 1827 h 4258"/>
                          <a:gd name="T32" fmla="*/ 2332 w 2591"/>
                          <a:gd name="T33" fmla="*/ 1877 h 4258"/>
                          <a:gd name="T34" fmla="*/ 2160 w 2591"/>
                          <a:gd name="T35" fmla="*/ 2026 h 4258"/>
                          <a:gd name="T36" fmla="*/ 2160 w 2591"/>
                          <a:gd name="T37" fmla="*/ 2174 h 4258"/>
                          <a:gd name="T38" fmla="*/ 2117 w 2591"/>
                          <a:gd name="T39" fmla="*/ 2323 h 4258"/>
                          <a:gd name="T40" fmla="*/ 2030 w 2591"/>
                          <a:gd name="T41" fmla="*/ 2422 h 4258"/>
                          <a:gd name="T42" fmla="*/ 2030 w 2591"/>
                          <a:gd name="T43" fmla="*/ 2621 h 4258"/>
                          <a:gd name="T44" fmla="*/ 2117 w 2591"/>
                          <a:gd name="T45" fmla="*/ 2770 h 4258"/>
                          <a:gd name="T46" fmla="*/ 2289 w 2591"/>
                          <a:gd name="T47" fmla="*/ 2819 h 4258"/>
                          <a:gd name="T48" fmla="*/ 2375 w 2591"/>
                          <a:gd name="T49" fmla="*/ 3017 h 4258"/>
                          <a:gd name="T50" fmla="*/ 2419 w 2591"/>
                          <a:gd name="T51" fmla="*/ 3117 h 4258"/>
                          <a:gd name="T52" fmla="*/ 2375 w 2591"/>
                          <a:gd name="T53" fmla="*/ 3266 h 4258"/>
                          <a:gd name="T54" fmla="*/ 2246 w 2591"/>
                          <a:gd name="T55" fmla="*/ 3365 h 4258"/>
                          <a:gd name="T56" fmla="*/ 2332 w 2591"/>
                          <a:gd name="T57" fmla="*/ 3514 h 4258"/>
                          <a:gd name="T58" fmla="*/ 2505 w 2591"/>
                          <a:gd name="T59" fmla="*/ 3663 h 4258"/>
                          <a:gd name="T60" fmla="*/ 2548 w 2591"/>
                          <a:gd name="T61" fmla="*/ 3812 h 4258"/>
                          <a:gd name="T62" fmla="*/ 2505 w 2591"/>
                          <a:gd name="T63" fmla="*/ 4010 h 4258"/>
                          <a:gd name="T64" fmla="*/ 2324 w 2591"/>
                          <a:gd name="T65" fmla="*/ 4119 h 4258"/>
                          <a:gd name="T66" fmla="*/ 2043 w 2591"/>
                          <a:gd name="T67" fmla="*/ 4150 h 4258"/>
                          <a:gd name="T68" fmla="*/ 1870 w 2591"/>
                          <a:gd name="T69" fmla="*/ 3983 h 4258"/>
                          <a:gd name="T70" fmla="*/ 1642 w 2591"/>
                          <a:gd name="T71" fmla="*/ 3812 h 4258"/>
                          <a:gd name="T72" fmla="*/ 1426 w 2591"/>
                          <a:gd name="T73" fmla="*/ 3812 h 4258"/>
                          <a:gd name="T74" fmla="*/ 1298 w 2591"/>
                          <a:gd name="T75" fmla="*/ 3889 h 4258"/>
                          <a:gd name="T76" fmla="*/ 1210 w 2591"/>
                          <a:gd name="T77" fmla="*/ 4109 h 4258"/>
                          <a:gd name="T78" fmla="*/ 1038 w 2591"/>
                          <a:gd name="T79" fmla="*/ 4208 h 4258"/>
                          <a:gd name="T80" fmla="*/ 865 w 2591"/>
                          <a:gd name="T81" fmla="*/ 4159 h 4258"/>
                          <a:gd name="T82" fmla="*/ 690 w 2591"/>
                          <a:gd name="T83" fmla="*/ 3973 h 4258"/>
                          <a:gd name="T84" fmla="*/ 564 w 2591"/>
                          <a:gd name="T85" fmla="*/ 3713 h 4258"/>
                          <a:gd name="T86" fmla="*/ 433 w 2591"/>
                          <a:gd name="T87" fmla="*/ 3564 h 4258"/>
                          <a:gd name="T88" fmla="*/ 347 w 2591"/>
                          <a:gd name="T89" fmla="*/ 3365 h 4258"/>
                          <a:gd name="T90" fmla="*/ 261 w 2591"/>
                          <a:gd name="T91" fmla="*/ 3117 h 4258"/>
                          <a:gd name="T92" fmla="*/ 89 w 2591"/>
                          <a:gd name="T93" fmla="*/ 2918 h 4258"/>
                          <a:gd name="T94" fmla="*/ 27 w 2591"/>
                          <a:gd name="T95" fmla="*/ 2877 h 4258"/>
                          <a:gd name="T96" fmla="*/ 95 w 2591"/>
                          <a:gd name="T97" fmla="*/ 2610 h 4258"/>
                          <a:gd name="T98" fmla="*/ 86 w 2591"/>
                          <a:gd name="T99" fmla="*/ 2304 h 4258"/>
                          <a:gd name="T100" fmla="*/ 82 w 2591"/>
                          <a:gd name="T101" fmla="*/ 2125 h 4258"/>
                          <a:gd name="T102" fmla="*/ 107 w 2591"/>
                          <a:gd name="T103" fmla="*/ 1892 h 4258"/>
                          <a:gd name="T104" fmla="*/ 433 w 2591"/>
                          <a:gd name="T105" fmla="*/ 1628 h 4258"/>
                          <a:gd name="T106" fmla="*/ 704 w 2591"/>
                          <a:gd name="T107" fmla="*/ 1619 h 4258"/>
                          <a:gd name="T108" fmla="*/ 1005 w 2591"/>
                          <a:gd name="T109" fmla="*/ 1759 h 4258"/>
                          <a:gd name="T110" fmla="*/ 1336 w 2591"/>
                          <a:gd name="T111" fmla="*/ 2064 h 4258"/>
                          <a:gd name="T112" fmla="*/ 1501 w 2591"/>
                          <a:gd name="T113" fmla="*/ 2137 h 4258"/>
                          <a:gd name="T114" fmla="*/ 1833 w 2591"/>
                          <a:gd name="T115" fmla="*/ 1872 h 4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1" h="4258">
                            <a:moveTo>
                              <a:pt x="1851" y="1767"/>
                            </a:moveTo>
                            <a:lnTo>
                              <a:pt x="1741" y="1747"/>
                            </a:lnTo>
                            <a:lnTo>
                              <a:pt x="1617" y="1771"/>
                            </a:lnTo>
                            <a:lnTo>
                              <a:pt x="1527" y="1769"/>
                            </a:lnTo>
                            <a:lnTo>
                              <a:pt x="1463" y="1696"/>
                            </a:lnTo>
                            <a:lnTo>
                              <a:pt x="1431" y="1555"/>
                            </a:lnTo>
                            <a:lnTo>
                              <a:pt x="1368" y="1501"/>
                            </a:lnTo>
                            <a:lnTo>
                              <a:pt x="1329" y="1435"/>
                            </a:lnTo>
                            <a:lnTo>
                              <a:pt x="1227" y="1375"/>
                            </a:lnTo>
                            <a:lnTo>
                              <a:pt x="1232" y="1274"/>
                            </a:lnTo>
                            <a:lnTo>
                              <a:pt x="1248" y="1198"/>
                            </a:lnTo>
                            <a:lnTo>
                              <a:pt x="1287" y="1114"/>
                            </a:lnTo>
                            <a:lnTo>
                              <a:pt x="1164" y="1071"/>
                            </a:lnTo>
                            <a:lnTo>
                              <a:pt x="1051" y="1029"/>
                            </a:lnTo>
                            <a:lnTo>
                              <a:pt x="1101" y="925"/>
                            </a:lnTo>
                            <a:lnTo>
                              <a:pt x="1243" y="828"/>
                            </a:lnTo>
                            <a:lnTo>
                              <a:pt x="1393" y="730"/>
                            </a:lnTo>
                            <a:lnTo>
                              <a:pt x="1531" y="723"/>
                            </a:lnTo>
                            <a:lnTo>
                              <a:pt x="1618" y="679"/>
                            </a:lnTo>
                            <a:lnTo>
                              <a:pt x="1657" y="575"/>
                            </a:lnTo>
                            <a:lnTo>
                              <a:pt x="1699" y="428"/>
                            </a:lnTo>
                            <a:lnTo>
                              <a:pt x="1673" y="329"/>
                            </a:lnTo>
                            <a:lnTo>
                              <a:pt x="1687" y="223"/>
                            </a:lnTo>
                            <a:lnTo>
                              <a:pt x="1737" y="85"/>
                            </a:lnTo>
                            <a:lnTo>
                              <a:pt x="1851" y="72"/>
                            </a:lnTo>
                            <a:lnTo>
                              <a:pt x="1975" y="45"/>
                            </a:lnTo>
                            <a:lnTo>
                              <a:pt x="2050" y="36"/>
                            </a:lnTo>
                            <a:lnTo>
                              <a:pt x="2089" y="0"/>
                            </a:lnTo>
                            <a:lnTo>
                              <a:pt x="2170" y="6"/>
                            </a:lnTo>
                            <a:lnTo>
                              <a:pt x="2277" y="61"/>
                            </a:lnTo>
                            <a:lnTo>
                              <a:pt x="2335" y="139"/>
                            </a:lnTo>
                            <a:lnTo>
                              <a:pt x="2310" y="300"/>
                            </a:lnTo>
                            <a:lnTo>
                              <a:pt x="2359" y="456"/>
                            </a:lnTo>
                            <a:lnTo>
                              <a:pt x="2389" y="601"/>
                            </a:lnTo>
                            <a:lnTo>
                              <a:pt x="2337" y="679"/>
                            </a:lnTo>
                            <a:lnTo>
                              <a:pt x="2338" y="934"/>
                            </a:lnTo>
                            <a:lnTo>
                              <a:pt x="2385" y="1036"/>
                            </a:lnTo>
                            <a:lnTo>
                              <a:pt x="2439" y="1066"/>
                            </a:lnTo>
                            <a:lnTo>
                              <a:pt x="2467" y="1228"/>
                            </a:lnTo>
                            <a:lnTo>
                              <a:pt x="2505" y="1282"/>
                            </a:lnTo>
                            <a:lnTo>
                              <a:pt x="2462" y="1381"/>
                            </a:lnTo>
                            <a:lnTo>
                              <a:pt x="2462" y="1480"/>
                            </a:lnTo>
                            <a:lnTo>
                              <a:pt x="2462" y="1480"/>
                            </a:lnTo>
                            <a:lnTo>
                              <a:pt x="2462" y="1530"/>
                            </a:lnTo>
                            <a:lnTo>
                              <a:pt x="2524" y="1613"/>
                            </a:lnTo>
                            <a:lnTo>
                              <a:pt x="2569" y="1707"/>
                            </a:lnTo>
                            <a:lnTo>
                              <a:pt x="2548" y="1778"/>
                            </a:lnTo>
                            <a:lnTo>
                              <a:pt x="2548" y="1827"/>
                            </a:lnTo>
                            <a:lnTo>
                              <a:pt x="2462" y="1877"/>
                            </a:lnTo>
                            <a:lnTo>
                              <a:pt x="2375" y="1877"/>
                            </a:lnTo>
                            <a:lnTo>
                              <a:pt x="2332" y="1877"/>
                            </a:lnTo>
                            <a:lnTo>
                              <a:pt x="2260" y="1947"/>
                            </a:lnTo>
                            <a:lnTo>
                              <a:pt x="2188" y="1958"/>
                            </a:lnTo>
                            <a:lnTo>
                              <a:pt x="2160" y="2026"/>
                            </a:lnTo>
                            <a:lnTo>
                              <a:pt x="2160" y="2125"/>
                            </a:lnTo>
                            <a:lnTo>
                              <a:pt x="2117" y="2125"/>
                            </a:lnTo>
                            <a:lnTo>
                              <a:pt x="2160" y="2174"/>
                            </a:lnTo>
                            <a:lnTo>
                              <a:pt x="2117" y="2224"/>
                            </a:lnTo>
                            <a:lnTo>
                              <a:pt x="2117" y="2274"/>
                            </a:lnTo>
                            <a:lnTo>
                              <a:pt x="2117" y="2323"/>
                            </a:lnTo>
                            <a:lnTo>
                              <a:pt x="2074" y="2373"/>
                            </a:lnTo>
                            <a:lnTo>
                              <a:pt x="2117" y="2422"/>
                            </a:lnTo>
                            <a:lnTo>
                              <a:pt x="2030" y="2422"/>
                            </a:lnTo>
                            <a:lnTo>
                              <a:pt x="2030" y="2472"/>
                            </a:lnTo>
                            <a:lnTo>
                              <a:pt x="2030" y="2522"/>
                            </a:lnTo>
                            <a:lnTo>
                              <a:pt x="2030" y="2621"/>
                            </a:lnTo>
                            <a:lnTo>
                              <a:pt x="2030" y="2670"/>
                            </a:lnTo>
                            <a:lnTo>
                              <a:pt x="2074" y="2720"/>
                            </a:lnTo>
                            <a:lnTo>
                              <a:pt x="2117" y="2770"/>
                            </a:lnTo>
                            <a:lnTo>
                              <a:pt x="2203" y="2770"/>
                            </a:lnTo>
                            <a:lnTo>
                              <a:pt x="2246" y="2770"/>
                            </a:lnTo>
                            <a:lnTo>
                              <a:pt x="2289" y="2819"/>
                            </a:lnTo>
                            <a:lnTo>
                              <a:pt x="2332" y="2869"/>
                            </a:lnTo>
                            <a:lnTo>
                              <a:pt x="2375" y="2968"/>
                            </a:lnTo>
                            <a:lnTo>
                              <a:pt x="2375" y="3017"/>
                            </a:lnTo>
                            <a:lnTo>
                              <a:pt x="2419" y="3017"/>
                            </a:lnTo>
                            <a:lnTo>
                              <a:pt x="2419" y="3067"/>
                            </a:lnTo>
                            <a:lnTo>
                              <a:pt x="2419" y="3117"/>
                            </a:lnTo>
                            <a:lnTo>
                              <a:pt x="2419" y="3166"/>
                            </a:lnTo>
                            <a:lnTo>
                              <a:pt x="2375" y="3217"/>
                            </a:lnTo>
                            <a:lnTo>
                              <a:pt x="2375" y="3266"/>
                            </a:lnTo>
                            <a:lnTo>
                              <a:pt x="2332" y="3266"/>
                            </a:lnTo>
                            <a:lnTo>
                              <a:pt x="2279" y="3315"/>
                            </a:lnTo>
                            <a:lnTo>
                              <a:pt x="2246" y="3365"/>
                            </a:lnTo>
                            <a:lnTo>
                              <a:pt x="2246" y="3415"/>
                            </a:lnTo>
                            <a:lnTo>
                              <a:pt x="2289" y="3465"/>
                            </a:lnTo>
                            <a:lnTo>
                              <a:pt x="2332" y="3514"/>
                            </a:lnTo>
                            <a:lnTo>
                              <a:pt x="2419" y="3564"/>
                            </a:lnTo>
                            <a:lnTo>
                              <a:pt x="2462" y="3613"/>
                            </a:lnTo>
                            <a:lnTo>
                              <a:pt x="2505" y="3663"/>
                            </a:lnTo>
                            <a:lnTo>
                              <a:pt x="2505" y="3713"/>
                            </a:lnTo>
                            <a:lnTo>
                              <a:pt x="2548" y="3762"/>
                            </a:lnTo>
                            <a:lnTo>
                              <a:pt x="2548" y="3812"/>
                            </a:lnTo>
                            <a:lnTo>
                              <a:pt x="2591" y="3911"/>
                            </a:lnTo>
                            <a:lnTo>
                              <a:pt x="2591" y="3960"/>
                            </a:lnTo>
                            <a:lnTo>
                              <a:pt x="2505" y="4010"/>
                            </a:lnTo>
                            <a:lnTo>
                              <a:pt x="2462" y="4010"/>
                            </a:lnTo>
                            <a:lnTo>
                              <a:pt x="2419" y="4060"/>
                            </a:lnTo>
                            <a:lnTo>
                              <a:pt x="2324" y="4119"/>
                            </a:lnTo>
                            <a:lnTo>
                              <a:pt x="2203" y="4159"/>
                            </a:lnTo>
                            <a:lnTo>
                              <a:pt x="2160" y="4159"/>
                            </a:lnTo>
                            <a:lnTo>
                              <a:pt x="2043" y="4150"/>
                            </a:lnTo>
                            <a:lnTo>
                              <a:pt x="1987" y="4109"/>
                            </a:lnTo>
                            <a:lnTo>
                              <a:pt x="1888" y="4067"/>
                            </a:lnTo>
                            <a:lnTo>
                              <a:pt x="1870" y="3983"/>
                            </a:lnTo>
                            <a:lnTo>
                              <a:pt x="1816" y="3910"/>
                            </a:lnTo>
                            <a:lnTo>
                              <a:pt x="1728" y="3812"/>
                            </a:lnTo>
                            <a:lnTo>
                              <a:pt x="1642" y="3812"/>
                            </a:lnTo>
                            <a:lnTo>
                              <a:pt x="1598" y="3861"/>
                            </a:lnTo>
                            <a:lnTo>
                              <a:pt x="1512" y="3861"/>
                            </a:lnTo>
                            <a:lnTo>
                              <a:pt x="1426" y="3812"/>
                            </a:lnTo>
                            <a:lnTo>
                              <a:pt x="1340" y="3812"/>
                            </a:lnTo>
                            <a:lnTo>
                              <a:pt x="1340" y="3812"/>
                            </a:lnTo>
                            <a:lnTo>
                              <a:pt x="1298" y="3889"/>
                            </a:lnTo>
                            <a:lnTo>
                              <a:pt x="1297" y="4010"/>
                            </a:lnTo>
                            <a:lnTo>
                              <a:pt x="1254" y="4060"/>
                            </a:lnTo>
                            <a:lnTo>
                              <a:pt x="1210" y="4109"/>
                            </a:lnTo>
                            <a:lnTo>
                              <a:pt x="1167" y="4109"/>
                            </a:lnTo>
                            <a:lnTo>
                              <a:pt x="1124" y="4109"/>
                            </a:lnTo>
                            <a:lnTo>
                              <a:pt x="1038" y="4208"/>
                            </a:lnTo>
                            <a:lnTo>
                              <a:pt x="995" y="4208"/>
                            </a:lnTo>
                            <a:lnTo>
                              <a:pt x="909" y="4258"/>
                            </a:lnTo>
                            <a:lnTo>
                              <a:pt x="865" y="4159"/>
                            </a:lnTo>
                            <a:lnTo>
                              <a:pt x="822" y="4109"/>
                            </a:lnTo>
                            <a:lnTo>
                              <a:pt x="779" y="4060"/>
                            </a:lnTo>
                            <a:lnTo>
                              <a:pt x="690" y="3973"/>
                            </a:lnTo>
                            <a:lnTo>
                              <a:pt x="608" y="3920"/>
                            </a:lnTo>
                            <a:lnTo>
                              <a:pt x="564" y="3812"/>
                            </a:lnTo>
                            <a:lnTo>
                              <a:pt x="564" y="3713"/>
                            </a:lnTo>
                            <a:lnTo>
                              <a:pt x="564" y="3613"/>
                            </a:lnTo>
                            <a:lnTo>
                              <a:pt x="517" y="3576"/>
                            </a:lnTo>
                            <a:lnTo>
                              <a:pt x="433" y="3564"/>
                            </a:lnTo>
                            <a:lnTo>
                              <a:pt x="433" y="3514"/>
                            </a:lnTo>
                            <a:lnTo>
                              <a:pt x="354" y="3461"/>
                            </a:lnTo>
                            <a:lnTo>
                              <a:pt x="347" y="3365"/>
                            </a:lnTo>
                            <a:lnTo>
                              <a:pt x="304" y="3316"/>
                            </a:lnTo>
                            <a:lnTo>
                              <a:pt x="281" y="3231"/>
                            </a:lnTo>
                            <a:lnTo>
                              <a:pt x="261" y="3117"/>
                            </a:lnTo>
                            <a:lnTo>
                              <a:pt x="175" y="2968"/>
                            </a:lnTo>
                            <a:lnTo>
                              <a:pt x="132" y="2968"/>
                            </a:lnTo>
                            <a:lnTo>
                              <a:pt x="89" y="2918"/>
                            </a:lnTo>
                            <a:lnTo>
                              <a:pt x="45" y="2968"/>
                            </a:lnTo>
                            <a:lnTo>
                              <a:pt x="0" y="2978"/>
                            </a:lnTo>
                            <a:lnTo>
                              <a:pt x="27" y="2877"/>
                            </a:lnTo>
                            <a:lnTo>
                              <a:pt x="4" y="2771"/>
                            </a:lnTo>
                            <a:lnTo>
                              <a:pt x="45" y="2675"/>
                            </a:lnTo>
                            <a:lnTo>
                              <a:pt x="95" y="2610"/>
                            </a:lnTo>
                            <a:lnTo>
                              <a:pt x="117" y="2536"/>
                            </a:lnTo>
                            <a:lnTo>
                              <a:pt x="54" y="2381"/>
                            </a:lnTo>
                            <a:lnTo>
                              <a:pt x="86" y="2304"/>
                            </a:lnTo>
                            <a:lnTo>
                              <a:pt x="106" y="2245"/>
                            </a:lnTo>
                            <a:lnTo>
                              <a:pt x="118" y="2181"/>
                            </a:lnTo>
                            <a:lnTo>
                              <a:pt x="82" y="2125"/>
                            </a:lnTo>
                            <a:lnTo>
                              <a:pt x="10" y="2034"/>
                            </a:lnTo>
                            <a:lnTo>
                              <a:pt x="63" y="1974"/>
                            </a:lnTo>
                            <a:lnTo>
                              <a:pt x="107" y="1892"/>
                            </a:lnTo>
                            <a:lnTo>
                              <a:pt x="167" y="1834"/>
                            </a:lnTo>
                            <a:lnTo>
                              <a:pt x="260" y="1728"/>
                            </a:lnTo>
                            <a:lnTo>
                              <a:pt x="433" y="1628"/>
                            </a:lnTo>
                            <a:lnTo>
                              <a:pt x="520" y="1629"/>
                            </a:lnTo>
                            <a:lnTo>
                              <a:pt x="598" y="1603"/>
                            </a:lnTo>
                            <a:lnTo>
                              <a:pt x="704" y="1619"/>
                            </a:lnTo>
                            <a:lnTo>
                              <a:pt x="798" y="1675"/>
                            </a:lnTo>
                            <a:lnTo>
                              <a:pt x="886" y="1675"/>
                            </a:lnTo>
                            <a:lnTo>
                              <a:pt x="1005" y="1759"/>
                            </a:lnTo>
                            <a:lnTo>
                              <a:pt x="1194" y="1791"/>
                            </a:lnTo>
                            <a:lnTo>
                              <a:pt x="1220" y="1877"/>
                            </a:lnTo>
                            <a:lnTo>
                              <a:pt x="1336" y="2064"/>
                            </a:lnTo>
                            <a:lnTo>
                              <a:pt x="1357" y="2166"/>
                            </a:lnTo>
                            <a:lnTo>
                              <a:pt x="1423" y="2212"/>
                            </a:lnTo>
                            <a:lnTo>
                              <a:pt x="1501" y="2137"/>
                            </a:lnTo>
                            <a:lnTo>
                              <a:pt x="1647" y="2136"/>
                            </a:lnTo>
                            <a:lnTo>
                              <a:pt x="1735" y="1999"/>
                            </a:lnTo>
                            <a:lnTo>
                              <a:pt x="1833" y="1872"/>
                            </a:lnTo>
                            <a:lnTo>
                              <a:pt x="1851" y="1767"/>
                            </a:lnTo>
                            <a:close/>
                          </a:path>
                        </a:pathLst>
                      </a:custGeom>
                      <a:solidFill>
                        <a:schemeClr val="accent2"/>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8" name="Freeform 68">
                        <a:extLst>
                          <a:ext uri="{FF2B5EF4-FFF2-40B4-BE49-F238E27FC236}">
                            <a16:creationId xmlns:a16="http://schemas.microsoft.com/office/drawing/2014/main" id="{1BCBF37E-9C94-40FA-9ACE-DC715D90EC1B}"/>
                          </a:ext>
                        </a:extLst>
                      </p:cNvPr>
                      <p:cNvSpPr>
                        <a:spLocks/>
                      </p:cNvSpPr>
                      <p:nvPr/>
                    </p:nvSpPr>
                    <p:spPr bwMode="auto">
                      <a:xfrm>
                        <a:off x="4074544" y="284535"/>
                        <a:ext cx="1235097" cy="1293081"/>
                      </a:xfrm>
                      <a:custGeom>
                        <a:avLst/>
                        <a:gdLst>
                          <a:gd name="T0" fmla="*/ 2276 w 3231"/>
                          <a:gd name="T1" fmla="*/ 4036 h 4080"/>
                          <a:gd name="T2" fmla="*/ 2352 w 3231"/>
                          <a:gd name="T3" fmla="*/ 3865 h 4080"/>
                          <a:gd name="T4" fmla="*/ 2340 w 3231"/>
                          <a:gd name="T5" fmla="*/ 3685 h 4080"/>
                          <a:gd name="T6" fmla="*/ 2449 w 3231"/>
                          <a:gd name="T7" fmla="*/ 3493 h 4080"/>
                          <a:gd name="T8" fmla="*/ 2607 w 3231"/>
                          <a:gd name="T9" fmla="*/ 3407 h 4080"/>
                          <a:gd name="T10" fmla="*/ 2794 w 3231"/>
                          <a:gd name="T11" fmla="*/ 3146 h 4080"/>
                          <a:gd name="T12" fmla="*/ 2838 w 3231"/>
                          <a:gd name="T13" fmla="*/ 2898 h 4080"/>
                          <a:gd name="T14" fmla="*/ 2924 w 3231"/>
                          <a:gd name="T15" fmla="*/ 2652 h 4080"/>
                          <a:gd name="T16" fmla="*/ 2924 w 3231"/>
                          <a:gd name="T17" fmla="*/ 2404 h 4080"/>
                          <a:gd name="T18" fmla="*/ 2873 w 3231"/>
                          <a:gd name="T19" fmla="*/ 2206 h 4080"/>
                          <a:gd name="T20" fmla="*/ 2881 w 3231"/>
                          <a:gd name="T21" fmla="*/ 2008 h 4080"/>
                          <a:gd name="T22" fmla="*/ 2892 w 3231"/>
                          <a:gd name="T23" fmla="*/ 1631 h 4080"/>
                          <a:gd name="T24" fmla="*/ 2967 w 3231"/>
                          <a:gd name="T25" fmla="*/ 1365 h 4080"/>
                          <a:gd name="T26" fmla="*/ 3104 w 3231"/>
                          <a:gd name="T27" fmla="*/ 1131 h 4080"/>
                          <a:gd name="T28" fmla="*/ 3231 w 3231"/>
                          <a:gd name="T29" fmla="*/ 867 h 4080"/>
                          <a:gd name="T30" fmla="*/ 3025 w 3231"/>
                          <a:gd name="T31" fmla="*/ 597 h 4080"/>
                          <a:gd name="T32" fmla="*/ 3130 w 3231"/>
                          <a:gd name="T33" fmla="*/ 370 h 4080"/>
                          <a:gd name="T34" fmla="*/ 2924 w 3231"/>
                          <a:gd name="T35" fmla="*/ 375 h 4080"/>
                          <a:gd name="T36" fmla="*/ 2622 w 3231"/>
                          <a:gd name="T37" fmla="*/ 326 h 4080"/>
                          <a:gd name="T38" fmla="*/ 2298 w 3231"/>
                          <a:gd name="T39" fmla="*/ 152 h 4080"/>
                          <a:gd name="T40" fmla="*/ 1930 w 3231"/>
                          <a:gd name="T41" fmla="*/ 30 h 4080"/>
                          <a:gd name="T42" fmla="*/ 1628 w 3231"/>
                          <a:gd name="T43" fmla="*/ 30 h 4080"/>
                          <a:gd name="T44" fmla="*/ 1322 w 3231"/>
                          <a:gd name="T45" fmla="*/ 49 h 4080"/>
                          <a:gd name="T46" fmla="*/ 1098 w 3231"/>
                          <a:gd name="T47" fmla="*/ 104 h 4080"/>
                          <a:gd name="T48" fmla="*/ 904 w 3231"/>
                          <a:gd name="T49" fmla="*/ 111 h 4080"/>
                          <a:gd name="T50" fmla="*/ 677 w 3231"/>
                          <a:gd name="T51" fmla="*/ 129 h 4080"/>
                          <a:gd name="T52" fmla="*/ 332 w 3231"/>
                          <a:gd name="T53" fmla="*/ 277 h 4080"/>
                          <a:gd name="T54" fmla="*/ 202 w 3231"/>
                          <a:gd name="T55" fmla="*/ 524 h 4080"/>
                          <a:gd name="T56" fmla="*/ 0 w 3231"/>
                          <a:gd name="T57" fmla="*/ 825 h 4080"/>
                          <a:gd name="T58" fmla="*/ 146 w 3231"/>
                          <a:gd name="T59" fmla="*/ 848 h 4080"/>
                          <a:gd name="T60" fmla="*/ 220 w 3231"/>
                          <a:gd name="T61" fmla="*/ 716 h 4080"/>
                          <a:gd name="T62" fmla="*/ 302 w 3231"/>
                          <a:gd name="T63" fmla="*/ 570 h 4080"/>
                          <a:gd name="T64" fmla="*/ 484 w 3231"/>
                          <a:gd name="T65" fmla="*/ 472 h 4080"/>
                          <a:gd name="T66" fmla="*/ 518 w 3231"/>
                          <a:gd name="T67" fmla="*/ 626 h 4080"/>
                          <a:gd name="T68" fmla="*/ 709 w 3231"/>
                          <a:gd name="T69" fmla="*/ 764 h 4080"/>
                          <a:gd name="T70" fmla="*/ 916 w 3231"/>
                          <a:gd name="T71" fmla="*/ 901 h 4080"/>
                          <a:gd name="T72" fmla="*/ 904 w 3231"/>
                          <a:gd name="T73" fmla="*/ 1164 h 4080"/>
                          <a:gd name="T74" fmla="*/ 991 w 3231"/>
                          <a:gd name="T75" fmla="*/ 1296 h 4080"/>
                          <a:gd name="T76" fmla="*/ 1152 w 3231"/>
                          <a:gd name="T77" fmla="*/ 1428 h 4080"/>
                          <a:gd name="T78" fmla="*/ 1175 w 3231"/>
                          <a:gd name="T79" fmla="*/ 1746 h 4080"/>
                          <a:gd name="T80" fmla="*/ 1152 w 3231"/>
                          <a:gd name="T81" fmla="*/ 1971 h 4080"/>
                          <a:gd name="T82" fmla="*/ 1198 w 3231"/>
                          <a:gd name="T83" fmla="*/ 2323 h 4080"/>
                          <a:gd name="T84" fmla="*/ 1281 w 3231"/>
                          <a:gd name="T85" fmla="*/ 2517 h 4080"/>
                          <a:gd name="T86" fmla="*/ 1275 w 3231"/>
                          <a:gd name="T87" fmla="*/ 2671 h 4080"/>
                          <a:gd name="T88" fmla="*/ 1338 w 3231"/>
                          <a:gd name="T89" fmla="*/ 2902 h 4080"/>
                          <a:gd name="T90" fmla="*/ 1443 w 3231"/>
                          <a:gd name="T91" fmla="*/ 2921 h 4080"/>
                          <a:gd name="T92" fmla="*/ 1607 w 3231"/>
                          <a:gd name="T93" fmla="*/ 2928 h 4080"/>
                          <a:gd name="T94" fmla="*/ 1714 w 3231"/>
                          <a:gd name="T95" fmla="*/ 2997 h 4080"/>
                          <a:gd name="T96" fmla="*/ 1855 w 3231"/>
                          <a:gd name="T97" fmla="*/ 3101 h 4080"/>
                          <a:gd name="T98" fmla="*/ 1930 w 3231"/>
                          <a:gd name="T99" fmla="*/ 3394 h 4080"/>
                          <a:gd name="T100" fmla="*/ 1976 w 3231"/>
                          <a:gd name="T101" fmla="*/ 3588 h 4080"/>
                          <a:gd name="T102" fmla="*/ 2055 w 3231"/>
                          <a:gd name="T103" fmla="*/ 3831 h 4080"/>
                          <a:gd name="T104" fmla="*/ 2122 w 3231"/>
                          <a:gd name="T105" fmla="*/ 4046 h 4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1" h="4080">
                            <a:moveTo>
                              <a:pt x="2207" y="4080"/>
                            </a:moveTo>
                            <a:lnTo>
                              <a:pt x="2276" y="4036"/>
                            </a:lnTo>
                            <a:lnTo>
                              <a:pt x="2322" y="3949"/>
                            </a:lnTo>
                            <a:lnTo>
                              <a:pt x="2352" y="3865"/>
                            </a:lnTo>
                            <a:lnTo>
                              <a:pt x="2376" y="3789"/>
                            </a:lnTo>
                            <a:lnTo>
                              <a:pt x="2340" y="3685"/>
                            </a:lnTo>
                            <a:lnTo>
                              <a:pt x="2352" y="3559"/>
                            </a:lnTo>
                            <a:lnTo>
                              <a:pt x="2449" y="3493"/>
                            </a:lnTo>
                            <a:lnTo>
                              <a:pt x="2528" y="3462"/>
                            </a:lnTo>
                            <a:lnTo>
                              <a:pt x="2607" y="3407"/>
                            </a:lnTo>
                            <a:lnTo>
                              <a:pt x="2708" y="3245"/>
                            </a:lnTo>
                            <a:lnTo>
                              <a:pt x="2794" y="3146"/>
                            </a:lnTo>
                            <a:lnTo>
                              <a:pt x="2838" y="2997"/>
                            </a:lnTo>
                            <a:lnTo>
                              <a:pt x="2838" y="2898"/>
                            </a:lnTo>
                            <a:lnTo>
                              <a:pt x="2881" y="2800"/>
                            </a:lnTo>
                            <a:lnTo>
                              <a:pt x="2924" y="2652"/>
                            </a:lnTo>
                            <a:lnTo>
                              <a:pt x="2910" y="2539"/>
                            </a:lnTo>
                            <a:lnTo>
                              <a:pt x="2924" y="2404"/>
                            </a:lnTo>
                            <a:lnTo>
                              <a:pt x="2916" y="2276"/>
                            </a:lnTo>
                            <a:lnTo>
                              <a:pt x="2873" y="2206"/>
                            </a:lnTo>
                            <a:lnTo>
                              <a:pt x="2881" y="2108"/>
                            </a:lnTo>
                            <a:lnTo>
                              <a:pt x="2881" y="2008"/>
                            </a:lnTo>
                            <a:lnTo>
                              <a:pt x="2910" y="1845"/>
                            </a:lnTo>
                            <a:lnTo>
                              <a:pt x="2892" y="1631"/>
                            </a:lnTo>
                            <a:lnTo>
                              <a:pt x="2904" y="1513"/>
                            </a:lnTo>
                            <a:lnTo>
                              <a:pt x="2967" y="1365"/>
                            </a:lnTo>
                            <a:lnTo>
                              <a:pt x="3010" y="1217"/>
                            </a:lnTo>
                            <a:lnTo>
                              <a:pt x="3104" y="1131"/>
                            </a:lnTo>
                            <a:lnTo>
                              <a:pt x="3182" y="1013"/>
                            </a:lnTo>
                            <a:lnTo>
                              <a:pt x="3231" y="867"/>
                            </a:lnTo>
                            <a:lnTo>
                              <a:pt x="3140" y="728"/>
                            </a:lnTo>
                            <a:lnTo>
                              <a:pt x="3025" y="597"/>
                            </a:lnTo>
                            <a:lnTo>
                              <a:pt x="3067" y="486"/>
                            </a:lnTo>
                            <a:lnTo>
                              <a:pt x="3130" y="370"/>
                            </a:lnTo>
                            <a:lnTo>
                              <a:pt x="3043" y="354"/>
                            </a:lnTo>
                            <a:lnTo>
                              <a:pt x="2924" y="375"/>
                            </a:lnTo>
                            <a:lnTo>
                              <a:pt x="2751" y="425"/>
                            </a:lnTo>
                            <a:lnTo>
                              <a:pt x="2622" y="326"/>
                            </a:lnTo>
                            <a:lnTo>
                              <a:pt x="2449" y="249"/>
                            </a:lnTo>
                            <a:lnTo>
                              <a:pt x="2298" y="152"/>
                            </a:lnTo>
                            <a:lnTo>
                              <a:pt x="2103" y="79"/>
                            </a:lnTo>
                            <a:lnTo>
                              <a:pt x="1930" y="30"/>
                            </a:lnTo>
                            <a:lnTo>
                              <a:pt x="1794" y="0"/>
                            </a:lnTo>
                            <a:lnTo>
                              <a:pt x="1628" y="30"/>
                            </a:lnTo>
                            <a:lnTo>
                              <a:pt x="1455" y="42"/>
                            </a:lnTo>
                            <a:lnTo>
                              <a:pt x="1322" y="49"/>
                            </a:lnTo>
                            <a:lnTo>
                              <a:pt x="1196" y="79"/>
                            </a:lnTo>
                            <a:lnTo>
                              <a:pt x="1098" y="104"/>
                            </a:lnTo>
                            <a:lnTo>
                              <a:pt x="1007" y="55"/>
                            </a:lnTo>
                            <a:lnTo>
                              <a:pt x="904" y="111"/>
                            </a:lnTo>
                            <a:lnTo>
                              <a:pt x="770" y="97"/>
                            </a:lnTo>
                            <a:lnTo>
                              <a:pt x="677" y="129"/>
                            </a:lnTo>
                            <a:lnTo>
                              <a:pt x="505" y="178"/>
                            </a:lnTo>
                            <a:lnTo>
                              <a:pt x="332" y="277"/>
                            </a:lnTo>
                            <a:lnTo>
                              <a:pt x="245" y="375"/>
                            </a:lnTo>
                            <a:lnTo>
                              <a:pt x="202" y="524"/>
                            </a:lnTo>
                            <a:lnTo>
                              <a:pt x="55" y="631"/>
                            </a:lnTo>
                            <a:lnTo>
                              <a:pt x="0" y="825"/>
                            </a:lnTo>
                            <a:lnTo>
                              <a:pt x="88" y="875"/>
                            </a:lnTo>
                            <a:lnTo>
                              <a:pt x="146" y="848"/>
                            </a:lnTo>
                            <a:lnTo>
                              <a:pt x="220" y="805"/>
                            </a:lnTo>
                            <a:lnTo>
                              <a:pt x="220" y="716"/>
                            </a:lnTo>
                            <a:lnTo>
                              <a:pt x="256" y="626"/>
                            </a:lnTo>
                            <a:lnTo>
                              <a:pt x="302" y="570"/>
                            </a:lnTo>
                            <a:lnTo>
                              <a:pt x="381" y="492"/>
                            </a:lnTo>
                            <a:lnTo>
                              <a:pt x="484" y="472"/>
                            </a:lnTo>
                            <a:lnTo>
                              <a:pt x="528" y="528"/>
                            </a:lnTo>
                            <a:lnTo>
                              <a:pt x="518" y="626"/>
                            </a:lnTo>
                            <a:lnTo>
                              <a:pt x="602" y="725"/>
                            </a:lnTo>
                            <a:lnTo>
                              <a:pt x="709" y="764"/>
                            </a:lnTo>
                            <a:lnTo>
                              <a:pt x="831" y="836"/>
                            </a:lnTo>
                            <a:lnTo>
                              <a:pt x="916" y="901"/>
                            </a:lnTo>
                            <a:lnTo>
                              <a:pt x="993" y="1021"/>
                            </a:lnTo>
                            <a:lnTo>
                              <a:pt x="904" y="1164"/>
                            </a:lnTo>
                            <a:lnTo>
                              <a:pt x="904" y="1285"/>
                            </a:lnTo>
                            <a:lnTo>
                              <a:pt x="991" y="1296"/>
                            </a:lnTo>
                            <a:lnTo>
                              <a:pt x="1091" y="1348"/>
                            </a:lnTo>
                            <a:lnTo>
                              <a:pt x="1152" y="1428"/>
                            </a:lnTo>
                            <a:lnTo>
                              <a:pt x="1125" y="1585"/>
                            </a:lnTo>
                            <a:lnTo>
                              <a:pt x="1175" y="1746"/>
                            </a:lnTo>
                            <a:lnTo>
                              <a:pt x="1207" y="1889"/>
                            </a:lnTo>
                            <a:lnTo>
                              <a:pt x="1152" y="1971"/>
                            </a:lnTo>
                            <a:lnTo>
                              <a:pt x="1152" y="2219"/>
                            </a:lnTo>
                            <a:lnTo>
                              <a:pt x="1198" y="2323"/>
                            </a:lnTo>
                            <a:lnTo>
                              <a:pt x="1251" y="2355"/>
                            </a:lnTo>
                            <a:lnTo>
                              <a:pt x="1281" y="2517"/>
                            </a:lnTo>
                            <a:lnTo>
                              <a:pt x="1320" y="2573"/>
                            </a:lnTo>
                            <a:lnTo>
                              <a:pt x="1275" y="2671"/>
                            </a:lnTo>
                            <a:lnTo>
                              <a:pt x="1278" y="2822"/>
                            </a:lnTo>
                            <a:lnTo>
                              <a:pt x="1338" y="2902"/>
                            </a:lnTo>
                            <a:lnTo>
                              <a:pt x="1384" y="2998"/>
                            </a:lnTo>
                            <a:lnTo>
                              <a:pt x="1443" y="2921"/>
                            </a:lnTo>
                            <a:lnTo>
                              <a:pt x="1498" y="2863"/>
                            </a:lnTo>
                            <a:lnTo>
                              <a:pt x="1607" y="2928"/>
                            </a:lnTo>
                            <a:lnTo>
                              <a:pt x="1686" y="2955"/>
                            </a:lnTo>
                            <a:lnTo>
                              <a:pt x="1714" y="2997"/>
                            </a:lnTo>
                            <a:lnTo>
                              <a:pt x="1758" y="3053"/>
                            </a:lnTo>
                            <a:lnTo>
                              <a:pt x="1855" y="3101"/>
                            </a:lnTo>
                            <a:lnTo>
                              <a:pt x="1904" y="3261"/>
                            </a:lnTo>
                            <a:lnTo>
                              <a:pt x="1930" y="3394"/>
                            </a:lnTo>
                            <a:lnTo>
                              <a:pt x="1946" y="3491"/>
                            </a:lnTo>
                            <a:lnTo>
                              <a:pt x="1976" y="3588"/>
                            </a:lnTo>
                            <a:lnTo>
                              <a:pt x="2025" y="3698"/>
                            </a:lnTo>
                            <a:lnTo>
                              <a:pt x="2055" y="3831"/>
                            </a:lnTo>
                            <a:lnTo>
                              <a:pt x="2043" y="3962"/>
                            </a:lnTo>
                            <a:lnTo>
                              <a:pt x="2122" y="4046"/>
                            </a:lnTo>
                            <a:lnTo>
                              <a:pt x="2207" y="4080"/>
                            </a:lnTo>
                            <a:close/>
                          </a:path>
                        </a:pathLst>
                      </a:custGeom>
                      <a:solidFill>
                        <a:schemeClr val="accent2"/>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29" name="Freeform 69">
                        <a:extLst>
                          <a:ext uri="{FF2B5EF4-FFF2-40B4-BE49-F238E27FC236}">
                            <a16:creationId xmlns:a16="http://schemas.microsoft.com/office/drawing/2014/main" id="{94EB1F2D-62A7-4296-B303-1F028F2C2412}"/>
                          </a:ext>
                        </a:extLst>
                      </p:cNvPr>
                      <p:cNvSpPr>
                        <a:spLocks/>
                      </p:cNvSpPr>
                      <p:nvPr/>
                    </p:nvSpPr>
                    <p:spPr bwMode="auto">
                      <a:xfrm>
                        <a:off x="4397659" y="1190960"/>
                        <a:ext cx="674906" cy="817684"/>
                      </a:xfrm>
                      <a:custGeom>
                        <a:avLst/>
                        <a:gdLst>
                          <a:gd name="T0" fmla="*/ 877 w 1767"/>
                          <a:gd name="T1" fmla="*/ 144 h 2581"/>
                          <a:gd name="T2" fmla="*/ 764 w 1767"/>
                          <a:gd name="T3" fmla="*/ 69 h 2581"/>
                          <a:gd name="T4" fmla="*/ 540 w 1767"/>
                          <a:gd name="T5" fmla="*/ 132 h 2581"/>
                          <a:gd name="T6" fmla="*/ 519 w 1767"/>
                          <a:gd name="T7" fmla="*/ 256 h 2581"/>
                          <a:gd name="T8" fmla="*/ 300 w 1767"/>
                          <a:gd name="T9" fmla="*/ 307 h 2581"/>
                          <a:gd name="T10" fmla="*/ 153 w 1767"/>
                          <a:gd name="T11" fmla="*/ 387 h 2581"/>
                          <a:gd name="T12" fmla="*/ 127 w 1767"/>
                          <a:gd name="T13" fmla="*/ 552 h 2581"/>
                          <a:gd name="T14" fmla="*/ 129 w 1767"/>
                          <a:gd name="T15" fmla="*/ 603 h 2581"/>
                          <a:gd name="T16" fmla="*/ 85 w 1767"/>
                          <a:gd name="T17" fmla="*/ 753 h 2581"/>
                          <a:gd name="T18" fmla="*/ 87 w 1767"/>
                          <a:gd name="T19" fmla="*/ 852 h 2581"/>
                          <a:gd name="T20" fmla="*/ 1 w 1767"/>
                          <a:gd name="T21" fmla="*/ 1098 h 2581"/>
                          <a:gd name="T22" fmla="*/ 214 w 1767"/>
                          <a:gd name="T23" fmla="*/ 1197 h 2581"/>
                          <a:gd name="T24" fmla="*/ 345 w 1767"/>
                          <a:gd name="T25" fmla="*/ 1395 h 2581"/>
                          <a:gd name="T26" fmla="*/ 387 w 1767"/>
                          <a:gd name="T27" fmla="*/ 1449 h 2581"/>
                          <a:gd name="T28" fmla="*/ 342 w 1767"/>
                          <a:gd name="T29" fmla="*/ 1645 h 2581"/>
                          <a:gd name="T30" fmla="*/ 300 w 1767"/>
                          <a:gd name="T31" fmla="*/ 1696 h 2581"/>
                          <a:gd name="T32" fmla="*/ 216 w 1767"/>
                          <a:gd name="T33" fmla="*/ 1792 h 2581"/>
                          <a:gd name="T34" fmla="*/ 301 w 1767"/>
                          <a:gd name="T35" fmla="*/ 1945 h 2581"/>
                          <a:gd name="T36" fmla="*/ 474 w 1767"/>
                          <a:gd name="T37" fmla="*/ 2088 h 2581"/>
                          <a:gd name="T38" fmla="*/ 516 w 1767"/>
                          <a:gd name="T39" fmla="*/ 2191 h 2581"/>
                          <a:gd name="T40" fmla="*/ 559 w 1767"/>
                          <a:gd name="T41" fmla="*/ 2337 h 2581"/>
                          <a:gd name="T42" fmla="*/ 588 w 1767"/>
                          <a:gd name="T43" fmla="*/ 2432 h 2581"/>
                          <a:gd name="T44" fmla="*/ 718 w 1767"/>
                          <a:gd name="T45" fmla="*/ 2531 h 2581"/>
                          <a:gd name="T46" fmla="*/ 900 w 1767"/>
                          <a:gd name="T47" fmla="*/ 2565 h 2581"/>
                          <a:gd name="T48" fmla="*/ 1107 w 1767"/>
                          <a:gd name="T49" fmla="*/ 2531 h 2581"/>
                          <a:gd name="T50" fmla="*/ 1237 w 1767"/>
                          <a:gd name="T51" fmla="*/ 2581 h 2581"/>
                          <a:gd name="T52" fmla="*/ 1453 w 1767"/>
                          <a:gd name="T53" fmla="*/ 2482 h 2581"/>
                          <a:gd name="T54" fmla="*/ 1614 w 1767"/>
                          <a:gd name="T55" fmla="*/ 2264 h 2581"/>
                          <a:gd name="T56" fmla="*/ 1767 w 1767"/>
                          <a:gd name="T57" fmla="*/ 1870 h 2581"/>
                          <a:gd name="T58" fmla="*/ 1563 w 1767"/>
                          <a:gd name="T59" fmla="*/ 1810 h 2581"/>
                          <a:gd name="T60" fmla="*/ 1422 w 1767"/>
                          <a:gd name="T61" fmla="*/ 1713 h 2581"/>
                          <a:gd name="T62" fmla="*/ 1287 w 1767"/>
                          <a:gd name="T63" fmla="*/ 1557 h 2581"/>
                          <a:gd name="T64" fmla="*/ 1335 w 1767"/>
                          <a:gd name="T65" fmla="*/ 1432 h 2581"/>
                          <a:gd name="T66" fmla="*/ 1362 w 1767"/>
                          <a:gd name="T67" fmla="*/ 1221 h 2581"/>
                          <a:gd name="T68" fmla="*/ 1198 w 1767"/>
                          <a:gd name="T69" fmla="*/ 1104 h 2581"/>
                          <a:gd name="T70" fmla="*/ 1180 w 1767"/>
                          <a:gd name="T71" fmla="*/ 844 h 2581"/>
                          <a:gd name="T72" fmla="*/ 1098 w 1767"/>
                          <a:gd name="T73" fmla="*/ 631 h 2581"/>
                          <a:gd name="T74" fmla="*/ 1061 w 1767"/>
                          <a:gd name="T75" fmla="*/ 405 h 2581"/>
                          <a:gd name="T76" fmla="*/ 917 w 1767"/>
                          <a:gd name="T77" fmla="*/ 194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7" h="2581">
                            <a:moveTo>
                              <a:pt x="917" y="194"/>
                            </a:moveTo>
                            <a:lnTo>
                              <a:pt x="877" y="144"/>
                            </a:lnTo>
                            <a:lnTo>
                              <a:pt x="843" y="97"/>
                            </a:lnTo>
                            <a:lnTo>
                              <a:pt x="764" y="69"/>
                            </a:lnTo>
                            <a:lnTo>
                              <a:pt x="653" y="0"/>
                            </a:lnTo>
                            <a:lnTo>
                              <a:pt x="540" y="132"/>
                            </a:lnTo>
                            <a:lnTo>
                              <a:pt x="514" y="210"/>
                            </a:lnTo>
                            <a:lnTo>
                              <a:pt x="519" y="256"/>
                            </a:lnTo>
                            <a:lnTo>
                              <a:pt x="432" y="304"/>
                            </a:lnTo>
                            <a:lnTo>
                              <a:pt x="300" y="307"/>
                            </a:lnTo>
                            <a:lnTo>
                              <a:pt x="225" y="378"/>
                            </a:lnTo>
                            <a:lnTo>
                              <a:pt x="153" y="387"/>
                            </a:lnTo>
                            <a:lnTo>
                              <a:pt x="130" y="453"/>
                            </a:lnTo>
                            <a:lnTo>
                              <a:pt x="127" y="552"/>
                            </a:lnTo>
                            <a:lnTo>
                              <a:pt x="85" y="555"/>
                            </a:lnTo>
                            <a:lnTo>
                              <a:pt x="129" y="603"/>
                            </a:lnTo>
                            <a:lnTo>
                              <a:pt x="84" y="655"/>
                            </a:lnTo>
                            <a:lnTo>
                              <a:pt x="85" y="753"/>
                            </a:lnTo>
                            <a:lnTo>
                              <a:pt x="42" y="799"/>
                            </a:lnTo>
                            <a:lnTo>
                              <a:pt x="87" y="852"/>
                            </a:lnTo>
                            <a:lnTo>
                              <a:pt x="0" y="852"/>
                            </a:lnTo>
                            <a:lnTo>
                              <a:pt x="1" y="1098"/>
                            </a:lnTo>
                            <a:lnTo>
                              <a:pt x="82" y="1197"/>
                            </a:lnTo>
                            <a:lnTo>
                              <a:pt x="214" y="1197"/>
                            </a:lnTo>
                            <a:lnTo>
                              <a:pt x="303" y="1299"/>
                            </a:lnTo>
                            <a:lnTo>
                              <a:pt x="345" y="1395"/>
                            </a:lnTo>
                            <a:lnTo>
                              <a:pt x="345" y="1443"/>
                            </a:lnTo>
                            <a:lnTo>
                              <a:pt x="387" y="1449"/>
                            </a:lnTo>
                            <a:lnTo>
                              <a:pt x="387" y="1599"/>
                            </a:lnTo>
                            <a:lnTo>
                              <a:pt x="342" y="1645"/>
                            </a:lnTo>
                            <a:lnTo>
                              <a:pt x="346" y="1693"/>
                            </a:lnTo>
                            <a:lnTo>
                              <a:pt x="300" y="1696"/>
                            </a:lnTo>
                            <a:lnTo>
                              <a:pt x="247" y="1746"/>
                            </a:lnTo>
                            <a:lnTo>
                              <a:pt x="216" y="1792"/>
                            </a:lnTo>
                            <a:lnTo>
                              <a:pt x="216" y="1843"/>
                            </a:lnTo>
                            <a:lnTo>
                              <a:pt x="301" y="1945"/>
                            </a:lnTo>
                            <a:lnTo>
                              <a:pt x="388" y="1989"/>
                            </a:lnTo>
                            <a:lnTo>
                              <a:pt x="474" y="2088"/>
                            </a:lnTo>
                            <a:lnTo>
                              <a:pt x="475" y="2140"/>
                            </a:lnTo>
                            <a:lnTo>
                              <a:pt x="516" y="2191"/>
                            </a:lnTo>
                            <a:lnTo>
                              <a:pt x="514" y="2238"/>
                            </a:lnTo>
                            <a:lnTo>
                              <a:pt x="559" y="2337"/>
                            </a:lnTo>
                            <a:lnTo>
                              <a:pt x="562" y="2391"/>
                            </a:lnTo>
                            <a:lnTo>
                              <a:pt x="588" y="2432"/>
                            </a:lnTo>
                            <a:lnTo>
                              <a:pt x="675" y="2482"/>
                            </a:lnTo>
                            <a:lnTo>
                              <a:pt x="718" y="2531"/>
                            </a:lnTo>
                            <a:lnTo>
                              <a:pt x="796" y="2550"/>
                            </a:lnTo>
                            <a:lnTo>
                              <a:pt x="900" y="2565"/>
                            </a:lnTo>
                            <a:lnTo>
                              <a:pt x="997" y="2573"/>
                            </a:lnTo>
                            <a:lnTo>
                              <a:pt x="1107" y="2531"/>
                            </a:lnTo>
                            <a:lnTo>
                              <a:pt x="1177" y="2573"/>
                            </a:lnTo>
                            <a:lnTo>
                              <a:pt x="1237" y="2581"/>
                            </a:lnTo>
                            <a:lnTo>
                              <a:pt x="1323" y="2526"/>
                            </a:lnTo>
                            <a:lnTo>
                              <a:pt x="1453" y="2482"/>
                            </a:lnTo>
                            <a:lnTo>
                              <a:pt x="1538" y="2431"/>
                            </a:lnTo>
                            <a:lnTo>
                              <a:pt x="1614" y="2264"/>
                            </a:lnTo>
                            <a:lnTo>
                              <a:pt x="1662" y="2042"/>
                            </a:lnTo>
                            <a:lnTo>
                              <a:pt x="1767" y="1870"/>
                            </a:lnTo>
                            <a:lnTo>
                              <a:pt x="1684" y="1867"/>
                            </a:lnTo>
                            <a:lnTo>
                              <a:pt x="1563" y="1810"/>
                            </a:lnTo>
                            <a:lnTo>
                              <a:pt x="1467" y="1770"/>
                            </a:lnTo>
                            <a:lnTo>
                              <a:pt x="1422" y="1713"/>
                            </a:lnTo>
                            <a:lnTo>
                              <a:pt x="1326" y="1650"/>
                            </a:lnTo>
                            <a:lnTo>
                              <a:pt x="1287" y="1557"/>
                            </a:lnTo>
                            <a:lnTo>
                              <a:pt x="1302" y="1480"/>
                            </a:lnTo>
                            <a:lnTo>
                              <a:pt x="1335" y="1432"/>
                            </a:lnTo>
                            <a:lnTo>
                              <a:pt x="1345" y="1320"/>
                            </a:lnTo>
                            <a:lnTo>
                              <a:pt x="1362" y="1221"/>
                            </a:lnTo>
                            <a:lnTo>
                              <a:pt x="1279" y="1189"/>
                            </a:lnTo>
                            <a:lnTo>
                              <a:pt x="1198" y="1104"/>
                            </a:lnTo>
                            <a:lnTo>
                              <a:pt x="1209" y="975"/>
                            </a:lnTo>
                            <a:lnTo>
                              <a:pt x="1180" y="844"/>
                            </a:lnTo>
                            <a:lnTo>
                              <a:pt x="1129" y="715"/>
                            </a:lnTo>
                            <a:lnTo>
                              <a:pt x="1098" y="631"/>
                            </a:lnTo>
                            <a:lnTo>
                              <a:pt x="1086" y="535"/>
                            </a:lnTo>
                            <a:lnTo>
                              <a:pt x="1061" y="405"/>
                            </a:lnTo>
                            <a:lnTo>
                              <a:pt x="1009" y="240"/>
                            </a:lnTo>
                            <a:lnTo>
                              <a:pt x="917" y="194"/>
                            </a:lnTo>
                            <a:close/>
                          </a:path>
                        </a:pathLst>
                      </a:custGeom>
                      <a:solidFill>
                        <a:schemeClr val="accent2">
                          <a:lumMod val="60000"/>
                          <a:lumOff val="4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0" name="Freeform 70">
                        <a:extLst>
                          <a:ext uri="{FF2B5EF4-FFF2-40B4-BE49-F238E27FC236}">
                            <a16:creationId xmlns:a16="http://schemas.microsoft.com/office/drawing/2014/main" id="{FC8C8DF5-4029-4D4C-89EB-670A44901877}"/>
                          </a:ext>
                        </a:extLst>
                      </p:cNvPr>
                      <p:cNvSpPr>
                        <a:spLocks/>
                      </p:cNvSpPr>
                      <p:nvPr/>
                    </p:nvSpPr>
                    <p:spPr bwMode="auto">
                      <a:xfrm>
                        <a:off x="860616" y="1701219"/>
                        <a:ext cx="1541003" cy="965056"/>
                      </a:xfrm>
                      <a:custGeom>
                        <a:avLst/>
                        <a:gdLst>
                          <a:gd name="T0" fmla="*/ 2592 w 4029"/>
                          <a:gd name="T1" fmla="*/ 2947 h 3046"/>
                          <a:gd name="T2" fmla="*/ 2764 w 4029"/>
                          <a:gd name="T3" fmla="*/ 3046 h 3046"/>
                          <a:gd name="T4" fmla="*/ 2959 w 4029"/>
                          <a:gd name="T5" fmla="*/ 3010 h 3046"/>
                          <a:gd name="T6" fmla="*/ 3153 w 4029"/>
                          <a:gd name="T7" fmla="*/ 2947 h 3046"/>
                          <a:gd name="T8" fmla="*/ 3289 w 4029"/>
                          <a:gd name="T9" fmla="*/ 2768 h 3046"/>
                          <a:gd name="T10" fmla="*/ 3159 w 4029"/>
                          <a:gd name="T11" fmla="*/ 2600 h 3046"/>
                          <a:gd name="T12" fmla="*/ 3255 w 4029"/>
                          <a:gd name="T13" fmla="*/ 2429 h 3046"/>
                          <a:gd name="T14" fmla="*/ 3472 w 4029"/>
                          <a:gd name="T15" fmla="*/ 2354 h 3046"/>
                          <a:gd name="T16" fmla="*/ 3628 w 4029"/>
                          <a:gd name="T17" fmla="*/ 2452 h 3046"/>
                          <a:gd name="T18" fmla="*/ 3802 w 4029"/>
                          <a:gd name="T19" fmla="*/ 2458 h 3046"/>
                          <a:gd name="T20" fmla="*/ 3963 w 4029"/>
                          <a:gd name="T21" fmla="*/ 2311 h 3046"/>
                          <a:gd name="T22" fmla="*/ 4003 w 4029"/>
                          <a:gd name="T23" fmla="*/ 2065 h 3046"/>
                          <a:gd name="T24" fmla="*/ 3930 w 4029"/>
                          <a:gd name="T25" fmla="*/ 1931 h 3046"/>
                          <a:gd name="T26" fmla="*/ 3769 w 4029"/>
                          <a:gd name="T27" fmla="*/ 1834 h 3046"/>
                          <a:gd name="T28" fmla="*/ 3626 w 4029"/>
                          <a:gd name="T29" fmla="*/ 1681 h 3046"/>
                          <a:gd name="T30" fmla="*/ 3463 w 4029"/>
                          <a:gd name="T31" fmla="*/ 1688 h 3046"/>
                          <a:gd name="T32" fmla="*/ 3335 w 4029"/>
                          <a:gd name="T33" fmla="*/ 1639 h 3046"/>
                          <a:gd name="T34" fmla="*/ 3176 w 4029"/>
                          <a:gd name="T35" fmla="*/ 1487 h 3046"/>
                          <a:gd name="T36" fmla="*/ 3044 w 4029"/>
                          <a:gd name="T37" fmla="*/ 1459 h 3046"/>
                          <a:gd name="T38" fmla="*/ 2904 w 4029"/>
                          <a:gd name="T39" fmla="*/ 1441 h 3046"/>
                          <a:gd name="T40" fmla="*/ 2817 w 4029"/>
                          <a:gd name="T41" fmla="*/ 1296 h 3046"/>
                          <a:gd name="T42" fmla="*/ 2701 w 4029"/>
                          <a:gd name="T43" fmla="*/ 1243 h 3046"/>
                          <a:gd name="T44" fmla="*/ 2470 w 4029"/>
                          <a:gd name="T45" fmla="*/ 1194 h 3046"/>
                          <a:gd name="T46" fmla="*/ 2303 w 4029"/>
                          <a:gd name="T47" fmla="*/ 1050 h 3046"/>
                          <a:gd name="T48" fmla="*/ 2208 w 4029"/>
                          <a:gd name="T49" fmla="*/ 888 h 3046"/>
                          <a:gd name="T50" fmla="*/ 2042 w 4029"/>
                          <a:gd name="T51" fmla="*/ 553 h 3046"/>
                          <a:gd name="T52" fmla="*/ 1956 w 4029"/>
                          <a:gd name="T53" fmla="*/ 405 h 3046"/>
                          <a:gd name="T54" fmla="*/ 1827 w 4029"/>
                          <a:gd name="T55" fmla="*/ 253 h 3046"/>
                          <a:gd name="T56" fmla="*/ 1694 w 4029"/>
                          <a:gd name="T57" fmla="*/ 203 h 3046"/>
                          <a:gd name="T58" fmla="*/ 1390 w 4029"/>
                          <a:gd name="T59" fmla="*/ 56 h 3046"/>
                          <a:gd name="T60" fmla="*/ 1244 w 4029"/>
                          <a:gd name="T61" fmla="*/ 8 h 3046"/>
                          <a:gd name="T62" fmla="*/ 1123 w 4029"/>
                          <a:gd name="T63" fmla="*/ 26 h 3046"/>
                          <a:gd name="T64" fmla="*/ 1080 w 4029"/>
                          <a:gd name="T65" fmla="*/ 224 h 3046"/>
                          <a:gd name="T66" fmla="*/ 978 w 4029"/>
                          <a:gd name="T67" fmla="*/ 327 h 3046"/>
                          <a:gd name="T68" fmla="*/ 821 w 4029"/>
                          <a:gd name="T69" fmla="*/ 471 h 3046"/>
                          <a:gd name="T70" fmla="*/ 691 w 4029"/>
                          <a:gd name="T71" fmla="*/ 719 h 3046"/>
                          <a:gd name="T72" fmla="*/ 604 w 4029"/>
                          <a:gd name="T73" fmla="*/ 867 h 3046"/>
                          <a:gd name="T74" fmla="*/ 561 w 4029"/>
                          <a:gd name="T75" fmla="*/ 1065 h 3046"/>
                          <a:gd name="T76" fmla="*/ 518 w 4029"/>
                          <a:gd name="T77" fmla="*/ 1263 h 3046"/>
                          <a:gd name="T78" fmla="*/ 389 w 4029"/>
                          <a:gd name="T79" fmla="*/ 1412 h 3046"/>
                          <a:gd name="T80" fmla="*/ 259 w 4029"/>
                          <a:gd name="T81" fmla="*/ 1561 h 3046"/>
                          <a:gd name="T82" fmla="*/ 92 w 4029"/>
                          <a:gd name="T83" fmla="*/ 1590 h 3046"/>
                          <a:gd name="T84" fmla="*/ 0 w 4029"/>
                          <a:gd name="T85" fmla="*/ 1809 h 3046"/>
                          <a:gd name="T86" fmla="*/ 43 w 4029"/>
                          <a:gd name="T87" fmla="*/ 2007 h 3046"/>
                          <a:gd name="T88" fmla="*/ 216 w 4029"/>
                          <a:gd name="T89" fmla="*/ 1908 h 3046"/>
                          <a:gd name="T90" fmla="*/ 390 w 4029"/>
                          <a:gd name="T91" fmla="*/ 1836 h 3046"/>
                          <a:gd name="T92" fmla="*/ 584 w 4029"/>
                          <a:gd name="T93" fmla="*/ 1780 h 3046"/>
                          <a:gd name="T94" fmla="*/ 821 w 4029"/>
                          <a:gd name="T95" fmla="*/ 1611 h 3046"/>
                          <a:gd name="T96" fmla="*/ 1020 w 4029"/>
                          <a:gd name="T97" fmla="*/ 1590 h 3046"/>
                          <a:gd name="T98" fmla="*/ 1062 w 4029"/>
                          <a:gd name="T99" fmla="*/ 1335 h 3046"/>
                          <a:gd name="T100" fmla="*/ 1228 w 4029"/>
                          <a:gd name="T101" fmla="*/ 1383 h 3046"/>
                          <a:gd name="T102" fmla="*/ 1512 w 4029"/>
                          <a:gd name="T103" fmla="*/ 1561 h 3046"/>
                          <a:gd name="T104" fmla="*/ 1678 w 4029"/>
                          <a:gd name="T105" fmla="*/ 1638 h 3046"/>
                          <a:gd name="T106" fmla="*/ 1858 w 4029"/>
                          <a:gd name="T107" fmla="*/ 1709 h 3046"/>
                          <a:gd name="T108" fmla="*/ 1740 w 4029"/>
                          <a:gd name="T109" fmla="*/ 1962 h 3046"/>
                          <a:gd name="T110" fmla="*/ 1857 w 4029"/>
                          <a:gd name="T111" fmla="*/ 2155 h 3046"/>
                          <a:gd name="T112" fmla="*/ 1824 w 4029"/>
                          <a:gd name="T113" fmla="*/ 2320 h 3046"/>
                          <a:gd name="T114" fmla="*/ 1814 w 4029"/>
                          <a:gd name="T115" fmla="*/ 2502 h 3046"/>
                          <a:gd name="T116" fmla="*/ 1955 w 4029"/>
                          <a:gd name="T117" fmla="*/ 2614 h 3046"/>
                          <a:gd name="T118" fmla="*/ 2074 w 4029"/>
                          <a:gd name="T119" fmla="*/ 2700 h 3046"/>
                          <a:gd name="T120" fmla="*/ 2203 w 4029"/>
                          <a:gd name="T121" fmla="*/ 2898 h 3046"/>
                          <a:gd name="T122" fmla="*/ 2447 w 4029"/>
                          <a:gd name="T123" fmla="*/ 2868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29" h="3046">
                            <a:moveTo>
                              <a:pt x="2447" y="2868"/>
                            </a:moveTo>
                            <a:lnTo>
                              <a:pt x="2592" y="2947"/>
                            </a:lnTo>
                            <a:lnTo>
                              <a:pt x="2678" y="3046"/>
                            </a:lnTo>
                            <a:lnTo>
                              <a:pt x="2764" y="3046"/>
                            </a:lnTo>
                            <a:lnTo>
                              <a:pt x="2842" y="3043"/>
                            </a:lnTo>
                            <a:lnTo>
                              <a:pt x="2959" y="3010"/>
                            </a:lnTo>
                            <a:lnTo>
                              <a:pt x="3066" y="2997"/>
                            </a:lnTo>
                            <a:lnTo>
                              <a:pt x="3153" y="2947"/>
                            </a:lnTo>
                            <a:lnTo>
                              <a:pt x="3236" y="2891"/>
                            </a:lnTo>
                            <a:lnTo>
                              <a:pt x="3289" y="2768"/>
                            </a:lnTo>
                            <a:lnTo>
                              <a:pt x="3201" y="2685"/>
                            </a:lnTo>
                            <a:lnTo>
                              <a:pt x="3159" y="2600"/>
                            </a:lnTo>
                            <a:lnTo>
                              <a:pt x="3154" y="2504"/>
                            </a:lnTo>
                            <a:lnTo>
                              <a:pt x="3255" y="2429"/>
                            </a:lnTo>
                            <a:lnTo>
                              <a:pt x="3382" y="2330"/>
                            </a:lnTo>
                            <a:lnTo>
                              <a:pt x="3472" y="2354"/>
                            </a:lnTo>
                            <a:lnTo>
                              <a:pt x="3547" y="2407"/>
                            </a:lnTo>
                            <a:lnTo>
                              <a:pt x="3628" y="2452"/>
                            </a:lnTo>
                            <a:lnTo>
                              <a:pt x="3726" y="2492"/>
                            </a:lnTo>
                            <a:lnTo>
                              <a:pt x="3802" y="2458"/>
                            </a:lnTo>
                            <a:lnTo>
                              <a:pt x="3906" y="2428"/>
                            </a:lnTo>
                            <a:lnTo>
                              <a:pt x="3963" y="2311"/>
                            </a:lnTo>
                            <a:lnTo>
                              <a:pt x="3978" y="2206"/>
                            </a:lnTo>
                            <a:lnTo>
                              <a:pt x="4003" y="2065"/>
                            </a:lnTo>
                            <a:lnTo>
                              <a:pt x="4029" y="1943"/>
                            </a:lnTo>
                            <a:lnTo>
                              <a:pt x="3930" y="1931"/>
                            </a:lnTo>
                            <a:lnTo>
                              <a:pt x="3856" y="1936"/>
                            </a:lnTo>
                            <a:lnTo>
                              <a:pt x="3769" y="1834"/>
                            </a:lnTo>
                            <a:lnTo>
                              <a:pt x="3696" y="1736"/>
                            </a:lnTo>
                            <a:lnTo>
                              <a:pt x="3626" y="1681"/>
                            </a:lnTo>
                            <a:lnTo>
                              <a:pt x="3559" y="1689"/>
                            </a:lnTo>
                            <a:lnTo>
                              <a:pt x="3463" y="1688"/>
                            </a:lnTo>
                            <a:lnTo>
                              <a:pt x="3421" y="1638"/>
                            </a:lnTo>
                            <a:lnTo>
                              <a:pt x="3335" y="1639"/>
                            </a:lnTo>
                            <a:lnTo>
                              <a:pt x="3251" y="1543"/>
                            </a:lnTo>
                            <a:lnTo>
                              <a:pt x="3176" y="1487"/>
                            </a:lnTo>
                            <a:lnTo>
                              <a:pt x="3112" y="1469"/>
                            </a:lnTo>
                            <a:lnTo>
                              <a:pt x="3044" y="1459"/>
                            </a:lnTo>
                            <a:lnTo>
                              <a:pt x="2962" y="1460"/>
                            </a:lnTo>
                            <a:lnTo>
                              <a:pt x="2904" y="1441"/>
                            </a:lnTo>
                            <a:lnTo>
                              <a:pt x="2860" y="1391"/>
                            </a:lnTo>
                            <a:lnTo>
                              <a:pt x="2817" y="1296"/>
                            </a:lnTo>
                            <a:lnTo>
                              <a:pt x="2767" y="1237"/>
                            </a:lnTo>
                            <a:lnTo>
                              <a:pt x="2701" y="1243"/>
                            </a:lnTo>
                            <a:lnTo>
                              <a:pt x="2472" y="1243"/>
                            </a:lnTo>
                            <a:lnTo>
                              <a:pt x="2470" y="1194"/>
                            </a:lnTo>
                            <a:lnTo>
                              <a:pt x="2427" y="1191"/>
                            </a:lnTo>
                            <a:lnTo>
                              <a:pt x="2303" y="1050"/>
                            </a:lnTo>
                            <a:lnTo>
                              <a:pt x="2258" y="982"/>
                            </a:lnTo>
                            <a:lnTo>
                              <a:pt x="2208" y="888"/>
                            </a:lnTo>
                            <a:lnTo>
                              <a:pt x="2126" y="750"/>
                            </a:lnTo>
                            <a:lnTo>
                              <a:pt x="2042" y="553"/>
                            </a:lnTo>
                            <a:lnTo>
                              <a:pt x="1993" y="495"/>
                            </a:lnTo>
                            <a:lnTo>
                              <a:pt x="1956" y="405"/>
                            </a:lnTo>
                            <a:lnTo>
                              <a:pt x="1892" y="302"/>
                            </a:lnTo>
                            <a:lnTo>
                              <a:pt x="1827" y="253"/>
                            </a:lnTo>
                            <a:lnTo>
                              <a:pt x="1781" y="254"/>
                            </a:lnTo>
                            <a:lnTo>
                              <a:pt x="1694" y="203"/>
                            </a:lnTo>
                            <a:lnTo>
                              <a:pt x="1567" y="96"/>
                            </a:lnTo>
                            <a:lnTo>
                              <a:pt x="1390" y="56"/>
                            </a:lnTo>
                            <a:lnTo>
                              <a:pt x="1311" y="23"/>
                            </a:lnTo>
                            <a:lnTo>
                              <a:pt x="1244" y="8"/>
                            </a:lnTo>
                            <a:lnTo>
                              <a:pt x="1159" y="0"/>
                            </a:lnTo>
                            <a:lnTo>
                              <a:pt x="1123" y="26"/>
                            </a:lnTo>
                            <a:lnTo>
                              <a:pt x="1080" y="125"/>
                            </a:lnTo>
                            <a:lnTo>
                              <a:pt x="1080" y="224"/>
                            </a:lnTo>
                            <a:lnTo>
                              <a:pt x="1037" y="274"/>
                            </a:lnTo>
                            <a:lnTo>
                              <a:pt x="978" y="327"/>
                            </a:lnTo>
                            <a:lnTo>
                              <a:pt x="907" y="373"/>
                            </a:lnTo>
                            <a:lnTo>
                              <a:pt x="821" y="471"/>
                            </a:lnTo>
                            <a:lnTo>
                              <a:pt x="735" y="620"/>
                            </a:lnTo>
                            <a:lnTo>
                              <a:pt x="691" y="719"/>
                            </a:lnTo>
                            <a:lnTo>
                              <a:pt x="632" y="756"/>
                            </a:lnTo>
                            <a:lnTo>
                              <a:pt x="604" y="867"/>
                            </a:lnTo>
                            <a:lnTo>
                              <a:pt x="561" y="966"/>
                            </a:lnTo>
                            <a:lnTo>
                              <a:pt x="561" y="1065"/>
                            </a:lnTo>
                            <a:lnTo>
                              <a:pt x="561" y="1164"/>
                            </a:lnTo>
                            <a:lnTo>
                              <a:pt x="518" y="1263"/>
                            </a:lnTo>
                            <a:lnTo>
                              <a:pt x="432" y="1362"/>
                            </a:lnTo>
                            <a:lnTo>
                              <a:pt x="389" y="1412"/>
                            </a:lnTo>
                            <a:lnTo>
                              <a:pt x="345" y="1461"/>
                            </a:lnTo>
                            <a:lnTo>
                              <a:pt x="259" y="1561"/>
                            </a:lnTo>
                            <a:lnTo>
                              <a:pt x="154" y="1566"/>
                            </a:lnTo>
                            <a:lnTo>
                              <a:pt x="92" y="1590"/>
                            </a:lnTo>
                            <a:lnTo>
                              <a:pt x="43" y="1660"/>
                            </a:lnTo>
                            <a:lnTo>
                              <a:pt x="0" y="1809"/>
                            </a:lnTo>
                            <a:lnTo>
                              <a:pt x="0" y="1957"/>
                            </a:lnTo>
                            <a:lnTo>
                              <a:pt x="43" y="2007"/>
                            </a:lnTo>
                            <a:lnTo>
                              <a:pt x="86" y="2007"/>
                            </a:lnTo>
                            <a:lnTo>
                              <a:pt x="216" y="1908"/>
                            </a:lnTo>
                            <a:lnTo>
                              <a:pt x="293" y="1828"/>
                            </a:lnTo>
                            <a:lnTo>
                              <a:pt x="390" y="1836"/>
                            </a:lnTo>
                            <a:lnTo>
                              <a:pt x="475" y="1908"/>
                            </a:lnTo>
                            <a:lnTo>
                              <a:pt x="584" y="1780"/>
                            </a:lnTo>
                            <a:lnTo>
                              <a:pt x="716" y="1772"/>
                            </a:lnTo>
                            <a:lnTo>
                              <a:pt x="821" y="1611"/>
                            </a:lnTo>
                            <a:lnTo>
                              <a:pt x="861" y="1573"/>
                            </a:lnTo>
                            <a:lnTo>
                              <a:pt x="1020" y="1590"/>
                            </a:lnTo>
                            <a:lnTo>
                              <a:pt x="1037" y="1412"/>
                            </a:lnTo>
                            <a:lnTo>
                              <a:pt x="1062" y="1335"/>
                            </a:lnTo>
                            <a:lnTo>
                              <a:pt x="1166" y="1343"/>
                            </a:lnTo>
                            <a:lnTo>
                              <a:pt x="1228" y="1383"/>
                            </a:lnTo>
                            <a:lnTo>
                              <a:pt x="1382" y="1461"/>
                            </a:lnTo>
                            <a:lnTo>
                              <a:pt x="1512" y="1561"/>
                            </a:lnTo>
                            <a:lnTo>
                              <a:pt x="1555" y="1611"/>
                            </a:lnTo>
                            <a:lnTo>
                              <a:pt x="1678" y="1638"/>
                            </a:lnTo>
                            <a:lnTo>
                              <a:pt x="1761" y="1605"/>
                            </a:lnTo>
                            <a:lnTo>
                              <a:pt x="1858" y="1709"/>
                            </a:lnTo>
                            <a:lnTo>
                              <a:pt x="1782" y="1836"/>
                            </a:lnTo>
                            <a:lnTo>
                              <a:pt x="1740" y="1962"/>
                            </a:lnTo>
                            <a:lnTo>
                              <a:pt x="1771" y="2106"/>
                            </a:lnTo>
                            <a:lnTo>
                              <a:pt x="1857" y="2155"/>
                            </a:lnTo>
                            <a:lnTo>
                              <a:pt x="1814" y="2254"/>
                            </a:lnTo>
                            <a:lnTo>
                              <a:pt x="1824" y="2320"/>
                            </a:lnTo>
                            <a:lnTo>
                              <a:pt x="1824" y="2407"/>
                            </a:lnTo>
                            <a:lnTo>
                              <a:pt x="1814" y="2502"/>
                            </a:lnTo>
                            <a:lnTo>
                              <a:pt x="1857" y="2551"/>
                            </a:lnTo>
                            <a:lnTo>
                              <a:pt x="1955" y="2614"/>
                            </a:lnTo>
                            <a:lnTo>
                              <a:pt x="2030" y="2700"/>
                            </a:lnTo>
                            <a:lnTo>
                              <a:pt x="2074" y="2700"/>
                            </a:lnTo>
                            <a:lnTo>
                              <a:pt x="2160" y="2799"/>
                            </a:lnTo>
                            <a:lnTo>
                              <a:pt x="2203" y="2898"/>
                            </a:lnTo>
                            <a:lnTo>
                              <a:pt x="2333" y="2898"/>
                            </a:lnTo>
                            <a:lnTo>
                              <a:pt x="2447" y="2868"/>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1" name="Freeform 71">
                        <a:extLst>
                          <a:ext uri="{FF2B5EF4-FFF2-40B4-BE49-F238E27FC236}">
                            <a16:creationId xmlns:a16="http://schemas.microsoft.com/office/drawing/2014/main" id="{03191671-B48B-4624-A192-73A030D4561E}"/>
                          </a:ext>
                        </a:extLst>
                      </p:cNvPr>
                      <p:cNvSpPr>
                        <a:spLocks/>
                      </p:cNvSpPr>
                      <p:nvPr/>
                    </p:nvSpPr>
                    <p:spPr bwMode="auto">
                      <a:xfrm>
                        <a:off x="2697965" y="2086290"/>
                        <a:ext cx="378559" cy="464305"/>
                      </a:xfrm>
                      <a:custGeom>
                        <a:avLst/>
                        <a:gdLst>
                          <a:gd name="T0" fmla="*/ 1032 w 1311"/>
                          <a:gd name="T1" fmla="*/ 0 h 1683"/>
                          <a:gd name="T2" fmla="*/ 911 w 1311"/>
                          <a:gd name="T3" fmla="*/ 57 h 1683"/>
                          <a:gd name="T4" fmla="*/ 816 w 1311"/>
                          <a:gd name="T5" fmla="*/ 65 h 1683"/>
                          <a:gd name="T6" fmla="*/ 740 w 1311"/>
                          <a:gd name="T7" fmla="*/ 144 h 1683"/>
                          <a:gd name="T8" fmla="*/ 684 w 1311"/>
                          <a:gd name="T9" fmla="*/ 246 h 1683"/>
                          <a:gd name="T10" fmla="*/ 572 w 1311"/>
                          <a:gd name="T11" fmla="*/ 207 h 1683"/>
                          <a:gd name="T12" fmla="*/ 515 w 1311"/>
                          <a:gd name="T13" fmla="*/ 143 h 1683"/>
                          <a:gd name="T14" fmla="*/ 116 w 1311"/>
                          <a:gd name="T15" fmla="*/ 141 h 1683"/>
                          <a:gd name="T16" fmla="*/ 59 w 1311"/>
                          <a:gd name="T17" fmla="*/ 197 h 1683"/>
                          <a:gd name="T18" fmla="*/ 2 w 1311"/>
                          <a:gd name="T19" fmla="*/ 240 h 1683"/>
                          <a:gd name="T20" fmla="*/ 2 w 1311"/>
                          <a:gd name="T21" fmla="*/ 716 h 1683"/>
                          <a:gd name="T22" fmla="*/ 26 w 1311"/>
                          <a:gd name="T23" fmla="*/ 783 h 1683"/>
                          <a:gd name="T24" fmla="*/ 2 w 1311"/>
                          <a:gd name="T25" fmla="*/ 830 h 1683"/>
                          <a:gd name="T26" fmla="*/ 2 w 1311"/>
                          <a:gd name="T27" fmla="*/ 999 h 1683"/>
                          <a:gd name="T28" fmla="*/ 56 w 1311"/>
                          <a:gd name="T29" fmla="*/ 1055 h 1683"/>
                          <a:gd name="T30" fmla="*/ 2 w 1311"/>
                          <a:gd name="T31" fmla="*/ 1115 h 1683"/>
                          <a:gd name="T32" fmla="*/ 0 w 1311"/>
                          <a:gd name="T33" fmla="*/ 1452 h 1683"/>
                          <a:gd name="T34" fmla="*/ 57 w 1311"/>
                          <a:gd name="T35" fmla="*/ 1511 h 1683"/>
                          <a:gd name="T36" fmla="*/ 57 w 1311"/>
                          <a:gd name="T37" fmla="*/ 1625 h 1683"/>
                          <a:gd name="T38" fmla="*/ 3 w 1311"/>
                          <a:gd name="T39" fmla="*/ 1683 h 1683"/>
                          <a:gd name="T40" fmla="*/ 162 w 1311"/>
                          <a:gd name="T41" fmla="*/ 1590 h 1683"/>
                          <a:gd name="T42" fmla="*/ 299 w 1311"/>
                          <a:gd name="T43" fmla="*/ 1553 h 1683"/>
                          <a:gd name="T44" fmla="*/ 455 w 1311"/>
                          <a:gd name="T45" fmla="*/ 1519 h 1683"/>
                          <a:gd name="T46" fmla="*/ 626 w 1311"/>
                          <a:gd name="T47" fmla="*/ 1519 h 1683"/>
                          <a:gd name="T48" fmla="*/ 738 w 1311"/>
                          <a:gd name="T49" fmla="*/ 1471 h 1683"/>
                          <a:gd name="T50" fmla="*/ 855 w 1311"/>
                          <a:gd name="T51" fmla="*/ 1405 h 1683"/>
                          <a:gd name="T52" fmla="*/ 939 w 1311"/>
                          <a:gd name="T53" fmla="*/ 1370 h 1683"/>
                          <a:gd name="T54" fmla="*/ 1030 w 1311"/>
                          <a:gd name="T55" fmla="*/ 1325 h 1683"/>
                          <a:gd name="T56" fmla="*/ 1140 w 1311"/>
                          <a:gd name="T57" fmla="*/ 1234 h 1683"/>
                          <a:gd name="T58" fmla="*/ 1254 w 1311"/>
                          <a:gd name="T59" fmla="*/ 1177 h 1683"/>
                          <a:gd name="T60" fmla="*/ 1311 w 1311"/>
                          <a:gd name="T61" fmla="*/ 1062 h 1683"/>
                          <a:gd name="T62" fmla="*/ 1311 w 1311"/>
                          <a:gd name="T63" fmla="*/ 891 h 1683"/>
                          <a:gd name="T64" fmla="*/ 1311 w 1311"/>
                          <a:gd name="T65" fmla="*/ 720 h 1683"/>
                          <a:gd name="T66" fmla="*/ 1286 w 1311"/>
                          <a:gd name="T67" fmla="*/ 621 h 1683"/>
                          <a:gd name="T68" fmla="*/ 1277 w 1311"/>
                          <a:gd name="T69" fmla="*/ 474 h 1683"/>
                          <a:gd name="T70" fmla="*/ 1222 w 1311"/>
                          <a:gd name="T71" fmla="*/ 319 h 1683"/>
                          <a:gd name="T72" fmla="*/ 1231 w 1311"/>
                          <a:gd name="T73" fmla="*/ 154 h 1683"/>
                          <a:gd name="T74" fmla="*/ 1251 w 1311"/>
                          <a:gd name="T75" fmla="*/ 0 h 1683"/>
                          <a:gd name="T76" fmla="*/ 1032 w 1311"/>
                          <a:gd name="T77"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1" h="1683">
                            <a:moveTo>
                              <a:pt x="1032" y="0"/>
                            </a:moveTo>
                            <a:lnTo>
                              <a:pt x="911" y="57"/>
                            </a:lnTo>
                            <a:lnTo>
                              <a:pt x="816" y="65"/>
                            </a:lnTo>
                            <a:lnTo>
                              <a:pt x="740" y="144"/>
                            </a:lnTo>
                            <a:lnTo>
                              <a:pt x="684" y="246"/>
                            </a:lnTo>
                            <a:lnTo>
                              <a:pt x="572" y="207"/>
                            </a:lnTo>
                            <a:lnTo>
                              <a:pt x="515" y="143"/>
                            </a:lnTo>
                            <a:lnTo>
                              <a:pt x="116" y="141"/>
                            </a:lnTo>
                            <a:lnTo>
                              <a:pt x="59" y="197"/>
                            </a:lnTo>
                            <a:lnTo>
                              <a:pt x="2" y="240"/>
                            </a:lnTo>
                            <a:lnTo>
                              <a:pt x="2" y="716"/>
                            </a:lnTo>
                            <a:lnTo>
                              <a:pt x="26" y="783"/>
                            </a:lnTo>
                            <a:lnTo>
                              <a:pt x="2" y="830"/>
                            </a:lnTo>
                            <a:lnTo>
                              <a:pt x="2" y="999"/>
                            </a:lnTo>
                            <a:lnTo>
                              <a:pt x="56" y="1055"/>
                            </a:lnTo>
                            <a:lnTo>
                              <a:pt x="2" y="1115"/>
                            </a:lnTo>
                            <a:lnTo>
                              <a:pt x="0" y="1452"/>
                            </a:lnTo>
                            <a:lnTo>
                              <a:pt x="57" y="1511"/>
                            </a:lnTo>
                            <a:lnTo>
                              <a:pt x="57" y="1625"/>
                            </a:lnTo>
                            <a:lnTo>
                              <a:pt x="3" y="1683"/>
                            </a:lnTo>
                            <a:lnTo>
                              <a:pt x="162" y="1590"/>
                            </a:lnTo>
                            <a:lnTo>
                              <a:pt x="299" y="1553"/>
                            </a:lnTo>
                            <a:lnTo>
                              <a:pt x="455" y="1519"/>
                            </a:lnTo>
                            <a:lnTo>
                              <a:pt x="626" y="1519"/>
                            </a:lnTo>
                            <a:lnTo>
                              <a:pt x="738" y="1471"/>
                            </a:lnTo>
                            <a:lnTo>
                              <a:pt x="855" y="1405"/>
                            </a:lnTo>
                            <a:lnTo>
                              <a:pt x="939" y="1370"/>
                            </a:lnTo>
                            <a:lnTo>
                              <a:pt x="1030" y="1325"/>
                            </a:lnTo>
                            <a:lnTo>
                              <a:pt x="1140" y="1234"/>
                            </a:lnTo>
                            <a:lnTo>
                              <a:pt x="1254" y="1177"/>
                            </a:lnTo>
                            <a:lnTo>
                              <a:pt x="1311" y="1062"/>
                            </a:lnTo>
                            <a:lnTo>
                              <a:pt x="1311" y="891"/>
                            </a:lnTo>
                            <a:lnTo>
                              <a:pt x="1311" y="720"/>
                            </a:lnTo>
                            <a:lnTo>
                              <a:pt x="1286" y="621"/>
                            </a:lnTo>
                            <a:lnTo>
                              <a:pt x="1277" y="474"/>
                            </a:lnTo>
                            <a:lnTo>
                              <a:pt x="1222" y="319"/>
                            </a:lnTo>
                            <a:lnTo>
                              <a:pt x="1231" y="154"/>
                            </a:lnTo>
                            <a:lnTo>
                              <a:pt x="1251" y="0"/>
                            </a:lnTo>
                            <a:lnTo>
                              <a:pt x="1032" y="0"/>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2" name="Freeform 72">
                        <a:extLst>
                          <a:ext uri="{FF2B5EF4-FFF2-40B4-BE49-F238E27FC236}">
                            <a16:creationId xmlns:a16="http://schemas.microsoft.com/office/drawing/2014/main" id="{CBB6B300-52C1-4557-8F11-D4BED5323EE6}"/>
                          </a:ext>
                        </a:extLst>
                      </p:cNvPr>
                      <p:cNvSpPr>
                        <a:spLocks/>
                      </p:cNvSpPr>
                      <p:nvPr/>
                    </p:nvSpPr>
                    <p:spPr bwMode="auto">
                      <a:xfrm>
                        <a:off x="2866215" y="2072028"/>
                        <a:ext cx="1150973" cy="656048"/>
                      </a:xfrm>
                      <a:custGeom>
                        <a:avLst/>
                        <a:gdLst>
                          <a:gd name="T0" fmla="*/ 2267 w 3972"/>
                          <a:gd name="T1" fmla="*/ 398 h 2384"/>
                          <a:gd name="T2" fmla="*/ 1994 w 3972"/>
                          <a:gd name="T3" fmla="*/ 444 h 2384"/>
                          <a:gd name="T4" fmla="*/ 1814 w 3972"/>
                          <a:gd name="T5" fmla="*/ 240 h 2384"/>
                          <a:gd name="T6" fmla="*/ 1451 w 3972"/>
                          <a:gd name="T7" fmla="*/ 324 h 2384"/>
                          <a:gd name="T8" fmla="*/ 1415 w 3972"/>
                          <a:gd name="T9" fmla="*/ 83 h 2384"/>
                          <a:gd name="T10" fmla="*/ 1202 w 3972"/>
                          <a:gd name="T11" fmla="*/ 59 h 2384"/>
                          <a:gd name="T12" fmla="*/ 837 w 3972"/>
                          <a:gd name="T13" fmla="*/ 114 h 2384"/>
                          <a:gd name="T14" fmla="*/ 644 w 3972"/>
                          <a:gd name="T15" fmla="*/ 213 h 2384"/>
                          <a:gd name="T16" fmla="*/ 689 w 3972"/>
                          <a:gd name="T17" fmla="*/ 531 h 2384"/>
                          <a:gd name="T18" fmla="*/ 723 w 3972"/>
                          <a:gd name="T19" fmla="*/ 779 h 2384"/>
                          <a:gd name="T20" fmla="*/ 669 w 3972"/>
                          <a:gd name="T21" fmla="*/ 1232 h 2384"/>
                          <a:gd name="T22" fmla="*/ 551 w 3972"/>
                          <a:gd name="T23" fmla="*/ 1292 h 2384"/>
                          <a:gd name="T24" fmla="*/ 353 w 3972"/>
                          <a:gd name="T25" fmla="*/ 1425 h 2384"/>
                          <a:gd name="T26" fmla="*/ 152 w 3972"/>
                          <a:gd name="T27" fmla="*/ 1529 h 2384"/>
                          <a:gd name="T28" fmla="*/ 42 w 3972"/>
                          <a:gd name="T29" fmla="*/ 1674 h 2384"/>
                          <a:gd name="T30" fmla="*/ 18 w 3972"/>
                          <a:gd name="T31" fmla="*/ 1842 h 2384"/>
                          <a:gd name="T32" fmla="*/ 0 w 3972"/>
                          <a:gd name="T33" fmla="*/ 2040 h 2384"/>
                          <a:gd name="T34" fmla="*/ 191 w 3972"/>
                          <a:gd name="T35" fmla="*/ 2042 h 2384"/>
                          <a:gd name="T36" fmla="*/ 419 w 3972"/>
                          <a:gd name="T37" fmla="*/ 1985 h 2384"/>
                          <a:gd name="T38" fmla="*/ 590 w 3972"/>
                          <a:gd name="T39" fmla="*/ 2042 h 2384"/>
                          <a:gd name="T40" fmla="*/ 726 w 3972"/>
                          <a:gd name="T41" fmla="*/ 2202 h 2384"/>
                          <a:gd name="T42" fmla="*/ 989 w 3972"/>
                          <a:gd name="T43" fmla="*/ 2099 h 2384"/>
                          <a:gd name="T44" fmla="*/ 1389 w 3972"/>
                          <a:gd name="T45" fmla="*/ 2213 h 2384"/>
                          <a:gd name="T46" fmla="*/ 1674 w 3972"/>
                          <a:gd name="T47" fmla="*/ 2270 h 2384"/>
                          <a:gd name="T48" fmla="*/ 1902 w 3972"/>
                          <a:gd name="T49" fmla="*/ 2384 h 2384"/>
                          <a:gd name="T50" fmla="*/ 2016 w 3972"/>
                          <a:gd name="T51" fmla="*/ 2213 h 2384"/>
                          <a:gd name="T52" fmla="*/ 2076 w 3972"/>
                          <a:gd name="T53" fmla="*/ 1980 h 2384"/>
                          <a:gd name="T54" fmla="*/ 2262 w 3972"/>
                          <a:gd name="T55" fmla="*/ 2034 h 2384"/>
                          <a:gd name="T56" fmla="*/ 2478 w 3972"/>
                          <a:gd name="T57" fmla="*/ 2154 h 2384"/>
                          <a:gd name="T58" fmla="*/ 2814 w 3972"/>
                          <a:gd name="T59" fmla="*/ 2156 h 2384"/>
                          <a:gd name="T60" fmla="*/ 3072 w 3972"/>
                          <a:gd name="T61" fmla="*/ 2232 h 2384"/>
                          <a:gd name="T62" fmla="*/ 3282 w 3972"/>
                          <a:gd name="T63" fmla="*/ 2328 h 2384"/>
                          <a:gd name="T64" fmla="*/ 3426 w 3972"/>
                          <a:gd name="T65" fmla="*/ 2250 h 2384"/>
                          <a:gd name="T66" fmla="*/ 3636 w 3972"/>
                          <a:gd name="T67" fmla="*/ 2100 h 2384"/>
                          <a:gd name="T68" fmla="*/ 3654 w 3972"/>
                          <a:gd name="T69" fmla="*/ 1884 h 2384"/>
                          <a:gd name="T70" fmla="*/ 3918 w 3972"/>
                          <a:gd name="T71" fmla="*/ 1800 h 2384"/>
                          <a:gd name="T72" fmla="*/ 3876 w 3972"/>
                          <a:gd name="T73" fmla="*/ 1584 h 2384"/>
                          <a:gd name="T74" fmla="*/ 3570 w 3972"/>
                          <a:gd name="T75" fmla="*/ 1530 h 2384"/>
                          <a:gd name="T76" fmla="*/ 3328 w 3972"/>
                          <a:gd name="T77" fmla="*/ 1528 h 2384"/>
                          <a:gd name="T78" fmla="*/ 3043 w 3972"/>
                          <a:gd name="T79" fmla="*/ 1471 h 2384"/>
                          <a:gd name="T80" fmla="*/ 2862 w 3972"/>
                          <a:gd name="T81" fmla="*/ 1296 h 2384"/>
                          <a:gd name="T82" fmla="*/ 2832 w 3972"/>
                          <a:gd name="T83" fmla="*/ 1068 h 2384"/>
                          <a:gd name="T84" fmla="*/ 2985 w 3972"/>
                          <a:gd name="T85" fmla="*/ 787 h 2384"/>
                          <a:gd name="T86" fmla="*/ 2898 w 3972"/>
                          <a:gd name="T87" fmla="*/ 552 h 2384"/>
                          <a:gd name="T88" fmla="*/ 2634 w 3972"/>
                          <a:gd name="T89" fmla="*/ 450 h 2384"/>
                          <a:gd name="T90" fmla="*/ 2495 w 3972"/>
                          <a:gd name="T91" fmla="*/ 285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72" h="2384">
                            <a:moveTo>
                              <a:pt x="2495" y="285"/>
                            </a:moveTo>
                            <a:lnTo>
                              <a:pt x="2267" y="398"/>
                            </a:lnTo>
                            <a:lnTo>
                              <a:pt x="2136" y="443"/>
                            </a:lnTo>
                            <a:lnTo>
                              <a:pt x="1994" y="444"/>
                            </a:lnTo>
                            <a:lnTo>
                              <a:pt x="1865" y="171"/>
                            </a:lnTo>
                            <a:lnTo>
                              <a:pt x="1814" y="240"/>
                            </a:lnTo>
                            <a:lnTo>
                              <a:pt x="1593" y="348"/>
                            </a:lnTo>
                            <a:lnTo>
                              <a:pt x="1451" y="324"/>
                            </a:lnTo>
                            <a:lnTo>
                              <a:pt x="1356" y="240"/>
                            </a:lnTo>
                            <a:lnTo>
                              <a:pt x="1415" y="83"/>
                            </a:lnTo>
                            <a:lnTo>
                              <a:pt x="1296" y="0"/>
                            </a:lnTo>
                            <a:lnTo>
                              <a:pt x="1202" y="59"/>
                            </a:lnTo>
                            <a:lnTo>
                              <a:pt x="1010" y="114"/>
                            </a:lnTo>
                            <a:lnTo>
                              <a:pt x="837" y="114"/>
                            </a:lnTo>
                            <a:lnTo>
                              <a:pt x="663" y="56"/>
                            </a:lnTo>
                            <a:lnTo>
                              <a:pt x="644" y="213"/>
                            </a:lnTo>
                            <a:lnTo>
                              <a:pt x="635" y="377"/>
                            </a:lnTo>
                            <a:lnTo>
                              <a:pt x="689" y="531"/>
                            </a:lnTo>
                            <a:lnTo>
                              <a:pt x="696" y="671"/>
                            </a:lnTo>
                            <a:lnTo>
                              <a:pt x="723" y="779"/>
                            </a:lnTo>
                            <a:lnTo>
                              <a:pt x="723" y="1116"/>
                            </a:lnTo>
                            <a:lnTo>
                              <a:pt x="669" y="1232"/>
                            </a:lnTo>
                            <a:lnTo>
                              <a:pt x="647" y="1243"/>
                            </a:lnTo>
                            <a:lnTo>
                              <a:pt x="551" y="1292"/>
                            </a:lnTo>
                            <a:lnTo>
                              <a:pt x="444" y="1379"/>
                            </a:lnTo>
                            <a:lnTo>
                              <a:pt x="353" y="1425"/>
                            </a:lnTo>
                            <a:lnTo>
                              <a:pt x="272" y="1458"/>
                            </a:lnTo>
                            <a:lnTo>
                              <a:pt x="152" y="1529"/>
                            </a:lnTo>
                            <a:lnTo>
                              <a:pt x="38" y="1575"/>
                            </a:lnTo>
                            <a:lnTo>
                              <a:pt x="42" y="1674"/>
                            </a:lnTo>
                            <a:lnTo>
                              <a:pt x="24" y="1752"/>
                            </a:lnTo>
                            <a:lnTo>
                              <a:pt x="18" y="1842"/>
                            </a:lnTo>
                            <a:lnTo>
                              <a:pt x="20" y="1928"/>
                            </a:lnTo>
                            <a:lnTo>
                              <a:pt x="0" y="2040"/>
                            </a:lnTo>
                            <a:lnTo>
                              <a:pt x="108" y="2094"/>
                            </a:lnTo>
                            <a:lnTo>
                              <a:pt x="191" y="2042"/>
                            </a:lnTo>
                            <a:lnTo>
                              <a:pt x="318" y="2004"/>
                            </a:lnTo>
                            <a:lnTo>
                              <a:pt x="419" y="1985"/>
                            </a:lnTo>
                            <a:lnTo>
                              <a:pt x="510" y="2028"/>
                            </a:lnTo>
                            <a:lnTo>
                              <a:pt x="590" y="2042"/>
                            </a:lnTo>
                            <a:lnTo>
                              <a:pt x="672" y="2124"/>
                            </a:lnTo>
                            <a:lnTo>
                              <a:pt x="726" y="2202"/>
                            </a:lnTo>
                            <a:lnTo>
                              <a:pt x="875" y="2156"/>
                            </a:lnTo>
                            <a:lnTo>
                              <a:pt x="989" y="2099"/>
                            </a:lnTo>
                            <a:lnTo>
                              <a:pt x="1164" y="2148"/>
                            </a:lnTo>
                            <a:lnTo>
                              <a:pt x="1389" y="2213"/>
                            </a:lnTo>
                            <a:lnTo>
                              <a:pt x="1503" y="2213"/>
                            </a:lnTo>
                            <a:lnTo>
                              <a:pt x="1674" y="2270"/>
                            </a:lnTo>
                            <a:lnTo>
                              <a:pt x="1788" y="2327"/>
                            </a:lnTo>
                            <a:lnTo>
                              <a:pt x="1902" y="2384"/>
                            </a:lnTo>
                            <a:lnTo>
                              <a:pt x="2016" y="2334"/>
                            </a:lnTo>
                            <a:lnTo>
                              <a:pt x="2016" y="2213"/>
                            </a:lnTo>
                            <a:lnTo>
                              <a:pt x="2034" y="2106"/>
                            </a:lnTo>
                            <a:lnTo>
                              <a:pt x="2076" y="1980"/>
                            </a:lnTo>
                            <a:lnTo>
                              <a:pt x="2136" y="1932"/>
                            </a:lnTo>
                            <a:lnTo>
                              <a:pt x="2262" y="2034"/>
                            </a:lnTo>
                            <a:lnTo>
                              <a:pt x="2376" y="2118"/>
                            </a:lnTo>
                            <a:lnTo>
                              <a:pt x="2478" y="2154"/>
                            </a:lnTo>
                            <a:lnTo>
                              <a:pt x="2628" y="2136"/>
                            </a:lnTo>
                            <a:lnTo>
                              <a:pt x="2814" y="2156"/>
                            </a:lnTo>
                            <a:lnTo>
                              <a:pt x="2904" y="2154"/>
                            </a:lnTo>
                            <a:lnTo>
                              <a:pt x="3072" y="2232"/>
                            </a:lnTo>
                            <a:lnTo>
                              <a:pt x="3214" y="2270"/>
                            </a:lnTo>
                            <a:lnTo>
                              <a:pt x="3282" y="2328"/>
                            </a:lnTo>
                            <a:lnTo>
                              <a:pt x="3360" y="2364"/>
                            </a:lnTo>
                            <a:lnTo>
                              <a:pt x="3426" y="2250"/>
                            </a:lnTo>
                            <a:lnTo>
                              <a:pt x="3498" y="2142"/>
                            </a:lnTo>
                            <a:lnTo>
                              <a:pt x="3636" y="2100"/>
                            </a:lnTo>
                            <a:lnTo>
                              <a:pt x="3660" y="2004"/>
                            </a:lnTo>
                            <a:lnTo>
                              <a:pt x="3654" y="1884"/>
                            </a:lnTo>
                            <a:lnTo>
                              <a:pt x="3798" y="1830"/>
                            </a:lnTo>
                            <a:lnTo>
                              <a:pt x="3918" y="1800"/>
                            </a:lnTo>
                            <a:lnTo>
                              <a:pt x="3972" y="1656"/>
                            </a:lnTo>
                            <a:lnTo>
                              <a:pt x="3876" y="1584"/>
                            </a:lnTo>
                            <a:lnTo>
                              <a:pt x="3727" y="1585"/>
                            </a:lnTo>
                            <a:lnTo>
                              <a:pt x="3570" y="1530"/>
                            </a:lnTo>
                            <a:lnTo>
                              <a:pt x="3450" y="1518"/>
                            </a:lnTo>
                            <a:lnTo>
                              <a:pt x="3328" y="1528"/>
                            </a:lnTo>
                            <a:lnTo>
                              <a:pt x="3204" y="1494"/>
                            </a:lnTo>
                            <a:lnTo>
                              <a:pt x="3043" y="1471"/>
                            </a:lnTo>
                            <a:lnTo>
                              <a:pt x="2985" y="1414"/>
                            </a:lnTo>
                            <a:lnTo>
                              <a:pt x="2862" y="1296"/>
                            </a:lnTo>
                            <a:lnTo>
                              <a:pt x="2790" y="1176"/>
                            </a:lnTo>
                            <a:lnTo>
                              <a:pt x="2832" y="1068"/>
                            </a:lnTo>
                            <a:lnTo>
                              <a:pt x="2868" y="942"/>
                            </a:lnTo>
                            <a:lnTo>
                              <a:pt x="2985" y="787"/>
                            </a:lnTo>
                            <a:lnTo>
                              <a:pt x="3018" y="654"/>
                            </a:lnTo>
                            <a:lnTo>
                              <a:pt x="2898" y="552"/>
                            </a:lnTo>
                            <a:lnTo>
                              <a:pt x="2772" y="570"/>
                            </a:lnTo>
                            <a:lnTo>
                              <a:pt x="2634" y="450"/>
                            </a:lnTo>
                            <a:lnTo>
                              <a:pt x="2550" y="390"/>
                            </a:lnTo>
                            <a:lnTo>
                              <a:pt x="2495" y="285"/>
                            </a:lnTo>
                            <a:close/>
                          </a:path>
                        </a:pathLst>
                      </a:custGeom>
                      <a:solidFill>
                        <a:schemeClr val="accent2">
                          <a:lumMod val="60000"/>
                          <a:lumOff val="4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3" name="Freeform 73">
                        <a:extLst>
                          <a:ext uri="{FF2B5EF4-FFF2-40B4-BE49-F238E27FC236}">
                            <a16:creationId xmlns:a16="http://schemas.microsoft.com/office/drawing/2014/main" id="{81CB01B7-B780-421C-B4DE-A99FE0977DB6}"/>
                          </a:ext>
                        </a:extLst>
                      </p:cNvPr>
                      <p:cNvSpPr>
                        <a:spLocks/>
                      </p:cNvSpPr>
                      <p:nvPr/>
                    </p:nvSpPr>
                    <p:spPr bwMode="auto">
                      <a:xfrm>
                        <a:off x="3550679" y="1617231"/>
                        <a:ext cx="936838" cy="909594"/>
                      </a:xfrm>
                      <a:custGeom>
                        <a:avLst/>
                        <a:gdLst>
                          <a:gd name="T0" fmla="*/ 1481 w 2451"/>
                          <a:gd name="T1" fmla="*/ 977 h 2871"/>
                          <a:gd name="T2" fmla="*/ 1396 w 2451"/>
                          <a:gd name="T3" fmla="*/ 1194 h 2871"/>
                          <a:gd name="T4" fmla="*/ 1225 w 2451"/>
                          <a:gd name="T5" fmla="*/ 1290 h 2871"/>
                          <a:gd name="T6" fmla="*/ 1091 w 2451"/>
                          <a:gd name="T7" fmla="*/ 1341 h 2871"/>
                          <a:gd name="T8" fmla="*/ 969 w 2451"/>
                          <a:gd name="T9" fmla="*/ 1147 h 2871"/>
                          <a:gd name="T10" fmla="*/ 790 w 2451"/>
                          <a:gd name="T11" fmla="*/ 999 h 2871"/>
                          <a:gd name="T12" fmla="*/ 748 w 2451"/>
                          <a:gd name="T13" fmla="*/ 696 h 2871"/>
                          <a:gd name="T14" fmla="*/ 615 w 2451"/>
                          <a:gd name="T15" fmla="*/ 645 h 2871"/>
                          <a:gd name="T16" fmla="*/ 536 w 2451"/>
                          <a:gd name="T17" fmla="*/ 541 h 2871"/>
                          <a:gd name="T18" fmla="*/ 486 w 2451"/>
                          <a:gd name="T19" fmla="*/ 395 h 2871"/>
                          <a:gd name="T20" fmla="*/ 442 w 2451"/>
                          <a:gd name="T21" fmla="*/ 195 h 2871"/>
                          <a:gd name="T22" fmla="*/ 315 w 2451"/>
                          <a:gd name="T23" fmla="*/ 49 h 2871"/>
                          <a:gd name="T24" fmla="*/ 229 w 2451"/>
                          <a:gd name="T25" fmla="*/ 47 h 2871"/>
                          <a:gd name="T26" fmla="*/ 101 w 2451"/>
                          <a:gd name="T27" fmla="*/ 156 h 2871"/>
                          <a:gd name="T28" fmla="*/ 143 w 2451"/>
                          <a:gd name="T29" fmla="*/ 447 h 2871"/>
                          <a:gd name="T30" fmla="*/ 57 w 2451"/>
                          <a:gd name="T31" fmla="*/ 734 h 2871"/>
                          <a:gd name="T32" fmla="*/ 18 w 2451"/>
                          <a:gd name="T33" fmla="*/ 1059 h 2871"/>
                          <a:gd name="T34" fmla="*/ 57 w 2451"/>
                          <a:gd name="T35" fmla="*/ 1315 h 2871"/>
                          <a:gd name="T36" fmla="*/ 119 w 2451"/>
                          <a:gd name="T37" fmla="*/ 1569 h 2871"/>
                          <a:gd name="T38" fmla="*/ 140 w 2451"/>
                          <a:gd name="T39" fmla="*/ 1774 h 2871"/>
                          <a:gd name="T40" fmla="*/ 311 w 2451"/>
                          <a:gd name="T41" fmla="*/ 1932 h 2871"/>
                          <a:gd name="T42" fmla="*/ 495 w 2451"/>
                          <a:gd name="T43" fmla="*/ 2003 h 2871"/>
                          <a:gd name="T44" fmla="*/ 382 w 2451"/>
                          <a:gd name="T45" fmla="*/ 2249 h 2871"/>
                          <a:gd name="T46" fmla="*/ 324 w 2451"/>
                          <a:gd name="T47" fmla="*/ 2454 h 2871"/>
                          <a:gd name="T48" fmla="*/ 513 w 2451"/>
                          <a:gd name="T49" fmla="*/ 2711 h 2871"/>
                          <a:gd name="T50" fmla="*/ 729 w 2451"/>
                          <a:gd name="T51" fmla="*/ 2763 h 2871"/>
                          <a:gd name="T52" fmla="*/ 909 w 2451"/>
                          <a:gd name="T53" fmla="*/ 2763 h 2871"/>
                          <a:gd name="T54" fmla="*/ 1145 w 2451"/>
                          <a:gd name="T55" fmla="*/ 2809 h 2871"/>
                          <a:gd name="T56" fmla="*/ 1333 w 2451"/>
                          <a:gd name="T57" fmla="*/ 2848 h 2871"/>
                          <a:gd name="T58" fmla="*/ 1546 w 2451"/>
                          <a:gd name="T59" fmla="*/ 2780 h 2871"/>
                          <a:gd name="T60" fmla="*/ 1665 w 2451"/>
                          <a:gd name="T61" fmla="*/ 2658 h 2871"/>
                          <a:gd name="T62" fmla="*/ 1761 w 2451"/>
                          <a:gd name="T63" fmla="*/ 2483 h 2871"/>
                          <a:gd name="T64" fmla="*/ 1989 w 2451"/>
                          <a:gd name="T65" fmla="*/ 2325 h 2871"/>
                          <a:gd name="T66" fmla="*/ 2149 w 2451"/>
                          <a:gd name="T67" fmla="*/ 2187 h 2871"/>
                          <a:gd name="T68" fmla="*/ 2384 w 2451"/>
                          <a:gd name="T69" fmla="*/ 2055 h 2871"/>
                          <a:gd name="T70" fmla="*/ 2439 w 2451"/>
                          <a:gd name="T71" fmla="*/ 1905 h 2871"/>
                          <a:gd name="T72" fmla="*/ 2322 w 2451"/>
                          <a:gd name="T73" fmla="*/ 1742 h 2871"/>
                          <a:gd name="T74" fmla="*/ 2259 w 2451"/>
                          <a:gd name="T75" fmla="*/ 1484 h 2871"/>
                          <a:gd name="T76" fmla="*/ 2309 w 2451"/>
                          <a:gd name="T77" fmla="*/ 1238 h 2871"/>
                          <a:gd name="T78" fmla="*/ 2161 w 2451"/>
                          <a:gd name="T79" fmla="*/ 1188 h 2871"/>
                          <a:gd name="T80" fmla="*/ 2050 w 2451"/>
                          <a:gd name="T81" fmla="*/ 1060 h 2871"/>
                          <a:gd name="T82" fmla="*/ 1909 w 2451"/>
                          <a:gd name="T83" fmla="*/ 893 h 2871"/>
                          <a:gd name="T84" fmla="*/ 1784 w 2451"/>
                          <a:gd name="T85" fmla="*/ 944 h 2871"/>
                          <a:gd name="T86" fmla="*/ 1613 w 2451"/>
                          <a:gd name="T87" fmla="*/ 894 h 2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1" h="2871">
                            <a:moveTo>
                              <a:pt x="1525" y="894"/>
                            </a:moveTo>
                            <a:lnTo>
                              <a:pt x="1481" y="977"/>
                            </a:lnTo>
                            <a:lnTo>
                              <a:pt x="1480" y="1100"/>
                            </a:lnTo>
                            <a:lnTo>
                              <a:pt x="1396" y="1194"/>
                            </a:lnTo>
                            <a:lnTo>
                              <a:pt x="1306" y="1194"/>
                            </a:lnTo>
                            <a:lnTo>
                              <a:pt x="1225" y="1290"/>
                            </a:lnTo>
                            <a:lnTo>
                              <a:pt x="1175" y="1293"/>
                            </a:lnTo>
                            <a:lnTo>
                              <a:pt x="1091" y="1341"/>
                            </a:lnTo>
                            <a:lnTo>
                              <a:pt x="1048" y="1237"/>
                            </a:lnTo>
                            <a:lnTo>
                              <a:pt x="969" y="1147"/>
                            </a:lnTo>
                            <a:lnTo>
                              <a:pt x="874" y="1053"/>
                            </a:lnTo>
                            <a:lnTo>
                              <a:pt x="790" y="999"/>
                            </a:lnTo>
                            <a:lnTo>
                              <a:pt x="746" y="888"/>
                            </a:lnTo>
                            <a:lnTo>
                              <a:pt x="748" y="696"/>
                            </a:lnTo>
                            <a:lnTo>
                              <a:pt x="698" y="656"/>
                            </a:lnTo>
                            <a:lnTo>
                              <a:pt x="615" y="645"/>
                            </a:lnTo>
                            <a:lnTo>
                              <a:pt x="615" y="595"/>
                            </a:lnTo>
                            <a:lnTo>
                              <a:pt x="536" y="541"/>
                            </a:lnTo>
                            <a:lnTo>
                              <a:pt x="529" y="447"/>
                            </a:lnTo>
                            <a:lnTo>
                              <a:pt x="486" y="395"/>
                            </a:lnTo>
                            <a:lnTo>
                              <a:pt x="463" y="311"/>
                            </a:lnTo>
                            <a:lnTo>
                              <a:pt x="442" y="195"/>
                            </a:lnTo>
                            <a:lnTo>
                              <a:pt x="357" y="49"/>
                            </a:lnTo>
                            <a:lnTo>
                              <a:pt x="315" y="49"/>
                            </a:lnTo>
                            <a:lnTo>
                              <a:pt x="271" y="0"/>
                            </a:lnTo>
                            <a:lnTo>
                              <a:pt x="229" y="47"/>
                            </a:lnTo>
                            <a:lnTo>
                              <a:pt x="184" y="59"/>
                            </a:lnTo>
                            <a:lnTo>
                              <a:pt x="101" y="156"/>
                            </a:lnTo>
                            <a:lnTo>
                              <a:pt x="128" y="272"/>
                            </a:lnTo>
                            <a:lnTo>
                              <a:pt x="143" y="447"/>
                            </a:lnTo>
                            <a:lnTo>
                              <a:pt x="73" y="644"/>
                            </a:lnTo>
                            <a:lnTo>
                              <a:pt x="57" y="734"/>
                            </a:lnTo>
                            <a:lnTo>
                              <a:pt x="0" y="897"/>
                            </a:lnTo>
                            <a:lnTo>
                              <a:pt x="18" y="1059"/>
                            </a:lnTo>
                            <a:lnTo>
                              <a:pt x="10" y="1185"/>
                            </a:lnTo>
                            <a:lnTo>
                              <a:pt x="57" y="1315"/>
                            </a:lnTo>
                            <a:lnTo>
                              <a:pt x="100" y="1423"/>
                            </a:lnTo>
                            <a:lnTo>
                              <a:pt x="119" y="1569"/>
                            </a:lnTo>
                            <a:lnTo>
                              <a:pt x="100" y="1682"/>
                            </a:lnTo>
                            <a:lnTo>
                              <a:pt x="140" y="1774"/>
                            </a:lnTo>
                            <a:lnTo>
                              <a:pt x="208" y="1830"/>
                            </a:lnTo>
                            <a:lnTo>
                              <a:pt x="311" y="1932"/>
                            </a:lnTo>
                            <a:lnTo>
                              <a:pt x="401" y="1915"/>
                            </a:lnTo>
                            <a:lnTo>
                              <a:pt x="495" y="2003"/>
                            </a:lnTo>
                            <a:lnTo>
                              <a:pt x="469" y="2119"/>
                            </a:lnTo>
                            <a:lnTo>
                              <a:pt x="382" y="2249"/>
                            </a:lnTo>
                            <a:lnTo>
                              <a:pt x="353" y="2365"/>
                            </a:lnTo>
                            <a:lnTo>
                              <a:pt x="324" y="2454"/>
                            </a:lnTo>
                            <a:lnTo>
                              <a:pt x="376" y="2560"/>
                            </a:lnTo>
                            <a:lnTo>
                              <a:pt x="513" y="2711"/>
                            </a:lnTo>
                            <a:lnTo>
                              <a:pt x="641" y="2731"/>
                            </a:lnTo>
                            <a:lnTo>
                              <a:pt x="729" y="2763"/>
                            </a:lnTo>
                            <a:lnTo>
                              <a:pt x="815" y="2752"/>
                            </a:lnTo>
                            <a:lnTo>
                              <a:pt x="909" y="2763"/>
                            </a:lnTo>
                            <a:lnTo>
                              <a:pt x="1029" y="2809"/>
                            </a:lnTo>
                            <a:lnTo>
                              <a:pt x="1145" y="2809"/>
                            </a:lnTo>
                            <a:lnTo>
                              <a:pt x="1214" y="2871"/>
                            </a:lnTo>
                            <a:lnTo>
                              <a:pt x="1333" y="2848"/>
                            </a:lnTo>
                            <a:lnTo>
                              <a:pt x="1459" y="2829"/>
                            </a:lnTo>
                            <a:lnTo>
                              <a:pt x="1546" y="2780"/>
                            </a:lnTo>
                            <a:lnTo>
                              <a:pt x="1610" y="2737"/>
                            </a:lnTo>
                            <a:lnTo>
                              <a:pt x="1665" y="2658"/>
                            </a:lnTo>
                            <a:lnTo>
                              <a:pt x="1718" y="2533"/>
                            </a:lnTo>
                            <a:lnTo>
                              <a:pt x="1761" y="2483"/>
                            </a:lnTo>
                            <a:lnTo>
                              <a:pt x="1900" y="2404"/>
                            </a:lnTo>
                            <a:lnTo>
                              <a:pt x="1989" y="2325"/>
                            </a:lnTo>
                            <a:lnTo>
                              <a:pt x="2063" y="2236"/>
                            </a:lnTo>
                            <a:lnTo>
                              <a:pt x="2149" y="2187"/>
                            </a:lnTo>
                            <a:lnTo>
                              <a:pt x="2252" y="2111"/>
                            </a:lnTo>
                            <a:lnTo>
                              <a:pt x="2384" y="2055"/>
                            </a:lnTo>
                            <a:lnTo>
                              <a:pt x="2451" y="1989"/>
                            </a:lnTo>
                            <a:lnTo>
                              <a:pt x="2439" y="1905"/>
                            </a:lnTo>
                            <a:lnTo>
                              <a:pt x="2425" y="1841"/>
                            </a:lnTo>
                            <a:lnTo>
                              <a:pt x="2322" y="1742"/>
                            </a:lnTo>
                            <a:lnTo>
                              <a:pt x="2279" y="1594"/>
                            </a:lnTo>
                            <a:lnTo>
                              <a:pt x="2259" y="1484"/>
                            </a:lnTo>
                            <a:lnTo>
                              <a:pt x="2273" y="1381"/>
                            </a:lnTo>
                            <a:lnTo>
                              <a:pt x="2309" y="1238"/>
                            </a:lnTo>
                            <a:lnTo>
                              <a:pt x="2227" y="1232"/>
                            </a:lnTo>
                            <a:lnTo>
                              <a:pt x="2161" y="1188"/>
                            </a:lnTo>
                            <a:lnTo>
                              <a:pt x="2069" y="1146"/>
                            </a:lnTo>
                            <a:lnTo>
                              <a:pt x="2050" y="1060"/>
                            </a:lnTo>
                            <a:lnTo>
                              <a:pt x="1998" y="990"/>
                            </a:lnTo>
                            <a:lnTo>
                              <a:pt x="1909" y="893"/>
                            </a:lnTo>
                            <a:lnTo>
                              <a:pt x="1825" y="894"/>
                            </a:lnTo>
                            <a:lnTo>
                              <a:pt x="1784" y="944"/>
                            </a:lnTo>
                            <a:lnTo>
                              <a:pt x="1693" y="945"/>
                            </a:lnTo>
                            <a:lnTo>
                              <a:pt x="1613" y="894"/>
                            </a:lnTo>
                            <a:lnTo>
                              <a:pt x="1525" y="894"/>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4" name="Freeform 74">
                        <a:extLst>
                          <a:ext uri="{FF2B5EF4-FFF2-40B4-BE49-F238E27FC236}">
                            <a16:creationId xmlns:a16="http://schemas.microsoft.com/office/drawing/2014/main" id="{FB21972E-D83D-44F5-BE60-9CA073E20516}"/>
                          </a:ext>
                        </a:extLst>
                      </p:cNvPr>
                      <p:cNvSpPr>
                        <a:spLocks/>
                      </p:cNvSpPr>
                      <p:nvPr/>
                    </p:nvSpPr>
                    <p:spPr bwMode="auto">
                      <a:xfrm>
                        <a:off x="3839379" y="1948425"/>
                        <a:ext cx="1156708" cy="1421438"/>
                      </a:xfrm>
                      <a:custGeom>
                        <a:avLst/>
                        <a:gdLst>
                          <a:gd name="T0" fmla="*/ 401 w 3026"/>
                          <a:gd name="T1" fmla="*/ 3901 h 4487"/>
                          <a:gd name="T2" fmla="*/ 694 w 3026"/>
                          <a:gd name="T3" fmla="*/ 3587 h 4487"/>
                          <a:gd name="T4" fmla="*/ 705 w 3026"/>
                          <a:gd name="T5" fmla="*/ 3304 h 4487"/>
                          <a:gd name="T6" fmla="*/ 656 w 3026"/>
                          <a:gd name="T7" fmla="*/ 3055 h 4487"/>
                          <a:gd name="T8" fmla="*/ 386 w 3026"/>
                          <a:gd name="T9" fmla="*/ 2756 h 4487"/>
                          <a:gd name="T10" fmla="*/ 134 w 3026"/>
                          <a:gd name="T11" fmla="*/ 2673 h 4487"/>
                          <a:gd name="T12" fmla="*/ 45 w 3026"/>
                          <a:gd name="T13" fmla="*/ 2363 h 4487"/>
                          <a:gd name="T14" fmla="*/ 228 w 3026"/>
                          <a:gd name="T15" fmla="*/ 2128 h 4487"/>
                          <a:gd name="T16" fmla="*/ 426 w 3026"/>
                          <a:gd name="T17" fmla="*/ 1951 h 4487"/>
                          <a:gd name="T18" fmla="*/ 707 w 3026"/>
                          <a:gd name="T19" fmla="*/ 1787 h 4487"/>
                          <a:gd name="T20" fmla="*/ 915 w 3026"/>
                          <a:gd name="T21" fmla="*/ 1610 h 4487"/>
                          <a:gd name="T22" fmla="*/ 1150 w 3026"/>
                          <a:gd name="T23" fmla="*/ 1360 h 4487"/>
                          <a:gd name="T24" fmla="*/ 1407 w 3026"/>
                          <a:gd name="T25" fmla="*/ 1138 h 4487"/>
                          <a:gd name="T26" fmla="*/ 1696 w 3026"/>
                          <a:gd name="T27" fmla="*/ 947 h 4487"/>
                          <a:gd name="T28" fmla="*/ 1567 w 3026"/>
                          <a:gd name="T29" fmla="*/ 699 h 4487"/>
                          <a:gd name="T30" fmla="*/ 1521 w 3026"/>
                          <a:gd name="T31" fmla="*/ 338 h 4487"/>
                          <a:gd name="T32" fmla="*/ 1752 w 3026"/>
                          <a:gd name="T33" fmla="*/ 158 h 4487"/>
                          <a:gd name="T34" fmla="*/ 1939 w 3026"/>
                          <a:gd name="T35" fmla="*/ 50 h 4487"/>
                          <a:gd name="T36" fmla="*/ 2134 w 3026"/>
                          <a:gd name="T37" fmla="*/ 95 h 4487"/>
                          <a:gd name="T38" fmla="*/ 2344 w 3026"/>
                          <a:gd name="T39" fmla="*/ 174 h 4487"/>
                          <a:gd name="T40" fmla="*/ 2631 w 3026"/>
                          <a:gd name="T41" fmla="*/ 180 h 4487"/>
                          <a:gd name="T42" fmla="*/ 2641 w 3026"/>
                          <a:gd name="T43" fmla="*/ 453 h 4487"/>
                          <a:gd name="T44" fmla="*/ 2908 w 3026"/>
                          <a:gd name="T45" fmla="*/ 654 h 4487"/>
                          <a:gd name="T46" fmla="*/ 3026 w 3026"/>
                          <a:gd name="T47" fmla="*/ 925 h 4487"/>
                          <a:gd name="T48" fmla="*/ 3026 w 3026"/>
                          <a:gd name="T49" fmla="*/ 1272 h 4487"/>
                          <a:gd name="T50" fmla="*/ 3026 w 3026"/>
                          <a:gd name="T51" fmla="*/ 1518 h 4487"/>
                          <a:gd name="T52" fmla="*/ 2896 w 3026"/>
                          <a:gd name="T53" fmla="*/ 1716 h 4487"/>
                          <a:gd name="T54" fmla="*/ 2751 w 3026"/>
                          <a:gd name="T55" fmla="*/ 1958 h 4487"/>
                          <a:gd name="T56" fmla="*/ 2569 w 3026"/>
                          <a:gd name="T57" fmla="*/ 2201 h 4487"/>
                          <a:gd name="T58" fmla="*/ 2574 w 3026"/>
                          <a:gd name="T59" fmla="*/ 2500 h 4487"/>
                          <a:gd name="T60" fmla="*/ 2824 w 3026"/>
                          <a:gd name="T61" fmla="*/ 2542 h 4487"/>
                          <a:gd name="T62" fmla="*/ 2981 w 3026"/>
                          <a:gd name="T63" fmla="*/ 2888 h 4487"/>
                          <a:gd name="T64" fmla="*/ 3011 w 3026"/>
                          <a:gd name="T65" fmla="*/ 3270 h 4487"/>
                          <a:gd name="T66" fmla="*/ 3026 w 3026"/>
                          <a:gd name="T67" fmla="*/ 3596 h 4487"/>
                          <a:gd name="T68" fmla="*/ 2853 w 3026"/>
                          <a:gd name="T69" fmla="*/ 3894 h 4487"/>
                          <a:gd name="T70" fmla="*/ 2723 w 3026"/>
                          <a:gd name="T71" fmla="*/ 4141 h 4487"/>
                          <a:gd name="T72" fmla="*/ 2594 w 3026"/>
                          <a:gd name="T73" fmla="*/ 4338 h 4487"/>
                          <a:gd name="T74" fmla="*/ 2301 w 3026"/>
                          <a:gd name="T75" fmla="*/ 4463 h 4487"/>
                          <a:gd name="T76" fmla="*/ 2160 w 3026"/>
                          <a:gd name="T77" fmla="*/ 4190 h 4487"/>
                          <a:gd name="T78" fmla="*/ 1858 w 3026"/>
                          <a:gd name="T79" fmla="*/ 3795 h 4487"/>
                          <a:gd name="T80" fmla="*/ 1543 w 3026"/>
                          <a:gd name="T81" fmla="*/ 3638 h 4487"/>
                          <a:gd name="T82" fmla="*/ 1342 w 3026"/>
                          <a:gd name="T83" fmla="*/ 3846 h 4487"/>
                          <a:gd name="T84" fmla="*/ 1020 w 3026"/>
                          <a:gd name="T85" fmla="*/ 3846 h 4487"/>
                          <a:gd name="T86" fmla="*/ 777 w 3026"/>
                          <a:gd name="T87" fmla="*/ 3978 h 4487"/>
                          <a:gd name="T88" fmla="*/ 468 w 3026"/>
                          <a:gd name="T89" fmla="*/ 4151 h 4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26" h="4487">
                            <a:moveTo>
                              <a:pt x="468" y="4151"/>
                            </a:moveTo>
                            <a:lnTo>
                              <a:pt x="386" y="3993"/>
                            </a:lnTo>
                            <a:lnTo>
                              <a:pt x="401" y="3901"/>
                            </a:lnTo>
                            <a:lnTo>
                              <a:pt x="500" y="3788"/>
                            </a:lnTo>
                            <a:lnTo>
                              <a:pt x="589" y="3682"/>
                            </a:lnTo>
                            <a:lnTo>
                              <a:pt x="694" y="3587"/>
                            </a:lnTo>
                            <a:lnTo>
                              <a:pt x="674" y="3471"/>
                            </a:lnTo>
                            <a:lnTo>
                              <a:pt x="632" y="3388"/>
                            </a:lnTo>
                            <a:lnTo>
                              <a:pt x="705" y="3304"/>
                            </a:lnTo>
                            <a:lnTo>
                              <a:pt x="754" y="3228"/>
                            </a:lnTo>
                            <a:lnTo>
                              <a:pt x="733" y="3151"/>
                            </a:lnTo>
                            <a:lnTo>
                              <a:pt x="656" y="3055"/>
                            </a:lnTo>
                            <a:lnTo>
                              <a:pt x="571" y="2951"/>
                            </a:lnTo>
                            <a:lnTo>
                              <a:pt x="473" y="2854"/>
                            </a:lnTo>
                            <a:lnTo>
                              <a:pt x="386" y="2756"/>
                            </a:lnTo>
                            <a:lnTo>
                              <a:pt x="343" y="2707"/>
                            </a:lnTo>
                            <a:lnTo>
                              <a:pt x="213" y="2707"/>
                            </a:lnTo>
                            <a:lnTo>
                              <a:pt x="134" y="2673"/>
                            </a:lnTo>
                            <a:lnTo>
                              <a:pt x="43" y="2555"/>
                            </a:lnTo>
                            <a:lnTo>
                              <a:pt x="0" y="2440"/>
                            </a:lnTo>
                            <a:lnTo>
                              <a:pt x="45" y="2363"/>
                            </a:lnTo>
                            <a:lnTo>
                              <a:pt x="105" y="2253"/>
                            </a:lnTo>
                            <a:lnTo>
                              <a:pt x="210" y="2217"/>
                            </a:lnTo>
                            <a:lnTo>
                              <a:pt x="228" y="2128"/>
                            </a:lnTo>
                            <a:lnTo>
                              <a:pt x="224" y="2025"/>
                            </a:lnTo>
                            <a:lnTo>
                              <a:pt x="327" y="1983"/>
                            </a:lnTo>
                            <a:lnTo>
                              <a:pt x="426" y="1951"/>
                            </a:lnTo>
                            <a:lnTo>
                              <a:pt x="465" y="1826"/>
                            </a:lnTo>
                            <a:lnTo>
                              <a:pt x="594" y="1802"/>
                            </a:lnTo>
                            <a:lnTo>
                              <a:pt x="707" y="1787"/>
                            </a:lnTo>
                            <a:lnTo>
                              <a:pt x="790" y="1740"/>
                            </a:lnTo>
                            <a:lnTo>
                              <a:pt x="859" y="1693"/>
                            </a:lnTo>
                            <a:lnTo>
                              <a:pt x="915" y="1610"/>
                            </a:lnTo>
                            <a:lnTo>
                              <a:pt x="965" y="1493"/>
                            </a:lnTo>
                            <a:lnTo>
                              <a:pt x="1005" y="1440"/>
                            </a:lnTo>
                            <a:lnTo>
                              <a:pt x="1150" y="1360"/>
                            </a:lnTo>
                            <a:lnTo>
                              <a:pt x="1235" y="1285"/>
                            </a:lnTo>
                            <a:lnTo>
                              <a:pt x="1303" y="1196"/>
                            </a:lnTo>
                            <a:lnTo>
                              <a:pt x="1407" y="1138"/>
                            </a:lnTo>
                            <a:lnTo>
                              <a:pt x="1507" y="1064"/>
                            </a:lnTo>
                            <a:lnTo>
                              <a:pt x="1624" y="1013"/>
                            </a:lnTo>
                            <a:lnTo>
                              <a:pt x="1696" y="947"/>
                            </a:lnTo>
                            <a:lnTo>
                              <a:pt x="1684" y="869"/>
                            </a:lnTo>
                            <a:lnTo>
                              <a:pt x="1671" y="798"/>
                            </a:lnTo>
                            <a:lnTo>
                              <a:pt x="1567" y="699"/>
                            </a:lnTo>
                            <a:lnTo>
                              <a:pt x="1525" y="554"/>
                            </a:lnTo>
                            <a:lnTo>
                              <a:pt x="1504" y="441"/>
                            </a:lnTo>
                            <a:lnTo>
                              <a:pt x="1521" y="338"/>
                            </a:lnTo>
                            <a:lnTo>
                              <a:pt x="1552" y="195"/>
                            </a:lnTo>
                            <a:lnTo>
                              <a:pt x="1630" y="198"/>
                            </a:lnTo>
                            <a:lnTo>
                              <a:pt x="1752" y="158"/>
                            </a:lnTo>
                            <a:lnTo>
                              <a:pt x="1849" y="96"/>
                            </a:lnTo>
                            <a:lnTo>
                              <a:pt x="1888" y="51"/>
                            </a:lnTo>
                            <a:lnTo>
                              <a:pt x="1939" y="50"/>
                            </a:lnTo>
                            <a:lnTo>
                              <a:pt x="2023" y="0"/>
                            </a:lnTo>
                            <a:lnTo>
                              <a:pt x="2047" y="42"/>
                            </a:lnTo>
                            <a:lnTo>
                              <a:pt x="2134" y="95"/>
                            </a:lnTo>
                            <a:lnTo>
                              <a:pt x="2175" y="142"/>
                            </a:lnTo>
                            <a:lnTo>
                              <a:pt x="2263" y="161"/>
                            </a:lnTo>
                            <a:lnTo>
                              <a:pt x="2344" y="174"/>
                            </a:lnTo>
                            <a:lnTo>
                              <a:pt x="2455" y="184"/>
                            </a:lnTo>
                            <a:lnTo>
                              <a:pt x="2564" y="143"/>
                            </a:lnTo>
                            <a:lnTo>
                              <a:pt x="2631" y="180"/>
                            </a:lnTo>
                            <a:lnTo>
                              <a:pt x="2694" y="192"/>
                            </a:lnTo>
                            <a:lnTo>
                              <a:pt x="2653" y="320"/>
                            </a:lnTo>
                            <a:lnTo>
                              <a:pt x="2641" y="453"/>
                            </a:lnTo>
                            <a:lnTo>
                              <a:pt x="2738" y="536"/>
                            </a:lnTo>
                            <a:lnTo>
                              <a:pt x="2853" y="579"/>
                            </a:lnTo>
                            <a:lnTo>
                              <a:pt x="2908" y="654"/>
                            </a:lnTo>
                            <a:lnTo>
                              <a:pt x="2983" y="727"/>
                            </a:lnTo>
                            <a:lnTo>
                              <a:pt x="2983" y="826"/>
                            </a:lnTo>
                            <a:lnTo>
                              <a:pt x="3026" y="925"/>
                            </a:lnTo>
                            <a:lnTo>
                              <a:pt x="3026" y="1074"/>
                            </a:lnTo>
                            <a:lnTo>
                              <a:pt x="3026" y="1123"/>
                            </a:lnTo>
                            <a:lnTo>
                              <a:pt x="3026" y="1272"/>
                            </a:lnTo>
                            <a:lnTo>
                              <a:pt x="3026" y="1272"/>
                            </a:lnTo>
                            <a:lnTo>
                              <a:pt x="3026" y="1420"/>
                            </a:lnTo>
                            <a:lnTo>
                              <a:pt x="3026" y="1518"/>
                            </a:lnTo>
                            <a:lnTo>
                              <a:pt x="2983" y="1568"/>
                            </a:lnTo>
                            <a:lnTo>
                              <a:pt x="2951" y="1633"/>
                            </a:lnTo>
                            <a:lnTo>
                              <a:pt x="2896" y="1716"/>
                            </a:lnTo>
                            <a:lnTo>
                              <a:pt x="2836" y="1799"/>
                            </a:lnTo>
                            <a:lnTo>
                              <a:pt x="2787" y="1854"/>
                            </a:lnTo>
                            <a:lnTo>
                              <a:pt x="2751" y="1958"/>
                            </a:lnTo>
                            <a:lnTo>
                              <a:pt x="2672" y="2042"/>
                            </a:lnTo>
                            <a:lnTo>
                              <a:pt x="2605" y="2097"/>
                            </a:lnTo>
                            <a:lnTo>
                              <a:pt x="2569" y="2201"/>
                            </a:lnTo>
                            <a:lnTo>
                              <a:pt x="2550" y="2310"/>
                            </a:lnTo>
                            <a:lnTo>
                              <a:pt x="2538" y="2409"/>
                            </a:lnTo>
                            <a:lnTo>
                              <a:pt x="2574" y="2500"/>
                            </a:lnTo>
                            <a:lnTo>
                              <a:pt x="2665" y="2486"/>
                            </a:lnTo>
                            <a:lnTo>
                              <a:pt x="2733" y="2472"/>
                            </a:lnTo>
                            <a:lnTo>
                              <a:pt x="2824" y="2542"/>
                            </a:lnTo>
                            <a:lnTo>
                              <a:pt x="2884" y="2646"/>
                            </a:lnTo>
                            <a:lnTo>
                              <a:pt x="2920" y="2756"/>
                            </a:lnTo>
                            <a:lnTo>
                              <a:pt x="2981" y="2888"/>
                            </a:lnTo>
                            <a:lnTo>
                              <a:pt x="3026" y="3003"/>
                            </a:lnTo>
                            <a:lnTo>
                              <a:pt x="3026" y="3151"/>
                            </a:lnTo>
                            <a:lnTo>
                              <a:pt x="3011" y="3270"/>
                            </a:lnTo>
                            <a:lnTo>
                              <a:pt x="2983" y="3399"/>
                            </a:lnTo>
                            <a:lnTo>
                              <a:pt x="3026" y="3546"/>
                            </a:lnTo>
                            <a:lnTo>
                              <a:pt x="3026" y="3596"/>
                            </a:lnTo>
                            <a:lnTo>
                              <a:pt x="2983" y="3695"/>
                            </a:lnTo>
                            <a:lnTo>
                              <a:pt x="2940" y="3795"/>
                            </a:lnTo>
                            <a:lnTo>
                              <a:pt x="2853" y="3894"/>
                            </a:lnTo>
                            <a:lnTo>
                              <a:pt x="2767" y="3993"/>
                            </a:lnTo>
                            <a:lnTo>
                              <a:pt x="2723" y="4092"/>
                            </a:lnTo>
                            <a:lnTo>
                              <a:pt x="2723" y="4141"/>
                            </a:lnTo>
                            <a:lnTo>
                              <a:pt x="2680" y="4190"/>
                            </a:lnTo>
                            <a:lnTo>
                              <a:pt x="2637" y="4239"/>
                            </a:lnTo>
                            <a:lnTo>
                              <a:pt x="2594" y="4338"/>
                            </a:lnTo>
                            <a:lnTo>
                              <a:pt x="2490" y="4443"/>
                            </a:lnTo>
                            <a:lnTo>
                              <a:pt x="2377" y="4487"/>
                            </a:lnTo>
                            <a:lnTo>
                              <a:pt x="2301" y="4463"/>
                            </a:lnTo>
                            <a:lnTo>
                              <a:pt x="2240" y="4429"/>
                            </a:lnTo>
                            <a:lnTo>
                              <a:pt x="2204" y="4311"/>
                            </a:lnTo>
                            <a:lnTo>
                              <a:pt x="2160" y="4190"/>
                            </a:lnTo>
                            <a:lnTo>
                              <a:pt x="2053" y="4061"/>
                            </a:lnTo>
                            <a:lnTo>
                              <a:pt x="1950" y="3922"/>
                            </a:lnTo>
                            <a:lnTo>
                              <a:pt x="1858" y="3795"/>
                            </a:lnTo>
                            <a:lnTo>
                              <a:pt x="1728" y="3695"/>
                            </a:lnTo>
                            <a:lnTo>
                              <a:pt x="1640" y="3631"/>
                            </a:lnTo>
                            <a:lnTo>
                              <a:pt x="1543" y="3638"/>
                            </a:lnTo>
                            <a:lnTo>
                              <a:pt x="1468" y="3695"/>
                            </a:lnTo>
                            <a:lnTo>
                              <a:pt x="1397" y="3756"/>
                            </a:lnTo>
                            <a:lnTo>
                              <a:pt x="1342" y="3846"/>
                            </a:lnTo>
                            <a:lnTo>
                              <a:pt x="1252" y="3894"/>
                            </a:lnTo>
                            <a:lnTo>
                              <a:pt x="1081" y="3880"/>
                            </a:lnTo>
                            <a:lnTo>
                              <a:pt x="1020" y="3846"/>
                            </a:lnTo>
                            <a:lnTo>
                              <a:pt x="936" y="3846"/>
                            </a:lnTo>
                            <a:lnTo>
                              <a:pt x="838" y="3901"/>
                            </a:lnTo>
                            <a:lnTo>
                              <a:pt x="777" y="3978"/>
                            </a:lnTo>
                            <a:lnTo>
                              <a:pt x="690" y="4042"/>
                            </a:lnTo>
                            <a:lnTo>
                              <a:pt x="608" y="4144"/>
                            </a:lnTo>
                            <a:lnTo>
                              <a:pt x="468" y="4151"/>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5" name="Freeform 75">
                        <a:extLst>
                          <a:ext uri="{FF2B5EF4-FFF2-40B4-BE49-F238E27FC236}">
                            <a16:creationId xmlns:a16="http://schemas.microsoft.com/office/drawing/2014/main" id="{48A2FE53-574B-48B9-B4FA-206C240FF08D}"/>
                          </a:ext>
                        </a:extLst>
                      </p:cNvPr>
                      <p:cNvSpPr>
                        <a:spLocks/>
                      </p:cNvSpPr>
                      <p:nvPr/>
                    </p:nvSpPr>
                    <p:spPr bwMode="auto">
                      <a:xfrm>
                        <a:off x="4808719" y="1352594"/>
                        <a:ext cx="1095526" cy="1545041"/>
                      </a:xfrm>
                      <a:custGeom>
                        <a:avLst/>
                        <a:gdLst>
                          <a:gd name="T0" fmla="*/ 588 w 2865"/>
                          <a:gd name="T1" fmla="*/ 1532 h 4877"/>
                          <a:gd name="T2" fmla="*/ 465 w 2865"/>
                          <a:gd name="T3" fmla="*/ 1919 h 4877"/>
                          <a:gd name="T4" fmla="*/ 245 w 2865"/>
                          <a:gd name="T5" fmla="*/ 2015 h 4877"/>
                          <a:gd name="T6" fmla="*/ 119 w 2865"/>
                          <a:gd name="T7" fmla="*/ 2193 h 4877"/>
                          <a:gd name="T8" fmla="*/ 192 w 2865"/>
                          <a:gd name="T9" fmla="*/ 2408 h 4877"/>
                          <a:gd name="T10" fmla="*/ 377 w 2865"/>
                          <a:gd name="T11" fmla="*/ 2537 h 4877"/>
                          <a:gd name="T12" fmla="*/ 447 w 2865"/>
                          <a:gd name="T13" fmla="*/ 2708 h 4877"/>
                          <a:gd name="T14" fmla="*/ 491 w 2865"/>
                          <a:gd name="T15" fmla="*/ 3395 h 4877"/>
                          <a:gd name="T16" fmla="*/ 416 w 2865"/>
                          <a:gd name="T17" fmla="*/ 3512 h 4877"/>
                          <a:gd name="T18" fmla="*/ 302 w 2865"/>
                          <a:gd name="T19" fmla="*/ 3674 h 4877"/>
                          <a:gd name="T20" fmla="*/ 213 w 2865"/>
                          <a:gd name="T21" fmla="*/ 3837 h 4877"/>
                          <a:gd name="T22" fmla="*/ 69 w 2865"/>
                          <a:gd name="T23" fmla="*/ 3975 h 4877"/>
                          <a:gd name="T24" fmla="*/ 12 w 2865"/>
                          <a:gd name="T25" fmla="*/ 4190 h 4877"/>
                          <a:gd name="T26" fmla="*/ 39 w 2865"/>
                          <a:gd name="T27" fmla="*/ 4376 h 4877"/>
                          <a:gd name="T28" fmla="*/ 197 w 2865"/>
                          <a:gd name="T29" fmla="*/ 4349 h 4877"/>
                          <a:gd name="T30" fmla="*/ 347 w 2865"/>
                          <a:gd name="T31" fmla="*/ 4524 h 4877"/>
                          <a:gd name="T32" fmla="*/ 449 w 2865"/>
                          <a:gd name="T33" fmla="*/ 4773 h 4877"/>
                          <a:gd name="T34" fmla="*/ 657 w 2865"/>
                          <a:gd name="T35" fmla="*/ 4838 h 4877"/>
                          <a:gd name="T36" fmla="*/ 858 w 2865"/>
                          <a:gd name="T37" fmla="*/ 4712 h 4877"/>
                          <a:gd name="T38" fmla="*/ 858 w 2865"/>
                          <a:gd name="T39" fmla="*/ 4466 h 4877"/>
                          <a:gd name="T40" fmla="*/ 916 w 2865"/>
                          <a:gd name="T41" fmla="*/ 4259 h 4877"/>
                          <a:gd name="T42" fmla="*/ 976 w 2865"/>
                          <a:gd name="T43" fmla="*/ 3982 h 4877"/>
                          <a:gd name="T44" fmla="*/ 1046 w 2865"/>
                          <a:gd name="T45" fmla="*/ 3664 h 4877"/>
                          <a:gd name="T46" fmla="*/ 1254 w 2865"/>
                          <a:gd name="T47" fmla="*/ 3474 h 4877"/>
                          <a:gd name="T48" fmla="*/ 1523 w 2865"/>
                          <a:gd name="T49" fmla="*/ 3269 h 4877"/>
                          <a:gd name="T50" fmla="*/ 1656 w 2865"/>
                          <a:gd name="T51" fmla="*/ 3228 h 4877"/>
                          <a:gd name="T52" fmla="*/ 1802 w 2865"/>
                          <a:gd name="T53" fmla="*/ 2959 h 4877"/>
                          <a:gd name="T54" fmla="*/ 1826 w 2865"/>
                          <a:gd name="T55" fmla="*/ 2675 h 4877"/>
                          <a:gd name="T56" fmla="*/ 1869 w 2865"/>
                          <a:gd name="T57" fmla="*/ 2329 h 4877"/>
                          <a:gd name="T58" fmla="*/ 2010 w 2865"/>
                          <a:gd name="T59" fmla="*/ 2109 h 4877"/>
                          <a:gd name="T60" fmla="*/ 2260 w 2865"/>
                          <a:gd name="T61" fmla="*/ 2070 h 4877"/>
                          <a:gd name="T62" fmla="*/ 2309 w 2865"/>
                          <a:gd name="T63" fmla="*/ 1887 h 4877"/>
                          <a:gd name="T64" fmla="*/ 2259 w 2865"/>
                          <a:gd name="T65" fmla="*/ 1636 h 4877"/>
                          <a:gd name="T66" fmla="*/ 2315 w 2865"/>
                          <a:gd name="T67" fmla="*/ 1372 h 4877"/>
                          <a:gd name="T68" fmla="*/ 2503 w 2865"/>
                          <a:gd name="T69" fmla="*/ 1197 h 4877"/>
                          <a:gd name="T70" fmla="*/ 2649 w 2865"/>
                          <a:gd name="T71" fmla="*/ 943 h 4877"/>
                          <a:gd name="T72" fmla="*/ 2605 w 2865"/>
                          <a:gd name="T73" fmla="*/ 646 h 4877"/>
                          <a:gd name="T74" fmla="*/ 2735 w 2865"/>
                          <a:gd name="T75" fmla="*/ 399 h 4877"/>
                          <a:gd name="T76" fmla="*/ 2822 w 2865"/>
                          <a:gd name="T77" fmla="*/ 201 h 4877"/>
                          <a:gd name="T78" fmla="*/ 2786 w 2865"/>
                          <a:gd name="T79" fmla="*/ 0 h 4877"/>
                          <a:gd name="T80" fmla="*/ 2588 w 2865"/>
                          <a:gd name="T81" fmla="*/ 70 h 4877"/>
                          <a:gd name="T82" fmla="*/ 2427 w 2865"/>
                          <a:gd name="T83" fmla="*/ 265 h 4877"/>
                          <a:gd name="T84" fmla="*/ 2338 w 2865"/>
                          <a:gd name="T85" fmla="*/ 573 h 4877"/>
                          <a:gd name="T86" fmla="*/ 2187 w 2865"/>
                          <a:gd name="T87" fmla="*/ 768 h 4877"/>
                          <a:gd name="T88" fmla="*/ 1994 w 2865"/>
                          <a:gd name="T89" fmla="*/ 663 h 4877"/>
                          <a:gd name="T90" fmla="*/ 1780 w 2865"/>
                          <a:gd name="T91" fmla="*/ 664 h 4877"/>
                          <a:gd name="T92" fmla="*/ 1516 w 2865"/>
                          <a:gd name="T93" fmla="*/ 713 h 4877"/>
                          <a:gd name="T94" fmla="*/ 1260 w 2865"/>
                          <a:gd name="T95" fmla="*/ 812 h 4877"/>
                          <a:gd name="T96" fmla="*/ 996 w 2865"/>
                          <a:gd name="T97" fmla="*/ 1013 h 4877"/>
                          <a:gd name="T98" fmla="*/ 869 w 2865"/>
                          <a:gd name="T99" fmla="*/ 1257 h 4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65" h="4877">
                            <a:moveTo>
                              <a:pt x="692" y="1358"/>
                            </a:moveTo>
                            <a:lnTo>
                              <a:pt x="588" y="1532"/>
                            </a:lnTo>
                            <a:lnTo>
                              <a:pt x="542" y="1749"/>
                            </a:lnTo>
                            <a:lnTo>
                              <a:pt x="465" y="1919"/>
                            </a:lnTo>
                            <a:lnTo>
                              <a:pt x="375" y="1971"/>
                            </a:lnTo>
                            <a:lnTo>
                              <a:pt x="245" y="2015"/>
                            </a:lnTo>
                            <a:lnTo>
                              <a:pt x="158" y="2070"/>
                            </a:lnTo>
                            <a:lnTo>
                              <a:pt x="119" y="2193"/>
                            </a:lnTo>
                            <a:lnTo>
                              <a:pt x="107" y="2330"/>
                            </a:lnTo>
                            <a:lnTo>
                              <a:pt x="192" y="2408"/>
                            </a:lnTo>
                            <a:lnTo>
                              <a:pt x="318" y="2457"/>
                            </a:lnTo>
                            <a:lnTo>
                              <a:pt x="377" y="2537"/>
                            </a:lnTo>
                            <a:lnTo>
                              <a:pt x="449" y="2604"/>
                            </a:lnTo>
                            <a:lnTo>
                              <a:pt x="447" y="2708"/>
                            </a:lnTo>
                            <a:lnTo>
                              <a:pt x="491" y="2802"/>
                            </a:lnTo>
                            <a:lnTo>
                              <a:pt x="491" y="3395"/>
                            </a:lnTo>
                            <a:lnTo>
                              <a:pt x="446" y="3447"/>
                            </a:lnTo>
                            <a:lnTo>
                              <a:pt x="416" y="3512"/>
                            </a:lnTo>
                            <a:lnTo>
                              <a:pt x="360" y="3596"/>
                            </a:lnTo>
                            <a:lnTo>
                              <a:pt x="302" y="3674"/>
                            </a:lnTo>
                            <a:lnTo>
                              <a:pt x="249" y="3738"/>
                            </a:lnTo>
                            <a:lnTo>
                              <a:pt x="213" y="3837"/>
                            </a:lnTo>
                            <a:lnTo>
                              <a:pt x="141" y="3917"/>
                            </a:lnTo>
                            <a:lnTo>
                              <a:pt x="69" y="3975"/>
                            </a:lnTo>
                            <a:lnTo>
                              <a:pt x="30" y="4080"/>
                            </a:lnTo>
                            <a:lnTo>
                              <a:pt x="12" y="4190"/>
                            </a:lnTo>
                            <a:lnTo>
                              <a:pt x="0" y="4287"/>
                            </a:lnTo>
                            <a:lnTo>
                              <a:pt x="39" y="4376"/>
                            </a:lnTo>
                            <a:lnTo>
                              <a:pt x="116" y="4365"/>
                            </a:lnTo>
                            <a:lnTo>
                              <a:pt x="197" y="4349"/>
                            </a:lnTo>
                            <a:lnTo>
                              <a:pt x="291" y="4421"/>
                            </a:lnTo>
                            <a:lnTo>
                              <a:pt x="347" y="4524"/>
                            </a:lnTo>
                            <a:lnTo>
                              <a:pt x="384" y="4632"/>
                            </a:lnTo>
                            <a:lnTo>
                              <a:pt x="449" y="4773"/>
                            </a:lnTo>
                            <a:lnTo>
                              <a:pt x="491" y="4877"/>
                            </a:lnTo>
                            <a:lnTo>
                              <a:pt x="657" y="4838"/>
                            </a:lnTo>
                            <a:lnTo>
                              <a:pt x="754" y="4752"/>
                            </a:lnTo>
                            <a:lnTo>
                              <a:pt x="858" y="4712"/>
                            </a:lnTo>
                            <a:lnTo>
                              <a:pt x="865" y="4601"/>
                            </a:lnTo>
                            <a:lnTo>
                              <a:pt x="858" y="4466"/>
                            </a:lnTo>
                            <a:lnTo>
                              <a:pt x="913" y="4355"/>
                            </a:lnTo>
                            <a:lnTo>
                              <a:pt x="916" y="4259"/>
                            </a:lnTo>
                            <a:lnTo>
                              <a:pt x="934" y="4133"/>
                            </a:lnTo>
                            <a:lnTo>
                              <a:pt x="976" y="3982"/>
                            </a:lnTo>
                            <a:lnTo>
                              <a:pt x="1031" y="3807"/>
                            </a:lnTo>
                            <a:lnTo>
                              <a:pt x="1046" y="3664"/>
                            </a:lnTo>
                            <a:lnTo>
                              <a:pt x="1133" y="3516"/>
                            </a:lnTo>
                            <a:lnTo>
                              <a:pt x="1254" y="3474"/>
                            </a:lnTo>
                            <a:lnTo>
                              <a:pt x="1379" y="3371"/>
                            </a:lnTo>
                            <a:lnTo>
                              <a:pt x="1523" y="3269"/>
                            </a:lnTo>
                            <a:lnTo>
                              <a:pt x="1600" y="3260"/>
                            </a:lnTo>
                            <a:lnTo>
                              <a:pt x="1656" y="3228"/>
                            </a:lnTo>
                            <a:lnTo>
                              <a:pt x="1739" y="3071"/>
                            </a:lnTo>
                            <a:lnTo>
                              <a:pt x="1802" y="2959"/>
                            </a:lnTo>
                            <a:lnTo>
                              <a:pt x="1826" y="2823"/>
                            </a:lnTo>
                            <a:lnTo>
                              <a:pt x="1826" y="2675"/>
                            </a:lnTo>
                            <a:lnTo>
                              <a:pt x="1869" y="2477"/>
                            </a:lnTo>
                            <a:lnTo>
                              <a:pt x="1869" y="2329"/>
                            </a:lnTo>
                            <a:lnTo>
                              <a:pt x="1927" y="2181"/>
                            </a:lnTo>
                            <a:lnTo>
                              <a:pt x="2010" y="2109"/>
                            </a:lnTo>
                            <a:lnTo>
                              <a:pt x="2129" y="2082"/>
                            </a:lnTo>
                            <a:lnTo>
                              <a:pt x="2260" y="2070"/>
                            </a:lnTo>
                            <a:lnTo>
                              <a:pt x="2322" y="1959"/>
                            </a:lnTo>
                            <a:lnTo>
                              <a:pt x="2309" y="1887"/>
                            </a:lnTo>
                            <a:lnTo>
                              <a:pt x="2309" y="1745"/>
                            </a:lnTo>
                            <a:lnTo>
                              <a:pt x="2259" y="1636"/>
                            </a:lnTo>
                            <a:lnTo>
                              <a:pt x="2302" y="1488"/>
                            </a:lnTo>
                            <a:lnTo>
                              <a:pt x="2315" y="1372"/>
                            </a:lnTo>
                            <a:lnTo>
                              <a:pt x="2389" y="1290"/>
                            </a:lnTo>
                            <a:lnTo>
                              <a:pt x="2503" y="1197"/>
                            </a:lnTo>
                            <a:lnTo>
                              <a:pt x="2579" y="1015"/>
                            </a:lnTo>
                            <a:lnTo>
                              <a:pt x="2649" y="943"/>
                            </a:lnTo>
                            <a:lnTo>
                              <a:pt x="2642" y="776"/>
                            </a:lnTo>
                            <a:lnTo>
                              <a:pt x="2605" y="646"/>
                            </a:lnTo>
                            <a:lnTo>
                              <a:pt x="2649" y="498"/>
                            </a:lnTo>
                            <a:lnTo>
                              <a:pt x="2735" y="399"/>
                            </a:lnTo>
                            <a:lnTo>
                              <a:pt x="2808" y="317"/>
                            </a:lnTo>
                            <a:lnTo>
                              <a:pt x="2822" y="201"/>
                            </a:lnTo>
                            <a:lnTo>
                              <a:pt x="2865" y="53"/>
                            </a:lnTo>
                            <a:lnTo>
                              <a:pt x="2786" y="0"/>
                            </a:lnTo>
                            <a:lnTo>
                              <a:pt x="2693" y="38"/>
                            </a:lnTo>
                            <a:lnTo>
                              <a:pt x="2588" y="70"/>
                            </a:lnTo>
                            <a:lnTo>
                              <a:pt x="2513" y="120"/>
                            </a:lnTo>
                            <a:lnTo>
                              <a:pt x="2427" y="265"/>
                            </a:lnTo>
                            <a:lnTo>
                              <a:pt x="2383" y="366"/>
                            </a:lnTo>
                            <a:lnTo>
                              <a:pt x="2338" y="573"/>
                            </a:lnTo>
                            <a:lnTo>
                              <a:pt x="2297" y="713"/>
                            </a:lnTo>
                            <a:lnTo>
                              <a:pt x="2187" y="768"/>
                            </a:lnTo>
                            <a:lnTo>
                              <a:pt x="2101" y="746"/>
                            </a:lnTo>
                            <a:lnTo>
                              <a:pt x="1994" y="663"/>
                            </a:lnTo>
                            <a:lnTo>
                              <a:pt x="1862" y="614"/>
                            </a:lnTo>
                            <a:lnTo>
                              <a:pt x="1780" y="664"/>
                            </a:lnTo>
                            <a:lnTo>
                              <a:pt x="1650" y="664"/>
                            </a:lnTo>
                            <a:lnTo>
                              <a:pt x="1516" y="713"/>
                            </a:lnTo>
                            <a:lnTo>
                              <a:pt x="1386" y="812"/>
                            </a:lnTo>
                            <a:lnTo>
                              <a:pt x="1260" y="812"/>
                            </a:lnTo>
                            <a:lnTo>
                              <a:pt x="1087" y="887"/>
                            </a:lnTo>
                            <a:lnTo>
                              <a:pt x="996" y="1013"/>
                            </a:lnTo>
                            <a:lnTo>
                              <a:pt x="912" y="1157"/>
                            </a:lnTo>
                            <a:lnTo>
                              <a:pt x="869" y="1257"/>
                            </a:lnTo>
                            <a:lnTo>
                              <a:pt x="692" y="1358"/>
                            </a:lnTo>
                            <a:close/>
                          </a:path>
                        </a:pathLst>
                      </a:custGeom>
                      <a:solidFill>
                        <a:schemeClr val="accent1">
                          <a:lumMod val="40000"/>
                          <a:lumOff val="60000"/>
                        </a:schemeClr>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6" name="Freeform 76">
                        <a:extLst>
                          <a:ext uri="{FF2B5EF4-FFF2-40B4-BE49-F238E27FC236}">
                            <a16:creationId xmlns:a16="http://schemas.microsoft.com/office/drawing/2014/main" id="{56055F70-FF7B-4B42-910B-A50095591F27}"/>
                          </a:ext>
                        </a:extLst>
                      </p:cNvPr>
                      <p:cNvSpPr>
                        <a:spLocks/>
                      </p:cNvSpPr>
                      <p:nvPr/>
                    </p:nvSpPr>
                    <p:spPr bwMode="auto">
                      <a:xfrm>
                        <a:off x="839584" y="2125907"/>
                        <a:ext cx="864185" cy="930194"/>
                      </a:xfrm>
                      <a:custGeom>
                        <a:avLst/>
                        <a:gdLst>
                          <a:gd name="T0" fmla="*/ 2413 w 2456"/>
                          <a:gd name="T1" fmla="*/ 1612 h 3239"/>
                          <a:gd name="T2" fmla="*/ 2264 w 2456"/>
                          <a:gd name="T3" fmla="*/ 1500 h 3239"/>
                          <a:gd name="T4" fmla="*/ 2080 w 2456"/>
                          <a:gd name="T5" fmla="*/ 1336 h 3239"/>
                          <a:gd name="T6" fmla="*/ 2040 w 2456"/>
                          <a:gd name="T7" fmla="*/ 1177 h 3239"/>
                          <a:gd name="T8" fmla="*/ 2033 w 2456"/>
                          <a:gd name="T9" fmla="*/ 1013 h 3239"/>
                          <a:gd name="T10" fmla="*/ 1984 w 2456"/>
                          <a:gd name="T11" fmla="*/ 847 h 3239"/>
                          <a:gd name="T12" fmla="*/ 1997 w 2456"/>
                          <a:gd name="T13" fmla="*/ 548 h 3239"/>
                          <a:gd name="T14" fmla="*/ 1971 w 2456"/>
                          <a:gd name="T15" fmla="*/ 295 h 3239"/>
                          <a:gd name="T16" fmla="*/ 1751 w 2456"/>
                          <a:gd name="T17" fmla="*/ 304 h 3239"/>
                          <a:gd name="T18" fmla="*/ 1561 w 2456"/>
                          <a:gd name="T19" fmla="*/ 138 h 3239"/>
                          <a:gd name="T20" fmla="*/ 1324 w 2456"/>
                          <a:gd name="T21" fmla="*/ 6 h 3239"/>
                          <a:gd name="T22" fmla="*/ 1186 w 2456"/>
                          <a:gd name="T23" fmla="*/ 77 h 3239"/>
                          <a:gd name="T24" fmla="*/ 993 w 2456"/>
                          <a:gd name="T25" fmla="*/ 261 h 3239"/>
                          <a:gd name="T26" fmla="*/ 835 w 2456"/>
                          <a:gd name="T27" fmla="*/ 479 h 3239"/>
                          <a:gd name="T28" fmla="*/ 574 w 2456"/>
                          <a:gd name="T29" fmla="*/ 628 h 3239"/>
                          <a:gd name="T30" fmla="*/ 380 w 2456"/>
                          <a:gd name="T31" fmla="*/ 538 h 3239"/>
                          <a:gd name="T32" fmla="*/ 153 w 2456"/>
                          <a:gd name="T33" fmla="*/ 738 h 3239"/>
                          <a:gd name="T34" fmla="*/ 67 w 2456"/>
                          <a:gd name="T35" fmla="*/ 894 h 3239"/>
                          <a:gd name="T36" fmla="*/ 21 w 2456"/>
                          <a:gd name="T37" fmla="*/ 1058 h 3239"/>
                          <a:gd name="T38" fmla="*/ 21 w 2456"/>
                          <a:gd name="T39" fmla="*/ 1167 h 3239"/>
                          <a:gd name="T40" fmla="*/ 21 w 2456"/>
                          <a:gd name="T41" fmla="*/ 1385 h 3239"/>
                          <a:gd name="T42" fmla="*/ 30 w 2456"/>
                          <a:gd name="T43" fmla="*/ 1538 h 3239"/>
                          <a:gd name="T44" fmla="*/ 15 w 2456"/>
                          <a:gd name="T45" fmla="*/ 1721 h 3239"/>
                          <a:gd name="T46" fmla="*/ 21 w 2456"/>
                          <a:gd name="T47" fmla="*/ 1931 h 3239"/>
                          <a:gd name="T48" fmla="*/ 161 w 2456"/>
                          <a:gd name="T49" fmla="*/ 2040 h 3239"/>
                          <a:gd name="T50" fmla="*/ 209 w 2456"/>
                          <a:gd name="T51" fmla="*/ 2096 h 3239"/>
                          <a:gd name="T52" fmla="*/ 218 w 2456"/>
                          <a:gd name="T53" fmla="*/ 2281 h 3239"/>
                          <a:gd name="T54" fmla="*/ 208 w 2456"/>
                          <a:gd name="T55" fmla="*/ 2476 h 3239"/>
                          <a:gd name="T56" fmla="*/ 302 w 2456"/>
                          <a:gd name="T57" fmla="*/ 2639 h 3239"/>
                          <a:gd name="T58" fmla="*/ 396 w 2456"/>
                          <a:gd name="T59" fmla="*/ 2748 h 3239"/>
                          <a:gd name="T60" fmla="*/ 584 w 2456"/>
                          <a:gd name="T61" fmla="*/ 2803 h 3239"/>
                          <a:gd name="T62" fmla="*/ 783 w 2456"/>
                          <a:gd name="T63" fmla="*/ 2770 h 3239"/>
                          <a:gd name="T64" fmla="*/ 1007 w 2456"/>
                          <a:gd name="T65" fmla="*/ 2748 h 3239"/>
                          <a:gd name="T66" fmla="*/ 1100 w 2456"/>
                          <a:gd name="T67" fmla="*/ 2857 h 3239"/>
                          <a:gd name="T68" fmla="*/ 1194 w 2456"/>
                          <a:gd name="T69" fmla="*/ 2966 h 3239"/>
                          <a:gd name="T70" fmla="*/ 1241 w 2456"/>
                          <a:gd name="T71" fmla="*/ 3075 h 3239"/>
                          <a:gd name="T72" fmla="*/ 1288 w 2456"/>
                          <a:gd name="T73" fmla="*/ 3239 h 3239"/>
                          <a:gd name="T74" fmla="*/ 1570 w 2456"/>
                          <a:gd name="T75" fmla="*/ 3184 h 3239"/>
                          <a:gd name="T76" fmla="*/ 1805 w 2456"/>
                          <a:gd name="T77" fmla="*/ 3021 h 3239"/>
                          <a:gd name="T78" fmla="*/ 1776 w 2456"/>
                          <a:gd name="T79" fmla="*/ 2753 h 3239"/>
                          <a:gd name="T80" fmla="*/ 1836 w 2456"/>
                          <a:gd name="T81" fmla="*/ 2464 h 3239"/>
                          <a:gd name="T82" fmla="*/ 1671 w 2456"/>
                          <a:gd name="T83" fmla="*/ 2299 h 3239"/>
                          <a:gd name="T84" fmla="*/ 1852 w 2456"/>
                          <a:gd name="T85" fmla="*/ 2149 h 3239"/>
                          <a:gd name="T86" fmla="*/ 2047 w 2456"/>
                          <a:gd name="T87" fmla="*/ 2054 h 3239"/>
                          <a:gd name="T88" fmla="*/ 2250 w 2456"/>
                          <a:gd name="T89" fmla="*/ 1993 h 3239"/>
                          <a:gd name="T90" fmla="*/ 2456 w 2456"/>
                          <a:gd name="T91" fmla="*/ 1723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56" h="3239">
                            <a:moveTo>
                              <a:pt x="2456" y="1723"/>
                            </a:moveTo>
                            <a:lnTo>
                              <a:pt x="2413" y="1612"/>
                            </a:lnTo>
                            <a:lnTo>
                              <a:pt x="2311" y="1500"/>
                            </a:lnTo>
                            <a:lnTo>
                              <a:pt x="2264" y="1500"/>
                            </a:lnTo>
                            <a:lnTo>
                              <a:pt x="2180" y="1404"/>
                            </a:lnTo>
                            <a:lnTo>
                              <a:pt x="2080" y="1336"/>
                            </a:lnTo>
                            <a:lnTo>
                              <a:pt x="2033" y="1279"/>
                            </a:lnTo>
                            <a:lnTo>
                              <a:pt x="2040" y="1177"/>
                            </a:lnTo>
                            <a:lnTo>
                              <a:pt x="2040" y="1079"/>
                            </a:lnTo>
                            <a:lnTo>
                              <a:pt x="2033" y="1013"/>
                            </a:lnTo>
                            <a:lnTo>
                              <a:pt x="2075" y="899"/>
                            </a:lnTo>
                            <a:lnTo>
                              <a:pt x="1984" y="847"/>
                            </a:lnTo>
                            <a:lnTo>
                              <a:pt x="1951" y="689"/>
                            </a:lnTo>
                            <a:lnTo>
                              <a:pt x="1997" y="548"/>
                            </a:lnTo>
                            <a:lnTo>
                              <a:pt x="2080" y="409"/>
                            </a:lnTo>
                            <a:lnTo>
                              <a:pt x="1971" y="295"/>
                            </a:lnTo>
                            <a:lnTo>
                              <a:pt x="1884" y="331"/>
                            </a:lnTo>
                            <a:lnTo>
                              <a:pt x="1751" y="304"/>
                            </a:lnTo>
                            <a:lnTo>
                              <a:pt x="1697" y="244"/>
                            </a:lnTo>
                            <a:lnTo>
                              <a:pt x="1561" y="138"/>
                            </a:lnTo>
                            <a:lnTo>
                              <a:pt x="1393" y="50"/>
                            </a:lnTo>
                            <a:lnTo>
                              <a:pt x="1324" y="6"/>
                            </a:lnTo>
                            <a:lnTo>
                              <a:pt x="1210" y="0"/>
                            </a:lnTo>
                            <a:lnTo>
                              <a:pt x="1186" y="77"/>
                            </a:lnTo>
                            <a:lnTo>
                              <a:pt x="1166" y="279"/>
                            </a:lnTo>
                            <a:lnTo>
                              <a:pt x="993" y="261"/>
                            </a:lnTo>
                            <a:lnTo>
                              <a:pt x="951" y="299"/>
                            </a:lnTo>
                            <a:lnTo>
                              <a:pt x="835" y="479"/>
                            </a:lnTo>
                            <a:lnTo>
                              <a:pt x="694" y="487"/>
                            </a:lnTo>
                            <a:lnTo>
                              <a:pt x="574" y="628"/>
                            </a:lnTo>
                            <a:lnTo>
                              <a:pt x="480" y="549"/>
                            </a:lnTo>
                            <a:lnTo>
                              <a:pt x="380" y="538"/>
                            </a:lnTo>
                            <a:lnTo>
                              <a:pt x="296" y="626"/>
                            </a:lnTo>
                            <a:lnTo>
                              <a:pt x="153" y="738"/>
                            </a:lnTo>
                            <a:lnTo>
                              <a:pt x="107" y="737"/>
                            </a:lnTo>
                            <a:lnTo>
                              <a:pt x="67" y="894"/>
                            </a:lnTo>
                            <a:lnTo>
                              <a:pt x="22" y="952"/>
                            </a:lnTo>
                            <a:lnTo>
                              <a:pt x="21" y="1058"/>
                            </a:lnTo>
                            <a:lnTo>
                              <a:pt x="21" y="1112"/>
                            </a:lnTo>
                            <a:lnTo>
                              <a:pt x="21" y="1167"/>
                            </a:lnTo>
                            <a:lnTo>
                              <a:pt x="0" y="1276"/>
                            </a:lnTo>
                            <a:lnTo>
                              <a:pt x="21" y="1385"/>
                            </a:lnTo>
                            <a:lnTo>
                              <a:pt x="21" y="1439"/>
                            </a:lnTo>
                            <a:lnTo>
                              <a:pt x="30" y="1538"/>
                            </a:lnTo>
                            <a:lnTo>
                              <a:pt x="21" y="1604"/>
                            </a:lnTo>
                            <a:lnTo>
                              <a:pt x="15" y="1721"/>
                            </a:lnTo>
                            <a:lnTo>
                              <a:pt x="30" y="1809"/>
                            </a:lnTo>
                            <a:lnTo>
                              <a:pt x="21" y="1931"/>
                            </a:lnTo>
                            <a:lnTo>
                              <a:pt x="67" y="1985"/>
                            </a:lnTo>
                            <a:lnTo>
                              <a:pt x="161" y="2040"/>
                            </a:lnTo>
                            <a:lnTo>
                              <a:pt x="161" y="2040"/>
                            </a:lnTo>
                            <a:lnTo>
                              <a:pt x="209" y="2096"/>
                            </a:lnTo>
                            <a:lnTo>
                              <a:pt x="208" y="2203"/>
                            </a:lnTo>
                            <a:lnTo>
                              <a:pt x="218" y="2281"/>
                            </a:lnTo>
                            <a:lnTo>
                              <a:pt x="208" y="2367"/>
                            </a:lnTo>
                            <a:lnTo>
                              <a:pt x="208" y="2476"/>
                            </a:lnTo>
                            <a:lnTo>
                              <a:pt x="255" y="2530"/>
                            </a:lnTo>
                            <a:lnTo>
                              <a:pt x="302" y="2639"/>
                            </a:lnTo>
                            <a:lnTo>
                              <a:pt x="349" y="2694"/>
                            </a:lnTo>
                            <a:lnTo>
                              <a:pt x="396" y="2748"/>
                            </a:lnTo>
                            <a:lnTo>
                              <a:pt x="490" y="2748"/>
                            </a:lnTo>
                            <a:lnTo>
                              <a:pt x="584" y="2803"/>
                            </a:lnTo>
                            <a:lnTo>
                              <a:pt x="677" y="2789"/>
                            </a:lnTo>
                            <a:lnTo>
                              <a:pt x="783" y="2770"/>
                            </a:lnTo>
                            <a:lnTo>
                              <a:pt x="903" y="2745"/>
                            </a:lnTo>
                            <a:lnTo>
                              <a:pt x="1007" y="2748"/>
                            </a:lnTo>
                            <a:lnTo>
                              <a:pt x="1061" y="2806"/>
                            </a:lnTo>
                            <a:lnTo>
                              <a:pt x="1100" y="2857"/>
                            </a:lnTo>
                            <a:lnTo>
                              <a:pt x="1159" y="2884"/>
                            </a:lnTo>
                            <a:lnTo>
                              <a:pt x="1194" y="2966"/>
                            </a:lnTo>
                            <a:lnTo>
                              <a:pt x="1194" y="3021"/>
                            </a:lnTo>
                            <a:lnTo>
                              <a:pt x="1241" y="3075"/>
                            </a:lnTo>
                            <a:lnTo>
                              <a:pt x="1249" y="3190"/>
                            </a:lnTo>
                            <a:lnTo>
                              <a:pt x="1288" y="3239"/>
                            </a:lnTo>
                            <a:lnTo>
                              <a:pt x="1429" y="3239"/>
                            </a:lnTo>
                            <a:lnTo>
                              <a:pt x="1570" y="3184"/>
                            </a:lnTo>
                            <a:lnTo>
                              <a:pt x="1746" y="3147"/>
                            </a:lnTo>
                            <a:lnTo>
                              <a:pt x="1805" y="3021"/>
                            </a:lnTo>
                            <a:lnTo>
                              <a:pt x="1758" y="2912"/>
                            </a:lnTo>
                            <a:lnTo>
                              <a:pt x="1776" y="2753"/>
                            </a:lnTo>
                            <a:lnTo>
                              <a:pt x="1822" y="2639"/>
                            </a:lnTo>
                            <a:lnTo>
                              <a:pt x="1836" y="2464"/>
                            </a:lnTo>
                            <a:lnTo>
                              <a:pt x="1710" y="2367"/>
                            </a:lnTo>
                            <a:lnTo>
                              <a:pt x="1671" y="2299"/>
                            </a:lnTo>
                            <a:lnTo>
                              <a:pt x="1663" y="2203"/>
                            </a:lnTo>
                            <a:lnTo>
                              <a:pt x="1852" y="2149"/>
                            </a:lnTo>
                            <a:lnTo>
                              <a:pt x="1946" y="2094"/>
                            </a:lnTo>
                            <a:lnTo>
                              <a:pt x="2047" y="2054"/>
                            </a:lnTo>
                            <a:lnTo>
                              <a:pt x="2138" y="2054"/>
                            </a:lnTo>
                            <a:lnTo>
                              <a:pt x="2250" y="1993"/>
                            </a:lnTo>
                            <a:lnTo>
                              <a:pt x="2321" y="1822"/>
                            </a:lnTo>
                            <a:lnTo>
                              <a:pt x="2456" y="1723"/>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7" name="Freeform 77">
                        <a:extLst>
                          <a:ext uri="{FF2B5EF4-FFF2-40B4-BE49-F238E27FC236}">
                            <a16:creationId xmlns:a16="http://schemas.microsoft.com/office/drawing/2014/main" id="{920948F7-9951-484B-AA5A-D964B4368547}"/>
                          </a:ext>
                        </a:extLst>
                      </p:cNvPr>
                      <p:cNvSpPr>
                        <a:spLocks/>
                      </p:cNvSpPr>
                      <p:nvPr/>
                    </p:nvSpPr>
                    <p:spPr bwMode="auto">
                      <a:xfrm>
                        <a:off x="1424631" y="2610813"/>
                        <a:ext cx="460771" cy="534029"/>
                      </a:xfrm>
                      <a:custGeom>
                        <a:avLst/>
                        <a:gdLst>
                          <a:gd name="T0" fmla="*/ 1257 w 1306"/>
                          <a:gd name="T1" fmla="*/ 1138 h 1859"/>
                          <a:gd name="T2" fmla="*/ 1257 w 1306"/>
                          <a:gd name="T3" fmla="*/ 1193 h 1859"/>
                          <a:gd name="T4" fmla="*/ 1210 w 1306"/>
                          <a:gd name="T5" fmla="*/ 1247 h 1859"/>
                          <a:gd name="T6" fmla="*/ 1116 w 1306"/>
                          <a:gd name="T7" fmla="*/ 1356 h 1859"/>
                          <a:gd name="T8" fmla="*/ 1022 w 1306"/>
                          <a:gd name="T9" fmla="*/ 1411 h 1859"/>
                          <a:gd name="T10" fmla="*/ 928 w 1306"/>
                          <a:gd name="T11" fmla="*/ 1465 h 1859"/>
                          <a:gd name="T12" fmla="*/ 850 w 1306"/>
                          <a:gd name="T13" fmla="*/ 1561 h 1859"/>
                          <a:gd name="T14" fmla="*/ 786 w 1306"/>
                          <a:gd name="T15" fmla="*/ 1683 h 1859"/>
                          <a:gd name="T16" fmla="*/ 751 w 1306"/>
                          <a:gd name="T17" fmla="*/ 1779 h 1859"/>
                          <a:gd name="T18" fmla="*/ 721 w 1306"/>
                          <a:gd name="T19" fmla="*/ 1848 h 1859"/>
                          <a:gd name="T20" fmla="*/ 623 w 1306"/>
                          <a:gd name="T21" fmla="*/ 1790 h 1859"/>
                          <a:gd name="T22" fmla="*/ 484 w 1306"/>
                          <a:gd name="T23" fmla="*/ 1836 h 1859"/>
                          <a:gd name="T24" fmla="*/ 395 w 1306"/>
                          <a:gd name="T25" fmla="*/ 1859 h 1859"/>
                          <a:gd name="T26" fmla="*/ 317 w 1306"/>
                          <a:gd name="T27" fmla="*/ 1738 h 1859"/>
                          <a:gd name="T28" fmla="*/ 222 w 1306"/>
                          <a:gd name="T29" fmla="*/ 1574 h 1859"/>
                          <a:gd name="T30" fmla="*/ 82 w 1306"/>
                          <a:gd name="T31" fmla="*/ 1465 h 1859"/>
                          <a:gd name="T32" fmla="*/ 142 w 1306"/>
                          <a:gd name="T33" fmla="*/ 1336 h 1859"/>
                          <a:gd name="T34" fmla="*/ 96 w 1306"/>
                          <a:gd name="T35" fmla="*/ 1225 h 1859"/>
                          <a:gd name="T36" fmla="*/ 114 w 1306"/>
                          <a:gd name="T37" fmla="*/ 1066 h 1859"/>
                          <a:gd name="T38" fmla="*/ 161 w 1306"/>
                          <a:gd name="T39" fmla="*/ 953 h 1859"/>
                          <a:gd name="T40" fmla="*/ 173 w 1306"/>
                          <a:gd name="T41" fmla="*/ 780 h 1859"/>
                          <a:gd name="T42" fmla="*/ 49 w 1306"/>
                          <a:gd name="T43" fmla="*/ 683 h 1859"/>
                          <a:gd name="T44" fmla="*/ 7 w 1306"/>
                          <a:gd name="T45" fmla="*/ 611 h 1859"/>
                          <a:gd name="T46" fmla="*/ 0 w 1306"/>
                          <a:gd name="T47" fmla="*/ 519 h 1859"/>
                          <a:gd name="T48" fmla="*/ 187 w 1306"/>
                          <a:gd name="T49" fmla="*/ 465 h 1859"/>
                          <a:gd name="T50" fmla="*/ 284 w 1306"/>
                          <a:gd name="T51" fmla="*/ 409 h 1859"/>
                          <a:gd name="T52" fmla="*/ 387 w 1306"/>
                          <a:gd name="T53" fmla="*/ 367 h 1859"/>
                          <a:gd name="T54" fmla="*/ 476 w 1306"/>
                          <a:gd name="T55" fmla="*/ 370 h 1859"/>
                          <a:gd name="T56" fmla="*/ 587 w 1306"/>
                          <a:gd name="T57" fmla="*/ 304 h 1859"/>
                          <a:gd name="T58" fmla="*/ 652 w 1306"/>
                          <a:gd name="T59" fmla="*/ 138 h 1859"/>
                          <a:gd name="T60" fmla="*/ 791 w 1306"/>
                          <a:gd name="T61" fmla="*/ 34 h 1859"/>
                          <a:gd name="T62" fmla="*/ 929 w 1306"/>
                          <a:gd name="T63" fmla="*/ 31 h 1859"/>
                          <a:gd name="T64" fmla="*/ 1051 w 1306"/>
                          <a:gd name="T65" fmla="*/ 0 h 1859"/>
                          <a:gd name="T66" fmla="*/ 1213 w 1306"/>
                          <a:gd name="T67" fmla="*/ 88 h 1859"/>
                          <a:gd name="T68" fmla="*/ 1306 w 1306"/>
                          <a:gd name="T69" fmla="*/ 198 h 1859"/>
                          <a:gd name="T70" fmla="*/ 1265 w 1306"/>
                          <a:gd name="T71" fmla="*/ 390 h 1859"/>
                          <a:gd name="T72" fmla="*/ 1275 w 1306"/>
                          <a:gd name="T73" fmla="*/ 516 h 1859"/>
                          <a:gd name="T74" fmla="*/ 1225 w 1306"/>
                          <a:gd name="T75" fmla="*/ 620 h 1859"/>
                          <a:gd name="T76" fmla="*/ 1206 w 1306"/>
                          <a:gd name="T77" fmla="*/ 734 h 1859"/>
                          <a:gd name="T78" fmla="*/ 1245 w 1306"/>
                          <a:gd name="T79" fmla="*/ 849 h 1859"/>
                          <a:gd name="T80" fmla="*/ 1285 w 1306"/>
                          <a:gd name="T81" fmla="*/ 998 h 1859"/>
                          <a:gd name="T82" fmla="*/ 1257 w 1306"/>
                          <a:gd name="T83" fmla="*/ 1138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6" h="1859">
                            <a:moveTo>
                              <a:pt x="1257" y="1138"/>
                            </a:moveTo>
                            <a:lnTo>
                              <a:pt x="1257" y="1193"/>
                            </a:lnTo>
                            <a:lnTo>
                              <a:pt x="1210" y="1247"/>
                            </a:lnTo>
                            <a:lnTo>
                              <a:pt x="1116" y="1356"/>
                            </a:lnTo>
                            <a:lnTo>
                              <a:pt x="1022" y="1411"/>
                            </a:lnTo>
                            <a:lnTo>
                              <a:pt x="928" y="1465"/>
                            </a:lnTo>
                            <a:lnTo>
                              <a:pt x="850" y="1561"/>
                            </a:lnTo>
                            <a:lnTo>
                              <a:pt x="786" y="1683"/>
                            </a:lnTo>
                            <a:lnTo>
                              <a:pt x="751" y="1779"/>
                            </a:lnTo>
                            <a:lnTo>
                              <a:pt x="721" y="1848"/>
                            </a:lnTo>
                            <a:lnTo>
                              <a:pt x="623" y="1790"/>
                            </a:lnTo>
                            <a:lnTo>
                              <a:pt x="484" y="1836"/>
                            </a:lnTo>
                            <a:lnTo>
                              <a:pt x="395" y="1859"/>
                            </a:lnTo>
                            <a:lnTo>
                              <a:pt x="317" y="1738"/>
                            </a:lnTo>
                            <a:lnTo>
                              <a:pt x="222" y="1574"/>
                            </a:lnTo>
                            <a:lnTo>
                              <a:pt x="82" y="1465"/>
                            </a:lnTo>
                            <a:lnTo>
                              <a:pt x="142" y="1336"/>
                            </a:lnTo>
                            <a:lnTo>
                              <a:pt x="96" y="1225"/>
                            </a:lnTo>
                            <a:lnTo>
                              <a:pt x="114" y="1066"/>
                            </a:lnTo>
                            <a:lnTo>
                              <a:pt x="161" y="953"/>
                            </a:lnTo>
                            <a:lnTo>
                              <a:pt x="173" y="780"/>
                            </a:lnTo>
                            <a:lnTo>
                              <a:pt x="49" y="683"/>
                            </a:lnTo>
                            <a:lnTo>
                              <a:pt x="7" y="611"/>
                            </a:lnTo>
                            <a:lnTo>
                              <a:pt x="0" y="519"/>
                            </a:lnTo>
                            <a:lnTo>
                              <a:pt x="187" y="465"/>
                            </a:lnTo>
                            <a:lnTo>
                              <a:pt x="284" y="409"/>
                            </a:lnTo>
                            <a:lnTo>
                              <a:pt x="387" y="367"/>
                            </a:lnTo>
                            <a:lnTo>
                              <a:pt x="476" y="370"/>
                            </a:lnTo>
                            <a:lnTo>
                              <a:pt x="587" y="304"/>
                            </a:lnTo>
                            <a:lnTo>
                              <a:pt x="652" y="138"/>
                            </a:lnTo>
                            <a:lnTo>
                              <a:pt x="791" y="34"/>
                            </a:lnTo>
                            <a:lnTo>
                              <a:pt x="929" y="31"/>
                            </a:lnTo>
                            <a:lnTo>
                              <a:pt x="1051" y="0"/>
                            </a:lnTo>
                            <a:lnTo>
                              <a:pt x="1213" y="88"/>
                            </a:lnTo>
                            <a:lnTo>
                              <a:pt x="1306" y="198"/>
                            </a:lnTo>
                            <a:lnTo>
                              <a:pt x="1265" y="390"/>
                            </a:lnTo>
                            <a:lnTo>
                              <a:pt x="1275" y="516"/>
                            </a:lnTo>
                            <a:lnTo>
                              <a:pt x="1225" y="620"/>
                            </a:lnTo>
                            <a:lnTo>
                              <a:pt x="1206" y="734"/>
                            </a:lnTo>
                            <a:lnTo>
                              <a:pt x="1245" y="849"/>
                            </a:lnTo>
                            <a:lnTo>
                              <a:pt x="1285" y="998"/>
                            </a:lnTo>
                            <a:lnTo>
                              <a:pt x="1257" y="1138"/>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8" name="Freeform 78">
                        <a:extLst>
                          <a:ext uri="{FF2B5EF4-FFF2-40B4-BE49-F238E27FC236}">
                            <a16:creationId xmlns:a16="http://schemas.microsoft.com/office/drawing/2014/main" id="{BD8EC7B9-77B3-462E-9C5F-B185AEA17FD5}"/>
                          </a:ext>
                        </a:extLst>
                      </p:cNvPr>
                      <p:cNvSpPr>
                        <a:spLocks/>
                      </p:cNvSpPr>
                      <p:nvPr/>
                    </p:nvSpPr>
                    <p:spPr bwMode="auto">
                      <a:xfrm>
                        <a:off x="1849076" y="2617151"/>
                        <a:ext cx="412973" cy="389826"/>
                      </a:xfrm>
                      <a:custGeom>
                        <a:avLst/>
                        <a:gdLst>
                          <a:gd name="T0" fmla="*/ 636 w 1428"/>
                          <a:gd name="T1" fmla="*/ 123 h 1419"/>
                          <a:gd name="T2" fmla="*/ 759 w 1428"/>
                          <a:gd name="T3" fmla="*/ 62 h 1419"/>
                          <a:gd name="T4" fmla="*/ 861 w 1428"/>
                          <a:gd name="T5" fmla="*/ 0 h 1419"/>
                          <a:gd name="T6" fmla="*/ 996 w 1428"/>
                          <a:gd name="T7" fmla="*/ 51 h 1419"/>
                          <a:gd name="T8" fmla="*/ 1176 w 1428"/>
                          <a:gd name="T9" fmla="*/ 117 h 1419"/>
                          <a:gd name="T10" fmla="*/ 1242 w 1428"/>
                          <a:gd name="T11" fmla="*/ 201 h 1419"/>
                          <a:gd name="T12" fmla="*/ 1236 w 1428"/>
                          <a:gd name="T13" fmla="*/ 291 h 1419"/>
                          <a:gd name="T14" fmla="*/ 1254 w 1428"/>
                          <a:gd name="T15" fmla="*/ 387 h 1419"/>
                          <a:gd name="T16" fmla="*/ 1331 w 1428"/>
                          <a:gd name="T17" fmla="*/ 466 h 1419"/>
                          <a:gd name="T18" fmla="*/ 1350 w 1428"/>
                          <a:gd name="T19" fmla="*/ 525 h 1419"/>
                          <a:gd name="T20" fmla="*/ 1428 w 1428"/>
                          <a:gd name="T21" fmla="*/ 567 h 1419"/>
                          <a:gd name="T22" fmla="*/ 1386 w 1428"/>
                          <a:gd name="T23" fmla="*/ 615 h 1419"/>
                          <a:gd name="T24" fmla="*/ 1290 w 1428"/>
                          <a:gd name="T25" fmla="*/ 669 h 1419"/>
                          <a:gd name="T26" fmla="*/ 1217 w 1428"/>
                          <a:gd name="T27" fmla="*/ 695 h 1419"/>
                          <a:gd name="T28" fmla="*/ 1176 w 1428"/>
                          <a:gd name="T29" fmla="*/ 747 h 1419"/>
                          <a:gd name="T30" fmla="*/ 1116 w 1428"/>
                          <a:gd name="T31" fmla="*/ 807 h 1419"/>
                          <a:gd name="T32" fmla="*/ 1110 w 1428"/>
                          <a:gd name="T33" fmla="*/ 909 h 1419"/>
                          <a:gd name="T34" fmla="*/ 1116 w 1428"/>
                          <a:gd name="T35" fmla="*/ 1005 h 1419"/>
                          <a:gd name="T36" fmla="*/ 1032 w 1428"/>
                          <a:gd name="T37" fmla="*/ 1053 h 1419"/>
                          <a:gd name="T38" fmla="*/ 930 w 1428"/>
                          <a:gd name="T39" fmla="*/ 1107 h 1419"/>
                          <a:gd name="T40" fmla="*/ 876 w 1428"/>
                          <a:gd name="T41" fmla="*/ 1191 h 1419"/>
                          <a:gd name="T42" fmla="*/ 828 w 1428"/>
                          <a:gd name="T43" fmla="*/ 1263 h 1419"/>
                          <a:gd name="T44" fmla="*/ 762 w 1428"/>
                          <a:gd name="T45" fmla="*/ 1317 h 1419"/>
                          <a:gd name="T46" fmla="*/ 703 w 1428"/>
                          <a:gd name="T47" fmla="*/ 1265 h 1419"/>
                          <a:gd name="T48" fmla="*/ 589 w 1428"/>
                          <a:gd name="T49" fmla="*/ 1208 h 1419"/>
                          <a:gd name="T50" fmla="*/ 532 w 1428"/>
                          <a:gd name="T51" fmla="*/ 1265 h 1419"/>
                          <a:gd name="T52" fmla="*/ 418 w 1428"/>
                          <a:gd name="T53" fmla="*/ 1322 h 1419"/>
                          <a:gd name="T54" fmla="*/ 361 w 1428"/>
                          <a:gd name="T55" fmla="*/ 1379 h 1419"/>
                          <a:gd name="T56" fmla="*/ 270 w 1428"/>
                          <a:gd name="T57" fmla="*/ 1419 h 1419"/>
                          <a:gd name="T58" fmla="*/ 190 w 1428"/>
                          <a:gd name="T59" fmla="*/ 1322 h 1419"/>
                          <a:gd name="T60" fmla="*/ 150 w 1428"/>
                          <a:gd name="T61" fmla="*/ 1257 h 1419"/>
                          <a:gd name="T62" fmla="*/ 62 w 1428"/>
                          <a:gd name="T63" fmla="*/ 1220 h 1419"/>
                          <a:gd name="T64" fmla="*/ 63 w 1428"/>
                          <a:gd name="T65" fmla="*/ 1155 h 1419"/>
                          <a:gd name="T66" fmla="*/ 96 w 1428"/>
                          <a:gd name="T67" fmla="*/ 1019 h 1419"/>
                          <a:gd name="T68" fmla="*/ 50 w 1428"/>
                          <a:gd name="T69" fmla="*/ 867 h 1419"/>
                          <a:gd name="T70" fmla="*/ 0 w 1428"/>
                          <a:gd name="T71" fmla="*/ 741 h 1419"/>
                          <a:gd name="T72" fmla="*/ 23 w 1428"/>
                          <a:gd name="T73" fmla="*/ 623 h 1419"/>
                          <a:gd name="T74" fmla="*/ 84 w 1428"/>
                          <a:gd name="T75" fmla="*/ 513 h 1419"/>
                          <a:gd name="T76" fmla="*/ 71 w 1428"/>
                          <a:gd name="T77" fmla="*/ 386 h 1419"/>
                          <a:gd name="T78" fmla="*/ 122 w 1428"/>
                          <a:gd name="T79" fmla="*/ 180 h 1419"/>
                          <a:gd name="T80" fmla="*/ 341 w 1428"/>
                          <a:gd name="T81" fmla="*/ 176 h 1419"/>
                          <a:gd name="T82" fmla="*/ 501 w 1428"/>
                          <a:gd name="T83" fmla="*/ 137 h 1419"/>
                          <a:gd name="T84" fmla="*/ 636 w 1428"/>
                          <a:gd name="T85" fmla="*/ 123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8" h="1419">
                            <a:moveTo>
                              <a:pt x="636" y="123"/>
                            </a:moveTo>
                            <a:lnTo>
                              <a:pt x="759" y="62"/>
                            </a:lnTo>
                            <a:lnTo>
                              <a:pt x="861" y="0"/>
                            </a:lnTo>
                            <a:lnTo>
                              <a:pt x="996" y="51"/>
                            </a:lnTo>
                            <a:lnTo>
                              <a:pt x="1176" y="117"/>
                            </a:lnTo>
                            <a:lnTo>
                              <a:pt x="1242" y="201"/>
                            </a:lnTo>
                            <a:lnTo>
                              <a:pt x="1236" y="291"/>
                            </a:lnTo>
                            <a:lnTo>
                              <a:pt x="1254" y="387"/>
                            </a:lnTo>
                            <a:lnTo>
                              <a:pt x="1331" y="466"/>
                            </a:lnTo>
                            <a:lnTo>
                              <a:pt x="1350" y="525"/>
                            </a:lnTo>
                            <a:lnTo>
                              <a:pt x="1428" y="567"/>
                            </a:lnTo>
                            <a:lnTo>
                              <a:pt x="1386" y="615"/>
                            </a:lnTo>
                            <a:lnTo>
                              <a:pt x="1290" y="669"/>
                            </a:lnTo>
                            <a:lnTo>
                              <a:pt x="1217" y="695"/>
                            </a:lnTo>
                            <a:lnTo>
                              <a:pt x="1176" y="747"/>
                            </a:lnTo>
                            <a:lnTo>
                              <a:pt x="1116" y="807"/>
                            </a:lnTo>
                            <a:lnTo>
                              <a:pt x="1110" y="909"/>
                            </a:lnTo>
                            <a:lnTo>
                              <a:pt x="1116" y="1005"/>
                            </a:lnTo>
                            <a:lnTo>
                              <a:pt x="1032" y="1053"/>
                            </a:lnTo>
                            <a:lnTo>
                              <a:pt x="930" y="1107"/>
                            </a:lnTo>
                            <a:lnTo>
                              <a:pt x="876" y="1191"/>
                            </a:lnTo>
                            <a:lnTo>
                              <a:pt x="828" y="1263"/>
                            </a:lnTo>
                            <a:lnTo>
                              <a:pt x="762" y="1317"/>
                            </a:lnTo>
                            <a:lnTo>
                              <a:pt x="703" y="1265"/>
                            </a:lnTo>
                            <a:lnTo>
                              <a:pt x="589" y="1208"/>
                            </a:lnTo>
                            <a:lnTo>
                              <a:pt x="532" y="1265"/>
                            </a:lnTo>
                            <a:lnTo>
                              <a:pt x="418" y="1322"/>
                            </a:lnTo>
                            <a:lnTo>
                              <a:pt x="361" y="1379"/>
                            </a:lnTo>
                            <a:lnTo>
                              <a:pt x="270" y="1419"/>
                            </a:lnTo>
                            <a:lnTo>
                              <a:pt x="190" y="1322"/>
                            </a:lnTo>
                            <a:lnTo>
                              <a:pt x="150" y="1257"/>
                            </a:lnTo>
                            <a:lnTo>
                              <a:pt x="62" y="1220"/>
                            </a:lnTo>
                            <a:lnTo>
                              <a:pt x="63" y="1155"/>
                            </a:lnTo>
                            <a:lnTo>
                              <a:pt x="96" y="1019"/>
                            </a:lnTo>
                            <a:lnTo>
                              <a:pt x="50" y="867"/>
                            </a:lnTo>
                            <a:lnTo>
                              <a:pt x="0" y="741"/>
                            </a:lnTo>
                            <a:lnTo>
                              <a:pt x="23" y="623"/>
                            </a:lnTo>
                            <a:lnTo>
                              <a:pt x="84" y="513"/>
                            </a:lnTo>
                            <a:lnTo>
                              <a:pt x="71" y="386"/>
                            </a:lnTo>
                            <a:lnTo>
                              <a:pt x="122" y="180"/>
                            </a:lnTo>
                            <a:lnTo>
                              <a:pt x="341" y="176"/>
                            </a:lnTo>
                            <a:lnTo>
                              <a:pt x="501" y="137"/>
                            </a:lnTo>
                            <a:lnTo>
                              <a:pt x="636" y="123"/>
                            </a:lnTo>
                            <a:close/>
                          </a:path>
                        </a:pathLst>
                      </a:custGeom>
                      <a:solidFill>
                        <a:schemeClr val="accent4">
                          <a:lumMod val="40000"/>
                          <a:lumOff val="60000"/>
                        </a:schemeClr>
                      </a:solidFill>
                      <a:ln w="1270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39" name="Freeform 79">
                        <a:extLst>
                          <a:ext uri="{FF2B5EF4-FFF2-40B4-BE49-F238E27FC236}">
                            <a16:creationId xmlns:a16="http://schemas.microsoft.com/office/drawing/2014/main" id="{ADADE289-293A-4FE0-B440-260D25AAFE18}"/>
                          </a:ext>
                        </a:extLst>
                      </p:cNvPr>
                      <p:cNvSpPr>
                        <a:spLocks/>
                      </p:cNvSpPr>
                      <p:nvPr/>
                    </p:nvSpPr>
                    <p:spPr bwMode="auto">
                      <a:xfrm>
                        <a:off x="2067033" y="2316066"/>
                        <a:ext cx="1084055" cy="1042705"/>
                      </a:xfrm>
                      <a:custGeom>
                        <a:avLst/>
                        <a:gdLst>
                          <a:gd name="T0" fmla="*/ 1999 w 2835"/>
                          <a:gd name="T1" fmla="*/ 598 h 3289"/>
                          <a:gd name="T2" fmla="*/ 1776 w 2835"/>
                          <a:gd name="T3" fmla="*/ 658 h 3289"/>
                          <a:gd name="T4" fmla="*/ 1522 w 2835"/>
                          <a:gd name="T5" fmla="*/ 741 h 3289"/>
                          <a:gd name="T6" fmla="*/ 1432 w 2835"/>
                          <a:gd name="T7" fmla="*/ 588 h 3289"/>
                          <a:gd name="T8" fmla="*/ 1351 w 2835"/>
                          <a:gd name="T9" fmla="*/ 494 h 3289"/>
                          <a:gd name="T10" fmla="*/ 1177 w 2835"/>
                          <a:gd name="T11" fmla="*/ 197 h 3289"/>
                          <a:gd name="T12" fmla="*/ 1003 w 2835"/>
                          <a:gd name="T13" fmla="*/ 49 h 3289"/>
                          <a:gd name="T14" fmla="*/ 840 w 2835"/>
                          <a:gd name="T15" fmla="*/ 156 h 3289"/>
                          <a:gd name="T16" fmla="*/ 750 w 2835"/>
                          <a:gd name="T17" fmla="*/ 486 h 3289"/>
                          <a:gd name="T18" fmla="*/ 572 w 2835"/>
                          <a:gd name="T19" fmla="*/ 551 h 3289"/>
                          <a:gd name="T20" fmla="*/ 399 w 2835"/>
                          <a:gd name="T21" fmla="*/ 473 h 3289"/>
                          <a:gd name="T22" fmla="*/ 225 w 2835"/>
                          <a:gd name="T23" fmla="*/ 390 h 3289"/>
                          <a:gd name="T24" fmla="*/ 2 w 2835"/>
                          <a:gd name="T25" fmla="*/ 658 h 3289"/>
                          <a:gd name="T26" fmla="*/ 133 w 2835"/>
                          <a:gd name="T27" fmla="*/ 827 h 3289"/>
                          <a:gd name="T28" fmla="*/ 318 w 2835"/>
                          <a:gd name="T29" fmla="*/ 1049 h 3289"/>
                          <a:gd name="T30" fmla="*/ 366 w 2835"/>
                          <a:gd name="T31" fmla="*/ 1204 h 3289"/>
                          <a:gd name="T32" fmla="*/ 436 w 2835"/>
                          <a:gd name="T33" fmla="*/ 1352 h 3289"/>
                          <a:gd name="T34" fmla="*/ 517 w 2835"/>
                          <a:gd name="T35" fmla="*/ 1444 h 3289"/>
                          <a:gd name="T36" fmla="*/ 632 w 2835"/>
                          <a:gd name="T37" fmla="*/ 1535 h 3289"/>
                          <a:gd name="T38" fmla="*/ 632 w 2835"/>
                          <a:gd name="T39" fmla="*/ 1733 h 3289"/>
                          <a:gd name="T40" fmla="*/ 762 w 2835"/>
                          <a:gd name="T41" fmla="*/ 1832 h 3289"/>
                          <a:gd name="T42" fmla="*/ 922 w 2835"/>
                          <a:gd name="T43" fmla="*/ 1882 h 3289"/>
                          <a:gd name="T44" fmla="*/ 1151 w 2835"/>
                          <a:gd name="T45" fmla="*/ 2079 h 3289"/>
                          <a:gd name="T46" fmla="*/ 1280 w 2835"/>
                          <a:gd name="T47" fmla="*/ 2178 h 3289"/>
                          <a:gd name="T48" fmla="*/ 1379 w 2835"/>
                          <a:gd name="T49" fmla="*/ 2238 h 3289"/>
                          <a:gd name="T50" fmla="*/ 1444 w 2835"/>
                          <a:gd name="T51" fmla="*/ 2330 h 3289"/>
                          <a:gd name="T52" fmla="*/ 1443 w 2835"/>
                          <a:gd name="T53" fmla="*/ 2429 h 3289"/>
                          <a:gd name="T54" fmla="*/ 1444 w 2835"/>
                          <a:gd name="T55" fmla="*/ 2531 h 3289"/>
                          <a:gd name="T56" fmla="*/ 1405 w 2835"/>
                          <a:gd name="T57" fmla="*/ 2683 h 3289"/>
                          <a:gd name="T58" fmla="*/ 1399 w 2835"/>
                          <a:gd name="T59" fmla="*/ 2839 h 3289"/>
                          <a:gd name="T60" fmla="*/ 1398 w 2835"/>
                          <a:gd name="T61" fmla="*/ 3055 h 3289"/>
                          <a:gd name="T62" fmla="*/ 1401 w 2835"/>
                          <a:gd name="T63" fmla="*/ 3220 h 3289"/>
                          <a:gd name="T64" fmla="*/ 1490 w 2835"/>
                          <a:gd name="T65" fmla="*/ 3245 h 3289"/>
                          <a:gd name="T66" fmla="*/ 1626 w 2835"/>
                          <a:gd name="T67" fmla="*/ 3068 h 3289"/>
                          <a:gd name="T68" fmla="*/ 1837 w 2835"/>
                          <a:gd name="T69" fmla="*/ 2827 h 3289"/>
                          <a:gd name="T70" fmla="*/ 1951 w 2835"/>
                          <a:gd name="T71" fmla="*/ 2906 h 3289"/>
                          <a:gd name="T72" fmla="*/ 2140 w 2835"/>
                          <a:gd name="T73" fmla="*/ 2720 h 3289"/>
                          <a:gd name="T74" fmla="*/ 2343 w 2835"/>
                          <a:gd name="T75" fmla="*/ 2539 h 3289"/>
                          <a:gd name="T76" fmla="*/ 2576 w 2835"/>
                          <a:gd name="T77" fmla="*/ 2425 h 3289"/>
                          <a:gd name="T78" fmla="*/ 2785 w 2835"/>
                          <a:gd name="T79" fmla="*/ 2228 h 3289"/>
                          <a:gd name="T80" fmla="*/ 2832 w 2835"/>
                          <a:gd name="T81" fmla="*/ 2027 h 3289"/>
                          <a:gd name="T82" fmla="*/ 2764 w 2835"/>
                          <a:gd name="T83" fmla="*/ 1742 h 3289"/>
                          <a:gd name="T84" fmla="*/ 2806 w 2835"/>
                          <a:gd name="T85" fmla="*/ 1573 h 3289"/>
                          <a:gd name="T86" fmla="*/ 2736 w 2835"/>
                          <a:gd name="T87" fmla="*/ 1414 h 3289"/>
                          <a:gd name="T88" fmla="*/ 2586 w 2835"/>
                          <a:gd name="T89" fmla="*/ 1214 h 3289"/>
                          <a:gd name="T90" fmla="*/ 2602 w 2835"/>
                          <a:gd name="T91" fmla="*/ 1078 h 3289"/>
                          <a:gd name="T92" fmla="*/ 2482 w 2835"/>
                          <a:gd name="T93" fmla="*/ 990 h 3289"/>
                          <a:gd name="T94" fmla="*/ 2335 w 2835"/>
                          <a:gd name="T95" fmla="*/ 972 h 3289"/>
                          <a:gd name="T96" fmla="*/ 2181 w 2835"/>
                          <a:gd name="T97" fmla="*/ 1048 h 3289"/>
                          <a:gd name="T98" fmla="*/ 2112 w 2835"/>
                          <a:gd name="T99" fmla="*/ 902 h 3289"/>
                          <a:gd name="T100" fmla="*/ 2116 w 2835"/>
                          <a:gd name="T101" fmla="*/ 749 h 3289"/>
                          <a:gd name="T102" fmla="*/ 2126 w 2835"/>
                          <a:gd name="T103" fmla="*/ 598 h 3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35" h="3289">
                            <a:moveTo>
                              <a:pt x="2126" y="598"/>
                            </a:moveTo>
                            <a:lnTo>
                              <a:pt x="1999" y="598"/>
                            </a:lnTo>
                            <a:lnTo>
                              <a:pt x="1882" y="627"/>
                            </a:lnTo>
                            <a:lnTo>
                              <a:pt x="1776" y="658"/>
                            </a:lnTo>
                            <a:lnTo>
                              <a:pt x="1656" y="741"/>
                            </a:lnTo>
                            <a:lnTo>
                              <a:pt x="1522" y="741"/>
                            </a:lnTo>
                            <a:lnTo>
                              <a:pt x="1479" y="643"/>
                            </a:lnTo>
                            <a:lnTo>
                              <a:pt x="1432" y="588"/>
                            </a:lnTo>
                            <a:lnTo>
                              <a:pt x="1394" y="494"/>
                            </a:lnTo>
                            <a:lnTo>
                              <a:pt x="1351" y="494"/>
                            </a:lnTo>
                            <a:lnTo>
                              <a:pt x="1263" y="296"/>
                            </a:lnTo>
                            <a:lnTo>
                              <a:pt x="1177" y="197"/>
                            </a:lnTo>
                            <a:lnTo>
                              <a:pt x="1103" y="121"/>
                            </a:lnTo>
                            <a:lnTo>
                              <a:pt x="1003" y="49"/>
                            </a:lnTo>
                            <a:lnTo>
                              <a:pt x="874" y="0"/>
                            </a:lnTo>
                            <a:lnTo>
                              <a:pt x="840" y="156"/>
                            </a:lnTo>
                            <a:lnTo>
                              <a:pt x="806" y="374"/>
                            </a:lnTo>
                            <a:lnTo>
                              <a:pt x="750" y="486"/>
                            </a:lnTo>
                            <a:lnTo>
                              <a:pt x="651" y="514"/>
                            </a:lnTo>
                            <a:lnTo>
                              <a:pt x="572" y="551"/>
                            </a:lnTo>
                            <a:lnTo>
                              <a:pt x="475" y="513"/>
                            </a:lnTo>
                            <a:lnTo>
                              <a:pt x="399" y="473"/>
                            </a:lnTo>
                            <a:lnTo>
                              <a:pt x="318" y="414"/>
                            </a:lnTo>
                            <a:lnTo>
                              <a:pt x="225" y="390"/>
                            </a:lnTo>
                            <a:lnTo>
                              <a:pt x="0" y="564"/>
                            </a:lnTo>
                            <a:lnTo>
                              <a:pt x="2" y="658"/>
                            </a:lnTo>
                            <a:lnTo>
                              <a:pt x="50" y="748"/>
                            </a:lnTo>
                            <a:lnTo>
                              <a:pt x="133" y="827"/>
                            </a:lnTo>
                            <a:lnTo>
                              <a:pt x="82" y="950"/>
                            </a:lnTo>
                            <a:lnTo>
                              <a:pt x="318" y="1049"/>
                            </a:lnTo>
                            <a:lnTo>
                              <a:pt x="369" y="1127"/>
                            </a:lnTo>
                            <a:lnTo>
                              <a:pt x="366" y="1204"/>
                            </a:lnTo>
                            <a:lnTo>
                              <a:pt x="379" y="1288"/>
                            </a:lnTo>
                            <a:lnTo>
                              <a:pt x="436" y="1352"/>
                            </a:lnTo>
                            <a:lnTo>
                              <a:pt x="451" y="1406"/>
                            </a:lnTo>
                            <a:lnTo>
                              <a:pt x="517" y="1444"/>
                            </a:lnTo>
                            <a:lnTo>
                              <a:pt x="589" y="1486"/>
                            </a:lnTo>
                            <a:lnTo>
                              <a:pt x="632" y="1535"/>
                            </a:lnTo>
                            <a:lnTo>
                              <a:pt x="611" y="1636"/>
                            </a:lnTo>
                            <a:lnTo>
                              <a:pt x="632" y="1733"/>
                            </a:lnTo>
                            <a:lnTo>
                              <a:pt x="719" y="1782"/>
                            </a:lnTo>
                            <a:lnTo>
                              <a:pt x="762" y="1832"/>
                            </a:lnTo>
                            <a:lnTo>
                              <a:pt x="853" y="1922"/>
                            </a:lnTo>
                            <a:lnTo>
                              <a:pt x="922" y="1882"/>
                            </a:lnTo>
                            <a:lnTo>
                              <a:pt x="1081" y="1985"/>
                            </a:lnTo>
                            <a:lnTo>
                              <a:pt x="1151" y="2079"/>
                            </a:lnTo>
                            <a:lnTo>
                              <a:pt x="1237" y="2128"/>
                            </a:lnTo>
                            <a:lnTo>
                              <a:pt x="1280" y="2178"/>
                            </a:lnTo>
                            <a:lnTo>
                              <a:pt x="1323" y="2178"/>
                            </a:lnTo>
                            <a:lnTo>
                              <a:pt x="1379" y="2238"/>
                            </a:lnTo>
                            <a:lnTo>
                              <a:pt x="1443" y="2279"/>
                            </a:lnTo>
                            <a:lnTo>
                              <a:pt x="1444" y="2330"/>
                            </a:lnTo>
                            <a:lnTo>
                              <a:pt x="1489" y="2380"/>
                            </a:lnTo>
                            <a:lnTo>
                              <a:pt x="1443" y="2429"/>
                            </a:lnTo>
                            <a:lnTo>
                              <a:pt x="1443" y="2476"/>
                            </a:lnTo>
                            <a:lnTo>
                              <a:pt x="1444" y="2531"/>
                            </a:lnTo>
                            <a:lnTo>
                              <a:pt x="1410" y="2630"/>
                            </a:lnTo>
                            <a:lnTo>
                              <a:pt x="1405" y="2683"/>
                            </a:lnTo>
                            <a:lnTo>
                              <a:pt x="1414" y="2761"/>
                            </a:lnTo>
                            <a:lnTo>
                              <a:pt x="1399" y="2839"/>
                            </a:lnTo>
                            <a:lnTo>
                              <a:pt x="1401" y="2920"/>
                            </a:lnTo>
                            <a:lnTo>
                              <a:pt x="1398" y="3055"/>
                            </a:lnTo>
                            <a:lnTo>
                              <a:pt x="1405" y="3121"/>
                            </a:lnTo>
                            <a:lnTo>
                              <a:pt x="1401" y="3220"/>
                            </a:lnTo>
                            <a:lnTo>
                              <a:pt x="1428" y="3289"/>
                            </a:lnTo>
                            <a:lnTo>
                              <a:pt x="1490" y="3245"/>
                            </a:lnTo>
                            <a:lnTo>
                              <a:pt x="1539" y="3167"/>
                            </a:lnTo>
                            <a:lnTo>
                              <a:pt x="1626" y="3068"/>
                            </a:lnTo>
                            <a:lnTo>
                              <a:pt x="1726" y="2944"/>
                            </a:lnTo>
                            <a:lnTo>
                              <a:pt x="1837" y="2827"/>
                            </a:lnTo>
                            <a:lnTo>
                              <a:pt x="1881" y="2875"/>
                            </a:lnTo>
                            <a:lnTo>
                              <a:pt x="1951" y="2906"/>
                            </a:lnTo>
                            <a:lnTo>
                              <a:pt x="2050" y="2825"/>
                            </a:lnTo>
                            <a:lnTo>
                              <a:pt x="2140" y="2720"/>
                            </a:lnTo>
                            <a:lnTo>
                              <a:pt x="2226" y="2621"/>
                            </a:lnTo>
                            <a:lnTo>
                              <a:pt x="2343" y="2539"/>
                            </a:lnTo>
                            <a:lnTo>
                              <a:pt x="2452" y="2501"/>
                            </a:lnTo>
                            <a:lnTo>
                              <a:pt x="2576" y="2425"/>
                            </a:lnTo>
                            <a:lnTo>
                              <a:pt x="2705" y="2326"/>
                            </a:lnTo>
                            <a:lnTo>
                              <a:pt x="2785" y="2228"/>
                            </a:lnTo>
                            <a:lnTo>
                              <a:pt x="2829" y="2144"/>
                            </a:lnTo>
                            <a:lnTo>
                              <a:pt x="2832" y="2027"/>
                            </a:lnTo>
                            <a:lnTo>
                              <a:pt x="2745" y="1880"/>
                            </a:lnTo>
                            <a:lnTo>
                              <a:pt x="2764" y="1742"/>
                            </a:lnTo>
                            <a:lnTo>
                              <a:pt x="2835" y="1658"/>
                            </a:lnTo>
                            <a:lnTo>
                              <a:pt x="2806" y="1573"/>
                            </a:lnTo>
                            <a:lnTo>
                              <a:pt x="2796" y="1478"/>
                            </a:lnTo>
                            <a:lnTo>
                              <a:pt x="2736" y="1414"/>
                            </a:lnTo>
                            <a:lnTo>
                              <a:pt x="2660" y="1311"/>
                            </a:lnTo>
                            <a:lnTo>
                              <a:pt x="2586" y="1214"/>
                            </a:lnTo>
                            <a:lnTo>
                              <a:pt x="2640" y="1142"/>
                            </a:lnTo>
                            <a:lnTo>
                              <a:pt x="2602" y="1078"/>
                            </a:lnTo>
                            <a:lnTo>
                              <a:pt x="2539" y="1006"/>
                            </a:lnTo>
                            <a:lnTo>
                              <a:pt x="2482" y="990"/>
                            </a:lnTo>
                            <a:lnTo>
                              <a:pt x="2414" y="954"/>
                            </a:lnTo>
                            <a:lnTo>
                              <a:pt x="2335" y="972"/>
                            </a:lnTo>
                            <a:lnTo>
                              <a:pt x="2237" y="1006"/>
                            </a:lnTo>
                            <a:lnTo>
                              <a:pt x="2181" y="1048"/>
                            </a:lnTo>
                            <a:lnTo>
                              <a:pt x="2096" y="1003"/>
                            </a:lnTo>
                            <a:lnTo>
                              <a:pt x="2112" y="902"/>
                            </a:lnTo>
                            <a:lnTo>
                              <a:pt x="2110" y="826"/>
                            </a:lnTo>
                            <a:lnTo>
                              <a:pt x="2116" y="749"/>
                            </a:lnTo>
                            <a:lnTo>
                              <a:pt x="2128" y="681"/>
                            </a:lnTo>
                            <a:lnTo>
                              <a:pt x="2126" y="598"/>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0" name="Freeform 80">
                        <a:extLst>
                          <a:ext uri="{FF2B5EF4-FFF2-40B4-BE49-F238E27FC236}">
                            <a16:creationId xmlns:a16="http://schemas.microsoft.com/office/drawing/2014/main" id="{EEF100C8-3A90-499E-A1EE-FEF27CEE5503}"/>
                          </a:ext>
                        </a:extLst>
                      </p:cNvPr>
                      <p:cNvSpPr>
                        <a:spLocks/>
                      </p:cNvSpPr>
                      <p:nvPr/>
                    </p:nvSpPr>
                    <p:spPr bwMode="auto">
                      <a:xfrm>
                        <a:off x="3005785" y="2604474"/>
                        <a:ext cx="1122294" cy="795498"/>
                      </a:xfrm>
                      <a:custGeom>
                        <a:avLst/>
                        <a:gdLst>
                          <a:gd name="T0" fmla="*/ 2118 w 2935"/>
                          <a:gd name="T1" fmla="*/ 342 h 2512"/>
                          <a:gd name="T2" fmla="*/ 1968 w 2935"/>
                          <a:gd name="T3" fmla="*/ 264 h 2512"/>
                          <a:gd name="T4" fmla="*/ 1761 w 2935"/>
                          <a:gd name="T5" fmla="*/ 194 h 2512"/>
                          <a:gd name="T6" fmla="*/ 1515 w 2935"/>
                          <a:gd name="T7" fmla="*/ 194 h 2512"/>
                          <a:gd name="T8" fmla="*/ 1344 w 2935"/>
                          <a:gd name="T9" fmla="*/ 83 h 2512"/>
                          <a:gd name="T10" fmla="*/ 1208 w 2935"/>
                          <a:gd name="T11" fmla="*/ 40 h 2512"/>
                          <a:gd name="T12" fmla="*/ 1165 w 2935"/>
                          <a:gd name="T13" fmla="*/ 241 h 2512"/>
                          <a:gd name="T14" fmla="*/ 1077 w 2935"/>
                          <a:gd name="T15" fmla="*/ 390 h 2512"/>
                          <a:gd name="T16" fmla="*/ 778 w 2935"/>
                          <a:gd name="T17" fmla="*/ 242 h 2512"/>
                          <a:gd name="T18" fmla="*/ 386 w 2935"/>
                          <a:gd name="T19" fmla="*/ 142 h 2512"/>
                          <a:gd name="T20" fmla="*/ 189 w 2935"/>
                          <a:gd name="T21" fmla="*/ 231 h 2512"/>
                          <a:gd name="T22" fmla="*/ 267 w 2935"/>
                          <a:gd name="T23" fmla="*/ 492 h 2512"/>
                          <a:gd name="T24" fmla="*/ 339 w 2935"/>
                          <a:gd name="T25" fmla="*/ 569 h 2512"/>
                          <a:gd name="T26" fmla="*/ 380 w 2935"/>
                          <a:gd name="T27" fmla="*/ 750 h 2512"/>
                          <a:gd name="T28" fmla="*/ 289 w 2935"/>
                          <a:gd name="T29" fmla="*/ 971 h 2512"/>
                          <a:gd name="T30" fmla="*/ 374 w 2935"/>
                          <a:gd name="T31" fmla="*/ 1234 h 2512"/>
                          <a:gd name="T32" fmla="*/ 248 w 2935"/>
                          <a:gd name="T33" fmla="*/ 1416 h 2512"/>
                          <a:gd name="T34" fmla="*/ 76 w 2935"/>
                          <a:gd name="T35" fmla="*/ 1541 h 2512"/>
                          <a:gd name="T36" fmla="*/ 53 w 2935"/>
                          <a:gd name="T37" fmla="*/ 1724 h 2512"/>
                          <a:gd name="T38" fmla="*/ 152 w 2935"/>
                          <a:gd name="T39" fmla="*/ 1821 h 2512"/>
                          <a:gd name="T40" fmla="*/ 333 w 2935"/>
                          <a:gd name="T41" fmla="*/ 1829 h 2512"/>
                          <a:gd name="T42" fmla="*/ 384 w 2935"/>
                          <a:gd name="T43" fmla="*/ 2072 h 2512"/>
                          <a:gd name="T44" fmla="*/ 341 w 2935"/>
                          <a:gd name="T45" fmla="*/ 2243 h 2512"/>
                          <a:gd name="T46" fmla="*/ 505 w 2935"/>
                          <a:gd name="T47" fmla="*/ 2369 h 2512"/>
                          <a:gd name="T48" fmla="*/ 596 w 2935"/>
                          <a:gd name="T49" fmla="*/ 2202 h 2512"/>
                          <a:gd name="T50" fmla="*/ 693 w 2935"/>
                          <a:gd name="T51" fmla="*/ 2116 h 2512"/>
                          <a:gd name="T52" fmla="*/ 823 w 2935"/>
                          <a:gd name="T53" fmla="*/ 2017 h 2512"/>
                          <a:gd name="T54" fmla="*/ 953 w 2935"/>
                          <a:gd name="T55" fmla="*/ 2067 h 2512"/>
                          <a:gd name="T56" fmla="*/ 1178 w 2935"/>
                          <a:gd name="T57" fmla="*/ 2123 h 2512"/>
                          <a:gd name="T58" fmla="*/ 1323 w 2935"/>
                          <a:gd name="T59" fmla="*/ 2012 h 2512"/>
                          <a:gd name="T60" fmla="*/ 1351 w 2935"/>
                          <a:gd name="T61" fmla="*/ 1837 h 2512"/>
                          <a:gd name="T62" fmla="*/ 1482 w 2935"/>
                          <a:gd name="T63" fmla="*/ 1845 h 2512"/>
                          <a:gd name="T64" fmla="*/ 1644 w 2935"/>
                          <a:gd name="T65" fmla="*/ 1869 h 2512"/>
                          <a:gd name="T66" fmla="*/ 1788 w 2935"/>
                          <a:gd name="T67" fmla="*/ 1956 h 2512"/>
                          <a:gd name="T68" fmla="*/ 1860 w 2935"/>
                          <a:gd name="T69" fmla="*/ 2116 h 2512"/>
                          <a:gd name="T70" fmla="*/ 1995 w 2935"/>
                          <a:gd name="T71" fmla="*/ 2147 h 2512"/>
                          <a:gd name="T72" fmla="*/ 2162 w 2935"/>
                          <a:gd name="T73" fmla="*/ 2116 h 2512"/>
                          <a:gd name="T74" fmla="*/ 2249 w 2935"/>
                          <a:gd name="T75" fmla="*/ 2215 h 2512"/>
                          <a:gd name="T76" fmla="*/ 2336 w 2935"/>
                          <a:gd name="T77" fmla="*/ 2413 h 2512"/>
                          <a:gd name="T78" fmla="*/ 2404 w 2935"/>
                          <a:gd name="T79" fmla="*/ 2512 h 2512"/>
                          <a:gd name="T80" fmla="*/ 2552 w 2935"/>
                          <a:gd name="T81" fmla="*/ 2265 h 2512"/>
                          <a:gd name="T82" fmla="*/ 2567 w 2935"/>
                          <a:gd name="T83" fmla="*/ 1924 h 2512"/>
                          <a:gd name="T84" fmla="*/ 2771 w 2935"/>
                          <a:gd name="T85" fmla="*/ 1611 h 2512"/>
                          <a:gd name="T86" fmla="*/ 2856 w 2935"/>
                          <a:gd name="T87" fmla="*/ 1403 h 2512"/>
                          <a:gd name="T88" fmla="*/ 2886 w 2935"/>
                          <a:gd name="T89" fmla="*/ 1237 h 2512"/>
                          <a:gd name="T90" fmla="*/ 2915 w 2935"/>
                          <a:gd name="T91" fmla="*/ 1083 h 2512"/>
                          <a:gd name="T92" fmla="*/ 2647 w 2935"/>
                          <a:gd name="T93" fmla="*/ 777 h 2512"/>
                          <a:gd name="T94" fmla="*/ 2397 w 2935"/>
                          <a:gd name="T95" fmla="*/ 638 h 2512"/>
                          <a:gd name="T96" fmla="*/ 2224 w 2935"/>
                          <a:gd name="T97" fmla="*/ 484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35" h="2512">
                            <a:moveTo>
                              <a:pt x="2183" y="374"/>
                            </a:moveTo>
                            <a:lnTo>
                              <a:pt x="2118" y="342"/>
                            </a:lnTo>
                            <a:lnTo>
                              <a:pt x="2073" y="294"/>
                            </a:lnTo>
                            <a:lnTo>
                              <a:pt x="1968" y="264"/>
                            </a:lnTo>
                            <a:lnTo>
                              <a:pt x="1839" y="192"/>
                            </a:lnTo>
                            <a:lnTo>
                              <a:pt x="1761" y="194"/>
                            </a:lnTo>
                            <a:lnTo>
                              <a:pt x="1628" y="177"/>
                            </a:lnTo>
                            <a:lnTo>
                              <a:pt x="1515" y="194"/>
                            </a:lnTo>
                            <a:lnTo>
                              <a:pt x="1436" y="162"/>
                            </a:lnTo>
                            <a:lnTo>
                              <a:pt x="1344" y="83"/>
                            </a:lnTo>
                            <a:lnTo>
                              <a:pt x="1256" y="0"/>
                            </a:lnTo>
                            <a:lnTo>
                              <a:pt x="1208" y="40"/>
                            </a:lnTo>
                            <a:lnTo>
                              <a:pt x="1178" y="151"/>
                            </a:lnTo>
                            <a:lnTo>
                              <a:pt x="1165" y="241"/>
                            </a:lnTo>
                            <a:lnTo>
                              <a:pt x="1164" y="345"/>
                            </a:lnTo>
                            <a:lnTo>
                              <a:pt x="1077" y="390"/>
                            </a:lnTo>
                            <a:lnTo>
                              <a:pt x="915" y="297"/>
                            </a:lnTo>
                            <a:lnTo>
                              <a:pt x="778" y="242"/>
                            </a:lnTo>
                            <a:lnTo>
                              <a:pt x="684" y="242"/>
                            </a:lnTo>
                            <a:lnTo>
                              <a:pt x="386" y="142"/>
                            </a:lnTo>
                            <a:lnTo>
                              <a:pt x="300" y="192"/>
                            </a:lnTo>
                            <a:lnTo>
                              <a:pt x="189" y="231"/>
                            </a:lnTo>
                            <a:lnTo>
                              <a:pt x="132" y="304"/>
                            </a:lnTo>
                            <a:lnTo>
                              <a:pt x="267" y="492"/>
                            </a:lnTo>
                            <a:lnTo>
                              <a:pt x="304" y="532"/>
                            </a:lnTo>
                            <a:lnTo>
                              <a:pt x="339" y="569"/>
                            </a:lnTo>
                            <a:lnTo>
                              <a:pt x="352" y="668"/>
                            </a:lnTo>
                            <a:lnTo>
                              <a:pt x="380" y="750"/>
                            </a:lnTo>
                            <a:lnTo>
                              <a:pt x="311" y="830"/>
                            </a:lnTo>
                            <a:lnTo>
                              <a:pt x="289" y="971"/>
                            </a:lnTo>
                            <a:lnTo>
                              <a:pt x="376" y="1121"/>
                            </a:lnTo>
                            <a:lnTo>
                              <a:pt x="374" y="1234"/>
                            </a:lnTo>
                            <a:lnTo>
                              <a:pt x="332" y="1317"/>
                            </a:lnTo>
                            <a:lnTo>
                              <a:pt x="248" y="1416"/>
                            </a:lnTo>
                            <a:lnTo>
                              <a:pt x="124" y="1512"/>
                            </a:lnTo>
                            <a:lnTo>
                              <a:pt x="76" y="1541"/>
                            </a:lnTo>
                            <a:lnTo>
                              <a:pt x="0" y="1593"/>
                            </a:lnTo>
                            <a:lnTo>
                              <a:pt x="53" y="1724"/>
                            </a:lnTo>
                            <a:lnTo>
                              <a:pt x="71" y="1826"/>
                            </a:lnTo>
                            <a:lnTo>
                              <a:pt x="152" y="1821"/>
                            </a:lnTo>
                            <a:lnTo>
                              <a:pt x="246" y="1784"/>
                            </a:lnTo>
                            <a:lnTo>
                              <a:pt x="333" y="1829"/>
                            </a:lnTo>
                            <a:lnTo>
                              <a:pt x="384" y="1922"/>
                            </a:lnTo>
                            <a:lnTo>
                              <a:pt x="384" y="2072"/>
                            </a:lnTo>
                            <a:lnTo>
                              <a:pt x="341" y="2172"/>
                            </a:lnTo>
                            <a:lnTo>
                              <a:pt x="341" y="2243"/>
                            </a:lnTo>
                            <a:lnTo>
                              <a:pt x="356" y="2331"/>
                            </a:lnTo>
                            <a:lnTo>
                              <a:pt x="505" y="2369"/>
                            </a:lnTo>
                            <a:lnTo>
                              <a:pt x="547" y="2321"/>
                            </a:lnTo>
                            <a:lnTo>
                              <a:pt x="596" y="2202"/>
                            </a:lnTo>
                            <a:lnTo>
                              <a:pt x="644" y="2154"/>
                            </a:lnTo>
                            <a:lnTo>
                              <a:pt x="693" y="2116"/>
                            </a:lnTo>
                            <a:lnTo>
                              <a:pt x="780" y="2067"/>
                            </a:lnTo>
                            <a:lnTo>
                              <a:pt x="823" y="2017"/>
                            </a:lnTo>
                            <a:lnTo>
                              <a:pt x="909" y="2017"/>
                            </a:lnTo>
                            <a:lnTo>
                              <a:pt x="953" y="2067"/>
                            </a:lnTo>
                            <a:lnTo>
                              <a:pt x="1039" y="2166"/>
                            </a:lnTo>
                            <a:lnTo>
                              <a:pt x="1178" y="2123"/>
                            </a:lnTo>
                            <a:lnTo>
                              <a:pt x="1296" y="2091"/>
                            </a:lnTo>
                            <a:lnTo>
                              <a:pt x="1323" y="2012"/>
                            </a:lnTo>
                            <a:lnTo>
                              <a:pt x="1341" y="1918"/>
                            </a:lnTo>
                            <a:lnTo>
                              <a:pt x="1351" y="1837"/>
                            </a:lnTo>
                            <a:lnTo>
                              <a:pt x="1428" y="1770"/>
                            </a:lnTo>
                            <a:lnTo>
                              <a:pt x="1482" y="1845"/>
                            </a:lnTo>
                            <a:lnTo>
                              <a:pt x="1557" y="1869"/>
                            </a:lnTo>
                            <a:lnTo>
                              <a:pt x="1644" y="1869"/>
                            </a:lnTo>
                            <a:lnTo>
                              <a:pt x="1730" y="1918"/>
                            </a:lnTo>
                            <a:lnTo>
                              <a:pt x="1788" y="1956"/>
                            </a:lnTo>
                            <a:lnTo>
                              <a:pt x="1794" y="2059"/>
                            </a:lnTo>
                            <a:lnTo>
                              <a:pt x="1860" y="2116"/>
                            </a:lnTo>
                            <a:lnTo>
                              <a:pt x="1946" y="2166"/>
                            </a:lnTo>
                            <a:lnTo>
                              <a:pt x="1995" y="2147"/>
                            </a:lnTo>
                            <a:lnTo>
                              <a:pt x="2072" y="2123"/>
                            </a:lnTo>
                            <a:lnTo>
                              <a:pt x="2162" y="2116"/>
                            </a:lnTo>
                            <a:lnTo>
                              <a:pt x="2224" y="2179"/>
                            </a:lnTo>
                            <a:lnTo>
                              <a:pt x="2249" y="2215"/>
                            </a:lnTo>
                            <a:lnTo>
                              <a:pt x="2279" y="2313"/>
                            </a:lnTo>
                            <a:lnTo>
                              <a:pt x="2336" y="2413"/>
                            </a:lnTo>
                            <a:lnTo>
                              <a:pt x="2336" y="2512"/>
                            </a:lnTo>
                            <a:lnTo>
                              <a:pt x="2404" y="2512"/>
                            </a:lnTo>
                            <a:lnTo>
                              <a:pt x="2465" y="2413"/>
                            </a:lnTo>
                            <a:lnTo>
                              <a:pt x="2552" y="2265"/>
                            </a:lnTo>
                            <a:lnTo>
                              <a:pt x="2649" y="2082"/>
                            </a:lnTo>
                            <a:lnTo>
                              <a:pt x="2567" y="1924"/>
                            </a:lnTo>
                            <a:lnTo>
                              <a:pt x="2583" y="1833"/>
                            </a:lnTo>
                            <a:lnTo>
                              <a:pt x="2771" y="1611"/>
                            </a:lnTo>
                            <a:lnTo>
                              <a:pt x="2874" y="1515"/>
                            </a:lnTo>
                            <a:lnTo>
                              <a:pt x="2856" y="1403"/>
                            </a:lnTo>
                            <a:lnTo>
                              <a:pt x="2815" y="1319"/>
                            </a:lnTo>
                            <a:lnTo>
                              <a:pt x="2886" y="1237"/>
                            </a:lnTo>
                            <a:lnTo>
                              <a:pt x="2935" y="1160"/>
                            </a:lnTo>
                            <a:lnTo>
                              <a:pt x="2915" y="1083"/>
                            </a:lnTo>
                            <a:lnTo>
                              <a:pt x="2758" y="889"/>
                            </a:lnTo>
                            <a:lnTo>
                              <a:pt x="2647" y="777"/>
                            </a:lnTo>
                            <a:lnTo>
                              <a:pt x="2524" y="638"/>
                            </a:lnTo>
                            <a:lnTo>
                              <a:pt x="2397" y="638"/>
                            </a:lnTo>
                            <a:lnTo>
                              <a:pt x="2317" y="606"/>
                            </a:lnTo>
                            <a:lnTo>
                              <a:pt x="2224" y="484"/>
                            </a:lnTo>
                            <a:lnTo>
                              <a:pt x="2183" y="374"/>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1" name="Freeform 81">
                        <a:extLst>
                          <a:ext uri="{FF2B5EF4-FFF2-40B4-BE49-F238E27FC236}">
                            <a16:creationId xmlns:a16="http://schemas.microsoft.com/office/drawing/2014/main" id="{979429C8-1BFA-446D-A28E-D0EA51E6060D}"/>
                          </a:ext>
                        </a:extLst>
                      </p:cNvPr>
                      <p:cNvSpPr>
                        <a:spLocks/>
                      </p:cNvSpPr>
                      <p:nvPr/>
                    </p:nvSpPr>
                    <p:spPr bwMode="auto">
                      <a:xfrm>
                        <a:off x="3187417" y="3165443"/>
                        <a:ext cx="711232" cy="1120353"/>
                      </a:xfrm>
                      <a:custGeom>
                        <a:avLst/>
                        <a:gdLst>
                          <a:gd name="T0" fmla="*/ 1859 w 1859"/>
                          <a:gd name="T1" fmla="*/ 743 h 3536"/>
                          <a:gd name="T2" fmla="*/ 1801 w 1859"/>
                          <a:gd name="T3" fmla="*/ 542 h 3536"/>
                          <a:gd name="T4" fmla="*/ 1747 w 1859"/>
                          <a:gd name="T5" fmla="*/ 406 h 3536"/>
                          <a:gd name="T6" fmla="*/ 1584 w 1859"/>
                          <a:gd name="T7" fmla="*/ 354 h 3536"/>
                          <a:gd name="T8" fmla="*/ 1384 w 1859"/>
                          <a:gd name="T9" fmla="*/ 346 h 3536"/>
                          <a:gd name="T10" fmla="*/ 1313 w 1859"/>
                          <a:gd name="T11" fmla="*/ 186 h 3536"/>
                          <a:gd name="T12" fmla="*/ 1170 w 1859"/>
                          <a:gd name="T13" fmla="*/ 99 h 3536"/>
                          <a:gd name="T14" fmla="*/ 1006 w 1859"/>
                          <a:gd name="T15" fmla="*/ 76 h 3536"/>
                          <a:gd name="T16" fmla="*/ 874 w 1859"/>
                          <a:gd name="T17" fmla="*/ 69 h 3536"/>
                          <a:gd name="T18" fmla="*/ 848 w 1859"/>
                          <a:gd name="T19" fmla="*/ 240 h 3536"/>
                          <a:gd name="T20" fmla="*/ 702 w 1859"/>
                          <a:gd name="T21" fmla="*/ 352 h 3536"/>
                          <a:gd name="T22" fmla="*/ 549 w 1859"/>
                          <a:gd name="T23" fmla="*/ 502 h 3536"/>
                          <a:gd name="T24" fmla="*/ 619 w 1859"/>
                          <a:gd name="T25" fmla="*/ 622 h 3536"/>
                          <a:gd name="T26" fmla="*/ 743 w 1859"/>
                          <a:gd name="T27" fmla="*/ 824 h 3536"/>
                          <a:gd name="T28" fmla="*/ 688 w 1859"/>
                          <a:gd name="T29" fmla="*/ 987 h 3536"/>
                          <a:gd name="T30" fmla="*/ 526 w 1859"/>
                          <a:gd name="T31" fmla="*/ 1069 h 3536"/>
                          <a:gd name="T32" fmla="*/ 458 w 1859"/>
                          <a:gd name="T33" fmla="*/ 1196 h 3536"/>
                          <a:gd name="T34" fmla="*/ 386 w 1859"/>
                          <a:gd name="T35" fmla="*/ 1404 h 3536"/>
                          <a:gd name="T36" fmla="*/ 224 w 1859"/>
                          <a:gd name="T37" fmla="*/ 1467 h 3536"/>
                          <a:gd name="T38" fmla="*/ 101 w 1859"/>
                          <a:gd name="T39" fmla="*/ 1515 h 3536"/>
                          <a:gd name="T40" fmla="*/ 52 w 1859"/>
                          <a:gd name="T41" fmla="*/ 1665 h 3536"/>
                          <a:gd name="T42" fmla="*/ 83 w 1859"/>
                          <a:gd name="T43" fmla="*/ 1814 h 3536"/>
                          <a:gd name="T44" fmla="*/ 95 w 1859"/>
                          <a:gd name="T45" fmla="*/ 2012 h 3536"/>
                          <a:gd name="T46" fmla="*/ 48 w 1859"/>
                          <a:gd name="T47" fmla="*/ 2209 h 3536"/>
                          <a:gd name="T48" fmla="*/ 9 w 1859"/>
                          <a:gd name="T49" fmla="*/ 2358 h 3536"/>
                          <a:gd name="T50" fmla="*/ 89 w 1859"/>
                          <a:gd name="T51" fmla="*/ 2515 h 3536"/>
                          <a:gd name="T52" fmla="*/ 155 w 1859"/>
                          <a:gd name="T53" fmla="*/ 2654 h 3536"/>
                          <a:gd name="T54" fmla="*/ 343 w 1859"/>
                          <a:gd name="T55" fmla="*/ 2800 h 3536"/>
                          <a:gd name="T56" fmla="*/ 452 w 1859"/>
                          <a:gd name="T57" fmla="*/ 2946 h 3536"/>
                          <a:gd name="T58" fmla="*/ 537 w 1859"/>
                          <a:gd name="T59" fmla="*/ 3050 h 3536"/>
                          <a:gd name="T60" fmla="*/ 622 w 1859"/>
                          <a:gd name="T61" fmla="*/ 3210 h 3536"/>
                          <a:gd name="T62" fmla="*/ 700 w 1859"/>
                          <a:gd name="T63" fmla="*/ 3398 h 3536"/>
                          <a:gd name="T64" fmla="*/ 873 w 1859"/>
                          <a:gd name="T65" fmla="*/ 3497 h 3536"/>
                          <a:gd name="T66" fmla="*/ 827 w 1859"/>
                          <a:gd name="T67" fmla="*/ 3257 h 3536"/>
                          <a:gd name="T68" fmla="*/ 830 w 1859"/>
                          <a:gd name="T69" fmla="*/ 3052 h 3536"/>
                          <a:gd name="T70" fmla="*/ 873 w 1859"/>
                          <a:gd name="T71" fmla="*/ 2853 h 3536"/>
                          <a:gd name="T72" fmla="*/ 1062 w 1859"/>
                          <a:gd name="T73" fmla="*/ 2646 h 3536"/>
                          <a:gd name="T74" fmla="*/ 1131 w 1859"/>
                          <a:gd name="T75" fmla="*/ 2384 h 3536"/>
                          <a:gd name="T76" fmla="*/ 1089 w 1859"/>
                          <a:gd name="T77" fmla="*/ 2160 h 3536"/>
                          <a:gd name="T78" fmla="*/ 1216 w 1859"/>
                          <a:gd name="T79" fmla="*/ 2015 h 3536"/>
                          <a:gd name="T80" fmla="*/ 1102 w 1859"/>
                          <a:gd name="T81" fmla="*/ 1875 h 3536"/>
                          <a:gd name="T82" fmla="*/ 1076 w 1859"/>
                          <a:gd name="T83" fmla="*/ 1733 h 3536"/>
                          <a:gd name="T84" fmla="*/ 1155 w 1859"/>
                          <a:gd name="T85" fmla="*/ 1564 h 3536"/>
                          <a:gd name="T86" fmla="*/ 1180 w 1859"/>
                          <a:gd name="T87" fmla="*/ 1392 h 3536"/>
                          <a:gd name="T88" fmla="*/ 1367 w 1859"/>
                          <a:gd name="T89" fmla="*/ 1377 h 3536"/>
                          <a:gd name="T90" fmla="*/ 1505 w 1859"/>
                          <a:gd name="T91" fmla="*/ 1233 h 3536"/>
                          <a:gd name="T92" fmla="*/ 1651 w 1859"/>
                          <a:gd name="T93" fmla="*/ 1071 h 3536"/>
                          <a:gd name="T94" fmla="*/ 1748 w 1859"/>
                          <a:gd name="T95" fmla="*/ 781 h 3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9" h="3536">
                            <a:moveTo>
                              <a:pt x="1748" y="781"/>
                            </a:moveTo>
                            <a:lnTo>
                              <a:pt x="1859" y="743"/>
                            </a:lnTo>
                            <a:lnTo>
                              <a:pt x="1859" y="646"/>
                            </a:lnTo>
                            <a:lnTo>
                              <a:pt x="1801" y="542"/>
                            </a:lnTo>
                            <a:lnTo>
                              <a:pt x="1774" y="449"/>
                            </a:lnTo>
                            <a:lnTo>
                              <a:pt x="1747" y="406"/>
                            </a:lnTo>
                            <a:lnTo>
                              <a:pt x="1687" y="345"/>
                            </a:lnTo>
                            <a:lnTo>
                              <a:pt x="1584" y="354"/>
                            </a:lnTo>
                            <a:lnTo>
                              <a:pt x="1470" y="394"/>
                            </a:lnTo>
                            <a:lnTo>
                              <a:pt x="1384" y="346"/>
                            </a:lnTo>
                            <a:lnTo>
                              <a:pt x="1318" y="289"/>
                            </a:lnTo>
                            <a:lnTo>
                              <a:pt x="1313" y="186"/>
                            </a:lnTo>
                            <a:lnTo>
                              <a:pt x="1249" y="146"/>
                            </a:lnTo>
                            <a:lnTo>
                              <a:pt x="1170" y="99"/>
                            </a:lnTo>
                            <a:lnTo>
                              <a:pt x="1080" y="99"/>
                            </a:lnTo>
                            <a:lnTo>
                              <a:pt x="1006" y="76"/>
                            </a:lnTo>
                            <a:lnTo>
                              <a:pt x="950" y="0"/>
                            </a:lnTo>
                            <a:lnTo>
                              <a:pt x="874" y="69"/>
                            </a:lnTo>
                            <a:lnTo>
                              <a:pt x="866" y="148"/>
                            </a:lnTo>
                            <a:lnTo>
                              <a:pt x="848" y="240"/>
                            </a:lnTo>
                            <a:lnTo>
                              <a:pt x="820" y="321"/>
                            </a:lnTo>
                            <a:lnTo>
                              <a:pt x="702" y="352"/>
                            </a:lnTo>
                            <a:lnTo>
                              <a:pt x="563" y="396"/>
                            </a:lnTo>
                            <a:lnTo>
                              <a:pt x="549" y="502"/>
                            </a:lnTo>
                            <a:lnTo>
                              <a:pt x="528" y="573"/>
                            </a:lnTo>
                            <a:lnTo>
                              <a:pt x="619" y="622"/>
                            </a:lnTo>
                            <a:lnTo>
                              <a:pt x="709" y="712"/>
                            </a:lnTo>
                            <a:lnTo>
                              <a:pt x="743" y="824"/>
                            </a:lnTo>
                            <a:lnTo>
                              <a:pt x="743" y="918"/>
                            </a:lnTo>
                            <a:lnTo>
                              <a:pt x="688" y="987"/>
                            </a:lnTo>
                            <a:lnTo>
                              <a:pt x="600" y="1023"/>
                            </a:lnTo>
                            <a:lnTo>
                              <a:pt x="526" y="1069"/>
                            </a:lnTo>
                            <a:lnTo>
                              <a:pt x="483" y="1134"/>
                            </a:lnTo>
                            <a:lnTo>
                              <a:pt x="458" y="1196"/>
                            </a:lnTo>
                            <a:lnTo>
                              <a:pt x="440" y="1318"/>
                            </a:lnTo>
                            <a:lnTo>
                              <a:pt x="386" y="1404"/>
                            </a:lnTo>
                            <a:lnTo>
                              <a:pt x="295" y="1425"/>
                            </a:lnTo>
                            <a:lnTo>
                              <a:pt x="224" y="1467"/>
                            </a:lnTo>
                            <a:lnTo>
                              <a:pt x="138" y="1467"/>
                            </a:lnTo>
                            <a:lnTo>
                              <a:pt x="101" y="1515"/>
                            </a:lnTo>
                            <a:lnTo>
                              <a:pt x="52" y="1566"/>
                            </a:lnTo>
                            <a:lnTo>
                              <a:pt x="52" y="1665"/>
                            </a:lnTo>
                            <a:lnTo>
                              <a:pt x="77" y="1745"/>
                            </a:lnTo>
                            <a:lnTo>
                              <a:pt x="83" y="1814"/>
                            </a:lnTo>
                            <a:lnTo>
                              <a:pt x="95" y="1913"/>
                            </a:lnTo>
                            <a:lnTo>
                              <a:pt x="95" y="2012"/>
                            </a:lnTo>
                            <a:lnTo>
                              <a:pt x="100" y="2116"/>
                            </a:lnTo>
                            <a:lnTo>
                              <a:pt x="48" y="2209"/>
                            </a:lnTo>
                            <a:lnTo>
                              <a:pt x="0" y="2289"/>
                            </a:lnTo>
                            <a:lnTo>
                              <a:pt x="9" y="2358"/>
                            </a:lnTo>
                            <a:lnTo>
                              <a:pt x="59" y="2460"/>
                            </a:lnTo>
                            <a:lnTo>
                              <a:pt x="89" y="2515"/>
                            </a:lnTo>
                            <a:lnTo>
                              <a:pt x="107" y="2557"/>
                            </a:lnTo>
                            <a:lnTo>
                              <a:pt x="155" y="2654"/>
                            </a:lnTo>
                            <a:lnTo>
                              <a:pt x="228" y="2751"/>
                            </a:lnTo>
                            <a:lnTo>
                              <a:pt x="343" y="2800"/>
                            </a:lnTo>
                            <a:lnTo>
                              <a:pt x="397" y="2902"/>
                            </a:lnTo>
                            <a:lnTo>
                              <a:pt x="452" y="2946"/>
                            </a:lnTo>
                            <a:lnTo>
                              <a:pt x="484" y="3002"/>
                            </a:lnTo>
                            <a:lnTo>
                              <a:pt x="537" y="3050"/>
                            </a:lnTo>
                            <a:lnTo>
                              <a:pt x="586" y="3133"/>
                            </a:lnTo>
                            <a:lnTo>
                              <a:pt x="622" y="3210"/>
                            </a:lnTo>
                            <a:lnTo>
                              <a:pt x="652" y="3314"/>
                            </a:lnTo>
                            <a:lnTo>
                              <a:pt x="700" y="3398"/>
                            </a:lnTo>
                            <a:lnTo>
                              <a:pt x="780" y="3536"/>
                            </a:lnTo>
                            <a:lnTo>
                              <a:pt x="873" y="3497"/>
                            </a:lnTo>
                            <a:lnTo>
                              <a:pt x="875" y="3392"/>
                            </a:lnTo>
                            <a:lnTo>
                              <a:pt x="827" y="3257"/>
                            </a:lnTo>
                            <a:lnTo>
                              <a:pt x="785" y="3162"/>
                            </a:lnTo>
                            <a:lnTo>
                              <a:pt x="830" y="3052"/>
                            </a:lnTo>
                            <a:lnTo>
                              <a:pt x="877" y="2960"/>
                            </a:lnTo>
                            <a:lnTo>
                              <a:pt x="873" y="2853"/>
                            </a:lnTo>
                            <a:lnTo>
                              <a:pt x="1002" y="2754"/>
                            </a:lnTo>
                            <a:lnTo>
                              <a:pt x="1062" y="2646"/>
                            </a:lnTo>
                            <a:lnTo>
                              <a:pt x="1124" y="2495"/>
                            </a:lnTo>
                            <a:lnTo>
                              <a:pt x="1131" y="2384"/>
                            </a:lnTo>
                            <a:lnTo>
                              <a:pt x="1076" y="2250"/>
                            </a:lnTo>
                            <a:lnTo>
                              <a:pt x="1089" y="2160"/>
                            </a:lnTo>
                            <a:lnTo>
                              <a:pt x="1167" y="2078"/>
                            </a:lnTo>
                            <a:lnTo>
                              <a:pt x="1216" y="2015"/>
                            </a:lnTo>
                            <a:lnTo>
                              <a:pt x="1175" y="1962"/>
                            </a:lnTo>
                            <a:lnTo>
                              <a:pt x="1102" y="1875"/>
                            </a:lnTo>
                            <a:lnTo>
                              <a:pt x="1048" y="1815"/>
                            </a:lnTo>
                            <a:lnTo>
                              <a:pt x="1076" y="1733"/>
                            </a:lnTo>
                            <a:lnTo>
                              <a:pt x="1132" y="1665"/>
                            </a:lnTo>
                            <a:lnTo>
                              <a:pt x="1155" y="1564"/>
                            </a:lnTo>
                            <a:lnTo>
                              <a:pt x="1175" y="1467"/>
                            </a:lnTo>
                            <a:lnTo>
                              <a:pt x="1180" y="1392"/>
                            </a:lnTo>
                            <a:lnTo>
                              <a:pt x="1261" y="1368"/>
                            </a:lnTo>
                            <a:lnTo>
                              <a:pt x="1367" y="1377"/>
                            </a:lnTo>
                            <a:lnTo>
                              <a:pt x="1450" y="1298"/>
                            </a:lnTo>
                            <a:lnTo>
                              <a:pt x="1505" y="1233"/>
                            </a:lnTo>
                            <a:lnTo>
                              <a:pt x="1608" y="1121"/>
                            </a:lnTo>
                            <a:lnTo>
                              <a:pt x="1651" y="1071"/>
                            </a:lnTo>
                            <a:lnTo>
                              <a:pt x="1671" y="892"/>
                            </a:lnTo>
                            <a:lnTo>
                              <a:pt x="1748" y="781"/>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2" name="Freeform 82">
                        <a:extLst>
                          <a:ext uri="{FF2B5EF4-FFF2-40B4-BE49-F238E27FC236}">
                            <a16:creationId xmlns:a16="http://schemas.microsoft.com/office/drawing/2014/main" id="{7BDCD8AB-1417-4954-82B2-5E51F83FEAD3}"/>
                          </a:ext>
                        </a:extLst>
                      </p:cNvPr>
                      <p:cNvSpPr>
                        <a:spLocks/>
                      </p:cNvSpPr>
                      <p:nvPr/>
                    </p:nvSpPr>
                    <p:spPr bwMode="auto">
                      <a:xfrm>
                        <a:off x="795612" y="2682122"/>
                        <a:ext cx="911983" cy="744789"/>
                      </a:xfrm>
                      <a:custGeom>
                        <a:avLst/>
                        <a:gdLst>
                          <a:gd name="T0" fmla="*/ 2934 w 3156"/>
                          <a:gd name="T1" fmla="*/ 1614 h 2712"/>
                          <a:gd name="T2" fmla="*/ 2660 w 3156"/>
                          <a:gd name="T3" fmla="*/ 1685 h 2712"/>
                          <a:gd name="T4" fmla="*/ 2450 w 3156"/>
                          <a:gd name="T5" fmla="*/ 1389 h 2712"/>
                          <a:gd name="T6" fmla="*/ 2072 w 3156"/>
                          <a:gd name="T7" fmla="*/ 1310 h 2712"/>
                          <a:gd name="T8" fmla="*/ 1722 w 3156"/>
                          <a:gd name="T9" fmla="*/ 1367 h 2712"/>
                          <a:gd name="T10" fmla="*/ 1667 w 3156"/>
                          <a:gd name="T11" fmla="*/ 1199 h 2712"/>
                          <a:gd name="T12" fmla="*/ 1608 w 3156"/>
                          <a:gd name="T13" fmla="*/ 1083 h 2712"/>
                          <a:gd name="T14" fmla="*/ 1500 w 3156"/>
                          <a:gd name="T15" fmla="*/ 972 h 2712"/>
                          <a:gd name="T16" fmla="*/ 1382 w 3156"/>
                          <a:gd name="T17" fmla="*/ 854 h 2712"/>
                          <a:gd name="T18" fmla="*/ 1142 w 3156"/>
                          <a:gd name="T19" fmla="*/ 872 h 2712"/>
                          <a:gd name="T20" fmla="*/ 867 w 3156"/>
                          <a:gd name="T21" fmla="*/ 911 h 2712"/>
                          <a:gd name="T22" fmla="*/ 639 w 3156"/>
                          <a:gd name="T23" fmla="*/ 854 h 2712"/>
                          <a:gd name="T24" fmla="*/ 468 w 3156"/>
                          <a:gd name="T25" fmla="*/ 626 h 2712"/>
                          <a:gd name="T26" fmla="*/ 411 w 3156"/>
                          <a:gd name="T27" fmla="*/ 456 h 2712"/>
                          <a:gd name="T28" fmla="*/ 411 w 3156"/>
                          <a:gd name="T29" fmla="*/ 285 h 2712"/>
                          <a:gd name="T30" fmla="*/ 357 w 3156"/>
                          <a:gd name="T31" fmla="*/ 116 h 2712"/>
                          <a:gd name="T32" fmla="*/ 185 w 3156"/>
                          <a:gd name="T33" fmla="*/ 0 h 2712"/>
                          <a:gd name="T34" fmla="*/ 138 w 3156"/>
                          <a:gd name="T35" fmla="*/ 132 h 2712"/>
                          <a:gd name="T36" fmla="*/ 126 w 3156"/>
                          <a:gd name="T37" fmla="*/ 288 h 2712"/>
                          <a:gd name="T38" fmla="*/ 113 w 3156"/>
                          <a:gd name="T39" fmla="*/ 395 h 2712"/>
                          <a:gd name="T40" fmla="*/ 54 w 3156"/>
                          <a:gd name="T41" fmla="*/ 624 h 2712"/>
                          <a:gd name="T42" fmla="*/ 54 w 3156"/>
                          <a:gd name="T43" fmla="*/ 792 h 2712"/>
                          <a:gd name="T44" fmla="*/ 60 w 3156"/>
                          <a:gd name="T45" fmla="*/ 918 h 2712"/>
                          <a:gd name="T46" fmla="*/ 60 w 3156"/>
                          <a:gd name="T47" fmla="*/ 1056 h 2712"/>
                          <a:gd name="T48" fmla="*/ 78 w 3156"/>
                          <a:gd name="T49" fmla="*/ 1242 h 2712"/>
                          <a:gd name="T50" fmla="*/ 42 w 3156"/>
                          <a:gd name="T51" fmla="*/ 1482 h 2712"/>
                          <a:gd name="T52" fmla="*/ 84 w 3156"/>
                          <a:gd name="T53" fmla="*/ 1650 h 2712"/>
                          <a:gd name="T54" fmla="*/ 78 w 3156"/>
                          <a:gd name="T55" fmla="*/ 1776 h 2712"/>
                          <a:gd name="T56" fmla="*/ 56 w 3156"/>
                          <a:gd name="T57" fmla="*/ 1878 h 2712"/>
                          <a:gd name="T58" fmla="*/ 56 w 3156"/>
                          <a:gd name="T59" fmla="*/ 2049 h 2712"/>
                          <a:gd name="T60" fmla="*/ 36 w 3156"/>
                          <a:gd name="T61" fmla="*/ 2286 h 2712"/>
                          <a:gd name="T62" fmla="*/ 66 w 3156"/>
                          <a:gd name="T63" fmla="*/ 2460 h 2712"/>
                          <a:gd name="T64" fmla="*/ 284 w 3156"/>
                          <a:gd name="T65" fmla="*/ 2277 h 2712"/>
                          <a:gd name="T66" fmla="*/ 398 w 3156"/>
                          <a:gd name="T67" fmla="*/ 2277 h 2712"/>
                          <a:gd name="T68" fmla="*/ 594 w 3156"/>
                          <a:gd name="T69" fmla="*/ 2220 h 2712"/>
                          <a:gd name="T70" fmla="*/ 854 w 3156"/>
                          <a:gd name="T71" fmla="*/ 2049 h 2712"/>
                          <a:gd name="T72" fmla="*/ 1050 w 3156"/>
                          <a:gd name="T73" fmla="*/ 1980 h 2712"/>
                          <a:gd name="T74" fmla="*/ 1253 w 3156"/>
                          <a:gd name="T75" fmla="*/ 1935 h 2712"/>
                          <a:gd name="T76" fmla="*/ 1481 w 3156"/>
                          <a:gd name="T77" fmla="*/ 1935 h 2712"/>
                          <a:gd name="T78" fmla="*/ 1710 w 3156"/>
                          <a:gd name="T79" fmla="*/ 1956 h 2712"/>
                          <a:gd name="T80" fmla="*/ 1879 w 3156"/>
                          <a:gd name="T81" fmla="*/ 1992 h 2712"/>
                          <a:gd name="T82" fmla="*/ 2164 w 3156"/>
                          <a:gd name="T83" fmla="*/ 1992 h 2712"/>
                          <a:gd name="T84" fmla="*/ 2376 w 3156"/>
                          <a:gd name="T85" fmla="*/ 2022 h 2712"/>
                          <a:gd name="T86" fmla="*/ 2449 w 3156"/>
                          <a:gd name="T87" fmla="*/ 2277 h 2712"/>
                          <a:gd name="T88" fmla="*/ 2544 w 3156"/>
                          <a:gd name="T89" fmla="*/ 2514 h 2712"/>
                          <a:gd name="T90" fmla="*/ 2760 w 3156"/>
                          <a:gd name="T91" fmla="*/ 2634 h 2712"/>
                          <a:gd name="T92" fmla="*/ 2994 w 3156"/>
                          <a:gd name="T93" fmla="*/ 2646 h 2712"/>
                          <a:gd name="T94" fmla="*/ 3078 w 3156"/>
                          <a:gd name="T95" fmla="*/ 2430 h 2712"/>
                          <a:gd name="T96" fmla="*/ 3090 w 3156"/>
                          <a:gd name="T97" fmla="*/ 2166 h 2712"/>
                          <a:gd name="T98" fmla="*/ 2814 w 3156"/>
                          <a:gd name="T99" fmla="*/ 2202 h 2712"/>
                          <a:gd name="T100" fmla="*/ 2742 w 3156"/>
                          <a:gd name="T101" fmla="*/ 2076 h 2712"/>
                          <a:gd name="T102" fmla="*/ 2905 w 3156"/>
                          <a:gd name="T103" fmla="*/ 1935 h 2712"/>
                          <a:gd name="T104" fmla="*/ 3053 w 3156"/>
                          <a:gd name="T105" fmla="*/ 1673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6" h="2712">
                            <a:moveTo>
                              <a:pt x="3053" y="1673"/>
                            </a:moveTo>
                            <a:lnTo>
                              <a:pt x="2934" y="1614"/>
                            </a:lnTo>
                            <a:lnTo>
                              <a:pt x="2753" y="1665"/>
                            </a:lnTo>
                            <a:lnTo>
                              <a:pt x="2660" y="1685"/>
                            </a:lnTo>
                            <a:lnTo>
                              <a:pt x="2561" y="1559"/>
                            </a:lnTo>
                            <a:lnTo>
                              <a:pt x="2450" y="1389"/>
                            </a:lnTo>
                            <a:lnTo>
                              <a:pt x="2276" y="1272"/>
                            </a:lnTo>
                            <a:lnTo>
                              <a:pt x="2072" y="1310"/>
                            </a:lnTo>
                            <a:lnTo>
                              <a:pt x="1895" y="1367"/>
                            </a:lnTo>
                            <a:lnTo>
                              <a:pt x="1722" y="1367"/>
                            </a:lnTo>
                            <a:lnTo>
                              <a:pt x="1677" y="1317"/>
                            </a:lnTo>
                            <a:lnTo>
                              <a:pt x="1667" y="1199"/>
                            </a:lnTo>
                            <a:lnTo>
                              <a:pt x="1611" y="1140"/>
                            </a:lnTo>
                            <a:lnTo>
                              <a:pt x="1608" y="1083"/>
                            </a:lnTo>
                            <a:lnTo>
                              <a:pt x="1566" y="996"/>
                            </a:lnTo>
                            <a:lnTo>
                              <a:pt x="1500" y="972"/>
                            </a:lnTo>
                            <a:lnTo>
                              <a:pt x="1448" y="914"/>
                            </a:lnTo>
                            <a:lnTo>
                              <a:pt x="1382" y="854"/>
                            </a:lnTo>
                            <a:lnTo>
                              <a:pt x="1257" y="849"/>
                            </a:lnTo>
                            <a:lnTo>
                              <a:pt x="1142" y="872"/>
                            </a:lnTo>
                            <a:lnTo>
                              <a:pt x="974" y="897"/>
                            </a:lnTo>
                            <a:lnTo>
                              <a:pt x="867" y="911"/>
                            </a:lnTo>
                            <a:lnTo>
                              <a:pt x="755" y="854"/>
                            </a:lnTo>
                            <a:lnTo>
                              <a:pt x="639" y="854"/>
                            </a:lnTo>
                            <a:lnTo>
                              <a:pt x="527" y="743"/>
                            </a:lnTo>
                            <a:lnTo>
                              <a:pt x="468" y="626"/>
                            </a:lnTo>
                            <a:lnTo>
                              <a:pt x="411" y="569"/>
                            </a:lnTo>
                            <a:lnTo>
                              <a:pt x="411" y="456"/>
                            </a:lnTo>
                            <a:lnTo>
                              <a:pt x="423" y="368"/>
                            </a:lnTo>
                            <a:lnTo>
                              <a:pt x="411" y="285"/>
                            </a:lnTo>
                            <a:lnTo>
                              <a:pt x="411" y="173"/>
                            </a:lnTo>
                            <a:lnTo>
                              <a:pt x="357" y="116"/>
                            </a:lnTo>
                            <a:lnTo>
                              <a:pt x="240" y="56"/>
                            </a:lnTo>
                            <a:lnTo>
                              <a:pt x="185" y="0"/>
                            </a:lnTo>
                            <a:lnTo>
                              <a:pt x="156" y="60"/>
                            </a:lnTo>
                            <a:lnTo>
                              <a:pt x="138" y="132"/>
                            </a:lnTo>
                            <a:lnTo>
                              <a:pt x="138" y="216"/>
                            </a:lnTo>
                            <a:lnTo>
                              <a:pt x="126" y="288"/>
                            </a:lnTo>
                            <a:lnTo>
                              <a:pt x="114" y="348"/>
                            </a:lnTo>
                            <a:lnTo>
                              <a:pt x="113" y="395"/>
                            </a:lnTo>
                            <a:lnTo>
                              <a:pt x="78" y="510"/>
                            </a:lnTo>
                            <a:lnTo>
                              <a:pt x="54" y="624"/>
                            </a:lnTo>
                            <a:lnTo>
                              <a:pt x="66" y="738"/>
                            </a:lnTo>
                            <a:lnTo>
                              <a:pt x="54" y="792"/>
                            </a:lnTo>
                            <a:lnTo>
                              <a:pt x="48" y="858"/>
                            </a:lnTo>
                            <a:lnTo>
                              <a:pt x="60" y="918"/>
                            </a:lnTo>
                            <a:lnTo>
                              <a:pt x="78" y="978"/>
                            </a:lnTo>
                            <a:lnTo>
                              <a:pt x="60" y="1056"/>
                            </a:lnTo>
                            <a:lnTo>
                              <a:pt x="84" y="1140"/>
                            </a:lnTo>
                            <a:lnTo>
                              <a:pt x="78" y="1242"/>
                            </a:lnTo>
                            <a:lnTo>
                              <a:pt x="48" y="1356"/>
                            </a:lnTo>
                            <a:lnTo>
                              <a:pt x="42" y="1482"/>
                            </a:lnTo>
                            <a:lnTo>
                              <a:pt x="66" y="1596"/>
                            </a:lnTo>
                            <a:lnTo>
                              <a:pt x="84" y="1650"/>
                            </a:lnTo>
                            <a:lnTo>
                              <a:pt x="56" y="1707"/>
                            </a:lnTo>
                            <a:lnTo>
                              <a:pt x="78" y="1776"/>
                            </a:lnTo>
                            <a:lnTo>
                              <a:pt x="42" y="1818"/>
                            </a:lnTo>
                            <a:lnTo>
                              <a:pt x="56" y="1878"/>
                            </a:lnTo>
                            <a:lnTo>
                              <a:pt x="56" y="1935"/>
                            </a:lnTo>
                            <a:lnTo>
                              <a:pt x="56" y="2049"/>
                            </a:lnTo>
                            <a:lnTo>
                              <a:pt x="56" y="2163"/>
                            </a:lnTo>
                            <a:lnTo>
                              <a:pt x="36" y="2286"/>
                            </a:lnTo>
                            <a:lnTo>
                              <a:pt x="0" y="2382"/>
                            </a:lnTo>
                            <a:lnTo>
                              <a:pt x="66" y="2460"/>
                            </a:lnTo>
                            <a:lnTo>
                              <a:pt x="186" y="2322"/>
                            </a:lnTo>
                            <a:lnTo>
                              <a:pt x="284" y="2277"/>
                            </a:lnTo>
                            <a:lnTo>
                              <a:pt x="324" y="2262"/>
                            </a:lnTo>
                            <a:lnTo>
                              <a:pt x="398" y="2277"/>
                            </a:lnTo>
                            <a:lnTo>
                              <a:pt x="504" y="2286"/>
                            </a:lnTo>
                            <a:lnTo>
                              <a:pt x="594" y="2220"/>
                            </a:lnTo>
                            <a:lnTo>
                              <a:pt x="740" y="2106"/>
                            </a:lnTo>
                            <a:lnTo>
                              <a:pt x="854" y="2049"/>
                            </a:lnTo>
                            <a:lnTo>
                              <a:pt x="954" y="2034"/>
                            </a:lnTo>
                            <a:lnTo>
                              <a:pt x="1050" y="1980"/>
                            </a:lnTo>
                            <a:lnTo>
                              <a:pt x="1139" y="1935"/>
                            </a:lnTo>
                            <a:lnTo>
                              <a:pt x="1253" y="1935"/>
                            </a:lnTo>
                            <a:lnTo>
                              <a:pt x="1374" y="1944"/>
                            </a:lnTo>
                            <a:lnTo>
                              <a:pt x="1481" y="1935"/>
                            </a:lnTo>
                            <a:lnTo>
                              <a:pt x="1608" y="1950"/>
                            </a:lnTo>
                            <a:lnTo>
                              <a:pt x="1710" y="1956"/>
                            </a:lnTo>
                            <a:lnTo>
                              <a:pt x="1788" y="1980"/>
                            </a:lnTo>
                            <a:lnTo>
                              <a:pt x="1879" y="1992"/>
                            </a:lnTo>
                            <a:lnTo>
                              <a:pt x="2016" y="2010"/>
                            </a:lnTo>
                            <a:lnTo>
                              <a:pt x="2164" y="1992"/>
                            </a:lnTo>
                            <a:lnTo>
                              <a:pt x="2286" y="2034"/>
                            </a:lnTo>
                            <a:lnTo>
                              <a:pt x="2376" y="2022"/>
                            </a:lnTo>
                            <a:lnTo>
                              <a:pt x="2448" y="2178"/>
                            </a:lnTo>
                            <a:lnTo>
                              <a:pt x="2449" y="2277"/>
                            </a:lnTo>
                            <a:lnTo>
                              <a:pt x="2472" y="2418"/>
                            </a:lnTo>
                            <a:lnTo>
                              <a:pt x="2544" y="2514"/>
                            </a:lnTo>
                            <a:lnTo>
                              <a:pt x="2550" y="2616"/>
                            </a:lnTo>
                            <a:lnTo>
                              <a:pt x="2760" y="2634"/>
                            </a:lnTo>
                            <a:lnTo>
                              <a:pt x="2940" y="2712"/>
                            </a:lnTo>
                            <a:lnTo>
                              <a:pt x="2994" y="2646"/>
                            </a:lnTo>
                            <a:lnTo>
                              <a:pt x="3012" y="2532"/>
                            </a:lnTo>
                            <a:lnTo>
                              <a:pt x="3078" y="2430"/>
                            </a:lnTo>
                            <a:lnTo>
                              <a:pt x="3156" y="2286"/>
                            </a:lnTo>
                            <a:lnTo>
                              <a:pt x="3090" y="2166"/>
                            </a:lnTo>
                            <a:lnTo>
                              <a:pt x="2922" y="2196"/>
                            </a:lnTo>
                            <a:lnTo>
                              <a:pt x="2814" y="2202"/>
                            </a:lnTo>
                            <a:lnTo>
                              <a:pt x="2734" y="2163"/>
                            </a:lnTo>
                            <a:lnTo>
                              <a:pt x="2742" y="2076"/>
                            </a:lnTo>
                            <a:lnTo>
                              <a:pt x="2814" y="1986"/>
                            </a:lnTo>
                            <a:lnTo>
                              <a:pt x="2905" y="1935"/>
                            </a:lnTo>
                            <a:lnTo>
                              <a:pt x="2994" y="1812"/>
                            </a:lnTo>
                            <a:lnTo>
                              <a:pt x="3053" y="1673"/>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3" name="Freeform 83">
                        <a:extLst>
                          <a:ext uri="{FF2B5EF4-FFF2-40B4-BE49-F238E27FC236}">
                            <a16:creationId xmlns:a16="http://schemas.microsoft.com/office/drawing/2014/main" id="{B6DBF6B3-AA81-4E6D-99F4-F5D13D43046D}"/>
                          </a:ext>
                        </a:extLst>
                      </p:cNvPr>
                      <p:cNvSpPr>
                        <a:spLocks/>
                      </p:cNvSpPr>
                      <p:nvPr/>
                    </p:nvSpPr>
                    <p:spPr bwMode="auto">
                      <a:xfrm>
                        <a:off x="1587144" y="2774032"/>
                        <a:ext cx="753294" cy="858885"/>
                      </a:xfrm>
                      <a:custGeom>
                        <a:avLst/>
                        <a:gdLst>
                          <a:gd name="T0" fmla="*/ 1512 w 2147"/>
                          <a:gd name="T1" fmla="*/ 521 h 2987"/>
                          <a:gd name="T2" fmla="*/ 1663 w 2147"/>
                          <a:gd name="T3" fmla="*/ 330 h 2987"/>
                          <a:gd name="T4" fmla="*/ 1723 w 2147"/>
                          <a:gd name="T5" fmla="*/ 167 h 2987"/>
                          <a:gd name="T6" fmla="*/ 1816 w 2147"/>
                          <a:gd name="T7" fmla="*/ 98 h 2987"/>
                          <a:gd name="T8" fmla="*/ 1925 w 2147"/>
                          <a:gd name="T9" fmla="*/ 0 h 2987"/>
                          <a:gd name="T10" fmla="*/ 2051 w 2147"/>
                          <a:gd name="T11" fmla="*/ 100 h 2987"/>
                          <a:gd name="T12" fmla="*/ 2054 w 2147"/>
                          <a:gd name="T13" fmla="*/ 322 h 2987"/>
                          <a:gd name="T14" fmla="*/ 2103 w 2147"/>
                          <a:gd name="T15" fmla="*/ 394 h 2987"/>
                          <a:gd name="T16" fmla="*/ 2123 w 2147"/>
                          <a:gd name="T17" fmla="*/ 543 h 2987"/>
                          <a:gd name="T18" fmla="*/ 2133 w 2147"/>
                          <a:gd name="T19" fmla="*/ 667 h 2987"/>
                          <a:gd name="T20" fmla="*/ 2076 w 2147"/>
                          <a:gd name="T21" fmla="*/ 816 h 2987"/>
                          <a:gd name="T22" fmla="*/ 1970 w 2147"/>
                          <a:gd name="T23" fmla="*/ 983 h 2987"/>
                          <a:gd name="T24" fmla="*/ 1935 w 2147"/>
                          <a:gd name="T25" fmla="*/ 1089 h 2987"/>
                          <a:gd name="T26" fmla="*/ 1888 w 2147"/>
                          <a:gd name="T27" fmla="*/ 1144 h 2987"/>
                          <a:gd name="T28" fmla="*/ 1841 w 2147"/>
                          <a:gd name="T29" fmla="*/ 1253 h 2987"/>
                          <a:gd name="T30" fmla="*/ 1861 w 2147"/>
                          <a:gd name="T31" fmla="*/ 1362 h 2987"/>
                          <a:gd name="T32" fmla="*/ 1841 w 2147"/>
                          <a:gd name="T33" fmla="*/ 1471 h 2987"/>
                          <a:gd name="T34" fmla="*/ 1733 w 2147"/>
                          <a:gd name="T35" fmla="*/ 1609 h 2987"/>
                          <a:gd name="T36" fmla="*/ 1589 w 2147"/>
                          <a:gd name="T37" fmla="*/ 1661 h 2987"/>
                          <a:gd name="T38" fmla="*/ 1465 w 2147"/>
                          <a:gd name="T39" fmla="*/ 1471 h 2987"/>
                          <a:gd name="T40" fmla="*/ 1277 w 2147"/>
                          <a:gd name="T41" fmla="*/ 1416 h 2987"/>
                          <a:gd name="T42" fmla="*/ 1230 w 2147"/>
                          <a:gd name="T43" fmla="*/ 1416 h 2987"/>
                          <a:gd name="T44" fmla="*/ 1136 w 2147"/>
                          <a:gd name="T45" fmla="*/ 1526 h 2987"/>
                          <a:gd name="T46" fmla="*/ 1120 w 2147"/>
                          <a:gd name="T47" fmla="*/ 1643 h 2987"/>
                          <a:gd name="T48" fmla="*/ 1075 w 2147"/>
                          <a:gd name="T49" fmla="*/ 1724 h 2987"/>
                          <a:gd name="T50" fmla="*/ 1016 w 2147"/>
                          <a:gd name="T51" fmla="*/ 1833 h 2987"/>
                          <a:gd name="T52" fmla="*/ 1075 w 2147"/>
                          <a:gd name="T53" fmla="*/ 1999 h 2987"/>
                          <a:gd name="T54" fmla="*/ 1041 w 2147"/>
                          <a:gd name="T55" fmla="*/ 2126 h 2987"/>
                          <a:gd name="T56" fmla="*/ 909 w 2147"/>
                          <a:gd name="T57" fmla="*/ 2241 h 2987"/>
                          <a:gd name="T58" fmla="*/ 927 w 2147"/>
                          <a:gd name="T59" fmla="*/ 2401 h 2987"/>
                          <a:gd name="T60" fmla="*/ 981 w 2147"/>
                          <a:gd name="T61" fmla="*/ 2522 h 2987"/>
                          <a:gd name="T62" fmla="*/ 1041 w 2147"/>
                          <a:gd name="T63" fmla="*/ 2618 h 2987"/>
                          <a:gd name="T64" fmla="*/ 995 w 2147"/>
                          <a:gd name="T65" fmla="*/ 2724 h 2987"/>
                          <a:gd name="T66" fmla="*/ 907 w 2147"/>
                          <a:gd name="T67" fmla="*/ 2648 h 2987"/>
                          <a:gd name="T68" fmla="*/ 854 w 2147"/>
                          <a:gd name="T69" fmla="*/ 2727 h 2987"/>
                          <a:gd name="T70" fmla="*/ 803 w 2147"/>
                          <a:gd name="T71" fmla="*/ 2838 h 2987"/>
                          <a:gd name="T72" fmla="*/ 774 w 2147"/>
                          <a:gd name="T73" fmla="*/ 2987 h 2987"/>
                          <a:gd name="T74" fmla="*/ 666 w 2147"/>
                          <a:gd name="T75" fmla="*/ 2890 h 2987"/>
                          <a:gd name="T76" fmla="*/ 572 w 2147"/>
                          <a:gd name="T77" fmla="*/ 2727 h 2987"/>
                          <a:gd name="T78" fmla="*/ 452 w 2147"/>
                          <a:gd name="T79" fmla="*/ 2597 h 2987"/>
                          <a:gd name="T80" fmla="*/ 289 w 2147"/>
                          <a:gd name="T81" fmla="*/ 2399 h 2987"/>
                          <a:gd name="T82" fmla="*/ 215 w 2147"/>
                          <a:gd name="T83" fmla="*/ 2212 h 2987"/>
                          <a:gd name="T84" fmla="*/ 284 w 2147"/>
                          <a:gd name="T85" fmla="*/ 2004 h 2987"/>
                          <a:gd name="T86" fmla="*/ 294 w 2147"/>
                          <a:gd name="T87" fmla="*/ 1752 h 2987"/>
                          <a:gd name="T88" fmla="*/ 69 w 2147"/>
                          <a:gd name="T89" fmla="*/ 1787 h 2987"/>
                          <a:gd name="T90" fmla="*/ 7 w 2147"/>
                          <a:gd name="T91" fmla="*/ 1666 h 2987"/>
                          <a:gd name="T92" fmla="*/ 143 w 2147"/>
                          <a:gd name="T93" fmla="*/ 1531 h 2987"/>
                          <a:gd name="T94" fmla="*/ 264 w 2147"/>
                          <a:gd name="T95" fmla="*/ 1281 h 2987"/>
                          <a:gd name="T96" fmla="*/ 333 w 2147"/>
                          <a:gd name="T97" fmla="*/ 1106 h 2987"/>
                          <a:gd name="T98" fmla="*/ 472 w 2147"/>
                          <a:gd name="T99" fmla="*/ 897 h 2987"/>
                          <a:gd name="T100" fmla="*/ 798 w 2147"/>
                          <a:gd name="T101" fmla="*/ 627 h 2987"/>
                          <a:gd name="T102" fmla="*/ 909 w 2147"/>
                          <a:gd name="T103" fmla="*/ 730 h 2987"/>
                          <a:gd name="T104" fmla="*/ 1047 w 2147"/>
                          <a:gd name="T105" fmla="*/ 778 h 2987"/>
                          <a:gd name="T106" fmla="*/ 1186 w 2147"/>
                          <a:gd name="T107" fmla="*/ 669 h 2987"/>
                          <a:gd name="T108" fmla="*/ 1330 w 2147"/>
                          <a:gd name="T109" fmla="*/ 669 h 2987"/>
                          <a:gd name="T110" fmla="*/ 1433 w 2147"/>
                          <a:gd name="T111" fmla="*/ 667 h 2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7" h="2987">
                            <a:moveTo>
                              <a:pt x="1433" y="667"/>
                            </a:moveTo>
                            <a:lnTo>
                              <a:pt x="1512" y="521"/>
                            </a:lnTo>
                            <a:lnTo>
                              <a:pt x="1670" y="419"/>
                            </a:lnTo>
                            <a:lnTo>
                              <a:pt x="1663" y="330"/>
                            </a:lnTo>
                            <a:lnTo>
                              <a:pt x="1668" y="230"/>
                            </a:lnTo>
                            <a:lnTo>
                              <a:pt x="1723" y="167"/>
                            </a:lnTo>
                            <a:lnTo>
                              <a:pt x="1747" y="126"/>
                            </a:lnTo>
                            <a:lnTo>
                              <a:pt x="1816" y="98"/>
                            </a:lnTo>
                            <a:lnTo>
                              <a:pt x="1891" y="47"/>
                            </a:lnTo>
                            <a:lnTo>
                              <a:pt x="1925" y="0"/>
                            </a:lnTo>
                            <a:lnTo>
                              <a:pt x="2009" y="49"/>
                            </a:lnTo>
                            <a:lnTo>
                              <a:pt x="2051" y="100"/>
                            </a:lnTo>
                            <a:lnTo>
                              <a:pt x="2029" y="215"/>
                            </a:lnTo>
                            <a:lnTo>
                              <a:pt x="2054" y="322"/>
                            </a:lnTo>
                            <a:lnTo>
                              <a:pt x="2147" y="373"/>
                            </a:lnTo>
                            <a:lnTo>
                              <a:pt x="2103" y="394"/>
                            </a:lnTo>
                            <a:lnTo>
                              <a:pt x="2093" y="432"/>
                            </a:lnTo>
                            <a:lnTo>
                              <a:pt x="2123" y="543"/>
                            </a:lnTo>
                            <a:lnTo>
                              <a:pt x="2123" y="597"/>
                            </a:lnTo>
                            <a:lnTo>
                              <a:pt x="2133" y="667"/>
                            </a:lnTo>
                            <a:lnTo>
                              <a:pt x="2123" y="762"/>
                            </a:lnTo>
                            <a:lnTo>
                              <a:pt x="2076" y="816"/>
                            </a:lnTo>
                            <a:lnTo>
                              <a:pt x="2029" y="925"/>
                            </a:lnTo>
                            <a:lnTo>
                              <a:pt x="1970" y="983"/>
                            </a:lnTo>
                            <a:lnTo>
                              <a:pt x="1935" y="1035"/>
                            </a:lnTo>
                            <a:lnTo>
                              <a:pt x="1935" y="1089"/>
                            </a:lnTo>
                            <a:lnTo>
                              <a:pt x="1935" y="1089"/>
                            </a:lnTo>
                            <a:lnTo>
                              <a:pt x="1888" y="1144"/>
                            </a:lnTo>
                            <a:lnTo>
                              <a:pt x="1841" y="1198"/>
                            </a:lnTo>
                            <a:lnTo>
                              <a:pt x="1841" y="1253"/>
                            </a:lnTo>
                            <a:lnTo>
                              <a:pt x="1841" y="1307"/>
                            </a:lnTo>
                            <a:lnTo>
                              <a:pt x="1861" y="1362"/>
                            </a:lnTo>
                            <a:lnTo>
                              <a:pt x="1871" y="1437"/>
                            </a:lnTo>
                            <a:lnTo>
                              <a:pt x="1841" y="1471"/>
                            </a:lnTo>
                            <a:lnTo>
                              <a:pt x="1797" y="1546"/>
                            </a:lnTo>
                            <a:lnTo>
                              <a:pt x="1733" y="1609"/>
                            </a:lnTo>
                            <a:lnTo>
                              <a:pt x="1663" y="1661"/>
                            </a:lnTo>
                            <a:lnTo>
                              <a:pt x="1589" y="1661"/>
                            </a:lnTo>
                            <a:lnTo>
                              <a:pt x="1535" y="1528"/>
                            </a:lnTo>
                            <a:lnTo>
                              <a:pt x="1465" y="1471"/>
                            </a:lnTo>
                            <a:lnTo>
                              <a:pt x="1371" y="1416"/>
                            </a:lnTo>
                            <a:lnTo>
                              <a:pt x="1277" y="1416"/>
                            </a:lnTo>
                            <a:lnTo>
                              <a:pt x="1277" y="1416"/>
                            </a:lnTo>
                            <a:lnTo>
                              <a:pt x="1230" y="1416"/>
                            </a:lnTo>
                            <a:lnTo>
                              <a:pt x="1183" y="1471"/>
                            </a:lnTo>
                            <a:lnTo>
                              <a:pt x="1136" y="1526"/>
                            </a:lnTo>
                            <a:lnTo>
                              <a:pt x="1136" y="1580"/>
                            </a:lnTo>
                            <a:lnTo>
                              <a:pt x="1120" y="1643"/>
                            </a:lnTo>
                            <a:lnTo>
                              <a:pt x="1089" y="1689"/>
                            </a:lnTo>
                            <a:lnTo>
                              <a:pt x="1075" y="1724"/>
                            </a:lnTo>
                            <a:lnTo>
                              <a:pt x="1041" y="1744"/>
                            </a:lnTo>
                            <a:lnTo>
                              <a:pt x="1016" y="1833"/>
                            </a:lnTo>
                            <a:lnTo>
                              <a:pt x="991" y="1913"/>
                            </a:lnTo>
                            <a:lnTo>
                              <a:pt x="1075" y="1999"/>
                            </a:lnTo>
                            <a:lnTo>
                              <a:pt x="1089" y="2126"/>
                            </a:lnTo>
                            <a:lnTo>
                              <a:pt x="1041" y="2126"/>
                            </a:lnTo>
                            <a:lnTo>
                              <a:pt x="942" y="2206"/>
                            </a:lnTo>
                            <a:lnTo>
                              <a:pt x="909" y="2241"/>
                            </a:lnTo>
                            <a:lnTo>
                              <a:pt x="897" y="2292"/>
                            </a:lnTo>
                            <a:lnTo>
                              <a:pt x="927" y="2401"/>
                            </a:lnTo>
                            <a:lnTo>
                              <a:pt x="971" y="2453"/>
                            </a:lnTo>
                            <a:lnTo>
                              <a:pt x="981" y="2522"/>
                            </a:lnTo>
                            <a:lnTo>
                              <a:pt x="1011" y="2585"/>
                            </a:lnTo>
                            <a:lnTo>
                              <a:pt x="1041" y="2618"/>
                            </a:lnTo>
                            <a:lnTo>
                              <a:pt x="1038" y="2668"/>
                            </a:lnTo>
                            <a:lnTo>
                              <a:pt x="995" y="2724"/>
                            </a:lnTo>
                            <a:lnTo>
                              <a:pt x="947" y="2672"/>
                            </a:lnTo>
                            <a:lnTo>
                              <a:pt x="907" y="2648"/>
                            </a:lnTo>
                            <a:lnTo>
                              <a:pt x="854" y="2672"/>
                            </a:lnTo>
                            <a:lnTo>
                              <a:pt x="854" y="2727"/>
                            </a:lnTo>
                            <a:lnTo>
                              <a:pt x="807" y="2781"/>
                            </a:lnTo>
                            <a:lnTo>
                              <a:pt x="803" y="2838"/>
                            </a:lnTo>
                            <a:lnTo>
                              <a:pt x="798" y="2895"/>
                            </a:lnTo>
                            <a:lnTo>
                              <a:pt x="774" y="2987"/>
                            </a:lnTo>
                            <a:lnTo>
                              <a:pt x="729" y="2970"/>
                            </a:lnTo>
                            <a:lnTo>
                              <a:pt x="666" y="2890"/>
                            </a:lnTo>
                            <a:lnTo>
                              <a:pt x="610" y="2798"/>
                            </a:lnTo>
                            <a:lnTo>
                              <a:pt x="572" y="2727"/>
                            </a:lnTo>
                            <a:lnTo>
                              <a:pt x="517" y="2665"/>
                            </a:lnTo>
                            <a:lnTo>
                              <a:pt x="452" y="2597"/>
                            </a:lnTo>
                            <a:lnTo>
                              <a:pt x="363" y="2505"/>
                            </a:lnTo>
                            <a:lnTo>
                              <a:pt x="289" y="2399"/>
                            </a:lnTo>
                            <a:lnTo>
                              <a:pt x="168" y="2275"/>
                            </a:lnTo>
                            <a:lnTo>
                              <a:pt x="215" y="2212"/>
                            </a:lnTo>
                            <a:lnTo>
                              <a:pt x="229" y="2105"/>
                            </a:lnTo>
                            <a:lnTo>
                              <a:pt x="284" y="2004"/>
                            </a:lnTo>
                            <a:lnTo>
                              <a:pt x="348" y="1866"/>
                            </a:lnTo>
                            <a:lnTo>
                              <a:pt x="294" y="1752"/>
                            </a:lnTo>
                            <a:lnTo>
                              <a:pt x="157" y="1780"/>
                            </a:lnTo>
                            <a:lnTo>
                              <a:pt x="69" y="1787"/>
                            </a:lnTo>
                            <a:lnTo>
                              <a:pt x="0" y="1751"/>
                            </a:lnTo>
                            <a:lnTo>
                              <a:pt x="7" y="1666"/>
                            </a:lnTo>
                            <a:lnTo>
                              <a:pt x="68" y="1577"/>
                            </a:lnTo>
                            <a:lnTo>
                              <a:pt x="143" y="1531"/>
                            </a:lnTo>
                            <a:lnTo>
                              <a:pt x="215" y="1413"/>
                            </a:lnTo>
                            <a:lnTo>
                              <a:pt x="264" y="1281"/>
                            </a:lnTo>
                            <a:lnTo>
                              <a:pt x="303" y="1189"/>
                            </a:lnTo>
                            <a:lnTo>
                              <a:pt x="333" y="1106"/>
                            </a:lnTo>
                            <a:lnTo>
                              <a:pt x="392" y="996"/>
                            </a:lnTo>
                            <a:lnTo>
                              <a:pt x="472" y="897"/>
                            </a:lnTo>
                            <a:lnTo>
                              <a:pt x="662" y="788"/>
                            </a:lnTo>
                            <a:lnTo>
                              <a:pt x="798" y="627"/>
                            </a:lnTo>
                            <a:lnTo>
                              <a:pt x="872" y="661"/>
                            </a:lnTo>
                            <a:lnTo>
                              <a:pt x="909" y="730"/>
                            </a:lnTo>
                            <a:lnTo>
                              <a:pt x="971" y="815"/>
                            </a:lnTo>
                            <a:lnTo>
                              <a:pt x="1047" y="778"/>
                            </a:lnTo>
                            <a:lnTo>
                              <a:pt x="1092" y="724"/>
                            </a:lnTo>
                            <a:lnTo>
                              <a:pt x="1186" y="669"/>
                            </a:lnTo>
                            <a:lnTo>
                              <a:pt x="1235" y="615"/>
                            </a:lnTo>
                            <a:lnTo>
                              <a:pt x="1330" y="669"/>
                            </a:lnTo>
                            <a:lnTo>
                              <a:pt x="1376" y="719"/>
                            </a:lnTo>
                            <a:lnTo>
                              <a:pt x="1433" y="667"/>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4" name="Freeform 84">
                        <a:extLst>
                          <a:ext uri="{FF2B5EF4-FFF2-40B4-BE49-F238E27FC236}">
                            <a16:creationId xmlns:a16="http://schemas.microsoft.com/office/drawing/2014/main" id="{97856EEF-3085-4975-8834-E49F77B8DCC0}"/>
                          </a:ext>
                        </a:extLst>
                      </p:cNvPr>
                      <p:cNvSpPr>
                        <a:spLocks/>
                      </p:cNvSpPr>
                      <p:nvPr/>
                    </p:nvSpPr>
                    <p:spPr bwMode="auto">
                      <a:xfrm>
                        <a:off x="1900698" y="2881788"/>
                        <a:ext cx="736086" cy="825606"/>
                      </a:xfrm>
                      <a:custGeom>
                        <a:avLst/>
                        <a:gdLst>
                          <a:gd name="T0" fmla="*/ 2391 w 2545"/>
                          <a:gd name="T1" fmla="*/ 525 h 3004"/>
                          <a:gd name="T2" fmla="*/ 2257 w 2545"/>
                          <a:gd name="T3" fmla="*/ 455 h 3004"/>
                          <a:gd name="T4" fmla="*/ 2089 w 2545"/>
                          <a:gd name="T5" fmla="*/ 344 h 3004"/>
                          <a:gd name="T6" fmla="*/ 1786 w 2545"/>
                          <a:gd name="T7" fmla="*/ 116 h 3004"/>
                          <a:gd name="T8" fmla="*/ 1588 w 2545"/>
                          <a:gd name="T9" fmla="*/ 69 h 3004"/>
                          <a:gd name="T10" fmla="*/ 1464 w 2545"/>
                          <a:gd name="T11" fmla="*/ 21 h 3004"/>
                          <a:gd name="T12" fmla="*/ 1489 w 2545"/>
                          <a:gd name="T13" fmla="*/ 170 h 3004"/>
                          <a:gd name="T14" fmla="*/ 1501 w 2545"/>
                          <a:gd name="T15" fmla="*/ 300 h 3004"/>
                          <a:gd name="T16" fmla="*/ 1431 w 2545"/>
                          <a:gd name="T17" fmla="*/ 465 h 3004"/>
                          <a:gd name="T18" fmla="*/ 1371 w 2545"/>
                          <a:gd name="T19" fmla="*/ 581 h 3004"/>
                          <a:gd name="T20" fmla="*/ 1261 w 2545"/>
                          <a:gd name="T21" fmla="*/ 687 h 3004"/>
                          <a:gd name="T22" fmla="*/ 1146 w 2545"/>
                          <a:gd name="T23" fmla="*/ 861 h 3004"/>
                          <a:gd name="T24" fmla="*/ 1173 w 2545"/>
                          <a:gd name="T25" fmla="*/ 1040 h 3004"/>
                          <a:gd name="T26" fmla="*/ 1146 w 2545"/>
                          <a:gd name="T27" fmla="*/ 1149 h 3004"/>
                          <a:gd name="T28" fmla="*/ 1021 w 2545"/>
                          <a:gd name="T29" fmla="*/ 1286 h 3004"/>
                          <a:gd name="T30" fmla="*/ 843 w 2545"/>
                          <a:gd name="T31" fmla="*/ 1346 h 3004"/>
                          <a:gd name="T32" fmla="*/ 688 w 2545"/>
                          <a:gd name="T33" fmla="*/ 1143 h 3004"/>
                          <a:gd name="T34" fmla="*/ 405 w 2545"/>
                          <a:gd name="T35" fmla="*/ 1088 h 3004"/>
                          <a:gd name="T36" fmla="*/ 292 w 2545"/>
                          <a:gd name="T37" fmla="*/ 1262 h 3004"/>
                          <a:gd name="T38" fmla="*/ 234 w 2545"/>
                          <a:gd name="T39" fmla="*/ 1374 h 3004"/>
                          <a:gd name="T40" fmla="*/ 177 w 2545"/>
                          <a:gd name="T41" fmla="*/ 1433 h 3004"/>
                          <a:gd name="T42" fmla="*/ 217 w 2545"/>
                          <a:gd name="T43" fmla="*/ 1698 h 3004"/>
                          <a:gd name="T44" fmla="*/ 180 w 2545"/>
                          <a:gd name="T45" fmla="*/ 1830 h 3004"/>
                          <a:gd name="T46" fmla="*/ 54 w 2545"/>
                          <a:gd name="T47" fmla="*/ 1917 h 3004"/>
                          <a:gd name="T48" fmla="*/ 0 w 2545"/>
                          <a:gd name="T49" fmla="*/ 2004 h 3004"/>
                          <a:gd name="T50" fmla="*/ 91 w 2545"/>
                          <a:gd name="T51" fmla="*/ 2171 h 3004"/>
                          <a:gd name="T52" fmla="*/ 138 w 2545"/>
                          <a:gd name="T53" fmla="*/ 2309 h 3004"/>
                          <a:gd name="T54" fmla="*/ 174 w 2545"/>
                          <a:gd name="T55" fmla="*/ 2403 h 3004"/>
                          <a:gd name="T56" fmla="*/ 233 w 2545"/>
                          <a:gd name="T57" fmla="*/ 2596 h 3004"/>
                          <a:gd name="T58" fmla="*/ 529 w 2545"/>
                          <a:gd name="T59" fmla="*/ 2580 h 3004"/>
                          <a:gd name="T60" fmla="*/ 793 w 2545"/>
                          <a:gd name="T61" fmla="*/ 2484 h 3004"/>
                          <a:gd name="T62" fmla="*/ 1057 w 2545"/>
                          <a:gd name="T63" fmla="*/ 2468 h 3004"/>
                          <a:gd name="T64" fmla="*/ 1153 w 2545"/>
                          <a:gd name="T65" fmla="*/ 2684 h 3004"/>
                          <a:gd name="T66" fmla="*/ 1145 w 2545"/>
                          <a:gd name="T67" fmla="*/ 2904 h 3004"/>
                          <a:gd name="T68" fmla="*/ 1321 w 2545"/>
                          <a:gd name="T69" fmla="*/ 3004 h 3004"/>
                          <a:gd name="T70" fmla="*/ 1487 w 2545"/>
                          <a:gd name="T71" fmla="*/ 2961 h 3004"/>
                          <a:gd name="T72" fmla="*/ 1715 w 2545"/>
                          <a:gd name="T73" fmla="*/ 2847 h 3004"/>
                          <a:gd name="T74" fmla="*/ 1817 w 2545"/>
                          <a:gd name="T75" fmla="*/ 2556 h 3004"/>
                          <a:gd name="T76" fmla="*/ 1665 w 2545"/>
                          <a:gd name="T77" fmla="*/ 2284 h 3004"/>
                          <a:gd name="T78" fmla="*/ 1617 w 2545"/>
                          <a:gd name="T79" fmla="*/ 2028 h 3004"/>
                          <a:gd name="T80" fmla="*/ 1772 w 2545"/>
                          <a:gd name="T81" fmla="*/ 2163 h 3004"/>
                          <a:gd name="T82" fmla="*/ 2001 w 2545"/>
                          <a:gd name="T83" fmla="*/ 2049 h 3004"/>
                          <a:gd name="T84" fmla="*/ 2172 w 2545"/>
                          <a:gd name="T85" fmla="*/ 1935 h 3004"/>
                          <a:gd name="T86" fmla="*/ 2377 w 2545"/>
                          <a:gd name="T87" fmla="*/ 1828 h 3004"/>
                          <a:gd name="T88" fmla="*/ 2430 w 2545"/>
                          <a:gd name="T89" fmla="*/ 1655 h 3004"/>
                          <a:gd name="T90" fmla="*/ 2425 w 2545"/>
                          <a:gd name="T91" fmla="*/ 1461 h 3004"/>
                          <a:gd name="T92" fmla="*/ 2427 w 2545"/>
                          <a:gd name="T93" fmla="*/ 1211 h 3004"/>
                          <a:gd name="T94" fmla="*/ 2434 w 2545"/>
                          <a:gd name="T95" fmla="*/ 1032 h 3004"/>
                          <a:gd name="T96" fmla="*/ 2487 w 2545"/>
                          <a:gd name="T97" fmla="*/ 857 h 3004"/>
                          <a:gd name="T98" fmla="*/ 2545 w 2545"/>
                          <a:gd name="T99" fmla="*/ 684 h 3004"/>
                          <a:gd name="T100" fmla="*/ 2487 w 2545"/>
                          <a:gd name="T101" fmla="*/ 570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5" h="3004">
                            <a:moveTo>
                              <a:pt x="2487" y="570"/>
                            </a:moveTo>
                            <a:lnTo>
                              <a:pt x="2391" y="525"/>
                            </a:lnTo>
                            <a:lnTo>
                              <a:pt x="2317" y="456"/>
                            </a:lnTo>
                            <a:lnTo>
                              <a:pt x="2257" y="455"/>
                            </a:lnTo>
                            <a:lnTo>
                              <a:pt x="2200" y="399"/>
                            </a:lnTo>
                            <a:lnTo>
                              <a:pt x="2089" y="344"/>
                            </a:lnTo>
                            <a:lnTo>
                              <a:pt x="1996" y="233"/>
                            </a:lnTo>
                            <a:lnTo>
                              <a:pt x="1786" y="116"/>
                            </a:lnTo>
                            <a:lnTo>
                              <a:pt x="1693" y="161"/>
                            </a:lnTo>
                            <a:lnTo>
                              <a:pt x="1588" y="69"/>
                            </a:lnTo>
                            <a:lnTo>
                              <a:pt x="1516" y="0"/>
                            </a:lnTo>
                            <a:lnTo>
                              <a:pt x="1464" y="21"/>
                            </a:lnTo>
                            <a:lnTo>
                              <a:pt x="1452" y="63"/>
                            </a:lnTo>
                            <a:lnTo>
                              <a:pt x="1489" y="170"/>
                            </a:lnTo>
                            <a:lnTo>
                              <a:pt x="1488" y="231"/>
                            </a:lnTo>
                            <a:lnTo>
                              <a:pt x="1501" y="300"/>
                            </a:lnTo>
                            <a:lnTo>
                              <a:pt x="1489" y="402"/>
                            </a:lnTo>
                            <a:lnTo>
                              <a:pt x="1431" y="465"/>
                            </a:lnTo>
                            <a:lnTo>
                              <a:pt x="1399" y="525"/>
                            </a:lnTo>
                            <a:lnTo>
                              <a:pt x="1371" y="581"/>
                            </a:lnTo>
                            <a:lnTo>
                              <a:pt x="1305" y="635"/>
                            </a:lnTo>
                            <a:lnTo>
                              <a:pt x="1261" y="687"/>
                            </a:lnTo>
                            <a:lnTo>
                              <a:pt x="1260" y="750"/>
                            </a:lnTo>
                            <a:lnTo>
                              <a:pt x="1146" y="861"/>
                            </a:lnTo>
                            <a:lnTo>
                              <a:pt x="1146" y="977"/>
                            </a:lnTo>
                            <a:lnTo>
                              <a:pt x="1173" y="1040"/>
                            </a:lnTo>
                            <a:lnTo>
                              <a:pt x="1183" y="1112"/>
                            </a:lnTo>
                            <a:lnTo>
                              <a:pt x="1146" y="1149"/>
                            </a:lnTo>
                            <a:lnTo>
                              <a:pt x="1095" y="1224"/>
                            </a:lnTo>
                            <a:lnTo>
                              <a:pt x="1021" y="1286"/>
                            </a:lnTo>
                            <a:lnTo>
                              <a:pt x="934" y="1344"/>
                            </a:lnTo>
                            <a:lnTo>
                              <a:pt x="843" y="1346"/>
                            </a:lnTo>
                            <a:lnTo>
                              <a:pt x="777" y="1206"/>
                            </a:lnTo>
                            <a:lnTo>
                              <a:pt x="688" y="1143"/>
                            </a:lnTo>
                            <a:lnTo>
                              <a:pt x="576" y="1088"/>
                            </a:lnTo>
                            <a:lnTo>
                              <a:pt x="405" y="1088"/>
                            </a:lnTo>
                            <a:lnTo>
                              <a:pt x="289" y="1206"/>
                            </a:lnTo>
                            <a:lnTo>
                              <a:pt x="292" y="1262"/>
                            </a:lnTo>
                            <a:lnTo>
                              <a:pt x="271" y="1323"/>
                            </a:lnTo>
                            <a:lnTo>
                              <a:pt x="234" y="1374"/>
                            </a:lnTo>
                            <a:lnTo>
                              <a:pt x="217" y="1410"/>
                            </a:lnTo>
                            <a:lnTo>
                              <a:pt x="177" y="1433"/>
                            </a:lnTo>
                            <a:lnTo>
                              <a:pt x="115" y="1610"/>
                            </a:lnTo>
                            <a:lnTo>
                              <a:pt x="217" y="1698"/>
                            </a:lnTo>
                            <a:lnTo>
                              <a:pt x="235" y="1830"/>
                            </a:lnTo>
                            <a:lnTo>
                              <a:pt x="180" y="1830"/>
                            </a:lnTo>
                            <a:lnTo>
                              <a:pt x="121" y="1871"/>
                            </a:lnTo>
                            <a:lnTo>
                              <a:pt x="54" y="1917"/>
                            </a:lnTo>
                            <a:lnTo>
                              <a:pt x="19" y="1953"/>
                            </a:lnTo>
                            <a:lnTo>
                              <a:pt x="0" y="2004"/>
                            </a:lnTo>
                            <a:lnTo>
                              <a:pt x="36" y="2115"/>
                            </a:lnTo>
                            <a:lnTo>
                              <a:pt x="91" y="2171"/>
                            </a:lnTo>
                            <a:lnTo>
                              <a:pt x="102" y="2240"/>
                            </a:lnTo>
                            <a:lnTo>
                              <a:pt x="138" y="2309"/>
                            </a:lnTo>
                            <a:lnTo>
                              <a:pt x="177" y="2345"/>
                            </a:lnTo>
                            <a:lnTo>
                              <a:pt x="174" y="2403"/>
                            </a:lnTo>
                            <a:lnTo>
                              <a:pt x="120" y="2456"/>
                            </a:lnTo>
                            <a:lnTo>
                              <a:pt x="233" y="2596"/>
                            </a:lnTo>
                            <a:lnTo>
                              <a:pt x="403" y="2619"/>
                            </a:lnTo>
                            <a:lnTo>
                              <a:pt x="529" y="2580"/>
                            </a:lnTo>
                            <a:lnTo>
                              <a:pt x="705" y="2500"/>
                            </a:lnTo>
                            <a:lnTo>
                              <a:pt x="793" y="2484"/>
                            </a:lnTo>
                            <a:lnTo>
                              <a:pt x="917" y="2448"/>
                            </a:lnTo>
                            <a:lnTo>
                              <a:pt x="1057" y="2468"/>
                            </a:lnTo>
                            <a:lnTo>
                              <a:pt x="1129" y="2556"/>
                            </a:lnTo>
                            <a:lnTo>
                              <a:pt x="1153" y="2684"/>
                            </a:lnTo>
                            <a:lnTo>
                              <a:pt x="1121" y="2804"/>
                            </a:lnTo>
                            <a:lnTo>
                              <a:pt x="1145" y="2904"/>
                            </a:lnTo>
                            <a:lnTo>
                              <a:pt x="1225" y="2996"/>
                            </a:lnTo>
                            <a:lnTo>
                              <a:pt x="1321" y="3004"/>
                            </a:lnTo>
                            <a:lnTo>
                              <a:pt x="1373" y="2961"/>
                            </a:lnTo>
                            <a:lnTo>
                              <a:pt x="1487" y="2961"/>
                            </a:lnTo>
                            <a:lnTo>
                              <a:pt x="1609" y="2892"/>
                            </a:lnTo>
                            <a:lnTo>
                              <a:pt x="1715" y="2847"/>
                            </a:lnTo>
                            <a:lnTo>
                              <a:pt x="1777" y="2740"/>
                            </a:lnTo>
                            <a:lnTo>
                              <a:pt x="1817" y="2556"/>
                            </a:lnTo>
                            <a:lnTo>
                              <a:pt x="1793" y="2436"/>
                            </a:lnTo>
                            <a:lnTo>
                              <a:pt x="1665" y="2284"/>
                            </a:lnTo>
                            <a:lnTo>
                              <a:pt x="1544" y="2106"/>
                            </a:lnTo>
                            <a:lnTo>
                              <a:pt x="1617" y="2028"/>
                            </a:lnTo>
                            <a:lnTo>
                              <a:pt x="1715" y="2106"/>
                            </a:lnTo>
                            <a:lnTo>
                              <a:pt x="1772" y="2163"/>
                            </a:lnTo>
                            <a:lnTo>
                              <a:pt x="1857" y="2148"/>
                            </a:lnTo>
                            <a:lnTo>
                              <a:pt x="2001" y="2049"/>
                            </a:lnTo>
                            <a:lnTo>
                              <a:pt x="2058" y="1992"/>
                            </a:lnTo>
                            <a:lnTo>
                              <a:pt x="2172" y="1935"/>
                            </a:lnTo>
                            <a:lnTo>
                              <a:pt x="2249" y="1876"/>
                            </a:lnTo>
                            <a:lnTo>
                              <a:pt x="2377" y="1828"/>
                            </a:lnTo>
                            <a:lnTo>
                              <a:pt x="2463" y="1734"/>
                            </a:lnTo>
                            <a:lnTo>
                              <a:pt x="2430" y="1655"/>
                            </a:lnTo>
                            <a:lnTo>
                              <a:pt x="2433" y="1542"/>
                            </a:lnTo>
                            <a:lnTo>
                              <a:pt x="2425" y="1461"/>
                            </a:lnTo>
                            <a:lnTo>
                              <a:pt x="2430" y="1343"/>
                            </a:lnTo>
                            <a:lnTo>
                              <a:pt x="2427" y="1211"/>
                            </a:lnTo>
                            <a:lnTo>
                              <a:pt x="2445" y="1124"/>
                            </a:lnTo>
                            <a:lnTo>
                              <a:pt x="2434" y="1032"/>
                            </a:lnTo>
                            <a:lnTo>
                              <a:pt x="2442" y="978"/>
                            </a:lnTo>
                            <a:lnTo>
                              <a:pt x="2487" y="857"/>
                            </a:lnTo>
                            <a:lnTo>
                              <a:pt x="2487" y="741"/>
                            </a:lnTo>
                            <a:lnTo>
                              <a:pt x="2545" y="684"/>
                            </a:lnTo>
                            <a:lnTo>
                              <a:pt x="2487" y="629"/>
                            </a:lnTo>
                            <a:lnTo>
                              <a:pt x="2487" y="570"/>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5" name="Freeform 85">
                        <a:extLst>
                          <a:ext uri="{FF2B5EF4-FFF2-40B4-BE49-F238E27FC236}">
                            <a16:creationId xmlns:a16="http://schemas.microsoft.com/office/drawing/2014/main" id="{795D4136-2CA8-4642-98E8-B6708F3CF995}"/>
                          </a:ext>
                        </a:extLst>
                      </p:cNvPr>
                      <p:cNvSpPr>
                        <a:spLocks/>
                      </p:cNvSpPr>
                      <p:nvPr/>
                    </p:nvSpPr>
                    <p:spPr bwMode="auto">
                      <a:xfrm>
                        <a:off x="814730" y="3214567"/>
                        <a:ext cx="718879" cy="185405"/>
                      </a:xfrm>
                      <a:custGeom>
                        <a:avLst/>
                        <a:gdLst>
                          <a:gd name="T0" fmla="*/ 2044 w 2044"/>
                          <a:gd name="T1" fmla="*/ 651 h 651"/>
                          <a:gd name="T2" fmla="*/ 2041 w 2044"/>
                          <a:gd name="T3" fmla="*/ 556 h 651"/>
                          <a:gd name="T4" fmla="*/ 1981 w 2044"/>
                          <a:gd name="T5" fmla="*/ 465 h 651"/>
                          <a:gd name="T6" fmla="*/ 1962 w 2044"/>
                          <a:gd name="T7" fmla="*/ 330 h 651"/>
                          <a:gd name="T8" fmla="*/ 1960 w 2044"/>
                          <a:gd name="T9" fmla="*/ 234 h 651"/>
                          <a:gd name="T10" fmla="*/ 1901 w 2044"/>
                          <a:gd name="T11" fmla="*/ 83 h 651"/>
                          <a:gd name="T12" fmla="*/ 1827 w 2044"/>
                          <a:gd name="T13" fmla="*/ 94 h 651"/>
                          <a:gd name="T14" fmla="*/ 1728 w 2044"/>
                          <a:gd name="T15" fmla="*/ 54 h 651"/>
                          <a:gd name="T16" fmla="*/ 1604 w 2044"/>
                          <a:gd name="T17" fmla="*/ 71 h 651"/>
                          <a:gd name="T18" fmla="*/ 1420 w 2044"/>
                          <a:gd name="T19" fmla="*/ 45 h 651"/>
                          <a:gd name="T20" fmla="*/ 1352 w 2044"/>
                          <a:gd name="T21" fmla="*/ 20 h 651"/>
                          <a:gd name="T22" fmla="*/ 1270 w 2044"/>
                          <a:gd name="T23" fmla="*/ 14 h 651"/>
                          <a:gd name="T24" fmla="*/ 1168 w 2044"/>
                          <a:gd name="T25" fmla="*/ 0 h 651"/>
                          <a:gd name="T26" fmla="*/ 1072 w 2044"/>
                          <a:gd name="T27" fmla="*/ 9 h 651"/>
                          <a:gd name="T28" fmla="*/ 976 w 2044"/>
                          <a:gd name="T29" fmla="*/ 0 h 651"/>
                          <a:gd name="T30" fmla="*/ 882 w 2044"/>
                          <a:gd name="T31" fmla="*/ 0 h 651"/>
                          <a:gd name="T32" fmla="*/ 808 w 2044"/>
                          <a:gd name="T33" fmla="*/ 45 h 651"/>
                          <a:gd name="T34" fmla="*/ 729 w 2044"/>
                          <a:gd name="T35" fmla="*/ 94 h 651"/>
                          <a:gd name="T36" fmla="*/ 648 w 2044"/>
                          <a:gd name="T37" fmla="*/ 108 h 651"/>
                          <a:gd name="T38" fmla="*/ 553 w 2044"/>
                          <a:gd name="T39" fmla="*/ 163 h 651"/>
                          <a:gd name="T40" fmla="*/ 361 w 2044"/>
                          <a:gd name="T41" fmla="*/ 336 h 651"/>
                          <a:gd name="T42" fmla="*/ 274 w 2044"/>
                          <a:gd name="T43" fmla="*/ 327 h 651"/>
                          <a:gd name="T44" fmla="*/ 212 w 2044"/>
                          <a:gd name="T45" fmla="*/ 313 h 651"/>
                          <a:gd name="T46" fmla="*/ 158 w 2044"/>
                          <a:gd name="T47" fmla="*/ 333 h 651"/>
                          <a:gd name="T48" fmla="*/ 94 w 2044"/>
                          <a:gd name="T49" fmla="*/ 372 h 651"/>
                          <a:gd name="T50" fmla="*/ 0 w 2044"/>
                          <a:gd name="T51" fmla="*/ 499 h 651"/>
                          <a:gd name="T52" fmla="*/ 119 w 2044"/>
                          <a:gd name="T53" fmla="*/ 484 h 651"/>
                          <a:gd name="T54" fmla="*/ 262 w 2044"/>
                          <a:gd name="T55" fmla="*/ 518 h 651"/>
                          <a:gd name="T56" fmla="*/ 441 w 2044"/>
                          <a:gd name="T57" fmla="*/ 510 h 651"/>
                          <a:gd name="T58" fmla="*/ 555 w 2044"/>
                          <a:gd name="T59" fmla="*/ 501 h 651"/>
                          <a:gd name="T60" fmla="*/ 661 w 2044"/>
                          <a:gd name="T61" fmla="*/ 448 h 651"/>
                          <a:gd name="T62" fmla="*/ 781 w 2044"/>
                          <a:gd name="T63" fmla="*/ 457 h 651"/>
                          <a:gd name="T64" fmla="*/ 911 w 2044"/>
                          <a:gd name="T65" fmla="*/ 401 h 651"/>
                          <a:gd name="T66" fmla="*/ 1060 w 2044"/>
                          <a:gd name="T67" fmla="*/ 431 h 651"/>
                          <a:gd name="T68" fmla="*/ 1193 w 2044"/>
                          <a:gd name="T69" fmla="*/ 455 h 651"/>
                          <a:gd name="T70" fmla="*/ 1301 w 2044"/>
                          <a:gd name="T71" fmla="*/ 448 h 651"/>
                          <a:gd name="T72" fmla="*/ 1381 w 2044"/>
                          <a:gd name="T73" fmla="*/ 510 h 651"/>
                          <a:gd name="T74" fmla="*/ 1519 w 2044"/>
                          <a:gd name="T75" fmla="*/ 510 h 651"/>
                          <a:gd name="T76" fmla="*/ 1663 w 2044"/>
                          <a:gd name="T77" fmla="*/ 510 h 651"/>
                          <a:gd name="T78" fmla="*/ 1866 w 2044"/>
                          <a:gd name="T79" fmla="*/ 536 h 651"/>
                          <a:gd name="T80" fmla="*/ 1911 w 2044"/>
                          <a:gd name="T81" fmla="*/ 589 h 651"/>
                          <a:gd name="T82" fmla="*/ 2044 w 2044"/>
                          <a:gd name="T83" fmla="*/ 65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4" h="651">
                            <a:moveTo>
                              <a:pt x="2044" y="651"/>
                            </a:moveTo>
                            <a:lnTo>
                              <a:pt x="2041" y="556"/>
                            </a:lnTo>
                            <a:lnTo>
                              <a:pt x="1981" y="465"/>
                            </a:lnTo>
                            <a:lnTo>
                              <a:pt x="1962" y="330"/>
                            </a:lnTo>
                            <a:lnTo>
                              <a:pt x="1960" y="234"/>
                            </a:lnTo>
                            <a:lnTo>
                              <a:pt x="1901" y="83"/>
                            </a:lnTo>
                            <a:lnTo>
                              <a:pt x="1827" y="94"/>
                            </a:lnTo>
                            <a:lnTo>
                              <a:pt x="1728" y="54"/>
                            </a:lnTo>
                            <a:lnTo>
                              <a:pt x="1604" y="71"/>
                            </a:lnTo>
                            <a:lnTo>
                              <a:pt x="1420" y="45"/>
                            </a:lnTo>
                            <a:lnTo>
                              <a:pt x="1352" y="20"/>
                            </a:lnTo>
                            <a:lnTo>
                              <a:pt x="1270" y="14"/>
                            </a:lnTo>
                            <a:lnTo>
                              <a:pt x="1168" y="0"/>
                            </a:lnTo>
                            <a:lnTo>
                              <a:pt x="1072" y="9"/>
                            </a:lnTo>
                            <a:lnTo>
                              <a:pt x="976" y="0"/>
                            </a:lnTo>
                            <a:lnTo>
                              <a:pt x="882" y="0"/>
                            </a:lnTo>
                            <a:lnTo>
                              <a:pt x="808" y="45"/>
                            </a:lnTo>
                            <a:lnTo>
                              <a:pt x="729" y="94"/>
                            </a:lnTo>
                            <a:lnTo>
                              <a:pt x="648" y="108"/>
                            </a:lnTo>
                            <a:lnTo>
                              <a:pt x="553" y="163"/>
                            </a:lnTo>
                            <a:lnTo>
                              <a:pt x="361" y="336"/>
                            </a:lnTo>
                            <a:lnTo>
                              <a:pt x="274" y="327"/>
                            </a:lnTo>
                            <a:lnTo>
                              <a:pt x="212" y="313"/>
                            </a:lnTo>
                            <a:lnTo>
                              <a:pt x="158" y="333"/>
                            </a:lnTo>
                            <a:lnTo>
                              <a:pt x="94" y="372"/>
                            </a:lnTo>
                            <a:lnTo>
                              <a:pt x="0" y="499"/>
                            </a:lnTo>
                            <a:lnTo>
                              <a:pt x="119" y="484"/>
                            </a:lnTo>
                            <a:lnTo>
                              <a:pt x="262" y="518"/>
                            </a:lnTo>
                            <a:lnTo>
                              <a:pt x="441" y="510"/>
                            </a:lnTo>
                            <a:lnTo>
                              <a:pt x="555" y="501"/>
                            </a:lnTo>
                            <a:lnTo>
                              <a:pt x="661" y="448"/>
                            </a:lnTo>
                            <a:lnTo>
                              <a:pt x="781" y="457"/>
                            </a:lnTo>
                            <a:lnTo>
                              <a:pt x="911" y="401"/>
                            </a:lnTo>
                            <a:lnTo>
                              <a:pt x="1060" y="431"/>
                            </a:lnTo>
                            <a:lnTo>
                              <a:pt x="1193" y="455"/>
                            </a:lnTo>
                            <a:lnTo>
                              <a:pt x="1301" y="448"/>
                            </a:lnTo>
                            <a:lnTo>
                              <a:pt x="1381" y="510"/>
                            </a:lnTo>
                            <a:lnTo>
                              <a:pt x="1519" y="510"/>
                            </a:lnTo>
                            <a:lnTo>
                              <a:pt x="1663" y="510"/>
                            </a:lnTo>
                            <a:lnTo>
                              <a:pt x="1866" y="536"/>
                            </a:lnTo>
                            <a:lnTo>
                              <a:pt x="1911" y="589"/>
                            </a:lnTo>
                            <a:lnTo>
                              <a:pt x="2044" y="651"/>
                            </a:lnTo>
                            <a:close/>
                          </a:path>
                        </a:pathLst>
                      </a:custGeom>
                      <a:solidFill>
                        <a:schemeClr val="accent2"/>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1" i="0" u="none" strike="noStrike" kern="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46" name="Freeform 86">
                        <a:extLst>
                          <a:ext uri="{FF2B5EF4-FFF2-40B4-BE49-F238E27FC236}">
                            <a16:creationId xmlns:a16="http://schemas.microsoft.com/office/drawing/2014/main" id="{E814DE85-5B16-4DF9-92D5-7B7ECBB3389F}"/>
                          </a:ext>
                        </a:extLst>
                      </p:cNvPr>
                      <p:cNvSpPr>
                        <a:spLocks/>
                      </p:cNvSpPr>
                      <p:nvPr/>
                    </p:nvSpPr>
                    <p:spPr bwMode="auto">
                      <a:xfrm>
                        <a:off x="1856724" y="3384126"/>
                        <a:ext cx="804915" cy="657633"/>
                      </a:xfrm>
                      <a:custGeom>
                        <a:avLst/>
                        <a:gdLst>
                          <a:gd name="T0" fmla="*/ 1341 w 2105"/>
                          <a:gd name="T1" fmla="*/ 174 h 2075"/>
                          <a:gd name="T2" fmla="*/ 1377 w 2105"/>
                          <a:gd name="T3" fmla="*/ 397 h 2075"/>
                          <a:gd name="T4" fmla="*/ 1490 w 2105"/>
                          <a:gd name="T5" fmla="*/ 633 h 2075"/>
                          <a:gd name="T6" fmla="*/ 1416 w 2105"/>
                          <a:gd name="T7" fmla="*/ 884 h 2075"/>
                          <a:gd name="T8" fmla="*/ 1241 w 2105"/>
                          <a:gd name="T9" fmla="*/ 982 h 2075"/>
                          <a:gd name="T10" fmla="*/ 1114 w 2105"/>
                          <a:gd name="T11" fmla="*/ 1018 h 2075"/>
                          <a:gd name="T12" fmla="*/ 983 w 2105"/>
                          <a:gd name="T13" fmla="*/ 935 h 2075"/>
                          <a:gd name="T14" fmla="*/ 989 w 2105"/>
                          <a:gd name="T15" fmla="*/ 744 h 2075"/>
                          <a:gd name="T16" fmla="*/ 915 w 2105"/>
                          <a:gd name="T17" fmla="*/ 555 h 2075"/>
                          <a:gd name="T18" fmla="*/ 710 w 2105"/>
                          <a:gd name="T19" fmla="*/ 570 h 2075"/>
                          <a:gd name="T20" fmla="*/ 516 w 2105"/>
                          <a:gd name="T21" fmla="*/ 651 h 2075"/>
                          <a:gd name="T22" fmla="*/ 293 w 2105"/>
                          <a:gd name="T23" fmla="*/ 667 h 2075"/>
                          <a:gd name="T24" fmla="*/ 165 w 2105"/>
                          <a:gd name="T25" fmla="*/ 499 h 2075"/>
                          <a:gd name="T26" fmla="*/ 75 w 2105"/>
                          <a:gd name="T27" fmla="*/ 498 h 2075"/>
                          <a:gd name="T28" fmla="*/ 37 w 2105"/>
                          <a:gd name="T29" fmla="*/ 598 h 2075"/>
                          <a:gd name="T30" fmla="*/ 5 w 2105"/>
                          <a:gd name="T31" fmla="*/ 784 h 2075"/>
                          <a:gd name="T32" fmla="*/ 49 w 2105"/>
                          <a:gd name="T33" fmla="*/ 965 h 2075"/>
                          <a:gd name="T34" fmla="*/ 146 w 2105"/>
                          <a:gd name="T35" fmla="*/ 1171 h 2075"/>
                          <a:gd name="T36" fmla="*/ 267 w 2105"/>
                          <a:gd name="T37" fmla="*/ 1422 h 2075"/>
                          <a:gd name="T38" fmla="*/ 339 w 2105"/>
                          <a:gd name="T39" fmla="*/ 1624 h 2075"/>
                          <a:gd name="T40" fmla="*/ 473 w 2105"/>
                          <a:gd name="T41" fmla="*/ 1881 h 2075"/>
                          <a:gd name="T42" fmla="*/ 619 w 2105"/>
                          <a:gd name="T43" fmla="*/ 1943 h 2075"/>
                          <a:gd name="T44" fmla="*/ 795 w 2105"/>
                          <a:gd name="T45" fmla="*/ 2075 h 2075"/>
                          <a:gd name="T46" fmla="*/ 964 w 2105"/>
                          <a:gd name="T47" fmla="*/ 1943 h 2075"/>
                          <a:gd name="T48" fmla="*/ 1141 w 2105"/>
                          <a:gd name="T49" fmla="*/ 1815 h 2075"/>
                          <a:gd name="T50" fmla="*/ 1357 w 2105"/>
                          <a:gd name="T51" fmla="*/ 1864 h 2075"/>
                          <a:gd name="T52" fmla="*/ 1535 w 2105"/>
                          <a:gd name="T53" fmla="*/ 1673 h 2075"/>
                          <a:gd name="T54" fmla="*/ 1729 w 2105"/>
                          <a:gd name="T55" fmla="*/ 1603 h 2075"/>
                          <a:gd name="T56" fmla="*/ 1876 w 2105"/>
                          <a:gd name="T57" fmla="*/ 1320 h 2075"/>
                          <a:gd name="T58" fmla="*/ 1972 w 2105"/>
                          <a:gd name="T59" fmla="*/ 999 h 2075"/>
                          <a:gd name="T60" fmla="*/ 1962 w 2105"/>
                          <a:gd name="T61" fmla="*/ 676 h 2075"/>
                          <a:gd name="T62" fmla="*/ 2105 w 2105"/>
                          <a:gd name="T63" fmla="*/ 354 h 2075"/>
                          <a:gd name="T64" fmla="*/ 1916 w 2105"/>
                          <a:gd name="T65" fmla="*/ 0 h 2075"/>
                          <a:gd name="T66" fmla="*/ 1764 w 2105"/>
                          <a:gd name="T67" fmla="*/ 92 h 2075"/>
                          <a:gd name="T68" fmla="*/ 1632 w 2105"/>
                          <a:gd name="T69" fmla="*/ 193 h 2075"/>
                          <a:gd name="T70" fmla="*/ 1457 w 2105"/>
                          <a:gd name="T71" fmla="*/ 289 h 2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05" h="2075">
                            <a:moveTo>
                              <a:pt x="1421" y="246"/>
                            </a:moveTo>
                            <a:lnTo>
                              <a:pt x="1341" y="174"/>
                            </a:lnTo>
                            <a:lnTo>
                              <a:pt x="1284" y="242"/>
                            </a:lnTo>
                            <a:lnTo>
                              <a:pt x="1377" y="397"/>
                            </a:lnTo>
                            <a:lnTo>
                              <a:pt x="1472" y="523"/>
                            </a:lnTo>
                            <a:lnTo>
                              <a:pt x="1490" y="633"/>
                            </a:lnTo>
                            <a:lnTo>
                              <a:pt x="1462" y="791"/>
                            </a:lnTo>
                            <a:lnTo>
                              <a:pt x="1416" y="884"/>
                            </a:lnTo>
                            <a:lnTo>
                              <a:pt x="1327" y="927"/>
                            </a:lnTo>
                            <a:lnTo>
                              <a:pt x="1241" y="982"/>
                            </a:lnTo>
                            <a:lnTo>
                              <a:pt x="1155" y="983"/>
                            </a:lnTo>
                            <a:lnTo>
                              <a:pt x="1114" y="1018"/>
                            </a:lnTo>
                            <a:lnTo>
                              <a:pt x="1043" y="1012"/>
                            </a:lnTo>
                            <a:lnTo>
                              <a:pt x="983" y="935"/>
                            </a:lnTo>
                            <a:lnTo>
                              <a:pt x="965" y="846"/>
                            </a:lnTo>
                            <a:lnTo>
                              <a:pt x="989" y="744"/>
                            </a:lnTo>
                            <a:lnTo>
                              <a:pt x="971" y="634"/>
                            </a:lnTo>
                            <a:lnTo>
                              <a:pt x="915" y="555"/>
                            </a:lnTo>
                            <a:lnTo>
                              <a:pt x="806" y="537"/>
                            </a:lnTo>
                            <a:lnTo>
                              <a:pt x="710" y="570"/>
                            </a:lnTo>
                            <a:lnTo>
                              <a:pt x="650" y="581"/>
                            </a:lnTo>
                            <a:lnTo>
                              <a:pt x="516" y="651"/>
                            </a:lnTo>
                            <a:lnTo>
                              <a:pt x="420" y="685"/>
                            </a:lnTo>
                            <a:lnTo>
                              <a:pt x="293" y="667"/>
                            </a:lnTo>
                            <a:lnTo>
                              <a:pt x="205" y="544"/>
                            </a:lnTo>
                            <a:lnTo>
                              <a:pt x="165" y="499"/>
                            </a:lnTo>
                            <a:lnTo>
                              <a:pt x="130" y="478"/>
                            </a:lnTo>
                            <a:lnTo>
                              <a:pt x="75" y="498"/>
                            </a:lnTo>
                            <a:lnTo>
                              <a:pt x="79" y="550"/>
                            </a:lnTo>
                            <a:lnTo>
                              <a:pt x="37" y="598"/>
                            </a:lnTo>
                            <a:lnTo>
                              <a:pt x="28" y="699"/>
                            </a:lnTo>
                            <a:lnTo>
                              <a:pt x="5" y="784"/>
                            </a:lnTo>
                            <a:lnTo>
                              <a:pt x="0" y="874"/>
                            </a:lnTo>
                            <a:lnTo>
                              <a:pt x="49" y="965"/>
                            </a:lnTo>
                            <a:lnTo>
                              <a:pt x="103" y="1023"/>
                            </a:lnTo>
                            <a:lnTo>
                              <a:pt x="146" y="1171"/>
                            </a:lnTo>
                            <a:lnTo>
                              <a:pt x="213" y="1284"/>
                            </a:lnTo>
                            <a:lnTo>
                              <a:pt x="267" y="1422"/>
                            </a:lnTo>
                            <a:lnTo>
                              <a:pt x="276" y="1517"/>
                            </a:lnTo>
                            <a:lnTo>
                              <a:pt x="339" y="1624"/>
                            </a:lnTo>
                            <a:lnTo>
                              <a:pt x="376" y="1728"/>
                            </a:lnTo>
                            <a:lnTo>
                              <a:pt x="473" y="1881"/>
                            </a:lnTo>
                            <a:lnTo>
                              <a:pt x="522" y="1929"/>
                            </a:lnTo>
                            <a:lnTo>
                              <a:pt x="619" y="1943"/>
                            </a:lnTo>
                            <a:lnTo>
                              <a:pt x="709" y="2033"/>
                            </a:lnTo>
                            <a:lnTo>
                              <a:pt x="795" y="2075"/>
                            </a:lnTo>
                            <a:lnTo>
                              <a:pt x="891" y="2012"/>
                            </a:lnTo>
                            <a:lnTo>
                              <a:pt x="964" y="1943"/>
                            </a:lnTo>
                            <a:lnTo>
                              <a:pt x="1054" y="1815"/>
                            </a:lnTo>
                            <a:lnTo>
                              <a:pt x="1141" y="1815"/>
                            </a:lnTo>
                            <a:lnTo>
                              <a:pt x="1256" y="1839"/>
                            </a:lnTo>
                            <a:lnTo>
                              <a:pt x="1357" y="1864"/>
                            </a:lnTo>
                            <a:lnTo>
                              <a:pt x="1455" y="1741"/>
                            </a:lnTo>
                            <a:lnTo>
                              <a:pt x="1535" y="1673"/>
                            </a:lnTo>
                            <a:lnTo>
                              <a:pt x="1674" y="1728"/>
                            </a:lnTo>
                            <a:lnTo>
                              <a:pt x="1729" y="1603"/>
                            </a:lnTo>
                            <a:lnTo>
                              <a:pt x="1814" y="1464"/>
                            </a:lnTo>
                            <a:lnTo>
                              <a:pt x="1876" y="1320"/>
                            </a:lnTo>
                            <a:lnTo>
                              <a:pt x="1929" y="1214"/>
                            </a:lnTo>
                            <a:lnTo>
                              <a:pt x="1972" y="999"/>
                            </a:lnTo>
                            <a:lnTo>
                              <a:pt x="1923" y="832"/>
                            </a:lnTo>
                            <a:lnTo>
                              <a:pt x="1962" y="676"/>
                            </a:lnTo>
                            <a:lnTo>
                              <a:pt x="2092" y="528"/>
                            </a:lnTo>
                            <a:lnTo>
                              <a:pt x="2105" y="354"/>
                            </a:lnTo>
                            <a:lnTo>
                              <a:pt x="2081" y="193"/>
                            </a:lnTo>
                            <a:lnTo>
                              <a:pt x="1916" y="0"/>
                            </a:lnTo>
                            <a:lnTo>
                              <a:pt x="1819" y="42"/>
                            </a:lnTo>
                            <a:lnTo>
                              <a:pt x="1764" y="92"/>
                            </a:lnTo>
                            <a:lnTo>
                              <a:pt x="1674" y="143"/>
                            </a:lnTo>
                            <a:lnTo>
                              <a:pt x="1632" y="193"/>
                            </a:lnTo>
                            <a:lnTo>
                              <a:pt x="1523" y="276"/>
                            </a:lnTo>
                            <a:lnTo>
                              <a:pt x="1457" y="289"/>
                            </a:lnTo>
                            <a:lnTo>
                              <a:pt x="1421" y="246"/>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7" name="Freeform 87">
                        <a:extLst>
                          <a:ext uri="{FF2B5EF4-FFF2-40B4-BE49-F238E27FC236}">
                            <a16:creationId xmlns:a16="http://schemas.microsoft.com/office/drawing/2014/main" id="{6A6FA585-F69B-4666-AB82-FBE63AA89348}"/>
                          </a:ext>
                        </a:extLst>
                      </p:cNvPr>
                      <p:cNvSpPr>
                        <a:spLocks/>
                      </p:cNvSpPr>
                      <p:nvPr/>
                    </p:nvSpPr>
                    <p:spPr bwMode="auto">
                      <a:xfrm>
                        <a:off x="2055562" y="3913401"/>
                        <a:ext cx="491362" cy="457965"/>
                      </a:xfrm>
                      <a:custGeom>
                        <a:avLst/>
                        <a:gdLst>
                          <a:gd name="T0" fmla="*/ 0 w 1699"/>
                          <a:gd name="T1" fmla="*/ 297 h 1664"/>
                          <a:gd name="T2" fmla="*/ 129 w 1699"/>
                          <a:gd name="T3" fmla="*/ 311 h 1664"/>
                          <a:gd name="T4" fmla="*/ 247 w 1699"/>
                          <a:gd name="T5" fmla="*/ 413 h 1664"/>
                          <a:gd name="T6" fmla="*/ 366 w 1699"/>
                          <a:gd name="T7" fmla="*/ 464 h 1664"/>
                          <a:gd name="T8" fmla="*/ 487 w 1699"/>
                          <a:gd name="T9" fmla="*/ 396 h 1664"/>
                          <a:gd name="T10" fmla="*/ 589 w 1699"/>
                          <a:gd name="T11" fmla="*/ 312 h 1664"/>
                          <a:gd name="T12" fmla="*/ 703 w 1699"/>
                          <a:gd name="T13" fmla="*/ 164 h 1664"/>
                          <a:gd name="T14" fmla="*/ 828 w 1699"/>
                          <a:gd name="T15" fmla="*/ 164 h 1664"/>
                          <a:gd name="T16" fmla="*/ 1104 w 1699"/>
                          <a:gd name="T17" fmla="*/ 221 h 1664"/>
                          <a:gd name="T18" fmla="*/ 1237 w 1699"/>
                          <a:gd name="T19" fmla="*/ 80 h 1664"/>
                          <a:gd name="T20" fmla="*/ 1339 w 1699"/>
                          <a:gd name="T21" fmla="*/ 0 h 1664"/>
                          <a:gd name="T22" fmla="*/ 1528 w 1699"/>
                          <a:gd name="T23" fmla="*/ 65 h 1664"/>
                          <a:gd name="T24" fmla="*/ 1623 w 1699"/>
                          <a:gd name="T25" fmla="*/ 96 h 1664"/>
                          <a:gd name="T26" fmla="*/ 1623 w 1699"/>
                          <a:gd name="T27" fmla="*/ 153 h 1664"/>
                          <a:gd name="T28" fmla="*/ 1603 w 1699"/>
                          <a:gd name="T29" fmla="*/ 240 h 1664"/>
                          <a:gd name="T30" fmla="*/ 1566 w 1699"/>
                          <a:gd name="T31" fmla="*/ 324 h 1664"/>
                          <a:gd name="T32" fmla="*/ 1509 w 1699"/>
                          <a:gd name="T33" fmla="*/ 381 h 1664"/>
                          <a:gd name="T34" fmla="*/ 1509 w 1699"/>
                          <a:gd name="T35" fmla="*/ 381 h 1664"/>
                          <a:gd name="T36" fmla="*/ 1452 w 1699"/>
                          <a:gd name="T37" fmla="*/ 495 h 1664"/>
                          <a:gd name="T38" fmla="*/ 1475 w 1699"/>
                          <a:gd name="T39" fmla="*/ 576 h 1664"/>
                          <a:gd name="T40" fmla="*/ 1509 w 1699"/>
                          <a:gd name="T41" fmla="*/ 666 h 1664"/>
                          <a:gd name="T42" fmla="*/ 1566 w 1699"/>
                          <a:gd name="T43" fmla="*/ 724 h 1664"/>
                          <a:gd name="T44" fmla="*/ 1603 w 1699"/>
                          <a:gd name="T45" fmla="*/ 824 h 1664"/>
                          <a:gd name="T46" fmla="*/ 1623 w 1699"/>
                          <a:gd name="T47" fmla="*/ 895 h 1664"/>
                          <a:gd name="T48" fmla="*/ 1659 w 1699"/>
                          <a:gd name="T49" fmla="*/ 968 h 1664"/>
                          <a:gd name="T50" fmla="*/ 1680 w 1699"/>
                          <a:gd name="T51" fmla="*/ 1066 h 1664"/>
                          <a:gd name="T52" fmla="*/ 1699 w 1699"/>
                          <a:gd name="T53" fmla="*/ 1176 h 1664"/>
                          <a:gd name="T54" fmla="*/ 1680 w 1699"/>
                          <a:gd name="T55" fmla="*/ 1294 h 1664"/>
                          <a:gd name="T56" fmla="*/ 1635 w 1699"/>
                          <a:gd name="T57" fmla="*/ 1448 h 1664"/>
                          <a:gd name="T58" fmla="*/ 1509 w 1699"/>
                          <a:gd name="T59" fmla="*/ 1522 h 1664"/>
                          <a:gd name="T60" fmla="*/ 1299 w 1699"/>
                          <a:gd name="T61" fmla="*/ 1600 h 1664"/>
                          <a:gd name="T62" fmla="*/ 1203 w 1699"/>
                          <a:gd name="T63" fmla="*/ 1664 h 1664"/>
                          <a:gd name="T64" fmla="*/ 1067 w 1699"/>
                          <a:gd name="T65" fmla="*/ 1656 h 1664"/>
                          <a:gd name="T66" fmla="*/ 939 w 1699"/>
                          <a:gd name="T67" fmla="*/ 1579 h 1664"/>
                          <a:gd name="T68" fmla="*/ 767 w 1699"/>
                          <a:gd name="T69" fmla="*/ 1579 h 1664"/>
                          <a:gd name="T70" fmla="*/ 675 w 1699"/>
                          <a:gd name="T71" fmla="*/ 1504 h 1664"/>
                          <a:gd name="T72" fmla="*/ 596 w 1699"/>
                          <a:gd name="T73" fmla="*/ 1351 h 1664"/>
                          <a:gd name="T74" fmla="*/ 482 w 1699"/>
                          <a:gd name="T75" fmla="*/ 1408 h 1664"/>
                          <a:gd name="T76" fmla="*/ 368 w 1699"/>
                          <a:gd name="T77" fmla="*/ 1351 h 1664"/>
                          <a:gd name="T78" fmla="*/ 331 w 1699"/>
                          <a:gd name="T79" fmla="*/ 1288 h 1664"/>
                          <a:gd name="T80" fmla="*/ 323 w 1699"/>
                          <a:gd name="T81" fmla="*/ 1152 h 1664"/>
                          <a:gd name="T82" fmla="*/ 275 w 1699"/>
                          <a:gd name="T83" fmla="*/ 1008 h 1664"/>
                          <a:gd name="T84" fmla="*/ 275 w 1699"/>
                          <a:gd name="T85" fmla="*/ 896 h 1664"/>
                          <a:gd name="T86" fmla="*/ 227 w 1699"/>
                          <a:gd name="T87" fmla="*/ 744 h 1664"/>
                          <a:gd name="T88" fmla="*/ 179 w 1699"/>
                          <a:gd name="T89" fmla="*/ 600 h 1664"/>
                          <a:gd name="T90" fmla="*/ 0 w 1699"/>
                          <a:gd name="T91" fmla="*/ 297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9" h="1664">
                            <a:moveTo>
                              <a:pt x="0" y="297"/>
                            </a:moveTo>
                            <a:lnTo>
                              <a:pt x="129" y="311"/>
                            </a:lnTo>
                            <a:lnTo>
                              <a:pt x="247" y="413"/>
                            </a:lnTo>
                            <a:lnTo>
                              <a:pt x="366" y="464"/>
                            </a:lnTo>
                            <a:lnTo>
                              <a:pt x="487" y="396"/>
                            </a:lnTo>
                            <a:lnTo>
                              <a:pt x="589" y="312"/>
                            </a:lnTo>
                            <a:lnTo>
                              <a:pt x="703" y="164"/>
                            </a:lnTo>
                            <a:lnTo>
                              <a:pt x="828" y="164"/>
                            </a:lnTo>
                            <a:lnTo>
                              <a:pt x="1104" y="221"/>
                            </a:lnTo>
                            <a:lnTo>
                              <a:pt x="1237" y="80"/>
                            </a:lnTo>
                            <a:lnTo>
                              <a:pt x="1339" y="0"/>
                            </a:lnTo>
                            <a:lnTo>
                              <a:pt x="1528" y="65"/>
                            </a:lnTo>
                            <a:lnTo>
                              <a:pt x="1623" y="96"/>
                            </a:lnTo>
                            <a:lnTo>
                              <a:pt x="1623" y="153"/>
                            </a:lnTo>
                            <a:lnTo>
                              <a:pt x="1603" y="240"/>
                            </a:lnTo>
                            <a:lnTo>
                              <a:pt x="1566" y="324"/>
                            </a:lnTo>
                            <a:lnTo>
                              <a:pt x="1509" y="381"/>
                            </a:lnTo>
                            <a:lnTo>
                              <a:pt x="1509" y="381"/>
                            </a:lnTo>
                            <a:lnTo>
                              <a:pt x="1452" y="495"/>
                            </a:lnTo>
                            <a:lnTo>
                              <a:pt x="1475" y="576"/>
                            </a:lnTo>
                            <a:lnTo>
                              <a:pt x="1509" y="666"/>
                            </a:lnTo>
                            <a:lnTo>
                              <a:pt x="1566" y="724"/>
                            </a:lnTo>
                            <a:lnTo>
                              <a:pt x="1603" y="824"/>
                            </a:lnTo>
                            <a:lnTo>
                              <a:pt x="1623" y="895"/>
                            </a:lnTo>
                            <a:lnTo>
                              <a:pt x="1659" y="968"/>
                            </a:lnTo>
                            <a:lnTo>
                              <a:pt x="1680" y="1066"/>
                            </a:lnTo>
                            <a:lnTo>
                              <a:pt x="1699" y="1176"/>
                            </a:lnTo>
                            <a:lnTo>
                              <a:pt x="1680" y="1294"/>
                            </a:lnTo>
                            <a:lnTo>
                              <a:pt x="1635" y="1448"/>
                            </a:lnTo>
                            <a:lnTo>
                              <a:pt x="1509" y="1522"/>
                            </a:lnTo>
                            <a:lnTo>
                              <a:pt x="1299" y="1600"/>
                            </a:lnTo>
                            <a:lnTo>
                              <a:pt x="1203" y="1664"/>
                            </a:lnTo>
                            <a:lnTo>
                              <a:pt x="1067" y="1656"/>
                            </a:lnTo>
                            <a:lnTo>
                              <a:pt x="939" y="1579"/>
                            </a:lnTo>
                            <a:lnTo>
                              <a:pt x="767" y="1579"/>
                            </a:lnTo>
                            <a:lnTo>
                              <a:pt x="675" y="1504"/>
                            </a:lnTo>
                            <a:lnTo>
                              <a:pt x="596" y="1351"/>
                            </a:lnTo>
                            <a:lnTo>
                              <a:pt x="482" y="1408"/>
                            </a:lnTo>
                            <a:lnTo>
                              <a:pt x="368" y="1351"/>
                            </a:lnTo>
                            <a:lnTo>
                              <a:pt x="331" y="1288"/>
                            </a:lnTo>
                            <a:lnTo>
                              <a:pt x="323" y="1152"/>
                            </a:lnTo>
                            <a:lnTo>
                              <a:pt x="275" y="1008"/>
                            </a:lnTo>
                            <a:lnTo>
                              <a:pt x="275" y="896"/>
                            </a:lnTo>
                            <a:lnTo>
                              <a:pt x="227" y="744"/>
                            </a:lnTo>
                            <a:lnTo>
                              <a:pt x="179" y="600"/>
                            </a:lnTo>
                            <a:lnTo>
                              <a:pt x="0" y="297"/>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8" name="Freeform 88">
                        <a:extLst>
                          <a:ext uri="{FF2B5EF4-FFF2-40B4-BE49-F238E27FC236}">
                            <a16:creationId xmlns:a16="http://schemas.microsoft.com/office/drawing/2014/main" id="{DC787B6A-DA04-4D5F-8BB6-FAE892BFCF96}"/>
                          </a:ext>
                        </a:extLst>
                      </p:cNvPr>
                      <p:cNvSpPr>
                        <a:spLocks/>
                      </p:cNvSpPr>
                      <p:nvPr/>
                    </p:nvSpPr>
                    <p:spPr bwMode="auto">
                      <a:xfrm>
                        <a:off x="2588988" y="3211397"/>
                        <a:ext cx="342232" cy="489658"/>
                      </a:xfrm>
                      <a:custGeom>
                        <a:avLst/>
                        <a:gdLst>
                          <a:gd name="T0" fmla="*/ 472 w 895"/>
                          <a:gd name="T1" fmla="*/ 0 h 1545"/>
                          <a:gd name="T2" fmla="*/ 515 w 895"/>
                          <a:gd name="T3" fmla="*/ 48 h 1545"/>
                          <a:gd name="T4" fmla="*/ 584 w 895"/>
                          <a:gd name="T5" fmla="*/ 81 h 1545"/>
                          <a:gd name="T6" fmla="*/ 654 w 895"/>
                          <a:gd name="T7" fmla="*/ 164 h 1545"/>
                          <a:gd name="T8" fmla="*/ 660 w 895"/>
                          <a:gd name="T9" fmla="*/ 247 h 1545"/>
                          <a:gd name="T10" fmla="*/ 697 w 895"/>
                          <a:gd name="T11" fmla="*/ 337 h 1545"/>
                          <a:gd name="T12" fmla="*/ 731 w 895"/>
                          <a:gd name="T13" fmla="*/ 403 h 1545"/>
                          <a:gd name="T14" fmla="*/ 733 w 895"/>
                          <a:gd name="T15" fmla="*/ 490 h 1545"/>
                          <a:gd name="T16" fmla="*/ 775 w 895"/>
                          <a:gd name="T17" fmla="*/ 551 h 1545"/>
                          <a:gd name="T18" fmla="*/ 806 w 895"/>
                          <a:gd name="T19" fmla="*/ 642 h 1545"/>
                          <a:gd name="T20" fmla="*/ 818 w 895"/>
                          <a:gd name="T21" fmla="*/ 700 h 1545"/>
                          <a:gd name="T22" fmla="*/ 812 w 895"/>
                          <a:gd name="T23" fmla="*/ 774 h 1545"/>
                          <a:gd name="T24" fmla="*/ 818 w 895"/>
                          <a:gd name="T25" fmla="*/ 849 h 1545"/>
                          <a:gd name="T26" fmla="*/ 842 w 895"/>
                          <a:gd name="T27" fmla="*/ 968 h 1545"/>
                          <a:gd name="T28" fmla="*/ 895 w 895"/>
                          <a:gd name="T29" fmla="*/ 1059 h 1545"/>
                          <a:gd name="T30" fmla="*/ 878 w 895"/>
                          <a:gd name="T31" fmla="*/ 1156 h 1545"/>
                          <a:gd name="T32" fmla="*/ 860 w 895"/>
                          <a:gd name="T33" fmla="*/ 1239 h 1545"/>
                          <a:gd name="T34" fmla="*/ 860 w 895"/>
                          <a:gd name="T35" fmla="*/ 1308 h 1545"/>
                          <a:gd name="T36" fmla="*/ 800 w 895"/>
                          <a:gd name="T37" fmla="*/ 1336 h 1545"/>
                          <a:gd name="T38" fmla="*/ 703 w 895"/>
                          <a:gd name="T39" fmla="*/ 1320 h 1545"/>
                          <a:gd name="T40" fmla="*/ 600 w 895"/>
                          <a:gd name="T41" fmla="*/ 1315 h 1545"/>
                          <a:gd name="T42" fmla="*/ 516 w 895"/>
                          <a:gd name="T43" fmla="*/ 1343 h 1545"/>
                          <a:gd name="T44" fmla="*/ 442 w 895"/>
                          <a:gd name="T45" fmla="*/ 1378 h 1545"/>
                          <a:gd name="T46" fmla="*/ 394 w 895"/>
                          <a:gd name="T47" fmla="*/ 1398 h 1545"/>
                          <a:gd name="T48" fmla="*/ 299 w 895"/>
                          <a:gd name="T49" fmla="*/ 1442 h 1545"/>
                          <a:gd name="T50" fmla="*/ 224 w 895"/>
                          <a:gd name="T51" fmla="*/ 1489 h 1545"/>
                          <a:gd name="T52" fmla="*/ 164 w 895"/>
                          <a:gd name="T53" fmla="*/ 1530 h 1545"/>
                          <a:gd name="T54" fmla="*/ 55 w 895"/>
                          <a:gd name="T55" fmla="*/ 1545 h 1545"/>
                          <a:gd name="T56" fmla="*/ 6 w 895"/>
                          <a:gd name="T57" fmla="*/ 1379 h 1545"/>
                          <a:gd name="T58" fmla="*/ 42 w 895"/>
                          <a:gd name="T59" fmla="*/ 1228 h 1545"/>
                          <a:gd name="T60" fmla="*/ 175 w 895"/>
                          <a:gd name="T61" fmla="*/ 1072 h 1545"/>
                          <a:gd name="T62" fmla="*/ 188 w 895"/>
                          <a:gd name="T63" fmla="*/ 903 h 1545"/>
                          <a:gd name="T64" fmla="*/ 168 w 895"/>
                          <a:gd name="T65" fmla="*/ 741 h 1545"/>
                          <a:gd name="T66" fmla="*/ 0 w 895"/>
                          <a:gd name="T67" fmla="*/ 547 h 1545"/>
                          <a:gd name="T68" fmla="*/ 65 w 895"/>
                          <a:gd name="T69" fmla="*/ 463 h 1545"/>
                          <a:gd name="T70" fmla="*/ 120 w 895"/>
                          <a:gd name="T71" fmla="*/ 425 h 1545"/>
                          <a:gd name="T72" fmla="*/ 168 w 895"/>
                          <a:gd name="T73" fmla="*/ 346 h 1545"/>
                          <a:gd name="T74" fmla="*/ 251 w 895"/>
                          <a:gd name="T75" fmla="*/ 251 h 1545"/>
                          <a:gd name="T76" fmla="*/ 350 w 895"/>
                          <a:gd name="T77" fmla="*/ 130 h 1545"/>
                          <a:gd name="T78" fmla="*/ 472 w 895"/>
                          <a:gd name="T79" fmla="*/ 0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5" h="1545">
                            <a:moveTo>
                              <a:pt x="472" y="0"/>
                            </a:moveTo>
                            <a:lnTo>
                              <a:pt x="515" y="48"/>
                            </a:lnTo>
                            <a:lnTo>
                              <a:pt x="584" y="81"/>
                            </a:lnTo>
                            <a:lnTo>
                              <a:pt x="654" y="164"/>
                            </a:lnTo>
                            <a:lnTo>
                              <a:pt x="660" y="247"/>
                            </a:lnTo>
                            <a:lnTo>
                              <a:pt x="697" y="337"/>
                            </a:lnTo>
                            <a:lnTo>
                              <a:pt x="731" y="403"/>
                            </a:lnTo>
                            <a:lnTo>
                              <a:pt x="733" y="490"/>
                            </a:lnTo>
                            <a:lnTo>
                              <a:pt x="775" y="551"/>
                            </a:lnTo>
                            <a:lnTo>
                              <a:pt x="806" y="642"/>
                            </a:lnTo>
                            <a:lnTo>
                              <a:pt x="818" y="700"/>
                            </a:lnTo>
                            <a:lnTo>
                              <a:pt x="812" y="774"/>
                            </a:lnTo>
                            <a:lnTo>
                              <a:pt x="818" y="849"/>
                            </a:lnTo>
                            <a:lnTo>
                              <a:pt x="842" y="968"/>
                            </a:lnTo>
                            <a:lnTo>
                              <a:pt x="895" y="1059"/>
                            </a:lnTo>
                            <a:lnTo>
                              <a:pt x="878" y="1156"/>
                            </a:lnTo>
                            <a:lnTo>
                              <a:pt x="860" y="1239"/>
                            </a:lnTo>
                            <a:lnTo>
                              <a:pt x="860" y="1308"/>
                            </a:lnTo>
                            <a:lnTo>
                              <a:pt x="800" y="1336"/>
                            </a:lnTo>
                            <a:lnTo>
                              <a:pt x="703" y="1320"/>
                            </a:lnTo>
                            <a:lnTo>
                              <a:pt x="600" y="1315"/>
                            </a:lnTo>
                            <a:lnTo>
                              <a:pt x="516" y="1343"/>
                            </a:lnTo>
                            <a:lnTo>
                              <a:pt x="442" y="1378"/>
                            </a:lnTo>
                            <a:lnTo>
                              <a:pt x="394" y="1398"/>
                            </a:lnTo>
                            <a:lnTo>
                              <a:pt x="299" y="1442"/>
                            </a:lnTo>
                            <a:lnTo>
                              <a:pt x="224" y="1489"/>
                            </a:lnTo>
                            <a:lnTo>
                              <a:pt x="164" y="1530"/>
                            </a:lnTo>
                            <a:lnTo>
                              <a:pt x="55" y="1545"/>
                            </a:lnTo>
                            <a:lnTo>
                              <a:pt x="6" y="1379"/>
                            </a:lnTo>
                            <a:lnTo>
                              <a:pt x="42" y="1228"/>
                            </a:lnTo>
                            <a:lnTo>
                              <a:pt x="175" y="1072"/>
                            </a:lnTo>
                            <a:lnTo>
                              <a:pt x="188" y="903"/>
                            </a:lnTo>
                            <a:lnTo>
                              <a:pt x="168" y="741"/>
                            </a:lnTo>
                            <a:lnTo>
                              <a:pt x="0" y="547"/>
                            </a:lnTo>
                            <a:lnTo>
                              <a:pt x="65" y="463"/>
                            </a:lnTo>
                            <a:lnTo>
                              <a:pt x="120" y="425"/>
                            </a:lnTo>
                            <a:lnTo>
                              <a:pt x="168" y="346"/>
                            </a:lnTo>
                            <a:lnTo>
                              <a:pt x="251" y="251"/>
                            </a:lnTo>
                            <a:lnTo>
                              <a:pt x="350" y="130"/>
                            </a:lnTo>
                            <a:lnTo>
                              <a:pt x="472" y="0"/>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49" name="Freeform 89">
                        <a:extLst>
                          <a:ext uri="{FF2B5EF4-FFF2-40B4-BE49-F238E27FC236}">
                            <a16:creationId xmlns:a16="http://schemas.microsoft.com/office/drawing/2014/main" id="{FB7D1E33-FED3-44CD-83BD-E1F36FD4BC6A}"/>
                          </a:ext>
                        </a:extLst>
                      </p:cNvPr>
                      <p:cNvSpPr>
                        <a:spLocks/>
                      </p:cNvSpPr>
                      <p:nvPr/>
                    </p:nvSpPr>
                    <p:spPr bwMode="auto">
                      <a:xfrm>
                        <a:off x="2812680" y="3108395"/>
                        <a:ext cx="340321" cy="489658"/>
                      </a:xfrm>
                      <a:custGeom>
                        <a:avLst/>
                        <a:gdLst>
                          <a:gd name="T0" fmla="*/ 503 w 890"/>
                          <a:gd name="T1" fmla="*/ 0 h 1545"/>
                          <a:gd name="T2" fmla="*/ 557 w 890"/>
                          <a:gd name="T3" fmla="*/ 137 h 1545"/>
                          <a:gd name="T4" fmla="*/ 577 w 890"/>
                          <a:gd name="T5" fmla="*/ 235 h 1545"/>
                          <a:gd name="T6" fmla="*/ 656 w 890"/>
                          <a:gd name="T7" fmla="*/ 230 h 1545"/>
                          <a:gd name="T8" fmla="*/ 751 w 890"/>
                          <a:gd name="T9" fmla="*/ 193 h 1545"/>
                          <a:gd name="T10" fmla="*/ 835 w 890"/>
                          <a:gd name="T11" fmla="*/ 238 h 1545"/>
                          <a:gd name="T12" fmla="*/ 890 w 890"/>
                          <a:gd name="T13" fmla="*/ 327 h 1545"/>
                          <a:gd name="T14" fmla="*/ 890 w 890"/>
                          <a:gd name="T15" fmla="*/ 475 h 1545"/>
                          <a:gd name="T16" fmla="*/ 846 w 890"/>
                          <a:gd name="T17" fmla="*/ 582 h 1545"/>
                          <a:gd name="T18" fmla="*/ 846 w 890"/>
                          <a:gd name="T19" fmla="*/ 645 h 1545"/>
                          <a:gd name="T20" fmla="*/ 861 w 890"/>
                          <a:gd name="T21" fmla="*/ 739 h 1545"/>
                          <a:gd name="T22" fmla="*/ 835 w 890"/>
                          <a:gd name="T23" fmla="*/ 801 h 1545"/>
                          <a:gd name="T24" fmla="*/ 835 w 890"/>
                          <a:gd name="T25" fmla="*/ 850 h 1545"/>
                          <a:gd name="T26" fmla="*/ 835 w 890"/>
                          <a:gd name="T27" fmla="*/ 900 h 1545"/>
                          <a:gd name="T28" fmla="*/ 835 w 890"/>
                          <a:gd name="T29" fmla="*/ 950 h 1545"/>
                          <a:gd name="T30" fmla="*/ 835 w 890"/>
                          <a:gd name="T31" fmla="*/ 950 h 1545"/>
                          <a:gd name="T32" fmla="*/ 835 w 890"/>
                          <a:gd name="T33" fmla="*/ 999 h 1545"/>
                          <a:gd name="T34" fmla="*/ 806 w 890"/>
                          <a:gd name="T35" fmla="*/ 1089 h 1545"/>
                          <a:gd name="T36" fmla="*/ 749 w 890"/>
                          <a:gd name="T37" fmla="*/ 1198 h 1545"/>
                          <a:gd name="T38" fmla="*/ 737 w 890"/>
                          <a:gd name="T39" fmla="*/ 1272 h 1545"/>
                          <a:gd name="T40" fmla="*/ 723 w 890"/>
                          <a:gd name="T41" fmla="*/ 1343 h 1545"/>
                          <a:gd name="T42" fmla="*/ 702 w 890"/>
                          <a:gd name="T43" fmla="*/ 1407 h 1545"/>
                          <a:gd name="T44" fmla="*/ 647 w 890"/>
                          <a:gd name="T45" fmla="*/ 1462 h 1545"/>
                          <a:gd name="T46" fmla="*/ 577 w 890"/>
                          <a:gd name="T47" fmla="*/ 1495 h 1545"/>
                          <a:gd name="T48" fmla="*/ 491 w 890"/>
                          <a:gd name="T49" fmla="*/ 1545 h 1545"/>
                          <a:gd name="T50" fmla="*/ 361 w 890"/>
                          <a:gd name="T51" fmla="*/ 1495 h 1545"/>
                          <a:gd name="T52" fmla="*/ 308 w 890"/>
                          <a:gd name="T53" fmla="*/ 1381 h 1545"/>
                          <a:gd name="T54" fmla="*/ 256 w 890"/>
                          <a:gd name="T55" fmla="*/ 1293 h 1545"/>
                          <a:gd name="T56" fmla="*/ 232 w 890"/>
                          <a:gd name="T57" fmla="*/ 1173 h 1545"/>
                          <a:gd name="T58" fmla="*/ 224 w 890"/>
                          <a:gd name="T59" fmla="*/ 1099 h 1545"/>
                          <a:gd name="T60" fmla="*/ 232 w 890"/>
                          <a:gd name="T61" fmla="*/ 1026 h 1545"/>
                          <a:gd name="T62" fmla="*/ 222 w 890"/>
                          <a:gd name="T63" fmla="*/ 971 h 1545"/>
                          <a:gd name="T64" fmla="*/ 190 w 890"/>
                          <a:gd name="T65" fmla="*/ 876 h 1545"/>
                          <a:gd name="T66" fmla="*/ 147 w 890"/>
                          <a:gd name="T67" fmla="*/ 815 h 1545"/>
                          <a:gd name="T68" fmla="*/ 146 w 890"/>
                          <a:gd name="T69" fmla="*/ 726 h 1545"/>
                          <a:gd name="T70" fmla="*/ 114 w 890"/>
                          <a:gd name="T71" fmla="*/ 666 h 1545"/>
                          <a:gd name="T72" fmla="*/ 75 w 890"/>
                          <a:gd name="T73" fmla="*/ 570 h 1545"/>
                          <a:gd name="T74" fmla="*/ 69 w 890"/>
                          <a:gd name="T75" fmla="*/ 487 h 1545"/>
                          <a:gd name="T76" fmla="*/ 0 w 890"/>
                          <a:gd name="T77" fmla="*/ 403 h 1545"/>
                          <a:gd name="T78" fmla="*/ 105 w 890"/>
                          <a:gd name="T79" fmla="*/ 321 h 1545"/>
                          <a:gd name="T80" fmla="*/ 275 w 890"/>
                          <a:gd name="T81" fmla="*/ 121 h 1545"/>
                          <a:gd name="T82" fmla="*/ 396 w 890"/>
                          <a:gd name="T83" fmla="*/ 40 h 1545"/>
                          <a:gd name="T84" fmla="*/ 503 w 890"/>
                          <a:gd name="T85" fmla="*/ 0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0" h="1545">
                            <a:moveTo>
                              <a:pt x="503" y="0"/>
                            </a:moveTo>
                            <a:lnTo>
                              <a:pt x="557" y="137"/>
                            </a:lnTo>
                            <a:lnTo>
                              <a:pt x="577" y="235"/>
                            </a:lnTo>
                            <a:lnTo>
                              <a:pt x="656" y="230"/>
                            </a:lnTo>
                            <a:lnTo>
                              <a:pt x="751" y="193"/>
                            </a:lnTo>
                            <a:lnTo>
                              <a:pt x="835" y="238"/>
                            </a:lnTo>
                            <a:lnTo>
                              <a:pt x="890" y="327"/>
                            </a:lnTo>
                            <a:lnTo>
                              <a:pt x="890" y="475"/>
                            </a:lnTo>
                            <a:lnTo>
                              <a:pt x="846" y="582"/>
                            </a:lnTo>
                            <a:lnTo>
                              <a:pt x="846" y="645"/>
                            </a:lnTo>
                            <a:lnTo>
                              <a:pt x="861" y="739"/>
                            </a:lnTo>
                            <a:lnTo>
                              <a:pt x="835" y="801"/>
                            </a:lnTo>
                            <a:lnTo>
                              <a:pt x="835" y="850"/>
                            </a:lnTo>
                            <a:lnTo>
                              <a:pt x="835" y="900"/>
                            </a:lnTo>
                            <a:lnTo>
                              <a:pt x="835" y="950"/>
                            </a:lnTo>
                            <a:lnTo>
                              <a:pt x="835" y="950"/>
                            </a:lnTo>
                            <a:lnTo>
                              <a:pt x="835" y="999"/>
                            </a:lnTo>
                            <a:lnTo>
                              <a:pt x="806" y="1089"/>
                            </a:lnTo>
                            <a:lnTo>
                              <a:pt x="749" y="1198"/>
                            </a:lnTo>
                            <a:lnTo>
                              <a:pt x="737" y="1272"/>
                            </a:lnTo>
                            <a:lnTo>
                              <a:pt x="723" y="1343"/>
                            </a:lnTo>
                            <a:lnTo>
                              <a:pt x="702" y="1407"/>
                            </a:lnTo>
                            <a:lnTo>
                              <a:pt x="647" y="1462"/>
                            </a:lnTo>
                            <a:lnTo>
                              <a:pt x="577" y="1495"/>
                            </a:lnTo>
                            <a:lnTo>
                              <a:pt x="491" y="1545"/>
                            </a:lnTo>
                            <a:lnTo>
                              <a:pt x="361" y="1495"/>
                            </a:lnTo>
                            <a:lnTo>
                              <a:pt x="308" y="1381"/>
                            </a:lnTo>
                            <a:lnTo>
                              <a:pt x="256" y="1293"/>
                            </a:lnTo>
                            <a:lnTo>
                              <a:pt x="232" y="1173"/>
                            </a:lnTo>
                            <a:lnTo>
                              <a:pt x="224" y="1099"/>
                            </a:lnTo>
                            <a:lnTo>
                              <a:pt x="232" y="1026"/>
                            </a:lnTo>
                            <a:lnTo>
                              <a:pt x="222" y="971"/>
                            </a:lnTo>
                            <a:lnTo>
                              <a:pt x="190" y="876"/>
                            </a:lnTo>
                            <a:lnTo>
                              <a:pt x="147" y="815"/>
                            </a:lnTo>
                            <a:lnTo>
                              <a:pt x="146" y="726"/>
                            </a:lnTo>
                            <a:lnTo>
                              <a:pt x="114" y="666"/>
                            </a:lnTo>
                            <a:lnTo>
                              <a:pt x="75" y="570"/>
                            </a:lnTo>
                            <a:lnTo>
                              <a:pt x="69" y="487"/>
                            </a:lnTo>
                            <a:lnTo>
                              <a:pt x="0" y="403"/>
                            </a:lnTo>
                            <a:lnTo>
                              <a:pt x="105" y="321"/>
                            </a:lnTo>
                            <a:lnTo>
                              <a:pt x="275" y="121"/>
                            </a:lnTo>
                            <a:lnTo>
                              <a:pt x="396" y="40"/>
                            </a:lnTo>
                            <a:lnTo>
                              <a:pt x="503" y="0"/>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50" name="Freeform 90">
                        <a:extLst>
                          <a:ext uri="{FF2B5EF4-FFF2-40B4-BE49-F238E27FC236}">
                            <a16:creationId xmlns:a16="http://schemas.microsoft.com/office/drawing/2014/main" id="{E3DB2A58-6D4E-456A-9187-52F139A4ECA3}"/>
                          </a:ext>
                        </a:extLst>
                      </p:cNvPr>
                      <p:cNvSpPr>
                        <a:spLocks/>
                      </p:cNvSpPr>
                      <p:nvPr/>
                    </p:nvSpPr>
                    <p:spPr bwMode="auto">
                      <a:xfrm>
                        <a:off x="2998137" y="3241506"/>
                        <a:ext cx="474155" cy="488075"/>
                      </a:xfrm>
                      <a:custGeom>
                        <a:avLst/>
                        <a:gdLst>
                          <a:gd name="T0" fmla="*/ 845 w 1240"/>
                          <a:gd name="T1" fmla="*/ 0 h 1538"/>
                          <a:gd name="T2" fmla="*/ 932 w 1240"/>
                          <a:gd name="T3" fmla="*/ 4 h 1538"/>
                          <a:gd name="T4" fmla="*/ 1060 w 1240"/>
                          <a:gd name="T5" fmla="*/ 155 h 1538"/>
                          <a:gd name="T6" fmla="*/ 1046 w 1240"/>
                          <a:gd name="T7" fmla="*/ 256 h 1538"/>
                          <a:gd name="T8" fmla="*/ 1023 w 1240"/>
                          <a:gd name="T9" fmla="*/ 328 h 1538"/>
                          <a:gd name="T10" fmla="*/ 1110 w 1240"/>
                          <a:gd name="T11" fmla="*/ 379 h 1538"/>
                          <a:gd name="T12" fmla="*/ 1204 w 1240"/>
                          <a:gd name="T13" fmla="*/ 469 h 1538"/>
                          <a:gd name="T14" fmla="*/ 1240 w 1240"/>
                          <a:gd name="T15" fmla="*/ 579 h 1538"/>
                          <a:gd name="T16" fmla="*/ 1239 w 1240"/>
                          <a:gd name="T17" fmla="*/ 674 h 1538"/>
                          <a:gd name="T18" fmla="*/ 1185 w 1240"/>
                          <a:gd name="T19" fmla="*/ 743 h 1538"/>
                          <a:gd name="T20" fmla="*/ 1101 w 1240"/>
                          <a:gd name="T21" fmla="*/ 778 h 1538"/>
                          <a:gd name="T22" fmla="*/ 1024 w 1240"/>
                          <a:gd name="T23" fmla="*/ 824 h 1538"/>
                          <a:gd name="T24" fmla="*/ 977 w 1240"/>
                          <a:gd name="T25" fmla="*/ 894 h 1538"/>
                          <a:gd name="T26" fmla="*/ 954 w 1240"/>
                          <a:gd name="T27" fmla="*/ 953 h 1538"/>
                          <a:gd name="T28" fmla="*/ 935 w 1240"/>
                          <a:gd name="T29" fmla="*/ 1075 h 1538"/>
                          <a:gd name="T30" fmla="*/ 882 w 1240"/>
                          <a:gd name="T31" fmla="*/ 1159 h 1538"/>
                          <a:gd name="T32" fmla="*/ 792 w 1240"/>
                          <a:gd name="T33" fmla="*/ 1180 h 1538"/>
                          <a:gd name="T34" fmla="*/ 722 w 1240"/>
                          <a:gd name="T35" fmla="*/ 1225 h 1538"/>
                          <a:gd name="T36" fmla="*/ 634 w 1240"/>
                          <a:gd name="T37" fmla="*/ 1225 h 1538"/>
                          <a:gd name="T38" fmla="*/ 601 w 1240"/>
                          <a:gd name="T39" fmla="*/ 1268 h 1538"/>
                          <a:gd name="T40" fmla="*/ 548 w 1240"/>
                          <a:gd name="T41" fmla="*/ 1320 h 1538"/>
                          <a:gd name="T42" fmla="*/ 549 w 1240"/>
                          <a:gd name="T43" fmla="*/ 1421 h 1538"/>
                          <a:gd name="T44" fmla="*/ 572 w 1240"/>
                          <a:gd name="T45" fmla="*/ 1500 h 1538"/>
                          <a:gd name="T46" fmla="*/ 506 w 1240"/>
                          <a:gd name="T47" fmla="*/ 1534 h 1538"/>
                          <a:gd name="T48" fmla="*/ 329 w 1240"/>
                          <a:gd name="T49" fmla="*/ 1538 h 1538"/>
                          <a:gd name="T50" fmla="*/ 208 w 1240"/>
                          <a:gd name="T51" fmla="*/ 1513 h 1538"/>
                          <a:gd name="T52" fmla="*/ 132 w 1240"/>
                          <a:gd name="T53" fmla="*/ 1465 h 1538"/>
                          <a:gd name="T54" fmla="*/ 70 w 1240"/>
                          <a:gd name="T55" fmla="*/ 1389 h 1538"/>
                          <a:gd name="T56" fmla="*/ 14 w 1240"/>
                          <a:gd name="T57" fmla="*/ 1298 h 1538"/>
                          <a:gd name="T58" fmla="*/ 0 w 1240"/>
                          <a:gd name="T59" fmla="*/ 1187 h 1538"/>
                          <a:gd name="T60" fmla="*/ 1 w 1240"/>
                          <a:gd name="T61" fmla="*/ 1124 h 1538"/>
                          <a:gd name="T62" fmla="*/ 83 w 1240"/>
                          <a:gd name="T63" fmla="*/ 1078 h 1538"/>
                          <a:gd name="T64" fmla="*/ 167 w 1240"/>
                          <a:gd name="T65" fmla="*/ 1036 h 1538"/>
                          <a:gd name="T66" fmla="*/ 222 w 1240"/>
                          <a:gd name="T67" fmla="*/ 979 h 1538"/>
                          <a:gd name="T68" fmla="*/ 248 w 1240"/>
                          <a:gd name="T69" fmla="*/ 866 h 1538"/>
                          <a:gd name="T70" fmla="*/ 262 w 1240"/>
                          <a:gd name="T71" fmla="*/ 785 h 1538"/>
                          <a:gd name="T72" fmla="*/ 326 w 1240"/>
                          <a:gd name="T73" fmla="*/ 660 h 1538"/>
                          <a:gd name="T74" fmla="*/ 352 w 1240"/>
                          <a:gd name="T75" fmla="*/ 575 h 1538"/>
                          <a:gd name="T76" fmla="*/ 349 w 1240"/>
                          <a:gd name="T77" fmla="*/ 380 h 1538"/>
                          <a:gd name="T78" fmla="*/ 374 w 1240"/>
                          <a:gd name="T79" fmla="*/ 317 h 1538"/>
                          <a:gd name="T80" fmla="*/ 528 w 1240"/>
                          <a:gd name="T81" fmla="*/ 353 h 1538"/>
                          <a:gd name="T82" fmla="*/ 570 w 1240"/>
                          <a:gd name="T83" fmla="*/ 301 h 1538"/>
                          <a:gd name="T84" fmla="*/ 615 w 1240"/>
                          <a:gd name="T85" fmla="*/ 188 h 1538"/>
                          <a:gd name="T86" fmla="*/ 658 w 1240"/>
                          <a:gd name="T87" fmla="*/ 143 h 1538"/>
                          <a:gd name="T88" fmla="*/ 717 w 1240"/>
                          <a:gd name="T89" fmla="*/ 96 h 1538"/>
                          <a:gd name="T90" fmla="*/ 796 w 1240"/>
                          <a:gd name="T91" fmla="*/ 53 h 1538"/>
                          <a:gd name="T92" fmla="*/ 845 w 1240"/>
                          <a:gd name="T93" fmla="*/ 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0" h="1538">
                            <a:moveTo>
                              <a:pt x="845" y="0"/>
                            </a:moveTo>
                            <a:lnTo>
                              <a:pt x="932" y="4"/>
                            </a:lnTo>
                            <a:lnTo>
                              <a:pt x="1060" y="155"/>
                            </a:lnTo>
                            <a:lnTo>
                              <a:pt x="1046" y="256"/>
                            </a:lnTo>
                            <a:lnTo>
                              <a:pt x="1023" y="328"/>
                            </a:lnTo>
                            <a:lnTo>
                              <a:pt x="1110" y="379"/>
                            </a:lnTo>
                            <a:lnTo>
                              <a:pt x="1204" y="469"/>
                            </a:lnTo>
                            <a:lnTo>
                              <a:pt x="1240" y="579"/>
                            </a:lnTo>
                            <a:lnTo>
                              <a:pt x="1239" y="674"/>
                            </a:lnTo>
                            <a:lnTo>
                              <a:pt x="1185" y="743"/>
                            </a:lnTo>
                            <a:lnTo>
                              <a:pt x="1101" y="778"/>
                            </a:lnTo>
                            <a:lnTo>
                              <a:pt x="1024" y="824"/>
                            </a:lnTo>
                            <a:lnTo>
                              <a:pt x="977" y="894"/>
                            </a:lnTo>
                            <a:lnTo>
                              <a:pt x="954" y="953"/>
                            </a:lnTo>
                            <a:lnTo>
                              <a:pt x="935" y="1075"/>
                            </a:lnTo>
                            <a:lnTo>
                              <a:pt x="882" y="1159"/>
                            </a:lnTo>
                            <a:lnTo>
                              <a:pt x="792" y="1180"/>
                            </a:lnTo>
                            <a:lnTo>
                              <a:pt x="722" y="1225"/>
                            </a:lnTo>
                            <a:lnTo>
                              <a:pt x="634" y="1225"/>
                            </a:lnTo>
                            <a:lnTo>
                              <a:pt x="601" y="1268"/>
                            </a:lnTo>
                            <a:lnTo>
                              <a:pt x="548" y="1320"/>
                            </a:lnTo>
                            <a:lnTo>
                              <a:pt x="549" y="1421"/>
                            </a:lnTo>
                            <a:lnTo>
                              <a:pt x="572" y="1500"/>
                            </a:lnTo>
                            <a:lnTo>
                              <a:pt x="506" y="1534"/>
                            </a:lnTo>
                            <a:lnTo>
                              <a:pt x="329" y="1538"/>
                            </a:lnTo>
                            <a:lnTo>
                              <a:pt x="208" y="1513"/>
                            </a:lnTo>
                            <a:lnTo>
                              <a:pt x="132" y="1465"/>
                            </a:lnTo>
                            <a:lnTo>
                              <a:pt x="70" y="1389"/>
                            </a:lnTo>
                            <a:lnTo>
                              <a:pt x="14" y="1298"/>
                            </a:lnTo>
                            <a:lnTo>
                              <a:pt x="0" y="1187"/>
                            </a:lnTo>
                            <a:lnTo>
                              <a:pt x="1" y="1124"/>
                            </a:lnTo>
                            <a:lnTo>
                              <a:pt x="83" y="1078"/>
                            </a:lnTo>
                            <a:lnTo>
                              <a:pt x="167" y="1036"/>
                            </a:lnTo>
                            <a:lnTo>
                              <a:pt x="222" y="979"/>
                            </a:lnTo>
                            <a:lnTo>
                              <a:pt x="248" y="866"/>
                            </a:lnTo>
                            <a:lnTo>
                              <a:pt x="262" y="785"/>
                            </a:lnTo>
                            <a:lnTo>
                              <a:pt x="326" y="660"/>
                            </a:lnTo>
                            <a:lnTo>
                              <a:pt x="352" y="575"/>
                            </a:lnTo>
                            <a:lnTo>
                              <a:pt x="349" y="380"/>
                            </a:lnTo>
                            <a:lnTo>
                              <a:pt x="374" y="317"/>
                            </a:lnTo>
                            <a:lnTo>
                              <a:pt x="528" y="353"/>
                            </a:lnTo>
                            <a:lnTo>
                              <a:pt x="570" y="301"/>
                            </a:lnTo>
                            <a:lnTo>
                              <a:pt x="615" y="188"/>
                            </a:lnTo>
                            <a:lnTo>
                              <a:pt x="658" y="143"/>
                            </a:lnTo>
                            <a:lnTo>
                              <a:pt x="717" y="96"/>
                            </a:lnTo>
                            <a:lnTo>
                              <a:pt x="796" y="53"/>
                            </a:lnTo>
                            <a:lnTo>
                              <a:pt x="845" y="0"/>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51" name="Freeform 91">
                        <a:extLst>
                          <a:ext uri="{FF2B5EF4-FFF2-40B4-BE49-F238E27FC236}">
                            <a16:creationId xmlns:a16="http://schemas.microsoft.com/office/drawing/2014/main" id="{7E7738E9-3EAA-4EA4-9025-F20E384B5F42}"/>
                          </a:ext>
                        </a:extLst>
                      </p:cNvPr>
                      <p:cNvSpPr>
                        <a:spLocks/>
                      </p:cNvSpPr>
                      <p:nvPr/>
                    </p:nvSpPr>
                    <p:spPr bwMode="auto">
                      <a:xfrm>
                        <a:off x="2573691" y="3624994"/>
                        <a:ext cx="376647" cy="324854"/>
                      </a:xfrm>
                      <a:custGeom>
                        <a:avLst/>
                        <a:gdLst>
                          <a:gd name="T0" fmla="*/ 342 w 985"/>
                          <a:gd name="T1" fmla="*/ 132 h 1025"/>
                          <a:gd name="T2" fmla="*/ 469 w 985"/>
                          <a:gd name="T3" fmla="*/ 76 h 1025"/>
                          <a:gd name="T4" fmla="*/ 559 w 985"/>
                          <a:gd name="T5" fmla="*/ 36 h 1025"/>
                          <a:gd name="T6" fmla="*/ 637 w 985"/>
                          <a:gd name="T7" fmla="*/ 12 h 1025"/>
                          <a:gd name="T8" fmla="*/ 740 w 985"/>
                          <a:gd name="T9" fmla="*/ 14 h 1025"/>
                          <a:gd name="T10" fmla="*/ 840 w 985"/>
                          <a:gd name="T11" fmla="*/ 28 h 1025"/>
                          <a:gd name="T12" fmla="*/ 900 w 985"/>
                          <a:gd name="T13" fmla="*/ 0 h 1025"/>
                          <a:gd name="T14" fmla="*/ 899 w 985"/>
                          <a:gd name="T15" fmla="*/ 76 h 1025"/>
                          <a:gd name="T16" fmla="*/ 901 w 985"/>
                          <a:gd name="T17" fmla="*/ 130 h 1025"/>
                          <a:gd name="T18" fmla="*/ 942 w 985"/>
                          <a:gd name="T19" fmla="*/ 209 h 1025"/>
                          <a:gd name="T20" fmla="*/ 985 w 985"/>
                          <a:gd name="T21" fmla="*/ 274 h 1025"/>
                          <a:gd name="T22" fmla="*/ 962 w 985"/>
                          <a:gd name="T23" fmla="*/ 375 h 1025"/>
                          <a:gd name="T24" fmla="*/ 928 w 985"/>
                          <a:gd name="T25" fmla="*/ 455 h 1025"/>
                          <a:gd name="T26" fmla="*/ 942 w 985"/>
                          <a:gd name="T27" fmla="*/ 521 h 1025"/>
                          <a:gd name="T28" fmla="*/ 949 w 985"/>
                          <a:gd name="T29" fmla="*/ 629 h 1025"/>
                          <a:gd name="T30" fmla="*/ 942 w 985"/>
                          <a:gd name="T31" fmla="*/ 692 h 1025"/>
                          <a:gd name="T32" fmla="*/ 899 w 985"/>
                          <a:gd name="T33" fmla="*/ 718 h 1025"/>
                          <a:gd name="T34" fmla="*/ 839 w 985"/>
                          <a:gd name="T35" fmla="*/ 795 h 1025"/>
                          <a:gd name="T36" fmla="*/ 813 w 985"/>
                          <a:gd name="T37" fmla="*/ 866 h 1025"/>
                          <a:gd name="T38" fmla="*/ 770 w 985"/>
                          <a:gd name="T39" fmla="*/ 916 h 1025"/>
                          <a:gd name="T40" fmla="*/ 727 w 985"/>
                          <a:gd name="T41" fmla="*/ 1015 h 1025"/>
                          <a:gd name="T42" fmla="*/ 666 w 985"/>
                          <a:gd name="T43" fmla="*/ 1025 h 1025"/>
                          <a:gd name="T44" fmla="*/ 570 w 985"/>
                          <a:gd name="T45" fmla="*/ 1017 h 1025"/>
                          <a:gd name="T46" fmla="*/ 512 w 985"/>
                          <a:gd name="T47" fmla="*/ 1015 h 1025"/>
                          <a:gd name="T48" fmla="*/ 469 w 985"/>
                          <a:gd name="T49" fmla="*/ 965 h 1025"/>
                          <a:gd name="T50" fmla="*/ 426 w 985"/>
                          <a:gd name="T51" fmla="*/ 965 h 1025"/>
                          <a:gd name="T52" fmla="*/ 383 w 985"/>
                          <a:gd name="T53" fmla="*/ 965 h 1025"/>
                          <a:gd name="T54" fmla="*/ 316 w 985"/>
                          <a:gd name="T55" fmla="*/ 942 h 1025"/>
                          <a:gd name="T56" fmla="*/ 254 w 985"/>
                          <a:gd name="T57" fmla="*/ 916 h 1025"/>
                          <a:gd name="T58" fmla="*/ 211 w 985"/>
                          <a:gd name="T59" fmla="*/ 866 h 1025"/>
                          <a:gd name="T60" fmla="*/ 211 w 985"/>
                          <a:gd name="T61" fmla="*/ 768 h 1025"/>
                          <a:gd name="T62" fmla="*/ 211 w 985"/>
                          <a:gd name="T63" fmla="*/ 669 h 1025"/>
                          <a:gd name="T64" fmla="*/ 150 w 985"/>
                          <a:gd name="T65" fmla="*/ 581 h 1025"/>
                          <a:gd name="T66" fmla="*/ 81 w 985"/>
                          <a:gd name="T67" fmla="*/ 605 h 1025"/>
                          <a:gd name="T68" fmla="*/ 0 w 985"/>
                          <a:gd name="T69" fmla="*/ 563 h 1025"/>
                          <a:gd name="T70" fmla="*/ 56 w 985"/>
                          <a:gd name="T71" fmla="*/ 451 h 1025"/>
                          <a:gd name="T72" fmla="*/ 99 w 985"/>
                          <a:gd name="T73" fmla="*/ 237 h 1025"/>
                          <a:gd name="T74" fmla="*/ 205 w 985"/>
                          <a:gd name="T75" fmla="*/ 222 h 1025"/>
                          <a:gd name="T76" fmla="*/ 342 w 985"/>
                          <a:gd name="T77" fmla="*/ 13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5" h="1025">
                            <a:moveTo>
                              <a:pt x="342" y="132"/>
                            </a:moveTo>
                            <a:lnTo>
                              <a:pt x="469" y="76"/>
                            </a:lnTo>
                            <a:lnTo>
                              <a:pt x="559" y="36"/>
                            </a:lnTo>
                            <a:lnTo>
                              <a:pt x="637" y="12"/>
                            </a:lnTo>
                            <a:lnTo>
                              <a:pt x="740" y="14"/>
                            </a:lnTo>
                            <a:lnTo>
                              <a:pt x="840" y="28"/>
                            </a:lnTo>
                            <a:lnTo>
                              <a:pt x="900" y="0"/>
                            </a:lnTo>
                            <a:lnTo>
                              <a:pt x="899" y="76"/>
                            </a:lnTo>
                            <a:lnTo>
                              <a:pt x="901" y="130"/>
                            </a:lnTo>
                            <a:lnTo>
                              <a:pt x="942" y="209"/>
                            </a:lnTo>
                            <a:lnTo>
                              <a:pt x="985" y="274"/>
                            </a:lnTo>
                            <a:lnTo>
                              <a:pt x="962" y="375"/>
                            </a:lnTo>
                            <a:lnTo>
                              <a:pt x="928" y="455"/>
                            </a:lnTo>
                            <a:lnTo>
                              <a:pt x="942" y="521"/>
                            </a:lnTo>
                            <a:lnTo>
                              <a:pt x="949" y="629"/>
                            </a:lnTo>
                            <a:lnTo>
                              <a:pt x="942" y="692"/>
                            </a:lnTo>
                            <a:lnTo>
                              <a:pt x="899" y="718"/>
                            </a:lnTo>
                            <a:lnTo>
                              <a:pt x="839" y="795"/>
                            </a:lnTo>
                            <a:lnTo>
                              <a:pt x="813" y="866"/>
                            </a:lnTo>
                            <a:lnTo>
                              <a:pt x="770" y="916"/>
                            </a:lnTo>
                            <a:lnTo>
                              <a:pt x="727" y="1015"/>
                            </a:lnTo>
                            <a:lnTo>
                              <a:pt x="666" y="1025"/>
                            </a:lnTo>
                            <a:lnTo>
                              <a:pt x="570" y="1017"/>
                            </a:lnTo>
                            <a:lnTo>
                              <a:pt x="512" y="1015"/>
                            </a:lnTo>
                            <a:lnTo>
                              <a:pt x="469" y="965"/>
                            </a:lnTo>
                            <a:lnTo>
                              <a:pt x="426" y="965"/>
                            </a:lnTo>
                            <a:lnTo>
                              <a:pt x="383" y="965"/>
                            </a:lnTo>
                            <a:lnTo>
                              <a:pt x="316" y="942"/>
                            </a:lnTo>
                            <a:lnTo>
                              <a:pt x="254" y="916"/>
                            </a:lnTo>
                            <a:lnTo>
                              <a:pt x="211" y="866"/>
                            </a:lnTo>
                            <a:lnTo>
                              <a:pt x="211" y="768"/>
                            </a:lnTo>
                            <a:lnTo>
                              <a:pt x="211" y="669"/>
                            </a:lnTo>
                            <a:lnTo>
                              <a:pt x="150" y="581"/>
                            </a:lnTo>
                            <a:lnTo>
                              <a:pt x="81" y="605"/>
                            </a:lnTo>
                            <a:lnTo>
                              <a:pt x="0" y="563"/>
                            </a:lnTo>
                            <a:lnTo>
                              <a:pt x="56" y="451"/>
                            </a:lnTo>
                            <a:lnTo>
                              <a:pt x="99" y="237"/>
                            </a:lnTo>
                            <a:lnTo>
                              <a:pt x="205" y="222"/>
                            </a:lnTo>
                            <a:lnTo>
                              <a:pt x="342" y="132"/>
                            </a:lnTo>
                            <a:close/>
                          </a:path>
                        </a:pathLst>
                      </a:custGeom>
                      <a:noFill/>
                      <a:ln w="1270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52" name="Freeform 92">
                        <a:extLst>
                          <a:ext uri="{FF2B5EF4-FFF2-40B4-BE49-F238E27FC236}">
                            <a16:creationId xmlns:a16="http://schemas.microsoft.com/office/drawing/2014/main" id="{D29AD9E5-AF26-4FB5-B49D-D1A646DF5704}"/>
                          </a:ext>
                        </a:extLst>
                      </p:cNvPr>
                      <p:cNvSpPr>
                        <a:spLocks/>
                      </p:cNvSpPr>
                      <p:nvPr/>
                    </p:nvSpPr>
                    <p:spPr bwMode="auto">
                      <a:xfrm>
                        <a:off x="2816505" y="3547345"/>
                        <a:ext cx="409150" cy="584739"/>
                      </a:xfrm>
                      <a:custGeom>
                        <a:avLst/>
                        <a:gdLst>
                          <a:gd name="T0" fmla="*/ 1046 w 1070"/>
                          <a:gd name="T1" fmla="*/ 532 h 1843"/>
                          <a:gd name="T2" fmla="*/ 980 w 1070"/>
                          <a:gd name="T3" fmla="*/ 568 h 1843"/>
                          <a:gd name="T4" fmla="*/ 798 w 1070"/>
                          <a:gd name="T5" fmla="*/ 571 h 1843"/>
                          <a:gd name="T6" fmla="*/ 684 w 1070"/>
                          <a:gd name="T7" fmla="*/ 546 h 1843"/>
                          <a:gd name="T8" fmla="*/ 606 w 1070"/>
                          <a:gd name="T9" fmla="*/ 500 h 1843"/>
                          <a:gd name="T10" fmla="*/ 541 w 1070"/>
                          <a:gd name="T11" fmla="*/ 418 h 1843"/>
                          <a:gd name="T12" fmla="*/ 487 w 1070"/>
                          <a:gd name="T13" fmla="*/ 331 h 1843"/>
                          <a:gd name="T14" fmla="*/ 476 w 1070"/>
                          <a:gd name="T15" fmla="*/ 230 h 1843"/>
                          <a:gd name="T16" fmla="*/ 477 w 1070"/>
                          <a:gd name="T17" fmla="*/ 158 h 1843"/>
                          <a:gd name="T18" fmla="*/ 351 w 1070"/>
                          <a:gd name="T19" fmla="*/ 108 h 1843"/>
                          <a:gd name="T20" fmla="*/ 300 w 1070"/>
                          <a:gd name="T21" fmla="*/ 0 h 1843"/>
                          <a:gd name="T22" fmla="*/ 284 w 1070"/>
                          <a:gd name="T23" fmla="*/ 89 h 1843"/>
                          <a:gd name="T24" fmla="*/ 267 w 1070"/>
                          <a:gd name="T25" fmla="*/ 174 h 1843"/>
                          <a:gd name="T26" fmla="*/ 263 w 1070"/>
                          <a:gd name="T27" fmla="*/ 241 h 1843"/>
                          <a:gd name="T28" fmla="*/ 264 w 1070"/>
                          <a:gd name="T29" fmla="*/ 368 h 1843"/>
                          <a:gd name="T30" fmla="*/ 307 w 1070"/>
                          <a:gd name="T31" fmla="*/ 451 h 1843"/>
                          <a:gd name="T32" fmla="*/ 350 w 1070"/>
                          <a:gd name="T33" fmla="*/ 516 h 1843"/>
                          <a:gd name="T34" fmla="*/ 325 w 1070"/>
                          <a:gd name="T35" fmla="*/ 618 h 1843"/>
                          <a:gd name="T36" fmla="*/ 293 w 1070"/>
                          <a:gd name="T37" fmla="*/ 696 h 1843"/>
                          <a:gd name="T38" fmla="*/ 307 w 1070"/>
                          <a:gd name="T39" fmla="*/ 761 h 1843"/>
                          <a:gd name="T40" fmla="*/ 312 w 1070"/>
                          <a:gd name="T41" fmla="*/ 858 h 1843"/>
                          <a:gd name="T42" fmla="*/ 307 w 1070"/>
                          <a:gd name="T43" fmla="*/ 934 h 1843"/>
                          <a:gd name="T44" fmla="*/ 263 w 1070"/>
                          <a:gd name="T45" fmla="*/ 959 h 1843"/>
                          <a:gd name="T46" fmla="*/ 200 w 1070"/>
                          <a:gd name="T47" fmla="*/ 1040 h 1843"/>
                          <a:gd name="T48" fmla="*/ 177 w 1070"/>
                          <a:gd name="T49" fmla="*/ 1107 h 1843"/>
                          <a:gd name="T50" fmla="*/ 132 w 1070"/>
                          <a:gd name="T51" fmla="*/ 1158 h 1843"/>
                          <a:gd name="T52" fmla="*/ 89 w 1070"/>
                          <a:gd name="T53" fmla="*/ 1259 h 1843"/>
                          <a:gd name="T54" fmla="*/ 87 w 1070"/>
                          <a:gd name="T55" fmla="*/ 1331 h 1843"/>
                          <a:gd name="T56" fmla="*/ 87 w 1070"/>
                          <a:gd name="T57" fmla="*/ 1431 h 1843"/>
                          <a:gd name="T58" fmla="*/ 43 w 1070"/>
                          <a:gd name="T59" fmla="*/ 1530 h 1843"/>
                          <a:gd name="T60" fmla="*/ 0 w 1070"/>
                          <a:gd name="T61" fmla="*/ 1629 h 1843"/>
                          <a:gd name="T62" fmla="*/ 34 w 1070"/>
                          <a:gd name="T63" fmla="*/ 1676 h 1843"/>
                          <a:gd name="T64" fmla="*/ 57 w 1070"/>
                          <a:gd name="T65" fmla="*/ 1770 h 1843"/>
                          <a:gd name="T66" fmla="*/ 102 w 1070"/>
                          <a:gd name="T67" fmla="*/ 1843 h 1843"/>
                          <a:gd name="T68" fmla="*/ 173 w 1070"/>
                          <a:gd name="T69" fmla="*/ 1827 h 1843"/>
                          <a:gd name="T70" fmla="*/ 225 w 1070"/>
                          <a:gd name="T71" fmla="*/ 1807 h 1843"/>
                          <a:gd name="T72" fmla="*/ 312 w 1070"/>
                          <a:gd name="T73" fmla="*/ 1760 h 1843"/>
                          <a:gd name="T74" fmla="*/ 367 w 1070"/>
                          <a:gd name="T75" fmla="*/ 1749 h 1843"/>
                          <a:gd name="T76" fmla="*/ 412 w 1070"/>
                          <a:gd name="T77" fmla="*/ 1640 h 1843"/>
                          <a:gd name="T78" fmla="*/ 421 w 1070"/>
                          <a:gd name="T79" fmla="*/ 1530 h 1843"/>
                          <a:gd name="T80" fmla="*/ 433 w 1070"/>
                          <a:gd name="T81" fmla="*/ 1431 h 1843"/>
                          <a:gd name="T82" fmla="*/ 477 w 1070"/>
                          <a:gd name="T83" fmla="*/ 1331 h 1843"/>
                          <a:gd name="T84" fmla="*/ 477 w 1070"/>
                          <a:gd name="T85" fmla="*/ 1282 h 1843"/>
                          <a:gd name="T86" fmla="*/ 508 w 1070"/>
                          <a:gd name="T87" fmla="*/ 1202 h 1843"/>
                          <a:gd name="T88" fmla="*/ 517 w 1070"/>
                          <a:gd name="T89" fmla="*/ 1140 h 1843"/>
                          <a:gd name="T90" fmla="*/ 549 w 1070"/>
                          <a:gd name="T91" fmla="*/ 1082 h 1843"/>
                          <a:gd name="T92" fmla="*/ 606 w 1070"/>
                          <a:gd name="T93" fmla="*/ 1034 h 1843"/>
                          <a:gd name="T94" fmla="*/ 650 w 1070"/>
                          <a:gd name="T95" fmla="*/ 985 h 1843"/>
                          <a:gd name="T96" fmla="*/ 650 w 1070"/>
                          <a:gd name="T97" fmla="*/ 985 h 1843"/>
                          <a:gd name="T98" fmla="*/ 736 w 1070"/>
                          <a:gd name="T99" fmla="*/ 985 h 1843"/>
                          <a:gd name="T100" fmla="*/ 776 w 1070"/>
                          <a:gd name="T101" fmla="*/ 1041 h 1843"/>
                          <a:gd name="T102" fmla="*/ 836 w 1070"/>
                          <a:gd name="T103" fmla="*/ 1061 h 1843"/>
                          <a:gd name="T104" fmla="*/ 899 w 1070"/>
                          <a:gd name="T105" fmla="*/ 1082 h 1843"/>
                          <a:gd name="T106" fmla="*/ 972 w 1070"/>
                          <a:gd name="T107" fmla="*/ 1082 h 1843"/>
                          <a:gd name="T108" fmla="*/ 1024 w 1070"/>
                          <a:gd name="T109" fmla="*/ 994 h 1843"/>
                          <a:gd name="T110" fmla="*/ 1070 w 1070"/>
                          <a:gd name="T111" fmla="*/ 908 h 1843"/>
                          <a:gd name="T112" fmla="*/ 1065 w 1070"/>
                          <a:gd name="T113" fmla="*/ 808 h 1843"/>
                          <a:gd name="T114" fmla="*/ 1063 w 1070"/>
                          <a:gd name="T115" fmla="*/ 698 h 1843"/>
                          <a:gd name="T116" fmla="*/ 1046 w 1070"/>
                          <a:gd name="T117" fmla="*/ 532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0" h="1843">
                            <a:moveTo>
                              <a:pt x="1046" y="532"/>
                            </a:moveTo>
                            <a:lnTo>
                              <a:pt x="980" y="568"/>
                            </a:lnTo>
                            <a:lnTo>
                              <a:pt x="798" y="571"/>
                            </a:lnTo>
                            <a:lnTo>
                              <a:pt x="684" y="546"/>
                            </a:lnTo>
                            <a:lnTo>
                              <a:pt x="606" y="500"/>
                            </a:lnTo>
                            <a:lnTo>
                              <a:pt x="541" y="418"/>
                            </a:lnTo>
                            <a:lnTo>
                              <a:pt x="487" y="331"/>
                            </a:lnTo>
                            <a:lnTo>
                              <a:pt x="476" y="230"/>
                            </a:lnTo>
                            <a:lnTo>
                              <a:pt x="477" y="158"/>
                            </a:lnTo>
                            <a:lnTo>
                              <a:pt x="351" y="108"/>
                            </a:lnTo>
                            <a:lnTo>
                              <a:pt x="300" y="0"/>
                            </a:lnTo>
                            <a:lnTo>
                              <a:pt x="284" y="89"/>
                            </a:lnTo>
                            <a:lnTo>
                              <a:pt x="267" y="174"/>
                            </a:lnTo>
                            <a:lnTo>
                              <a:pt x="263" y="241"/>
                            </a:lnTo>
                            <a:lnTo>
                              <a:pt x="264" y="368"/>
                            </a:lnTo>
                            <a:lnTo>
                              <a:pt x="307" y="451"/>
                            </a:lnTo>
                            <a:lnTo>
                              <a:pt x="350" y="516"/>
                            </a:lnTo>
                            <a:lnTo>
                              <a:pt x="325" y="618"/>
                            </a:lnTo>
                            <a:lnTo>
                              <a:pt x="293" y="696"/>
                            </a:lnTo>
                            <a:lnTo>
                              <a:pt x="307" y="761"/>
                            </a:lnTo>
                            <a:lnTo>
                              <a:pt x="312" y="858"/>
                            </a:lnTo>
                            <a:lnTo>
                              <a:pt x="307" y="934"/>
                            </a:lnTo>
                            <a:lnTo>
                              <a:pt x="263" y="959"/>
                            </a:lnTo>
                            <a:lnTo>
                              <a:pt x="200" y="1040"/>
                            </a:lnTo>
                            <a:lnTo>
                              <a:pt x="177" y="1107"/>
                            </a:lnTo>
                            <a:lnTo>
                              <a:pt x="132" y="1158"/>
                            </a:lnTo>
                            <a:lnTo>
                              <a:pt x="89" y="1259"/>
                            </a:lnTo>
                            <a:lnTo>
                              <a:pt x="87" y="1331"/>
                            </a:lnTo>
                            <a:lnTo>
                              <a:pt x="87" y="1431"/>
                            </a:lnTo>
                            <a:lnTo>
                              <a:pt x="43" y="1530"/>
                            </a:lnTo>
                            <a:lnTo>
                              <a:pt x="0" y="1629"/>
                            </a:lnTo>
                            <a:lnTo>
                              <a:pt x="34" y="1676"/>
                            </a:lnTo>
                            <a:lnTo>
                              <a:pt x="57" y="1770"/>
                            </a:lnTo>
                            <a:lnTo>
                              <a:pt x="102" y="1843"/>
                            </a:lnTo>
                            <a:lnTo>
                              <a:pt x="173" y="1827"/>
                            </a:lnTo>
                            <a:lnTo>
                              <a:pt x="225" y="1807"/>
                            </a:lnTo>
                            <a:lnTo>
                              <a:pt x="312" y="1760"/>
                            </a:lnTo>
                            <a:lnTo>
                              <a:pt x="367" y="1749"/>
                            </a:lnTo>
                            <a:lnTo>
                              <a:pt x="412" y="1640"/>
                            </a:lnTo>
                            <a:lnTo>
                              <a:pt x="421" y="1530"/>
                            </a:lnTo>
                            <a:lnTo>
                              <a:pt x="433" y="1431"/>
                            </a:lnTo>
                            <a:lnTo>
                              <a:pt x="477" y="1331"/>
                            </a:lnTo>
                            <a:lnTo>
                              <a:pt x="477" y="1282"/>
                            </a:lnTo>
                            <a:lnTo>
                              <a:pt x="508" y="1202"/>
                            </a:lnTo>
                            <a:lnTo>
                              <a:pt x="517" y="1140"/>
                            </a:lnTo>
                            <a:lnTo>
                              <a:pt x="549" y="1082"/>
                            </a:lnTo>
                            <a:lnTo>
                              <a:pt x="606" y="1034"/>
                            </a:lnTo>
                            <a:lnTo>
                              <a:pt x="650" y="985"/>
                            </a:lnTo>
                            <a:lnTo>
                              <a:pt x="650" y="985"/>
                            </a:lnTo>
                            <a:lnTo>
                              <a:pt x="736" y="985"/>
                            </a:lnTo>
                            <a:lnTo>
                              <a:pt x="776" y="1041"/>
                            </a:lnTo>
                            <a:lnTo>
                              <a:pt x="836" y="1061"/>
                            </a:lnTo>
                            <a:lnTo>
                              <a:pt x="899" y="1082"/>
                            </a:lnTo>
                            <a:lnTo>
                              <a:pt x="972" y="1082"/>
                            </a:lnTo>
                            <a:lnTo>
                              <a:pt x="1024" y="994"/>
                            </a:lnTo>
                            <a:lnTo>
                              <a:pt x="1070" y="908"/>
                            </a:lnTo>
                            <a:lnTo>
                              <a:pt x="1065" y="808"/>
                            </a:lnTo>
                            <a:lnTo>
                              <a:pt x="1063" y="698"/>
                            </a:lnTo>
                            <a:lnTo>
                              <a:pt x="1046" y="532"/>
                            </a:lnTo>
                            <a:close/>
                          </a:path>
                        </a:pathLst>
                      </a:custGeom>
                      <a:noFill/>
                      <a:ln w="12700" cmpd="sng">
                        <a:solidFill>
                          <a:schemeClr val="bg1">
                            <a:lumMod val="75000"/>
                          </a:schemeClr>
                        </a:solidFill>
                        <a:prstDash val="solid"/>
                        <a:round/>
                        <a:headEnd/>
                        <a:tailEnd/>
                      </a:ln>
                      <a:effectLst>
                        <a:outerShdw dist="28398" dir="6993903" algn="ctr" rotWithShape="0">
                          <a:srgbClr val="B2B2B2">
                            <a:alpha val="50000"/>
                          </a:srgbClr>
                        </a:outerShdw>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53" name="Freeform 93">
                        <a:extLst>
                          <a:ext uri="{FF2B5EF4-FFF2-40B4-BE49-F238E27FC236}">
                            <a16:creationId xmlns:a16="http://schemas.microsoft.com/office/drawing/2014/main" id="{813997F4-8189-45A6-AFFE-5D5998EA0C2C}"/>
                          </a:ext>
                        </a:extLst>
                      </p:cNvPr>
                      <p:cNvSpPr>
                        <a:spLocks/>
                      </p:cNvSpPr>
                      <p:nvPr/>
                    </p:nvSpPr>
                    <p:spPr bwMode="auto">
                      <a:xfrm>
                        <a:off x="2476183" y="3804059"/>
                        <a:ext cx="504746" cy="557799"/>
                      </a:xfrm>
                      <a:custGeom>
                        <a:avLst/>
                        <a:gdLst>
                          <a:gd name="T0" fmla="*/ 85 w 1320"/>
                          <a:gd name="T1" fmla="*/ 626 h 1761"/>
                          <a:gd name="T2" fmla="*/ 114 w 1320"/>
                          <a:gd name="T3" fmla="*/ 552 h 1761"/>
                          <a:gd name="T4" fmla="*/ 128 w 1320"/>
                          <a:gd name="T5" fmla="*/ 480 h 1761"/>
                          <a:gd name="T6" fmla="*/ 129 w 1320"/>
                          <a:gd name="T7" fmla="*/ 428 h 1761"/>
                          <a:gd name="T8" fmla="*/ 54 w 1320"/>
                          <a:gd name="T9" fmla="*/ 400 h 1761"/>
                          <a:gd name="T10" fmla="*/ 104 w 1320"/>
                          <a:gd name="T11" fmla="*/ 282 h 1761"/>
                          <a:gd name="T12" fmla="*/ 193 w 1320"/>
                          <a:gd name="T13" fmla="*/ 135 h 1761"/>
                          <a:gd name="T14" fmla="*/ 251 w 1320"/>
                          <a:gd name="T15" fmla="*/ 0 h 1761"/>
                          <a:gd name="T16" fmla="*/ 333 w 1320"/>
                          <a:gd name="T17" fmla="*/ 42 h 1761"/>
                          <a:gd name="T18" fmla="*/ 404 w 1320"/>
                          <a:gd name="T19" fmla="*/ 16 h 1761"/>
                          <a:gd name="T20" fmla="*/ 463 w 1320"/>
                          <a:gd name="T21" fmla="*/ 102 h 1761"/>
                          <a:gd name="T22" fmla="*/ 464 w 1320"/>
                          <a:gd name="T23" fmla="*/ 300 h 1761"/>
                          <a:gd name="T24" fmla="*/ 507 w 1320"/>
                          <a:gd name="T25" fmla="*/ 352 h 1761"/>
                          <a:gd name="T26" fmla="*/ 637 w 1320"/>
                          <a:gd name="T27" fmla="*/ 402 h 1761"/>
                          <a:gd name="T28" fmla="*/ 722 w 1320"/>
                          <a:gd name="T29" fmla="*/ 402 h 1761"/>
                          <a:gd name="T30" fmla="*/ 766 w 1320"/>
                          <a:gd name="T31" fmla="*/ 450 h 1761"/>
                          <a:gd name="T32" fmla="*/ 921 w 1320"/>
                          <a:gd name="T33" fmla="*/ 462 h 1761"/>
                          <a:gd name="T34" fmla="*/ 980 w 1320"/>
                          <a:gd name="T35" fmla="*/ 451 h 1761"/>
                          <a:gd name="T36" fmla="*/ 979 w 1320"/>
                          <a:gd name="T37" fmla="*/ 619 h 1761"/>
                          <a:gd name="T38" fmla="*/ 890 w 1320"/>
                          <a:gd name="T39" fmla="*/ 821 h 1761"/>
                          <a:gd name="T40" fmla="*/ 926 w 1320"/>
                          <a:gd name="T41" fmla="*/ 874 h 1761"/>
                          <a:gd name="T42" fmla="*/ 950 w 1320"/>
                          <a:gd name="T43" fmla="*/ 963 h 1761"/>
                          <a:gd name="T44" fmla="*/ 975 w 1320"/>
                          <a:gd name="T45" fmla="*/ 1005 h 1761"/>
                          <a:gd name="T46" fmla="*/ 995 w 1320"/>
                          <a:gd name="T47" fmla="*/ 1036 h 1761"/>
                          <a:gd name="T48" fmla="*/ 1063 w 1320"/>
                          <a:gd name="T49" fmla="*/ 1018 h 1761"/>
                          <a:gd name="T50" fmla="*/ 1129 w 1320"/>
                          <a:gd name="T51" fmla="*/ 994 h 1761"/>
                          <a:gd name="T52" fmla="*/ 1204 w 1320"/>
                          <a:gd name="T53" fmla="*/ 953 h 1761"/>
                          <a:gd name="T54" fmla="*/ 1257 w 1320"/>
                          <a:gd name="T55" fmla="*/ 943 h 1761"/>
                          <a:gd name="T56" fmla="*/ 1284 w 1320"/>
                          <a:gd name="T57" fmla="*/ 1014 h 1761"/>
                          <a:gd name="T58" fmla="*/ 1250 w 1320"/>
                          <a:gd name="T59" fmla="*/ 1074 h 1761"/>
                          <a:gd name="T60" fmla="*/ 1290 w 1320"/>
                          <a:gd name="T61" fmla="*/ 1171 h 1761"/>
                          <a:gd name="T62" fmla="*/ 1296 w 1320"/>
                          <a:gd name="T63" fmla="*/ 1269 h 1761"/>
                          <a:gd name="T64" fmla="*/ 1308 w 1320"/>
                          <a:gd name="T65" fmla="*/ 1338 h 1761"/>
                          <a:gd name="T66" fmla="*/ 1320 w 1320"/>
                          <a:gd name="T67" fmla="*/ 1436 h 1761"/>
                          <a:gd name="T68" fmla="*/ 1235 w 1320"/>
                          <a:gd name="T69" fmla="*/ 1484 h 1761"/>
                          <a:gd name="T70" fmla="*/ 1141 w 1320"/>
                          <a:gd name="T71" fmla="*/ 1543 h 1761"/>
                          <a:gd name="T72" fmla="*/ 1083 w 1320"/>
                          <a:gd name="T73" fmla="*/ 1679 h 1761"/>
                          <a:gd name="T74" fmla="*/ 1025 w 1320"/>
                          <a:gd name="T75" fmla="*/ 1761 h 1761"/>
                          <a:gd name="T76" fmla="*/ 923 w 1320"/>
                          <a:gd name="T77" fmla="*/ 1730 h 1761"/>
                          <a:gd name="T78" fmla="*/ 851 w 1320"/>
                          <a:gd name="T79" fmla="*/ 1662 h 1761"/>
                          <a:gd name="T80" fmla="*/ 764 w 1320"/>
                          <a:gd name="T81" fmla="*/ 1612 h 1761"/>
                          <a:gd name="T82" fmla="*/ 683 w 1320"/>
                          <a:gd name="T83" fmla="*/ 1588 h 1761"/>
                          <a:gd name="T84" fmla="*/ 635 w 1320"/>
                          <a:gd name="T85" fmla="*/ 1612 h 1761"/>
                          <a:gd name="T86" fmla="*/ 514 w 1320"/>
                          <a:gd name="T87" fmla="*/ 1658 h 1761"/>
                          <a:gd name="T88" fmla="*/ 435 w 1320"/>
                          <a:gd name="T89" fmla="*/ 1671 h 1761"/>
                          <a:gd name="T90" fmla="*/ 376 w 1320"/>
                          <a:gd name="T91" fmla="*/ 1662 h 1761"/>
                          <a:gd name="T92" fmla="*/ 302 w 1320"/>
                          <a:gd name="T93" fmla="*/ 1692 h 1761"/>
                          <a:gd name="T94" fmla="*/ 246 w 1320"/>
                          <a:gd name="T95" fmla="*/ 1711 h 1761"/>
                          <a:gd name="T96" fmla="*/ 214 w 1320"/>
                          <a:gd name="T97" fmla="*/ 1699 h 1761"/>
                          <a:gd name="T98" fmla="*/ 139 w 1320"/>
                          <a:gd name="T99" fmla="*/ 1603 h 1761"/>
                          <a:gd name="T100" fmla="*/ 167 w 1320"/>
                          <a:gd name="T101" fmla="*/ 1486 h 1761"/>
                          <a:gd name="T102" fmla="*/ 186 w 1320"/>
                          <a:gd name="T103" fmla="*/ 1368 h 1761"/>
                          <a:gd name="T104" fmla="*/ 171 w 1320"/>
                          <a:gd name="T105" fmla="*/ 1266 h 1761"/>
                          <a:gd name="T106" fmla="*/ 157 w 1320"/>
                          <a:gd name="T107" fmla="*/ 1188 h 1761"/>
                          <a:gd name="T108" fmla="*/ 128 w 1320"/>
                          <a:gd name="T109" fmla="*/ 1118 h 1761"/>
                          <a:gd name="T110" fmla="*/ 111 w 1320"/>
                          <a:gd name="T111" fmla="*/ 1050 h 1761"/>
                          <a:gd name="T112" fmla="*/ 86 w 1320"/>
                          <a:gd name="T113" fmla="*/ 975 h 1761"/>
                          <a:gd name="T114" fmla="*/ 43 w 1320"/>
                          <a:gd name="T115" fmla="*/ 923 h 1761"/>
                          <a:gd name="T116" fmla="*/ 17 w 1320"/>
                          <a:gd name="T117" fmla="*/ 847 h 1761"/>
                          <a:gd name="T118" fmla="*/ 0 w 1320"/>
                          <a:gd name="T119" fmla="*/ 775 h 1761"/>
                          <a:gd name="T120" fmla="*/ 41 w 1320"/>
                          <a:gd name="T121" fmla="*/ 677 h 1761"/>
                          <a:gd name="T122" fmla="*/ 85 w 1320"/>
                          <a:gd name="T123" fmla="*/ 626 h 1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0" h="1761">
                            <a:moveTo>
                              <a:pt x="85" y="626"/>
                            </a:moveTo>
                            <a:lnTo>
                              <a:pt x="114" y="552"/>
                            </a:lnTo>
                            <a:lnTo>
                              <a:pt x="128" y="480"/>
                            </a:lnTo>
                            <a:lnTo>
                              <a:pt x="129" y="428"/>
                            </a:lnTo>
                            <a:lnTo>
                              <a:pt x="54" y="400"/>
                            </a:lnTo>
                            <a:lnTo>
                              <a:pt x="104" y="282"/>
                            </a:lnTo>
                            <a:lnTo>
                              <a:pt x="193" y="135"/>
                            </a:lnTo>
                            <a:lnTo>
                              <a:pt x="251" y="0"/>
                            </a:lnTo>
                            <a:lnTo>
                              <a:pt x="333" y="42"/>
                            </a:lnTo>
                            <a:lnTo>
                              <a:pt x="404" y="16"/>
                            </a:lnTo>
                            <a:lnTo>
                              <a:pt x="463" y="102"/>
                            </a:lnTo>
                            <a:lnTo>
                              <a:pt x="464" y="300"/>
                            </a:lnTo>
                            <a:lnTo>
                              <a:pt x="507" y="352"/>
                            </a:lnTo>
                            <a:lnTo>
                              <a:pt x="637" y="402"/>
                            </a:lnTo>
                            <a:lnTo>
                              <a:pt x="722" y="402"/>
                            </a:lnTo>
                            <a:lnTo>
                              <a:pt x="766" y="450"/>
                            </a:lnTo>
                            <a:lnTo>
                              <a:pt x="921" y="462"/>
                            </a:lnTo>
                            <a:lnTo>
                              <a:pt x="980" y="451"/>
                            </a:lnTo>
                            <a:lnTo>
                              <a:pt x="979" y="619"/>
                            </a:lnTo>
                            <a:lnTo>
                              <a:pt x="890" y="821"/>
                            </a:lnTo>
                            <a:lnTo>
                              <a:pt x="926" y="874"/>
                            </a:lnTo>
                            <a:lnTo>
                              <a:pt x="950" y="963"/>
                            </a:lnTo>
                            <a:lnTo>
                              <a:pt x="975" y="1005"/>
                            </a:lnTo>
                            <a:lnTo>
                              <a:pt x="995" y="1036"/>
                            </a:lnTo>
                            <a:lnTo>
                              <a:pt x="1063" y="1018"/>
                            </a:lnTo>
                            <a:lnTo>
                              <a:pt x="1129" y="994"/>
                            </a:lnTo>
                            <a:lnTo>
                              <a:pt x="1204" y="953"/>
                            </a:lnTo>
                            <a:lnTo>
                              <a:pt x="1257" y="943"/>
                            </a:lnTo>
                            <a:lnTo>
                              <a:pt x="1284" y="1014"/>
                            </a:lnTo>
                            <a:lnTo>
                              <a:pt x="1250" y="1074"/>
                            </a:lnTo>
                            <a:lnTo>
                              <a:pt x="1290" y="1171"/>
                            </a:lnTo>
                            <a:lnTo>
                              <a:pt x="1296" y="1269"/>
                            </a:lnTo>
                            <a:lnTo>
                              <a:pt x="1308" y="1338"/>
                            </a:lnTo>
                            <a:lnTo>
                              <a:pt x="1320" y="1436"/>
                            </a:lnTo>
                            <a:lnTo>
                              <a:pt x="1235" y="1484"/>
                            </a:lnTo>
                            <a:lnTo>
                              <a:pt x="1141" y="1543"/>
                            </a:lnTo>
                            <a:lnTo>
                              <a:pt x="1083" y="1679"/>
                            </a:lnTo>
                            <a:lnTo>
                              <a:pt x="1025" y="1761"/>
                            </a:lnTo>
                            <a:lnTo>
                              <a:pt x="923" y="1730"/>
                            </a:lnTo>
                            <a:lnTo>
                              <a:pt x="851" y="1662"/>
                            </a:lnTo>
                            <a:lnTo>
                              <a:pt x="764" y="1612"/>
                            </a:lnTo>
                            <a:lnTo>
                              <a:pt x="683" y="1588"/>
                            </a:lnTo>
                            <a:lnTo>
                              <a:pt x="635" y="1612"/>
                            </a:lnTo>
                            <a:lnTo>
                              <a:pt x="514" y="1658"/>
                            </a:lnTo>
                            <a:lnTo>
                              <a:pt x="435" y="1671"/>
                            </a:lnTo>
                            <a:lnTo>
                              <a:pt x="376" y="1662"/>
                            </a:lnTo>
                            <a:lnTo>
                              <a:pt x="302" y="1692"/>
                            </a:lnTo>
                            <a:lnTo>
                              <a:pt x="246" y="1711"/>
                            </a:lnTo>
                            <a:lnTo>
                              <a:pt x="214" y="1699"/>
                            </a:lnTo>
                            <a:lnTo>
                              <a:pt x="139" y="1603"/>
                            </a:lnTo>
                            <a:lnTo>
                              <a:pt x="167" y="1486"/>
                            </a:lnTo>
                            <a:lnTo>
                              <a:pt x="186" y="1368"/>
                            </a:lnTo>
                            <a:lnTo>
                              <a:pt x="171" y="1266"/>
                            </a:lnTo>
                            <a:lnTo>
                              <a:pt x="157" y="1188"/>
                            </a:lnTo>
                            <a:lnTo>
                              <a:pt x="128" y="1118"/>
                            </a:lnTo>
                            <a:lnTo>
                              <a:pt x="111" y="1050"/>
                            </a:lnTo>
                            <a:lnTo>
                              <a:pt x="86" y="975"/>
                            </a:lnTo>
                            <a:lnTo>
                              <a:pt x="43" y="923"/>
                            </a:lnTo>
                            <a:lnTo>
                              <a:pt x="17" y="847"/>
                            </a:lnTo>
                            <a:lnTo>
                              <a:pt x="0" y="775"/>
                            </a:lnTo>
                            <a:lnTo>
                              <a:pt x="41" y="677"/>
                            </a:lnTo>
                            <a:lnTo>
                              <a:pt x="85" y="626"/>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54" name="Freeform 94">
                        <a:extLst>
                          <a:ext uri="{FF2B5EF4-FFF2-40B4-BE49-F238E27FC236}">
                            <a16:creationId xmlns:a16="http://schemas.microsoft.com/office/drawing/2014/main" id="{98871BC2-09AB-4A8D-AA62-516D6B75990C}"/>
                          </a:ext>
                        </a:extLst>
                      </p:cNvPr>
                      <p:cNvSpPr>
                        <a:spLocks/>
                      </p:cNvSpPr>
                      <p:nvPr/>
                    </p:nvSpPr>
                    <p:spPr bwMode="auto">
                      <a:xfrm>
                        <a:off x="2954162" y="3861107"/>
                        <a:ext cx="382383" cy="426272"/>
                      </a:xfrm>
                      <a:custGeom>
                        <a:avLst/>
                        <a:gdLst>
                          <a:gd name="T0" fmla="*/ 1055 w 1085"/>
                          <a:gd name="T1" fmla="*/ 1236 h 1483"/>
                          <a:gd name="T2" fmla="*/ 1085 w 1085"/>
                          <a:gd name="T3" fmla="*/ 1099 h 1483"/>
                          <a:gd name="T4" fmla="*/ 1006 w 1085"/>
                          <a:gd name="T5" fmla="*/ 869 h 1483"/>
                          <a:gd name="T6" fmla="*/ 937 w 1085"/>
                          <a:gd name="T7" fmla="*/ 709 h 1483"/>
                          <a:gd name="T8" fmla="*/ 909 w 1085"/>
                          <a:gd name="T9" fmla="*/ 608 h 1483"/>
                          <a:gd name="T10" fmla="*/ 830 w 1085"/>
                          <a:gd name="T11" fmla="*/ 502 h 1483"/>
                          <a:gd name="T12" fmla="*/ 758 w 1085"/>
                          <a:gd name="T13" fmla="*/ 349 h 1483"/>
                          <a:gd name="T14" fmla="*/ 671 w 1085"/>
                          <a:gd name="T15" fmla="*/ 177 h 1483"/>
                          <a:gd name="T16" fmla="*/ 666 w 1085"/>
                          <a:gd name="T17" fmla="*/ 105 h 1483"/>
                          <a:gd name="T18" fmla="*/ 587 w 1085"/>
                          <a:gd name="T19" fmla="*/ 106 h 1483"/>
                          <a:gd name="T20" fmla="*/ 454 w 1085"/>
                          <a:gd name="T21" fmla="*/ 62 h 1483"/>
                          <a:gd name="T22" fmla="*/ 409 w 1085"/>
                          <a:gd name="T23" fmla="*/ 0 h 1483"/>
                          <a:gd name="T24" fmla="*/ 314 w 1085"/>
                          <a:gd name="T25" fmla="*/ 0 h 1483"/>
                          <a:gd name="T26" fmla="*/ 267 w 1085"/>
                          <a:gd name="T27" fmla="*/ 54 h 1483"/>
                          <a:gd name="T28" fmla="*/ 205 w 1085"/>
                          <a:gd name="T29" fmla="*/ 106 h 1483"/>
                          <a:gd name="T30" fmla="*/ 170 w 1085"/>
                          <a:gd name="T31" fmla="*/ 165 h 1483"/>
                          <a:gd name="T32" fmla="*/ 158 w 1085"/>
                          <a:gd name="T33" fmla="*/ 243 h 1483"/>
                          <a:gd name="T34" fmla="*/ 127 w 1085"/>
                          <a:gd name="T35" fmla="*/ 324 h 1483"/>
                          <a:gd name="T36" fmla="*/ 125 w 1085"/>
                          <a:gd name="T37" fmla="*/ 384 h 1483"/>
                          <a:gd name="T38" fmla="*/ 79 w 1085"/>
                          <a:gd name="T39" fmla="*/ 492 h 1483"/>
                          <a:gd name="T40" fmla="*/ 66 w 1085"/>
                          <a:gd name="T41" fmla="*/ 610 h 1483"/>
                          <a:gd name="T42" fmla="*/ 56 w 1085"/>
                          <a:gd name="T43" fmla="*/ 722 h 1483"/>
                          <a:gd name="T44" fmla="*/ 6 w 1085"/>
                          <a:gd name="T45" fmla="*/ 842 h 1483"/>
                          <a:gd name="T46" fmla="*/ 37 w 1085"/>
                          <a:gd name="T47" fmla="*/ 915 h 1483"/>
                          <a:gd name="T48" fmla="*/ 0 w 1085"/>
                          <a:gd name="T49" fmla="*/ 985 h 1483"/>
                          <a:gd name="T50" fmla="*/ 43 w 1085"/>
                          <a:gd name="T51" fmla="*/ 1092 h 1483"/>
                          <a:gd name="T52" fmla="*/ 49 w 1085"/>
                          <a:gd name="T53" fmla="*/ 1192 h 1483"/>
                          <a:gd name="T54" fmla="*/ 64 w 1085"/>
                          <a:gd name="T55" fmla="*/ 1293 h 1483"/>
                          <a:gd name="T56" fmla="*/ 75 w 1085"/>
                          <a:gd name="T57" fmla="*/ 1386 h 1483"/>
                          <a:gd name="T58" fmla="*/ 224 w 1085"/>
                          <a:gd name="T59" fmla="*/ 1483 h 1483"/>
                          <a:gd name="T60" fmla="*/ 366 w 1085"/>
                          <a:gd name="T61" fmla="*/ 1483 h 1483"/>
                          <a:gd name="T62" fmla="*/ 460 w 1085"/>
                          <a:gd name="T63" fmla="*/ 1483 h 1483"/>
                          <a:gd name="T64" fmla="*/ 554 w 1085"/>
                          <a:gd name="T65" fmla="*/ 1374 h 1483"/>
                          <a:gd name="T66" fmla="*/ 648 w 1085"/>
                          <a:gd name="T67" fmla="*/ 1319 h 1483"/>
                          <a:gd name="T68" fmla="*/ 789 w 1085"/>
                          <a:gd name="T69" fmla="*/ 1319 h 1483"/>
                          <a:gd name="T70" fmla="*/ 884 w 1085"/>
                          <a:gd name="T71" fmla="*/ 1319 h 1483"/>
                          <a:gd name="T72" fmla="*/ 1055 w 1085"/>
                          <a:gd name="T73" fmla="*/ 1236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5" h="1483">
                            <a:moveTo>
                              <a:pt x="1055" y="1236"/>
                            </a:moveTo>
                            <a:lnTo>
                              <a:pt x="1085" y="1099"/>
                            </a:lnTo>
                            <a:lnTo>
                              <a:pt x="1006" y="869"/>
                            </a:lnTo>
                            <a:lnTo>
                              <a:pt x="937" y="709"/>
                            </a:lnTo>
                            <a:lnTo>
                              <a:pt x="909" y="608"/>
                            </a:lnTo>
                            <a:lnTo>
                              <a:pt x="830" y="502"/>
                            </a:lnTo>
                            <a:lnTo>
                              <a:pt x="758" y="349"/>
                            </a:lnTo>
                            <a:lnTo>
                              <a:pt x="671" y="177"/>
                            </a:lnTo>
                            <a:lnTo>
                              <a:pt x="666" y="105"/>
                            </a:lnTo>
                            <a:lnTo>
                              <a:pt x="587" y="106"/>
                            </a:lnTo>
                            <a:lnTo>
                              <a:pt x="454" y="62"/>
                            </a:lnTo>
                            <a:lnTo>
                              <a:pt x="409" y="0"/>
                            </a:lnTo>
                            <a:lnTo>
                              <a:pt x="314" y="0"/>
                            </a:lnTo>
                            <a:lnTo>
                              <a:pt x="267" y="54"/>
                            </a:lnTo>
                            <a:lnTo>
                              <a:pt x="205" y="106"/>
                            </a:lnTo>
                            <a:lnTo>
                              <a:pt x="170" y="165"/>
                            </a:lnTo>
                            <a:lnTo>
                              <a:pt x="158" y="243"/>
                            </a:lnTo>
                            <a:lnTo>
                              <a:pt x="127" y="324"/>
                            </a:lnTo>
                            <a:lnTo>
                              <a:pt x="125" y="384"/>
                            </a:lnTo>
                            <a:lnTo>
                              <a:pt x="79" y="492"/>
                            </a:lnTo>
                            <a:lnTo>
                              <a:pt x="66" y="610"/>
                            </a:lnTo>
                            <a:lnTo>
                              <a:pt x="56" y="722"/>
                            </a:lnTo>
                            <a:lnTo>
                              <a:pt x="6" y="842"/>
                            </a:lnTo>
                            <a:lnTo>
                              <a:pt x="37" y="915"/>
                            </a:lnTo>
                            <a:lnTo>
                              <a:pt x="0" y="985"/>
                            </a:lnTo>
                            <a:lnTo>
                              <a:pt x="43" y="1092"/>
                            </a:lnTo>
                            <a:lnTo>
                              <a:pt x="49" y="1192"/>
                            </a:lnTo>
                            <a:lnTo>
                              <a:pt x="64" y="1293"/>
                            </a:lnTo>
                            <a:lnTo>
                              <a:pt x="75" y="1386"/>
                            </a:lnTo>
                            <a:lnTo>
                              <a:pt x="224" y="1483"/>
                            </a:lnTo>
                            <a:lnTo>
                              <a:pt x="366" y="1483"/>
                            </a:lnTo>
                            <a:lnTo>
                              <a:pt x="460" y="1483"/>
                            </a:lnTo>
                            <a:lnTo>
                              <a:pt x="554" y="1374"/>
                            </a:lnTo>
                            <a:lnTo>
                              <a:pt x="648" y="1319"/>
                            </a:lnTo>
                            <a:lnTo>
                              <a:pt x="789" y="1319"/>
                            </a:lnTo>
                            <a:lnTo>
                              <a:pt x="884" y="1319"/>
                            </a:lnTo>
                            <a:lnTo>
                              <a:pt x="1055" y="1236"/>
                            </a:lnTo>
                            <a:close/>
                          </a:path>
                        </a:pathLst>
                      </a:custGeom>
                      <a:no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sp>
                    <p:nvSpPr>
                      <p:cNvPr id="55" name="Freeform 95">
                        <a:extLst>
                          <a:ext uri="{FF2B5EF4-FFF2-40B4-BE49-F238E27FC236}">
                            <a16:creationId xmlns:a16="http://schemas.microsoft.com/office/drawing/2014/main" id="{C2F32252-CE9F-46FB-802B-1FA8FDA2067E}"/>
                          </a:ext>
                        </a:extLst>
                      </p:cNvPr>
                      <p:cNvSpPr>
                        <a:spLocks/>
                      </p:cNvSpPr>
                      <p:nvPr/>
                    </p:nvSpPr>
                    <p:spPr bwMode="auto">
                      <a:xfrm>
                        <a:off x="4889020" y="121315"/>
                        <a:ext cx="1407169" cy="1662306"/>
                      </a:xfrm>
                      <a:custGeom>
                        <a:avLst/>
                        <a:gdLst>
                          <a:gd name="T0" fmla="*/ 483 w 3680"/>
                          <a:gd name="T1" fmla="*/ 5244 h 5244"/>
                          <a:gd name="T2" fmla="*/ 705 w 3680"/>
                          <a:gd name="T3" fmla="*/ 5040 h 5244"/>
                          <a:gd name="T4" fmla="*/ 875 w 3680"/>
                          <a:gd name="T5" fmla="*/ 4776 h 5244"/>
                          <a:gd name="T6" fmla="*/ 1178 w 3680"/>
                          <a:gd name="T7" fmla="*/ 4700 h 5244"/>
                          <a:gd name="T8" fmla="*/ 1437 w 3680"/>
                          <a:gd name="T9" fmla="*/ 4552 h 5244"/>
                          <a:gd name="T10" fmla="*/ 1653 w 3680"/>
                          <a:gd name="T11" fmla="*/ 4503 h 5244"/>
                          <a:gd name="T12" fmla="*/ 1888 w 3680"/>
                          <a:gd name="T13" fmla="*/ 4633 h 5244"/>
                          <a:gd name="T14" fmla="*/ 2084 w 3680"/>
                          <a:gd name="T15" fmla="*/ 4602 h 5244"/>
                          <a:gd name="T16" fmla="*/ 2170 w 3680"/>
                          <a:gd name="T17" fmla="*/ 4255 h 5244"/>
                          <a:gd name="T18" fmla="*/ 2300 w 3680"/>
                          <a:gd name="T19" fmla="*/ 4007 h 5244"/>
                          <a:gd name="T20" fmla="*/ 2476 w 3680"/>
                          <a:gd name="T21" fmla="*/ 3926 h 5244"/>
                          <a:gd name="T22" fmla="*/ 2731 w 3680"/>
                          <a:gd name="T23" fmla="*/ 3758 h 5244"/>
                          <a:gd name="T24" fmla="*/ 2804 w 3680"/>
                          <a:gd name="T25" fmla="*/ 3536 h 5244"/>
                          <a:gd name="T26" fmla="*/ 3031 w 3680"/>
                          <a:gd name="T27" fmla="*/ 3405 h 5244"/>
                          <a:gd name="T28" fmla="*/ 3281 w 3680"/>
                          <a:gd name="T29" fmla="*/ 3311 h 5244"/>
                          <a:gd name="T30" fmla="*/ 3479 w 3680"/>
                          <a:gd name="T31" fmla="*/ 3166 h 5244"/>
                          <a:gd name="T32" fmla="*/ 3663 w 3680"/>
                          <a:gd name="T33" fmla="*/ 2875 h 5244"/>
                          <a:gd name="T34" fmla="*/ 3582 w 3680"/>
                          <a:gd name="T35" fmla="*/ 2665 h 5244"/>
                          <a:gd name="T36" fmla="*/ 3633 w 3680"/>
                          <a:gd name="T37" fmla="*/ 2411 h 5244"/>
                          <a:gd name="T38" fmla="*/ 3652 w 3680"/>
                          <a:gd name="T39" fmla="*/ 2132 h 5244"/>
                          <a:gd name="T40" fmla="*/ 3574 w 3680"/>
                          <a:gd name="T41" fmla="*/ 2018 h 5244"/>
                          <a:gd name="T42" fmla="*/ 3376 w 3680"/>
                          <a:gd name="T43" fmla="*/ 1881 h 5244"/>
                          <a:gd name="T44" fmla="*/ 3162 w 3680"/>
                          <a:gd name="T45" fmla="*/ 1877 h 5244"/>
                          <a:gd name="T46" fmla="*/ 3112 w 3680"/>
                          <a:gd name="T47" fmla="*/ 1670 h 5244"/>
                          <a:gd name="T48" fmla="*/ 3075 w 3680"/>
                          <a:gd name="T49" fmla="*/ 1409 h 5244"/>
                          <a:gd name="T50" fmla="*/ 2994 w 3680"/>
                          <a:gd name="T51" fmla="*/ 1096 h 5244"/>
                          <a:gd name="T52" fmla="*/ 2892 w 3680"/>
                          <a:gd name="T53" fmla="*/ 748 h 5244"/>
                          <a:gd name="T54" fmla="*/ 2774 w 3680"/>
                          <a:gd name="T55" fmla="*/ 490 h 5244"/>
                          <a:gd name="T56" fmla="*/ 2645 w 3680"/>
                          <a:gd name="T57" fmla="*/ 341 h 5244"/>
                          <a:gd name="T58" fmla="*/ 2414 w 3680"/>
                          <a:gd name="T59" fmla="*/ 0 h 5244"/>
                          <a:gd name="T60" fmla="*/ 2194 w 3680"/>
                          <a:gd name="T61" fmla="*/ 0 h 5244"/>
                          <a:gd name="T62" fmla="*/ 1974 w 3680"/>
                          <a:gd name="T63" fmla="*/ 131 h 5244"/>
                          <a:gd name="T64" fmla="*/ 1666 w 3680"/>
                          <a:gd name="T65" fmla="*/ 305 h 5244"/>
                          <a:gd name="T66" fmla="*/ 1437 w 3680"/>
                          <a:gd name="T67" fmla="*/ 539 h 5244"/>
                          <a:gd name="T68" fmla="*/ 1221 w 3680"/>
                          <a:gd name="T69" fmla="*/ 688 h 5244"/>
                          <a:gd name="T70" fmla="*/ 999 w 3680"/>
                          <a:gd name="T71" fmla="*/ 885 h 5244"/>
                          <a:gd name="T72" fmla="*/ 893 w 3680"/>
                          <a:gd name="T73" fmla="*/ 1112 h 5244"/>
                          <a:gd name="T74" fmla="*/ 1098 w 3680"/>
                          <a:gd name="T75" fmla="*/ 1383 h 5244"/>
                          <a:gd name="T76" fmla="*/ 970 w 3680"/>
                          <a:gd name="T77" fmla="*/ 1648 h 5244"/>
                          <a:gd name="T78" fmla="*/ 838 w 3680"/>
                          <a:gd name="T79" fmla="*/ 1877 h 5244"/>
                          <a:gd name="T80" fmla="*/ 761 w 3680"/>
                          <a:gd name="T81" fmla="*/ 2149 h 5244"/>
                          <a:gd name="T82" fmla="*/ 751 w 3680"/>
                          <a:gd name="T83" fmla="*/ 2520 h 5244"/>
                          <a:gd name="T84" fmla="*/ 742 w 3680"/>
                          <a:gd name="T85" fmla="*/ 2724 h 5244"/>
                          <a:gd name="T86" fmla="*/ 793 w 3680"/>
                          <a:gd name="T87" fmla="*/ 2922 h 5244"/>
                          <a:gd name="T88" fmla="*/ 793 w 3680"/>
                          <a:gd name="T89" fmla="*/ 3173 h 5244"/>
                          <a:gd name="T90" fmla="*/ 708 w 3680"/>
                          <a:gd name="T91" fmla="*/ 3414 h 5244"/>
                          <a:gd name="T92" fmla="*/ 664 w 3680"/>
                          <a:gd name="T93" fmla="*/ 3663 h 5244"/>
                          <a:gd name="T94" fmla="*/ 478 w 3680"/>
                          <a:gd name="T95" fmla="*/ 3924 h 5244"/>
                          <a:gd name="T96" fmla="*/ 319 w 3680"/>
                          <a:gd name="T97" fmla="*/ 4010 h 5244"/>
                          <a:gd name="T98" fmla="*/ 209 w 3680"/>
                          <a:gd name="T99" fmla="*/ 4202 h 5244"/>
                          <a:gd name="T100" fmla="*/ 226 w 3680"/>
                          <a:gd name="T101" fmla="*/ 4372 h 5244"/>
                          <a:gd name="T102" fmla="*/ 146 w 3680"/>
                          <a:gd name="T103" fmla="*/ 4551 h 5244"/>
                          <a:gd name="T104" fmla="*/ 57 w 3680"/>
                          <a:gd name="T105" fmla="*/ 4700 h 5244"/>
                          <a:gd name="T106" fmla="*/ 15 w 3680"/>
                          <a:gd name="T107" fmla="*/ 4856 h 5244"/>
                          <a:gd name="T108" fmla="*/ 41 w 3680"/>
                          <a:gd name="T109" fmla="*/ 5023 h 5244"/>
                          <a:gd name="T110" fmla="*/ 186 w 3680"/>
                          <a:gd name="T111" fmla="*/ 5146 h 5244"/>
                          <a:gd name="T112" fmla="*/ 402 w 3680"/>
                          <a:gd name="T113" fmla="*/ 5243 h 5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0" h="5244">
                            <a:moveTo>
                              <a:pt x="402" y="5243"/>
                            </a:moveTo>
                            <a:lnTo>
                              <a:pt x="483" y="5244"/>
                            </a:lnTo>
                            <a:lnTo>
                              <a:pt x="660" y="5145"/>
                            </a:lnTo>
                            <a:lnTo>
                              <a:pt x="705" y="5040"/>
                            </a:lnTo>
                            <a:lnTo>
                              <a:pt x="786" y="4903"/>
                            </a:lnTo>
                            <a:lnTo>
                              <a:pt x="875" y="4776"/>
                            </a:lnTo>
                            <a:lnTo>
                              <a:pt x="1049" y="4700"/>
                            </a:lnTo>
                            <a:lnTo>
                              <a:pt x="1178" y="4700"/>
                            </a:lnTo>
                            <a:lnTo>
                              <a:pt x="1299" y="4602"/>
                            </a:lnTo>
                            <a:lnTo>
                              <a:pt x="1437" y="4552"/>
                            </a:lnTo>
                            <a:lnTo>
                              <a:pt x="1567" y="4552"/>
                            </a:lnTo>
                            <a:lnTo>
                              <a:pt x="1653" y="4503"/>
                            </a:lnTo>
                            <a:lnTo>
                              <a:pt x="1784" y="4548"/>
                            </a:lnTo>
                            <a:lnTo>
                              <a:pt x="1888" y="4633"/>
                            </a:lnTo>
                            <a:lnTo>
                              <a:pt x="1977" y="4653"/>
                            </a:lnTo>
                            <a:lnTo>
                              <a:pt x="2084" y="4602"/>
                            </a:lnTo>
                            <a:lnTo>
                              <a:pt x="2127" y="4453"/>
                            </a:lnTo>
                            <a:lnTo>
                              <a:pt x="2170" y="4255"/>
                            </a:lnTo>
                            <a:lnTo>
                              <a:pt x="2214" y="4156"/>
                            </a:lnTo>
                            <a:lnTo>
                              <a:pt x="2300" y="4007"/>
                            </a:lnTo>
                            <a:lnTo>
                              <a:pt x="2371" y="3958"/>
                            </a:lnTo>
                            <a:lnTo>
                              <a:pt x="2476" y="3926"/>
                            </a:lnTo>
                            <a:lnTo>
                              <a:pt x="2580" y="3886"/>
                            </a:lnTo>
                            <a:lnTo>
                              <a:pt x="2731" y="3758"/>
                            </a:lnTo>
                            <a:lnTo>
                              <a:pt x="2745" y="3659"/>
                            </a:lnTo>
                            <a:lnTo>
                              <a:pt x="2804" y="3536"/>
                            </a:lnTo>
                            <a:lnTo>
                              <a:pt x="2914" y="3354"/>
                            </a:lnTo>
                            <a:lnTo>
                              <a:pt x="3031" y="3405"/>
                            </a:lnTo>
                            <a:lnTo>
                              <a:pt x="3141" y="3413"/>
                            </a:lnTo>
                            <a:lnTo>
                              <a:pt x="3281" y="3311"/>
                            </a:lnTo>
                            <a:lnTo>
                              <a:pt x="3376" y="3231"/>
                            </a:lnTo>
                            <a:lnTo>
                              <a:pt x="3479" y="3166"/>
                            </a:lnTo>
                            <a:lnTo>
                              <a:pt x="3633" y="3028"/>
                            </a:lnTo>
                            <a:lnTo>
                              <a:pt x="3663" y="2875"/>
                            </a:lnTo>
                            <a:lnTo>
                              <a:pt x="3604" y="2759"/>
                            </a:lnTo>
                            <a:lnTo>
                              <a:pt x="3582" y="2665"/>
                            </a:lnTo>
                            <a:lnTo>
                              <a:pt x="3637" y="2520"/>
                            </a:lnTo>
                            <a:lnTo>
                              <a:pt x="3633" y="2411"/>
                            </a:lnTo>
                            <a:lnTo>
                              <a:pt x="3680" y="2274"/>
                            </a:lnTo>
                            <a:lnTo>
                              <a:pt x="3652" y="2132"/>
                            </a:lnTo>
                            <a:lnTo>
                              <a:pt x="3619" y="2069"/>
                            </a:lnTo>
                            <a:lnTo>
                              <a:pt x="3574" y="2018"/>
                            </a:lnTo>
                            <a:lnTo>
                              <a:pt x="3501" y="1946"/>
                            </a:lnTo>
                            <a:lnTo>
                              <a:pt x="3376" y="1881"/>
                            </a:lnTo>
                            <a:lnTo>
                              <a:pt x="3249" y="1877"/>
                            </a:lnTo>
                            <a:lnTo>
                              <a:pt x="3162" y="1877"/>
                            </a:lnTo>
                            <a:lnTo>
                              <a:pt x="3105" y="1793"/>
                            </a:lnTo>
                            <a:lnTo>
                              <a:pt x="3112" y="1670"/>
                            </a:lnTo>
                            <a:lnTo>
                              <a:pt x="3090" y="1532"/>
                            </a:lnTo>
                            <a:lnTo>
                              <a:pt x="3075" y="1409"/>
                            </a:lnTo>
                            <a:lnTo>
                              <a:pt x="3031" y="1271"/>
                            </a:lnTo>
                            <a:lnTo>
                              <a:pt x="2994" y="1096"/>
                            </a:lnTo>
                            <a:lnTo>
                              <a:pt x="2943" y="857"/>
                            </a:lnTo>
                            <a:lnTo>
                              <a:pt x="2892" y="748"/>
                            </a:lnTo>
                            <a:lnTo>
                              <a:pt x="2817" y="638"/>
                            </a:lnTo>
                            <a:lnTo>
                              <a:pt x="2774" y="490"/>
                            </a:lnTo>
                            <a:lnTo>
                              <a:pt x="2664" y="443"/>
                            </a:lnTo>
                            <a:lnTo>
                              <a:pt x="2645" y="341"/>
                            </a:lnTo>
                            <a:lnTo>
                              <a:pt x="2517" y="182"/>
                            </a:lnTo>
                            <a:lnTo>
                              <a:pt x="2414" y="0"/>
                            </a:lnTo>
                            <a:lnTo>
                              <a:pt x="2297" y="0"/>
                            </a:lnTo>
                            <a:lnTo>
                              <a:pt x="2194" y="0"/>
                            </a:lnTo>
                            <a:lnTo>
                              <a:pt x="2047" y="29"/>
                            </a:lnTo>
                            <a:lnTo>
                              <a:pt x="1974" y="131"/>
                            </a:lnTo>
                            <a:lnTo>
                              <a:pt x="1915" y="247"/>
                            </a:lnTo>
                            <a:lnTo>
                              <a:pt x="1666" y="305"/>
                            </a:lnTo>
                            <a:lnTo>
                              <a:pt x="1519" y="385"/>
                            </a:lnTo>
                            <a:lnTo>
                              <a:pt x="1437" y="539"/>
                            </a:lnTo>
                            <a:lnTo>
                              <a:pt x="1351" y="638"/>
                            </a:lnTo>
                            <a:lnTo>
                              <a:pt x="1221" y="688"/>
                            </a:lnTo>
                            <a:lnTo>
                              <a:pt x="1135" y="787"/>
                            </a:lnTo>
                            <a:lnTo>
                              <a:pt x="999" y="885"/>
                            </a:lnTo>
                            <a:lnTo>
                              <a:pt x="936" y="999"/>
                            </a:lnTo>
                            <a:lnTo>
                              <a:pt x="893" y="1112"/>
                            </a:lnTo>
                            <a:lnTo>
                              <a:pt x="1007" y="1242"/>
                            </a:lnTo>
                            <a:lnTo>
                              <a:pt x="1098" y="1383"/>
                            </a:lnTo>
                            <a:lnTo>
                              <a:pt x="1050" y="1530"/>
                            </a:lnTo>
                            <a:lnTo>
                              <a:pt x="970" y="1648"/>
                            </a:lnTo>
                            <a:lnTo>
                              <a:pt x="879" y="1731"/>
                            </a:lnTo>
                            <a:lnTo>
                              <a:pt x="838" y="1877"/>
                            </a:lnTo>
                            <a:lnTo>
                              <a:pt x="771" y="2031"/>
                            </a:lnTo>
                            <a:lnTo>
                              <a:pt x="761" y="2149"/>
                            </a:lnTo>
                            <a:lnTo>
                              <a:pt x="777" y="2360"/>
                            </a:lnTo>
                            <a:lnTo>
                              <a:pt x="751" y="2520"/>
                            </a:lnTo>
                            <a:lnTo>
                              <a:pt x="750" y="2630"/>
                            </a:lnTo>
                            <a:lnTo>
                              <a:pt x="742" y="2724"/>
                            </a:lnTo>
                            <a:lnTo>
                              <a:pt x="785" y="2793"/>
                            </a:lnTo>
                            <a:lnTo>
                              <a:pt x="793" y="2922"/>
                            </a:lnTo>
                            <a:lnTo>
                              <a:pt x="777" y="3050"/>
                            </a:lnTo>
                            <a:lnTo>
                              <a:pt x="793" y="3173"/>
                            </a:lnTo>
                            <a:lnTo>
                              <a:pt x="750" y="3319"/>
                            </a:lnTo>
                            <a:lnTo>
                              <a:pt x="708" y="3414"/>
                            </a:lnTo>
                            <a:lnTo>
                              <a:pt x="705" y="3519"/>
                            </a:lnTo>
                            <a:lnTo>
                              <a:pt x="664" y="3663"/>
                            </a:lnTo>
                            <a:lnTo>
                              <a:pt x="574" y="3765"/>
                            </a:lnTo>
                            <a:lnTo>
                              <a:pt x="478" y="3924"/>
                            </a:lnTo>
                            <a:lnTo>
                              <a:pt x="396" y="3981"/>
                            </a:lnTo>
                            <a:lnTo>
                              <a:pt x="319" y="4010"/>
                            </a:lnTo>
                            <a:lnTo>
                              <a:pt x="221" y="4072"/>
                            </a:lnTo>
                            <a:lnTo>
                              <a:pt x="209" y="4202"/>
                            </a:lnTo>
                            <a:lnTo>
                              <a:pt x="246" y="4308"/>
                            </a:lnTo>
                            <a:lnTo>
                              <a:pt x="226" y="4372"/>
                            </a:lnTo>
                            <a:lnTo>
                              <a:pt x="191" y="4470"/>
                            </a:lnTo>
                            <a:lnTo>
                              <a:pt x="146" y="4551"/>
                            </a:lnTo>
                            <a:lnTo>
                              <a:pt x="75" y="4599"/>
                            </a:lnTo>
                            <a:lnTo>
                              <a:pt x="57" y="4700"/>
                            </a:lnTo>
                            <a:lnTo>
                              <a:pt x="49" y="4808"/>
                            </a:lnTo>
                            <a:lnTo>
                              <a:pt x="15" y="4856"/>
                            </a:lnTo>
                            <a:lnTo>
                              <a:pt x="0" y="4927"/>
                            </a:lnTo>
                            <a:lnTo>
                              <a:pt x="41" y="5023"/>
                            </a:lnTo>
                            <a:lnTo>
                              <a:pt x="139" y="5089"/>
                            </a:lnTo>
                            <a:lnTo>
                              <a:pt x="186" y="5146"/>
                            </a:lnTo>
                            <a:lnTo>
                              <a:pt x="270" y="5181"/>
                            </a:lnTo>
                            <a:lnTo>
                              <a:pt x="402" y="5243"/>
                            </a:lnTo>
                            <a:close/>
                          </a:path>
                        </a:pathLst>
                      </a:custGeom>
                      <a:solidFill>
                        <a:schemeClr val="accent2"/>
                      </a:solidFill>
                      <a:ln w="12700" cmpd="sng">
                        <a:solidFill>
                          <a:schemeClr val="bg1">
                            <a:lumMod val="75000"/>
                          </a:schemeClr>
                        </a:solidFill>
                        <a:prstDash val="solid"/>
                        <a:round/>
                        <a:headEnd/>
                        <a:tailEnd/>
                      </a:ln>
                      <a:effec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Arial" charset="0"/>
                          <a:ea typeface="ＭＳ Ｐゴシック" pitchFamily="1" charset="-128"/>
                          <a:cs typeface="+mn-cs"/>
                        </a:endParaRPr>
                      </a:p>
                    </p:txBody>
                  </p:sp>
                </p:grpSp>
                <p:sp>
                  <p:nvSpPr>
                    <p:cNvPr id="92" name="Rectangle 91">
                      <a:extLst>
                        <a:ext uri="{FF2B5EF4-FFF2-40B4-BE49-F238E27FC236}">
                          <a16:creationId xmlns:a16="http://schemas.microsoft.com/office/drawing/2014/main" id="{7F72A08A-5841-47DC-AA20-69517FB73AA5}"/>
                        </a:ext>
                      </a:extLst>
                    </p:cNvPr>
                    <p:cNvSpPr/>
                    <p:nvPr/>
                  </p:nvSpPr>
                  <p:spPr>
                    <a:xfrm>
                      <a:off x="4344240" y="1398675"/>
                      <a:ext cx="559808" cy="192868"/>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GOMBE</a:t>
                      </a:r>
                    </a:p>
                  </p:txBody>
                </p:sp>
                <p:sp>
                  <p:nvSpPr>
                    <p:cNvPr id="94" name="Rectangle 93">
                      <a:extLst>
                        <a:ext uri="{FF2B5EF4-FFF2-40B4-BE49-F238E27FC236}">
                          <a16:creationId xmlns:a16="http://schemas.microsoft.com/office/drawing/2014/main" id="{B29427D3-DDA9-4A73-8252-E42BC208BA39}"/>
                        </a:ext>
                      </a:extLst>
                    </p:cNvPr>
                    <p:cNvSpPr/>
                    <p:nvPr/>
                  </p:nvSpPr>
                  <p:spPr>
                    <a:xfrm>
                      <a:off x="2845722" y="1497803"/>
                      <a:ext cx="747019" cy="192868"/>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KADUNA</a:t>
                      </a:r>
                    </a:p>
                  </p:txBody>
                </p:sp>
                <p:sp>
                  <p:nvSpPr>
                    <p:cNvPr id="95" name="Rectangle 94">
                      <a:extLst>
                        <a:ext uri="{FF2B5EF4-FFF2-40B4-BE49-F238E27FC236}">
                          <a16:creationId xmlns:a16="http://schemas.microsoft.com/office/drawing/2014/main" id="{70D80CC4-A55F-4DCB-B25D-9B30CB17DDBB}"/>
                        </a:ext>
                      </a:extLst>
                    </p:cNvPr>
                    <p:cNvSpPr/>
                    <p:nvPr/>
                  </p:nvSpPr>
                  <p:spPr>
                    <a:xfrm>
                      <a:off x="3772102" y="1545327"/>
                      <a:ext cx="655377"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BAUCHI</a:t>
                      </a:r>
                    </a:p>
                  </p:txBody>
                </p:sp>
                <p:sp>
                  <p:nvSpPr>
                    <p:cNvPr id="96" name="Rectangle 95">
                      <a:extLst>
                        <a:ext uri="{FF2B5EF4-FFF2-40B4-BE49-F238E27FC236}">
                          <a16:creationId xmlns:a16="http://schemas.microsoft.com/office/drawing/2014/main" id="{582F9EB4-D007-4260-A0C1-ECFB41BA6F9A}"/>
                        </a:ext>
                      </a:extLst>
                    </p:cNvPr>
                    <p:cNvSpPr/>
                    <p:nvPr/>
                  </p:nvSpPr>
                  <p:spPr>
                    <a:xfrm>
                      <a:off x="3237731" y="902098"/>
                      <a:ext cx="530542" cy="192868"/>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KANO</a:t>
                      </a:r>
                    </a:p>
                  </p:txBody>
                </p:sp>
                <p:sp>
                  <p:nvSpPr>
                    <p:cNvPr id="97" name="Rectangle 96">
                      <a:extLst>
                        <a:ext uri="{FF2B5EF4-FFF2-40B4-BE49-F238E27FC236}">
                          <a16:creationId xmlns:a16="http://schemas.microsoft.com/office/drawing/2014/main" id="{2833CF6B-921C-4DC9-9F94-B8E115328FA6}"/>
                        </a:ext>
                      </a:extLst>
                    </p:cNvPr>
                    <p:cNvSpPr/>
                    <p:nvPr/>
                  </p:nvSpPr>
                  <p:spPr>
                    <a:xfrm>
                      <a:off x="1944099" y="1783549"/>
                      <a:ext cx="689650"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NIGER</a:t>
                      </a:r>
                    </a:p>
                  </p:txBody>
                </p:sp>
                <p:sp>
                  <p:nvSpPr>
                    <p:cNvPr id="98" name="Rectangle 97">
                      <a:extLst>
                        <a:ext uri="{FF2B5EF4-FFF2-40B4-BE49-F238E27FC236}">
                          <a16:creationId xmlns:a16="http://schemas.microsoft.com/office/drawing/2014/main" id="{39DC5197-6986-489B-82B7-41F8A31D8882}"/>
                        </a:ext>
                      </a:extLst>
                    </p:cNvPr>
                    <p:cNvSpPr/>
                    <p:nvPr/>
                  </p:nvSpPr>
                  <p:spPr>
                    <a:xfrm>
                      <a:off x="2939786" y="2381107"/>
                      <a:ext cx="874634"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NASARAWA</a:t>
                      </a:r>
                    </a:p>
                  </p:txBody>
                </p:sp>
                <p:sp>
                  <p:nvSpPr>
                    <p:cNvPr id="101" name="Rectangle 100">
                      <a:extLst>
                        <a:ext uri="{FF2B5EF4-FFF2-40B4-BE49-F238E27FC236}">
                          <a16:creationId xmlns:a16="http://schemas.microsoft.com/office/drawing/2014/main" id="{4FB74C73-DD99-4E4B-9A12-CB2ABBA46A03}"/>
                        </a:ext>
                      </a:extLst>
                    </p:cNvPr>
                    <p:cNvSpPr/>
                    <p:nvPr/>
                  </p:nvSpPr>
                  <p:spPr>
                    <a:xfrm>
                      <a:off x="1163526" y="1030648"/>
                      <a:ext cx="873831"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KEBBI</a:t>
                      </a:r>
                    </a:p>
                  </p:txBody>
                </p:sp>
                <p:sp>
                  <p:nvSpPr>
                    <p:cNvPr id="102" name="Rectangle 101">
                      <a:extLst>
                        <a:ext uri="{FF2B5EF4-FFF2-40B4-BE49-F238E27FC236}">
                          <a16:creationId xmlns:a16="http://schemas.microsoft.com/office/drawing/2014/main" id="{CC738EB9-2B12-4A15-8D2C-A147C8A6A058}"/>
                        </a:ext>
                      </a:extLst>
                    </p:cNvPr>
                    <p:cNvSpPr/>
                    <p:nvPr/>
                  </p:nvSpPr>
                  <p:spPr>
                    <a:xfrm>
                      <a:off x="2719774" y="443055"/>
                      <a:ext cx="751080"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KATSINA</a:t>
                      </a:r>
                    </a:p>
                  </p:txBody>
                </p:sp>
                <p:sp>
                  <p:nvSpPr>
                    <p:cNvPr id="103" name="Rectangle 102">
                      <a:extLst>
                        <a:ext uri="{FF2B5EF4-FFF2-40B4-BE49-F238E27FC236}">
                          <a16:creationId xmlns:a16="http://schemas.microsoft.com/office/drawing/2014/main" id="{1F51F39B-9959-4B27-BA1D-3E6D0988B95C}"/>
                        </a:ext>
                      </a:extLst>
                    </p:cNvPr>
                    <p:cNvSpPr/>
                    <p:nvPr/>
                  </p:nvSpPr>
                  <p:spPr>
                    <a:xfrm>
                      <a:off x="2067034" y="798294"/>
                      <a:ext cx="782924"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ZAMFARA</a:t>
                      </a:r>
                    </a:p>
                  </p:txBody>
                </p:sp>
                <p:sp>
                  <p:nvSpPr>
                    <p:cNvPr id="104" name="Rectangle 103">
                      <a:extLst>
                        <a:ext uri="{FF2B5EF4-FFF2-40B4-BE49-F238E27FC236}">
                          <a16:creationId xmlns:a16="http://schemas.microsoft.com/office/drawing/2014/main" id="{BD3AD8F2-8687-46A5-BDAF-9DDF707B65F9}"/>
                        </a:ext>
                      </a:extLst>
                    </p:cNvPr>
                    <p:cNvSpPr/>
                    <p:nvPr/>
                  </p:nvSpPr>
                  <p:spPr>
                    <a:xfrm>
                      <a:off x="3685510" y="649171"/>
                      <a:ext cx="644830"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JIGAWA</a:t>
                      </a:r>
                    </a:p>
                  </p:txBody>
                </p:sp>
                <p:sp>
                  <p:nvSpPr>
                    <p:cNvPr id="105" name="Rectangle 104">
                      <a:extLst>
                        <a:ext uri="{FF2B5EF4-FFF2-40B4-BE49-F238E27FC236}">
                          <a16:creationId xmlns:a16="http://schemas.microsoft.com/office/drawing/2014/main" id="{08C4B345-78A7-4A42-BFE2-9E4A86EA26EE}"/>
                        </a:ext>
                      </a:extLst>
                    </p:cNvPr>
                    <p:cNvSpPr/>
                    <p:nvPr/>
                  </p:nvSpPr>
                  <p:spPr>
                    <a:xfrm>
                      <a:off x="4887109" y="1790420"/>
                      <a:ext cx="933013" cy="192868"/>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ADAMAWA</a:t>
                      </a:r>
                    </a:p>
                  </p:txBody>
                </p:sp>
                <p:sp>
                  <p:nvSpPr>
                    <p:cNvPr id="110" name="TextBox 109">
                      <a:extLst>
                        <a:ext uri="{FF2B5EF4-FFF2-40B4-BE49-F238E27FC236}">
                          <a16:creationId xmlns:a16="http://schemas.microsoft.com/office/drawing/2014/main" id="{93EAE8D9-13F9-48BE-9CCA-DB95A10643CF}"/>
                        </a:ext>
                      </a:extLst>
                    </p:cNvPr>
                    <p:cNvSpPr txBox="1"/>
                    <p:nvPr/>
                  </p:nvSpPr>
                  <p:spPr>
                    <a:xfrm>
                      <a:off x="1883956" y="272018"/>
                      <a:ext cx="517663" cy="16305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SOKOTO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11" name="TextBox 110">
                      <a:extLst>
                        <a:ext uri="{FF2B5EF4-FFF2-40B4-BE49-F238E27FC236}">
                          <a16:creationId xmlns:a16="http://schemas.microsoft.com/office/drawing/2014/main" id="{09F401A9-8E58-41AC-AFC6-12CC5D82C316}"/>
                        </a:ext>
                      </a:extLst>
                    </p:cNvPr>
                    <p:cNvSpPr txBox="1"/>
                    <p:nvPr/>
                  </p:nvSpPr>
                  <p:spPr>
                    <a:xfrm>
                      <a:off x="4693713" y="690890"/>
                      <a:ext cx="415849" cy="983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YOBE</a:t>
                      </a:r>
                    </a:p>
                  </p:txBody>
                </p:sp>
                <p:sp>
                  <p:nvSpPr>
                    <p:cNvPr id="112" name="TextBox 111">
                      <a:extLst>
                        <a:ext uri="{FF2B5EF4-FFF2-40B4-BE49-F238E27FC236}">
                          <a16:creationId xmlns:a16="http://schemas.microsoft.com/office/drawing/2014/main" id="{037BBEB0-0CCE-49AE-8227-5CE3D6617BAE}"/>
                        </a:ext>
                      </a:extLst>
                    </p:cNvPr>
                    <p:cNvSpPr txBox="1"/>
                    <p:nvPr/>
                  </p:nvSpPr>
                  <p:spPr>
                    <a:xfrm>
                      <a:off x="5596388" y="942761"/>
                      <a:ext cx="415849" cy="983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BORNO</a:t>
                      </a:r>
                    </a:p>
                  </p:txBody>
                </p:sp>
              </p:grpSp>
              <p:sp>
                <p:nvSpPr>
                  <p:cNvPr id="115" name="Rectangle 114">
                    <a:extLst>
                      <a:ext uri="{FF2B5EF4-FFF2-40B4-BE49-F238E27FC236}">
                        <a16:creationId xmlns:a16="http://schemas.microsoft.com/office/drawing/2014/main" id="{0F98056F-4244-40FB-B93E-A7587DD73E5C}"/>
                      </a:ext>
                    </a:extLst>
                  </p:cNvPr>
                  <p:cNvSpPr/>
                  <p:nvPr/>
                </p:nvSpPr>
                <p:spPr>
                  <a:xfrm>
                    <a:off x="1695820" y="2680606"/>
                    <a:ext cx="689650" cy="150009"/>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EKITI</a:t>
                    </a:r>
                  </a:p>
                </p:txBody>
              </p:sp>
              <p:sp>
                <p:nvSpPr>
                  <p:cNvPr id="116" name="Rectangle 115">
                    <a:extLst>
                      <a:ext uri="{FF2B5EF4-FFF2-40B4-BE49-F238E27FC236}">
                        <a16:creationId xmlns:a16="http://schemas.microsoft.com/office/drawing/2014/main" id="{D12B682E-A735-44FC-B7D3-4AC9CC2F1B5D}"/>
                      </a:ext>
                    </a:extLst>
                  </p:cNvPr>
                  <p:cNvSpPr/>
                  <p:nvPr/>
                </p:nvSpPr>
                <p:spPr>
                  <a:xfrm>
                    <a:off x="2019786" y="3173399"/>
                    <a:ext cx="689650" cy="150009"/>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EDO</a:t>
                    </a:r>
                  </a:p>
                </p:txBody>
              </p:sp>
            </p:grpSp>
            <p:sp>
              <p:nvSpPr>
                <p:cNvPr id="123" name="TextBox 122">
                  <a:extLst>
                    <a:ext uri="{FF2B5EF4-FFF2-40B4-BE49-F238E27FC236}">
                      <a16:creationId xmlns:a16="http://schemas.microsoft.com/office/drawing/2014/main" id="{72899E9E-1CF5-4421-B3B2-0E051EBD81B3}"/>
                    </a:ext>
                  </a:extLst>
                </p:cNvPr>
                <p:cNvSpPr txBox="1"/>
                <p:nvPr/>
              </p:nvSpPr>
              <p:spPr>
                <a:xfrm>
                  <a:off x="3392067" y="2772572"/>
                  <a:ext cx="188340" cy="11245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FCT</a:t>
                  </a:r>
                </a:p>
              </p:txBody>
            </p:sp>
          </p:grpSp>
          <p:sp>
            <p:nvSpPr>
              <p:cNvPr id="67" name="Rectangle 66">
                <a:extLst>
                  <a:ext uri="{FF2B5EF4-FFF2-40B4-BE49-F238E27FC236}">
                    <a16:creationId xmlns:a16="http://schemas.microsoft.com/office/drawing/2014/main" id="{574B4E5C-B9F5-49C1-A32C-6870EC20417E}"/>
                  </a:ext>
                </a:extLst>
              </p:cNvPr>
              <p:cNvSpPr/>
              <p:nvPr/>
            </p:nvSpPr>
            <p:spPr>
              <a:xfrm>
                <a:off x="1711226" y="3683156"/>
                <a:ext cx="608878" cy="185244"/>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LAGOS</a:t>
                </a:r>
              </a:p>
            </p:txBody>
          </p:sp>
        </p:grpSp>
        <p:sp>
          <p:nvSpPr>
            <p:cNvPr id="69" name="TextBox 68">
              <a:extLst>
                <a:ext uri="{FF2B5EF4-FFF2-40B4-BE49-F238E27FC236}">
                  <a16:creationId xmlns:a16="http://schemas.microsoft.com/office/drawing/2014/main" id="{2A36C303-3083-4489-9296-FEFB0AB3EF36}"/>
                </a:ext>
              </a:extLst>
            </p:cNvPr>
            <p:cNvSpPr txBox="1"/>
            <p:nvPr/>
          </p:nvSpPr>
          <p:spPr>
            <a:xfrm>
              <a:off x="6247323" y="2345220"/>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PLATEAU</a:t>
              </a:r>
            </a:p>
          </p:txBody>
        </p:sp>
        <p:sp>
          <p:nvSpPr>
            <p:cNvPr id="70" name="TextBox 69">
              <a:extLst>
                <a:ext uri="{FF2B5EF4-FFF2-40B4-BE49-F238E27FC236}">
                  <a16:creationId xmlns:a16="http://schemas.microsoft.com/office/drawing/2014/main" id="{43B43064-947B-4618-A0AF-8C9619601B26}"/>
                </a:ext>
              </a:extLst>
            </p:cNvPr>
            <p:cNvSpPr txBox="1"/>
            <p:nvPr/>
          </p:nvSpPr>
          <p:spPr>
            <a:xfrm>
              <a:off x="6750570" y="2788337"/>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TARABA</a:t>
              </a:r>
            </a:p>
          </p:txBody>
        </p:sp>
        <p:sp>
          <p:nvSpPr>
            <p:cNvPr id="71" name="TextBox 70">
              <a:extLst>
                <a:ext uri="{FF2B5EF4-FFF2-40B4-BE49-F238E27FC236}">
                  <a16:creationId xmlns:a16="http://schemas.microsoft.com/office/drawing/2014/main" id="{C542A141-4DED-4AFF-901B-519CBF387E37}"/>
                </a:ext>
              </a:extLst>
            </p:cNvPr>
            <p:cNvSpPr txBox="1"/>
            <p:nvPr/>
          </p:nvSpPr>
          <p:spPr>
            <a:xfrm>
              <a:off x="5752427" y="3958550"/>
              <a:ext cx="287737" cy="19968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CROSS RIVER</a:t>
              </a:r>
            </a:p>
          </p:txBody>
        </p:sp>
        <p:sp>
          <p:nvSpPr>
            <p:cNvPr id="72" name="TextBox 71">
              <a:extLst>
                <a:ext uri="{FF2B5EF4-FFF2-40B4-BE49-F238E27FC236}">
                  <a16:creationId xmlns:a16="http://schemas.microsoft.com/office/drawing/2014/main" id="{C17917AD-F735-4F07-9222-D326EA27EC8B}"/>
                </a:ext>
              </a:extLst>
            </p:cNvPr>
            <p:cNvSpPr txBox="1"/>
            <p:nvPr/>
          </p:nvSpPr>
          <p:spPr>
            <a:xfrm>
              <a:off x="5861097" y="3190786"/>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BENUE</a:t>
              </a:r>
            </a:p>
          </p:txBody>
        </p:sp>
        <p:sp>
          <p:nvSpPr>
            <p:cNvPr id="73" name="TextBox 72">
              <a:extLst>
                <a:ext uri="{FF2B5EF4-FFF2-40B4-BE49-F238E27FC236}">
                  <a16:creationId xmlns:a16="http://schemas.microsoft.com/office/drawing/2014/main" id="{CEEE91D7-3050-4556-B467-86B7404F30C5}"/>
                </a:ext>
              </a:extLst>
            </p:cNvPr>
            <p:cNvSpPr txBox="1"/>
            <p:nvPr/>
          </p:nvSpPr>
          <p:spPr>
            <a:xfrm>
              <a:off x="4899803" y="3017100"/>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KOGI</a:t>
              </a:r>
            </a:p>
          </p:txBody>
        </p:sp>
        <p:sp>
          <p:nvSpPr>
            <p:cNvPr id="74" name="TextBox 73">
              <a:extLst>
                <a:ext uri="{FF2B5EF4-FFF2-40B4-BE49-F238E27FC236}">
                  <a16:creationId xmlns:a16="http://schemas.microsoft.com/office/drawing/2014/main" id="{E6DDD7E8-3078-4D66-AD06-CF535AD7A2CC}"/>
                </a:ext>
              </a:extLst>
            </p:cNvPr>
            <p:cNvSpPr txBox="1"/>
            <p:nvPr/>
          </p:nvSpPr>
          <p:spPr>
            <a:xfrm>
              <a:off x="5286539" y="3542931"/>
              <a:ext cx="301673" cy="13758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ENUGU</a:t>
              </a:r>
            </a:p>
          </p:txBody>
        </p:sp>
        <p:sp>
          <p:nvSpPr>
            <p:cNvPr id="75" name="TextBox 74">
              <a:extLst>
                <a:ext uri="{FF2B5EF4-FFF2-40B4-BE49-F238E27FC236}">
                  <a16:creationId xmlns:a16="http://schemas.microsoft.com/office/drawing/2014/main" id="{602023D0-060F-4707-84E2-67D8D399E53C}"/>
                </a:ext>
              </a:extLst>
            </p:cNvPr>
            <p:cNvSpPr txBox="1"/>
            <p:nvPr/>
          </p:nvSpPr>
          <p:spPr>
            <a:xfrm>
              <a:off x="4490034" y="4105178"/>
              <a:ext cx="301673" cy="13758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DELTA</a:t>
              </a:r>
            </a:p>
          </p:txBody>
        </p:sp>
        <p:sp>
          <p:nvSpPr>
            <p:cNvPr id="76" name="TextBox 75">
              <a:extLst>
                <a:ext uri="{FF2B5EF4-FFF2-40B4-BE49-F238E27FC236}">
                  <a16:creationId xmlns:a16="http://schemas.microsoft.com/office/drawing/2014/main" id="{D521DDFA-1840-4FF1-960A-B2B4CE263923}"/>
                </a:ext>
              </a:extLst>
            </p:cNvPr>
            <p:cNvSpPr txBox="1"/>
            <p:nvPr/>
          </p:nvSpPr>
          <p:spPr>
            <a:xfrm>
              <a:off x="4565522" y="4552672"/>
              <a:ext cx="392704" cy="1181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BAYELSA</a:t>
              </a:r>
            </a:p>
          </p:txBody>
        </p:sp>
        <p:sp>
          <p:nvSpPr>
            <p:cNvPr id="77" name="TextBox 76">
              <a:extLst>
                <a:ext uri="{FF2B5EF4-FFF2-40B4-BE49-F238E27FC236}">
                  <a16:creationId xmlns:a16="http://schemas.microsoft.com/office/drawing/2014/main" id="{845610F3-AB61-4982-A40E-054878B7458C}"/>
                </a:ext>
              </a:extLst>
            </p:cNvPr>
            <p:cNvSpPr txBox="1"/>
            <p:nvPr/>
          </p:nvSpPr>
          <p:spPr>
            <a:xfrm>
              <a:off x="4912761" y="4345002"/>
              <a:ext cx="392704" cy="1181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RIVERS</a:t>
              </a:r>
            </a:p>
          </p:txBody>
        </p:sp>
        <p:sp>
          <p:nvSpPr>
            <p:cNvPr id="78" name="TextBox 77">
              <a:extLst>
                <a:ext uri="{FF2B5EF4-FFF2-40B4-BE49-F238E27FC236}">
                  <a16:creationId xmlns:a16="http://schemas.microsoft.com/office/drawing/2014/main" id="{020107BA-0ABE-4E1C-8C2B-BD05488B80E9}"/>
                </a:ext>
              </a:extLst>
            </p:cNvPr>
            <p:cNvSpPr txBox="1"/>
            <p:nvPr/>
          </p:nvSpPr>
          <p:spPr>
            <a:xfrm>
              <a:off x="5012761" y="3804926"/>
              <a:ext cx="455822" cy="90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ANAMBRA</a:t>
              </a:r>
            </a:p>
          </p:txBody>
        </p:sp>
        <p:sp>
          <p:nvSpPr>
            <p:cNvPr id="79" name="TextBox 78">
              <a:extLst>
                <a:ext uri="{FF2B5EF4-FFF2-40B4-BE49-F238E27FC236}">
                  <a16:creationId xmlns:a16="http://schemas.microsoft.com/office/drawing/2014/main" id="{C018F1B9-40FB-4BA9-BC4A-8B3026CEDC02}"/>
                </a:ext>
              </a:extLst>
            </p:cNvPr>
            <p:cNvSpPr txBox="1"/>
            <p:nvPr/>
          </p:nvSpPr>
          <p:spPr>
            <a:xfrm>
              <a:off x="5063082" y="4074688"/>
              <a:ext cx="203667" cy="10068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IMO</a:t>
              </a:r>
            </a:p>
          </p:txBody>
        </p:sp>
        <p:sp>
          <p:nvSpPr>
            <p:cNvPr id="80" name="TextBox 79">
              <a:extLst>
                <a:ext uri="{FF2B5EF4-FFF2-40B4-BE49-F238E27FC236}">
                  <a16:creationId xmlns:a16="http://schemas.microsoft.com/office/drawing/2014/main" id="{12F2EC3D-EB61-4940-9A95-1AB7871510F3}"/>
                </a:ext>
              </a:extLst>
            </p:cNvPr>
            <p:cNvSpPr txBox="1"/>
            <p:nvPr/>
          </p:nvSpPr>
          <p:spPr>
            <a:xfrm>
              <a:off x="5403911" y="4089998"/>
              <a:ext cx="203667" cy="10068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ABIA</a:t>
              </a:r>
            </a:p>
          </p:txBody>
        </p:sp>
        <p:sp>
          <p:nvSpPr>
            <p:cNvPr id="81" name="TextBox 80">
              <a:extLst>
                <a:ext uri="{FF2B5EF4-FFF2-40B4-BE49-F238E27FC236}">
                  <a16:creationId xmlns:a16="http://schemas.microsoft.com/office/drawing/2014/main" id="{552E350D-5CA4-4D2C-8E88-BAA0C6F3F936}"/>
                </a:ext>
              </a:extLst>
            </p:cNvPr>
            <p:cNvSpPr txBox="1"/>
            <p:nvPr/>
          </p:nvSpPr>
          <p:spPr>
            <a:xfrm>
              <a:off x="5439181" y="4391764"/>
              <a:ext cx="392704" cy="1181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AKWA IBOM</a:t>
              </a:r>
            </a:p>
          </p:txBody>
        </p:sp>
        <p:sp>
          <p:nvSpPr>
            <p:cNvPr id="82" name="TextBox 81">
              <a:extLst>
                <a:ext uri="{FF2B5EF4-FFF2-40B4-BE49-F238E27FC236}">
                  <a16:creationId xmlns:a16="http://schemas.microsoft.com/office/drawing/2014/main" id="{5C427566-A2C1-471C-ADAC-982E0F077E3A}"/>
                </a:ext>
              </a:extLst>
            </p:cNvPr>
            <p:cNvSpPr txBox="1"/>
            <p:nvPr/>
          </p:nvSpPr>
          <p:spPr>
            <a:xfrm>
              <a:off x="5578687" y="3695369"/>
              <a:ext cx="339398" cy="16047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EBONYI</a:t>
              </a:r>
            </a:p>
          </p:txBody>
        </p:sp>
        <p:sp>
          <p:nvSpPr>
            <p:cNvPr id="83" name="TextBox 82">
              <a:extLst>
                <a:ext uri="{FF2B5EF4-FFF2-40B4-BE49-F238E27FC236}">
                  <a16:creationId xmlns:a16="http://schemas.microsoft.com/office/drawing/2014/main" id="{4A9E06A0-1DB1-4D02-B7F6-1C63583CB14C}"/>
                </a:ext>
              </a:extLst>
            </p:cNvPr>
            <p:cNvSpPr txBox="1"/>
            <p:nvPr/>
          </p:nvSpPr>
          <p:spPr>
            <a:xfrm>
              <a:off x="4047738" y="2483211"/>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KWARA</a:t>
              </a:r>
            </a:p>
          </p:txBody>
        </p:sp>
        <p:sp>
          <p:nvSpPr>
            <p:cNvPr id="84" name="TextBox 83">
              <a:extLst>
                <a:ext uri="{FF2B5EF4-FFF2-40B4-BE49-F238E27FC236}">
                  <a16:creationId xmlns:a16="http://schemas.microsoft.com/office/drawing/2014/main" id="{744F220A-26BC-43BA-8CC2-7577969358A3}"/>
                </a:ext>
              </a:extLst>
            </p:cNvPr>
            <p:cNvSpPr txBox="1"/>
            <p:nvPr/>
          </p:nvSpPr>
          <p:spPr>
            <a:xfrm>
              <a:off x="3446576" y="2718196"/>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OYO</a:t>
              </a:r>
            </a:p>
          </p:txBody>
        </p:sp>
        <p:sp>
          <p:nvSpPr>
            <p:cNvPr id="85" name="TextBox 84">
              <a:extLst>
                <a:ext uri="{FF2B5EF4-FFF2-40B4-BE49-F238E27FC236}">
                  <a16:creationId xmlns:a16="http://schemas.microsoft.com/office/drawing/2014/main" id="{52D7778A-31E3-41C2-BCFD-1F95BDD74A16}"/>
                </a:ext>
              </a:extLst>
            </p:cNvPr>
            <p:cNvSpPr txBox="1"/>
            <p:nvPr/>
          </p:nvSpPr>
          <p:spPr>
            <a:xfrm>
              <a:off x="3966253" y="3072284"/>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OSUN</a:t>
              </a:r>
            </a:p>
          </p:txBody>
        </p:sp>
        <p:sp>
          <p:nvSpPr>
            <p:cNvPr id="86" name="TextBox 85">
              <a:extLst>
                <a:ext uri="{FF2B5EF4-FFF2-40B4-BE49-F238E27FC236}">
                  <a16:creationId xmlns:a16="http://schemas.microsoft.com/office/drawing/2014/main" id="{9C0894FE-71CA-4591-8CD5-81F537B534E5}"/>
                </a:ext>
              </a:extLst>
            </p:cNvPr>
            <p:cNvSpPr txBox="1"/>
            <p:nvPr/>
          </p:nvSpPr>
          <p:spPr>
            <a:xfrm>
              <a:off x="4131189" y="3433286"/>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ONDO</a:t>
              </a:r>
            </a:p>
          </p:txBody>
        </p:sp>
        <p:sp>
          <p:nvSpPr>
            <p:cNvPr id="87" name="TextBox 86">
              <a:extLst>
                <a:ext uri="{FF2B5EF4-FFF2-40B4-BE49-F238E27FC236}">
                  <a16:creationId xmlns:a16="http://schemas.microsoft.com/office/drawing/2014/main" id="{83FEABF0-EEAB-4FC5-A765-D99E87334715}"/>
                </a:ext>
              </a:extLst>
            </p:cNvPr>
            <p:cNvSpPr txBox="1"/>
            <p:nvPr/>
          </p:nvSpPr>
          <p:spPr>
            <a:xfrm>
              <a:off x="3235872" y="3286054"/>
              <a:ext cx="404577" cy="11036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OGUN</a:t>
              </a:r>
            </a:p>
          </p:txBody>
        </p:sp>
      </p:grpSp>
      <p:sp>
        <p:nvSpPr>
          <p:cNvPr id="7" name="TextBox 6">
            <a:extLst>
              <a:ext uri="{FF2B5EF4-FFF2-40B4-BE49-F238E27FC236}">
                <a16:creationId xmlns:a16="http://schemas.microsoft.com/office/drawing/2014/main" id="{06C73A60-E57C-468D-A586-B59E1D50BC38}"/>
              </a:ext>
            </a:extLst>
          </p:cNvPr>
          <p:cNvSpPr txBox="1"/>
          <p:nvPr/>
        </p:nvSpPr>
        <p:spPr>
          <a:xfrm>
            <a:off x="502383" y="6511275"/>
            <a:ext cx="5312239" cy="2074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*Engagement is defined in terms of interaction with state government and leadership. </a:t>
            </a:r>
          </a:p>
        </p:txBody>
      </p:sp>
    </p:spTree>
    <p:extLst>
      <p:ext uri="{BB962C8B-B14F-4D97-AF65-F5344CB8AC3E}">
        <p14:creationId xmlns:p14="http://schemas.microsoft.com/office/powerpoint/2010/main" val="2842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94">
            <a:extLst>
              <a:ext uri="{FF2B5EF4-FFF2-40B4-BE49-F238E27FC236}">
                <a16:creationId xmlns:a16="http://schemas.microsoft.com/office/drawing/2014/main" id="{B31EFFE7-C5CE-4C7B-86A3-81E1AACE36AB}"/>
              </a:ext>
            </a:extLst>
          </p:cNvPr>
          <p:cNvSpPr/>
          <p:nvPr/>
        </p:nvSpPr>
        <p:spPr>
          <a:xfrm>
            <a:off x="6827472" y="2548927"/>
            <a:ext cx="1562283" cy="2171914"/>
          </a:xfrm>
          <a:custGeom>
            <a:avLst/>
            <a:gdLst>
              <a:gd name="connsiteX0" fmla="*/ 0 w 2261066"/>
              <a:gd name="connsiteY0" fmla="*/ 0 h 2034353"/>
              <a:gd name="connsiteX1" fmla="*/ 2261066 w 2261066"/>
              <a:gd name="connsiteY1" fmla="*/ 0 h 2034353"/>
              <a:gd name="connsiteX2" fmla="*/ 2261066 w 2261066"/>
              <a:gd name="connsiteY2" fmla="*/ 2034353 h 2034353"/>
              <a:gd name="connsiteX3" fmla="*/ 0 w 2261066"/>
              <a:gd name="connsiteY3" fmla="*/ 2034353 h 2034353"/>
              <a:gd name="connsiteX4" fmla="*/ 0 w 2261066"/>
              <a:gd name="connsiteY4" fmla="*/ 0 h 2034353"/>
              <a:gd name="connsiteX0" fmla="*/ 53975 w 2261066"/>
              <a:gd name="connsiteY0" fmla="*/ 1174750 h 2034353"/>
              <a:gd name="connsiteX1" fmla="*/ 2261066 w 2261066"/>
              <a:gd name="connsiteY1" fmla="*/ 0 h 2034353"/>
              <a:gd name="connsiteX2" fmla="*/ 2261066 w 2261066"/>
              <a:gd name="connsiteY2" fmla="*/ 2034353 h 2034353"/>
              <a:gd name="connsiteX3" fmla="*/ 0 w 2261066"/>
              <a:gd name="connsiteY3" fmla="*/ 2034353 h 2034353"/>
              <a:gd name="connsiteX4" fmla="*/ 53975 w 2261066"/>
              <a:gd name="connsiteY4" fmla="*/ 1174750 h 2034353"/>
              <a:gd name="connsiteX0" fmla="*/ 12700 w 2261066"/>
              <a:gd name="connsiteY0" fmla="*/ 1457325 h 2034353"/>
              <a:gd name="connsiteX1" fmla="*/ 2261066 w 2261066"/>
              <a:gd name="connsiteY1" fmla="*/ 0 h 2034353"/>
              <a:gd name="connsiteX2" fmla="*/ 2261066 w 2261066"/>
              <a:gd name="connsiteY2" fmla="*/ 2034353 h 2034353"/>
              <a:gd name="connsiteX3" fmla="*/ 0 w 2261066"/>
              <a:gd name="connsiteY3" fmla="*/ 2034353 h 2034353"/>
              <a:gd name="connsiteX4" fmla="*/ 12700 w 2261066"/>
              <a:gd name="connsiteY4" fmla="*/ 1457325 h 2034353"/>
              <a:gd name="connsiteX0" fmla="*/ 15875 w 2261066"/>
              <a:gd name="connsiteY0" fmla="*/ 1476375 h 2034353"/>
              <a:gd name="connsiteX1" fmla="*/ 2261066 w 2261066"/>
              <a:gd name="connsiteY1" fmla="*/ 0 h 2034353"/>
              <a:gd name="connsiteX2" fmla="*/ 2261066 w 2261066"/>
              <a:gd name="connsiteY2" fmla="*/ 2034353 h 2034353"/>
              <a:gd name="connsiteX3" fmla="*/ 0 w 2261066"/>
              <a:gd name="connsiteY3" fmla="*/ 2034353 h 2034353"/>
              <a:gd name="connsiteX4" fmla="*/ 15875 w 2261066"/>
              <a:gd name="connsiteY4" fmla="*/ 1476375 h 2034353"/>
              <a:gd name="connsiteX0" fmla="*/ 15875 w 2261066"/>
              <a:gd name="connsiteY0" fmla="*/ 1476375 h 2034353"/>
              <a:gd name="connsiteX1" fmla="*/ 1607016 w 2261066"/>
              <a:gd name="connsiteY1" fmla="*/ 427803 h 2034353"/>
              <a:gd name="connsiteX2" fmla="*/ 2261066 w 2261066"/>
              <a:gd name="connsiteY2" fmla="*/ 0 h 2034353"/>
              <a:gd name="connsiteX3" fmla="*/ 2261066 w 2261066"/>
              <a:gd name="connsiteY3" fmla="*/ 2034353 h 2034353"/>
              <a:gd name="connsiteX4" fmla="*/ 0 w 2261066"/>
              <a:gd name="connsiteY4" fmla="*/ 2034353 h 2034353"/>
              <a:gd name="connsiteX5" fmla="*/ 15875 w 2261066"/>
              <a:gd name="connsiteY5" fmla="*/ 1476375 h 2034353"/>
              <a:gd name="connsiteX0" fmla="*/ 15875 w 2261066"/>
              <a:gd name="connsiteY0" fmla="*/ 1476375 h 2034353"/>
              <a:gd name="connsiteX1" fmla="*/ 1508591 w 2261066"/>
              <a:gd name="connsiteY1" fmla="*/ 326203 h 2034353"/>
              <a:gd name="connsiteX2" fmla="*/ 2261066 w 2261066"/>
              <a:gd name="connsiteY2" fmla="*/ 0 h 2034353"/>
              <a:gd name="connsiteX3" fmla="*/ 2261066 w 2261066"/>
              <a:gd name="connsiteY3" fmla="*/ 2034353 h 2034353"/>
              <a:gd name="connsiteX4" fmla="*/ 0 w 2261066"/>
              <a:gd name="connsiteY4" fmla="*/ 2034353 h 2034353"/>
              <a:gd name="connsiteX5" fmla="*/ 15875 w 2261066"/>
              <a:gd name="connsiteY5" fmla="*/ 1476375 h 2034353"/>
              <a:gd name="connsiteX0" fmla="*/ 61330 w 2261066"/>
              <a:gd name="connsiteY0" fmla="*/ 136190 h 2034353"/>
              <a:gd name="connsiteX1" fmla="*/ 1508591 w 2261066"/>
              <a:gd name="connsiteY1" fmla="*/ 326203 h 2034353"/>
              <a:gd name="connsiteX2" fmla="*/ 2261066 w 2261066"/>
              <a:gd name="connsiteY2" fmla="*/ 0 h 2034353"/>
              <a:gd name="connsiteX3" fmla="*/ 2261066 w 2261066"/>
              <a:gd name="connsiteY3" fmla="*/ 2034353 h 2034353"/>
              <a:gd name="connsiteX4" fmla="*/ 0 w 2261066"/>
              <a:gd name="connsiteY4" fmla="*/ 2034353 h 2034353"/>
              <a:gd name="connsiteX5" fmla="*/ 61330 w 2261066"/>
              <a:gd name="connsiteY5" fmla="*/ 136190 h 2034353"/>
              <a:gd name="connsiteX0" fmla="*/ 61330 w 2261066"/>
              <a:gd name="connsiteY0" fmla="*/ 136190 h 2034353"/>
              <a:gd name="connsiteX1" fmla="*/ 2261066 w 2261066"/>
              <a:gd name="connsiteY1" fmla="*/ 0 h 2034353"/>
              <a:gd name="connsiteX2" fmla="*/ 2261066 w 2261066"/>
              <a:gd name="connsiteY2" fmla="*/ 2034353 h 2034353"/>
              <a:gd name="connsiteX3" fmla="*/ 0 w 2261066"/>
              <a:gd name="connsiteY3" fmla="*/ 2034353 h 2034353"/>
              <a:gd name="connsiteX4" fmla="*/ 61330 w 2261066"/>
              <a:gd name="connsiteY4" fmla="*/ 136190 h 2034353"/>
              <a:gd name="connsiteX0" fmla="*/ 89738 w 2261066"/>
              <a:gd name="connsiteY0" fmla="*/ 159122 h 2034353"/>
              <a:gd name="connsiteX1" fmla="*/ 2261066 w 2261066"/>
              <a:gd name="connsiteY1" fmla="*/ 0 h 2034353"/>
              <a:gd name="connsiteX2" fmla="*/ 2261066 w 2261066"/>
              <a:gd name="connsiteY2" fmla="*/ 2034353 h 2034353"/>
              <a:gd name="connsiteX3" fmla="*/ 0 w 2261066"/>
              <a:gd name="connsiteY3" fmla="*/ 2034353 h 2034353"/>
              <a:gd name="connsiteX4" fmla="*/ 89738 w 2261066"/>
              <a:gd name="connsiteY4" fmla="*/ 159122 h 2034353"/>
              <a:gd name="connsiteX0" fmla="*/ 103944 w 2261066"/>
              <a:gd name="connsiteY0" fmla="*/ 136190 h 2034353"/>
              <a:gd name="connsiteX1" fmla="*/ 2261066 w 2261066"/>
              <a:gd name="connsiteY1" fmla="*/ 0 h 2034353"/>
              <a:gd name="connsiteX2" fmla="*/ 2261066 w 2261066"/>
              <a:gd name="connsiteY2" fmla="*/ 2034353 h 2034353"/>
              <a:gd name="connsiteX3" fmla="*/ 0 w 2261066"/>
              <a:gd name="connsiteY3" fmla="*/ 2034353 h 2034353"/>
              <a:gd name="connsiteX4" fmla="*/ 103944 w 2261066"/>
              <a:gd name="connsiteY4" fmla="*/ 136190 h 2034353"/>
              <a:gd name="connsiteX0" fmla="*/ 103944 w 2289475"/>
              <a:gd name="connsiteY0" fmla="*/ 161536 h 2059699"/>
              <a:gd name="connsiteX1" fmla="*/ 2289475 w 2289475"/>
              <a:gd name="connsiteY1" fmla="*/ 0 h 2059699"/>
              <a:gd name="connsiteX2" fmla="*/ 2261066 w 2289475"/>
              <a:gd name="connsiteY2" fmla="*/ 2059699 h 2059699"/>
              <a:gd name="connsiteX3" fmla="*/ 0 w 2289475"/>
              <a:gd name="connsiteY3" fmla="*/ 2059699 h 2059699"/>
              <a:gd name="connsiteX4" fmla="*/ 103944 w 2289475"/>
              <a:gd name="connsiteY4" fmla="*/ 161536 h 2059699"/>
              <a:gd name="connsiteX0" fmla="*/ 28188 w 2213719"/>
              <a:gd name="connsiteY0" fmla="*/ 161536 h 2059699"/>
              <a:gd name="connsiteX1" fmla="*/ 2213719 w 2213719"/>
              <a:gd name="connsiteY1" fmla="*/ 0 h 2059699"/>
              <a:gd name="connsiteX2" fmla="*/ 2185310 w 2213719"/>
              <a:gd name="connsiteY2" fmla="*/ 2059699 h 2059699"/>
              <a:gd name="connsiteX3" fmla="*/ 0 w 2213719"/>
              <a:gd name="connsiteY3" fmla="*/ 2056480 h 2059699"/>
              <a:gd name="connsiteX4" fmla="*/ 28188 w 2213719"/>
              <a:gd name="connsiteY4" fmla="*/ 161536 h 2059699"/>
              <a:gd name="connsiteX0" fmla="*/ 28188 w 2213719"/>
              <a:gd name="connsiteY0" fmla="*/ 170860 h 2069023"/>
              <a:gd name="connsiteX1" fmla="*/ 2213719 w 2213719"/>
              <a:gd name="connsiteY1" fmla="*/ 0 h 2069023"/>
              <a:gd name="connsiteX2" fmla="*/ 2185310 w 2213719"/>
              <a:gd name="connsiteY2" fmla="*/ 2069023 h 2069023"/>
              <a:gd name="connsiteX3" fmla="*/ 0 w 2213719"/>
              <a:gd name="connsiteY3" fmla="*/ 2065804 h 2069023"/>
              <a:gd name="connsiteX4" fmla="*/ 28188 w 2213719"/>
              <a:gd name="connsiteY4" fmla="*/ 170860 h 2069023"/>
              <a:gd name="connsiteX0" fmla="*/ 28188 w 2207452"/>
              <a:gd name="connsiteY0" fmla="*/ 26624 h 1924787"/>
              <a:gd name="connsiteX1" fmla="*/ 2207452 w 2207452"/>
              <a:gd name="connsiteY1" fmla="*/ 0 h 1924787"/>
              <a:gd name="connsiteX2" fmla="*/ 2185310 w 2207452"/>
              <a:gd name="connsiteY2" fmla="*/ 1924787 h 1924787"/>
              <a:gd name="connsiteX3" fmla="*/ 0 w 2207452"/>
              <a:gd name="connsiteY3" fmla="*/ 1921568 h 1924787"/>
              <a:gd name="connsiteX4" fmla="*/ 28188 w 2207452"/>
              <a:gd name="connsiteY4" fmla="*/ 26624 h 1924787"/>
              <a:gd name="connsiteX0" fmla="*/ 28188 w 2194919"/>
              <a:gd name="connsiteY0" fmla="*/ 0 h 1898163"/>
              <a:gd name="connsiteX1" fmla="*/ 2194919 w 2194919"/>
              <a:gd name="connsiteY1" fmla="*/ 664 h 1898163"/>
              <a:gd name="connsiteX2" fmla="*/ 2185310 w 2194919"/>
              <a:gd name="connsiteY2" fmla="*/ 1898163 h 1898163"/>
              <a:gd name="connsiteX3" fmla="*/ 0 w 2194919"/>
              <a:gd name="connsiteY3" fmla="*/ 1894944 h 1898163"/>
              <a:gd name="connsiteX4" fmla="*/ 28188 w 2194919"/>
              <a:gd name="connsiteY4" fmla="*/ 0 h 189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19" h="1898163">
                <a:moveTo>
                  <a:pt x="28188" y="0"/>
                </a:moveTo>
                <a:lnTo>
                  <a:pt x="2194919" y="664"/>
                </a:lnTo>
                <a:lnTo>
                  <a:pt x="2185310" y="1898163"/>
                </a:lnTo>
                <a:lnTo>
                  <a:pt x="0" y="1894944"/>
                </a:lnTo>
                <a:lnTo>
                  <a:pt x="28188" y="0"/>
                </a:lnTo>
                <a:close/>
              </a:path>
            </a:pathLst>
          </a:custGeom>
          <a:pattFill prst="pct20">
            <a:fgClr>
              <a:schemeClr val="accent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 name="Rectangle 194">
            <a:extLst>
              <a:ext uri="{FF2B5EF4-FFF2-40B4-BE49-F238E27FC236}">
                <a16:creationId xmlns:a16="http://schemas.microsoft.com/office/drawing/2014/main" id="{BE5BABC6-9C0A-4735-966B-28728985CD57}"/>
              </a:ext>
            </a:extLst>
          </p:cNvPr>
          <p:cNvSpPr/>
          <p:nvPr/>
        </p:nvSpPr>
        <p:spPr>
          <a:xfrm>
            <a:off x="6054424" y="2437405"/>
            <a:ext cx="795351" cy="2283436"/>
          </a:xfrm>
          <a:custGeom>
            <a:avLst/>
            <a:gdLst>
              <a:gd name="connsiteX0" fmla="*/ 0 w 2261066"/>
              <a:gd name="connsiteY0" fmla="*/ 0 h 2034353"/>
              <a:gd name="connsiteX1" fmla="*/ 2261066 w 2261066"/>
              <a:gd name="connsiteY1" fmla="*/ 0 h 2034353"/>
              <a:gd name="connsiteX2" fmla="*/ 2261066 w 2261066"/>
              <a:gd name="connsiteY2" fmla="*/ 2034353 h 2034353"/>
              <a:gd name="connsiteX3" fmla="*/ 0 w 2261066"/>
              <a:gd name="connsiteY3" fmla="*/ 2034353 h 2034353"/>
              <a:gd name="connsiteX4" fmla="*/ 0 w 2261066"/>
              <a:gd name="connsiteY4" fmla="*/ 0 h 2034353"/>
              <a:gd name="connsiteX0" fmla="*/ 53975 w 2261066"/>
              <a:gd name="connsiteY0" fmla="*/ 1174750 h 2034353"/>
              <a:gd name="connsiteX1" fmla="*/ 2261066 w 2261066"/>
              <a:gd name="connsiteY1" fmla="*/ 0 h 2034353"/>
              <a:gd name="connsiteX2" fmla="*/ 2261066 w 2261066"/>
              <a:gd name="connsiteY2" fmla="*/ 2034353 h 2034353"/>
              <a:gd name="connsiteX3" fmla="*/ 0 w 2261066"/>
              <a:gd name="connsiteY3" fmla="*/ 2034353 h 2034353"/>
              <a:gd name="connsiteX4" fmla="*/ 53975 w 2261066"/>
              <a:gd name="connsiteY4" fmla="*/ 1174750 h 2034353"/>
              <a:gd name="connsiteX0" fmla="*/ 12700 w 2261066"/>
              <a:gd name="connsiteY0" fmla="*/ 1457325 h 2034353"/>
              <a:gd name="connsiteX1" fmla="*/ 2261066 w 2261066"/>
              <a:gd name="connsiteY1" fmla="*/ 0 h 2034353"/>
              <a:gd name="connsiteX2" fmla="*/ 2261066 w 2261066"/>
              <a:gd name="connsiteY2" fmla="*/ 2034353 h 2034353"/>
              <a:gd name="connsiteX3" fmla="*/ 0 w 2261066"/>
              <a:gd name="connsiteY3" fmla="*/ 2034353 h 2034353"/>
              <a:gd name="connsiteX4" fmla="*/ 12700 w 2261066"/>
              <a:gd name="connsiteY4" fmla="*/ 1457325 h 2034353"/>
              <a:gd name="connsiteX0" fmla="*/ 15875 w 2261066"/>
              <a:gd name="connsiteY0" fmla="*/ 1476375 h 2034353"/>
              <a:gd name="connsiteX1" fmla="*/ 2261066 w 2261066"/>
              <a:gd name="connsiteY1" fmla="*/ 0 h 2034353"/>
              <a:gd name="connsiteX2" fmla="*/ 2261066 w 2261066"/>
              <a:gd name="connsiteY2" fmla="*/ 2034353 h 2034353"/>
              <a:gd name="connsiteX3" fmla="*/ 0 w 2261066"/>
              <a:gd name="connsiteY3" fmla="*/ 2034353 h 2034353"/>
              <a:gd name="connsiteX4" fmla="*/ 15875 w 2261066"/>
              <a:gd name="connsiteY4" fmla="*/ 1476375 h 2034353"/>
              <a:gd name="connsiteX0" fmla="*/ 15875 w 2261066"/>
              <a:gd name="connsiteY0" fmla="*/ 1476375 h 2034353"/>
              <a:gd name="connsiteX1" fmla="*/ 1607016 w 2261066"/>
              <a:gd name="connsiteY1" fmla="*/ 427803 h 2034353"/>
              <a:gd name="connsiteX2" fmla="*/ 2261066 w 2261066"/>
              <a:gd name="connsiteY2" fmla="*/ 0 h 2034353"/>
              <a:gd name="connsiteX3" fmla="*/ 2261066 w 2261066"/>
              <a:gd name="connsiteY3" fmla="*/ 2034353 h 2034353"/>
              <a:gd name="connsiteX4" fmla="*/ 0 w 2261066"/>
              <a:gd name="connsiteY4" fmla="*/ 2034353 h 2034353"/>
              <a:gd name="connsiteX5" fmla="*/ 15875 w 2261066"/>
              <a:gd name="connsiteY5" fmla="*/ 1476375 h 2034353"/>
              <a:gd name="connsiteX0" fmla="*/ 15875 w 2261066"/>
              <a:gd name="connsiteY0" fmla="*/ 1476375 h 2034353"/>
              <a:gd name="connsiteX1" fmla="*/ 1508591 w 2261066"/>
              <a:gd name="connsiteY1" fmla="*/ 326203 h 2034353"/>
              <a:gd name="connsiteX2" fmla="*/ 2261066 w 2261066"/>
              <a:gd name="connsiteY2" fmla="*/ 0 h 2034353"/>
              <a:gd name="connsiteX3" fmla="*/ 2261066 w 2261066"/>
              <a:gd name="connsiteY3" fmla="*/ 2034353 h 2034353"/>
              <a:gd name="connsiteX4" fmla="*/ 0 w 2261066"/>
              <a:gd name="connsiteY4" fmla="*/ 2034353 h 2034353"/>
              <a:gd name="connsiteX5" fmla="*/ 15875 w 2261066"/>
              <a:gd name="connsiteY5" fmla="*/ 1476375 h 2034353"/>
              <a:gd name="connsiteX0" fmla="*/ 61330 w 2261066"/>
              <a:gd name="connsiteY0" fmla="*/ 136190 h 2034353"/>
              <a:gd name="connsiteX1" fmla="*/ 1508591 w 2261066"/>
              <a:gd name="connsiteY1" fmla="*/ 326203 h 2034353"/>
              <a:gd name="connsiteX2" fmla="*/ 2261066 w 2261066"/>
              <a:gd name="connsiteY2" fmla="*/ 0 h 2034353"/>
              <a:gd name="connsiteX3" fmla="*/ 2261066 w 2261066"/>
              <a:gd name="connsiteY3" fmla="*/ 2034353 h 2034353"/>
              <a:gd name="connsiteX4" fmla="*/ 0 w 2261066"/>
              <a:gd name="connsiteY4" fmla="*/ 2034353 h 2034353"/>
              <a:gd name="connsiteX5" fmla="*/ 61330 w 2261066"/>
              <a:gd name="connsiteY5" fmla="*/ 136190 h 2034353"/>
              <a:gd name="connsiteX0" fmla="*/ 61330 w 2261066"/>
              <a:gd name="connsiteY0" fmla="*/ 136190 h 2034353"/>
              <a:gd name="connsiteX1" fmla="*/ 2261066 w 2261066"/>
              <a:gd name="connsiteY1" fmla="*/ 0 h 2034353"/>
              <a:gd name="connsiteX2" fmla="*/ 2261066 w 2261066"/>
              <a:gd name="connsiteY2" fmla="*/ 2034353 h 2034353"/>
              <a:gd name="connsiteX3" fmla="*/ 0 w 2261066"/>
              <a:gd name="connsiteY3" fmla="*/ 2034353 h 2034353"/>
              <a:gd name="connsiteX4" fmla="*/ 61330 w 2261066"/>
              <a:gd name="connsiteY4" fmla="*/ 136190 h 2034353"/>
              <a:gd name="connsiteX0" fmla="*/ 89738 w 2261066"/>
              <a:gd name="connsiteY0" fmla="*/ 159122 h 2034353"/>
              <a:gd name="connsiteX1" fmla="*/ 2261066 w 2261066"/>
              <a:gd name="connsiteY1" fmla="*/ 0 h 2034353"/>
              <a:gd name="connsiteX2" fmla="*/ 2261066 w 2261066"/>
              <a:gd name="connsiteY2" fmla="*/ 2034353 h 2034353"/>
              <a:gd name="connsiteX3" fmla="*/ 0 w 2261066"/>
              <a:gd name="connsiteY3" fmla="*/ 2034353 h 2034353"/>
              <a:gd name="connsiteX4" fmla="*/ 89738 w 2261066"/>
              <a:gd name="connsiteY4" fmla="*/ 159122 h 2034353"/>
              <a:gd name="connsiteX0" fmla="*/ 103944 w 2261066"/>
              <a:gd name="connsiteY0" fmla="*/ 136190 h 2034353"/>
              <a:gd name="connsiteX1" fmla="*/ 2261066 w 2261066"/>
              <a:gd name="connsiteY1" fmla="*/ 0 h 2034353"/>
              <a:gd name="connsiteX2" fmla="*/ 2261066 w 2261066"/>
              <a:gd name="connsiteY2" fmla="*/ 2034353 h 2034353"/>
              <a:gd name="connsiteX3" fmla="*/ 0 w 2261066"/>
              <a:gd name="connsiteY3" fmla="*/ 2034353 h 2034353"/>
              <a:gd name="connsiteX4" fmla="*/ 103944 w 2261066"/>
              <a:gd name="connsiteY4" fmla="*/ 136190 h 2034353"/>
              <a:gd name="connsiteX0" fmla="*/ 103944 w 2289475"/>
              <a:gd name="connsiteY0" fmla="*/ 161536 h 2059699"/>
              <a:gd name="connsiteX1" fmla="*/ 2289475 w 2289475"/>
              <a:gd name="connsiteY1" fmla="*/ 0 h 2059699"/>
              <a:gd name="connsiteX2" fmla="*/ 2261066 w 2289475"/>
              <a:gd name="connsiteY2" fmla="*/ 2059699 h 2059699"/>
              <a:gd name="connsiteX3" fmla="*/ 0 w 2289475"/>
              <a:gd name="connsiteY3" fmla="*/ 2059699 h 2059699"/>
              <a:gd name="connsiteX4" fmla="*/ 103944 w 2289475"/>
              <a:gd name="connsiteY4" fmla="*/ 161536 h 2059699"/>
              <a:gd name="connsiteX0" fmla="*/ 28188 w 2213719"/>
              <a:gd name="connsiteY0" fmla="*/ 161536 h 2059699"/>
              <a:gd name="connsiteX1" fmla="*/ 2213719 w 2213719"/>
              <a:gd name="connsiteY1" fmla="*/ 0 h 2059699"/>
              <a:gd name="connsiteX2" fmla="*/ 2185310 w 2213719"/>
              <a:gd name="connsiteY2" fmla="*/ 2059699 h 2059699"/>
              <a:gd name="connsiteX3" fmla="*/ 0 w 2213719"/>
              <a:gd name="connsiteY3" fmla="*/ 2056480 h 2059699"/>
              <a:gd name="connsiteX4" fmla="*/ 28188 w 2213719"/>
              <a:gd name="connsiteY4" fmla="*/ 161536 h 2059699"/>
              <a:gd name="connsiteX0" fmla="*/ 28188 w 2213719"/>
              <a:gd name="connsiteY0" fmla="*/ 170860 h 2069023"/>
              <a:gd name="connsiteX1" fmla="*/ 2213719 w 2213719"/>
              <a:gd name="connsiteY1" fmla="*/ 0 h 2069023"/>
              <a:gd name="connsiteX2" fmla="*/ 2185310 w 2213719"/>
              <a:gd name="connsiteY2" fmla="*/ 2069023 h 2069023"/>
              <a:gd name="connsiteX3" fmla="*/ 0 w 2213719"/>
              <a:gd name="connsiteY3" fmla="*/ 2065804 h 2069023"/>
              <a:gd name="connsiteX4" fmla="*/ 28188 w 2213719"/>
              <a:gd name="connsiteY4" fmla="*/ 170860 h 2069023"/>
              <a:gd name="connsiteX0" fmla="*/ 28188 w 2272724"/>
              <a:gd name="connsiteY0" fmla="*/ 0 h 1898163"/>
              <a:gd name="connsiteX1" fmla="*/ 2272724 w 2272724"/>
              <a:gd name="connsiteY1" fmla="*/ 90215 h 1898163"/>
              <a:gd name="connsiteX2" fmla="*/ 2185310 w 2272724"/>
              <a:gd name="connsiteY2" fmla="*/ 1898163 h 1898163"/>
              <a:gd name="connsiteX3" fmla="*/ 0 w 2272724"/>
              <a:gd name="connsiteY3" fmla="*/ 1894944 h 1898163"/>
              <a:gd name="connsiteX4" fmla="*/ 28188 w 2272724"/>
              <a:gd name="connsiteY4" fmla="*/ 0 h 189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724" h="1898163">
                <a:moveTo>
                  <a:pt x="28188" y="0"/>
                </a:moveTo>
                <a:lnTo>
                  <a:pt x="2272724" y="90215"/>
                </a:lnTo>
                <a:lnTo>
                  <a:pt x="2185310" y="1898163"/>
                </a:lnTo>
                <a:lnTo>
                  <a:pt x="0" y="1894944"/>
                </a:lnTo>
                <a:lnTo>
                  <a:pt x="28188" y="0"/>
                </a:lnTo>
                <a:close/>
              </a:path>
            </a:pathLst>
          </a:custGeom>
          <a:pattFill prst="pct20">
            <a:fgClr>
              <a:schemeClr val="accent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836B74EE-7F9D-4345-A06D-1C2578798219}"/>
              </a:ext>
            </a:extLst>
          </p:cNvPr>
          <p:cNvGraphicFramePr>
            <a:graphicFrameLocks/>
          </p:cNvGraphicFramePr>
          <p:nvPr/>
        </p:nvGraphicFramePr>
        <p:xfrm>
          <a:off x="1" y="757061"/>
          <a:ext cx="8665010" cy="520690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07960C7F-51F8-4285-BD58-2CDA34EDBFD6}"/>
              </a:ext>
            </a:extLst>
          </p:cNvPr>
          <p:cNvSpPr txBox="1"/>
          <p:nvPr/>
        </p:nvSpPr>
        <p:spPr>
          <a:xfrm>
            <a:off x="5395978" y="2975633"/>
            <a:ext cx="512487" cy="22593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6288"/>
                </a:solidFill>
                <a:effectLst/>
                <a:uLnTx/>
                <a:uFillTx/>
                <a:latin typeface="Arial" pitchFamily="34" charset="0"/>
                <a:ea typeface="+mn-ea"/>
                <a:cs typeface="Arial" pitchFamily="34" charset="0"/>
              </a:rPr>
              <a:t>Polio</a:t>
            </a:r>
            <a:endParaRPr kumimoji="0" lang="en-US" sz="1100" b="0" i="0" u="none" strike="noStrike" kern="1200" cap="none" spc="0" normalizeH="0" baseline="0" noProof="0" dirty="0">
              <a:ln>
                <a:noFill/>
              </a:ln>
              <a:solidFill>
                <a:srgbClr val="376288"/>
              </a:solidFill>
              <a:effectLst/>
              <a:uLnTx/>
              <a:uFillTx/>
              <a:latin typeface="Arial" pitchFamily="34" charset="0"/>
              <a:ea typeface="+mn-ea"/>
              <a:cs typeface="Arial" pitchFamily="34" charset="0"/>
            </a:endParaRPr>
          </a:p>
        </p:txBody>
      </p:sp>
      <p:sp>
        <p:nvSpPr>
          <p:cNvPr id="13" name="TextBox 12">
            <a:extLst>
              <a:ext uri="{FF2B5EF4-FFF2-40B4-BE49-F238E27FC236}">
                <a16:creationId xmlns:a16="http://schemas.microsoft.com/office/drawing/2014/main" id="{B2811E2E-77E7-498B-B92C-DDCE2DD7BB44}"/>
              </a:ext>
            </a:extLst>
          </p:cNvPr>
          <p:cNvSpPr txBox="1"/>
          <p:nvPr/>
        </p:nvSpPr>
        <p:spPr>
          <a:xfrm>
            <a:off x="5395978" y="2500386"/>
            <a:ext cx="512487" cy="22593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6288"/>
                </a:solidFill>
                <a:effectLst/>
                <a:uLnTx/>
                <a:uFillTx/>
                <a:latin typeface="Arial" pitchFamily="34" charset="0"/>
                <a:ea typeface="+mn-ea"/>
                <a:cs typeface="Arial" pitchFamily="34" charset="0"/>
              </a:rPr>
              <a:t>VxDel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76288"/>
              </a:solidFill>
              <a:effectLst/>
              <a:uLnTx/>
              <a:uFillTx/>
              <a:latin typeface="Arial" pitchFamily="34" charset="0"/>
              <a:ea typeface="+mn-ea"/>
              <a:cs typeface="Arial" pitchFamily="34" charset="0"/>
            </a:endParaRPr>
          </a:p>
        </p:txBody>
      </p:sp>
      <p:sp>
        <p:nvSpPr>
          <p:cNvPr id="14" name="TextBox 13">
            <a:extLst>
              <a:ext uri="{FF2B5EF4-FFF2-40B4-BE49-F238E27FC236}">
                <a16:creationId xmlns:a16="http://schemas.microsoft.com/office/drawing/2014/main" id="{7C6D2346-B994-4E4C-8899-9A9D3544F515}"/>
              </a:ext>
            </a:extLst>
          </p:cNvPr>
          <p:cNvSpPr txBox="1"/>
          <p:nvPr/>
        </p:nvSpPr>
        <p:spPr>
          <a:xfrm>
            <a:off x="5395978" y="3566455"/>
            <a:ext cx="512487" cy="22459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6288"/>
                </a:solidFill>
                <a:effectLst/>
                <a:uLnTx/>
                <a:uFillTx/>
                <a:latin typeface="Arial" pitchFamily="34" charset="0"/>
                <a:ea typeface="+mn-ea"/>
                <a:cs typeface="Arial" pitchFamily="34" charset="0"/>
              </a:rPr>
              <a:t>MNCH</a:t>
            </a:r>
          </a:p>
        </p:txBody>
      </p:sp>
      <p:sp>
        <p:nvSpPr>
          <p:cNvPr id="15" name="TextBox 14">
            <a:extLst>
              <a:ext uri="{FF2B5EF4-FFF2-40B4-BE49-F238E27FC236}">
                <a16:creationId xmlns:a16="http://schemas.microsoft.com/office/drawing/2014/main" id="{DD21F49E-35D8-4708-B1B4-044A53AA712D}"/>
              </a:ext>
            </a:extLst>
          </p:cNvPr>
          <p:cNvSpPr txBox="1"/>
          <p:nvPr/>
        </p:nvSpPr>
        <p:spPr>
          <a:xfrm>
            <a:off x="5395978" y="3990232"/>
            <a:ext cx="512487" cy="22459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FP</a:t>
            </a:r>
          </a:p>
        </p:txBody>
      </p:sp>
      <p:sp>
        <p:nvSpPr>
          <p:cNvPr id="16" name="TextBox 15">
            <a:extLst>
              <a:ext uri="{FF2B5EF4-FFF2-40B4-BE49-F238E27FC236}">
                <a16:creationId xmlns:a16="http://schemas.microsoft.com/office/drawing/2014/main" id="{B3BDD699-E465-43A6-A5F1-02DB89D91317}"/>
              </a:ext>
            </a:extLst>
          </p:cNvPr>
          <p:cNvSpPr txBox="1"/>
          <p:nvPr/>
        </p:nvSpPr>
        <p:spPr>
          <a:xfrm>
            <a:off x="5395979" y="4713356"/>
            <a:ext cx="512487" cy="22459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Ag</a:t>
            </a:r>
          </a:p>
        </p:txBody>
      </p:sp>
      <p:cxnSp>
        <p:nvCxnSpPr>
          <p:cNvPr id="77" name="Straight Connector 76">
            <a:extLst>
              <a:ext uri="{FF2B5EF4-FFF2-40B4-BE49-F238E27FC236}">
                <a16:creationId xmlns:a16="http://schemas.microsoft.com/office/drawing/2014/main" id="{4F849EA0-44D6-4F8F-98DC-62E18DC7387F}"/>
              </a:ext>
            </a:extLst>
          </p:cNvPr>
          <p:cNvCxnSpPr>
            <a:cxnSpLocks/>
          </p:cNvCxnSpPr>
          <p:nvPr/>
        </p:nvCxnSpPr>
        <p:spPr>
          <a:xfrm>
            <a:off x="5267595" y="2581053"/>
            <a:ext cx="0" cy="213978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8" name="Freeform 170">
            <a:extLst>
              <a:ext uri="{FF2B5EF4-FFF2-40B4-BE49-F238E27FC236}">
                <a16:creationId xmlns:a16="http://schemas.microsoft.com/office/drawing/2014/main" id="{E95A25AF-96A8-4065-8839-8B8ABC397A12}"/>
              </a:ext>
            </a:extLst>
          </p:cNvPr>
          <p:cNvSpPr>
            <a:spLocks noEditPoints="1"/>
          </p:cNvSpPr>
          <p:nvPr/>
        </p:nvSpPr>
        <p:spPr bwMode="auto">
          <a:xfrm>
            <a:off x="5212780" y="2500387"/>
            <a:ext cx="104979" cy="23334"/>
          </a:xfrm>
          <a:custGeom>
            <a:avLst/>
            <a:gdLst>
              <a:gd name="T0" fmla="*/ 53 w 106"/>
              <a:gd name="T1" fmla="*/ 0 h 105"/>
              <a:gd name="T2" fmla="*/ 0 w 106"/>
              <a:gd name="T3" fmla="*/ 53 h 105"/>
              <a:gd name="T4" fmla="*/ 53 w 106"/>
              <a:gd name="T5" fmla="*/ 105 h 105"/>
              <a:gd name="T6" fmla="*/ 106 w 106"/>
              <a:gd name="T7" fmla="*/ 53 h 105"/>
              <a:gd name="T8" fmla="*/ 53 w 106"/>
              <a:gd name="T9" fmla="*/ 0 h 105"/>
              <a:gd name="T10" fmla="*/ 65 w 106"/>
              <a:gd name="T11" fmla="*/ 45 h 105"/>
              <a:gd name="T12" fmla="*/ 76 w 106"/>
              <a:gd name="T13" fmla="*/ 55 h 105"/>
              <a:gd name="T14" fmla="*/ 76 w 106"/>
              <a:gd name="T15" fmla="*/ 67 h 105"/>
              <a:gd name="T16" fmla="*/ 65 w 106"/>
              <a:gd name="T17" fmla="*/ 77 h 105"/>
              <a:gd name="T18" fmla="*/ 59 w 106"/>
              <a:gd name="T19" fmla="*/ 77 h 105"/>
              <a:gd name="T20" fmla="*/ 59 w 106"/>
              <a:gd name="T21" fmla="*/ 87 h 105"/>
              <a:gd name="T22" fmla="*/ 53 w 106"/>
              <a:gd name="T23" fmla="*/ 93 h 105"/>
              <a:gd name="T24" fmla="*/ 46 w 106"/>
              <a:gd name="T25" fmla="*/ 87 h 105"/>
              <a:gd name="T26" fmla="*/ 46 w 106"/>
              <a:gd name="T27" fmla="*/ 77 h 105"/>
              <a:gd name="T28" fmla="*/ 36 w 106"/>
              <a:gd name="T29" fmla="*/ 77 h 105"/>
              <a:gd name="T30" fmla="*/ 30 w 106"/>
              <a:gd name="T31" fmla="*/ 71 h 105"/>
              <a:gd name="T32" fmla="*/ 36 w 106"/>
              <a:gd name="T33" fmla="*/ 64 h 105"/>
              <a:gd name="T34" fmla="*/ 62 w 106"/>
              <a:gd name="T35" fmla="*/ 64 h 105"/>
              <a:gd name="T36" fmla="*/ 62 w 106"/>
              <a:gd name="T37" fmla="*/ 58 h 105"/>
              <a:gd name="T38" fmla="*/ 41 w 106"/>
              <a:gd name="T39" fmla="*/ 58 h 105"/>
              <a:gd name="T40" fmla="*/ 30 w 106"/>
              <a:gd name="T41" fmla="*/ 48 h 105"/>
              <a:gd name="T42" fmla="*/ 30 w 106"/>
              <a:gd name="T43" fmla="*/ 37 h 105"/>
              <a:gd name="T44" fmla="*/ 41 w 106"/>
              <a:gd name="T45" fmla="*/ 26 h 105"/>
              <a:gd name="T46" fmla="*/ 46 w 106"/>
              <a:gd name="T47" fmla="*/ 26 h 105"/>
              <a:gd name="T48" fmla="*/ 46 w 106"/>
              <a:gd name="T49" fmla="*/ 18 h 105"/>
              <a:gd name="T50" fmla="*/ 53 w 106"/>
              <a:gd name="T51" fmla="*/ 12 h 105"/>
              <a:gd name="T52" fmla="*/ 59 w 106"/>
              <a:gd name="T53" fmla="*/ 18 h 105"/>
              <a:gd name="T54" fmla="*/ 59 w 106"/>
              <a:gd name="T55" fmla="*/ 26 h 105"/>
              <a:gd name="T56" fmla="*/ 69 w 106"/>
              <a:gd name="T57" fmla="*/ 26 h 105"/>
              <a:gd name="T58" fmla="*/ 76 w 106"/>
              <a:gd name="T59" fmla="*/ 33 h 105"/>
              <a:gd name="T60" fmla="*/ 69 w 106"/>
              <a:gd name="T61" fmla="*/ 40 h 105"/>
              <a:gd name="T62" fmla="*/ 43 w 106"/>
              <a:gd name="T63" fmla="*/ 40 h 105"/>
              <a:gd name="T64" fmla="*/ 43 w 106"/>
              <a:gd name="T65" fmla="*/ 45 h 105"/>
              <a:gd name="T66" fmla="*/ 65 w 106"/>
              <a:gd name="T67"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5">
                <a:moveTo>
                  <a:pt x="53" y="0"/>
                </a:moveTo>
                <a:cubicBezTo>
                  <a:pt x="24" y="0"/>
                  <a:pt x="0" y="23"/>
                  <a:pt x="0" y="53"/>
                </a:cubicBezTo>
                <a:cubicBezTo>
                  <a:pt x="0" y="82"/>
                  <a:pt x="24" y="105"/>
                  <a:pt x="53" y="105"/>
                </a:cubicBezTo>
                <a:cubicBezTo>
                  <a:pt x="82" y="105"/>
                  <a:pt x="106" y="82"/>
                  <a:pt x="106" y="53"/>
                </a:cubicBezTo>
                <a:cubicBezTo>
                  <a:pt x="106" y="23"/>
                  <a:pt x="82" y="0"/>
                  <a:pt x="53" y="0"/>
                </a:cubicBezTo>
                <a:close/>
                <a:moveTo>
                  <a:pt x="65" y="45"/>
                </a:moveTo>
                <a:cubicBezTo>
                  <a:pt x="71" y="45"/>
                  <a:pt x="76" y="50"/>
                  <a:pt x="76" y="55"/>
                </a:cubicBezTo>
                <a:cubicBezTo>
                  <a:pt x="76" y="67"/>
                  <a:pt x="76" y="67"/>
                  <a:pt x="76" y="67"/>
                </a:cubicBezTo>
                <a:cubicBezTo>
                  <a:pt x="76" y="73"/>
                  <a:pt x="71" y="77"/>
                  <a:pt x="65" y="77"/>
                </a:cubicBezTo>
                <a:cubicBezTo>
                  <a:pt x="59" y="77"/>
                  <a:pt x="59" y="77"/>
                  <a:pt x="59" y="77"/>
                </a:cubicBezTo>
                <a:cubicBezTo>
                  <a:pt x="59" y="87"/>
                  <a:pt x="59" y="87"/>
                  <a:pt x="59" y="87"/>
                </a:cubicBezTo>
                <a:cubicBezTo>
                  <a:pt x="59" y="90"/>
                  <a:pt x="56" y="93"/>
                  <a:pt x="53" y="93"/>
                </a:cubicBezTo>
                <a:cubicBezTo>
                  <a:pt x="49" y="93"/>
                  <a:pt x="46" y="90"/>
                  <a:pt x="46" y="87"/>
                </a:cubicBezTo>
                <a:cubicBezTo>
                  <a:pt x="46" y="77"/>
                  <a:pt x="46" y="77"/>
                  <a:pt x="46" y="77"/>
                </a:cubicBezTo>
                <a:cubicBezTo>
                  <a:pt x="36" y="77"/>
                  <a:pt x="36" y="77"/>
                  <a:pt x="36" y="77"/>
                </a:cubicBezTo>
                <a:cubicBezTo>
                  <a:pt x="33" y="77"/>
                  <a:pt x="30" y="74"/>
                  <a:pt x="30" y="71"/>
                </a:cubicBezTo>
                <a:cubicBezTo>
                  <a:pt x="30" y="67"/>
                  <a:pt x="33" y="64"/>
                  <a:pt x="36" y="64"/>
                </a:cubicBezTo>
                <a:cubicBezTo>
                  <a:pt x="62" y="64"/>
                  <a:pt x="62" y="64"/>
                  <a:pt x="62" y="64"/>
                </a:cubicBezTo>
                <a:cubicBezTo>
                  <a:pt x="62" y="58"/>
                  <a:pt x="62" y="58"/>
                  <a:pt x="62" y="58"/>
                </a:cubicBezTo>
                <a:cubicBezTo>
                  <a:pt x="41" y="58"/>
                  <a:pt x="41" y="58"/>
                  <a:pt x="41" y="58"/>
                </a:cubicBezTo>
                <a:cubicBezTo>
                  <a:pt x="35" y="58"/>
                  <a:pt x="30" y="54"/>
                  <a:pt x="30" y="48"/>
                </a:cubicBezTo>
                <a:cubicBezTo>
                  <a:pt x="30" y="37"/>
                  <a:pt x="30" y="37"/>
                  <a:pt x="30" y="37"/>
                </a:cubicBezTo>
                <a:cubicBezTo>
                  <a:pt x="30" y="31"/>
                  <a:pt x="35" y="26"/>
                  <a:pt x="41" y="26"/>
                </a:cubicBezTo>
                <a:cubicBezTo>
                  <a:pt x="46" y="26"/>
                  <a:pt x="46" y="26"/>
                  <a:pt x="46" y="26"/>
                </a:cubicBezTo>
                <a:cubicBezTo>
                  <a:pt x="46" y="18"/>
                  <a:pt x="46" y="18"/>
                  <a:pt x="46" y="18"/>
                </a:cubicBezTo>
                <a:cubicBezTo>
                  <a:pt x="46" y="15"/>
                  <a:pt x="49" y="12"/>
                  <a:pt x="53" y="12"/>
                </a:cubicBezTo>
                <a:cubicBezTo>
                  <a:pt x="56" y="12"/>
                  <a:pt x="59" y="15"/>
                  <a:pt x="59" y="18"/>
                </a:cubicBezTo>
                <a:cubicBezTo>
                  <a:pt x="59" y="26"/>
                  <a:pt x="59" y="26"/>
                  <a:pt x="59" y="26"/>
                </a:cubicBezTo>
                <a:cubicBezTo>
                  <a:pt x="69" y="26"/>
                  <a:pt x="69" y="26"/>
                  <a:pt x="69" y="26"/>
                </a:cubicBezTo>
                <a:cubicBezTo>
                  <a:pt x="73" y="26"/>
                  <a:pt x="76" y="29"/>
                  <a:pt x="76" y="33"/>
                </a:cubicBezTo>
                <a:cubicBezTo>
                  <a:pt x="76" y="37"/>
                  <a:pt x="73" y="40"/>
                  <a:pt x="69" y="40"/>
                </a:cubicBezTo>
                <a:cubicBezTo>
                  <a:pt x="43" y="40"/>
                  <a:pt x="43" y="40"/>
                  <a:pt x="43" y="40"/>
                </a:cubicBezTo>
                <a:cubicBezTo>
                  <a:pt x="43" y="45"/>
                  <a:pt x="43" y="45"/>
                  <a:pt x="43" y="45"/>
                </a:cubicBezTo>
                <a:lnTo>
                  <a:pt x="65" y="4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cxnSp>
        <p:nvCxnSpPr>
          <p:cNvPr id="75" name="Straight Connector 74">
            <a:extLst>
              <a:ext uri="{FF2B5EF4-FFF2-40B4-BE49-F238E27FC236}">
                <a16:creationId xmlns:a16="http://schemas.microsoft.com/office/drawing/2014/main" id="{C3C5DBCF-4491-4306-85F7-F3E87982EE14}"/>
              </a:ext>
            </a:extLst>
          </p:cNvPr>
          <p:cNvCxnSpPr>
            <a:cxnSpLocks/>
            <a:stCxn id="76" idx="28"/>
          </p:cNvCxnSpPr>
          <p:nvPr/>
        </p:nvCxnSpPr>
        <p:spPr>
          <a:xfrm flipH="1">
            <a:off x="3694821" y="1791110"/>
            <a:ext cx="7312" cy="2929731"/>
          </a:xfrm>
          <a:prstGeom prst="line">
            <a:avLst/>
          </a:prstGeom>
          <a:ln w="190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Freeform 170">
            <a:extLst>
              <a:ext uri="{FF2B5EF4-FFF2-40B4-BE49-F238E27FC236}">
                <a16:creationId xmlns:a16="http://schemas.microsoft.com/office/drawing/2014/main" id="{3514783A-8007-4371-80A0-7392046E6D2B}"/>
              </a:ext>
            </a:extLst>
          </p:cNvPr>
          <p:cNvSpPr>
            <a:spLocks noEditPoints="1"/>
          </p:cNvSpPr>
          <p:nvPr/>
        </p:nvSpPr>
        <p:spPr bwMode="auto">
          <a:xfrm>
            <a:off x="3656036" y="1785823"/>
            <a:ext cx="70816" cy="21351"/>
          </a:xfrm>
          <a:custGeom>
            <a:avLst/>
            <a:gdLst>
              <a:gd name="T0" fmla="*/ 53 w 106"/>
              <a:gd name="T1" fmla="*/ 0 h 105"/>
              <a:gd name="T2" fmla="*/ 0 w 106"/>
              <a:gd name="T3" fmla="*/ 53 h 105"/>
              <a:gd name="T4" fmla="*/ 53 w 106"/>
              <a:gd name="T5" fmla="*/ 105 h 105"/>
              <a:gd name="T6" fmla="*/ 106 w 106"/>
              <a:gd name="T7" fmla="*/ 53 h 105"/>
              <a:gd name="T8" fmla="*/ 53 w 106"/>
              <a:gd name="T9" fmla="*/ 0 h 105"/>
              <a:gd name="T10" fmla="*/ 65 w 106"/>
              <a:gd name="T11" fmla="*/ 45 h 105"/>
              <a:gd name="T12" fmla="*/ 76 w 106"/>
              <a:gd name="T13" fmla="*/ 55 h 105"/>
              <a:gd name="T14" fmla="*/ 76 w 106"/>
              <a:gd name="T15" fmla="*/ 67 h 105"/>
              <a:gd name="T16" fmla="*/ 65 w 106"/>
              <a:gd name="T17" fmla="*/ 77 h 105"/>
              <a:gd name="T18" fmla="*/ 59 w 106"/>
              <a:gd name="T19" fmla="*/ 77 h 105"/>
              <a:gd name="T20" fmla="*/ 59 w 106"/>
              <a:gd name="T21" fmla="*/ 87 h 105"/>
              <a:gd name="T22" fmla="*/ 53 w 106"/>
              <a:gd name="T23" fmla="*/ 93 h 105"/>
              <a:gd name="T24" fmla="*/ 46 w 106"/>
              <a:gd name="T25" fmla="*/ 87 h 105"/>
              <a:gd name="T26" fmla="*/ 46 w 106"/>
              <a:gd name="T27" fmla="*/ 77 h 105"/>
              <a:gd name="T28" fmla="*/ 36 w 106"/>
              <a:gd name="T29" fmla="*/ 77 h 105"/>
              <a:gd name="T30" fmla="*/ 30 w 106"/>
              <a:gd name="T31" fmla="*/ 71 h 105"/>
              <a:gd name="T32" fmla="*/ 36 w 106"/>
              <a:gd name="T33" fmla="*/ 64 h 105"/>
              <a:gd name="T34" fmla="*/ 62 w 106"/>
              <a:gd name="T35" fmla="*/ 64 h 105"/>
              <a:gd name="T36" fmla="*/ 62 w 106"/>
              <a:gd name="T37" fmla="*/ 58 h 105"/>
              <a:gd name="T38" fmla="*/ 41 w 106"/>
              <a:gd name="T39" fmla="*/ 58 h 105"/>
              <a:gd name="T40" fmla="*/ 30 w 106"/>
              <a:gd name="T41" fmla="*/ 48 h 105"/>
              <a:gd name="T42" fmla="*/ 30 w 106"/>
              <a:gd name="T43" fmla="*/ 37 h 105"/>
              <a:gd name="T44" fmla="*/ 41 w 106"/>
              <a:gd name="T45" fmla="*/ 26 h 105"/>
              <a:gd name="T46" fmla="*/ 46 w 106"/>
              <a:gd name="T47" fmla="*/ 26 h 105"/>
              <a:gd name="T48" fmla="*/ 46 w 106"/>
              <a:gd name="T49" fmla="*/ 18 h 105"/>
              <a:gd name="T50" fmla="*/ 53 w 106"/>
              <a:gd name="T51" fmla="*/ 12 h 105"/>
              <a:gd name="T52" fmla="*/ 59 w 106"/>
              <a:gd name="T53" fmla="*/ 18 h 105"/>
              <a:gd name="T54" fmla="*/ 59 w 106"/>
              <a:gd name="T55" fmla="*/ 26 h 105"/>
              <a:gd name="T56" fmla="*/ 69 w 106"/>
              <a:gd name="T57" fmla="*/ 26 h 105"/>
              <a:gd name="T58" fmla="*/ 76 w 106"/>
              <a:gd name="T59" fmla="*/ 33 h 105"/>
              <a:gd name="T60" fmla="*/ 69 w 106"/>
              <a:gd name="T61" fmla="*/ 40 h 105"/>
              <a:gd name="T62" fmla="*/ 43 w 106"/>
              <a:gd name="T63" fmla="*/ 40 h 105"/>
              <a:gd name="T64" fmla="*/ 43 w 106"/>
              <a:gd name="T65" fmla="*/ 45 h 105"/>
              <a:gd name="T66" fmla="*/ 65 w 106"/>
              <a:gd name="T67"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5">
                <a:moveTo>
                  <a:pt x="53" y="0"/>
                </a:moveTo>
                <a:cubicBezTo>
                  <a:pt x="24" y="0"/>
                  <a:pt x="0" y="23"/>
                  <a:pt x="0" y="53"/>
                </a:cubicBezTo>
                <a:cubicBezTo>
                  <a:pt x="0" y="82"/>
                  <a:pt x="24" y="105"/>
                  <a:pt x="53" y="105"/>
                </a:cubicBezTo>
                <a:cubicBezTo>
                  <a:pt x="82" y="105"/>
                  <a:pt x="106" y="82"/>
                  <a:pt x="106" y="53"/>
                </a:cubicBezTo>
                <a:cubicBezTo>
                  <a:pt x="106" y="23"/>
                  <a:pt x="82" y="0"/>
                  <a:pt x="53" y="0"/>
                </a:cubicBezTo>
                <a:close/>
                <a:moveTo>
                  <a:pt x="65" y="45"/>
                </a:moveTo>
                <a:cubicBezTo>
                  <a:pt x="71" y="45"/>
                  <a:pt x="76" y="50"/>
                  <a:pt x="76" y="55"/>
                </a:cubicBezTo>
                <a:cubicBezTo>
                  <a:pt x="76" y="67"/>
                  <a:pt x="76" y="67"/>
                  <a:pt x="76" y="67"/>
                </a:cubicBezTo>
                <a:cubicBezTo>
                  <a:pt x="76" y="73"/>
                  <a:pt x="71" y="77"/>
                  <a:pt x="65" y="77"/>
                </a:cubicBezTo>
                <a:cubicBezTo>
                  <a:pt x="59" y="77"/>
                  <a:pt x="59" y="77"/>
                  <a:pt x="59" y="77"/>
                </a:cubicBezTo>
                <a:cubicBezTo>
                  <a:pt x="59" y="87"/>
                  <a:pt x="59" y="87"/>
                  <a:pt x="59" y="87"/>
                </a:cubicBezTo>
                <a:cubicBezTo>
                  <a:pt x="59" y="90"/>
                  <a:pt x="56" y="93"/>
                  <a:pt x="53" y="93"/>
                </a:cubicBezTo>
                <a:cubicBezTo>
                  <a:pt x="49" y="93"/>
                  <a:pt x="46" y="90"/>
                  <a:pt x="46" y="87"/>
                </a:cubicBezTo>
                <a:cubicBezTo>
                  <a:pt x="46" y="77"/>
                  <a:pt x="46" y="77"/>
                  <a:pt x="46" y="77"/>
                </a:cubicBezTo>
                <a:cubicBezTo>
                  <a:pt x="36" y="77"/>
                  <a:pt x="36" y="77"/>
                  <a:pt x="36" y="77"/>
                </a:cubicBezTo>
                <a:cubicBezTo>
                  <a:pt x="33" y="77"/>
                  <a:pt x="30" y="74"/>
                  <a:pt x="30" y="71"/>
                </a:cubicBezTo>
                <a:cubicBezTo>
                  <a:pt x="30" y="67"/>
                  <a:pt x="33" y="64"/>
                  <a:pt x="36" y="64"/>
                </a:cubicBezTo>
                <a:cubicBezTo>
                  <a:pt x="62" y="64"/>
                  <a:pt x="62" y="64"/>
                  <a:pt x="62" y="64"/>
                </a:cubicBezTo>
                <a:cubicBezTo>
                  <a:pt x="62" y="58"/>
                  <a:pt x="62" y="58"/>
                  <a:pt x="62" y="58"/>
                </a:cubicBezTo>
                <a:cubicBezTo>
                  <a:pt x="41" y="58"/>
                  <a:pt x="41" y="58"/>
                  <a:pt x="41" y="58"/>
                </a:cubicBezTo>
                <a:cubicBezTo>
                  <a:pt x="35" y="58"/>
                  <a:pt x="30" y="54"/>
                  <a:pt x="30" y="48"/>
                </a:cubicBezTo>
                <a:cubicBezTo>
                  <a:pt x="30" y="37"/>
                  <a:pt x="30" y="37"/>
                  <a:pt x="30" y="37"/>
                </a:cubicBezTo>
                <a:cubicBezTo>
                  <a:pt x="30" y="31"/>
                  <a:pt x="35" y="26"/>
                  <a:pt x="41" y="26"/>
                </a:cubicBezTo>
                <a:cubicBezTo>
                  <a:pt x="46" y="26"/>
                  <a:pt x="46" y="26"/>
                  <a:pt x="46" y="26"/>
                </a:cubicBezTo>
                <a:cubicBezTo>
                  <a:pt x="46" y="18"/>
                  <a:pt x="46" y="18"/>
                  <a:pt x="46" y="18"/>
                </a:cubicBezTo>
                <a:cubicBezTo>
                  <a:pt x="46" y="15"/>
                  <a:pt x="49" y="12"/>
                  <a:pt x="53" y="12"/>
                </a:cubicBezTo>
                <a:cubicBezTo>
                  <a:pt x="56" y="12"/>
                  <a:pt x="59" y="15"/>
                  <a:pt x="59" y="18"/>
                </a:cubicBezTo>
                <a:cubicBezTo>
                  <a:pt x="59" y="26"/>
                  <a:pt x="59" y="26"/>
                  <a:pt x="59" y="26"/>
                </a:cubicBezTo>
                <a:cubicBezTo>
                  <a:pt x="69" y="26"/>
                  <a:pt x="69" y="26"/>
                  <a:pt x="69" y="26"/>
                </a:cubicBezTo>
                <a:cubicBezTo>
                  <a:pt x="73" y="26"/>
                  <a:pt x="76" y="29"/>
                  <a:pt x="76" y="33"/>
                </a:cubicBezTo>
                <a:cubicBezTo>
                  <a:pt x="76" y="37"/>
                  <a:pt x="73" y="40"/>
                  <a:pt x="69" y="40"/>
                </a:cubicBezTo>
                <a:cubicBezTo>
                  <a:pt x="43" y="40"/>
                  <a:pt x="43" y="40"/>
                  <a:pt x="43" y="40"/>
                </a:cubicBezTo>
                <a:cubicBezTo>
                  <a:pt x="43" y="45"/>
                  <a:pt x="43" y="45"/>
                  <a:pt x="43" y="45"/>
                </a:cubicBezTo>
                <a:lnTo>
                  <a:pt x="65" y="45"/>
                </a:lnTo>
                <a:close/>
              </a:path>
            </a:pathLst>
          </a:custGeom>
          <a:solidFill>
            <a:schemeClr val="accent3">
              <a:lumMod val="75000"/>
            </a:schemeClr>
          </a:solidFill>
          <a:ln w="12700">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cxnSp>
        <p:nvCxnSpPr>
          <p:cNvPr id="73" name="Straight Connector 72">
            <a:extLst>
              <a:ext uri="{FF2B5EF4-FFF2-40B4-BE49-F238E27FC236}">
                <a16:creationId xmlns:a16="http://schemas.microsoft.com/office/drawing/2014/main" id="{2930B751-A1CF-4C0F-9205-B77AB0FDD4B4}"/>
              </a:ext>
            </a:extLst>
          </p:cNvPr>
          <p:cNvCxnSpPr>
            <a:cxnSpLocks/>
          </p:cNvCxnSpPr>
          <p:nvPr/>
        </p:nvCxnSpPr>
        <p:spPr>
          <a:xfrm>
            <a:off x="4467059" y="1537293"/>
            <a:ext cx="0" cy="3175057"/>
          </a:xfrm>
          <a:prstGeom prst="line">
            <a:avLst/>
          </a:prstGeom>
          <a:ln w="190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Freeform 170">
            <a:extLst>
              <a:ext uri="{FF2B5EF4-FFF2-40B4-BE49-F238E27FC236}">
                <a16:creationId xmlns:a16="http://schemas.microsoft.com/office/drawing/2014/main" id="{5A5C0D89-02B9-4187-B866-63102AEBA776}"/>
              </a:ext>
            </a:extLst>
          </p:cNvPr>
          <p:cNvSpPr>
            <a:spLocks noEditPoints="1"/>
          </p:cNvSpPr>
          <p:nvPr/>
        </p:nvSpPr>
        <p:spPr bwMode="auto">
          <a:xfrm>
            <a:off x="4442021" y="1498326"/>
            <a:ext cx="45719" cy="21074"/>
          </a:xfrm>
          <a:custGeom>
            <a:avLst/>
            <a:gdLst>
              <a:gd name="T0" fmla="*/ 53 w 106"/>
              <a:gd name="T1" fmla="*/ 0 h 105"/>
              <a:gd name="T2" fmla="*/ 0 w 106"/>
              <a:gd name="T3" fmla="*/ 53 h 105"/>
              <a:gd name="T4" fmla="*/ 53 w 106"/>
              <a:gd name="T5" fmla="*/ 105 h 105"/>
              <a:gd name="T6" fmla="*/ 106 w 106"/>
              <a:gd name="T7" fmla="*/ 53 h 105"/>
              <a:gd name="T8" fmla="*/ 53 w 106"/>
              <a:gd name="T9" fmla="*/ 0 h 105"/>
              <a:gd name="T10" fmla="*/ 65 w 106"/>
              <a:gd name="T11" fmla="*/ 45 h 105"/>
              <a:gd name="T12" fmla="*/ 76 w 106"/>
              <a:gd name="T13" fmla="*/ 55 h 105"/>
              <a:gd name="T14" fmla="*/ 76 w 106"/>
              <a:gd name="T15" fmla="*/ 67 h 105"/>
              <a:gd name="T16" fmla="*/ 65 w 106"/>
              <a:gd name="T17" fmla="*/ 77 h 105"/>
              <a:gd name="T18" fmla="*/ 59 w 106"/>
              <a:gd name="T19" fmla="*/ 77 h 105"/>
              <a:gd name="T20" fmla="*/ 59 w 106"/>
              <a:gd name="T21" fmla="*/ 87 h 105"/>
              <a:gd name="T22" fmla="*/ 53 w 106"/>
              <a:gd name="T23" fmla="*/ 93 h 105"/>
              <a:gd name="T24" fmla="*/ 46 w 106"/>
              <a:gd name="T25" fmla="*/ 87 h 105"/>
              <a:gd name="T26" fmla="*/ 46 w 106"/>
              <a:gd name="T27" fmla="*/ 77 h 105"/>
              <a:gd name="T28" fmla="*/ 36 w 106"/>
              <a:gd name="T29" fmla="*/ 77 h 105"/>
              <a:gd name="T30" fmla="*/ 30 w 106"/>
              <a:gd name="T31" fmla="*/ 71 h 105"/>
              <a:gd name="T32" fmla="*/ 36 w 106"/>
              <a:gd name="T33" fmla="*/ 64 h 105"/>
              <a:gd name="T34" fmla="*/ 62 w 106"/>
              <a:gd name="T35" fmla="*/ 64 h 105"/>
              <a:gd name="T36" fmla="*/ 62 w 106"/>
              <a:gd name="T37" fmla="*/ 58 h 105"/>
              <a:gd name="T38" fmla="*/ 41 w 106"/>
              <a:gd name="T39" fmla="*/ 58 h 105"/>
              <a:gd name="T40" fmla="*/ 30 w 106"/>
              <a:gd name="T41" fmla="*/ 48 h 105"/>
              <a:gd name="T42" fmla="*/ 30 w 106"/>
              <a:gd name="T43" fmla="*/ 37 h 105"/>
              <a:gd name="T44" fmla="*/ 41 w 106"/>
              <a:gd name="T45" fmla="*/ 26 h 105"/>
              <a:gd name="T46" fmla="*/ 46 w 106"/>
              <a:gd name="T47" fmla="*/ 26 h 105"/>
              <a:gd name="T48" fmla="*/ 46 w 106"/>
              <a:gd name="T49" fmla="*/ 18 h 105"/>
              <a:gd name="T50" fmla="*/ 53 w 106"/>
              <a:gd name="T51" fmla="*/ 12 h 105"/>
              <a:gd name="T52" fmla="*/ 59 w 106"/>
              <a:gd name="T53" fmla="*/ 18 h 105"/>
              <a:gd name="T54" fmla="*/ 59 w 106"/>
              <a:gd name="T55" fmla="*/ 26 h 105"/>
              <a:gd name="T56" fmla="*/ 69 w 106"/>
              <a:gd name="T57" fmla="*/ 26 h 105"/>
              <a:gd name="T58" fmla="*/ 76 w 106"/>
              <a:gd name="T59" fmla="*/ 33 h 105"/>
              <a:gd name="T60" fmla="*/ 69 w 106"/>
              <a:gd name="T61" fmla="*/ 40 h 105"/>
              <a:gd name="T62" fmla="*/ 43 w 106"/>
              <a:gd name="T63" fmla="*/ 40 h 105"/>
              <a:gd name="T64" fmla="*/ 43 w 106"/>
              <a:gd name="T65" fmla="*/ 45 h 105"/>
              <a:gd name="T66" fmla="*/ 65 w 106"/>
              <a:gd name="T67"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5">
                <a:moveTo>
                  <a:pt x="53" y="0"/>
                </a:moveTo>
                <a:cubicBezTo>
                  <a:pt x="24" y="0"/>
                  <a:pt x="0" y="23"/>
                  <a:pt x="0" y="53"/>
                </a:cubicBezTo>
                <a:cubicBezTo>
                  <a:pt x="0" y="82"/>
                  <a:pt x="24" y="105"/>
                  <a:pt x="53" y="105"/>
                </a:cubicBezTo>
                <a:cubicBezTo>
                  <a:pt x="82" y="105"/>
                  <a:pt x="106" y="82"/>
                  <a:pt x="106" y="53"/>
                </a:cubicBezTo>
                <a:cubicBezTo>
                  <a:pt x="106" y="23"/>
                  <a:pt x="82" y="0"/>
                  <a:pt x="53" y="0"/>
                </a:cubicBezTo>
                <a:close/>
                <a:moveTo>
                  <a:pt x="65" y="45"/>
                </a:moveTo>
                <a:cubicBezTo>
                  <a:pt x="71" y="45"/>
                  <a:pt x="76" y="50"/>
                  <a:pt x="76" y="55"/>
                </a:cubicBezTo>
                <a:cubicBezTo>
                  <a:pt x="76" y="67"/>
                  <a:pt x="76" y="67"/>
                  <a:pt x="76" y="67"/>
                </a:cubicBezTo>
                <a:cubicBezTo>
                  <a:pt x="76" y="73"/>
                  <a:pt x="71" y="77"/>
                  <a:pt x="65" y="77"/>
                </a:cubicBezTo>
                <a:cubicBezTo>
                  <a:pt x="59" y="77"/>
                  <a:pt x="59" y="77"/>
                  <a:pt x="59" y="77"/>
                </a:cubicBezTo>
                <a:cubicBezTo>
                  <a:pt x="59" y="87"/>
                  <a:pt x="59" y="87"/>
                  <a:pt x="59" y="87"/>
                </a:cubicBezTo>
                <a:cubicBezTo>
                  <a:pt x="59" y="90"/>
                  <a:pt x="56" y="93"/>
                  <a:pt x="53" y="93"/>
                </a:cubicBezTo>
                <a:cubicBezTo>
                  <a:pt x="49" y="93"/>
                  <a:pt x="46" y="90"/>
                  <a:pt x="46" y="87"/>
                </a:cubicBezTo>
                <a:cubicBezTo>
                  <a:pt x="46" y="77"/>
                  <a:pt x="46" y="77"/>
                  <a:pt x="46" y="77"/>
                </a:cubicBezTo>
                <a:cubicBezTo>
                  <a:pt x="36" y="77"/>
                  <a:pt x="36" y="77"/>
                  <a:pt x="36" y="77"/>
                </a:cubicBezTo>
                <a:cubicBezTo>
                  <a:pt x="33" y="77"/>
                  <a:pt x="30" y="74"/>
                  <a:pt x="30" y="71"/>
                </a:cubicBezTo>
                <a:cubicBezTo>
                  <a:pt x="30" y="67"/>
                  <a:pt x="33" y="64"/>
                  <a:pt x="36" y="64"/>
                </a:cubicBezTo>
                <a:cubicBezTo>
                  <a:pt x="62" y="64"/>
                  <a:pt x="62" y="64"/>
                  <a:pt x="62" y="64"/>
                </a:cubicBezTo>
                <a:cubicBezTo>
                  <a:pt x="62" y="58"/>
                  <a:pt x="62" y="58"/>
                  <a:pt x="62" y="58"/>
                </a:cubicBezTo>
                <a:cubicBezTo>
                  <a:pt x="41" y="58"/>
                  <a:pt x="41" y="58"/>
                  <a:pt x="41" y="58"/>
                </a:cubicBezTo>
                <a:cubicBezTo>
                  <a:pt x="35" y="58"/>
                  <a:pt x="30" y="54"/>
                  <a:pt x="30" y="48"/>
                </a:cubicBezTo>
                <a:cubicBezTo>
                  <a:pt x="30" y="37"/>
                  <a:pt x="30" y="37"/>
                  <a:pt x="30" y="37"/>
                </a:cubicBezTo>
                <a:cubicBezTo>
                  <a:pt x="30" y="31"/>
                  <a:pt x="35" y="26"/>
                  <a:pt x="41" y="26"/>
                </a:cubicBezTo>
                <a:cubicBezTo>
                  <a:pt x="46" y="26"/>
                  <a:pt x="46" y="26"/>
                  <a:pt x="46" y="26"/>
                </a:cubicBezTo>
                <a:cubicBezTo>
                  <a:pt x="46" y="18"/>
                  <a:pt x="46" y="18"/>
                  <a:pt x="46" y="18"/>
                </a:cubicBezTo>
                <a:cubicBezTo>
                  <a:pt x="46" y="15"/>
                  <a:pt x="49" y="12"/>
                  <a:pt x="53" y="12"/>
                </a:cubicBezTo>
                <a:cubicBezTo>
                  <a:pt x="56" y="12"/>
                  <a:pt x="59" y="15"/>
                  <a:pt x="59" y="18"/>
                </a:cubicBezTo>
                <a:cubicBezTo>
                  <a:pt x="59" y="26"/>
                  <a:pt x="59" y="26"/>
                  <a:pt x="59" y="26"/>
                </a:cubicBezTo>
                <a:cubicBezTo>
                  <a:pt x="69" y="26"/>
                  <a:pt x="69" y="26"/>
                  <a:pt x="69" y="26"/>
                </a:cubicBezTo>
                <a:cubicBezTo>
                  <a:pt x="73" y="26"/>
                  <a:pt x="76" y="29"/>
                  <a:pt x="76" y="33"/>
                </a:cubicBezTo>
                <a:cubicBezTo>
                  <a:pt x="76" y="37"/>
                  <a:pt x="73" y="40"/>
                  <a:pt x="69" y="40"/>
                </a:cubicBezTo>
                <a:cubicBezTo>
                  <a:pt x="43" y="40"/>
                  <a:pt x="43" y="40"/>
                  <a:pt x="43" y="40"/>
                </a:cubicBezTo>
                <a:cubicBezTo>
                  <a:pt x="43" y="45"/>
                  <a:pt x="43" y="45"/>
                  <a:pt x="43" y="45"/>
                </a:cubicBezTo>
                <a:lnTo>
                  <a:pt x="65" y="45"/>
                </a:lnTo>
                <a:close/>
              </a:path>
            </a:pathLst>
          </a:custGeom>
          <a:solidFill>
            <a:schemeClr val="accent3">
              <a:lumMod val="75000"/>
            </a:schemeClr>
          </a:solidFill>
          <a:ln w="12700">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cxnSp>
        <p:nvCxnSpPr>
          <p:cNvPr id="66" name="Straight Connector 65">
            <a:extLst>
              <a:ext uri="{FF2B5EF4-FFF2-40B4-BE49-F238E27FC236}">
                <a16:creationId xmlns:a16="http://schemas.microsoft.com/office/drawing/2014/main" id="{49FFB446-B5F0-4B40-B61F-AF9EC18DF1B0}"/>
              </a:ext>
            </a:extLst>
          </p:cNvPr>
          <p:cNvCxnSpPr>
            <a:cxnSpLocks/>
          </p:cNvCxnSpPr>
          <p:nvPr/>
        </p:nvCxnSpPr>
        <p:spPr>
          <a:xfrm>
            <a:off x="2892237" y="3078266"/>
            <a:ext cx="0" cy="1634084"/>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8A73A96-92DC-4329-AF02-27A19E0FA0E6}"/>
              </a:ext>
            </a:extLst>
          </p:cNvPr>
          <p:cNvCxnSpPr>
            <a:cxnSpLocks/>
          </p:cNvCxnSpPr>
          <p:nvPr/>
        </p:nvCxnSpPr>
        <p:spPr>
          <a:xfrm>
            <a:off x="8394592" y="2612719"/>
            <a:ext cx="0" cy="2099631"/>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2BA8A84-42B8-4B31-903A-A83A9C8F0901}"/>
              </a:ext>
            </a:extLst>
          </p:cNvPr>
          <p:cNvGrpSpPr/>
          <p:nvPr/>
        </p:nvGrpSpPr>
        <p:grpSpPr>
          <a:xfrm>
            <a:off x="4415001" y="1376174"/>
            <a:ext cx="123379" cy="128016"/>
            <a:chOff x="2792963" y="720508"/>
            <a:chExt cx="394420" cy="394420"/>
          </a:xfrm>
        </p:grpSpPr>
        <p:sp>
          <p:nvSpPr>
            <p:cNvPr id="82" name="Oval 81">
              <a:extLst>
                <a:ext uri="{FF2B5EF4-FFF2-40B4-BE49-F238E27FC236}">
                  <a16:creationId xmlns:a16="http://schemas.microsoft.com/office/drawing/2014/main" id="{57CF24A5-2A43-4F43-B10F-66CD2D26E027}"/>
                </a:ext>
              </a:extLst>
            </p:cNvPr>
            <p:cNvSpPr/>
            <p:nvPr/>
          </p:nvSpPr>
          <p:spPr>
            <a:xfrm>
              <a:off x="2792963" y="720508"/>
              <a:ext cx="394420" cy="394420"/>
            </a:xfrm>
            <a:prstGeom prst="ellipse">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3" name="Group 82">
              <a:extLst>
                <a:ext uri="{FF2B5EF4-FFF2-40B4-BE49-F238E27FC236}">
                  <a16:creationId xmlns:a16="http://schemas.microsoft.com/office/drawing/2014/main" id="{D95DAB00-3D8A-4F02-9A52-3B05D0EC72E7}"/>
                </a:ext>
              </a:extLst>
            </p:cNvPr>
            <p:cNvGrpSpPr/>
            <p:nvPr/>
          </p:nvGrpSpPr>
          <p:grpSpPr>
            <a:xfrm>
              <a:off x="2850395" y="807861"/>
              <a:ext cx="271297" cy="233489"/>
              <a:chOff x="1714500" y="1493838"/>
              <a:chExt cx="417513" cy="359328"/>
            </a:xfrm>
          </p:grpSpPr>
          <p:sp>
            <p:nvSpPr>
              <p:cNvPr id="84" name="Freeform 170">
                <a:extLst>
                  <a:ext uri="{FF2B5EF4-FFF2-40B4-BE49-F238E27FC236}">
                    <a16:creationId xmlns:a16="http://schemas.microsoft.com/office/drawing/2014/main" id="{182E3891-CF4C-474A-BA05-442DA58F204E}"/>
                  </a:ext>
                </a:extLst>
              </p:cNvPr>
              <p:cNvSpPr>
                <a:spLocks noEditPoints="1"/>
              </p:cNvSpPr>
              <p:nvPr/>
            </p:nvSpPr>
            <p:spPr bwMode="auto">
              <a:xfrm>
                <a:off x="1856581" y="1719816"/>
                <a:ext cx="133350" cy="133350"/>
              </a:xfrm>
              <a:custGeom>
                <a:avLst/>
                <a:gdLst>
                  <a:gd name="T0" fmla="*/ 53 w 106"/>
                  <a:gd name="T1" fmla="*/ 0 h 105"/>
                  <a:gd name="T2" fmla="*/ 0 w 106"/>
                  <a:gd name="T3" fmla="*/ 53 h 105"/>
                  <a:gd name="T4" fmla="*/ 53 w 106"/>
                  <a:gd name="T5" fmla="*/ 105 h 105"/>
                  <a:gd name="T6" fmla="*/ 106 w 106"/>
                  <a:gd name="T7" fmla="*/ 53 h 105"/>
                  <a:gd name="T8" fmla="*/ 53 w 106"/>
                  <a:gd name="T9" fmla="*/ 0 h 105"/>
                  <a:gd name="T10" fmla="*/ 65 w 106"/>
                  <a:gd name="T11" fmla="*/ 45 h 105"/>
                  <a:gd name="T12" fmla="*/ 76 w 106"/>
                  <a:gd name="T13" fmla="*/ 55 h 105"/>
                  <a:gd name="T14" fmla="*/ 76 w 106"/>
                  <a:gd name="T15" fmla="*/ 67 h 105"/>
                  <a:gd name="T16" fmla="*/ 65 w 106"/>
                  <a:gd name="T17" fmla="*/ 77 h 105"/>
                  <a:gd name="T18" fmla="*/ 59 w 106"/>
                  <a:gd name="T19" fmla="*/ 77 h 105"/>
                  <a:gd name="T20" fmla="*/ 59 w 106"/>
                  <a:gd name="T21" fmla="*/ 87 h 105"/>
                  <a:gd name="T22" fmla="*/ 53 w 106"/>
                  <a:gd name="T23" fmla="*/ 93 h 105"/>
                  <a:gd name="T24" fmla="*/ 46 w 106"/>
                  <a:gd name="T25" fmla="*/ 87 h 105"/>
                  <a:gd name="T26" fmla="*/ 46 w 106"/>
                  <a:gd name="T27" fmla="*/ 77 h 105"/>
                  <a:gd name="T28" fmla="*/ 36 w 106"/>
                  <a:gd name="T29" fmla="*/ 77 h 105"/>
                  <a:gd name="T30" fmla="*/ 30 w 106"/>
                  <a:gd name="T31" fmla="*/ 71 h 105"/>
                  <a:gd name="T32" fmla="*/ 36 w 106"/>
                  <a:gd name="T33" fmla="*/ 64 h 105"/>
                  <a:gd name="T34" fmla="*/ 62 w 106"/>
                  <a:gd name="T35" fmla="*/ 64 h 105"/>
                  <a:gd name="T36" fmla="*/ 62 w 106"/>
                  <a:gd name="T37" fmla="*/ 58 h 105"/>
                  <a:gd name="T38" fmla="*/ 41 w 106"/>
                  <a:gd name="T39" fmla="*/ 58 h 105"/>
                  <a:gd name="T40" fmla="*/ 30 w 106"/>
                  <a:gd name="T41" fmla="*/ 48 h 105"/>
                  <a:gd name="T42" fmla="*/ 30 w 106"/>
                  <a:gd name="T43" fmla="*/ 37 h 105"/>
                  <a:gd name="T44" fmla="*/ 41 w 106"/>
                  <a:gd name="T45" fmla="*/ 26 h 105"/>
                  <a:gd name="T46" fmla="*/ 46 w 106"/>
                  <a:gd name="T47" fmla="*/ 26 h 105"/>
                  <a:gd name="T48" fmla="*/ 46 w 106"/>
                  <a:gd name="T49" fmla="*/ 18 h 105"/>
                  <a:gd name="T50" fmla="*/ 53 w 106"/>
                  <a:gd name="T51" fmla="*/ 12 h 105"/>
                  <a:gd name="T52" fmla="*/ 59 w 106"/>
                  <a:gd name="T53" fmla="*/ 18 h 105"/>
                  <a:gd name="T54" fmla="*/ 59 w 106"/>
                  <a:gd name="T55" fmla="*/ 26 h 105"/>
                  <a:gd name="T56" fmla="*/ 69 w 106"/>
                  <a:gd name="T57" fmla="*/ 26 h 105"/>
                  <a:gd name="T58" fmla="*/ 76 w 106"/>
                  <a:gd name="T59" fmla="*/ 33 h 105"/>
                  <a:gd name="T60" fmla="*/ 69 w 106"/>
                  <a:gd name="T61" fmla="*/ 40 h 105"/>
                  <a:gd name="T62" fmla="*/ 43 w 106"/>
                  <a:gd name="T63" fmla="*/ 40 h 105"/>
                  <a:gd name="T64" fmla="*/ 43 w 106"/>
                  <a:gd name="T65" fmla="*/ 45 h 105"/>
                  <a:gd name="T66" fmla="*/ 65 w 106"/>
                  <a:gd name="T67"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5">
                    <a:moveTo>
                      <a:pt x="53" y="0"/>
                    </a:moveTo>
                    <a:cubicBezTo>
                      <a:pt x="24" y="0"/>
                      <a:pt x="0" y="23"/>
                      <a:pt x="0" y="53"/>
                    </a:cubicBezTo>
                    <a:cubicBezTo>
                      <a:pt x="0" y="82"/>
                      <a:pt x="24" y="105"/>
                      <a:pt x="53" y="105"/>
                    </a:cubicBezTo>
                    <a:cubicBezTo>
                      <a:pt x="82" y="105"/>
                      <a:pt x="106" y="82"/>
                      <a:pt x="106" y="53"/>
                    </a:cubicBezTo>
                    <a:cubicBezTo>
                      <a:pt x="106" y="23"/>
                      <a:pt x="82" y="0"/>
                      <a:pt x="53" y="0"/>
                    </a:cubicBezTo>
                    <a:close/>
                    <a:moveTo>
                      <a:pt x="65" y="45"/>
                    </a:moveTo>
                    <a:cubicBezTo>
                      <a:pt x="71" y="45"/>
                      <a:pt x="76" y="50"/>
                      <a:pt x="76" y="55"/>
                    </a:cubicBezTo>
                    <a:cubicBezTo>
                      <a:pt x="76" y="67"/>
                      <a:pt x="76" y="67"/>
                      <a:pt x="76" y="67"/>
                    </a:cubicBezTo>
                    <a:cubicBezTo>
                      <a:pt x="76" y="73"/>
                      <a:pt x="71" y="77"/>
                      <a:pt x="65" y="77"/>
                    </a:cubicBezTo>
                    <a:cubicBezTo>
                      <a:pt x="59" y="77"/>
                      <a:pt x="59" y="77"/>
                      <a:pt x="59" y="77"/>
                    </a:cubicBezTo>
                    <a:cubicBezTo>
                      <a:pt x="59" y="87"/>
                      <a:pt x="59" y="87"/>
                      <a:pt x="59" y="87"/>
                    </a:cubicBezTo>
                    <a:cubicBezTo>
                      <a:pt x="59" y="90"/>
                      <a:pt x="56" y="93"/>
                      <a:pt x="53" y="93"/>
                    </a:cubicBezTo>
                    <a:cubicBezTo>
                      <a:pt x="49" y="93"/>
                      <a:pt x="46" y="90"/>
                      <a:pt x="46" y="87"/>
                    </a:cubicBezTo>
                    <a:cubicBezTo>
                      <a:pt x="46" y="77"/>
                      <a:pt x="46" y="77"/>
                      <a:pt x="46" y="77"/>
                    </a:cubicBezTo>
                    <a:cubicBezTo>
                      <a:pt x="36" y="77"/>
                      <a:pt x="36" y="77"/>
                      <a:pt x="36" y="77"/>
                    </a:cubicBezTo>
                    <a:cubicBezTo>
                      <a:pt x="33" y="77"/>
                      <a:pt x="30" y="74"/>
                      <a:pt x="30" y="71"/>
                    </a:cubicBezTo>
                    <a:cubicBezTo>
                      <a:pt x="30" y="67"/>
                      <a:pt x="33" y="64"/>
                      <a:pt x="36" y="64"/>
                    </a:cubicBezTo>
                    <a:cubicBezTo>
                      <a:pt x="62" y="64"/>
                      <a:pt x="62" y="64"/>
                      <a:pt x="62" y="64"/>
                    </a:cubicBezTo>
                    <a:cubicBezTo>
                      <a:pt x="62" y="58"/>
                      <a:pt x="62" y="58"/>
                      <a:pt x="62" y="58"/>
                    </a:cubicBezTo>
                    <a:cubicBezTo>
                      <a:pt x="41" y="58"/>
                      <a:pt x="41" y="58"/>
                      <a:pt x="41" y="58"/>
                    </a:cubicBezTo>
                    <a:cubicBezTo>
                      <a:pt x="35" y="58"/>
                      <a:pt x="30" y="54"/>
                      <a:pt x="30" y="48"/>
                    </a:cubicBezTo>
                    <a:cubicBezTo>
                      <a:pt x="30" y="37"/>
                      <a:pt x="30" y="37"/>
                      <a:pt x="30" y="37"/>
                    </a:cubicBezTo>
                    <a:cubicBezTo>
                      <a:pt x="30" y="31"/>
                      <a:pt x="35" y="26"/>
                      <a:pt x="41" y="26"/>
                    </a:cubicBezTo>
                    <a:cubicBezTo>
                      <a:pt x="46" y="26"/>
                      <a:pt x="46" y="26"/>
                      <a:pt x="46" y="26"/>
                    </a:cubicBezTo>
                    <a:cubicBezTo>
                      <a:pt x="46" y="18"/>
                      <a:pt x="46" y="18"/>
                      <a:pt x="46" y="18"/>
                    </a:cubicBezTo>
                    <a:cubicBezTo>
                      <a:pt x="46" y="15"/>
                      <a:pt x="49" y="12"/>
                      <a:pt x="53" y="12"/>
                    </a:cubicBezTo>
                    <a:cubicBezTo>
                      <a:pt x="56" y="12"/>
                      <a:pt x="59" y="15"/>
                      <a:pt x="59" y="18"/>
                    </a:cubicBezTo>
                    <a:cubicBezTo>
                      <a:pt x="59" y="26"/>
                      <a:pt x="59" y="26"/>
                      <a:pt x="59" y="26"/>
                    </a:cubicBezTo>
                    <a:cubicBezTo>
                      <a:pt x="69" y="26"/>
                      <a:pt x="69" y="26"/>
                      <a:pt x="69" y="26"/>
                    </a:cubicBezTo>
                    <a:cubicBezTo>
                      <a:pt x="73" y="26"/>
                      <a:pt x="76" y="29"/>
                      <a:pt x="76" y="33"/>
                    </a:cubicBezTo>
                    <a:cubicBezTo>
                      <a:pt x="76" y="37"/>
                      <a:pt x="73" y="40"/>
                      <a:pt x="69" y="40"/>
                    </a:cubicBezTo>
                    <a:cubicBezTo>
                      <a:pt x="43" y="40"/>
                      <a:pt x="43" y="40"/>
                      <a:pt x="43" y="40"/>
                    </a:cubicBezTo>
                    <a:cubicBezTo>
                      <a:pt x="43" y="45"/>
                      <a:pt x="43" y="45"/>
                      <a:pt x="43" y="45"/>
                    </a:cubicBezTo>
                    <a:lnTo>
                      <a:pt x="65" y="45"/>
                    </a:lnTo>
                    <a:close/>
                  </a:path>
                </a:pathLst>
              </a:custGeom>
              <a:solidFill>
                <a:schemeClr val="accent3">
                  <a:lumMod val="75000"/>
                </a:schemeClr>
              </a:solidFill>
              <a:ln w="12700">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85" name="Freeform 147">
                <a:extLst>
                  <a:ext uri="{FF2B5EF4-FFF2-40B4-BE49-F238E27FC236}">
                    <a16:creationId xmlns:a16="http://schemas.microsoft.com/office/drawing/2014/main" id="{D89D3B13-30B8-4403-87BB-6D440690C4AA}"/>
                  </a:ext>
                </a:extLst>
              </p:cNvPr>
              <p:cNvSpPr>
                <a:spLocks/>
              </p:cNvSpPr>
              <p:nvPr/>
            </p:nvSpPr>
            <p:spPr bwMode="auto">
              <a:xfrm>
                <a:off x="1714500" y="1493838"/>
                <a:ext cx="417513" cy="312737"/>
              </a:xfrm>
              <a:custGeom>
                <a:avLst/>
                <a:gdLst>
                  <a:gd name="T0" fmla="*/ 211 w 263"/>
                  <a:gd name="T1" fmla="*/ 34 h 197"/>
                  <a:gd name="T2" fmla="*/ 227 w 263"/>
                  <a:gd name="T3" fmla="*/ 35 h 197"/>
                  <a:gd name="T4" fmla="*/ 173 w 263"/>
                  <a:gd name="T5" fmla="*/ 112 h 197"/>
                  <a:gd name="T6" fmla="*/ 83 w 263"/>
                  <a:gd name="T7" fmla="*/ 58 h 197"/>
                  <a:gd name="T8" fmla="*/ 0 w 263"/>
                  <a:gd name="T9" fmla="*/ 166 h 197"/>
                  <a:gd name="T10" fmla="*/ 0 w 263"/>
                  <a:gd name="T11" fmla="*/ 197 h 197"/>
                  <a:gd name="T12" fmla="*/ 88 w 263"/>
                  <a:gd name="T13" fmla="*/ 84 h 197"/>
                  <a:gd name="T14" fmla="*/ 179 w 263"/>
                  <a:gd name="T15" fmla="*/ 139 h 197"/>
                  <a:gd name="T16" fmla="*/ 243 w 263"/>
                  <a:gd name="T17" fmla="*/ 46 h 197"/>
                  <a:gd name="T18" fmla="*/ 249 w 263"/>
                  <a:gd name="T19" fmla="*/ 61 h 197"/>
                  <a:gd name="T20" fmla="*/ 263 w 263"/>
                  <a:gd name="T21" fmla="*/ 0 h 197"/>
                  <a:gd name="T22" fmla="*/ 211 w 263"/>
                  <a:gd name="T23"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197">
                    <a:moveTo>
                      <a:pt x="211" y="34"/>
                    </a:moveTo>
                    <a:lnTo>
                      <a:pt x="227" y="35"/>
                    </a:lnTo>
                    <a:lnTo>
                      <a:pt x="173" y="112"/>
                    </a:lnTo>
                    <a:lnTo>
                      <a:pt x="83" y="58"/>
                    </a:lnTo>
                    <a:lnTo>
                      <a:pt x="0" y="166"/>
                    </a:lnTo>
                    <a:lnTo>
                      <a:pt x="0" y="197"/>
                    </a:lnTo>
                    <a:lnTo>
                      <a:pt x="88" y="84"/>
                    </a:lnTo>
                    <a:lnTo>
                      <a:pt x="179" y="139"/>
                    </a:lnTo>
                    <a:lnTo>
                      <a:pt x="243" y="46"/>
                    </a:lnTo>
                    <a:lnTo>
                      <a:pt x="249" y="61"/>
                    </a:lnTo>
                    <a:lnTo>
                      <a:pt x="263" y="0"/>
                    </a:lnTo>
                    <a:lnTo>
                      <a:pt x="211" y="34"/>
                    </a:lnTo>
                    <a:close/>
                  </a:path>
                </a:pathLst>
              </a:custGeom>
              <a:solidFill>
                <a:schemeClr val="accent4"/>
              </a:solidFill>
              <a:ln w="12700">
                <a:solidFill>
                  <a:schemeClr val="accent3">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grpSp>
      </p:grpSp>
      <p:pic>
        <p:nvPicPr>
          <p:cNvPr id="86" name="chart">
            <a:extLst>
              <a:ext uri="{FF2B5EF4-FFF2-40B4-BE49-F238E27FC236}">
                <a16:creationId xmlns:a16="http://schemas.microsoft.com/office/drawing/2014/main" id="{E34B311A-F87C-4CA7-8D23-49D5E7E00EBE}"/>
              </a:ext>
            </a:extLst>
          </p:cNvPr>
          <p:cNvPicPr>
            <a:picLocks noChangeAspect="1"/>
          </p:cNvPicPr>
          <p:nvPr/>
        </p:nvPicPr>
        <p:blipFill>
          <a:blip r:embed="rId4"/>
          <a:stretch>
            <a:fillRect/>
          </a:stretch>
        </p:blipFill>
        <p:spPr>
          <a:xfrm>
            <a:off x="5197696" y="2417973"/>
            <a:ext cx="158869" cy="164827"/>
          </a:xfrm>
          <a:prstGeom prst="rect">
            <a:avLst/>
          </a:prstGeom>
        </p:spPr>
      </p:pic>
      <p:grpSp>
        <p:nvGrpSpPr>
          <p:cNvPr id="87" name="Group 86">
            <a:extLst>
              <a:ext uri="{FF2B5EF4-FFF2-40B4-BE49-F238E27FC236}">
                <a16:creationId xmlns:a16="http://schemas.microsoft.com/office/drawing/2014/main" id="{A5BF33D7-FED6-48C0-850A-8EA27DAD89B1}"/>
              </a:ext>
            </a:extLst>
          </p:cNvPr>
          <p:cNvGrpSpPr/>
          <p:nvPr/>
        </p:nvGrpSpPr>
        <p:grpSpPr>
          <a:xfrm>
            <a:off x="3641393" y="1639113"/>
            <a:ext cx="123380" cy="128016"/>
            <a:chOff x="2792964" y="720508"/>
            <a:chExt cx="394422" cy="394419"/>
          </a:xfrm>
        </p:grpSpPr>
        <p:sp>
          <p:nvSpPr>
            <p:cNvPr id="88" name="Oval 87">
              <a:extLst>
                <a:ext uri="{FF2B5EF4-FFF2-40B4-BE49-F238E27FC236}">
                  <a16:creationId xmlns:a16="http://schemas.microsoft.com/office/drawing/2014/main" id="{27DBB1B1-6B2C-499B-AB30-F042C0240A4F}"/>
                </a:ext>
              </a:extLst>
            </p:cNvPr>
            <p:cNvSpPr/>
            <p:nvPr/>
          </p:nvSpPr>
          <p:spPr>
            <a:xfrm>
              <a:off x="2792964" y="720508"/>
              <a:ext cx="394422" cy="394419"/>
            </a:xfrm>
            <a:prstGeom prst="ellipse">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F8D8A851-CD03-4588-AC0F-0084AC53DB00}"/>
                </a:ext>
              </a:extLst>
            </p:cNvPr>
            <p:cNvGrpSpPr/>
            <p:nvPr/>
          </p:nvGrpSpPr>
          <p:grpSpPr>
            <a:xfrm>
              <a:off x="2850390" y="807861"/>
              <a:ext cx="271296" cy="233489"/>
              <a:chOff x="1714495" y="1493838"/>
              <a:chExt cx="417512" cy="359328"/>
            </a:xfrm>
          </p:grpSpPr>
          <p:sp>
            <p:nvSpPr>
              <p:cNvPr id="90" name="Freeform 170">
                <a:extLst>
                  <a:ext uri="{FF2B5EF4-FFF2-40B4-BE49-F238E27FC236}">
                    <a16:creationId xmlns:a16="http://schemas.microsoft.com/office/drawing/2014/main" id="{A8F36B1C-FC9E-4304-80DC-D6C73C7BB244}"/>
                  </a:ext>
                </a:extLst>
              </p:cNvPr>
              <p:cNvSpPr>
                <a:spLocks noEditPoints="1"/>
              </p:cNvSpPr>
              <p:nvPr/>
            </p:nvSpPr>
            <p:spPr bwMode="auto">
              <a:xfrm>
                <a:off x="1856581" y="1719816"/>
                <a:ext cx="133350" cy="133350"/>
              </a:xfrm>
              <a:custGeom>
                <a:avLst/>
                <a:gdLst>
                  <a:gd name="T0" fmla="*/ 53 w 106"/>
                  <a:gd name="T1" fmla="*/ 0 h 105"/>
                  <a:gd name="T2" fmla="*/ 0 w 106"/>
                  <a:gd name="T3" fmla="*/ 53 h 105"/>
                  <a:gd name="T4" fmla="*/ 53 w 106"/>
                  <a:gd name="T5" fmla="*/ 105 h 105"/>
                  <a:gd name="T6" fmla="*/ 106 w 106"/>
                  <a:gd name="T7" fmla="*/ 53 h 105"/>
                  <a:gd name="T8" fmla="*/ 53 w 106"/>
                  <a:gd name="T9" fmla="*/ 0 h 105"/>
                  <a:gd name="T10" fmla="*/ 65 w 106"/>
                  <a:gd name="T11" fmla="*/ 45 h 105"/>
                  <a:gd name="T12" fmla="*/ 76 w 106"/>
                  <a:gd name="T13" fmla="*/ 55 h 105"/>
                  <a:gd name="T14" fmla="*/ 76 w 106"/>
                  <a:gd name="T15" fmla="*/ 67 h 105"/>
                  <a:gd name="T16" fmla="*/ 65 w 106"/>
                  <a:gd name="T17" fmla="*/ 77 h 105"/>
                  <a:gd name="T18" fmla="*/ 59 w 106"/>
                  <a:gd name="T19" fmla="*/ 77 h 105"/>
                  <a:gd name="T20" fmla="*/ 59 w 106"/>
                  <a:gd name="T21" fmla="*/ 87 h 105"/>
                  <a:gd name="T22" fmla="*/ 53 w 106"/>
                  <a:gd name="T23" fmla="*/ 93 h 105"/>
                  <a:gd name="T24" fmla="*/ 46 w 106"/>
                  <a:gd name="T25" fmla="*/ 87 h 105"/>
                  <a:gd name="T26" fmla="*/ 46 w 106"/>
                  <a:gd name="T27" fmla="*/ 77 h 105"/>
                  <a:gd name="T28" fmla="*/ 36 w 106"/>
                  <a:gd name="T29" fmla="*/ 77 h 105"/>
                  <a:gd name="T30" fmla="*/ 30 w 106"/>
                  <a:gd name="T31" fmla="*/ 71 h 105"/>
                  <a:gd name="T32" fmla="*/ 36 w 106"/>
                  <a:gd name="T33" fmla="*/ 64 h 105"/>
                  <a:gd name="T34" fmla="*/ 62 w 106"/>
                  <a:gd name="T35" fmla="*/ 64 h 105"/>
                  <a:gd name="T36" fmla="*/ 62 w 106"/>
                  <a:gd name="T37" fmla="*/ 58 h 105"/>
                  <a:gd name="T38" fmla="*/ 41 w 106"/>
                  <a:gd name="T39" fmla="*/ 58 h 105"/>
                  <a:gd name="T40" fmla="*/ 30 w 106"/>
                  <a:gd name="T41" fmla="*/ 48 h 105"/>
                  <a:gd name="T42" fmla="*/ 30 w 106"/>
                  <a:gd name="T43" fmla="*/ 37 h 105"/>
                  <a:gd name="T44" fmla="*/ 41 w 106"/>
                  <a:gd name="T45" fmla="*/ 26 h 105"/>
                  <a:gd name="T46" fmla="*/ 46 w 106"/>
                  <a:gd name="T47" fmla="*/ 26 h 105"/>
                  <a:gd name="T48" fmla="*/ 46 w 106"/>
                  <a:gd name="T49" fmla="*/ 18 h 105"/>
                  <a:gd name="T50" fmla="*/ 53 w 106"/>
                  <a:gd name="T51" fmla="*/ 12 h 105"/>
                  <a:gd name="T52" fmla="*/ 59 w 106"/>
                  <a:gd name="T53" fmla="*/ 18 h 105"/>
                  <a:gd name="T54" fmla="*/ 59 w 106"/>
                  <a:gd name="T55" fmla="*/ 26 h 105"/>
                  <a:gd name="T56" fmla="*/ 69 w 106"/>
                  <a:gd name="T57" fmla="*/ 26 h 105"/>
                  <a:gd name="T58" fmla="*/ 76 w 106"/>
                  <a:gd name="T59" fmla="*/ 33 h 105"/>
                  <a:gd name="T60" fmla="*/ 69 w 106"/>
                  <a:gd name="T61" fmla="*/ 40 h 105"/>
                  <a:gd name="T62" fmla="*/ 43 w 106"/>
                  <a:gd name="T63" fmla="*/ 40 h 105"/>
                  <a:gd name="T64" fmla="*/ 43 w 106"/>
                  <a:gd name="T65" fmla="*/ 45 h 105"/>
                  <a:gd name="T66" fmla="*/ 65 w 106"/>
                  <a:gd name="T67"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05">
                    <a:moveTo>
                      <a:pt x="53" y="0"/>
                    </a:moveTo>
                    <a:cubicBezTo>
                      <a:pt x="24" y="0"/>
                      <a:pt x="0" y="23"/>
                      <a:pt x="0" y="53"/>
                    </a:cubicBezTo>
                    <a:cubicBezTo>
                      <a:pt x="0" y="82"/>
                      <a:pt x="24" y="105"/>
                      <a:pt x="53" y="105"/>
                    </a:cubicBezTo>
                    <a:cubicBezTo>
                      <a:pt x="82" y="105"/>
                      <a:pt x="106" y="82"/>
                      <a:pt x="106" y="53"/>
                    </a:cubicBezTo>
                    <a:cubicBezTo>
                      <a:pt x="106" y="23"/>
                      <a:pt x="82" y="0"/>
                      <a:pt x="53" y="0"/>
                    </a:cubicBezTo>
                    <a:close/>
                    <a:moveTo>
                      <a:pt x="65" y="45"/>
                    </a:moveTo>
                    <a:cubicBezTo>
                      <a:pt x="71" y="45"/>
                      <a:pt x="76" y="50"/>
                      <a:pt x="76" y="55"/>
                    </a:cubicBezTo>
                    <a:cubicBezTo>
                      <a:pt x="76" y="67"/>
                      <a:pt x="76" y="67"/>
                      <a:pt x="76" y="67"/>
                    </a:cubicBezTo>
                    <a:cubicBezTo>
                      <a:pt x="76" y="73"/>
                      <a:pt x="71" y="77"/>
                      <a:pt x="65" y="77"/>
                    </a:cubicBezTo>
                    <a:cubicBezTo>
                      <a:pt x="59" y="77"/>
                      <a:pt x="59" y="77"/>
                      <a:pt x="59" y="77"/>
                    </a:cubicBezTo>
                    <a:cubicBezTo>
                      <a:pt x="59" y="87"/>
                      <a:pt x="59" y="87"/>
                      <a:pt x="59" y="87"/>
                    </a:cubicBezTo>
                    <a:cubicBezTo>
                      <a:pt x="59" y="90"/>
                      <a:pt x="56" y="93"/>
                      <a:pt x="53" y="93"/>
                    </a:cubicBezTo>
                    <a:cubicBezTo>
                      <a:pt x="49" y="93"/>
                      <a:pt x="46" y="90"/>
                      <a:pt x="46" y="87"/>
                    </a:cubicBezTo>
                    <a:cubicBezTo>
                      <a:pt x="46" y="77"/>
                      <a:pt x="46" y="77"/>
                      <a:pt x="46" y="77"/>
                    </a:cubicBezTo>
                    <a:cubicBezTo>
                      <a:pt x="36" y="77"/>
                      <a:pt x="36" y="77"/>
                      <a:pt x="36" y="77"/>
                    </a:cubicBezTo>
                    <a:cubicBezTo>
                      <a:pt x="33" y="77"/>
                      <a:pt x="30" y="74"/>
                      <a:pt x="30" y="71"/>
                    </a:cubicBezTo>
                    <a:cubicBezTo>
                      <a:pt x="30" y="67"/>
                      <a:pt x="33" y="64"/>
                      <a:pt x="36" y="64"/>
                    </a:cubicBezTo>
                    <a:cubicBezTo>
                      <a:pt x="62" y="64"/>
                      <a:pt x="62" y="64"/>
                      <a:pt x="62" y="64"/>
                    </a:cubicBezTo>
                    <a:cubicBezTo>
                      <a:pt x="62" y="58"/>
                      <a:pt x="62" y="58"/>
                      <a:pt x="62" y="58"/>
                    </a:cubicBezTo>
                    <a:cubicBezTo>
                      <a:pt x="41" y="58"/>
                      <a:pt x="41" y="58"/>
                      <a:pt x="41" y="58"/>
                    </a:cubicBezTo>
                    <a:cubicBezTo>
                      <a:pt x="35" y="58"/>
                      <a:pt x="30" y="54"/>
                      <a:pt x="30" y="48"/>
                    </a:cubicBezTo>
                    <a:cubicBezTo>
                      <a:pt x="30" y="37"/>
                      <a:pt x="30" y="37"/>
                      <a:pt x="30" y="37"/>
                    </a:cubicBezTo>
                    <a:cubicBezTo>
                      <a:pt x="30" y="31"/>
                      <a:pt x="35" y="26"/>
                      <a:pt x="41" y="26"/>
                    </a:cubicBezTo>
                    <a:cubicBezTo>
                      <a:pt x="46" y="26"/>
                      <a:pt x="46" y="26"/>
                      <a:pt x="46" y="26"/>
                    </a:cubicBezTo>
                    <a:cubicBezTo>
                      <a:pt x="46" y="18"/>
                      <a:pt x="46" y="18"/>
                      <a:pt x="46" y="18"/>
                    </a:cubicBezTo>
                    <a:cubicBezTo>
                      <a:pt x="46" y="15"/>
                      <a:pt x="49" y="12"/>
                      <a:pt x="53" y="12"/>
                    </a:cubicBezTo>
                    <a:cubicBezTo>
                      <a:pt x="56" y="12"/>
                      <a:pt x="59" y="15"/>
                      <a:pt x="59" y="18"/>
                    </a:cubicBezTo>
                    <a:cubicBezTo>
                      <a:pt x="59" y="26"/>
                      <a:pt x="59" y="26"/>
                      <a:pt x="59" y="26"/>
                    </a:cubicBezTo>
                    <a:cubicBezTo>
                      <a:pt x="69" y="26"/>
                      <a:pt x="69" y="26"/>
                      <a:pt x="69" y="26"/>
                    </a:cubicBezTo>
                    <a:cubicBezTo>
                      <a:pt x="73" y="26"/>
                      <a:pt x="76" y="29"/>
                      <a:pt x="76" y="33"/>
                    </a:cubicBezTo>
                    <a:cubicBezTo>
                      <a:pt x="76" y="37"/>
                      <a:pt x="73" y="40"/>
                      <a:pt x="69" y="40"/>
                    </a:cubicBezTo>
                    <a:cubicBezTo>
                      <a:pt x="43" y="40"/>
                      <a:pt x="43" y="40"/>
                      <a:pt x="43" y="40"/>
                    </a:cubicBezTo>
                    <a:cubicBezTo>
                      <a:pt x="43" y="45"/>
                      <a:pt x="43" y="45"/>
                      <a:pt x="43" y="45"/>
                    </a:cubicBezTo>
                    <a:lnTo>
                      <a:pt x="65" y="45"/>
                    </a:lnTo>
                    <a:close/>
                  </a:path>
                </a:pathLst>
              </a:custGeom>
              <a:solidFill>
                <a:schemeClr val="accent3">
                  <a:lumMod val="75000"/>
                </a:schemeClr>
              </a:solidFill>
              <a:ln w="12700">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91" name="Freeform 147">
                <a:extLst>
                  <a:ext uri="{FF2B5EF4-FFF2-40B4-BE49-F238E27FC236}">
                    <a16:creationId xmlns:a16="http://schemas.microsoft.com/office/drawing/2014/main" id="{55F47EF1-B7ED-4D0A-A478-76AA71F38ED3}"/>
                  </a:ext>
                </a:extLst>
              </p:cNvPr>
              <p:cNvSpPr>
                <a:spLocks/>
              </p:cNvSpPr>
              <p:nvPr/>
            </p:nvSpPr>
            <p:spPr bwMode="auto">
              <a:xfrm>
                <a:off x="1714495" y="1493838"/>
                <a:ext cx="417512" cy="312738"/>
              </a:xfrm>
              <a:custGeom>
                <a:avLst/>
                <a:gdLst>
                  <a:gd name="T0" fmla="*/ 211 w 263"/>
                  <a:gd name="T1" fmla="*/ 34 h 197"/>
                  <a:gd name="T2" fmla="*/ 227 w 263"/>
                  <a:gd name="T3" fmla="*/ 35 h 197"/>
                  <a:gd name="T4" fmla="*/ 173 w 263"/>
                  <a:gd name="T5" fmla="*/ 112 h 197"/>
                  <a:gd name="T6" fmla="*/ 83 w 263"/>
                  <a:gd name="T7" fmla="*/ 58 h 197"/>
                  <a:gd name="T8" fmla="*/ 0 w 263"/>
                  <a:gd name="T9" fmla="*/ 166 h 197"/>
                  <a:gd name="T10" fmla="*/ 0 w 263"/>
                  <a:gd name="T11" fmla="*/ 197 h 197"/>
                  <a:gd name="T12" fmla="*/ 88 w 263"/>
                  <a:gd name="T13" fmla="*/ 84 h 197"/>
                  <a:gd name="T14" fmla="*/ 179 w 263"/>
                  <a:gd name="T15" fmla="*/ 139 h 197"/>
                  <a:gd name="T16" fmla="*/ 243 w 263"/>
                  <a:gd name="T17" fmla="*/ 46 h 197"/>
                  <a:gd name="T18" fmla="*/ 249 w 263"/>
                  <a:gd name="T19" fmla="*/ 61 h 197"/>
                  <a:gd name="T20" fmla="*/ 263 w 263"/>
                  <a:gd name="T21" fmla="*/ 0 h 197"/>
                  <a:gd name="T22" fmla="*/ 211 w 263"/>
                  <a:gd name="T23" fmla="*/ 3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197">
                    <a:moveTo>
                      <a:pt x="211" y="34"/>
                    </a:moveTo>
                    <a:lnTo>
                      <a:pt x="227" y="35"/>
                    </a:lnTo>
                    <a:lnTo>
                      <a:pt x="173" y="112"/>
                    </a:lnTo>
                    <a:lnTo>
                      <a:pt x="83" y="58"/>
                    </a:lnTo>
                    <a:lnTo>
                      <a:pt x="0" y="166"/>
                    </a:lnTo>
                    <a:lnTo>
                      <a:pt x="0" y="197"/>
                    </a:lnTo>
                    <a:lnTo>
                      <a:pt x="88" y="84"/>
                    </a:lnTo>
                    <a:lnTo>
                      <a:pt x="179" y="139"/>
                    </a:lnTo>
                    <a:lnTo>
                      <a:pt x="243" y="46"/>
                    </a:lnTo>
                    <a:lnTo>
                      <a:pt x="249" y="61"/>
                    </a:lnTo>
                    <a:lnTo>
                      <a:pt x="263" y="0"/>
                    </a:lnTo>
                    <a:lnTo>
                      <a:pt x="211" y="34"/>
                    </a:lnTo>
                    <a:close/>
                  </a:path>
                </a:pathLst>
              </a:custGeom>
              <a:solidFill>
                <a:schemeClr val="accent4"/>
              </a:solidFill>
              <a:ln w="12700">
                <a:solidFill>
                  <a:schemeClr val="accent3">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grpSp>
      </p:grpSp>
      <p:grpSp>
        <p:nvGrpSpPr>
          <p:cNvPr id="92" name="Group 91">
            <a:extLst>
              <a:ext uri="{FF2B5EF4-FFF2-40B4-BE49-F238E27FC236}">
                <a16:creationId xmlns:a16="http://schemas.microsoft.com/office/drawing/2014/main" id="{749080BF-AA96-405D-BAFD-5B2B03B993BD}"/>
              </a:ext>
            </a:extLst>
          </p:cNvPr>
          <p:cNvGrpSpPr/>
          <p:nvPr/>
        </p:nvGrpSpPr>
        <p:grpSpPr>
          <a:xfrm>
            <a:off x="2824924" y="2953206"/>
            <a:ext cx="5840087" cy="1070936"/>
            <a:chOff x="-1310432" y="152814"/>
            <a:chExt cx="18774374" cy="3318110"/>
          </a:xfrm>
        </p:grpSpPr>
        <p:sp>
          <p:nvSpPr>
            <p:cNvPr id="93" name="Oval 92">
              <a:extLst>
                <a:ext uri="{FF2B5EF4-FFF2-40B4-BE49-F238E27FC236}">
                  <a16:creationId xmlns:a16="http://schemas.microsoft.com/office/drawing/2014/main" id="{50F86631-1D89-430F-AB7C-41B41AB6800A}"/>
                </a:ext>
              </a:extLst>
            </p:cNvPr>
            <p:cNvSpPr/>
            <p:nvPr/>
          </p:nvSpPr>
          <p:spPr>
            <a:xfrm>
              <a:off x="-1310432" y="152814"/>
              <a:ext cx="394420" cy="394423"/>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4" name="Group 4">
              <a:extLst>
                <a:ext uri="{FF2B5EF4-FFF2-40B4-BE49-F238E27FC236}">
                  <a16:creationId xmlns:a16="http://schemas.microsoft.com/office/drawing/2014/main" id="{3ED9D7F9-AD0A-4C81-9395-AC98F04C6609}"/>
                </a:ext>
              </a:extLst>
            </p:cNvPr>
            <p:cNvGrpSpPr>
              <a:grpSpLocks noChangeAspect="1"/>
            </p:cNvGrpSpPr>
            <p:nvPr/>
          </p:nvGrpSpPr>
          <p:grpSpPr bwMode="auto">
            <a:xfrm>
              <a:off x="-1263706" y="192535"/>
              <a:ext cx="18727648" cy="3278389"/>
              <a:chOff x="-1969" y="139"/>
              <a:chExt cx="25786" cy="4514"/>
            </a:xfrm>
          </p:grpSpPr>
          <p:sp>
            <p:nvSpPr>
              <p:cNvPr id="98" name="Freeform 7">
                <a:extLst>
                  <a:ext uri="{FF2B5EF4-FFF2-40B4-BE49-F238E27FC236}">
                    <a16:creationId xmlns:a16="http://schemas.microsoft.com/office/drawing/2014/main" id="{AA3493F5-56DB-418E-85DC-B0EE81AEA880}"/>
                  </a:ext>
                </a:extLst>
              </p:cNvPr>
              <p:cNvSpPr>
                <a:spLocks/>
              </p:cNvSpPr>
              <p:nvPr/>
            </p:nvSpPr>
            <p:spPr bwMode="auto">
              <a:xfrm>
                <a:off x="23780" y="4644"/>
                <a:ext cx="37" cy="9"/>
              </a:xfrm>
              <a:custGeom>
                <a:avLst/>
                <a:gdLst>
                  <a:gd name="T0" fmla="*/ 26 w 30"/>
                  <a:gd name="T1" fmla="*/ 7 h 7"/>
                  <a:gd name="T2" fmla="*/ 30 w 30"/>
                  <a:gd name="T3" fmla="*/ 4 h 7"/>
                  <a:gd name="T4" fmla="*/ 26 w 30"/>
                  <a:gd name="T5" fmla="*/ 0 h 7"/>
                  <a:gd name="T6" fmla="*/ 3 w 30"/>
                  <a:gd name="T7" fmla="*/ 0 h 7"/>
                  <a:gd name="T8" fmla="*/ 0 w 30"/>
                  <a:gd name="T9" fmla="*/ 4 h 7"/>
                  <a:gd name="T10" fmla="*/ 3 w 30"/>
                  <a:gd name="T11" fmla="*/ 7 h 7"/>
                  <a:gd name="T12" fmla="*/ 26 w 3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0" h="7">
                    <a:moveTo>
                      <a:pt x="26" y="7"/>
                    </a:moveTo>
                    <a:cubicBezTo>
                      <a:pt x="28" y="7"/>
                      <a:pt x="30" y="6"/>
                      <a:pt x="30" y="4"/>
                    </a:cubicBezTo>
                    <a:cubicBezTo>
                      <a:pt x="30" y="1"/>
                      <a:pt x="28" y="0"/>
                      <a:pt x="26" y="0"/>
                    </a:cubicBezTo>
                    <a:cubicBezTo>
                      <a:pt x="3" y="0"/>
                      <a:pt x="3" y="0"/>
                      <a:pt x="3" y="0"/>
                    </a:cubicBezTo>
                    <a:cubicBezTo>
                      <a:pt x="1" y="0"/>
                      <a:pt x="0" y="1"/>
                      <a:pt x="0" y="4"/>
                    </a:cubicBezTo>
                    <a:cubicBezTo>
                      <a:pt x="0" y="6"/>
                      <a:pt x="1" y="7"/>
                      <a:pt x="3" y="7"/>
                    </a:cubicBezTo>
                    <a:lnTo>
                      <a:pt x="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00" name="Freeform 9">
                <a:extLst>
                  <a:ext uri="{FF2B5EF4-FFF2-40B4-BE49-F238E27FC236}">
                    <a16:creationId xmlns:a16="http://schemas.microsoft.com/office/drawing/2014/main" id="{AA79E7FD-41AA-4CA2-9505-CE1097E49284}"/>
                  </a:ext>
                </a:extLst>
              </p:cNvPr>
              <p:cNvSpPr>
                <a:spLocks noEditPoints="1"/>
              </p:cNvSpPr>
              <p:nvPr/>
            </p:nvSpPr>
            <p:spPr bwMode="auto">
              <a:xfrm>
                <a:off x="-1969" y="139"/>
                <a:ext cx="411" cy="370"/>
              </a:xfrm>
              <a:custGeom>
                <a:avLst/>
                <a:gdLst>
                  <a:gd name="T0" fmla="*/ 330 w 330"/>
                  <a:gd name="T1" fmla="*/ 218 h 296"/>
                  <a:gd name="T2" fmla="*/ 330 w 330"/>
                  <a:gd name="T3" fmla="*/ 182 h 296"/>
                  <a:gd name="T4" fmla="*/ 310 w 330"/>
                  <a:gd name="T5" fmla="*/ 172 h 296"/>
                  <a:gd name="T6" fmla="*/ 311 w 330"/>
                  <a:gd name="T7" fmla="*/ 157 h 296"/>
                  <a:gd name="T8" fmla="*/ 307 w 330"/>
                  <a:gd name="T9" fmla="*/ 131 h 296"/>
                  <a:gd name="T10" fmla="*/ 280 w 330"/>
                  <a:gd name="T11" fmla="*/ 131 h 296"/>
                  <a:gd name="T12" fmla="*/ 276 w 330"/>
                  <a:gd name="T13" fmla="*/ 153 h 296"/>
                  <a:gd name="T14" fmla="*/ 198 w 330"/>
                  <a:gd name="T15" fmla="*/ 111 h 296"/>
                  <a:gd name="T16" fmla="*/ 199 w 330"/>
                  <a:gd name="T17" fmla="*/ 91 h 296"/>
                  <a:gd name="T18" fmla="*/ 199 w 330"/>
                  <a:gd name="T19" fmla="*/ 91 h 296"/>
                  <a:gd name="T20" fmla="*/ 165 w 330"/>
                  <a:gd name="T21" fmla="*/ 0 h 296"/>
                  <a:gd name="T22" fmla="*/ 131 w 330"/>
                  <a:gd name="T23" fmla="*/ 91 h 296"/>
                  <a:gd name="T24" fmla="*/ 132 w 330"/>
                  <a:gd name="T25" fmla="*/ 111 h 296"/>
                  <a:gd name="T26" fmla="*/ 52 w 330"/>
                  <a:gd name="T27" fmla="*/ 154 h 296"/>
                  <a:gd name="T28" fmla="*/ 47 w 330"/>
                  <a:gd name="T29" fmla="*/ 131 h 296"/>
                  <a:gd name="T30" fmla="*/ 20 w 330"/>
                  <a:gd name="T31" fmla="*/ 131 h 296"/>
                  <a:gd name="T32" fmla="*/ 16 w 330"/>
                  <a:gd name="T33" fmla="*/ 157 h 296"/>
                  <a:gd name="T34" fmla="*/ 17 w 330"/>
                  <a:gd name="T35" fmla="*/ 173 h 296"/>
                  <a:gd name="T36" fmla="*/ 0 w 330"/>
                  <a:gd name="T37" fmla="*/ 182 h 296"/>
                  <a:gd name="T38" fmla="*/ 0 w 330"/>
                  <a:gd name="T39" fmla="*/ 218 h 296"/>
                  <a:gd name="T40" fmla="*/ 134 w 330"/>
                  <a:gd name="T41" fmla="*/ 187 h 296"/>
                  <a:gd name="T42" fmla="*/ 137 w 330"/>
                  <a:gd name="T43" fmla="*/ 256 h 296"/>
                  <a:gd name="T44" fmla="*/ 83 w 330"/>
                  <a:gd name="T45" fmla="*/ 278 h 296"/>
                  <a:gd name="T46" fmla="*/ 83 w 330"/>
                  <a:gd name="T47" fmla="*/ 296 h 296"/>
                  <a:gd name="T48" fmla="*/ 138 w 330"/>
                  <a:gd name="T49" fmla="*/ 290 h 296"/>
                  <a:gd name="T50" fmla="*/ 138 w 330"/>
                  <a:gd name="T51" fmla="*/ 296 h 296"/>
                  <a:gd name="T52" fmla="*/ 192 w 330"/>
                  <a:gd name="T53" fmla="*/ 296 h 296"/>
                  <a:gd name="T54" fmla="*/ 192 w 330"/>
                  <a:gd name="T55" fmla="*/ 290 h 296"/>
                  <a:gd name="T56" fmla="*/ 248 w 330"/>
                  <a:gd name="T57" fmla="*/ 296 h 296"/>
                  <a:gd name="T58" fmla="*/ 247 w 330"/>
                  <a:gd name="T59" fmla="*/ 278 h 296"/>
                  <a:gd name="T60" fmla="*/ 193 w 330"/>
                  <a:gd name="T61" fmla="*/ 256 h 296"/>
                  <a:gd name="T62" fmla="*/ 195 w 330"/>
                  <a:gd name="T63" fmla="*/ 187 h 296"/>
                  <a:gd name="T64" fmla="*/ 330 w 330"/>
                  <a:gd name="T65" fmla="*/ 218 h 296"/>
                  <a:gd name="T66" fmla="*/ 172 w 330"/>
                  <a:gd name="T67" fmla="*/ 276 h 296"/>
                  <a:gd name="T68" fmla="*/ 165 w 330"/>
                  <a:gd name="T69" fmla="*/ 284 h 296"/>
                  <a:gd name="T70" fmla="*/ 158 w 330"/>
                  <a:gd name="T71" fmla="*/ 276 h 296"/>
                  <a:gd name="T72" fmla="*/ 158 w 330"/>
                  <a:gd name="T73" fmla="*/ 184 h 296"/>
                  <a:gd name="T74" fmla="*/ 165 w 330"/>
                  <a:gd name="T75" fmla="*/ 175 h 296"/>
                  <a:gd name="T76" fmla="*/ 172 w 330"/>
                  <a:gd name="T77" fmla="*/ 184 h 296"/>
                  <a:gd name="T78" fmla="*/ 172 w 330"/>
                  <a:gd name="T79" fmla="*/ 276 h 296"/>
                  <a:gd name="T80" fmla="*/ 165 w 330"/>
                  <a:gd name="T81" fmla="*/ 148 h 296"/>
                  <a:gd name="T82" fmla="*/ 147 w 330"/>
                  <a:gd name="T83" fmla="*/ 107 h 296"/>
                  <a:gd name="T84" fmla="*/ 165 w 330"/>
                  <a:gd name="T85" fmla="*/ 67 h 296"/>
                  <a:gd name="T86" fmla="*/ 183 w 330"/>
                  <a:gd name="T87" fmla="*/ 107 h 296"/>
                  <a:gd name="T88" fmla="*/ 165 w 330"/>
                  <a:gd name="T89" fmla="*/ 1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0" h="296">
                    <a:moveTo>
                      <a:pt x="330" y="218"/>
                    </a:moveTo>
                    <a:cubicBezTo>
                      <a:pt x="330" y="182"/>
                      <a:pt x="330" y="182"/>
                      <a:pt x="330" y="182"/>
                    </a:cubicBezTo>
                    <a:cubicBezTo>
                      <a:pt x="310" y="172"/>
                      <a:pt x="310" y="172"/>
                      <a:pt x="310" y="172"/>
                    </a:cubicBezTo>
                    <a:cubicBezTo>
                      <a:pt x="311" y="167"/>
                      <a:pt x="311" y="162"/>
                      <a:pt x="311" y="157"/>
                    </a:cubicBezTo>
                    <a:cubicBezTo>
                      <a:pt x="311" y="147"/>
                      <a:pt x="310" y="138"/>
                      <a:pt x="307" y="131"/>
                    </a:cubicBezTo>
                    <a:cubicBezTo>
                      <a:pt x="280" y="131"/>
                      <a:pt x="280" y="131"/>
                      <a:pt x="280" y="131"/>
                    </a:cubicBezTo>
                    <a:cubicBezTo>
                      <a:pt x="278" y="137"/>
                      <a:pt x="276" y="145"/>
                      <a:pt x="276" y="153"/>
                    </a:cubicBezTo>
                    <a:cubicBezTo>
                      <a:pt x="198" y="111"/>
                      <a:pt x="198" y="111"/>
                      <a:pt x="198" y="111"/>
                    </a:cubicBezTo>
                    <a:cubicBezTo>
                      <a:pt x="199" y="91"/>
                      <a:pt x="199" y="91"/>
                      <a:pt x="199" y="91"/>
                    </a:cubicBezTo>
                    <a:cubicBezTo>
                      <a:pt x="199" y="91"/>
                      <a:pt x="199" y="91"/>
                      <a:pt x="199" y="91"/>
                    </a:cubicBezTo>
                    <a:cubicBezTo>
                      <a:pt x="198" y="41"/>
                      <a:pt x="183" y="0"/>
                      <a:pt x="165" y="0"/>
                    </a:cubicBezTo>
                    <a:cubicBezTo>
                      <a:pt x="147" y="0"/>
                      <a:pt x="132" y="41"/>
                      <a:pt x="131" y="91"/>
                    </a:cubicBezTo>
                    <a:cubicBezTo>
                      <a:pt x="132" y="111"/>
                      <a:pt x="132" y="111"/>
                      <a:pt x="132" y="111"/>
                    </a:cubicBezTo>
                    <a:cubicBezTo>
                      <a:pt x="52" y="154"/>
                      <a:pt x="52" y="154"/>
                      <a:pt x="52" y="154"/>
                    </a:cubicBezTo>
                    <a:cubicBezTo>
                      <a:pt x="51" y="145"/>
                      <a:pt x="50" y="137"/>
                      <a:pt x="47" y="131"/>
                    </a:cubicBezTo>
                    <a:cubicBezTo>
                      <a:pt x="20" y="131"/>
                      <a:pt x="20" y="131"/>
                      <a:pt x="20" y="131"/>
                    </a:cubicBezTo>
                    <a:cubicBezTo>
                      <a:pt x="18" y="138"/>
                      <a:pt x="16" y="147"/>
                      <a:pt x="16" y="157"/>
                    </a:cubicBezTo>
                    <a:cubicBezTo>
                      <a:pt x="16" y="163"/>
                      <a:pt x="17" y="168"/>
                      <a:pt x="17" y="173"/>
                    </a:cubicBezTo>
                    <a:cubicBezTo>
                      <a:pt x="0" y="182"/>
                      <a:pt x="0" y="182"/>
                      <a:pt x="0" y="182"/>
                    </a:cubicBezTo>
                    <a:cubicBezTo>
                      <a:pt x="0" y="218"/>
                      <a:pt x="0" y="218"/>
                      <a:pt x="0" y="218"/>
                    </a:cubicBezTo>
                    <a:cubicBezTo>
                      <a:pt x="134" y="187"/>
                      <a:pt x="134" y="187"/>
                      <a:pt x="134" y="187"/>
                    </a:cubicBezTo>
                    <a:cubicBezTo>
                      <a:pt x="137" y="256"/>
                      <a:pt x="137" y="256"/>
                      <a:pt x="137" y="256"/>
                    </a:cubicBezTo>
                    <a:cubicBezTo>
                      <a:pt x="83" y="278"/>
                      <a:pt x="83" y="278"/>
                      <a:pt x="83" y="278"/>
                    </a:cubicBezTo>
                    <a:cubicBezTo>
                      <a:pt x="83" y="296"/>
                      <a:pt x="83" y="296"/>
                      <a:pt x="83" y="296"/>
                    </a:cubicBezTo>
                    <a:cubicBezTo>
                      <a:pt x="138" y="290"/>
                      <a:pt x="138" y="290"/>
                      <a:pt x="138" y="290"/>
                    </a:cubicBezTo>
                    <a:cubicBezTo>
                      <a:pt x="138" y="296"/>
                      <a:pt x="138" y="296"/>
                      <a:pt x="138" y="296"/>
                    </a:cubicBezTo>
                    <a:cubicBezTo>
                      <a:pt x="192" y="296"/>
                      <a:pt x="192" y="296"/>
                      <a:pt x="192" y="296"/>
                    </a:cubicBezTo>
                    <a:cubicBezTo>
                      <a:pt x="192" y="290"/>
                      <a:pt x="192" y="290"/>
                      <a:pt x="192" y="290"/>
                    </a:cubicBezTo>
                    <a:cubicBezTo>
                      <a:pt x="248" y="296"/>
                      <a:pt x="248" y="296"/>
                      <a:pt x="248" y="296"/>
                    </a:cubicBezTo>
                    <a:cubicBezTo>
                      <a:pt x="247" y="278"/>
                      <a:pt x="247" y="278"/>
                      <a:pt x="247" y="278"/>
                    </a:cubicBezTo>
                    <a:cubicBezTo>
                      <a:pt x="193" y="256"/>
                      <a:pt x="193" y="256"/>
                      <a:pt x="193" y="256"/>
                    </a:cubicBezTo>
                    <a:cubicBezTo>
                      <a:pt x="195" y="187"/>
                      <a:pt x="195" y="187"/>
                      <a:pt x="195" y="187"/>
                    </a:cubicBezTo>
                    <a:lnTo>
                      <a:pt x="330" y="218"/>
                    </a:lnTo>
                    <a:close/>
                    <a:moveTo>
                      <a:pt x="172" y="276"/>
                    </a:moveTo>
                    <a:cubicBezTo>
                      <a:pt x="172" y="280"/>
                      <a:pt x="169" y="284"/>
                      <a:pt x="165" y="284"/>
                    </a:cubicBezTo>
                    <a:cubicBezTo>
                      <a:pt x="161" y="284"/>
                      <a:pt x="158" y="280"/>
                      <a:pt x="158" y="276"/>
                    </a:cubicBezTo>
                    <a:cubicBezTo>
                      <a:pt x="158" y="184"/>
                      <a:pt x="158" y="184"/>
                      <a:pt x="158" y="184"/>
                    </a:cubicBezTo>
                    <a:cubicBezTo>
                      <a:pt x="158" y="179"/>
                      <a:pt x="161" y="175"/>
                      <a:pt x="165" y="175"/>
                    </a:cubicBezTo>
                    <a:cubicBezTo>
                      <a:pt x="169" y="175"/>
                      <a:pt x="172" y="179"/>
                      <a:pt x="172" y="184"/>
                    </a:cubicBezTo>
                    <a:lnTo>
                      <a:pt x="172" y="276"/>
                    </a:lnTo>
                    <a:close/>
                    <a:moveTo>
                      <a:pt x="165" y="148"/>
                    </a:moveTo>
                    <a:cubicBezTo>
                      <a:pt x="155" y="148"/>
                      <a:pt x="147" y="130"/>
                      <a:pt x="147" y="107"/>
                    </a:cubicBezTo>
                    <a:cubicBezTo>
                      <a:pt x="147" y="85"/>
                      <a:pt x="155" y="67"/>
                      <a:pt x="165" y="67"/>
                    </a:cubicBezTo>
                    <a:cubicBezTo>
                      <a:pt x="175" y="67"/>
                      <a:pt x="183" y="85"/>
                      <a:pt x="183" y="107"/>
                    </a:cubicBezTo>
                    <a:cubicBezTo>
                      <a:pt x="183" y="130"/>
                      <a:pt x="175" y="148"/>
                      <a:pt x="165" y="1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grpSp>
      </p:grpSp>
      <p:sp>
        <p:nvSpPr>
          <p:cNvPr id="122" name="Freeform 82">
            <a:extLst>
              <a:ext uri="{FF2B5EF4-FFF2-40B4-BE49-F238E27FC236}">
                <a16:creationId xmlns:a16="http://schemas.microsoft.com/office/drawing/2014/main" id="{267F84FE-3A0D-4FD8-B0DF-426BD0BD634D}"/>
              </a:ext>
            </a:extLst>
          </p:cNvPr>
          <p:cNvSpPr>
            <a:spLocks noEditPoints="1"/>
          </p:cNvSpPr>
          <p:nvPr/>
        </p:nvSpPr>
        <p:spPr bwMode="auto">
          <a:xfrm>
            <a:off x="6793956" y="2516157"/>
            <a:ext cx="75761" cy="64896"/>
          </a:xfrm>
          <a:custGeom>
            <a:avLst/>
            <a:gdLst>
              <a:gd name="T0" fmla="*/ 1801 w 1811"/>
              <a:gd name="T1" fmla="*/ 728 h 1496"/>
              <a:gd name="T2" fmla="*/ 1660 w 1811"/>
              <a:gd name="T3" fmla="*/ 487 h 1496"/>
              <a:gd name="T4" fmla="*/ 1623 w 1811"/>
              <a:gd name="T5" fmla="*/ 425 h 1496"/>
              <a:gd name="T6" fmla="*/ 1141 w 1811"/>
              <a:gd name="T7" fmla="*/ 174 h 1496"/>
              <a:gd name="T8" fmla="*/ 1106 w 1811"/>
              <a:gd name="T9" fmla="*/ 195 h 1496"/>
              <a:gd name="T10" fmla="*/ 756 w 1811"/>
              <a:gd name="T11" fmla="*/ 17 h 1496"/>
              <a:gd name="T12" fmla="*/ 452 w 1811"/>
              <a:gd name="T13" fmla="*/ 268 h 1496"/>
              <a:gd name="T14" fmla="*/ 301 w 1811"/>
              <a:gd name="T15" fmla="*/ 255 h 1496"/>
              <a:gd name="T16" fmla="*/ 40 w 1811"/>
              <a:gd name="T17" fmla="*/ 477 h 1496"/>
              <a:gd name="T18" fmla="*/ 112 w 1811"/>
              <a:gd name="T19" fmla="*/ 800 h 1496"/>
              <a:gd name="T20" fmla="*/ 117 w 1811"/>
              <a:gd name="T21" fmla="*/ 829 h 1496"/>
              <a:gd name="T22" fmla="*/ 85 w 1811"/>
              <a:gd name="T23" fmla="*/ 999 h 1496"/>
              <a:gd name="T24" fmla="*/ 443 w 1811"/>
              <a:gd name="T25" fmla="*/ 1250 h 1496"/>
              <a:gd name="T26" fmla="*/ 480 w 1811"/>
              <a:gd name="T27" fmla="*/ 1267 h 1496"/>
              <a:gd name="T28" fmla="*/ 994 w 1811"/>
              <a:gd name="T29" fmla="*/ 1342 h 1496"/>
              <a:gd name="T30" fmla="*/ 1025 w 1811"/>
              <a:gd name="T31" fmla="*/ 1337 h 1496"/>
              <a:gd name="T32" fmla="*/ 1181 w 1811"/>
              <a:gd name="T33" fmla="*/ 1378 h 1496"/>
              <a:gd name="T34" fmla="*/ 1503 w 1811"/>
              <a:gd name="T35" fmla="*/ 1094 h 1496"/>
              <a:gd name="T36" fmla="*/ 1520 w 1811"/>
              <a:gd name="T37" fmla="*/ 1078 h 1496"/>
              <a:gd name="T38" fmla="*/ 1630 w 1811"/>
              <a:gd name="T39" fmla="*/ 1042 h 1496"/>
              <a:gd name="T40" fmla="*/ 1801 w 1811"/>
              <a:gd name="T41" fmla="*/ 728 h 1496"/>
              <a:gd name="T42" fmla="*/ 1062 w 1811"/>
              <a:gd name="T43" fmla="*/ 983 h 1496"/>
              <a:gd name="T44" fmla="*/ 927 w 1811"/>
              <a:gd name="T45" fmla="*/ 1043 h 1496"/>
              <a:gd name="T46" fmla="*/ 927 w 1811"/>
              <a:gd name="T47" fmla="*/ 1111 h 1496"/>
              <a:gd name="T48" fmla="*/ 863 w 1811"/>
              <a:gd name="T49" fmla="*/ 1111 h 1496"/>
              <a:gd name="T50" fmla="*/ 863 w 1811"/>
              <a:gd name="T51" fmla="*/ 1043 h 1496"/>
              <a:gd name="T52" fmla="*/ 722 w 1811"/>
              <a:gd name="T53" fmla="*/ 994 h 1496"/>
              <a:gd name="T54" fmla="*/ 665 w 1811"/>
              <a:gd name="T55" fmla="*/ 846 h 1496"/>
              <a:gd name="T56" fmla="*/ 805 w 1811"/>
              <a:gd name="T57" fmla="*/ 846 h 1496"/>
              <a:gd name="T58" fmla="*/ 863 w 1811"/>
              <a:gd name="T59" fmla="*/ 921 h 1496"/>
              <a:gd name="T60" fmla="*/ 863 w 1811"/>
              <a:gd name="T61" fmla="*/ 762 h 1496"/>
              <a:gd name="T62" fmla="*/ 678 w 1811"/>
              <a:gd name="T63" fmla="*/ 567 h 1496"/>
              <a:gd name="T64" fmla="*/ 732 w 1811"/>
              <a:gd name="T65" fmla="*/ 439 h 1496"/>
              <a:gd name="T66" fmla="*/ 863 w 1811"/>
              <a:gd name="T67" fmla="*/ 380 h 1496"/>
              <a:gd name="T68" fmla="*/ 863 w 1811"/>
              <a:gd name="T69" fmla="*/ 316 h 1496"/>
              <a:gd name="T70" fmla="*/ 927 w 1811"/>
              <a:gd name="T71" fmla="*/ 316 h 1496"/>
              <a:gd name="T72" fmla="*/ 927 w 1811"/>
              <a:gd name="T73" fmla="*/ 380 h 1496"/>
              <a:gd name="T74" fmla="*/ 1052 w 1811"/>
              <a:gd name="T75" fmla="*/ 430 h 1496"/>
              <a:gd name="T76" fmla="*/ 1101 w 1811"/>
              <a:gd name="T77" fmla="*/ 550 h 1496"/>
              <a:gd name="T78" fmla="*/ 965 w 1811"/>
              <a:gd name="T79" fmla="*/ 550 h 1496"/>
              <a:gd name="T80" fmla="*/ 927 w 1811"/>
              <a:gd name="T81" fmla="*/ 497 h 1496"/>
              <a:gd name="T82" fmla="*/ 927 w 1811"/>
              <a:gd name="T83" fmla="*/ 640 h 1496"/>
              <a:gd name="T84" fmla="*/ 1059 w 1811"/>
              <a:gd name="T85" fmla="*/ 702 h 1496"/>
              <a:gd name="T86" fmla="*/ 1121 w 1811"/>
              <a:gd name="T87" fmla="*/ 822 h 1496"/>
              <a:gd name="T88" fmla="*/ 1062 w 1811"/>
              <a:gd name="T89" fmla="*/ 983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11" h="1496">
                <a:moveTo>
                  <a:pt x="1801" y="728"/>
                </a:moveTo>
                <a:cubicBezTo>
                  <a:pt x="1794" y="625"/>
                  <a:pt x="1745" y="544"/>
                  <a:pt x="1660" y="487"/>
                </a:cubicBezTo>
                <a:cubicBezTo>
                  <a:pt x="1635" y="470"/>
                  <a:pt x="1625" y="454"/>
                  <a:pt x="1623" y="425"/>
                </a:cubicBezTo>
                <a:cubicBezTo>
                  <a:pt x="1602" y="193"/>
                  <a:pt x="1342" y="59"/>
                  <a:pt x="1141" y="174"/>
                </a:cubicBezTo>
                <a:cubicBezTo>
                  <a:pt x="1129" y="181"/>
                  <a:pt x="1118" y="188"/>
                  <a:pt x="1106" y="195"/>
                </a:cubicBezTo>
                <a:cubicBezTo>
                  <a:pt x="1023" y="67"/>
                  <a:pt x="908" y="0"/>
                  <a:pt x="756" y="17"/>
                </a:cubicBezTo>
                <a:cubicBezTo>
                  <a:pt x="603" y="34"/>
                  <a:pt x="505" y="124"/>
                  <a:pt x="452" y="268"/>
                </a:cubicBezTo>
                <a:cubicBezTo>
                  <a:pt x="402" y="252"/>
                  <a:pt x="352" y="246"/>
                  <a:pt x="301" y="255"/>
                </a:cubicBezTo>
                <a:cubicBezTo>
                  <a:pt x="171" y="278"/>
                  <a:pt x="81" y="352"/>
                  <a:pt x="40" y="477"/>
                </a:cubicBezTo>
                <a:cubicBezTo>
                  <a:pt x="0" y="597"/>
                  <a:pt x="27" y="706"/>
                  <a:pt x="112" y="800"/>
                </a:cubicBezTo>
                <a:cubicBezTo>
                  <a:pt x="121" y="810"/>
                  <a:pt x="123" y="816"/>
                  <a:pt x="117" y="829"/>
                </a:cubicBezTo>
                <a:cubicBezTo>
                  <a:pt x="88" y="882"/>
                  <a:pt x="78" y="939"/>
                  <a:pt x="85" y="999"/>
                </a:cubicBezTo>
                <a:cubicBezTo>
                  <a:pt x="105" y="1178"/>
                  <a:pt x="284" y="1294"/>
                  <a:pt x="443" y="1250"/>
                </a:cubicBezTo>
                <a:cubicBezTo>
                  <a:pt x="462" y="1244"/>
                  <a:pt x="471" y="1250"/>
                  <a:pt x="480" y="1267"/>
                </a:cubicBezTo>
                <a:cubicBezTo>
                  <a:pt x="582" y="1458"/>
                  <a:pt x="840" y="1496"/>
                  <a:pt x="994" y="1342"/>
                </a:cubicBezTo>
                <a:cubicBezTo>
                  <a:pt x="1005" y="1331"/>
                  <a:pt x="1012" y="1330"/>
                  <a:pt x="1025" y="1337"/>
                </a:cubicBezTo>
                <a:cubicBezTo>
                  <a:pt x="1073" y="1366"/>
                  <a:pt x="1126" y="1378"/>
                  <a:pt x="1181" y="1378"/>
                </a:cubicBezTo>
                <a:cubicBezTo>
                  <a:pt x="1341" y="1381"/>
                  <a:pt x="1485" y="1254"/>
                  <a:pt x="1503" y="1094"/>
                </a:cubicBezTo>
                <a:cubicBezTo>
                  <a:pt x="1505" y="1083"/>
                  <a:pt x="1510" y="1081"/>
                  <a:pt x="1520" y="1078"/>
                </a:cubicBezTo>
                <a:cubicBezTo>
                  <a:pt x="1558" y="1067"/>
                  <a:pt x="1597" y="1060"/>
                  <a:pt x="1630" y="1042"/>
                </a:cubicBezTo>
                <a:cubicBezTo>
                  <a:pt x="1752" y="974"/>
                  <a:pt x="1811" y="869"/>
                  <a:pt x="1801" y="728"/>
                </a:cubicBezTo>
                <a:close/>
                <a:moveTo>
                  <a:pt x="1062" y="983"/>
                </a:moveTo>
                <a:cubicBezTo>
                  <a:pt x="1026" y="1020"/>
                  <a:pt x="981" y="1040"/>
                  <a:pt x="927" y="1043"/>
                </a:cubicBezTo>
                <a:cubicBezTo>
                  <a:pt x="927" y="1111"/>
                  <a:pt x="927" y="1111"/>
                  <a:pt x="927" y="1111"/>
                </a:cubicBezTo>
                <a:cubicBezTo>
                  <a:pt x="863" y="1111"/>
                  <a:pt x="863" y="1111"/>
                  <a:pt x="863" y="1111"/>
                </a:cubicBezTo>
                <a:cubicBezTo>
                  <a:pt x="863" y="1043"/>
                  <a:pt x="863" y="1043"/>
                  <a:pt x="863" y="1043"/>
                </a:cubicBezTo>
                <a:cubicBezTo>
                  <a:pt x="805" y="1043"/>
                  <a:pt x="758" y="1027"/>
                  <a:pt x="722" y="994"/>
                </a:cubicBezTo>
                <a:cubicBezTo>
                  <a:pt x="684" y="959"/>
                  <a:pt x="665" y="910"/>
                  <a:pt x="665" y="846"/>
                </a:cubicBezTo>
                <a:cubicBezTo>
                  <a:pt x="805" y="846"/>
                  <a:pt x="805" y="846"/>
                  <a:pt x="805" y="846"/>
                </a:cubicBezTo>
                <a:cubicBezTo>
                  <a:pt x="805" y="885"/>
                  <a:pt x="824" y="910"/>
                  <a:pt x="863" y="921"/>
                </a:cubicBezTo>
                <a:cubicBezTo>
                  <a:pt x="863" y="762"/>
                  <a:pt x="863" y="762"/>
                  <a:pt x="863" y="762"/>
                </a:cubicBezTo>
                <a:cubicBezTo>
                  <a:pt x="740" y="735"/>
                  <a:pt x="678" y="671"/>
                  <a:pt x="678" y="567"/>
                </a:cubicBezTo>
                <a:cubicBezTo>
                  <a:pt x="678" y="518"/>
                  <a:pt x="696" y="475"/>
                  <a:pt x="732" y="439"/>
                </a:cubicBezTo>
                <a:cubicBezTo>
                  <a:pt x="768" y="403"/>
                  <a:pt x="811" y="384"/>
                  <a:pt x="863" y="380"/>
                </a:cubicBezTo>
                <a:cubicBezTo>
                  <a:pt x="863" y="316"/>
                  <a:pt x="863" y="316"/>
                  <a:pt x="863" y="316"/>
                </a:cubicBezTo>
                <a:cubicBezTo>
                  <a:pt x="927" y="316"/>
                  <a:pt x="927" y="316"/>
                  <a:pt x="927" y="316"/>
                </a:cubicBezTo>
                <a:cubicBezTo>
                  <a:pt x="927" y="380"/>
                  <a:pt x="927" y="380"/>
                  <a:pt x="927" y="380"/>
                </a:cubicBezTo>
                <a:cubicBezTo>
                  <a:pt x="978" y="382"/>
                  <a:pt x="1019" y="399"/>
                  <a:pt x="1052" y="430"/>
                </a:cubicBezTo>
                <a:cubicBezTo>
                  <a:pt x="1085" y="461"/>
                  <a:pt x="1101" y="501"/>
                  <a:pt x="1101" y="550"/>
                </a:cubicBezTo>
                <a:cubicBezTo>
                  <a:pt x="965" y="550"/>
                  <a:pt x="965" y="550"/>
                  <a:pt x="965" y="550"/>
                </a:cubicBezTo>
                <a:cubicBezTo>
                  <a:pt x="963" y="528"/>
                  <a:pt x="950" y="510"/>
                  <a:pt x="927" y="497"/>
                </a:cubicBezTo>
                <a:cubicBezTo>
                  <a:pt x="927" y="640"/>
                  <a:pt x="927" y="640"/>
                  <a:pt x="927" y="640"/>
                </a:cubicBezTo>
                <a:cubicBezTo>
                  <a:pt x="979" y="651"/>
                  <a:pt x="1023" y="671"/>
                  <a:pt x="1059" y="702"/>
                </a:cubicBezTo>
                <a:cubicBezTo>
                  <a:pt x="1100" y="737"/>
                  <a:pt x="1121" y="777"/>
                  <a:pt x="1121" y="822"/>
                </a:cubicBezTo>
                <a:cubicBezTo>
                  <a:pt x="1121" y="889"/>
                  <a:pt x="1101" y="942"/>
                  <a:pt x="1062" y="98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D1D8EFF6-5DBE-42C2-8C08-81B7D22F60BF}"/>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Rectangle 9">
            <a:extLst>
              <a:ext uri="{FF2B5EF4-FFF2-40B4-BE49-F238E27FC236}">
                <a16:creationId xmlns:a16="http://schemas.microsoft.com/office/drawing/2014/main" id="{79516419-4238-4F8D-89F9-5C60567951B0}"/>
              </a:ext>
            </a:extLst>
          </p:cNvPr>
          <p:cNvSpPr/>
          <p:nvPr/>
        </p:nvSpPr>
        <p:spPr>
          <a:xfrm>
            <a:off x="92380" y="5196349"/>
            <a:ext cx="9154391" cy="51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862BCC6-59CA-4588-850B-BB86BB43CFF3}"/>
              </a:ext>
            </a:extLst>
          </p:cNvPr>
          <p:cNvSpPr/>
          <p:nvPr/>
        </p:nvSpPr>
        <p:spPr>
          <a:xfrm>
            <a:off x="278823" y="153536"/>
            <a:ext cx="8865177" cy="51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9BAD9DD0-76FD-4D6F-AA7C-40397F466F13}"/>
              </a:ext>
            </a:extLst>
          </p:cNvPr>
          <p:cNvSpPr txBox="1"/>
          <p:nvPr/>
        </p:nvSpPr>
        <p:spPr>
          <a:xfrm>
            <a:off x="8943678" y="753961"/>
            <a:ext cx="2698073" cy="551953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9B242D"/>
                </a:solidFill>
                <a:effectLst/>
                <a:uLnTx/>
                <a:uFillTx/>
                <a:latin typeface="Arial" pitchFamily="34" charset="0"/>
                <a:ea typeface="+mn-ea"/>
                <a:cs typeface="Arial" pitchFamily="34" charset="0"/>
              </a:rPr>
              <a:t>2010 – 2013: Early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BMGF recognizes Nigeria as a priority country for impact, given its burden of disease and poverty index. Early focus on Polio eradication</a:t>
            </a: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CB7C7">
                    <a:lumMod val="50000"/>
                  </a:srgbClr>
                </a:solidFill>
                <a:effectLst/>
                <a:uLnTx/>
                <a:uFillTx/>
                <a:latin typeface="Arial" pitchFamily="34" charset="0"/>
                <a:ea typeface="+mn-ea"/>
                <a:cs typeface="Arial" pitchFamily="34" charset="0"/>
              </a:rPr>
              <a:t>Doubling Down on BMGF 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Push to eradicate polio and strengthen RI given the realization that eradication is within reach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Commitment of health via BMGF Abuja declaration to integrate and focus service delivery and systems strengthening investments from 35 states to 6-10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AAA092">
                    <a:lumMod val="50000"/>
                  </a:srgbClr>
                </a:solidFill>
                <a:effectLst/>
                <a:uLnTx/>
                <a:uFillTx/>
                <a:latin typeface="Arial" pitchFamily="34" charset="0"/>
                <a:ea typeface="+mn-ea"/>
                <a:cs typeface="Arial" pitchFamily="34" charset="0"/>
              </a:rPr>
              <a:t>Nigeria Prioritization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Internal rationalization and restructuring of BMGF strategy for Nigeria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977C00">
                    <a:lumMod val="75000"/>
                  </a:srgbClr>
                </a:solidFill>
                <a:effectLst/>
                <a:uLnTx/>
                <a:uFillTx/>
                <a:latin typeface="Arial" pitchFamily="34" charset="0"/>
                <a:ea typeface="+mn-ea"/>
                <a:cs typeface="Arial" pitchFamily="34" charset="0"/>
              </a:rPr>
              <a:t>Post Prioritization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Increase in engagement driven by socio-political shifts, including Nigeria exiting from economic recession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CE6B29"/>
                </a:solidFill>
                <a:effectLst/>
                <a:uLnTx/>
                <a:uFillTx/>
                <a:latin typeface="Arial" pitchFamily="34" charset="0"/>
                <a:ea typeface="+mn-ea"/>
                <a:cs typeface="Arial" pitchFamily="34" charset="0"/>
              </a:rPr>
              <a:t>Africa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Appointment of Country Director and DD’s for Nigeria. Growth of country office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BMGF Nigeria Country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WHO Certified Polio Eradication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Focus on PHC as a pillar for achieving HCD/SDGs, Seattle Declarations</a:t>
            </a:r>
          </a:p>
        </p:txBody>
      </p:sp>
      <p:sp>
        <p:nvSpPr>
          <p:cNvPr id="23" name="Rectangle 22">
            <a:extLst>
              <a:ext uri="{FF2B5EF4-FFF2-40B4-BE49-F238E27FC236}">
                <a16:creationId xmlns:a16="http://schemas.microsoft.com/office/drawing/2014/main" id="{65480C8D-E71F-4B2B-8032-3745EEC3914E}"/>
              </a:ext>
            </a:extLst>
          </p:cNvPr>
          <p:cNvSpPr/>
          <p:nvPr/>
        </p:nvSpPr>
        <p:spPr>
          <a:xfrm>
            <a:off x="1415911" y="2465304"/>
            <a:ext cx="772454" cy="415498"/>
          </a:xfrm>
          <a:prstGeom prst="rect">
            <a:avLst/>
          </a:prstGeom>
          <a:solidFill>
            <a:schemeClr val="accent4">
              <a:lumMod val="20000"/>
              <a:lumOff val="80000"/>
            </a:schemeClr>
          </a:solidFill>
          <a:ln>
            <a:solidFill>
              <a:schemeClr val="accent4"/>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BMGF-Nigeria Early engagement</a:t>
            </a:r>
          </a:p>
        </p:txBody>
      </p:sp>
      <p:sp>
        <p:nvSpPr>
          <p:cNvPr id="25" name="Rectangle 24">
            <a:extLst>
              <a:ext uri="{FF2B5EF4-FFF2-40B4-BE49-F238E27FC236}">
                <a16:creationId xmlns:a16="http://schemas.microsoft.com/office/drawing/2014/main" id="{10DA6B82-79DD-4E25-A3AF-15FAAC5B4176}"/>
              </a:ext>
            </a:extLst>
          </p:cNvPr>
          <p:cNvSpPr/>
          <p:nvPr/>
        </p:nvSpPr>
        <p:spPr>
          <a:xfrm>
            <a:off x="3486805" y="870802"/>
            <a:ext cx="1074628" cy="276999"/>
          </a:xfrm>
          <a:prstGeom prst="rect">
            <a:avLst/>
          </a:prstGeom>
          <a:solidFill>
            <a:schemeClr val="accent3">
              <a:lumMod val="20000"/>
              <a:lumOff val="80000"/>
            </a:schemeClr>
          </a:solidFill>
          <a:ln w="12700">
            <a:solidFill>
              <a:schemeClr val="accent3">
                <a:lumMod val="75000"/>
              </a:schemeClr>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Doubling-Down on BMGF Investment</a:t>
            </a:r>
          </a:p>
        </p:txBody>
      </p:sp>
      <p:sp>
        <p:nvSpPr>
          <p:cNvPr id="26" name="Rectangle 25">
            <a:extLst>
              <a:ext uri="{FF2B5EF4-FFF2-40B4-BE49-F238E27FC236}">
                <a16:creationId xmlns:a16="http://schemas.microsoft.com/office/drawing/2014/main" id="{2BD69ADE-E342-475D-9DE2-198E6A4F580D}"/>
              </a:ext>
            </a:extLst>
          </p:cNvPr>
          <p:cNvSpPr/>
          <p:nvPr/>
        </p:nvSpPr>
        <p:spPr>
          <a:xfrm>
            <a:off x="4884780" y="1592748"/>
            <a:ext cx="772454" cy="138499"/>
          </a:xfrm>
          <a:prstGeom prst="rect">
            <a:avLst/>
          </a:prstGeom>
          <a:solidFill>
            <a:schemeClr val="accent5">
              <a:lumMod val="20000"/>
              <a:lumOff val="80000"/>
            </a:schemeClr>
          </a:solidFill>
          <a:ln>
            <a:solidFill>
              <a:schemeClr val="accent5">
                <a:lumMod val="75000"/>
              </a:schemeClr>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Prioritization</a:t>
            </a:r>
          </a:p>
        </p:txBody>
      </p:sp>
      <p:sp>
        <p:nvSpPr>
          <p:cNvPr id="29" name="Title 3">
            <a:extLst>
              <a:ext uri="{FF2B5EF4-FFF2-40B4-BE49-F238E27FC236}">
                <a16:creationId xmlns:a16="http://schemas.microsoft.com/office/drawing/2014/main" id="{436DC6E4-AA04-4F4E-8E2C-5803C7592DD0}"/>
              </a:ext>
            </a:extLst>
          </p:cNvPr>
          <p:cNvSpPr txBox="1">
            <a:spLocks/>
          </p:cNvSpPr>
          <p:nvPr/>
        </p:nvSpPr>
        <p:spPr>
          <a:xfrm>
            <a:off x="461933" y="180114"/>
            <a:ext cx="8417147" cy="492968"/>
          </a:xfrm>
          <a:prstGeom prst="rect">
            <a:avLst/>
          </a:prstGeom>
          <a:solidFill>
            <a:schemeClr val="bg1"/>
          </a:solidFill>
        </p:spPr>
        <p:txBody>
          <a:bodyPr vert="horz" lIns="0" tIns="0" rIns="0" bIns="0" rtlCol="0" anchor="t" anchorCtr="0">
            <a:noAutofit/>
          </a:bodyPr>
          <a:lstStyle>
            <a:lvl1pPr algn="l" defTabSz="1219170" rtl="0" eaLnBrk="1" latinLnBrk="0" hangingPunct="1">
              <a:lnSpc>
                <a:spcPts val="3067"/>
              </a:lnSpc>
              <a:spcBef>
                <a:spcPct val="0"/>
              </a:spcBef>
              <a:buNone/>
              <a:defRPr sz="2800" kern="1200" cap="none" baseline="0">
                <a:solidFill>
                  <a:schemeClr val="accent6"/>
                </a:solidFill>
                <a:latin typeface="Arial" pitchFamily="34" charset="0"/>
                <a:ea typeface="+mj-ea"/>
                <a:cs typeface="Arial" pitchFamily="34" charset="0"/>
              </a:defRPr>
            </a:lvl1pPr>
          </a:lstStyle>
          <a:p>
            <a:pPr marL="0" marR="0" lvl="0" indent="0" algn="l" defTabSz="1219170" rtl="0" eaLnBrk="1" fontAlgn="auto" latinLnBrk="0" hangingPunct="1">
              <a:lnSpc>
                <a:spcPts val="3067"/>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j-ea"/>
                <a:cs typeface="Arial" pitchFamily="34" charset="0"/>
              </a:rPr>
              <a:t>Nigeria: Evolution of our work</a:t>
            </a:r>
          </a:p>
        </p:txBody>
      </p:sp>
      <p:sp>
        <p:nvSpPr>
          <p:cNvPr id="30" name="Rectangle 29">
            <a:extLst>
              <a:ext uri="{FF2B5EF4-FFF2-40B4-BE49-F238E27FC236}">
                <a16:creationId xmlns:a16="http://schemas.microsoft.com/office/drawing/2014/main" id="{66A74764-8749-4839-8AB8-E164A989F0E3}"/>
              </a:ext>
            </a:extLst>
          </p:cNvPr>
          <p:cNvSpPr/>
          <p:nvPr/>
        </p:nvSpPr>
        <p:spPr>
          <a:xfrm>
            <a:off x="76912" y="256374"/>
            <a:ext cx="176273" cy="222190"/>
          </a:xfrm>
          <a:prstGeom prst="rect">
            <a:avLst/>
          </a:prstGeom>
          <a:solidFill>
            <a:srgbClr val="9B2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97A26081-967A-45FE-8791-8C18A68676E6}"/>
              </a:ext>
            </a:extLst>
          </p:cNvPr>
          <p:cNvSpPr/>
          <p:nvPr/>
        </p:nvSpPr>
        <p:spPr>
          <a:xfrm>
            <a:off x="76912" y="721350"/>
            <a:ext cx="936581" cy="31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3" name="Group 42">
            <a:extLst>
              <a:ext uri="{FF2B5EF4-FFF2-40B4-BE49-F238E27FC236}">
                <a16:creationId xmlns:a16="http://schemas.microsoft.com/office/drawing/2014/main" id="{096E983B-A5F1-49B4-A972-86EBB9CEC29F}"/>
              </a:ext>
            </a:extLst>
          </p:cNvPr>
          <p:cNvGrpSpPr/>
          <p:nvPr/>
        </p:nvGrpSpPr>
        <p:grpSpPr>
          <a:xfrm>
            <a:off x="514926" y="4238827"/>
            <a:ext cx="115564" cy="473523"/>
            <a:chOff x="700098" y="5299514"/>
            <a:chExt cx="115564" cy="639324"/>
          </a:xfrm>
        </p:grpSpPr>
        <p:cxnSp>
          <p:nvCxnSpPr>
            <p:cNvPr id="59" name="Straight Connector 58">
              <a:extLst>
                <a:ext uri="{FF2B5EF4-FFF2-40B4-BE49-F238E27FC236}">
                  <a16:creationId xmlns:a16="http://schemas.microsoft.com/office/drawing/2014/main" id="{B79E03C6-C86A-4750-9D88-264918AEA8D4}"/>
                </a:ext>
              </a:extLst>
            </p:cNvPr>
            <p:cNvCxnSpPr>
              <a:cxnSpLocks/>
            </p:cNvCxnSpPr>
            <p:nvPr/>
          </p:nvCxnSpPr>
          <p:spPr>
            <a:xfrm>
              <a:off x="757880" y="5406648"/>
              <a:ext cx="0" cy="53219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60" name="Group 4">
              <a:extLst>
                <a:ext uri="{FF2B5EF4-FFF2-40B4-BE49-F238E27FC236}">
                  <a16:creationId xmlns:a16="http://schemas.microsoft.com/office/drawing/2014/main" id="{4C8394F3-9FB9-4BDB-95BA-8E040A1D2A66}"/>
                </a:ext>
              </a:extLst>
            </p:cNvPr>
            <p:cNvGrpSpPr>
              <a:grpSpLocks noChangeAspect="1"/>
            </p:cNvGrpSpPr>
            <p:nvPr/>
          </p:nvGrpSpPr>
          <p:grpSpPr bwMode="auto">
            <a:xfrm>
              <a:off x="700098" y="5299514"/>
              <a:ext cx="115564" cy="86966"/>
              <a:chOff x="2267" y="952"/>
              <a:chExt cx="493" cy="371"/>
            </a:xfrm>
          </p:grpSpPr>
          <p:sp>
            <p:nvSpPr>
              <p:cNvPr id="61" name="AutoShape 3">
                <a:extLst>
                  <a:ext uri="{FF2B5EF4-FFF2-40B4-BE49-F238E27FC236}">
                    <a16:creationId xmlns:a16="http://schemas.microsoft.com/office/drawing/2014/main" id="{E10C0DE3-B6A8-442E-9970-66E0AD5F2A3F}"/>
                  </a:ext>
                </a:extLst>
              </p:cNvPr>
              <p:cNvSpPr>
                <a:spLocks noChangeAspect="1" noChangeArrowheads="1" noTextEdit="1"/>
              </p:cNvSpPr>
              <p:nvPr/>
            </p:nvSpPr>
            <p:spPr bwMode="auto">
              <a:xfrm>
                <a:off x="2267" y="952"/>
                <a:ext cx="49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62" name="Freeform 5">
                <a:extLst>
                  <a:ext uri="{FF2B5EF4-FFF2-40B4-BE49-F238E27FC236}">
                    <a16:creationId xmlns:a16="http://schemas.microsoft.com/office/drawing/2014/main" id="{0873658B-3647-4070-9BAE-520A5CCCE897}"/>
                  </a:ext>
                </a:extLst>
              </p:cNvPr>
              <p:cNvSpPr>
                <a:spLocks/>
              </p:cNvSpPr>
              <p:nvPr/>
            </p:nvSpPr>
            <p:spPr bwMode="auto">
              <a:xfrm>
                <a:off x="2333" y="1104"/>
                <a:ext cx="37" cy="9"/>
              </a:xfrm>
              <a:custGeom>
                <a:avLst/>
                <a:gdLst>
                  <a:gd name="T0" fmla="*/ 4 w 30"/>
                  <a:gd name="T1" fmla="*/ 0 h 7"/>
                  <a:gd name="T2" fmla="*/ 0 w 30"/>
                  <a:gd name="T3" fmla="*/ 4 h 7"/>
                  <a:gd name="T4" fmla="*/ 4 w 30"/>
                  <a:gd name="T5" fmla="*/ 7 h 7"/>
                  <a:gd name="T6" fmla="*/ 26 w 30"/>
                  <a:gd name="T7" fmla="*/ 7 h 7"/>
                  <a:gd name="T8" fmla="*/ 30 w 30"/>
                  <a:gd name="T9" fmla="*/ 4 h 7"/>
                  <a:gd name="T10" fmla="*/ 26 w 30"/>
                  <a:gd name="T11" fmla="*/ 0 h 7"/>
                  <a:gd name="T12" fmla="*/ 4 w 3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0" h="7">
                    <a:moveTo>
                      <a:pt x="4" y="0"/>
                    </a:moveTo>
                    <a:cubicBezTo>
                      <a:pt x="2" y="0"/>
                      <a:pt x="0" y="1"/>
                      <a:pt x="0" y="4"/>
                    </a:cubicBezTo>
                    <a:cubicBezTo>
                      <a:pt x="0" y="6"/>
                      <a:pt x="2" y="7"/>
                      <a:pt x="4" y="7"/>
                    </a:cubicBezTo>
                    <a:cubicBezTo>
                      <a:pt x="26" y="7"/>
                      <a:pt x="26" y="7"/>
                      <a:pt x="26" y="7"/>
                    </a:cubicBezTo>
                    <a:cubicBezTo>
                      <a:pt x="28" y="7"/>
                      <a:pt x="30" y="6"/>
                      <a:pt x="30" y="4"/>
                    </a:cubicBezTo>
                    <a:cubicBezTo>
                      <a:pt x="30" y="1"/>
                      <a:pt x="28" y="0"/>
                      <a:pt x="26" y="0"/>
                    </a:cubicBez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63" name="Freeform 6">
                <a:extLst>
                  <a:ext uri="{FF2B5EF4-FFF2-40B4-BE49-F238E27FC236}">
                    <a16:creationId xmlns:a16="http://schemas.microsoft.com/office/drawing/2014/main" id="{D8015E63-FD5D-4AC6-B8D4-71E1B388BCB8}"/>
                  </a:ext>
                </a:extLst>
              </p:cNvPr>
              <p:cNvSpPr>
                <a:spLocks/>
              </p:cNvSpPr>
              <p:nvPr/>
            </p:nvSpPr>
            <p:spPr bwMode="auto">
              <a:xfrm>
                <a:off x="2268" y="1084"/>
                <a:ext cx="167" cy="19"/>
              </a:xfrm>
              <a:custGeom>
                <a:avLst/>
                <a:gdLst>
                  <a:gd name="T0" fmla="*/ 59 w 134"/>
                  <a:gd name="T1" fmla="*/ 6 h 15"/>
                  <a:gd name="T2" fmla="*/ 59 w 134"/>
                  <a:gd name="T3" fmla="*/ 7 h 15"/>
                  <a:gd name="T4" fmla="*/ 60 w 134"/>
                  <a:gd name="T5" fmla="*/ 7 h 15"/>
                  <a:gd name="T6" fmla="*/ 60 w 134"/>
                  <a:gd name="T7" fmla="*/ 15 h 15"/>
                  <a:gd name="T8" fmla="*/ 73 w 134"/>
                  <a:gd name="T9" fmla="*/ 15 h 15"/>
                  <a:gd name="T10" fmla="*/ 73 w 134"/>
                  <a:gd name="T11" fmla="*/ 7 h 15"/>
                  <a:gd name="T12" fmla="*/ 75 w 134"/>
                  <a:gd name="T13" fmla="*/ 7 h 15"/>
                  <a:gd name="T14" fmla="*/ 74 w 134"/>
                  <a:gd name="T15" fmla="*/ 6 h 15"/>
                  <a:gd name="T16" fmla="*/ 101 w 134"/>
                  <a:gd name="T17" fmla="*/ 6 h 15"/>
                  <a:gd name="T18" fmla="*/ 134 w 134"/>
                  <a:gd name="T19" fmla="*/ 4 h 15"/>
                  <a:gd name="T20" fmla="*/ 101 w 134"/>
                  <a:gd name="T21" fmla="*/ 2 h 15"/>
                  <a:gd name="T22" fmla="*/ 73 w 134"/>
                  <a:gd name="T23" fmla="*/ 3 h 15"/>
                  <a:gd name="T24" fmla="*/ 67 w 134"/>
                  <a:gd name="T25" fmla="*/ 0 h 15"/>
                  <a:gd name="T26" fmla="*/ 60 w 134"/>
                  <a:gd name="T27" fmla="*/ 3 h 15"/>
                  <a:gd name="T28" fmla="*/ 33 w 134"/>
                  <a:gd name="T29" fmla="*/ 2 h 15"/>
                  <a:gd name="T30" fmla="*/ 0 w 134"/>
                  <a:gd name="T31" fmla="*/ 4 h 15"/>
                  <a:gd name="T32" fmla="*/ 33 w 134"/>
                  <a:gd name="T33" fmla="*/ 6 h 15"/>
                  <a:gd name="T34" fmla="*/ 59 w 134"/>
                  <a:gd name="T35"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5">
                    <a:moveTo>
                      <a:pt x="59" y="6"/>
                    </a:moveTo>
                    <a:cubicBezTo>
                      <a:pt x="59" y="6"/>
                      <a:pt x="59" y="7"/>
                      <a:pt x="59" y="7"/>
                    </a:cubicBezTo>
                    <a:cubicBezTo>
                      <a:pt x="60" y="7"/>
                      <a:pt x="60" y="7"/>
                      <a:pt x="60" y="7"/>
                    </a:cubicBezTo>
                    <a:cubicBezTo>
                      <a:pt x="60" y="15"/>
                      <a:pt x="60" y="15"/>
                      <a:pt x="60" y="15"/>
                    </a:cubicBezTo>
                    <a:cubicBezTo>
                      <a:pt x="73" y="15"/>
                      <a:pt x="73" y="15"/>
                      <a:pt x="73" y="15"/>
                    </a:cubicBezTo>
                    <a:cubicBezTo>
                      <a:pt x="73" y="7"/>
                      <a:pt x="73" y="7"/>
                      <a:pt x="73" y="7"/>
                    </a:cubicBezTo>
                    <a:cubicBezTo>
                      <a:pt x="75" y="7"/>
                      <a:pt x="75" y="7"/>
                      <a:pt x="75" y="7"/>
                    </a:cubicBezTo>
                    <a:cubicBezTo>
                      <a:pt x="75" y="7"/>
                      <a:pt x="75" y="6"/>
                      <a:pt x="74" y="6"/>
                    </a:cubicBezTo>
                    <a:cubicBezTo>
                      <a:pt x="80" y="6"/>
                      <a:pt x="90" y="6"/>
                      <a:pt x="101" y="6"/>
                    </a:cubicBezTo>
                    <a:cubicBezTo>
                      <a:pt x="119" y="6"/>
                      <a:pt x="134" y="5"/>
                      <a:pt x="134" y="4"/>
                    </a:cubicBezTo>
                    <a:cubicBezTo>
                      <a:pt x="134" y="3"/>
                      <a:pt x="119" y="2"/>
                      <a:pt x="101" y="2"/>
                    </a:cubicBezTo>
                    <a:cubicBezTo>
                      <a:pt x="89" y="2"/>
                      <a:pt x="79" y="3"/>
                      <a:pt x="73" y="3"/>
                    </a:cubicBezTo>
                    <a:cubicBezTo>
                      <a:pt x="72" y="1"/>
                      <a:pt x="70" y="0"/>
                      <a:pt x="67" y="0"/>
                    </a:cubicBezTo>
                    <a:cubicBezTo>
                      <a:pt x="64" y="0"/>
                      <a:pt x="62" y="1"/>
                      <a:pt x="60" y="3"/>
                    </a:cubicBezTo>
                    <a:cubicBezTo>
                      <a:pt x="54" y="3"/>
                      <a:pt x="44" y="2"/>
                      <a:pt x="33" y="2"/>
                    </a:cubicBezTo>
                    <a:cubicBezTo>
                      <a:pt x="15" y="2"/>
                      <a:pt x="0" y="3"/>
                      <a:pt x="0" y="4"/>
                    </a:cubicBezTo>
                    <a:cubicBezTo>
                      <a:pt x="0" y="5"/>
                      <a:pt x="15" y="6"/>
                      <a:pt x="33" y="6"/>
                    </a:cubicBezTo>
                    <a:cubicBezTo>
                      <a:pt x="44" y="6"/>
                      <a:pt x="53" y="6"/>
                      <a:pt x="59"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64" name="Freeform 7">
                <a:extLst>
                  <a:ext uri="{FF2B5EF4-FFF2-40B4-BE49-F238E27FC236}">
                    <a16:creationId xmlns:a16="http://schemas.microsoft.com/office/drawing/2014/main" id="{42204FB3-EE2B-4C78-A34A-CF2C5F9ABC77}"/>
                  </a:ext>
                </a:extLst>
              </p:cNvPr>
              <p:cNvSpPr>
                <a:spLocks/>
              </p:cNvSpPr>
              <p:nvPr/>
            </p:nvSpPr>
            <p:spPr bwMode="auto">
              <a:xfrm>
                <a:off x="2657" y="1104"/>
                <a:ext cx="37" cy="9"/>
              </a:xfrm>
              <a:custGeom>
                <a:avLst/>
                <a:gdLst>
                  <a:gd name="T0" fmla="*/ 26 w 30"/>
                  <a:gd name="T1" fmla="*/ 7 h 7"/>
                  <a:gd name="T2" fmla="*/ 30 w 30"/>
                  <a:gd name="T3" fmla="*/ 4 h 7"/>
                  <a:gd name="T4" fmla="*/ 26 w 30"/>
                  <a:gd name="T5" fmla="*/ 0 h 7"/>
                  <a:gd name="T6" fmla="*/ 3 w 30"/>
                  <a:gd name="T7" fmla="*/ 0 h 7"/>
                  <a:gd name="T8" fmla="*/ 0 w 30"/>
                  <a:gd name="T9" fmla="*/ 4 h 7"/>
                  <a:gd name="T10" fmla="*/ 3 w 30"/>
                  <a:gd name="T11" fmla="*/ 7 h 7"/>
                  <a:gd name="T12" fmla="*/ 26 w 3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0" h="7">
                    <a:moveTo>
                      <a:pt x="26" y="7"/>
                    </a:moveTo>
                    <a:cubicBezTo>
                      <a:pt x="28" y="7"/>
                      <a:pt x="30" y="6"/>
                      <a:pt x="30" y="4"/>
                    </a:cubicBezTo>
                    <a:cubicBezTo>
                      <a:pt x="30" y="1"/>
                      <a:pt x="28" y="0"/>
                      <a:pt x="26" y="0"/>
                    </a:cubicBezTo>
                    <a:cubicBezTo>
                      <a:pt x="3" y="0"/>
                      <a:pt x="3" y="0"/>
                      <a:pt x="3" y="0"/>
                    </a:cubicBezTo>
                    <a:cubicBezTo>
                      <a:pt x="1" y="0"/>
                      <a:pt x="0" y="1"/>
                      <a:pt x="0" y="4"/>
                    </a:cubicBezTo>
                    <a:cubicBezTo>
                      <a:pt x="0" y="6"/>
                      <a:pt x="1" y="7"/>
                      <a:pt x="3" y="7"/>
                    </a:cubicBezTo>
                    <a:lnTo>
                      <a:pt x="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65" name="Freeform 8">
                <a:extLst>
                  <a:ext uri="{FF2B5EF4-FFF2-40B4-BE49-F238E27FC236}">
                    <a16:creationId xmlns:a16="http://schemas.microsoft.com/office/drawing/2014/main" id="{8AD2107E-3C58-4E69-A339-3DEC10A00D52}"/>
                  </a:ext>
                </a:extLst>
              </p:cNvPr>
              <p:cNvSpPr>
                <a:spLocks/>
              </p:cNvSpPr>
              <p:nvPr/>
            </p:nvSpPr>
            <p:spPr bwMode="auto">
              <a:xfrm>
                <a:off x="2591" y="1084"/>
                <a:ext cx="168" cy="19"/>
              </a:xfrm>
              <a:custGeom>
                <a:avLst/>
                <a:gdLst>
                  <a:gd name="T0" fmla="*/ 101 w 135"/>
                  <a:gd name="T1" fmla="*/ 2 h 15"/>
                  <a:gd name="T2" fmla="*/ 74 w 135"/>
                  <a:gd name="T3" fmla="*/ 3 h 15"/>
                  <a:gd name="T4" fmla="*/ 68 w 135"/>
                  <a:gd name="T5" fmla="*/ 0 h 15"/>
                  <a:gd name="T6" fmla="*/ 61 w 135"/>
                  <a:gd name="T7" fmla="*/ 3 h 15"/>
                  <a:gd name="T8" fmla="*/ 34 w 135"/>
                  <a:gd name="T9" fmla="*/ 2 h 15"/>
                  <a:gd name="T10" fmla="*/ 0 w 135"/>
                  <a:gd name="T11" fmla="*/ 4 h 15"/>
                  <a:gd name="T12" fmla="*/ 34 w 135"/>
                  <a:gd name="T13" fmla="*/ 6 h 15"/>
                  <a:gd name="T14" fmla="*/ 60 w 135"/>
                  <a:gd name="T15" fmla="*/ 6 h 15"/>
                  <a:gd name="T16" fmla="*/ 60 w 135"/>
                  <a:gd name="T17" fmla="*/ 7 h 15"/>
                  <a:gd name="T18" fmla="*/ 61 w 135"/>
                  <a:gd name="T19" fmla="*/ 7 h 15"/>
                  <a:gd name="T20" fmla="*/ 61 w 135"/>
                  <a:gd name="T21" fmla="*/ 15 h 15"/>
                  <a:gd name="T22" fmla="*/ 74 w 135"/>
                  <a:gd name="T23" fmla="*/ 15 h 15"/>
                  <a:gd name="T24" fmla="*/ 74 w 135"/>
                  <a:gd name="T25" fmla="*/ 7 h 15"/>
                  <a:gd name="T26" fmla="*/ 75 w 135"/>
                  <a:gd name="T27" fmla="*/ 7 h 15"/>
                  <a:gd name="T28" fmla="*/ 75 w 135"/>
                  <a:gd name="T29" fmla="*/ 6 h 15"/>
                  <a:gd name="T30" fmla="*/ 101 w 135"/>
                  <a:gd name="T31" fmla="*/ 6 h 15"/>
                  <a:gd name="T32" fmla="*/ 135 w 135"/>
                  <a:gd name="T33" fmla="*/ 4 h 15"/>
                  <a:gd name="T34" fmla="*/ 101 w 135"/>
                  <a:gd name="T3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5">
                    <a:moveTo>
                      <a:pt x="101" y="2"/>
                    </a:moveTo>
                    <a:cubicBezTo>
                      <a:pt x="90" y="2"/>
                      <a:pt x="80" y="3"/>
                      <a:pt x="74" y="3"/>
                    </a:cubicBezTo>
                    <a:cubicBezTo>
                      <a:pt x="73" y="1"/>
                      <a:pt x="70" y="0"/>
                      <a:pt x="68" y="0"/>
                    </a:cubicBezTo>
                    <a:cubicBezTo>
                      <a:pt x="65" y="0"/>
                      <a:pt x="62" y="1"/>
                      <a:pt x="61" y="3"/>
                    </a:cubicBezTo>
                    <a:cubicBezTo>
                      <a:pt x="55" y="3"/>
                      <a:pt x="45" y="2"/>
                      <a:pt x="34" y="2"/>
                    </a:cubicBezTo>
                    <a:cubicBezTo>
                      <a:pt x="15" y="2"/>
                      <a:pt x="0" y="3"/>
                      <a:pt x="0" y="4"/>
                    </a:cubicBezTo>
                    <a:cubicBezTo>
                      <a:pt x="0" y="5"/>
                      <a:pt x="15" y="6"/>
                      <a:pt x="34" y="6"/>
                    </a:cubicBezTo>
                    <a:cubicBezTo>
                      <a:pt x="44" y="6"/>
                      <a:pt x="54" y="6"/>
                      <a:pt x="60" y="6"/>
                    </a:cubicBezTo>
                    <a:cubicBezTo>
                      <a:pt x="60" y="6"/>
                      <a:pt x="60" y="7"/>
                      <a:pt x="60" y="7"/>
                    </a:cubicBezTo>
                    <a:cubicBezTo>
                      <a:pt x="61" y="7"/>
                      <a:pt x="61" y="7"/>
                      <a:pt x="61" y="7"/>
                    </a:cubicBezTo>
                    <a:cubicBezTo>
                      <a:pt x="61" y="15"/>
                      <a:pt x="61" y="15"/>
                      <a:pt x="61" y="15"/>
                    </a:cubicBezTo>
                    <a:cubicBezTo>
                      <a:pt x="74" y="15"/>
                      <a:pt x="74" y="15"/>
                      <a:pt x="74" y="15"/>
                    </a:cubicBezTo>
                    <a:cubicBezTo>
                      <a:pt x="74" y="7"/>
                      <a:pt x="74" y="7"/>
                      <a:pt x="74" y="7"/>
                    </a:cubicBezTo>
                    <a:cubicBezTo>
                      <a:pt x="75" y="7"/>
                      <a:pt x="75" y="7"/>
                      <a:pt x="75" y="7"/>
                    </a:cubicBezTo>
                    <a:cubicBezTo>
                      <a:pt x="75" y="7"/>
                      <a:pt x="75" y="6"/>
                      <a:pt x="75" y="6"/>
                    </a:cubicBezTo>
                    <a:cubicBezTo>
                      <a:pt x="81" y="6"/>
                      <a:pt x="91" y="6"/>
                      <a:pt x="101" y="6"/>
                    </a:cubicBezTo>
                    <a:cubicBezTo>
                      <a:pt x="120" y="6"/>
                      <a:pt x="135" y="5"/>
                      <a:pt x="135" y="4"/>
                    </a:cubicBezTo>
                    <a:cubicBezTo>
                      <a:pt x="135" y="3"/>
                      <a:pt x="120" y="2"/>
                      <a:pt x="101"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grpSp>
      </p:grpSp>
      <p:grpSp>
        <p:nvGrpSpPr>
          <p:cNvPr id="102" name="Group 101">
            <a:extLst>
              <a:ext uri="{FF2B5EF4-FFF2-40B4-BE49-F238E27FC236}">
                <a16:creationId xmlns:a16="http://schemas.microsoft.com/office/drawing/2014/main" id="{3C67CF2B-CC05-41F8-B2C6-4020421BBF69}"/>
              </a:ext>
            </a:extLst>
          </p:cNvPr>
          <p:cNvGrpSpPr/>
          <p:nvPr/>
        </p:nvGrpSpPr>
        <p:grpSpPr>
          <a:xfrm>
            <a:off x="506029" y="4174778"/>
            <a:ext cx="127302" cy="127302"/>
            <a:chOff x="1794598" y="720508"/>
            <a:chExt cx="394420" cy="394420"/>
          </a:xfrm>
        </p:grpSpPr>
        <p:sp>
          <p:nvSpPr>
            <p:cNvPr id="103" name="Oval 102">
              <a:extLst>
                <a:ext uri="{FF2B5EF4-FFF2-40B4-BE49-F238E27FC236}">
                  <a16:creationId xmlns:a16="http://schemas.microsoft.com/office/drawing/2014/main" id="{A654E30F-0B2E-471A-B94D-DFA0E398A177}"/>
                </a:ext>
              </a:extLst>
            </p:cNvPr>
            <p:cNvSpPr/>
            <p:nvPr/>
          </p:nvSpPr>
          <p:spPr>
            <a:xfrm>
              <a:off x="1794598" y="720508"/>
              <a:ext cx="394420" cy="394420"/>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4" name="Group 4">
              <a:extLst>
                <a:ext uri="{FF2B5EF4-FFF2-40B4-BE49-F238E27FC236}">
                  <a16:creationId xmlns:a16="http://schemas.microsoft.com/office/drawing/2014/main" id="{A8425116-47D2-4CF0-8164-36BEE4911A63}"/>
                </a:ext>
              </a:extLst>
            </p:cNvPr>
            <p:cNvGrpSpPr>
              <a:grpSpLocks noChangeAspect="1"/>
            </p:cNvGrpSpPr>
            <p:nvPr/>
          </p:nvGrpSpPr>
          <p:grpSpPr bwMode="auto">
            <a:xfrm>
              <a:off x="1812782" y="782995"/>
              <a:ext cx="358052" cy="269447"/>
              <a:chOff x="2267" y="952"/>
              <a:chExt cx="493" cy="371"/>
            </a:xfrm>
          </p:grpSpPr>
          <p:sp>
            <p:nvSpPr>
              <p:cNvPr id="105" name="AutoShape 3">
                <a:extLst>
                  <a:ext uri="{FF2B5EF4-FFF2-40B4-BE49-F238E27FC236}">
                    <a16:creationId xmlns:a16="http://schemas.microsoft.com/office/drawing/2014/main" id="{3252AD1B-DE5D-45C2-B38D-77964041D7A8}"/>
                  </a:ext>
                </a:extLst>
              </p:cNvPr>
              <p:cNvSpPr>
                <a:spLocks noChangeAspect="1" noChangeArrowheads="1" noTextEdit="1"/>
              </p:cNvSpPr>
              <p:nvPr/>
            </p:nvSpPr>
            <p:spPr bwMode="auto">
              <a:xfrm>
                <a:off x="2267" y="952"/>
                <a:ext cx="49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06" name="Freeform 5">
                <a:extLst>
                  <a:ext uri="{FF2B5EF4-FFF2-40B4-BE49-F238E27FC236}">
                    <a16:creationId xmlns:a16="http://schemas.microsoft.com/office/drawing/2014/main" id="{6790A726-052C-4EF9-A4F6-CADEBF573B56}"/>
                  </a:ext>
                </a:extLst>
              </p:cNvPr>
              <p:cNvSpPr>
                <a:spLocks/>
              </p:cNvSpPr>
              <p:nvPr/>
            </p:nvSpPr>
            <p:spPr bwMode="auto">
              <a:xfrm>
                <a:off x="2333" y="1104"/>
                <a:ext cx="37" cy="9"/>
              </a:xfrm>
              <a:custGeom>
                <a:avLst/>
                <a:gdLst>
                  <a:gd name="T0" fmla="*/ 4 w 30"/>
                  <a:gd name="T1" fmla="*/ 0 h 7"/>
                  <a:gd name="T2" fmla="*/ 0 w 30"/>
                  <a:gd name="T3" fmla="*/ 4 h 7"/>
                  <a:gd name="T4" fmla="*/ 4 w 30"/>
                  <a:gd name="T5" fmla="*/ 7 h 7"/>
                  <a:gd name="T6" fmla="*/ 26 w 30"/>
                  <a:gd name="T7" fmla="*/ 7 h 7"/>
                  <a:gd name="T8" fmla="*/ 30 w 30"/>
                  <a:gd name="T9" fmla="*/ 4 h 7"/>
                  <a:gd name="T10" fmla="*/ 26 w 30"/>
                  <a:gd name="T11" fmla="*/ 0 h 7"/>
                  <a:gd name="T12" fmla="*/ 4 w 3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0" h="7">
                    <a:moveTo>
                      <a:pt x="4" y="0"/>
                    </a:moveTo>
                    <a:cubicBezTo>
                      <a:pt x="2" y="0"/>
                      <a:pt x="0" y="1"/>
                      <a:pt x="0" y="4"/>
                    </a:cubicBezTo>
                    <a:cubicBezTo>
                      <a:pt x="0" y="6"/>
                      <a:pt x="2" y="7"/>
                      <a:pt x="4" y="7"/>
                    </a:cubicBezTo>
                    <a:cubicBezTo>
                      <a:pt x="26" y="7"/>
                      <a:pt x="26" y="7"/>
                      <a:pt x="26" y="7"/>
                    </a:cubicBezTo>
                    <a:cubicBezTo>
                      <a:pt x="28" y="7"/>
                      <a:pt x="30" y="6"/>
                      <a:pt x="30" y="4"/>
                    </a:cubicBezTo>
                    <a:cubicBezTo>
                      <a:pt x="30" y="1"/>
                      <a:pt x="28" y="0"/>
                      <a:pt x="26" y="0"/>
                    </a:cubicBez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07" name="Freeform 6">
                <a:extLst>
                  <a:ext uri="{FF2B5EF4-FFF2-40B4-BE49-F238E27FC236}">
                    <a16:creationId xmlns:a16="http://schemas.microsoft.com/office/drawing/2014/main" id="{282E2F19-0F83-41FE-ACB4-26C86CEE13AE}"/>
                  </a:ext>
                </a:extLst>
              </p:cNvPr>
              <p:cNvSpPr>
                <a:spLocks/>
              </p:cNvSpPr>
              <p:nvPr/>
            </p:nvSpPr>
            <p:spPr bwMode="auto">
              <a:xfrm>
                <a:off x="2268" y="1084"/>
                <a:ext cx="167" cy="19"/>
              </a:xfrm>
              <a:custGeom>
                <a:avLst/>
                <a:gdLst>
                  <a:gd name="T0" fmla="*/ 59 w 134"/>
                  <a:gd name="T1" fmla="*/ 6 h 15"/>
                  <a:gd name="T2" fmla="*/ 59 w 134"/>
                  <a:gd name="T3" fmla="*/ 7 h 15"/>
                  <a:gd name="T4" fmla="*/ 60 w 134"/>
                  <a:gd name="T5" fmla="*/ 7 h 15"/>
                  <a:gd name="T6" fmla="*/ 60 w 134"/>
                  <a:gd name="T7" fmla="*/ 15 h 15"/>
                  <a:gd name="T8" fmla="*/ 73 w 134"/>
                  <a:gd name="T9" fmla="*/ 15 h 15"/>
                  <a:gd name="T10" fmla="*/ 73 w 134"/>
                  <a:gd name="T11" fmla="*/ 7 h 15"/>
                  <a:gd name="T12" fmla="*/ 75 w 134"/>
                  <a:gd name="T13" fmla="*/ 7 h 15"/>
                  <a:gd name="T14" fmla="*/ 74 w 134"/>
                  <a:gd name="T15" fmla="*/ 6 h 15"/>
                  <a:gd name="T16" fmla="*/ 101 w 134"/>
                  <a:gd name="T17" fmla="*/ 6 h 15"/>
                  <a:gd name="T18" fmla="*/ 134 w 134"/>
                  <a:gd name="T19" fmla="*/ 4 h 15"/>
                  <a:gd name="T20" fmla="*/ 101 w 134"/>
                  <a:gd name="T21" fmla="*/ 2 h 15"/>
                  <a:gd name="T22" fmla="*/ 73 w 134"/>
                  <a:gd name="T23" fmla="*/ 3 h 15"/>
                  <a:gd name="T24" fmla="*/ 67 w 134"/>
                  <a:gd name="T25" fmla="*/ 0 h 15"/>
                  <a:gd name="T26" fmla="*/ 60 w 134"/>
                  <a:gd name="T27" fmla="*/ 3 h 15"/>
                  <a:gd name="T28" fmla="*/ 33 w 134"/>
                  <a:gd name="T29" fmla="*/ 2 h 15"/>
                  <a:gd name="T30" fmla="*/ 0 w 134"/>
                  <a:gd name="T31" fmla="*/ 4 h 15"/>
                  <a:gd name="T32" fmla="*/ 33 w 134"/>
                  <a:gd name="T33" fmla="*/ 6 h 15"/>
                  <a:gd name="T34" fmla="*/ 59 w 134"/>
                  <a:gd name="T35"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5">
                    <a:moveTo>
                      <a:pt x="59" y="6"/>
                    </a:moveTo>
                    <a:cubicBezTo>
                      <a:pt x="59" y="6"/>
                      <a:pt x="59" y="7"/>
                      <a:pt x="59" y="7"/>
                    </a:cubicBezTo>
                    <a:cubicBezTo>
                      <a:pt x="60" y="7"/>
                      <a:pt x="60" y="7"/>
                      <a:pt x="60" y="7"/>
                    </a:cubicBezTo>
                    <a:cubicBezTo>
                      <a:pt x="60" y="15"/>
                      <a:pt x="60" y="15"/>
                      <a:pt x="60" y="15"/>
                    </a:cubicBezTo>
                    <a:cubicBezTo>
                      <a:pt x="73" y="15"/>
                      <a:pt x="73" y="15"/>
                      <a:pt x="73" y="15"/>
                    </a:cubicBezTo>
                    <a:cubicBezTo>
                      <a:pt x="73" y="7"/>
                      <a:pt x="73" y="7"/>
                      <a:pt x="73" y="7"/>
                    </a:cubicBezTo>
                    <a:cubicBezTo>
                      <a:pt x="75" y="7"/>
                      <a:pt x="75" y="7"/>
                      <a:pt x="75" y="7"/>
                    </a:cubicBezTo>
                    <a:cubicBezTo>
                      <a:pt x="75" y="7"/>
                      <a:pt x="75" y="6"/>
                      <a:pt x="74" y="6"/>
                    </a:cubicBezTo>
                    <a:cubicBezTo>
                      <a:pt x="80" y="6"/>
                      <a:pt x="90" y="6"/>
                      <a:pt x="101" y="6"/>
                    </a:cubicBezTo>
                    <a:cubicBezTo>
                      <a:pt x="119" y="6"/>
                      <a:pt x="134" y="5"/>
                      <a:pt x="134" y="4"/>
                    </a:cubicBezTo>
                    <a:cubicBezTo>
                      <a:pt x="134" y="3"/>
                      <a:pt x="119" y="2"/>
                      <a:pt x="101" y="2"/>
                    </a:cubicBezTo>
                    <a:cubicBezTo>
                      <a:pt x="89" y="2"/>
                      <a:pt x="79" y="3"/>
                      <a:pt x="73" y="3"/>
                    </a:cubicBezTo>
                    <a:cubicBezTo>
                      <a:pt x="72" y="1"/>
                      <a:pt x="70" y="0"/>
                      <a:pt x="67" y="0"/>
                    </a:cubicBezTo>
                    <a:cubicBezTo>
                      <a:pt x="64" y="0"/>
                      <a:pt x="62" y="1"/>
                      <a:pt x="60" y="3"/>
                    </a:cubicBezTo>
                    <a:cubicBezTo>
                      <a:pt x="54" y="3"/>
                      <a:pt x="44" y="2"/>
                      <a:pt x="33" y="2"/>
                    </a:cubicBezTo>
                    <a:cubicBezTo>
                      <a:pt x="15" y="2"/>
                      <a:pt x="0" y="3"/>
                      <a:pt x="0" y="4"/>
                    </a:cubicBezTo>
                    <a:cubicBezTo>
                      <a:pt x="0" y="5"/>
                      <a:pt x="15" y="6"/>
                      <a:pt x="33" y="6"/>
                    </a:cubicBezTo>
                    <a:cubicBezTo>
                      <a:pt x="44" y="6"/>
                      <a:pt x="53" y="6"/>
                      <a:pt x="59"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08" name="Freeform 7">
                <a:extLst>
                  <a:ext uri="{FF2B5EF4-FFF2-40B4-BE49-F238E27FC236}">
                    <a16:creationId xmlns:a16="http://schemas.microsoft.com/office/drawing/2014/main" id="{C7AF180D-EE30-4B88-9318-A4F6D3B105BD}"/>
                  </a:ext>
                </a:extLst>
              </p:cNvPr>
              <p:cNvSpPr>
                <a:spLocks/>
              </p:cNvSpPr>
              <p:nvPr/>
            </p:nvSpPr>
            <p:spPr bwMode="auto">
              <a:xfrm>
                <a:off x="2657" y="1104"/>
                <a:ext cx="37" cy="9"/>
              </a:xfrm>
              <a:custGeom>
                <a:avLst/>
                <a:gdLst>
                  <a:gd name="T0" fmla="*/ 26 w 30"/>
                  <a:gd name="T1" fmla="*/ 7 h 7"/>
                  <a:gd name="T2" fmla="*/ 30 w 30"/>
                  <a:gd name="T3" fmla="*/ 4 h 7"/>
                  <a:gd name="T4" fmla="*/ 26 w 30"/>
                  <a:gd name="T5" fmla="*/ 0 h 7"/>
                  <a:gd name="T6" fmla="*/ 3 w 30"/>
                  <a:gd name="T7" fmla="*/ 0 h 7"/>
                  <a:gd name="T8" fmla="*/ 0 w 30"/>
                  <a:gd name="T9" fmla="*/ 4 h 7"/>
                  <a:gd name="T10" fmla="*/ 3 w 30"/>
                  <a:gd name="T11" fmla="*/ 7 h 7"/>
                  <a:gd name="T12" fmla="*/ 26 w 3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0" h="7">
                    <a:moveTo>
                      <a:pt x="26" y="7"/>
                    </a:moveTo>
                    <a:cubicBezTo>
                      <a:pt x="28" y="7"/>
                      <a:pt x="30" y="6"/>
                      <a:pt x="30" y="4"/>
                    </a:cubicBezTo>
                    <a:cubicBezTo>
                      <a:pt x="30" y="1"/>
                      <a:pt x="28" y="0"/>
                      <a:pt x="26" y="0"/>
                    </a:cubicBezTo>
                    <a:cubicBezTo>
                      <a:pt x="3" y="0"/>
                      <a:pt x="3" y="0"/>
                      <a:pt x="3" y="0"/>
                    </a:cubicBezTo>
                    <a:cubicBezTo>
                      <a:pt x="1" y="0"/>
                      <a:pt x="0" y="1"/>
                      <a:pt x="0" y="4"/>
                    </a:cubicBezTo>
                    <a:cubicBezTo>
                      <a:pt x="0" y="6"/>
                      <a:pt x="1" y="7"/>
                      <a:pt x="3" y="7"/>
                    </a:cubicBezTo>
                    <a:lnTo>
                      <a:pt x="2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09" name="Freeform 8">
                <a:extLst>
                  <a:ext uri="{FF2B5EF4-FFF2-40B4-BE49-F238E27FC236}">
                    <a16:creationId xmlns:a16="http://schemas.microsoft.com/office/drawing/2014/main" id="{DD5F2221-8422-48F3-B4A4-E164008CAE5C}"/>
                  </a:ext>
                </a:extLst>
              </p:cNvPr>
              <p:cNvSpPr>
                <a:spLocks/>
              </p:cNvSpPr>
              <p:nvPr/>
            </p:nvSpPr>
            <p:spPr bwMode="auto">
              <a:xfrm>
                <a:off x="2591" y="1084"/>
                <a:ext cx="168" cy="19"/>
              </a:xfrm>
              <a:custGeom>
                <a:avLst/>
                <a:gdLst>
                  <a:gd name="T0" fmla="*/ 101 w 135"/>
                  <a:gd name="T1" fmla="*/ 2 h 15"/>
                  <a:gd name="T2" fmla="*/ 74 w 135"/>
                  <a:gd name="T3" fmla="*/ 3 h 15"/>
                  <a:gd name="T4" fmla="*/ 68 w 135"/>
                  <a:gd name="T5" fmla="*/ 0 h 15"/>
                  <a:gd name="T6" fmla="*/ 61 w 135"/>
                  <a:gd name="T7" fmla="*/ 3 h 15"/>
                  <a:gd name="T8" fmla="*/ 34 w 135"/>
                  <a:gd name="T9" fmla="*/ 2 h 15"/>
                  <a:gd name="T10" fmla="*/ 0 w 135"/>
                  <a:gd name="T11" fmla="*/ 4 h 15"/>
                  <a:gd name="T12" fmla="*/ 34 w 135"/>
                  <a:gd name="T13" fmla="*/ 6 h 15"/>
                  <a:gd name="T14" fmla="*/ 60 w 135"/>
                  <a:gd name="T15" fmla="*/ 6 h 15"/>
                  <a:gd name="T16" fmla="*/ 60 w 135"/>
                  <a:gd name="T17" fmla="*/ 7 h 15"/>
                  <a:gd name="T18" fmla="*/ 61 w 135"/>
                  <a:gd name="T19" fmla="*/ 7 h 15"/>
                  <a:gd name="T20" fmla="*/ 61 w 135"/>
                  <a:gd name="T21" fmla="*/ 15 h 15"/>
                  <a:gd name="T22" fmla="*/ 74 w 135"/>
                  <a:gd name="T23" fmla="*/ 15 h 15"/>
                  <a:gd name="T24" fmla="*/ 74 w 135"/>
                  <a:gd name="T25" fmla="*/ 7 h 15"/>
                  <a:gd name="T26" fmla="*/ 75 w 135"/>
                  <a:gd name="T27" fmla="*/ 7 h 15"/>
                  <a:gd name="T28" fmla="*/ 75 w 135"/>
                  <a:gd name="T29" fmla="*/ 6 h 15"/>
                  <a:gd name="T30" fmla="*/ 101 w 135"/>
                  <a:gd name="T31" fmla="*/ 6 h 15"/>
                  <a:gd name="T32" fmla="*/ 135 w 135"/>
                  <a:gd name="T33" fmla="*/ 4 h 15"/>
                  <a:gd name="T34" fmla="*/ 101 w 135"/>
                  <a:gd name="T3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5">
                    <a:moveTo>
                      <a:pt x="101" y="2"/>
                    </a:moveTo>
                    <a:cubicBezTo>
                      <a:pt x="90" y="2"/>
                      <a:pt x="80" y="3"/>
                      <a:pt x="74" y="3"/>
                    </a:cubicBezTo>
                    <a:cubicBezTo>
                      <a:pt x="73" y="1"/>
                      <a:pt x="70" y="0"/>
                      <a:pt x="68" y="0"/>
                    </a:cubicBezTo>
                    <a:cubicBezTo>
                      <a:pt x="65" y="0"/>
                      <a:pt x="62" y="1"/>
                      <a:pt x="61" y="3"/>
                    </a:cubicBezTo>
                    <a:cubicBezTo>
                      <a:pt x="55" y="3"/>
                      <a:pt x="45" y="2"/>
                      <a:pt x="34" y="2"/>
                    </a:cubicBezTo>
                    <a:cubicBezTo>
                      <a:pt x="15" y="2"/>
                      <a:pt x="0" y="3"/>
                      <a:pt x="0" y="4"/>
                    </a:cubicBezTo>
                    <a:cubicBezTo>
                      <a:pt x="0" y="5"/>
                      <a:pt x="15" y="6"/>
                      <a:pt x="34" y="6"/>
                    </a:cubicBezTo>
                    <a:cubicBezTo>
                      <a:pt x="44" y="6"/>
                      <a:pt x="54" y="6"/>
                      <a:pt x="60" y="6"/>
                    </a:cubicBezTo>
                    <a:cubicBezTo>
                      <a:pt x="60" y="6"/>
                      <a:pt x="60" y="7"/>
                      <a:pt x="60" y="7"/>
                    </a:cubicBezTo>
                    <a:cubicBezTo>
                      <a:pt x="61" y="7"/>
                      <a:pt x="61" y="7"/>
                      <a:pt x="61" y="7"/>
                    </a:cubicBezTo>
                    <a:cubicBezTo>
                      <a:pt x="61" y="15"/>
                      <a:pt x="61" y="15"/>
                      <a:pt x="61" y="15"/>
                    </a:cubicBezTo>
                    <a:cubicBezTo>
                      <a:pt x="74" y="15"/>
                      <a:pt x="74" y="15"/>
                      <a:pt x="74" y="15"/>
                    </a:cubicBezTo>
                    <a:cubicBezTo>
                      <a:pt x="74" y="7"/>
                      <a:pt x="74" y="7"/>
                      <a:pt x="74" y="7"/>
                    </a:cubicBezTo>
                    <a:cubicBezTo>
                      <a:pt x="75" y="7"/>
                      <a:pt x="75" y="7"/>
                      <a:pt x="75" y="7"/>
                    </a:cubicBezTo>
                    <a:cubicBezTo>
                      <a:pt x="75" y="7"/>
                      <a:pt x="75" y="6"/>
                      <a:pt x="75" y="6"/>
                    </a:cubicBezTo>
                    <a:cubicBezTo>
                      <a:pt x="81" y="6"/>
                      <a:pt x="91" y="6"/>
                      <a:pt x="101" y="6"/>
                    </a:cubicBezTo>
                    <a:cubicBezTo>
                      <a:pt x="120" y="6"/>
                      <a:pt x="135" y="5"/>
                      <a:pt x="135" y="4"/>
                    </a:cubicBezTo>
                    <a:cubicBezTo>
                      <a:pt x="135" y="3"/>
                      <a:pt x="120" y="2"/>
                      <a:pt x="101"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10" name="Freeform 9">
                <a:extLst>
                  <a:ext uri="{FF2B5EF4-FFF2-40B4-BE49-F238E27FC236}">
                    <a16:creationId xmlns:a16="http://schemas.microsoft.com/office/drawing/2014/main" id="{23E0D2DF-BE06-4E8E-BAA3-10FE79646DBF}"/>
                  </a:ext>
                </a:extLst>
              </p:cNvPr>
              <p:cNvSpPr>
                <a:spLocks noEditPoints="1"/>
              </p:cNvSpPr>
              <p:nvPr/>
            </p:nvSpPr>
            <p:spPr bwMode="auto">
              <a:xfrm>
                <a:off x="2309" y="952"/>
                <a:ext cx="411" cy="370"/>
              </a:xfrm>
              <a:custGeom>
                <a:avLst/>
                <a:gdLst>
                  <a:gd name="T0" fmla="*/ 330 w 330"/>
                  <a:gd name="T1" fmla="*/ 218 h 296"/>
                  <a:gd name="T2" fmla="*/ 330 w 330"/>
                  <a:gd name="T3" fmla="*/ 182 h 296"/>
                  <a:gd name="T4" fmla="*/ 310 w 330"/>
                  <a:gd name="T5" fmla="*/ 172 h 296"/>
                  <a:gd name="T6" fmla="*/ 311 w 330"/>
                  <a:gd name="T7" fmla="*/ 157 h 296"/>
                  <a:gd name="T8" fmla="*/ 307 w 330"/>
                  <a:gd name="T9" fmla="*/ 131 h 296"/>
                  <a:gd name="T10" fmla="*/ 280 w 330"/>
                  <a:gd name="T11" fmla="*/ 131 h 296"/>
                  <a:gd name="T12" fmla="*/ 276 w 330"/>
                  <a:gd name="T13" fmla="*/ 153 h 296"/>
                  <a:gd name="T14" fmla="*/ 198 w 330"/>
                  <a:gd name="T15" fmla="*/ 111 h 296"/>
                  <a:gd name="T16" fmla="*/ 199 w 330"/>
                  <a:gd name="T17" fmla="*/ 91 h 296"/>
                  <a:gd name="T18" fmla="*/ 199 w 330"/>
                  <a:gd name="T19" fmla="*/ 91 h 296"/>
                  <a:gd name="T20" fmla="*/ 165 w 330"/>
                  <a:gd name="T21" fmla="*/ 0 h 296"/>
                  <a:gd name="T22" fmla="*/ 131 w 330"/>
                  <a:gd name="T23" fmla="*/ 91 h 296"/>
                  <a:gd name="T24" fmla="*/ 132 w 330"/>
                  <a:gd name="T25" fmla="*/ 111 h 296"/>
                  <a:gd name="T26" fmla="*/ 52 w 330"/>
                  <a:gd name="T27" fmla="*/ 154 h 296"/>
                  <a:gd name="T28" fmla="*/ 47 w 330"/>
                  <a:gd name="T29" fmla="*/ 131 h 296"/>
                  <a:gd name="T30" fmla="*/ 20 w 330"/>
                  <a:gd name="T31" fmla="*/ 131 h 296"/>
                  <a:gd name="T32" fmla="*/ 16 w 330"/>
                  <a:gd name="T33" fmla="*/ 157 h 296"/>
                  <a:gd name="T34" fmla="*/ 17 w 330"/>
                  <a:gd name="T35" fmla="*/ 173 h 296"/>
                  <a:gd name="T36" fmla="*/ 0 w 330"/>
                  <a:gd name="T37" fmla="*/ 182 h 296"/>
                  <a:gd name="T38" fmla="*/ 0 w 330"/>
                  <a:gd name="T39" fmla="*/ 218 h 296"/>
                  <a:gd name="T40" fmla="*/ 134 w 330"/>
                  <a:gd name="T41" fmla="*/ 187 h 296"/>
                  <a:gd name="T42" fmla="*/ 137 w 330"/>
                  <a:gd name="T43" fmla="*/ 256 h 296"/>
                  <a:gd name="T44" fmla="*/ 83 w 330"/>
                  <a:gd name="T45" fmla="*/ 278 h 296"/>
                  <a:gd name="T46" fmla="*/ 83 w 330"/>
                  <a:gd name="T47" fmla="*/ 296 h 296"/>
                  <a:gd name="T48" fmla="*/ 138 w 330"/>
                  <a:gd name="T49" fmla="*/ 290 h 296"/>
                  <a:gd name="T50" fmla="*/ 138 w 330"/>
                  <a:gd name="T51" fmla="*/ 296 h 296"/>
                  <a:gd name="T52" fmla="*/ 192 w 330"/>
                  <a:gd name="T53" fmla="*/ 296 h 296"/>
                  <a:gd name="T54" fmla="*/ 192 w 330"/>
                  <a:gd name="T55" fmla="*/ 290 h 296"/>
                  <a:gd name="T56" fmla="*/ 248 w 330"/>
                  <a:gd name="T57" fmla="*/ 296 h 296"/>
                  <a:gd name="T58" fmla="*/ 247 w 330"/>
                  <a:gd name="T59" fmla="*/ 278 h 296"/>
                  <a:gd name="T60" fmla="*/ 193 w 330"/>
                  <a:gd name="T61" fmla="*/ 256 h 296"/>
                  <a:gd name="T62" fmla="*/ 195 w 330"/>
                  <a:gd name="T63" fmla="*/ 187 h 296"/>
                  <a:gd name="T64" fmla="*/ 330 w 330"/>
                  <a:gd name="T65" fmla="*/ 218 h 296"/>
                  <a:gd name="T66" fmla="*/ 172 w 330"/>
                  <a:gd name="T67" fmla="*/ 276 h 296"/>
                  <a:gd name="T68" fmla="*/ 165 w 330"/>
                  <a:gd name="T69" fmla="*/ 284 h 296"/>
                  <a:gd name="T70" fmla="*/ 158 w 330"/>
                  <a:gd name="T71" fmla="*/ 276 h 296"/>
                  <a:gd name="T72" fmla="*/ 158 w 330"/>
                  <a:gd name="T73" fmla="*/ 184 h 296"/>
                  <a:gd name="T74" fmla="*/ 165 w 330"/>
                  <a:gd name="T75" fmla="*/ 175 h 296"/>
                  <a:gd name="T76" fmla="*/ 172 w 330"/>
                  <a:gd name="T77" fmla="*/ 184 h 296"/>
                  <a:gd name="T78" fmla="*/ 172 w 330"/>
                  <a:gd name="T79" fmla="*/ 276 h 296"/>
                  <a:gd name="T80" fmla="*/ 165 w 330"/>
                  <a:gd name="T81" fmla="*/ 148 h 296"/>
                  <a:gd name="T82" fmla="*/ 147 w 330"/>
                  <a:gd name="T83" fmla="*/ 107 h 296"/>
                  <a:gd name="T84" fmla="*/ 165 w 330"/>
                  <a:gd name="T85" fmla="*/ 67 h 296"/>
                  <a:gd name="T86" fmla="*/ 183 w 330"/>
                  <a:gd name="T87" fmla="*/ 107 h 296"/>
                  <a:gd name="T88" fmla="*/ 165 w 330"/>
                  <a:gd name="T89" fmla="*/ 1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0" h="296">
                    <a:moveTo>
                      <a:pt x="330" y="218"/>
                    </a:moveTo>
                    <a:cubicBezTo>
                      <a:pt x="330" y="182"/>
                      <a:pt x="330" y="182"/>
                      <a:pt x="330" y="182"/>
                    </a:cubicBezTo>
                    <a:cubicBezTo>
                      <a:pt x="310" y="172"/>
                      <a:pt x="310" y="172"/>
                      <a:pt x="310" y="172"/>
                    </a:cubicBezTo>
                    <a:cubicBezTo>
                      <a:pt x="311" y="167"/>
                      <a:pt x="311" y="162"/>
                      <a:pt x="311" y="157"/>
                    </a:cubicBezTo>
                    <a:cubicBezTo>
                      <a:pt x="311" y="147"/>
                      <a:pt x="310" y="138"/>
                      <a:pt x="307" y="131"/>
                    </a:cubicBezTo>
                    <a:cubicBezTo>
                      <a:pt x="280" y="131"/>
                      <a:pt x="280" y="131"/>
                      <a:pt x="280" y="131"/>
                    </a:cubicBezTo>
                    <a:cubicBezTo>
                      <a:pt x="278" y="137"/>
                      <a:pt x="276" y="145"/>
                      <a:pt x="276" y="153"/>
                    </a:cubicBezTo>
                    <a:cubicBezTo>
                      <a:pt x="198" y="111"/>
                      <a:pt x="198" y="111"/>
                      <a:pt x="198" y="111"/>
                    </a:cubicBezTo>
                    <a:cubicBezTo>
                      <a:pt x="199" y="91"/>
                      <a:pt x="199" y="91"/>
                      <a:pt x="199" y="91"/>
                    </a:cubicBezTo>
                    <a:cubicBezTo>
                      <a:pt x="199" y="91"/>
                      <a:pt x="199" y="91"/>
                      <a:pt x="199" y="91"/>
                    </a:cubicBezTo>
                    <a:cubicBezTo>
                      <a:pt x="198" y="41"/>
                      <a:pt x="183" y="0"/>
                      <a:pt x="165" y="0"/>
                    </a:cubicBezTo>
                    <a:cubicBezTo>
                      <a:pt x="147" y="0"/>
                      <a:pt x="132" y="41"/>
                      <a:pt x="131" y="91"/>
                    </a:cubicBezTo>
                    <a:cubicBezTo>
                      <a:pt x="132" y="111"/>
                      <a:pt x="132" y="111"/>
                      <a:pt x="132" y="111"/>
                    </a:cubicBezTo>
                    <a:cubicBezTo>
                      <a:pt x="52" y="154"/>
                      <a:pt x="52" y="154"/>
                      <a:pt x="52" y="154"/>
                    </a:cubicBezTo>
                    <a:cubicBezTo>
                      <a:pt x="51" y="145"/>
                      <a:pt x="50" y="137"/>
                      <a:pt x="47" y="131"/>
                    </a:cubicBezTo>
                    <a:cubicBezTo>
                      <a:pt x="20" y="131"/>
                      <a:pt x="20" y="131"/>
                      <a:pt x="20" y="131"/>
                    </a:cubicBezTo>
                    <a:cubicBezTo>
                      <a:pt x="18" y="138"/>
                      <a:pt x="16" y="147"/>
                      <a:pt x="16" y="157"/>
                    </a:cubicBezTo>
                    <a:cubicBezTo>
                      <a:pt x="16" y="163"/>
                      <a:pt x="17" y="168"/>
                      <a:pt x="17" y="173"/>
                    </a:cubicBezTo>
                    <a:cubicBezTo>
                      <a:pt x="0" y="182"/>
                      <a:pt x="0" y="182"/>
                      <a:pt x="0" y="182"/>
                    </a:cubicBezTo>
                    <a:cubicBezTo>
                      <a:pt x="0" y="218"/>
                      <a:pt x="0" y="218"/>
                      <a:pt x="0" y="218"/>
                    </a:cubicBezTo>
                    <a:cubicBezTo>
                      <a:pt x="134" y="187"/>
                      <a:pt x="134" y="187"/>
                      <a:pt x="134" y="187"/>
                    </a:cubicBezTo>
                    <a:cubicBezTo>
                      <a:pt x="137" y="256"/>
                      <a:pt x="137" y="256"/>
                      <a:pt x="137" y="256"/>
                    </a:cubicBezTo>
                    <a:cubicBezTo>
                      <a:pt x="83" y="278"/>
                      <a:pt x="83" y="278"/>
                      <a:pt x="83" y="278"/>
                    </a:cubicBezTo>
                    <a:cubicBezTo>
                      <a:pt x="83" y="296"/>
                      <a:pt x="83" y="296"/>
                      <a:pt x="83" y="296"/>
                    </a:cubicBezTo>
                    <a:cubicBezTo>
                      <a:pt x="138" y="290"/>
                      <a:pt x="138" y="290"/>
                      <a:pt x="138" y="290"/>
                    </a:cubicBezTo>
                    <a:cubicBezTo>
                      <a:pt x="138" y="296"/>
                      <a:pt x="138" y="296"/>
                      <a:pt x="138" y="296"/>
                    </a:cubicBezTo>
                    <a:cubicBezTo>
                      <a:pt x="192" y="296"/>
                      <a:pt x="192" y="296"/>
                      <a:pt x="192" y="296"/>
                    </a:cubicBezTo>
                    <a:cubicBezTo>
                      <a:pt x="192" y="290"/>
                      <a:pt x="192" y="290"/>
                      <a:pt x="192" y="290"/>
                    </a:cubicBezTo>
                    <a:cubicBezTo>
                      <a:pt x="248" y="296"/>
                      <a:pt x="248" y="296"/>
                      <a:pt x="248" y="296"/>
                    </a:cubicBezTo>
                    <a:cubicBezTo>
                      <a:pt x="247" y="278"/>
                      <a:pt x="247" y="278"/>
                      <a:pt x="247" y="278"/>
                    </a:cubicBezTo>
                    <a:cubicBezTo>
                      <a:pt x="193" y="256"/>
                      <a:pt x="193" y="256"/>
                      <a:pt x="193" y="256"/>
                    </a:cubicBezTo>
                    <a:cubicBezTo>
                      <a:pt x="195" y="187"/>
                      <a:pt x="195" y="187"/>
                      <a:pt x="195" y="187"/>
                    </a:cubicBezTo>
                    <a:lnTo>
                      <a:pt x="330" y="218"/>
                    </a:lnTo>
                    <a:close/>
                    <a:moveTo>
                      <a:pt x="172" y="276"/>
                    </a:moveTo>
                    <a:cubicBezTo>
                      <a:pt x="172" y="280"/>
                      <a:pt x="169" y="284"/>
                      <a:pt x="165" y="284"/>
                    </a:cubicBezTo>
                    <a:cubicBezTo>
                      <a:pt x="161" y="284"/>
                      <a:pt x="158" y="280"/>
                      <a:pt x="158" y="276"/>
                    </a:cubicBezTo>
                    <a:cubicBezTo>
                      <a:pt x="158" y="184"/>
                      <a:pt x="158" y="184"/>
                      <a:pt x="158" y="184"/>
                    </a:cubicBezTo>
                    <a:cubicBezTo>
                      <a:pt x="158" y="179"/>
                      <a:pt x="161" y="175"/>
                      <a:pt x="165" y="175"/>
                    </a:cubicBezTo>
                    <a:cubicBezTo>
                      <a:pt x="169" y="175"/>
                      <a:pt x="172" y="179"/>
                      <a:pt x="172" y="184"/>
                    </a:cubicBezTo>
                    <a:lnTo>
                      <a:pt x="172" y="276"/>
                    </a:lnTo>
                    <a:close/>
                    <a:moveTo>
                      <a:pt x="165" y="148"/>
                    </a:moveTo>
                    <a:cubicBezTo>
                      <a:pt x="155" y="148"/>
                      <a:pt x="147" y="130"/>
                      <a:pt x="147" y="107"/>
                    </a:cubicBezTo>
                    <a:cubicBezTo>
                      <a:pt x="147" y="85"/>
                      <a:pt x="155" y="67"/>
                      <a:pt x="165" y="67"/>
                    </a:cubicBezTo>
                    <a:cubicBezTo>
                      <a:pt x="175" y="67"/>
                      <a:pt x="183" y="85"/>
                      <a:pt x="183" y="107"/>
                    </a:cubicBezTo>
                    <a:cubicBezTo>
                      <a:pt x="183" y="130"/>
                      <a:pt x="175" y="148"/>
                      <a:pt x="165" y="1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11" name="Oval 10">
                <a:extLst>
                  <a:ext uri="{FF2B5EF4-FFF2-40B4-BE49-F238E27FC236}">
                    <a16:creationId xmlns:a16="http://schemas.microsoft.com/office/drawing/2014/main" id="{09383752-06D8-440A-93BB-3648D54B7F73}"/>
                  </a:ext>
                </a:extLst>
              </p:cNvPr>
              <p:cNvSpPr>
                <a:spLocks noChangeArrowheads="1"/>
              </p:cNvSpPr>
              <p:nvPr/>
            </p:nvSpPr>
            <p:spPr bwMode="auto">
              <a:xfrm>
                <a:off x="2502" y="1052"/>
                <a:ext cx="25" cy="71"/>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grpSp>
      </p:grpSp>
      <p:sp>
        <p:nvSpPr>
          <p:cNvPr id="123" name="Oval 122">
            <a:extLst>
              <a:ext uri="{FF2B5EF4-FFF2-40B4-BE49-F238E27FC236}">
                <a16:creationId xmlns:a16="http://schemas.microsoft.com/office/drawing/2014/main" id="{F08EE0B7-E7B2-4605-8079-774FED1057D5}"/>
              </a:ext>
            </a:extLst>
          </p:cNvPr>
          <p:cNvSpPr/>
          <p:nvPr/>
        </p:nvSpPr>
        <p:spPr>
          <a:xfrm>
            <a:off x="6770357" y="2474194"/>
            <a:ext cx="128016" cy="128016"/>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FF34BD1C-AB67-4583-B65F-D515010BD9E4}"/>
              </a:ext>
            </a:extLst>
          </p:cNvPr>
          <p:cNvSpPr/>
          <p:nvPr/>
        </p:nvSpPr>
        <p:spPr>
          <a:xfrm>
            <a:off x="7175696" y="1868237"/>
            <a:ext cx="772454" cy="276999"/>
          </a:xfrm>
          <a:prstGeom prst="rect">
            <a:avLst/>
          </a:prstGeom>
          <a:solidFill>
            <a:schemeClr val="accent2">
              <a:lumMod val="20000"/>
              <a:lumOff val="80000"/>
            </a:schemeClr>
          </a:solidFill>
          <a:ln>
            <a:solidFill>
              <a:schemeClr val="accent2"/>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Africa Transition</a:t>
            </a:r>
          </a:p>
        </p:txBody>
      </p:sp>
      <p:sp>
        <p:nvSpPr>
          <p:cNvPr id="130" name="Rectangle 129">
            <a:extLst>
              <a:ext uri="{FF2B5EF4-FFF2-40B4-BE49-F238E27FC236}">
                <a16:creationId xmlns:a16="http://schemas.microsoft.com/office/drawing/2014/main" id="{2907D8AD-A8C3-4385-8AA3-59E175D48F6E}"/>
              </a:ext>
            </a:extLst>
          </p:cNvPr>
          <p:cNvSpPr/>
          <p:nvPr/>
        </p:nvSpPr>
        <p:spPr>
          <a:xfrm>
            <a:off x="35576" y="4941860"/>
            <a:ext cx="435218" cy="220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41C24D54-D5B1-4857-B719-5B7324F8EB51}"/>
              </a:ext>
            </a:extLst>
          </p:cNvPr>
          <p:cNvCxnSpPr>
            <a:cxnSpLocks/>
          </p:cNvCxnSpPr>
          <p:nvPr/>
        </p:nvCxnSpPr>
        <p:spPr>
          <a:xfrm>
            <a:off x="6827473" y="2612719"/>
            <a:ext cx="0" cy="2090309"/>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F364D615-5BC8-44D0-BBC3-81BA560AE0BD}"/>
              </a:ext>
            </a:extLst>
          </p:cNvPr>
          <p:cNvGrpSpPr/>
          <p:nvPr/>
        </p:nvGrpSpPr>
        <p:grpSpPr>
          <a:xfrm>
            <a:off x="8325748" y="2484703"/>
            <a:ext cx="128016" cy="128016"/>
            <a:chOff x="8325610" y="2285411"/>
            <a:chExt cx="128016" cy="128016"/>
          </a:xfrm>
        </p:grpSpPr>
        <p:sp>
          <p:nvSpPr>
            <p:cNvPr id="138" name="Freeform 82">
              <a:extLst>
                <a:ext uri="{FF2B5EF4-FFF2-40B4-BE49-F238E27FC236}">
                  <a16:creationId xmlns:a16="http://schemas.microsoft.com/office/drawing/2014/main" id="{D6F394A0-449B-439B-92B3-ED2802363BA3}"/>
                </a:ext>
              </a:extLst>
            </p:cNvPr>
            <p:cNvSpPr>
              <a:spLocks noEditPoints="1"/>
            </p:cNvSpPr>
            <p:nvPr/>
          </p:nvSpPr>
          <p:spPr bwMode="auto">
            <a:xfrm>
              <a:off x="8358959" y="2319289"/>
              <a:ext cx="75761" cy="64896"/>
            </a:xfrm>
            <a:custGeom>
              <a:avLst/>
              <a:gdLst>
                <a:gd name="T0" fmla="*/ 1801 w 1811"/>
                <a:gd name="T1" fmla="*/ 728 h 1496"/>
                <a:gd name="T2" fmla="*/ 1660 w 1811"/>
                <a:gd name="T3" fmla="*/ 487 h 1496"/>
                <a:gd name="T4" fmla="*/ 1623 w 1811"/>
                <a:gd name="T5" fmla="*/ 425 h 1496"/>
                <a:gd name="T6" fmla="*/ 1141 w 1811"/>
                <a:gd name="T7" fmla="*/ 174 h 1496"/>
                <a:gd name="T8" fmla="*/ 1106 w 1811"/>
                <a:gd name="T9" fmla="*/ 195 h 1496"/>
                <a:gd name="T10" fmla="*/ 756 w 1811"/>
                <a:gd name="T11" fmla="*/ 17 h 1496"/>
                <a:gd name="T12" fmla="*/ 452 w 1811"/>
                <a:gd name="T13" fmla="*/ 268 h 1496"/>
                <a:gd name="T14" fmla="*/ 301 w 1811"/>
                <a:gd name="T15" fmla="*/ 255 h 1496"/>
                <a:gd name="T16" fmla="*/ 40 w 1811"/>
                <a:gd name="T17" fmla="*/ 477 h 1496"/>
                <a:gd name="T18" fmla="*/ 112 w 1811"/>
                <a:gd name="T19" fmla="*/ 800 h 1496"/>
                <a:gd name="T20" fmla="*/ 117 w 1811"/>
                <a:gd name="T21" fmla="*/ 829 h 1496"/>
                <a:gd name="T22" fmla="*/ 85 w 1811"/>
                <a:gd name="T23" fmla="*/ 999 h 1496"/>
                <a:gd name="T24" fmla="*/ 443 w 1811"/>
                <a:gd name="T25" fmla="*/ 1250 h 1496"/>
                <a:gd name="T26" fmla="*/ 480 w 1811"/>
                <a:gd name="T27" fmla="*/ 1267 h 1496"/>
                <a:gd name="T28" fmla="*/ 994 w 1811"/>
                <a:gd name="T29" fmla="*/ 1342 h 1496"/>
                <a:gd name="T30" fmla="*/ 1025 w 1811"/>
                <a:gd name="T31" fmla="*/ 1337 h 1496"/>
                <a:gd name="T32" fmla="*/ 1181 w 1811"/>
                <a:gd name="T33" fmla="*/ 1378 h 1496"/>
                <a:gd name="T34" fmla="*/ 1503 w 1811"/>
                <a:gd name="T35" fmla="*/ 1094 h 1496"/>
                <a:gd name="T36" fmla="*/ 1520 w 1811"/>
                <a:gd name="T37" fmla="*/ 1078 h 1496"/>
                <a:gd name="T38" fmla="*/ 1630 w 1811"/>
                <a:gd name="T39" fmla="*/ 1042 h 1496"/>
                <a:gd name="T40" fmla="*/ 1801 w 1811"/>
                <a:gd name="T41" fmla="*/ 728 h 1496"/>
                <a:gd name="T42" fmla="*/ 1062 w 1811"/>
                <a:gd name="T43" fmla="*/ 983 h 1496"/>
                <a:gd name="T44" fmla="*/ 927 w 1811"/>
                <a:gd name="T45" fmla="*/ 1043 h 1496"/>
                <a:gd name="T46" fmla="*/ 927 w 1811"/>
                <a:gd name="T47" fmla="*/ 1111 h 1496"/>
                <a:gd name="T48" fmla="*/ 863 w 1811"/>
                <a:gd name="T49" fmla="*/ 1111 h 1496"/>
                <a:gd name="T50" fmla="*/ 863 w 1811"/>
                <a:gd name="T51" fmla="*/ 1043 h 1496"/>
                <a:gd name="T52" fmla="*/ 722 w 1811"/>
                <a:gd name="T53" fmla="*/ 994 h 1496"/>
                <a:gd name="T54" fmla="*/ 665 w 1811"/>
                <a:gd name="T55" fmla="*/ 846 h 1496"/>
                <a:gd name="T56" fmla="*/ 805 w 1811"/>
                <a:gd name="T57" fmla="*/ 846 h 1496"/>
                <a:gd name="T58" fmla="*/ 863 w 1811"/>
                <a:gd name="T59" fmla="*/ 921 h 1496"/>
                <a:gd name="T60" fmla="*/ 863 w 1811"/>
                <a:gd name="T61" fmla="*/ 762 h 1496"/>
                <a:gd name="T62" fmla="*/ 678 w 1811"/>
                <a:gd name="T63" fmla="*/ 567 h 1496"/>
                <a:gd name="T64" fmla="*/ 732 w 1811"/>
                <a:gd name="T65" fmla="*/ 439 h 1496"/>
                <a:gd name="T66" fmla="*/ 863 w 1811"/>
                <a:gd name="T67" fmla="*/ 380 h 1496"/>
                <a:gd name="T68" fmla="*/ 863 w 1811"/>
                <a:gd name="T69" fmla="*/ 316 h 1496"/>
                <a:gd name="T70" fmla="*/ 927 w 1811"/>
                <a:gd name="T71" fmla="*/ 316 h 1496"/>
                <a:gd name="T72" fmla="*/ 927 w 1811"/>
                <a:gd name="T73" fmla="*/ 380 h 1496"/>
                <a:gd name="T74" fmla="*/ 1052 w 1811"/>
                <a:gd name="T75" fmla="*/ 430 h 1496"/>
                <a:gd name="T76" fmla="*/ 1101 w 1811"/>
                <a:gd name="T77" fmla="*/ 550 h 1496"/>
                <a:gd name="T78" fmla="*/ 965 w 1811"/>
                <a:gd name="T79" fmla="*/ 550 h 1496"/>
                <a:gd name="T80" fmla="*/ 927 w 1811"/>
                <a:gd name="T81" fmla="*/ 497 h 1496"/>
                <a:gd name="T82" fmla="*/ 927 w 1811"/>
                <a:gd name="T83" fmla="*/ 640 h 1496"/>
                <a:gd name="T84" fmla="*/ 1059 w 1811"/>
                <a:gd name="T85" fmla="*/ 702 h 1496"/>
                <a:gd name="T86" fmla="*/ 1121 w 1811"/>
                <a:gd name="T87" fmla="*/ 822 h 1496"/>
                <a:gd name="T88" fmla="*/ 1062 w 1811"/>
                <a:gd name="T89" fmla="*/ 983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11" h="1496">
                  <a:moveTo>
                    <a:pt x="1801" y="728"/>
                  </a:moveTo>
                  <a:cubicBezTo>
                    <a:pt x="1794" y="625"/>
                    <a:pt x="1745" y="544"/>
                    <a:pt x="1660" y="487"/>
                  </a:cubicBezTo>
                  <a:cubicBezTo>
                    <a:pt x="1635" y="470"/>
                    <a:pt x="1625" y="454"/>
                    <a:pt x="1623" y="425"/>
                  </a:cubicBezTo>
                  <a:cubicBezTo>
                    <a:pt x="1602" y="193"/>
                    <a:pt x="1342" y="59"/>
                    <a:pt x="1141" y="174"/>
                  </a:cubicBezTo>
                  <a:cubicBezTo>
                    <a:pt x="1129" y="181"/>
                    <a:pt x="1118" y="188"/>
                    <a:pt x="1106" y="195"/>
                  </a:cubicBezTo>
                  <a:cubicBezTo>
                    <a:pt x="1023" y="67"/>
                    <a:pt x="908" y="0"/>
                    <a:pt x="756" y="17"/>
                  </a:cubicBezTo>
                  <a:cubicBezTo>
                    <a:pt x="603" y="34"/>
                    <a:pt x="505" y="124"/>
                    <a:pt x="452" y="268"/>
                  </a:cubicBezTo>
                  <a:cubicBezTo>
                    <a:pt x="402" y="252"/>
                    <a:pt x="352" y="246"/>
                    <a:pt x="301" y="255"/>
                  </a:cubicBezTo>
                  <a:cubicBezTo>
                    <a:pt x="171" y="278"/>
                    <a:pt x="81" y="352"/>
                    <a:pt x="40" y="477"/>
                  </a:cubicBezTo>
                  <a:cubicBezTo>
                    <a:pt x="0" y="597"/>
                    <a:pt x="27" y="706"/>
                    <a:pt x="112" y="800"/>
                  </a:cubicBezTo>
                  <a:cubicBezTo>
                    <a:pt x="121" y="810"/>
                    <a:pt x="123" y="816"/>
                    <a:pt x="117" y="829"/>
                  </a:cubicBezTo>
                  <a:cubicBezTo>
                    <a:pt x="88" y="882"/>
                    <a:pt x="78" y="939"/>
                    <a:pt x="85" y="999"/>
                  </a:cubicBezTo>
                  <a:cubicBezTo>
                    <a:pt x="105" y="1178"/>
                    <a:pt x="284" y="1294"/>
                    <a:pt x="443" y="1250"/>
                  </a:cubicBezTo>
                  <a:cubicBezTo>
                    <a:pt x="462" y="1244"/>
                    <a:pt x="471" y="1250"/>
                    <a:pt x="480" y="1267"/>
                  </a:cubicBezTo>
                  <a:cubicBezTo>
                    <a:pt x="582" y="1458"/>
                    <a:pt x="840" y="1496"/>
                    <a:pt x="994" y="1342"/>
                  </a:cubicBezTo>
                  <a:cubicBezTo>
                    <a:pt x="1005" y="1331"/>
                    <a:pt x="1012" y="1330"/>
                    <a:pt x="1025" y="1337"/>
                  </a:cubicBezTo>
                  <a:cubicBezTo>
                    <a:pt x="1073" y="1366"/>
                    <a:pt x="1126" y="1378"/>
                    <a:pt x="1181" y="1378"/>
                  </a:cubicBezTo>
                  <a:cubicBezTo>
                    <a:pt x="1341" y="1381"/>
                    <a:pt x="1485" y="1254"/>
                    <a:pt x="1503" y="1094"/>
                  </a:cubicBezTo>
                  <a:cubicBezTo>
                    <a:pt x="1505" y="1083"/>
                    <a:pt x="1510" y="1081"/>
                    <a:pt x="1520" y="1078"/>
                  </a:cubicBezTo>
                  <a:cubicBezTo>
                    <a:pt x="1558" y="1067"/>
                    <a:pt x="1597" y="1060"/>
                    <a:pt x="1630" y="1042"/>
                  </a:cubicBezTo>
                  <a:cubicBezTo>
                    <a:pt x="1752" y="974"/>
                    <a:pt x="1811" y="869"/>
                    <a:pt x="1801" y="728"/>
                  </a:cubicBezTo>
                  <a:close/>
                  <a:moveTo>
                    <a:pt x="1062" y="983"/>
                  </a:moveTo>
                  <a:cubicBezTo>
                    <a:pt x="1026" y="1020"/>
                    <a:pt x="981" y="1040"/>
                    <a:pt x="927" y="1043"/>
                  </a:cubicBezTo>
                  <a:cubicBezTo>
                    <a:pt x="927" y="1111"/>
                    <a:pt x="927" y="1111"/>
                    <a:pt x="927" y="1111"/>
                  </a:cubicBezTo>
                  <a:cubicBezTo>
                    <a:pt x="863" y="1111"/>
                    <a:pt x="863" y="1111"/>
                    <a:pt x="863" y="1111"/>
                  </a:cubicBezTo>
                  <a:cubicBezTo>
                    <a:pt x="863" y="1043"/>
                    <a:pt x="863" y="1043"/>
                    <a:pt x="863" y="1043"/>
                  </a:cubicBezTo>
                  <a:cubicBezTo>
                    <a:pt x="805" y="1043"/>
                    <a:pt x="758" y="1027"/>
                    <a:pt x="722" y="994"/>
                  </a:cubicBezTo>
                  <a:cubicBezTo>
                    <a:pt x="684" y="959"/>
                    <a:pt x="665" y="910"/>
                    <a:pt x="665" y="846"/>
                  </a:cubicBezTo>
                  <a:cubicBezTo>
                    <a:pt x="805" y="846"/>
                    <a:pt x="805" y="846"/>
                    <a:pt x="805" y="846"/>
                  </a:cubicBezTo>
                  <a:cubicBezTo>
                    <a:pt x="805" y="885"/>
                    <a:pt x="824" y="910"/>
                    <a:pt x="863" y="921"/>
                  </a:cubicBezTo>
                  <a:cubicBezTo>
                    <a:pt x="863" y="762"/>
                    <a:pt x="863" y="762"/>
                    <a:pt x="863" y="762"/>
                  </a:cubicBezTo>
                  <a:cubicBezTo>
                    <a:pt x="740" y="735"/>
                    <a:pt x="678" y="671"/>
                    <a:pt x="678" y="567"/>
                  </a:cubicBezTo>
                  <a:cubicBezTo>
                    <a:pt x="678" y="518"/>
                    <a:pt x="696" y="475"/>
                    <a:pt x="732" y="439"/>
                  </a:cubicBezTo>
                  <a:cubicBezTo>
                    <a:pt x="768" y="403"/>
                    <a:pt x="811" y="384"/>
                    <a:pt x="863" y="380"/>
                  </a:cubicBezTo>
                  <a:cubicBezTo>
                    <a:pt x="863" y="316"/>
                    <a:pt x="863" y="316"/>
                    <a:pt x="863" y="316"/>
                  </a:cubicBezTo>
                  <a:cubicBezTo>
                    <a:pt x="927" y="316"/>
                    <a:pt x="927" y="316"/>
                    <a:pt x="927" y="316"/>
                  </a:cubicBezTo>
                  <a:cubicBezTo>
                    <a:pt x="927" y="380"/>
                    <a:pt x="927" y="380"/>
                    <a:pt x="927" y="380"/>
                  </a:cubicBezTo>
                  <a:cubicBezTo>
                    <a:pt x="978" y="382"/>
                    <a:pt x="1019" y="399"/>
                    <a:pt x="1052" y="430"/>
                  </a:cubicBezTo>
                  <a:cubicBezTo>
                    <a:pt x="1085" y="461"/>
                    <a:pt x="1101" y="501"/>
                    <a:pt x="1101" y="550"/>
                  </a:cubicBezTo>
                  <a:cubicBezTo>
                    <a:pt x="965" y="550"/>
                    <a:pt x="965" y="550"/>
                    <a:pt x="965" y="550"/>
                  </a:cubicBezTo>
                  <a:cubicBezTo>
                    <a:pt x="963" y="528"/>
                    <a:pt x="950" y="510"/>
                    <a:pt x="927" y="497"/>
                  </a:cubicBezTo>
                  <a:cubicBezTo>
                    <a:pt x="927" y="640"/>
                    <a:pt x="927" y="640"/>
                    <a:pt x="927" y="640"/>
                  </a:cubicBezTo>
                  <a:cubicBezTo>
                    <a:pt x="979" y="651"/>
                    <a:pt x="1023" y="671"/>
                    <a:pt x="1059" y="702"/>
                  </a:cubicBezTo>
                  <a:cubicBezTo>
                    <a:pt x="1100" y="737"/>
                    <a:pt x="1121" y="777"/>
                    <a:pt x="1121" y="822"/>
                  </a:cubicBezTo>
                  <a:cubicBezTo>
                    <a:pt x="1121" y="889"/>
                    <a:pt x="1101" y="942"/>
                    <a:pt x="1062" y="98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59452A"/>
                </a:solidFill>
                <a:effectLst/>
                <a:uLnTx/>
                <a:uFillTx/>
                <a:latin typeface="Arial"/>
                <a:ea typeface="+mn-ea"/>
                <a:cs typeface="+mn-cs"/>
              </a:endParaRPr>
            </a:p>
          </p:txBody>
        </p:sp>
        <p:sp>
          <p:nvSpPr>
            <p:cNvPr id="139" name="Oval 138">
              <a:extLst>
                <a:ext uri="{FF2B5EF4-FFF2-40B4-BE49-F238E27FC236}">
                  <a16:creationId xmlns:a16="http://schemas.microsoft.com/office/drawing/2014/main" id="{43886A9C-D54B-4249-B769-DB46FC3DE0AD}"/>
                </a:ext>
              </a:extLst>
            </p:cNvPr>
            <p:cNvSpPr/>
            <p:nvPr/>
          </p:nvSpPr>
          <p:spPr>
            <a:xfrm>
              <a:off x="8325610" y="2285411"/>
              <a:ext cx="128016" cy="128016"/>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40" name="Rectangle 139">
            <a:extLst>
              <a:ext uri="{FF2B5EF4-FFF2-40B4-BE49-F238E27FC236}">
                <a16:creationId xmlns:a16="http://schemas.microsoft.com/office/drawing/2014/main" id="{5B5CE33B-4260-46B2-946D-0A635A6272A8}"/>
              </a:ext>
            </a:extLst>
          </p:cNvPr>
          <p:cNvSpPr/>
          <p:nvPr/>
        </p:nvSpPr>
        <p:spPr>
          <a:xfrm>
            <a:off x="5673939" y="1978224"/>
            <a:ext cx="772454" cy="276999"/>
          </a:xfrm>
          <a:prstGeom prst="rect">
            <a:avLst/>
          </a:prstGeom>
          <a:solidFill>
            <a:schemeClr val="accent1">
              <a:lumMod val="20000"/>
              <a:lumOff val="80000"/>
            </a:schemeClr>
          </a:solidFill>
          <a:ln>
            <a:solidFill>
              <a:schemeClr val="accent1"/>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77C00">
                    <a:lumMod val="75000"/>
                  </a:srgbClr>
                </a:solidFill>
                <a:effectLst/>
                <a:uLnTx/>
                <a:uFillTx/>
                <a:latin typeface="Arial"/>
                <a:ea typeface="+mn-ea"/>
                <a:cs typeface="+mn-cs"/>
              </a:rPr>
              <a:t>Post Prioritization</a:t>
            </a:r>
          </a:p>
        </p:txBody>
      </p:sp>
      <p:cxnSp>
        <p:nvCxnSpPr>
          <p:cNvPr id="142" name="Straight Connector 141">
            <a:extLst>
              <a:ext uri="{FF2B5EF4-FFF2-40B4-BE49-F238E27FC236}">
                <a16:creationId xmlns:a16="http://schemas.microsoft.com/office/drawing/2014/main" id="{E97AD570-7321-4C26-96FB-19EBE4492423}"/>
              </a:ext>
            </a:extLst>
          </p:cNvPr>
          <p:cNvCxnSpPr>
            <a:cxnSpLocks/>
          </p:cNvCxnSpPr>
          <p:nvPr/>
        </p:nvCxnSpPr>
        <p:spPr>
          <a:xfrm>
            <a:off x="1748126" y="4720841"/>
            <a:ext cx="0" cy="415365"/>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5C652450-949F-47E0-B7A5-020F2F43E501}"/>
              </a:ext>
            </a:extLst>
          </p:cNvPr>
          <p:cNvSpPr txBox="1"/>
          <p:nvPr/>
        </p:nvSpPr>
        <p:spPr>
          <a:xfrm>
            <a:off x="2857000" y="5549113"/>
            <a:ext cx="669966" cy="50176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Dangote Partnership in Kano and Bauchi</a:t>
            </a:r>
          </a:p>
        </p:txBody>
      </p:sp>
      <p:sp>
        <p:nvSpPr>
          <p:cNvPr id="147" name="TextBox 146">
            <a:extLst>
              <a:ext uri="{FF2B5EF4-FFF2-40B4-BE49-F238E27FC236}">
                <a16:creationId xmlns:a16="http://schemas.microsoft.com/office/drawing/2014/main" id="{A37A68DD-F645-4DC7-AE8B-8D7825B9A836}"/>
              </a:ext>
            </a:extLst>
          </p:cNvPr>
          <p:cNvSpPr txBox="1"/>
          <p:nvPr/>
        </p:nvSpPr>
        <p:spPr>
          <a:xfrm>
            <a:off x="5085527" y="5771728"/>
            <a:ext cx="870299" cy="50176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Dangote Partnership extends to Sokoto, Yobe, Kaduna, and Borno</a:t>
            </a:r>
          </a:p>
        </p:txBody>
      </p:sp>
      <p:cxnSp>
        <p:nvCxnSpPr>
          <p:cNvPr id="148" name="Straight Connector 147">
            <a:extLst>
              <a:ext uri="{FF2B5EF4-FFF2-40B4-BE49-F238E27FC236}">
                <a16:creationId xmlns:a16="http://schemas.microsoft.com/office/drawing/2014/main" id="{E08BCE6E-B7B8-42EF-A245-856A15253662}"/>
              </a:ext>
            </a:extLst>
          </p:cNvPr>
          <p:cNvCxnSpPr>
            <a:cxnSpLocks/>
          </p:cNvCxnSpPr>
          <p:nvPr/>
        </p:nvCxnSpPr>
        <p:spPr>
          <a:xfrm>
            <a:off x="3180139" y="4740163"/>
            <a:ext cx="0" cy="736342"/>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9" name="Left Brace 148">
            <a:extLst>
              <a:ext uri="{FF2B5EF4-FFF2-40B4-BE49-F238E27FC236}">
                <a16:creationId xmlns:a16="http://schemas.microsoft.com/office/drawing/2014/main" id="{C46E819F-D584-4E4B-BD89-38E9A4E1F2B5}"/>
              </a:ext>
            </a:extLst>
          </p:cNvPr>
          <p:cNvSpPr/>
          <p:nvPr/>
        </p:nvSpPr>
        <p:spPr>
          <a:xfrm rot="16200000">
            <a:off x="5060883" y="4322817"/>
            <a:ext cx="318787" cy="1540966"/>
          </a:xfrm>
          <a:prstGeom prst="leftBrac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452A"/>
              </a:solidFill>
              <a:effectLst/>
              <a:uLnTx/>
              <a:uFillTx/>
              <a:latin typeface="Arial"/>
              <a:ea typeface="+mn-ea"/>
              <a:cs typeface="+mn-cs"/>
            </a:endParaRPr>
          </a:p>
        </p:txBody>
      </p:sp>
      <p:cxnSp>
        <p:nvCxnSpPr>
          <p:cNvPr id="151" name="Straight Connector 150">
            <a:extLst>
              <a:ext uri="{FF2B5EF4-FFF2-40B4-BE49-F238E27FC236}">
                <a16:creationId xmlns:a16="http://schemas.microsoft.com/office/drawing/2014/main" id="{C4B99D66-0DA2-415C-8EBE-BD0FECB8808E}"/>
              </a:ext>
            </a:extLst>
          </p:cNvPr>
          <p:cNvCxnSpPr>
            <a:cxnSpLocks/>
          </p:cNvCxnSpPr>
          <p:nvPr/>
        </p:nvCxnSpPr>
        <p:spPr>
          <a:xfrm>
            <a:off x="5455660" y="4740163"/>
            <a:ext cx="1" cy="98391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D9D5CA67-264F-41FB-B460-19D50DFF896D}"/>
              </a:ext>
            </a:extLst>
          </p:cNvPr>
          <p:cNvSpPr txBox="1"/>
          <p:nvPr/>
        </p:nvSpPr>
        <p:spPr>
          <a:xfrm>
            <a:off x="4915693" y="5284567"/>
            <a:ext cx="669966" cy="308195"/>
          </a:xfrm>
          <a:prstGeom prst="rect">
            <a:avLst/>
          </a:prstGeom>
          <a:solidFill>
            <a:schemeClr val="bg1"/>
          </a:solidFill>
        </p:spPr>
        <p:txBody>
          <a:bodyPr wrap="square" lIns="0" tIns="0" rIns="0" bIns="0" rtlCol="0">
            <a:noAutofit/>
          </a:bodyPr>
          <a:lstStyle>
            <a:defPPr>
              <a:defRPr lang="en-US"/>
            </a:defPPr>
            <a:lvl1pPr algn="ctr">
              <a:defRPr sz="800">
                <a:solidFill>
                  <a:schemeClr val="bg1">
                    <a:lumMod val="50000"/>
                  </a:schemeClr>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Nigeria enters recession</a:t>
            </a:r>
          </a:p>
        </p:txBody>
      </p:sp>
      <p:sp>
        <p:nvSpPr>
          <p:cNvPr id="153" name="TextBox 152">
            <a:extLst>
              <a:ext uri="{FF2B5EF4-FFF2-40B4-BE49-F238E27FC236}">
                <a16:creationId xmlns:a16="http://schemas.microsoft.com/office/drawing/2014/main" id="{4124A4DB-CAA1-4730-9894-0E7EA81B8FED}"/>
              </a:ext>
            </a:extLst>
          </p:cNvPr>
          <p:cNvSpPr txBox="1"/>
          <p:nvPr/>
        </p:nvSpPr>
        <p:spPr>
          <a:xfrm>
            <a:off x="1301373" y="5136206"/>
            <a:ext cx="842650" cy="501769"/>
          </a:xfrm>
          <a:prstGeom prst="rect">
            <a:avLst/>
          </a:prstGeom>
          <a:solidFill>
            <a:schemeClr val="bg1"/>
          </a:solidFill>
        </p:spPr>
        <p:txBody>
          <a:bodyPr wrap="square" lIns="0" tIns="0" rIns="0" bIns="0" rtlCol="0">
            <a:noAutofit/>
          </a:bodyPr>
          <a:lstStyle>
            <a:defPPr>
              <a:defRPr lang="en-US"/>
            </a:defPPr>
            <a:lvl1pPr algn="ctr">
              <a:defRPr sz="800">
                <a:solidFill>
                  <a:schemeClr val="bg1">
                    <a:lumMod val="50000"/>
                  </a:schemeClr>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PHCUOR approved by National Council of Health</a:t>
            </a:r>
          </a:p>
        </p:txBody>
      </p:sp>
      <p:sp>
        <p:nvSpPr>
          <p:cNvPr id="155" name="Rectangle 154">
            <a:extLst>
              <a:ext uri="{FF2B5EF4-FFF2-40B4-BE49-F238E27FC236}">
                <a16:creationId xmlns:a16="http://schemas.microsoft.com/office/drawing/2014/main" id="{DB39243E-03D0-4217-82BB-D0ED28F23864}"/>
              </a:ext>
            </a:extLst>
          </p:cNvPr>
          <p:cNvSpPr/>
          <p:nvPr/>
        </p:nvSpPr>
        <p:spPr>
          <a:xfrm>
            <a:off x="278668" y="4537636"/>
            <a:ext cx="192152" cy="25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68" name="Straight Connector 167">
            <a:extLst>
              <a:ext uri="{FF2B5EF4-FFF2-40B4-BE49-F238E27FC236}">
                <a16:creationId xmlns:a16="http://schemas.microsoft.com/office/drawing/2014/main" id="{74F7AF6C-F23C-4009-B65B-570FE125AD02}"/>
              </a:ext>
            </a:extLst>
          </p:cNvPr>
          <p:cNvCxnSpPr>
            <a:cxnSpLocks/>
          </p:cNvCxnSpPr>
          <p:nvPr/>
        </p:nvCxnSpPr>
        <p:spPr>
          <a:xfrm>
            <a:off x="6068760" y="2435226"/>
            <a:ext cx="0" cy="2277743"/>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69" name="chart">
            <a:extLst>
              <a:ext uri="{FF2B5EF4-FFF2-40B4-BE49-F238E27FC236}">
                <a16:creationId xmlns:a16="http://schemas.microsoft.com/office/drawing/2014/main" id="{7B981B79-7E05-4965-8BE3-47BA6DB5F668}"/>
              </a:ext>
            </a:extLst>
          </p:cNvPr>
          <p:cNvPicPr>
            <a:picLocks noChangeAspect="1"/>
          </p:cNvPicPr>
          <p:nvPr/>
        </p:nvPicPr>
        <p:blipFill>
          <a:blip r:embed="rId5"/>
          <a:stretch>
            <a:fillRect/>
          </a:stretch>
        </p:blipFill>
        <p:spPr>
          <a:xfrm>
            <a:off x="6003027" y="2353023"/>
            <a:ext cx="140226" cy="140259"/>
          </a:xfrm>
          <a:prstGeom prst="rect">
            <a:avLst/>
          </a:prstGeom>
        </p:spPr>
      </p:pic>
      <p:sp>
        <p:nvSpPr>
          <p:cNvPr id="177" name="TextBox 176">
            <a:extLst>
              <a:ext uri="{FF2B5EF4-FFF2-40B4-BE49-F238E27FC236}">
                <a16:creationId xmlns:a16="http://schemas.microsoft.com/office/drawing/2014/main" id="{04045B7D-F1ED-4D83-971E-EFCAA9728886}"/>
              </a:ext>
            </a:extLst>
          </p:cNvPr>
          <p:cNvSpPr txBox="1"/>
          <p:nvPr/>
        </p:nvSpPr>
        <p:spPr>
          <a:xfrm>
            <a:off x="5395926" y="4381433"/>
            <a:ext cx="512487" cy="22459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Ag</a:t>
            </a:r>
          </a:p>
        </p:txBody>
      </p:sp>
      <p:sp>
        <p:nvSpPr>
          <p:cNvPr id="178" name="TextBox 177">
            <a:extLst>
              <a:ext uri="{FF2B5EF4-FFF2-40B4-BE49-F238E27FC236}">
                <a16:creationId xmlns:a16="http://schemas.microsoft.com/office/drawing/2014/main" id="{0CD0F3EA-63A4-4A61-A0EC-E4E98E2309FE}"/>
              </a:ext>
            </a:extLst>
          </p:cNvPr>
          <p:cNvSpPr txBox="1"/>
          <p:nvPr/>
        </p:nvSpPr>
        <p:spPr>
          <a:xfrm>
            <a:off x="5388229" y="3729756"/>
            <a:ext cx="512487" cy="224592"/>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6288"/>
                </a:solidFill>
                <a:effectLst/>
                <a:uLnTx/>
                <a:uFillTx/>
                <a:latin typeface="Arial" pitchFamily="34" charset="0"/>
                <a:ea typeface="+mn-ea"/>
                <a:cs typeface="Arial" pitchFamily="34" charset="0"/>
              </a:rPr>
              <a:t>IntDel</a:t>
            </a:r>
          </a:p>
        </p:txBody>
      </p:sp>
      <p:sp>
        <p:nvSpPr>
          <p:cNvPr id="95" name="TextBox 94">
            <a:extLst>
              <a:ext uri="{FF2B5EF4-FFF2-40B4-BE49-F238E27FC236}">
                <a16:creationId xmlns:a16="http://schemas.microsoft.com/office/drawing/2014/main" id="{D3B7806B-4F93-4092-AB87-3F02928B1220}"/>
              </a:ext>
            </a:extLst>
          </p:cNvPr>
          <p:cNvSpPr txBox="1"/>
          <p:nvPr/>
        </p:nvSpPr>
        <p:spPr>
          <a:xfrm>
            <a:off x="7201201" y="5575536"/>
            <a:ext cx="870299" cy="50176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BHCPF Implemented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Governor’s visit to Seattle – Seattle Declarations for PHC</a:t>
            </a:r>
          </a:p>
        </p:txBody>
      </p:sp>
      <p:cxnSp>
        <p:nvCxnSpPr>
          <p:cNvPr id="96" name="Straight Connector 95">
            <a:extLst>
              <a:ext uri="{FF2B5EF4-FFF2-40B4-BE49-F238E27FC236}">
                <a16:creationId xmlns:a16="http://schemas.microsoft.com/office/drawing/2014/main" id="{9A7B7C4F-D463-4838-89B7-C53B49A623F6}"/>
              </a:ext>
            </a:extLst>
          </p:cNvPr>
          <p:cNvCxnSpPr>
            <a:cxnSpLocks/>
          </p:cNvCxnSpPr>
          <p:nvPr/>
        </p:nvCxnSpPr>
        <p:spPr>
          <a:xfrm>
            <a:off x="7619589" y="4932398"/>
            <a:ext cx="0" cy="60904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390357D-97C1-4C12-BFAB-BBB000CEF59B}"/>
              </a:ext>
            </a:extLst>
          </p:cNvPr>
          <p:cNvCxnSpPr>
            <a:cxnSpLocks/>
          </p:cNvCxnSpPr>
          <p:nvPr/>
        </p:nvCxnSpPr>
        <p:spPr>
          <a:xfrm>
            <a:off x="8370499" y="4947526"/>
            <a:ext cx="0" cy="415365"/>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F31E012-F2FA-41A9-BB7E-88A0DFB7AD00}"/>
              </a:ext>
            </a:extLst>
          </p:cNvPr>
          <p:cNvSpPr txBox="1"/>
          <p:nvPr/>
        </p:nvSpPr>
        <p:spPr>
          <a:xfrm>
            <a:off x="7941502" y="5371769"/>
            <a:ext cx="842650" cy="501769"/>
          </a:xfrm>
          <a:prstGeom prst="rect">
            <a:avLst/>
          </a:prstGeom>
          <a:solidFill>
            <a:schemeClr val="bg1"/>
          </a:solidFill>
        </p:spPr>
        <p:txBody>
          <a:bodyPr wrap="square" lIns="0" tIns="0" rIns="0" bIns="0" rtlCol="0">
            <a:noAutofit/>
          </a:bodyPr>
          <a:lstStyle>
            <a:defPPr>
              <a:defRPr lang="en-US"/>
            </a:defPPr>
            <a:lvl1pPr algn="ctr">
              <a:defRPr sz="800">
                <a:solidFill>
                  <a:schemeClr val="bg1">
                    <a:lumMod val="50000"/>
                  </a:schemeClr>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itchFamily="34" charset="0"/>
                <a:ea typeface="+mn-ea"/>
                <a:cs typeface="Arial" pitchFamily="34" charset="0"/>
              </a:rPr>
              <a:t>COVID-19 Pandemic</a:t>
            </a:r>
          </a:p>
        </p:txBody>
      </p:sp>
    </p:spTree>
    <p:extLst>
      <p:ext uri="{BB962C8B-B14F-4D97-AF65-F5344CB8AC3E}">
        <p14:creationId xmlns:p14="http://schemas.microsoft.com/office/powerpoint/2010/main" val="226032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id="{BDE24A50-F96F-4B82-B90F-37BE058E6413}"/>
              </a:ext>
            </a:extLst>
          </p:cNvPr>
          <p:cNvSpPr txBox="1"/>
          <p:nvPr/>
        </p:nvSpPr>
        <p:spPr>
          <a:xfrm>
            <a:off x="5878286" y="1697823"/>
            <a:ext cx="1273627" cy="344108"/>
          </a:xfrm>
          <a:prstGeom prst="rect">
            <a:avLst/>
          </a:prstGeom>
          <a:noFill/>
          <a:ln w="19050">
            <a:solidFill>
              <a:schemeClr val="accent1"/>
            </a:solidFill>
          </a:ln>
        </p:spPr>
        <p:txBody>
          <a:bodyPr wrap="square" lIns="0" tIns="0" rIns="0" bIns="0" rtlCol="0" anchor="ctr">
            <a:noAutofit/>
          </a:bodyPr>
          <a:lstStyle/>
          <a:p>
            <a:pPr algn="ctr"/>
            <a:r>
              <a:rPr lang="en-US" sz="900" b="1" dirty="0">
                <a:solidFill>
                  <a:schemeClr val="accent3"/>
                </a:solidFill>
                <a:latin typeface="Arial" pitchFamily="34" charset="0"/>
                <a:cs typeface="Arial" pitchFamily="34" charset="0"/>
              </a:rPr>
              <a:t>Jeremie Zoungrana </a:t>
            </a:r>
            <a:r>
              <a:rPr lang="en-US" sz="900" dirty="0">
                <a:solidFill>
                  <a:schemeClr val="accent3"/>
                </a:solidFill>
                <a:latin typeface="Arial" pitchFamily="34" charset="0"/>
                <a:cs typeface="Arial" pitchFamily="34" charset="0"/>
              </a:rPr>
              <a:t>Country Director</a:t>
            </a:r>
          </a:p>
        </p:txBody>
      </p:sp>
      <p:pic>
        <p:nvPicPr>
          <p:cNvPr id="6" name="Picture 5" descr="A person posing for the camera&#10;&#10;Description automatically generated">
            <a:extLst>
              <a:ext uri="{FF2B5EF4-FFF2-40B4-BE49-F238E27FC236}">
                <a16:creationId xmlns:a16="http://schemas.microsoft.com/office/drawing/2014/main" id="{B58174E0-3360-40BB-A4D5-73F70F4BE696}"/>
              </a:ext>
            </a:extLst>
          </p:cNvPr>
          <p:cNvPicPr>
            <a:picLocks noChangeAspect="1"/>
          </p:cNvPicPr>
          <p:nvPr/>
        </p:nvPicPr>
        <p:blipFill rotWithShape="1">
          <a:blip r:embed="rId3">
            <a:extLst>
              <a:ext uri="{28A0092B-C50C-407E-A947-70E740481C1C}">
                <a14:useLocalDpi xmlns:a14="http://schemas.microsoft.com/office/drawing/2010/main" val="0"/>
              </a:ext>
            </a:extLst>
          </a:blip>
          <a:srcRect r="19645" b="41296"/>
          <a:stretch/>
        </p:blipFill>
        <p:spPr>
          <a:xfrm>
            <a:off x="88803" y="3759561"/>
            <a:ext cx="1041306" cy="1022738"/>
          </a:xfrm>
          <a:prstGeom prst="rect">
            <a:avLst/>
          </a:prstGeom>
        </p:spPr>
      </p:pic>
      <p:cxnSp>
        <p:nvCxnSpPr>
          <p:cNvPr id="218" name="Connector: Elbow 217">
            <a:extLst>
              <a:ext uri="{FF2B5EF4-FFF2-40B4-BE49-F238E27FC236}">
                <a16:creationId xmlns:a16="http://schemas.microsoft.com/office/drawing/2014/main" id="{5D1AFD43-2147-48BB-8F87-F3E08EC99840}"/>
              </a:ext>
            </a:extLst>
          </p:cNvPr>
          <p:cNvCxnSpPr>
            <a:cxnSpLocks/>
            <a:stCxn id="36" idx="0"/>
            <a:endCxn id="190" idx="2"/>
          </p:cNvCxnSpPr>
          <p:nvPr/>
        </p:nvCxnSpPr>
        <p:spPr>
          <a:xfrm rot="16200000" flipV="1">
            <a:off x="8899315" y="-342283"/>
            <a:ext cx="278951" cy="5047380"/>
          </a:xfrm>
          <a:prstGeom prst="bentConnector3">
            <a:avLst>
              <a:gd name="adj1" fmla="val 50000"/>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690B7D9-21A0-4106-A70D-464293F94D7E}"/>
              </a:ext>
            </a:extLst>
          </p:cNvPr>
          <p:cNvSpPr>
            <a:spLocks noGrp="1"/>
          </p:cNvSpPr>
          <p:nvPr>
            <p:ph type="ftr" sz="quarter" idx="14"/>
          </p:nvPr>
        </p:nvSpPr>
        <p:spPr>
          <a:xfrm>
            <a:off x="8104114" y="6527431"/>
            <a:ext cx="3860800" cy="207464"/>
          </a:xfrm>
        </p:spPr>
        <p:txBody>
          <a:bodyPr/>
          <a:lstStyle/>
          <a:p>
            <a:pPr algn="r"/>
            <a:r>
              <a:rPr lang="en-US">
                <a:solidFill>
                  <a:srgbClr val="000000"/>
                </a:solidFill>
              </a:rPr>
              <a:t>© 2018 Bill &amp; Melinda Gates Foundation      |</a:t>
            </a:r>
          </a:p>
        </p:txBody>
      </p:sp>
      <p:sp>
        <p:nvSpPr>
          <p:cNvPr id="4" name="Slide Number Placeholder 3">
            <a:extLst>
              <a:ext uri="{FF2B5EF4-FFF2-40B4-BE49-F238E27FC236}">
                <a16:creationId xmlns:a16="http://schemas.microsoft.com/office/drawing/2014/main" id="{49CD26B7-7CF4-4993-BAD6-A23D4DEEF5FA}"/>
              </a:ext>
            </a:extLst>
          </p:cNvPr>
          <p:cNvSpPr>
            <a:spLocks noGrp="1"/>
          </p:cNvSpPr>
          <p:nvPr>
            <p:ph type="sldNum" sz="quarter" idx="15"/>
          </p:nvPr>
        </p:nvSpPr>
        <p:spPr>
          <a:xfrm>
            <a:off x="11733604" y="6319967"/>
            <a:ext cx="253444" cy="207464"/>
          </a:xfrm>
        </p:spPr>
        <p:txBody>
          <a:bodyPr/>
          <a:lstStyle/>
          <a:p>
            <a:fld id="{D3F7C509-FEEF-45D3-B896-7C07814C0C13}" type="slidenum">
              <a:rPr lang="en-US" smtClean="0">
                <a:solidFill>
                  <a:srgbClr val="000000"/>
                </a:solidFill>
              </a:rPr>
              <a:pPr/>
              <a:t>8</a:t>
            </a:fld>
            <a:endParaRPr lang="en-US">
              <a:solidFill>
                <a:srgbClr val="000000"/>
              </a:solidFill>
            </a:endParaRPr>
          </a:p>
        </p:txBody>
      </p:sp>
      <p:sp>
        <p:nvSpPr>
          <p:cNvPr id="5" name="Title 4">
            <a:extLst>
              <a:ext uri="{FF2B5EF4-FFF2-40B4-BE49-F238E27FC236}">
                <a16:creationId xmlns:a16="http://schemas.microsoft.com/office/drawing/2014/main" id="{419000AC-16E8-4C88-8539-CB01D8556694}"/>
              </a:ext>
            </a:extLst>
          </p:cNvPr>
          <p:cNvSpPr>
            <a:spLocks noGrp="1"/>
          </p:cNvSpPr>
          <p:nvPr>
            <p:ph type="title"/>
          </p:nvPr>
        </p:nvSpPr>
        <p:spPr>
          <a:xfrm>
            <a:off x="310613" y="656267"/>
            <a:ext cx="5292190" cy="349175"/>
          </a:xfrm>
        </p:spPr>
        <p:txBody>
          <a:bodyPr/>
          <a:lstStyle/>
          <a:p>
            <a:r>
              <a:rPr lang="en-US" sz="3070" b="0" dirty="0"/>
              <a:t>NIGERIA COUNTRY OFFICE</a:t>
            </a:r>
            <a:br>
              <a:rPr lang="en-US" sz="3070" b="0" dirty="0"/>
            </a:br>
            <a:endParaRPr lang="en-US" sz="3070" b="0" dirty="0"/>
          </a:p>
        </p:txBody>
      </p:sp>
      <p:pic>
        <p:nvPicPr>
          <p:cNvPr id="36" name="Picture 35" descr="A person smiling and posing for the camera&#10;&#10;Description generated with very high confidence">
            <a:extLst>
              <a:ext uri="{FF2B5EF4-FFF2-40B4-BE49-F238E27FC236}">
                <a16:creationId xmlns:a16="http://schemas.microsoft.com/office/drawing/2014/main" id="{EB841230-D159-4CF4-8580-CC000BF81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8944" y="2320882"/>
            <a:ext cx="1007071" cy="984654"/>
          </a:xfrm>
          <a:prstGeom prst="rect">
            <a:avLst/>
          </a:prstGeom>
          <a:ln w="38100">
            <a:noFill/>
          </a:ln>
        </p:spPr>
      </p:pic>
      <p:sp>
        <p:nvSpPr>
          <p:cNvPr id="136" name="TextBox 135">
            <a:extLst>
              <a:ext uri="{FF2B5EF4-FFF2-40B4-BE49-F238E27FC236}">
                <a16:creationId xmlns:a16="http://schemas.microsoft.com/office/drawing/2014/main" id="{F9C744CF-3CE2-4FE3-8436-4B7B2BEC87BD}"/>
              </a:ext>
            </a:extLst>
          </p:cNvPr>
          <p:cNvSpPr txBox="1"/>
          <p:nvPr/>
        </p:nvSpPr>
        <p:spPr>
          <a:xfrm>
            <a:off x="3344612" y="4840470"/>
            <a:ext cx="962183" cy="313115"/>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 Victor Ajieroh</a:t>
            </a:r>
          </a:p>
          <a:p>
            <a:pPr algn="ctr"/>
            <a:r>
              <a:rPr lang="en-US" sz="900" b="1">
                <a:solidFill>
                  <a:schemeClr val="accent3"/>
                </a:solidFill>
                <a:latin typeface="Arial" pitchFamily="34" charset="0"/>
                <a:cs typeface="Arial" pitchFamily="34" charset="0"/>
              </a:rPr>
              <a:t> </a:t>
            </a:r>
            <a:r>
              <a:rPr lang="en-US" sz="900">
                <a:solidFill>
                  <a:schemeClr val="accent3"/>
                </a:solidFill>
                <a:latin typeface="Arial" pitchFamily="34" charset="0"/>
                <a:cs typeface="Arial" pitchFamily="34" charset="0"/>
              </a:rPr>
              <a:t>SPO, Nutrition</a:t>
            </a:r>
          </a:p>
        </p:txBody>
      </p:sp>
      <p:sp>
        <p:nvSpPr>
          <p:cNvPr id="156" name="TextBox 155">
            <a:extLst>
              <a:ext uri="{FF2B5EF4-FFF2-40B4-BE49-F238E27FC236}">
                <a16:creationId xmlns:a16="http://schemas.microsoft.com/office/drawing/2014/main" id="{449D88ED-4CB4-4E6D-834C-92441B9CECC5}"/>
              </a:ext>
            </a:extLst>
          </p:cNvPr>
          <p:cNvSpPr txBox="1"/>
          <p:nvPr/>
        </p:nvSpPr>
        <p:spPr>
          <a:xfrm>
            <a:off x="9304116" y="3330086"/>
            <a:ext cx="1289077" cy="393550"/>
          </a:xfrm>
          <a:prstGeom prst="rect">
            <a:avLst/>
          </a:prstGeom>
          <a:noFill/>
          <a:ln w="19050">
            <a:solidFill>
              <a:schemeClr val="accent1"/>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Joy Udusegbe</a:t>
            </a:r>
          </a:p>
          <a:p>
            <a:pPr algn="ctr"/>
            <a:r>
              <a:rPr lang="en-US" sz="900" b="1">
                <a:solidFill>
                  <a:schemeClr val="accent3"/>
                </a:solidFill>
                <a:latin typeface="Arial" pitchFamily="34" charset="0"/>
                <a:cs typeface="Arial" pitchFamily="34" charset="0"/>
              </a:rPr>
              <a:t> </a:t>
            </a:r>
            <a:r>
              <a:rPr lang="en-US" sz="900">
                <a:solidFill>
                  <a:schemeClr val="accent3"/>
                </a:solidFill>
                <a:latin typeface="Arial" pitchFamily="34" charset="0"/>
                <a:cs typeface="Arial" pitchFamily="34" charset="0"/>
              </a:rPr>
              <a:t>Snr. Program Assistant </a:t>
            </a:r>
          </a:p>
        </p:txBody>
      </p:sp>
      <p:sp>
        <p:nvSpPr>
          <p:cNvPr id="160" name="TextBox 159">
            <a:extLst>
              <a:ext uri="{FF2B5EF4-FFF2-40B4-BE49-F238E27FC236}">
                <a16:creationId xmlns:a16="http://schemas.microsoft.com/office/drawing/2014/main" id="{0CD9783D-D2A7-4823-AA8C-83F1519395B8}"/>
              </a:ext>
            </a:extLst>
          </p:cNvPr>
          <p:cNvSpPr txBox="1"/>
          <p:nvPr/>
        </p:nvSpPr>
        <p:spPr>
          <a:xfrm>
            <a:off x="11000577" y="3335282"/>
            <a:ext cx="1067488" cy="329184"/>
          </a:xfrm>
          <a:prstGeom prst="rect">
            <a:avLst/>
          </a:prstGeom>
          <a:noFill/>
          <a:ln w="19050">
            <a:solidFill>
              <a:schemeClr val="tx2"/>
            </a:solidFill>
            <a:prstDash val="solid"/>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Onyeka Igwebuike</a:t>
            </a:r>
          </a:p>
          <a:p>
            <a:pPr algn="ctr"/>
            <a:r>
              <a:rPr lang="en-US" sz="900">
                <a:solidFill>
                  <a:schemeClr val="accent3"/>
                </a:solidFill>
                <a:latin typeface="Arial" pitchFamily="34" charset="0"/>
                <a:cs typeface="Arial" pitchFamily="34" charset="0"/>
              </a:rPr>
              <a:t>Program Manager</a:t>
            </a:r>
          </a:p>
        </p:txBody>
      </p:sp>
      <p:sp>
        <p:nvSpPr>
          <p:cNvPr id="165" name="TextBox 164">
            <a:extLst>
              <a:ext uri="{FF2B5EF4-FFF2-40B4-BE49-F238E27FC236}">
                <a16:creationId xmlns:a16="http://schemas.microsoft.com/office/drawing/2014/main" id="{089DD9B6-8414-4A2E-8668-7190BF1CB1BB}"/>
              </a:ext>
            </a:extLst>
          </p:cNvPr>
          <p:cNvSpPr txBox="1"/>
          <p:nvPr/>
        </p:nvSpPr>
        <p:spPr>
          <a:xfrm>
            <a:off x="5578979" y="6170626"/>
            <a:ext cx="1056188" cy="316030"/>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Ese Olufemi</a:t>
            </a:r>
          </a:p>
          <a:p>
            <a:pPr algn="ctr"/>
            <a:r>
              <a:rPr lang="en-US" sz="900">
                <a:solidFill>
                  <a:schemeClr val="accent3"/>
                </a:solidFill>
                <a:latin typeface="Arial" pitchFamily="34" charset="0"/>
                <a:cs typeface="Arial" pitchFamily="34" charset="0"/>
              </a:rPr>
              <a:t>Program Assistant </a:t>
            </a:r>
          </a:p>
        </p:txBody>
      </p:sp>
      <p:sp>
        <p:nvSpPr>
          <p:cNvPr id="169" name="TextBox 168">
            <a:extLst>
              <a:ext uri="{FF2B5EF4-FFF2-40B4-BE49-F238E27FC236}">
                <a16:creationId xmlns:a16="http://schemas.microsoft.com/office/drawing/2014/main" id="{25F43DA4-BA69-4C2C-B199-076C0469C82D}"/>
              </a:ext>
            </a:extLst>
          </p:cNvPr>
          <p:cNvSpPr txBox="1"/>
          <p:nvPr/>
        </p:nvSpPr>
        <p:spPr>
          <a:xfrm>
            <a:off x="5546189" y="4844147"/>
            <a:ext cx="1067488" cy="316030"/>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Yusuf Yusufari</a:t>
            </a:r>
          </a:p>
          <a:p>
            <a:pPr algn="ctr"/>
            <a:r>
              <a:rPr lang="en-US" sz="900">
                <a:solidFill>
                  <a:schemeClr val="accent3"/>
                </a:solidFill>
                <a:latin typeface="Arial" pitchFamily="34" charset="0"/>
                <a:cs typeface="Arial" pitchFamily="34" charset="0"/>
              </a:rPr>
              <a:t> SPO, Immunization</a:t>
            </a:r>
          </a:p>
        </p:txBody>
      </p:sp>
      <p:sp>
        <p:nvSpPr>
          <p:cNvPr id="170" name="TextBox 169">
            <a:extLst>
              <a:ext uri="{FF2B5EF4-FFF2-40B4-BE49-F238E27FC236}">
                <a16:creationId xmlns:a16="http://schemas.microsoft.com/office/drawing/2014/main" id="{8DB00A3A-8724-4481-9E68-866E6BEB030D}"/>
              </a:ext>
            </a:extLst>
          </p:cNvPr>
          <p:cNvSpPr txBox="1"/>
          <p:nvPr/>
        </p:nvSpPr>
        <p:spPr>
          <a:xfrm>
            <a:off x="4344810" y="4841140"/>
            <a:ext cx="1153655" cy="312445"/>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Rodio Diallo</a:t>
            </a:r>
          </a:p>
          <a:p>
            <a:pPr algn="ctr"/>
            <a:r>
              <a:rPr lang="en-US" sz="900">
                <a:solidFill>
                  <a:schemeClr val="accent3"/>
                </a:solidFill>
                <a:latin typeface="Arial" pitchFamily="34" charset="0"/>
                <a:cs typeface="Arial" pitchFamily="34" charset="0"/>
              </a:rPr>
              <a:t>SPO, Family Planning</a:t>
            </a:r>
          </a:p>
        </p:txBody>
      </p:sp>
      <p:sp>
        <p:nvSpPr>
          <p:cNvPr id="191" name="TextBox 190">
            <a:extLst>
              <a:ext uri="{FF2B5EF4-FFF2-40B4-BE49-F238E27FC236}">
                <a16:creationId xmlns:a16="http://schemas.microsoft.com/office/drawing/2014/main" id="{FA7DC72A-7AE8-4E4B-B8DF-17DE9C86B103}"/>
              </a:ext>
            </a:extLst>
          </p:cNvPr>
          <p:cNvSpPr txBox="1"/>
          <p:nvPr/>
        </p:nvSpPr>
        <p:spPr>
          <a:xfrm>
            <a:off x="520981" y="3296760"/>
            <a:ext cx="1289139" cy="426876"/>
          </a:xfrm>
          <a:prstGeom prst="rect">
            <a:avLst/>
          </a:prstGeom>
          <a:noFill/>
          <a:ln w="19050">
            <a:solidFill>
              <a:schemeClr val="accent4"/>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Tijjani Mohammed</a:t>
            </a:r>
          </a:p>
          <a:p>
            <a:pPr algn="ctr"/>
            <a:r>
              <a:rPr lang="en-US" sz="900">
                <a:solidFill>
                  <a:schemeClr val="accent3"/>
                </a:solidFill>
                <a:latin typeface="Arial" pitchFamily="34" charset="0"/>
                <a:cs typeface="Arial" pitchFamily="34" charset="0"/>
              </a:rPr>
              <a:t>DD Policy Advocacy &amp; Communications</a:t>
            </a:r>
          </a:p>
        </p:txBody>
      </p:sp>
      <p:sp>
        <p:nvSpPr>
          <p:cNvPr id="192" name="TextBox 191">
            <a:extLst>
              <a:ext uri="{FF2B5EF4-FFF2-40B4-BE49-F238E27FC236}">
                <a16:creationId xmlns:a16="http://schemas.microsoft.com/office/drawing/2014/main" id="{B67C7D98-3F37-4E5F-A5B5-885AA0EBA93E}"/>
              </a:ext>
            </a:extLst>
          </p:cNvPr>
          <p:cNvSpPr txBox="1"/>
          <p:nvPr/>
        </p:nvSpPr>
        <p:spPr>
          <a:xfrm>
            <a:off x="3625762" y="3293128"/>
            <a:ext cx="1324201" cy="444482"/>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Caroline Jehu-Appiah</a:t>
            </a:r>
          </a:p>
          <a:p>
            <a:pPr algn="ctr"/>
            <a:r>
              <a:rPr lang="en-US" sz="900" b="1">
                <a:solidFill>
                  <a:schemeClr val="accent3"/>
                </a:solidFill>
                <a:latin typeface="Arial" pitchFamily="34" charset="0"/>
                <a:cs typeface="Arial" pitchFamily="34" charset="0"/>
              </a:rPr>
              <a:t> </a:t>
            </a:r>
            <a:r>
              <a:rPr lang="en-US" sz="900">
                <a:solidFill>
                  <a:schemeClr val="accent3"/>
                </a:solidFill>
                <a:latin typeface="Arial" pitchFamily="34" charset="0"/>
                <a:cs typeface="Arial" pitchFamily="34" charset="0"/>
              </a:rPr>
              <a:t>DD Health, Nutrition &amp; Polio Eradication</a:t>
            </a:r>
          </a:p>
        </p:txBody>
      </p:sp>
      <p:cxnSp>
        <p:nvCxnSpPr>
          <p:cNvPr id="194" name="Connector: Elbow 193">
            <a:extLst>
              <a:ext uri="{FF2B5EF4-FFF2-40B4-BE49-F238E27FC236}">
                <a16:creationId xmlns:a16="http://schemas.microsoft.com/office/drawing/2014/main" id="{89C84855-1E20-4365-98D0-1CA8885FF2E1}"/>
              </a:ext>
            </a:extLst>
          </p:cNvPr>
          <p:cNvCxnSpPr>
            <a:cxnSpLocks/>
            <a:stCxn id="10" idx="0"/>
            <a:endCxn id="190" idx="2"/>
          </p:cNvCxnSpPr>
          <p:nvPr/>
        </p:nvCxnSpPr>
        <p:spPr>
          <a:xfrm rot="5400000" flipH="1" flipV="1">
            <a:off x="3727221" y="-528503"/>
            <a:ext cx="217445" cy="53583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D428F7A9-76DD-44AA-8013-D13DA2DF014A}"/>
              </a:ext>
            </a:extLst>
          </p:cNvPr>
          <p:cNvCxnSpPr>
            <a:cxnSpLocks/>
            <a:stCxn id="56" idx="0"/>
            <a:endCxn id="190" idx="2"/>
          </p:cNvCxnSpPr>
          <p:nvPr/>
        </p:nvCxnSpPr>
        <p:spPr>
          <a:xfrm rot="5400000" flipH="1" flipV="1">
            <a:off x="5307124" y="1056532"/>
            <a:ext cx="222576" cy="219337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5B998D9D-6725-4665-AF69-C194E445DC34}"/>
              </a:ext>
            </a:extLst>
          </p:cNvPr>
          <p:cNvCxnSpPr>
            <a:cxnSpLocks/>
            <a:endCxn id="190" idx="2"/>
          </p:cNvCxnSpPr>
          <p:nvPr/>
        </p:nvCxnSpPr>
        <p:spPr>
          <a:xfrm rot="10800000">
            <a:off x="6515101" y="2041931"/>
            <a:ext cx="256339" cy="24392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9" name="Picture 208">
            <a:extLst>
              <a:ext uri="{FF2B5EF4-FFF2-40B4-BE49-F238E27FC236}">
                <a16:creationId xmlns:a16="http://schemas.microsoft.com/office/drawing/2014/main" id="{CACAE625-A5DA-45AE-85C8-50A406C21C4A}"/>
              </a:ext>
            </a:extLst>
          </p:cNvPr>
          <p:cNvPicPr>
            <a:picLocks noChangeAspect="1"/>
          </p:cNvPicPr>
          <p:nvPr/>
        </p:nvPicPr>
        <p:blipFill rotWithShape="1">
          <a:blip r:embed="rId5"/>
          <a:srcRect t="4216" b="12848"/>
          <a:stretch/>
        </p:blipFill>
        <p:spPr>
          <a:xfrm>
            <a:off x="6229318" y="2262718"/>
            <a:ext cx="1003629" cy="1016710"/>
          </a:xfrm>
          <a:prstGeom prst="rect">
            <a:avLst/>
          </a:prstGeom>
        </p:spPr>
      </p:pic>
      <p:sp>
        <p:nvSpPr>
          <p:cNvPr id="210" name="TextBox 209">
            <a:extLst>
              <a:ext uri="{FF2B5EF4-FFF2-40B4-BE49-F238E27FC236}">
                <a16:creationId xmlns:a16="http://schemas.microsoft.com/office/drawing/2014/main" id="{35A0D864-8E2A-45DC-9DA9-D7C05E61815E}"/>
              </a:ext>
            </a:extLst>
          </p:cNvPr>
          <p:cNvSpPr txBox="1"/>
          <p:nvPr/>
        </p:nvSpPr>
        <p:spPr>
          <a:xfrm>
            <a:off x="6221624" y="3307565"/>
            <a:ext cx="1011323" cy="421104"/>
          </a:xfrm>
          <a:prstGeom prst="rect">
            <a:avLst/>
          </a:prstGeom>
          <a:noFill/>
          <a:ln w="19050">
            <a:solidFill>
              <a:schemeClr val="accent5"/>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Audu Grema</a:t>
            </a:r>
          </a:p>
          <a:p>
            <a:pPr algn="ctr"/>
            <a:r>
              <a:rPr lang="en-US" sz="900">
                <a:solidFill>
                  <a:schemeClr val="accent3"/>
                </a:solidFill>
                <a:latin typeface="Arial" pitchFamily="34" charset="0"/>
                <a:cs typeface="Arial" pitchFamily="34" charset="0"/>
              </a:rPr>
              <a:t>SPO, Agriculture</a:t>
            </a:r>
          </a:p>
        </p:txBody>
      </p:sp>
      <p:cxnSp>
        <p:nvCxnSpPr>
          <p:cNvPr id="215" name="Connector: Elbow 214">
            <a:extLst>
              <a:ext uri="{FF2B5EF4-FFF2-40B4-BE49-F238E27FC236}">
                <a16:creationId xmlns:a16="http://schemas.microsoft.com/office/drawing/2014/main" id="{352C8824-0D49-4375-98DA-E8543E5331DB}"/>
              </a:ext>
            </a:extLst>
          </p:cNvPr>
          <p:cNvCxnSpPr>
            <a:cxnSpLocks/>
            <a:stCxn id="8" idx="0"/>
            <a:endCxn id="190" idx="2"/>
          </p:cNvCxnSpPr>
          <p:nvPr/>
        </p:nvCxnSpPr>
        <p:spPr>
          <a:xfrm rot="16200000" flipV="1">
            <a:off x="8081795" y="475236"/>
            <a:ext cx="264158" cy="339754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2" name="Picture 221" descr="A person smiling for the camera&#10;&#10;Description generated with very high confidence">
            <a:extLst>
              <a:ext uri="{FF2B5EF4-FFF2-40B4-BE49-F238E27FC236}">
                <a16:creationId xmlns:a16="http://schemas.microsoft.com/office/drawing/2014/main" id="{6BA05EBD-BEE0-48A9-B7C7-960FB63F368B}"/>
              </a:ext>
            </a:extLst>
          </p:cNvPr>
          <p:cNvPicPr>
            <a:picLocks noChangeAspect="1"/>
          </p:cNvPicPr>
          <p:nvPr/>
        </p:nvPicPr>
        <p:blipFill rotWithShape="1">
          <a:blip r:embed="rId6">
            <a:extLst>
              <a:ext uri="{28A0092B-C50C-407E-A947-70E740481C1C}">
                <a14:useLocalDpi xmlns:a14="http://schemas.microsoft.com/office/drawing/2010/main" val="0"/>
              </a:ext>
            </a:extLst>
          </a:blip>
          <a:srcRect l="14924" t="-124" r="18861" b="9855"/>
          <a:stretch/>
        </p:blipFill>
        <p:spPr>
          <a:xfrm>
            <a:off x="4433076" y="3776215"/>
            <a:ext cx="1019928" cy="1029103"/>
          </a:xfrm>
          <a:prstGeom prst="rect">
            <a:avLst/>
          </a:prstGeom>
          <a:ln w="38100">
            <a:noFill/>
          </a:ln>
        </p:spPr>
      </p:pic>
      <p:pic>
        <p:nvPicPr>
          <p:cNvPr id="225" name="Picture 224" descr="C:\Users\eseo\AppData\Local\Microsoft\Windows\INetCacheContent.Word\Capture.png">
            <a:extLst>
              <a:ext uri="{FF2B5EF4-FFF2-40B4-BE49-F238E27FC236}">
                <a16:creationId xmlns:a16="http://schemas.microsoft.com/office/drawing/2014/main" id="{F0D6AFE1-143E-4280-8085-68A9820C71E6}"/>
              </a:ext>
            </a:extLst>
          </p:cNvPr>
          <p:cNvPicPr/>
          <p:nvPr/>
        </p:nvPicPr>
        <p:blipFill rotWithShape="1">
          <a:blip r:embed="rId7">
            <a:extLst>
              <a:ext uri="{28A0092B-C50C-407E-A947-70E740481C1C}">
                <a14:useLocalDpi xmlns:a14="http://schemas.microsoft.com/office/drawing/2010/main" val="0"/>
              </a:ext>
            </a:extLst>
          </a:blip>
          <a:srcRect r="13519" b="16647"/>
          <a:stretch/>
        </p:blipFill>
        <p:spPr bwMode="auto">
          <a:xfrm>
            <a:off x="5602803" y="5174023"/>
            <a:ext cx="998524" cy="966841"/>
          </a:xfrm>
          <a:prstGeom prst="rect">
            <a:avLst/>
          </a:prstGeom>
          <a:noFill/>
          <a:ln>
            <a:noFill/>
          </a:ln>
        </p:spPr>
      </p:pic>
      <p:pic>
        <p:nvPicPr>
          <p:cNvPr id="8" name="Picture 7" descr="A person posing for the camera&#10;&#10;Description generated with very high confidence">
            <a:extLst>
              <a:ext uri="{FF2B5EF4-FFF2-40B4-BE49-F238E27FC236}">
                <a16:creationId xmlns:a16="http://schemas.microsoft.com/office/drawing/2014/main" id="{BAB81A80-BDC5-48E1-8439-2E6F6875FF87}"/>
              </a:ext>
            </a:extLst>
          </p:cNvPr>
          <p:cNvPicPr>
            <a:picLocks noChangeAspect="1"/>
          </p:cNvPicPr>
          <p:nvPr/>
        </p:nvPicPr>
        <p:blipFill rotWithShape="1">
          <a:blip r:embed="rId8">
            <a:extLst>
              <a:ext uri="{28A0092B-C50C-407E-A947-70E740481C1C}">
                <a14:useLocalDpi xmlns:a14="http://schemas.microsoft.com/office/drawing/2010/main" val="0"/>
              </a:ext>
            </a:extLst>
          </a:blip>
          <a:srcRect l="29235" t="6179" r="24664" b="22287"/>
          <a:stretch/>
        </p:blipFill>
        <p:spPr>
          <a:xfrm>
            <a:off x="9437269" y="2306089"/>
            <a:ext cx="950755" cy="984654"/>
          </a:xfrm>
          <a:prstGeom prst="rect">
            <a:avLst/>
          </a:prstGeom>
          <a:ln w="38100">
            <a:noFill/>
          </a:ln>
        </p:spPr>
      </p:pic>
      <p:pic>
        <p:nvPicPr>
          <p:cNvPr id="10" name="Picture 9" descr="A person wearing a hat and smiling at the camera&#10;&#10;Description generated with very high confidence">
            <a:extLst>
              <a:ext uri="{FF2B5EF4-FFF2-40B4-BE49-F238E27FC236}">
                <a16:creationId xmlns:a16="http://schemas.microsoft.com/office/drawing/2014/main" id="{A49B928B-05D9-4F13-9EB5-2155C563B050}"/>
              </a:ext>
            </a:extLst>
          </p:cNvPr>
          <p:cNvPicPr>
            <a:picLocks noChangeAspect="1"/>
          </p:cNvPicPr>
          <p:nvPr/>
        </p:nvPicPr>
        <p:blipFill rotWithShape="1">
          <a:blip r:embed="rId9">
            <a:extLst>
              <a:ext uri="{28A0092B-C50C-407E-A947-70E740481C1C}">
                <a14:useLocalDpi xmlns:a14="http://schemas.microsoft.com/office/drawing/2010/main" val="0"/>
              </a:ext>
            </a:extLst>
          </a:blip>
          <a:srcRect l="30591" t="18122" r="29754" b="9182"/>
          <a:stretch/>
        </p:blipFill>
        <p:spPr>
          <a:xfrm>
            <a:off x="768315" y="2259376"/>
            <a:ext cx="776942" cy="1008442"/>
          </a:xfrm>
          <a:prstGeom prst="rect">
            <a:avLst/>
          </a:prstGeom>
          <a:ln w="38100">
            <a:noFill/>
          </a:ln>
        </p:spPr>
      </p:pic>
      <p:pic>
        <p:nvPicPr>
          <p:cNvPr id="12" name="Picture 11" descr="A person standing in front of a large rock&#10;&#10;Description generated with very high confidence">
            <a:extLst>
              <a:ext uri="{FF2B5EF4-FFF2-40B4-BE49-F238E27FC236}">
                <a16:creationId xmlns:a16="http://schemas.microsoft.com/office/drawing/2014/main" id="{7ABFDF4F-0FB2-4B45-8661-00DE1875BE23}"/>
              </a:ext>
            </a:extLst>
          </p:cNvPr>
          <p:cNvPicPr>
            <a:picLocks noChangeAspect="1"/>
          </p:cNvPicPr>
          <p:nvPr/>
        </p:nvPicPr>
        <p:blipFill rotWithShape="1">
          <a:blip r:embed="rId10">
            <a:extLst>
              <a:ext uri="{28A0092B-C50C-407E-A947-70E740481C1C}">
                <a14:useLocalDpi xmlns:a14="http://schemas.microsoft.com/office/drawing/2010/main" val="0"/>
              </a:ext>
            </a:extLst>
          </a:blip>
          <a:srcRect l="21360" t="18382" r="22918" b="15338"/>
          <a:stretch/>
        </p:blipFill>
        <p:spPr>
          <a:xfrm>
            <a:off x="2252475" y="5229296"/>
            <a:ext cx="1070163" cy="903738"/>
          </a:xfrm>
          <a:prstGeom prst="rect">
            <a:avLst/>
          </a:prstGeom>
        </p:spPr>
      </p:pic>
      <p:sp>
        <p:nvSpPr>
          <p:cNvPr id="34" name="TextBox 33">
            <a:extLst>
              <a:ext uri="{FF2B5EF4-FFF2-40B4-BE49-F238E27FC236}">
                <a16:creationId xmlns:a16="http://schemas.microsoft.com/office/drawing/2014/main" id="{E1BEF05A-68B3-4703-8C55-A66579C56200}"/>
              </a:ext>
            </a:extLst>
          </p:cNvPr>
          <p:cNvSpPr txBox="1"/>
          <p:nvPr/>
        </p:nvSpPr>
        <p:spPr>
          <a:xfrm>
            <a:off x="2252475" y="6152092"/>
            <a:ext cx="1086992" cy="313115"/>
          </a:xfrm>
          <a:prstGeom prst="rect">
            <a:avLst/>
          </a:prstGeom>
          <a:solidFill>
            <a:schemeClr val="bg1"/>
          </a:solid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 Shina Aladeshawe</a:t>
            </a:r>
          </a:p>
          <a:p>
            <a:pPr algn="ctr"/>
            <a:r>
              <a:rPr lang="en-US" sz="900">
                <a:solidFill>
                  <a:schemeClr val="accent3"/>
                </a:solidFill>
                <a:latin typeface="Arial" pitchFamily="34" charset="0"/>
                <a:cs typeface="Arial" pitchFamily="34" charset="0"/>
              </a:rPr>
              <a:t>SPO, Malaria</a:t>
            </a:r>
          </a:p>
        </p:txBody>
      </p:sp>
      <p:pic>
        <p:nvPicPr>
          <p:cNvPr id="232" name="Picture 231" descr="A person wearing a blue shirt&#10;&#10;Description generated with very high confidence">
            <a:extLst>
              <a:ext uri="{FF2B5EF4-FFF2-40B4-BE49-F238E27FC236}">
                <a16:creationId xmlns:a16="http://schemas.microsoft.com/office/drawing/2014/main" id="{38B2A95E-406A-468E-AE7B-0CD53C814AEF}"/>
              </a:ext>
            </a:extLst>
          </p:cNvPr>
          <p:cNvPicPr>
            <a:picLocks noChangeAspect="1"/>
          </p:cNvPicPr>
          <p:nvPr/>
        </p:nvPicPr>
        <p:blipFill rotWithShape="1">
          <a:blip r:embed="rId11">
            <a:extLst>
              <a:ext uri="{28A0092B-C50C-407E-A947-70E740481C1C}">
                <a14:useLocalDpi xmlns:a14="http://schemas.microsoft.com/office/drawing/2010/main" val="0"/>
              </a:ext>
            </a:extLst>
          </a:blip>
          <a:srcRect l="24117" t="7429" r="23071" b="16749"/>
          <a:stretch/>
        </p:blipFill>
        <p:spPr>
          <a:xfrm>
            <a:off x="5610359" y="3770168"/>
            <a:ext cx="977638" cy="1040946"/>
          </a:xfrm>
          <a:prstGeom prst="rect">
            <a:avLst/>
          </a:prstGeom>
        </p:spPr>
      </p:pic>
      <p:sp>
        <p:nvSpPr>
          <p:cNvPr id="47" name="TextBox 46">
            <a:extLst>
              <a:ext uri="{FF2B5EF4-FFF2-40B4-BE49-F238E27FC236}">
                <a16:creationId xmlns:a16="http://schemas.microsoft.com/office/drawing/2014/main" id="{44A79CD6-E822-4B1C-A51F-8F83CB37EB45}"/>
              </a:ext>
            </a:extLst>
          </p:cNvPr>
          <p:cNvSpPr txBox="1"/>
          <p:nvPr/>
        </p:nvSpPr>
        <p:spPr>
          <a:xfrm>
            <a:off x="1215111" y="4813704"/>
            <a:ext cx="916866" cy="333237"/>
          </a:xfrm>
          <a:prstGeom prst="rect">
            <a:avLst/>
          </a:prstGeom>
          <a:noFill/>
          <a:ln w="19050">
            <a:solidFill>
              <a:schemeClr val="accent4"/>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Fatimah Akali </a:t>
            </a:r>
          </a:p>
          <a:p>
            <a:pPr algn="ctr"/>
            <a:r>
              <a:rPr lang="en-US" sz="900">
                <a:solidFill>
                  <a:schemeClr val="accent3"/>
                </a:solidFill>
                <a:latin typeface="Arial" pitchFamily="34" charset="0"/>
                <a:cs typeface="Arial" pitchFamily="34" charset="0"/>
              </a:rPr>
              <a:t>SCO</a:t>
            </a:r>
          </a:p>
        </p:txBody>
      </p:sp>
      <p:sp>
        <p:nvSpPr>
          <p:cNvPr id="49" name="TextBox 48">
            <a:extLst>
              <a:ext uri="{FF2B5EF4-FFF2-40B4-BE49-F238E27FC236}">
                <a16:creationId xmlns:a16="http://schemas.microsoft.com/office/drawing/2014/main" id="{38273881-16B5-4607-8610-449DFE60F779}"/>
              </a:ext>
            </a:extLst>
          </p:cNvPr>
          <p:cNvSpPr txBox="1"/>
          <p:nvPr/>
        </p:nvSpPr>
        <p:spPr>
          <a:xfrm>
            <a:off x="4971" y="4811241"/>
            <a:ext cx="1175071" cy="333237"/>
          </a:xfrm>
          <a:prstGeom prst="rect">
            <a:avLst/>
          </a:prstGeom>
          <a:noFill/>
          <a:ln w="19050">
            <a:solidFill>
              <a:schemeClr val="accent4"/>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Katja Schiller Nwator</a:t>
            </a:r>
          </a:p>
          <a:p>
            <a:pPr algn="ctr"/>
            <a:r>
              <a:rPr lang="en-US" sz="900">
                <a:solidFill>
                  <a:schemeClr val="accent3"/>
                </a:solidFill>
                <a:latin typeface="Arial" pitchFamily="34" charset="0"/>
                <a:cs typeface="Arial" pitchFamily="34" charset="0"/>
              </a:rPr>
              <a:t>SPO, PAC</a:t>
            </a:r>
          </a:p>
        </p:txBody>
      </p:sp>
      <p:sp>
        <p:nvSpPr>
          <p:cNvPr id="54" name="TextBox 53">
            <a:extLst>
              <a:ext uri="{FF2B5EF4-FFF2-40B4-BE49-F238E27FC236}">
                <a16:creationId xmlns:a16="http://schemas.microsoft.com/office/drawing/2014/main" id="{83BAF072-F13C-4F39-A92F-C9F6BBDC7491}"/>
              </a:ext>
            </a:extLst>
          </p:cNvPr>
          <p:cNvSpPr txBox="1"/>
          <p:nvPr/>
        </p:nvSpPr>
        <p:spPr>
          <a:xfrm>
            <a:off x="3391749" y="6168081"/>
            <a:ext cx="962183" cy="299266"/>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Charity Chenge</a:t>
            </a:r>
          </a:p>
          <a:p>
            <a:pPr algn="ctr"/>
            <a:r>
              <a:rPr lang="en-US" sz="900">
                <a:solidFill>
                  <a:schemeClr val="accent3"/>
                </a:solidFill>
                <a:latin typeface="Arial" pitchFamily="34" charset="0"/>
                <a:cs typeface="Arial" pitchFamily="34" charset="0"/>
              </a:rPr>
              <a:t> SPO, Health</a:t>
            </a:r>
          </a:p>
        </p:txBody>
      </p:sp>
      <p:pic>
        <p:nvPicPr>
          <p:cNvPr id="55" name="Picture 54" descr="A person wearing a hat and smiling at the camera&#10;&#10;Description generated with very high confidence">
            <a:extLst>
              <a:ext uri="{FF2B5EF4-FFF2-40B4-BE49-F238E27FC236}">
                <a16:creationId xmlns:a16="http://schemas.microsoft.com/office/drawing/2014/main" id="{488D91FA-B0E6-4E84-9C0B-7FD0BCB559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120" y="5168216"/>
            <a:ext cx="738378" cy="949343"/>
          </a:xfrm>
          <a:prstGeom prst="rect">
            <a:avLst/>
          </a:prstGeom>
          <a:ln w="38100">
            <a:noFill/>
          </a:ln>
        </p:spPr>
      </p:pic>
      <p:pic>
        <p:nvPicPr>
          <p:cNvPr id="56" name="Picture 55" descr="A person wearing glasses and smiling at the camera&#10;&#10;Description generated with very high confidence">
            <a:extLst>
              <a:ext uri="{FF2B5EF4-FFF2-40B4-BE49-F238E27FC236}">
                <a16:creationId xmlns:a16="http://schemas.microsoft.com/office/drawing/2014/main" id="{7C96B63F-28B5-4432-ABC7-A6963FC0E8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2653" y="2264507"/>
            <a:ext cx="978144" cy="998180"/>
          </a:xfrm>
          <a:prstGeom prst="rect">
            <a:avLst/>
          </a:prstGeom>
          <a:ln w="38100">
            <a:noFill/>
          </a:ln>
        </p:spPr>
      </p:pic>
      <p:sp>
        <p:nvSpPr>
          <p:cNvPr id="57" name="TextBox 56">
            <a:extLst>
              <a:ext uri="{FF2B5EF4-FFF2-40B4-BE49-F238E27FC236}">
                <a16:creationId xmlns:a16="http://schemas.microsoft.com/office/drawing/2014/main" id="{8A1908FD-DC43-460D-B144-5DE3742FFCA1}"/>
              </a:ext>
            </a:extLst>
          </p:cNvPr>
          <p:cNvSpPr txBox="1"/>
          <p:nvPr/>
        </p:nvSpPr>
        <p:spPr>
          <a:xfrm>
            <a:off x="-16118" y="6158361"/>
            <a:ext cx="1289077" cy="315584"/>
          </a:xfrm>
          <a:prstGeom prst="rect">
            <a:avLst/>
          </a:prstGeom>
          <a:noFill/>
          <a:ln w="19050">
            <a:solidFill>
              <a:schemeClr val="accent4"/>
            </a:solidFill>
          </a:ln>
        </p:spPr>
        <p:txBody>
          <a:bodyPr wrap="square" lIns="0" tIns="0" rIns="0" bIns="0" rtlCol="0" anchor="ctr">
            <a:noAutofit/>
          </a:bodyPr>
          <a:lstStyle/>
          <a:p>
            <a:pPr algn="ctr"/>
            <a:r>
              <a:rPr lang="es-ES" sz="900" b="1">
                <a:solidFill>
                  <a:schemeClr val="accent3"/>
                </a:solidFill>
                <a:latin typeface="Arial" pitchFamily="34" charset="0"/>
                <a:cs typeface="Arial" pitchFamily="34" charset="0"/>
              </a:rPr>
              <a:t>Deborah Ishaya-Ndahi </a:t>
            </a:r>
          </a:p>
          <a:p>
            <a:pPr algn="ctr"/>
            <a:r>
              <a:rPr lang="en-US" sz="900">
                <a:solidFill>
                  <a:schemeClr val="accent3"/>
                </a:solidFill>
                <a:latin typeface="Arial" pitchFamily="34" charset="0"/>
                <a:cs typeface="Arial" pitchFamily="34" charset="0"/>
              </a:rPr>
              <a:t>Program Assistant </a:t>
            </a:r>
          </a:p>
        </p:txBody>
      </p:sp>
      <p:pic>
        <p:nvPicPr>
          <p:cNvPr id="25" name="Picture 24" descr="A person posing for the camera&#10;&#10;Description generated with very high confidence">
            <a:extLst>
              <a:ext uri="{FF2B5EF4-FFF2-40B4-BE49-F238E27FC236}">
                <a16:creationId xmlns:a16="http://schemas.microsoft.com/office/drawing/2014/main" id="{DE0B85F6-51EA-4D37-88CE-7F247D2C3214}"/>
              </a:ext>
            </a:extLst>
          </p:cNvPr>
          <p:cNvPicPr>
            <a:picLocks/>
          </p:cNvPicPr>
          <p:nvPr/>
        </p:nvPicPr>
        <p:blipFill rotWithShape="1">
          <a:blip r:embed="rId14">
            <a:extLst>
              <a:ext uri="{28A0092B-C50C-407E-A947-70E740481C1C}">
                <a14:useLocalDpi xmlns:a14="http://schemas.microsoft.com/office/drawing/2010/main" val="0"/>
              </a:ext>
            </a:extLst>
          </a:blip>
          <a:srcRect t="2105" r="4997" b="33341"/>
          <a:stretch/>
        </p:blipFill>
        <p:spPr>
          <a:xfrm>
            <a:off x="3382564" y="5230433"/>
            <a:ext cx="985102" cy="902924"/>
          </a:xfrm>
          <a:prstGeom prst="rect">
            <a:avLst/>
          </a:prstGeom>
          <a:ln w="38100">
            <a:noFill/>
          </a:ln>
        </p:spPr>
      </p:pic>
      <p:sp>
        <p:nvSpPr>
          <p:cNvPr id="59" name="TextBox 58">
            <a:extLst>
              <a:ext uri="{FF2B5EF4-FFF2-40B4-BE49-F238E27FC236}">
                <a16:creationId xmlns:a16="http://schemas.microsoft.com/office/drawing/2014/main" id="{304CD624-D6E8-4C11-93BC-7E47555973D7}"/>
              </a:ext>
            </a:extLst>
          </p:cNvPr>
          <p:cNvSpPr txBox="1"/>
          <p:nvPr/>
        </p:nvSpPr>
        <p:spPr>
          <a:xfrm>
            <a:off x="11007869" y="4844839"/>
            <a:ext cx="1067488" cy="329184"/>
          </a:xfrm>
          <a:prstGeom prst="rect">
            <a:avLst/>
          </a:prstGeom>
          <a:noFill/>
          <a:ln w="19050">
            <a:solidFill>
              <a:schemeClr val="tx2"/>
            </a:solidFill>
            <a:prstDash val="solid"/>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Olakunle Ajayi</a:t>
            </a:r>
          </a:p>
          <a:p>
            <a:pPr algn="ctr"/>
            <a:r>
              <a:rPr lang="en-US" sz="900">
                <a:solidFill>
                  <a:schemeClr val="accent3"/>
                </a:solidFill>
                <a:latin typeface="Arial" pitchFamily="34" charset="0"/>
                <a:cs typeface="Arial" pitchFamily="34" charset="0"/>
              </a:rPr>
              <a:t>Snr Program Coord.</a:t>
            </a:r>
          </a:p>
        </p:txBody>
      </p:sp>
      <p:pic>
        <p:nvPicPr>
          <p:cNvPr id="60" name="Picture 59">
            <a:extLst>
              <a:ext uri="{FF2B5EF4-FFF2-40B4-BE49-F238E27FC236}">
                <a16:creationId xmlns:a16="http://schemas.microsoft.com/office/drawing/2014/main" id="{8C5A7583-F046-4673-A8F1-B0800143E125}"/>
              </a:ext>
            </a:extLst>
          </p:cNvPr>
          <p:cNvPicPr/>
          <p:nvPr/>
        </p:nvPicPr>
        <p:blipFill rotWithShape="1">
          <a:blip r:embed="rId15" cstate="print">
            <a:extLst>
              <a:ext uri="{28A0092B-C50C-407E-A947-70E740481C1C}">
                <a14:useLocalDpi xmlns:a14="http://schemas.microsoft.com/office/drawing/2010/main" val="0"/>
              </a:ext>
            </a:extLst>
          </a:blip>
          <a:srcRect b="13327"/>
          <a:stretch/>
        </p:blipFill>
        <p:spPr bwMode="auto">
          <a:xfrm>
            <a:off x="11066235" y="3863650"/>
            <a:ext cx="950756" cy="949343"/>
          </a:xfrm>
          <a:prstGeom prst="rect">
            <a:avLst/>
          </a:prstGeom>
          <a:noFill/>
          <a:ln>
            <a:noFill/>
          </a:ln>
        </p:spPr>
      </p:pic>
      <p:sp>
        <p:nvSpPr>
          <p:cNvPr id="58" name="TextBox 57">
            <a:extLst>
              <a:ext uri="{FF2B5EF4-FFF2-40B4-BE49-F238E27FC236}">
                <a16:creationId xmlns:a16="http://schemas.microsoft.com/office/drawing/2014/main" id="{5A99A885-37F3-4516-9F98-463515C7CD99}"/>
              </a:ext>
            </a:extLst>
          </p:cNvPr>
          <p:cNvSpPr txBox="1"/>
          <p:nvPr/>
        </p:nvSpPr>
        <p:spPr>
          <a:xfrm>
            <a:off x="9401078" y="4678189"/>
            <a:ext cx="1037896" cy="315584"/>
          </a:xfrm>
          <a:prstGeom prst="rect">
            <a:avLst/>
          </a:prstGeom>
          <a:noFill/>
          <a:ln w="19050">
            <a:solidFill>
              <a:schemeClr val="accent1"/>
            </a:solidFill>
          </a:ln>
        </p:spPr>
        <p:txBody>
          <a:bodyPr wrap="square" lIns="0" tIns="0" rIns="0" bIns="0" rtlCol="0" anchor="ctr">
            <a:noAutofit/>
          </a:bodyPr>
          <a:lstStyle/>
          <a:p>
            <a:pPr algn="ctr"/>
            <a:r>
              <a:rPr lang="en-US" sz="900" b="1" dirty="0">
                <a:solidFill>
                  <a:schemeClr val="accent3"/>
                </a:solidFill>
                <a:latin typeface="Arial" pitchFamily="34" charset="0"/>
                <a:cs typeface="Arial" pitchFamily="34" charset="0"/>
              </a:rPr>
              <a:t>Endurance Ajayi</a:t>
            </a:r>
          </a:p>
          <a:p>
            <a:pPr algn="ctr"/>
            <a:r>
              <a:rPr lang="en-US" sz="900" dirty="0">
                <a:solidFill>
                  <a:schemeClr val="accent3"/>
                </a:solidFill>
                <a:latin typeface="Arial" pitchFamily="34" charset="0"/>
                <a:cs typeface="Arial" pitchFamily="34" charset="0"/>
              </a:rPr>
              <a:t>Program Assistant </a:t>
            </a:r>
          </a:p>
        </p:txBody>
      </p:sp>
      <p:pic>
        <p:nvPicPr>
          <p:cNvPr id="9" name="Picture 8" descr="A person smiling for the camera&#10;&#10;Description automatically generated">
            <a:extLst>
              <a:ext uri="{FF2B5EF4-FFF2-40B4-BE49-F238E27FC236}">
                <a16:creationId xmlns:a16="http://schemas.microsoft.com/office/drawing/2014/main" id="{60C0D6C8-DA43-4B99-86E0-6A3A482125CE}"/>
              </a:ext>
            </a:extLst>
          </p:cNvPr>
          <p:cNvPicPr>
            <a:picLocks noChangeAspect="1"/>
          </p:cNvPicPr>
          <p:nvPr/>
        </p:nvPicPr>
        <p:blipFill rotWithShape="1">
          <a:blip r:embed="rId16">
            <a:extLst>
              <a:ext uri="{28A0092B-C50C-407E-A947-70E740481C1C}">
                <a14:useLocalDpi xmlns:a14="http://schemas.microsoft.com/office/drawing/2010/main" val="0"/>
              </a:ext>
            </a:extLst>
          </a:blip>
          <a:srcRect l="6793" t="7703" r="9435" b="30217"/>
          <a:stretch/>
        </p:blipFill>
        <p:spPr>
          <a:xfrm>
            <a:off x="9461138" y="3772889"/>
            <a:ext cx="917775" cy="872333"/>
          </a:xfrm>
          <a:prstGeom prst="rect">
            <a:avLst/>
          </a:prstGeom>
        </p:spPr>
      </p:pic>
      <p:sp>
        <p:nvSpPr>
          <p:cNvPr id="11" name="TextBox 10">
            <a:extLst>
              <a:ext uri="{FF2B5EF4-FFF2-40B4-BE49-F238E27FC236}">
                <a16:creationId xmlns:a16="http://schemas.microsoft.com/office/drawing/2014/main" id="{5C72E689-1D78-43CF-A75F-838F7F7C085A}"/>
              </a:ext>
            </a:extLst>
          </p:cNvPr>
          <p:cNvSpPr txBox="1"/>
          <p:nvPr/>
        </p:nvSpPr>
        <p:spPr>
          <a:xfrm>
            <a:off x="2237986" y="4845188"/>
            <a:ext cx="1067488" cy="304315"/>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Jasmine Jones</a:t>
            </a:r>
          </a:p>
          <a:p>
            <a:pPr algn="ctr"/>
            <a:r>
              <a:rPr lang="en-US" sz="900">
                <a:solidFill>
                  <a:schemeClr val="accent3"/>
                </a:solidFill>
                <a:latin typeface="Arial" pitchFamily="34" charset="0"/>
                <a:cs typeface="Arial" pitchFamily="34" charset="0"/>
              </a:rPr>
              <a:t> APO, Health</a:t>
            </a:r>
          </a:p>
        </p:txBody>
      </p:sp>
      <p:pic>
        <p:nvPicPr>
          <p:cNvPr id="13" name="Picture 12" descr="A person sitting in front of a curtain&#10;&#10;Description automatically generated">
            <a:extLst>
              <a:ext uri="{FF2B5EF4-FFF2-40B4-BE49-F238E27FC236}">
                <a16:creationId xmlns:a16="http://schemas.microsoft.com/office/drawing/2014/main" id="{7A1B4FBB-2BAD-4BAD-9E8F-8A6E0AD2A5E1}"/>
              </a:ext>
            </a:extLst>
          </p:cNvPr>
          <p:cNvPicPr>
            <a:picLocks noChangeAspect="1"/>
          </p:cNvPicPr>
          <p:nvPr/>
        </p:nvPicPr>
        <p:blipFill rotWithShape="1">
          <a:blip r:embed="rId17">
            <a:extLst>
              <a:ext uri="{28A0092B-C50C-407E-A947-70E740481C1C}">
                <a14:useLocalDpi xmlns:a14="http://schemas.microsoft.com/office/drawing/2010/main" val="0"/>
              </a:ext>
            </a:extLst>
          </a:blip>
          <a:srcRect t="10886" b="5068"/>
          <a:stretch/>
        </p:blipFill>
        <p:spPr>
          <a:xfrm>
            <a:off x="1211667" y="3747125"/>
            <a:ext cx="907844" cy="1031460"/>
          </a:xfrm>
          <a:prstGeom prst="rect">
            <a:avLst/>
          </a:prstGeom>
        </p:spPr>
      </p:pic>
      <p:pic>
        <p:nvPicPr>
          <p:cNvPr id="67" name="Picture 66">
            <a:extLst>
              <a:ext uri="{FF2B5EF4-FFF2-40B4-BE49-F238E27FC236}">
                <a16:creationId xmlns:a16="http://schemas.microsoft.com/office/drawing/2014/main" id="{1C809444-7501-46B5-AE67-69E45622242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4238" r="18863"/>
          <a:stretch/>
        </p:blipFill>
        <p:spPr>
          <a:xfrm>
            <a:off x="2327836" y="3758013"/>
            <a:ext cx="977638" cy="1047305"/>
          </a:xfrm>
          <a:prstGeom prst="rect">
            <a:avLst/>
          </a:prstGeom>
        </p:spPr>
      </p:pic>
      <p:sp>
        <p:nvSpPr>
          <p:cNvPr id="68" name="TextBox 67">
            <a:extLst>
              <a:ext uri="{FF2B5EF4-FFF2-40B4-BE49-F238E27FC236}">
                <a16:creationId xmlns:a16="http://schemas.microsoft.com/office/drawing/2014/main" id="{C1637208-3F4C-4202-ADAC-344C812C4330}"/>
              </a:ext>
            </a:extLst>
          </p:cNvPr>
          <p:cNvSpPr txBox="1"/>
          <p:nvPr/>
        </p:nvSpPr>
        <p:spPr>
          <a:xfrm>
            <a:off x="7442150" y="3342494"/>
            <a:ext cx="1324202" cy="402651"/>
          </a:xfrm>
          <a:prstGeom prst="rect">
            <a:avLst/>
          </a:prstGeom>
          <a:noFill/>
          <a:ln w="19050">
            <a:solidFill>
              <a:schemeClr val="accent1"/>
            </a:solidFill>
          </a:ln>
        </p:spPr>
        <p:txBody>
          <a:bodyPr wrap="square" lIns="0" tIns="0" rIns="0" bIns="0" rtlCol="0" anchor="ctr">
            <a:noAutofit/>
          </a:bodyPr>
          <a:lstStyle/>
          <a:p>
            <a:pPr algn="ctr"/>
            <a:r>
              <a:rPr lang="en-US" sz="900" b="1" err="1">
                <a:solidFill>
                  <a:schemeClr val="accent3"/>
                </a:solidFill>
                <a:latin typeface="Arial" pitchFamily="34" charset="0"/>
                <a:cs typeface="Arial" pitchFamily="34" charset="0"/>
              </a:rPr>
              <a:t>Masduk</a:t>
            </a:r>
            <a:r>
              <a:rPr lang="en-US" sz="900" b="1">
                <a:solidFill>
                  <a:schemeClr val="accent3"/>
                </a:solidFill>
                <a:latin typeface="Arial" pitchFamily="34" charset="0"/>
                <a:cs typeface="Arial" pitchFamily="34" charset="0"/>
              </a:rPr>
              <a:t> </a:t>
            </a:r>
            <a:r>
              <a:rPr lang="en-US" sz="900" b="1" err="1">
                <a:solidFill>
                  <a:schemeClr val="accent3"/>
                </a:solidFill>
                <a:latin typeface="Arial" pitchFamily="34" charset="0"/>
                <a:cs typeface="Arial" pitchFamily="34" charset="0"/>
              </a:rPr>
              <a:t>Abdulkarim</a:t>
            </a:r>
            <a:endParaRPr lang="en-US" sz="900" b="1">
              <a:solidFill>
                <a:schemeClr val="accent3"/>
              </a:solidFill>
              <a:latin typeface="Arial" pitchFamily="34" charset="0"/>
              <a:cs typeface="Arial" pitchFamily="34" charset="0"/>
            </a:endParaRPr>
          </a:p>
          <a:p>
            <a:pPr algn="ctr"/>
            <a:r>
              <a:rPr lang="en-US" sz="900">
                <a:solidFill>
                  <a:schemeClr val="accent3"/>
                </a:solidFill>
                <a:latin typeface="Arial" pitchFamily="34" charset="0"/>
                <a:cs typeface="Arial" pitchFamily="34" charset="0"/>
              </a:rPr>
              <a:t> PO, Data, Analytical &amp; MEL</a:t>
            </a:r>
          </a:p>
        </p:txBody>
      </p:sp>
      <p:sp>
        <p:nvSpPr>
          <p:cNvPr id="80" name="TextBox 79">
            <a:extLst>
              <a:ext uri="{FF2B5EF4-FFF2-40B4-BE49-F238E27FC236}">
                <a16:creationId xmlns:a16="http://schemas.microsoft.com/office/drawing/2014/main" id="{65B337E6-7CA8-4373-846E-C336D7957CA8}"/>
              </a:ext>
            </a:extLst>
          </p:cNvPr>
          <p:cNvSpPr txBox="1"/>
          <p:nvPr/>
        </p:nvSpPr>
        <p:spPr>
          <a:xfrm>
            <a:off x="4397643" y="6174819"/>
            <a:ext cx="1153655" cy="299266"/>
          </a:xfrm>
          <a:prstGeom prst="rect">
            <a:avLst/>
          </a:prstGeom>
          <a:noFill/>
          <a:ln w="19050">
            <a:solidFill>
              <a:schemeClr val="accent2"/>
            </a:solidFill>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Firdausi Sadiq</a:t>
            </a:r>
          </a:p>
          <a:p>
            <a:pPr algn="ctr"/>
            <a:r>
              <a:rPr lang="en-US" sz="900">
                <a:solidFill>
                  <a:schemeClr val="accent3"/>
                </a:solidFill>
                <a:latin typeface="Arial" pitchFamily="34" charset="0"/>
                <a:cs typeface="Arial" pitchFamily="34" charset="0"/>
              </a:rPr>
              <a:t>PO, Health Financing</a:t>
            </a:r>
          </a:p>
        </p:txBody>
      </p:sp>
      <p:pic>
        <p:nvPicPr>
          <p:cNvPr id="1026" name="Picture 2">
            <a:extLst>
              <a:ext uri="{FF2B5EF4-FFF2-40B4-BE49-F238E27FC236}">
                <a16:creationId xmlns:a16="http://schemas.microsoft.com/office/drawing/2014/main" id="{0B92D413-481E-4010-AB96-0F8ED195D64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6004"/>
          <a:stretch/>
        </p:blipFill>
        <p:spPr bwMode="auto">
          <a:xfrm>
            <a:off x="7566699" y="2282807"/>
            <a:ext cx="1074317" cy="10244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smiling for the camera&#10;&#10;Description automatically generated with medium confidence">
            <a:extLst>
              <a:ext uri="{FF2B5EF4-FFF2-40B4-BE49-F238E27FC236}">
                <a16:creationId xmlns:a16="http://schemas.microsoft.com/office/drawing/2014/main" id="{A0471194-BCD0-423A-886A-74AB6EE41E7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92683" y="5215102"/>
            <a:ext cx="985102" cy="932572"/>
          </a:xfrm>
          <a:prstGeom prst="rect">
            <a:avLst/>
          </a:prstGeom>
        </p:spPr>
      </p:pic>
      <p:cxnSp>
        <p:nvCxnSpPr>
          <p:cNvPr id="61" name="Connector: Elbow 60">
            <a:extLst>
              <a:ext uri="{FF2B5EF4-FFF2-40B4-BE49-F238E27FC236}">
                <a16:creationId xmlns:a16="http://schemas.microsoft.com/office/drawing/2014/main" id="{2AA71A6C-1919-4DE7-8A13-BC7F604A46B5}"/>
              </a:ext>
            </a:extLst>
          </p:cNvPr>
          <p:cNvCxnSpPr>
            <a:cxnSpLocks/>
          </p:cNvCxnSpPr>
          <p:nvPr/>
        </p:nvCxnSpPr>
        <p:spPr>
          <a:xfrm rot="16200000" flipV="1">
            <a:off x="7189041" y="1377194"/>
            <a:ext cx="240876" cy="158875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24C0AF6-4249-434F-BF3A-B5457B70AF00}"/>
              </a:ext>
            </a:extLst>
          </p:cNvPr>
          <p:cNvSpPr txBox="1"/>
          <p:nvPr/>
        </p:nvSpPr>
        <p:spPr>
          <a:xfrm>
            <a:off x="10911188" y="6095874"/>
            <a:ext cx="1195429" cy="329184"/>
          </a:xfrm>
          <a:prstGeom prst="rect">
            <a:avLst/>
          </a:prstGeom>
          <a:noFill/>
          <a:ln w="19050">
            <a:solidFill>
              <a:schemeClr val="tx2"/>
            </a:solidFill>
            <a:prstDash val="solid"/>
          </a:ln>
        </p:spPr>
        <p:txBody>
          <a:bodyPr wrap="square" lIns="0" tIns="0" rIns="0" bIns="0" rtlCol="0" anchor="ctr">
            <a:noAutofit/>
          </a:bodyPr>
          <a:lstStyle/>
          <a:p>
            <a:pPr algn="ctr"/>
            <a:r>
              <a:rPr lang="en-US" sz="900" b="1">
                <a:solidFill>
                  <a:schemeClr val="accent3"/>
                </a:solidFill>
                <a:latin typeface="Arial" pitchFamily="34" charset="0"/>
                <a:cs typeface="Arial" pitchFamily="34" charset="0"/>
              </a:rPr>
              <a:t>Chiamaka Chinwendu</a:t>
            </a:r>
          </a:p>
          <a:p>
            <a:pPr algn="ctr"/>
            <a:r>
              <a:rPr lang="en-US" sz="900">
                <a:solidFill>
                  <a:schemeClr val="accent3"/>
                </a:solidFill>
                <a:latin typeface="Arial" pitchFamily="34" charset="0"/>
                <a:cs typeface="Arial" pitchFamily="34" charset="0"/>
              </a:rPr>
              <a:t> Project Manager</a:t>
            </a:r>
          </a:p>
        </p:txBody>
      </p:sp>
      <p:pic>
        <p:nvPicPr>
          <p:cNvPr id="62" name="Picture 61">
            <a:extLst>
              <a:ext uri="{FF2B5EF4-FFF2-40B4-BE49-F238E27FC236}">
                <a16:creationId xmlns:a16="http://schemas.microsoft.com/office/drawing/2014/main" id="{6ACA450A-3058-469D-8071-290452BA8373}"/>
              </a:ext>
            </a:extLst>
          </p:cNvPr>
          <p:cNvPicPr/>
          <p:nvPr/>
        </p:nvPicPr>
        <p:blipFill>
          <a:blip r:embed="rId21" cstate="print">
            <a:extLst>
              <a:ext uri="{28A0092B-C50C-407E-A947-70E740481C1C}">
                <a14:useLocalDpi xmlns:a14="http://schemas.microsoft.com/office/drawing/2010/main" val="0"/>
              </a:ext>
            </a:extLst>
          </a:blip>
          <a:stretch>
            <a:fillRect/>
          </a:stretch>
        </p:blipFill>
        <p:spPr bwMode="auto">
          <a:xfrm>
            <a:off x="11065885" y="5215102"/>
            <a:ext cx="917776" cy="866011"/>
          </a:xfrm>
          <a:prstGeom prst="rect">
            <a:avLst/>
          </a:prstGeom>
          <a:noFill/>
          <a:ln>
            <a:noFill/>
          </a:ln>
        </p:spPr>
      </p:pic>
      <p:cxnSp>
        <p:nvCxnSpPr>
          <p:cNvPr id="7" name="Connector: Elbow 6">
            <a:extLst>
              <a:ext uri="{FF2B5EF4-FFF2-40B4-BE49-F238E27FC236}">
                <a16:creationId xmlns:a16="http://schemas.microsoft.com/office/drawing/2014/main" id="{BB93C2F8-ADCE-4DA2-8F87-A217AE2390F3}"/>
              </a:ext>
            </a:extLst>
          </p:cNvPr>
          <p:cNvCxnSpPr>
            <a:endCxn id="9" idx="1"/>
          </p:cNvCxnSpPr>
          <p:nvPr/>
        </p:nvCxnSpPr>
        <p:spPr>
          <a:xfrm rot="16200000" flipH="1">
            <a:off x="8248715" y="2996633"/>
            <a:ext cx="2034136" cy="390710"/>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CC1A9A6-BDB0-41B6-AC71-BAD9C1A98E0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56139" y="3762340"/>
            <a:ext cx="985102" cy="1037936"/>
          </a:xfrm>
          <a:prstGeom prst="rect">
            <a:avLst/>
          </a:prstGeom>
        </p:spPr>
      </p:pic>
      <p:pic>
        <p:nvPicPr>
          <p:cNvPr id="14" name="Picture 13" descr="A person wearing a suit and tie&#10;&#10;Description automatically generated with medium confidence">
            <a:extLst>
              <a:ext uri="{FF2B5EF4-FFF2-40B4-BE49-F238E27FC236}">
                <a16:creationId xmlns:a16="http://schemas.microsoft.com/office/drawing/2014/main" id="{5126A3F9-3CDE-4A99-9BEF-DFFFBF0101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10359" y="243090"/>
            <a:ext cx="2133600" cy="1463040"/>
          </a:xfrm>
          <a:prstGeom prst="rect">
            <a:avLst/>
          </a:prstGeom>
        </p:spPr>
      </p:pic>
    </p:spTree>
    <p:extLst>
      <p:ext uri="{BB962C8B-B14F-4D97-AF65-F5344CB8AC3E}">
        <p14:creationId xmlns:p14="http://schemas.microsoft.com/office/powerpoint/2010/main" val="131830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DA536F-8D52-4E28-8DDD-436E219D8604}"/>
              </a:ext>
            </a:extLst>
          </p:cNvPr>
          <p:cNvSpPr>
            <a:spLocks noGrp="1"/>
          </p:cNvSpPr>
          <p:nvPr>
            <p:ph type="ftr" sz="quarter" idx="14"/>
          </p:nvPr>
        </p:nvSpPr>
        <p:spPr/>
        <p:txBody>
          <a:bodyPr/>
          <a:lstStyle/>
          <a:p>
            <a:pPr algn="r"/>
            <a:r>
              <a:rPr lang="en-US">
                <a:solidFill>
                  <a:srgbClr val="000000"/>
                </a:solidFill>
              </a:rPr>
              <a:t>© Bill &amp; Melinda Gates Foundation   | </a:t>
            </a:r>
            <a:endParaRPr lang="en-US" dirty="0">
              <a:solidFill>
                <a:srgbClr val="000000"/>
              </a:solidFill>
            </a:endParaRPr>
          </a:p>
        </p:txBody>
      </p:sp>
      <p:sp>
        <p:nvSpPr>
          <p:cNvPr id="4" name="Slide Number Placeholder 3">
            <a:extLst>
              <a:ext uri="{FF2B5EF4-FFF2-40B4-BE49-F238E27FC236}">
                <a16:creationId xmlns:a16="http://schemas.microsoft.com/office/drawing/2014/main" id="{B6AC62A4-6EA0-4951-8C9A-580ECA577F49}"/>
              </a:ext>
            </a:extLst>
          </p:cNvPr>
          <p:cNvSpPr>
            <a:spLocks noGrp="1"/>
          </p:cNvSpPr>
          <p:nvPr>
            <p:ph type="sldNum" sz="quarter" idx="15"/>
          </p:nvPr>
        </p:nvSpPr>
        <p:spPr/>
        <p:txBody>
          <a:bodyPr/>
          <a:lstStyle/>
          <a:p>
            <a:fld id="{D3F7C509-FEEF-45D3-B896-7C07814C0C13}" type="slidenum">
              <a:rPr lang="en-US" smtClean="0">
                <a:solidFill>
                  <a:srgbClr val="000000"/>
                </a:solidFill>
              </a:rPr>
              <a:pPr/>
              <a:t>9</a:t>
            </a:fld>
            <a:endParaRPr lang="en-US" dirty="0">
              <a:solidFill>
                <a:srgbClr val="000000"/>
              </a:solidFill>
            </a:endParaRPr>
          </a:p>
        </p:txBody>
      </p:sp>
      <p:sp>
        <p:nvSpPr>
          <p:cNvPr id="2" name="Title 1">
            <a:extLst>
              <a:ext uri="{FF2B5EF4-FFF2-40B4-BE49-F238E27FC236}">
                <a16:creationId xmlns:a16="http://schemas.microsoft.com/office/drawing/2014/main" id="{80FDD047-C0D0-4448-8515-B06861FC1059}"/>
              </a:ext>
            </a:extLst>
          </p:cNvPr>
          <p:cNvSpPr>
            <a:spLocks noGrp="1"/>
          </p:cNvSpPr>
          <p:nvPr>
            <p:ph type="title"/>
          </p:nvPr>
        </p:nvSpPr>
        <p:spPr>
          <a:xfrm>
            <a:off x="477969" y="115389"/>
            <a:ext cx="11613079" cy="697577"/>
          </a:xfrm>
        </p:spPr>
        <p:txBody>
          <a:bodyPr/>
          <a:lstStyle/>
          <a:p>
            <a:r>
              <a:rPr lang="en-US" sz="2200" dirty="0"/>
              <a:t>BMGF THEORY OF CHANGE FOR NIGERIA </a:t>
            </a:r>
          </a:p>
        </p:txBody>
      </p:sp>
      <p:grpSp>
        <p:nvGrpSpPr>
          <p:cNvPr id="11" name="Group 10">
            <a:extLst>
              <a:ext uri="{FF2B5EF4-FFF2-40B4-BE49-F238E27FC236}">
                <a16:creationId xmlns:a16="http://schemas.microsoft.com/office/drawing/2014/main" id="{77D3550F-CE2D-4C00-9CCE-71A3E25214C5}"/>
              </a:ext>
            </a:extLst>
          </p:cNvPr>
          <p:cNvGrpSpPr/>
          <p:nvPr/>
        </p:nvGrpSpPr>
        <p:grpSpPr>
          <a:xfrm>
            <a:off x="422452" y="1000608"/>
            <a:ext cx="12884495" cy="5856569"/>
            <a:chOff x="578921" y="795397"/>
            <a:chExt cx="12884495" cy="5856569"/>
          </a:xfrm>
        </p:grpSpPr>
        <p:sp>
          <p:nvSpPr>
            <p:cNvPr id="46" name="TextBox 45">
              <a:extLst>
                <a:ext uri="{FF2B5EF4-FFF2-40B4-BE49-F238E27FC236}">
                  <a16:creationId xmlns:a16="http://schemas.microsoft.com/office/drawing/2014/main" id="{1A36326F-DEC1-4E49-91B6-5A9CDF401AAC}"/>
                </a:ext>
              </a:extLst>
            </p:cNvPr>
            <p:cNvSpPr txBox="1"/>
            <p:nvPr/>
          </p:nvSpPr>
          <p:spPr>
            <a:xfrm>
              <a:off x="578921" y="6252337"/>
              <a:ext cx="4460227" cy="399629"/>
            </a:xfrm>
            <a:prstGeom prst="rect">
              <a:avLst/>
            </a:prstGeom>
            <a:noFill/>
          </p:spPr>
          <p:txBody>
            <a:bodyPr vert="horz" wrap="square" lIns="0" tIns="0" rIns="0" bIns="0" rtlCol="0">
              <a:noAutofit/>
            </a:bodyPr>
            <a:lstStyle/>
            <a:p>
              <a:pPr algn="ctr"/>
              <a:r>
                <a:rPr lang="en-US" sz="1200" b="1" i="1" dirty="0">
                  <a:latin typeface="Arial" pitchFamily="34" charset="0"/>
                  <a:cs typeface="Arial" pitchFamily="34" charset="0"/>
                </a:rPr>
                <a:t>Cross-cutting agendas</a:t>
              </a:r>
            </a:p>
          </p:txBody>
        </p:sp>
        <p:grpSp>
          <p:nvGrpSpPr>
            <p:cNvPr id="10" name="Group 9">
              <a:extLst>
                <a:ext uri="{FF2B5EF4-FFF2-40B4-BE49-F238E27FC236}">
                  <a16:creationId xmlns:a16="http://schemas.microsoft.com/office/drawing/2014/main" id="{ED24CA03-439F-4D52-A552-F86AA8EABAEE}"/>
                </a:ext>
              </a:extLst>
            </p:cNvPr>
            <p:cNvGrpSpPr/>
            <p:nvPr/>
          </p:nvGrpSpPr>
          <p:grpSpPr>
            <a:xfrm>
              <a:off x="578921" y="795397"/>
              <a:ext cx="12884495" cy="5492518"/>
              <a:chOff x="578921" y="795397"/>
              <a:chExt cx="12884495" cy="5492518"/>
            </a:xfrm>
          </p:grpSpPr>
          <p:sp>
            <p:nvSpPr>
              <p:cNvPr id="99" name="Rectangle 98">
                <a:extLst>
                  <a:ext uri="{FF2B5EF4-FFF2-40B4-BE49-F238E27FC236}">
                    <a16:creationId xmlns:a16="http://schemas.microsoft.com/office/drawing/2014/main" id="{5627E738-A380-4E79-AE8F-DD832FD3BF17}"/>
                  </a:ext>
                </a:extLst>
              </p:cNvPr>
              <p:cNvSpPr/>
              <p:nvPr/>
            </p:nvSpPr>
            <p:spPr>
              <a:xfrm>
                <a:off x="720357" y="1129350"/>
                <a:ext cx="9470343" cy="14570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844C313-FC6C-4B34-B2CC-2C8FC911AC58}"/>
                  </a:ext>
                </a:extLst>
              </p:cNvPr>
              <p:cNvSpPr/>
              <p:nvPr/>
            </p:nvSpPr>
            <p:spPr>
              <a:xfrm>
                <a:off x="720356" y="2982663"/>
                <a:ext cx="9470343" cy="14570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1827552-C990-4839-9C61-D77D045BEE31}"/>
                  </a:ext>
                </a:extLst>
              </p:cNvPr>
              <p:cNvSpPr/>
              <p:nvPr/>
            </p:nvSpPr>
            <p:spPr>
              <a:xfrm>
                <a:off x="720356" y="4813614"/>
                <a:ext cx="9470343" cy="145701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5D45A2-4CD4-46CA-B9AD-C00DE8EAF5DC}"/>
                  </a:ext>
                </a:extLst>
              </p:cNvPr>
              <p:cNvSpPr txBox="1"/>
              <p:nvPr/>
            </p:nvSpPr>
            <p:spPr>
              <a:xfrm>
                <a:off x="1009069" y="1138361"/>
                <a:ext cx="800444" cy="5128311"/>
              </a:xfrm>
              <a:prstGeom prst="rect">
                <a:avLst/>
              </a:prstGeom>
              <a:solidFill>
                <a:schemeClr val="accent5">
                  <a:alpha val="50000"/>
                </a:schemeClr>
              </a:solidFill>
            </p:spPr>
            <p:txBody>
              <a:bodyPr wrap="square" lIns="0" tIns="0" rIns="0" bIns="0" rtlCol="0">
                <a:noAutofit/>
              </a:bodyPr>
              <a:lstStyle/>
              <a:p>
                <a:pPr algn="ctr"/>
                <a:endParaRPr lang="en-US" sz="1200" b="1" dirty="0">
                  <a:latin typeface="Arial" pitchFamily="34" charset="0"/>
                  <a:cs typeface="Arial" pitchFamily="34" charset="0"/>
                </a:endParaRPr>
              </a:p>
            </p:txBody>
          </p:sp>
          <p:sp>
            <p:nvSpPr>
              <p:cNvPr id="45" name="TextBox 44">
                <a:extLst>
                  <a:ext uri="{FF2B5EF4-FFF2-40B4-BE49-F238E27FC236}">
                    <a16:creationId xmlns:a16="http://schemas.microsoft.com/office/drawing/2014/main" id="{6D555011-89CD-431B-A982-108ECB06FA1E}"/>
                  </a:ext>
                </a:extLst>
              </p:cNvPr>
              <p:cNvSpPr txBox="1"/>
              <p:nvPr/>
            </p:nvSpPr>
            <p:spPr>
              <a:xfrm>
                <a:off x="2174547" y="1143882"/>
                <a:ext cx="887974" cy="5128311"/>
              </a:xfrm>
              <a:prstGeom prst="rect">
                <a:avLst/>
              </a:prstGeom>
              <a:solidFill>
                <a:schemeClr val="accent5">
                  <a:alpha val="50000"/>
                </a:schemeClr>
              </a:solidFill>
            </p:spPr>
            <p:txBody>
              <a:bodyPr wrap="square" lIns="0" tIns="0" rIns="0" bIns="0" rtlCol="0">
                <a:noAutofit/>
              </a:bodyPr>
              <a:lstStyle/>
              <a:p>
                <a:pPr algn="ctr"/>
                <a:endParaRPr lang="en-US" sz="1200" b="1" dirty="0">
                  <a:latin typeface="Arial" pitchFamily="34" charset="0"/>
                  <a:cs typeface="Arial" pitchFamily="34" charset="0"/>
                </a:endParaRPr>
              </a:p>
            </p:txBody>
          </p:sp>
          <p:sp>
            <p:nvSpPr>
              <p:cNvPr id="57" name="TextBox 56">
                <a:extLst>
                  <a:ext uri="{FF2B5EF4-FFF2-40B4-BE49-F238E27FC236}">
                    <a16:creationId xmlns:a16="http://schemas.microsoft.com/office/drawing/2014/main" id="{8BD1B823-A59D-449E-8FF4-EA722C294C58}"/>
                  </a:ext>
                </a:extLst>
              </p:cNvPr>
              <p:cNvSpPr txBox="1"/>
              <p:nvPr/>
            </p:nvSpPr>
            <p:spPr>
              <a:xfrm>
                <a:off x="3315016" y="1151272"/>
                <a:ext cx="887974" cy="5128311"/>
              </a:xfrm>
              <a:prstGeom prst="rect">
                <a:avLst/>
              </a:prstGeom>
              <a:solidFill>
                <a:schemeClr val="accent5">
                  <a:alpha val="50000"/>
                </a:schemeClr>
              </a:solidFill>
            </p:spPr>
            <p:txBody>
              <a:bodyPr wrap="square" lIns="0" tIns="0" rIns="0" bIns="0" rtlCol="0">
                <a:noAutofit/>
              </a:bodyPr>
              <a:lstStyle/>
              <a:p>
                <a:pPr algn="ctr"/>
                <a:endParaRPr lang="en-US" sz="1200" b="1" dirty="0">
                  <a:latin typeface="Arial" pitchFamily="34" charset="0"/>
                  <a:cs typeface="Arial" pitchFamily="34" charset="0"/>
                </a:endParaRPr>
              </a:p>
            </p:txBody>
          </p:sp>
          <p:grpSp>
            <p:nvGrpSpPr>
              <p:cNvPr id="112" name="Group 111">
                <a:extLst>
                  <a:ext uri="{FF2B5EF4-FFF2-40B4-BE49-F238E27FC236}">
                    <a16:creationId xmlns:a16="http://schemas.microsoft.com/office/drawing/2014/main" id="{08A9BD5A-1EBD-403B-971E-70C5DD73FE5D}"/>
                  </a:ext>
                </a:extLst>
              </p:cNvPr>
              <p:cNvGrpSpPr/>
              <p:nvPr/>
            </p:nvGrpSpPr>
            <p:grpSpPr>
              <a:xfrm>
                <a:off x="5036610" y="1140185"/>
                <a:ext cx="5154089" cy="5141965"/>
                <a:chOff x="5076499" y="818470"/>
                <a:chExt cx="5154089" cy="5141967"/>
              </a:xfrm>
            </p:grpSpPr>
            <p:sp>
              <p:nvSpPr>
                <p:cNvPr id="102" name="Rectangle 101">
                  <a:extLst>
                    <a:ext uri="{FF2B5EF4-FFF2-40B4-BE49-F238E27FC236}">
                      <a16:creationId xmlns:a16="http://schemas.microsoft.com/office/drawing/2014/main" id="{3380FFAF-E0DC-4AFA-B349-D43B14286473}"/>
                    </a:ext>
                  </a:extLst>
                </p:cNvPr>
                <p:cNvSpPr/>
                <p:nvPr/>
              </p:nvSpPr>
              <p:spPr>
                <a:xfrm>
                  <a:off x="5076499" y="818470"/>
                  <a:ext cx="5154089" cy="5141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32" name="Right Triangle 31">
                  <a:extLst>
                    <a:ext uri="{FF2B5EF4-FFF2-40B4-BE49-F238E27FC236}">
                      <a16:creationId xmlns:a16="http://schemas.microsoft.com/office/drawing/2014/main" id="{566155F3-E2A8-45AD-8E3B-9B5F9957B2C1}"/>
                    </a:ext>
                  </a:extLst>
                </p:cNvPr>
                <p:cNvSpPr/>
                <p:nvPr/>
              </p:nvSpPr>
              <p:spPr>
                <a:xfrm rot="2698960">
                  <a:off x="8086434" y="2592632"/>
                  <a:ext cx="1600200" cy="1600200"/>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33" name="Right Triangle 32">
                  <a:extLst>
                    <a:ext uri="{FF2B5EF4-FFF2-40B4-BE49-F238E27FC236}">
                      <a16:creationId xmlns:a16="http://schemas.microsoft.com/office/drawing/2014/main" id="{0D422656-9336-4436-95CC-33967BBEAD90}"/>
                    </a:ext>
                  </a:extLst>
                </p:cNvPr>
                <p:cNvSpPr/>
                <p:nvPr/>
              </p:nvSpPr>
              <p:spPr>
                <a:xfrm rot="13498960">
                  <a:off x="5680767" y="2566490"/>
                  <a:ext cx="1600200" cy="1600200"/>
                </a:xfrm>
                <a:prstGeom prst="rtTriangle">
                  <a:avLst/>
                </a:prstGeom>
                <a:solidFill>
                  <a:srgbClr val="38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34" name="Right Triangle 33">
                  <a:extLst>
                    <a:ext uri="{FF2B5EF4-FFF2-40B4-BE49-F238E27FC236}">
                      <a16:creationId xmlns:a16="http://schemas.microsoft.com/office/drawing/2014/main" id="{148B590B-F246-4D9B-B26E-68E6C3AC04E3}"/>
                    </a:ext>
                  </a:extLst>
                </p:cNvPr>
                <p:cNvSpPr/>
                <p:nvPr/>
              </p:nvSpPr>
              <p:spPr>
                <a:xfrm rot="18898960">
                  <a:off x="6922325" y="1378713"/>
                  <a:ext cx="1600200" cy="1600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35" name="Right Triangle 34">
                  <a:extLst>
                    <a:ext uri="{FF2B5EF4-FFF2-40B4-BE49-F238E27FC236}">
                      <a16:creationId xmlns:a16="http://schemas.microsoft.com/office/drawing/2014/main" id="{1205F5D3-40A9-4913-BA40-23F5ACC54C26}"/>
                    </a:ext>
                  </a:extLst>
                </p:cNvPr>
                <p:cNvSpPr/>
                <p:nvPr/>
              </p:nvSpPr>
              <p:spPr>
                <a:xfrm rot="8098960">
                  <a:off x="6889071" y="3749203"/>
                  <a:ext cx="1600200" cy="160020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91" name="Trapezoid 90">
                  <a:extLst>
                    <a:ext uri="{FF2B5EF4-FFF2-40B4-BE49-F238E27FC236}">
                      <a16:creationId xmlns:a16="http://schemas.microsoft.com/office/drawing/2014/main" id="{9CB9D9DF-4D38-42D1-9BAB-051A29C090CF}"/>
                    </a:ext>
                  </a:extLst>
                </p:cNvPr>
                <p:cNvSpPr/>
                <p:nvPr/>
              </p:nvSpPr>
              <p:spPr>
                <a:xfrm>
                  <a:off x="5482918" y="4651320"/>
                  <a:ext cx="4462272" cy="1060704"/>
                </a:xfrm>
                <a:prstGeom prst="trapezoid">
                  <a:avLst>
                    <a:gd name="adj" fmla="val 98264"/>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92" name="Trapezoid 91">
                  <a:extLst>
                    <a:ext uri="{FF2B5EF4-FFF2-40B4-BE49-F238E27FC236}">
                      <a16:creationId xmlns:a16="http://schemas.microsoft.com/office/drawing/2014/main" id="{19713DA5-F4A9-41E0-9235-44AB0B834F93}"/>
                    </a:ext>
                  </a:extLst>
                </p:cNvPr>
                <p:cNvSpPr/>
                <p:nvPr/>
              </p:nvSpPr>
              <p:spPr>
                <a:xfrm rot="16200000">
                  <a:off x="7253585" y="2866554"/>
                  <a:ext cx="4460226" cy="1059459"/>
                </a:xfrm>
                <a:prstGeom prst="trapezoid">
                  <a:avLst>
                    <a:gd name="adj" fmla="val 98264"/>
                  </a:avLst>
                </a:prstGeom>
                <a:solidFill>
                  <a:schemeClr val="accent2">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93" name="Trapezoid 92">
                  <a:extLst>
                    <a:ext uri="{FF2B5EF4-FFF2-40B4-BE49-F238E27FC236}">
                      <a16:creationId xmlns:a16="http://schemas.microsoft.com/office/drawing/2014/main" id="{30DBE15A-CF8B-4C51-92F1-37A5CBFA86C8}"/>
                    </a:ext>
                  </a:extLst>
                </p:cNvPr>
                <p:cNvSpPr/>
                <p:nvPr/>
              </p:nvSpPr>
              <p:spPr>
                <a:xfrm rot="10800000">
                  <a:off x="5494130" y="1067292"/>
                  <a:ext cx="4462272" cy="1060704"/>
                </a:xfrm>
                <a:prstGeom prst="trapezoid">
                  <a:avLst>
                    <a:gd name="adj" fmla="val 98264"/>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94" name="Trapezoid 93">
                  <a:extLst>
                    <a:ext uri="{FF2B5EF4-FFF2-40B4-BE49-F238E27FC236}">
                      <a16:creationId xmlns:a16="http://schemas.microsoft.com/office/drawing/2014/main" id="{5987A549-7FCC-4296-A460-BD5D42059A89}"/>
                    </a:ext>
                  </a:extLst>
                </p:cNvPr>
                <p:cNvSpPr/>
                <p:nvPr/>
              </p:nvSpPr>
              <p:spPr>
                <a:xfrm rot="5400000">
                  <a:off x="3669668" y="2849418"/>
                  <a:ext cx="4462274" cy="1060704"/>
                </a:xfrm>
                <a:prstGeom prst="trapezoid">
                  <a:avLst>
                    <a:gd name="adj" fmla="val 98264"/>
                  </a:avLst>
                </a:prstGeom>
                <a:solidFill>
                  <a:srgbClr val="38627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95" name="TextBox 94">
                  <a:extLst>
                    <a:ext uri="{FF2B5EF4-FFF2-40B4-BE49-F238E27FC236}">
                      <a16:creationId xmlns:a16="http://schemas.microsoft.com/office/drawing/2014/main" id="{B1B1748F-1316-42AF-B8D3-30E1BFB71F15}"/>
                    </a:ext>
                  </a:extLst>
                </p:cNvPr>
                <p:cNvSpPr txBox="1"/>
                <p:nvPr/>
              </p:nvSpPr>
              <p:spPr>
                <a:xfrm>
                  <a:off x="6532136" y="3126362"/>
                  <a:ext cx="734795" cy="517162"/>
                </a:xfrm>
                <a:prstGeom prst="rect">
                  <a:avLst/>
                </a:prstGeom>
                <a:noFill/>
              </p:spPr>
              <p:txBody>
                <a:bodyPr wrap="square" lIns="0" tIns="0" rIns="0" bIns="0" rtlCol="0">
                  <a:noAutofit/>
                </a:bodyPr>
                <a:lstStyle/>
                <a:p>
                  <a:pPr algn="ctr"/>
                  <a:r>
                    <a:rPr lang="en-US" sz="1300" b="1" i="1" dirty="0">
                      <a:solidFill>
                        <a:schemeClr val="bg1"/>
                      </a:solidFill>
                      <a:latin typeface="Arial" pitchFamily="34" charset="0"/>
                      <a:cs typeface="Arial" pitchFamily="34" charset="0"/>
                    </a:rPr>
                    <a:t>Health &amp; Nutrition</a:t>
                  </a:r>
                </a:p>
              </p:txBody>
            </p:sp>
            <p:sp>
              <p:nvSpPr>
                <p:cNvPr id="96" name="TextBox 95">
                  <a:extLst>
                    <a:ext uri="{FF2B5EF4-FFF2-40B4-BE49-F238E27FC236}">
                      <a16:creationId xmlns:a16="http://schemas.microsoft.com/office/drawing/2014/main" id="{F4321D82-03C1-46A2-9D17-6F359B319988}"/>
                    </a:ext>
                  </a:extLst>
                </p:cNvPr>
                <p:cNvSpPr txBox="1"/>
                <p:nvPr/>
              </p:nvSpPr>
              <p:spPr>
                <a:xfrm>
                  <a:off x="8030422" y="3130205"/>
                  <a:ext cx="832393" cy="482592"/>
                </a:xfrm>
                <a:prstGeom prst="rect">
                  <a:avLst/>
                </a:prstGeom>
                <a:noFill/>
              </p:spPr>
              <p:txBody>
                <a:bodyPr wrap="square" lIns="0" tIns="0" rIns="0" bIns="0" rtlCol="0">
                  <a:noAutofit/>
                </a:bodyPr>
                <a:lstStyle/>
                <a:p>
                  <a:pPr algn="ctr"/>
                  <a:r>
                    <a:rPr lang="en-US" sz="1300" b="1" i="1" dirty="0">
                      <a:solidFill>
                        <a:schemeClr val="bg1"/>
                      </a:solidFill>
                      <a:latin typeface="Arial" pitchFamily="34" charset="0"/>
                      <a:cs typeface="Arial" pitchFamily="34" charset="0"/>
                    </a:rPr>
                    <a:t>Gender Equality</a:t>
                  </a:r>
                </a:p>
              </p:txBody>
            </p:sp>
            <p:sp>
              <p:nvSpPr>
                <p:cNvPr id="97" name="TextBox 96">
                  <a:extLst>
                    <a:ext uri="{FF2B5EF4-FFF2-40B4-BE49-F238E27FC236}">
                      <a16:creationId xmlns:a16="http://schemas.microsoft.com/office/drawing/2014/main" id="{1B89DBDB-C09D-4B3E-B801-90DDAEC555D9}"/>
                    </a:ext>
                  </a:extLst>
                </p:cNvPr>
                <p:cNvSpPr txBox="1"/>
                <p:nvPr/>
              </p:nvSpPr>
              <p:spPr>
                <a:xfrm>
                  <a:off x="7179124" y="3979710"/>
                  <a:ext cx="1029876" cy="482593"/>
                </a:xfrm>
                <a:prstGeom prst="rect">
                  <a:avLst/>
                </a:prstGeom>
                <a:noFill/>
              </p:spPr>
              <p:txBody>
                <a:bodyPr wrap="square" lIns="0" tIns="0" rIns="0" bIns="0" rtlCol="0">
                  <a:noAutofit/>
                </a:bodyPr>
                <a:lstStyle/>
                <a:p>
                  <a:pPr algn="ctr"/>
                  <a:r>
                    <a:rPr lang="en-US" sz="1300" b="1" i="1" dirty="0">
                      <a:solidFill>
                        <a:schemeClr val="bg1"/>
                      </a:solidFill>
                      <a:latin typeface="Arial" pitchFamily="34" charset="0"/>
                      <a:cs typeface="Arial" pitchFamily="34" charset="0"/>
                    </a:rPr>
                    <a:t>Financial Inclusion</a:t>
                  </a:r>
                </a:p>
              </p:txBody>
            </p:sp>
            <p:sp>
              <p:nvSpPr>
                <p:cNvPr id="98" name="TextBox 97">
                  <a:extLst>
                    <a:ext uri="{FF2B5EF4-FFF2-40B4-BE49-F238E27FC236}">
                      <a16:creationId xmlns:a16="http://schemas.microsoft.com/office/drawing/2014/main" id="{D9E81EE7-250E-4019-A2D8-C84A43F8AE65}"/>
                    </a:ext>
                  </a:extLst>
                </p:cNvPr>
                <p:cNvSpPr txBox="1"/>
                <p:nvPr/>
              </p:nvSpPr>
              <p:spPr>
                <a:xfrm>
                  <a:off x="7061007" y="2258993"/>
                  <a:ext cx="1332779" cy="482593"/>
                </a:xfrm>
                <a:prstGeom prst="rect">
                  <a:avLst/>
                </a:prstGeom>
                <a:noFill/>
              </p:spPr>
              <p:txBody>
                <a:bodyPr wrap="square" lIns="0" tIns="0" rIns="0" bIns="0" rtlCol="0">
                  <a:noAutofit/>
                </a:bodyPr>
                <a:lstStyle/>
                <a:p>
                  <a:pPr algn="ctr"/>
                  <a:r>
                    <a:rPr lang="en-US" sz="1300" b="1" i="1" dirty="0">
                      <a:solidFill>
                        <a:schemeClr val="bg1"/>
                      </a:solidFill>
                      <a:latin typeface="Arial" pitchFamily="34" charset="0"/>
                      <a:cs typeface="Arial" pitchFamily="34" charset="0"/>
                    </a:rPr>
                    <a:t>Agricultural Development</a:t>
                  </a:r>
                </a:p>
              </p:txBody>
            </p:sp>
          </p:grpSp>
          <p:sp>
            <p:nvSpPr>
              <p:cNvPr id="113" name="Arrow: Right 112">
                <a:extLst>
                  <a:ext uri="{FF2B5EF4-FFF2-40B4-BE49-F238E27FC236}">
                    <a16:creationId xmlns:a16="http://schemas.microsoft.com/office/drawing/2014/main" id="{12821316-9720-47A0-A6B7-EB491376BE1B}"/>
                  </a:ext>
                </a:extLst>
              </p:cNvPr>
              <p:cNvSpPr/>
              <p:nvPr/>
            </p:nvSpPr>
            <p:spPr>
              <a:xfrm>
                <a:off x="730475" y="1140185"/>
                <a:ext cx="4386487" cy="14405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EFA06916-A15F-4AC7-8769-CE7F31BB3C24}"/>
                  </a:ext>
                </a:extLst>
              </p:cNvPr>
              <p:cNvSpPr txBox="1"/>
              <p:nvPr/>
            </p:nvSpPr>
            <p:spPr>
              <a:xfrm>
                <a:off x="784988" y="1613239"/>
                <a:ext cx="3902756" cy="508000"/>
              </a:xfrm>
              <a:prstGeom prst="rect">
                <a:avLst/>
              </a:prstGeom>
              <a:noFill/>
            </p:spPr>
            <p:txBody>
              <a:bodyPr wrap="square" lIns="0" tIns="0" rIns="0" bIns="0" rtlCol="0">
                <a:noAutofit/>
              </a:bodyPr>
              <a:lstStyle/>
              <a:p>
                <a:pPr algn="l"/>
                <a:r>
                  <a:rPr lang="en-US" sz="1400" b="1" i="1" dirty="0">
                    <a:solidFill>
                      <a:schemeClr val="bg1"/>
                    </a:solidFill>
                    <a:latin typeface="Arial" pitchFamily="34" charset="0"/>
                    <a:cs typeface="Arial" pitchFamily="34" charset="0"/>
                  </a:rPr>
                  <a:t>Foster a committed policy environment that generates sufficient resources for HCD</a:t>
                </a:r>
              </a:p>
            </p:txBody>
          </p:sp>
          <p:sp>
            <p:nvSpPr>
              <p:cNvPr id="115" name="Arrow: Right 114">
                <a:extLst>
                  <a:ext uri="{FF2B5EF4-FFF2-40B4-BE49-F238E27FC236}">
                    <a16:creationId xmlns:a16="http://schemas.microsoft.com/office/drawing/2014/main" id="{FAF064A7-D62A-4F3E-998A-1862EA1E1990}"/>
                  </a:ext>
                </a:extLst>
              </p:cNvPr>
              <p:cNvSpPr/>
              <p:nvPr/>
            </p:nvSpPr>
            <p:spPr>
              <a:xfrm>
                <a:off x="743531" y="2987732"/>
                <a:ext cx="4386487" cy="1440522"/>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7126FC71-F972-4890-A1B4-8579F632538D}"/>
                  </a:ext>
                </a:extLst>
              </p:cNvPr>
              <p:cNvSpPr txBox="1"/>
              <p:nvPr/>
            </p:nvSpPr>
            <p:spPr>
              <a:xfrm>
                <a:off x="836786" y="3502711"/>
                <a:ext cx="3902756" cy="508000"/>
              </a:xfrm>
              <a:prstGeom prst="rect">
                <a:avLst/>
              </a:prstGeom>
              <a:noFill/>
            </p:spPr>
            <p:txBody>
              <a:bodyPr wrap="square" lIns="0" tIns="0" rIns="0" bIns="0" rtlCol="0">
                <a:noAutofit/>
              </a:bodyPr>
              <a:lstStyle/>
              <a:p>
                <a:pPr algn="l"/>
                <a:r>
                  <a:rPr lang="en-US" sz="1400" b="1" i="1" dirty="0">
                    <a:solidFill>
                      <a:schemeClr val="bg1"/>
                    </a:solidFill>
                    <a:latin typeface="Arial" pitchFamily="34" charset="0"/>
                    <a:cs typeface="Arial" pitchFamily="34" charset="0"/>
                  </a:rPr>
                  <a:t>Support a high-performing PHC system that delivers better RMNCAH-N outcomes</a:t>
                </a:r>
              </a:p>
            </p:txBody>
          </p:sp>
          <p:sp>
            <p:nvSpPr>
              <p:cNvPr id="117" name="Arrow: Right 116">
                <a:extLst>
                  <a:ext uri="{FF2B5EF4-FFF2-40B4-BE49-F238E27FC236}">
                    <a16:creationId xmlns:a16="http://schemas.microsoft.com/office/drawing/2014/main" id="{951B9485-6AF8-439B-AAB8-0F4CCC6092B1}"/>
                  </a:ext>
                </a:extLst>
              </p:cNvPr>
              <p:cNvSpPr/>
              <p:nvPr/>
            </p:nvSpPr>
            <p:spPr>
              <a:xfrm>
                <a:off x="718361" y="4830102"/>
                <a:ext cx="4318248" cy="1440522"/>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4782E6D9-D70C-4EC7-8F13-D74CF2A384DE}"/>
                  </a:ext>
                </a:extLst>
              </p:cNvPr>
              <p:cNvSpPr txBox="1"/>
              <p:nvPr/>
            </p:nvSpPr>
            <p:spPr>
              <a:xfrm>
                <a:off x="811615" y="5345081"/>
                <a:ext cx="3871542" cy="508000"/>
              </a:xfrm>
              <a:prstGeom prst="rect">
                <a:avLst/>
              </a:prstGeom>
              <a:noFill/>
            </p:spPr>
            <p:txBody>
              <a:bodyPr wrap="square" lIns="0" tIns="0" rIns="0" bIns="0" rtlCol="0">
                <a:noAutofit/>
              </a:bodyPr>
              <a:lstStyle/>
              <a:p>
                <a:pPr algn="l"/>
                <a:r>
                  <a:rPr lang="en-US" sz="1400" b="1" i="1" dirty="0">
                    <a:solidFill>
                      <a:schemeClr val="bg1"/>
                    </a:solidFill>
                    <a:latin typeface="Arial" pitchFamily="34" charset="0"/>
                    <a:cs typeface="Arial" pitchFamily="34" charset="0"/>
                  </a:rPr>
                  <a:t>Build Nigeria’s institutions for the future</a:t>
                </a:r>
              </a:p>
            </p:txBody>
          </p:sp>
          <p:sp>
            <p:nvSpPr>
              <p:cNvPr id="123" name="TextBox 122">
                <a:extLst>
                  <a:ext uri="{FF2B5EF4-FFF2-40B4-BE49-F238E27FC236}">
                    <a16:creationId xmlns:a16="http://schemas.microsoft.com/office/drawing/2014/main" id="{D4622999-D69E-4AFB-BC82-5101372E3100}"/>
                  </a:ext>
                </a:extLst>
              </p:cNvPr>
              <p:cNvSpPr txBox="1"/>
              <p:nvPr/>
            </p:nvSpPr>
            <p:spPr>
              <a:xfrm>
                <a:off x="5298499" y="2782998"/>
                <a:ext cx="1059459" cy="675232"/>
              </a:xfrm>
              <a:prstGeom prst="rect">
                <a:avLst/>
              </a:prstGeom>
              <a:noFill/>
            </p:spPr>
            <p:txBody>
              <a:bodyPr wrap="square" lIns="0" tIns="0" rIns="0" bIns="0" rtlCol="0">
                <a:noAutofit/>
              </a:bodyPr>
              <a:lstStyle/>
              <a:p>
                <a:pPr algn="ctr"/>
                <a:r>
                  <a:rPr lang="en-US" sz="1200" i="1" dirty="0">
                    <a:solidFill>
                      <a:schemeClr val="accent6"/>
                    </a:solidFill>
                    <a:latin typeface="Arial" pitchFamily="34" charset="0"/>
                    <a:cs typeface="Arial" pitchFamily="34" charset="0"/>
                  </a:rPr>
                  <a:t>Improve RMNCH+N outcomes, eradicate polio, and reduce morbidity and mortality</a:t>
                </a:r>
              </a:p>
            </p:txBody>
          </p:sp>
          <p:sp>
            <p:nvSpPr>
              <p:cNvPr id="124" name="TextBox 123">
                <a:extLst>
                  <a:ext uri="{FF2B5EF4-FFF2-40B4-BE49-F238E27FC236}">
                    <a16:creationId xmlns:a16="http://schemas.microsoft.com/office/drawing/2014/main" id="{D8B190F6-F943-439C-B8D7-B52C5F085F97}"/>
                  </a:ext>
                </a:extLst>
              </p:cNvPr>
              <p:cNvSpPr txBox="1"/>
              <p:nvPr/>
            </p:nvSpPr>
            <p:spPr>
              <a:xfrm>
                <a:off x="6228992" y="1475208"/>
                <a:ext cx="2952740" cy="706332"/>
              </a:xfrm>
              <a:prstGeom prst="rect">
                <a:avLst/>
              </a:prstGeom>
              <a:noFill/>
            </p:spPr>
            <p:txBody>
              <a:bodyPr wrap="square" lIns="0" tIns="0" rIns="0" bIns="0" rtlCol="0">
                <a:noAutofit/>
              </a:bodyPr>
              <a:lstStyle/>
              <a:p>
                <a:pPr algn="ctr"/>
                <a:r>
                  <a:rPr lang="en-US" sz="1200" i="1" dirty="0">
                    <a:solidFill>
                      <a:schemeClr val="accent6"/>
                    </a:solidFill>
                    <a:latin typeface="Arial" pitchFamily="34" charset="0"/>
                    <a:cs typeface="Arial" pitchFamily="34" charset="0"/>
                  </a:rPr>
                  <a:t>Increasing SHF productivity and household income, increasing equitable consumption of quality &amp; nutritious diet year-round, increasing women’s empowerment</a:t>
                </a:r>
              </a:p>
            </p:txBody>
          </p:sp>
          <p:sp>
            <p:nvSpPr>
              <p:cNvPr id="125" name="TextBox 124">
                <a:extLst>
                  <a:ext uri="{FF2B5EF4-FFF2-40B4-BE49-F238E27FC236}">
                    <a16:creationId xmlns:a16="http://schemas.microsoft.com/office/drawing/2014/main" id="{F6E3DC0A-8429-4CD4-823D-8269AC63AC9E}"/>
                  </a:ext>
                </a:extLst>
              </p:cNvPr>
              <p:cNvSpPr txBox="1"/>
              <p:nvPr/>
            </p:nvSpPr>
            <p:spPr>
              <a:xfrm>
                <a:off x="9014888" y="3310963"/>
                <a:ext cx="984038" cy="990461"/>
              </a:xfrm>
              <a:prstGeom prst="rect">
                <a:avLst/>
              </a:prstGeom>
              <a:noFill/>
            </p:spPr>
            <p:txBody>
              <a:bodyPr wrap="square" lIns="0" tIns="0" rIns="0" bIns="0" rtlCol="0">
                <a:noAutofit/>
              </a:bodyPr>
              <a:lstStyle/>
              <a:p>
                <a:pPr algn="l"/>
                <a:r>
                  <a:rPr lang="en-US" sz="1200" i="1" dirty="0">
                    <a:solidFill>
                      <a:schemeClr val="accent6"/>
                    </a:solidFill>
                    <a:latin typeface="Arial" pitchFamily="34" charset="0"/>
                    <a:cs typeface="Arial" pitchFamily="34" charset="0"/>
                  </a:rPr>
                  <a:t>Applying a gender lens </a:t>
                </a:r>
              </a:p>
              <a:p>
                <a:pPr algn="l"/>
                <a:r>
                  <a:rPr lang="en-US" sz="1200" i="1" dirty="0">
                    <a:solidFill>
                      <a:schemeClr val="accent6"/>
                    </a:solidFill>
                    <a:latin typeface="Arial" pitchFamily="34" charset="0"/>
                    <a:cs typeface="Arial" pitchFamily="34" charset="0"/>
                  </a:rPr>
                  <a:t>to all we do</a:t>
                </a:r>
              </a:p>
            </p:txBody>
          </p:sp>
          <p:sp>
            <p:nvSpPr>
              <p:cNvPr id="126" name="TextBox 125">
                <a:extLst>
                  <a:ext uri="{FF2B5EF4-FFF2-40B4-BE49-F238E27FC236}">
                    <a16:creationId xmlns:a16="http://schemas.microsoft.com/office/drawing/2014/main" id="{CCC18AC9-11E5-4278-BD53-7ED18F1D7FD7}"/>
                  </a:ext>
                </a:extLst>
              </p:cNvPr>
              <p:cNvSpPr txBox="1"/>
              <p:nvPr/>
            </p:nvSpPr>
            <p:spPr>
              <a:xfrm>
                <a:off x="6472364" y="5297452"/>
                <a:ext cx="2337506" cy="990461"/>
              </a:xfrm>
              <a:prstGeom prst="rect">
                <a:avLst/>
              </a:prstGeom>
              <a:noFill/>
            </p:spPr>
            <p:txBody>
              <a:bodyPr wrap="square" lIns="0" tIns="0" rIns="0" bIns="0" rtlCol="0">
                <a:noAutofit/>
              </a:bodyPr>
              <a:lstStyle/>
              <a:p>
                <a:pPr algn="ctr"/>
                <a:r>
                  <a:rPr lang="en-US" sz="1200" dirty="0">
                    <a:solidFill>
                      <a:schemeClr val="accent6"/>
                    </a:solidFill>
                    <a:latin typeface="Arial" pitchFamily="34" charset="0"/>
                    <a:cs typeface="Arial" pitchFamily="34" charset="0"/>
                  </a:rPr>
                  <a:t>Increasing access to and use of digital financial services </a:t>
                </a:r>
              </a:p>
            </p:txBody>
          </p:sp>
          <p:sp>
            <p:nvSpPr>
              <p:cNvPr id="131" name="TextBox 130">
                <a:extLst>
                  <a:ext uri="{FF2B5EF4-FFF2-40B4-BE49-F238E27FC236}">
                    <a16:creationId xmlns:a16="http://schemas.microsoft.com/office/drawing/2014/main" id="{CE775EFC-C347-4835-94DC-032C1561B816}"/>
                  </a:ext>
                </a:extLst>
              </p:cNvPr>
              <p:cNvSpPr txBox="1"/>
              <p:nvPr/>
            </p:nvSpPr>
            <p:spPr>
              <a:xfrm>
                <a:off x="5385977" y="884673"/>
                <a:ext cx="4460227" cy="399629"/>
              </a:xfrm>
              <a:prstGeom prst="rect">
                <a:avLst/>
              </a:prstGeom>
              <a:noFill/>
            </p:spPr>
            <p:txBody>
              <a:bodyPr vert="horz" wrap="square" lIns="0" tIns="0" rIns="0" bIns="0" rtlCol="0">
                <a:noAutofit/>
              </a:bodyPr>
              <a:lstStyle/>
              <a:p>
                <a:pPr algn="ctr"/>
                <a:r>
                  <a:rPr lang="en-US" b="1" i="1" dirty="0">
                    <a:solidFill>
                      <a:schemeClr val="accent6"/>
                    </a:solidFill>
                    <a:latin typeface="Arial" pitchFamily="34" charset="0"/>
                    <a:cs typeface="Arial" pitchFamily="34" charset="0"/>
                  </a:rPr>
                  <a:t>BMGF Priorities</a:t>
                </a:r>
              </a:p>
            </p:txBody>
          </p:sp>
          <p:sp>
            <p:nvSpPr>
              <p:cNvPr id="103" name="TextBox 102">
                <a:extLst>
                  <a:ext uri="{FF2B5EF4-FFF2-40B4-BE49-F238E27FC236}">
                    <a16:creationId xmlns:a16="http://schemas.microsoft.com/office/drawing/2014/main" id="{C005C539-1670-49E9-A04B-F2B0C51FA942}"/>
                  </a:ext>
                </a:extLst>
              </p:cNvPr>
              <p:cNvSpPr txBox="1"/>
              <p:nvPr/>
            </p:nvSpPr>
            <p:spPr>
              <a:xfrm>
                <a:off x="578921" y="860740"/>
                <a:ext cx="4460227" cy="399629"/>
              </a:xfrm>
              <a:prstGeom prst="rect">
                <a:avLst/>
              </a:prstGeom>
              <a:noFill/>
            </p:spPr>
            <p:txBody>
              <a:bodyPr vert="horz" wrap="square" lIns="0" tIns="0" rIns="0" bIns="0" rtlCol="0">
                <a:noAutofit/>
              </a:bodyPr>
              <a:lstStyle/>
              <a:p>
                <a:pPr algn="ctr"/>
                <a:r>
                  <a:rPr lang="en-US" b="1" i="1" dirty="0">
                    <a:latin typeface="Arial" pitchFamily="34" charset="0"/>
                    <a:cs typeface="Arial" pitchFamily="34" charset="0"/>
                  </a:rPr>
                  <a:t>NCP Strategic Priorities</a:t>
                </a:r>
              </a:p>
            </p:txBody>
          </p:sp>
          <p:grpSp>
            <p:nvGrpSpPr>
              <p:cNvPr id="47" name="Group 46">
                <a:extLst>
                  <a:ext uri="{FF2B5EF4-FFF2-40B4-BE49-F238E27FC236}">
                    <a16:creationId xmlns:a16="http://schemas.microsoft.com/office/drawing/2014/main" id="{6D8F9822-5B74-4F18-9CC7-676C027A384D}"/>
                  </a:ext>
                </a:extLst>
              </p:cNvPr>
              <p:cNvGrpSpPr/>
              <p:nvPr/>
            </p:nvGrpSpPr>
            <p:grpSpPr>
              <a:xfrm>
                <a:off x="10700714" y="3813891"/>
                <a:ext cx="958776" cy="1337634"/>
                <a:chOff x="10561048" y="4461420"/>
                <a:chExt cx="1036003" cy="1337634"/>
              </a:xfrm>
            </p:grpSpPr>
            <p:pic>
              <p:nvPicPr>
                <p:cNvPr id="48" name="Picture 47">
                  <a:extLst>
                    <a:ext uri="{FF2B5EF4-FFF2-40B4-BE49-F238E27FC236}">
                      <a16:creationId xmlns:a16="http://schemas.microsoft.com/office/drawing/2014/main" id="{9307E7DF-A00F-478D-B283-4D23C9232652}"/>
                    </a:ext>
                  </a:extLst>
                </p:cNvPr>
                <p:cNvPicPr>
                  <a:picLocks noChangeAspect="1"/>
                </p:cNvPicPr>
                <p:nvPr/>
              </p:nvPicPr>
              <p:blipFill>
                <a:blip r:embed="rId3"/>
                <a:stretch>
                  <a:fillRect/>
                </a:stretch>
              </p:blipFill>
              <p:spPr>
                <a:xfrm>
                  <a:off x="11140603" y="4467570"/>
                  <a:ext cx="456448" cy="387820"/>
                </a:xfrm>
                <a:prstGeom prst="rect">
                  <a:avLst/>
                </a:prstGeom>
                <a:ln>
                  <a:solidFill>
                    <a:schemeClr val="bg1"/>
                  </a:solidFill>
                </a:ln>
              </p:spPr>
            </p:pic>
            <p:pic>
              <p:nvPicPr>
                <p:cNvPr id="49" name="Picture 48" descr="A close up of a sign&#10;&#10;Description generated with high confidence">
                  <a:extLst>
                    <a:ext uri="{FF2B5EF4-FFF2-40B4-BE49-F238E27FC236}">
                      <a16:creationId xmlns:a16="http://schemas.microsoft.com/office/drawing/2014/main" id="{305C99D2-B2E1-4FC3-8A96-A569E467D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048" y="4939402"/>
                  <a:ext cx="456448" cy="387820"/>
                </a:xfrm>
                <a:prstGeom prst="rect">
                  <a:avLst/>
                </a:prstGeom>
                <a:ln>
                  <a:solidFill>
                    <a:schemeClr val="bg1"/>
                  </a:solidFill>
                </a:ln>
              </p:spPr>
            </p:pic>
            <p:pic>
              <p:nvPicPr>
                <p:cNvPr id="50" name="Picture 49" descr="A drawing of a cartoon character&#10;&#10;Description generated with high confidence">
                  <a:extLst>
                    <a:ext uri="{FF2B5EF4-FFF2-40B4-BE49-F238E27FC236}">
                      <a16:creationId xmlns:a16="http://schemas.microsoft.com/office/drawing/2014/main" id="{2089FBEC-4AF6-4F8B-A4C5-CA3F6265E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0603" y="4939402"/>
                  <a:ext cx="456448" cy="387820"/>
                </a:xfrm>
                <a:prstGeom prst="rect">
                  <a:avLst/>
                </a:prstGeom>
                <a:ln>
                  <a:solidFill>
                    <a:schemeClr val="bg1"/>
                  </a:solidFill>
                </a:ln>
              </p:spPr>
            </p:pic>
            <p:pic>
              <p:nvPicPr>
                <p:cNvPr id="51" name="Picture 50" descr="A close up of a sign&#10;&#10;Description generated with very high confidence">
                  <a:extLst>
                    <a:ext uri="{FF2B5EF4-FFF2-40B4-BE49-F238E27FC236}">
                      <a16:creationId xmlns:a16="http://schemas.microsoft.com/office/drawing/2014/main" id="{E8FAF824-EF35-4100-A575-FCEE0E2B9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9043" y="5400892"/>
                  <a:ext cx="456448" cy="387820"/>
                </a:xfrm>
                <a:prstGeom prst="rect">
                  <a:avLst/>
                </a:prstGeom>
                <a:ln>
                  <a:solidFill>
                    <a:schemeClr val="bg1"/>
                  </a:solidFill>
                </a:ln>
              </p:spPr>
            </p:pic>
            <p:pic>
              <p:nvPicPr>
                <p:cNvPr id="52" name="Picture 51" descr="A close up of a sign&#10;&#10;Description generated with high confidence">
                  <a:extLst>
                    <a:ext uri="{FF2B5EF4-FFF2-40B4-BE49-F238E27FC236}">
                      <a16:creationId xmlns:a16="http://schemas.microsoft.com/office/drawing/2014/main" id="{E1A1120E-604F-499B-BB32-50F021E9BF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36536" y="5411234"/>
                  <a:ext cx="456448" cy="387820"/>
                </a:xfrm>
                <a:prstGeom prst="rect">
                  <a:avLst/>
                </a:prstGeom>
                <a:ln>
                  <a:solidFill>
                    <a:schemeClr val="bg1"/>
                  </a:solidFill>
                </a:ln>
              </p:spPr>
            </p:pic>
            <p:pic>
              <p:nvPicPr>
                <p:cNvPr id="53" name="Picture 52" descr="A close up of a sign&#10;&#10;Description generated with very high confidence">
                  <a:extLst>
                    <a:ext uri="{FF2B5EF4-FFF2-40B4-BE49-F238E27FC236}">
                      <a16:creationId xmlns:a16="http://schemas.microsoft.com/office/drawing/2014/main" id="{A54DC86E-D0E2-40F4-B594-C9475219DF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1048" y="4461420"/>
                  <a:ext cx="456448" cy="387820"/>
                </a:xfrm>
                <a:prstGeom prst="rect">
                  <a:avLst/>
                </a:prstGeom>
                <a:ln>
                  <a:solidFill>
                    <a:schemeClr val="bg1"/>
                  </a:solidFill>
                </a:ln>
              </p:spPr>
            </p:pic>
          </p:grpSp>
          <p:sp>
            <p:nvSpPr>
              <p:cNvPr id="54" name="Isosceles Triangle 53">
                <a:extLst>
                  <a:ext uri="{FF2B5EF4-FFF2-40B4-BE49-F238E27FC236}">
                    <a16:creationId xmlns:a16="http://schemas.microsoft.com/office/drawing/2014/main" id="{81DDE04F-934F-4C7F-87A7-BEC17E055B8C}"/>
                  </a:ext>
                </a:extLst>
              </p:cNvPr>
              <p:cNvSpPr/>
              <p:nvPr/>
            </p:nvSpPr>
            <p:spPr>
              <a:xfrm rot="5400000">
                <a:off x="7850907" y="3521336"/>
                <a:ext cx="5136642" cy="396515"/>
              </a:xfrm>
              <a:prstGeom prst="triangle">
                <a:avLst/>
              </a:prstGeom>
              <a:solidFill>
                <a:srgbClr val="38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E796EC4-93D6-4E87-B29E-1B1A986F9508}"/>
                  </a:ext>
                </a:extLst>
              </p:cNvPr>
              <p:cNvSpPr txBox="1"/>
              <p:nvPr/>
            </p:nvSpPr>
            <p:spPr>
              <a:xfrm>
                <a:off x="9003189" y="795397"/>
                <a:ext cx="4460227" cy="399629"/>
              </a:xfrm>
              <a:prstGeom prst="rect">
                <a:avLst/>
              </a:prstGeom>
              <a:noFill/>
            </p:spPr>
            <p:txBody>
              <a:bodyPr vert="horz" wrap="square" lIns="0" tIns="0" rIns="0" bIns="0" rtlCol="0">
                <a:noAutofit/>
              </a:bodyPr>
              <a:lstStyle/>
              <a:p>
                <a:pPr algn="ctr"/>
                <a:r>
                  <a:rPr lang="en-US" b="1" i="1" dirty="0">
                    <a:solidFill>
                      <a:schemeClr val="accent6"/>
                    </a:solidFill>
                    <a:latin typeface="Arial" pitchFamily="34" charset="0"/>
                    <a:cs typeface="Arial" pitchFamily="34" charset="0"/>
                  </a:rPr>
                  <a:t>Global </a:t>
                </a:r>
              </a:p>
              <a:p>
                <a:pPr algn="ctr"/>
                <a:r>
                  <a:rPr lang="en-US" b="1" i="1" dirty="0">
                    <a:solidFill>
                      <a:schemeClr val="accent6"/>
                    </a:solidFill>
                    <a:latin typeface="Arial" pitchFamily="34" charset="0"/>
                    <a:cs typeface="Arial" pitchFamily="34" charset="0"/>
                  </a:rPr>
                  <a:t>Priorities</a:t>
                </a:r>
              </a:p>
            </p:txBody>
          </p:sp>
          <p:sp>
            <p:nvSpPr>
              <p:cNvPr id="8" name="Rectangle 7">
                <a:extLst>
                  <a:ext uri="{FF2B5EF4-FFF2-40B4-BE49-F238E27FC236}">
                    <a16:creationId xmlns:a16="http://schemas.microsoft.com/office/drawing/2014/main" id="{DBA7F1C0-1609-4A74-8DF8-0BC8355F41E1}"/>
                  </a:ext>
                </a:extLst>
              </p:cNvPr>
              <p:cNvSpPr/>
              <p:nvPr/>
            </p:nvSpPr>
            <p:spPr>
              <a:xfrm>
                <a:off x="10647756" y="1491456"/>
                <a:ext cx="1246982" cy="2123658"/>
              </a:xfrm>
              <a:prstGeom prst="rect">
                <a:avLst/>
              </a:prstGeom>
            </p:spPr>
            <p:txBody>
              <a:bodyPr wrap="square">
                <a:spAutoFit/>
              </a:bodyPr>
              <a:lstStyle/>
              <a:p>
                <a:r>
                  <a:rPr lang="en-US" sz="1200" dirty="0">
                    <a:latin typeface="+mj-lt"/>
                    <a:ea typeface="Calibri" panose="020F0502020204030204" pitchFamily="34" charset="0"/>
                    <a:cs typeface="Arial" panose="020B0604020202020204" pitchFamily="34" charset="0"/>
                  </a:rPr>
                  <a:t>Nigeria will reach SDGs 2 (zero hunger) and SDG 3 (ensure health lives and promote well-being) and 5 (achieve gender equality).</a:t>
                </a:r>
                <a:endParaRPr lang="en-US" sz="1200" dirty="0">
                  <a:latin typeface="+mj-lt"/>
                </a:endParaRPr>
              </a:p>
            </p:txBody>
          </p:sp>
          <p:sp>
            <p:nvSpPr>
              <p:cNvPr id="5" name="TextBox 4">
                <a:extLst>
                  <a:ext uri="{FF2B5EF4-FFF2-40B4-BE49-F238E27FC236}">
                    <a16:creationId xmlns:a16="http://schemas.microsoft.com/office/drawing/2014/main" id="{A050A834-B30B-4CC5-91B0-83582D22AD7A}"/>
                  </a:ext>
                </a:extLst>
              </p:cNvPr>
              <p:cNvSpPr txBox="1"/>
              <p:nvPr/>
            </p:nvSpPr>
            <p:spPr>
              <a:xfrm>
                <a:off x="1092630" y="6033738"/>
                <a:ext cx="597163" cy="193284"/>
              </a:xfrm>
              <a:prstGeom prst="rect">
                <a:avLst/>
              </a:prstGeom>
              <a:noFill/>
            </p:spPr>
            <p:txBody>
              <a:bodyPr wrap="square" lIns="0" tIns="0" rIns="0" bIns="0" rtlCol="0">
                <a:noAutofit/>
              </a:bodyPr>
              <a:lstStyle/>
              <a:p>
                <a:pPr algn="ctr"/>
                <a:r>
                  <a:rPr lang="en-US" sz="1200" b="1" dirty="0">
                    <a:solidFill>
                      <a:schemeClr val="accent6"/>
                    </a:solidFill>
                    <a:latin typeface="Arial" pitchFamily="34" charset="0"/>
                    <a:cs typeface="Arial" pitchFamily="34" charset="0"/>
                  </a:rPr>
                  <a:t>Gender</a:t>
                </a:r>
              </a:p>
            </p:txBody>
          </p:sp>
          <p:sp>
            <p:nvSpPr>
              <p:cNvPr id="6" name="TextBox 5">
                <a:extLst>
                  <a:ext uri="{FF2B5EF4-FFF2-40B4-BE49-F238E27FC236}">
                    <a16:creationId xmlns:a16="http://schemas.microsoft.com/office/drawing/2014/main" id="{84D86DA8-68BD-4E54-B9A9-1DE60008A02B}"/>
                  </a:ext>
                </a:extLst>
              </p:cNvPr>
              <p:cNvSpPr txBox="1"/>
              <p:nvPr/>
            </p:nvSpPr>
            <p:spPr>
              <a:xfrm>
                <a:off x="2298558" y="6031716"/>
                <a:ext cx="669416" cy="211793"/>
              </a:xfrm>
              <a:prstGeom prst="rect">
                <a:avLst/>
              </a:prstGeom>
              <a:noFill/>
            </p:spPr>
            <p:txBody>
              <a:bodyPr wrap="square" lIns="0" tIns="0" rIns="0" bIns="0" rtlCol="0">
                <a:noAutofit/>
              </a:bodyPr>
              <a:lstStyle/>
              <a:p>
                <a:pPr algn="ctr"/>
                <a:r>
                  <a:rPr lang="en-US" sz="1200" b="1" dirty="0">
                    <a:solidFill>
                      <a:schemeClr val="accent6"/>
                    </a:solidFill>
                    <a:latin typeface="Arial" pitchFamily="34" charset="0"/>
                    <a:cs typeface="Arial" pitchFamily="34" charset="0"/>
                  </a:rPr>
                  <a:t>Demand</a:t>
                </a:r>
              </a:p>
            </p:txBody>
          </p:sp>
          <p:sp>
            <p:nvSpPr>
              <p:cNvPr id="9" name="TextBox 8">
                <a:extLst>
                  <a:ext uri="{FF2B5EF4-FFF2-40B4-BE49-F238E27FC236}">
                    <a16:creationId xmlns:a16="http://schemas.microsoft.com/office/drawing/2014/main" id="{2EF1899A-DA90-42CE-9426-2EADB073424D}"/>
                  </a:ext>
                </a:extLst>
              </p:cNvPr>
              <p:cNvSpPr txBox="1"/>
              <p:nvPr/>
            </p:nvSpPr>
            <p:spPr>
              <a:xfrm>
                <a:off x="3412427" y="5914217"/>
                <a:ext cx="669416" cy="211793"/>
              </a:xfrm>
              <a:prstGeom prst="rect">
                <a:avLst/>
              </a:prstGeom>
              <a:noFill/>
            </p:spPr>
            <p:txBody>
              <a:bodyPr wrap="square" lIns="0" tIns="0" rIns="0" bIns="0" rtlCol="0">
                <a:noAutofit/>
              </a:bodyPr>
              <a:lstStyle/>
              <a:p>
                <a:pPr algn="ctr"/>
                <a:r>
                  <a:rPr lang="en-US" sz="1200" b="1" dirty="0">
                    <a:solidFill>
                      <a:schemeClr val="accent6"/>
                    </a:solidFill>
                    <a:latin typeface="Arial" pitchFamily="34" charset="0"/>
                    <a:cs typeface="Arial" pitchFamily="34" charset="0"/>
                  </a:rPr>
                  <a:t>Private Sector</a:t>
                </a:r>
              </a:p>
            </p:txBody>
          </p:sp>
          <p:grpSp>
            <p:nvGrpSpPr>
              <p:cNvPr id="25" name="Group 24">
                <a:extLst>
                  <a:ext uri="{FF2B5EF4-FFF2-40B4-BE49-F238E27FC236}">
                    <a16:creationId xmlns:a16="http://schemas.microsoft.com/office/drawing/2014/main" id="{7BBED15A-71DD-4D04-9CC5-F4B6432C6E19}"/>
                  </a:ext>
                </a:extLst>
              </p:cNvPr>
              <p:cNvGrpSpPr/>
              <p:nvPr/>
            </p:nvGrpSpPr>
            <p:grpSpPr>
              <a:xfrm>
                <a:off x="5168700" y="1284302"/>
                <a:ext cx="2345737" cy="4841708"/>
                <a:chOff x="5222939" y="1240568"/>
                <a:chExt cx="2345737" cy="4841708"/>
              </a:xfrm>
            </p:grpSpPr>
            <p:cxnSp>
              <p:nvCxnSpPr>
                <p:cNvPr id="12" name="Straight Connector 11">
                  <a:extLst>
                    <a:ext uri="{FF2B5EF4-FFF2-40B4-BE49-F238E27FC236}">
                      <a16:creationId xmlns:a16="http://schemas.microsoft.com/office/drawing/2014/main" id="{5A125D88-45D3-482C-8C00-C1AE48CA8923}"/>
                    </a:ext>
                  </a:extLst>
                </p:cNvPr>
                <p:cNvCxnSpPr>
                  <a:cxnSpLocks/>
                </p:cNvCxnSpPr>
                <p:nvPr/>
              </p:nvCxnSpPr>
              <p:spPr>
                <a:xfrm>
                  <a:off x="5222939" y="1240568"/>
                  <a:ext cx="2223405" cy="2120585"/>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6B61F0D-B6EB-4B6B-9FE6-62D348FEFB47}"/>
                    </a:ext>
                  </a:extLst>
                </p:cNvPr>
                <p:cNvCxnSpPr>
                  <a:cxnSpLocks/>
                </p:cNvCxnSpPr>
                <p:nvPr/>
              </p:nvCxnSpPr>
              <p:spPr>
                <a:xfrm flipH="1">
                  <a:off x="5292843" y="3743529"/>
                  <a:ext cx="2275833" cy="2309981"/>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B650702-AB6D-4FC9-BF0B-C740FD0E2350}"/>
                    </a:ext>
                  </a:extLst>
                </p:cNvPr>
                <p:cNvCxnSpPr>
                  <a:cxnSpLocks/>
                </p:cNvCxnSpPr>
                <p:nvPr/>
              </p:nvCxnSpPr>
              <p:spPr>
                <a:xfrm>
                  <a:off x="5234385" y="1275962"/>
                  <a:ext cx="20924" cy="4806314"/>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grpSp>
          <p:sp>
            <p:nvSpPr>
              <p:cNvPr id="132" name="Rectangle 131">
                <a:extLst>
                  <a:ext uri="{FF2B5EF4-FFF2-40B4-BE49-F238E27FC236}">
                    <a16:creationId xmlns:a16="http://schemas.microsoft.com/office/drawing/2014/main" id="{9E689CCD-A485-4BBC-B948-3B6C49688409}"/>
                  </a:ext>
                </a:extLst>
              </p:cNvPr>
              <p:cNvSpPr/>
              <p:nvPr/>
            </p:nvSpPr>
            <p:spPr>
              <a:xfrm>
                <a:off x="7310138" y="3392480"/>
                <a:ext cx="688069" cy="61018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HCD </a:t>
                </a:r>
              </a:p>
            </p:txBody>
          </p:sp>
          <p:sp>
            <p:nvSpPr>
              <p:cNvPr id="23" name="Rectangle 22">
                <a:extLst>
                  <a:ext uri="{FF2B5EF4-FFF2-40B4-BE49-F238E27FC236}">
                    <a16:creationId xmlns:a16="http://schemas.microsoft.com/office/drawing/2014/main" id="{A3981EB4-1839-469D-AA8C-6DFBABF44D46}"/>
                  </a:ext>
                </a:extLst>
              </p:cNvPr>
              <p:cNvSpPr/>
              <p:nvPr/>
            </p:nvSpPr>
            <p:spPr>
              <a:xfrm>
                <a:off x="10594954" y="5691638"/>
                <a:ext cx="1163282" cy="512944"/>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61F5471-C4A6-4F27-A1C2-2AAAD182965A}"/>
                  </a:ext>
                </a:extLst>
              </p:cNvPr>
              <p:cNvSpPr txBox="1"/>
              <p:nvPr/>
            </p:nvSpPr>
            <p:spPr>
              <a:xfrm>
                <a:off x="10645280" y="5759571"/>
                <a:ext cx="1048446" cy="352455"/>
              </a:xfrm>
              <a:prstGeom prst="rect">
                <a:avLst/>
              </a:prstGeom>
              <a:noFill/>
            </p:spPr>
            <p:txBody>
              <a:bodyPr wrap="square" lIns="0" tIns="0" rIns="0" bIns="0" rtlCol="0">
                <a:noAutofit/>
              </a:bodyPr>
              <a:lstStyle/>
              <a:p>
                <a:pPr algn="l"/>
                <a:r>
                  <a:rPr lang="en-US" sz="1000" dirty="0">
                    <a:solidFill>
                      <a:schemeClr val="accent6"/>
                    </a:solidFill>
                    <a:latin typeface="Arial" pitchFamily="34" charset="0"/>
                    <a:cs typeface="Arial" pitchFamily="34" charset="0"/>
                  </a:rPr>
                  <a:t>Health as a pathfinder approach</a:t>
                </a:r>
              </a:p>
            </p:txBody>
          </p:sp>
        </p:grpSp>
      </p:grpSp>
      <p:sp>
        <p:nvSpPr>
          <p:cNvPr id="58" name="TextBox 57">
            <a:extLst>
              <a:ext uri="{FF2B5EF4-FFF2-40B4-BE49-F238E27FC236}">
                <a16:creationId xmlns:a16="http://schemas.microsoft.com/office/drawing/2014/main" id="{376C44C2-DD8D-4AA6-99D7-D4571342A11B}"/>
              </a:ext>
            </a:extLst>
          </p:cNvPr>
          <p:cNvSpPr txBox="1"/>
          <p:nvPr/>
        </p:nvSpPr>
        <p:spPr>
          <a:xfrm>
            <a:off x="422452" y="502898"/>
            <a:ext cx="11631002" cy="332169"/>
          </a:xfrm>
          <a:prstGeom prst="rect">
            <a:avLst/>
          </a:prstGeom>
          <a:noFill/>
        </p:spPr>
        <p:txBody>
          <a:bodyPr wrap="square" lIns="0" tIns="0" rIns="0" bIns="0" rtlCol="0">
            <a:noAutofit/>
          </a:bodyPr>
          <a:lstStyle/>
          <a:p>
            <a:pPr algn="l"/>
            <a:r>
              <a:rPr lang="en-US" sz="1600" i="1" dirty="0">
                <a:solidFill>
                  <a:schemeClr val="accent6"/>
                </a:solidFill>
                <a:latin typeface="Arial" pitchFamily="34" charset="0"/>
                <a:cs typeface="Arial" pitchFamily="34" charset="0"/>
              </a:rPr>
              <a:t>The NCO works to advance BMGF priorities that will improve Nigeria’s human capital development and </a:t>
            </a:r>
          </a:p>
          <a:p>
            <a:pPr algn="l"/>
            <a:r>
              <a:rPr lang="en-US" sz="1600" i="1" dirty="0">
                <a:solidFill>
                  <a:schemeClr val="accent6"/>
                </a:solidFill>
                <a:latin typeface="Arial" pitchFamily="34" charset="0"/>
                <a:cs typeface="Arial" pitchFamily="34" charset="0"/>
              </a:rPr>
              <a:t>accelerate progress towards reaching SDGs 2, 3, and 5. </a:t>
            </a:r>
          </a:p>
        </p:txBody>
      </p:sp>
    </p:spTree>
    <p:extLst>
      <p:ext uri="{BB962C8B-B14F-4D97-AF65-F5344CB8AC3E}">
        <p14:creationId xmlns:p14="http://schemas.microsoft.com/office/powerpoint/2010/main" val="171157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1">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1" id="{160C9828-E965-41CA-A004-192C30AD0A94}" vid="{0BAEBE49-BFE5-4882-AA79-4B1AE621B261}"/>
    </a:ext>
  </a:extLst>
</a:theme>
</file>

<file path=ppt/theme/theme2.xml><?xml version="1.0" encoding="utf-8"?>
<a:theme xmlns:a="http://schemas.openxmlformats.org/drawingml/2006/main" name="Foundation Master Slides">
  <a:themeElements>
    <a:clrScheme name="Bill &amp; Melinda Gates Foundation Colors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40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ress Template_Feb 14 2014.potx [Read-Only]" id="{B7219BD7-471E-4A9B-AF18-B69EDD1B78E5}" vid="{0A08D436-D1F2-4CBD-A5C4-4B00D6224E5C}"/>
    </a:ext>
  </a:extLst>
</a:theme>
</file>

<file path=ppt/theme/theme3.xml><?xml version="1.0" encoding="utf-8"?>
<a:theme xmlns:a="http://schemas.openxmlformats.org/drawingml/2006/main" name="2_Foundation Master Slides">
  <a:themeElements>
    <a:clrScheme name="Foundation PPT Color Palette - Jan 2014">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Foundation PPT Fonts - J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algn="l">
          <a:defRPr dirty="0" smtClean="0">
            <a:solidFill>
              <a:schemeClr val="accent6"/>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PT Expanded Template_Aug 6 2014.potx [Read-Only]" id="{A96AC78E-D3EB-4724-811A-207122A876C0}" vid="{CEB4D22B-DF78-42B7-A032-2B93C2742E7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78B7B1552081438CFE2BE02DE8047C" ma:contentTypeVersion="15" ma:contentTypeDescription="Create a new document." ma:contentTypeScope="" ma:versionID="6b44a3d103e48a964e318b52255ddeae">
  <xsd:schema xmlns:xsd="http://www.w3.org/2001/XMLSchema" xmlns:xs="http://www.w3.org/2001/XMLSchema" xmlns:p="http://schemas.microsoft.com/office/2006/metadata/properties" xmlns:ns1="http://schemas.microsoft.com/sharepoint/v3" xmlns:ns3="99159407-60dd-49dd-ba6b-c78581a9e277" xmlns:ns4="d75e5f89-3839-44d8-8984-afe7fa4ec3b7" targetNamespace="http://schemas.microsoft.com/office/2006/metadata/properties" ma:root="true" ma:fieldsID="e0eb2dc8b8fe5379e2e2092d1281e6eb" ns1:_="" ns3:_="" ns4:_="">
    <xsd:import namespace="http://schemas.microsoft.com/sharepoint/v3"/>
    <xsd:import namespace="99159407-60dd-49dd-ba6b-c78581a9e277"/>
    <xsd:import namespace="d75e5f89-3839-44d8-8984-afe7fa4ec3b7"/>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159407-60dd-49dd-ba6b-c78581a9e2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5e5f89-3839-44d8-8984-afe7fa4ec3b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EEA9575-5DB4-4A42-A076-56FD47913D78}">
  <ds:schemaRefs>
    <ds:schemaRef ds:uri="http://schemas.microsoft.com/sharepoint/v3/contenttype/forms"/>
  </ds:schemaRefs>
</ds:datastoreItem>
</file>

<file path=customXml/itemProps2.xml><?xml version="1.0" encoding="utf-8"?>
<ds:datastoreItem xmlns:ds="http://schemas.openxmlformats.org/officeDocument/2006/customXml" ds:itemID="{05B91FE5-75C5-4A2D-B20E-FA10BB646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159407-60dd-49dd-ba6b-c78581a9e277"/>
    <ds:schemaRef ds:uri="d75e5f89-3839-44d8-8984-afe7fa4ec3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9CFBF1-845E-4A96-88A6-402213202F7F}">
  <ds:schemaRefs>
    <ds:schemaRef ds:uri="http://schemas.microsoft.com/sharepoint/v3"/>
    <ds:schemaRef ds:uri="http://purl.org/dc/terms/"/>
    <ds:schemaRef ds:uri="d75e5f89-3839-44d8-8984-afe7fa4ec3b7"/>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9159407-60dd-49dd-ba6b-c78581a9e27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Theme1</Template>
  <TotalTime>1097</TotalTime>
  <Words>2671</Words>
  <Application>Microsoft Office PowerPoint</Application>
  <PresentationFormat>Widescreen</PresentationFormat>
  <Paragraphs>359</Paragraphs>
  <Slides>13</Slides>
  <Notes>8</Notes>
  <HiddenSlides>1</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0" baseType="lpstr">
      <vt:lpstr>Arial</vt:lpstr>
      <vt:lpstr>Calibri</vt:lpstr>
      <vt:lpstr>Wingdings</vt:lpstr>
      <vt:lpstr>Theme1</vt:lpstr>
      <vt:lpstr>Foundation Master Slides</vt:lpstr>
      <vt:lpstr>2_Foundation Master Slides</vt:lpstr>
      <vt:lpstr>think-cell Slide</vt:lpstr>
      <vt:lpstr>PowerPoint Presentation</vt:lpstr>
      <vt:lpstr>What we do</vt:lpstr>
      <vt:lpstr>How we do what we do</vt:lpstr>
      <vt:lpstr>THE SCOPE OF OUR WORK</vt:lpstr>
      <vt:lpstr>How we operate globally and in Nigeria</vt:lpstr>
      <vt:lpstr>Nigeria: STATE engagement</vt:lpstr>
      <vt:lpstr>PowerPoint Presentation</vt:lpstr>
      <vt:lpstr>NIGERIA COUNTRY OFFICE </vt:lpstr>
      <vt:lpstr>BMGF THEORY OF CHANGE FOR NIGERIA </vt:lpstr>
      <vt:lpstr>PowerPoint Presentation</vt:lpstr>
      <vt:lpstr>Phc strengthening is our key areas of focus at state level</vt:lpstr>
      <vt:lpstr>Key Achievements and Impact so far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Onyeka Igwebuike</dc:creator>
  <cp:lastModifiedBy>GS</cp:lastModifiedBy>
  <cp:revision>17</cp:revision>
  <dcterms:created xsi:type="dcterms:W3CDTF">2021-08-25T18:41:27Z</dcterms:created>
  <dcterms:modified xsi:type="dcterms:W3CDTF">2021-09-03T10:56:35Z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0x0101000078B7B1552081438CFE2BE02DE8047C</vt:lpwstr>
  </property>
</Properties>
</file>