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145706714" r:id="rId2"/>
    <p:sldId id="2145706715" r:id="rId3"/>
    <p:sldId id="257" r:id="rId4"/>
    <p:sldId id="2145706769" r:id="rId5"/>
    <p:sldId id="2145706782" r:id="rId6"/>
    <p:sldId id="301" r:id="rId7"/>
    <p:sldId id="2145706729" r:id="rId8"/>
    <p:sldId id="2145706796" r:id="rId9"/>
    <p:sldId id="311" r:id="rId10"/>
    <p:sldId id="2145706794" r:id="rId11"/>
    <p:sldId id="2145706779" r:id="rId12"/>
    <p:sldId id="2145706781" r:id="rId13"/>
    <p:sldId id="2145706783" r:id="rId14"/>
    <p:sldId id="2145706797" r:id="rId15"/>
    <p:sldId id="2145706716" r:id="rId16"/>
    <p:sldId id="2145706731" r:id="rId17"/>
    <p:sldId id="2145706795" r:id="rId18"/>
    <p:sldId id="2145706718" r:id="rId19"/>
    <p:sldId id="2145706778" r:id="rId20"/>
    <p:sldId id="2145706780" r:id="rId21"/>
    <p:sldId id="312" r:id="rId22"/>
    <p:sldId id="2145706703" r:id="rId23"/>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261"/>
  </p:normalViewPr>
  <p:slideViewPr>
    <p:cSldViewPr snapToGrid="0" snapToObjects="1">
      <p:cViewPr varScale="1">
        <p:scale>
          <a:sx n="59" d="100"/>
          <a:sy n="59" d="100"/>
        </p:scale>
        <p:origin x="11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00B050"/>
            </a:solidFill>
            <a:ln>
              <a:noFill/>
            </a:ln>
            <a:effectLst/>
          </c:spPr>
          <c:invertIfNegative val="0"/>
          <c:cat>
            <c:strRef>
              <c:f>Sheet1!$A$2</c:f>
              <c:strCache>
                <c:ptCount val="1"/>
                <c:pt idx="0">
                  <c:v>Category 1</c:v>
                </c:pt>
              </c:strCache>
            </c:strRef>
          </c:cat>
          <c:val>
            <c:numRef>
              <c:f>Sheet1!$B$2</c:f>
              <c:numCache>
                <c:formatCode>General</c:formatCode>
                <c:ptCount val="1"/>
                <c:pt idx="0">
                  <c:v>1000</c:v>
                </c:pt>
              </c:numCache>
            </c:numRef>
          </c:val>
          <c:extLst>
            <c:ext xmlns:c16="http://schemas.microsoft.com/office/drawing/2014/chart" uri="{C3380CC4-5D6E-409C-BE32-E72D297353CC}">
              <c16:uniqueId val="{00000000-997E-8445-8E84-304BD21D5D97}"/>
            </c:ext>
          </c:extLst>
        </c:ser>
        <c:ser>
          <c:idx val="1"/>
          <c:order val="1"/>
          <c:tx>
            <c:strRef>
              <c:f>Sheet1!$C$1</c:f>
              <c:strCache>
                <c:ptCount val="1"/>
                <c:pt idx="0">
                  <c:v>Series 2</c:v>
                </c:pt>
              </c:strCache>
            </c:strRef>
          </c:tx>
          <c:spPr>
            <a:solidFill>
              <a:srgbClr val="C5C4C3"/>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2-D560-9844-B38D-1148FB72D4EC}"/>
              </c:ext>
            </c:extLst>
          </c:dPt>
          <c:cat>
            <c:strRef>
              <c:f>Sheet1!$A$2</c:f>
              <c:strCache>
                <c:ptCount val="1"/>
                <c:pt idx="0">
                  <c:v>Category 1</c:v>
                </c:pt>
              </c:strCache>
            </c:strRef>
          </c:cat>
          <c:val>
            <c:numRef>
              <c:f>Sheet1!$C$2</c:f>
              <c:numCache>
                <c:formatCode>General</c:formatCode>
                <c:ptCount val="1"/>
                <c:pt idx="0">
                  <c:v>300</c:v>
                </c:pt>
              </c:numCache>
            </c:numRef>
          </c:val>
          <c:extLst>
            <c:ext xmlns:c16="http://schemas.microsoft.com/office/drawing/2014/chart" uri="{C3380CC4-5D6E-409C-BE32-E72D297353CC}">
              <c16:uniqueId val="{00000001-997E-8445-8E84-304BD21D5D97}"/>
            </c:ext>
          </c:extLst>
        </c:ser>
        <c:ser>
          <c:idx val="2"/>
          <c:order val="2"/>
          <c:tx>
            <c:strRef>
              <c:f>Sheet1!$D$1</c:f>
              <c:strCache>
                <c:ptCount val="1"/>
                <c:pt idx="0">
                  <c:v>Series 3</c:v>
                </c:pt>
              </c:strCache>
            </c:strRef>
          </c:tx>
          <c:spPr>
            <a:solidFill>
              <a:srgbClr val="C5C4C3"/>
            </a:solidFill>
            <a:ln>
              <a:noFill/>
            </a:ln>
            <a:effectLst/>
          </c:spPr>
          <c:invertIfNegative val="0"/>
          <c:cat>
            <c:strRef>
              <c:f>Sheet1!$A$2</c:f>
              <c:strCache>
                <c:ptCount val="1"/>
                <c:pt idx="0">
                  <c:v>Category 1</c:v>
                </c:pt>
              </c:strCache>
            </c:strRef>
          </c:cat>
          <c:val>
            <c:numRef>
              <c:f>Sheet1!$D$2</c:f>
              <c:numCache>
                <c:formatCode>General</c:formatCode>
                <c:ptCount val="1"/>
                <c:pt idx="0">
                  <c:v>300</c:v>
                </c:pt>
              </c:numCache>
            </c:numRef>
          </c:val>
          <c:extLst>
            <c:ext xmlns:c16="http://schemas.microsoft.com/office/drawing/2014/chart" uri="{C3380CC4-5D6E-409C-BE32-E72D297353CC}">
              <c16:uniqueId val="{00000001-D560-9844-B38D-1148FB72D4EC}"/>
            </c:ext>
          </c:extLst>
        </c:ser>
        <c:dLbls>
          <c:showLegendKey val="0"/>
          <c:showVal val="0"/>
          <c:showCatName val="0"/>
          <c:showSerName val="0"/>
          <c:showPercent val="0"/>
          <c:showBubbleSize val="0"/>
        </c:dLbls>
        <c:gapWidth val="150"/>
        <c:overlap val="100"/>
        <c:axId val="463981568"/>
        <c:axId val="474022656"/>
      </c:barChart>
      <c:catAx>
        <c:axId val="463981568"/>
        <c:scaling>
          <c:orientation val="minMax"/>
        </c:scaling>
        <c:delete val="1"/>
        <c:axPos val="l"/>
        <c:numFmt formatCode="General" sourceLinked="1"/>
        <c:majorTickMark val="none"/>
        <c:minorTickMark val="none"/>
        <c:tickLblPos val="nextTo"/>
        <c:crossAx val="474022656"/>
        <c:crosses val="autoZero"/>
        <c:auto val="1"/>
        <c:lblAlgn val="ctr"/>
        <c:lblOffset val="100"/>
        <c:noMultiLvlLbl val="0"/>
      </c:catAx>
      <c:valAx>
        <c:axId val="474022656"/>
        <c:scaling>
          <c:orientation val="minMax"/>
        </c:scaling>
        <c:delete val="1"/>
        <c:axPos val="b"/>
        <c:numFmt formatCode="General" sourceLinked="1"/>
        <c:majorTickMark val="none"/>
        <c:minorTickMark val="none"/>
        <c:tickLblPos val="nextTo"/>
        <c:crossAx val="46398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G"/>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A7A74-AF47-2D4A-9A03-F36C13B0BA45}" type="datetimeFigureOut">
              <a:rPr lang="en-NG" smtClean="0"/>
              <a:t>26/08/2021</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8AAEB-E060-D445-9EB2-4989F3CD3AAE}" type="slidenum">
              <a:rPr lang="en-NG" smtClean="0"/>
              <a:t>‹#›</a:t>
            </a:fld>
            <a:endParaRPr lang="en-NG"/>
          </a:p>
        </p:txBody>
      </p:sp>
    </p:spTree>
    <p:extLst>
      <p:ext uri="{BB962C8B-B14F-4D97-AF65-F5344CB8AC3E}">
        <p14:creationId xmlns:p14="http://schemas.microsoft.com/office/powerpoint/2010/main" val="422285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G" dirty="0"/>
              <a:t>Collaboration for Impact showcases our readiness to work with the states collectively and individually to achieve universal electrification.</a:t>
            </a:r>
          </a:p>
          <a:p>
            <a:pPr marL="171450" indent="-171450">
              <a:buFont typeface="Arial" panose="020B0604020202020204" pitchFamily="34" charset="0"/>
              <a:buChar char="•"/>
            </a:pPr>
            <a:r>
              <a:rPr lang="en-NG" dirty="0"/>
              <a:t>REA recognizes states as important stakeholders in rural electrification because rural communities are within state boaders.</a:t>
            </a:r>
          </a:p>
          <a:p>
            <a:pPr marL="171450" indent="-171450">
              <a:buFont typeface="Arial" panose="020B0604020202020204" pitchFamily="34" charset="0"/>
              <a:buChar char="•"/>
            </a:pPr>
            <a:r>
              <a:rPr lang="en-GB" dirty="0"/>
              <a:t>T</a:t>
            </a:r>
            <a:r>
              <a:rPr lang="en-NG" dirty="0"/>
              <a:t>here is a need to work together so that our projects will be complementary and beneficial to rural communities.</a:t>
            </a:r>
          </a:p>
        </p:txBody>
      </p:sp>
      <p:sp>
        <p:nvSpPr>
          <p:cNvPr id="4" name="Slide Number Placeholder 3"/>
          <p:cNvSpPr>
            <a:spLocks noGrp="1"/>
          </p:cNvSpPr>
          <p:nvPr>
            <p:ph type="sldNum" sz="quarter" idx="5"/>
          </p:nvPr>
        </p:nvSpPr>
        <p:spPr/>
        <p:txBody>
          <a:bodyPr/>
          <a:lstStyle/>
          <a:p>
            <a:fld id="{1CEE9921-B58C-CF4C-8AF3-6BABDD4B0F2F}" type="slidenum">
              <a:rPr lang="en-US" smtClean="0"/>
              <a:t>1</a:t>
            </a:fld>
            <a:endParaRPr lang="en-US"/>
          </a:p>
        </p:txBody>
      </p:sp>
    </p:spTree>
    <p:extLst>
      <p:ext uri="{BB962C8B-B14F-4D97-AF65-F5344CB8AC3E}">
        <p14:creationId xmlns:p14="http://schemas.microsoft.com/office/powerpoint/2010/main" val="39376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Phases 2 and 3 of the EEP is being funded by World Bank and AfDB</a:t>
            </a:r>
          </a:p>
          <a:p>
            <a:r>
              <a:rPr lang="en-NG" dirty="0"/>
              <a:t>Phase 4 highlights the remaining 13 universities that will commence as soon as funding is secured</a:t>
            </a:r>
          </a:p>
          <a:p>
            <a:r>
              <a:rPr lang="en-NG" dirty="0"/>
              <a:t>8 Universities highlighted in light green are part of the 9 new universities established in 2011. FUNAI (in phase 1) is the 9th</a:t>
            </a:r>
          </a:p>
        </p:txBody>
      </p:sp>
      <p:sp>
        <p:nvSpPr>
          <p:cNvPr id="4" name="Slide Number Placeholder 3"/>
          <p:cNvSpPr>
            <a:spLocks noGrp="1"/>
          </p:cNvSpPr>
          <p:nvPr>
            <p:ph type="sldNum" sz="quarter" idx="5"/>
          </p:nvPr>
        </p:nvSpPr>
        <p:spPr/>
        <p:txBody>
          <a:bodyPr/>
          <a:lstStyle/>
          <a:p>
            <a:fld id="{1CEE9921-B58C-CF4C-8AF3-6BABDD4B0F2F}" type="slidenum">
              <a:rPr lang="en-US" smtClean="0"/>
              <a:t>10</a:t>
            </a:fld>
            <a:endParaRPr lang="en-US"/>
          </a:p>
        </p:txBody>
      </p:sp>
    </p:spTree>
    <p:extLst>
      <p:ext uri="{BB962C8B-B14F-4D97-AF65-F5344CB8AC3E}">
        <p14:creationId xmlns:p14="http://schemas.microsoft.com/office/powerpoint/2010/main" val="19486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The </a:t>
            </a:r>
            <a:r>
              <a:rPr lang="en-US" sz="1200" b="1" dirty="0">
                <a:solidFill>
                  <a:schemeClr val="tx1">
                    <a:lumMod val="75000"/>
                    <a:lumOff val="25000"/>
                  </a:schemeClr>
                </a:solidFill>
                <a:latin typeface="Century Gothic" panose="020B0502020202020204" pitchFamily="34" charset="0"/>
              </a:rPr>
              <a:t>Rural Electricity Users Cooperative Society (REUCS) </a:t>
            </a:r>
            <a:r>
              <a:rPr lang="en-US" sz="1200" dirty="0">
                <a:solidFill>
                  <a:schemeClr val="tx1">
                    <a:lumMod val="75000"/>
                    <a:lumOff val="25000"/>
                  </a:schemeClr>
                </a:solidFill>
                <a:latin typeface="Century Gothic" panose="020B0502020202020204" pitchFamily="34" charset="0"/>
              </a:rPr>
              <a:t>is an initiative of the REA that is aimed at mobilizing benefiting communities to achieve sustainability of electrification projects. Role includes: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75000"/>
                    <a:lumOff val="25000"/>
                  </a:schemeClr>
                </a:solidFill>
                <a:latin typeface="Century Gothic" panose="020B0502020202020204" pitchFamily="34" charset="0"/>
              </a:rPr>
              <a:t>To promote community participation in rural electrification projects through training on ownership, operation, maintenance and safety of facility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75000"/>
                    <a:lumOff val="25000"/>
                  </a:schemeClr>
                </a:solidFill>
                <a:latin typeface="Century Gothic" panose="020B0502020202020204" pitchFamily="34" charset="0"/>
              </a:rPr>
              <a:t>Enable community members to learn about productive usage of electricity as well as educate members on energy conservation and efficiency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75000"/>
                    <a:lumOff val="25000"/>
                  </a:schemeClr>
                </a:solidFill>
                <a:latin typeface="Century Gothic" panose="020B0502020202020204" pitchFamily="34" charset="0"/>
              </a:rPr>
              <a:t>Ensure community members work together to protect electricity equipment against theft and vandalization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75000"/>
                    <a:lumOff val="25000"/>
                  </a:schemeClr>
                </a:solidFill>
                <a:latin typeface="Century Gothic" panose="020B0502020202020204" pitchFamily="34" charset="0"/>
              </a:rPr>
              <a:t>To partner with Electricity Distribution Companies and Independent Power Producers (IPPs) in their localities for the provision of electricity at an affordable price.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lumMod val="75000"/>
                    <a:lumOff val="25000"/>
                  </a:schemeClr>
                </a:solidFill>
                <a:latin typeface="Century Gothic" panose="020B0502020202020204" pitchFamily="34" charset="0"/>
              </a:rPr>
              <a:t>Ensure prompt payment of electricity bills by members and through the cooperative society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solidFill>
                  <a:schemeClr val="tx1">
                    <a:lumMod val="75000"/>
                    <a:lumOff val="25000"/>
                  </a:schemeClr>
                </a:solidFill>
                <a:latin typeface="Century Gothic" panose="020B0502020202020204" pitchFamily="34" charset="0"/>
              </a:rPr>
              <a:t>Encourage all relevant stakeholders to work together to solve community electricity related problems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1CEE9921-B58C-CF4C-8AF3-6BABDD4B0F2F}" type="slidenum">
              <a:rPr lang="en-US" smtClean="0"/>
              <a:t>11</a:t>
            </a:fld>
            <a:endParaRPr lang="en-US"/>
          </a:p>
        </p:txBody>
      </p:sp>
    </p:spTree>
    <p:extLst>
      <p:ext uri="{BB962C8B-B14F-4D97-AF65-F5344CB8AC3E}">
        <p14:creationId xmlns:p14="http://schemas.microsoft.com/office/powerpoint/2010/main" val="386330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1CEE9921-B58C-CF4C-8AF3-6BABDD4B0F2F}" type="slidenum">
              <a:rPr lang="en-US" smtClean="0"/>
              <a:t>12</a:t>
            </a:fld>
            <a:endParaRPr lang="en-US"/>
          </a:p>
        </p:txBody>
      </p:sp>
    </p:spTree>
    <p:extLst>
      <p:ext uri="{BB962C8B-B14F-4D97-AF65-F5344CB8AC3E}">
        <p14:creationId xmlns:p14="http://schemas.microsoft.com/office/powerpoint/2010/main" val="1155214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END!</a:t>
            </a:r>
            <a:endParaRPr dirty="0"/>
          </a:p>
        </p:txBody>
      </p:sp>
      <p:sp>
        <p:nvSpPr>
          <p:cNvPr id="1105" name="Google Shape;110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610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There is a link that binds all our strategic points together</a:t>
            </a:r>
          </a:p>
          <a:p>
            <a:pPr marL="228600" indent="-228600">
              <a:buAutoNum type="arabicPeriod"/>
            </a:pPr>
            <a:r>
              <a:rPr lang="en-NG" dirty="0"/>
              <a:t>from our role as coordinators in the space, </a:t>
            </a:r>
          </a:p>
          <a:p>
            <a:pPr marL="228600" indent="-228600">
              <a:buAutoNum type="arabicPeriod"/>
            </a:pPr>
            <a:r>
              <a:rPr lang="en-NG" dirty="0"/>
              <a:t>to emphasising on sustainable market through public-private partnerships, </a:t>
            </a:r>
          </a:p>
          <a:p>
            <a:pPr marL="228600" indent="-228600">
              <a:buAutoNum type="arabicPeriod"/>
            </a:pPr>
            <a:r>
              <a:rPr lang="en-NG" dirty="0"/>
              <a:t>to going deep into identifying viable rural communities and creating a model and providing grants and subsidies that makes it attractive to private developers while also making it affordable to the communities,</a:t>
            </a:r>
          </a:p>
          <a:p>
            <a:pPr marL="228600" indent="-228600">
              <a:buAutoNum type="arabicPeriod"/>
            </a:pPr>
            <a:r>
              <a:rPr lang="en-GB" dirty="0"/>
              <a:t>t</a:t>
            </a:r>
            <a:r>
              <a:rPr lang="en-NG" dirty="0"/>
              <a:t>o implementing complementary programmes that target MSMEs, Healthcare and Agriculture to increase economic opportunities in those communities,</a:t>
            </a:r>
          </a:p>
          <a:p>
            <a:pPr marL="228600" indent="-228600">
              <a:buAutoNum type="arabicPeriod"/>
            </a:pPr>
            <a:r>
              <a:rPr lang="en-GB" dirty="0"/>
              <a:t>A</a:t>
            </a:r>
            <a:r>
              <a:rPr lang="en-NG" dirty="0"/>
              <a:t>nd finally, by focusing on improving REA from within and equip it with the tools to be able to deliver on the objectives enshrined.</a:t>
            </a:r>
          </a:p>
        </p:txBody>
      </p:sp>
      <p:sp>
        <p:nvSpPr>
          <p:cNvPr id="4" name="Slide Number Placeholder 3"/>
          <p:cNvSpPr>
            <a:spLocks noGrp="1"/>
          </p:cNvSpPr>
          <p:nvPr>
            <p:ph type="sldNum" sz="quarter" idx="5"/>
          </p:nvPr>
        </p:nvSpPr>
        <p:spPr/>
        <p:txBody>
          <a:bodyPr/>
          <a:lstStyle/>
          <a:p>
            <a:fld id="{1CEE9921-B58C-CF4C-8AF3-6BABDD4B0F2F}" type="slidenum">
              <a:rPr lang="en-US" smtClean="0"/>
              <a:t>15</a:t>
            </a:fld>
            <a:endParaRPr lang="en-US"/>
          </a:p>
        </p:txBody>
      </p:sp>
    </p:spTree>
    <p:extLst>
      <p:ext uri="{BB962C8B-B14F-4D97-AF65-F5344CB8AC3E}">
        <p14:creationId xmlns:p14="http://schemas.microsoft.com/office/powerpoint/2010/main" val="2476180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entury Gothic" panose="020B0502020202020204" pitchFamily="34" charset="0"/>
              </a:rPr>
              <a:t>Capital projects </a:t>
            </a:r>
            <a:r>
              <a:rPr lang="en-US" sz="1200" dirty="0">
                <a:solidFill>
                  <a:schemeClr val="tx1">
                    <a:lumMod val="75000"/>
                    <a:lumOff val="25000"/>
                  </a:schemeClr>
                </a:solidFill>
                <a:latin typeface="Century Gothic" panose="020B0502020202020204" pitchFamily="34" charset="0"/>
              </a:rPr>
              <a:t>are funded through federal government appropriation capital budget which the REA is mandated by law to implement.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The core objective of the FGN’s Capital projects being implemented by the REA is to provide equitable access to energy across the 6 geo-political zones of the nation.</a:t>
            </a:r>
            <a:endParaRPr lang="en-NG" dirty="0"/>
          </a:p>
          <a:p>
            <a:endParaRPr lang="en-NG" dirty="0"/>
          </a:p>
          <a:p>
            <a:r>
              <a:rPr lang="en-NG" dirty="0"/>
              <a:t>Projects are in the form of grid extension, injection substation, solar streetlights, solar mini-grids and solar home systems</a:t>
            </a:r>
          </a:p>
          <a:p>
            <a:endParaRPr lang="en-NG" dirty="0"/>
          </a:p>
          <a:p>
            <a:r>
              <a:rPr lang="en-NG" dirty="0"/>
              <a:t>The pictorial chart at the bottom shows the distribution for completed and ongoing 2020 projects</a:t>
            </a:r>
          </a:p>
        </p:txBody>
      </p:sp>
      <p:sp>
        <p:nvSpPr>
          <p:cNvPr id="4" name="Slide Number Placeholder 3"/>
          <p:cNvSpPr>
            <a:spLocks noGrp="1"/>
          </p:cNvSpPr>
          <p:nvPr>
            <p:ph type="sldNum" sz="quarter" idx="5"/>
          </p:nvPr>
        </p:nvSpPr>
        <p:spPr/>
        <p:txBody>
          <a:bodyPr/>
          <a:lstStyle/>
          <a:p>
            <a:fld id="{1CEE9921-B58C-CF4C-8AF3-6BABDD4B0F2F}" type="slidenum">
              <a:rPr lang="en-US" smtClean="0"/>
              <a:t>16</a:t>
            </a:fld>
            <a:endParaRPr lang="en-US"/>
          </a:p>
        </p:txBody>
      </p:sp>
    </p:spTree>
    <p:extLst>
      <p:ext uri="{BB962C8B-B14F-4D97-AF65-F5344CB8AC3E}">
        <p14:creationId xmlns:p14="http://schemas.microsoft.com/office/powerpoint/2010/main" val="2961769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Capital project distribution across all geopolitical zones for 2021</a:t>
            </a:r>
          </a:p>
          <a:p>
            <a:r>
              <a:rPr lang="en-GB" dirty="0"/>
              <a:t>I</a:t>
            </a:r>
            <a:r>
              <a:rPr lang="en-NG" dirty="0"/>
              <a:t>ncluding ongoing projects from previos budget</a:t>
            </a:r>
          </a:p>
          <a:p>
            <a:endParaRPr lang="en-NG" dirty="0"/>
          </a:p>
        </p:txBody>
      </p:sp>
      <p:sp>
        <p:nvSpPr>
          <p:cNvPr id="4" name="Slide Number Placeholder 3"/>
          <p:cNvSpPr>
            <a:spLocks noGrp="1"/>
          </p:cNvSpPr>
          <p:nvPr>
            <p:ph type="sldNum" sz="quarter" idx="5"/>
          </p:nvPr>
        </p:nvSpPr>
        <p:spPr/>
        <p:txBody>
          <a:bodyPr/>
          <a:lstStyle/>
          <a:p>
            <a:fld id="{FC88AAEB-E060-D445-9EB2-4989F3CD3AAE}" type="slidenum">
              <a:rPr lang="en-NG" smtClean="0"/>
              <a:t>17</a:t>
            </a:fld>
            <a:endParaRPr lang="en-NG"/>
          </a:p>
        </p:txBody>
      </p:sp>
    </p:spTree>
    <p:extLst>
      <p:ext uri="{BB962C8B-B14F-4D97-AF65-F5344CB8AC3E}">
        <p14:creationId xmlns:p14="http://schemas.microsoft.com/office/powerpoint/2010/main" val="3566392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On the FGN directive, through the Ministry of Power, REA ventured into providing power to critical infrastructure in isolation centers in the hard hit states when COVID 19 was at its peak in second quarter of 2020.</a:t>
            </a:r>
          </a:p>
          <a:p>
            <a:endParaRPr lang="en-NG" dirty="0"/>
          </a:p>
          <a:p>
            <a:r>
              <a:rPr lang="en-NG" dirty="0"/>
              <a:t>There is also Energy for ALL, a Mass Rural Electrification/Solar Power Strategy with a total funding of </a:t>
            </a:r>
            <a:r>
              <a:rPr lang="en-NG" b="1" dirty="0">
                <a:latin typeface="Century Gothic" panose="020B0502020202020204" pitchFamily="34" charset="0"/>
              </a:rPr>
              <a:t>NGN 12,424,849,535 </a:t>
            </a:r>
            <a:r>
              <a:rPr lang="en-NG" b="0" dirty="0">
                <a:latin typeface="Century Gothic" panose="020B0502020202020204" pitchFamily="34" charset="0"/>
              </a:rPr>
              <a:t>was appropriated by the national assembly as part of the response to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entury Gothic" panose="020B0502020202020204" pitchFamily="34" charset="0"/>
              </a:rPr>
              <a:t>T</a:t>
            </a:r>
            <a:r>
              <a:rPr lang="en-NG" b="0" dirty="0">
                <a:latin typeface="Century Gothic" panose="020B0502020202020204" pitchFamily="34" charset="0"/>
              </a:rPr>
              <a:t>he 2 components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Century Gothic" panose="020B0502020202020204" pitchFamily="34" charset="0"/>
              </a:rPr>
              <a:t>Deployment of </a:t>
            </a:r>
            <a:r>
              <a:rPr lang="en-US" sz="1200" b="1" dirty="0">
                <a:solidFill>
                  <a:schemeClr val="tx1">
                    <a:lumMod val="75000"/>
                    <a:lumOff val="25000"/>
                  </a:schemeClr>
                </a:solidFill>
                <a:latin typeface="Century Gothic" panose="020B0502020202020204" pitchFamily="34" charset="0"/>
              </a:rPr>
              <a:t>Mini-grids</a:t>
            </a:r>
            <a:r>
              <a:rPr lang="en-US" sz="1200" dirty="0">
                <a:solidFill>
                  <a:schemeClr val="tx1">
                    <a:lumMod val="75000"/>
                    <a:lumOff val="25000"/>
                  </a:schemeClr>
                </a:solidFill>
                <a:latin typeface="Century Gothic" panose="020B0502020202020204" pitchFamily="34" charset="0"/>
              </a:rPr>
              <a:t> to </a:t>
            </a:r>
            <a:r>
              <a:rPr lang="en-US" sz="1200" b="1" dirty="0">
                <a:solidFill>
                  <a:schemeClr val="tx1">
                    <a:lumMod val="75000"/>
                    <a:lumOff val="25000"/>
                  </a:schemeClr>
                </a:solidFill>
                <a:latin typeface="Century Gothic" panose="020B0502020202020204" pitchFamily="34" charset="0"/>
              </a:rPr>
              <a:t>200 PHCs </a:t>
            </a:r>
            <a:r>
              <a:rPr lang="en-US" sz="1200" dirty="0">
                <a:solidFill>
                  <a:schemeClr val="tx1">
                    <a:lumMod val="75000"/>
                    <a:lumOff val="25000"/>
                  </a:schemeClr>
                </a:solidFill>
                <a:latin typeface="Century Gothic" panose="020B0502020202020204" pitchFamily="34" charset="0"/>
              </a:rPr>
              <a:t>and provision of </a:t>
            </a:r>
            <a:r>
              <a:rPr lang="en-US" sz="1200" b="1" dirty="0">
                <a:solidFill>
                  <a:schemeClr val="tx1">
                    <a:lumMod val="75000"/>
                    <a:lumOff val="25000"/>
                  </a:schemeClr>
                </a:solidFill>
                <a:latin typeface="Century Gothic" panose="020B0502020202020204" pitchFamily="34" charset="0"/>
              </a:rPr>
              <a:t>Solar Streetlights </a:t>
            </a:r>
            <a:r>
              <a:rPr lang="en-US" sz="1200" dirty="0">
                <a:solidFill>
                  <a:schemeClr val="tx1">
                    <a:lumMod val="75000"/>
                    <a:lumOff val="25000"/>
                  </a:schemeClr>
                </a:solidFill>
                <a:latin typeface="Century Gothic" panose="020B0502020202020204" pitchFamily="34" charset="0"/>
              </a:rPr>
              <a:t>to adjoining communities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Century Gothic" panose="020B0502020202020204" pitchFamily="34" charset="0"/>
              </a:rPr>
              <a:t>Distribution of </a:t>
            </a:r>
            <a:r>
              <a:rPr lang="en-US" sz="1200" b="1" dirty="0">
                <a:solidFill>
                  <a:schemeClr val="tx1">
                    <a:lumMod val="75000"/>
                    <a:lumOff val="25000"/>
                  </a:schemeClr>
                </a:solidFill>
                <a:latin typeface="Century Gothic" panose="020B0502020202020204" pitchFamily="34" charset="0"/>
              </a:rPr>
              <a:t>Solar Home Systems</a:t>
            </a:r>
            <a:r>
              <a:rPr lang="en-US" sz="1200" dirty="0">
                <a:solidFill>
                  <a:schemeClr val="tx1">
                    <a:lumMod val="75000"/>
                    <a:lumOff val="25000"/>
                  </a:schemeClr>
                </a:solidFill>
                <a:latin typeface="Century Gothic" panose="020B0502020202020204" pitchFamily="34" charset="0"/>
              </a:rPr>
              <a:t> to </a:t>
            </a:r>
            <a:r>
              <a:rPr lang="en-US" sz="1200" b="1" dirty="0">
                <a:solidFill>
                  <a:schemeClr val="tx1">
                    <a:lumMod val="75000"/>
                    <a:lumOff val="25000"/>
                  </a:schemeClr>
                </a:solidFill>
                <a:latin typeface="Century Gothic" panose="020B0502020202020204" pitchFamily="34" charset="0"/>
              </a:rPr>
              <a:t>104 Unity Schools</a:t>
            </a:r>
            <a:r>
              <a:rPr lang="en-US" sz="1200" dirty="0">
                <a:solidFill>
                  <a:schemeClr val="tx1">
                    <a:lumMod val="75000"/>
                    <a:lumOff val="25000"/>
                  </a:schemeClr>
                </a:solidFill>
                <a:latin typeface="Century Gothic" panose="020B0502020202020204" pitchFamily="34" charset="0"/>
              </a:rPr>
              <a:t> and provision of </a:t>
            </a:r>
            <a:r>
              <a:rPr lang="en-US" sz="1200" b="1" dirty="0">
                <a:solidFill>
                  <a:schemeClr val="tx1">
                    <a:lumMod val="75000"/>
                    <a:lumOff val="25000"/>
                  </a:schemeClr>
                </a:solidFill>
                <a:latin typeface="Century Gothic" panose="020B0502020202020204" pitchFamily="34" charset="0"/>
              </a:rPr>
              <a:t>Solar Streetlights</a:t>
            </a:r>
            <a:r>
              <a:rPr lang="en-US" sz="1200" dirty="0">
                <a:solidFill>
                  <a:schemeClr val="tx1">
                    <a:lumMod val="75000"/>
                    <a:lumOff val="25000"/>
                  </a:schemeClr>
                </a:solidFill>
                <a:latin typeface="Century Gothic" panose="020B0502020202020204" pitchFamily="34" charset="0"/>
              </a:rPr>
              <a:t> within the campuses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dirty="0">
              <a:solidFill>
                <a:schemeClr val="tx1">
                  <a:lumMod val="75000"/>
                  <a:lumOff val="25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Letters have been sent to states on the need to support the deployment of minigrids, SHS and solar streetlights, and to help in sustaining them</a:t>
            </a:r>
          </a:p>
          <a:p>
            <a:endParaRPr lang="en-NG" dirty="0"/>
          </a:p>
        </p:txBody>
      </p:sp>
      <p:sp>
        <p:nvSpPr>
          <p:cNvPr id="4" name="Slide Number Placeholder 3"/>
          <p:cNvSpPr>
            <a:spLocks noGrp="1"/>
          </p:cNvSpPr>
          <p:nvPr>
            <p:ph type="sldNum" sz="quarter" idx="5"/>
          </p:nvPr>
        </p:nvSpPr>
        <p:spPr/>
        <p:txBody>
          <a:bodyPr/>
          <a:lstStyle/>
          <a:p>
            <a:fld id="{FC88AAEB-E060-D445-9EB2-4989F3CD3AAE}" type="slidenum">
              <a:rPr lang="en-NG" smtClean="0"/>
              <a:t>18</a:t>
            </a:fld>
            <a:endParaRPr lang="en-NG"/>
          </a:p>
        </p:txBody>
      </p:sp>
    </p:spTree>
    <p:extLst>
      <p:ext uri="{BB962C8B-B14F-4D97-AF65-F5344CB8AC3E}">
        <p14:creationId xmlns:p14="http://schemas.microsoft.com/office/powerpoint/2010/main" val="1635983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The Energy for ALL, a Mass Rural Electrification/Solar Power Strategy with a total funding of </a:t>
            </a:r>
            <a:r>
              <a:rPr lang="en-NG" b="1" dirty="0">
                <a:latin typeface="Century Gothic" panose="020B0502020202020204" pitchFamily="34" charset="0"/>
              </a:rPr>
              <a:t>NGN 12,424,849,535 </a:t>
            </a:r>
            <a:r>
              <a:rPr lang="en-NG" b="0" dirty="0">
                <a:latin typeface="Century Gothic" panose="020B0502020202020204" pitchFamily="34" charset="0"/>
              </a:rPr>
              <a:t>was appropriated by the national assembly as part of the response to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entury Gothic" panose="020B0502020202020204" pitchFamily="34" charset="0"/>
              </a:rPr>
              <a:t>T</a:t>
            </a:r>
            <a:r>
              <a:rPr lang="en-NG" b="0" dirty="0">
                <a:latin typeface="Century Gothic" panose="020B0502020202020204" pitchFamily="34" charset="0"/>
              </a:rPr>
              <a:t>he 2 components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Century Gothic" panose="020B0502020202020204" pitchFamily="34" charset="0"/>
              </a:rPr>
              <a:t>Deployment of </a:t>
            </a:r>
            <a:r>
              <a:rPr lang="en-US" sz="1200" b="1" dirty="0">
                <a:solidFill>
                  <a:schemeClr val="tx1">
                    <a:lumMod val="75000"/>
                    <a:lumOff val="25000"/>
                  </a:schemeClr>
                </a:solidFill>
                <a:latin typeface="Century Gothic" panose="020B0502020202020204" pitchFamily="34" charset="0"/>
              </a:rPr>
              <a:t>Mini-grids</a:t>
            </a:r>
            <a:r>
              <a:rPr lang="en-US" sz="1200" dirty="0">
                <a:solidFill>
                  <a:schemeClr val="tx1">
                    <a:lumMod val="75000"/>
                    <a:lumOff val="25000"/>
                  </a:schemeClr>
                </a:solidFill>
                <a:latin typeface="Century Gothic" panose="020B0502020202020204" pitchFamily="34" charset="0"/>
              </a:rPr>
              <a:t> to </a:t>
            </a:r>
            <a:r>
              <a:rPr lang="en-US" sz="1200" b="1" dirty="0">
                <a:solidFill>
                  <a:schemeClr val="tx1">
                    <a:lumMod val="75000"/>
                    <a:lumOff val="25000"/>
                  </a:schemeClr>
                </a:solidFill>
                <a:latin typeface="Century Gothic" panose="020B0502020202020204" pitchFamily="34" charset="0"/>
              </a:rPr>
              <a:t>200 PHCs </a:t>
            </a:r>
            <a:r>
              <a:rPr lang="en-US" sz="1200" dirty="0">
                <a:solidFill>
                  <a:schemeClr val="tx1">
                    <a:lumMod val="75000"/>
                    <a:lumOff val="25000"/>
                  </a:schemeClr>
                </a:solidFill>
                <a:latin typeface="Century Gothic" panose="020B0502020202020204" pitchFamily="34" charset="0"/>
              </a:rPr>
              <a:t>and provision of </a:t>
            </a:r>
            <a:r>
              <a:rPr lang="en-US" sz="1200" b="1" dirty="0">
                <a:solidFill>
                  <a:schemeClr val="tx1">
                    <a:lumMod val="75000"/>
                    <a:lumOff val="25000"/>
                  </a:schemeClr>
                </a:solidFill>
                <a:latin typeface="Century Gothic" panose="020B0502020202020204" pitchFamily="34" charset="0"/>
              </a:rPr>
              <a:t>Solar Streetlights </a:t>
            </a:r>
            <a:r>
              <a:rPr lang="en-US" sz="1200" dirty="0">
                <a:solidFill>
                  <a:schemeClr val="tx1">
                    <a:lumMod val="75000"/>
                    <a:lumOff val="25000"/>
                  </a:schemeClr>
                </a:solidFill>
                <a:latin typeface="Century Gothic" panose="020B0502020202020204" pitchFamily="34" charset="0"/>
              </a:rPr>
              <a:t>to adjoining communities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Century Gothic" panose="020B0502020202020204" pitchFamily="34" charset="0"/>
              </a:rPr>
              <a:t>Distribution of </a:t>
            </a:r>
            <a:r>
              <a:rPr lang="en-US" sz="1200" b="1" dirty="0">
                <a:solidFill>
                  <a:schemeClr val="tx1">
                    <a:lumMod val="75000"/>
                    <a:lumOff val="25000"/>
                  </a:schemeClr>
                </a:solidFill>
                <a:latin typeface="Century Gothic" panose="020B0502020202020204" pitchFamily="34" charset="0"/>
              </a:rPr>
              <a:t>Solar Home Systems</a:t>
            </a:r>
            <a:r>
              <a:rPr lang="en-US" sz="1200" dirty="0">
                <a:solidFill>
                  <a:schemeClr val="tx1">
                    <a:lumMod val="75000"/>
                    <a:lumOff val="25000"/>
                  </a:schemeClr>
                </a:solidFill>
                <a:latin typeface="Century Gothic" panose="020B0502020202020204" pitchFamily="34" charset="0"/>
              </a:rPr>
              <a:t> to </a:t>
            </a:r>
            <a:r>
              <a:rPr lang="en-US" sz="1200" b="1" dirty="0">
                <a:solidFill>
                  <a:schemeClr val="tx1">
                    <a:lumMod val="75000"/>
                    <a:lumOff val="25000"/>
                  </a:schemeClr>
                </a:solidFill>
                <a:latin typeface="Century Gothic" panose="020B0502020202020204" pitchFamily="34" charset="0"/>
              </a:rPr>
              <a:t>104 Unity Schools</a:t>
            </a:r>
            <a:r>
              <a:rPr lang="en-US" sz="1200" dirty="0">
                <a:solidFill>
                  <a:schemeClr val="tx1">
                    <a:lumMod val="75000"/>
                    <a:lumOff val="25000"/>
                  </a:schemeClr>
                </a:solidFill>
                <a:latin typeface="Century Gothic" panose="020B0502020202020204" pitchFamily="34" charset="0"/>
              </a:rPr>
              <a:t> and provision of </a:t>
            </a:r>
            <a:r>
              <a:rPr lang="en-US" sz="1200" b="1" dirty="0">
                <a:solidFill>
                  <a:schemeClr val="tx1">
                    <a:lumMod val="75000"/>
                    <a:lumOff val="25000"/>
                  </a:schemeClr>
                </a:solidFill>
                <a:latin typeface="Century Gothic" panose="020B0502020202020204" pitchFamily="34" charset="0"/>
              </a:rPr>
              <a:t>Solar Streetlights</a:t>
            </a:r>
            <a:r>
              <a:rPr lang="en-US" sz="1200" dirty="0">
                <a:solidFill>
                  <a:schemeClr val="tx1">
                    <a:lumMod val="75000"/>
                    <a:lumOff val="25000"/>
                  </a:schemeClr>
                </a:solidFill>
                <a:latin typeface="Century Gothic" panose="020B0502020202020204" pitchFamily="34" charset="0"/>
              </a:rPr>
              <a:t> within the campuses</a:t>
            </a:r>
          </a:p>
          <a:p>
            <a:endParaRPr lang="en-NG" dirty="0">
              <a:solidFill>
                <a:srgbClr val="FF0000"/>
              </a:solidFill>
            </a:endParaRPr>
          </a:p>
        </p:txBody>
      </p:sp>
      <p:sp>
        <p:nvSpPr>
          <p:cNvPr id="4" name="Slide Number Placeholder 3"/>
          <p:cNvSpPr>
            <a:spLocks noGrp="1"/>
          </p:cNvSpPr>
          <p:nvPr>
            <p:ph type="sldNum" sz="quarter" idx="5"/>
          </p:nvPr>
        </p:nvSpPr>
        <p:spPr/>
        <p:txBody>
          <a:bodyPr/>
          <a:lstStyle/>
          <a:p>
            <a:fld id="{1CEE9921-B58C-CF4C-8AF3-6BABDD4B0F2F}" type="slidenum">
              <a:rPr lang="en-US" smtClean="0"/>
              <a:t>19</a:t>
            </a:fld>
            <a:endParaRPr lang="en-US"/>
          </a:p>
        </p:txBody>
      </p:sp>
    </p:spTree>
    <p:extLst>
      <p:ext uri="{BB962C8B-B14F-4D97-AF65-F5344CB8AC3E}">
        <p14:creationId xmlns:p14="http://schemas.microsoft.com/office/powerpoint/2010/main" val="901419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G" dirty="0"/>
              <a:t>Energizing Agriculture Programme targets agriculture in rural communities through the provision of electricity services such as irrigation systems, processing equipment, cold storages and access to market to rural agrarian communities.</a:t>
            </a:r>
          </a:p>
          <a:p>
            <a:pPr marL="171450" indent="-171450">
              <a:buFont typeface="Arial" panose="020B0604020202020204" pitchFamily="34" charset="0"/>
              <a:buChar char="•"/>
            </a:pPr>
            <a:r>
              <a:rPr lang="en-GB" dirty="0"/>
              <a:t>T</a:t>
            </a:r>
            <a:r>
              <a:rPr lang="en-NG" dirty="0"/>
              <a:t>his is done to ensure that the economic lives of rural dwellers is enhanced.</a:t>
            </a:r>
          </a:p>
          <a:p>
            <a:pPr marL="171450" indent="-171450">
              <a:buFont typeface="Arial" panose="020B0604020202020204" pitchFamily="34" charset="0"/>
              <a:buChar char="•"/>
            </a:pPr>
            <a:r>
              <a:rPr lang="en-NG" dirty="0"/>
              <a:t>State governments will play a big role in nominating agricultural clusters within their enclave.</a:t>
            </a:r>
          </a:p>
          <a:p>
            <a:pPr marL="171450" indent="-171450">
              <a:buFont typeface="Arial" panose="020B0604020202020204" pitchFamily="34" charset="0"/>
              <a:buChar char="•"/>
            </a:pPr>
            <a:r>
              <a:rPr lang="en-NG" dirty="0"/>
              <a:t>The slide hghlights the barriers to energy and agriculture nexus, the objectives of the programme and the components that will be implemented</a:t>
            </a:r>
          </a:p>
          <a:p>
            <a:pPr marL="171450" indent="-171450">
              <a:buFont typeface="Arial" panose="020B0604020202020204" pitchFamily="34" charset="0"/>
              <a:buChar char="•"/>
            </a:pPr>
            <a:r>
              <a:rPr lang="en-GB" dirty="0"/>
              <a:t>T</a:t>
            </a:r>
            <a:r>
              <a:rPr lang="en-NG" dirty="0"/>
              <a:t>he slide also shows the line of activities of the programme from identifying the clusters right down to where private developers will operate and maintain the projects</a:t>
            </a:r>
          </a:p>
          <a:p>
            <a:pPr marL="171450" indent="-171450">
              <a:buFont typeface="Arial" panose="020B0604020202020204" pitchFamily="34" charset="0"/>
              <a:buChar char="•"/>
            </a:pPr>
            <a:endParaRPr lang="en-NG" dirty="0"/>
          </a:p>
          <a:p>
            <a:pPr marL="0" indent="0">
              <a:buFont typeface="Arial" panose="020B0604020202020204" pitchFamily="34" charset="0"/>
              <a:buNone/>
            </a:pPr>
            <a:r>
              <a:rPr lang="en-NG" dirty="0"/>
              <a:t>REA is currently in discussion with Farmers association and private developers to coordinate a commodity-for-service kind of projects.</a:t>
            </a:r>
          </a:p>
        </p:txBody>
      </p:sp>
      <p:sp>
        <p:nvSpPr>
          <p:cNvPr id="4" name="Slide Number Placeholder 3"/>
          <p:cNvSpPr>
            <a:spLocks noGrp="1"/>
          </p:cNvSpPr>
          <p:nvPr>
            <p:ph type="sldNum" sz="quarter" idx="5"/>
          </p:nvPr>
        </p:nvSpPr>
        <p:spPr/>
        <p:txBody>
          <a:bodyPr/>
          <a:lstStyle/>
          <a:p>
            <a:fld id="{1CEE9921-B58C-CF4C-8AF3-6BABDD4B0F2F}" type="slidenum">
              <a:rPr lang="en-US" smtClean="0"/>
              <a:t>20</a:t>
            </a:fld>
            <a:endParaRPr lang="en-US"/>
          </a:p>
        </p:txBody>
      </p:sp>
    </p:spTree>
    <p:extLst>
      <p:ext uri="{BB962C8B-B14F-4D97-AF65-F5344CB8AC3E}">
        <p14:creationId xmlns:p14="http://schemas.microsoft.com/office/powerpoint/2010/main" val="3678336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1CEE9921-B58C-CF4C-8AF3-6BABDD4B0F2F}" type="slidenum">
              <a:rPr lang="en-US" smtClean="0"/>
              <a:t>2</a:t>
            </a:fld>
            <a:endParaRPr lang="en-US"/>
          </a:p>
        </p:txBody>
      </p:sp>
    </p:spTree>
    <p:extLst>
      <p:ext uri="{BB962C8B-B14F-4D97-AF65-F5344CB8AC3E}">
        <p14:creationId xmlns:p14="http://schemas.microsoft.com/office/powerpoint/2010/main" val="414475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The Energizing Economies Initiative (EEI) is an FGN sponsored programme targeting macro, small and medium enterprises (MSMEs) through </a:t>
            </a:r>
            <a:r>
              <a:rPr lang="en-US" sz="1200" dirty="0">
                <a:solidFill>
                  <a:schemeClr val="tx1">
                    <a:lumMod val="75000"/>
                    <a:lumOff val="25000"/>
                  </a:schemeClr>
                </a:solidFill>
                <a:effectLst/>
                <a:latin typeface="Century Gothic" panose="020B0502020202020204" pitchFamily="34" charset="0"/>
              </a:rPr>
              <a:t>increased energy access and economic growth by providing clean, reliable and affordable power to economic clusters across Nigeria; such as markets, shopping complexes and agricultural/industrial clusters.</a:t>
            </a:r>
          </a:p>
          <a:p>
            <a:endParaRPr lang="en-US" sz="1200" dirty="0">
              <a:solidFill>
                <a:schemeClr val="tx1">
                  <a:lumMod val="75000"/>
                  <a:lumOff val="25000"/>
                </a:schemeClr>
              </a:solidFill>
              <a:effectLst/>
              <a:latin typeface="Century Gothic" panose="020B0502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panose="020B0502020202020204" pitchFamily="34" charset="0"/>
              </a:rPr>
              <a:t>Over 340 economic clusters have already been identified across the country</a:t>
            </a:r>
            <a:endParaRPr lang="en-US"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effectLst/>
                <a:latin typeface="Century Gothic" panose="020B0502020202020204" pitchFamily="34" charset="0"/>
              </a:rPr>
              <a:t>Over 200,000 MSMEs will be transformed</a:t>
            </a:r>
            <a:endParaRPr lang="en-US"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effectLst/>
                <a:latin typeface="Century Gothic" panose="020B0502020202020204" pitchFamily="34" charset="0"/>
              </a:rPr>
              <a:t>Over 2,500 direct jobs will be created</a:t>
            </a:r>
            <a:endParaRPr lang="en-US"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effectLst/>
                <a:latin typeface="Century Gothic" panose="020B0502020202020204" pitchFamily="34" charset="0"/>
              </a:rPr>
              <a:t>Over 18 million Nigerians will be 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endParaRPr>
          </a:p>
          <a:p>
            <a:endParaRPr lang="en-GB" dirty="0"/>
          </a:p>
        </p:txBody>
      </p:sp>
      <p:sp>
        <p:nvSpPr>
          <p:cNvPr id="4" name="Slide Number Placeholder 3"/>
          <p:cNvSpPr>
            <a:spLocks noGrp="1"/>
          </p:cNvSpPr>
          <p:nvPr>
            <p:ph type="sldNum" sz="quarter" idx="5"/>
          </p:nvPr>
        </p:nvSpPr>
        <p:spPr/>
        <p:txBody>
          <a:bodyPr/>
          <a:lstStyle/>
          <a:p>
            <a:fld id="{6D9C82A7-98FE-DA41-A584-A6A6DEC48540}" type="slidenum">
              <a:rPr lang="en-GB" smtClean="0"/>
              <a:t>21</a:t>
            </a:fld>
            <a:endParaRPr lang="en-GB"/>
          </a:p>
        </p:txBody>
      </p:sp>
    </p:spTree>
    <p:extLst>
      <p:ext uri="{BB962C8B-B14F-4D97-AF65-F5344CB8AC3E}">
        <p14:creationId xmlns:p14="http://schemas.microsoft.com/office/powerpoint/2010/main" val="267897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Briefs on Programmes in Appendices:</a:t>
            </a:r>
          </a:p>
          <a:p>
            <a:endParaRPr lang="en-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entury Gothic" panose="020B0502020202020204" pitchFamily="34" charset="0"/>
              </a:rPr>
              <a:t>Capital projects </a:t>
            </a:r>
            <a:r>
              <a:rPr lang="en-US" sz="1200" dirty="0">
                <a:solidFill>
                  <a:schemeClr val="tx1">
                    <a:lumMod val="75000"/>
                    <a:lumOff val="25000"/>
                  </a:schemeClr>
                </a:solidFill>
                <a:latin typeface="Century Gothic" panose="020B0502020202020204" pitchFamily="34" charset="0"/>
              </a:rPr>
              <a:t>are funded through federal government appropriation capital budget which the REA is mandated by law to implement.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The core objective of the FGN’s Capital projects being implemented by the REA is to provide equitable access to energy across the 6 geo-political zones of the nation.</a:t>
            </a:r>
            <a:r>
              <a:rPr lang="en-NG" sz="1200" dirty="0">
                <a:solidFill>
                  <a:schemeClr val="tx1">
                    <a:lumMod val="75000"/>
                    <a:lumOff val="25000"/>
                  </a:schemeClr>
                </a:solidFill>
                <a:latin typeface="Century Gothic" panose="020B0502020202020204" pitchFamily="34" charset="0"/>
              </a:rPr>
              <a:t> </a:t>
            </a:r>
            <a:r>
              <a:rPr lang="en-NG" dirty="0"/>
              <a:t>Projects are in the form of grid extension, injection substation, solar streetlights, solar mini-grids and solar home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G" dirty="0"/>
          </a:p>
          <a:p>
            <a:r>
              <a:rPr lang="en-NG" b="1" dirty="0"/>
              <a:t>COVID-19:</a:t>
            </a:r>
            <a:r>
              <a:rPr lang="en-NG" dirty="0"/>
              <a:t> The Energy for ALL, a Mass Rural Electrification/Solar Power Strategy with a total funding of </a:t>
            </a:r>
            <a:r>
              <a:rPr lang="en-NG" b="1" dirty="0">
                <a:latin typeface="Century Gothic" panose="020B0502020202020204" pitchFamily="34" charset="0"/>
              </a:rPr>
              <a:t>NGN 12,424,849,535 </a:t>
            </a:r>
            <a:r>
              <a:rPr lang="en-NG" b="0" dirty="0">
                <a:latin typeface="Century Gothic" panose="020B0502020202020204" pitchFamily="34" charset="0"/>
              </a:rPr>
              <a:t>was appropriated by the national assembly as part of the response to COVID19 pandemic.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Century Gothic" panose="020B0502020202020204" pitchFamily="34" charset="0"/>
              </a:rPr>
              <a:t>T</a:t>
            </a:r>
            <a:r>
              <a:rPr lang="en-NG" b="0" dirty="0">
                <a:latin typeface="Century Gothic" panose="020B0502020202020204" pitchFamily="34" charset="0"/>
              </a:rPr>
              <a:t>he 2 components are: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Century Gothic" panose="020B0502020202020204" pitchFamily="34" charset="0"/>
              </a:rPr>
              <a:t>Deployment of </a:t>
            </a:r>
            <a:r>
              <a:rPr lang="en-US" sz="1200" b="1" dirty="0">
                <a:solidFill>
                  <a:schemeClr val="tx1">
                    <a:lumMod val="75000"/>
                    <a:lumOff val="25000"/>
                  </a:schemeClr>
                </a:solidFill>
                <a:latin typeface="Century Gothic" panose="020B0502020202020204" pitchFamily="34" charset="0"/>
              </a:rPr>
              <a:t>Mini-grids</a:t>
            </a:r>
            <a:r>
              <a:rPr lang="en-US" sz="1200" dirty="0">
                <a:solidFill>
                  <a:schemeClr val="tx1">
                    <a:lumMod val="75000"/>
                    <a:lumOff val="25000"/>
                  </a:schemeClr>
                </a:solidFill>
                <a:latin typeface="Century Gothic" panose="020B0502020202020204" pitchFamily="34" charset="0"/>
              </a:rPr>
              <a:t> to </a:t>
            </a:r>
            <a:r>
              <a:rPr lang="en-US" sz="1200" b="1" dirty="0">
                <a:solidFill>
                  <a:schemeClr val="tx1">
                    <a:lumMod val="75000"/>
                    <a:lumOff val="25000"/>
                  </a:schemeClr>
                </a:solidFill>
                <a:latin typeface="Century Gothic" panose="020B0502020202020204" pitchFamily="34" charset="0"/>
              </a:rPr>
              <a:t>200 PHCs </a:t>
            </a:r>
            <a:r>
              <a:rPr lang="en-US" sz="1200" dirty="0">
                <a:solidFill>
                  <a:schemeClr val="tx1">
                    <a:lumMod val="75000"/>
                    <a:lumOff val="25000"/>
                  </a:schemeClr>
                </a:solidFill>
                <a:latin typeface="Century Gothic" panose="020B0502020202020204" pitchFamily="34" charset="0"/>
              </a:rPr>
              <a:t>and provision of </a:t>
            </a:r>
            <a:r>
              <a:rPr lang="en-US" sz="1200" b="1" dirty="0">
                <a:solidFill>
                  <a:schemeClr val="tx1">
                    <a:lumMod val="75000"/>
                    <a:lumOff val="25000"/>
                  </a:schemeClr>
                </a:solidFill>
                <a:latin typeface="Century Gothic" panose="020B0502020202020204" pitchFamily="34" charset="0"/>
              </a:rPr>
              <a:t>Solar Streetlights </a:t>
            </a:r>
            <a:r>
              <a:rPr lang="en-US" sz="1200" dirty="0">
                <a:solidFill>
                  <a:schemeClr val="tx1">
                    <a:lumMod val="75000"/>
                    <a:lumOff val="25000"/>
                  </a:schemeClr>
                </a:solidFill>
                <a:latin typeface="Century Gothic" panose="020B0502020202020204" pitchFamily="34" charset="0"/>
              </a:rPr>
              <a:t>to adjoining communities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solidFill>
                  <a:schemeClr val="tx1">
                    <a:lumMod val="75000"/>
                    <a:lumOff val="25000"/>
                  </a:schemeClr>
                </a:solidFill>
                <a:latin typeface="Century Gothic" panose="020B0502020202020204" pitchFamily="34" charset="0"/>
              </a:rPr>
              <a:t>Distribution of </a:t>
            </a:r>
            <a:r>
              <a:rPr lang="en-US" sz="1200" b="1" dirty="0">
                <a:solidFill>
                  <a:schemeClr val="tx1">
                    <a:lumMod val="75000"/>
                    <a:lumOff val="25000"/>
                  </a:schemeClr>
                </a:solidFill>
                <a:latin typeface="Century Gothic" panose="020B0502020202020204" pitchFamily="34" charset="0"/>
              </a:rPr>
              <a:t>Solar Home Systems</a:t>
            </a:r>
            <a:r>
              <a:rPr lang="en-US" sz="1200" dirty="0">
                <a:solidFill>
                  <a:schemeClr val="tx1">
                    <a:lumMod val="75000"/>
                    <a:lumOff val="25000"/>
                  </a:schemeClr>
                </a:solidFill>
                <a:latin typeface="Century Gothic" panose="020B0502020202020204" pitchFamily="34" charset="0"/>
              </a:rPr>
              <a:t> to </a:t>
            </a:r>
            <a:r>
              <a:rPr lang="en-US" sz="1200" b="1" dirty="0">
                <a:solidFill>
                  <a:schemeClr val="tx1">
                    <a:lumMod val="75000"/>
                    <a:lumOff val="25000"/>
                  </a:schemeClr>
                </a:solidFill>
                <a:latin typeface="Century Gothic" panose="020B0502020202020204" pitchFamily="34" charset="0"/>
              </a:rPr>
              <a:t>104 Unity Schools</a:t>
            </a:r>
            <a:r>
              <a:rPr lang="en-US" sz="1200" dirty="0">
                <a:solidFill>
                  <a:schemeClr val="tx1">
                    <a:lumMod val="75000"/>
                    <a:lumOff val="25000"/>
                  </a:schemeClr>
                </a:solidFill>
                <a:latin typeface="Century Gothic" panose="020B0502020202020204" pitchFamily="34" charset="0"/>
              </a:rPr>
              <a:t> and provision of </a:t>
            </a:r>
            <a:r>
              <a:rPr lang="en-US" sz="1200" b="1" dirty="0">
                <a:solidFill>
                  <a:schemeClr val="tx1">
                    <a:lumMod val="75000"/>
                    <a:lumOff val="25000"/>
                  </a:schemeClr>
                </a:solidFill>
                <a:latin typeface="Century Gothic" panose="020B0502020202020204" pitchFamily="34" charset="0"/>
              </a:rPr>
              <a:t>Solar Streetlights</a:t>
            </a:r>
            <a:r>
              <a:rPr lang="en-US" sz="1200" dirty="0">
                <a:solidFill>
                  <a:schemeClr val="tx1">
                    <a:lumMod val="75000"/>
                    <a:lumOff val="25000"/>
                  </a:schemeClr>
                </a:solidFill>
                <a:latin typeface="Century Gothic" panose="020B0502020202020204" pitchFamily="34" charset="0"/>
              </a:rPr>
              <a:t> within the campuses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G" dirty="0"/>
          </a:p>
          <a:p>
            <a:pPr marL="0" indent="0">
              <a:buFont typeface="Arial" panose="020B0604020202020204" pitchFamily="34" charset="0"/>
              <a:buNone/>
            </a:pPr>
            <a:r>
              <a:rPr lang="en-NG" b="1" dirty="0"/>
              <a:t>Energizing Agriculture Programme </a:t>
            </a:r>
            <a:r>
              <a:rPr lang="en-NG" dirty="0"/>
              <a:t>targets agriculture in rural communities through the provision of electricity and its services in the form of irrigation systems, processing equipment, cold storages and access to market to rural agrarian communities. State governments will play a big role in nominating agricultural clusters and the section of interest within the value chain.</a:t>
            </a:r>
          </a:p>
          <a:p>
            <a:pPr marL="0" indent="0">
              <a:buFont typeface="Arial" panose="020B0604020202020204" pitchFamily="34" charset="0"/>
              <a:buNone/>
            </a:pPr>
            <a:endParaRPr lang="en-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The Energizing Economies Initiative (EEI) </a:t>
            </a:r>
            <a:r>
              <a:rPr lang="en-GB" sz="1200" dirty="0">
                <a:solidFill>
                  <a:schemeClr val="tx1">
                    <a:lumMod val="75000"/>
                    <a:lumOff val="25000"/>
                  </a:schemeClr>
                </a:solidFill>
                <a:latin typeface="Century Gothic" panose="020B0502020202020204" pitchFamily="34" charset="0"/>
                <a:ea typeface="Calibri" panose="020F0502020204030204" pitchFamily="34" charset="0"/>
                <a:cs typeface="Times New Roman" panose="02020603050405020304" pitchFamily="18" charset="0"/>
              </a:rPr>
              <a:t>is an FGN sponsored programme targeting macro, small and medium enterprises (MSMEs) through </a:t>
            </a:r>
            <a:r>
              <a:rPr lang="en-US" sz="1200" dirty="0">
                <a:solidFill>
                  <a:schemeClr val="tx1">
                    <a:lumMod val="75000"/>
                    <a:lumOff val="25000"/>
                  </a:schemeClr>
                </a:solidFill>
                <a:effectLst/>
                <a:latin typeface="Century Gothic" panose="020B0502020202020204" pitchFamily="34" charset="0"/>
              </a:rPr>
              <a:t>increased energy access and economic growth by providing clean, reliable and affordable power to economic clusters across Nigeria; such as markets, shopping complexes and agricultural/industrial clusters.</a:t>
            </a:r>
          </a:p>
          <a:p>
            <a:pPr marL="0" indent="0">
              <a:buFont typeface="Arial" panose="020B0604020202020204" pitchFamily="34" charset="0"/>
              <a:buNone/>
            </a:pPr>
            <a:endParaRPr lang="en-NG" dirty="0"/>
          </a:p>
          <a:p>
            <a:pPr marL="0" indent="0">
              <a:buClr>
                <a:schemeClr val="tx1">
                  <a:lumMod val="75000"/>
                  <a:lumOff val="25000"/>
                </a:schemeClr>
              </a:buClr>
              <a:buFont typeface="Arial" panose="020B0604020202020204" pitchFamily="34" charset="0"/>
              <a:buNone/>
            </a:pPr>
            <a:r>
              <a:rPr lang="en-GB" sz="1200" b="1" dirty="0">
                <a:solidFill>
                  <a:schemeClr val="tx1">
                    <a:lumMod val="75000"/>
                    <a:lumOff val="25000"/>
                  </a:schemeClr>
                </a:solidFill>
                <a:latin typeface="Century Gothic" panose="020B0502020202020204" pitchFamily="34" charset="0"/>
              </a:rPr>
              <a:t>Gender Mainstreaming Programme</a:t>
            </a:r>
            <a:r>
              <a:rPr lang="en-GB" sz="1200" dirty="0">
                <a:solidFill>
                  <a:schemeClr val="tx1">
                    <a:lumMod val="75000"/>
                    <a:lumOff val="25000"/>
                  </a:schemeClr>
                </a:solidFill>
                <a:latin typeface="Century Gothic" panose="020B0502020202020204" pitchFamily="34" charset="0"/>
              </a:rPr>
              <a:t> provides in-house gender inclusion trainings as well as networking opportunities for women within the REA and power sector at large, as a strategy to retain, empower and promote career advancement for the women. </a:t>
            </a:r>
            <a:r>
              <a:rPr lang="en-US" sz="1200" dirty="0">
                <a:solidFill>
                  <a:schemeClr val="tx1">
                    <a:lumMod val="75000"/>
                    <a:lumOff val="25000"/>
                  </a:schemeClr>
                </a:solidFill>
                <a:latin typeface="Century Gothic" panose="020B0502020202020204" pitchFamily="34" charset="0"/>
              </a:rPr>
              <a:t>It also empowers women in rural communities powered by REA, encourage them to develop businesses through cooperatives and Ensuring sustainability of programme by training them towards maintaining and growing their businesses</a:t>
            </a:r>
            <a:endParaRPr lang="en-NG" dirty="0"/>
          </a:p>
        </p:txBody>
      </p:sp>
      <p:sp>
        <p:nvSpPr>
          <p:cNvPr id="4" name="Slide Number Placeholder 3"/>
          <p:cNvSpPr>
            <a:spLocks noGrp="1"/>
          </p:cNvSpPr>
          <p:nvPr>
            <p:ph type="sldNum" sz="quarter" idx="5"/>
          </p:nvPr>
        </p:nvSpPr>
        <p:spPr/>
        <p:txBody>
          <a:bodyPr/>
          <a:lstStyle/>
          <a:p>
            <a:fld id="{1CEE9921-B58C-CF4C-8AF3-6BABDD4B0F2F}" type="slidenum">
              <a:rPr lang="en-US" smtClean="0"/>
              <a:t>3</a:t>
            </a:fld>
            <a:endParaRPr lang="en-US"/>
          </a:p>
        </p:txBody>
      </p:sp>
    </p:spTree>
    <p:extLst>
      <p:ext uri="{BB962C8B-B14F-4D97-AF65-F5344CB8AC3E}">
        <p14:creationId xmlns:p14="http://schemas.microsoft.com/office/powerpoint/2010/main" val="308652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G" dirty="0"/>
          </a:p>
        </p:txBody>
      </p:sp>
      <p:sp>
        <p:nvSpPr>
          <p:cNvPr id="4" name="Slide Number Placeholder 3"/>
          <p:cNvSpPr>
            <a:spLocks noGrp="1"/>
          </p:cNvSpPr>
          <p:nvPr>
            <p:ph type="sldNum" sz="quarter" idx="5"/>
          </p:nvPr>
        </p:nvSpPr>
        <p:spPr/>
        <p:txBody>
          <a:bodyPr/>
          <a:lstStyle/>
          <a:p>
            <a:fld id="{1CEE9921-B58C-CF4C-8AF3-6BABDD4B0F2F}" type="slidenum">
              <a:rPr lang="en-US" smtClean="0"/>
              <a:t>4</a:t>
            </a:fld>
            <a:endParaRPr lang="en-US"/>
          </a:p>
        </p:txBody>
      </p:sp>
    </p:spTree>
    <p:extLst>
      <p:ext uri="{BB962C8B-B14F-4D97-AF65-F5344CB8AC3E}">
        <p14:creationId xmlns:p14="http://schemas.microsoft.com/office/powerpoint/2010/main" val="46633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lumMod val="75000"/>
                    <a:lumOff val="25000"/>
                  </a:schemeClr>
                </a:solidFill>
                <a:latin typeface="Century Gothic" panose="020B0502020202020204" pitchFamily="34" charset="0"/>
              </a:rPr>
              <a:t>FGN has adopted a solar strategy for the electrification of 5 million households, serving about 25 million Nigerians and creating 250,000 jobs in the Economic Sustainability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The eligible participants in the off-grid sector are </a:t>
            </a:r>
            <a:r>
              <a:rPr lang="en-US" sz="1200" b="1" dirty="0">
                <a:solidFill>
                  <a:schemeClr val="tx1">
                    <a:lumMod val="75000"/>
                    <a:lumOff val="25000"/>
                  </a:schemeClr>
                </a:solidFill>
                <a:latin typeface="Century Gothic" panose="020B0502020202020204" pitchFamily="34" charset="0"/>
              </a:rPr>
              <a:t>Manufacturers/Assemblers </a:t>
            </a:r>
            <a:r>
              <a:rPr lang="en-US" sz="1200" b="0" dirty="0">
                <a:solidFill>
                  <a:schemeClr val="tx1">
                    <a:lumMod val="75000"/>
                    <a:lumOff val="25000"/>
                  </a:schemeClr>
                </a:solidFill>
                <a:latin typeface="Century Gothic" panose="020B0502020202020204" pitchFamily="34" charset="0"/>
              </a:rPr>
              <a:t>on the upstream</a:t>
            </a:r>
            <a:r>
              <a:rPr lang="en-US" sz="1200" b="1" dirty="0">
                <a:solidFill>
                  <a:schemeClr val="tx1">
                    <a:lumMod val="75000"/>
                    <a:lumOff val="25000"/>
                  </a:schemeClr>
                </a:solidFill>
                <a:latin typeface="Century Gothic" panose="020B0502020202020204" pitchFamily="34" charset="0"/>
              </a:rPr>
              <a:t>, and Distributors/Developers and Vertically Integrated Distributors </a:t>
            </a:r>
            <a:r>
              <a:rPr lang="en-US" sz="1200" b="0" dirty="0">
                <a:solidFill>
                  <a:schemeClr val="tx1">
                    <a:lumMod val="75000"/>
                    <a:lumOff val="25000"/>
                  </a:schemeClr>
                </a:solidFill>
                <a:latin typeface="Century Gothic" panose="020B0502020202020204" pitchFamily="34" charset="0"/>
              </a:rPr>
              <a:t>on the downstream 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Century Gothic" panose="020B0502020202020204" pitchFamily="34" charset="0"/>
              </a:rPr>
              <a:t>HEVP launched the distribution of 100,000 units of SHS in Jigawa State earlier this year</a:t>
            </a:r>
          </a:p>
          <a:p>
            <a:r>
              <a:rPr lang="en-NG" dirty="0"/>
              <a:t>Table shows the status of our engagement with states on the SPN. Discussion is ongoing with more states as we encourage the rest of the states to sit with us and benefit from the programme</a:t>
            </a:r>
          </a:p>
        </p:txBody>
      </p:sp>
      <p:sp>
        <p:nvSpPr>
          <p:cNvPr id="4" name="Slide Number Placeholder 3"/>
          <p:cNvSpPr>
            <a:spLocks noGrp="1"/>
          </p:cNvSpPr>
          <p:nvPr>
            <p:ph type="sldNum" sz="quarter" idx="5"/>
          </p:nvPr>
        </p:nvSpPr>
        <p:spPr/>
        <p:txBody>
          <a:bodyPr/>
          <a:lstStyle/>
          <a:p>
            <a:fld id="{1CEE9921-B58C-CF4C-8AF3-6BABDD4B0F2F}" type="slidenum">
              <a:rPr lang="en-US" smtClean="0"/>
              <a:t>5</a:t>
            </a:fld>
            <a:endParaRPr lang="en-US"/>
          </a:p>
        </p:txBody>
      </p:sp>
    </p:spTree>
    <p:extLst>
      <p:ext uri="{BB962C8B-B14F-4D97-AF65-F5344CB8AC3E}">
        <p14:creationId xmlns:p14="http://schemas.microsoft.com/office/powerpoint/2010/main" val="334919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REF is a directorate in the REA that gets funding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charset="0"/>
                <a:ea typeface="Century Gothic" charset="0"/>
                <a:cs typeface="Century Gothic" charset="0"/>
              </a:rPr>
              <a:t>donations, gifts, or loans made by international agencies, State Governments, the Federal Government, local communities, businesses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charset="0"/>
                <a:ea typeface="Century Gothic" charset="0"/>
                <a:cs typeface="Century Gothic" charset="0"/>
              </a:rPr>
              <a:t>Monies appropriated by the National Assembly / Special Intervention fund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charset="0"/>
                <a:ea typeface="Century Gothic" charset="0"/>
                <a:cs typeface="Century Gothic" charset="0"/>
              </a:rPr>
              <a:t>Any fines obtained by NERC pursuant to the EPSR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charset="0"/>
                <a:ea typeface="Century Gothic" charset="0"/>
                <a:cs typeface="Century Gothic" charset="0"/>
              </a:rPr>
              <a:t>Percentage of the annual turnover of the licensee’s as may be determined by the NERC</a:t>
            </a:r>
            <a:endParaRPr lang="en-US" sz="1200" dirty="0">
              <a:solidFill>
                <a:schemeClr val="tx1">
                  <a:lumMod val="75000"/>
                  <a:lumOff val="25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REF aims to attract project developers with a track record of deploying rural electrification systems who can commit private capital to viable project sites.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The fund sets to:</a:t>
            </a:r>
            <a:endParaRPr lang="en-US"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panose="020B0502020202020204" pitchFamily="34" charset="0"/>
              </a:rPr>
              <a:t>Achieve more equitable regional access to electricity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panose="020B0502020202020204" pitchFamily="34" charset="0"/>
              </a:rPr>
              <a:t>Promote expansion of the grid and development of off-grid electrification</a:t>
            </a:r>
            <a:endParaRPr lang="en-US"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panose="020B0502020202020204" pitchFamily="34" charset="0"/>
              </a:rPr>
              <a:t>Maximize the economic, social and environmental benefits of Rural Electrification subsidies</a:t>
            </a:r>
            <a:endParaRPr lang="en-US" sz="1200" dirty="0">
              <a:solidFill>
                <a:schemeClr val="tx1">
                  <a:lumMod val="75000"/>
                  <a:lumOff val="2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lumMod val="75000"/>
                    <a:lumOff val="25000"/>
                  </a:schemeClr>
                </a:solidFill>
                <a:latin typeface="Century Gothic" panose="020B0502020202020204" pitchFamily="34" charset="0"/>
              </a:rPr>
              <a:t>Stimulate innovative approaches to rural electrification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Direct Jobs highlighted in dark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Indirect jobs highlighted in light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Total jobs in the middle</a:t>
            </a: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States energized are highlighted in green on the map</a:t>
            </a:r>
          </a:p>
          <a:p>
            <a:endParaRPr lang="en-NG" dirty="0"/>
          </a:p>
        </p:txBody>
      </p:sp>
      <p:sp>
        <p:nvSpPr>
          <p:cNvPr id="4" name="Slide Number Placeholder 3"/>
          <p:cNvSpPr>
            <a:spLocks noGrp="1"/>
          </p:cNvSpPr>
          <p:nvPr>
            <p:ph type="sldNum" sz="quarter" idx="5"/>
          </p:nvPr>
        </p:nvSpPr>
        <p:spPr/>
        <p:txBody>
          <a:bodyPr/>
          <a:lstStyle/>
          <a:p>
            <a:fld id="{FC88AAEB-E060-D445-9EB2-4989F3CD3AAE}" type="slidenum">
              <a:rPr lang="en-NG" smtClean="0"/>
              <a:t>6</a:t>
            </a:fld>
            <a:endParaRPr lang="en-NG"/>
          </a:p>
        </p:txBody>
      </p:sp>
    </p:spTree>
    <p:extLst>
      <p:ext uri="{BB962C8B-B14F-4D97-AF65-F5344CB8AC3E}">
        <p14:creationId xmlns:p14="http://schemas.microsoft.com/office/powerpoint/2010/main" val="77007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REF CALL 2 builds on the progress made in REF CALL 1 with more distribution of projects states across all zones.</a:t>
            </a:r>
          </a:p>
          <a:p>
            <a:r>
              <a:rPr lang="en-NG" dirty="0"/>
              <a:t>States highlited in green and outlined at the bottom will benefit from the CALL</a:t>
            </a:r>
          </a:p>
        </p:txBody>
      </p:sp>
      <p:sp>
        <p:nvSpPr>
          <p:cNvPr id="4" name="Slide Number Placeholder 3"/>
          <p:cNvSpPr>
            <a:spLocks noGrp="1"/>
          </p:cNvSpPr>
          <p:nvPr>
            <p:ph type="sldNum" sz="quarter" idx="5"/>
          </p:nvPr>
        </p:nvSpPr>
        <p:spPr/>
        <p:txBody>
          <a:bodyPr/>
          <a:lstStyle/>
          <a:p>
            <a:fld id="{1CEE9921-B58C-CF4C-8AF3-6BABDD4B0F2F}" type="slidenum">
              <a:rPr lang="en-US" smtClean="0"/>
              <a:t>7</a:t>
            </a:fld>
            <a:endParaRPr lang="en-US"/>
          </a:p>
        </p:txBody>
      </p:sp>
    </p:spTree>
    <p:extLst>
      <p:ext uri="{BB962C8B-B14F-4D97-AF65-F5344CB8AC3E}">
        <p14:creationId xmlns:p14="http://schemas.microsoft.com/office/powerpoint/2010/main" val="33208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95000"/>
                    <a:lumOff val="5000"/>
                  </a:schemeClr>
                </a:solidFill>
                <a:latin typeface="Century Gothic" panose="020B0502020202020204" pitchFamily="34" charset="0"/>
              </a:rPr>
              <a:t>The NEP </a:t>
            </a:r>
            <a:r>
              <a:rPr lang="en-US" sz="1200" dirty="0">
                <a:solidFill>
                  <a:schemeClr val="tx1">
                    <a:lumMod val="95000"/>
                    <a:lumOff val="5000"/>
                  </a:schemeClr>
                </a:solidFill>
                <a:latin typeface="Century Gothic" panose="020B0502020202020204" pitchFamily="34" charset="0"/>
              </a:rPr>
              <a:t>is an innovative initiative of the FGN, conceptualized to catalyze off-grid development in Nigeria through the provision of grant funding. The FGN has secured funding from both </a:t>
            </a:r>
            <a:r>
              <a:rPr lang="en-US" sz="1200" b="1" dirty="0">
                <a:solidFill>
                  <a:schemeClr val="tx1">
                    <a:lumMod val="95000"/>
                    <a:lumOff val="5000"/>
                  </a:schemeClr>
                </a:solidFill>
                <a:latin typeface="Century Gothic" panose="020B0502020202020204" pitchFamily="34" charset="0"/>
              </a:rPr>
              <a:t>the World Bank ($350m) </a:t>
            </a:r>
            <a:r>
              <a:rPr lang="en-US" sz="1200" dirty="0">
                <a:solidFill>
                  <a:schemeClr val="tx1">
                    <a:lumMod val="95000"/>
                    <a:lumOff val="5000"/>
                  </a:schemeClr>
                </a:solidFill>
                <a:latin typeface="Century Gothic" panose="020B0502020202020204" pitchFamily="34" charset="0"/>
              </a:rPr>
              <a:t>and </a:t>
            </a:r>
            <a:r>
              <a:rPr lang="en-US" sz="1200" b="1" dirty="0">
                <a:solidFill>
                  <a:schemeClr val="tx1">
                    <a:lumMod val="95000"/>
                    <a:lumOff val="5000"/>
                  </a:schemeClr>
                </a:solidFill>
                <a:latin typeface="Century Gothic" panose="020B0502020202020204" pitchFamily="34" charset="0"/>
              </a:rPr>
              <a:t>the African Development Bank (AfDB) ($200m). </a:t>
            </a:r>
            <a:r>
              <a:rPr lang="en-US" sz="1200" dirty="0">
                <a:solidFill>
                  <a:schemeClr val="tx1">
                    <a:lumMod val="95000"/>
                    <a:lumOff val="5000"/>
                  </a:schemeClr>
                </a:solidFill>
                <a:latin typeface="Century Gothic" panose="020B0502020202020204" pitchFamily="34" charset="0"/>
              </a:rPr>
              <a:t>The REA has been chosen as the implementing agency.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latin typeface="Century Gothic" panose="020B0502020202020204" pitchFamily="34" charset="0"/>
              </a:rPr>
              <a:t>states</a:t>
            </a:r>
          </a:p>
        </p:txBody>
      </p:sp>
      <p:sp>
        <p:nvSpPr>
          <p:cNvPr id="4" name="Slide Number Placeholder 3"/>
          <p:cNvSpPr>
            <a:spLocks noGrp="1"/>
          </p:cNvSpPr>
          <p:nvPr>
            <p:ph type="sldNum" sz="quarter" idx="5"/>
          </p:nvPr>
        </p:nvSpPr>
        <p:spPr/>
        <p:txBody>
          <a:bodyPr/>
          <a:lstStyle/>
          <a:p>
            <a:fld id="{FC88AAEB-E060-D445-9EB2-4989F3CD3AAE}" type="slidenum">
              <a:rPr lang="en-NG" smtClean="0"/>
              <a:t>8</a:t>
            </a:fld>
            <a:endParaRPr lang="en-NG"/>
          </a:p>
        </p:txBody>
      </p:sp>
    </p:spTree>
    <p:extLst>
      <p:ext uri="{BB962C8B-B14F-4D97-AF65-F5344CB8AC3E}">
        <p14:creationId xmlns:p14="http://schemas.microsoft.com/office/powerpoint/2010/main" val="55630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G" dirty="0"/>
              <a:t>EEP is set to provide captive power to 37 federal universities and th</a:t>
            </a:r>
            <a:r>
              <a:rPr lang="en-GB" dirty="0"/>
              <a:t>ei</a:t>
            </a:r>
            <a:r>
              <a:rPr lang="en-NG" dirty="0"/>
              <a:t>r associated teaching hospitals</a:t>
            </a:r>
          </a:p>
          <a:p>
            <a:r>
              <a:rPr lang="en-NG" dirty="0"/>
              <a:t>Phase 1 funded by the FGN</a:t>
            </a:r>
          </a:p>
          <a:p>
            <a:r>
              <a:rPr lang="en-NG" dirty="0"/>
              <a:t>9 universities and 1 teaching hospital</a:t>
            </a:r>
          </a:p>
          <a:p>
            <a:r>
              <a:rPr lang="en-NG" dirty="0"/>
              <a:t>5 univeristies have been completed and duly commissioned</a:t>
            </a:r>
          </a:p>
          <a:p>
            <a:r>
              <a:rPr lang="en-NG" dirty="0"/>
              <a:t>2 universities are completed but yet to be commissioned</a:t>
            </a:r>
          </a:p>
          <a:p>
            <a:r>
              <a:rPr lang="en-NG" dirty="0"/>
              <a:t>2 universities and 1 teaching hospital are in the completion phases</a:t>
            </a:r>
          </a:p>
        </p:txBody>
      </p:sp>
      <p:sp>
        <p:nvSpPr>
          <p:cNvPr id="4" name="Slide Number Placeholder 3"/>
          <p:cNvSpPr>
            <a:spLocks noGrp="1"/>
          </p:cNvSpPr>
          <p:nvPr>
            <p:ph type="sldNum" sz="quarter" idx="5"/>
          </p:nvPr>
        </p:nvSpPr>
        <p:spPr/>
        <p:txBody>
          <a:bodyPr/>
          <a:lstStyle/>
          <a:p>
            <a:fld id="{FC88AAEB-E060-D445-9EB2-4989F3CD3AAE}" type="slidenum">
              <a:rPr lang="en-NG" smtClean="0"/>
              <a:t>9</a:t>
            </a:fld>
            <a:endParaRPr lang="en-NG"/>
          </a:p>
        </p:txBody>
      </p:sp>
    </p:spTree>
    <p:extLst>
      <p:ext uri="{BB962C8B-B14F-4D97-AF65-F5344CB8AC3E}">
        <p14:creationId xmlns:p14="http://schemas.microsoft.com/office/powerpoint/2010/main" val="125046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F6EB2-86E4-644C-B13B-EC25613DEB9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G"/>
          </a:p>
        </p:txBody>
      </p:sp>
      <p:sp>
        <p:nvSpPr>
          <p:cNvPr id="3" name="Subtitle 2">
            <a:extLst>
              <a:ext uri="{FF2B5EF4-FFF2-40B4-BE49-F238E27FC236}">
                <a16:creationId xmlns:a16="http://schemas.microsoft.com/office/drawing/2014/main" id="{7AF2D390-F568-7742-B89C-3B1F0C3F5B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G"/>
          </a:p>
        </p:txBody>
      </p:sp>
      <p:sp>
        <p:nvSpPr>
          <p:cNvPr id="4" name="Date Placeholder 3">
            <a:extLst>
              <a:ext uri="{FF2B5EF4-FFF2-40B4-BE49-F238E27FC236}">
                <a16:creationId xmlns:a16="http://schemas.microsoft.com/office/drawing/2014/main" id="{F44FA54C-6F6F-9D4E-8681-0419884238CA}"/>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5" name="Footer Placeholder 4">
            <a:extLst>
              <a:ext uri="{FF2B5EF4-FFF2-40B4-BE49-F238E27FC236}">
                <a16:creationId xmlns:a16="http://schemas.microsoft.com/office/drawing/2014/main" id="{836E0C34-2BBD-6F40-BDF9-BF10BCA300BB}"/>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CBC4428A-1E2F-C64A-9F1B-9BBA74F3E8B8}"/>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3397690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B61C-6C59-FE49-BFF4-3D88DF42271B}"/>
              </a:ext>
            </a:extLst>
          </p:cNvPr>
          <p:cNvSpPr>
            <a:spLocks noGrp="1"/>
          </p:cNvSpPr>
          <p:nvPr>
            <p:ph type="title"/>
          </p:nvPr>
        </p:nvSpPr>
        <p:spPr/>
        <p:txBody>
          <a:bodyPr/>
          <a:lstStyle/>
          <a:p>
            <a:r>
              <a:rPr lang="en-GB"/>
              <a:t>Click to edit Master title style</a:t>
            </a:r>
            <a:endParaRPr lang="en-NG"/>
          </a:p>
        </p:txBody>
      </p:sp>
      <p:sp>
        <p:nvSpPr>
          <p:cNvPr id="3" name="Vertical Text Placeholder 2">
            <a:extLst>
              <a:ext uri="{FF2B5EF4-FFF2-40B4-BE49-F238E27FC236}">
                <a16:creationId xmlns:a16="http://schemas.microsoft.com/office/drawing/2014/main" id="{B83F3E5B-A1B8-2D4D-A965-7F2510726C1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2280637C-A063-5049-9480-35082FA5B6A3}"/>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5" name="Footer Placeholder 4">
            <a:extLst>
              <a:ext uri="{FF2B5EF4-FFF2-40B4-BE49-F238E27FC236}">
                <a16:creationId xmlns:a16="http://schemas.microsoft.com/office/drawing/2014/main" id="{A7CDD8F9-1E8A-774A-9245-13C13C5A28D9}"/>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6ED00867-B18F-6043-9D4F-86D05CD9568D}"/>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335505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44657A-D960-4847-A4B3-EF8E17E33A5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G"/>
          </a:p>
        </p:txBody>
      </p:sp>
      <p:sp>
        <p:nvSpPr>
          <p:cNvPr id="3" name="Vertical Text Placeholder 2">
            <a:extLst>
              <a:ext uri="{FF2B5EF4-FFF2-40B4-BE49-F238E27FC236}">
                <a16:creationId xmlns:a16="http://schemas.microsoft.com/office/drawing/2014/main" id="{CB025225-519C-7B46-B189-87BED7156C6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29D468B6-35B0-E24B-B9C3-EAC6D284461C}"/>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5" name="Footer Placeholder 4">
            <a:extLst>
              <a:ext uri="{FF2B5EF4-FFF2-40B4-BE49-F238E27FC236}">
                <a16:creationId xmlns:a16="http://schemas.microsoft.com/office/drawing/2014/main" id="{4A7D4583-0967-3D43-BA7D-6AB7CAC5628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25D2781E-48E8-314E-ADBE-D9E78CE0A783}"/>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367705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ECT">
  <p:cSld name="OBJEC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838200" y="365125"/>
            <a:ext cx="10515600" cy="1325563"/>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44"/>
          <p:cNvSpPr txBox="1">
            <a:spLocks noGrp="1"/>
          </p:cNvSpPr>
          <p:nvPr>
            <p:ph type="body" idx="1"/>
          </p:nvPr>
        </p:nvSpPr>
        <p:spPr>
          <a:xfrm>
            <a:off x="838200" y="1825625"/>
            <a:ext cx="10515600" cy="4351338"/>
          </a:xfrm>
          <a:prstGeom prst="rect">
            <a:avLst/>
          </a:prstGeom>
          <a:noFill/>
          <a:ln>
            <a:noFill/>
          </a:ln>
        </p:spPr>
        <p:txBody>
          <a:bodyPr spcFirstLastPara="1" wrap="square" lIns="45675" tIns="45675" rIns="45675" bIns="45675" anchor="t" anchorCtr="0">
            <a:normAutofit/>
          </a:bodyPr>
          <a:lstStyle>
            <a:lvl1pPr marL="457200" lvl="0" indent="-406400" algn="l">
              <a:lnSpc>
                <a:spcPct val="90000"/>
              </a:lnSpc>
              <a:spcBef>
                <a:spcPts val="1000"/>
              </a:spcBef>
              <a:spcAft>
                <a:spcPts val="0"/>
              </a:spcAft>
              <a:buSzPts val="2800"/>
              <a:buChar char="•"/>
              <a:defRPr/>
            </a:lvl1pPr>
            <a:lvl2pPr marL="914400" lvl="1" indent="-406400" algn="l">
              <a:lnSpc>
                <a:spcPct val="90000"/>
              </a:lnSpc>
              <a:spcBef>
                <a:spcPts val="1000"/>
              </a:spcBef>
              <a:spcAft>
                <a:spcPts val="0"/>
              </a:spcAft>
              <a:buSzPts val="2800"/>
              <a:buChar char="•"/>
              <a:defRPr/>
            </a:lvl2pPr>
            <a:lvl3pPr marL="1371600" lvl="2" indent="-406400" algn="l">
              <a:lnSpc>
                <a:spcPct val="90000"/>
              </a:lnSpc>
              <a:spcBef>
                <a:spcPts val="1000"/>
              </a:spcBef>
              <a:spcAft>
                <a:spcPts val="0"/>
              </a:spcAft>
              <a:buSzPts val="2800"/>
              <a:buChar char="•"/>
              <a:defRPr/>
            </a:lvl3pPr>
            <a:lvl4pPr marL="1828800" lvl="3" indent="-406400" algn="l">
              <a:lnSpc>
                <a:spcPct val="90000"/>
              </a:lnSpc>
              <a:spcBef>
                <a:spcPts val="1000"/>
              </a:spcBef>
              <a:spcAft>
                <a:spcPts val="0"/>
              </a:spcAft>
              <a:buSzPts val="2800"/>
              <a:buChar char="•"/>
              <a:defRPr/>
            </a:lvl4pPr>
            <a:lvl5pPr marL="2286000" lvl="4" indent="-406400" algn="l">
              <a:lnSpc>
                <a:spcPct val="90000"/>
              </a:lnSpc>
              <a:spcBef>
                <a:spcPts val="1000"/>
              </a:spcBef>
              <a:spcAft>
                <a:spcPts val="0"/>
              </a:spcAft>
              <a:buSzPts val="2800"/>
              <a:buChar char="•"/>
              <a:defRPr/>
            </a:lvl5pPr>
            <a:lvl6pPr marL="2743200" lvl="5" indent="-406400" algn="l">
              <a:lnSpc>
                <a:spcPct val="90000"/>
              </a:lnSpc>
              <a:spcBef>
                <a:spcPts val="1000"/>
              </a:spcBef>
              <a:spcAft>
                <a:spcPts val="0"/>
              </a:spcAft>
              <a:buSzPts val="2800"/>
              <a:buChar char="•"/>
              <a:defRPr/>
            </a:lvl6pPr>
            <a:lvl7pPr marL="3200400" lvl="6" indent="-406400" algn="l">
              <a:lnSpc>
                <a:spcPct val="90000"/>
              </a:lnSpc>
              <a:spcBef>
                <a:spcPts val="1000"/>
              </a:spcBef>
              <a:spcAft>
                <a:spcPts val="0"/>
              </a:spcAft>
              <a:buSzPts val="2800"/>
              <a:buChar char="•"/>
              <a:defRPr/>
            </a:lvl7pPr>
            <a:lvl8pPr marL="3657600" lvl="7" indent="-406400" algn="l">
              <a:lnSpc>
                <a:spcPct val="90000"/>
              </a:lnSpc>
              <a:spcBef>
                <a:spcPts val="1000"/>
              </a:spcBef>
              <a:spcAft>
                <a:spcPts val="0"/>
              </a:spcAft>
              <a:buSzPts val="2800"/>
              <a:buChar char="•"/>
              <a:defRPr/>
            </a:lvl8pPr>
            <a:lvl9pPr marL="4114800" lvl="8" indent="-406400" algn="l">
              <a:lnSpc>
                <a:spcPct val="90000"/>
              </a:lnSpc>
              <a:spcBef>
                <a:spcPts val="1000"/>
              </a:spcBef>
              <a:spcAft>
                <a:spcPts val="0"/>
              </a:spcAft>
              <a:buSzPts val="2800"/>
              <a:buChar char="•"/>
              <a:defRPr/>
            </a:lvl9pPr>
          </a:lstStyle>
          <a:p>
            <a:endParaRPr/>
          </a:p>
        </p:txBody>
      </p:sp>
      <p:sp>
        <p:nvSpPr>
          <p:cNvPr id="24" name="Google Shape;24;p44"/>
          <p:cNvSpPr txBox="1">
            <a:spLocks noGrp="1"/>
          </p:cNvSpPr>
          <p:nvPr>
            <p:ph type="sldNum" idx="12"/>
          </p:nvPr>
        </p:nvSpPr>
        <p:spPr>
          <a:xfrm>
            <a:off x="11089858" y="6404312"/>
            <a:ext cx="263942" cy="269201"/>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9613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9A4-FCA9-FA49-9015-C017841D2DB1}"/>
              </a:ext>
            </a:extLst>
          </p:cNvPr>
          <p:cNvSpPr>
            <a:spLocks noGrp="1"/>
          </p:cNvSpPr>
          <p:nvPr>
            <p:ph type="title"/>
          </p:nvPr>
        </p:nvSpPr>
        <p:spPr/>
        <p:txBody>
          <a:bodyPr/>
          <a:lstStyle/>
          <a:p>
            <a:r>
              <a:rPr lang="en-GB"/>
              <a:t>Click to edit Master title style</a:t>
            </a:r>
            <a:endParaRPr lang="en-NG"/>
          </a:p>
        </p:txBody>
      </p:sp>
      <p:sp>
        <p:nvSpPr>
          <p:cNvPr id="3" name="Content Placeholder 2">
            <a:extLst>
              <a:ext uri="{FF2B5EF4-FFF2-40B4-BE49-F238E27FC236}">
                <a16:creationId xmlns:a16="http://schemas.microsoft.com/office/drawing/2014/main" id="{5284B5B2-449A-B347-9B0F-6CCE5BFF6F8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5F309DCC-1563-AB46-85B7-38F3ED22E2BB}"/>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5" name="Footer Placeholder 4">
            <a:extLst>
              <a:ext uri="{FF2B5EF4-FFF2-40B4-BE49-F238E27FC236}">
                <a16:creationId xmlns:a16="http://schemas.microsoft.com/office/drawing/2014/main" id="{F286A6CD-253C-F748-B3EC-FC2A06F58B73}"/>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3843F12D-C6AC-7947-B9EF-8E3D3CBED3F2}"/>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12741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5755-4AD4-C545-B7F0-43124652057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G"/>
          </a:p>
        </p:txBody>
      </p:sp>
      <p:sp>
        <p:nvSpPr>
          <p:cNvPr id="3" name="Text Placeholder 2">
            <a:extLst>
              <a:ext uri="{FF2B5EF4-FFF2-40B4-BE49-F238E27FC236}">
                <a16:creationId xmlns:a16="http://schemas.microsoft.com/office/drawing/2014/main" id="{4A416EBE-77F0-FC49-8A5D-96C6892963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E8CE7CA-8C0D-6F48-BF59-DE5035B2C131}"/>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5" name="Footer Placeholder 4">
            <a:extLst>
              <a:ext uri="{FF2B5EF4-FFF2-40B4-BE49-F238E27FC236}">
                <a16:creationId xmlns:a16="http://schemas.microsoft.com/office/drawing/2014/main" id="{0375F170-3460-9C4A-8F6A-486698D0114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CA7FCD0F-E5AE-CE4E-82A6-FC186127603A}"/>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341167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401E-871B-814E-B892-C35E30FF252A}"/>
              </a:ext>
            </a:extLst>
          </p:cNvPr>
          <p:cNvSpPr>
            <a:spLocks noGrp="1"/>
          </p:cNvSpPr>
          <p:nvPr>
            <p:ph type="title"/>
          </p:nvPr>
        </p:nvSpPr>
        <p:spPr/>
        <p:txBody>
          <a:bodyPr/>
          <a:lstStyle/>
          <a:p>
            <a:r>
              <a:rPr lang="en-GB"/>
              <a:t>Click to edit Master title style</a:t>
            </a:r>
            <a:endParaRPr lang="en-NG"/>
          </a:p>
        </p:txBody>
      </p:sp>
      <p:sp>
        <p:nvSpPr>
          <p:cNvPr id="3" name="Content Placeholder 2">
            <a:extLst>
              <a:ext uri="{FF2B5EF4-FFF2-40B4-BE49-F238E27FC236}">
                <a16:creationId xmlns:a16="http://schemas.microsoft.com/office/drawing/2014/main" id="{EDC97220-0FD1-F949-B97B-DE4A032001B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Content Placeholder 3">
            <a:extLst>
              <a:ext uri="{FF2B5EF4-FFF2-40B4-BE49-F238E27FC236}">
                <a16:creationId xmlns:a16="http://schemas.microsoft.com/office/drawing/2014/main" id="{5BD49DC5-42F9-5440-86C8-B3E3AB35AD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5" name="Date Placeholder 4">
            <a:extLst>
              <a:ext uri="{FF2B5EF4-FFF2-40B4-BE49-F238E27FC236}">
                <a16:creationId xmlns:a16="http://schemas.microsoft.com/office/drawing/2014/main" id="{B3F1DD21-DB0B-5B45-A1CD-D58EF3C3449B}"/>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6" name="Footer Placeholder 5">
            <a:extLst>
              <a:ext uri="{FF2B5EF4-FFF2-40B4-BE49-F238E27FC236}">
                <a16:creationId xmlns:a16="http://schemas.microsoft.com/office/drawing/2014/main" id="{EF5BA7B5-DC63-E04E-BB3D-384464BC0B01}"/>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CF58016A-748A-7D4D-A024-125970D38E99}"/>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2857739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BA3A-629B-5A44-9D2F-8C6B3EBCA3C3}"/>
              </a:ext>
            </a:extLst>
          </p:cNvPr>
          <p:cNvSpPr>
            <a:spLocks noGrp="1"/>
          </p:cNvSpPr>
          <p:nvPr>
            <p:ph type="title"/>
          </p:nvPr>
        </p:nvSpPr>
        <p:spPr>
          <a:xfrm>
            <a:off x="839788" y="365125"/>
            <a:ext cx="10515600" cy="1325563"/>
          </a:xfrm>
        </p:spPr>
        <p:txBody>
          <a:bodyPr/>
          <a:lstStyle/>
          <a:p>
            <a:r>
              <a:rPr lang="en-GB"/>
              <a:t>Click to edit Master title style</a:t>
            </a:r>
            <a:endParaRPr lang="en-NG"/>
          </a:p>
        </p:txBody>
      </p:sp>
      <p:sp>
        <p:nvSpPr>
          <p:cNvPr id="3" name="Text Placeholder 2">
            <a:extLst>
              <a:ext uri="{FF2B5EF4-FFF2-40B4-BE49-F238E27FC236}">
                <a16:creationId xmlns:a16="http://schemas.microsoft.com/office/drawing/2014/main" id="{851541B9-2F22-AC47-BF81-B5FA91C8C1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1285985-5190-F042-8A4F-BFC8AF191C8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5" name="Text Placeholder 4">
            <a:extLst>
              <a:ext uri="{FF2B5EF4-FFF2-40B4-BE49-F238E27FC236}">
                <a16:creationId xmlns:a16="http://schemas.microsoft.com/office/drawing/2014/main" id="{DF886354-6693-8842-877C-F1787AFAF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FC7F07A-5444-CC40-953E-4B4C82CA1A4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7" name="Date Placeholder 6">
            <a:extLst>
              <a:ext uri="{FF2B5EF4-FFF2-40B4-BE49-F238E27FC236}">
                <a16:creationId xmlns:a16="http://schemas.microsoft.com/office/drawing/2014/main" id="{120BC553-1376-4A49-BC3E-9CE22FF44EDD}"/>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8" name="Footer Placeholder 7">
            <a:extLst>
              <a:ext uri="{FF2B5EF4-FFF2-40B4-BE49-F238E27FC236}">
                <a16:creationId xmlns:a16="http://schemas.microsoft.com/office/drawing/2014/main" id="{041046E8-3973-264F-97B1-9B0C42ABB91F}"/>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6CE1B1F4-0EF8-194E-B71F-A699FE10224D}"/>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342347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11E05-9619-BA42-BC2F-ADAAB8783D9D}"/>
              </a:ext>
            </a:extLst>
          </p:cNvPr>
          <p:cNvSpPr>
            <a:spLocks noGrp="1"/>
          </p:cNvSpPr>
          <p:nvPr>
            <p:ph type="title"/>
          </p:nvPr>
        </p:nvSpPr>
        <p:spPr/>
        <p:txBody>
          <a:bodyPr/>
          <a:lstStyle/>
          <a:p>
            <a:r>
              <a:rPr lang="en-GB"/>
              <a:t>Click to edit Master title style</a:t>
            </a:r>
            <a:endParaRPr lang="en-NG"/>
          </a:p>
        </p:txBody>
      </p:sp>
      <p:sp>
        <p:nvSpPr>
          <p:cNvPr id="3" name="Date Placeholder 2">
            <a:extLst>
              <a:ext uri="{FF2B5EF4-FFF2-40B4-BE49-F238E27FC236}">
                <a16:creationId xmlns:a16="http://schemas.microsoft.com/office/drawing/2014/main" id="{3E669590-2993-8047-BD6D-E0642A900058}"/>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4" name="Footer Placeholder 3">
            <a:extLst>
              <a:ext uri="{FF2B5EF4-FFF2-40B4-BE49-F238E27FC236}">
                <a16:creationId xmlns:a16="http://schemas.microsoft.com/office/drawing/2014/main" id="{F4BB5884-C631-E947-A1BF-8D0E37FE0A31}"/>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432226F7-F8E6-D340-BD96-A0DF0711921D}"/>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327242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B1CB7-AADF-F743-9937-106FED5AD15F}"/>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3" name="Footer Placeholder 2">
            <a:extLst>
              <a:ext uri="{FF2B5EF4-FFF2-40B4-BE49-F238E27FC236}">
                <a16:creationId xmlns:a16="http://schemas.microsoft.com/office/drawing/2014/main" id="{1F7F898A-FCA7-B245-8EB3-6FFAFF201737}"/>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F9E1D802-93C4-CF4F-8D01-54248F7DBE58}"/>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240168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F008C-84FA-4D4B-B35C-FDA4C8B731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G"/>
          </a:p>
        </p:txBody>
      </p:sp>
      <p:sp>
        <p:nvSpPr>
          <p:cNvPr id="3" name="Content Placeholder 2">
            <a:extLst>
              <a:ext uri="{FF2B5EF4-FFF2-40B4-BE49-F238E27FC236}">
                <a16:creationId xmlns:a16="http://schemas.microsoft.com/office/drawing/2014/main" id="{5DE85060-8D35-1347-BCB2-6CA599D90B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Text Placeholder 3">
            <a:extLst>
              <a:ext uri="{FF2B5EF4-FFF2-40B4-BE49-F238E27FC236}">
                <a16:creationId xmlns:a16="http://schemas.microsoft.com/office/drawing/2014/main" id="{FCF7BCD4-2830-5340-92FC-3FF45A549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4B7126-32B1-0D45-86F7-EE6AFA61A2B4}"/>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6" name="Footer Placeholder 5">
            <a:extLst>
              <a:ext uri="{FF2B5EF4-FFF2-40B4-BE49-F238E27FC236}">
                <a16:creationId xmlns:a16="http://schemas.microsoft.com/office/drawing/2014/main" id="{C9B7C4AF-CAC0-2945-90F4-FA1AE69DCABF}"/>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F978FC80-2C7B-6C40-9B54-B700368EC2F4}"/>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183986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6FE9-0553-D141-97B7-5926466CA61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G"/>
          </a:p>
        </p:txBody>
      </p:sp>
      <p:sp>
        <p:nvSpPr>
          <p:cNvPr id="3" name="Picture Placeholder 2">
            <a:extLst>
              <a:ext uri="{FF2B5EF4-FFF2-40B4-BE49-F238E27FC236}">
                <a16:creationId xmlns:a16="http://schemas.microsoft.com/office/drawing/2014/main" id="{39F8A2DF-88F8-6148-80C3-C84C98F838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7BCA0D80-2A22-4D46-AAB2-8D3EDA7E7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35C7A8-3573-0C4B-8B5A-9C870BC5796A}"/>
              </a:ext>
            </a:extLst>
          </p:cNvPr>
          <p:cNvSpPr>
            <a:spLocks noGrp="1"/>
          </p:cNvSpPr>
          <p:nvPr>
            <p:ph type="dt" sz="half" idx="10"/>
          </p:nvPr>
        </p:nvSpPr>
        <p:spPr/>
        <p:txBody>
          <a:bodyPr/>
          <a:lstStyle/>
          <a:p>
            <a:fld id="{353AECAC-9B61-0A4A-B283-8B678354A2EB}" type="datetimeFigureOut">
              <a:rPr lang="en-NG" smtClean="0"/>
              <a:t>26/08/2021</a:t>
            </a:fld>
            <a:endParaRPr lang="en-NG"/>
          </a:p>
        </p:txBody>
      </p:sp>
      <p:sp>
        <p:nvSpPr>
          <p:cNvPr id="6" name="Footer Placeholder 5">
            <a:extLst>
              <a:ext uri="{FF2B5EF4-FFF2-40B4-BE49-F238E27FC236}">
                <a16:creationId xmlns:a16="http://schemas.microsoft.com/office/drawing/2014/main" id="{B73A1DCD-C151-C34F-AD3C-E5042747DB65}"/>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5E76C2A0-78DA-EA45-A34B-C2748D9473DD}"/>
              </a:ext>
            </a:extLst>
          </p:cNvPr>
          <p:cNvSpPr>
            <a:spLocks noGrp="1"/>
          </p:cNvSpPr>
          <p:nvPr>
            <p:ph type="sldNum" sz="quarter" idx="12"/>
          </p:nvPr>
        </p:nvSpPr>
        <p:spPr/>
        <p:txBody>
          <a:bodyPr/>
          <a:lstStyle/>
          <a:p>
            <a:fld id="{9842281E-8112-774D-B412-3D58604300CD}" type="slidenum">
              <a:rPr lang="en-NG" smtClean="0"/>
              <a:t>‹#›</a:t>
            </a:fld>
            <a:endParaRPr lang="en-NG"/>
          </a:p>
        </p:txBody>
      </p:sp>
    </p:spTree>
    <p:extLst>
      <p:ext uri="{BB962C8B-B14F-4D97-AF65-F5344CB8AC3E}">
        <p14:creationId xmlns:p14="http://schemas.microsoft.com/office/powerpoint/2010/main" val="205215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7D02D9-BDAF-5D4A-9405-DD7870CEE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G"/>
          </a:p>
        </p:txBody>
      </p:sp>
      <p:sp>
        <p:nvSpPr>
          <p:cNvPr id="3" name="Text Placeholder 2">
            <a:extLst>
              <a:ext uri="{FF2B5EF4-FFF2-40B4-BE49-F238E27FC236}">
                <a16:creationId xmlns:a16="http://schemas.microsoft.com/office/drawing/2014/main" id="{9F5EF130-E108-694A-BEFE-6928D44B0C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G"/>
          </a:p>
        </p:txBody>
      </p:sp>
      <p:sp>
        <p:nvSpPr>
          <p:cNvPr id="4" name="Date Placeholder 3">
            <a:extLst>
              <a:ext uri="{FF2B5EF4-FFF2-40B4-BE49-F238E27FC236}">
                <a16:creationId xmlns:a16="http://schemas.microsoft.com/office/drawing/2014/main" id="{1E6F6A92-063B-0B46-B2A3-FAEB30A18F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AECAC-9B61-0A4A-B283-8B678354A2EB}" type="datetimeFigureOut">
              <a:rPr lang="en-NG" smtClean="0"/>
              <a:t>26/08/2021</a:t>
            </a:fld>
            <a:endParaRPr lang="en-NG"/>
          </a:p>
        </p:txBody>
      </p:sp>
      <p:sp>
        <p:nvSpPr>
          <p:cNvPr id="5" name="Footer Placeholder 4">
            <a:extLst>
              <a:ext uri="{FF2B5EF4-FFF2-40B4-BE49-F238E27FC236}">
                <a16:creationId xmlns:a16="http://schemas.microsoft.com/office/drawing/2014/main" id="{4C2E2DD9-D32F-404E-B40D-E85165D4E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BAFF92BE-440A-B847-80E6-F7374673B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281E-8112-774D-B412-3D58604300CD}" type="slidenum">
              <a:rPr lang="en-NG" smtClean="0"/>
              <a:t>‹#›</a:t>
            </a:fld>
            <a:endParaRPr lang="en-NG"/>
          </a:p>
        </p:txBody>
      </p:sp>
    </p:spTree>
    <p:extLst>
      <p:ext uri="{BB962C8B-B14F-4D97-AF65-F5344CB8AC3E}">
        <p14:creationId xmlns:p14="http://schemas.microsoft.com/office/powerpoint/2010/main" val="3535158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59.svg"/><Relationship Id="rId3" Type="http://schemas.openxmlformats.org/officeDocument/2006/relationships/image" Target="../media/image1.png"/><Relationship Id="rId7" Type="http://schemas.openxmlformats.org/officeDocument/2006/relationships/image" Target="../media/image7.svg"/><Relationship Id="rId12"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4.svg"/><Relationship Id="rId5" Type="http://schemas.openxmlformats.org/officeDocument/2006/relationships/image" Target="../media/image35.svg"/><Relationship Id="rId15" Type="http://schemas.openxmlformats.org/officeDocument/2006/relationships/image" Target="../media/image76.svg"/><Relationship Id="rId10" Type="http://schemas.openxmlformats.org/officeDocument/2006/relationships/image" Target="../media/image73.png"/><Relationship Id="rId4" Type="http://schemas.openxmlformats.org/officeDocument/2006/relationships/image" Target="../media/image34.png"/><Relationship Id="rId9" Type="http://schemas.openxmlformats.org/officeDocument/2006/relationships/image" Target="../media/image72.svg"/><Relationship Id="rId14" Type="http://schemas.openxmlformats.org/officeDocument/2006/relationships/image" Target="../media/image75.png"/></Relationships>
</file>

<file path=ppt/slides/_rels/slide1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2.svg"/><Relationship Id="rId3" Type="http://schemas.openxmlformats.org/officeDocument/2006/relationships/image" Target="../media/image78.png"/><Relationship Id="rId7" Type="http://schemas.openxmlformats.org/officeDocument/2006/relationships/image" Target="../media/image31.svg"/><Relationship Id="rId12" Type="http://schemas.openxmlformats.org/officeDocument/2006/relationships/image" Target="../media/image81.png"/><Relationship Id="rId2" Type="http://schemas.openxmlformats.org/officeDocument/2006/relationships/notesSlide" Target="../notesSlides/notesSlide15.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0.svg"/><Relationship Id="rId5" Type="http://schemas.openxmlformats.org/officeDocument/2006/relationships/image" Target="../media/image41.sv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40.png"/><Relationship Id="rId9" Type="http://schemas.openxmlformats.org/officeDocument/2006/relationships/image" Target="../media/image33.svg"/><Relationship Id="rId14" Type="http://schemas.openxmlformats.org/officeDocument/2006/relationships/image" Target="../media/image83.png"/></Relationships>
</file>

<file path=ppt/slides/_rels/slide1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31.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82.svg"/><Relationship Id="rId5" Type="http://schemas.openxmlformats.org/officeDocument/2006/relationships/image" Target="../media/image33.svg"/><Relationship Id="rId10" Type="http://schemas.openxmlformats.org/officeDocument/2006/relationships/image" Target="../media/image81.png"/><Relationship Id="rId4" Type="http://schemas.openxmlformats.org/officeDocument/2006/relationships/image" Target="../media/image32.png"/><Relationship Id="rId9" Type="http://schemas.openxmlformats.org/officeDocument/2006/relationships/image" Target="../media/image80.sv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5.png"/><Relationship Id="rId7" Type="http://schemas.openxmlformats.org/officeDocument/2006/relationships/image" Target="../media/image89.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svg"/><Relationship Id="rId10" Type="http://schemas.openxmlformats.org/officeDocument/2006/relationships/image" Target="../media/image1.png"/><Relationship Id="rId4" Type="http://schemas.openxmlformats.org/officeDocument/2006/relationships/image" Target="../media/image86.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92.svg"/><Relationship Id="rId13" Type="http://schemas.openxmlformats.org/officeDocument/2006/relationships/image" Target="../media/image30.png"/><Relationship Id="rId18" Type="http://schemas.openxmlformats.org/officeDocument/2006/relationships/image" Target="../media/image98.svg"/><Relationship Id="rId26" Type="http://schemas.openxmlformats.org/officeDocument/2006/relationships/image" Target="../media/image106.svg"/><Relationship Id="rId3" Type="http://schemas.openxmlformats.org/officeDocument/2006/relationships/image" Target="../media/image1.png"/><Relationship Id="rId21" Type="http://schemas.openxmlformats.org/officeDocument/2006/relationships/image" Target="../media/image101.png"/><Relationship Id="rId7" Type="http://schemas.openxmlformats.org/officeDocument/2006/relationships/image" Target="../media/image91.png"/><Relationship Id="rId12" Type="http://schemas.openxmlformats.org/officeDocument/2006/relationships/image" Target="../media/image33.svg"/><Relationship Id="rId17" Type="http://schemas.openxmlformats.org/officeDocument/2006/relationships/image" Target="../media/image97.png"/><Relationship Id="rId25" Type="http://schemas.openxmlformats.org/officeDocument/2006/relationships/image" Target="../media/image105.png"/><Relationship Id="rId2" Type="http://schemas.openxmlformats.org/officeDocument/2006/relationships/notesSlide" Target="../notesSlides/notesSlide19.xml"/><Relationship Id="rId16" Type="http://schemas.openxmlformats.org/officeDocument/2006/relationships/image" Target="../media/image96.svg"/><Relationship Id="rId20" Type="http://schemas.openxmlformats.org/officeDocument/2006/relationships/image" Target="../media/image100.sv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32.png"/><Relationship Id="rId24" Type="http://schemas.openxmlformats.org/officeDocument/2006/relationships/image" Target="../media/image104.svg"/><Relationship Id="rId5" Type="http://schemas.openxmlformats.org/officeDocument/2006/relationships/image" Target="../media/image7.svg"/><Relationship Id="rId15" Type="http://schemas.openxmlformats.org/officeDocument/2006/relationships/image" Target="../media/image95.png"/><Relationship Id="rId23" Type="http://schemas.openxmlformats.org/officeDocument/2006/relationships/image" Target="../media/image103.png"/><Relationship Id="rId10" Type="http://schemas.openxmlformats.org/officeDocument/2006/relationships/image" Target="../media/image94.svg"/><Relationship Id="rId19" Type="http://schemas.openxmlformats.org/officeDocument/2006/relationships/image" Target="../media/image99.png"/><Relationship Id="rId4" Type="http://schemas.openxmlformats.org/officeDocument/2006/relationships/image" Target="../media/image70.png"/><Relationship Id="rId9" Type="http://schemas.openxmlformats.org/officeDocument/2006/relationships/image" Target="../media/image93.png"/><Relationship Id="rId14" Type="http://schemas.openxmlformats.org/officeDocument/2006/relationships/image" Target="../media/image31.svg"/><Relationship Id="rId22" Type="http://schemas.openxmlformats.org/officeDocument/2006/relationships/image" Target="../media/image102.svg"/></Relationships>
</file>

<file path=ppt/slides/_rels/slide21.xml.rels><?xml version="1.0" encoding="UTF-8" standalone="yes"?>
<Relationships xmlns="http://schemas.openxmlformats.org/package/2006/relationships"><Relationship Id="rId8" Type="http://schemas.openxmlformats.org/officeDocument/2006/relationships/image" Target="../media/image112.svg"/><Relationship Id="rId13" Type="http://schemas.openxmlformats.org/officeDocument/2006/relationships/image" Target="../media/image117.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sv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10.svg"/><Relationship Id="rId11" Type="http://schemas.openxmlformats.org/officeDocument/2006/relationships/image" Target="../media/image115.png"/><Relationship Id="rId5" Type="http://schemas.openxmlformats.org/officeDocument/2006/relationships/image" Target="../media/image109.png"/><Relationship Id="rId10" Type="http://schemas.openxmlformats.org/officeDocument/2006/relationships/image" Target="../media/image114.svg"/><Relationship Id="rId4" Type="http://schemas.openxmlformats.org/officeDocument/2006/relationships/image" Target="../media/image108.svg"/><Relationship Id="rId9" Type="http://schemas.openxmlformats.org/officeDocument/2006/relationships/image" Target="../media/image113.png"/><Relationship Id="rId14"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27.png"/><Relationship Id="rId3" Type="http://schemas.openxmlformats.org/officeDocument/2006/relationships/image" Target="../media/image118.svg"/><Relationship Id="rId7" Type="http://schemas.openxmlformats.org/officeDocument/2006/relationships/image" Target="../media/image122.svg"/><Relationship Id="rId12" Type="http://schemas.openxmlformats.org/officeDocument/2006/relationships/image" Target="../media/image126.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125.png"/><Relationship Id="rId5" Type="http://schemas.openxmlformats.org/officeDocument/2006/relationships/image" Target="../media/image120.svg"/><Relationship Id="rId10" Type="http://schemas.openxmlformats.org/officeDocument/2006/relationships/image" Target="../media/image124.svg"/><Relationship Id="rId4" Type="http://schemas.openxmlformats.org/officeDocument/2006/relationships/image" Target="../media/image119.png"/><Relationship Id="rId9" Type="http://schemas.openxmlformats.org/officeDocument/2006/relationships/image" Target="../media/image123.png"/><Relationship Id="rId14" Type="http://schemas.openxmlformats.org/officeDocument/2006/relationships/image" Target="../media/image128.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15.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6.emf"/><Relationship Id="rId18" Type="http://schemas.openxmlformats.org/officeDocument/2006/relationships/image" Target="../media/image41.svg"/><Relationship Id="rId3" Type="http://schemas.openxmlformats.org/officeDocument/2006/relationships/chart" Target="../charts/chart1.xml"/><Relationship Id="rId7" Type="http://schemas.openxmlformats.org/officeDocument/2006/relationships/image" Target="../media/image33.svg"/><Relationship Id="rId12" Type="http://schemas.openxmlformats.org/officeDocument/2006/relationships/image" Target="../media/image1.png"/><Relationship Id="rId17" Type="http://schemas.openxmlformats.org/officeDocument/2006/relationships/image" Target="../media/image40.png"/><Relationship Id="rId2" Type="http://schemas.openxmlformats.org/officeDocument/2006/relationships/notesSlide" Target="../notesSlides/notesSlide7.xml"/><Relationship Id="rId16"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5.svg"/><Relationship Id="rId5" Type="http://schemas.openxmlformats.org/officeDocument/2006/relationships/image" Target="../media/image31.svg"/><Relationship Id="rId15" Type="http://schemas.openxmlformats.org/officeDocument/2006/relationships/image" Target="../media/image38.png"/><Relationship Id="rId10" Type="http://schemas.openxmlformats.org/officeDocument/2006/relationships/image" Target="../media/image4.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37.emf"/></Relationships>
</file>

<file path=ppt/slides/_rels/slide8.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17" Type="http://schemas.openxmlformats.org/officeDocument/2006/relationships/image" Target="../media/image56.png"/><Relationship Id="rId2" Type="http://schemas.openxmlformats.org/officeDocument/2006/relationships/notesSlide" Target="../notesSlides/notesSlide8.xml"/><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19" Type="http://schemas.openxmlformats.org/officeDocument/2006/relationships/image" Target="../media/image1.pn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svg"/><Relationship Id="rId3" Type="http://schemas.openxmlformats.org/officeDocument/2006/relationships/image" Target="../media/image1.png"/><Relationship Id="rId7" Type="http://schemas.openxmlformats.org/officeDocument/2006/relationships/image" Target="../media/image61.svg"/><Relationship Id="rId12"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5" Type="http://schemas.openxmlformats.org/officeDocument/2006/relationships/image" Target="../media/image59.svg"/><Relationship Id="rId15" Type="http://schemas.openxmlformats.org/officeDocument/2006/relationships/image" Target="../media/image69.sv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60FE2D-A134-F348-80D0-3E4F57AAD762}"/>
              </a:ext>
            </a:extLst>
          </p:cNvPr>
          <p:cNvGrpSpPr/>
          <p:nvPr/>
        </p:nvGrpSpPr>
        <p:grpSpPr>
          <a:xfrm>
            <a:off x="0" y="1"/>
            <a:ext cx="12192000" cy="6381081"/>
            <a:chOff x="0" y="1"/>
            <a:chExt cx="12192000" cy="6381081"/>
          </a:xfrm>
        </p:grpSpPr>
        <p:sp>
          <p:nvSpPr>
            <p:cNvPr id="23" name="Rectangle 22">
              <a:extLst>
                <a:ext uri="{FF2B5EF4-FFF2-40B4-BE49-F238E27FC236}">
                  <a16:creationId xmlns:a16="http://schemas.microsoft.com/office/drawing/2014/main" id="{4151F35E-470A-384B-B9A0-67175810690F}"/>
                </a:ext>
              </a:extLst>
            </p:cNvPr>
            <p:cNvSpPr/>
            <p:nvPr/>
          </p:nvSpPr>
          <p:spPr>
            <a:xfrm>
              <a:off x="0" y="1"/>
              <a:ext cx="12192000" cy="3429000"/>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8" name="Rectangle 7">
              <a:extLst>
                <a:ext uri="{FF2B5EF4-FFF2-40B4-BE49-F238E27FC236}">
                  <a16:creationId xmlns:a16="http://schemas.microsoft.com/office/drawing/2014/main" id="{AEB08C90-A9B5-DD4F-9185-94B49E148C86}"/>
                </a:ext>
              </a:extLst>
            </p:cNvPr>
            <p:cNvSpPr/>
            <p:nvPr/>
          </p:nvSpPr>
          <p:spPr>
            <a:xfrm>
              <a:off x="652822" y="704182"/>
              <a:ext cx="10886356" cy="5676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4" name="TextBox 3">
              <a:extLst>
                <a:ext uri="{FF2B5EF4-FFF2-40B4-BE49-F238E27FC236}">
                  <a16:creationId xmlns:a16="http://schemas.microsoft.com/office/drawing/2014/main" id="{0C10C0CF-25F8-734D-AFEA-B68B43873442}"/>
                </a:ext>
              </a:extLst>
            </p:cNvPr>
            <p:cNvSpPr txBox="1"/>
            <p:nvPr/>
          </p:nvSpPr>
          <p:spPr>
            <a:xfrm>
              <a:off x="3654465" y="1449195"/>
              <a:ext cx="4883068" cy="461665"/>
            </a:xfrm>
            <a:prstGeom prst="rect">
              <a:avLst/>
            </a:prstGeom>
            <a:noFill/>
          </p:spPr>
          <p:txBody>
            <a:bodyPr wrap="none" rtlCol="0">
              <a:spAutoFit/>
            </a:bodyPr>
            <a:lstStyle/>
            <a:p>
              <a:pPr algn="ctr"/>
              <a:r>
                <a:rPr lang="en-US" sz="2400" b="1" dirty="0">
                  <a:solidFill>
                    <a:srgbClr val="00632E"/>
                  </a:solidFill>
                  <a:latin typeface="Century Gothic" panose="020B0502020202020204" pitchFamily="34" charset="0"/>
                </a:rPr>
                <a:t>The Rural Electrification Agency</a:t>
              </a:r>
            </a:p>
          </p:txBody>
        </p:sp>
      </p:grpSp>
      <p:sp>
        <p:nvSpPr>
          <p:cNvPr id="9" name="TextBox 8">
            <a:extLst>
              <a:ext uri="{FF2B5EF4-FFF2-40B4-BE49-F238E27FC236}">
                <a16:creationId xmlns:a16="http://schemas.microsoft.com/office/drawing/2014/main" id="{E16C71DA-E175-4548-83F6-C7EC1E9B60A5}"/>
              </a:ext>
            </a:extLst>
          </p:cNvPr>
          <p:cNvSpPr txBox="1"/>
          <p:nvPr/>
        </p:nvSpPr>
        <p:spPr>
          <a:xfrm>
            <a:off x="1773049" y="5413944"/>
            <a:ext cx="8669361" cy="954107"/>
          </a:xfrm>
          <a:prstGeom prst="rect">
            <a:avLst/>
          </a:prstGeom>
          <a:noFill/>
        </p:spPr>
        <p:txBody>
          <a:bodyPr wrap="none" rtlCol="0">
            <a:spAutoFit/>
          </a:bodyPr>
          <a:lstStyle/>
          <a:p>
            <a:pPr algn="ctr"/>
            <a:r>
              <a:rPr lang="en-US" sz="3200" b="1" dirty="0">
                <a:solidFill>
                  <a:schemeClr val="tx1">
                    <a:lumMod val="75000"/>
                    <a:lumOff val="25000"/>
                  </a:schemeClr>
                </a:solidFill>
                <a:latin typeface="Century Gothic" panose="020B0502020202020204" pitchFamily="34" charset="0"/>
              </a:rPr>
              <a:t>COLLABORATION WITH STATES FOR IMPACT:</a:t>
            </a:r>
          </a:p>
          <a:p>
            <a:pPr algn="ctr"/>
            <a:r>
              <a:rPr lang="en-US" sz="2400" b="1" i="1" dirty="0">
                <a:solidFill>
                  <a:schemeClr val="tx1">
                    <a:lumMod val="75000"/>
                    <a:lumOff val="25000"/>
                  </a:schemeClr>
                </a:solidFill>
                <a:latin typeface="Century Gothic" panose="020B0502020202020204" pitchFamily="34" charset="0"/>
              </a:rPr>
              <a:t>Achieving Universal Electrification</a:t>
            </a:r>
          </a:p>
        </p:txBody>
      </p:sp>
      <p:pic>
        <p:nvPicPr>
          <p:cNvPr id="10" name="Picture 9" descr="A picture containing food&#10;&#10;Description automatically generated">
            <a:extLst>
              <a:ext uri="{FF2B5EF4-FFF2-40B4-BE49-F238E27FC236}">
                <a16:creationId xmlns:a16="http://schemas.microsoft.com/office/drawing/2014/main" id="{B2D026A3-B9B3-E14C-AFF6-44EA83E6919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641004" y="799224"/>
            <a:ext cx="933450" cy="679365"/>
          </a:xfrm>
          <a:prstGeom prst="rect">
            <a:avLst/>
          </a:prstGeom>
        </p:spPr>
      </p:pic>
      <p:grpSp>
        <p:nvGrpSpPr>
          <p:cNvPr id="12" name="Group 11">
            <a:extLst>
              <a:ext uri="{FF2B5EF4-FFF2-40B4-BE49-F238E27FC236}">
                <a16:creationId xmlns:a16="http://schemas.microsoft.com/office/drawing/2014/main" id="{80D71E76-B5C8-E847-92D9-DBF09E422E0E}"/>
              </a:ext>
            </a:extLst>
          </p:cNvPr>
          <p:cNvGrpSpPr/>
          <p:nvPr/>
        </p:nvGrpSpPr>
        <p:grpSpPr>
          <a:xfrm>
            <a:off x="4094914" y="2000242"/>
            <a:ext cx="4025630" cy="3289790"/>
            <a:chOff x="1113272" y="1506428"/>
            <a:chExt cx="3540938" cy="2971433"/>
          </a:xfrm>
          <a:solidFill>
            <a:srgbClr val="00632E"/>
          </a:solidFill>
        </p:grpSpPr>
        <p:sp>
          <p:nvSpPr>
            <p:cNvPr id="13" name="Freeform 59">
              <a:extLst>
                <a:ext uri="{FF2B5EF4-FFF2-40B4-BE49-F238E27FC236}">
                  <a16:creationId xmlns:a16="http://schemas.microsoft.com/office/drawing/2014/main" id="{D5E8C386-820C-6F41-9BC2-451861968B0D}"/>
                </a:ext>
              </a:extLst>
            </p:cNvPr>
            <p:cNvSpPr>
              <a:spLocks/>
            </p:cNvSpPr>
            <p:nvPr/>
          </p:nvSpPr>
          <p:spPr bwMode="auto">
            <a:xfrm>
              <a:off x="1588351" y="1506428"/>
              <a:ext cx="708926" cy="554624"/>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 name="Freeform 60">
              <a:extLst>
                <a:ext uri="{FF2B5EF4-FFF2-40B4-BE49-F238E27FC236}">
                  <a16:creationId xmlns:a16="http://schemas.microsoft.com/office/drawing/2014/main" id="{79D51EE3-1665-0149-8786-24A6E0D175C7}"/>
                </a:ext>
              </a:extLst>
            </p:cNvPr>
            <p:cNvSpPr>
              <a:spLocks/>
            </p:cNvSpPr>
            <p:nvPr/>
          </p:nvSpPr>
          <p:spPr bwMode="auto">
            <a:xfrm>
              <a:off x="1393887" y="1673141"/>
              <a:ext cx="743388" cy="916383"/>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 name="Freeform 61">
              <a:extLst>
                <a:ext uri="{FF2B5EF4-FFF2-40B4-BE49-F238E27FC236}">
                  <a16:creationId xmlns:a16="http://schemas.microsoft.com/office/drawing/2014/main" id="{99765AB0-59C1-C44C-8FB7-ED9F58BD7A3A}"/>
                </a:ext>
              </a:extLst>
            </p:cNvPr>
            <p:cNvSpPr>
              <a:spLocks/>
            </p:cNvSpPr>
            <p:nvPr/>
          </p:nvSpPr>
          <p:spPr bwMode="auto">
            <a:xfrm>
              <a:off x="1692966" y="1687307"/>
              <a:ext cx="771695" cy="716979"/>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 name="Freeform 62">
              <a:extLst>
                <a:ext uri="{FF2B5EF4-FFF2-40B4-BE49-F238E27FC236}">
                  <a16:creationId xmlns:a16="http://schemas.microsoft.com/office/drawing/2014/main" id="{BC5AA4D3-48D4-1B4C-923D-EB172C3EC952}"/>
                </a:ext>
              </a:extLst>
            </p:cNvPr>
            <p:cNvSpPr>
              <a:spLocks/>
            </p:cNvSpPr>
            <p:nvPr/>
          </p:nvSpPr>
          <p:spPr bwMode="auto">
            <a:xfrm>
              <a:off x="1422195" y="2288785"/>
              <a:ext cx="1074466" cy="937085"/>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 name="Freeform 63">
              <a:extLst>
                <a:ext uri="{FF2B5EF4-FFF2-40B4-BE49-F238E27FC236}">
                  <a16:creationId xmlns:a16="http://schemas.microsoft.com/office/drawing/2014/main" id="{F6412364-8B6D-954F-AE26-D6DBFB4BE640}"/>
                </a:ext>
              </a:extLst>
            </p:cNvPr>
            <p:cNvSpPr>
              <a:spLocks/>
            </p:cNvSpPr>
            <p:nvPr/>
          </p:nvSpPr>
          <p:spPr bwMode="auto">
            <a:xfrm>
              <a:off x="2144661" y="2251738"/>
              <a:ext cx="793850" cy="728965"/>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8" name="Freeform 64">
              <a:extLst>
                <a:ext uri="{FF2B5EF4-FFF2-40B4-BE49-F238E27FC236}">
                  <a16:creationId xmlns:a16="http://schemas.microsoft.com/office/drawing/2014/main" id="{12FBC599-5BB8-C54D-8D62-3B1E1CBBF1DF}"/>
                </a:ext>
              </a:extLst>
            </p:cNvPr>
            <p:cNvSpPr>
              <a:spLocks/>
            </p:cNvSpPr>
            <p:nvPr/>
          </p:nvSpPr>
          <p:spPr bwMode="auto">
            <a:xfrm>
              <a:off x="2367430" y="1688396"/>
              <a:ext cx="640003" cy="636346"/>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9" name="Freeform 65">
              <a:extLst>
                <a:ext uri="{FF2B5EF4-FFF2-40B4-BE49-F238E27FC236}">
                  <a16:creationId xmlns:a16="http://schemas.microsoft.com/office/drawing/2014/main" id="{E99B804D-D0AB-3240-A428-3B7F990F9D3E}"/>
                </a:ext>
              </a:extLst>
            </p:cNvPr>
            <p:cNvSpPr>
              <a:spLocks/>
            </p:cNvSpPr>
            <p:nvPr/>
          </p:nvSpPr>
          <p:spPr bwMode="auto">
            <a:xfrm>
              <a:off x="2620970" y="1905234"/>
              <a:ext cx="489848" cy="64724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20" name="Freeform 66">
              <a:extLst>
                <a:ext uri="{FF2B5EF4-FFF2-40B4-BE49-F238E27FC236}">
                  <a16:creationId xmlns:a16="http://schemas.microsoft.com/office/drawing/2014/main" id="{44C82285-2049-194C-930D-82B4D66973F9}"/>
                </a:ext>
              </a:extLst>
            </p:cNvPr>
            <p:cNvSpPr>
              <a:spLocks/>
            </p:cNvSpPr>
            <p:nvPr/>
          </p:nvSpPr>
          <p:spPr bwMode="auto">
            <a:xfrm>
              <a:off x="2767433" y="1771209"/>
              <a:ext cx="700310" cy="659229"/>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1" name="Freeform 67">
              <a:extLst>
                <a:ext uri="{FF2B5EF4-FFF2-40B4-BE49-F238E27FC236}">
                  <a16:creationId xmlns:a16="http://schemas.microsoft.com/office/drawing/2014/main" id="{17113930-BFA9-1F41-8648-85C28B338B14}"/>
                </a:ext>
              </a:extLst>
            </p:cNvPr>
            <p:cNvSpPr>
              <a:spLocks/>
            </p:cNvSpPr>
            <p:nvPr/>
          </p:nvSpPr>
          <p:spPr bwMode="auto">
            <a:xfrm>
              <a:off x="2932357" y="1948820"/>
              <a:ext cx="637542" cy="927279"/>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2" name="Freeform 68">
              <a:extLst>
                <a:ext uri="{FF2B5EF4-FFF2-40B4-BE49-F238E27FC236}">
                  <a16:creationId xmlns:a16="http://schemas.microsoft.com/office/drawing/2014/main" id="{1A160E40-489F-8A46-B1D3-C19C9C48AFEC}"/>
                </a:ext>
              </a:extLst>
            </p:cNvPr>
            <p:cNvSpPr>
              <a:spLocks/>
            </p:cNvSpPr>
            <p:nvPr/>
          </p:nvSpPr>
          <p:spPr bwMode="auto">
            <a:xfrm>
              <a:off x="3224050" y="1667693"/>
              <a:ext cx="795081" cy="889142"/>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4" name="Freeform 69">
              <a:extLst>
                <a:ext uri="{FF2B5EF4-FFF2-40B4-BE49-F238E27FC236}">
                  <a16:creationId xmlns:a16="http://schemas.microsoft.com/office/drawing/2014/main" id="{D4BA41FC-7F8E-E749-A347-FF176704F802}"/>
                </a:ext>
              </a:extLst>
            </p:cNvPr>
            <p:cNvSpPr>
              <a:spLocks/>
            </p:cNvSpPr>
            <p:nvPr/>
          </p:nvSpPr>
          <p:spPr bwMode="auto">
            <a:xfrm>
              <a:off x="3432052" y="2290965"/>
              <a:ext cx="434463" cy="562252"/>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5" name="Freeform 70">
              <a:extLst>
                <a:ext uri="{FF2B5EF4-FFF2-40B4-BE49-F238E27FC236}">
                  <a16:creationId xmlns:a16="http://schemas.microsoft.com/office/drawing/2014/main" id="{EE1390DC-422B-BE46-AC9D-6372120A5AE9}"/>
                </a:ext>
              </a:extLst>
            </p:cNvPr>
            <p:cNvSpPr>
              <a:spLocks/>
            </p:cNvSpPr>
            <p:nvPr/>
          </p:nvSpPr>
          <p:spPr bwMode="auto">
            <a:xfrm>
              <a:off x="1155117" y="2641827"/>
              <a:ext cx="992004" cy="6635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6" name="Freeform 71">
              <a:extLst>
                <a:ext uri="{FF2B5EF4-FFF2-40B4-BE49-F238E27FC236}">
                  <a16:creationId xmlns:a16="http://schemas.microsoft.com/office/drawing/2014/main" id="{65536788-1139-CC45-8702-4741DF2D9356}"/>
                </a:ext>
              </a:extLst>
            </p:cNvPr>
            <p:cNvSpPr>
              <a:spLocks/>
            </p:cNvSpPr>
            <p:nvPr/>
          </p:nvSpPr>
          <p:spPr bwMode="auto">
            <a:xfrm>
              <a:off x="2337891" y="2906607"/>
              <a:ext cx="243694" cy="319263"/>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7" name="Freeform 72">
              <a:extLst>
                <a:ext uri="{FF2B5EF4-FFF2-40B4-BE49-F238E27FC236}">
                  <a16:creationId xmlns:a16="http://schemas.microsoft.com/office/drawing/2014/main" id="{BF447304-36E6-6C4F-A549-2791CAE65BF3}"/>
                </a:ext>
              </a:extLst>
            </p:cNvPr>
            <p:cNvSpPr>
              <a:spLocks/>
            </p:cNvSpPr>
            <p:nvPr/>
          </p:nvSpPr>
          <p:spPr bwMode="auto">
            <a:xfrm>
              <a:off x="2446200" y="2896801"/>
              <a:ext cx="740927" cy="451109"/>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8" name="Freeform 73">
              <a:extLst>
                <a:ext uri="{FF2B5EF4-FFF2-40B4-BE49-F238E27FC236}">
                  <a16:creationId xmlns:a16="http://schemas.microsoft.com/office/drawing/2014/main" id="{06769110-DD04-D445-AFE7-2FFF7AFC28E6}"/>
                </a:ext>
              </a:extLst>
            </p:cNvPr>
            <p:cNvSpPr>
              <a:spLocks/>
            </p:cNvSpPr>
            <p:nvPr/>
          </p:nvSpPr>
          <p:spPr bwMode="auto">
            <a:xfrm>
              <a:off x="2886817" y="2584076"/>
              <a:ext cx="603080" cy="625451"/>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9" name="Freeform 74">
              <a:extLst>
                <a:ext uri="{FF2B5EF4-FFF2-40B4-BE49-F238E27FC236}">
                  <a16:creationId xmlns:a16="http://schemas.microsoft.com/office/drawing/2014/main" id="{08899216-61FD-544B-8FC0-4152F2FA150B}"/>
                </a:ext>
              </a:extLst>
            </p:cNvPr>
            <p:cNvSpPr>
              <a:spLocks/>
            </p:cNvSpPr>
            <p:nvPr/>
          </p:nvSpPr>
          <p:spPr bwMode="auto">
            <a:xfrm>
              <a:off x="3072664" y="2811810"/>
              <a:ext cx="744618" cy="977402"/>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0" name="Freeform 75">
              <a:extLst>
                <a:ext uri="{FF2B5EF4-FFF2-40B4-BE49-F238E27FC236}">
                  <a16:creationId xmlns:a16="http://schemas.microsoft.com/office/drawing/2014/main" id="{EC2648DC-E49C-3946-ABDA-7AFF619AE4AF}"/>
                </a:ext>
              </a:extLst>
            </p:cNvPr>
            <p:cNvSpPr>
              <a:spLocks/>
            </p:cNvSpPr>
            <p:nvPr/>
          </p:nvSpPr>
          <p:spPr bwMode="auto">
            <a:xfrm>
              <a:off x="3696668" y="2402108"/>
              <a:ext cx="705234" cy="1062394"/>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1" name="Freeform 76">
              <a:extLst>
                <a:ext uri="{FF2B5EF4-FFF2-40B4-BE49-F238E27FC236}">
                  <a16:creationId xmlns:a16="http://schemas.microsoft.com/office/drawing/2014/main" id="{0F36C377-1C3B-F742-A449-41553F954DB3}"/>
                </a:ext>
              </a:extLst>
            </p:cNvPr>
            <p:cNvSpPr>
              <a:spLocks/>
            </p:cNvSpPr>
            <p:nvPr/>
          </p:nvSpPr>
          <p:spPr bwMode="auto">
            <a:xfrm>
              <a:off x="1141579" y="2933849"/>
              <a:ext cx="556310" cy="639615"/>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2" name="Freeform 77">
              <a:extLst>
                <a:ext uri="{FF2B5EF4-FFF2-40B4-BE49-F238E27FC236}">
                  <a16:creationId xmlns:a16="http://schemas.microsoft.com/office/drawing/2014/main" id="{1CFA5E29-1C3B-0841-A562-81AD4AC41EA9}"/>
                </a:ext>
              </a:extLst>
            </p:cNvPr>
            <p:cNvSpPr>
              <a:spLocks/>
            </p:cNvSpPr>
            <p:nvPr/>
          </p:nvSpPr>
          <p:spPr bwMode="auto">
            <a:xfrm>
              <a:off x="1518196" y="3267277"/>
              <a:ext cx="296616" cy="367206"/>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3" name="Freeform 78">
              <a:extLst>
                <a:ext uri="{FF2B5EF4-FFF2-40B4-BE49-F238E27FC236}">
                  <a16:creationId xmlns:a16="http://schemas.microsoft.com/office/drawing/2014/main" id="{5DC1354B-902A-B341-B42C-E533D7F3220F}"/>
                </a:ext>
              </a:extLst>
            </p:cNvPr>
            <p:cNvSpPr>
              <a:spLocks/>
            </p:cNvSpPr>
            <p:nvPr/>
          </p:nvSpPr>
          <p:spPr bwMode="auto">
            <a:xfrm>
              <a:off x="1791429" y="3271636"/>
              <a:ext cx="265847" cy="268050"/>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4" name="Freeform 79">
              <a:extLst>
                <a:ext uri="{FF2B5EF4-FFF2-40B4-BE49-F238E27FC236}">
                  <a16:creationId xmlns:a16="http://schemas.microsoft.com/office/drawing/2014/main" id="{C432B40C-63A9-FF4B-9B6D-FB2297CCCE78}"/>
                </a:ext>
              </a:extLst>
            </p:cNvPr>
            <p:cNvSpPr>
              <a:spLocks/>
            </p:cNvSpPr>
            <p:nvPr/>
          </p:nvSpPr>
          <p:spPr bwMode="auto">
            <a:xfrm>
              <a:off x="1931736" y="3064606"/>
              <a:ext cx="697849" cy="716979"/>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5" name="Freeform 80">
              <a:extLst>
                <a:ext uri="{FF2B5EF4-FFF2-40B4-BE49-F238E27FC236}">
                  <a16:creationId xmlns:a16="http://schemas.microsoft.com/office/drawing/2014/main" id="{0226C6BB-D2BA-0F45-BDCD-3E3231EF75B6}"/>
                </a:ext>
              </a:extLst>
            </p:cNvPr>
            <p:cNvSpPr>
              <a:spLocks/>
            </p:cNvSpPr>
            <p:nvPr/>
          </p:nvSpPr>
          <p:spPr bwMode="auto">
            <a:xfrm>
              <a:off x="2536047" y="3262919"/>
              <a:ext cx="722465" cy="546997"/>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6" name="Freeform 81">
              <a:extLst>
                <a:ext uri="{FF2B5EF4-FFF2-40B4-BE49-F238E27FC236}">
                  <a16:creationId xmlns:a16="http://schemas.microsoft.com/office/drawing/2014/main" id="{406DE92D-BE92-8C48-9FAB-7EB0CF835A6A}"/>
                </a:ext>
              </a:extLst>
            </p:cNvPr>
            <p:cNvSpPr>
              <a:spLocks/>
            </p:cNvSpPr>
            <p:nvPr/>
          </p:nvSpPr>
          <p:spPr bwMode="auto">
            <a:xfrm>
              <a:off x="2652971" y="3648650"/>
              <a:ext cx="457848" cy="77037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7" name="Freeform 82">
              <a:extLst>
                <a:ext uri="{FF2B5EF4-FFF2-40B4-BE49-F238E27FC236}">
                  <a16:creationId xmlns:a16="http://schemas.microsoft.com/office/drawing/2014/main" id="{596B0F7B-7294-104E-BD2C-0798B5458A1C}"/>
                </a:ext>
              </a:extLst>
            </p:cNvPr>
            <p:cNvSpPr>
              <a:spLocks/>
            </p:cNvSpPr>
            <p:nvPr/>
          </p:nvSpPr>
          <p:spPr bwMode="auto">
            <a:xfrm>
              <a:off x="1113272" y="3316310"/>
              <a:ext cx="587079" cy="512128"/>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8" name="Freeform 83">
              <a:extLst>
                <a:ext uri="{FF2B5EF4-FFF2-40B4-BE49-F238E27FC236}">
                  <a16:creationId xmlns:a16="http://schemas.microsoft.com/office/drawing/2014/main" id="{8933759F-78F3-A842-92B5-9C93ECD68AF0}"/>
                </a:ext>
              </a:extLst>
            </p:cNvPr>
            <p:cNvSpPr>
              <a:spLocks/>
            </p:cNvSpPr>
            <p:nvPr/>
          </p:nvSpPr>
          <p:spPr bwMode="auto">
            <a:xfrm>
              <a:off x="1622812" y="3379510"/>
              <a:ext cx="484925" cy="590582"/>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9" name="Freeform 84">
              <a:extLst>
                <a:ext uri="{FF2B5EF4-FFF2-40B4-BE49-F238E27FC236}">
                  <a16:creationId xmlns:a16="http://schemas.microsoft.com/office/drawing/2014/main" id="{84D13119-4126-7542-8780-197DF0DD786E}"/>
                </a:ext>
              </a:extLst>
            </p:cNvPr>
            <p:cNvSpPr>
              <a:spLocks/>
            </p:cNvSpPr>
            <p:nvPr/>
          </p:nvSpPr>
          <p:spPr bwMode="auto">
            <a:xfrm>
              <a:off x="1824659" y="3453604"/>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0" name="Freeform 85">
              <a:extLst>
                <a:ext uri="{FF2B5EF4-FFF2-40B4-BE49-F238E27FC236}">
                  <a16:creationId xmlns:a16="http://schemas.microsoft.com/office/drawing/2014/main" id="{0A728D11-3AF9-144A-AC0F-A9C33B78234D}"/>
                </a:ext>
              </a:extLst>
            </p:cNvPr>
            <p:cNvSpPr>
              <a:spLocks/>
            </p:cNvSpPr>
            <p:nvPr/>
          </p:nvSpPr>
          <p:spPr bwMode="auto">
            <a:xfrm>
              <a:off x="1125579" y="3682428"/>
              <a:ext cx="462772" cy="12748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41" name="Freeform 86">
              <a:extLst>
                <a:ext uri="{FF2B5EF4-FFF2-40B4-BE49-F238E27FC236}">
                  <a16:creationId xmlns:a16="http://schemas.microsoft.com/office/drawing/2014/main" id="{47FF9936-E647-854E-A7A6-81DC2AE762E8}"/>
                </a:ext>
              </a:extLst>
            </p:cNvPr>
            <p:cNvSpPr>
              <a:spLocks/>
            </p:cNvSpPr>
            <p:nvPr/>
          </p:nvSpPr>
          <p:spPr bwMode="auto">
            <a:xfrm>
              <a:off x="1796351" y="3799019"/>
              <a:ext cx="518155" cy="452199"/>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2" name="Freeform 87">
              <a:extLst>
                <a:ext uri="{FF2B5EF4-FFF2-40B4-BE49-F238E27FC236}">
                  <a16:creationId xmlns:a16="http://schemas.microsoft.com/office/drawing/2014/main" id="{46849F9B-5AF5-284D-A1CC-6888E68CF1DC}"/>
                </a:ext>
              </a:extLst>
            </p:cNvPr>
            <p:cNvSpPr>
              <a:spLocks/>
            </p:cNvSpPr>
            <p:nvPr/>
          </p:nvSpPr>
          <p:spPr bwMode="auto">
            <a:xfrm>
              <a:off x="1924351" y="4162957"/>
              <a:ext cx="316308" cy="314904"/>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3" name="Freeform 88">
              <a:extLst>
                <a:ext uri="{FF2B5EF4-FFF2-40B4-BE49-F238E27FC236}">
                  <a16:creationId xmlns:a16="http://schemas.microsoft.com/office/drawing/2014/main" id="{20C35B6B-AFB7-3B45-8DA2-B543C39C0C4B}"/>
                </a:ext>
              </a:extLst>
            </p:cNvPr>
            <p:cNvSpPr>
              <a:spLocks/>
            </p:cNvSpPr>
            <p:nvPr/>
          </p:nvSpPr>
          <p:spPr bwMode="auto">
            <a:xfrm>
              <a:off x="2267739" y="3680249"/>
              <a:ext cx="220308" cy="336696"/>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4" name="Freeform 89">
              <a:extLst>
                <a:ext uri="{FF2B5EF4-FFF2-40B4-BE49-F238E27FC236}">
                  <a16:creationId xmlns:a16="http://schemas.microsoft.com/office/drawing/2014/main" id="{13AFCB1D-0FBC-6D4A-9197-D43103AB2A04}"/>
                </a:ext>
              </a:extLst>
            </p:cNvPr>
            <p:cNvSpPr>
              <a:spLocks/>
            </p:cNvSpPr>
            <p:nvPr/>
          </p:nvSpPr>
          <p:spPr bwMode="auto">
            <a:xfrm>
              <a:off x="2411738" y="3609423"/>
              <a:ext cx="219078" cy="336696"/>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5" name="Freeform 90">
              <a:extLst>
                <a:ext uri="{FF2B5EF4-FFF2-40B4-BE49-F238E27FC236}">
                  <a16:creationId xmlns:a16="http://schemas.microsoft.com/office/drawing/2014/main" id="{CC05FA1C-789B-E847-809C-C57E92D077DF}"/>
                </a:ext>
              </a:extLst>
            </p:cNvPr>
            <p:cNvSpPr>
              <a:spLocks/>
            </p:cNvSpPr>
            <p:nvPr/>
          </p:nvSpPr>
          <p:spPr bwMode="auto">
            <a:xfrm>
              <a:off x="2531125" y="3700952"/>
              <a:ext cx="305232" cy="335607"/>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6" name="Freeform 91">
              <a:extLst>
                <a:ext uri="{FF2B5EF4-FFF2-40B4-BE49-F238E27FC236}">
                  <a16:creationId xmlns:a16="http://schemas.microsoft.com/office/drawing/2014/main" id="{A5866D16-8BBA-AC4F-8731-CF0D89181D0A}"/>
                </a:ext>
              </a:extLst>
            </p:cNvPr>
            <p:cNvSpPr>
              <a:spLocks/>
            </p:cNvSpPr>
            <p:nvPr/>
          </p:nvSpPr>
          <p:spPr bwMode="auto">
            <a:xfrm>
              <a:off x="2257892" y="3964644"/>
              <a:ext cx="242462" cy="223375"/>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7" name="Freeform 92">
              <a:extLst>
                <a:ext uri="{FF2B5EF4-FFF2-40B4-BE49-F238E27FC236}">
                  <a16:creationId xmlns:a16="http://schemas.microsoft.com/office/drawing/2014/main" id="{8E524C58-9EAB-4141-A1BB-33A4609B2162}"/>
                </a:ext>
              </a:extLst>
            </p:cNvPr>
            <p:cNvSpPr>
              <a:spLocks/>
            </p:cNvSpPr>
            <p:nvPr/>
          </p:nvSpPr>
          <p:spPr bwMode="auto">
            <a:xfrm>
              <a:off x="2414201" y="3911251"/>
              <a:ext cx="263386" cy="402076"/>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8" name="Freeform 93">
              <a:extLst>
                <a:ext uri="{FF2B5EF4-FFF2-40B4-BE49-F238E27FC236}">
                  <a16:creationId xmlns:a16="http://schemas.microsoft.com/office/drawing/2014/main" id="{3C567350-101E-6E47-AE71-132FA6FDBC74}"/>
                </a:ext>
              </a:extLst>
            </p:cNvPr>
            <p:cNvSpPr>
              <a:spLocks/>
            </p:cNvSpPr>
            <p:nvPr/>
          </p:nvSpPr>
          <p:spPr bwMode="auto">
            <a:xfrm>
              <a:off x="2195122" y="4087772"/>
              <a:ext cx="324924" cy="383551"/>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9" name="Freeform 94">
              <a:extLst>
                <a:ext uri="{FF2B5EF4-FFF2-40B4-BE49-F238E27FC236}">
                  <a16:creationId xmlns:a16="http://schemas.microsoft.com/office/drawing/2014/main" id="{41594413-4E8F-2342-958E-BCAF016B94A0}"/>
                </a:ext>
              </a:extLst>
            </p:cNvPr>
            <p:cNvSpPr>
              <a:spLocks/>
            </p:cNvSpPr>
            <p:nvPr/>
          </p:nvSpPr>
          <p:spPr bwMode="auto">
            <a:xfrm>
              <a:off x="2502815" y="4126999"/>
              <a:ext cx="246155" cy="293112"/>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0" name="Freeform 95">
              <a:extLst>
                <a:ext uri="{FF2B5EF4-FFF2-40B4-BE49-F238E27FC236}">
                  <a16:creationId xmlns:a16="http://schemas.microsoft.com/office/drawing/2014/main" id="{A46FDB4C-97D0-5A4C-8310-501860588314}"/>
                </a:ext>
              </a:extLst>
            </p:cNvPr>
            <p:cNvSpPr>
              <a:spLocks/>
            </p:cNvSpPr>
            <p:nvPr/>
          </p:nvSpPr>
          <p:spPr bwMode="auto">
            <a:xfrm>
              <a:off x="3748359" y="1555461"/>
              <a:ext cx="905851" cy="114302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spTree>
    <p:extLst>
      <p:ext uri="{BB962C8B-B14F-4D97-AF65-F5344CB8AC3E}">
        <p14:creationId xmlns:p14="http://schemas.microsoft.com/office/powerpoint/2010/main" val="103566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F1BFE-C842-E648-ACE6-7E41E6BCC83D}"/>
              </a:ext>
            </a:extLst>
          </p:cNvPr>
          <p:cNvSpPr>
            <a:spLocks noGrp="1"/>
          </p:cNvSpPr>
          <p:nvPr>
            <p:ph type="sldNum" sz="quarter" idx="12"/>
          </p:nvPr>
        </p:nvSpPr>
        <p:spPr/>
        <p:txBody>
          <a:bodyPr/>
          <a:lstStyle/>
          <a:p>
            <a:fld id="{396CE113-FF57-7649-A2EE-772FBDF6E8DF}" type="slidenum">
              <a:rPr lang="en-US" smtClean="0"/>
              <a:t>10</a:t>
            </a:fld>
            <a:endParaRPr lang="en-US" dirty="0"/>
          </a:p>
        </p:txBody>
      </p:sp>
      <p:sp>
        <p:nvSpPr>
          <p:cNvPr id="3" name="Slide Number Placeholder 1">
            <a:extLst>
              <a:ext uri="{FF2B5EF4-FFF2-40B4-BE49-F238E27FC236}">
                <a16:creationId xmlns:a16="http://schemas.microsoft.com/office/drawing/2014/main" id="{E6F24B92-E293-DA4A-9B94-5A8553EF2E1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CE113-FF57-7649-A2EE-772FBDF6E8DF}" type="slidenum">
              <a:rPr lang="en-US" smtClean="0">
                <a:solidFill>
                  <a:schemeClr val="tx1"/>
                </a:solidFill>
              </a:rPr>
              <a:pPr/>
              <a:t>10</a:t>
            </a:fld>
            <a:endParaRPr lang="en-US" dirty="0">
              <a:solidFill>
                <a:schemeClr val="tx1"/>
              </a:solidFill>
            </a:endParaRPr>
          </a:p>
        </p:txBody>
      </p:sp>
      <p:pic>
        <p:nvPicPr>
          <p:cNvPr id="4" name="Picture 3" descr="A picture containing food&#10;&#10;Description automatically generated">
            <a:extLst>
              <a:ext uri="{FF2B5EF4-FFF2-40B4-BE49-F238E27FC236}">
                <a16:creationId xmlns:a16="http://schemas.microsoft.com/office/drawing/2014/main" id="{9A00BE20-B35D-7C4C-AAF9-6C57D48748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
        <p:nvSpPr>
          <p:cNvPr id="5" name="Rectangle 4">
            <a:extLst>
              <a:ext uri="{FF2B5EF4-FFF2-40B4-BE49-F238E27FC236}">
                <a16:creationId xmlns:a16="http://schemas.microsoft.com/office/drawing/2014/main" id="{72F501F6-D3E2-3347-9B0A-6609F7CAAAB6}"/>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BF5ED25A-0D60-3443-87CC-DF43DD637284}"/>
              </a:ext>
            </a:extLst>
          </p:cNvPr>
          <p:cNvSpPr txBox="1"/>
          <p:nvPr/>
        </p:nvSpPr>
        <p:spPr>
          <a:xfrm>
            <a:off x="2831197" y="491202"/>
            <a:ext cx="6771405"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Energizing Education Programme</a:t>
            </a:r>
          </a:p>
        </p:txBody>
      </p:sp>
      <p:cxnSp>
        <p:nvCxnSpPr>
          <p:cNvPr id="7" name="Straight Connector 6">
            <a:extLst>
              <a:ext uri="{FF2B5EF4-FFF2-40B4-BE49-F238E27FC236}">
                <a16:creationId xmlns:a16="http://schemas.microsoft.com/office/drawing/2014/main" id="{AEB8D5E9-E638-C74F-B980-0D9BF86F7B29}"/>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F9D4C3-1F40-C34A-8178-9B96E5662B18}"/>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B7714F55-6697-2746-A29F-57C7D2B507AA}"/>
              </a:ext>
            </a:extLst>
          </p:cNvPr>
          <p:cNvGraphicFramePr>
            <a:graphicFrameLocks noGrp="1"/>
          </p:cNvGraphicFramePr>
          <p:nvPr/>
        </p:nvGraphicFramePr>
        <p:xfrm>
          <a:off x="490537" y="1699629"/>
          <a:ext cx="5605463" cy="4392286"/>
        </p:xfrm>
        <a:graphic>
          <a:graphicData uri="http://schemas.openxmlformats.org/drawingml/2006/table">
            <a:tbl>
              <a:tblPr>
                <a:tableStyleId>{8799B23B-EC83-4686-B30A-512413B5E67A}</a:tableStyleId>
              </a:tblPr>
              <a:tblGrid>
                <a:gridCol w="612627">
                  <a:extLst>
                    <a:ext uri="{9D8B030D-6E8A-4147-A177-3AD203B41FA5}">
                      <a16:colId xmlns:a16="http://schemas.microsoft.com/office/drawing/2014/main" val="1899302277"/>
                    </a:ext>
                  </a:extLst>
                </a:gridCol>
                <a:gridCol w="3926036">
                  <a:extLst>
                    <a:ext uri="{9D8B030D-6E8A-4147-A177-3AD203B41FA5}">
                      <a16:colId xmlns:a16="http://schemas.microsoft.com/office/drawing/2014/main" val="3737306962"/>
                    </a:ext>
                  </a:extLst>
                </a:gridCol>
                <a:gridCol w="1066800">
                  <a:extLst>
                    <a:ext uri="{9D8B030D-6E8A-4147-A177-3AD203B41FA5}">
                      <a16:colId xmlns:a16="http://schemas.microsoft.com/office/drawing/2014/main" val="677843731"/>
                    </a:ext>
                  </a:extLst>
                </a:gridCol>
              </a:tblGrid>
              <a:tr h="185848">
                <a:tc>
                  <a:txBody>
                    <a:bodyPr/>
                    <a:lstStyle/>
                    <a:p>
                      <a:pPr algn="ctr" fontAlgn="ctr"/>
                      <a:r>
                        <a:rPr lang="en-GB" sz="1400" b="1" u="none" strike="noStrike" dirty="0">
                          <a:solidFill>
                            <a:schemeClr val="bg1"/>
                          </a:solidFill>
                          <a:effectLst/>
                          <a:latin typeface="Century Gothic" panose="020B0502020202020204" pitchFamily="34" charset="0"/>
                        </a:rPr>
                        <a:t> S/N </a:t>
                      </a:r>
                      <a:endParaRPr lang="en-GB" sz="1400" b="1"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ctr" fontAlgn="ctr"/>
                      <a:r>
                        <a:rPr lang="en-GB" sz="1400" b="1" u="none" strike="noStrike" dirty="0">
                          <a:solidFill>
                            <a:schemeClr val="bg1"/>
                          </a:solidFill>
                          <a:effectLst/>
                          <a:latin typeface="Century Gothic" panose="020B0502020202020204" pitchFamily="34" charset="0"/>
                        </a:rPr>
                        <a:t> UNIVERSITIES </a:t>
                      </a:r>
                      <a:endParaRPr lang="en-GB" sz="1400" b="1"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ctr" fontAlgn="ctr"/>
                      <a:r>
                        <a:rPr lang="en-GB" sz="1400" b="1" u="none" strike="noStrike" dirty="0">
                          <a:solidFill>
                            <a:schemeClr val="bg1"/>
                          </a:solidFill>
                          <a:effectLst/>
                          <a:latin typeface="Century Gothic" panose="020B0502020202020204" pitchFamily="34" charset="0"/>
                        </a:rPr>
                        <a:t> State </a:t>
                      </a:r>
                      <a:endParaRPr lang="en-GB" sz="1400" b="1"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extLst>
                  <a:ext uri="{0D108BD9-81ED-4DB2-BD59-A6C34878D82A}">
                    <a16:rowId xmlns:a16="http://schemas.microsoft.com/office/drawing/2014/main" val="2042737130"/>
                  </a:ext>
                </a:extLst>
              </a:tr>
              <a:tr h="185848">
                <a:tc>
                  <a:txBody>
                    <a:bodyPr/>
                    <a:lstStyle/>
                    <a:p>
                      <a:pPr algn="ctr" fontAlgn="ctr"/>
                      <a:endParaRPr lang="en-GB" sz="1400" b="1" i="0" u="none" strike="noStrike" dirty="0">
                        <a:solidFill>
                          <a:schemeClr val="bg1"/>
                        </a:solidFill>
                        <a:effectLst/>
                        <a:latin typeface="Century Gothic" panose="020B0502020202020204" pitchFamily="34" charset="0"/>
                      </a:endParaRPr>
                    </a:p>
                  </a:txBody>
                  <a:tcPr marL="7163" marR="7163" marT="7163" marB="0" anchor="ctr">
                    <a:solidFill>
                      <a:schemeClr val="bg2">
                        <a:lumMod val="75000"/>
                      </a:schemeClr>
                    </a:solidFill>
                  </a:tcPr>
                </a:tc>
                <a:tc>
                  <a:txBody>
                    <a:bodyPr/>
                    <a:lstStyle/>
                    <a:p>
                      <a:pPr algn="ctr" fontAlgn="ctr"/>
                      <a:r>
                        <a:rPr lang="en-GB" sz="1400" b="1" i="0" u="none" strike="noStrike" dirty="0">
                          <a:solidFill>
                            <a:schemeClr val="bg1"/>
                          </a:solidFill>
                          <a:effectLst/>
                          <a:latin typeface="Century Gothic" panose="020B0502020202020204" pitchFamily="34" charset="0"/>
                        </a:rPr>
                        <a:t>Phase II (World Bank-Funded)</a:t>
                      </a:r>
                    </a:p>
                  </a:txBody>
                  <a:tcPr marL="7163" marR="7163" marT="7163" marB="0" anchor="ctr">
                    <a:solidFill>
                      <a:schemeClr val="bg2">
                        <a:lumMod val="75000"/>
                      </a:schemeClr>
                    </a:solidFill>
                  </a:tcPr>
                </a:tc>
                <a:tc>
                  <a:txBody>
                    <a:bodyPr/>
                    <a:lstStyle/>
                    <a:p>
                      <a:pPr algn="ctr" fontAlgn="ctr"/>
                      <a:endParaRPr lang="en-GB" sz="1400" b="1" i="0" u="none" strike="noStrike" dirty="0">
                        <a:solidFill>
                          <a:schemeClr val="bg1"/>
                        </a:solidFill>
                        <a:effectLst/>
                        <a:latin typeface="Century Gothic" panose="020B0502020202020204" pitchFamily="34" charset="0"/>
                      </a:endParaRPr>
                    </a:p>
                  </a:txBody>
                  <a:tcPr marL="7163" marR="7163" marT="7163" marB="0" anchor="ctr">
                    <a:solidFill>
                      <a:schemeClr val="bg2">
                        <a:lumMod val="75000"/>
                      </a:schemeClr>
                    </a:solidFill>
                  </a:tcPr>
                </a:tc>
                <a:extLst>
                  <a:ext uri="{0D108BD9-81ED-4DB2-BD59-A6C34878D82A}">
                    <a16:rowId xmlns:a16="http://schemas.microsoft.com/office/drawing/2014/main" val="405471906"/>
                  </a:ext>
                </a:extLst>
              </a:tr>
              <a:tr h="236382">
                <a:tc>
                  <a:txBody>
                    <a:bodyPr/>
                    <a:lstStyle/>
                    <a:p>
                      <a:pPr algn="ctr" fontAlgn="ctr"/>
                      <a:r>
                        <a:rPr lang="en-NG" sz="1200" u="none" strike="noStrike" dirty="0">
                          <a:solidFill>
                            <a:schemeClr val="bg1"/>
                          </a:solidFill>
                          <a:effectLst/>
                          <a:latin typeface="Century Gothic" panose="020B0502020202020204" pitchFamily="34" charset="0"/>
                        </a:rPr>
                        <a:t>1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Federal University of Agriculture, Abeokuta</a:t>
                      </a:r>
                    </a:p>
                  </a:txBody>
                  <a:tcPr marL="7163" marR="7163" marT="7163" marB="0" anchor="ctr"/>
                </a:tc>
                <a:tc>
                  <a:txBody>
                    <a:bodyPr/>
                    <a:lstStyle/>
                    <a:p>
                      <a:pPr algn="l" fontAlgn="ctr"/>
                      <a:r>
                        <a:rPr lang="en-NG" sz="1200" u="none" strike="noStrike" dirty="0">
                          <a:effectLst/>
                          <a:latin typeface="Century Gothic" panose="020B0502020202020204" pitchFamily="34" charset="0"/>
                        </a:rPr>
                        <a:t> Ogun</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3257976537"/>
                  </a:ext>
                </a:extLst>
              </a:tr>
              <a:tr h="236832">
                <a:tc>
                  <a:txBody>
                    <a:bodyPr/>
                    <a:lstStyle/>
                    <a:p>
                      <a:pPr algn="ctr" fontAlgn="ctr"/>
                      <a:r>
                        <a:rPr lang="en-NG" sz="1200" u="none" strike="noStrike" dirty="0">
                          <a:solidFill>
                            <a:schemeClr val="bg1"/>
                          </a:solidFill>
                          <a:effectLst/>
                          <a:latin typeface="Century Gothic" panose="020B0502020202020204" pitchFamily="34" charset="0"/>
                        </a:rPr>
                        <a:t>2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Michael Okpara University of Agriculture, </a:t>
                      </a:r>
                      <a:r>
                        <a:rPr lang="en-GB" sz="1200" b="0" i="0" u="none" strike="noStrike" dirty="0" err="1">
                          <a:solidFill>
                            <a:srgbClr val="000000"/>
                          </a:solidFill>
                          <a:effectLst/>
                          <a:latin typeface="Century Gothic" panose="020B0502020202020204" pitchFamily="34" charset="0"/>
                        </a:rPr>
                        <a:t>Umudike</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Abia</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2689420933"/>
                  </a:ext>
                </a:extLst>
              </a:tr>
              <a:tr h="228600">
                <a:tc>
                  <a:txBody>
                    <a:bodyPr/>
                    <a:lstStyle/>
                    <a:p>
                      <a:pPr algn="ctr" fontAlgn="ctr"/>
                      <a:r>
                        <a:rPr lang="en-NG" sz="1200" u="none" strike="noStrike" dirty="0">
                          <a:solidFill>
                            <a:schemeClr val="bg1"/>
                          </a:solidFill>
                          <a:effectLst/>
                          <a:latin typeface="Century Gothic" panose="020B0502020202020204" pitchFamily="34" charset="0"/>
                        </a:rPr>
                        <a:t>3</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University of Calabar and Teaching Hospital</a:t>
                      </a: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Cross-River</a:t>
                      </a:r>
                    </a:p>
                  </a:txBody>
                  <a:tcPr marL="7163" marR="7163" marT="7163" marB="0" anchor="ctr"/>
                </a:tc>
                <a:extLst>
                  <a:ext uri="{0D108BD9-81ED-4DB2-BD59-A6C34878D82A}">
                    <a16:rowId xmlns:a16="http://schemas.microsoft.com/office/drawing/2014/main" val="320974123"/>
                  </a:ext>
                </a:extLst>
              </a:tr>
              <a:tr h="214312">
                <a:tc>
                  <a:txBody>
                    <a:bodyPr/>
                    <a:lstStyle/>
                    <a:p>
                      <a:pPr algn="ctr" fontAlgn="ctr"/>
                      <a:r>
                        <a:rPr lang="en-NG" sz="1200" u="none" strike="noStrike" dirty="0">
                          <a:solidFill>
                            <a:schemeClr val="bg1"/>
                          </a:solidFill>
                          <a:effectLst/>
                          <a:latin typeface="Century Gothic" panose="020B0502020202020204" pitchFamily="34" charset="0"/>
                        </a:rPr>
                        <a:t>4</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entury Gothic" panose="020B0502020202020204" pitchFamily="34" charset="0"/>
                        </a:rPr>
                        <a:t>University of Maiduguri and Teaching Hospital</a:t>
                      </a: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Borno</a:t>
                      </a:r>
                    </a:p>
                  </a:txBody>
                  <a:tcPr marL="7163" marR="7163" marT="7163" marB="0" anchor="ctr"/>
                </a:tc>
                <a:extLst>
                  <a:ext uri="{0D108BD9-81ED-4DB2-BD59-A6C34878D82A}">
                    <a16:rowId xmlns:a16="http://schemas.microsoft.com/office/drawing/2014/main" val="3717525855"/>
                  </a:ext>
                </a:extLst>
              </a:tr>
              <a:tr h="228600">
                <a:tc>
                  <a:txBody>
                    <a:bodyPr/>
                    <a:lstStyle/>
                    <a:p>
                      <a:pPr algn="ctr" fontAlgn="ctr"/>
                      <a:r>
                        <a:rPr lang="en-NG" sz="1200" u="none" strike="noStrike" dirty="0">
                          <a:solidFill>
                            <a:schemeClr val="bg1"/>
                          </a:solidFill>
                          <a:effectLst/>
                          <a:latin typeface="Century Gothic" panose="020B0502020202020204" pitchFamily="34" charset="0"/>
                        </a:rPr>
                        <a:t>5</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entury Gothic" panose="020B0502020202020204" pitchFamily="34" charset="0"/>
                        </a:rPr>
                        <a:t>University of Abuja</a:t>
                      </a: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F.C.T</a:t>
                      </a:r>
                    </a:p>
                  </a:txBody>
                  <a:tcPr marL="7163" marR="7163" marT="7163" marB="0" anchor="ctr"/>
                </a:tc>
                <a:extLst>
                  <a:ext uri="{0D108BD9-81ED-4DB2-BD59-A6C34878D82A}">
                    <a16:rowId xmlns:a16="http://schemas.microsoft.com/office/drawing/2014/main" val="1343270708"/>
                  </a:ext>
                </a:extLst>
              </a:tr>
              <a:tr h="242888">
                <a:tc>
                  <a:txBody>
                    <a:bodyPr/>
                    <a:lstStyle/>
                    <a:p>
                      <a:pPr algn="ctr" fontAlgn="ctr"/>
                      <a:r>
                        <a:rPr lang="en-NG" sz="1200" b="0" u="none" strike="noStrike" dirty="0">
                          <a:solidFill>
                            <a:schemeClr val="bg1"/>
                          </a:solidFill>
                          <a:effectLst/>
                          <a:latin typeface="Century Gothic" panose="020B0502020202020204" pitchFamily="34" charset="0"/>
                        </a:rPr>
                        <a:t>6</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Federal University, </a:t>
                      </a:r>
                      <a:r>
                        <a:rPr lang="en-GB" sz="1200" b="0" i="0" u="none" strike="noStrike" dirty="0" err="1">
                          <a:solidFill>
                            <a:srgbClr val="000000"/>
                          </a:solidFill>
                          <a:effectLst/>
                          <a:latin typeface="Century Gothic" panose="020B0502020202020204" pitchFamily="34" charset="0"/>
                        </a:rPr>
                        <a:t>Gashua</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Yobe</a:t>
                      </a:r>
                    </a:p>
                  </a:txBody>
                  <a:tcPr marL="7163" marR="7163" marT="7163" marB="0" anchor="ctr"/>
                </a:tc>
                <a:extLst>
                  <a:ext uri="{0D108BD9-81ED-4DB2-BD59-A6C34878D82A}">
                    <a16:rowId xmlns:a16="http://schemas.microsoft.com/office/drawing/2014/main" val="4201551020"/>
                  </a:ext>
                </a:extLst>
              </a:tr>
              <a:tr h="242887">
                <a:tc>
                  <a:txBody>
                    <a:bodyPr/>
                    <a:lstStyle/>
                    <a:p>
                      <a:pPr algn="ctr" fontAlgn="ctr"/>
                      <a:r>
                        <a:rPr lang="en-NG" sz="1200" u="none" strike="noStrike" dirty="0">
                          <a:solidFill>
                            <a:schemeClr val="bg1"/>
                          </a:solidFill>
                          <a:effectLst/>
                          <a:latin typeface="Century Gothic" panose="020B0502020202020204" pitchFamily="34" charset="0"/>
                        </a:rPr>
                        <a:t>7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Nigeria Defence Academy</a:t>
                      </a: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Kaduna</a:t>
                      </a:r>
                    </a:p>
                  </a:txBody>
                  <a:tcPr marL="7163" marR="7163" marT="7163" marB="0" anchor="ctr"/>
                </a:tc>
                <a:extLst>
                  <a:ext uri="{0D108BD9-81ED-4DB2-BD59-A6C34878D82A}">
                    <a16:rowId xmlns:a16="http://schemas.microsoft.com/office/drawing/2014/main" val="3991991258"/>
                  </a:ext>
                </a:extLst>
              </a:tr>
              <a:tr h="242888">
                <a:tc>
                  <a:txBody>
                    <a:bodyPr/>
                    <a:lstStyle/>
                    <a:p>
                      <a:pPr algn="ctr" fontAlgn="ctr"/>
                      <a:endParaRPr lang="en-NG" sz="1400" b="1" i="0" u="none" strike="noStrike" dirty="0">
                        <a:solidFill>
                          <a:schemeClr val="bg1"/>
                        </a:solidFill>
                        <a:effectLst/>
                        <a:latin typeface="Century Gothic" panose="020B0502020202020204" pitchFamily="34" charset="0"/>
                      </a:endParaRPr>
                    </a:p>
                  </a:txBody>
                  <a:tcPr marL="7163" marR="7163" marT="7163" marB="0" anchor="ctr">
                    <a:solidFill>
                      <a:schemeClr val="bg2">
                        <a:lumMod val="75000"/>
                      </a:schemeClr>
                    </a:solidFill>
                  </a:tcPr>
                </a:tc>
                <a:tc>
                  <a:txBody>
                    <a:bodyPr/>
                    <a:lstStyle/>
                    <a:p>
                      <a:pPr algn="ctr" fontAlgn="ctr"/>
                      <a:r>
                        <a:rPr lang="en-GB" sz="1400" b="1" i="0" u="none" strike="noStrike" dirty="0">
                          <a:solidFill>
                            <a:schemeClr val="bg1"/>
                          </a:solidFill>
                          <a:effectLst/>
                          <a:latin typeface="Century Gothic" panose="020B0502020202020204" pitchFamily="34" charset="0"/>
                        </a:rPr>
                        <a:t>Phase II (AfDB-Funded)</a:t>
                      </a:r>
                    </a:p>
                  </a:txBody>
                  <a:tcPr marL="7163" marR="7163" marT="7163" marB="0" anchor="ctr">
                    <a:solidFill>
                      <a:schemeClr val="bg2">
                        <a:lumMod val="75000"/>
                      </a:schemeClr>
                    </a:solidFill>
                  </a:tcPr>
                </a:tc>
                <a:tc>
                  <a:txBody>
                    <a:bodyPr/>
                    <a:lstStyle/>
                    <a:p>
                      <a:pPr algn="ctr" fontAlgn="ctr"/>
                      <a:endParaRPr lang="en-NG" sz="1400" b="1" i="0" u="none" strike="noStrike" dirty="0">
                        <a:solidFill>
                          <a:schemeClr val="bg1"/>
                        </a:solidFill>
                        <a:effectLst/>
                        <a:latin typeface="Century Gothic" panose="020B0502020202020204" pitchFamily="34" charset="0"/>
                      </a:endParaRPr>
                    </a:p>
                  </a:txBody>
                  <a:tcPr marL="7163" marR="7163" marT="7163" marB="0" anchor="ctr">
                    <a:solidFill>
                      <a:schemeClr val="bg2">
                        <a:lumMod val="75000"/>
                      </a:schemeClr>
                    </a:solidFill>
                  </a:tcPr>
                </a:tc>
                <a:extLst>
                  <a:ext uri="{0D108BD9-81ED-4DB2-BD59-A6C34878D82A}">
                    <a16:rowId xmlns:a16="http://schemas.microsoft.com/office/drawing/2014/main" val="2123000422"/>
                  </a:ext>
                </a:extLst>
              </a:tr>
              <a:tr h="242887">
                <a:tc>
                  <a:txBody>
                    <a:bodyPr/>
                    <a:lstStyle/>
                    <a:p>
                      <a:pPr algn="ctr" fontAlgn="ctr"/>
                      <a:r>
                        <a:rPr lang="en-NG" sz="1200" u="none" strike="noStrike" dirty="0">
                          <a:solidFill>
                            <a:schemeClr val="bg1"/>
                          </a:solidFill>
                          <a:effectLst/>
                          <a:latin typeface="Century Gothic" panose="020B0502020202020204" pitchFamily="34" charset="0"/>
                        </a:rPr>
                        <a:t>1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err="1">
                          <a:solidFill>
                            <a:srgbClr val="000000"/>
                          </a:solidFill>
                          <a:effectLst/>
                          <a:latin typeface="Century Gothic" panose="020B0502020202020204" pitchFamily="34" charset="0"/>
                        </a:rPr>
                        <a:t>Modibbo</a:t>
                      </a:r>
                      <a:r>
                        <a:rPr lang="en-GB" sz="1200" b="0" i="0" u="none" strike="noStrike" dirty="0">
                          <a:solidFill>
                            <a:srgbClr val="000000"/>
                          </a:solidFill>
                          <a:effectLst/>
                          <a:latin typeface="Century Gothic" panose="020B0502020202020204" pitchFamily="34" charset="0"/>
                        </a:rPr>
                        <a:t> </a:t>
                      </a:r>
                      <a:r>
                        <a:rPr lang="en-GB" sz="1200" b="0" i="0" u="none" strike="noStrike" dirty="0" err="1">
                          <a:solidFill>
                            <a:srgbClr val="000000"/>
                          </a:solidFill>
                          <a:effectLst/>
                          <a:latin typeface="Century Gothic" panose="020B0502020202020204" pitchFamily="34" charset="0"/>
                        </a:rPr>
                        <a:t>Adama</a:t>
                      </a:r>
                      <a:r>
                        <a:rPr lang="en-GB" sz="1200" b="0" i="0" u="none" strike="noStrike" dirty="0">
                          <a:solidFill>
                            <a:srgbClr val="000000"/>
                          </a:solidFill>
                          <a:effectLst/>
                          <a:latin typeface="Century Gothic" panose="020B0502020202020204" pitchFamily="34" charset="0"/>
                        </a:rPr>
                        <a:t> University of Technology, Yola</a:t>
                      </a: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Adamawa</a:t>
                      </a:r>
                    </a:p>
                  </a:txBody>
                  <a:tcPr marL="7163" marR="7163" marT="7163" marB="0" anchor="ctr"/>
                </a:tc>
                <a:extLst>
                  <a:ext uri="{0D108BD9-81ED-4DB2-BD59-A6C34878D82A}">
                    <a16:rowId xmlns:a16="http://schemas.microsoft.com/office/drawing/2014/main" val="3492789285"/>
                  </a:ext>
                </a:extLst>
              </a:tr>
              <a:tr h="257175">
                <a:tc>
                  <a:txBody>
                    <a:bodyPr/>
                    <a:lstStyle/>
                    <a:p>
                      <a:pPr algn="ctr" fontAlgn="ctr"/>
                      <a:r>
                        <a:rPr lang="en-NG" sz="1200" u="none" strike="noStrike" dirty="0">
                          <a:solidFill>
                            <a:schemeClr val="bg1"/>
                          </a:solidFill>
                          <a:effectLst/>
                          <a:latin typeface="Century Gothic" panose="020B0502020202020204" pitchFamily="34" charset="0"/>
                        </a:rPr>
                        <a:t>2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entury Gothic" panose="020B0502020202020204" pitchFamily="34" charset="0"/>
                        </a:rPr>
                        <a:t>Federal University, </a:t>
                      </a:r>
                      <a:r>
                        <a:rPr lang="en-GB" sz="1200" b="0" i="0" u="none" strike="noStrike" dirty="0" err="1">
                          <a:solidFill>
                            <a:srgbClr val="000000"/>
                          </a:solidFill>
                          <a:effectLst/>
                          <a:latin typeface="Century Gothic" panose="020B0502020202020204" pitchFamily="34" charset="0"/>
                        </a:rPr>
                        <a:t>Dutsin</a:t>
                      </a:r>
                      <a:r>
                        <a:rPr lang="en-GB" sz="1200" b="0" i="0" u="none" strike="noStrike" dirty="0">
                          <a:solidFill>
                            <a:srgbClr val="000000"/>
                          </a:solidFill>
                          <a:effectLst/>
                          <a:latin typeface="Century Gothic" panose="020B0502020202020204" pitchFamily="34" charset="0"/>
                        </a:rPr>
                        <a:t>-Ma</a:t>
                      </a:r>
                    </a:p>
                  </a:txBody>
                  <a:tcPr marL="7163" marR="7163" marT="7163" marB="0" anchor="ctr">
                    <a:solidFill>
                      <a:schemeClr val="accent6">
                        <a:lumMod val="40000"/>
                        <a:lumOff val="60000"/>
                      </a:schemeClr>
                    </a:solidFill>
                  </a:tcPr>
                </a:tc>
                <a:tc>
                  <a:txBody>
                    <a:bodyPr/>
                    <a:lstStyle/>
                    <a:p>
                      <a:pPr algn="l" fontAlgn="ctr"/>
                      <a:r>
                        <a:rPr lang="en-NG" sz="1200" b="0" i="0" u="none" strike="noStrike" dirty="0">
                          <a:solidFill>
                            <a:srgbClr val="000000"/>
                          </a:solidFill>
                          <a:effectLst/>
                          <a:latin typeface="Century Gothic" panose="020B0502020202020204" pitchFamily="34" charset="0"/>
                        </a:rPr>
                        <a:t> Katsina</a:t>
                      </a:r>
                    </a:p>
                  </a:txBody>
                  <a:tcPr marL="7163" marR="7163" marT="7163" marB="0" anchor="ctr">
                    <a:solidFill>
                      <a:schemeClr val="accent6">
                        <a:lumMod val="40000"/>
                        <a:lumOff val="60000"/>
                      </a:schemeClr>
                    </a:solidFill>
                  </a:tcPr>
                </a:tc>
                <a:extLst>
                  <a:ext uri="{0D108BD9-81ED-4DB2-BD59-A6C34878D82A}">
                    <a16:rowId xmlns:a16="http://schemas.microsoft.com/office/drawing/2014/main" val="3671690806"/>
                  </a:ext>
                </a:extLst>
              </a:tr>
              <a:tr h="257175">
                <a:tc>
                  <a:txBody>
                    <a:bodyPr/>
                    <a:lstStyle/>
                    <a:p>
                      <a:pPr algn="ctr" fontAlgn="ctr"/>
                      <a:r>
                        <a:rPr lang="en-NG" sz="1200" b="0" i="0" u="none" strike="noStrike" dirty="0">
                          <a:solidFill>
                            <a:schemeClr val="bg1"/>
                          </a:solidFill>
                          <a:effectLst/>
                          <a:latin typeface="Century Gothic" panose="020B0502020202020204" pitchFamily="34" charset="0"/>
                        </a:rPr>
                        <a:t>3</a:t>
                      </a:r>
                    </a:p>
                  </a:txBody>
                  <a:tcPr marL="7163" marR="7163" marT="7163" marB="0" anchor="ctr">
                    <a:solidFill>
                      <a:srgbClr val="00632D"/>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entury Gothic" panose="020B0502020202020204" pitchFamily="34" charset="0"/>
                        </a:rPr>
                        <a:t>University of Lafia</a:t>
                      </a:r>
                    </a:p>
                  </a:txBody>
                  <a:tcPr marL="7163" marR="7163" marT="7163" marB="0" anchor="ctr">
                    <a:solidFill>
                      <a:schemeClr val="accent6">
                        <a:lumMod val="40000"/>
                        <a:lumOff val="60000"/>
                      </a:schemeClr>
                    </a:solidFill>
                  </a:tcPr>
                </a:tc>
                <a:tc>
                  <a:txBody>
                    <a:bodyPr/>
                    <a:lstStyle/>
                    <a:p>
                      <a:pPr algn="l" fontAlgn="ctr"/>
                      <a:r>
                        <a:rPr lang="en-NG" sz="1200" b="0" i="0" u="none" strike="noStrike" dirty="0">
                          <a:solidFill>
                            <a:srgbClr val="000000"/>
                          </a:solidFill>
                          <a:effectLst/>
                          <a:latin typeface="Century Gothic" panose="020B0502020202020204" pitchFamily="34" charset="0"/>
                        </a:rPr>
                        <a:t> Nasarawa</a:t>
                      </a:r>
                    </a:p>
                  </a:txBody>
                  <a:tcPr marL="7163" marR="7163" marT="7163" marB="0" anchor="ctr">
                    <a:solidFill>
                      <a:schemeClr val="accent6">
                        <a:lumMod val="40000"/>
                        <a:lumOff val="60000"/>
                      </a:schemeClr>
                    </a:solidFill>
                  </a:tcPr>
                </a:tc>
                <a:extLst>
                  <a:ext uri="{0D108BD9-81ED-4DB2-BD59-A6C34878D82A}">
                    <a16:rowId xmlns:a16="http://schemas.microsoft.com/office/drawing/2014/main" val="2225365608"/>
                  </a:ext>
                </a:extLst>
              </a:tr>
              <a:tr h="242888">
                <a:tc>
                  <a:txBody>
                    <a:bodyPr/>
                    <a:lstStyle/>
                    <a:p>
                      <a:pPr algn="ctr" fontAlgn="ctr"/>
                      <a:r>
                        <a:rPr lang="en-NG" sz="1200" u="none" strike="noStrike" dirty="0">
                          <a:solidFill>
                            <a:schemeClr val="bg1"/>
                          </a:solidFill>
                          <a:effectLst/>
                          <a:latin typeface="Century Gothic" panose="020B0502020202020204" pitchFamily="34" charset="0"/>
                        </a:rPr>
                        <a:t>4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Federal University, Lokoja</a:t>
                      </a:r>
                    </a:p>
                  </a:txBody>
                  <a:tcPr marL="7163" marR="7163" marT="7163" marB="0" anchor="ctr">
                    <a:solidFill>
                      <a:schemeClr val="accent6">
                        <a:lumMod val="40000"/>
                        <a:lumOff val="60000"/>
                      </a:schemeClr>
                    </a:solidFill>
                  </a:tcPr>
                </a:tc>
                <a:tc>
                  <a:txBody>
                    <a:bodyPr/>
                    <a:lstStyle/>
                    <a:p>
                      <a:pPr algn="l" fontAlgn="ctr"/>
                      <a:r>
                        <a:rPr lang="en-NG" sz="1200" b="0" i="0" u="none" strike="noStrike" dirty="0">
                          <a:solidFill>
                            <a:srgbClr val="000000"/>
                          </a:solidFill>
                          <a:effectLst/>
                          <a:latin typeface="Century Gothic" panose="020B0502020202020204" pitchFamily="34" charset="0"/>
                        </a:rPr>
                        <a:t> Kogi</a:t>
                      </a:r>
                    </a:p>
                  </a:txBody>
                  <a:tcPr marL="7163" marR="7163" marT="7163" marB="0" anchor="ctr">
                    <a:solidFill>
                      <a:schemeClr val="accent6">
                        <a:lumMod val="40000"/>
                        <a:lumOff val="60000"/>
                      </a:schemeClr>
                    </a:solidFill>
                  </a:tcPr>
                </a:tc>
                <a:extLst>
                  <a:ext uri="{0D108BD9-81ED-4DB2-BD59-A6C34878D82A}">
                    <a16:rowId xmlns:a16="http://schemas.microsoft.com/office/drawing/2014/main" val="3890973231"/>
                  </a:ext>
                </a:extLst>
              </a:tr>
              <a:tr h="257175">
                <a:tc>
                  <a:txBody>
                    <a:bodyPr/>
                    <a:lstStyle/>
                    <a:p>
                      <a:pPr algn="ctr" fontAlgn="ctr"/>
                      <a:r>
                        <a:rPr lang="en-NG" sz="1200" u="none" strike="noStrike" dirty="0">
                          <a:solidFill>
                            <a:schemeClr val="bg1"/>
                          </a:solidFill>
                          <a:effectLst/>
                          <a:latin typeface="Century Gothic" panose="020B0502020202020204" pitchFamily="34" charset="0"/>
                        </a:rPr>
                        <a:t>5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Federal University of Technology, Owerri</a:t>
                      </a: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Imo</a:t>
                      </a:r>
                    </a:p>
                  </a:txBody>
                  <a:tcPr marL="7163" marR="7163" marT="7163" marB="0" anchor="ctr"/>
                </a:tc>
                <a:extLst>
                  <a:ext uri="{0D108BD9-81ED-4DB2-BD59-A6C34878D82A}">
                    <a16:rowId xmlns:a16="http://schemas.microsoft.com/office/drawing/2014/main" val="1171256964"/>
                  </a:ext>
                </a:extLst>
              </a:tr>
              <a:tr h="273517">
                <a:tc>
                  <a:txBody>
                    <a:bodyPr/>
                    <a:lstStyle/>
                    <a:p>
                      <a:pPr algn="ctr" fontAlgn="ctr"/>
                      <a:r>
                        <a:rPr lang="en-NG" sz="1200" u="none" strike="noStrike" dirty="0">
                          <a:solidFill>
                            <a:schemeClr val="bg1"/>
                          </a:solidFill>
                          <a:effectLst/>
                          <a:latin typeface="Century Gothic" panose="020B0502020202020204" pitchFamily="34" charset="0"/>
                        </a:rPr>
                        <a:t>6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University of Port-</a:t>
                      </a:r>
                      <a:r>
                        <a:rPr lang="en-GB" sz="1200" b="0" i="0" u="none" strike="noStrike" dirty="0" err="1">
                          <a:solidFill>
                            <a:srgbClr val="000000"/>
                          </a:solidFill>
                          <a:effectLst/>
                          <a:latin typeface="Century Gothic" panose="020B0502020202020204" pitchFamily="34" charset="0"/>
                        </a:rPr>
                        <a:t>Harcout</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Rivers</a:t>
                      </a:r>
                    </a:p>
                  </a:txBody>
                  <a:tcPr marL="7163" marR="7163" marT="7163" marB="0" anchor="ctr"/>
                </a:tc>
                <a:extLst>
                  <a:ext uri="{0D108BD9-81ED-4DB2-BD59-A6C34878D82A}">
                    <a16:rowId xmlns:a16="http://schemas.microsoft.com/office/drawing/2014/main" val="1045456163"/>
                  </a:ext>
                </a:extLst>
              </a:tr>
              <a:tr h="273517">
                <a:tc>
                  <a:txBody>
                    <a:bodyPr/>
                    <a:lstStyle/>
                    <a:p>
                      <a:pPr algn="ctr" fontAlgn="ctr"/>
                      <a:r>
                        <a:rPr lang="en-NG" sz="1200" b="0" i="0" u="none" strike="noStrike" dirty="0">
                          <a:solidFill>
                            <a:schemeClr val="bg1"/>
                          </a:solidFill>
                          <a:effectLst/>
                          <a:latin typeface="Century Gothic" panose="020B0502020202020204" pitchFamily="34" charset="0"/>
                        </a:rPr>
                        <a:t>7</a:t>
                      </a: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Federal University, </a:t>
                      </a:r>
                      <a:r>
                        <a:rPr lang="en-GB" sz="1200" b="0" i="0" u="none" strike="noStrike" dirty="0" err="1">
                          <a:solidFill>
                            <a:srgbClr val="000000"/>
                          </a:solidFill>
                          <a:effectLst/>
                          <a:latin typeface="Century Gothic" panose="020B0502020202020204" pitchFamily="34" charset="0"/>
                        </a:rPr>
                        <a:t>Uyo</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Akwa-Ibom</a:t>
                      </a:r>
                    </a:p>
                  </a:txBody>
                  <a:tcPr marL="7163" marR="7163" marT="7163" marB="0" anchor="ctr"/>
                </a:tc>
                <a:extLst>
                  <a:ext uri="{0D108BD9-81ED-4DB2-BD59-A6C34878D82A}">
                    <a16:rowId xmlns:a16="http://schemas.microsoft.com/office/drawing/2014/main" val="1824741352"/>
                  </a:ext>
                </a:extLst>
              </a:tr>
              <a:tr h="273517">
                <a:tc>
                  <a:txBody>
                    <a:bodyPr/>
                    <a:lstStyle/>
                    <a:p>
                      <a:pPr algn="ctr" fontAlgn="ctr"/>
                      <a:r>
                        <a:rPr lang="en-NG" sz="1200" b="0" i="0" u="none" strike="noStrike" dirty="0">
                          <a:solidFill>
                            <a:schemeClr val="bg1"/>
                          </a:solidFill>
                          <a:effectLst/>
                          <a:latin typeface="Century Gothic" panose="020B0502020202020204" pitchFamily="34" charset="0"/>
                        </a:rPr>
                        <a:t>8</a:t>
                      </a:r>
                    </a:p>
                  </a:txBody>
                  <a:tcPr marL="7163" marR="7163" marT="7163" marB="0" anchor="ctr">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Federal University, Akure</a:t>
                      </a:r>
                    </a:p>
                  </a:txBody>
                  <a:tcPr marL="7163" marR="7163" marT="7163" marB="0" anchor="ctr"/>
                </a:tc>
                <a:tc>
                  <a:txBody>
                    <a:bodyPr/>
                    <a:lstStyle/>
                    <a:p>
                      <a:pPr algn="l" fontAlgn="ctr"/>
                      <a:r>
                        <a:rPr lang="en-NG" sz="1200" b="0" i="0" u="none" strike="noStrike" dirty="0">
                          <a:solidFill>
                            <a:srgbClr val="000000"/>
                          </a:solidFill>
                          <a:effectLst/>
                          <a:latin typeface="Century Gothic" panose="020B0502020202020204" pitchFamily="34" charset="0"/>
                        </a:rPr>
                        <a:t> Ondo</a:t>
                      </a:r>
                    </a:p>
                  </a:txBody>
                  <a:tcPr marL="7163" marR="7163" marT="7163" marB="0" anchor="ctr"/>
                </a:tc>
                <a:extLst>
                  <a:ext uri="{0D108BD9-81ED-4DB2-BD59-A6C34878D82A}">
                    <a16:rowId xmlns:a16="http://schemas.microsoft.com/office/drawing/2014/main" val="2645838193"/>
                  </a:ext>
                </a:extLst>
              </a:tr>
            </a:tbl>
          </a:graphicData>
        </a:graphic>
      </p:graphicFrame>
      <p:graphicFrame>
        <p:nvGraphicFramePr>
          <p:cNvPr id="10" name="Table 9">
            <a:extLst>
              <a:ext uri="{FF2B5EF4-FFF2-40B4-BE49-F238E27FC236}">
                <a16:creationId xmlns:a16="http://schemas.microsoft.com/office/drawing/2014/main" id="{E75C8D5D-7B58-8441-8ED1-BF6F0B2CFC81}"/>
              </a:ext>
            </a:extLst>
          </p:cNvPr>
          <p:cNvGraphicFramePr>
            <a:graphicFrameLocks noGrp="1"/>
          </p:cNvGraphicFramePr>
          <p:nvPr/>
        </p:nvGraphicFramePr>
        <p:xfrm>
          <a:off x="6448954" y="1699629"/>
          <a:ext cx="5138209" cy="3849719"/>
        </p:xfrm>
        <a:graphic>
          <a:graphicData uri="http://schemas.openxmlformats.org/drawingml/2006/table">
            <a:tbl>
              <a:tblPr>
                <a:tableStyleId>{8799B23B-EC83-4686-B30A-512413B5E67A}</a:tableStyleId>
              </a:tblPr>
              <a:tblGrid>
                <a:gridCol w="485866">
                  <a:extLst>
                    <a:ext uri="{9D8B030D-6E8A-4147-A177-3AD203B41FA5}">
                      <a16:colId xmlns:a16="http://schemas.microsoft.com/office/drawing/2014/main" val="1899302277"/>
                    </a:ext>
                  </a:extLst>
                </a:gridCol>
                <a:gridCol w="3695080">
                  <a:extLst>
                    <a:ext uri="{9D8B030D-6E8A-4147-A177-3AD203B41FA5}">
                      <a16:colId xmlns:a16="http://schemas.microsoft.com/office/drawing/2014/main" val="3737306962"/>
                    </a:ext>
                  </a:extLst>
                </a:gridCol>
                <a:gridCol w="957263">
                  <a:extLst>
                    <a:ext uri="{9D8B030D-6E8A-4147-A177-3AD203B41FA5}">
                      <a16:colId xmlns:a16="http://schemas.microsoft.com/office/drawing/2014/main" val="677843731"/>
                    </a:ext>
                  </a:extLst>
                </a:gridCol>
              </a:tblGrid>
              <a:tr h="185848">
                <a:tc>
                  <a:txBody>
                    <a:bodyPr/>
                    <a:lstStyle/>
                    <a:p>
                      <a:pPr algn="ctr" fontAlgn="ctr"/>
                      <a:r>
                        <a:rPr lang="en-GB" sz="1400" b="1" u="none" strike="noStrike" dirty="0">
                          <a:solidFill>
                            <a:schemeClr val="bg1"/>
                          </a:solidFill>
                          <a:effectLst/>
                          <a:latin typeface="Century Gothic" panose="020B0502020202020204" pitchFamily="34" charset="0"/>
                        </a:rPr>
                        <a:t> S/N </a:t>
                      </a:r>
                      <a:endParaRPr lang="en-GB" sz="1400" b="1"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ctr" fontAlgn="ctr"/>
                      <a:r>
                        <a:rPr lang="en-GB" sz="1400" b="1" u="none" strike="noStrike" dirty="0">
                          <a:solidFill>
                            <a:schemeClr val="bg1"/>
                          </a:solidFill>
                          <a:effectLst/>
                          <a:latin typeface="Century Gothic" panose="020B0502020202020204" pitchFamily="34" charset="0"/>
                        </a:rPr>
                        <a:t> UNIVERSITIES </a:t>
                      </a:r>
                      <a:endParaRPr lang="en-GB" sz="1400" b="1"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ctr" fontAlgn="ctr"/>
                      <a:r>
                        <a:rPr lang="en-GB" sz="1400" b="1" u="none" strike="noStrike">
                          <a:solidFill>
                            <a:schemeClr val="bg1"/>
                          </a:solidFill>
                          <a:effectLst/>
                          <a:latin typeface="Century Gothic" panose="020B0502020202020204" pitchFamily="34" charset="0"/>
                        </a:rPr>
                        <a:t> State </a:t>
                      </a:r>
                      <a:endParaRPr lang="en-GB" sz="1400" b="1" i="0" u="none" strike="noStrike">
                        <a:solidFill>
                          <a:schemeClr val="bg1"/>
                        </a:solidFill>
                        <a:effectLst/>
                        <a:latin typeface="Century Gothic" panose="020B0502020202020204" pitchFamily="34" charset="0"/>
                      </a:endParaRPr>
                    </a:p>
                  </a:txBody>
                  <a:tcPr marL="7163" marR="7163" marT="7163" marB="0" anchor="ctr">
                    <a:solidFill>
                      <a:srgbClr val="00632D"/>
                    </a:solidFill>
                  </a:tcPr>
                </a:tc>
                <a:extLst>
                  <a:ext uri="{0D108BD9-81ED-4DB2-BD59-A6C34878D82A}">
                    <a16:rowId xmlns:a16="http://schemas.microsoft.com/office/drawing/2014/main" val="2042737130"/>
                  </a:ext>
                </a:extLst>
              </a:tr>
              <a:tr h="236382">
                <a:tc>
                  <a:txBody>
                    <a:bodyPr/>
                    <a:lstStyle/>
                    <a:p>
                      <a:pPr algn="ctr" fontAlgn="ct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chemeClr val="bg1">
                        <a:lumMod val="65000"/>
                      </a:schemeClr>
                    </a:solidFill>
                  </a:tcPr>
                </a:tc>
                <a:tc>
                  <a:txBody>
                    <a:bodyPr/>
                    <a:lstStyle/>
                    <a:p>
                      <a:pPr algn="ctr" fontAlgn="ctr"/>
                      <a:r>
                        <a:rPr lang="en-GB" sz="1400" b="1" i="0" u="none" strike="noStrike" dirty="0">
                          <a:solidFill>
                            <a:schemeClr val="bg1"/>
                          </a:solidFill>
                          <a:effectLst/>
                          <a:latin typeface="Century Gothic" panose="020B0502020202020204" pitchFamily="34" charset="0"/>
                        </a:rPr>
                        <a:t>No Funding yet</a:t>
                      </a:r>
                    </a:p>
                  </a:txBody>
                  <a:tcPr marL="7163" marR="7163" marT="7163" marB="0" anchor="ctr">
                    <a:solidFill>
                      <a:schemeClr val="bg1">
                        <a:lumMod val="65000"/>
                      </a:schemeClr>
                    </a:solidFill>
                  </a:tcPr>
                </a:tc>
                <a:tc>
                  <a:txBody>
                    <a:bodyPr/>
                    <a:lstStyle/>
                    <a:p>
                      <a:pPr algn="l" fontAlgn="ctr"/>
                      <a:endParaRPr lang="en-NG" sz="1200" b="0" i="0" u="none" strike="noStrike" dirty="0">
                        <a:solidFill>
                          <a:srgbClr val="000000"/>
                        </a:solidFill>
                        <a:effectLst/>
                        <a:latin typeface="Century Gothic" panose="020B0502020202020204" pitchFamily="34" charset="0"/>
                      </a:endParaRPr>
                    </a:p>
                  </a:txBody>
                  <a:tcPr marL="7163" marR="7163" marT="7163" marB="0" anchor="ctr">
                    <a:solidFill>
                      <a:schemeClr val="bg1">
                        <a:lumMod val="65000"/>
                      </a:schemeClr>
                    </a:solidFill>
                  </a:tcPr>
                </a:tc>
                <a:extLst>
                  <a:ext uri="{0D108BD9-81ED-4DB2-BD59-A6C34878D82A}">
                    <a16:rowId xmlns:a16="http://schemas.microsoft.com/office/drawing/2014/main" val="603650182"/>
                  </a:ext>
                </a:extLst>
              </a:tr>
              <a:tr h="236382">
                <a:tc>
                  <a:txBody>
                    <a:bodyPr/>
                    <a:lstStyle/>
                    <a:p>
                      <a:pPr algn="ctr" fontAlgn="ctr"/>
                      <a:r>
                        <a:rPr lang="en-NG" sz="1200" u="none" strike="noStrike" dirty="0">
                          <a:solidFill>
                            <a:schemeClr val="bg1"/>
                          </a:solidFill>
                          <a:effectLst/>
                          <a:latin typeface="Century Gothic" panose="020B0502020202020204" pitchFamily="34" charset="0"/>
                        </a:rPr>
                        <a:t>1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University of Ilorin and Teaching Hospital </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Kwara</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3257976537"/>
                  </a:ext>
                </a:extLst>
              </a:tr>
              <a:tr h="236832">
                <a:tc>
                  <a:txBody>
                    <a:bodyPr/>
                    <a:lstStyle/>
                    <a:p>
                      <a:pPr algn="ctr" fontAlgn="ctr"/>
                      <a:r>
                        <a:rPr lang="en-NG" sz="1200" u="none" strike="noStrike" dirty="0">
                          <a:solidFill>
                            <a:schemeClr val="bg1"/>
                          </a:solidFill>
                          <a:effectLst/>
                          <a:latin typeface="Century Gothic" panose="020B0502020202020204" pitchFamily="34" charset="0"/>
                        </a:rPr>
                        <a:t>2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of Technology, Minna </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Niger</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2689420933"/>
                  </a:ext>
                </a:extLst>
              </a:tr>
              <a:tr h="228600">
                <a:tc>
                  <a:txBody>
                    <a:bodyPr/>
                    <a:lstStyle/>
                    <a:p>
                      <a:pPr algn="ctr" fontAlgn="ctr"/>
                      <a:r>
                        <a:rPr lang="en-NG" sz="1200" u="none" strike="noStrike" dirty="0">
                          <a:solidFill>
                            <a:schemeClr val="bg1"/>
                          </a:solidFill>
                          <a:effectLst/>
                          <a:latin typeface="Century Gothic" panose="020B0502020202020204" pitchFamily="34" charset="0"/>
                        </a:rPr>
                        <a:t>3</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University of Jos </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Plateau</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320974123"/>
                  </a:ext>
                </a:extLst>
              </a:tr>
              <a:tr h="214312">
                <a:tc>
                  <a:txBody>
                    <a:bodyPr/>
                    <a:lstStyle/>
                    <a:p>
                      <a:pPr algn="ctr" fontAlgn="ctr"/>
                      <a:r>
                        <a:rPr lang="en-NG" sz="1200" u="none" strike="noStrike" dirty="0">
                          <a:solidFill>
                            <a:schemeClr val="bg1"/>
                          </a:solidFill>
                          <a:effectLst/>
                          <a:latin typeface="Century Gothic" panose="020B0502020202020204" pitchFamily="34" charset="0"/>
                        </a:rPr>
                        <a:t>4</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a:t>
                      </a:r>
                      <a:r>
                        <a:rPr lang="en-GB" sz="1200" u="none" strike="noStrike" dirty="0" err="1">
                          <a:effectLst/>
                          <a:latin typeface="Century Gothic" panose="020B0502020202020204" pitchFamily="34" charset="0"/>
                        </a:rPr>
                        <a:t>Wukari</a:t>
                      </a:r>
                      <a:r>
                        <a:rPr lang="en-GB" sz="1200" u="none" strike="noStrike" dirty="0">
                          <a:effectLst/>
                          <a:latin typeface="Century Gothic" panose="020B0502020202020204" pitchFamily="34" charset="0"/>
                        </a:rPr>
                        <a:t> </a:t>
                      </a:r>
                      <a:endParaRPr lang="en-GB"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tc>
                  <a:txBody>
                    <a:bodyPr/>
                    <a:lstStyle/>
                    <a:p>
                      <a:pPr algn="l" fontAlgn="ctr"/>
                      <a:r>
                        <a:rPr lang="en-NG" sz="1200" u="none" strike="noStrike" dirty="0">
                          <a:effectLst/>
                          <a:latin typeface="Century Gothic" panose="020B0502020202020204" pitchFamily="34" charset="0"/>
                        </a:rPr>
                        <a:t> Taraba</a:t>
                      </a:r>
                      <a:endParaRPr lang="en-NG"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extLst>
                  <a:ext uri="{0D108BD9-81ED-4DB2-BD59-A6C34878D82A}">
                    <a16:rowId xmlns:a16="http://schemas.microsoft.com/office/drawing/2014/main" val="3717525855"/>
                  </a:ext>
                </a:extLst>
              </a:tr>
              <a:tr h="228600">
                <a:tc>
                  <a:txBody>
                    <a:bodyPr/>
                    <a:lstStyle/>
                    <a:p>
                      <a:pPr algn="ctr" fontAlgn="ctr"/>
                      <a:r>
                        <a:rPr lang="en-NG" sz="1200" u="none" strike="noStrike" dirty="0">
                          <a:solidFill>
                            <a:schemeClr val="bg1"/>
                          </a:solidFill>
                          <a:effectLst/>
                          <a:latin typeface="Century Gothic" panose="020B0502020202020204" pitchFamily="34" charset="0"/>
                        </a:rPr>
                        <a:t>5</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a:t>
                      </a:r>
                      <a:r>
                        <a:rPr lang="en-GB" sz="1200" u="none" strike="noStrike" dirty="0" err="1">
                          <a:effectLst/>
                          <a:latin typeface="Century Gothic" panose="020B0502020202020204" pitchFamily="34" charset="0"/>
                        </a:rPr>
                        <a:t>Kashere</a:t>
                      </a:r>
                      <a:r>
                        <a:rPr lang="en-GB" sz="1200" u="none" strike="noStrike" dirty="0">
                          <a:effectLst/>
                          <a:latin typeface="Century Gothic" panose="020B0502020202020204" pitchFamily="34" charset="0"/>
                        </a:rPr>
                        <a:t> </a:t>
                      </a:r>
                      <a:endParaRPr lang="en-GB"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tc>
                  <a:txBody>
                    <a:bodyPr/>
                    <a:lstStyle/>
                    <a:p>
                      <a:pPr algn="l" fontAlgn="ctr"/>
                      <a:r>
                        <a:rPr lang="en-NG" sz="1200" u="none" strike="noStrike" dirty="0">
                          <a:effectLst/>
                          <a:latin typeface="Century Gothic" panose="020B0502020202020204" pitchFamily="34" charset="0"/>
                        </a:rPr>
                        <a:t> Gombe</a:t>
                      </a:r>
                      <a:endParaRPr lang="en-NG"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extLst>
                  <a:ext uri="{0D108BD9-81ED-4DB2-BD59-A6C34878D82A}">
                    <a16:rowId xmlns:a16="http://schemas.microsoft.com/office/drawing/2014/main" val="1343270708"/>
                  </a:ext>
                </a:extLst>
              </a:tr>
              <a:tr h="242888">
                <a:tc>
                  <a:txBody>
                    <a:bodyPr/>
                    <a:lstStyle/>
                    <a:p>
                      <a:pPr algn="ctr" fontAlgn="ctr"/>
                      <a:r>
                        <a:rPr lang="en-NG" sz="1200" b="0" u="none" strike="noStrike" dirty="0">
                          <a:solidFill>
                            <a:schemeClr val="bg1"/>
                          </a:solidFill>
                          <a:effectLst/>
                          <a:latin typeface="Century Gothic" panose="020B0502020202020204" pitchFamily="34" charset="0"/>
                        </a:rPr>
                        <a:t>6</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Ahmadu Bello University and the University Teaching Hospital, Zaria </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Kaduna</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4201551020"/>
                  </a:ext>
                </a:extLst>
              </a:tr>
              <a:tr h="242887">
                <a:tc>
                  <a:txBody>
                    <a:bodyPr/>
                    <a:lstStyle/>
                    <a:p>
                      <a:pPr algn="ctr" fontAlgn="ctr"/>
                      <a:r>
                        <a:rPr lang="en-NG" sz="1200" u="none" strike="noStrike" dirty="0">
                          <a:solidFill>
                            <a:schemeClr val="bg1"/>
                          </a:solidFill>
                          <a:effectLst/>
                          <a:latin typeface="Century Gothic" panose="020B0502020202020204" pitchFamily="34" charset="0"/>
                        </a:rPr>
                        <a:t>7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a:t>
                      </a:r>
                      <a:r>
                        <a:rPr lang="en-GB" sz="1200" u="none" strike="noStrike" dirty="0" err="1">
                          <a:effectLst/>
                          <a:latin typeface="Century Gothic" panose="020B0502020202020204" pitchFamily="34" charset="0"/>
                        </a:rPr>
                        <a:t>Dutse</a:t>
                      </a:r>
                      <a:r>
                        <a:rPr lang="en-GB" sz="1200" u="none" strike="noStrike" dirty="0">
                          <a:effectLst/>
                          <a:latin typeface="Century Gothic" panose="020B0502020202020204" pitchFamily="34" charset="0"/>
                        </a:rPr>
                        <a:t> </a:t>
                      </a:r>
                      <a:endParaRPr lang="en-GB"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tc>
                  <a:txBody>
                    <a:bodyPr/>
                    <a:lstStyle/>
                    <a:p>
                      <a:pPr algn="l" fontAlgn="ctr"/>
                      <a:r>
                        <a:rPr lang="en-NG" sz="1200" u="none" strike="noStrike" dirty="0">
                          <a:effectLst/>
                          <a:latin typeface="Century Gothic" panose="020B0502020202020204" pitchFamily="34" charset="0"/>
                        </a:rPr>
                        <a:t> Jigawa</a:t>
                      </a:r>
                      <a:endParaRPr lang="en-NG"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extLst>
                  <a:ext uri="{0D108BD9-81ED-4DB2-BD59-A6C34878D82A}">
                    <a16:rowId xmlns:a16="http://schemas.microsoft.com/office/drawing/2014/main" val="3991991258"/>
                  </a:ext>
                </a:extLst>
              </a:tr>
              <a:tr h="242888">
                <a:tc>
                  <a:txBody>
                    <a:bodyPr/>
                    <a:lstStyle/>
                    <a:p>
                      <a:pPr algn="ctr" fontAlgn="ctr"/>
                      <a:r>
                        <a:rPr lang="en-NG" sz="1200" b="0" u="none" strike="noStrike" dirty="0">
                          <a:solidFill>
                            <a:schemeClr val="bg1"/>
                          </a:solidFill>
                          <a:effectLst/>
                          <a:latin typeface="Century Gothic" panose="020B0502020202020204" pitchFamily="34" charset="0"/>
                        </a:rPr>
                        <a:t>8</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Nigerian Police Academy, </a:t>
                      </a:r>
                      <a:r>
                        <a:rPr lang="en-GB" sz="1200" u="none" strike="noStrike" dirty="0" err="1">
                          <a:effectLst/>
                          <a:latin typeface="Century Gothic" panose="020B0502020202020204" pitchFamily="34" charset="0"/>
                        </a:rPr>
                        <a:t>Wudil</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Kano</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2123000422"/>
                  </a:ext>
                </a:extLst>
              </a:tr>
              <a:tr h="242887">
                <a:tc>
                  <a:txBody>
                    <a:bodyPr/>
                    <a:lstStyle/>
                    <a:p>
                      <a:pPr algn="ctr" fontAlgn="ctr"/>
                      <a:r>
                        <a:rPr lang="en-NG" sz="1200" u="none" strike="noStrike" dirty="0">
                          <a:solidFill>
                            <a:schemeClr val="bg1"/>
                          </a:solidFill>
                          <a:effectLst/>
                          <a:latin typeface="Century Gothic" panose="020B0502020202020204" pitchFamily="34" charset="0"/>
                        </a:rPr>
                        <a:t>9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a:t>
                      </a:r>
                      <a:r>
                        <a:rPr lang="en-GB" sz="1200" u="none" strike="noStrike" dirty="0" err="1">
                          <a:effectLst/>
                          <a:latin typeface="Century Gothic" panose="020B0502020202020204" pitchFamily="34" charset="0"/>
                        </a:rPr>
                        <a:t>Birnin</a:t>
                      </a:r>
                      <a:r>
                        <a:rPr lang="en-GB" sz="1200" u="none" strike="noStrike" dirty="0">
                          <a:effectLst/>
                          <a:latin typeface="Century Gothic" panose="020B0502020202020204" pitchFamily="34" charset="0"/>
                        </a:rPr>
                        <a:t>-Kebbi </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Kebbi</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3492789285"/>
                  </a:ext>
                </a:extLst>
              </a:tr>
              <a:tr h="257175">
                <a:tc>
                  <a:txBody>
                    <a:bodyPr/>
                    <a:lstStyle/>
                    <a:p>
                      <a:pPr algn="ctr" fontAlgn="ctr"/>
                      <a:r>
                        <a:rPr lang="en-NG" sz="1200" u="none" strike="noStrike" dirty="0">
                          <a:solidFill>
                            <a:schemeClr val="bg1"/>
                          </a:solidFill>
                          <a:effectLst/>
                          <a:latin typeface="Century Gothic" panose="020B0502020202020204" pitchFamily="34" charset="0"/>
                        </a:rPr>
                        <a:t>10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Gusau </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Zamfara</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3671690806"/>
                  </a:ext>
                </a:extLst>
              </a:tr>
              <a:tr h="242888">
                <a:tc>
                  <a:txBody>
                    <a:bodyPr/>
                    <a:lstStyle/>
                    <a:p>
                      <a:pPr algn="ctr" fontAlgn="ctr"/>
                      <a:r>
                        <a:rPr lang="en-NG" sz="1200" u="none" strike="noStrike" dirty="0">
                          <a:solidFill>
                            <a:schemeClr val="bg1"/>
                          </a:solidFill>
                          <a:effectLst/>
                          <a:latin typeface="Century Gothic" panose="020B0502020202020204" pitchFamily="34" charset="0"/>
                        </a:rPr>
                        <a:t>11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a:t>
                      </a:r>
                      <a:r>
                        <a:rPr lang="en-GB" sz="1200" u="none" strike="noStrike" dirty="0" err="1">
                          <a:effectLst/>
                          <a:latin typeface="Century Gothic" panose="020B0502020202020204" pitchFamily="34" charset="0"/>
                        </a:rPr>
                        <a:t>Otuoke</a:t>
                      </a:r>
                      <a:r>
                        <a:rPr lang="en-GB" sz="1200" u="none" strike="noStrike" dirty="0">
                          <a:effectLst/>
                          <a:latin typeface="Century Gothic" panose="020B0502020202020204" pitchFamily="34" charset="0"/>
                        </a:rPr>
                        <a:t> </a:t>
                      </a:r>
                      <a:endParaRPr lang="en-GB"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tc>
                  <a:txBody>
                    <a:bodyPr/>
                    <a:lstStyle/>
                    <a:p>
                      <a:pPr algn="l" fontAlgn="ctr"/>
                      <a:r>
                        <a:rPr lang="en-NG" sz="1200" u="none" strike="noStrike" dirty="0">
                          <a:effectLst/>
                          <a:latin typeface="Century Gothic" panose="020B0502020202020204" pitchFamily="34" charset="0"/>
                        </a:rPr>
                        <a:t> Bayelsa</a:t>
                      </a:r>
                      <a:endParaRPr lang="en-NG"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extLst>
                  <a:ext uri="{0D108BD9-81ED-4DB2-BD59-A6C34878D82A}">
                    <a16:rowId xmlns:a16="http://schemas.microsoft.com/office/drawing/2014/main" val="3890973231"/>
                  </a:ext>
                </a:extLst>
              </a:tr>
              <a:tr h="257175">
                <a:tc>
                  <a:txBody>
                    <a:bodyPr/>
                    <a:lstStyle/>
                    <a:p>
                      <a:pPr algn="ctr" fontAlgn="ctr"/>
                      <a:r>
                        <a:rPr lang="en-NG" sz="1200" u="none" strike="noStrike" dirty="0">
                          <a:solidFill>
                            <a:schemeClr val="bg1"/>
                          </a:solidFill>
                          <a:effectLst/>
                          <a:latin typeface="Century Gothic" panose="020B0502020202020204" pitchFamily="34" charset="0"/>
                        </a:rPr>
                        <a:t>12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University of Benin and University of Benin Teaching Hospital </a:t>
                      </a:r>
                      <a:endParaRPr lang="en-GB" sz="1200" b="0" i="0" u="none" strike="noStrike" dirty="0">
                        <a:solidFill>
                          <a:srgbClr val="000000"/>
                        </a:solidFill>
                        <a:effectLst/>
                        <a:latin typeface="Century Gothic" panose="020B0502020202020204" pitchFamily="34" charset="0"/>
                      </a:endParaRPr>
                    </a:p>
                  </a:txBody>
                  <a:tcPr marL="7163" marR="7163" marT="7163" marB="0" anchor="ctr"/>
                </a:tc>
                <a:tc>
                  <a:txBody>
                    <a:bodyPr/>
                    <a:lstStyle/>
                    <a:p>
                      <a:pPr algn="l" fontAlgn="ctr"/>
                      <a:r>
                        <a:rPr lang="en-NG" sz="1200" u="none" strike="noStrike" dirty="0">
                          <a:effectLst/>
                          <a:latin typeface="Century Gothic" panose="020B0502020202020204" pitchFamily="34" charset="0"/>
                        </a:rPr>
                        <a:t> Edo</a:t>
                      </a:r>
                      <a:endParaRPr lang="en-NG" sz="1200" b="0" i="0" u="none" strike="noStrike" dirty="0">
                        <a:solidFill>
                          <a:srgbClr val="000000"/>
                        </a:solidFill>
                        <a:effectLst/>
                        <a:latin typeface="Century Gothic" panose="020B0502020202020204" pitchFamily="34" charset="0"/>
                      </a:endParaRPr>
                    </a:p>
                  </a:txBody>
                  <a:tcPr marL="7163" marR="7163" marT="7163" marB="0" anchor="ctr"/>
                </a:tc>
                <a:extLst>
                  <a:ext uri="{0D108BD9-81ED-4DB2-BD59-A6C34878D82A}">
                    <a16:rowId xmlns:a16="http://schemas.microsoft.com/office/drawing/2014/main" val="1171256964"/>
                  </a:ext>
                </a:extLst>
              </a:tr>
              <a:tr h="273517">
                <a:tc>
                  <a:txBody>
                    <a:bodyPr/>
                    <a:lstStyle/>
                    <a:p>
                      <a:pPr algn="ctr" fontAlgn="ctr"/>
                      <a:r>
                        <a:rPr lang="en-NG" sz="1200" u="none" strike="noStrike" dirty="0">
                          <a:solidFill>
                            <a:schemeClr val="bg1"/>
                          </a:solidFill>
                          <a:effectLst/>
                          <a:latin typeface="Century Gothic" panose="020B0502020202020204" pitchFamily="34" charset="0"/>
                        </a:rPr>
                        <a:t>13         </a:t>
                      </a:r>
                      <a:endParaRPr lang="en-NG" sz="1200" b="0" i="0" u="none" strike="noStrike" dirty="0">
                        <a:solidFill>
                          <a:schemeClr val="bg1"/>
                        </a:solidFill>
                        <a:effectLst/>
                        <a:latin typeface="Century Gothic" panose="020B0502020202020204" pitchFamily="34" charset="0"/>
                      </a:endParaRPr>
                    </a:p>
                  </a:txBody>
                  <a:tcPr marL="7163" marR="7163" marT="7163" marB="0" anchor="ctr">
                    <a:solidFill>
                      <a:srgbClr val="00632D"/>
                    </a:solidFill>
                  </a:tcPr>
                </a:tc>
                <a:tc>
                  <a:txBody>
                    <a:bodyPr/>
                    <a:lstStyle/>
                    <a:p>
                      <a:pPr algn="l" fontAlgn="ctr"/>
                      <a:r>
                        <a:rPr lang="en-GB" sz="1200" u="none" strike="noStrike" dirty="0">
                          <a:effectLst/>
                          <a:latin typeface="Century Gothic" panose="020B0502020202020204" pitchFamily="34" charset="0"/>
                        </a:rPr>
                        <a:t> Federal University, </a:t>
                      </a:r>
                      <a:r>
                        <a:rPr lang="en-GB" sz="1200" u="none" strike="noStrike" dirty="0" err="1">
                          <a:effectLst/>
                          <a:latin typeface="Century Gothic" panose="020B0502020202020204" pitchFamily="34" charset="0"/>
                        </a:rPr>
                        <a:t>Oye</a:t>
                      </a:r>
                      <a:r>
                        <a:rPr lang="en-GB" sz="1200" u="none" strike="noStrike" dirty="0">
                          <a:effectLst/>
                          <a:latin typeface="Century Gothic" panose="020B0502020202020204" pitchFamily="34" charset="0"/>
                        </a:rPr>
                        <a:t> Ekiti </a:t>
                      </a:r>
                      <a:endParaRPr lang="en-GB"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tc>
                  <a:txBody>
                    <a:bodyPr/>
                    <a:lstStyle/>
                    <a:p>
                      <a:pPr algn="l" fontAlgn="ctr"/>
                      <a:r>
                        <a:rPr lang="en-NG" sz="1200" u="none" strike="noStrike" dirty="0">
                          <a:effectLst/>
                          <a:latin typeface="Century Gothic" panose="020B0502020202020204" pitchFamily="34" charset="0"/>
                        </a:rPr>
                        <a:t> Ekiti</a:t>
                      </a:r>
                      <a:endParaRPr lang="en-NG" sz="1200" b="0" i="0" u="none" strike="noStrike" dirty="0">
                        <a:solidFill>
                          <a:srgbClr val="000000"/>
                        </a:solidFill>
                        <a:effectLst/>
                        <a:latin typeface="Century Gothic" panose="020B0502020202020204" pitchFamily="34" charset="0"/>
                      </a:endParaRPr>
                    </a:p>
                  </a:txBody>
                  <a:tcPr marL="7163" marR="7163" marT="7163" marB="0" anchor="ctr">
                    <a:solidFill>
                      <a:schemeClr val="accent6">
                        <a:lumMod val="40000"/>
                        <a:lumOff val="60000"/>
                      </a:schemeClr>
                    </a:solidFill>
                  </a:tcPr>
                </a:tc>
                <a:extLst>
                  <a:ext uri="{0D108BD9-81ED-4DB2-BD59-A6C34878D82A}">
                    <a16:rowId xmlns:a16="http://schemas.microsoft.com/office/drawing/2014/main" val="1045456163"/>
                  </a:ext>
                </a:extLst>
              </a:tr>
            </a:tbl>
          </a:graphicData>
        </a:graphic>
      </p:graphicFrame>
      <p:sp>
        <p:nvSpPr>
          <p:cNvPr id="12" name="TextBox 11">
            <a:extLst>
              <a:ext uri="{FF2B5EF4-FFF2-40B4-BE49-F238E27FC236}">
                <a16:creationId xmlns:a16="http://schemas.microsoft.com/office/drawing/2014/main" id="{09AF76C4-290F-DD44-9BAA-4F1D506DE862}"/>
              </a:ext>
            </a:extLst>
          </p:cNvPr>
          <p:cNvSpPr txBox="1"/>
          <p:nvPr/>
        </p:nvSpPr>
        <p:spPr>
          <a:xfrm>
            <a:off x="1646022" y="1270074"/>
            <a:ext cx="329449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Phase II and III Beneficiaries</a:t>
            </a:r>
            <a:endParaRPr lang="en-US" sz="400" b="1" dirty="0">
              <a:solidFill>
                <a:schemeClr val="tx1">
                  <a:lumMod val="75000"/>
                  <a:lumOff val="25000"/>
                </a:schemeClr>
              </a:solidFill>
              <a:latin typeface="Century Gothic" panose="020B0502020202020204" pitchFamily="34" charset="0"/>
            </a:endParaRPr>
          </a:p>
        </p:txBody>
      </p:sp>
      <p:sp>
        <p:nvSpPr>
          <p:cNvPr id="13" name="TextBox 12">
            <a:extLst>
              <a:ext uri="{FF2B5EF4-FFF2-40B4-BE49-F238E27FC236}">
                <a16:creationId xmlns:a16="http://schemas.microsoft.com/office/drawing/2014/main" id="{24FEB2DD-804A-D740-A690-C2F8BB8EA355}"/>
              </a:ext>
            </a:extLst>
          </p:cNvPr>
          <p:cNvSpPr txBox="1"/>
          <p:nvPr/>
        </p:nvSpPr>
        <p:spPr>
          <a:xfrm>
            <a:off x="7370812" y="1270074"/>
            <a:ext cx="3744936"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Proposed Phase IV Beneficiaries</a:t>
            </a:r>
            <a:endParaRPr lang="en-US" sz="400" b="1" dirty="0">
              <a:solidFill>
                <a:schemeClr val="tx1">
                  <a:lumMod val="75000"/>
                  <a:lumOff val="25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ADC24DB4-5A7F-6841-ADE5-9ED0B2B40FF9}"/>
              </a:ext>
            </a:extLst>
          </p:cNvPr>
          <p:cNvSpPr txBox="1"/>
          <p:nvPr/>
        </p:nvSpPr>
        <p:spPr>
          <a:xfrm>
            <a:off x="6461322" y="5514975"/>
            <a:ext cx="5138209" cy="276999"/>
          </a:xfrm>
          <a:prstGeom prst="rect">
            <a:avLst/>
          </a:prstGeom>
          <a:noFill/>
        </p:spPr>
        <p:txBody>
          <a:bodyPr wrap="square" rtlCol="0">
            <a:spAutoFit/>
          </a:bodyPr>
          <a:lstStyle/>
          <a:p>
            <a:r>
              <a:rPr lang="en-NG" sz="1200" b="1" dirty="0">
                <a:latin typeface="Century Gothic" panose="020B0502020202020204" pitchFamily="34" charset="0"/>
              </a:rPr>
              <a:t>*REA is working to secure funding for implementing EEP Phase IV</a:t>
            </a:r>
          </a:p>
        </p:txBody>
      </p:sp>
    </p:spTree>
    <p:extLst>
      <p:ext uri="{BB962C8B-B14F-4D97-AF65-F5344CB8AC3E}">
        <p14:creationId xmlns:p14="http://schemas.microsoft.com/office/powerpoint/2010/main" val="280818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A542B6DE-21D5-D64F-A0E3-2C9B3BF1CBF4}"/>
              </a:ext>
            </a:extLst>
          </p:cNvPr>
          <p:cNvGrpSpPr/>
          <p:nvPr/>
        </p:nvGrpSpPr>
        <p:grpSpPr>
          <a:xfrm>
            <a:off x="0" y="431768"/>
            <a:ext cx="10506492" cy="830997"/>
            <a:chOff x="0" y="431768"/>
            <a:chExt cx="10506492" cy="830997"/>
          </a:xfrm>
        </p:grpSpPr>
        <p:sp>
          <p:nvSpPr>
            <p:cNvPr id="29" name="TextBox 28">
              <a:extLst>
                <a:ext uri="{FF2B5EF4-FFF2-40B4-BE49-F238E27FC236}">
                  <a16:creationId xmlns:a16="http://schemas.microsoft.com/office/drawing/2014/main" id="{B3C4633C-9C3B-8843-90DE-3A137B369161}"/>
                </a:ext>
              </a:extLst>
            </p:cNvPr>
            <p:cNvSpPr txBox="1"/>
            <p:nvPr/>
          </p:nvSpPr>
          <p:spPr>
            <a:xfrm>
              <a:off x="1984607" y="431768"/>
              <a:ext cx="8521885" cy="830997"/>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Rural Electricity Users Cooperative Society</a:t>
              </a:r>
              <a:endParaRPr lang="en-US" sz="800" b="1" dirty="0">
                <a:solidFill>
                  <a:schemeClr val="tx1">
                    <a:lumMod val="75000"/>
                    <a:lumOff val="25000"/>
                  </a:schemeClr>
                </a:solidFill>
                <a:latin typeface="Century Gothic" panose="020B0502020202020204" pitchFamily="34" charset="0"/>
              </a:endParaRPr>
            </a:p>
            <a:p>
              <a:pPr algn="r"/>
              <a:r>
                <a:rPr lang="en-US" sz="1600" b="1" dirty="0">
                  <a:solidFill>
                    <a:schemeClr val="tx1">
                      <a:lumMod val="75000"/>
                      <a:lumOff val="25000"/>
                    </a:schemeClr>
                  </a:solidFill>
                  <a:latin typeface="Century Gothic" panose="020B0502020202020204" pitchFamily="34" charset="0"/>
                </a:rPr>
                <a:t>Status as at 31</a:t>
              </a:r>
              <a:r>
                <a:rPr lang="en-US" sz="1600" b="1" baseline="30000" dirty="0">
                  <a:solidFill>
                    <a:schemeClr val="tx1">
                      <a:lumMod val="75000"/>
                      <a:lumOff val="25000"/>
                    </a:schemeClr>
                  </a:solidFill>
                  <a:latin typeface="Century Gothic" panose="020B0502020202020204" pitchFamily="34" charset="0"/>
                </a:rPr>
                <a:t>st</a:t>
              </a:r>
              <a:r>
                <a:rPr lang="en-US" sz="1600" b="1" dirty="0">
                  <a:solidFill>
                    <a:schemeClr val="tx1">
                      <a:lumMod val="75000"/>
                      <a:lumOff val="25000"/>
                    </a:schemeClr>
                  </a:solidFill>
                  <a:latin typeface="Century Gothic" panose="020B0502020202020204" pitchFamily="34" charset="0"/>
                </a:rPr>
                <a:t> July 2021</a:t>
              </a:r>
            </a:p>
          </p:txBody>
        </p:sp>
        <p:grpSp>
          <p:nvGrpSpPr>
            <p:cNvPr id="30" name="Group 29">
              <a:extLst>
                <a:ext uri="{FF2B5EF4-FFF2-40B4-BE49-F238E27FC236}">
                  <a16:creationId xmlns:a16="http://schemas.microsoft.com/office/drawing/2014/main" id="{DEF97D42-F108-644A-8E7A-C5B130DD5DD7}"/>
                </a:ext>
              </a:extLst>
            </p:cNvPr>
            <p:cNvGrpSpPr/>
            <p:nvPr/>
          </p:nvGrpSpPr>
          <p:grpSpPr>
            <a:xfrm>
              <a:off x="0" y="1050230"/>
              <a:ext cx="2962275" cy="0"/>
              <a:chOff x="-19050" y="1692572"/>
              <a:chExt cx="2962275" cy="0"/>
            </a:xfrm>
          </p:grpSpPr>
          <p:cxnSp>
            <p:nvCxnSpPr>
              <p:cNvPr id="31" name="Straight Connector 30">
                <a:extLst>
                  <a:ext uri="{FF2B5EF4-FFF2-40B4-BE49-F238E27FC236}">
                    <a16:creationId xmlns:a16="http://schemas.microsoft.com/office/drawing/2014/main" id="{1AC37EF1-5151-3744-AC81-178B7DB00601}"/>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F6E28C-1B5A-9C40-8544-D5B2873F9D3D}"/>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grpSp>
      <p:sp>
        <p:nvSpPr>
          <p:cNvPr id="34" name="Rectangle 33">
            <a:extLst>
              <a:ext uri="{FF2B5EF4-FFF2-40B4-BE49-F238E27FC236}">
                <a16:creationId xmlns:a16="http://schemas.microsoft.com/office/drawing/2014/main" id="{D7D87CA1-56A3-914C-AE64-3CF965A10FFA}"/>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36" name="Rectangle 35">
            <a:extLst>
              <a:ext uri="{FF2B5EF4-FFF2-40B4-BE49-F238E27FC236}">
                <a16:creationId xmlns:a16="http://schemas.microsoft.com/office/drawing/2014/main" id="{C0EDE1F5-F91B-514E-87E6-07149F5B7953}"/>
              </a:ext>
            </a:extLst>
          </p:cNvPr>
          <p:cNvSpPr/>
          <p:nvPr/>
        </p:nvSpPr>
        <p:spPr>
          <a:xfrm>
            <a:off x="1020519" y="1438666"/>
            <a:ext cx="10333281" cy="790986"/>
          </a:xfrm>
          <a:prstGeom prst="rect">
            <a:avLst/>
          </a:prstGeom>
        </p:spPr>
        <p:txBody>
          <a:bodyPr wrap="square">
            <a:spAutoFit/>
          </a:bodyPr>
          <a:lstStyle/>
          <a:p>
            <a:pPr algn="just">
              <a:lnSpc>
                <a:spcPct val="150000"/>
              </a:lnSpc>
            </a:pPr>
            <a:r>
              <a:rPr lang="en-US" sz="1600" dirty="0">
                <a:solidFill>
                  <a:schemeClr val="tx1">
                    <a:lumMod val="75000"/>
                    <a:lumOff val="25000"/>
                  </a:schemeClr>
                </a:solidFill>
                <a:latin typeface="Century Gothic" panose="020B0502020202020204" pitchFamily="34" charset="0"/>
              </a:rPr>
              <a:t>A total </a:t>
            </a:r>
            <a:r>
              <a:rPr lang="en-US" sz="1600" b="1" dirty="0">
                <a:solidFill>
                  <a:schemeClr val="tx1">
                    <a:lumMod val="75000"/>
                    <a:lumOff val="25000"/>
                  </a:schemeClr>
                </a:solidFill>
                <a:latin typeface="Century Gothic" panose="020B0502020202020204" pitchFamily="34" charset="0"/>
              </a:rPr>
              <a:t>of 761 communities </a:t>
            </a:r>
            <a:r>
              <a:rPr lang="en-US" sz="1600" dirty="0">
                <a:solidFill>
                  <a:schemeClr val="tx1">
                    <a:lumMod val="75000"/>
                    <a:lumOff val="25000"/>
                  </a:schemeClr>
                </a:solidFill>
                <a:latin typeface="Century Gothic" panose="020B0502020202020204" pitchFamily="34" charset="0"/>
              </a:rPr>
              <a:t>and </a:t>
            </a:r>
            <a:r>
              <a:rPr lang="en-US" sz="1600" b="1" dirty="0">
                <a:solidFill>
                  <a:schemeClr val="tx1">
                    <a:lumMod val="75000"/>
                    <a:lumOff val="25000"/>
                  </a:schemeClr>
                </a:solidFill>
                <a:latin typeface="Century Gothic" panose="020B0502020202020204" pitchFamily="34" charset="0"/>
              </a:rPr>
              <a:t>126</a:t>
            </a:r>
            <a:r>
              <a:rPr lang="en-US" sz="1600" dirty="0">
                <a:solidFill>
                  <a:schemeClr val="tx1">
                    <a:lumMod val="75000"/>
                    <a:lumOff val="25000"/>
                  </a:schemeClr>
                </a:solidFill>
                <a:latin typeface="Century Gothic" panose="020B0502020202020204" pitchFamily="34" charset="0"/>
              </a:rPr>
              <a:t> have been </a:t>
            </a:r>
            <a:r>
              <a:rPr lang="en-US" sz="1600" b="1" dirty="0">
                <a:solidFill>
                  <a:schemeClr val="tx1">
                    <a:lumMod val="75000"/>
                    <a:lumOff val="25000"/>
                  </a:schemeClr>
                </a:solidFill>
                <a:latin typeface="Century Gothic" panose="020B0502020202020204" pitchFamily="34" charset="0"/>
              </a:rPr>
              <a:t>sensitized</a:t>
            </a:r>
            <a:r>
              <a:rPr lang="en-US" sz="1600" dirty="0">
                <a:solidFill>
                  <a:schemeClr val="tx1">
                    <a:lumMod val="75000"/>
                    <a:lumOff val="25000"/>
                  </a:schemeClr>
                </a:solidFill>
                <a:latin typeface="Century Gothic" panose="020B0502020202020204" pitchFamily="34" charset="0"/>
              </a:rPr>
              <a:t> and </a:t>
            </a:r>
            <a:r>
              <a:rPr lang="en-US" sz="1600" b="1" dirty="0">
                <a:solidFill>
                  <a:schemeClr val="tx1">
                    <a:lumMod val="75000"/>
                    <a:lumOff val="25000"/>
                  </a:schemeClr>
                </a:solidFill>
                <a:latin typeface="Century Gothic" panose="020B0502020202020204" pitchFamily="34" charset="0"/>
              </a:rPr>
              <a:t>REUCS registered </a:t>
            </a:r>
            <a:r>
              <a:rPr lang="en-US" sz="1600" dirty="0">
                <a:solidFill>
                  <a:schemeClr val="tx1">
                    <a:lumMod val="75000"/>
                    <a:lumOff val="25000"/>
                  </a:schemeClr>
                </a:solidFill>
                <a:latin typeface="Century Gothic" panose="020B0502020202020204" pitchFamily="34" charset="0"/>
              </a:rPr>
              <a:t>under capital projects and NEP (World Bank &amp; AfDB) respectively. </a:t>
            </a:r>
            <a:endParaRPr lang="en-US" sz="1600" dirty="0">
              <a:solidFill>
                <a:schemeClr val="tx1">
                  <a:lumMod val="75000"/>
                  <a:lumOff val="25000"/>
                </a:schemeClr>
              </a:solidFill>
            </a:endParaRPr>
          </a:p>
        </p:txBody>
      </p:sp>
      <p:grpSp>
        <p:nvGrpSpPr>
          <p:cNvPr id="163" name="Group 162">
            <a:extLst>
              <a:ext uri="{FF2B5EF4-FFF2-40B4-BE49-F238E27FC236}">
                <a16:creationId xmlns:a16="http://schemas.microsoft.com/office/drawing/2014/main" id="{D6617F30-9082-6249-9F60-94B669B5AC88}"/>
              </a:ext>
            </a:extLst>
          </p:cNvPr>
          <p:cNvGrpSpPr/>
          <p:nvPr/>
        </p:nvGrpSpPr>
        <p:grpSpPr>
          <a:xfrm>
            <a:off x="1012559" y="2529830"/>
            <a:ext cx="10406253" cy="3797060"/>
            <a:chOff x="1012559" y="2529830"/>
            <a:chExt cx="10406253" cy="3797060"/>
          </a:xfrm>
        </p:grpSpPr>
        <p:grpSp>
          <p:nvGrpSpPr>
            <p:cNvPr id="156" name="Group 155">
              <a:extLst>
                <a:ext uri="{FF2B5EF4-FFF2-40B4-BE49-F238E27FC236}">
                  <a16:creationId xmlns:a16="http://schemas.microsoft.com/office/drawing/2014/main" id="{7445FDFE-EACD-0446-B298-3F852749E39C}"/>
                </a:ext>
              </a:extLst>
            </p:cNvPr>
            <p:cNvGrpSpPr/>
            <p:nvPr/>
          </p:nvGrpSpPr>
          <p:grpSpPr>
            <a:xfrm>
              <a:off x="1012559" y="2544932"/>
              <a:ext cx="2903513" cy="1725454"/>
              <a:chOff x="876992" y="2349239"/>
              <a:chExt cx="2903513" cy="1725454"/>
            </a:xfrm>
          </p:grpSpPr>
          <p:grpSp>
            <p:nvGrpSpPr>
              <p:cNvPr id="18" name="Group 17">
                <a:extLst>
                  <a:ext uri="{FF2B5EF4-FFF2-40B4-BE49-F238E27FC236}">
                    <a16:creationId xmlns:a16="http://schemas.microsoft.com/office/drawing/2014/main" id="{A6CB4E42-EA6A-DD40-9F6C-74CF0616B801}"/>
                  </a:ext>
                </a:extLst>
              </p:cNvPr>
              <p:cNvGrpSpPr/>
              <p:nvPr/>
            </p:nvGrpSpPr>
            <p:grpSpPr>
              <a:xfrm>
                <a:off x="876992" y="2349239"/>
                <a:ext cx="883036" cy="627846"/>
                <a:chOff x="6370066" y="3254797"/>
                <a:chExt cx="883036" cy="627846"/>
              </a:xfrm>
            </p:grpSpPr>
            <p:sp>
              <p:nvSpPr>
                <p:cNvPr id="19" name="Teardrop 18">
                  <a:extLst>
                    <a:ext uri="{FF2B5EF4-FFF2-40B4-BE49-F238E27FC236}">
                      <a16:creationId xmlns:a16="http://schemas.microsoft.com/office/drawing/2014/main" id="{198862F0-8D8B-E741-84E9-22D140E9FF46}"/>
                    </a:ext>
                  </a:extLst>
                </p:cNvPr>
                <p:cNvSpPr/>
                <p:nvPr/>
              </p:nvSpPr>
              <p:spPr>
                <a:xfrm rot="5400000">
                  <a:off x="6370066" y="3254797"/>
                  <a:ext cx="627846" cy="627846"/>
                </a:xfrm>
                <a:prstGeom prst="teardrop">
                  <a:avLst/>
                </a:prstGeom>
                <a:solidFill>
                  <a:srgbClr val="DFF5DB"/>
                </a:solidFill>
                <a:ln>
                  <a:solidFill>
                    <a:srgbClr val="DFF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86EBD0E-D60C-0A47-98BA-DBC3CF4F2EB0}"/>
                    </a:ext>
                  </a:extLst>
                </p:cNvPr>
                <p:cNvSpPr txBox="1"/>
                <p:nvPr/>
              </p:nvSpPr>
              <p:spPr>
                <a:xfrm>
                  <a:off x="6468562" y="3412553"/>
                  <a:ext cx="784540" cy="338554"/>
                </a:xfrm>
                <a:prstGeom prst="rect">
                  <a:avLst/>
                </a:prstGeom>
                <a:noFill/>
              </p:spPr>
              <p:txBody>
                <a:bodyPr wrap="square" rtlCol="0">
                  <a:spAutoFit/>
                </a:bodyPr>
                <a:lstStyle/>
                <a:p>
                  <a:r>
                    <a:rPr lang="en-US" sz="1600" dirty="0">
                      <a:solidFill>
                        <a:srgbClr val="006D2C"/>
                      </a:solidFill>
                      <a:latin typeface="Century Gothic" panose="020B0502020202020204" pitchFamily="34" charset="0"/>
                    </a:rPr>
                    <a:t>NE</a:t>
                  </a:r>
                </a:p>
              </p:txBody>
            </p:sp>
          </p:grpSp>
          <p:sp>
            <p:nvSpPr>
              <p:cNvPr id="26" name="TextBox 25">
                <a:extLst>
                  <a:ext uri="{FF2B5EF4-FFF2-40B4-BE49-F238E27FC236}">
                    <a16:creationId xmlns:a16="http://schemas.microsoft.com/office/drawing/2014/main" id="{AF4BA56F-403A-1A4F-BF6E-41D209CC7404}"/>
                  </a:ext>
                </a:extLst>
              </p:cNvPr>
              <p:cNvSpPr txBox="1"/>
              <p:nvPr/>
            </p:nvSpPr>
            <p:spPr>
              <a:xfrm>
                <a:off x="2684030" y="2731287"/>
                <a:ext cx="1082348"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121</a:t>
                </a:r>
              </a:p>
              <a:p>
                <a:pPr algn="ctr"/>
                <a:r>
                  <a:rPr lang="en-US" sz="1100" dirty="0">
                    <a:solidFill>
                      <a:schemeClr val="tx1">
                        <a:lumMod val="75000"/>
                        <a:lumOff val="25000"/>
                      </a:schemeClr>
                    </a:solidFill>
                    <a:latin typeface="Century Gothic" panose="020B0502020202020204" pitchFamily="34" charset="0"/>
                  </a:rPr>
                  <a:t>Sensitized </a:t>
                </a:r>
              </a:p>
              <a:p>
                <a:pPr algn="ctr"/>
                <a:r>
                  <a:rPr lang="en-US" sz="1100" dirty="0">
                    <a:solidFill>
                      <a:schemeClr val="tx1">
                        <a:lumMod val="75000"/>
                        <a:lumOff val="25000"/>
                      </a:schemeClr>
                    </a:solidFill>
                    <a:latin typeface="Century Gothic" panose="020B0502020202020204" pitchFamily="34" charset="0"/>
                  </a:rPr>
                  <a:t>Communities</a:t>
                </a:r>
              </a:p>
            </p:txBody>
          </p:sp>
          <p:grpSp>
            <p:nvGrpSpPr>
              <p:cNvPr id="101" name="Group 100">
                <a:extLst>
                  <a:ext uri="{FF2B5EF4-FFF2-40B4-BE49-F238E27FC236}">
                    <a16:creationId xmlns:a16="http://schemas.microsoft.com/office/drawing/2014/main" id="{0DBC668F-68F7-9547-A612-909B1A378041}"/>
                  </a:ext>
                </a:extLst>
              </p:cNvPr>
              <p:cNvGrpSpPr/>
              <p:nvPr/>
            </p:nvGrpSpPr>
            <p:grpSpPr>
              <a:xfrm>
                <a:off x="1543453" y="2650933"/>
                <a:ext cx="1070926" cy="1423760"/>
                <a:chOff x="5263756" y="3288008"/>
                <a:chExt cx="2335888" cy="3105484"/>
              </a:xfrm>
              <a:solidFill>
                <a:srgbClr val="DFF5DB"/>
              </a:solidFill>
            </p:grpSpPr>
            <p:sp>
              <p:nvSpPr>
                <p:cNvPr id="95" name="Freeform 67">
                  <a:extLst>
                    <a:ext uri="{FF2B5EF4-FFF2-40B4-BE49-F238E27FC236}">
                      <a16:creationId xmlns:a16="http://schemas.microsoft.com/office/drawing/2014/main" id="{C0C31AC4-13E0-F446-A99D-5FEC93EAE2D0}"/>
                    </a:ext>
                  </a:extLst>
                </p:cNvPr>
                <p:cNvSpPr>
                  <a:spLocks/>
                </p:cNvSpPr>
                <p:nvPr/>
              </p:nvSpPr>
              <p:spPr bwMode="auto">
                <a:xfrm>
                  <a:off x="5263756" y="3834878"/>
                  <a:ext cx="864898" cy="1289154"/>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6" name="Freeform 68">
                  <a:extLst>
                    <a:ext uri="{FF2B5EF4-FFF2-40B4-BE49-F238E27FC236}">
                      <a16:creationId xmlns:a16="http://schemas.microsoft.com/office/drawing/2014/main" id="{26FA91B7-D592-0B40-976C-5331ABFE3CCA}"/>
                    </a:ext>
                  </a:extLst>
                </p:cNvPr>
                <p:cNvSpPr>
                  <a:spLocks/>
                </p:cNvSpPr>
                <p:nvPr/>
              </p:nvSpPr>
              <p:spPr bwMode="auto">
                <a:xfrm>
                  <a:off x="5659470" y="3444039"/>
                  <a:ext cx="1078617" cy="1236134"/>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7" name="Freeform 69">
                  <a:extLst>
                    <a:ext uri="{FF2B5EF4-FFF2-40B4-BE49-F238E27FC236}">
                      <a16:creationId xmlns:a16="http://schemas.microsoft.com/office/drawing/2014/main" id="{F32E503B-58A2-0443-AD0A-BCD89C26B734}"/>
                    </a:ext>
                  </a:extLst>
                </p:cNvPr>
                <p:cNvSpPr>
                  <a:spLocks/>
                </p:cNvSpPr>
                <p:nvPr/>
              </p:nvSpPr>
              <p:spPr bwMode="auto">
                <a:xfrm>
                  <a:off x="5941648" y="4310547"/>
                  <a:ext cx="589398" cy="781674"/>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8" name="Freeform 74">
                  <a:extLst>
                    <a:ext uri="{FF2B5EF4-FFF2-40B4-BE49-F238E27FC236}">
                      <a16:creationId xmlns:a16="http://schemas.microsoft.com/office/drawing/2014/main" id="{77A53A23-4CBF-ED40-8A12-16E79D893CE9}"/>
                    </a:ext>
                  </a:extLst>
                </p:cNvPr>
                <p:cNvSpPr>
                  <a:spLocks/>
                </p:cNvSpPr>
                <p:nvPr/>
              </p:nvSpPr>
              <p:spPr bwMode="auto">
                <a:xfrm>
                  <a:off x="5454098" y="5034654"/>
                  <a:ext cx="1010159" cy="1358838"/>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9" name="Freeform 75">
                  <a:extLst>
                    <a:ext uri="{FF2B5EF4-FFF2-40B4-BE49-F238E27FC236}">
                      <a16:creationId xmlns:a16="http://schemas.microsoft.com/office/drawing/2014/main" id="{A59EA35F-F4C3-6A46-87AF-25162A3B0466}"/>
                    </a:ext>
                  </a:extLst>
                </p:cNvPr>
                <p:cNvSpPr>
                  <a:spLocks/>
                </p:cNvSpPr>
                <p:nvPr/>
              </p:nvSpPr>
              <p:spPr bwMode="auto">
                <a:xfrm>
                  <a:off x="6300630" y="4465064"/>
                  <a:ext cx="956730" cy="1476999"/>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00" name="Freeform 95">
                  <a:extLst>
                    <a:ext uri="{FF2B5EF4-FFF2-40B4-BE49-F238E27FC236}">
                      <a16:creationId xmlns:a16="http://schemas.microsoft.com/office/drawing/2014/main" id="{E9E87C54-F52E-EB43-A014-E707A16F62F4}"/>
                    </a:ext>
                  </a:extLst>
                </p:cNvPr>
                <p:cNvSpPr>
                  <a:spLocks/>
                </p:cNvSpPr>
                <p:nvPr/>
              </p:nvSpPr>
              <p:spPr bwMode="auto">
                <a:xfrm>
                  <a:off x="6370755" y="3288008"/>
                  <a:ext cx="1228889" cy="1589099"/>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sp>
            <p:nvSpPr>
              <p:cNvPr id="145" name="TextBox 144">
                <a:extLst>
                  <a:ext uri="{FF2B5EF4-FFF2-40B4-BE49-F238E27FC236}">
                    <a16:creationId xmlns:a16="http://schemas.microsoft.com/office/drawing/2014/main" id="{FE100605-C9AE-9A4A-B8D6-86EA73FCB630}"/>
                  </a:ext>
                </a:extLst>
              </p:cNvPr>
              <p:cNvSpPr txBox="1"/>
              <p:nvPr/>
            </p:nvSpPr>
            <p:spPr>
              <a:xfrm>
                <a:off x="2667700" y="3378780"/>
                <a:ext cx="1112805"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22</a:t>
                </a:r>
              </a:p>
              <a:p>
                <a:pPr algn="ctr"/>
                <a:r>
                  <a:rPr lang="en-US" sz="1100" dirty="0">
                    <a:solidFill>
                      <a:schemeClr val="tx1">
                        <a:lumMod val="75000"/>
                        <a:lumOff val="25000"/>
                      </a:schemeClr>
                    </a:solidFill>
                    <a:latin typeface="Century Gothic" panose="020B0502020202020204" pitchFamily="34" charset="0"/>
                  </a:rPr>
                  <a:t>Registered</a:t>
                </a:r>
              </a:p>
              <a:p>
                <a:pPr algn="ctr"/>
                <a:r>
                  <a:rPr lang="en-US" sz="1100" dirty="0">
                    <a:solidFill>
                      <a:schemeClr val="tx1">
                        <a:lumMod val="75000"/>
                        <a:lumOff val="25000"/>
                      </a:schemeClr>
                    </a:solidFill>
                    <a:latin typeface="Century Gothic" panose="020B0502020202020204" pitchFamily="34" charset="0"/>
                  </a:rPr>
                  <a:t>Cooperatives</a:t>
                </a:r>
              </a:p>
            </p:txBody>
          </p:sp>
        </p:grpSp>
        <p:grpSp>
          <p:nvGrpSpPr>
            <p:cNvPr id="157" name="Group 156">
              <a:extLst>
                <a:ext uri="{FF2B5EF4-FFF2-40B4-BE49-F238E27FC236}">
                  <a16:creationId xmlns:a16="http://schemas.microsoft.com/office/drawing/2014/main" id="{62C50165-9442-B841-87D1-D9C0B43D78AD}"/>
                </a:ext>
              </a:extLst>
            </p:cNvPr>
            <p:cNvGrpSpPr/>
            <p:nvPr/>
          </p:nvGrpSpPr>
          <p:grpSpPr>
            <a:xfrm>
              <a:off x="4463405" y="2567742"/>
              <a:ext cx="3300533" cy="1594253"/>
              <a:chOff x="4327838" y="2372049"/>
              <a:chExt cx="3300533" cy="1594253"/>
            </a:xfrm>
          </p:grpSpPr>
          <p:grpSp>
            <p:nvGrpSpPr>
              <p:cNvPr id="15" name="Group 14">
                <a:extLst>
                  <a:ext uri="{FF2B5EF4-FFF2-40B4-BE49-F238E27FC236}">
                    <a16:creationId xmlns:a16="http://schemas.microsoft.com/office/drawing/2014/main" id="{D89025CC-6275-2547-B495-124278EF92E8}"/>
                  </a:ext>
                </a:extLst>
              </p:cNvPr>
              <p:cNvGrpSpPr/>
              <p:nvPr/>
            </p:nvGrpSpPr>
            <p:grpSpPr>
              <a:xfrm>
                <a:off x="4327838" y="2372049"/>
                <a:ext cx="818221" cy="627846"/>
                <a:chOff x="6338245" y="1451510"/>
                <a:chExt cx="818221" cy="627846"/>
              </a:xfrm>
            </p:grpSpPr>
            <p:sp>
              <p:nvSpPr>
                <p:cNvPr id="16" name="Teardrop 15">
                  <a:extLst>
                    <a:ext uri="{FF2B5EF4-FFF2-40B4-BE49-F238E27FC236}">
                      <a16:creationId xmlns:a16="http://schemas.microsoft.com/office/drawing/2014/main" id="{EB72F944-0C7C-6440-8816-F3C14A3D947F}"/>
                    </a:ext>
                  </a:extLst>
                </p:cNvPr>
                <p:cNvSpPr/>
                <p:nvPr/>
              </p:nvSpPr>
              <p:spPr>
                <a:xfrm rot="5400000">
                  <a:off x="6338245" y="1451510"/>
                  <a:ext cx="627846" cy="627846"/>
                </a:xfrm>
                <a:prstGeom prst="teardrop">
                  <a:avLst/>
                </a:prstGeom>
                <a:solidFill>
                  <a:srgbClr val="42AA5D"/>
                </a:solidFill>
                <a:ln>
                  <a:solidFill>
                    <a:srgbClr val="42A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E0CCD5-946A-7746-8811-D1782D42E0E2}"/>
                    </a:ext>
                  </a:extLst>
                </p:cNvPr>
                <p:cNvSpPr txBox="1"/>
                <p:nvPr/>
              </p:nvSpPr>
              <p:spPr>
                <a:xfrm>
                  <a:off x="6371926" y="1618403"/>
                  <a:ext cx="784540"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NW</a:t>
                  </a:r>
                </a:p>
              </p:txBody>
            </p:sp>
          </p:grpSp>
          <p:grpSp>
            <p:nvGrpSpPr>
              <p:cNvPr id="116" name="Group 115">
                <a:extLst>
                  <a:ext uri="{FF2B5EF4-FFF2-40B4-BE49-F238E27FC236}">
                    <a16:creationId xmlns:a16="http://schemas.microsoft.com/office/drawing/2014/main" id="{04D66C06-04BD-8F48-B460-AA4E8F339842}"/>
                  </a:ext>
                </a:extLst>
              </p:cNvPr>
              <p:cNvGrpSpPr/>
              <p:nvPr/>
            </p:nvGrpSpPr>
            <p:grpSpPr>
              <a:xfrm>
                <a:off x="5027896" y="2687448"/>
                <a:ext cx="1399350" cy="1019447"/>
                <a:chOff x="3154802" y="5119880"/>
                <a:chExt cx="2813421" cy="2049618"/>
              </a:xfrm>
              <a:solidFill>
                <a:srgbClr val="42AA5D"/>
              </a:solidFill>
            </p:grpSpPr>
            <p:sp>
              <p:nvSpPr>
                <p:cNvPr id="109" name="Freeform 59">
                  <a:extLst>
                    <a:ext uri="{FF2B5EF4-FFF2-40B4-BE49-F238E27FC236}">
                      <a16:creationId xmlns:a16="http://schemas.microsoft.com/office/drawing/2014/main" id="{AFD13CAB-9516-2241-8B33-B5FD7CF375DF}"/>
                    </a:ext>
                  </a:extLst>
                </p:cNvPr>
                <p:cNvSpPr>
                  <a:spLocks/>
                </p:cNvSpPr>
                <p:nvPr/>
              </p:nvSpPr>
              <p:spPr bwMode="auto">
                <a:xfrm>
                  <a:off x="3418614" y="5119880"/>
                  <a:ext cx="961738" cy="771069"/>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0" name="Freeform 60">
                  <a:extLst>
                    <a:ext uri="{FF2B5EF4-FFF2-40B4-BE49-F238E27FC236}">
                      <a16:creationId xmlns:a16="http://schemas.microsoft.com/office/drawing/2014/main" id="{5BEA56AA-BACE-914B-8449-3A09911F62DE}"/>
                    </a:ext>
                  </a:extLst>
                </p:cNvPr>
                <p:cNvSpPr>
                  <a:spLocks/>
                </p:cNvSpPr>
                <p:nvPr/>
              </p:nvSpPr>
              <p:spPr bwMode="auto">
                <a:xfrm>
                  <a:off x="3154802" y="5351654"/>
                  <a:ext cx="1008490" cy="1274006"/>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1" name="Freeform 61">
                  <a:extLst>
                    <a:ext uri="{FF2B5EF4-FFF2-40B4-BE49-F238E27FC236}">
                      <a16:creationId xmlns:a16="http://schemas.microsoft.com/office/drawing/2014/main" id="{4D84EEFD-3651-0348-8E8E-4385E6D180EE}"/>
                    </a:ext>
                  </a:extLst>
                </p:cNvPr>
                <p:cNvSpPr>
                  <a:spLocks/>
                </p:cNvSpPr>
                <p:nvPr/>
              </p:nvSpPr>
              <p:spPr bwMode="auto">
                <a:xfrm>
                  <a:off x="3560536" y="5371348"/>
                  <a:ext cx="1046892" cy="996784"/>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2" name="Freeform 63">
                  <a:extLst>
                    <a:ext uri="{FF2B5EF4-FFF2-40B4-BE49-F238E27FC236}">
                      <a16:creationId xmlns:a16="http://schemas.microsoft.com/office/drawing/2014/main" id="{B9643541-76B2-4A4B-93CE-CC6A9B587E26}"/>
                    </a:ext>
                  </a:extLst>
                </p:cNvPr>
                <p:cNvSpPr>
                  <a:spLocks/>
                </p:cNvSpPr>
                <p:nvPr/>
              </p:nvSpPr>
              <p:spPr bwMode="auto">
                <a:xfrm>
                  <a:off x="4173312" y="6156051"/>
                  <a:ext cx="1076947" cy="1013447"/>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13" name="Freeform 64">
                  <a:extLst>
                    <a:ext uri="{FF2B5EF4-FFF2-40B4-BE49-F238E27FC236}">
                      <a16:creationId xmlns:a16="http://schemas.microsoft.com/office/drawing/2014/main" id="{536DA0DC-AC74-3A4C-9FA4-EDABF7AB3430}"/>
                    </a:ext>
                  </a:extLst>
                </p:cNvPr>
                <p:cNvSpPr>
                  <a:spLocks/>
                </p:cNvSpPr>
                <p:nvPr/>
              </p:nvSpPr>
              <p:spPr bwMode="auto">
                <a:xfrm>
                  <a:off x="4475523" y="5372862"/>
                  <a:ext cx="868236" cy="884683"/>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4" name="Freeform 65">
                  <a:extLst>
                    <a:ext uri="{FF2B5EF4-FFF2-40B4-BE49-F238E27FC236}">
                      <a16:creationId xmlns:a16="http://schemas.microsoft.com/office/drawing/2014/main" id="{BF06B51E-4BFE-3D44-94C3-C4203AC45E90}"/>
                    </a:ext>
                  </a:extLst>
                </p:cNvPr>
                <p:cNvSpPr>
                  <a:spLocks/>
                </p:cNvSpPr>
                <p:nvPr/>
              </p:nvSpPr>
              <p:spPr bwMode="auto">
                <a:xfrm>
                  <a:off x="4819479" y="5674322"/>
                  <a:ext cx="664534" cy="89983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15" name="Freeform 66">
                  <a:extLst>
                    <a:ext uri="{FF2B5EF4-FFF2-40B4-BE49-F238E27FC236}">
                      <a16:creationId xmlns:a16="http://schemas.microsoft.com/office/drawing/2014/main" id="{200BF7EB-74C4-1047-956F-023E0BB203FA}"/>
                    </a:ext>
                  </a:extLst>
                </p:cNvPr>
                <p:cNvSpPr>
                  <a:spLocks/>
                </p:cNvSpPr>
                <p:nvPr/>
              </p:nvSpPr>
              <p:spPr bwMode="auto">
                <a:xfrm>
                  <a:off x="5018173" y="5487993"/>
                  <a:ext cx="950050" cy="916497"/>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46" name="TextBox 145">
                <a:extLst>
                  <a:ext uri="{FF2B5EF4-FFF2-40B4-BE49-F238E27FC236}">
                    <a16:creationId xmlns:a16="http://schemas.microsoft.com/office/drawing/2014/main" id="{410B6F6F-0908-C64C-A7FB-67EA835EDED7}"/>
                  </a:ext>
                </a:extLst>
              </p:cNvPr>
              <p:cNvSpPr txBox="1"/>
              <p:nvPr/>
            </p:nvSpPr>
            <p:spPr>
              <a:xfrm>
                <a:off x="6513966" y="2641701"/>
                <a:ext cx="1082348"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186</a:t>
                </a:r>
              </a:p>
              <a:p>
                <a:pPr algn="ctr"/>
                <a:r>
                  <a:rPr lang="en-US" sz="1100" dirty="0">
                    <a:solidFill>
                      <a:schemeClr val="tx1">
                        <a:lumMod val="75000"/>
                        <a:lumOff val="25000"/>
                      </a:schemeClr>
                    </a:solidFill>
                    <a:latin typeface="Century Gothic" panose="020B0502020202020204" pitchFamily="34" charset="0"/>
                  </a:rPr>
                  <a:t>Sensitized</a:t>
                </a:r>
              </a:p>
              <a:p>
                <a:pPr algn="ctr"/>
                <a:r>
                  <a:rPr lang="en-US" sz="1100" dirty="0">
                    <a:solidFill>
                      <a:schemeClr val="tx1">
                        <a:lumMod val="75000"/>
                        <a:lumOff val="25000"/>
                      </a:schemeClr>
                    </a:solidFill>
                    <a:latin typeface="Century Gothic" panose="020B0502020202020204" pitchFamily="34" charset="0"/>
                  </a:rPr>
                  <a:t>Communities</a:t>
                </a:r>
              </a:p>
            </p:txBody>
          </p:sp>
          <p:sp>
            <p:nvSpPr>
              <p:cNvPr id="147" name="TextBox 146">
                <a:extLst>
                  <a:ext uri="{FF2B5EF4-FFF2-40B4-BE49-F238E27FC236}">
                    <a16:creationId xmlns:a16="http://schemas.microsoft.com/office/drawing/2014/main" id="{5092EA08-2796-1E48-B9B8-7DF652781CA3}"/>
                  </a:ext>
                </a:extLst>
              </p:cNvPr>
              <p:cNvSpPr txBox="1"/>
              <p:nvPr/>
            </p:nvSpPr>
            <p:spPr>
              <a:xfrm>
                <a:off x="6515567" y="3289194"/>
                <a:ext cx="1112804"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37</a:t>
                </a:r>
              </a:p>
              <a:p>
                <a:pPr algn="ctr"/>
                <a:r>
                  <a:rPr lang="en-US" sz="1100" dirty="0">
                    <a:solidFill>
                      <a:schemeClr val="tx1">
                        <a:lumMod val="75000"/>
                        <a:lumOff val="25000"/>
                      </a:schemeClr>
                    </a:solidFill>
                    <a:latin typeface="Century Gothic" panose="020B0502020202020204" pitchFamily="34" charset="0"/>
                  </a:rPr>
                  <a:t>Registered</a:t>
                </a:r>
              </a:p>
              <a:p>
                <a:pPr algn="ctr"/>
                <a:r>
                  <a:rPr lang="en-US" sz="1100" dirty="0">
                    <a:solidFill>
                      <a:schemeClr val="tx1">
                        <a:lumMod val="75000"/>
                        <a:lumOff val="25000"/>
                      </a:schemeClr>
                    </a:solidFill>
                    <a:latin typeface="Century Gothic" panose="020B0502020202020204" pitchFamily="34" charset="0"/>
                  </a:rPr>
                  <a:t>Cooperatives</a:t>
                </a:r>
              </a:p>
            </p:txBody>
          </p:sp>
        </p:grpSp>
        <p:grpSp>
          <p:nvGrpSpPr>
            <p:cNvPr id="158" name="Group 157">
              <a:extLst>
                <a:ext uri="{FF2B5EF4-FFF2-40B4-BE49-F238E27FC236}">
                  <a16:creationId xmlns:a16="http://schemas.microsoft.com/office/drawing/2014/main" id="{BF8DC045-885D-5746-809E-1F5D8D3DD134}"/>
                </a:ext>
              </a:extLst>
            </p:cNvPr>
            <p:cNvGrpSpPr/>
            <p:nvPr/>
          </p:nvGrpSpPr>
          <p:grpSpPr>
            <a:xfrm>
              <a:off x="7875216" y="2529830"/>
              <a:ext cx="3543596" cy="1651279"/>
              <a:chOff x="7739649" y="2334137"/>
              <a:chExt cx="3543596" cy="1651279"/>
            </a:xfrm>
          </p:grpSpPr>
          <p:grpSp>
            <p:nvGrpSpPr>
              <p:cNvPr id="12" name="Group 11">
                <a:extLst>
                  <a:ext uri="{FF2B5EF4-FFF2-40B4-BE49-F238E27FC236}">
                    <a16:creationId xmlns:a16="http://schemas.microsoft.com/office/drawing/2014/main" id="{9CEDFE06-ED17-A744-8146-C36BC8F34C15}"/>
                  </a:ext>
                </a:extLst>
              </p:cNvPr>
              <p:cNvGrpSpPr/>
              <p:nvPr/>
            </p:nvGrpSpPr>
            <p:grpSpPr>
              <a:xfrm>
                <a:off x="7739649" y="2334137"/>
                <a:ext cx="803208" cy="627846"/>
                <a:chOff x="6370066" y="2293699"/>
                <a:chExt cx="803208" cy="627846"/>
              </a:xfrm>
            </p:grpSpPr>
            <p:sp>
              <p:nvSpPr>
                <p:cNvPr id="13" name="Teardrop 12">
                  <a:extLst>
                    <a:ext uri="{FF2B5EF4-FFF2-40B4-BE49-F238E27FC236}">
                      <a16:creationId xmlns:a16="http://schemas.microsoft.com/office/drawing/2014/main" id="{7F356C6A-B8E6-C145-B233-94BAE6690EE7}"/>
                    </a:ext>
                  </a:extLst>
                </p:cNvPr>
                <p:cNvSpPr/>
                <p:nvPr/>
              </p:nvSpPr>
              <p:spPr>
                <a:xfrm rot="5400000">
                  <a:off x="6370066" y="2293699"/>
                  <a:ext cx="627846" cy="627846"/>
                </a:xfrm>
                <a:prstGeom prst="teardrop">
                  <a:avLst/>
                </a:prstGeom>
                <a:solidFill>
                  <a:srgbClr val="9CC780"/>
                </a:solidFill>
                <a:ln>
                  <a:solidFill>
                    <a:srgbClr val="9CC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8EF3DE-5C8D-E744-9A74-454D26947D88}"/>
                    </a:ext>
                  </a:extLst>
                </p:cNvPr>
                <p:cNvSpPr txBox="1"/>
                <p:nvPr/>
              </p:nvSpPr>
              <p:spPr>
                <a:xfrm>
                  <a:off x="6433470" y="2434967"/>
                  <a:ext cx="739804"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NC</a:t>
                  </a:r>
                </a:p>
              </p:txBody>
            </p:sp>
          </p:grpSp>
          <p:grpSp>
            <p:nvGrpSpPr>
              <p:cNvPr id="124" name="Group 123">
                <a:extLst>
                  <a:ext uri="{FF2B5EF4-FFF2-40B4-BE49-F238E27FC236}">
                    <a16:creationId xmlns:a16="http://schemas.microsoft.com/office/drawing/2014/main" id="{71C8375F-0DF3-5446-A6D0-0EEF846EAA2C}"/>
                  </a:ext>
                </a:extLst>
              </p:cNvPr>
              <p:cNvGrpSpPr/>
              <p:nvPr/>
            </p:nvGrpSpPr>
            <p:grpSpPr>
              <a:xfrm>
                <a:off x="8308326" y="2700328"/>
                <a:ext cx="1741096" cy="1162470"/>
                <a:chOff x="4782007" y="4686714"/>
                <a:chExt cx="3167393" cy="2114760"/>
              </a:xfrm>
              <a:solidFill>
                <a:srgbClr val="9CC780"/>
              </a:solidFill>
            </p:grpSpPr>
            <p:sp>
              <p:nvSpPr>
                <p:cNvPr id="117" name="Freeform 62">
                  <a:extLst>
                    <a:ext uri="{FF2B5EF4-FFF2-40B4-BE49-F238E27FC236}">
                      <a16:creationId xmlns:a16="http://schemas.microsoft.com/office/drawing/2014/main" id="{F2953CDB-82ED-C64F-BC87-22FC4555FB62}"/>
                    </a:ext>
                  </a:extLst>
                </p:cNvPr>
                <p:cNvSpPr>
                  <a:spLocks/>
                </p:cNvSpPr>
                <p:nvPr/>
              </p:nvSpPr>
              <p:spPr bwMode="auto">
                <a:xfrm>
                  <a:off x="5144329" y="4686714"/>
                  <a:ext cx="1457635" cy="1302787"/>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8" name="Freeform 70">
                  <a:extLst>
                    <a:ext uri="{FF2B5EF4-FFF2-40B4-BE49-F238E27FC236}">
                      <a16:creationId xmlns:a16="http://schemas.microsoft.com/office/drawing/2014/main" id="{77192557-2F34-2844-B0AF-EEBC8E38BFEC}"/>
                    </a:ext>
                  </a:extLst>
                </p:cNvPr>
                <p:cNvSpPr>
                  <a:spLocks/>
                </p:cNvSpPr>
                <p:nvPr/>
              </p:nvSpPr>
              <p:spPr bwMode="auto">
                <a:xfrm>
                  <a:off x="4782007" y="5177532"/>
                  <a:ext cx="1345766" cy="922555"/>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9" name="Freeform 71">
                  <a:extLst>
                    <a:ext uri="{FF2B5EF4-FFF2-40B4-BE49-F238E27FC236}">
                      <a16:creationId xmlns:a16="http://schemas.microsoft.com/office/drawing/2014/main" id="{B6F5D344-5D19-234B-A7F4-CB2C58815E45}"/>
                    </a:ext>
                  </a:extLst>
                </p:cNvPr>
                <p:cNvSpPr>
                  <a:spLocks/>
                </p:cNvSpPr>
                <p:nvPr/>
              </p:nvSpPr>
              <p:spPr bwMode="auto">
                <a:xfrm>
                  <a:off x="6386574" y="5545644"/>
                  <a:ext cx="330598" cy="443857"/>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0" name="Freeform 72">
                  <a:extLst>
                    <a:ext uri="{FF2B5EF4-FFF2-40B4-BE49-F238E27FC236}">
                      <a16:creationId xmlns:a16="http://schemas.microsoft.com/office/drawing/2014/main" id="{6C6450D2-C571-3142-93A0-1D1AA062326E}"/>
                    </a:ext>
                  </a:extLst>
                </p:cNvPr>
                <p:cNvSpPr>
                  <a:spLocks/>
                </p:cNvSpPr>
                <p:nvPr/>
              </p:nvSpPr>
              <p:spPr bwMode="auto">
                <a:xfrm>
                  <a:off x="6533508" y="5532011"/>
                  <a:ext cx="1005151" cy="627157"/>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1" name="Freeform 73">
                  <a:extLst>
                    <a:ext uri="{FF2B5EF4-FFF2-40B4-BE49-F238E27FC236}">
                      <a16:creationId xmlns:a16="http://schemas.microsoft.com/office/drawing/2014/main" id="{727521CD-4EA4-EF44-B0C6-6A75F2C172D2}"/>
                    </a:ext>
                  </a:extLst>
                </p:cNvPr>
                <p:cNvSpPr>
                  <a:spLocks/>
                </p:cNvSpPr>
                <p:nvPr/>
              </p:nvSpPr>
              <p:spPr bwMode="auto">
                <a:xfrm>
                  <a:off x="7131254" y="5097244"/>
                  <a:ext cx="818146" cy="869536"/>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2" name="Freeform 79">
                  <a:extLst>
                    <a:ext uri="{FF2B5EF4-FFF2-40B4-BE49-F238E27FC236}">
                      <a16:creationId xmlns:a16="http://schemas.microsoft.com/office/drawing/2014/main" id="{F791CE04-DF8E-AF4E-8392-74948374B648}"/>
                    </a:ext>
                  </a:extLst>
                </p:cNvPr>
                <p:cNvSpPr>
                  <a:spLocks/>
                </p:cNvSpPr>
                <p:nvPr/>
              </p:nvSpPr>
              <p:spPr bwMode="auto">
                <a:xfrm>
                  <a:off x="5835579" y="5765303"/>
                  <a:ext cx="946711" cy="996784"/>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3" name="Freeform 80">
                  <a:extLst>
                    <a:ext uri="{FF2B5EF4-FFF2-40B4-BE49-F238E27FC236}">
                      <a16:creationId xmlns:a16="http://schemas.microsoft.com/office/drawing/2014/main" id="{207B87C4-530C-8F43-8FF2-659F8AADAA82}"/>
                    </a:ext>
                  </a:extLst>
                </p:cNvPr>
                <p:cNvSpPr>
                  <a:spLocks/>
                </p:cNvSpPr>
                <p:nvPr/>
              </p:nvSpPr>
              <p:spPr bwMode="auto">
                <a:xfrm>
                  <a:off x="6655395" y="6041009"/>
                  <a:ext cx="980106" cy="760465"/>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48" name="TextBox 147">
                <a:extLst>
                  <a:ext uri="{FF2B5EF4-FFF2-40B4-BE49-F238E27FC236}">
                    <a16:creationId xmlns:a16="http://schemas.microsoft.com/office/drawing/2014/main" id="{DB1ED47F-5501-D948-8CA8-1295D4B806F5}"/>
                  </a:ext>
                </a:extLst>
              </p:cNvPr>
              <p:cNvSpPr txBox="1"/>
              <p:nvPr/>
            </p:nvSpPr>
            <p:spPr>
              <a:xfrm>
                <a:off x="10186768" y="2660815"/>
                <a:ext cx="1082348"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210</a:t>
                </a:r>
              </a:p>
              <a:p>
                <a:pPr algn="ctr"/>
                <a:r>
                  <a:rPr lang="en-US" sz="1100" dirty="0">
                    <a:solidFill>
                      <a:schemeClr val="tx1">
                        <a:lumMod val="75000"/>
                        <a:lumOff val="25000"/>
                      </a:schemeClr>
                    </a:solidFill>
                    <a:latin typeface="Century Gothic" panose="020B0502020202020204" pitchFamily="34" charset="0"/>
                  </a:rPr>
                  <a:t>Sensitized</a:t>
                </a:r>
              </a:p>
              <a:p>
                <a:pPr algn="ctr"/>
                <a:r>
                  <a:rPr lang="en-US" sz="1100" dirty="0">
                    <a:solidFill>
                      <a:schemeClr val="tx1">
                        <a:lumMod val="75000"/>
                        <a:lumOff val="25000"/>
                      </a:schemeClr>
                    </a:solidFill>
                    <a:latin typeface="Century Gothic" panose="020B0502020202020204" pitchFamily="34" charset="0"/>
                  </a:rPr>
                  <a:t>Communities</a:t>
                </a:r>
              </a:p>
            </p:txBody>
          </p:sp>
          <p:sp>
            <p:nvSpPr>
              <p:cNvPr id="149" name="TextBox 148">
                <a:extLst>
                  <a:ext uri="{FF2B5EF4-FFF2-40B4-BE49-F238E27FC236}">
                    <a16:creationId xmlns:a16="http://schemas.microsoft.com/office/drawing/2014/main" id="{E67E6FA3-B8EE-1640-BC66-A018B5DA5140}"/>
                  </a:ext>
                </a:extLst>
              </p:cNvPr>
              <p:cNvSpPr txBox="1"/>
              <p:nvPr/>
            </p:nvSpPr>
            <p:spPr>
              <a:xfrm>
                <a:off x="10170441" y="3308308"/>
                <a:ext cx="1112804"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9</a:t>
                </a:r>
              </a:p>
              <a:p>
                <a:pPr algn="ctr"/>
                <a:r>
                  <a:rPr lang="en-US" sz="1100" dirty="0">
                    <a:solidFill>
                      <a:schemeClr val="tx1">
                        <a:lumMod val="75000"/>
                        <a:lumOff val="25000"/>
                      </a:schemeClr>
                    </a:solidFill>
                    <a:latin typeface="Century Gothic" panose="020B0502020202020204" pitchFamily="34" charset="0"/>
                  </a:rPr>
                  <a:t>Registered</a:t>
                </a:r>
              </a:p>
              <a:p>
                <a:pPr algn="ctr"/>
                <a:r>
                  <a:rPr lang="en-US" sz="1100" dirty="0">
                    <a:solidFill>
                      <a:schemeClr val="tx1">
                        <a:lumMod val="75000"/>
                        <a:lumOff val="25000"/>
                      </a:schemeClr>
                    </a:solidFill>
                    <a:latin typeface="Century Gothic" panose="020B0502020202020204" pitchFamily="34" charset="0"/>
                  </a:rPr>
                  <a:t>Cooperatives</a:t>
                </a:r>
              </a:p>
            </p:txBody>
          </p:sp>
        </p:grpSp>
        <p:grpSp>
          <p:nvGrpSpPr>
            <p:cNvPr id="159" name="Group 158">
              <a:extLst>
                <a:ext uri="{FF2B5EF4-FFF2-40B4-BE49-F238E27FC236}">
                  <a16:creationId xmlns:a16="http://schemas.microsoft.com/office/drawing/2014/main" id="{A274AFF9-1A43-9D45-8EE9-17A646FED285}"/>
                </a:ext>
              </a:extLst>
            </p:cNvPr>
            <p:cNvGrpSpPr/>
            <p:nvPr/>
          </p:nvGrpSpPr>
          <p:grpSpPr>
            <a:xfrm>
              <a:off x="1012559" y="4715689"/>
              <a:ext cx="2913198" cy="1611201"/>
              <a:chOff x="876992" y="4679831"/>
              <a:chExt cx="2913198" cy="1611201"/>
            </a:xfrm>
          </p:grpSpPr>
          <p:grpSp>
            <p:nvGrpSpPr>
              <p:cNvPr id="3" name="Group 2">
                <a:extLst>
                  <a:ext uri="{FF2B5EF4-FFF2-40B4-BE49-F238E27FC236}">
                    <a16:creationId xmlns:a16="http://schemas.microsoft.com/office/drawing/2014/main" id="{8449A122-3159-AD4E-9A03-77655B889D56}"/>
                  </a:ext>
                </a:extLst>
              </p:cNvPr>
              <p:cNvGrpSpPr/>
              <p:nvPr/>
            </p:nvGrpSpPr>
            <p:grpSpPr>
              <a:xfrm>
                <a:off x="876992" y="4679831"/>
                <a:ext cx="796711" cy="627846"/>
                <a:chOff x="4254119" y="1451510"/>
                <a:chExt cx="796711" cy="627846"/>
              </a:xfrm>
            </p:grpSpPr>
            <p:sp>
              <p:nvSpPr>
                <p:cNvPr id="4" name="Teardrop 3">
                  <a:extLst>
                    <a:ext uri="{FF2B5EF4-FFF2-40B4-BE49-F238E27FC236}">
                      <a16:creationId xmlns:a16="http://schemas.microsoft.com/office/drawing/2014/main" id="{11A7BC9B-05CA-824B-A19E-7677906910DE}"/>
                    </a:ext>
                  </a:extLst>
                </p:cNvPr>
                <p:cNvSpPr/>
                <p:nvPr/>
              </p:nvSpPr>
              <p:spPr>
                <a:xfrm rot="5400000">
                  <a:off x="4254119" y="1451510"/>
                  <a:ext cx="627846" cy="627846"/>
                </a:xfrm>
                <a:prstGeom prst="teardrop">
                  <a:avLst/>
                </a:prstGeom>
                <a:solidFill>
                  <a:srgbClr val="006D2C"/>
                </a:solidFill>
                <a:ln>
                  <a:solidFill>
                    <a:srgbClr val="00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F65854-D9D5-C848-9268-C0CC3FCD02A8}"/>
                    </a:ext>
                  </a:extLst>
                </p:cNvPr>
                <p:cNvSpPr txBox="1"/>
                <p:nvPr/>
              </p:nvSpPr>
              <p:spPr>
                <a:xfrm>
                  <a:off x="4339281" y="1609752"/>
                  <a:ext cx="711549"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SW</a:t>
                  </a:r>
                </a:p>
              </p:txBody>
            </p:sp>
          </p:grpSp>
          <p:grpSp>
            <p:nvGrpSpPr>
              <p:cNvPr id="131" name="Group 130">
                <a:extLst>
                  <a:ext uri="{FF2B5EF4-FFF2-40B4-BE49-F238E27FC236}">
                    <a16:creationId xmlns:a16="http://schemas.microsoft.com/office/drawing/2014/main" id="{1ACBE133-2573-0F49-800F-8F200FFA1EB3}"/>
                  </a:ext>
                </a:extLst>
              </p:cNvPr>
              <p:cNvGrpSpPr/>
              <p:nvPr/>
            </p:nvGrpSpPr>
            <p:grpSpPr>
              <a:xfrm>
                <a:off x="1566378" y="4993754"/>
                <a:ext cx="1056329" cy="1128001"/>
                <a:chOff x="3575422" y="5252259"/>
                <a:chExt cx="1349105" cy="1440643"/>
              </a:xfrm>
              <a:solidFill>
                <a:srgbClr val="006D2B"/>
              </a:solidFill>
            </p:grpSpPr>
            <p:sp>
              <p:nvSpPr>
                <p:cNvPr id="125" name="Freeform 76">
                  <a:extLst>
                    <a:ext uri="{FF2B5EF4-FFF2-40B4-BE49-F238E27FC236}">
                      <a16:creationId xmlns:a16="http://schemas.microsoft.com/office/drawing/2014/main" id="{3CC5157B-DDA9-1844-A68B-DF0565C99090}"/>
                    </a:ext>
                  </a:extLst>
                </p:cNvPr>
                <p:cNvSpPr>
                  <a:spLocks/>
                </p:cNvSpPr>
                <p:nvPr/>
              </p:nvSpPr>
              <p:spPr bwMode="auto">
                <a:xfrm>
                  <a:off x="3613824" y="5252259"/>
                  <a:ext cx="754697" cy="889228"/>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6" name="Freeform 77">
                  <a:extLst>
                    <a:ext uri="{FF2B5EF4-FFF2-40B4-BE49-F238E27FC236}">
                      <a16:creationId xmlns:a16="http://schemas.microsoft.com/office/drawing/2014/main" id="{2EF4F32D-E7A2-F648-9A60-5BB03AF7E26A}"/>
                    </a:ext>
                  </a:extLst>
                </p:cNvPr>
                <p:cNvSpPr>
                  <a:spLocks/>
                </p:cNvSpPr>
                <p:nvPr/>
              </p:nvSpPr>
              <p:spPr bwMode="auto">
                <a:xfrm>
                  <a:off x="4124747" y="5715809"/>
                  <a:ext cx="402393" cy="510510"/>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7" name="Freeform 78">
                  <a:extLst>
                    <a:ext uri="{FF2B5EF4-FFF2-40B4-BE49-F238E27FC236}">
                      <a16:creationId xmlns:a16="http://schemas.microsoft.com/office/drawing/2014/main" id="{510A3589-D897-5F46-98E4-050DB256BDC0}"/>
                    </a:ext>
                  </a:extLst>
                </p:cNvPr>
                <p:cNvSpPr>
                  <a:spLocks/>
                </p:cNvSpPr>
                <p:nvPr/>
              </p:nvSpPr>
              <p:spPr bwMode="auto">
                <a:xfrm>
                  <a:off x="4495419" y="5721869"/>
                  <a:ext cx="360652" cy="372658"/>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8" name="Freeform 82">
                  <a:extLst>
                    <a:ext uri="{FF2B5EF4-FFF2-40B4-BE49-F238E27FC236}">
                      <a16:creationId xmlns:a16="http://schemas.microsoft.com/office/drawing/2014/main" id="{C1E6D904-4668-ED45-B8FB-4FD60B03AF0F}"/>
                    </a:ext>
                  </a:extLst>
                </p:cNvPr>
                <p:cNvSpPr>
                  <a:spLocks/>
                </p:cNvSpPr>
                <p:nvPr/>
              </p:nvSpPr>
              <p:spPr bwMode="auto">
                <a:xfrm>
                  <a:off x="3575422" y="5783978"/>
                  <a:ext cx="796439" cy="711989"/>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9" name="Freeform 83">
                  <a:extLst>
                    <a:ext uri="{FF2B5EF4-FFF2-40B4-BE49-F238E27FC236}">
                      <a16:creationId xmlns:a16="http://schemas.microsoft.com/office/drawing/2014/main" id="{5BEE0530-0B4E-324E-9366-7C49DC9F00F5}"/>
                    </a:ext>
                  </a:extLst>
                </p:cNvPr>
                <p:cNvSpPr>
                  <a:spLocks/>
                </p:cNvSpPr>
                <p:nvPr/>
              </p:nvSpPr>
              <p:spPr bwMode="auto">
                <a:xfrm>
                  <a:off x="4266671" y="5871842"/>
                  <a:ext cx="657856" cy="821060"/>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0" name="Freeform 85">
                  <a:extLst>
                    <a:ext uri="{FF2B5EF4-FFF2-40B4-BE49-F238E27FC236}">
                      <a16:creationId xmlns:a16="http://schemas.microsoft.com/office/drawing/2014/main" id="{74705653-A066-6448-9557-6EEA109D427A}"/>
                    </a:ext>
                  </a:extLst>
                </p:cNvPr>
                <p:cNvSpPr>
                  <a:spLocks/>
                </p:cNvSpPr>
                <p:nvPr/>
              </p:nvSpPr>
              <p:spPr bwMode="auto">
                <a:xfrm>
                  <a:off x="3592118" y="6292975"/>
                  <a:ext cx="627803" cy="177239"/>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grpSp>
          <p:sp>
            <p:nvSpPr>
              <p:cNvPr id="150" name="TextBox 149">
                <a:extLst>
                  <a:ext uri="{FF2B5EF4-FFF2-40B4-BE49-F238E27FC236}">
                    <a16:creationId xmlns:a16="http://schemas.microsoft.com/office/drawing/2014/main" id="{56758595-86C8-CE43-B7B2-C2C77CB6147A}"/>
                  </a:ext>
                </a:extLst>
              </p:cNvPr>
              <p:cNvSpPr txBox="1"/>
              <p:nvPr/>
            </p:nvSpPr>
            <p:spPr>
              <a:xfrm>
                <a:off x="2693713" y="4966431"/>
                <a:ext cx="1082348"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84</a:t>
                </a:r>
              </a:p>
              <a:p>
                <a:pPr algn="ctr"/>
                <a:r>
                  <a:rPr lang="en-US" sz="1100" dirty="0">
                    <a:solidFill>
                      <a:schemeClr val="tx1">
                        <a:lumMod val="75000"/>
                        <a:lumOff val="25000"/>
                      </a:schemeClr>
                    </a:solidFill>
                    <a:latin typeface="Century Gothic" panose="020B0502020202020204" pitchFamily="34" charset="0"/>
                  </a:rPr>
                  <a:t>Sensitized</a:t>
                </a:r>
              </a:p>
              <a:p>
                <a:pPr algn="ctr"/>
                <a:r>
                  <a:rPr lang="en-US" sz="1100" dirty="0">
                    <a:solidFill>
                      <a:schemeClr val="tx1">
                        <a:lumMod val="75000"/>
                        <a:lumOff val="25000"/>
                      </a:schemeClr>
                    </a:solidFill>
                    <a:latin typeface="Century Gothic" panose="020B0502020202020204" pitchFamily="34" charset="0"/>
                  </a:rPr>
                  <a:t>Communities</a:t>
                </a:r>
              </a:p>
            </p:txBody>
          </p:sp>
          <p:sp>
            <p:nvSpPr>
              <p:cNvPr id="151" name="TextBox 150">
                <a:extLst>
                  <a:ext uri="{FF2B5EF4-FFF2-40B4-BE49-F238E27FC236}">
                    <a16:creationId xmlns:a16="http://schemas.microsoft.com/office/drawing/2014/main" id="{616E0511-E926-FA41-926B-492BAF33046F}"/>
                  </a:ext>
                </a:extLst>
              </p:cNvPr>
              <p:cNvSpPr txBox="1"/>
              <p:nvPr/>
            </p:nvSpPr>
            <p:spPr>
              <a:xfrm>
                <a:off x="2677386" y="5613924"/>
                <a:ext cx="1112804"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10</a:t>
                </a:r>
              </a:p>
              <a:p>
                <a:pPr algn="ctr"/>
                <a:r>
                  <a:rPr lang="en-US" sz="1100" dirty="0">
                    <a:solidFill>
                      <a:schemeClr val="tx1">
                        <a:lumMod val="75000"/>
                        <a:lumOff val="25000"/>
                      </a:schemeClr>
                    </a:solidFill>
                    <a:latin typeface="Century Gothic" panose="020B0502020202020204" pitchFamily="34" charset="0"/>
                  </a:rPr>
                  <a:t>Registered</a:t>
                </a:r>
              </a:p>
              <a:p>
                <a:pPr algn="ctr"/>
                <a:r>
                  <a:rPr lang="en-US" sz="1100" dirty="0">
                    <a:solidFill>
                      <a:schemeClr val="tx1">
                        <a:lumMod val="75000"/>
                        <a:lumOff val="25000"/>
                      </a:schemeClr>
                    </a:solidFill>
                    <a:latin typeface="Century Gothic" panose="020B0502020202020204" pitchFamily="34" charset="0"/>
                  </a:rPr>
                  <a:t>Cooperatives</a:t>
                </a:r>
              </a:p>
            </p:txBody>
          </p:sp>
        </p:grpSp>
        <p:grpSp>
          <p:nvGrpSpPr>
            <p:cNvPr id="160" name="Group 159">
              <a:extLst>
                <a:ext uri="{FF2B5EF4-FFF2-40B4-BE49-F238E27FC236}">
                  <a16:creationId xmlns:a16="http://schemas.microsoft.com/office/drawing/2014/main" id="{D6A83CAD-B6FE-F040-961B-EB660AF81951}"/>
                </a:ext>
              </a:extLst>
            </p:cNvPr>
            <p:cNvGrpSpPr/>
            <p:nvPr/>
          </p:nvGrpSpPr>
          <p:grpSpPr>
            <a:xfrm>
              <a:off x="4517880" y="4749892"/>
              <a:ext cx="3142778" cy="1570700"/>
              <a:chOff x="4382313" y="4714034"/>
              <a:chExt cx="3142778" cy="1570700"/>
            </a:xfrm>
          </p:grpSpPr>
          <p:grpSp>
            <p:nvGrpSpPr>
              <p:cNvPr id="9" name="Group 8">
                <a:extLst>
                  <a:ext uri="{FF2B5EF4-FFF2-40B4-BE49-F238E27FC236}">
                    <a16:creationId xmlns:a16="http://schemas.microsoft.com/office/drawing/2014/main" id="{41BCF8FB-A8D2-504E-858D-D6A24A5F8B62}"/>
                  </a:ext>
                </a:extLst>
              </p:cNvPr>
              <p:cNvGrpSpPr/>
              <p:nvPr/>
            </p:nvGrpSpPr>
            <p:grpSpPr>
              <a:xfrm>
                <a:off x="4382313" y="4714034"/>
                <a:ext cx="712868" cy="627846"/>
                <a:chOff x="4281857" y="3254797"/>
                <a:chExt cx="712868" cy="627846"/>
              </a:xfrm>
            </p:grpSpPr>
            <p:sp>
              <p:nvSpPr>
                <p:cNvPr id="10" name="Teardrop 9">
                  <a:extLst>
                    <a:ext uri="{FF2B5EF4-FFF2-40B4-BE49-F238E27FC236}">
                      <a16:creationId xmlns:a16="http://schemas.microsoft.com/office/drawing/2014/main" id="{90764D98-9FE5-F94B-83DD-FDEDE50F55F4}"/>
                    </a:ext>
                  </a:extLst>
                </p:cNvPr>
                <p:cNvSpPr/>
                <p:nvPr/>
              </p:nvSpPr>
              <p:spPr>
                <a:xfrm rot="5400000">
                  <a:off x="4281857" y="3254797"/>
                  <a:ext cx="627846" cy="627846"/>
                </a:xfrm>
                <a:prstGeom prst="teardrop">
                  <a:avLst/>
                </a:prstGeom>
                <a:solidFill>
                  <a:srgbClr val="00441A"/>
                </a:solidFill>
                <a:ln>
                  <a:solidFill>
                    <a:srgbClr val="004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F1C511E-A51E-2643-887B-602AB5F8A667}"/>
                    </a:ext>
                  </a:extLst>
                </p:cNvPr>
                <p:cNvSpPr txBox="1"/>
                <p:nvPr/>
              </p:nvSpPr>
              <p:spPr>
                <a:xfrm>
                  <a:off x="4410322" y="3412553"/>
                  <a:ext cx="584403"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SE</a:t>
                  </a:r>
                </a:p>
              </p:txBody>
            </p:sp>
          </p:grpSp>
          <p:grpSp>
            <p:nvGrpSpPr>
              <p:cNvPr id="144" name="Group 143">
                <a:extLst>
                  <a:ext uri="{FF2B5EF4-FFF2-40B4-BE49-F238E27FC236}">
                    <a16:creationId xmlns:a16="http://schemas.microsoft.com/office/drawing/2014/main" id="{27E9E445-BB55-7A45-9AE8-7C237A599578}"/>
                  </a:ext>
                </a:extLst>
              </p:cNvPr>
              <p:cNvGrpSpPr/>
              <p:nvPr/>
            </p:nvGrpSpPr>
            <p:grpSpPr>
              <a:xfrm>
                <a:off x="5379665" y="5028143"/>
                <a:ext cx="861563" cy="1074390"/>
                <a:chOff x="3492770" y="5052077"/>
                <a:chExt cx="784753" cy="978606"/>
              </a:xfrm>
              <a:solidFill>
                <a:srgbClr val="004319"/>
              </a:solidFill>
            </p:grpSpPr>
            <p:sp>
              <p:nvSpPr>
                <p:cNvPr id="139" name="Freeform 88">
                  <a:extLst>
                    <a:ext uri="{FF2B5EF4-FFF2-40B4-BE49-F238E27FC236}">
                      <a16:creationId xmlns:a16="http://schemas.microsoft.com/office/drawing/2014/main" id="{B438B95D-2431-B641-B2DC-441FD7465CF0}"/>
                    </a:ext>
                  </a:extLst>
                </p:cNvPr>
                <p:cNvSpPr>
                  <a:spLocks/>
                </p:cNvSpPr>
                <p:nvPr/>
              </p:nvSpPr>
              <p:spPr bwMode="auto">
                <a:xfrm>
                  <a:off x="3506128" y="5150543"/>
                  <a:ext cx="298873" cy="468093"/>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0" name="Freeform 89">
                  <a:extLst>
                    <a:ext uri="{FF2B5EF4-FFF2-40B4-BE49-F238E27FC236}">
                      <a16:creationId xmlns:a16="http://schemas.microsoft.com/office/drawing/2014/main" id="{D08D507A-89C9-3344-9EE1-16B66FB87818}"/>
                    </a:ext>
                  </a:extLst>
                </p:cNvPr>
                <p:cNvSpPr>
                  <a:spLocks/>
                </p:cNvSpPr>
                <p:nvPr/>
              </p:nvSpPr>
              <p:spPr bwMode="auto">
                <a:xfrm>
                  <a:off x="3701479" y="5052077"/>
                  <a:ext cx="297204" cy="468093"/>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1" name="Freeform 90">
                  <a:extLst>
                    <a:ext uri="{FF2B5EF4-FFF2-40B4-BE49-F238E27FC236}">
                      <a16:creationId xmlns:a16="http://schemas.microsoft.com/office/drawing/2014/main" id="{870F1E64-AF8B-824E-9C39-EF2E9E09F38A}"/>
                    </a:ext>
                  </a:extLst>
                </p:cNvPr>
                <p:cNvSpPr>
                  <a:spLocks/>
                </p:cNvSpPr>
                <p:nvPr/>
              </p:nvSpPr>
              <p:spPr bwMode="auto">
                <a:xfrm>
                  <a:off x="3863441" y="5179325"/>
                  <a:ext cx="414082" cy="466579"/>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2" name="Freeform 91">
                  <a:extLst>
                    <a:ext uri="{FF2B5EF4-FFF2-40B4-BE49-F238E27FC236}">
                      <a16:creationId xmlns:a16="http://schemas.microsoft.com/office/drawing/2014/main" id="{A151E649-917E-D24A-931F-7744115EB20A}"/>
                    </a:ext>
                  </a:extLst>
                </p:cNvPr>
                <p:cNvSpPr>
                  <a:spLocks/>
                </p:cNvSpPr>
                <p:nvPr/>
              </p:nvSpPr>
              <p:spPr bwMode="auto">
                <a:xfrm>
                  <a:off x="3492770" y="5545924"/>
                  <a:ext cx="328927" cy="310548"/>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3" name="Freeform 92">
                  <a:extLst>
                    <a:ext uri="{FF2B5EF4-FFF2-40B4-BE49-F238E27FC236}">
                      <a16:creationId xmlns:a16="http://schemas.microsoft.com/office/drawing/2014/main" id="{187E604F-D101-2E4D-B70F-A7E2DF91F813}"/>
                    </a:ext>
                  </a:extLst>
                </p:cNvPr>
                <p:cNvSpPr>
                  <a:spLocks/>
                </p:cNvSpPr>
                <p:nvPr/>
              </p:nvSpPr>
              <p:spPr bwMode="auto">
                <a:xfrm>
                  <a:off x="3704820" y="5471695"/>
                  <a:ext cx="357313" cy="558988"/>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52" name="TextBox 151">
                <a:extLst>
                  <a:ext uri="{FF2B5EF4-FFF2-40B4-BE49-F238E27FC236}">
                    <a16:creationId xmlns:a16="http://schemas.microsoft.com/office/drawing/2014/main" id="{F663DF6C-0C43-E643-B7BE-E29BBF6EBDF5}"/>
                  </a:ext>
                </a:extLst>
              </p:cNvPr>
              <p:cNvSpPr txBox="1"/>
              <p:nvPr/>
            </p:nvSpPr>
            <p:spPr>
              <a:xfrm>
                <a:off x="6410685" y="4960133"/>
                <a:ext cx="1082348"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55</a:t>
                </a:r>
              </a:p>
              <a:p>
                <a:pPr algn="ctr"/>
                <a:r>
                  <a:rPr lang="en-US" sz="1100" dirty="0">
                    <a:solidFill>
                      <a:schemeClr val="tx1">
                        <a:lumMod val="75000"/>
                        <a:lumOff val="25000"/>
                      </a:schemeClr>
                    </a:solidFill>
                    <a:latin typeface="Century Gothic" panose="020B0502020202020204" pitchFamily="34" charset="0"/>
                  </a:rPr>
                  <a:t>Sensitized</a:t>
                </a:r>
              </a:p>
              <a:p>
                <a:pPr algn="ctr"/>
                <a:r>
                  <a:rPr lang="en-US" sz="1100" dirty="0">
                    <a:solidFill>
                      <a:schemeClr val="tx1">
                        <a:lumMod val="75000"/>
                        <a:lumOff val="25000"/>
                      </a:schemeClr>
                    </a:solidFill>
                    <a:latin typeface="Century Gothic" panose="020B0502020202020204" pitchFamily="34" charset="0"/>
                  </a:rPr>
                  <a:t>Communities</a:t>
                </a:r>
              </a:p>
            </p:txBody>
          </p:sp>
          <p:sp>
            <p:nvSpPr>
              <p:cNvPr id="153" name="TextBox 152">
                <a:extLst>
                  <a:ext uri="{FF2B5EF4-FFF2-40B4-BE49-F238E27FC236}">
                    <a16:creationId xmlns:a16="http://schemas.microsoft.com/office/drawing/2014/main" id="{B30B46BF-3A1F-CA4E-B9DC-2B12228C8404}"/>
                  </a:ext>
                </a:extLst>
              </p:cNvPr>
              <p:cNvSpPr txBox="1"/>
              <p:nvPr/>
            </p:nvSpPr>
            <p:spPr>
              <a:xfrm>
                <a:off x="6412287" y="5607626"/>
                <a:ext cx="1112804"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12</a:t>
                </a:r>
              </a:p>
              <a:p>
                <a:pPr algn="ctr"/>
                <a:r>
                  <a:rPr lang="en-US" sz="1100" dirty="0">
                    <a:solidFill>
                      <a:schemeClr val="tx1">
                        <a:lumMod val="75000"/>
                        <a:lumOff val="25000"/>
                      </a:schemeClr>
                    </a:solidFill>
                    <a:latin typeface="Century Gothic" panose="020B0502020202020204" pitchFamily="34" charset="0"/>
                  </a:rPr>
                  <a:t>Registered</a:t>
                </a:r>
              </a:p>
              <a:p>
                <a:pPr algn="ctr"/>
                <a:r>
                  <a:rPr lang="en-US" sz="1100" dirty="0">
                    <a:solidFill>
                      <a:schemeClr val="tx1">
                        <a:lumMod val="75000"/>
                        <a:lumOff val="25000"/>
                      </a:schemeClr>
                    </a:solidFill>
                    <a:latin typeface="Century Gothic" panose="020B0502020202020204" pitchFamily="34" charset="0"/>
                  </a:rPr>
                  <a:t>Cooperatives</a:t>
                </a:r>
              </a:p>
            </p:txBody>
          </p:sp>
        </p:grpSp>
        <p:grpSp>
          <p:nvGrpSpPr>
            <p:cNvPr id="161" name="Group 160">
              <a:extLst>
                <a:ext uri="{FF2B5EF4-FFF2-40B4-BE49-F238E27FC236}">
                  <a16:creationId xmlns:a16="http://schemas.microsoft.com/office/drawing/2014/main" id="{D1B0C83D-8ECF-904F-8456-A619FD1B1548}"/>
                </a:ext>
              </a:extLst>
            </p:cNvPr>
            <p:cNvGrpSpPr/>
            <p:nvPr/>
          </p:nvGrpSpPr>
          <p:grpSpPr>
            <a:xfrm>
              <a:off x="8157735" y="4631022"/>
              <a:ext cx="3230917" cy="1591104"/>
              <a:chOff x="8022168" y="4595164"/>
              <a:chExt cx="3230917" cy="1591104"/>
            </a:xfrm>
          </p:grpSpPr>
          <p:grpSp>
            <p:nvGrpSpPr>
              <p:cNvPr id="6" name="Group 5">
                <a:extLst>
                  <a:ext uri="{FF2B5EF4-FFF2-40B4-BE49-F238E27FC236}">
                    <a16:creationId xmlns:a16="http://schemas.microsoft.com/office/drawing/2014/main" id="{7D860DEB-0097-5641-A3BF-2812F85B9337}"/>
                  </a:ext>
                </a:extLst>
              </p:cNvPr>
              <p:cNvGrpSpPr/>
              <p:nvPr/>
            </p:nvGrpSpPr>
            <p:grpSpPr>
              <a:xfrm>
                <a:off x="8022168" y="4595164"/>
                <a:ext cx="679819" cy="627846"/>
                <a:chOff x="4254119" y="2297797"/>
                <a:chExt cx="679819" cy="627846"/>
              </a:xfrm>
            </p:grpSpPr>
            <p:sp>
              <p:nvSpPr>
                <p:cNvPr id="7" name="Teardrop 6">
                  <a:extLst>
                    <a:ext uri="{FF2B5EF4-FFF2-40B4-BE49-F238E27FC236}">
                      <a16:creationId xmlns:a16="http://schemas.microsoft.com/office/drawing/2014/main" id="{0C30D947-E0EC-7742-9749-DD112331693D}"/>
                    </a:ext>
                  </a:extLst>
                </p:cNvPr>
                <p:cNvSpPr/>
                <p:nvPr/>
              </p:nvSpPr>
              <p:spPr>
                <a:xfrm rot="5400000">
                  <a:off x="4254119" y="2297797"/>
                  <a:ext cx="627846" cy="627846"/>
                </a:xfrm>
                <a:prstGeom prst="teardrop">
                  <a:avLst/>
                </a:prstGeom>
                <a:solidFill>
                  <a:srgbClr val="A4D99F"/>
                </a:solidFill>
                <a:ln>
                  <a:solidFill>
                    <a:srgbClr val="A4D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873AA-1A1A-F649-92B2-BBD04037BA93}"/>
                    </a:ext>
                  </a:extLst>
                </p:cNvPr>
                <p:cNvSpPr txBox="1"/>
                <p:nvPr/>
              </p:nvSpPr>
              <p:spPr>
                <a:xfrm>
                  <a:off x="4361309" y="2442071"/>
                  <a:ext cx="572629"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SS</a:t>
                  </a:r>
                </a:p>
              </p:txBody>
            </p:sp>
          </p:grpSp>
          <p:grpSp>
            <p:nvGrpSpPr>
              <p:cNvPr id="138" name="Group 137">
                <a:extLst>
                  <a:ext uri="{FF2B5EF4-FFF2-40B4-BE49-F238E27FC236}">
                    <a16:creationId xmlns:a16="http://schemas.microsoft.com/office/drawing/2014/main" id="{BB8CCBA7-7BF8-DE4D-BB25-A13F0815671B}"/>
                  </a:ext>
                </a:extLst>
              </p:cNvPr>
              <p:cNvGrpSpPr/>
              <p:nvPr/>
            </p:nvGrpSpPr>
            <p:grpSpPr>
              <a:xfrm>
                <a:off x="8693151" y="5011293"/>
                <a:ext cx="1311444" cy="1047242"/>
                <a:chOff x="3364745" y="5519700"/>
                <a:chExt cx="1783225" cy="1423979"/>
              </a:xfrm>
              <a:solidFill>
                <a:srgbClr val="A4DA9F"/>
              </a:solidFill>
            </p:grpSpPr>
            <p:sp>
              <p:nvSpPr>
                <p:cNvPr id="132" name="Freeform 81">
                  <a:extLst>
                    <a:ext uri="{FF2B5EF4-FFF2-40B4-BE49-F238E27FC236}">
                      <a16:creationId xmlns:a16="http://schemas.microsoft.com/office/drawing/2014/main" id="{B4E9498D-C536-8945-B448-B9AB29B9C3DA}"/>
                    </a:ext>
                  </a:extLst>
                </p:cNvPr>
                <p:cNvSpPr>
                  <a:spLocks/>
                </p:cNvSpPr>
                <p:nvPr/>
              </p:nvSpPr>
              <p:spPr bwMode="auto">
                <a:xfrm>
                  <a:off x="4526847" y="5790864"/>
                  <a:ext cx="621123" cy="1071014"/>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3" name="Freeform 84">
                  <a:extLst>
                    <a:ext uri="{FF2B5EF4-FFF2-40B4-BE49-F238E27FC236}">
                      <a16:creationId xmlns:a16="http://schemas.microsoft.com/office/drawing/2014/main" id="{07F7A979-6DFC-5047-9BE6-99F5B96E12AE}"/>
                    </a:ext>
                  </a:extLst>
                </p:cNvPr>
                <p:cNvSpPr>
                  <a:spLocks/>
                </p:cNvSpPr>
                <p:nvPr/>
              </p:nvSpPr>
              <p:spPr bwMode="auto">
                <a:xfrm>
                  <a:off x="3403148" y="5519700"/>
                  <a:ext cx="642828" cy="789246"/>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4" name="Freeform 86">
                  <a:extLst>
                    <a:ext uri="{FF2B5EF4-FFF2-40B4-BE49-F238E27FC236}">
                      <a16:creationId xmlns:a16="http://schemas.microsoft.com/office/drawing/2014/main" id="{14AB52A1-B60A-2B43-B55E-39D529148074}"/>
                    </a:ext>
                  </a:extLst>
                </p:cNvPr>
                <p:cNvSpPr>
                  <a:spLocks/>
                </p:cNvSpPr>
                <p:nvPr/>
              </p:nvSpPr>
              <p:spPr bwMode="auto">
                <a:xfrm>
                  <a:off x="3364745" y="5999915"/>
                  <a:ext cx="702936" cy="628672"/>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5" name="Freeform 87">
                  <a:extLst>
                    <a:ext uri="{FF2B5EF4-FFF2-40B4-BE49-F238E27FC236}">
                      <a16:creationId xmlns:a16="http://schemas.microsoft.com/office/drawing/2014/main" id="{568B41AB-B531-C546-B652-4695ED016A71}"/>
                    </a:ext>
                  </a:extLst>
                </p:cNvPr>
                <p:cNvSpPr>
                  <a:spLocks/>
                </p:cNvSpPr>
                <p:nvPr/>
              </p:nvSpPr>
              <p:spPr bwMode="auto">
                <a:xfrm>
                  <a:off x="3538391" y="6505882"/>
                  <a:ext cx="429108" cy="437797"/>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6" name="Freeform 93">
                  <a:extLst>
                    <a:ext uri="{FF2B5EF4-FFF2-40B4-BE49-F238E27FC236}">
                      <a16:creationId xmlns:a16="http://schemas.microsoft.com/office/drawing/2014/main" id="{E1429F92-7852-A944-9FEB-4D128D4AE4D3}"/>
                    </a:ext>
                  </a:extLst>
                </p:cNvPr>
                <p:cNvSpPr>
                  <a:spLocks/>
                </p:cNvSpPr>
                <p:nvPr/>
              </p:nvSpPr>
              <p:spPr bwMode="auto">
                <a:xfrm>
                  <a:off x="3905723" y="6401356"/>
                  <a:ext cx="440796" cy="533234"/>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7" name="Freeform 94">
                  <a:extLst>
                    <a:ext uri="{FF2B5EF4-FFF2-40B4-BE49-F238E27FC236}">
                      <a16:creationId xmlns:a16="http://schemas.microsoft.com/office/drawing/2014/main" id="{2F1C807D-1AB3-164B-A5EB-673DC95D8D33}"/>
                    </a:ext>
                  </a:extLst>
                </p:cNvPr>
                <p:cNvSpPr>
                  <a:spLocks/>
                </p:cNvSpPr>
                <p:nvPr/>
              </p:nvSpPr>
              <p:spPr bwMode="auto">
                <a:xfrm>
                  <a:off x="4323143" y="6455891"/>
                  <a:ext cx="333937" cy="407500"/>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54" name="TextBox 153">
                <a:extLst>
                  <a:ext uri="{FF2B5EF4-FFF2-40B4-BE49-F238E27FC236}">
                    <a16:creationId xmlns:a16="http://schemas.microsoft.com/office/drawing/2014/main" id="{F975652B-62CC-724B-B4D1-FE26CEEAE4A8}"/>
                  </a:ext>
                </a:extLst>
              </p:cNvPr>
              <p:cNvSpPr txBox="1"/>
              <p:nvPr/>
            </p:nvSpPr>
            <p:spPr>
              <a:xfrm>
                <a:off x="10120750" y="4861667"/>
                <a:ext cx="1082348"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105</a:t>
                </a:r>
              </a:p>
              <a:p>
                <a:pPr algn="ctr"/>
                <a:r>
                  <a:rPr lang="en-US" sz="1100" dirty="0">
                    <a:solidFill>
                      <a:schemeClr val="tx1">
                        <a:lumMod val="75000"/>
                        <a:lumOff val="25000"/>
                      </a:schemeClr>
                    </a:solidFill>
                    <a:latin typeface="Century Gothic" panose="020B0502020202020204" pitchFamily="34" charset="0"/>
                  </a:rPr>
                  <a:t>Sensitized</a:t>
                </a:r>
              </a:p>
              <a:p>
                <a:pPr algn="ctr"/>
                <a:r>
                  <a:rPr lang="en-US" sz="1100" dirty="0">
                    <a:solidFill>
                      <a:schemeClr val="tx1">
                        <a:lumMod val="75000"/>
                        <a:lumOff val="25000"/>
                      </a:schemeClr>
                    </a:solidFill>
                    <a:latin typeface="Century Gothic" panose="020B0502020202020204" pitchFamily="34" charset="0"/>
                  </a:rPr>
                  <a:t>Communities</a:t>
                </a:r>
              </a:p>
            </p:txBody>
          </p:sp>
          <p:sp>
            <p:nvSpPr>
              <p:cNvPr id="155" name="TextBox 154">
                <a:extLst>
                  <a:ext uri="{FF2B5EF4-FFF2-40B4-BE49-F238E27FC236}">
                    <a16:creationId xmlns:a16="http://schemas.microsoft.com/office/drawing/2014/main" id="{0D03C0DF-69C0-444F-8365-B500DA7C3D0F}"/>
                  </a:ext>
                </a:extLst>
              </p:cNvPr>
              <p:cNvSpPr txBox="1"/>
              <p:nvPr/>
            </p:nvSpPr>
            <p:spPr>
              <a:xfrm>
                <a:off x="10140281" y="5509160"/>
                <a:ext cx="1112804" cy="677108"/>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36</a:t>
                </a:r>
              </a:p>
              <a:p>
                <a:pPr algn="ctr"/>
                <a:r>
                  <a:rPr lang="en-US" sz="1100" dirty="0">
                    <a:solidFill>
                      <a:schemeClr val="tx1">
                        <a:lumMod val="75000"/>
                        <a:lumOff val="25000"/>
                      </a:schemeClr>
                    </a:solidFill>
                    <a:latin typeface="Century Gothic" panose="020B0502020202020204" pitchFamily="34" charset="0"/>
                  </a:rPr>
                  <a:t>Registered</a:t>
                </a:r>
              </a:p>
              <a:p>
                <a:pPr algn="ctr"/>
                <a:r>
                  <a:rPr lang="en-US" sz="1100" dirty="0">
                    <a:solidFill>
                      <a:schemeClr val="tx1">
                        <a:lumMod val="75000"/>
                        <a:lumOff val="25000"/>
                      </a:schemeClr>
                    </a:solidFill>
                    <a:latin typeface="Century Gothic" panose="020B0502020202020204" pitchFamily="34" charset="0"/>
                  </a:rPr>
                  <a:t>Cooperatives</a:t>
                </a:r>
              </a:p>
            </p:txBody>
          </p:sp>
        </p:grpSp>
      </p:grpSp>
      <p:sp>
        <p:nvSpPr>
          <p:cNvPr id="21" name="Slide Number Placeholder 20">
            <a:extLst>
              <a:ext uri="{FF2B5EF4-FFF2-40B4-BE49-F238E27FC236}">
                <a16:creationId xmlns:a16="http://schemas.microsoft.com/office/drawing/2014/main" id="{25EE88F3-93C3-4C4C-BF4A-57F1025BD9AA}"/>
              </a:ext>
            </a:extLst>
          </p:cNvPr>
          <p:cNvSpPr>
            <a:spLocks noGrp="1"/>
          </p:cNvSpPr>
          <p:nvPr>
            <p:ph type="sldNum" sz="quarter" idx="12"/>
          </p:nvPr>
        </p:nvSpPr>
        <p:spPr/>
        <p:txBody>
          <a:bodyPr/>
          <a:lstStyle/>
          <a:p>
            <a:fld id="{396CE113-FF57-7649-A2EE-772FBDF6E8DF}" type="slidenum">
              <a:rPr lang="en-US" smtClean="0">
                <a:solidFill>
                  <a:schemeClr val="tx1"/>
                </a:solidFill>
              </a:rPr>
              <a:t>11</a:t>
            </a:fld>
            <a:endParaRPr lang="en-US" dirty="0">
              <a:solidFill>
                <a:schemeClr val="tx1"/>
              </a:solidFill>
            </a:endParaRPr>
          </a:p>
        </p:txBody>
      </p:sp>
      <p:pic>
        <p:nvPicPr>
          <p:cNvPr id="92" name="Picture 91" descr="A picture containing food&#10;&#10;Description automatically generated">
            <a:extLst>
              <a:ext uri="{FF2B5EF4-FFF2-40B4-BE49-F238E27FC236}">
                <a16:creationId xmlns:a16="http://schemas.microsoft.com/office/drawing/2014/main" id="{C3013A45-93F9-8643-9406-A2249D485D4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Tree>
    <p:extLst>
      <p:ext uri="{BB962C8B-B14F-4D97-AF65-F5344CB8AC3E}">
        <p14:creationId xmlns:p14="http://schemas.microsoft.com/office/powerpoint/2010/main" val="196621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6AD0D8-B0AC-E24F-BC9D-54D014EBFBC1}"/>
              </a:ext>
            </a:extLst>
          </p:cNvPr>
          <p:cNvSpPr>
            <a:spLocks noGrp="1"/>
          </p:cNvSpPr>
          <p:nvPr>
            <p:ph type="sldNum" sz="quarter" idx="12"/>
          </p:nvPr>
        </p:nvSpPr>
        <p:spPr/>
        <p:txBody>
          <a:bodyPr/>
          <a:lstStyle/>
          <a:p>
            <a:fld id="{396CE113-FF57-7649-A2EE-772FBDF6E8DF}" type="slidenum">
              <a:rPr lang="en-US" smtClean="0"/>
              <a:t>12</a:t>
            </a:fld>
            <a:endParaRPr lang="en-US" dirty="0"/>
          </a:p>
        </p:txBody>
      </p:sp>
      <p:sp>
        <p:nvSpPr>
          <p:cNvPr id="3" name="Slide Number Placeholder 1">
            <a:extLst>
              <a:ext uri="{FF2B5EF4-FFF2-40B4-BE49-F238E27FC236}">
                <a16:creationId xmlns:a16="http://schemas.microsoft.com/office/drawing/2014/main" id="{7ACB844F-E75B-6E4A-A395-14A6CEE4C65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CE113-FF57-7649-A2EE-772FBDF6E8DF}" type="slidenum">
              <a:rPr lang="en-US" smtClean="0"/>
              <a:pPr/>
              <a:t>12</a:t>
            </a:fld>
            <a:endParaRPr lang="en-US" dirty="0"/>
          </a:p>
        </p:txBody>
      </p:sp>
      <p:sp>
        <p:nvSpPr>
          <p:cNvPr id="4" name="Slide Number Placeholder 1">
            <a:extLst>
              <a:ext uri="{FF2B5EF4-FFF2-40B4-BE49-F238E27FC236}">
                <a16:creationId xmlns:a16="http://schemas.microsoft.com/office/drawing/2014/main" id="{764EFC7E-C054-D745-AA8C-14302BBA712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CE113-FF57-7649-A2EE-772FBDF6E8DF}" type="slidenum">
              <a:rPr lang="en-US" smtClean="0"/>
              <a:pPr/>
              <a:t>12</a:t>
            </a:fld>
            <a:endParaRPr lang="en-US" dirty="0"/>
          </a:p>
        </p:txBody>
      </p:sp>
      <p:pic>
        <p:nvPicPr>
          <p:cNvPr id="5" name="Picture 4" descr="A picture containing food&#10;&#10;Description automatically generated">
            <a:extLst>
              <a:ext uri="{FF2B5EF4-FFF2-40B4-BE49-F238E27FC236}">
                <a16:creationId xmlns:a16="http://schemas.microsoft.com/office/drawing/2014/main" id="{557706FB-28AF-834F-B31C-CF40C39E93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478496"/>
            <a:ext cx="933450" cy="679365"/>
          </a:xfrm>
          <a:prstGeom prst="rect">
            <a:avLst/>
          </a:prstGeom>
        </p:spPr>
      </p:pic>
      <p:sp>
        <p:nvSpPr>
          <p:cNvPr id="6" name="Rectangle 5">
            <a:extLst>
              <a:ext uri="{FF2B5EF4-FFF2-40B4-BE49-F238E27FC236}">
                <a16:creationId xmlns:a16="http://schemas.microsoft.com/office/drawing/2014/main" id="{00094889-A54E-A14B-A238-25FF75D95D3A}"/>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7" name="TextBox 6">
            <a:extLst>
              <a:ext uri="{FF2B5EF4-FFF2-40B4-BE49-F238E27FC236}">
                <a16:creationId xmlns:a16="http://schemas.microsoft.com/office/drawing/2014/main" id="{220FD5E8-CD6B-ED43-9296-A037AA68483D}"/>
              </a:ext>
            </a:extLst>
          </p:cNvPr>
          <p:cNvSpPr txBox="1"/>
          <p:nvPr/>
        </p:nvSpPr>
        <p:spPr>
          <a:xfrm>
            <a:off x="2831197" y="406537"/>
            <a:ext cx="6468437"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General Prayers and Next Steps</a:t>
            </a:r>
            <a:endParaRPr lang="en-US" sz="800" b="1" dirty="0">
              <a:solidFill>
                <a:schemeClr val="tx1">
                  <a:lumMod val="75000"/>
                  <a:lumOff val="25000"/>
                </a:schemeClr>
              </a:solidFill>
              <a:latin typeface="Century Gothic" panose="020B0502020202020204" pitchFamily="34" charset="0"/>
            </a:endParaRPr>
          </a:p>
        </p:txBody>
      </p:sp>
      <p:cxnSp>
        <p:nvCxnSpPr>
          <p:cNvPr id="8" name="Straight Connector 7">
            <a:extLst>
              <a:ext uri="{FF2B5EF4-FFF2-40B4-BE49-F238E27FC236}">
                <a16:creationId xmlns:a16="http://schemas.microsoft.com/office/drawing/2014/main" id="{762240FD-CAC0-B746-8B48-57A03A9461BC}"/>
              </a:ext>
            </a:extLst>
          </p:cNvPr>
          <p:cNvCxnSpPr>
            <a:cxnSpLocks/>
          </p:cNvCxnSpPr>
          <p:nvPr/>
        </p:nvCxnSpPr>
        <p:spPr>
          <a:xfrm>
            <a:off x="0" y="965565"/>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90D229-EA11-2E49-B72C-DE92A580F56B}"/>
              </a:ext>
            </a:extLst>
          </p:cNvPr>
          <p:cNvCxnSpPr>
            <a:cxnSpLocks/>
          </p:cNvCxnSpPr>
          <p:nvPr/>
        </p:nvCxnSpPr>
        <p:spPr>
          <a:xfrm>
            <a:off x="2119993" y="965565"/>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B95CDBC5-8682-FC49-A79D-4C17CD3CB3A5}"/>
              </a:ext>
            </a:extLst>
          </p:cNvPr>
          <p:cNvGrpSpPr/>
          <p:nvPr/>
        </p:nvGrpSpPr>
        <p:grpSpPr>
          <a:xfrm>
            <a:off x="2043832" y="1062144"/>
            <a:ext cx="9698987" cy="5675748"/>
            <a:chOff x="851969" y="1483944"/>
            <a:chExt cx="8577782" cy="5675748"/>
          </a:xfrm>
        </p:grpSpPr>
        <p:sp>
          <p:nvSpPr>
            <p:cNvPr id="10" name="TextBox 9">
              <a:extLst>
                <a:ext uri="{FF2B5EF4-FFF2-40B4-BE49-F238E27FC236}">
                  <a16:creationId xmlns:a16="http://schemas.microsoft.com/office/drawing/2014/main" id="{60FAC234-5FD0-8745-9479-BF7EC12F0CFC}"/>
                </a:ext>
              </a:extLst>
            </p:cNvPr>
            <p:cNvSpPr txBox="1"/>
            <p:nvPr/>
          </p:nvSpPr>
          <p:spPr>
            <a:xfrm>
              <a:off x="851969" y="1483944"/>
              <a:ext cx="8577782" cy="2062103"/>
            </a:xfrm>
            <a:prstGeom prst="rect">
              <a:avLst/>
            </a:prstGeom>
            <a:noFill/>
          </p:spPr>
          <p:txBody>
            <a:bodyPr wrap="square" rtlCol="0">
              <a:spAutoFit/>
            </a:bodyPr>
            <a:lstStyle/>
            <a:p>
              <a:pPr algn="just"/>
              <a:r>
                <a:rPr lang="en-NG" sz="1600" b="1" dirty="0">
                  <a:latin typeface="Century Gothic" panose="020B0502020202020204" pitchFamily="34" charset="0"/>
                </a:rPr>
                <a:t>Focal Person:</a:t>
              </a:r>
            </a:p>
            <a:p>
              <a:pPr algn="just"/>
              <a:r>
                <a:rPr lang="en-NG" sz="1400" dirty="0">
                  <a:latin typeface="Century Gothic" panose="020B0502020202020204" pitchFamily="34" charset="0"/>
                </a:rPr>
                <a:t>A Focal Person for the REA to be able to work with in coordinating activities and projects and generally creating an enabling environemnt for REA projects in states.</a:t>
              </a:r>
            </a:p>
            <a:p>
              <a:pPr algn="just">
                <a:tabLst>
                  <a:tab pos="523875" algn="l"/>
                </a:tabLst>
              </a:pPr>
              <a:r>
                <a:rPr lang="en-NG" sz="1400" b="1" dirty="0">
                  <a:latin typeface="Century Gothic" panose="020B0502020202020204" pitchFamily="34" charset="0"/>
                </a:rPr>
                <a:t>	Suitability</a:t>
              </a:r>
              <a:r>
                <a:rPr lang="en-NG" sz="1400" dirty="0">
                  <a:latin typeface="Century Gothic" panose="020B0502020202020204" pitchFamily="34" charset="0"/>
                </a:rPr>
                <a:t>: A state official that has access to the Executive Governor, so that state policies and 	priorities 	are communicated in a timely manner.</a:t>
              </a:r>
            </a:p>
            <a:p>
              <a:pPr algn="just">
                <a:tabLst>
                  <a:tab pos="523875" algn="l"/>
                </a:tabLst>
              </a:pPr>
              <a:r>
                <a:rPr lang="en-NG" sz="1400" b="1" dirty="0">
                  <a:latin typeface="Century Gothic" panose="020B0502020202020204" pitchFamily="34" charset="0"/>
                </a:rPr>
                <a:t>	General Stakeholder Workshop</a:t>
              </a:r>
              <a:r>
                <a:rPr lang="en-NG" sz="1400" dirty="0">
                  <a:latin typeface="Century Gothic" panose="020B0502020202020204" pitchFamily="34" charset="0"/>
                </a:rPr>
                <a:t>: All Focal Persons will be invited and sponsored by the REA to a 	stakeholder workshop to discuss </a:t>
              </a:r>
              <a:r>
                <a:rPr lang="en-NG" sz="1400" b="1" dirty="0">
                  <a:latin typeface="Century Gothic" panose="020B0502020202020204" pitchFamily="34" charset="0"/>
                </a:rPr>
                <a:t>States’ Priority Needs and the Way Forward</a:t>
              </a:r>
            </a:p>
            <a:p>
              <a:pPr algn="just">
                <a:tabLst>
                  <a:tab pos="523875" algn="l"/>
                </a:tabLst>
              </a:pPr>
              <a:r>
                <a:rPr lang="en-NG" sz="1400" b="1" dirty="0">
                  <a:latin typeface="Century Gothic" panose="020B0502020202020204" pitchFamily="34" charset="0"/>
                </a:rPr>
                <a:t>	One-on-Ones</a:t>
              </a:r>
              <a:r>
                <a:rPr lang="en-NG" sz="1400" dirty="0">
                  <a:latin typeface="Century Gothic" panose="020B0502020202020204" pitchFamily="34" charset="0"/>
                </a:rPr>
                <a:t>: Meetings with Executive Governors and their respective Focal Persons to discuss 	peculiarities within the states and immediate Next Steps</a:t>
              </a:r>
            </a:p>
          </p:txBody>
        </p:sp>
        <p:sp>
          <p:nvSpPr>
            <p:cNvPr id="21" name="TextBox 20">
              <a:extLst>
                <a:ext uri="{FF2B5EF4-FFF2-40B4-BE49-F238E27FC236}">
                  <a16:creationId xmlns:a16="http://schemas.microsoft.com/office/drawing/2014/main" id="{DEA2A2E2-07E1-DD46-BF20-5380D2494DEE}"/>
                </a:ext>
              </a:extLst>
            </p:cNvPr>
            <p:cNvSpPr txBox="1"/>
            <p:nvPr/>
          </p:nvSpPr>
          <p:spPr>
            <a:xfrm>
              <a:off x="851970" y="3535188"/>
              <a:ext cx="8577781" cy="984885"/>
            </a:xfrm>
            <a:prstGeom prst="rect">
              <a:avLst/>
            </a:prstGeom>
            <a:noFill/>
          </p:spPr>
          <p:txBody>
            <a:bodyPr wrap="square" rtlCol="0">
              <a:spAutoFit/>
            </a:bodyPr>
            <a:lstStyle/>
            <a:p>
              <a:pPr algn="just"/>
              <a:r>
                <a:rPr lang="en-NG" sz="1600" b="1" dirty="0">
                  <a:latin typeface="Century Gothic" panose="020B0502020202020204" pitchFamily="34" charset="0"/>
                </a:rPr>
                <a:t>Sustainability:</a:t>
              </a:r>
            </a:p>
            <a:p>
              <a:pPr marL="285750" indent="-285750" algn="just">
                <a:buFont typeface="Arial" panose="020B0604020202020204" pitchFamily="34" charset="0"/>
                <a:buChar char="•"/>
              </a:pPr>
              <a:r>
                <a:rPr lang="en-US" sz="1400" dirty="0">
                  <a:latin typeface="Century Gothic" panose="020B0502020202020204" pitchFamily="34" charset="0"/>
                  <a:cs typeface="Century Gothic"/>
                </a:rPr>
                <a:t>The need to support the deployment of COVID-19 intervention projects (Mini-grid, SHS and Solar Streetlights) and help in sustaining them </a:t>
              </a:r>
              <a:r>
                <a:rPr lang="en-US" sz="1200" b="1" dirty="0">
                  <a:latin typeface="Century Gothic" panose="020B0502020202020204" pitchFamily="34" charset="0"/>
                  <a:cs typeface="Century Gothic"/>
                </a:rPr>
                <a:t>*Letters have been sent to all states soliciting for support</a:t>
              </a:r>
            </a:p>
            <a:p>
              <a:pPr marL="285750" indent="-285750" algn="just">
                <a:buFont typeface="Arial" panose="020B0604020202020204" pitchFamily="34" charset="0"/>
                <a:buChar char="•"/>
              </a:pPr>
              <a:r>
                <a:rPr lang="en-GB" sz="1400" dirty="0">
                  <a:latin typeface="Century Gothic" panose="020B0502020202020204" pitchFamily="34" charset="0"/>
                  <a:cs typeface="Century Gothic"/>
                </a:rPr>
                <a:t>Take ownership of FGN Capital Projects in states for sustainability</a:t>
              </a:r>
              <a:r>
                <a:rPr lang="en-GB" sz="1200" dirty="0">
                  <a:latin typeface="Century Gothic" panose="020B0502020202020204" pitchFamily="34" charset="0"/>
                  <a:cs typeface="Century Gothic"/>
                </a:rPr>
                <a:t> </a:t>
              </a:r>
              <a:r>
                <a:rPr lang="en-GB" sz="1100" b="1" dirty="0">
                  <a:latin typeface="Century Gothic" panose="020B0502020202020204" pitchFamily="34" charset="0"/>
                  <a:cs typeface="Century Gothic"/>
                </a:rPr>
                <a:t>*Kaduna has taken control of projects</a:t>
              </a:r>
              <a:endParaRPr lang="en-US" sz="1200" b="1" dirty="0">
                <a:latin typeface="Century Gothic" panose="020B0502020202020204" pitchFamily="34" charset="0"/>
                <a:cs typeface="Century Gothic"/>
              </a:endParaRPr>
            </a:p>
          </p:txBody>
        </p:sp>
        <p:sp>
          <p:nvSpPr>
            <p:cNvPr id="22" name="TextBox 21">
              <a:extLst>
                <a:ext uri="{FF2B5EF4-FFF2-40B4-BE49-F238E27FC236}">
                  <a16:creationId xmlns:a16="http://schemas.microsoft.com/office/drawing/2014/main" id="{488A29FB-3D88-F34A-988F-32907106ECE5}"/>
                </a:ext>
              </a:extLst>
            </p:cNvPr>
            <p:cNvSpPr txBox="1"/>
            <p:nvPr/>
          </p:nvSpPr>
          <p:spPr>
            <a:xfrm>
              <a:off x="851969" y="4482036"/>
              <a:ext cx="8577782" cy="2677656"/>
            </a:xfrm>
            <a:prstGeom prst="rect">
              <a:avLst/>
            </a:prstGeom>
            <a:noFill/>
          </p:spPr>
          <p:txBody>
            <a:bodyPr wrap="square" rtlCol="0">
              <a:spAutoFit/>
            </a:bodyPr>
            <a:lstStyle/>
            <a:p>
              <a:pPr algn="just"/>
              <a:r>
                <a:rPr lang="en-NG" sz="1600" b="1" dirty="0">
                  <a:latin typeface="Century Gothic" panose="020B0502020202020204" pitchFamily="34" charset="0"/>
                </a:rPr>
                <a:t>Technical Assistance:</a:t>
              </a:r>
            </a:p>
            <a:p>
              <a:pPr marL="285750" indent="-285750" algn="just">
                <a:buFont typeface="Arial" panose="020B0604020202020204" pitchFamily="34" charset="0"/>
                <a:buChar char="•"/>
              </a:pPr>
              <a:r>
                <a:rPr lang="en-NG" sz="1400" dirty="0">
                  <a:latin typeface="Century Gothic" panose="020B0502020202020204" pitchFamily="34" charset="0"/>
                </a:rPr>
                <a:t>REA to provide States with access to capacity building training for staff in Rural Electrification Boards and energy-related ministries.</a:t>
              </a:r>
            </a:p>
            <a:p>
              <a:pPr marL="285750" indent="-285750" algn="just">
                <a:buFont typeface="Arial" panose="020B0604020202020204" pitchFamily="34" charset="0"/>
                <a:buChar char="•"/>
              </a:pPr>
              <a:r>
                <a:rPr lang="en-NG" sz="1400" dirty="0">
                  <a:latin typeface="Century Gothic" panose="020B0502020202020204" pitchFamily="34" charset="0"/>
                </a:rPr>
                <a:t>Access to strategy, plan and policies on Offgrid Solar Development through REA’s development partners. *</a:t>
              </a:r>
              <a:r>
                <a:rPr lang="en-NG" sz="1200" b="1" dirty="0">
                  <a:latin typeface="Century Gothic" panose="020B0502020202020204" pitchFamily="34" charset="0"/>
                </a:rPr>
                <a:t>Jigawa, Kaduna and Kano already in the pipeline, Lagos is almost complete.</a:t>
              </a:r>
              <a:endParaRPr lang="en-NG" sz="1200" dirty="0">
                <a:latin typeface="Century Gothic" panose="020B0502020202020204" pitchFamily="34" charset="0"/>
              </a:endParaRPr>
            </a:p>
            <a:p>
              <a:pPr marL="285750" indent="-285750" algn="just">
                <a:buFont typeface="Arial" panose="020B0604020202020204" pitchFamily="34" charset="0"/>
                <a:buChar char="•"/>
              </a:pPr>
              <a:r>
                <a:rPr lang="en-NG" sz="1400" dirty="0">
                  <a:latin typeface="Century Gothic" panose="020B0502020202020204" pitchFamily="34" charset="0"/>
                </a:rPr>
                <a:t>Access to Energy Transition plan that helps states to utilize renewable and sustainable energy resources. </a:t>
              </a:r>
              <a:r>
                <a:rPr lang="en-NG" sz="1200" b="1" dirty="0">
                  <a:latin typeface="Century Gothic" panose="020B0502020202020204" pitchFamily="34" charset="0"/>
                </a:rPr>
                <a:t>*Pilot phase for some states in currently ongoing. Delta is almost complete.</a:t>
              </a:r>
            </a:p>
            <a:p>
              <a:pPr marL="285750" indent="-285750" algn="just">
                <a:buFont typeface="Arial" panose="020B0604020202020204" pitchFamily="34" charset="0"/>
                <a:buChar char="•"/>
              </a:pPr>
              <a:r>
                <a:rPr lang="en-NG" sz="1400" dirty="0">
                  <a:latin typeface="Century Gothic" panose="020B0502020202020204" pitchFamily="34" charset="0"/>
                </a:rPr>
                <a:t>Access to Offgrid Solar Development market assessment report which provide information on investors, developers and donors in the sector. </a:t>
              </a:r>
              <a:r>
                <a:rPr lang="en-NG" sz="1200" b="1" dirty="0">
                  <a:latin typeface="Century Gothic" panose="020B0502020202020204" pitchFamily="34" charset="0"/>
                </a:rPr>
                <a:t>*Engagement already ongoing with 10 states</a:t>
              </a:r>
            </a:p>
            <a:p>
              <a:pPr marL="285750" indent="-285750" algn="just">
                <a:buFont typeface="Arial" panose="020B0604020202020204" pitchFamily="34" charset="0"/>
                <a:buChar char="•"/>
              </a:pPr>
              <a:r>
                <a:rPr lang="en-NG" sz="1400" dirty="0">
                  <a:latin typeface="Century Gothic" panose="020B0502020202020204" pitchFamily="34" charset="0"/>
                </a:rPr>
                <a:t>Access to rooftop solar potential for cities through REA partners where state government will know the solar power capacity of public buildings, schools, markets and hospitals. </a:t>
              </a:r>
              <a:r>
                <a:rPr lang="en-NG" sz="1200" b="1" dirty="0">
                  <a:latin typeface="Century Gothic" panose="020B0502020202020204" pitchFamily="34" charset="0"/>
                </a:rPr>
                <a:t>*Jimeta, Kaduna and Sokoto cities already simulated and ready for usage.</a:t>
              </a:r>
              <a:endParaRPr lang="en-NG" sz="1400" b="1" dirty="0">
                <a:latin typeface="Century Gothic" panose="020B0502020202020204" pitchFamily="34" charset="0"/>
              </a:endParaRPr>
            </a:p>
          </p:txBody>
        </p:sp>
      </p:grpSp>
      <p:grpSp>
        <p:nvGrpSpPr>
          <p:cNvPr id="13" name="Group 12">
            <a:extLst>
              <a:ext uri="{FF2B5EF4-FFF2-40B4-BE49-F238E27FC236}">
                <a16:creationId xmlns:a16="http://schemas.microsoft.com/office/drawing/2014/main" id="{1BD2B3FC-AAD5-0D4E-A456-1B4A78F92D5B}"/>
              </a:ext>
            </a:extLst>
          </p:cNvPr>
          <p:cNvGrpSpPr/>
          <p:nvPr/>
        </p:nvGrpSpPr>
        <p:grpSpPr>
          <a:xfrm>
            <a:off x="460496" y="1438664"/>
            <a:ext cx="925520" cy="4851425"/>
            <a:chOff x="1092845" y="1438664"/>
            <a:chExt cx="925520" cy="4851425"/>
          </a:xfrm>
        </p:grpSpPr>
        <p:grpSp>
          <p:nvGrpSpPr>
            <p:cNvPr id="28" name="Group 27">
              <a:extLst>
                <a:ext uri="{FF2B5EF4-FFF2-40B4-BE49-F238E27FC236}">
                  <a16:creationId xmlns:a16="http://schemas.microsoft.com/office/drawing/2014/main" id="{1EA94882-FF5F-1847-8A52-D8EEDB018D0A}"/>
                </a:ext>
              </a:extLst>
            </p:cNvPr>
            <p:cNvGrpSpPr/>
            <p:nvPr/>
          </p:nvGrpSpPr>
          <p:grpSpPr>
            <a:xfrm>
              <a:off x="1210424" y="4541501"/>
              <a:ext cx="651323" cy="651323"/>
              <a:chOff x="3291657" y="-1346626"/>
              <a:chExt cx="835956" cy="835956"/>
            </a:xfrm>
          </p:grpSpPr>
          <p:sp>
            <p:nvSpPr>
              <p:cNvPr id="29" name="Oval 28">
                <a:extLst>
                  <a:ext uri="{FF2B5EF4-FFF2-40B4-BE49-F238E27FC236}">
                    <a16:creationId xmlns:a16="http://schemas.microsoft.com/office/drawing/2014/main" id="{631FF628-614E-F24F-8EAC-611870C93BAA}"/>
                  </a:ext>
                </a:extLst>
              </p:cNvPr>
              <p:cNvSpPr/>
              <p:nvPr/>
            </p:nvSpPr>
            <p:spPr>
              <a:xfrm>
                <a:off x="3291657" y="-1346626"/>
                <a:ext cx="835956" cy="835956"/>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Graphic 29" descr="Money with solid fill">
                <a:extLst>
                  <a:ext uri="{FF2B5EF4-FFF2-40B4-BE49-F238E27FC236}">
                    <a16:creationId xmlns:a16="http://schemas.microsoft.com/office/drawing/2014/main" id="{46DBD6A2-AEDD-4045-8788-17D3356DC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60874" y="-1314606"/>
                <a:ext cx="697522" cy="697522"/>
              </a:xfrm>
              <a:prstGeom prst="rect">
                <a:avLst/>
              </a:prstGeom>
            </p:spPr>
          </p:pic>
        </p:grpSp>
        <p:grpSp>
          <p:nvGrpSpPr>
            <p:cNvPr id="34" name="Group 33">
              <a:extLst>
                <a:ext uri="{FF2B5EF4-FFF2-40B4-BE49-F238E27FC236}">
                  <a16:creationId xmlns:a16="http://schemas.microsoft.com/office/drawing/2014/main" id="{9876820F-9FC4-1D4C-8219-E67CD2CD09E5}"/>
                </a:ext>
              </a:extLst>
            </p:cNvPr>
            <p:cNvGrpSpPr/>
            <p:nvPr/>
          </p:nvGrpSpPr>
          <p:grpSpPr>
            <a:xfrm>
              <a:off x="1207206" y="3545032"/>
              <a:ext cx="675269" cy="675269"/>
              <a:chOff x="9614208" y="2479409"/>
              <a:chExt cx="675269" cy="675269"/>
            </a:xfrm>
          </p:grpSpPr>
          <p:sp>
            <p:nvSpPr>
              <p:cNvPr id="35" name="Oval 34">
                <a:extLst>
                  <a:ext uri="{FF2B5EF4-FFF2-40B4-BE49-F238E27FC236}">
                    <a16:creationId xmlns:a16="http://schemas.microsoft.com/office/drawing/2014/main" id="{099CD78D-DC91-4445-BFC9-81EDB710EEA1}"/>
                  </a:ext>
                </a:extLst>
              </p:cNvPr>
              <p:cNvSpPr/>
              <p:nvPr/>
            </p:nvSpPr>
            <p:spPr>
              <a:xfrm>
                <a:off x="9614208" y="2479409"/>
                <a:ext cx="675269" cy="67526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entury Gothic" panose="020B0502020202020204" pitchFamily="34" charset="0"/>
                </a:endParaRPr>
              </a:p>
            </p:txBody>
          </p:sp>
          <p:pic>
            <p:nvPicPr>
              <p:cNvPr id="36" name="Graphic 35" descr="Binoculars with solid fill">
                <a:extLst>
                  <a:ext uri="{FF2B5EF4-FFF2-40B4-BE49-F238E27FC236}">
                    <a16:creationId xmlns:a16="http://schemas.microsoft.com/office/drawing/2014/main" id="{29E10ACC-045A-F74C-852A-8191A8E80B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20690" y="2585891"/>
                <a:ext cx="462304" cy="462304"/>
              </a:xfrm>
              <a:prstGeom prst="rect">
                <a:avLst/>
              </a:prstGeom>
            </p:spPr>
          </p:pic>
        </p:grpSp>
        <p:grpSp>
          <p:nvGrpSpPr>
            <p:cNvPr id="12" name="Group 11">
              <a:extLst>
                <a:ext uri="{FF2B5EF4-FFF2-40B4-BE49-F238E27FC236}">
                  <a16:creationId xmlns:a16="http://schemas.microsoft.com/office/drawing/2014/main" id="{C66E76A3-5CE8-5943-8C71-4179A9D8A1F1}"/>
                </a:ext>
              </a:extLst>
            </p:cNvPr>
            <p:cNvGrpSpPr/>
            <p:nvPr/>
          </p:nvGrpSpPr>
          <p:grpSpPr>
            <a:xfrm>
              <a:off x="1092845" y="5322635"/>
              <a:ext cx="925520" cy="967454"/>
              <a:chOff x="1106493" y="5322635"/>
              <a:chExt cx="925520" cy="967454"/>
            </a:xfrm>
          </p:grpSpPr>
          <p:pic>
            <p:nvPicPr>
              <p:cNvPr id="23" name="Graphic 22" descr="Speech">
                <a:extLst>
                  <a:ext uri="{FF2B5EF4-FFF2-40B4-BE49-F238E27FC236}">
                    <a16:creationId xmlns:a16="http://schemas.microsoft.com/office/drawing/2014/main" id="{BE86DB5B-9202-9844-9DA7-074482A698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6493" y="5322635"/>
                <a:ext cx="925520" cy="967454"/>
              </a:xfrm>
              <a:prstGeom prst="rect">
                <a:avLst/>
              </a:prstGeom>
            </p:spPr>
          </p:pic>
          <p:pic>
            <p:nvPicPr>
              <p:cNvPr id="25" name="Graphic 24" descr="Gears">
                <a:extLst>
                  <a:ext uri="{FF2B5EF4-FFF2-40B4-BE49-F238E27FC236}">
                    <a16:creationId xmlns:a16="http://schemas.microsoft.com/office/drawing/2014/main" id="{ED11574B-05C4-004F-A34C-65EE85C83F6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08291" y="5485264"/>
                <a:ext cx="535941" cy="506474"/>
              </a:xfrm>
              <a:prstGeom prst="rect">
                <a:avLst/>
              </a:prstGeom>
            </p:spPr>
          </p:pic>
        </p:grpSp>
        <p:pic>
          <p:nvPicPr>
            <p:cNvPr id="26" name="Graphic 25" descr="Classroom">
              <a:extLst>
                <a:ext uri="{FF2B5EF4-FFF2-40B4-BE49-F238E27FC236}">
                  <a16:creationId xmlns:a16="http://schemas.microsoft.com/office/drawing/2014/main" id="{9FC82460-1358-BF4E-AAA5-83363E4C514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9320" y="2575186"/>
              <a:ext cx="777977" cy="777977"/>
            </a:xfrm>
            <a:prstGeom prst="rect">
              <a:avLst/>
            </a:prstGeom>
          </p:spPr>
        </p:pic>
        <p:pic>
          <p:nvPicPr>
            <p:cNvPr id="27" name="Graphic 26" descr="Office worker female with solid fill">
              <a:extLst>
                <a:ext uri="{FF2B5EF4-FFF2-40B4-BE49-F238E27FC236}">
                  <a16:creationId xmlns:a16="http://schemas.microsoft.com/office/drawing/2014/main" id="{CBD19AD5-173B-8544-8F7C-CEB7AB533B0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98405" y="1438664"/>
              <a:ext cx="914400" cy="914400"/>
            </a:xfrm>
            <a:prstGeom prst="rect">
              <a:avLst/>
            </a:prstGeom>
          </p:spPr>
        </p:pic>
      </p:grpSp>
      <p:cxnSp>
        <p:nvCxnSpPr>
          <p:cNvPr id="31" name="Straight Connector 30">
            <a:extLst>
              <a:ext uri="{FF2B5EF4-FFF2-40B4-BE49-F238E27FC236}">
                <a16:creationId xmlns:a16="http://schemas.microsoft.com/office/drawing/2014/main" id="{4AD36DE9-1586-B840-9DF1-6ADCAA985C44}"/>
              </a:ext>
            </a:extLst>
          </p:cNvPr>
          <p:cNvCxnSpPr>
            <a:cxnSpLocks/>
          </p:cNvCxnSpPr>
          <p:nvPr/>
        </p:nvCxnSpPr>
        <p:spPr>
          <a:xfrm flipV="1">
            <a:off x="1849334" y="1320774"/>
            <a:ext cx="0" cy="5035576"/>
          </a:xfrm>
          <a:prstGeom prst="line">
            <a:avLst/>
          </a:prstGeom>
          <a:ln w="12700">
            <a:solidFill>
              <a:srgbClr val="006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1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39"/>
          <p:cNvSpPr/>
          <p:nvPr/>
        </p:nvSpPr>
        <p:spPr>
          <a:xfrm>
            <a:off x="0" y="3247887"/>
            <a:ext cx="12192000" cy="3610113"/>
          </a:xfrm>
          <a:prstGeom prst="rect">
            <a:avLst/>
          </a:prstGeom>
          <a:solidFill>
            <a:srgbClr val="00632E"/>
          </a:solidFill>
          <a:ln w="12700" cap="flat" cmpd="sng">
            <a:solidFill>
              <a:srgbClr val="016E5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1108" name="Google Shape;1108;p39"/>
          <p:cNvSpPr/>
          <p:nvPr/>
        </p:nvSpPr>
        <p:spPr>
          <a:xfrm>
            <a:off x="514200" y="658263"/>
            <a:ext cx="11163600" cy="5541474"/>
          </a:xfrm>
          <a:prstGeom prst="rect">
            <a:avLst/>
          </a:prstGeom>
          <a:solidFill>
            <a:srgbClr val="FFFFFF">
              <a:alpha val="89019"/>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dirty="0">
              <a:solidFill>
                <a:srgbClr val="000000"/>
              </a:solidFill>
              <a:latin typeface="Arial"/>
              <a:ea typeface="Arial"/>
              <a:cs typeface="Arial"/>
              <a:sym typeface="Arial"/>
            </a:endParaRPr>
          </a:p>
        </p:txBody>
      </p:sp>
      <p:pic>
        <p:nvPicPr>
          <p:cNvPr id="1112" name="Google Shape;1112;p39" descr="Google Shape;1221;p34"/>
          <p:cNvPicPr preferRelativeResize="0"/>
          <p:nvPr/>
        </p:nvPicPr>
        <p:blipFill rotWithShape="1">
          <a:blip r:embed="rId3">
            <a:alphaModFix/>
          </a:blip>
          <a:srcRect/>
          <a:stretch/>
        </p:blipFill>
        <p:spPr>
          <a:xfrm>
            <a:off x="5219883" y="170335"/>
            <a:ext cx="1752234" cy="1219200"/>
          </a:xfrm>
          <a:prstGeom prst="rect">
            <a:avLst/>
          </a:prstGeom>
          <a:noFill/>
          <a:ln>
            <a:noFill/>
          </a:ln>
        </p:spPr>
      </p:pic>
      <p:grpSp>
        <p:nvGrpSpPr>
          <p:cNvPr id="2" name="Group 1">
            <a:extLst>
              <a:ext uri="{FF2B5EF4-FFF2-40B4-BE49-F238E27FC236}">
                <a16:creationId xmlns:a16="http://schemas.microsoft.com/office/drawing/2014/main" id="{C2D433C4-D49C-084D-9263-635B224EF4D5}"/>
              </a:ext>
            </a:extLst>
          </p:cNvPr>
          <p:cNvGrpSpPr/>
          <p:nvPr/>
        </p:nvGrpSpPr>
        <p:grpSpPr>
          <a:xfrm>
            <a:off x="3136746" y="3834065"/>
            <a:ext cx="6330594" cy="1777913"/>
            <a:chOff x="3136746" y="3773506"/>
            <a:chExt cx="6330594" cy="1549716"/>
          </a:xfrm>
        </p:grpSpPr>
        <p:sp>
          <p:nvSpPr>
            <p:cNvPr id="1109" name="Google Shape;1109;p39"/>
            <p:cNvSpPr/>
            <p:nvPr/>
          </p:nvSpPr>
          <p:spPr>
            <a:xfrm>
              <a:off x="4535070" y="5086774"/>
              <a:ext cx="203919" cy="153083"/>
            </a:xfrm>
            <a:prstGeom prst="ellipse">
              <a:avLst/>
            </a:prstGeom>
            <a:solidFill>
              <a:srgbClr val="40A6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10" name="Google Shape;1110;p39"/>
            <p:cNvSpPr/>
            <p:nvPr/>
          </p:nvSpPr>
          <p:spPr>
            <a:xfrm>
              <a:off x="6138384" y="5072983"/>
              <a:ext cx="203919" cy="153083"/>
            </a:xfrm>
            <a:prstGeom prst="ellipse">
              <a:avLst/>
            </a:prstGeom>
            <a:solidFill>
              <a:srgbClr val="E70000"/>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11" name="Google Shape;1111;p39"/>
            <p:cNvSpPr/>
            <p:nvPr/>
          </p:nvSpPr>
          <p:spPr>
            <a:xfrm>
              <a:off x="3136746" y="5081863"/>
              <a:ext cx="203919" cy="153083"/>
            </a:xfrm>
            <a:prstGeom prst="ellipse">
              <a:avLst/>
            </a:prstGeom>
            <a:solidFill>
              <a:srgbClr val="111CF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13" name="Google Shape;1113;p39"/>
            <p:cNvSpPr txBox="1"/>
            <p:nvPr/>
          </p:nvSpPr>
          <p:spPr>
            <a:xfrm>
              <a:off x="4975390" y="3773506"/>
              <a:ext cx="2439111" cy="326951"/>
            </a:xfrm>
            <a:prstGeom prst="rect">
              <a:avLst/>
            </a:prstGeom>
            <a:noFill/>
            <a:ln>
              <a:noFill/>
            </a:ln>
          </p:spPr>
          <p:txBody>
            <a:bodyPr spcFirstLastPara="1" wrap="square" lIns="55525" tIns="55525" rIns="55525" bIns="55525" anchor="t" anchorCtr="0">
              <a:spAutoFit/>
            </a:bodyPr>
            <a:lstStyle/>
            <a:p>
              <a:pPr marL="0" marR="0" lvl="0" indent="0" algn="l" rtl="0">
                <a:lnSpc>
                  <a:spcPct val="100000"/>
                </a:lnSpc>
                <a:spcBef>
                  <a:spcPts val="0"/>
                </a:spcBef>
                <a:spcAft>
                  <a:spcPts val="0"/>
                </a:spcAft>
                <a:buClr>
                  <a:srgbClr val="43A36C"/>
                </a:buClr>
                <a:buSzPts val="1400"/>
                <a:buFont typeface="Century Gothic"/>
                <a:buNone/>
              </a:pPr>
              <a:r>
                <a:rPr lang="en-US" sz="1400" b="1" i="0" u="none" strike="noStrike" cap="none" dirty="0">
                  <a:solidFill>
                    <a:srgbClr val="00632E"/>
                  </a:solidFill>
                  <a:latin typeface="Century Gothic"/>
                  <a:ea typeface="Century Gothic"/>
                  <a:cs typeface="Century Gothic"/>
                  <a:sym typeface="Century Gothic"/>
                </a:rPr>
                <a:t>Website: </a:t>
              </a:r>
              <a:r>
                <a:rPr lang="en-US" sz="1400" b="0" i="0" u="none" strike="noStrike" cap="none" dirty="0">
                  <a:solidFill>
                    <a:srgbClr val="00632E"/>
                  </a:solidFill>
                  <a:latin typeface="Century Gothic"/>
                  <a:ea typeface="Century Gothic"/>
                  <a:cs typeface="Century Gothic"/>
                  <a:sym typeface="Century Gothic"/>
                </a:rPr>
                <a:t>www.rea.gov.ng</a:t>
              </a:r>
              <a:endParaRPr dirty="0">
                <a:solidFill>
                  <a:srgbClr val="00632E"/>
                </a:solidFill>
              </a:endParaRPr>
            </a:p>
          </p:txBody>
        </p:sp>
        <p:sp>
          <p:nvSpPr>
            <p:cNvPr id="1114" name="Google Shape;1114;p39"/>
            <p:cNvSpPr txBox="1"/>
            <p:nvPr/>
          </p:nvSpPr>
          <p:spPr>
            <a:xfrm>
              <a:off x="4975390" y="4378185"/>
              <a:ext cx="2439111" cy="326951"/>
            </a:xfrm>
            <a:prstGeom prst="rect">
              <a:avLst/>
            </a:prstGeom>
            <a:noFill/>
            <a:ln>
              <a:noFill/>
            </a:ln>
          </p:spPr>
          <p:txBody>
            <a:bodyPr spcFirstLastPara="1" wrap="square" lIns="55525" tIns="55525" rIns="55525" bIns="55525" anchor="t" anchorCtr="0">
              <a:spAutoFit/>
            </a:bodyPr>
            <a:lstStyle/>
            <a:p>
              <a:pPr marL="0" marR="0" lvl="0" indent="0" algn="l" rtl="0">
                <a:lnSpc>
                  <a:spcPct val="100000"/>
                </a:lnSpc>
                <a:spcBef>
                  <a:spcPts val="0"/>
                </a:spcBef>
                <a:spcAft>
                  <a:spcPts val="0"/>
                </a:spcAft>
                <a:buClr>
                  <a:srgbClr val="43A36C"/>
                </a:buClr>
                <a:buSzPts val="1400"/>
                <a:buFont typeface="Century Gothic"/>
                <a:buNone/>
              </a:pPr>
              <a:r>
                <a:rPr lang="en-US" sz="1400" b="1" i="0" u="none" strike="noStrike" cap="none" dirty="0">
                  <a:solidFill>
                    <a:srgbClr val="00632E"/>
                  </a:solidFill>
                  <a:latin typeface="Century Gothic"/>
                  <a:ea typeface="Century Gothic"/>
                  <a:cs typeface="Century Gothic"/>
                  <a:sym typeface="Century Gothic"/>
                </a:rPr>
                <a:t>Email: </a:t>
              </a:r>
              <a:r>
                <a:rPr lang="en-US" sz="1400" b="0" i="0" u="none" strike="noStrike" cap="none" dirty="0">
                  <a:solidFill>
                    <a:srgbClr val="00632E"/>
                  </a:solidFill>
                  <a:latin typeface="Century Gothic"/>
                  <a:ea typeface="Century Gothic"/>
                  <a:cs typeface="Century Gothic"/>
                  <a:sym typeface="Century Gothic"/>
                </a:rPr>
                <a:t>info@rea.gov.ng</a:t>
              </a:r>
              <a:endParaRPr dirty="0">
                <a:solidFill>
                  <a:srgbClr val="00632E"/>
                </a:solidFill>
              </a:endParaRPr>
            </a:p>
          </p:txBody>
        </p:sp>
        <p:sp>
          <p:nvSpPr>
            <p:cNvPr id="1115" name="Google Shape;1115;p39"/>
            <p:cNvSpPr txBox="1"/>
            <p:nvPr/>
          </p:nvSpPr>
          <p:spPr>
            <a:xfrm>
              <a:off x="3322449" y="5057370"/>
              <a:ext cx="1356626" cy="263451"/>
            </a:xfrm>
            <a:prstGeom prst="rect">
              <a:avLst/>
            </a:prstGeom>
            <a:noFill/>
            <a:ln>
              <a:noFill/>
            </a:ln>
          </p:spPr>
          <p:txBody>
            <a:bodyPr spcFirstLastPara="1" wrap="square" lIns="55525" tIns="55525" rIns="55525" bIns="55525" anchor="t" anchorCtr="0">
              <a:spAutoFit/>
            </a:bodyPr>
            <a:lstStyle/>
            <a:p>
              <a:pPr marL="0" marR="0" lvl="0" indent="0" algn="l" rtl="0">
                <a:lnSpc>
                  <a:spcPct val="100000"/>
                </a:lnSpc>
                <a:spcBef>
                  <a:spcPts val="0"/>
                </a:spcBef>
                <a:spcAft>
                  <a:spcPts val="0"/>
                </a:spcAft>
                <a:buClr>
                  <a:srgbClr val="43A36C"/>
                </a:buClr>
                <a:buSzPts val="1000"/>
                <a:buFont typeface="Century Gothic"/>
                <a:buNone/>
              </a:pPr>
              <a:r>
                <a:rPr lang="en-US" sz="1000" b="0" i="0" u="none" strike="noStrike" cap="none" dirty="0">
                  <a:solidFill>
                    <a:srgbClr val="00632E"/>
                  </a:solidFill>
                  <a:latin typeface="Century Gothic"/>
                  <a:ea typeface="Century Gothic"/>
                  <a:cs typeface="Century Gothic"/>
                  <a:sym typeface="Century Gothic"/>
                </a:rPr>
                <a:t>@</a:t>
              </a:r>
              <a:r>
                <a:rPr lang="en-US" sz="1000" b="0" i="0" u="none" strike="noStrike" cap="none" dirty="0" err="1">
                  <a:solidFill>
                    <a:srgbClr val="00632E"/>
                  </a:solidFill>
                  <a:latin typeface="Century Gothic"/>
                  <a:ea typeface="Century Gothic"/>
                  <a:cs typeface="Century Gothic"/>
                  <a:sym typeface="Century Gothic"/>
                </a:rPr>
                <a:t>REANigeria</a:t>
              </a:r>
              <a:endParaRPr dirty="0">
                <a:solidFill>
                  <a:srgbClr val="00632E"/>
                </a:solidFill>
              </a:endParaRPr>
            </a:p>
          </p:txBody>
        </p:sp>
        <p:sp>
          <p:nvSpPr>
            <p:cNvPr id="1116" name="Google Shape;1116;p39"/>
            <p:cNvSpPr txBox="1"/>
            <p:nvPr/>
          </p:nvSpPr>
          <p:spPr>
            <a:xfrm>
              <a:off x="4716972" y="5057370"/>
              <a:ext cx="1216815" cy="263451"/>
            </a:xfrm>
            <a:prstGeom prst="rect">
              <a:avLst/>
            </a:prstGeom>
            <a:noFill/>
            <a:ln>
              <a:noFill/>
            </a:ln>
          </p:spPr>
          <p:txBody>
            <a:bodyPr spcFirstLastPara="1" wrap="square" lIns="55525" tIns="55525" rIns="55525" bIns="55525" anchor="t" anchorCtr="0">
              <a:spAutoFit/>
            </a:bodyPr>
            <a:lstStyle/>
            <a:p>
              <a:pPr marL="0" marR="0" lvl="0" indent="0" algn="l" rtl="0">
                <a:lnSpc>
                  <a:spcPct val="100000"/>
                </a:lnSpc>
                <a:spcBef>
                  <a:spcPts val="0"/>
                </a:spcBef>
                <a:spcAft>
                  <a:spcPts val="0"/>
                </a:spcAft>
                <a:buClr>
                  <a:srgbClr val="43A36C"/>
                </a:buClr>
                <a:buSzPts val="1000"/>
                <a:buFont typeface="Century Gothic"/>
                <a:buNone/>
              </a:pPr>
              <a:r>
                <a:rPr lang="en-US" sz="1000" b="0" i="0" u="none" strike="noStrike" cap="none">
                  <a:solidFill>
                    <a:srgbClr val="00632E"/>
                  </a:solidFill>
                  <a:latin typeface="Century Gothic"/>
                  <a:ea typeface="Century Gothic"/>
                  <a:cs typeface="Century Gothic"/>
                  <a:sym typeface="Century Gothic"/>
                </a:rPr>
                <a:t>@realREANigeria</a:t>
              </a:r>
              <a:endParaRPr>
                <a:solidFill>
                  <a:srgbClr val="00632E"/>
                </a:solidFill>
              </a:endParaRPr>
            </a:p>
          </p:txBody>
        </p:sp>
        <p:sp>
          <p:nvSpPr>
            <p:cNvPr id="1117" name="Google Shape;1117;p39"/>
            <p:cNvSpPr txBox="1"/>
            <p:nvPr/>
          </p:nvSpPr>
          <p:spPr>
            <a:xfrm>
              <a:off x="6340399" y="5057370"/>
              <a:ext cx="958210" cy="263451"/>
            </a:xfrm>
            <a:prstGeom prst="rect">
              <a:avLst/>
            </a:prstGeom>
            <a:noFill/>
            <a:ln>
              <a:noFill/>
            </a:ln>
          </p:spPr>
          <p:txBody>
            <a:bodyPr spcFirstLastPara="1" wrap="square" lIns="55525" tIns="55525" rIns="55525" bIns="55525" anchor="t" anchorCtr="0">
              <a:spAutoFit/>
            </a:bodyPr>
            <a:lstStyle/>
            <a:p>
              <a:pPr marL="0" marR="0" lvl="0" indent="0" algn="l" rtl="0">
                <a:lnSpc>
                  <a:spcPct val="100000"/>
                </a:lnSpc>
                <a:spcBef>
                  <a:spcPts val="0"/>
                </a:spcBef>
                <a:spcAft>
                  <a:spcPts val="0"/>
                </a:spcAft>
                <a:buClr>
                  <a:srgbClr val="43A36C"/>
                </a:buClr>
                <a:buSzPts val="1000"/>
                <a:buFont typeface="Century Gothic"/>
                <a:buNone/>
              </a:pPr>
              <a:r>
                <a:rPr lang="en-US" sz="1000" b="0" i="0" u="none" strike="noStrike" cap="none">
                  <a:solidFill>
                    <a:srgbClr val="00632E"/>
                  </a:solidFill>
                  <a:latin typeface="Century Gothic"/>
                  <a:ea typeface="Century Gothic"/>
                  <a:cs typeface="Century Gothic"/>
                  <a:sym typeface="Century Gothic"/>
                </a:rPr>
                <a:t>@REANigeria</a:t>
              </a:r>
              <a:endParaRPr>
                <a:solidFill>
                  <a:srgbClr val="00632E"/>
                </a:solidFill>
              </a:endParaRPr>
            </a:p>
          </p:txBody>
        </p:sp>
        <p:sp>
          <p:nvSpPr>
            <p:cNvPr id="1118" name="Google Shape;1118;p39"/>
            <p:cNvSpPr txBox="1"/>
            <p:nvPr/>
          </p:nvSpPr>
          <p:spPr>
            <a:xfrm>
              <a:off x="7737110" y="5059771"/>
              <a:ext cx="1730230" cy="263451"/>
            </a:xfrm>
            <a:prstGeom prst="rect">
              <a:avLst/>
            </a:prstGeom>
            <a:noFill/>
            <a:ln>
              <a:noFill/>
            </a:ln>
          </p:spPr>
          <p:txBody>
            <a:bodyPr spcFirstLastPara="1" wrap="square" lIns="55525" tIns="55525" rIns="55525" bIns="55525" anchor="t" anchorCtr="0">
              <a:spAutoFit/>
            </a:bodyPr>
            <a:lstStyle/>
            <a:p>
              <a:pPr marL="0" marR="0" lvl="0" indent="0" algn="l" rtl="0">
                <a:lnSpc>
                  <a:spcPct val="100000"/>
                </a:lnSpc>
                <a:spcBef>
                  <a:spcPts val="0"/>
                </a:spcBef>
                <a:spcAft>
                  <a:spcPts val="0"/>
                </a:spcAft>
                <a:buClr>
                  <a:srgbClr val="43A36C"/>
                </a:buClr>
                <a:buSzPts val="900"/>
                <a:buFont typeface="Century Gothic"/>
                <a:buNone/>
              </a:pPr>
              <a:r>
                <a:rPr lang="en-US" sz="900" b="0" i="0" u="none" strike="noStrike" cap="none">
                  <a:solidFill>
                    <a:srgbClr val="00632E"/>
                  </a:solidFill>
                  <a:latin typeface="Century Gothic"/>
                  <a:ea typeface="Century Gothic"/>
                  <a:cs typeface="Century Gothic"/>
                  <a:sym typeface="Century Gothic"/>
                </a:rPr>
                <a:t>@</a:t>
              </a:r>
              <a:r>
                <a:rPr lang="en-US" sz="1000" b="0" i="0" u="none" strike="noStrike" cap="none">
                  <a:solidFill>
                    <a:srgbClr val="00632E"/>
                  </a:solidFill>
                  <a:latin typeface="Century Gothic"/>
                  <a:ea typeface="Century Gothic"/>
                  <a:cs typeface="Century Gothic"/>
                  <a:sym typeface="Century Gothic"/>
                </a:rPr>
                <a:t>realREANigeria</a:t>
              </a:r>
              <a:endParaRPr>
                <a:solidFill>
                  <a:srgbClr val="00632E"/>
                </a:solidFill>
              </a:endParaRPr>
            </a:p>
          </p:txBody>
        </p:sp>
        <p:sp>
          <p:nvSpPr>
            <p:cNvPr id="1119" name="Google Shape;1119;p39"/>
            <p:cNvSpPr/>
            <p:nvPr/>
          </p:nvSpPr>
          <p:spPr>
            <a:xfrm>
              <a:off x="4569583" y="5123390"/>
              <a:ext cx="128589" cy="79849"/>
            </a:xfrm>
            <a:custGeom>
              <a:avLst/>
              <a:gdLst/>
              <a:ahLst/>
              <a:cxnLst/>
              <a:rect l="l" t="t" r="r" b="b"/>
              <a:pathLst>
                <a:path w="21600" h="21600" extrusionOk="0">
                  <a:moveTo>
                    <a:pt x="14709" y="0"/>
                  </a:moveTo>
                  <a:lnTo>
                    <a:pt x="15637" y="0"/>
                  </a:lnTo>
                  <a:lnTo>
                    <a:pt x="16697" y="320"/>
                  </a:lnTo>
                  <a:lnTo>
                    <a:pt x="17360" y="960"/>
                  </a:lnTo>
                  <a:lnTo>
                    <a:pt x="18022" y="1440"/>
                  </a:lnTo>
                  <a:lnTo>
                    <a:pt x="18287" y="1760"/>
                  </a:lnTo>
                  <a:lnTo>
                    <a:pt x="19612" y="1120"/>
                  </a:lnTo>
                  <a:lnTo>
                    <a:pt x="20805" y="640"/>
                  </a:lnTo>
                  <a:lnTo>
                    <a:pt x="21070" y="640"/>
                  </a:lnTo>
                  <a:lnTo>
                    <a:pt x="20805" y="1440"/>
                  </a:lnTo>
                  <a:lnTo>
                    <a:pt x="20407" y="2400"/>
                  </a:lnTo>
                  <a:lnTo>
                    <a:pt x="20142" y="2560"/>
                  </a:lnTo>
                  <a:lnTo>
                    <a:pt x="19877" y="2880"/>
                  </a:lnTo>
                  <a:lnTo>
                    <a:pt x="19480" y="3200"/>
                  </a:lnTo>
                  <a:lnTo>
                    <a:pt x="19215" y="3520"/>
                  </a:lnTo>
                  <a:lnTo>
                    <a:pt x="20407" y="3200"/>
                  </a:lnTo>
                  <a:lnTo>
                    <a:pt x="21335" y="2560"/>
                  </a:lnTo>
                  <a:lnTo>
                    <a:pt x="21600" y="2560"/>
                  </a:lnTo>
                  <a:lnTo>
                    <a:pt x="21600" y="2880"/>
                  </a:lnTo>
                  <a:lnTo>
                    <a:pt x="21335" y="3200"/>
                  </a:lnTo>
                  <a:lnTo>
                    <a:pt x="20672" y="4320"/>
                  </a:lnTo>
                  <a:lnTo>
                    <a:pt x="19612" y="5280"/>
                  </a:lnTo>
                  <a:lnTo>
                    <a:pt x="19480" y="5440"/>
                  </a:lnTo>
                  <a:lnTo>
                    <a:pt x="19215" y="9760"/>
                  </a:lnTo>
                  <a:lnTo>
                    <a:pt x="18022" y="13760"/>
                  </a:lnTo>
                  <a:lnTo>
                    <a:pt x="15902" y="17600"/>
                  </a:lnTo>
                  <a:lnTo>
                    <a:pt x="13119" y="19840"/>
                  </a:lnTo>
                  <a:lnTo>
                    <a:pt x="10071" y="21280"/>
                  </a:lnTo>
                  <a:lnTo>
                    <a:pt x="6758" y="21600"/>
                  </a:lnTo>
                  <a:lnTo>
                    <a:pt x="3313" y="20960"/>
                  </a:lnTo>
                  <a:lnTo>
                    <a:pt x="2120" y="20480"/>
                  </a:lnTo>
                  <a:lnTo>
                    <a:pt x="928" y="19840"/>
                  </a:lnTo>
                  <a:lnTo>
                    <a:pt x="265" y="19200"/>
                  </a:lnTo>
                  <a:lnTo>
                    <a:pt x="0" y="19200"/>
                  </a:lnTo>
                  <a:lnTo>
                    <a:pt x="1723" y="19200"/>
                  </a:lnTo>
                  <a:lnTo>
                    <a:pt x="2783" y="19040"/>
                  </a:lnTo>
                  <a:lnTo>
                    <a:pt x="3975" y="18720"/>
                  </a:lnTo>
                  <a:lnTo>
                    <a:pt x="4771" y="18400"/>
                  </a:lnTo>
                  <a:lnTo>
                    <a:pt x="5433" y="17760"/>
                  </a:lnTo>
                  <a:lnTo>
                    <a:pt x="5831" y="17600"/>
                  </a:lnTo>
                  <a:lnTo>
                    <a:pt x="6361" y="16960"/>
                  </a:lnTo>
                  <a:lnTo>
                    <a:pt x="6626" y="16960"/>
                  </a:lnTo>
                  <a:lnTo>
                    <a:pt x="5831" y="16960"/>
                  </a:lnTo>
                  <a:lnTo>
                    <a:pt x="5433" y="16640"/>
                  </a:lnTo>
                  <a:lnTo>
                    <a:pt x="4771" y="16320"/>
                  </a:lnTo>
                  <a:lnTo>
                    <a:pt x="3975" y="15840"/>
                  </a:lnTo>
                  <a:lnTo>
                    <a:pt x="3578" y="15200"/>
                  </a:lnTo>
                  <a:lnTo>
                    <a:pt x="2783" y="14400"/>
                  </a:lnTo>
                  <a:lnTo>
                    <a:pt x="2385" y="13280"/>
                  </a:lnTo>
                  <a:lnTo>
                    <a:pt x="3975" y="13280"/>
                  </a:lnTo>
                  <a:lnTo>
                    <a:pt x="4240" y="12960"/>
                  </a:lnTo>
                  <a:lnTo>
                    <a:pt x="3843" y="12960"/>
                  </a:lnTo>
                  <a:lnTo>
                    <a:pt x="2783" y="12320"/>
                  </a:lnTo>
                  <a:lnTo>
                    <a:pt x="2120" y="11520"/>
                  </a:lnTo>
                  <a:lnTo>
                    <a:pt x="1723" y="10720"/>
                  </a:lnTo>
                  <a:lnTo>
                    <a:pt x="1193" y="9440"/>
                  </a:lnTo>
                  <a:lnTo>
                    <a:pt x="928" y="8320"/>
                  </a:lnTo>
                  <a:lnTo>
                    <a:pt x="928" y="7840"/>
                  </a:lnTo>
                  <a:lnTo>
                    <a:pt x="1723" y="8000"/>
                  </a:lnTo>
                  <a:lnTo>
                    <a:pt x="2120" y="8000"/>
                  </a:lnTo>
                  <a:lnTo>
                    <a:pt x="2650" y="8320"/>
                  </a:lnTo>
                  <a:lnTo>
                    <a:pt x="2783" y="8320"/>
                  </a:lnTo>
                  <a:lnTo>
                    <a:pt x="2120" y="7840"/>
                  </a:lnTo>
                  <a:lnTo>
                    <a:pt x="1193" y="5760"/>
                  </a:lnTo>
                  <a:lnTo>
                    <a:pt x="928" y="3520"/>
                  </a:lnTo>
                  <a:lnTo>
                    <a:pt x="1458" y="1120"/>
                  </a:lnTo>
                  <a:lnTo>
                    <a:pt x="1723" y="1120"/>
                  </a:lnTo>
                  <a:lnTo>
                    <a:pt x="4240" y="4000"/>
                  </a:lnTo>
                  <a:lnTo>
                    <a:pt x="7288" y="5760"/>
                  </a:lnTo>
                  <a:lnTo>
                    <a:pt x="10601" y="6560"/>
                  </a:lnTo>
                  <a:lnTo>
                    <a:pt x="10601" y="4320"/>
                  </a:lnTo>
                  <a:lnTo>
                    <a:pt x="10999" y="3200"/>
                  </a:lnTo>
                  <a:lnTo>
                    <a:pt x="11529" y="2080"/>
                  </a:lnTo>
                  <a:lnTo>
                    <a:pt x="12191" y="1120"/>
                  </a:lnTo>
                  <a:lnTo>
                    <a:pt x="12854" y="640"/>
                  </a:lnTo>
                  <a:lnTo>
                    <a:pt x="14709"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0" name="Google Shape;1120;p39"/>
            <p:cNvSpPr/>
            <p:nvPr/>
          </p:nvSpPr>
          <p:spPr>
            <a:xfrm>
              <a:off x="6178430" y="5114963"/>
              <a:ext cx="128589" cy="69122"/>
            </a:xfrm>
            <a:custGeom>
              <a:avLst/>
              <a:gdLst/>
              <a:ahLst/>
              <a:cxnLst/>
              <a:rect l="l" t="t" r="r" b="b"/>
              <a:pathLst>
                <a:path w="21600" h="21600" extrusionOk="0">
                  <a:moveTo>
                    <a:pt x="8667" y="6646"/>
                  </a:moveTo>
                  <a:lnTo>
                    <a:pt x="8267" y="6646"/>
                  </a:lnTo>
                  <a:lnTo>
                    <a:pt x="8000" y="7015"/>
                  </a:lnTo>
                  <a:lnTo>
                    <a:pt x="8000" y="14954"/>
                  </a:lnTo>
                  <a:lnTo>
                    <a:pt x="8267" y="14954"/>
                  </a:lnTo>
                  <a:lnTo>
                    <a:pt x="8400" y="15323"/>
                  </a:lnTo>
                  <a:lnTo>
                    <a:pt x="8933" y="15323"/>
                  </a:lnTo>
                  <a:lnTo>
                    <a:pt x="14267" y="11262"/>
                  </a:lnTo>
                  <a:lnTo>
                    <a:pt x="14533" y="11262"/>
                  </a:lnTo>
                  <a:lnTo>
                    <a:pt x="14133" y="10708"/>
                  </a:lnTo>
                  <a:lnTo>
                    <a:pt x="8933" y="6646"/>
                  </a:lnTo>
                  <a:lnTo>
                    <a:pt x="8667" y="6646"/>
                  </a:lnTo>
                  <a:close/>
                  <a:moveTo>
                    <a:pt x="4667" y="0"/>
                  </a:moveTo>
                  <a:lnTo>
                    <a:pt x="16667" y="0"/>
                  </a:lnTo>
                  <a:lnTo>
                    <a:pt x="19333" y="1108"/>
                  </a:lnTo>
                  <a:lnTo>
                    <a:pt x="20933" y="3323"/>
                  </a:lnTo>
                  <a:lnTo>
                    <a:pt x="21600" y="7015"/>
                  </a:lnTo>
                  <a:lnTo>
                    <a:pt x="21600" y="14954"/>
                  </a:lnTo>
                  <a:lnTo>
                    <a:pt x="20933" y="18277"/>
                  </a:lnTo>
                  <a:lnTo>
                    <a:pt x="19333" y="20492"/>
                  </a:lnTo>
                  <a:lnTo>
                    <a:pt x="16667" y="21600"/>
                  </a:lnTo>
                  <a:lnTo>
                    <a:pt x="4667" y="21600"/>
                  </a:lnTo>
                  <a:lnTo>
                    <a:pt x="2400" y="20492"/>
                  </a:lnTo>
                  <a:lnTo>
                    <a:pt x="400" y="18277"/>
                  </a:lnTo>
                  <a:lnTo>
                    <a:pt x="0" y="14954"/>
                  </a:lnTo>
                  <a:lnTo>
                    <a:pt x="0" y="7015"/>
                  </a:lnTo>
                  <a:lnTo>
                    <a:pt x="400" y="3323"/>
                  </a:lnTo>
                  <a:lnTo>
                    <a:pt x="2400" y="1108"/>
                  </a:lnTo>
                  <a:lnTo>
                    <a:pt x="4667"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1" name="Google Shape;1121;p39"/>
            <p:cNvSpPr/>
            <p:nvPr/>
          </p:nvSpPr>
          <p:spPr>
            <a:xfrm>
              <a:off x="7538940" y="5192697"/>
              <a:ext cx="34925" cy="25028"/>
            </a:xfrm>
            <a:custGeom>
              <a:avLst/>
              <a:gdLst/>
              <a:ahLst/>
              <a:cxnLst/>
              <a:rect l="l" t="t" r="r" b="b"/>
              <a:pathLst>
                <a:path w="21600" h="21600" extrusionOk="0">
                  <a:moveTo>
                    <a:pt x="0" y="0"/>
                  </a:moveTo>
                  <a:lnTo>
                    <a:pt x="21600" y="21600"/>
                  </a:lnTo>
                  <a:lnTo>
                    <a:pt x="9257" y="12056"/>
                  </a:lnTo>
                  <a:lnTo>
                    <a:pt x="0" y="0"/>
                  </a:lnTo>
                  <a:close/>
                </a:path>
              </a:pathLst>
            </a:custGeom>
            <a:solidFill>
              <a:srgbClr val="F9EA71"/>
            </a:solidFill>
            <a:ln w="9525" cap="flat" cmpd="sng">
              <a:solidFill>
                <a:srgbClr val="F9EA71"/>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2" name="Google Shape;1122;p39"/>
            <p:cNvSpPr/>
            <p:nvPr/>
          </p:nvSpPr>
          <p:spPr>
            <a:xfrm>
              <a:off x="7524654" y="5153368"/>
              <a:ext cx="98425" cy="76273"/>
            </a:xfrm>
            <a:custGeom>
              <a:avLst/>
              <a:gdLst/>
              <a:ahLst/>
              <a:cxnLst/>
              <a:rect l="l" t="t" r="r" b="b"/>
              <a:pathLst>
                <a:path w="21600" h="21600" extrusionOk="0">
                  <a:moveTo>
                    <a:pt x="0" y="0"/>
                  </a:moveTo>
                  <a:lnTo>
                    <a:pt x="21600" y="21600"/>
                  </a:lnTo>
                  <a:lnTo>
                    <a:pt x="16416" y="20750"/>
                  </a:lnTo>
                  <a:lnTo>
                    <a:pt x="10886" y="18539"/>
                  </a:lnTo>
                  <a:lnTo>
                    <a:pt x="10541" y="18198"/>
                  </a:lnTo>
                  <a:lnTo>
                    <a:pt x="3283" y="10885"/>
                  </a:lnTo>
                  <a:lnTo>
                    <a:pt x="2938" y="10375"/>
                  </a:lnTo>
                  <a:lnTo>
                    <a:pt x="518" y="5102"/>
                  </a:lnTo>
                  <a:lnTo>
                    <a:pt x="0" y="0"/>
                  </a:lnTo>
                  <a:close/>
                </a:path>
              </a:pathLst>
            </a:custGeom>
            <a:solidFill>
              <a:srgbClr val="FBD656"/>
            </a:solidFill>
            <a:ln w="9525" cap="flat" cmpd="sng">
              <a:solidFill>
                <a:srgbClr val="FBD656"/>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3" name="Google Shape;1123;p39"/>
            <p:cNvSpPr/>
            <p:nvPr/>
          </p:nvSpPr>
          <p:spPr>
            <a:xfrm>
              <a:off x="7524654" y="5130724"/>
              <a:ext cx="130176" cy="98917"/>
            </a:xfrm>
            <a:custGeom>
              <a:avLst/>
              <a:gdLst/>
              <a:ahLst/>
              <a:cxnLst/>
              <a:rect l="l" t="t" r="r" b="b"/>
              <a:pathLst>
                <a:path w="21600" h="21600" extrusionOk="0">
                  <a:moveTo>
                    <a:pt x="395" y="0"/>
                  </a:moveTo>
                  <a:lnTo>
                    <a:pt x="21600" y="20953"/>
                  </a:lnTo>
                  <a:lnTo>
                    <a:pt x="17122" y="21600"/>
                  </a:lnTo>
                  <a:lnTo>
                    <a:pt x="16463" y="21600"/>
                  </a:lnTo>
                  <a:lnTo>
                    <a:pt x="0" y="5174"/>
                  </a:lnTo>
                  <a:lnTo>
                    <a:pt x="0" y="4398"/>
                  </a:lnTo>
                  <a:lnTo>
                    <a:pt x="395" y="0"/>
                  </a:lnTo>
                  <a:close/>
                </a:path>
              </a:pathLst>
            </a:custGeom>
            <a:solidFill>
              <a:srgbClr val="FDC53E"/>
            </a:solidFill>
            <a:ln w="9525" cap="flat" cmpd="sng">
              <a:solidFill>
                <a:srgbClr val="FDC53E"/>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4" name="Google Shape;1124;p39"/>
            <p:cNvSpPr/>
            <p:nvPr/>
          </p:nvSpPr>
          <p:spPr>
            <a:xfrm>
              <a:off x="7527827" y="5111655"/>
              <a:ext cx="152402" cy="114410"/>
            </a:xfrm>
            <a:custGeom>
              <a:avLst/>
              <a:gdLst/>
              <a:ahLst/>
              <a:cxnLst/>
              <a:rect l="l" t="t" r="r" b="b"/>
              <a:pathLst>
                <a:path w="21600" h="21600" extrusionOk="0">
                  <a:moveTo>
                    <a:pt x="1350" y="0"/>
                  </a:moveTo>
                  <a:lnTo>
                    <a:pt x="21600" y="20153"/>
                  </a:lnTo>
                  <a:lnTo>
                    <a:pt x="18225" y="21600"/>
                  </a:lnTo>
                  <a:lnTo>
                    <a:pt x="18113" y="21600"/>
                  </a:lnTo>
                  <a:lnTo>
                    <a:pt x="0" y="3563"/>
                  </a:lnTo>
                  <a:lnTo>
                    <a:pt x="0" y="3452"/>
                  </a:lnTo>
                  <a:lnTo>
                    <a:pt x="1350" y="0"/>
                  </a:lnTo>
                  <a:close/>
                </a:path>
              </a:pathLst>
            </a:custGeom>
            <a:solidFill>
              <a:srgbClr val="FFA433"/>
            </a:solidFill>
            <a:ln w="9525" cap="flat" cmpd="sng">
              <a:solidFill>
                <a:srgbClr val="FFA433"/>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5" name="Google Shape;1125;p39"/>
            <p:cNvSpPr/>
            <p:nvPr/>
          </p:nvSpPr>
          <p:spPr>
            <a:xfrm>
              <a:off x="7537354" y="5096163"/>
              <a:ext cx="161926" cy="122751"/>
            </a:xfrm>
            <a:custGeom>
              <a:avLst/>
              <a:gdLst/>
              <a:ahLst/>
              <a:cxnLst/>
              <a:rect l="l" t="t" r="r" b="b"/>
              <a:pathLst>
                <a:path w="21600" h="21600" extrusionOk="0">
                  <a:moveTo>
                    <a:pt x="2107" y="0"/>
                  </a:moveTo>
                  <a:lnTo>
                    <a:pt x="21600" y="19713"/>
                  </a:lnTo>
                  <a:lnTo>
                    <a:pt x="19177" y="21600"/>
                  </a:lnTo>
                  <a:lnTo>
                    <a:pt x="18966" y="21600"/>
                  </a:lnTo>
                  <a:lnTo>
                    <a:pt x="0" y="2621"/>
                  </a:lnTo>
                  <a:lnTo>
                    <a:pt x="211" y="2412"/>
                  </a:lnTo>
                  <a:lnTo>
                    <a:pt x="2107" y="0"/>
                  </a:lnTo>
                  <a:close/>
                </a:path>
              </a:pathLst>
            </a:custGeom>
            <a:solidFill>
              <a:srgbClr val="FF625C"/>
            </a:solidFill>
            <a:ln w="9525" cap="flat" cmpd="sng">
              <a:solidFill>
                <a:srgbClr val="FF625C"/>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6" name="Google Shape;1126;p39"/>
            <p:cNvSpPr/>
            <p:nvPr/>
          </p:nvSpPr>
          <p:spPr>
            <a:xfrm>
              <a:off x="7551640" y="5084245"/>
              <a:ext cx="163514" cy="123943"/>
            </a:xfrm>
            <a:custGeom>
              <a:avLst/>
              <a:gdLst/>
              <a:ahLst/>
              <a:cxnLst/>
              <a:rect l="l" t="t" r="r" b="b"/>
              <a:pathLst>
                <a:path w="21600" h="21600" extrusionOk="0">
                  <a:moveTo>
                    <a:pt x="2541" y="0"/>
                  </a:moveTo>
                  <a:lnTo>
                    <a:pt x="21600" y="19004"/>
                  </a:lnTo>
                  <a:lnTo>
                    <a:pt x="20012" y="21288"/>
                  </a:lnTo>
                  <a:lnTo>
                    <a:pt x="19588" y="21600"/>
                  </a:lnTo>
                  <a:lnTo>
                    <a:pt x="0" y="2077"/>
                  </a:lnTo>
                  <a:lnTo>
                    <a:pt x="212" y="1662"/>
                  </a:lnTo>
                  <a:lnTo>
                    <a:pt x="2541" y="0"/>
                  </a:lnTo>
                  <a:close/>
                </a:path>
              </a:pathLst>
            </a:custGeom>
            <a:solidFill>
              <a:srgbClr val="FF2BA7"/>
            </a:solidFill>
            <a:ln w="9525" cap="flat" cmpd="sng">
              <a:solidFill>
                <a:srgbClr val="FF2BA7"/>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7" name="Google Shape;1127;p39"/>
            <p:cNvSpPr/>
            <p:nvPr/>
          </p:nvSpPr>
          <p:spPr>
            <a:xfrm>
              <a:off x="7572279" y="5075904"/>
              <a:ext cx="153989" cy="117984"/>
            </a:xfrm>
            <a:custGeom>
              <a:avLst/>
              <a:gdLst/>
              <a:ahLst/>
              <a:cxnLst/>
              <a:rect l="l" t="t" r="r" b="b"/>
              <a:pathLst>
                <a:path w="21600" h="21600" extrusionOk="0">
                  <a:moveTo>
                    <a:pt x="3229" y="0"/>
                  </a:moveTo>
                  <a:lnTo>
                    <a:pt x="21600" y="18420"/>
                  </a:lnTo>
                  <a:lnTo>
                    <a:pt x="20487" y="21052"/>
                  </a:lnTo>
                  <a:lnTo>
                    <a:pt x="20041" y="21600"/>
                  </a:lnTo>
                  <a:lnTo>
                    <a:pt x="0" y="1535"/>
                  </a:lnTo>
                  <a:lnTo>
                    <a:pt x="445" y="1206"/>
                  </a:lnTo>
                  <a:lnTo>
                    <a:pt x="3229" y="0"/>
                  </a:lnTo>
                  <a:close/>
                </a:path>
              </a:pathLst>
            </a:custGeom>
            <a:solidFill>
              <a:srgbClr val="EF1FD7"/>
            </a:solidFill>
            <a:ln w="9525" cap="flat" cmpd="sng">
              <a:solidFill>
                <a:srgbClr val="EF1FD7"/>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8" name="Google Shape;1128;p39"/>
            <p:cNvSpPr/>
            <p:nvPr/>
          </p:nvSpPr>
          <p:spPr>
            <a:xfrm>
              <a:off x="7594504" y="5071137"/>
              <a:ext cx="136526" cy="104875"/>
            </a:xfrm>
            <a:custGeom>
              <a:avLst/>
              <a:gdLst/>
              <a:ahLst/>
              <a:cxnLst/>
              <a:rect l="l" t="t" r="r" b="b"/>
              <a:pathLst>
                <a:path w="21600" h="21600" extrusionOk="0">
                  <a:moveTo>
                    <a:pt x="4620" y="0"/>
                  </a:moveTo>
                  <a:lnTo>
                    <a:pt x="21600" y="17033"/>
                  </a:lnTo>
                  <a:lnTo>
                    <a:pt x="21101" y="20736"/>
                  </a:lnTo>
                  <a:lnTo>
                    <a:pt x="20601" y="21600"/>
                  </a:lnTo>
                  <a:lnTo>
                    <a:pt x="0" y="864"/>
                  </a:lnTo>
                  <a:lnTo>
                    <a:pt x="874" y="370"/>
                  </a:lnTo>
                  <a:lnTo>
                    <a:pt x="4620" y="0"/>
                  </a:lnTo>
                  <a:close/>
                </a:path>
              </a:pathLst>
            </a:custGeom>
            <a:solidFill>
              <a:srgbClr val="DB17FD"/>
            </a:solidFill>
            <a:ln w="9525" cap="flat" cmpd="sng">
              <a:solidFill>
                <a:srgbClr val="DB17FD"/>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29" name="Google Shape;1129;p39"/>
            <p:cNvSpPr/>
            <p:nvPr/>
          </p:nvSpPr>
          <p:spPr>
            <a:xfrm>
              <a:off x="7623077" y="5069946"/>
              <a:ext cx="107951" cy="83423"/>
            </a:xfrm>
            <a:custGeom>
              <a:avLst/>
              <a:gdLst/>
              <a:ahLst/>
              <a:cxnLst/>
              <a:rect l="l" t="t" r="r" b="b"/>
              <a:pathLst>
                <a:path w="21600" h="21600" extrusionOk="0">
                  <a:moveTo>
                    <a:pt x="794" y="0"/>
                  </a:moveTo>
                  <a:lnTo>
                    <a:pt x="6353" y="771"/>
                  </a:lnTo>
                  <a:lnTo>
                    <a:pt x="8418" y="1697"/>
                  </a:lnTo>
                  <a:lnTo>
                    <a:pt x="20171" y="13269"/>
                  </a:lnTo>
                  <a:lnTo>
                    <a:pt x="20965" y="15274"/>
                  </a:lnTo>
                  <a:lnTo>
                    <a:pt x="21600" y="20674"/>
                  </a:lnTo>
                  <a:lnTo>
                    <a:pt x="21600" y="21600"/>
                  </a:lnTo>
                  <a:lnTo>
                    <a:pt x="0" y="309"/>
                  </a:lnTo>
                  <a:lnTo>
                    <a:pt x="794" y="0"/>
                  </a:lnTo>
                  <a:close/>
                </a:path>
              </a:pathLst>
            </a:custGeom>
            <a:solidFill>
              <a:srgbClr val="AF1DFF"/>
            </a:solidFill>
            <a:ln w="9525" cap="flat" cmpd="sng">
              <a:solidFill>
                <a:srgbClr val="AF1D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30" name="Google Shape;1130;p39"/>
            <p:cNvSpPr/>
            <p:nvPr/>
          </p:nvSpPr>
          <p:spPr>
            <a:xfrm>
              <a:off x="7665940" y="5077096"/>
              <a:ext cx="58739" cy="44096"/>
            </a:xfrm>
            <a:custGeom>
              <a:avLst/>
              <a:gdLst/>
              <a:ahLst/>
              <a:cxnLst/>
              <a:rect l="l" t="t" r="r" b="b"/>
              <a:pathLst>
                <a:path w="21600" h="21600" extrusionOk="0">
                  <a:moveTo>
                    <a:pt x="0" y="0"/>
                  </a:moveTo>
                  <a:lnTo>
                    <a:pt x="5546" y="2592"/>
                  </a:lnTo>
                  <a:lnTo>
                    <a:pt x="13427" y="8064"/>
                  </a:lnTo>
                  <a:lnTo>
                    <a:pt x="18973" y="15840"/>
                  </a:lnTo>
                  <a:lnTo>
                    <a:pt x="21600" y="21600"/>
                  </a:lnTo>
                  <a:lnTo>
                    <a:pt x="0" y="0"/>
                  </a:lnTo>
                  <a:close/>
                </a:path>
              </a:pathLst>
            </a:custGeom>
            <a:solidFill>
              <a:srgbClr val="8328FF"/>
            </a:solidFill>
            <a:ln w="9525" cap="flat" cmpd="sng">
              <a:solidFill>
                <a:srgbClr val="8328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31" name="Google Shape;1131;p39"/>
            <p:cNvSpPr/>
            <p:nvPr/>
          </p:nvSpPr>
          <p:spPr>
            <a:xfrm>
              <a:off x="7658002" y="5116424"/>
              <a:ext cx="14289" cy="13111"/>
            </a:xfrm>
            <a:custGeom>
              <a:avLst/>
              <a:gdLst/>
              <a:ahLst/>
              <a:cxnLst/>
              <a:rect l="l" t="t" r="r" b="b"/>
              <a:pathLst>
                <a:path w="21600" h="21600" extrusionOk="0">
                  <a:moveTo>
                    <a:pt x="10232" y="0"/>
                  </a:moveTo>
                  <a:lnTo>
                    <a:pt x="15916" y="1964"/>
                  </a:lnTo>
                  <a:lnTo>
                    <a:pt x="21600" y="6873"/>
                  </a:lnTo>
                  <a:lnTo>
                    <a:pt x="21600" y="13745"/>
                  </a:lnTo>
                  <a:lnTo>
                    <a:pt x="18189" y="17673"/>
                  </a:lnTo>
                  <a:lnTo>
                    <a:pt x="15916" y="19636"/>
                  </a:lnTo>
                  <a:lnTo>
                    <a:pt x="10232" y="21600"/>
                  </a:lnTo>
                  <a:lnTo>
                    <a:pt x="5684" y="19636"/>
                  </a:lnTo>
                  <a:lnTo>
                    <a:pt x="2274" y="17673"/>
                  </a:lnTo>
                  <a:lnTo>
                    <a:pt x="0" y="13745"/>
                  </a:lnTo>
                  <a:lnTo>
                    <a:pt x="0" y="6873"/>
                  </a:lnTo>
                  <a:lnTo>
                    <a:pt x="2274" y="3927"/>
                  </a:lnTo>
                  <a:lnTo>
                    <a:pt x="5684" y="1964"/>
                  </a:lnTo>
                  <a:lnTo>
                    <a:pt x="10232"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32" name="Google Shape;1132;p39"/>
            <p:cNvSpPr/>
            <p:nvPr/>
          </p:nvSpPr>
          <p:spPr>
            <a:xfrm>
              <a:off x="7594502" y="5123390"/>
              <a:ext cx="68264" cy="52438"/>
            </a:xfrm>
            <a:custGeom>
              <a:avLst/>
              <a:gdLst/>
              <a:ahLst/>
              <a:cxnLst/>
              <a:rect l="l" t="t" r="r" b="b"/>
              <a:pathLst>
                <a:path w="21600" h="21600" extrusionOk="0">
                  <a:moveTo>
                    <a:pt x="11051" y="3972"/>
                  </a:moveTo>
                  <a:lnTo>
                    <a:pt x="9293" y="4221"/>
                  </a:lnTo>
                  <a:lnTo>
                    <a:pt x="7535" y="4717"/>
                  </a:lnTo>
                  <a:lnTo>
                    <a:pt x="4772" y="7448"/>
                  </a:lnTo>
                  <a:lnTo>
                    <a:pt x="4270" y="9186"/>
                  </a:lnTo>
                  <a:lnTo>
                    <a:pt x="4019" y="10924"/>
                  </a:lnTo>
                  <a:lnTo>
                    <a:pt x="4270" y="12910"/>
                  </a:lnTo>
                  <a:lnTo>
                    <a:pt x="4772" y="14648"/>
                  </a:lnTo>
                  <a:lnTo>
                    <a:pt x="6028" y="15890"/>
                  </a:lnTo>
                  <a:lnTo>
                    <a:pt x="7535" y="16883"/>
                  </a:lnTo>
                  <a:lnTo>
                    <a:pt x="9293" y="17628"/>
                  </a:lnTo>
                  <a:lnTo>
                    <a:pt x="12809" y="17628"/>
                  </a:lnTo>
                  <a:lnTo>
                    <a:pt x="14065" y="16883"/>
                  </a:lnTo>
                  <a:lnTo>
                    <a:pt x="15823" y="15890"/>
                  </a:lnTo>
                  <a:lnTo>
                    <a:pt x="16828" y="14648"/>
                  </a:lnTo>
                  <a:lnTo>
                    <a:pt x="17581" y="12910"/>
                  </a:lnTo>
                  <a:lnTo>
                    <a:pt x="17581" y="9186"/>
                  </a:lnTo>
                  <a:lnTo>
                    <a:pt x="16828" y="7448"/>
                  </a:lnTo>
                  <a:lnTo>
                    <a:pt x="15823" y="6207"/>
                  </a:lnTo>
                  <a:lnTo>
                    <a:pt x="14065" y="4717"/>
                  </a:lnTo>
                  <a:lnTo>
                    <a:pt x="12809" y="4221"/>
                  </a:lnTo>
                  <a:lnTo>
                    <a:pt x="11051" y="3972"/>
                  </a:lnTo>
                  <a:close/>
                  <a:moveTo>
                    <a:pt x="11051" y="0"/>
                  </a:moveTo>
                  <a:lnTo>
                    <a:pt x="15070" y="745"/>
                  </a:lnTo>
                  <a:lnTo>
                    <a:pt x="18586" y="3476"/>
                  </a:lnTo>
                  <a:lnTo>
                    <a:pt x="20847" y="6455"/>
                  </a:lnTo>
                  <a:lnTo>
                    <a:pt x="21600" y="10924"/>
                  </a:lnTo>
                  <a:lnTo>
                    <a:pt x="20847" y="15145"/>
                  </a:lnTo>
                  <a:lnTo>
                    <a:pt x="18586" y="18621"/>
                  </a:lnTo>
                  <a:lnTo>
                    <a:pt x="15070" y="20855"/>
                  </a:lnTo>
                  <a:lnTo>
                    <a:pt x="11051" y="21600"/>
                  </a:lnTo>
                  <a:lnTo>
                    <a:pt x="6530" y="20855"/>
                  </a:lnTo>
                  <a:lnTo>
                    <a:pt x="3516" y="18621"/>
                  </a:lnTo>
                  <a:lnTo>
                    <a:pt x="753" y="15145"/>
                  </a:lnTo>
                  <a:lnTo>
                    <a:pt x="0" y="10924"/>
                  </a:lnTo>
                  <a:lnTo>
                    <a:pt x="753" y="6455"/>
                  </a:lnTo>
                  <a:lnTo>
                    <a:pt x="3516" y="3476"/>
                  </a:lnTo>
                  <a:lnTo>
                    <a:pt x="6530" y="745"/>
                  </a:lnTo>
                  <a:lnTo>
                    <a:pt x="11051"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33" name="Google Shape;1133;p39"/>
            <p:cNvSpPr/>
            <p:nvPr/>
          </p:nvSpPr>
          <p:spPr>
            <a:xfrm>
              <a:off x="7559579" y="5097171"/>
              <a:ext cx="136526" cy="106068"/>
            </a:xfrm>
            <a:custGeom>
              <a:avLst/>
              <a:gdLst/>
              <a:ahLst/>
              <a:cxnLst/>
              <a:rect l="l" t="t" r="r" b="b"/>
              <a:pathLst>
                <a:path w="21600" h="21600" extrusionOk="0">
                  <a:moveTo>
                    <a:pt x="6656" y="2197"/>
                  </a:moveTo>
                  <a:lnTo>
                    <a:pt x="4144" y="2807"/>
                  </a:lnTo>
                  <a:lnTo>
                    <a:pt x="2637" y="4393"/>
                  </a:lnTo>
                  <a:lnTo>
                    <a:pt x="1884" y="6590"/>
                  </a:lnTo>
                  <a:lnTo>
                    <a:pt x="1884" y="15010"/>
                  </a:lnTo>
                  <a:lnTo>
                    <a:pt x="2637" y="17451"/>
                  </a:lnTo>
                  <a:lnTo>
                    <a:pt x="4144" y="19037"/>
                  </a:lnTo>
                  <a:lnTo>
                    <a:pt x="6656" y="19647"/>
                  </a:lnTo>
                  <a:lnTo>
                    <a:pt x="15195" y="19647"/>
                  </a:lnTo>
                  <a:lnTo>
                    <a:pt x="17456" y="19037"/>
                  </a:lnTo>
                  <a:lnTo>
                    <a:pt x="18963" y="17451"/>
                  </a:lnTo>
                  <a:lnTo>
                    <a:pt x="19716" y="15010"/>
                  </a:lnTo>
                  <a:lnTo>
                    <a:pt x="19716" y="6590"/>
                  </a:lnTo>
                  <a:lnTo>
                    <a:pt x="18963" y="4393"/>
                  </a:lnTo>
                  <a:lnTo>
                    <a:pt x="17456" y="2807"/>
                  </a:lnTo>
                  <a:lnTo>
                    <a:pt x="15195" y="2197"/>
                  </a:lnTo>
                  <a:lnTo>
                    <a:pt x="6656" y="2197"/>
                  </a:lnTo>
                  <a:close/>
                  <a:moveTo>
                    <a:pt x="6656" y="0"/>
                  </a:moveTo>
                  <a:lnTo>
                    <a:pt x="15195" y="0"/>
                  </a:lnTo>
                  <a:lnTo>
                    <a:pt x="17707" y="610"/>
                  </a:lnTo>
                  <a:lnTo>
                    <a:pt x="19842" y="1953"/>
                  </a:lnTo>
                  <a:lnTo>
                    <a:pt x="21223" y="4149"/>
                  </a:lnTo>
                  <a:lnTo>
                    <a:pt x="21600" y="6590"/>
                  </a:lnTo>
                  <a:lnTo>
                    <a:pt x="21600" y="15010"/>
                  </a:lnTo>
                  <a:lnTo>
                    <a:pt x="21223" y="17695"/>
                  </a:lnTo>
                  <a:lnTo>
                    <a:pt x="19842" y="19647"/>
                  </a:lnTo>
                  <a:lnTo>
                    <a:pt x="17707" y="21234"/>
                  </a:lnTo>
                  <a:lnTo>
                    <a:pt x="15195" y="21600"/>
                  </a:lnTo>
                  <a:lnTo>
                    <a:pt x="6656" y="21600"/>
                  </a:lnTo>
                  <a:lnTo>
                    <a:pt x="3893" y="21234"/>
                  </a:lnTo>
                  <a:lnTo>
                    <a:pt x="1884" y="19647"/>
                  </a:lnTo>
                  <a:lnTo>
                    <a:pt x="377" y="17695"/>
                  </a:lnTo>
                  <a:lnTo>
                    <a:pt x="0" y="15010"/>
                  </a:lnTo>
                  <a:lnTo>
                    <a:pt x="0" y="6590"/>
                  </a:lnTo>
                  <a:lnTo>
                    <a:pt x="377" y="4149"/>
                  </a:lnTo>
                  <a:lnTo>
                    <a:pt x="1884" y="1953"/>
                  </a:lnTo>
                  <a:lnTo>
                    <a:pt x="3893" y="610"/>
                  </a:lnTo>
                  <a:lnTo>
                    <a:pt x="6656"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sp>
          <p:nvSpPr>
            <p:cNvPr id="1134" name="Google Shape;1134;p39"/>
            <p:cNvSpPr/>
            <p:nvPr/>
          </p:nvSpPr>
          <p:spPr>
            <a:xfrm>
              <a:off x="3206630" y="5118686"/>
              <a:ext cx="61914" cy="100108"/>
            </a:xfrm>
            <a:custGeom>
              <a:avLst/>
              <a:gdLst/>
              <a:ahLst/>
              <a:cxnLst/>
              <a:rect l="l" t="t" r="r" b="b"/>
              <a:pathLst>
                <a:path w="21600" h="21600" extrusionOk="0">
                  <a:moveTo>
                    <a:pt x="13184" y="0"/>
                  </a:moveTo>
                  <a:lnTo>
                    <a:pt x="21600" y="0"/>
                  </a:lnTo>
                  <a:lnTo>
                    <a:pt x="21600" y="3707"/>
                  </a:lnTo>
                  <a:lnTo>
                    <a:pt x="16270" y="3707"/>
                  </a:lnTo>
                  <a:lnTo>
                    <a:pt x="15148" y="3962"/>
                  </a:lnTo>
                  <a:lnTo>
                    <a:pt x="14868" y="4346"/>
                  </a:lnTo>
                  <a:lnTo>
                    <a:pt x="14306" y="4857"/>
                  </a:lnTo>
                  <a:lnTo>
                    <a:pt x="14306" y="7157"/>
                  </a:lnTo>
                  <a:lnTo>
                    <a:pt x="21600" y="7157"/>
                  </a:lnTo>
                  <a:lnTo>
                    <a:pt x="21600" y="7285"/>
                  </a:lnTo>
                  <a:lnTo>
                    <a:pt x="21319" y="10608"/>
                  </a:lnTo>
                  <a:lnTo>
                    <a:pt x="20758" y="10736"/>
                  </a:lnTo>
                  <a:lnTo>
                    <a:pt x="14306" y="10736"/>
                  </a:lnTo>
                  <a:lnTo>
                    <a:pt x="14306" y="21600"/>
                  </a:lnTo>
                  <a:lnTo>
                    <a:pt x="4769" y="21600"/>
                  </a:lnTo>
                  <a:lnTo>
                    <a:pt x="4769" y="10736"/>
                  </a:lnTo>
                  <a:lnTo>
                    <a:pt x="842" y="10736"/>
                  </a:lnTo>
                  <a:lnTo>
                    <a:pt x="281" y="10608"/>
                  </a:lnTo>
                  <a:lnTo>
                    <a:pt x="0" y="10608"/>
                  </a:lnTo>
                  <a:lnTo>
                    <a:pt x="0" y="7285"/>
                  </a:lnTo>
                  <a:lnTo>
                    <a:pt x="281" y="7157"/>
                  </a:lnTo>
                  <a:lnTo>
                    <a:pt x="4769" y="7157"/>
                  </a:lnTo>
                  <a:lnTo>
                    <a:pt x="4769" y="3962"/>
                  </a:lnTo>
                  <a:lnTo>
                    <a:pt x="5891" y="2045"/>
                  </a:lnTo>
                  <a:lnTo>
                    <a:pt x="8696" y="511"/>
                  </a:lnTo>
                  <a:lnTo>
                    <a:pt x="13184"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632E"/>
                </a:solidFill>
                <a:latin typeface="Arial"/>
                <a:ea typeface="Arial"/>
                <a:cs typeface="Arial"/>
                <a:sym typeface="Arial"/>
              </a:endParaRPr>
            </a:p>
          </p:txBody>
        </p:sp>
      </p:grpSp>
      <p:sp>
        <p:nvSpPr>
          <p:cNvPr id="4" name="Slide Number Placeholder 3">
            <a:extLst>
              <a:ext uri="{FF2B5EF4-FFF2-40B4-BE49-F238E27FC236}">
                <a16:creationId xmlns:a16="http://schemas.microsoft.com/office/drawing/2014/main" id="{3D658F72-A3F6-334F-83B0-1B75BB472856}"/>
              </a:ext>
            </a:extLst>
          </p:cNvPr>
          <p:cNvSpPr>
            <a:spLocks noGrp="1"/>
          </p:cNvSpPr>
          <p:nvPr>
            <p:ph type="sldNum" idx="12"/>
          </p:nvPr>
        </p:nvSpPr>
        <p:spPr>
          <a:xfrm>
            <a:off x="11089858" y="6400459"/>
            <a:ext cx="263942" cy="276908"/>
          </a:xfrm>
        </p:spPr>
        <p:txBody>
          <a:bodyPr/>
          <a:lstStyle/>
          <a:p>
            <a:pPr marL="0" lvl="0" indent="0" algn="r" rtl="0">
              <a:spcBef>
                <a:spcPts val="0"/>
              </a:spcBef>
              <a:spcAft>
                <a:spcPts val="0"/>
              </a:spcAft>
              <a:buNone/>
            </a:pPr>
            <a:fld id="{00000000-1234-1234-1234-123412341234}" type="slidenum">
              <a:rPr lang="en-US" smtClean="0">
                <a:solidFill>
                  <a:schemeClr val="bg1"/>
                </a:solidFill>
              </a:rPr>
              <a:t>13</a:t>
            </a:fld>
            <a:endParaRPr lang="en-US" dirty="0">
              <a:solidFill>
                <a:schemeClr val="bg1"/>
              </a:solidFill>
            </a:endParaRPr>
          </a:p>
        </p:txBody>
      </p:sp>
      <p:sp>
        <p:nvSpPr>
          <p:cNvPr id="3" name="TextBox 2">
            <a:extLst>
              <a:ext uri="{FF2B5EF4-FFF2-40B4-BE49-F238E27FC236}">
                <a16:creationId xmlns:a16="http://schemas.microsoft.com/office/drawing/2014/main" id="{19F37208-B152-8941-A2AF-A1FAA724A324}"/>
              </a:ext>
            </a:extLst>
          </p:cNvPr>
          <p:cNvSpPr txBox="1"/>
          <p:nvPr/>
        </p:nvSpPr>
        <p:spPr>
          <a:xfrm>
            <a:off x="5440211" y="2012789"/>
            <a:ext cx="1311578" cy="830997"/>
          </a:xfrm>
          <a:prstGeom prst="rect">
            <a:avLst/>
          </a:prstGeom>
          <a:noFill/>
        </p:spPr>
        <p:txBody>
          <a:bodyPr wrap="none" rtlCol="0">
            <a:spAutoFit/>
          </a:bodyPr>
          <a:lstStyle/>
          <a:p>
            <a:r>
              <a:rPr lang="en-NG" sz="4800" dirty="0">
                <a:latin typeface="Century Gothic" panose="020B0502020202020204" pitchFamily="34" charset="0"/>
              </a:rPr>
              <a:t>End</a:t>
            </a:r>
          </a:p>
        </p:txBody>
      </p:sp>
    </p:spTree>
    <p:extLst>
      <p:ext uri="{BB962C8B-B14F-4D97-AF65-F5344CB8AC3E}">
        <p14:creationId xmlns:p14="http://schemas.microsoft.com/office/powerpoint/2010/main" val="154110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1107;p39">
            <a:extLst>
              <a:ext uri="{FF2B5EF4-FFF2-40B4-BE49-F238E27FC236}">
                <a16:creationId xmlns:a16="http://schemas.microsoft.com/office/drawing/2014/main" id="{DA029B57-7F65-0A4E-AED4-A31B3E0A510A}"/>
              </a:ext>
            </a:extLst>
          </p:cNvPr>
          <p:cNvSpPr/>
          <p:nvPr/>
        </p:nvSpPr>
        <p:spPr>
          <a:xfrm>
            <a:off x="0" y="3247887"/>
            <a:ext cx="12192000" cy="3610113"/>
          </a:xfrm>
          <a:prstGeom prst="rect">
            <a:avLst/>
          </a:prstGeom>
          <a:solidFill>
            <a:srgbClr val="00632E"/>
          </a:solidFill>
          <a:ln w="12700" cap="flat" cmpd="sng">
            <a:solidFill>
              <a:srgbClr val="016E5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000000"/>
              </a:solidFill>
              <a:latin typeface="Arial"/>
              <a:ea typeface="Arial"/>
              <a:cs typeface="Arial"/>
              <a:sym typeface="Arial"/>
            </a:endParaRPr>
          </a:p>
        </p:txBody>
      </p:sp>
      <p:sp>
        <p:nvSpPr>
          <p:cNvPr id="36" name="Google Shape;1108;p39">
            <a:extLst>
              <a:ext uri="{FF2B5EF4-FFF2-40B4-BE49-F238E27FC236}">
                <a16:creationId xmlns:a16="http://schemas.microsoft.com/office/drawing/2014/main" id="{443B807C-B655-3142-8EF8-E7872554402A}"/>
              </a:ext>
            </a:extLst>
          </p:cNvPr>
          <p:cNvSpPr/>
          <p:nvPr/>
        </p:nvSpPr>
        <p:spPr>
          <a:xfrm>
            <a:off x="514200" y="658263"/>
            <a:ext cx="11163600" cy="5541474"/>
          </a:xfrm>
          <a:prstGeom prst="rect">
            <a:avLst/>
          </a:prstGeom>
          <a:solidFill>
            <a:srgbClr val="FFFFFF">
              <a:alpha val="89019"/>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dirty="0">
              <a:solidFill>
                <a:srgbClr val="000000"/>
              </a:solidFill>
              <a:latin typeface="Arial"/>
              <a:ea typeface="Arial"/>
              <a:cs typeface="Arial"/>
              <a:sym typeface="Arial"/>
            </a:endParaRPr>
          </a:p>
        </p:txBody>
      </p:sp>
      <p:pic>
        <p:nvPicPr>
          <p:cNvPr id="37" name="Google Shape;1112;p39" descr="Google Shape;1221;p34">
            <a:extLst>
              <a:ext uri="{FF2B5EF4-FFF2-40B4-BE49-F238E27FC236}">
                <a16:creationId xmlns:a16="http://schemas.microsoft.com/office/drawing/2014/main" id="{91D0E6F4-596A-EA4E-8077-7D799924567F}"/>
              </a:ext>
            </a:extLst>
          </p:cNvPr>
          <p:cNvPicPr preferRelativeResize="0"/>
          <p:nvPr/>
        </p:nvPicPr>
        <p:blipFill rotWithShape="1">
          <a:blip r:embed="rId2">
            <a:alphaModFix/>
          </a:blip>
          <a:srcRect/>
          <a:stretch/>
        </p:blipFill>
        <p:spPr>
          <a:xfrm>
            <a:off x="5219883" y="170335"/>
            <a:ext cx="1752234" cy="1219200"/>
          </a:xfrm>
          <a:prstGeom prst="rect">
            <a:avLst/>
          </a:prstGeom>
          <a:noFill/>
          <a:ln>
            <a:noFill/>
          </a:ln>
        </p:spPr>
      </p:pic>
      <p:sp>
        <p:nvSpPr>
          <p:cNvPr id="64" name="Slide Number Placeholder 3">
            <a:extLst>
              <a:ext uri="{FF2B5EF4-FFF2-40B4-BE49-F238E27FC236}">
                <a16:creationId xmlns:a16="http://schemas.microsoft.com/office/drawing/2014/main" id="{9CD29465-5176-1E42-BC62-E99F8D2A6789}"/>
              </a:ext>
            </a:extLst>
          </p:cNvPr>
          <p:cNvSpPr>
            <a:spLocks noGrp="1"/>
          </p:cNvSpPr>
          <p:nvPr>
            <p:ph type="sldNum" idx="12"/>
          </p:nvPr>
        </p:nvSpPr>
        <p:spPr>
          <a:xfrm>
            <a:off x="11089858" y="6400459"/>
            <a:ext cx="263942" cy="276908"/>
          </a:xfrm>
        </p:spPr>
        <p:txBody>
          <a:bodyPr/>
          <a:lstStyle/>
          <a:p>
            <a:pPr marL="0" lvl="0" indent="0" algn="r" rtl="0">
              <a:spcBef>
                <a:spcPts val="0"/>
              </a:spcBef>
              <a:spcAft>
                <a:spcPts val="0"/>
              </a:spcAft>
              <a:buNone/>
            </a:pPr>
            <a:fld id="{00000000-1234-1234-1234-123412341234}" type="slidenum">
              <a:rPr lang="en-US" smtClean="0">
                <a:solidFill>
                  <a:schemeClr val="bg1"/>
                </a:solidFill>
              </a:rPr>
              <a:t>14</a:t>
            </a:fld>
            <a:endParaRPr lang="en-US" dirty="0">
              <a:solidFill>
                <a:schemeClr val="bg1"/>
              </a:solidFill>
            </a:endParaRPr>
          </a:p>
        </p:txBody>
      </p:sp>
      <p:sp>
        <p:nvSpPr>
          <p:cNvPr id="65" name="TextBox 64">
            <a:extLst>
              <a:ext uri="{FF2B5EF4-FFF2-40B4-BE49-F238E27FC236}">
                <a16:creationId xmlns:a16="http://schemas.microsoft.com/office/drawing/2014/main" id="{99280BE2-A6BE-8548-AF03-C49E895B3C8E}"/>
              </a:ext>
            </a:extLst>
          </p:cNvPr>
          <p:cNvSpPr txBox="1"/>
          <p:nvPr/>
        </p:nvSpPr>
        <p:spPr>
          <a:xfrm>
            <a:off x="4177045" y="1903212"/>
            <a:ext cx="3837910" cy="830997"/>
          </a:xfrm>
          <a:prstGeom prst="rect">
            <a:avLst/>
          </a:prstGeom>
          <a:noFill/>
        </p:spPr>
        <p:txBody>
          <a:bodyPr wrap="none" rtlCol="0">
            <a:spAutoFit/>
          </a:bodyPr>
          <a:lstStyle/>
          <a:p>
            <a:r>
              <a:rPr lang="en-NG" sz="4800" dirty="0">
                <a:latin typeface="Century Gothic" panose="020B0502020202020204" pitchFamily="34" charset="0"/>
              </a:rPr>
              <a:t>Appendices</a:t>
            </a:r>
          </a:p>
        </p:txBody>
      </p:sp>
    </p:spTree>
    <p:extLst>
      <p:ext uri="{BB962C8B-B14F-4D97-AF65-F5344CB8AC3E}">
        <p14:creationId xmlns:p14="http://schemas.microsoft.com/office/powerpoint/2010/main" val="2643023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5A8A16-8134-8C49-8486-1A1731156CB1}"/>
              </a:ext>
            </a:extLst>
          </p:cNvPr>
          <p:cNvSpPr/>
          <p:nvPr/>
        </p:nvSpPr>
        <p:spPr>
          <a:xfrm>
            <a:off x="5216220" y="2503848"/>
            <a:ext cx="2116970" cy="3539430"/>
          </a:xfrm>
          <a:prstGeom prst="rect">
            <a:avLst/>
          </a:prstGeom>
        </p:spPr>
        <p:txBody>
          <a:bodyPr wrap="square">
            <a:spAutoFit/>
          </a:bodyPr>
          <a:lstStyle/>
          <a:p>
            <a:pPr lvl="0" algn="ctr">
              <a:defRPr/>
            </a:pPr>
            <a:r>
              <a:rPr lang="en-US" sz="1600" b="1" dirty="0">
                <a:solidFill>
                  <a:schemeClr val="tx1">
                    <a:lumMod val="75000"/>
                    <a:lumOff val="25000"/>
                  </a:schemeClr>
                </a:solidFill>
                <a:latin typeface="Century Gothic" panose="020B0502020202020204" pitchFamily="34" charset="0"/>
              </a:rPr>
              <a:t>Reaching Unserved &amp; Underserved Communities</a:t>
            </a:r>
          </a:p>
          <a:p>
            <a:pPr lvl="0" algn="ctr">
              <a:defRPr/>
            </a:pPr>
            <a:r>
              <a:rPr lang="en-US" sz="1600" b="1" dirty="0">
                <a:solidFill>
                  <a:schemeClr val="tx1">
                    <a:lumMod val="75000"/>
                    <a:lumOff val="25000"/>
                  </a:schemeClr>
                </a:solidFill>
                <a:latin typeface="Century Gothic" panose="020B0502020202020204" pitchFamily="34" charset="0"/>
              </a:rPr>
              <a:t> </a:t>
            </a:r>
          </a:p>
          <a:p>
            <a:pPr algn="ctr">
              <a:defRPr/>
            </a:pPr>
            <a:r>
              <a:rPr lang="en-US" sz="1600" dirty="0">
                <a:solidFill>
                  <a:schemeClr val="tx1">
                    <a:lumMod val="75000"/>
                    <a:lumOff val="25000"/>
                  </a:schemeClr>
                </a:solidFill>
                <a:latin typeface="Century Gothic" panose="020B0502020202020204" pitchFamily="34" charset="0"/>
              </a:rPr>
              <a:t>Improved quality of life through the electrification of unserved and underserved households &amp; institutions (health, education, etc.) and economic sectors</a:t>
            </a:r>
            <a:endParaRPr lang="en-US" sz="1600" dirty="0"/>
          </a:p>
        </p:txBody>
      </p:sp>
      <p:sp>
        <p:nvSpPr>
          <p:cNvPr id="11" name="Rectangle 10">
            <a:extLst>
              <a:ext uri="{FF2B5EF4-FFF2-40B4-BE49-F238E27FC236}">
                <a16:creationId xmlns:a16="http://schemas.microsoft.com/office/drawing/2014/main" id="{9E1C4F9E-DCD9-1947-9DBF-D8B6A4F171AF}"/>
              </a:ext>
            </a:extLst>
          </p:cNvPr>
          <p:cNvSpPr/>
          <p:nvPr/>
        </p:nvSpPr>
        <p:spPr>
          <a:xfrm>
            <a:off x="7347518" y="2481050"/>
            <a:ext cx="2175531" cy="3539430"/>
          </a:xfrm>
          <a:prstGeom prst="rect">
            <a:avLst/>
          </a:prstGeom>
        </p:spPr>
        <p:txBody>
          <a:bodyPr wrap="square">
            <a:spAutoFit/>
          </a:bodyPr>
          <a:lstStyle/>
          <a:p>
            <a:pPr lvl="0" algn="ctr">
              <a:defRPr/>
            </a:pPr>
            <a:r>
              <a:rPr lang="en-US" sz="1600" b="1" dirty="0">
                <a:solidFill>
                  <a:schemeClr val="tx1">
                    <a:lumMod val="75000"/>
                    <a:lumOff val="25000"/>
                  </a:schemeClr>
                </a:solidFill>
                <a:latin typeface="Century Gothic" panose="020B0502020202020204" pitchFamily="34" charset="0"/>
              </a:rPr>
              <a:t>Increasing Economic Opportunity</a:t>
            </a:r>
          </a:p>
          <a:p>
            <a:pPr lvl="0" algn="ctr">
              <a:defRPr/>
            </a:pPr>
            <a:endParaRPr lang="en-US" sz="1600" b="1" dirty="0">
              <a:solidFill>
                <a:schemeClr val="tx1">
                  <a:lumMod val="75000"/>
                  <a:lumOff val="25000"/>
                </a:schemeClr>
              </a:solidFill>
              <a:latin typeface="Century Gothic" panose="020B0502020202020204" pitchFamily="34" charset="0"/>
            </a:endParaRPr>
          </a:p>
          <a:p>
            <a:pPr algn="ctr">
              <a:defRPr/>
            </a:pPr>
            <a:r>
              <a:rPr lang="en-US" sz="1600" dirty="0">
                <a:solidFill>
                  <a:schemeClr val="tx1">
                    <a:lumMod val="75000"/>
                    <a:lumOff val="25000"/>
                  </a:schemeClr>
                </a:solidFill>
                <a:latin typeface="Century Gothic" panose="020B0502020202020204" pitchFamily="34" charset="0"/>
              </a:rPr>
              <a:t>Increased economic opportunities in rural areas through electrification initiatives that reach SMEs, agriculture, healthcare sector, and other priority industry segments</a:t>
            </a:r>
            <a:r>
              <a:rPr lang="en-US" sz="1600" b="1" dirty="0">
                <a:solidFill>
                  <a:schemeClr val="tx1">
                    <a:lumMod val="75000"/>
                    <a:lumOff val="25000"/>
                  </a:schemeClr>
                </a:solidFill>
                <a:latin typeface="Century Gothic" panose="020B0502020202020204" pitchFamily="34" charset="0"/>
              </a:rPr>
              <a:t> </a:t>
            </a:r>
          </a:p>
        </p:txBody>
      </p:sp>
      <p:sp>
        <p:nvSpPr>
          <p:cNvPr id="12" name="Rectangle 11">
            <a:extLst>
              <a:ext uri="{FF2B5EF4-FFF2-40B4-BE49-F238E27FC236}">
                <a16:creationId xmlns:a16="http://schemas.microsoft.com/office/drawing/2014/main" id="{E5D2D682-96F9-0B48-A594-7B1674EE6B94}"/>
              </a:ext>
            </a:extLst>
          </p:cNvPr>
          <p:cNvSpPr/>
          <p:nvPr/>
        </p:nvSpPr>
        <p:spPr>
          <a:xfrm>
            <a:off x="2826460" y="2535520"/>
            <a:ext cx="2116969" cy="2800767"/>
          </a:xfrm>
          <a:prstGeom prst="rect">
            <a:avLst/>
          </a:prstGeom>
        </p:spPr>
        <p:txBody>
          <a:bodyPr wrap="square">
            <a:spAutoFit/>
          </a:bodyPr>
          <a:lstStyle/>
          <a:p>
            <a:pPr algn="ctr">
              <a:defRPr/>
            </a:pPr>
            <a:r>
              <a:rPr lang="en-US" sz="1600" b="1" dirty="0">
                <a:solidFill>
                  <a:schemeClr val="tx1">
                    <a:lumMod val="75000"/>
                    <a:lumOff val="25000"/>
                  </a:schemeClr>
                </a:solidFill>
                <a:latin typeface="Century Gothic" panose="020B0502020202020204" pitchFamily="34" charset="0"/>
              </a:rPr>
              <a:t>Enabling Electricity </a:t>
            </a:r>
          </a:p>
          <a:p>
            <a:pPr algn="ctr">
              <a:defRPr/>
            </a:pPr>
            <a:r>
              <a:rPr lang="en-US" sz="1600" b="1" dirty="0">
                <a:solidFill>
                  <a:schemeClr val="tx1">
                    <a:lumMod val="75000"/>
                    <a:lumOff val="25000"/>
                  </a:schemeClr>
                </a:solidFill>
                <a:latin typeface="Century Gothic" panose="020B0502020202020204" pitchFamily="34" charset="0"/>
              </a:rPr>
              <a:t>Markets</a:t>
            </a:r>
          </a:p>
          <a:p>
            <a:pPr algn="ctr">
              <a:defRPr/>
            </a:pPr>
            <a:endParaRPr lang="en-US" sz="1600" b="1" dirty="0">
              <a:solidFill>
                <a:schemeClr val="tx1">
                  <a:lumMod val="75000"/>
                  <a:lumOff val="25000"/>
                </a:schemeClr>
              </a:solidFill>
              <a:latin typeface="Century Gothic" panose="020B0502020202020204" pitchFamily="34" charset="0"/>
            </a:endParaRPr>
          </a:p>
          <a:p>
            <a:pPr algn="ctr">
              <a:defRPr/>
            </a:pPr>
            <a:r>
              <a:rPr lang="en-US" sz="1600" dirty="0">
                <a:solidFill>
                  <a:schemeClr val="tx1">
                    <a:lumMod val="75000"/>
                    <a:lumOff val="25000"/>
                  </a:schemeClr>
                </a:solidFill>
                <a:latin typeface="Century Gothic" panose="020B0502020202020204" pitchFamily="34" charset="0"/>
              </a:rPr>
              <a:t>Electricity markets for unserved and underserved users strengthened across the value chain by an effective enabling environment</a:t>
            </a:r>
            <a:endParaRPr lang="en-US" sz="1600" dirty="0"/>
          </a:p>
        </p:txBody>
      </p:sp>
      <p:sp>
        <p:nvSpPr>
          <p:cNvPr id="14" name="Rectangle 13">
            <a:extLst>
              <a:ext uri="{FF2B5EF4-FFF2-40B4-BE49-F238E27FC236}">
                <a16:creationId xmlns:a16="http://schemas.microsoft.com/office/drawing/2014/main" id="{971C301B-BEB4-294D-AD8C-90622FFC30D7}"/>
              </a:ext>
            </a:extLst>
          </p:cNvPr>
          <p:cNvSpPr/>
          <p:nvPr/>
        </p:nvSpPr>
        <p:spPr>
          <a:xfrm>
            <a:off x="9537232" y="2524768"/>
            <a:ext cx="2367541" cy="3293209"/>
          </a:xfrm>
          <a:prstGeom prst="rect">
            <a:avLst/>
          </a:prstGeom>
        </p:spPr>
        <p:txBody>
          <a:bodyPr wrap="square">
            <a:spAutoFit/>
          </a:bodyPr>
          <a:lstStyle/>
          <a:p>
            <a:pPr lvl="0" algn="ctr">
              <a:defRPr/>
            </a:pPr>
            <a:r>
              <a:rPr lang="en-US" sz="1600" b="1" dirty="0">
                <a:solidFill>
                  <a:schemeClr val="tx1">
                    <a:lumMod val="75000"/>
                    <a:lumOff val="25000"/>
                  </a:schemeClr>
                </a:solidFill>
                <a:latin typeface="Century Gothic" panose="020B0502020202020204" pitchFamily="34" charset="0"/>
              </a:rPr>
              <a:t>Shaping REA into a Top-Tier Agency</a:t>
            </a:r>
          </a:p>
          <a:p>
            <a:pPr algn="ctr">
              <a:defRPr/>
            </a:pPr>
            <a:endParaRPr lang="en-US" sz="1600" dirty="0">
              <a:solidFill>
                <a:schemeClr val="tx1">
                  <a:lumMod val="75000"/>
                  <a:lumOff val="25000"/>
                </a:schemeClr>
              </a:solidFill>
              <a:latin typeface="Century Gothic" panose="020B0502020202020204" pitchFamily="34" charset="0"/>
            </a:endParaRPr>
          </a:p>
          <a:p>
            <a:pPr algn="ctr">
              <a:defRPr/>
            </a:pPr>
            <a:r>
              <a:rPr lang="en-US" sz="1600" dirty="0">
                <a:solidFill>
                  <a:schemeClr val="tx1">
                    <a:lumMod val="75000"/>
                    <a:lumOff val="25000"/>
                  </a:schemeClr>
                </a:solidFill>
                <a:latin typeface="Century Gothic" panose="020B0502020202020204" pitchFamily="34" charset="0"/>
              </a:rPr>
              <a:t>Providing internal development programs, employee support initiatives, and transparent work practices to solidify REA as an agency that builds and maintains its institutional capacity</a:t>
            </a:r>
            <a:endParaRPr lang="en-US" sz="1600" dirty="0"/>
          </a:p>
        </p:txBody>
      </p:sp>
      <p:sp>
        <p:nvSpPr>
          <p:cNvPr id="15" name="Rectangle 14">
            <a:extLst>
              <a:ext uri="{FF2B5EF4-FFF2-40B4-BE49-F238E27FC236}">
                <a16:creationId xmlns:a16="http://schemas.microsoft.com/office/drawing/2014/main" id="{1E714CAF-3B9A-1545-84ED-C665D01B6302}"/>
              </a:ext>
            </a:extLst>
          </p:cNvPr>
          <p:cNvSpPr/>
          <p:nvPr/>
        </p:nvSpPr>
        <p:spPr>
          <a:xfrm>
            <a:off x="320613" y="2524768"/>
            <a:ext cx="2116970" cy="2554545"/>
          </a:xfrm>
          <a:prstGeom prst="rect">
            <a:avLst/>
          </a:prstGeom>
        </p:spPr>
        <p:txBody>
          <a:bodyPr wrap="square">
            <a:spAutoFit/>
          </a:bodyPr>
          <a:lstStyle/>
          <a:p>
            <a:pPr lvl="0" algn="ctr">
              <a:defRPr/>
            </a:pPr>
            <a:r>
              <a:rPr lang="en-US" sz="1600" b="1" dirty="0">
                <a:solidFill>
                  <a:schemeClr val="tx1">
                    <a:lumMod val="75000"/>
                    <a:lumOff val="25000"/>
                  </a:schemeClr>
                </a:solidFill>
                <a:latin typeface="Century Gothic" panose="020B0502020202020204" pitchFamily="34" charset="0"/>
              </a:rPr>
              <a:t>Increasing Sector Coordination</a:t>
            </a:r>
          </a:p>
          <a:p>
            <a:pPr lvl="0" algn="ctr">
              <a:defRPr/>
            </a:pPr>
            <a:endParaRPr lang="en-US" sz="1600" b="1" dirty="0">
              <a:solidFill>
                <a:schemeClr val="tx1">
                  <a:lumMod val="75000"/>
                  <a:lumOff val="25000"/>
                </a:schemeClr>
              </a:solidFill>
              <a:latin typeface="Century Gothic" panose="020B0502020202020204" pitchFamily="34" charset="0"/>
            </a:endParaRPr>
          </a:p>
          <a:p>
            <a:pPr lvl="0" algn="ctr">
              <a:defRPr/>
            </a:pPr>
            <a:r>
              <a:rPr lang="en-US" sz="1600" dirty="0">
                <a:solidFill>
                  <a:schemeClr val="tx1">
                    <a:lumMod val="75000"/>
                    <a:lumOff val="25000"/>
                  </a:schemeClr>
                </a:solidFill>
                <a:latin typeface="Century Gothic" panose="020B0502020202020204" pitchFamily="34" charset="0"/>
              </a:rPr>
              <a:t>Support greater collective impact through increased coordination of rural electrification efforts throughout Nigeria</a:t>
            </a:r>
          </a:p>
        </p:txBody>
      </p:sp>
      <p:sp>
        <p:nvSpPr>
          <p:cNvPr id="19" name="Rectangle 18">
            <a:extLst>
              <a:ext uri="{FF2B5EF4-FFF2-40B4-BE49-F238E27FC236}">
                <a16:creationId xmlns:a16="http://schemas.microsoft.com/office/drawing/2014/main" id="{75925D98-873A-8C4A-9C28-915C570EC2DA}"/>
              </a:ext>
            </a:extLst>
          </p:cNvPr>
          <p:cNvSpPr/>
          <p:nvPr/>
        </p:nvSpPr>
        <p:spPr>
          <a:xfrm>
            <a:off x="0" y="6473316"/>
            <a:ext cx="12192000" cy="411400"/>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7" name="TextBox 16">
            <a:extLst>
              <a:ext uri="{FF2B5EF4-FFF2-40B4-BE49-F238E27FC236}">
                <a16:creationId xmlns:a16="http://schemas.microsoft.com/office/drawing/2014/main" id="{850D0EC6-B167-7642-96AA-7D8B6590E416}"/>
              </a:ext>
            </a:extLst>
          </p:cNvPr>
          <p:cNvSpPr txBox="1"/>
          <p:nvPr/>
        </p:nvSpPr>
        <p:spPr>
          <a:xfrm>
            <a:off x="2865965" y="342367"/>
            <a:ext cx="3488455"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The REA Strategy</a:t>
            </a:r>
          </a:p>
        </p:txBody>
      </p:sp>
      <p:sp>
        <p:nvSpPr>
          <p:cNvPr id="7" name="Slide Number Placeholder 6">
            <a:extLst>
              <a:ext uri="{FF2B5EF4-FFF2-40B4-BE49-F238E27FC236}">
                <a16:creationId xmlns:a16="http://schemas.microsoft.com/office/drawing/2014/main" id="{BA5D6395-C85B-F746-94AC-0C765BE3DC30}"/>
              </a:ext>
            </a:extLst>
          </p:cNvPr>
          <p:cNvSpPr>
            <a:spLocks noGrp="1"/>
          </p:cNvSpPr>
          <p:nvPr>
            <p:ph type="sldNum" sz="quarter" idx="12"/>
          </p:nvPr>
        </p:nvSpPr>
        <p:spPr>
          <a:xfrm>
            <a:off x="8610600" y="6452378"/>
            <a:ext cx="2743200" cy="365125"/>
          </a:xfrm>
        </p:spPr>
        <p:txBody>
          <a:bodyPr/>
          <a:lstStyle/>
          <a:p>
            <a:fld id="{396CE113-FF57-7649-A2EE-772FBDF6E8DF}" type="slidenum">
              <a:rPr lang="en-US" smtClean="0">
                <a:solidFill>
                  <a:schemeClr val="bg1"/>
                </a:solidFill>
              </a:rPr>
              <a:t>15</a:t>
            </a:fld>
            <a:endParaRPr lang="en-US" dirty="0">
              <a:solidFill>
                <a:schemeClr val="bg1"/>
              </a:solidFill>
            </a:endParaRPr>
          </a:p>
        </p:txBody>
      </p:sp>
      <p:grpSp>
        <p:nvGrpSpPr>
          <p:cNvPr id="27" name="Group 26">
            <a:extLst>
              <a:ext uri="{FF2B5EF4-FFF2-40B4-BE49-F238E27FC236}">
                <a16:creationId xmlns:a16="http://schemas.microsoft.com/office/drawing/2014/main" id="{B21FD81D-76D7-D94B-83E4-2E63327AB9C4}"/>
              </a:ext>
            </a:extLst>
          </p:cNvPr>
          <p:cNvGrpSpPr/>
          <p:nvPr/>
        </p:nvGrpSpPr>
        <p:grpSpPr>
          <a:xfrm>
            <a:off x="274134" y="1588964"/>
            <a:ext cx="11711352" cy="835559"/>
            <a:chOff x="274134" y="3318596"/>
            <a:chExt cx="11711352" cy="835559"/>
          </a:xfrm>
        </p:grpSpPr>
        <p:sp>
          <p:nvSpPr>
            <p:cNvPr id="4" name="Rounded Rectangle 3">
              <a:extLst>
                <a:ext uri="{FF2B5EF4-FFF2-40B4-BE49-F238E27FC236}">
                  <a16:creationId xmlns:a16="http://schemas.microsoft.com/office/drawing/2014/main" id="{BF9189BC-ACB1-CF4B-90C4-05CDCE6C8E10}"/>
                </a:ext>
              </a:extLst>
            </p:cNvPr>
            <p:cNvSpPr/>
            <p:nvPr/>
          </p:nvSpPr>
          <p:spPr>
            <a:xfrm>
              <a:off x="274134" y="3318596"/>
              <a:ext cx="2244214" cy="813062"/>
            </a:xfrm>
            <a:prstGeom prst="roundRect">
              <a:avLst/>
            </a:prstGeom>
            <a:solidFill>
              <a:srgbClr val="00632D"/>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Implement and Coordinate</a:t>
              </a:r>
            </a:p>
          </p:txBody>
        </p:sp>
        <p:sp>
          <p:nvSpPr>
            <p:cNvPr id="5" name="Rounded Rectangle 4">
              <a:extLst>
                <a:ext uri="{FF2B5EF4-FFF2-40B4-BE49-F238E27FC236}">
                  <a16:creationId xmlns:a16="http://schemas.microsoft.com/office/drawing/2014/main" id="{79388CA7-0D64-224E-901E-D834962B5634}"/>
                </a:ext>
              </a:extLst>
            </p:cNvPr>
            <p:cNvSpPr/>
            <p:nvPr/>
          </p:nvSpPr>
          <p:spPr>
            <a:xfrm>
              <a:off x="2710535" y="3318596"/>
              <a:ext cx="2351131" cy="813061"/>
            </a:xfrm>
            <a:prstGeom prst="roundRect">
              <a:avLst/>
            </a:prstGeom>
            <a:solidFill>
              <a:srgbClr val="00632D"/>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Promote a Sustainable Market</a:t>
              </a:r>
            </a:p>
          </p:txBody>
        </p:sp>
        <p:sp>
          <p:nvSpPr>
            <p:cNvPr id="6" name="Rounded Rectangle 5">
              <a:extLst>
                <a:ext uri="{FF2B5EF4-FFF2-40B4-BE49-F238E27FC236}">
                  <a16:creationId xmlns:a16="http://schemas.microsoft.com/office/drawing/2014/main" id="{6A0F3EB0-09B8-C741-BC58-0FC18E8B7DF1}"/>
                </a:ext>
              </a:extLst>
            </p:cNvPr>
            <p:cNvSpPr/>
            <p:nvPr/>
          </p:nvSpPr>
          <p:spPr>
            <a:xfrm>
              <a:off x="5267501" y="3340584"/>
              <a:ext cx="4161017" cy="813062"/>
            </a:xfrm>
            <a:prstGeom prst="roundRect">
              <a:avLst/>
            </a:prstGeom>
            <a:solidFill>
              <a:srgbClr val="00632D"/>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Focus on the Unserved and Underserved</a:t>
              </a:r>
            </a:p>
          </p:txBody>
        </p:sp>
        <p:sp>
          <p:nvSpPr>
            <p:cNvPr id="8" name="Rounded Rectangle 7">
              <a:extLst>
                <a:ext uri="{FF2B5EF4-FFF2-40B4-BE49-F238E27FC236}">
                  <a16:creationId xmlns:a16="http://schemas.microsoft.com/office/drawing/2014/main" id="{86E20439-84BC-4B41-8FF4-CB6A15C1DC09}"/>
                </a:ext>
              </a:extLst>
            </p:cNvPr>
            <p:cNvSpPr/>
            <p:nvPr/>
          </p:nvSpPr>
          <p:spPr>
            <a:xfrm>
              <a:off x="9617945" y="3340585"/>
              <a:ext cx="2367541" cy="813570"/>
            </a:xfrm>
            <a:prstGeom prst="roundRect">
              <a:avLst/>
            </a:prstGeom>
            <a:solidFill>
              <a:srgbClr val="00632D"/>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Century Gothic" panose="020B0502020202020204" pitchFamily="34" charset="0"/>
                </a:rPr>
                <a:t>Excellence in Delivery and Talent</a:t>
              </a:r>
            </a:p>
          </p:txBody>
        </p:sp>
      </p:grpSp>
      <p:cxnSp>
        <p:nvCxnSpPr>
          <p:cNvPr id="21" name="Straight Connector 20">
            <a:extLst>
              <a:ext uri="{FF2B5EF4-FFF2-40B4-BE49-F238E27FC236}">
                <a16:creationId xmlns:a16="http://schemas.microsoft.com/office/drawing/2014/main" id="{92C5DDA9-F7E4-3942-9606-407E534EF5FD}"/>
              </a:ext>
            </a:extLst>
          </p:cNvPr>
          <p:cNvCxnSpPr>
            <a:cxnSpLocks/>
          </p:cNvCxnSpPr>
          <p:nvPr/>
        </p:nvCxnSpPr>
        <p:spPr>
          <a:xfrm>
            <a:off x="2614642" y="2543940"/>
            <a:ext cx="0" cy="3586380"/>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A4C502F-FC27-4F4D-9EC0-89D49C70BBAD}"/>
              </a:ext>
            </a:extLst>
          </p:cNvPr>
          <p:cNvCxnSpPr>
            <a:cxnSpLocks/>
          </p:cNvCxnSpPr>
          <p:nvPr/>
        </p:nvCxnSpPr>
        <p:spPr>
          <a:xfrm>
            <a:off x="5169054" y="2546212"/>
            <a:ext cx="0" cy="3586380"/>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DBBD7BD-FE52-CC40-B888-056A647CD090}"/>
              </a:ext>
            </a:extLst>
          </p:cNvPr>
          <p:cNvCxnSpPr>
            <a:cxnSpLocks/>
          </p:cNvCxnSpPr>
          <p:nvPr/>
        </p:nvCxnSpPr>
        <p:spPr>
          <a:xfrm>
            <a:off x="7341324" y="2548484"/>
            <a:ext cx="0" cy="3586380"/>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F67CB4-C99E-BF4D-A56A-101C60103D36}"/>
              </a:ext>
            </a:extLst>
          </p:cNvPr>
          <p:cNvCxnSpPr>
            <a:cxnSpLocks/>
          </p:cNvCxnSpPr>
          <p:nvPr/>
        </p:nvCxnSpPr>
        <p:spPr>
          <a:xfrm>
            <a:off x="9540895" y="2537108"/>
            <a:ext cx="0" cy="3586380"/>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AEE6511-94D0-494D-B974-F303EB0C68BA}"/>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8A62E2-4B7A-D64E-926C-F4F8BCF00EBA}"/>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pic>
        <p:nvPicPr>
          <p:cNvPr id="33" name="Picture 32" descr="A picture containing food&#10;&#10;Description automatically generated">
            <a:extLst>
              <a:ext uri="{FF2B5EF4-FFF2-40B4-BE49-F238E27FC236}">
                <a16:creationId xmlns:a16="http://schemas.microsoft.com/office/drawing/2014/main" id="{91A88115-E2B5-3841-9904-58C3308F60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Tree>
    <p:extLst>
      <p:ext uri="{BB962C8B-B14F-4D97-AF65-F5344CB8AC3E}">
        <p14:creationId xmlns:p14="http://schemas.microsoft.com/office/powerpoint/2010/main" val="53576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E8870A6E-D17E-FE48-A372-7738D3482594}"/>
              </a:ext>
            </a:extLst>
          </p:cNvPr>
          <p:cNvGrpSpPr/>
          <p:nvPr/>
        </p:nvGrpSpPr>
        <p:grpSpPr>
          <a:xfrm>
            <a:off x="0" y="416493"/>
            <a:ext cx="7403341" cy="830997"/>
            <a:chOff x="0" y="416493"/>
            <a:chExt cx="7403341" cy="830997"/>
          </a:xfrm>
        </p:grpSpPr>
        <p:sp>
          <p:nvSpPr>
            <p:cNvPr id="3" name="TextBox 2">
              <a:extLst>
                <a:ext uri="{FF2B5EF4-FFF2-40B4-BE49-F238E27FC236}">
                  <a16:creationId xmlns:a16="http://schemas.microsoft.com/office/drawing/2014/main" id="{E3F489C8-F870-674C-969D-862B5AFBC8B4}"/>
                </a:ext>
              </a:extLst>
            </p:cNvPr>
            <p:cNvSpPr txBox="1"/>
            <p:nvPr/>
          </p:nvSpPr>
          <p:spPr>
            <a:xfrm>
              <a:off x="2815226" y="416493"/>
              <a:ext cx="4588115" cy="830997"/>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Capital Projects Status</a:t>
              </a:r>
              <a:endParaRPr lang="en-US" sz="800" b="1" dirty="0">
                <a:solidFill>
                  <a:schemeClr val="tx1">
                    <a:lumMod val="75000"/>
                    <a:lumOff val="25000"/>
                  </a:schemeClr>
                </a:solidFill>
                <a:latin typeface="Century Gothic" panose="020B0502020202020204" pitchFamily="34" charset="0"/>
              </a:endParaRPr>
            </a:p>
            <a:p>
              <a:pPr algn="r"/>
              <a:r>
                <a:rPr lang="en-US" sz="1600" b="1" dirty="0">
                  <a:solidFill>
                    <a:schemeClr val="tx1">
                      <a:lumMod val="75000"/>
                      <a:lumOff val="25000"/>
                    </a:schemeClr>
                  </a:solidFill>
                  <a:latin typeface="Century Gothic" panose="020B0502020202020204" pitchFamily="34" charset="0"/>
                </a:rPr>
                <a:t>Status as at 31</a:t>
              </a:r>
              <a:r>
                <a:rPr lang="en-US" sz="1600" b="1" baseline="30000" dirty="0">
                  <a:solidFill>
                    <a:schemeClr val="tx1">
                      <a:lumMod val="75000"/>
                      <a:lumOff val="25000"/>
                    </a:schemeClr>
                  </a:solidFill>
                  <a:latin typeface="Century Gothic" panose="020B0502020202020204" pitchFamily="34" charset="0"/>
                </a:rPr>
                <a:t>st</a:t>
              </a:r>
              <a:r>
                <a:rPr lang="en-US" sz="1600" b="1" dirty="0">
                  <a:solidFill>
                    <a:schemeClr val="tx1">
                      <a:lumMod val="75000"/>
                      <a:lumOff val="25000"/>
                    </a:schemeClr>
                  </a:solidFill>
                  <a:latin typeface="Century Gothic" panose="020B0502020202020204" pitchFamily="34" charset="0"/>
                </a:rPr>
                <a:t> July 2021</a:t>
              </a:r>
            </a:p>
          </p:txBody>
        </p:sp>
        <p:grpSp>
          <p:nvGrpSpPr>
            <p:cNvPr id="4" name="Group 3">
              <a:extLst>
                <a:ext uri="{FF2B5EF4-FFF2-40B4-BE49-F238E27FC236}">
                  <a16:creationId xmlns:a16="http://schemas.microsoft.com/office/drawing/2014/main" id="{3C525D68-375E-694B-9F2C-4E6576CB8821}"/>
                </a:ext>
              </a:extLst>
            </p:cNvPr>
            <p:cNvGrpSpPr/>
            <p:nvPr/>
          </p:nvGrpSpPr>
          <p:grpSpPr>
            <a:xfrm>
              <a:off x="0" y="1050230"/>
              <a:ext cx="2962275" cy="0"/>
              <a:chOff x="-19050" y="1692572"/>
              <a:chExt cx="2962275" cy="0"/>
            </a:xfrm>
          </p:grpSpPr>
          <p:cxnSp>
            <p:nvCxnSpPr>
              <p:cNvPr id="5" name="Straight Connector 4">
                <a:extLst>
                  <a:ext uri="{FF2B5EF4-FFF2-40B4-BE49-F238E27FC236}">
                    <a16:creationId xmlns:a16="http://schemas.microsoft.com/office/drawing/2014/main" id="{90323DCD-2343-DE43-8613-906EC5014CDF}"/>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D21EAFC-93A1-124C-8025-1EFDBF46D199}"/>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EDC99583-5808-954B-9BA3-9665B150FC27}"/>
              </a:ext>
            </a:extLst>
          </p:cNvPr>
          <p:cNvGrpSpPr/>
          <p:nvPr/>
        </p:nvGrpSpPr>
        <p:grpSpPr>
          <a:xfrm>
            <a:off x="544799" y="1778442"/>
            <a:ext cx="4803683" cy="4131050"/>
            <a:chOff x="1113272" y="1506428"/>
            <a:chExt cx="3540938" cy="2971433"/>
          </a:xfrm>
          <a:solidFill>
            <a:srgbClr val="00632E"/>
          </a:solidFill>
        </p:grpSpPr>
        <p:sp>
          <p:nvSpPr>
            <p:cNvPr id="9" name="Freeform 59">
              <a:extLst>
                <a:ext uri="{FF2B5EF4-FFF2-40B4-BE49-F238E27FC236}">
                  <a16:creationId xmlns:a16="http://schemas.microsoft.com/office/drawing/2014/main" id="{2DFAA28B-96A9-AC43-A347-C114A3FBF531}"/>
                </a:ext>
              </a:extLst>
            </p:cNvPr>
            <p:cNvSpPr>
              <a:spLocks/>
            </p:cNvSpPr>
            <p:nvPr/>
          </p:nvSpPr>
          <p:spPr bwMode="auto">
            <a:xfrm>
              <a:off x="1588351" y="1506428"/>
              <a:ext cx="708926" cy="554624"/>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0" name="Freeform 60">
              <a:extLst>
                <a:ext uri="{FF2B5EF4-FFF2-40B4-BE49-F238E27FC236}">
                  <a16:creationId xmlns:a16="http://schemas.microsoft.com/office/drawing/2014/main" id="{5A27DFB1-69AE-A240-B251-00238FB88CD3}"/>
                </a:ext>
              </a:extLst>
            </p:cNvPr>
            <p:cNvSpPr>
              <a:spLocks/>
            </p:cNvSpPr>
            <p:nvPr/>
          </p:nvSpPr>
          <p:spPr bwMode="auto">
            <a:xfrm>
              <a:off x="1393887" y="1673141"/>
              <a:ext cx="743388" cy="916383"/>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 name="Freeform 61">
              <a:extLst>
                <a:ext uri="{FF2B5EF4-FFF2-40B4-BE49-F238E27FC236}">
                  <a16:creationId xmlns:a16="http://schemas.microsoft.com/office/drawing/2014/main" id="{34C8547D-3076-3D46-93DD-ABEB35C8373D}"/>
                </a:ext>
              </a:extLst>
            </p:cNvPr>
            <p:cNvSpPr>
              <a:spLocks/>
            </p:cNvSpPr>
            <p:nvPr/>
          </p:nvSpPr>
          <p:spPr bwMode="auto">
            <a:xfrm>
              <a:off x="1692966" y="1687307"/>
              <a:ext cx="771695" cy="716979"/>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 name="Freeform 62">
              <a:extLst>
                <a:ext uri="{FF2B5EF4-FFF2-40B4-BE49-F238E27FC236}">
                  <a16:creationId xmlns:a16="http://schemas.microsoft.com/office/drawing/2014/main" id="{479FCF50-6F41-C140-9504-0C4B3ECB0332}"/>
                </a:ext>
              </a:extLst>
            </p:cNvPr>
            <p:cNvSpPr>
              <a:spLocks/>
            </p:cNvSpPr>
            <p:nvPr/>
          </p:nvSpPr>
          <p:spPr bwMode="auto">
            <a:xfrm>
              <a:off x="1422195" y="2288785"/>
              <a:ext cx="1074466" cy="937085"/>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 name="Freeform 63">
              <a:extLst>
                <a:ext uri="{FF2B5EF4-FFF2-40B4-BE49-F238E27FC236}">
                  <a16:creationId xmlns:a16="http://schemas.microsoft.com/office/drawing/2014/main" id="{DA738705-C0EA-4E48-9615-F7350317DABF}"/>
                </a:ext>
              </a:extLst>
            </p:cNvPr>
            <p:cNvSpPr>
              <a:spLocks/>
            </p:cNvSpPr>
            <p:nvPr/>
          </p:nvSpPr>
          <p:spPr bwMode="auto">
            <a:xfrm>
              <a:off x="2144661" y="2251738"/>
              <a:ext cx="793850" cy="728965"/>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4" name="Freeform 64">
              <a:extLst>
                <a:ext uri="{FF2B5EF4-FFF2-40B4-BE49-F238E27FC236}">
                  <a16:creationId xmlns:a16="http://schemas.microsoft.com/office/drawing/2014/main" id="{D447EFCC-EF4A-1F49-80A3-A5BB396F52B5}"/>
                </a:ext>
              </a:extLst>
            </p:cNvPr>
            <p:cNvSpPr>
              <a:spLocks/>
            </p:cNvSpPr>
            <p:nvPr/>
          </p:nvSpPr>
          <p:spPr bwMode="auto">
            <a:xfrm>
              <a:off x="2367430" y="1688396"/>
              <a:ext cx="640003" cy="636346"/>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 name="Freeform 65">
              <a:extLst>
                <a:ext uri="{FF2B5EF4-FFF2-40B4-BE49-F238E27FC236}">
                  <a16:creationId xmlns:a16="http://schemas.microsoft.com/office/drawing/2014/main" id="{C95B8ADB-714F-944C-9A43-DA792026B41D}"/>
                </a:ext>
              </a:extLst>
            </p:cNvPr>
            <p:cNvSpPr>
              <a:spLocks/>
            </p:cNvSpPr>
            <p:nvPr/>
          </p:nvSpPr>
          <p:spPr bwMode="auto">
            <a:xfrm>
              <a:off x="2620970" y="1905234"/>
              <a:ext cx="489848" cy="64724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6" name="Freeform 66">
              <a:extLst>
                <a:ext uri="{FF2B5EF4-FFF2-40B4-BE49-F238E27FC236}">
                  <a16:creationId xmlns:a16="http://schemas.microsoft.com/office/drawing/2014/main" id="{8E22F187-F76D-704D-957F-EE4E805785ED}"/>
                </a:ext>
              </a:extLst>
            </p:cNvPr>
            <p:cNvSpPr>
              <a:spLocks/>
            </p:cNvSpPr>
            <p:nvPr/>
          </p:nvSpPr>
          <p:spPr bwMode="auto">
            <a:xfrm>
              <a:off x="2767433" y="1771209"/>
              <a:ext cx="700310" cy="659229"/>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 name="Freeform 67">
              <a:extLst>
                <a:ext uri="{FF2B5EF4-FFF2-40B4-BE49-F238E27FC236}">
                  <a16:creationId xmlns:a16="http://schemas.microsoft.com/office/drawing/2014/main" id="{DAEA1155-679F-A840-AF3B-EDA00E7547D9}"/>
                </a:ext>
              </a:extLst>
            </p:cNvPr>
            <p:cNvSpPr>
              <a:spLocks/>
            </p:cNvSpPr>
            <p:nvPr/>
          </p:nvSpPr>
          <p:spPr bwMode="auto">
            <a:xfrm>
              <a:off x="2932357" y="1948820"/>
              <a:ext cx="637542" cy="927279"/>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8" name="Freeform 68">
              <a:extLst>
                <a:ext uri="{FF2B5EF4-FFF2-40B4-BE49-F238E27FC236}">
                  <a16:creationId xmlns:a16="http://schemas.microsoft.com/office/drawing/2014/main" id="{CAA4226C-696A-3C4D-A477-547DF64EEABF}"/>
                </a:ext>
              </a:extLst>
            </p:cNvPr>
            <p:cNvSpPr>
              <a:spLocks/>
            </p:cNvSpPr>
            <p:nvPr/>
          </p:nvSpPr>
          <p:spPr bwMode="auto">
            <a:xfrm>
              <a:off x="3224050" y="1667693"/>
              <a:ext cx="795081" cy="889142"/>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9" name="Freeform 69">
              <a:extLst>
                <a:ext uri="{FF2B5EF4-FFF2-40B4-BE49-F238E27FC236}">
                  <a16:creationId xmlns:a16="http://schemas.microsoft.com/office/drawing/2014/main" id="{F825B3BB-4BA3-DD41-8443-1E64E913978A}"/>
                </a:ext>
              </a:extLst>
            </p:cNvPr>
            <p:cNvSpPr>
              <a:spLocks/>
            </p:cNvSpPr>
            <p:nvPr/>
          </p:nvSpPr>
          <p:spPr bwMode="auto">
            <a:xfrm>
              <a:off x="3432052" y="2290965"/>
              <a:ext cx="434463" cy="562252"/>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0" name="Freeform 70">
              <a:extLst>
                <a:ext uri="{FF2B5EF4-FFF2-40B4-BE49-F238E27FC236}">
                  <a16:creationId xmlns:a16="http://schemas.microsoft.com/office/drawing/2014/main" id="{52DB9BCB-F4E0-834B-A080-920D46B9DBD5}"/>
                </a:ext>
              </a:extLst>
            </p:cNvPr>
            <p:cNvSpPr>
              <a:spLocks/>
            </p:cNvSpPr>
            <p:nvPr/>
          </p:nvSpPr>
          <p:spPr bwMode="auto">
            <a:xfrm>
              <a:off x="1155117" y="2641827"/>
              <a:ext cx="992004" cy="6635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1" name="Freeform 71">
              <a:extLst>
                <a:ext uri="{FF2B5EF4-FFF2-40B4-BE49-F238E27FC236}">
                  <a16:creationId xmlns:a16="http://schemas.microsoft.com/office/drawing/2014/main" id="{5EB4C14E-096B-584E-B043-A37A7D4AC905}"/>
                </a:ext>
              </a:extLst>
            </p:cNvPr>
            <p:cNvSpPr>
              <a:spLocks/>
            </p:cNvSpPr>
            <p:nvPr/>
          </p:nvSpPr>
          <p:spPr bwMode="auto">
            <a:xfrm>
              <a:off x="2337891" y="2906607"/>
              <a:ext cx="243694" cy="319263"/>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2" name="Freeform 72">
              <a:extLst>
                <a:ext uri="{FF2B5EF4-FFF2-40B4-BE49-F238E27FC236}">
                  <a16:creationId xmlns:a16="http://schemas.microsoft.com/office/drawing/2014/main" id="{773A48FB-199D-1946-87BC-8D5DC2143C0B}"/>
                </a:ext>
              </a:extLst>
            </p:cNvPr>
            <p:cNvSpPr>
              <a:spLocks/>
            </p:cNvSpPr>
            <p:nvPr/>
          </p:nvSpPr>
          <p:spPr bwMode="auto">
            <a:xfrm>
              <a:off x="2446200" y="2896801"/>
              <a:ext cx="740927" cy="451109"/>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3" name="Freeform 73">
              <a:extLst>
                <a:ext uri="{FF2B5EF4-FFF2-40B4-BE49-F238E27FC236}">
                  <a16:creationId xmlns:a16="http://schemas.microsoft.com/office/drawing/2014/main" id="{07DC49C4-277C-B04F-BB20-CE5CA108CFBF}"/>
                </a:ext>
              </a:extLst>
            </p:cNvPr>
            <p:cNvSpPr>
              <a:spLocks/>
            </p:cNvSpPr>
            <p:nvPr/>
          </p:nvSpPr>
          <p:spPr bwMode="auto">
            <a:xfrm>
              <a:off x="2886817" y="2584076"/>
              <a:ext cx="603080" cy="625451"/>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4" name="Freeform 74">
              <a:extLst>
                <a:ext uri="{FF2B5EF4-FFF2-40B4-BE49-F238E27FC236}">
                  <a16:creationId xmlns:a16="http://schemas.microsoft.com/office/drawing/2014/main" id="{4174BF1B-882D-0A49-A251-FF7DE54D7EDF}"/>
                </a:ext>
              </a:extLst>
            </p:cNvPr>
            <p:cNvSpPr>
              <a:spLocks/>
            </p:cNvSpPr>
            <p:nvPr/>
          </p:nvSpPr>
          <p:spPr bwMode="auto">
            <a:xfrm>
              <a:off x="3072664" y="2811810"/>
              <a:ext cx="744618" cy="977402"/>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5" name="Freeform 75">
              <a:extLst>
                <a:ext uri="{FF2B5EF4-FFF2-40B4-BE49-F238E27FC236}">
                  <a16:creationId xmlns:a16="http://schemas.microsoft.com/office/drawing/2014/main" id="{20BE390E-D737-8B4D-B2D9-6013D674FEC6}"/>
                </a:ext>
              </a:extLst>
            </p:cNvPr>
            <p:cNvSpPr>
              <a:spLocks/>
            </p:cNvSpPr>
            <p:nvPr/>
          </p:nvSpPr>
          <p:spPr bwMode="auto">
            <a:xfrm>
              <a:off x="3696668" y="2402108"/>
              <a:ext cx="705234" cy="1062394"/>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6" name="Freeform 76">
              <a:extLst>
                <a:ext uri="{FF2B5EF4-FFF2-40B4-BE49-F238E27FC236}">
                  <a16:creationId xmlns:a16="http://schemas.microsoft.com/office/drawing/2014/main" id="{731072F4-FF52-0240-A145-40303B41A950}"/>
                </a:ext>
              </a:extLst>
            </p:cNvPr>
            <p:cNvSpPr>
              <a:spLocks/>
            </p:cNvSpPr>
            <p:nvPr/>
          </p:nvSpPr>
          <p:spPr bwMode="auto">
            <a:xfrm>
              <a:off x="1141579" y="2933849"/>
              <a:ext cx="556310" cy="639615"/>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7" name="Freeform 77">
              <a:extLst>
                <a:ext uri="{FF2B5EF4-FFF2-40B4-BE49-F238E27FC236}">
                  <a16:creationId xmlns:a16="http://schemas.microsoft.com/office/drawing/2014/main" id="{7A72529C-7EAA-A042-A54F-E4A45A7C2E9C}"/>
                </a:ext>
              </a:extLst>
            </p:cNvPr>
            <p:cNvSpPr>
              <a:spLocks/>
            </p:cNvSpPr>
            <p:nvPr/>
          </p:nvSpPr>
          <p:spPr bwMode="auto">
            <a:xfrm>
              <a:off x="1518196" y="3267277"/>
              <a:ext cx="296616" cy="367206"/>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8" name="Freeform 78">
              <a:extLst>
                <a:ext uri="{FF2B5EF4-FFF2-40B4-BE49-F238E27FC236}">
                  <a16:creationId xmlns:a16="http://schemas.microsoft.com/office/drawing/2014/main" id="{062F5BA9-40AD-E548-BF46-63DE3E5A830C}"/>
                </a:ext>
              </a:extLst>
            </p:cNvPr>
            <p:cNvSpPr>
              <a:spLocks/>
            </p:cNvSpPr>
            <p:nvPr/>
          </p:nvSpPr>
          <p:spPr bwMode="auto">
            <a:xfrm>
              <a:off x="1791429" y="3271636"/>
              <a:ext cx="265847" cy="268050"/>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9" name="Freeform 79">
              <a:extLst>
                <a:ext uri="{FF2B5EF4-FFF2-40B4-BE49-F238E27FC236}">
                  <a16:creationId xmlns:a16="http://schemas.microsoft.com/office/drawing/2014/main" id="{4299E8D1-2D6F-9F48-B70C-F8BC2E70C32C}"/>
                </a:ext>
              </a:extLst>
            </p:cNvPr>
            <p:cNvSpPr>
              <a:spLocks/>
            </p:cNvSpPr>
            <p:nvPr/>
          </p:nvSpPr>
          <p:spPr bwMode="auto">
            <a:xfrm>
              <a:off x="1931736" y="3064606"/>
              <a:ext cx="697849" cy="716979"/>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0" name="Freeform 80">
              <a:extLst>
                <a:ext uri="{FF2B5EF4-FFF2-40B4-BE49-F238E27FC236}">
                  <a16:creationId xmlns:a16="http://schemas.microsoft.com/office/drawing/2014/main" id="{E1569030-3E1C-774E-80A3-50C1137D0058}"/>
                </a:ext>
              </a:extLst>
            </p:cNvPr>
            <p:cNvSpPr>
              <a:spLocks/>
            </p:cNvSpPr>
            <p:nvPr/>
          </p:nvSpPr>
          <p:spPr bwMode="auto">
            <a:xfrm>
              <a:off x="2536047" y="3262919"/>
              <a:ext cx="722465" cy="546997"/>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1" name="Freeform 81">
              <a:extLst>
                <a:ext uri="{FF2B5EF4-FFF2-40B4-BE49-F238E27FC236}">
                  <a16:creationId xmlns:a16="http://schemas.microsoft.com/office/drawing/2014/main" id="{E5049FE9-C1C8-CD4C-AD3E-D70EA5A878AA}"/>
                </a:ext>
              </a:extLst>
            </p:cNvPr>
            <p:cNvSpPr>
              <a:spLocks/>
            </p:cNvSpPr>
            <p:nvPr/>
          </p:nvSpPr>
          <p:spPr bwMode="auto">
            <a:xfrm>
              <a:off x="2652971" y="3648650"/>
              <a:ext cx="457848" cy="77037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2" name="Freeform 82">
              <a:extLst>
                <a:ext uri="{FF2B5EF4-FFF2-40B4-BE49-F238E27FC236}">
                  <a16:creationId xmlns:a16="http://schemas.microsoft.com/office/drawing/2014/main" id="{30696556-DFA7-AE4A-B0E1-0390080CD7C2}"/>
                </a:ext>
              </a:extLst>
            </p:cNvPr>
            <p:cNvSpPr>
              <a:spLocks/>
            </p:cNvSpPr>
            <p:nvPr/>
          </p:nvSpPr>
          <p:spPr bwMode="auto">
            <a:xfrm>
              <a:off x="1113272" y="3316310"/>
              <a:ext cx="587079" cy="512128"/>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3" name="Freeform 83">
              <a:extLst>
                <a:ext uri="{FF2B5EF4-FFF2-40B4-BE49-F238E27FC236}">
                  <a16:creationId xmlns:a16="http://schemas.microsoft.com/office/drawing/2014/main" id="{77882AF0-78E9-4043-9DB7-5A65AC3E31F3}"/>
                </a:ext>
              </a:extLst>
            </p:cNvPr>
            <p:cNvSpPr>
              <a:spLocks/>
            </p:cNvSpPr>
            <p:nvPr/>
          </p:nvSpPr>
          <p:spPr bwMode="auto">
            <a:xfrm>
              <a:off x="1622812" y="3379510"/>
              <a:ext cx="484925" cy="590582"/>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4" name="Freeform 84">
              <a:extLst>
                <a:ext uri="{FF2B5EF4-FFF2-40B4-BE49-F238E27FC236}">
                  <a16:creationId xmlns:a16="http://schemas.microsoft.com/office/drawing/2014/main" id="{1C5482DB-EC2E-1F42-95C1-CAB202841A1E}"/>
                </a:ext>
              </a:extLst>
            </p:cNvPr>
            <p:cNvSpPr>
              <a:spLocks/>
            </p:cNvSpPr>
            <p:nvPr/>
          </p:nvSpPr>
          <p:spPr bwMode="auto">
            <a:xfrm>
              <a:off x="1824659" y="3453604"/>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5" name="Freeform 85">
              <a:extLst>
                <a:ext uri="{FF2B5EF4-FFF2-40B4-BE49-F238E27FC236}">
                  <a16:creationId xmlns:a16="http://schemas.microsoft.com/office/drawing/2014/main" id="{69FBF6F8-EA1A-CF40-B075-55AD7D2E6891}"/>
                </a:ext>
              </a:extLst>
            </p:cNvPr>
            <p:cNvSpPr>
              <a:spLocks/>
            </p:cNvSpPr>
            <p:nvPr/>
          </p:nvSpPr>
          <p:spPr bwMode="auto">
            <a:xfrm>
              <a:off x="1125579" y="3682428"/>
              <a:ext cx="462772" cy="12748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36" name="Freeform 86">
              <a:extLst>
                <a:ext uri="{FF2B5EF4-FFF2-40B4-BE49-F238E27FC236}">
                  <a16:creationId xmlns:a16="http://schemas.microsoft.com/office/drawing/2014/main" id="{CDC5B77C-0B06-4C45-BA0F-DBA2B50F1445}"/>
                </a:ext>
              </a:extLst>
            </p:cNvPr>
            <p:cNvSpPr>
              <a:spLocks/>
            </p:cNvSpPr>
            <p:nvPr/>
          </p:nvSpPr>
          <p:spPr bwMode="auto">
            <a:xfrm>
              <a:off x="1796351" y="3799019"/>
              <a:ext cx="518155" cy="452199"/>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7" name="Freeform 87">
              <a:extLst>
                <a:ext uri="{FF2B5EF4-FFF2-40B4-BE49-F238E27FC236}">
                  <a16:creationId xmlns:a16="http://schemas.microsoft.com/office/drawing/2014/main" id="{9906890D-DD95-854D-A508-15D660E64DD3}"/>
                </a:ext>
              </a:extLst>
            </p:cNvPr>
            <p:cNvSpPr>
              <a:spLocks/>
            </p:cNvSpPr>
            <p:nvPr/>
          </p:nvSpPr>
          <p:spPr bwMode="auto">
            <a:xfrm>
              <a:off x="1924351" y="4162957"/>
              <a:ext cx="316308" cy="314904"/>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8" name="Freeform 88">
              <a:extLst>
                <a:ext uri="{FF2B5EF4-FFF2-40B4-BE49-F238E27FC236}">
                  <a16:creationId xmlns:a16="http://schemas.microsoft.com/office/drawing/2014/main" id="{194BFE84-37B4-554F-8F91-FF7361ECFD76}"/>
                </a:ext>
              </a:extLst>
            </p:cNvPr>
            <p:cNvSpPr>
              <a:spLocks/>
            </p:cNvSpPr>
            <p:nvPr/>
          </p:nvSpPr>
          <p:spPr bwMode="auto">
            <a:xfrm>
              <a:off x="2267739" y="3680249"/>
              <a:ext cx="220308" cy="336696"/>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9" name="Freeform 89">
              <a:extLst>
                <a:ext uri="{FF2B5EF4-FFF2-40B4-BE49-F238E27FC236}">
                  <a16:creationId xmlns:a16="http://schemas.microsoft.com/office/drawing/2014/main" id="{B1798991-FF0E-014F-8D18-C41B956739E7}"/>
                </a:ext>
              </a:extLst>
            </p:cNvPr>
            <p:cNvSpPr>
              <a:spLocks/>
            </p:cNvSpPr>
            <p:nvPr/>
          </p:nvSpPr>
          <p:spPr bwMode="auto">
            <a:xfrm>
              <a:off x="2411738" y="3609423"/>
              <a:ext cx="219078" cy="336696"/>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0" name="Freeform 90">
              <a:extLst>
                <a:ext uri="{FF2B5EF4-FFF2-40B4-BE49-F238E27FC236}">
                  <a16:creationId xmlns:a16="http://schemas.microsoft.com/office/drawing/2014/main" id="{BF1A29D6-DFAA-C149-92CB-582F7563D5FC}"/>
                </a:ext>
              </a:extLst>
            </p:cNvPr>
            <p:cNvSpPr>
              <a:spLocks/>
            </p:cNvSpPr>
            <p:nvPr/>
          </p:nvSpPr>
          <p:spPr bwMode="auto">
            <a:xfrm>
              <a:off x="2531125" y="3700952"/>
              <a:ext cx="305232" cy="335607"/>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1" name="Freeform 91">
              <a:extLst>
                <a:ext uri="{FF2B5EF4-FFF2-40B4-BE49-F238E27FC236}">
                  <a16:creationId xmlns:a16="http://schemas.microsoft.com/office/drawing/2014/main" id="{9B43C630-C10A-2349-A1B6-E6FB17A87160}"/>
                </a:ext>
              </a:extLst>
            </p:cNvPr>
            <p:cNvSpPr>
              <a:spLocks/>
            </p:cNvSpPr>
            <p:nvPr/>
          </p:nvSpPr>
          <p:spPr bwMode="auto">
            <a:xfrm>
              <a:off x="2257892" y="3964644"/>
              <a:ext cx="242462" cy="223375"/>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2" name="Freeform 92">
              <a:extLst>
                <a:ext uri="{FF2B5EF4-FFF2-40B4-BE49-F238E27FC236}">
                  <a16:creationId xmlns:a16="http://schemas.microsoft.com/office/drawing/2014/main" id="{AB6041C6-021C-E840-AA78-0B701B1B8EFB}"/>
                </a:ext>
              </a:extLst>
            </p:cNvPr>
            <p:cNvSpPr>
              <a:spLocks/>
            </p:cNvSpPr>
            <p:nvPr/>
          </p:nvSpPr>
          <p:spPr bwMode="auto">
            <a:xfrm>
              <a:off x="2414201" y="3911251"/>
              <a:ext cx="263386" cy="402076"/>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3" name="Freeform 93">
              <a:extLst>
                <a:ext uri="{FF2B5EF4-FFF2-40B4-BE49-F238E27FC236}">
                  <a16:creationId xmlns:a16="http://schemas.microsoft.com/office/drawing/2014/main" id="{19B6B0ED-314C-9342-8910-F60759045470}"/>
                </a:ext>
              </a:extLst>
            </p:cNvPr>
            <p:cNvSpPr>
              <a:spLocks/>
            </p:cNvSpPr>
            <p:nvPr/>
          </p:nvSpPr>
          <p:spPr bwMode="auto">
            <a:xfrm>
              <a:off x="2195122" y="4087772"/>
              <a:ext cx="324924" cy="383551"/>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4" name="Freeform 94">
              <a:extLst>
                <a:ext uri="{FF2B5EF4-FFF2-40B4-BE49-F238E27FC236}">
                  <a16:creationId xmlns:a16="http://schemas.microsoft.com/office/drawing/2014/main" id="{05662DE9-1F24-124C-89C6-9C0EA46B8FA2}"/>
                </a:ext>
              </a:extLst>
            </p:cNvPr>
            <p:cNvSpPr>
              <a:spLocks/>
            </p:cNvSpPr>
            <p:nvPr/>
          </p:nvSpPr>
          <p:spPr bwMode="auto">
            <a:xfrm>
              <a:off x="2502815" y="4126999"/>
              <a:ext cx="246155" cy="293112"/>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5" name="Freeform 95">
              <a:extLst>
                <a:ext uri="{FF2B5EF4-FFF2-40B4-BE49-F238E27FC236}">
                  <a16:creationId xmlns:a16="http://schemas.microsoft.com/office/drawing/2014/main" id="{68FBCA8C-1F90-D449-8BF1-89743C8E5778}"/>
                </a:ext>
              </a:extLst>
            </p:cNvPr>
            <p:cNvSpPr>
              <a:spLocks/>
            </p:cNvSpPr>
            <p:nvPr/>
          </p:nvSpPr>
          <p:spPr bwMode="auto">
            <a:xfrm>
              <a:off x="3748359" y="1555461"/>
              <a:ext cx="905851" cy="114302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cxnSp>
        <p:nvCxnSpPr>
          <p:cNvPr id="64" name="Straight Connector 63">
            <a:extLst>
              <a:ext uri="{FF2B5EF4-FFF2-40B4-BE49-F238E27FC236}">
                <a16:creationId xmlns:a16="http://schemas.microsoft.com/office/drawing/2014/main" id="{093934C0-805C-AB41-B179-C880FC607015}"/>
              </a:ext>
            </a:extLst>
          </p:cNvPr>
          <p:cNvCxnSpPr>
            <a:cxnSpLocks/>
          </p:cNvCxnSpPr>
          <p:nvPr/>
        </p:nvCxnSpPr>
        <p:spPr>
          <a:xfrm>
            <a:off x="6391707" y="2603418"/>
            <a:ext cx="5100300" cy="16768"/>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B882F58-EECD-6C48-816F-0FA6C66DFDFC}"/>
              </a:ext>
            </a:extLst>
          </p:cNvPr>
          <p:cNvSpPr txBox="1"/>
          <p:nvPr/>
        </p:nvSpPr>
        <p:spPr>
          <a:xfrm>
            <a:off x="10548041" y="2176911"/>
            <a:ext cx="697627"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2017</a:t>
            </a:r>
          </a:p>
        </p:txBody>
      </p:sp>
      <p:cxnSp>
        <p:nvCxnSpPr>
          <p:cNvPr id="68" name="Straight Connector 67">
            <a:extLst>
              <a:ext uri="{FF2B5EF4-FFF2-40B4-BE49-F238E27FC236}">
                <a16:creationId xmlns:a16="http://schemas.microsoft.com/office/drawing/2014/main" id="{A64B011F-45F2-F64E-AC5D-2745457A447D}"/>
              </a:ext>
            </a:extLst>
          </p:cNvPr>
          <p:cNvCxnSpPr>
            <a:cxnSpLocks/>
          </p:cNvCxnSpPr>
          <p:nvPr/>
        </p:nvCxnSpPr>
        <p:spPr>
          <a:xfrm>
            <a:off x="5861929" y="3303878"/>
            <a:ext cx="5611028"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CA6775A-A072-0849-801F-5BAEB53A5227}"/>
              </a:ext>
            </a:extLst>
          </p:cNvPr>
          <p:cNvSpPr txBox="1"/>
          <p:nvPr/>
        </p:nvSpPr>
        <p:spPr>
          <a:xfrm>
            <a:off x="10554506" y="2899542"/>
            <a:ext cx="697627"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2018</a:t>
            </a:r>
          </a:p>
        </p:txBody>
      </p:sp>
      <p:cxnSp>
        <p:nvCxnSpPr>
          <p:cNvPr id="71" name="Straight Connector 70">
            <a:extLst>
              <a:ext uri="{FF2B5EF4-FFF2-40B4-BE49-F238E27FC236}">
                <a16:creationId xmlns:a16="http://schemas.microsoft.com/office/drawing/2014/main" id="{0BD76B79-74DC-6F4D-AFDA-86024B0DC4C0}"/>
              </a:ext>
            </a:extLst>
          </p:cNvPr>
          <p:cNvCxnSpPr>
            <a:cxnSpLocks/>
          </p:cNvCxnSpPr>
          <p:nvPr/>
        </p:nvCxnSpPr>
        <p:spPr>
          <a:xfrm flipV="1">
            <a:off x="5198313" y="4002926"/>
            <a:ext cx="6274644" cy="35004"/>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498AA56-D858-2D44-ACFF-93D093D462A6}"/>
              </a:ext>
            </a:extLst>
          </p:cNvPr>
          <p:cNvSpPr txBox="1"/>
          <p:nvPr/>
        </p:nvSpPr>
        <p:spPr>
          <a:xfrm>
            <a:off x="10554506" y="3613623"/>
            <a:ext cx="697627"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2019</a:t>
            </a:r>
          </a:p>
        </p:txBody>
      </p:sp>
      <p:cxnSp>
        <p:nvCxnSpPr>
          <p:cNvPr id="74" name="Straight Connector 73">
            <a:extLst>
              <a:ext uri="{FF2B5EF4-FFF2-40B4-BE49-F238E27FC236}">
                <a16:creationId xmlns:a16="http://schemas.microsoft.com/office/drawing/2014/main" id="{9463A8C1-8C3C-0C40-A547-D45FA1C157CD}"/>
              </a:ext>
            </a:extLst>
          </p:cNvPr>
          <p:cNvCxnSpPr>
            <a:cxnSpLocks/>
          </p:cNvCxnSpPr>
          <p:nvPr/>
        </p:nvCxnSpPr>
        <p:spPr>
          <a:xfrm flipV="1">
            <a:off x="4574424" y="4717006"/>
            <a:ext cx="6787697" cy="54975"/>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F22D7B54-2686-C048-8E2F-DD0EDC9D37CE}"/>
              </a:ext>
            </a:extLst>
          </p:cNvPr>
          <p:cNvSpPr txBox="1"/>
          <p:nvPr/>
        </p:nvSpPr>
        <p:spPr>
          <a:xfrm>
            <a:off x="10541921" y="4347674"/>
            <a:ext cx="697627"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2020</a:t>
            </a:r>
          </a:p>
        </p:txBody>
      </p:sp>
      <p:sp>
        <p:nvSpPr>
          <p:cNvPr id="77" name="TextBox 76">
            <a:extLst>
              <a:ext uri="{FF2B5EF4-FFF2-40B4-BE49-F238E27FC236}">
                <a16:creationId xmlns:a16="http://schemas.microsoft.com/office/drawing/2014/main" id="{60F020ED-825A-B843-8D3D-F64D33798649}"/>
              </a:ext>
            </a:extLst>
          </p:cNvPr>
          <p:cNvSpPr txBox="1"/>
          <p:nvPr/>
        </p:nvSpPr>
        <p:spPr>
          <a:xfrm>
            <a:off x="6571383" y="2203402"/>
            <a:ext cx="2864887" cy="369332"/>
          </a:xfrm>
          <a:prstGeom prst="rect">
            <a:avLst/>
          </a:prstGeom>
          <a:noFill/>
        </p:spPr>
        <p:txBody>
          <a:bodyPr wrap="none" rtlCol="0">
            <a:spAutoFit/>
          </a:bodyPr>
          <a:lstStyle/>
          <a:p>
            <a:r>
              <a:rPr lang="en-US" b="1" dirty="0">
                <a:latin typeface="Century Gothic" panose="020B0502020202020204" pitchFamily="34" charset="0"/>
              </a:rPr>
              <a:t>457</a:t>
            </a:r>
            <a:r>
              <a:rPr lang="en-US" dirty="0">
                <a:latin typeface="Century Gothic" panose="020B0502020202020204" pitchFamily="34" charset="0"/>
              </a:rPr>
              <a:t> Projects Completed</a:t>
            </a:r>
          </a:p>
        </p:txBody>
      </p:sp>
      <p:sp>
        <p:nvSpPr>
          <p:cNvPr id="78" name="TextBox 77">
            <a:extLst>
              <a:ext uri="{FF2B5EF4-FFF2-40B4-BE49-F238E27FC236}">
                <a16:creationId xmlns:a16="http://schemas.microsoft.com/office/drawing/2014/main" id="{AC806A74-4FEF-7F4F-84BE-3700E11BF04F}"/>
              </a:ext>
            </a:extLst>
          </p:cNvPr>
          <p:cNvSpPr txBox="1"/>
          <p:nvPr/>
        </p:nvSpPr>
        <p:spPr>
          <a:xfrm>
            <a:off x="6075811" y="2928451"/>
            <a:ext cx="2869696" cy="369332"/>
          </a:xfrm>
          <a:prstGeom prst="rect">
            <a:avLst/>
          </a:prstGeom>
          <a:noFill/>
        </p:spPr>
        <p:txBody>
          <a:bodyPr wrap="none" rtlCol="0">
            <a:spAutoFit/>
          </a:bodyPr>
          <a:lstStyle/>
          <a:p>
            <a:r>
              <a:rPr lang="en-US" b="1" dirty="0">
                <a:latin typeface="Century Gothic" panose="020B0502020202020204" pitchFamily="34" charset="0"/>
              </a:rPr>
              <a:t>182</a:t>
            </a:r>
            <a:r>
              <a:rPr lang="en-US" dirty="0">
                <a:latin typeface="Century Gothic" panose="020B0502020202020204" pitchFamily="34" charset="0"/>
              </a:rPr>
              <a:t> Projects Completed</a:t>
            </a:r>
          </a:p>
        </p:txBody>
      </p:sp>
      <p:sp>
        <p:nvSpPr>
          <p:cNvPr id="79" name="TextBox 78">
            <a:extLst>
              <a:ext uri="{FF2B5EF4-FFF2-40B4-BE49-F238E27FC236}">
                <a16:creationId xmlns:a16="http://schemas.microsoft.com/office/drawing/2014/main" id="{34C149D2-1AD4-104B-B929-A4D730BC9973}"/>
              </a:ext>
            </a:extLst>
          </p:cNvPr>
          <p:cNvSpPr txBox="1"/>
          <p:nvPr/>
        </p:nvSpPr>
        <p:spPr>
          <a:xfrm>
            <a:off x="5381607" y="3668598"/>
            <a:ext cx="2869696" cy="369332"/>
          </a:xfrm>
          <a:prstGeom prst="rect">
            <a:avLst/>
          </a:prstGeom>
          <a:noFill/>
        </p:spPr>
        <p:txBody>
          <a:bodyPr wrap="none" rtlCol="0">
            <a:spAutoFit/>
          </a:bodyPr>
          <a:lstStyle/>
          <a:p>
            <a:r>
              <a:rPr lang="en-US" b="1" dirty="0">
                <a:latin typeface="Century Gothic" panose="020B0502020202020204" pitchFamily="34" charset="0"/>
              </a:rPr>
              <a:t>440</a:t>
            </a:r>
            <a:r>
              <a:rPr lang="en-US" dirty="0">
                <a:latin typeface="Century Gothic" panose="020B0502020202020204" pitchFamily="34" charset="0"/>
              </a:rPr>
              <a:t> Projects Completed</a:t>
            </a:r>
          </a:p>
        </p:txBody>
      </p:sp>
      <p:sp>
        <p:nvSpPr>
          <p:cNvPr id="80" name="TextBox 79">
            <a:extLst>
              <a:ext uri="{FF2B5EF4-FFF2-40B4-BE49-F238E27FC236}">
                <a16:creationId xmlns:a16="http://schemas.microsoft.com/office/drawing/2014/main" id="{F874560A-6360-5E48-98AB-692E35443F32}"/>
              </a:ext>
            </a:extLst>
          </p:cNvPr>
          <p:cNvSpPr txBox="1"/>
          <p:nvPr/>
        </p:nvSpPr>
        <p:spPr>
          <a:xfrm>
            <a:off x="4810538" y="4399392"/>
            <a:ext cx="4461478"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379</a:t>
            </a:r>
            <a:r>
              <a:rPr lang="en-US" dirty="0">
                <a:latin typeface="Century Gothic" panose="020B0502020202020204" pitchFamily="34" charset="0"/>
              </a:rPr>
              <a:t> Projects Completed 	/ </a:t>
            </a:r>
            <a:r>
              <a:rPr lang="en-US" b="1" dirty="0">
                <a:latin typeface="Century Gothic" panose="020B0502020202020204" pitchFamily="34" charset="0"/>
              </a:rPr>
              <a:t>49</a:t>
            </a:r>
            <a:r>
              <a:rPr lang="en-US" dirty="0">
                <a:latin typeface="Century Gothic" panose="020B0502020202020204" pitchFamily="34" charset="0"/>
              </a:rPr>
              <a:t> Ongoing</a:t>
            </a:r>
          </a:p>
        </p:txBody>
      </p:sp>
      <p:sp>
        <p:nvSpPr>
          <p:cNvPr id="113" name="Rectangle 112">
            <a:extLst>
              <a:ext uri="{FF2B5EF4-FFF2-40B4-BE49-F238E27FC236}">
                <a16:creationId xmlns:a16="http://schemas.microsoft.com/office/drawing/2014/main" id="{110CFED3-2E4C-194F-9F5B-9C77CCA1EA62}"/>
              </a:ext>
            </a:extLst>
          </p:cNvPr>
          <p:cNvSpPr/>
          <p:nvPr/>
        </p:nvSpPr>
        <p:spPr>
          <a:xfrm>
            <a:off x="3140200" y="5121622"/>
            <a:ext cx="1275073" cy="600164"/>
          </a:xfrm>
          <a:prstGeom prst="rect">
            <a:avLst/>
          </a:prstGeom>
        </p:spPr>
        <p:txBody>
          <a:bodyPr wrap="square">
            <a:spAutoFit/>
          </a:bodyPr>
          <a:lstStyle/>
          <a:p>
            <a:r>
              <a:rPr lang="en-US" sz="1100" dirty="0">
                <a:solidFill>
                  <a:srgbClr val="3F3F3F"/>
                </a:solidFill>
                <a:latin typeface="Century Gothic" panose="020B0502020202020204" pitchFamily="34" charset="0"/>
              </a:rPr>
              <a:t>Connections </a:t>
            </a:r>
          </a:p>
          <a:p>
            <a:r>
              <a:rPr lang="en-US" sz="1100" dirty="0">
                <a:solidFill>
                  <a:srgbClr val="3F3F3F"/>
                </a:solidFill>
                <a:latin typeface="Century Gothic" panose="020B0502020202020204" pitchFamily="34" charset="0"/>
              </a:rPr>
              <a:t>achieved in all </a:t>
            </a:r>
          </a:p>
          <a:p>
            <a:r>
              <a:rPr lang="en-US" sz="1100" b="1" dirty="0">
                <a:solidFill>
                  <a:srgbClr val="3F3F3F"/>
                </a:solidFill>
                <a:latin typeface="Century Gothic" panose="020B0502020202020204" pitchFamily="34" charset="0"/>
              </a:rPr>
              <a:t>36 states</a:t>
            </a:r>
            <a:endParaRPr lang="en-US" sz="1100" dirty="0"/>
          </a:p>
        </p:txBody>
      </p:sp>
      <p:sp>
        <p:nvSpPr>
          <p:cNvPr id="114" name="Rectangle 113">
            <a:extLst>
              <a:ext uri="{FF2B5EF4-FFF2-40B4-BE49-F238E27FC236}">
                <a16:creationId xmlns:a16="http://schemas.microsoft.com/office/drawing/2014/main" id="{03998420-F00B-594E-AE97-382E2E29C8DA}"/>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46" name="Slide Number Placeholder 45">
            <a:extLst>
              <a:ext uri="{FF2B5EF4-FFF2-40B4-BE49-F238E27FC236}">
                <a16:creationId xmlns:a16="http://schemas.microsoft.com/office/drawing/2014/main" id="{C22E4FC6-8F58-2F4E-9143-5B1C3C90A467}"/>
              </a:ext>
            </a:extLst>
          </p:cNvPr>
          <p:cNvSpPr>
            <a:spLocks noGrp="1"/>
          </p:cNvSpPr>
          <p:nvPr>
            <p:ph type="sldNum" sz="quarter" idx="12"/>
          </p:nvPr>
        </p:nvSpPr>
        <p:spPr/>
        <p:txBody>
          <a:bodyPr/>
          <a:lstStyle/>
          <a:p>
            <a:fld id="{396CE113-FF57-7649-A2EE-772FBDF6E8DF}" type="slidenum">
              <a:rPr lang="en-US" smtClean="0">
                <a:solidFill>
                  <a:schemeClr val="bg2">
                    <a:lumMod val="25000"/>
                  </a:schemeClr>
                </a:solidFill>
              </a:rPr>
              <a:t>16</a:t>
            </a:fld>
            <a:endParaRPr lang="en-US" dirty="0">
              <a:solidFill>
                <a:schemeClr val="bg2">
                  <a:lumMod val="25000"/>
                </a:schemeClr>
              </a:solidFill>
            </a:endParaRPr>
          </a:p>
        </p:txBody>
      </p:sp>
      <p:grpSp>
        <p:nvGrpSpPr>
          <p:cNvPr id="129" name="Group 128">
            <a:extLst>
              <a:ext uri="{FF2B5EF4-FFF2-40B4-BE49-F238E27FC236}">
                <a16:creationId xmlns:a16="http://schemas.microsoft.com/office/drawing/2014/main" id="{B41D627F-3A16-E840-9F57-7EDEE3D8D05E}"/>
              </a:ext>
            </a:extLst>
          </p:cNvPr>
          <p:cNvGrpSpPr/>
          <p:nvPr/>
        </p:nvGrpSpPr>
        <p:grpSpPr>
          <a:xfrm>
            <a:off x="5037548" y="4867898"/>
            <a:ext cx="2169450" cy="1602387"/>
            <a:chOff x="5009839" y="4962109"/>
            <a:chExt cx="2169450" cy="1602387"/>
          </a:xfrm>
        </p:grpSpPr>
        <p:pic>
          <p:nvPicPr>
            <p:cNvPr id="130" name="Picture 129">
              <a:extLst>
                <a:ext uri="{FF2B5EF4-FFF2-40B4-BE49-F238E27FC236}">
                  <a16:creationId xmlns:a16="http://schemas.microsoft.com/office/drawing/2014/main" id="{95ED3E50-8B6D-CA4E-9D11-50A596563C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9839" y="5271837"/>
              <a:ext cx="2169450" cy="1292659"/>
            </a:xfrm>
            <a:prstGeom prst="rect">
              <a:avLst/>
            </a:prstGeom>
          </p:spPr>
        </p:pic>
        <p:grpSp>
          <p:nvGrpSpPr>
            <p:cNvPr id="131" name="Group 130">
              <a:extLst>
                <a:ext uri="{FF2B5EF4-FFF2-40B4-BE49-F238E27FC236}">
                  <a16:creationId xmlns:a16="http://schemas.microsoft.com/office/drawing/2014/main" id="{EB692BEF-D09D-F748-B642-57317F07DD29}"/>
                </a:ext>
              </a:extLst>
            </p:cNvPr>
            <p:cNvGrpSpPr/>
            <p:nvPr/>
          </p:nvGrpSpPr>
          <p:grpSpPr>
            <a:xfrm>
              <a:off x="6320520" y="5035207"/>
              <a:ext cx="310620" cy="203753"/>
              <a:chOff x="3460247" y="-1520751"/>
              <a:chExt cx="1040023" cy="682209"/>
            </a:xfrm>
            <a:solidFill>
              <a:schemeClr val="tx1">
                <a:lumMod val="50000"/>
                <a:lumOff val="50000"/>
              </a:schemeClr>
            </a:solidFill>
          </p:grpSpPr>
          <p:pic>
            <p:nvPicPr>
              <p:cNvPr id="143" name="Graphic 142" descr="House">
                <a:extLst>
                  <a:ext uri="{FF2B5EF4-FFF2-40B4-BE49-F238E27FC236}">
                    <a16:creationId xmlns:a16="http://schemas.microsoft.com/office/drawing/2014/main" id="{B1D32519-1E50-5641-A201-462009BEB63C}"/>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60247" y="-1520751"/>
                <a:ext cx="682209" cy="682209"/>
              </a:xfrm>
              <a:prstGeom prst="rect">
                <a:avLst/>
              </a:prstGeom>
            </p:spPr>
          </p:pic>
          <p:pic>
            <p:nvPicPr>
              <p:cNvPr id="144" name="Graphic 143" descr="Solar Panels">
                <a:extLst>
                  <a:ext uri="{FF2B5EF4-FFF2-40B4-BE49-F238E27FC236}">
                    <a16:creationId xmlns:a16="http://schemas.microsoft.com/office/drawing/2014/main" id="{865AA5B4-E498-3147-969B-BB438F5EB36D}"/>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59814" y="-1426265"/>
                <a:ext cx="440456" cy="440455"/>
              </a:xfrm>
              <a:prstGeom prst="rect">
                <a:avLst/>
              </a:prstGeom>
            </p:spPr>
          </p:pic>
        </p:grpSp>
        <p:grpSp>
          <p:nvGrpSpPr>
            <p:cNvPr id="132" name="Group 131">
              <a:extLst>
                <a:ext uri="{FF2B5EF4-FFF2-40B4-BE49-F238E27FC236}">
                  <a16:creationId xmlns:a16="http://schemas.microsoft.com/office/drawing/2014/main" id="{431F561B-D1F4-B840-B197-0C9236353D55}"/>
                </a:ext>
              </a:extLst>
            </p:cNvPr>
            <p:cNvGrpSpPr/>
            <p:nvPr/>
          </p:nvGrpSpPr>
          <p:grpSpPr>
            <a:xfrm>
              <a:off x="5938263" y="5024146"/>
              <a:ext cx="312601" cy="214814"/>
              <a:chOff x="1703184" y="-1688081"/>
              <a:chExt cx="1021952" cy="702271"/>
            </a:xfrm>
            <a:solidFill>
              <a:schemeClr val="tx1">
                <a:lumMod val="50000"/>
                <a:lumOff val="50000"/>
              </a:schemeClr>
            </a:solidFill>
          </p:grpSpPr>
          <p:pic>
            <p:nvPicPr>
              <p:cNvPr id="141" name="Graphic 140" descr="Neighbourhood">
                <a:extLst>
                  <a:ext uri="{FF2B5EF4-FFF2-40B4-BE49-F238E27FC236}">
                    <a16:creationId xmlns:a16="http://schemas.microsoft.com/office/drawing/2014/main" id="{204AAAF4-812D-E34A-897C-20394D6BE5CB}"/>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703184" y="-1668018"/>
                <a:ext cx="682208" cy="682208"/>
              </a:xfrm>
              <a:prstGeom prst="rect">
                <a:avLst/>
              </a:prstGeom>
            </p:spPr>
          </p:pic>
          <p:pic>
            <p:nvPicPr>
              <p:cNvPr id="142" name="Graphic 141" descr="Solar Panels">
                <a:extLst>
                  <a:ext uri="{FF2B5EF4-FFF2-40B4-BE49-F238E27FC236}">
                    <a16:creationId xmlns:a16="http://schemas.microsoft.com/office/drawing/2014/main" id="{91172399-5DD0-EC49-938C-9DFA3B1E77B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84680" y="-1688081"/>
                <a:ext cx="440456" cy="440456"/>
              </a:xfrm>
              <a:prstGeom prst="rect">
                <a:avLst/>
              </a:prstGeom>
            </p:spPr>
          </p:pic>
        </p:grpSp>
        <p:pic>
          <p:nvPicPr>
            <p:cNvPr id="133" name="Graphic 132" descr="Electric Tower with solid fill">
              <a:extLst>
                <a:ext uri="{FF2B5EF4-FFF2-40B4-BE49-F238E27FC236}">
                  <a16:creationId xmlns:a16="http://schemas.microsoft.com/office/drawing/2014/main" id="{941C28AC-72BD-CE4A-982F-2BF0B04854F0}"/>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51599" y="4964981"/>
              <a:ext cx="311976" cy="311976"/>
            </a:xfrm>
            <a:prstGeom prst="rect">
              <a:avLst/>
            </a:prstGeom>
          </p:spPr>
        </p:pic>
        <p:pic>
          <p:nvPicPr>
            <p:cNvPr id="134" name="Graphic 133" descr="Streetlight with solid fill">
              <a:extLst>
                <a:ext uri="{FF2B5EF4-FFF2-40B4-BE49-F238E27FC236}">
                  <a16:creationId xmlns:a16="http://schemas.microsoft.com/office/drawing/2014/main" id="{91F68147-09D2-4849-8CEC-2A799C6C86FE}"/>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60765" y="4962109"/>
              <a:ext cx="312601" cy="312601"/>
            </a:xfrm>
            <a:prstGeom prst="rect">
              <a:avLst/>
            </a:prstGeom>
          </p:spPr>
        </p:pic>
        <p:pic>
          <p:nvPicPr>
            <p:cNvPr id="135" name="Picture 134" descr="A picture containing qr code&#10;&#10;Description automatically generated">
              <a:extLst>
                <a:ext uri="{FF2B5EF4-FFF2-40B4-BE49-F238E27FC236}">
                  <a16:creationId xmlns:a16="http://schemas.microsoft.com/office/drawing/2014/main" id="{4A9736BA-947C-F34E-87F6-09A0D197C8B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752943" y="4971637"/>
              <a:ext cx="239745" cy="239745"/>
            </a:xfrm>
            <a:prstGeom prst="rect">
              <a:avLst/>
            </a:prstGeom>
          </p:spPr>
        </p:pic>
        <p:sp>
          <p:nvSpPr>
            <p:cNvPr id="136" name="TextBox 135">
              <a:extLst>
                <a:ext uri="{FF2B5EF4-FFF2-40B4-BE49-F238E27FC236}">
                  <a16:creationId xmlns:a16="http://schemas.microsoft.com/office/drawing/2014/main" id="{F234CE2F-60A1-A84D-B4E1-6ECC53E393BE}"/>
                </a:ext>
              </a:extLst>
            </p:cNvPr>
            <p:cNvSpPr txBox="1"/>
            <p:nvPr/>
          </p:nvSpPr>
          <p:spPr>
            <a:xfrm>
              <a:off x="5087477" y="6118952"/>
              <a:ext cx="420308" cy="261610"/>
            </a:xfrm>
            <a:prstGeom prst="rect">
              <a:avLst/>
            </a:prstGeom>
            <a:noFill/>
          </p:spPr>
          <p:txBody>
            <a:bodyPr wrap="none" rtlCol="0">
              <a:spAutoFit/>
            </a:bodyPr>
            <a:lstStyle/>
            <a:p>
              <a:r>
                <a:rPr lang="en-US" sz="1100" b="1" dirty="0">
                  <a:solidFill>
                    <a:schemeClr val="tx1">
                      <a:lumMod val="75000"/>
                      <a:lumOff val="25000"/>
                    </a:schemeClr>
                  </a:solidFill>
                  <a:latin typeface="Century Gothic" panose="020B0502020202020204" pitchFamily="34" charset="0"/>
                </a:rPr>
                <a:t>172</a:t>
              </a:r>
            </a:p>
          </p:txBody>
        </p:sp>
        <p:sp>
          <p:nvSpPr>
            <p:cNvPr id="137" name="TextBox 136">
              <a:extLst>
                <a:ext uri="{FF2B5EF4-FFF2-40B4-BE49-F238E27FC236}">
                  <a16:creationId xmlns:a16="http://schemas.microsoft.com/office/drawing/2014/main" id="{FA8AC095-CBED-9C47-B0B3-375BB884F5FF}"/>
                </a:ext>
              </a:extLst>
            </p:cNvPr>
            <p:cNvSpPr txBox="1"/>
            <p:nvPr/>
          </p:nvSpPr>
          <p:spPr>
            <a:xfrm>
              <a:off x="5482168" y="6210919"/>
              <a:ext cx="420308" cy="261610"/>
            </a:xfrm>
            <a:prstGeom prst="rect">
              <a:avLst/>
            </a:prstGeom>
            <a:noFill/>
          </p:spPr>
          <p:txBody>
            <a:bodyPr wrap="none" rtlCol="0">
              <a:spAutoFit/>
            </a:bodyPr>
            <a:lstStyle/>
            <a:p>
              <a:r>
                <a:rPr lang="en-US" sz="1100" b="1" dirty="0">
                  <a:solidFill>
                    <a:schemeClr val="tx1">
                      <a:lumMod val="75000"/>
                      <a:lumOff val="25000"/>
                    </a:schemeClr>
                  </a:solidFill>
                  <a:latin typeface="Century Gothic" panose="020B0502020202020204" pitchFamily="34" charset="0"/>
                </a:rPr>
                <a:t>193</a:t>
              </a:r>
            </a:p>
          </p:txBody>
        </p:sp>
        <p:sp>
          <p:nvSpPr>
            <p:cNvPr id="138" name="TextBox 137">
              <a:extLst>
                <a:ext uri="{FF2B5EF4-FFF2-40B4-BE49-F238E27FC236}">
                  <a16:creationId xmlns:a16="http://schemas.microsoft.com/office/drawing/2014/main" id="{3749D958-F416-9E49-9033-3BCD75DDB4C5}"/>
                </a:ext>
              </a:extLst>
            </p:cNvPr>
            <p:cNvSpPr txBox="1"/>
            <p:nvPr/>
          </p:nvSpPr>
          <p:spPr>
            <a:xfrm>
              <a:off x="5962957" y="5365546"/>
              <a:ext cx="263214" cy="261610"/>
            </a:xfrm>
            <a:prstGeom prst="rect">
              <a:avLst/>
            </a:prstGeom>
            <a:noFill/>
          </p:spPr>
          <p:txBody>
            <a:bodyPr wrap="square" rtlCol="0">
              <a:spAutoFit/>
            </a:bodyPr>
            <a:lstStyle/>
            <a:p>
              <a:r>
                <a:rPr lang="en-US" sz="1100" b="1" dirty="0">
                  <a:solidFill>
                    <a:schemeClr val="tx1">
                      <a:lumMod val="75000"/>
                      <a:lumOff val="25000"/>
                    </a:schemeClr>
                  </a:solidFill>
                  <a:latin typeface="Century Gothic" panose="020B0502020202020204" pitchFamily="34" charset="0"/>
                </a:rPr>
                <a:t>9</a:t>
              </a:r>
            </a:p>
          </p:txBody>
        </p:sp>
        <p:sp>
          <p:nvSpPr>
            <p:cNvPr id="139" name="TextBox 138">
              <a:extLst>
                <a:ext uri="{FF2B5EF4-FFF2-40B4-BE49-F238E27FC236}">
                  <a16:creationId xmlns:a16="http://schemas.microsoft.com/office/drawing/2014/main" id="{C7449C6A-17F0-D241-AF6E-6DCFF7A5A4D9}"/>
                </a:ext>
              </a:extLst>
            </p:cNvPr>
            <p:cNvSpPr txBox="1"/>
            <p:nvPr/>
          </p:nvSpPr>
          <p:spPr>
            <a:xfrm>
              <a:off x="6373090" y="5331551"/>
              <a:ext cx="263214" cy="261610"/>
            </a:xfrm>
            <a:prstGeom prst="rect">
              <a:avLst/>
            </a:prstGeom>
            <a:noFill/>
          </p:spPr>
          <p:txBody>
            <a:bodyPr wrap="square" rtlCol="0">
              <a:spAutoFit/>
            </a:bodyPr>
            <a:lstStyle/>
            <a:p>
              <a:r>
                <a:rPr lang="en-US" sz="1100" b="1" dirty="0">
                  <a:solidFill>
                    <a:schemeClr val="tx1">
                      <a:lumMod val="75000"/>
                      <a:lumOff val="25000"/>
                    </a:schemeClr>
                  </a:solidFill>
                  <a:latin typeface="Century Gothic" panose="020B0502020202020204" pitchFamily="34" charset="0"/>
                </a:rPr>
                <a:t>2</a:t>
              </a:r>
            </a:p>
          </p:txBody>
        </p:sp>
        <p:sp>
          <p:nvSpPr>
            <p:cNvPr id="140" name="TextBox 139">
              <a:extLst>
                <a:ext uri="{FF2B5EF4-FFF2-40B4-BE49-F238E27FC236}">
                  <a16:creationId xmlns:a16="http://schemas.microsoft.com/office/drawing/2014/main" id="{25108AD1-509E-BB43-BE89-FBE500D7A365}"/>
                </a:ext>
              </a:extLst>
            </p:cNvPr>
            <p:cNvSpPr txBox="1"/>
            <p:nvPr/>
          </p:nvSpPr>
          <p:spPr>
            <a:xfrm>
              <a:off x="6757376" y="5331551"/>
              <a:ext cx="263214" cy="261610"/>
            </a:xfrm>
            <a:prstGeom prst="rect">
              <a:avLst/>
            </a:prstGeom>
            <a:noFill/>
          </p:spPr>
          <p:txBody>
            <a:bodyPr wrap="square" rtlCol="0">
              <a:spAutoFit/>
            </a:bodyPr>
            <a:lstStyle/>
            <a:p>
              <a:r>
                <a:rPr lang="en-US" sz="1100" b="1" dirty="0">
                  <a:solidFill>
                    <a:schemeClr val="tx1">
                      <a:lumMod val="75000"/>
                      <a:lumOff val="25000"/>
                    </a:schemeClr>
                  </a:solidFill>
                  <a:latin typeface="Century Gothic" panose="020B0502020202020204" pitchFamily="34" charset="0"/>
                </a:rPr>
                <a:t>3</a:t>
              </a:r>
            </a:p>
          </p:txBody>
        </p:sp>
      </p:grpSp>
      <p:grpSp>
        <p:nvGrpSpPr>
          <p:cNvPr id="145" name="Group 144">
            <a:extLst>
              <a:ext uri="{FF2B5EF4-FFF2-40B4-BE49-F238E27FC236}">
                <a16:creationId xmlns:a16="http://schemas.microsoft.com/office/drawing/2014/main" id="{34F126CC-40E2-E341-BF04-F06DF7B41E64}"/>
              </a:ext>
            </a:extLst>
          </p:cNvPr>
          <p:cNvGrpSpPr/>
          <p:nvPr/>
        </p:nvGrpSpPr>
        <p:grpSpPr>
          <a:xfrm>
            <a:off x="7700258" y="4853789"/>
            <a:ext cx="1360369" cy="1170952"/>
            <a:chOff x="7589422" y="4948000"/>
            <a:chExt cx="1360369" cy="1170952"/>
          </a:xfrm>
        </p:grpSpPr>
        <p:pic>
          <p:nvPicPr>
            <p:cNvPr id="146" name="Picture 145">
              <a:extLst>
                <a:ext uri="{FF2B5EF4-FFF2-40B4-BE49-F238E27FC236}">
                  <a16:creationId xmlns:a16="http://schemas.microsoft.com/office/drawing/2014/main" id="{66B6DEC4-07F7-DD49-9C8F-13C39D519D29}"/>
                </a:ext>
              </a:extLst>
            </p:cNvPr>
            <p:cNvPicPr>
              <a:picLocks noChangeAspect="1"/>
            </p:cNvPicPr>
            <p:nvPr/>
          </p:nvPicPr>
          <p:blipFill>
            <a:blip r:embed="rId15"/>
            <a:stretch>
              <a:fillRect/>
            </a:stretch>
          </p:blipFill>
          <p:spPr>
            <a:xfrm>
              <a:off x="7589422" y="5177799"/>
              <a:ext cx="1360369" cy="863600"/>
            </a:xfrm>
            <a:prstGeom prst="rect">
              <a:avLst/>
            </a:prstGeom>
          </p:spPr>
        </p:pic>
        <p:pic>
          <p:nvPicPr>
            <p:cNvPr id="147" name="Graphic 146" descr="Electric Tower with solid fill">
              <a:extLst>
                <a:ext uri="{FF2B5EF4-FFF2-40B4-BE49-F238E27FC236}">
                  <a16:creationId xmlns:a16="http://schemas.microsoft.com/office/drawing/2014/main" id="{B4133CB5-B6EA-854A-A447-EB570651F783}"/>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830853" y="4948000"/>
              <a:ext cx="311976" cy="311976"/>
            </a:xfrm>
            <a:prstGeom prst="rect">
              <a:avLst/>
            </a:prstGeom>
          </p:spPr>
        </p:pic>
        <p:pic>
          <p:nvPicPr>
            <p:cNvPr id="148" name="Graphic 147" descr="Streetlight with solid fill">
              <a:extLst>
                <a:ext uri="{FF2B5EF4-FFF2-40B4-BE49-F238E27FC236}">
                  <a16:creationId xmlns:a16="http://schemas.microsoft.com/office/drawing/2014/main" id="{2D399806-CD77-7D41-BC4F-0EB00B22190C}"/>
                </a:ext>
              </a:extLst>
            </p:cNvPr>
            <p:cNvPicPr>
              <a:picLocks noChangeAspect="1"/>
            </p:cNvPicPr>
            <p:nvPr/>
          </p:nvPicPr>
          <p:blipFill>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423305" y="4956918"/>
              <a:ext cx="312601" cy="312601"/>
            </a:xfrm>
            <a:prstGeom prst="rect">
              <a:avLst/>
            </a:prstGeom>
          </p:spPr>
        </p:pic>
        <p:sp>
          <p:nvSpPr>
            <p:cNvPr id="149" name="TextBox 148">
              <a:extLst>
                <a:ext uri="{FF2B5EF4-FFF2-40B4-BE49-F238E27FC236}">
                  <a16:creationId xmlns:a16="http://schemas.microsoft.com/office/drawing/2014/main" id="{5A26AFBA-3F71-BB42-A0BD-22C9A0B8B48E}"/>
                </a:ext>
              </a:extLst>
            </p:cNvPr>
            <p:cNvSpPr txBox="1"/>
            <p:nvPr/>
          </p:nvSpPr>
          <p:spPr>
            <a:xfrm>
              <a:off x="7797392" y="5857342"/>
              <a:ext cx="341760" cy="261610"/>
            </a:xfrm>
            <a:prstGeom prst="rect">
              <a:avLst/>
            </a:prstGeom>
            <a:noFill/>
          </p:spPr>
          <p:txBody>
            <a:bodyPr wrap="none" rtlCol="0">
              <a:spAutoFit/>
            </a:bodyPr>
            <a:lstStyle/>
            <a:p>
              <a:r>
                <a:rPr lang="en-US" sz="1100" b="1" dirty="0">
                  <a:solidFill>
                    <a:schemeClr val="tx1">
                      <a:lumMod val="75000"/>
                      <a:lumOff val="25000"/>
                    </a:schemeClr>
                  </a:solidFill>
                  <a:latin typeface="Century Gothic" panose="020B0502020202020204" pitchFamily="34" charset="0"/>
                </a:rPr>
                <a:t>47</a:t>
              </a:r>
            </a:p>
          </p:txBody>
        </p:sp>
        <p:sp>
          <p:nvSpPr>
            <p:cNvPr id="150" name="TextBox 149">
              <a:extLst>
                <a:ext uri="{FF2B5EF4-FFF2-40B4-BE49-F238E27FC236}">
                  <a16:creationId xmlns:a16="http://schemas.microsoft.com/office/drawing/2014/main" id="{78AE3099-4BCB-EB45-B83E-4485C07B9FA8}"/>
                </a:ext>
              </a:extLst>
            </p:cNvPr>
            <p:cNvSpPr txBox="1"/>
            <p:nvPr/>
          </p:nvSpPr>
          <p:spPr>
            <a:xfrm>
              <a:off x="8423305" y="5331551"/>
              <a:ext cx="263214" cy="261610"/>
            </a:xfrm>
            <a:prstGeom prst="rect">
              <a:avLst/>
            </a:prstGeom>
            <a:noFill/>
          </p:spPr>
          <p:txBody>
            <a:bodyPr wrap="none" rtlCol="0">
              <a:spAutoFit/>
            </a:bodyPr>
            <a:lstStyle/>
            <a:p>
              <a:r>
                <a:rPr lang="en-US" sz="1100" b="1" dirty="0">
                  <a:solidFill>
                    <a:schemeClr val="tx1">
                      <a:lumMod val="75000"/>
                      <a:lumOff val="25000"/>
                    </a:schemeClr>
                  </a:solidFill>
                  <a:latin typeface="Century Gothic" panose="020B0502020202020204" pitchFamily="34" charset="0"/>
                </a:rPr>
                <a:t>2</a:t>
              </a:r>
            </a:p>
          </p:txBody>
        </p:sp>
      </p:grpSp>
      <p:pic>
        <p:nvPicPr>
          <p:cNvPr id="151" name="Picture 150" descr="A picture containing food&#10;&#10;Description automatically generated">
            <a:extLst>
              <a:ext uri="{FF2B5EF4-FFF2-40B4-BE49-F238E27FC236}">
                <a16:creationId xmlns:a16="http://schemas.microsoft.com/office/drawing/2014/main" id="{9BA60E19-7299-BE47-BA88-A2BC92883A9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Tree>
    <p:extLst>
      <p:ext uri="{BB962C8B-B14F-4D97-AF65-F5344CB8AC3E}">
        <p14:creationId xmlns:p14="http://schemas.microsoft.com/office/powerpoint/2010/main" val="147285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EA84D0-DF59-F143-94CB-DF23B87CFEE8}"/>
              </a:ext>
            </a:extLst>
          </p:cNvPr>
          <p:cNvGrpSpPr/>
          <p:nvPr/>
        </p:nvGrpSpPr>
        <p:grpSpPr>
          <a:xfrm>
            <a:off x="0" y="416493"/>
            <a:ext cx="7786459" cy="633737"/>
            <a:chOff x="0" y="416493"/>
            <a:chExt cx="7786459" cy="633737"/>
          </a:xfrm>
        </p:grpSpPr>
        <p:sp>
          <p:nvSpPr>
            <p:cNvPr id="3" name="TextBox 2">
              <a:extLst>
                <a:ext uri="{FF2B5EF4-FFF2-40B4-BE49-F238E27FC236}">
                  <a16:creationId xmlns:a16="http://schemas.microsoft.com/office/drawing/2014/main" id="{56883ECA-54E6-7F48-80DB-0A43165D2E22}"/>
                </a:ext>
              </a:extLst>
            </p:cNvPr>
            <p:cNvSpPr txBox="1"/>
            <p:nvPr/>
          </p:nvSpPr>
          <p:spPr>
            <a:xfrm>
              <a:off x="2815226" y="416493"/>
              <a:ext cx="4971233"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Capital Projects for 2021</a:t>
              </a:r>
              <a:endParaRPr lang="en-US" sz="800" b="1" dirty="0">
                <a:solidFill>
                  <a:schemeClr val="tx1">
                    <a:lumMod val="75000"/>
                    <a:lumOff val="25000"/>
                  </a:scheme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0863A95C-3C32-0241-BDDC-EF2E55EAEB2F}"/>
                </a:ext>
              </a:extLst>
            </p:cNvPr>
            <p:cNvGrpSpPr/>
            <p:nvPr/>
          </p:nvGrpSpPr>
          <p:grpSpPr>
            <a:xfrm>
              <a:off x="0" y="1050230"/>
              <a:ext cx="2962275" cy="0"/>
              <a:chOff x="-19050" y="1692572"/>
              <a:chExt cx="2962275" cy="0"/>
            </a:xfrm>
          </p:grpSpPr>
          <p:cxnSp>
            <p:nvCxnSpPr>
              <p:cNvPr id="5" name="Straight Connector 4">
                <a:extLst>
                  <a:ext uri="{FF2B5EF4-FFF2-40B4-BE49-F238E27FC236}">
                    <a16:creationId xmlns:a16="http://schemas.microsoft.com/office/drawing/2014/main" id="{31378B3B-A810-5F48-A6E1-C7362390D57B}"/>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E5D6B19-D006-A84E-B651-67E0688B8957}"/>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grpSp>
      <p:sp>
        <p:nvSpPr>
          <p:cNvPr id="7" name="Rectangle 6">
            <a:extLst>
              <a:ext uri="{FF2B5EF4-FFF2-40B4-BE49-F238E27FC236}">
                <a16:creationId xmlns:a16="http://schemas.microsoft.com/office/drawing/2014/main" id="{A679053F-574D-374E-92B4-693218100A55}"/>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8" name="Picture 7" descr="A picture containing food&#10;&#10;Description automatically generated">
            <a:extLst>
              <a:ext uri="{FF2B5EF4-FFF2-40B4-BE49-F238E27FC236}">
                <a16:creationId xmlns:a16="http://schemas.microsoft.com/office/drawing/2014/main" id="{9720C14D-CA33-C144-813E-70A9E72B990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
        <p:nvSpPr>
          <p:cNvPr id="9" name="Slide Number Placeholder 45">
            <a:extLst>
              <a:ext uri="{FF2B5EF4-FFF2-40B4-BE49-F238E27FC236}">
                <a16:creationId xmlns:a16="http://schemas.microsoft.com/office/drawing/2014/main" id="{587EEC96-963C-4C4E-8F7C-9CBDCB2CB837}"/>
              </a:ext>
            </a:extLst>
          </p:cNvPr>
          <p:cNvSpPr>
            <a:spLocks noGrp="1"/>
          </p:cNvSpPr>
          <p:nvPr>
            <p:ph type="sldNum" sz="quarter" idx="12"/>
          </p:nvPr>
        </p:nvSpPr>
        <p:spPr>
          <a:xfrm>
            <a:off x="8610600" y="6356350"/>
            <a:ext cx="2743200" cy="365125"/>
          </a:xfrm>
        </p:spPr>
        <p:txBody>
          <a:bodyPr/>
          <a:lstStyle/>
          <a:p>
            <a:fld id="{396CE113-FF57-7649-A2EE-772FBDF6E8DF}" type="slidenum">
              <a:rPr lang="en-US" smtClean="0">
                <a:solidFill>
                  <a:schemeClr val="tx1"/>
                </a:solidFill>
              </a:rPr>
              <a:t>17</a:t>
            </a:fld>
            <a:endParaRPr lang="en-US" dirty="0">
              <a:solidFill>
                <a:schemeClr val="tx1"/>
              </a:solidFill>
            </a:endParaRPr>
          </a:p>
        </p:txBody>
      </p:sp>
      <p:grpSp>
        <p:nvGrpSpPr>
          <p:cNvPr id="105" name="Group 104">
            <a:extLst>
              <a:ext uri="{FF2B5EF4-FFF2-40B4-BE49-F238E27FC236}">
                <a16:creationId xmlns:a16="http://schemas.microsoft.com/office/drawing/2014/main" id="{99EE3CB4-DC84-A24A-81C8-7490AE313092}"/>
              </a:ext>
            </a:extLst>
          </p:cNvPr>
          <p:cNvGrpSpPr/>
          <p:nvPr/>
        </p:nvGrpSpPr>
        <p:grpSpPr>
          <a:xfrm>
            <a:off x="3345970" y="1240059"/>
            <a:ext cx="5246550" cy="1718446"/>
            <a:chOff x="578385" y="1242526"/>
            <a:chExt cx="5246550" cy="1718446"/>
          </a:xfrm>
        </p:grpSpPr>
        <p:grpSp>
          <p:nvGrpSpPr>
            <p:cNvPr id="103" name="Group 102">
              <a:extLst>
                <a:ext uri="{FF2B5EF4-FFF2-40B4-BE49-F238E27FC236}">
                  <a16:creationId xmlns:a16="http://schemas.microsoft.com/office/drawing/2014/main" id="{33967BB8-DBAF-5644-9BAF-AEFDBB3CCBCC}"/>
                </a:ext>
              </a:extLst>
            </p:cNvPr>
            <p:cNvGrpSpPr/>
            <p:nvPr/>
          </p:nvGrpSpPr>
          <p:grpSpPr>
            <a:xfrm>
              <a:off x="578385" y="1248295"/>
              <a:ext cx="2777557" cy="1703161"/>
              <a:chOff x="578385" y="1248295"/>
              <a:chExt cx="2777557" cy="1703161"/>
            </a:xfrm>
          </p:grpSpPr>
          <p:grpSp>
            <p:nvGrpSpPr>
              <p:cNvPr id="48" name="Group 47">
                <a:extLst>
                  <a:ext uri="{FF2B5EF4-FFF2-40B4-BE49-F238E27FC236}">
                    <a16:creationId xmlns:a16="http://schemas.microsoft.com/office/drawing/2014/main" id="{67D0BA26-11FF-3C4B-A6C5-DC0956A62D22}"/>
                  </a:ext>
                </a:extLst>
              </p:cNvPr>
              <p:cNvGrpSpPr/>
              <p:nvPr/>
            </p:nvGrpSpPr>
            <p:grpSpPr>
              <a:xfrm>
                <a:off x="578385" y="1697911"/>
                <a:ext cx="2777557" cy="1253545"/>
                <a:chOff x="578385" y="1455015"/>
                <a:chExt cx="2777557" cy="1253545"/>
              </a:xfrm>
            </p:grpSpPr>
            <p:grpSp>
              <p:nvGrpSpPr>
                <p:cNvPr id="46" name="Group 45">
                  <a:extLst>
                    <a:ext uri="{FF2B5EF4-FFF2-40B4-BE49-F238E27FC236}">
                      <a16:creationId xmlns:a16="http://schemas.microsoft.com/office/drawing/2014/main" id="{CC06F877-CD0C-1349-BDB0-C91945F5CE4F}"/>
                    </a:ext>
                  </a:extLst>
                </p:cNvPr>
                <p:cNvGrpSpPr/>
                <p:nvPr/>
              </p:nvGrpSpPr>
              <p:grpSpPr>
                <a:xfrm>
                  <a:off x="578385" y="1455015"/>
                  <a:ext cx="2777557" cy="1253545"/>
                  <a:chOff x="578385" y="1455015"/>
                  <a:chExt cx="2777557" cy="1253545"/>
                </a:xfrm>
              </p:grpSpPr>
              <p:grpSp>
                <p:nvGrpSpPr>
                  <p:cNvPr id="13" name="Group 12">
                    <a:extLst>
                      <a:ext uri="{FF2B5EF4-FFF2-40B4-BE49-F238E27FC236}">
                        <a16:creationId xmlns:a16="http://schemas.microsoft.com/office/drawing/2014/main" id="{99084204-2D32-ED43-9B61-5079C7C7321D}"/>
                      </a:ext>
                    </a:extLst>
                  </p:cNvPr>
                  <p:cNvGrpSpPr/>
                  <p:nvPr/>
                </p:nvGrpSpPr>
                <p:grpSpPr>
                  <a:xfrm>
                    <a:off x="2566081" y="1617169"/>
                    <a:ext cx="789861" cy="561487"/>
                    <a:chOff x="1703184" y="-1688081"/>
                    <a:chExt cx="1021952" cy="702271"/>
                  </a:xfrm>
                  <a:solidFill>
                    <a:schemeClr val="tx1">
                      <a:lumMod val="50000"/>
                      <a:lumOff val="50000"/>
                    </a:schemeClr>
                  </a:solidFill>
                </p:grpSpPr>
                <p:pic>
                  <p:nvPicPr>
                    <p:cNvPr id="22" name="Graphic 21" descr="Neighbourhood">
                      <a:extLst>
                        <a:ext uri="{FF2B5EF4-FFF2-40B4-BE49-F238E27FC236}">
                          <a16:creationId xmlns:a16="http://schemas.microsoft.com/office/drawing/2014/main" id="{3DE1D520-1A89-F547-87E6-F06BAB9CB92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03184" y="-1668018"/>
                      <a:ext cx="682208" cy="682208"/>
                    </a:xfrm>
                    <a:prstGeom prst="rect">
                      <a:avLst/>
                    </a:prstGeom>
                  </p:spPr>
                </p:pic>
                <p:pic>
                  <p:nvPicPr>
                    <p:cNvPr id="23" name="Graphic 22" descr="Solar Panels">
                      <a:extLst>
                        <a:ext uri="{FF2B5EF4-FFF2-40B4-BE49-F238E27FC236}">
                          <a16:creationId xmlns:a16="http://schemas.microsoft.com/office/drawing/2014/main" id="{0415B9B5-7269-B948-863D-2C8C153E60FA}"/>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84680" y="-1688081"/>
                      <a:ext cx="440456" cy="440456"/>
                    </a:xfrm>
                    <a:prstGeom prst="rect">
                      <a:avLst/>
                    </a:prstGeom>
                  </p:spPr>
                </p:pic>
              </p:grpSp>
              <p:pic>
                <p:nvPicPr>
                  <p:cNvPr id="14" name="Graphic 13" descr="Electric Tower with solid fill">
                    <a:extLst>
                      <a:ext uri="{FF2B5EF4-FFF2-40B4-BE49-F238E27FC236}">
                        <a16:creationId xmlns:a16="http://schemas.microsoft.com/office/drawing/2014/main" id="{F55D6B25-F799-A84D-A131-979D4252F2E9}"/>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78385" y="1462522"/>
                    <a:ext cx="788282" cy="815452"/>
                  </a:xfrm>
                  <a:prstGeom prst="rect">
                    <a:avLst/>
                  </a:prstGeom>
                </p:spPr>
              </p:pic>
              <p:pic>
                <p:nvPicPr>
                  <p:cNvPr id="15" name="Graphic 14" descr="Streetlight with solid fill">
                    <a:extLst>
                      <a:ext uri="{FF2B5EF4-FFF2-40B4-BE49-F238E27FC236}">
                        <a16:creationId xmlns:a16="http://schemas.microsoft.com/office/drawing/2014/main" id="{0978FDB0-E60F-1941-AFF5-E61C63C442EF}"/>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612241" y="1455015"/>
                    <a:ext cx="789861" cy="817085"/>
                  </a:xfrm>
                  <a:prstGeom prst="rect">
                    <a:avLst/>
                  </a:prstGeom>
                </p:spPr>
              </p:pic>
              <p:sp>
                <p:nvSpPr>
                  <p:cNvPr id="17" name="TextBox 16">
                    <a:extLst>
                      <a:ext uri="{FF2B5EF4-FFF2-40B4-BE49-F238E27FC236}">
                        <a16:creationId xmlns:a16="http://schemas.microsoft.com/office/drawing/2014/main" id="{A6E2FA38-F2FB-2249-9CDF-8C4C9DBB6F30}"/>
                      </a:ext>
                    </a:extLst>
                  </p:cNvPr>
                  <p:cNvSpPr txBox="1"/>
                  <p:nvPr/>
                </p:nvSpPr>
                <p:spPr>
                  <a:xfrm>
                    <a:off x="685428" y="2339229"/>
                    <a:ext cx="574197" cy="369331"/>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208</a:t>
                    </a:r>
                  </a:p>
                </p:txBody>
              </p:sp>
            </p:grpSp>
            <p:sp>
              <p:nvSpPr>
                <p:cNvPr id="31" name="TextBox 30">
                  <a:extLst>
                    <a:ext uri="{FF2B5EF4-FFF2-40B4-BE49-F238E27FC236}">
                      <a16:creationId xmlns:a16="http://schemas.microsoft.com/office/drawing/2014/main" id="{7FE25154-469E-E24F-9F6F-5D4FBCE7C0C1}"/>
                    </a:ext>
                  </a:extLst>
                </p:cNvPr>
                <p:cNvSpPr txBox="1"/>
                <p:nvPr/>
              </p:nvSpPr>
              <p:spPr>
                <a:xfrm>
                  <a:off x="1713954" y="2339224"/>
                  <a:ext cx="574196"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207</a:t>
                  </a:r>
                </a:p>
              </p:txBody>
            </p:sp>
            <p:sp>
              <p:nvSpPr>
                <p:cNvPr id="32" name="TextBox 31">
                  <a:extLst>
                    <a:ext uri="{FF2B5EF4-FFF2-40B4-BE49-F238E27FC236}">
                      <a16:creationId xmlns:a16="http://schemas.microsoft.com/office/drawing/2014/main" id="{2B573F63-0835-0E43-8BB0-61AC549BE17F}"/>
                    </a:ext>
                  </a:extLst>
                </p:cNvPr>
                <p:cNvSpPr txBox="1"/>
                <p:nvPr/>
              </p:nvSpPr>
              <p:spPr>
                <a:xfrm>
                  <a:off x="2680919" y="2339224"/>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17</a:t>
                  </a:r>
                </a:p>
              </p:txBody>
            </p:sp>
          </p:grpSp>
          <p:sp>
            <p:nvSpPr>
              <p:cNvPr id="60" name="TextBox 59">
                <a:extLst>
                  <a:ext uri="{FF2B5EF4-FFF2-40B4-BE49-F238E27FC236}">
                    <a16:creationId xmlns:a16="http://schemas.microsoft.com/office/drawing/2014/main" id="{1DF24887-A6A4-7C49-B43D-447150BFC510}"/>
                  </a:ext>
                </a:extLst>
              </p:cNvPr>
              <p:cNvSpPr txBox="1"/>
              <p:nvPr/>
            </p:nvSpPr>
            <p:spPr>
              <a:xfrm>
                <a:off x="1311919" y="1248295"/>
                <a:ext cx="1633781" cy="369332"/>
              </a:xfrm>
              <a:prstGeom prst="rect">
                <a:avLst/>
              </a:prstGeom>
              <a:noFill/>
            </p:spPr>
            <p:txBody>
              <a:bodyPr wrap="none" rtlCol="0">
                <a:spAutoFit/>
              </a:bodyPr>
              <a:lstStyle/>
              <a:p>
                <a:r>
                  <a:rPr lang="en-US" dirty="0">
                    <a:latin typeface="Century Gothic" panose="020B0502020202020204" pitchFamily="34" charset="0"/>
                  </a:rPr>
                  <a:t>New Projects</a:t>
                </a:r>
              </a:p>
            </p:txBody>
          </p:sp>
        </p:grpSp>
        <p:grpSp>
          <p:nvGrpSpPr>
            <p:cNvPr id="104" name="Group 103">
              <a:extLst>
                <a:ext uri="{FF2B5EF4-FFF2-40B4-BE49-F238E27FC236}">
                  <a16:creationId xmlns:a16="http://schemas.microsoft.com/office/drawing/2014/main" id="{B52B5B13-5662-C144-AA79-1339304D441D}"/>
                </a:ext>
              </a:extLst>
            </p:cNvPr>
            <p:cNvGrpSpPr/>
            <p:nvPr/>
          </p:nvGrpSpPr>
          <p:grpSpPr>
            <a:xfrm>
              <a:off x="3715062" y="1242526"/>
              <a:ext cx="2109873" cy="1718446"/>
              <a:chOff x="3715062" y="1242526"/>
              <a:chExt cx="2109873" cy="1718446"/>
            </a:xfrm>
          </p:grpSpPr>
          <p:grpSp>
            <p:nvGrpSpPr>
              <p:cNvPr id="59" name="Group 58">
                <a:extLst>
                  <a:ext uri="{FF2B5EF4-FFF2-40B4-BE49-F238E27FC236}">
                    <a16:creationId xmlns:a16="http://schemas.microsoft.com/office/drawing/2014/main" id="{B70B5B57-C652-0D4F-A552-E0DAC4044DDC}"/>
                  </a:ext>
                </a:extLst>
              </p:cNvPr>
              <p:cNvGrpSpPr/>
              <p:nvPr/>
            </p:nvGrpSpPr>
            <p:grpSpPr>
              <a:xfrm>
                <a:off x="4432985" y="1869585"/>
                <a:ext cx="789861" cy="1091387"/>
                <a:chOff x="5933181" y="1869585"/>
                <a:chExt cx="789861" cy="1091387"/>
              </a:xfrm>
            </p:grpSpPr>
            <p:grpSp>
              <p:nvGrpSpPr>
                <p:cNvPr id="53" name="Group 52">
                  <a:extLst>
                    <a:ext uri="{FF2B5EF4-FFF2-40B4-BE49-F238E27FC236}">
                      <a16:creationId xmlns:a16="http://schemas.microsoft.com/office/drawing/2014/main" id="{D80A43FA-B49D-0440-8085-1F5F402B0F78}"/>
                    </a:ext>
                  </a:extLst>
                </p:cNvPr>
                <p:cNvGrpSpPr/>
                <p:nvPr/>
              </p:nvGrpSpPr>
              <p:grpSpPr>
                <a:xfrm>
                  <a:off x="5933181" y="1869585"/>
                  <a:ext cx="789861" cy="561487"/>
                  <a:chOff x="1703184" y="-1688081"/>
                  <a:chExt cx="1021952" cy="702271"/>
                </a:xfrm>
                <a:solidFill>
                  <a:schemeClr val="tx1">
                    <a:lumMod val="50000"/>
                    <a:lumOff val="50000"/>
                  </a:schemeClr>
                </a:solidFill>
              </p:grpSpPr>
              <p:pic>
                <p:nvPicPr>
                  <p:cNvPr id="57" name="Graphic 56" descr="Neighbourhood">
                    <a:extLst>
                      <a:ext uri="{FF2B5EF4-FFF2-40B4-BE49-F238E27FC236}">
                        <a16:creationId xmlns:a16="http://schemas.microsoft.com/office/drawing/2014/main" id="{DD83EC39-A0D5-564F-94C0-3499114B1A56}"/>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03184" y="-1668018"/>
                    <a:ext cx="682208" cy="682208"/>
                  </a:xfrm>
                  <a:prstGeom prst="rect">
                    <a:avLst/>
                  </a:prstGeom>
                </p:spPr>
              </p:pic>
              <p:pic>
                <p:nvPicPr>
                  <p:cNvPr id="58" name="Graphic 57" descr="Solar Panels">
                    <a:extLst>
                      <a:ext uri="{FF2B5EF4-FFF2-40B4-BE49-F238E27FC236}">
                        <a16:creationId xmlns:a16="http://schemas.microsoft.com/office/drawing/2014/main" id="{842AFBB8-BEA1-2F45-B295-92FC31FA15C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84680" y="-1688081"/>
                    <a:ext cx="440456" cy="440456"/>
                  </a:xfrm>
                  <a:prstGeom prst="rect">
                    <a:avLst/>
                  </a:prstGeom>
                </p:spPr>
              </p:pic>
            </p:grpSp>
            <p:sp>
              <p:nvSpPr>
                <p:cNvPr id="52" name="TextBox 51">
                  <a:extLst>
                    <a:ext uri="{FF2B5EF4-FFF2-40B4-BE49-F238E27FC236}">
                      <a16:creationId xmlns:a16="http://schemas.microsoft.com/office/drawing/2014/main" id="{65330A2B-00C1-4C4B-A956-0AEEAD91F1BA}"/>
                    </a:ext>
                  </a:extLst>
                </p:cNvPr>
                <p:cNvSpPr txBox="1"/>
                <p:nvPr/>
              </p:nvSpPr>
              <p:spPr>
                <a:xfrm>
                  <a:off x="6048019" y="2591640"/>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42</a:t>
                  </a:r>
                </a:p>
              </p:txBody>
            </p:sp>
          </p:grpSp>
          <p:sp>
            <p:nvSpPr>
              <p:cNvPr id="61" name="TextBox 60">
                <a:extLst>
                  <a:ext uri="{FF2B5EF4-FFF2-40B4-BE49-F238E27FC236}">
                    <a16:creationId xmlns:a16="http://schemas.microsoft.com/office/drawing/2014/main" id="{59638B3F-BBC1-0E47-8680-D9148AD542BD}"/>
                  </a:ext>
                </a:extLst>
              </p:cNvPr>
              <p:cNvSpPr txBox="1"/>
              <p:nvPr/>
            </p:nvSpPr>
            <p:spPr>
              <a:xfrm>
                <a:off x="3715062" y="1242526"/>
                <a:ext cx="2109873" cy="369332"/>
              </a:xfrm>
              <a:prstGeom prst="rect">
                <a:avLst/>
              </a:prstGeom>
              <a:noFill/>
            </p:spPr>
            <p:txBody>
              <a:bodyPr wrap="none" rtlCol="0">
                <a:spAutoFit/>
              </a:bodyPr>
              <a:lstStyle/>
              <a:p>
                <a:r>
                  <a:rPr lang="en-US" dirty="0">
                    <a:latin typeface="Century Gothic" panose="020B0502020202020204" pitchFamily="34" charset="0"/>
                  </a:rPr>
                  <a:t>Ongoing Projects</a:t>
                </a:r>
              </a:p>
            </p:txBody>
          </p:sp>
        </p:grpSp>
      </p:grpSp>
      <p:grpSp>
        <p:nvGrpSpPr>
          <p:cNvPr id="106" name="Group 105">
            <a:extLst>
              <a:ext uri="{FF2B5EF4-FFF2-40B4-BE49-F238E27FC236}">
                <a16:creationId xmlns:a16="http://schemas.microsoft.com/office/drawing/2014/main" id="{84C7446F-E0C9-F541-B4AA-A3462C9CC5D0}"/>
              </a:ext>
            </a:extLst>
          </p:cNvPr>
          <p:cNvGrpSpPr/>
          <p:nvPr/>
        </p:nvGrpSpPr>
        <p:grpSpPr>
          <a:xfrm>
            <a:off x="1879438" y="3248559"/>
            <a:ext cx="8662861" cy="2979318"/>
            <a:chOff x="1012559" y="2529830"/>
            <a:chExt cx="10689741" cy="3761027"/>
          </a:xfrm>
        </p:grpSpPr>
        <p:grpSp>
          <p:nvGrpSpPr>
            <p:cNvPr id="107" name="Group 106">
              <a:extLst>
                <a:ext uri="{FF2B5EF4-FFF2-40B4-BE49-F238E27FC236}">
                  <a16:creationId xmlns:a16="http://schemas.microsoft.com/office/drawing/2014/main" id="{078F2D6C-44ED-794B-BFFC-5E0A0DAFDBD5}"/>
                </a:ext>
              </a:extLst>
            </p:cNvPr>
            <p:cNvGrpSpPr/>
            <p:nvPr/>
          </p:nvGrpSpPr>
          <p:grpSpPr>
            <a:xfrm>
              <a:off x="1012559" y="2544932"/>
              <a:ext cx="3187002" cy="1725454"/>
              <a:chOff x="876992" y="2349239"/>
              <a:chExt cx="3187002" cy="1725454"/>
            </a:xfrm>
          </p:grpSpPr>
          <p:grpSp>
            <p:nvGrpSpPr>
              <p:cNvPr id="174" name="Group 173">
                <a:extLst>
                  <a:ext uri="{FF2B5EF4-FFF2-40B4-BE49-F238E27FC236}">
                    <a16:creationId xmlns:a16="http://schemas.microsoft.com/office/drawing/2014/main" id="{881CCB93-84C2-F947-8844-5C939D4D5C1C}"/>
                  </a:ext>
                </a:extLst>
              </p:cNvPr>
              <p:cNvGrpSpPr/>
              <p:nvPr/>
            </p:nvGrpSpPr>
            <p:grpSpPr>
              <a:xfrm>
                <a:off x="876992" y="2349239"/>
                <a:ext cx="883036" cy="627846"/>
                <a:chOff x="6370066" y="3254797"/>
                <a:chExt cx="883036" cy="627846"/>
              </a:xfrm>
            </p:grpSpPr>
            <p:sp>
              <p:nvSpPr>
                <p:cNvPr id="184" name="Teardrop 183">
                  <a:extLst>
                    <a:ext uri="{FF2B5EF4-FFF2-40B4-BE49-F238E27FC236}">
                      <a16:creationId xmlns:a16="http://schemas.microsoft.com/office/drawing/2014/main" id="{E798D2AE-E83E-3F45-8DF4-B0EC74037B99}"/>
                    </a:ext>
                  </a:extLst>
                </p:cNvPr>
                <p:cNvSpPr/>
                <p:nvPr/>
              </p:nvSpPr>
              <p:spPr>
                <a:xfrm rot="5400000">
                  <a:off x="6370066" y="3254797"/>
                  <a:ext cx="627846" cy="627846"/>
                </a:xfrm>
                <a:prstGeom prst="teardrop">
                  <a:avLst/>
                </a:prstGeom>
                <a:solidFill>
                  <a:srgbClr val="DFF5DB"/>
                </a:solidFill>
                <a:ln>
                  <a:solidFill>
                    <a:srgbClr val="DFF5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BE3C5DE9-3B52-0447-9D39-8254F217F6F6}"/>
                    </a:ext>
                  </a:extLst>
                </p:cNvPr>
                <p:cNvSpPr txBox="1"/>
                <p:nvPr/>
              </p:nvSpPr>
              <p:spPr>
                <a:xfrm>
                  <a:off x="6468562" y="3412553"/>
                  <a:ext cx="784540" cy="338554"/>
                </a:xfrm>
                <a:prstGeom prst="rect">
                  <a:avLst/>
                </a:prstGeom>
                <a:noFill/>
              </p:spPr>
              <p:txBody>
                <a:bodyPr wrap="square" rtlCol="0">
                  <a:spAutoFit/>
                </a:bodyPr>
                <a:lstStyle/>
                <a:p>
                  <a:r>
                    <a:rPr lang="en-US" sz="1600" dirty="0">
                      <a:solidFill>
                        <a:srgbClr val="006D2C"/>
                      </a:solidFill>
                      <a:latin typeface="Century Gothic" panose="020B0502020202020204" pitchFamily="34" charset="0"/>
                    </a:rPr>
                    <a:t>NE</a:t>
                  </a:r>
                </a:p>
              </p:txBody>
            </p:sp>
          </p:grpSp>
          <p:sp>
            <p:nvSpPr>
              <p:cNvPr id="175" name="TextBox 174">
                <a:extLst>
                  <a:ext uri="{FF2B5EF4-FFF2-40B4-BE49-F238E27FC236}">
                    <a16:creationId xmlns:a16="http://schemas.microsoft.com/office/drawing/2014/main" id="{C63A70FF-A1EB-0840-A20A-33E7A170FBC0}"/>
                  </a:ext>
                </a:extLst>
              </p:cNvPr>
              <p:cNvSpPr txBox="1"/>
              <p:nvPr/>
            </p:nvSpPr>
            <p:spPr>
              <a:xfrm>
                <a:off x="2566313" y="2731286"/>
                <a:ext cx="1317786"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76</a:t>
                </a:r>
              </a:p>
              <a:p>
                <a:pPr algn="ctr"/>
                <a:r>
                  <a:rPr lang="en-US" sz="1100" dirty="0">
                    <a:solidFill>
                      <a:schemeClr val="tx1">
                        <a:lumMod val="75000"/>
                        <a:lumOff val="25000"/>
                      </a:schemeClr>
                    </a:solidFill>
                    <a:latin typeface="Century Gothic" panose="020B0502020202020204" pitchFamily="34" charset="0"/>
                  </a:rPr>
                  <a:t>New Projects</a:t>
                </a:r>
              </a:p>
            </p:txBody>
          </p:sp>
          <p:grpSp>
            <p:nvGrpSpPr>
              <p:cNvPr id="176" name="Group 175">
                <a:extLst>
                  <a:ext uri="{FF2B5EF4-FFF2-40B4-BE49-F238E27FC236}">
                    <a16:creationId xmlns:a16="http://schemas.microsoft.com/office/drawing/2014/main" id="{90426DD1-6B89-8243-B684-98AA864038FF}"/>
                  </a:ext>
                </a:extLst>
              </p:cNvPr>
              <p:cNvGrpSpPr/>
              <p:nvPr/>
            </p:nvGrpSpPr>
            <p:grpSpPr>
              <a:xfrm>
                <a:off x="1543453" y="2650933"/>
                <a:ext cx="1070926" cy="1423760"/>
                <a:chOff x="5263756" y="3288008"/>
                <a:chExt cx="2335888" cy="3105484"/>
              </a:xfrm>
              <a:solidFill>
                <a:srgbClr val="DFF5DB"/>
              </a:solidFill>
            </p:grpSpPr>
            <p:sp>
              <p:nvSpPr>
                <p:cNvPr id="178" name="Freeform 67">
                  <a:extLst>
                    <a:ext uri="{FF2B5EF4-FFF2-40B4-BE49-F238E27FC236}">
                      <a16:creationId xmlns:a16="http://schemas.microsoft.com/office/drawing/2014/main" id="{360C532C-17F3-DC4A-A10B-4CAE54CC6F79}"/>
                    </a:ext>
                  </a:extLst>
                </p:cNvPr>
                <p:cNvSpPr>
                  <a:spLocks/>
                </p:cNvSpPr>
                <p:nvPr/>
              </p:nvSpPr>
              <p:spPr bwMode="auto">
                <a:xfrm>
                  <a:off x="5263756" y="3834878"/>
                  <a:ext cx="864898" cy="1289154"/>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9" name="Freeform 68">
                  <a:extLst>
                    <a:ext uri="{FF2B5EF4-FFF2-40B4-BE49-F238E27FC236}">
                      <a16:creationId xmlns:a16="http://schemas.microsoft.com/office/drawing/2014/main" id="{9CC919DA-8F6F-594D-A406-FA68CC14E6F6}"/>
                    </a:ext>
                  </a:extLst>
                </p:cNvPr>
                <p:cNvSpPr>
                  <a:spLocks/>
                </p:cNvSpPr>
                <p:nvPr/>
              </p:nvSpPr>
              <p:spPr bwMode="auto">
                <a:xfrm>
                  <a:off x="5659470" y="3444039"/>
                  <a:ext cx="1078617" cy="1236134"/>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80" name="Freeform 69">
                  <a:extLst>
                    <a:ext uri="{FF2B5EF4-FFF2-40B4-BE49-F238E27FC236}">
                      <a16:creationId xmlns:a16="http://schemas.microsoft.com/office/drawing/2014/main" id="{AC32F50A-9587-8944-B2FE-DCA9FCF5B0F7}"/>
                    </a:ext>
                  </a:extLst>
                </p:cNvPr>
                <p:cNvSpPr>
                  <a:spLocks/>
                </p:cNvSpPr>
                <p:nvPr/>
              </p:nvSpPr>
              <p:spPr bwMode="auto">
                <a:xfrm>
                  <a:off x="5941648" y="4310547"/>
                  <a:ext cx="589398" cy="781674"/>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81" name="Freeform 74">
                  <a:extLst>
                    <a:ext uri="{FF2B5EF4-FFF2-40B4-BE49-F238E27FC236}">
                      <a16:creationId xmlns:a16="http://schemas.microsoft.com/office/drawing/2014/main" id="{5339AF0C-CDD2-6C4A-B97A-C5214F4F8CAA}"/>
                    </a:ext>
                  </a:extLst>
                </p:cNvPr>
                <p:cNvSpPr>
                  <a:spLocks/>
                </p:cNvSpPr>
                <p:nvPr/>
              </p:nvSpPr>
              <p:spPr bwMode="auto">
                <a:xfrm>
                  <a:off x="5454098" y="5034654"/>
                  <a:ext cx="1010159" cy="1358838"/>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82" name="Freeform 75">
                  <a:extLst>
                    <a:ext uri="{FF2B5EF4-FFF2-40B4-BE49-F238E27FC236}">
                      <a16:creationId xmlns:a16="http://schemas.microsoft.com/office/drawing/2014/main" id="{FCB4CB05-B021-8443-8195-12B4D07A1F5A}"/>
                    </a:ext>
                  </a:extLst>
                </p:cNvPr>
                <p:cNvSpPr>
                  <a:spLocks/>
                </p:cNvSpPr>
                <p:nvPr/>
              </p:nvSpPr>
              <p:spPr bwMode="auto">
                <a:xfrm>
                  <a:off x="6300630" y="4465064"/>
                  <a:ext cx="956730" cy="1476999"/>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83" name="Freeform 95">
                  <a:extLst>
                    <a:ext uri="{FF2B5EF4-FFF2-40B4-BE49-F238E27FC236}">
                      <a16:creationId xmlns:a16="http://schemas.microsoft.com/office/drawing/2014/main" id="{DD9D516E-9B6A-4945-ADE4-904E55F73E8B}"/>
                    </a:ext>
                  </a:extLst>
                </p:cNvPr>
                <p:cNvSpPr>
                  <a:spLocks/>
                </p:cNvSpPr>
                <p:nvPr/>
              </p:nvSpPr>
              <p:spPr bwMode="auto">
                <a:xfrm>
                  <a:off x="6370755" y="3288008"/>
                  <a:ext cx="1228889" cy="1589099"/>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grpFill/>
                <a:ln w="9525" cmpd="sng">
                  <a:solidFill>
                    <a:srgbClr val="DFF5DB"/>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sp>
            <p:nvSpPr>
              <p:cNvPr id="177" name="TextBox 176">
                <a:extLst>
                  <a:ext uri="{FF2B5EF4-FFF2-40B4-BE49-F238E27FC236}">
                    <a16:creationId xmlns:a16="http://schemas.microsoft.com/office/drawing/2014/main" id="{BABAFF6C-1FA7-F54E-A244-AD9A8A8B07C8}"/>
                  </a:ext>
                </a:extLst>
              </p:cNvPr>
              <p:cNvSpPr txBox="1"/>
              <p:nvPr/>
            </p:nvSpPr>
            <p:spPr>
              <a:xfrm>
                <a:off x="2384222" y="3378779"/>
                <a:ext cx="1679772"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6</a:t>
                </a:r>
              </a:p>
              <a:p>
                <a:pPr algn="ctr"/>
                <a:r>
                  <a:rPr lang="en-US" sz="1100" dirty="0">
                    <a:solidFill>
                      <a:schemeClr val="tx1">
                        <a:lumMod val="75000"/>
                        <a:lumOff val="25000"/>
                      </a:schemeClr>
                    </a:solidFill>
                    <a:latin typeface="Century Gothic" panose="020B0502020202020204" pitchFamily="34" charset="0"/>
                  </a:rPr>
                  <a:t>Ongoing Projects</a:t>
                </a:r>
              </a:p>
            </p:txBody>
          </p:sp>
        </p:grpSp>
        <p:grpSp>
          <p:nvGrpSpPr>
            <p:cNvPr id="108" name="Group 107">
              <a:extLst>
                <a:ext uri="{FF2B5EF4-FFF2-40B4-BE49-F238E27FC236}">
                  <a16:creationId xmlns:a16="http://schemas.microsoft.com/office/drawing/2014/main" id="{C200BABC-2A9E-9B4C-B7D7-99310C00D81B}"/>
                </a:ext>
              </a:extLst>
            </p:cNvPr>
            <p:cNvGrpSpPr/>
            <p:nvPr/>
          </p:nvGrpSpPr>
          <p:grpSpPr>
            <a:xfrm>
              <a:off x="4463405" y="2567742"/>
              <a:ext cx="3584020" cy="1558221"/>
              <a:chOff x="4327838" y="2372049"/>
              <a:chExt cx="3584020" cy="1558221"/>
            </a:xfrm>
          </p:grpSpPr>
          <p:grpSp>
            <p:nvGrpSpPr>
              <p:cNvPr id="161" name="Group 160">
                <a:extLst>
                  <a:ext uri="{FF2B5EF4-FFF2-40B4-BE49-F238E27FC236}">
                    <a16:creationId xmlns:a16="http://schemas.microsoft.com/office/drawing/2014/main" id="{1FBD03BC-751B-5F4C-819D-734F1C228918}"/>
                  </a:ext>
                </a:extLst>
              </p:cNvPr>
              <p:cNvGrpSpPr/>
              <p:nvPr/>
            </p:nvGrpSpPr>
            <p:grpSpPr>
              <a:xfrm>
                <a:off x="4327838" y="2372049"/>
                <a:ext cx="818221" cy="627846"/>
                <a:chOff x="6338245" y="1451510"/>
                <a:chExt cx="818221" cy="627846"/>
              </a:xfrm>
            </p:grpSpPr>
            <p:sp>
              <p:nvSpPr>
                <p:cNvPr id="172" name="Teardrop 171">
                  <a:extLst>
                    <a:ext uri="{FF2B5EF4-FFF2-40B4-BE49-F238E27FC236}">
                      <a16:creationId xmlns:a16="http://schemas.microsoft.com/office/drawing/2014/main" id="{94799B56-471B-B54E-A679-7729BAC0013D}"/>
                    </a:ext>
                  </a:extLst>
                </p:cNvPr>
                <p:cNvSpPr/>
                <p:nvPr/>
              </p:nvSpPr>
              <p:spPr>
                <a:xfrm rot="5400000">
                  <a:off x="6338245" y="1451510"/>
                  <a:ext cx="627846" cy="627846"/>
                </a:xfrm>
                <a:prstGeom prst="teardrop">
                  <a:avLst/>
                </a:prstGeom>
                <a:solidFill>
                  <a:srgbClr val="42AA5D"/>
                </a:solidFill>
                <a:ln>
                  <a:solidFill>
                    <a:srgbClr val="42AA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18182BF1-F343-7C48-83FF-D7E9C1A790EE}"/>
                    </a:ext>
                  </a:extLst>
                </p:cNvPr>
                <p:cNvSpPr txBox="1"/>
                <p:nvPr/>
              </p:nvSpPr>
              <p:spPr>
                <a:xfrm>
                  <a:off x="6371926" y="1618403"/>
                  <a:ext cx="784540"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NW</a:t>
                  </a:r>
                </a:p>
              </p:txBody>
            </p:sp>
          </p:grpSp>
          <p:grpSp>
            <p:nvGrpSpPr>
              <p:cNvPr id="162" name="Group 161">
                <a:extLst>
                  <a:ext uri="{FF2B5EF4-FFF2-40B4-BE49-F238E27FC236}">
                    <a16:creationId xmlns:a16="http://schemas.microsoft.com/office/drawing/2014/main" id="{652EEB31-F28C-FB47-8AD2-3CE6ECD1880A}"/>
                  </a:ext>
                </a:extLst>
              </p:cNvPr>
              <p:cNvGrpSpPr/>
              <p:nvPr/>
            </p:nvGrpSpPr>
            <p:grpSpPr>
              <a:xfrm>
                <a:off x="5027896" y="2687448"/>
                <a:ext cx="1399350" cy="1019447"/>
                <a:chOff x="3154802" y="5119880"/>
                <a:chExt cx="2813421" cy="2049618"/>
              </a:xfrm>
              <a:solidFill>
                <a:srgbClr val="42AA5D"/>
              </a:solidFill>
            </p:grpSpPr>
            <p:sp>
              <p:nvSpPr>
                <p:cNvPr id="165" name="Freeform 59">
                  <a:extLst>
                    <a:ext uri="{FF2B5EF4-FFF2-40B4-BE49-F238E27FC236}">
                      <a16:creationId xmlns:a16="http://schemas.microsoft.com/office/drawing/2014/main" id="{A31DA12F-ED52-7E4B-8A1E-F1696EDCFC67}"/>
                    </a:ext>
                  </a:extLst>
                </p:cNvPr>
                <p:cNvSpPr>
                  <a:spLocks/>
                </p:cNvSpPr>
                <p:nvPr/>
              </p:nvSpPr>
              <p:spPr bwMode="auto">
                <a:xfrm>
                  <a:off x="3418614" y="5119880"/>
                  <a:ext cx="961738" cy="771069"/>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6" name="Freeform 60">
                  <a:extLst>
                    <a:ext uri="{FF2B5EF4-FFF2-40B4-BE49-F238E27FC236}">
                      <a16:creationId xmlns:a16="http://schemas.microsoft.com/office/drawing/2014/main" id="{E0F418D0-7B72-BF46-AD26-BD61EA4FEC1A}"/>
                    </a:ext>
                  </a:extLst>
                </p:cNvPr>
                <p:cNvSpPr>
                  <a:spLocks/>
                </p:cNvSpPr>
                <p:nvPr/>
              </p:nvSpPr>
              <p:spPr bwMode="auto">
                <a:xfrm>
                  <a:off x="3154802" y="5351654"/>
                  <a:ext cx="1008490" cy="1274006"/>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7" name="Freeform 61">
                  <a:extLst>
                    <a:ext uri="{FF2B5EF4-FFF2-40B4-BE49-F238E27FC236}">
                      <a16:creationId xmlns:a16="http://schemas.microsoft.com/office/drawing/2014/main" id="{A6535A67-FD1F-4841-A605-F095232AC895}"/>
                    </a:ext>
                  </a:extLst>
                </p:cNvPr>
                <p:cNvSpPr>
                  <a:spLocks/>
                </p:cNvSpPr>
                <p:nvPr/>
              </p:nvSpPr>
              <p:spPr bwMode="auto">
                <a:xfrm>
                  <a:off x="3560536" y="5371348"/>
                  <a:ext cx="1046892" cy="996784"/>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8" name="Freeform 63">
                  <a:extLst>
                    <a:ext uri="{FF2B5EF4-FFF2-40B4-BE49-F238E27FC236}">
                      <a16:creationId xmlns:a16="http://schemas.microsoft.com/office/drawing/2014/main" id="{9068B215-11BE-E047-9473-C94493ACC258}"/>
                    </a:ext>
                  </a:extLst>
                </p:cNvPr>
                <p:cNvSpPr>
                  <a:spLocks/>
                </p:cNvSpPr>
                <p:nvPr/>
              </p:nvSpPr>
              <p:spPr bwMode="auto">
                <a:xfrm>
                  <a:off x="4173312" y="6156051"/>
                  <a:ext cx="1076947" cy="1013447"/>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69" name="Freeform 64">
                  <a:extLst>
                    <a:ext uri="{FF2B5EF4-FFF2-40B4-BE49-F238E27FC236}">
                      <a16:creationId xmlns:a16="http://schemas.microsoft.com/office/drawing/2014/main" id="{2E263BFF-B65C-AF44-82D9-289FFACC087F}"/>
                    </a:ext>
                  </a:extLst>
                </p:cNvPr>
                <p:cNvSpPr>
                  <a:spLocks/>
                </p:cNvSpPr>
                <p:nvPr/>
              </p:nvSpPr>
              <p:spPr bwMode="auto">
                <a:xfrm>
                  <a:off x="4475523" y="5372862"/>
                  <a:ext cx="868236" cy="884683"/>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0" name="Freeform 65">
                  <a:extLst>
                    <a:ext uri="{FF2B5EF4-FFF2-40B4-BE49-F238E27FC236}">
                      <a16:creationId xmlns:a16="http://schemas.microsoft.com/office/drawing/2014/main" id="{375BF552-23CD-974D-91F7-72A0C3A5FCD2}"/>
                    </a:ext>
                  </a:extLst>
                </p:cNvPr>
                <p:cNvSpPr>
                  <a:spLocks/>
                </p:cNvSpPr>
                <p:nvPr/>
              </p:nvSpPr>
              <p:spPr bwMode="auto">
                <a:xfrm>
                  <a:off x="4819479" y="5674322"/>
                  <a:ext cx="664534" cy="89983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71" name="Freeform 66">
                  <a:extLst>
                    <a:ext uri="{FF2B5EF4-FFF2-40B4-BE49-F238E27FC236}">
                      <a16:creationId xmlns:a16="http://schemas.microsoft.com/office/drawing/2014/main" id="{18451A53-EF46-0341-B0C0-55CAA4CB0860}"/>
                    </a:ext>
                  </a:extLst>
                </p:cNvPr>
                <p:cNvSpPr>
                  <a:spLocks/>
                </p:cNvSpPr>
                <p:nvPr/>
              </p:nvSpPr>
              <p:spPr bwMode="auto">
                <a:xfrm>
                  <a:off x="5018173" y="5487993"/>
                  <a:ext cx="950050" cy="916497"/>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grpFill/>
                <a:ln w="9525" cmpd="sng">
                  <a:solidFill>
                    <a:srgbClr val="42AA5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63" name="TextBox 162">
                <a:extLst>
                  <a:ext uri="{FF2B5EF4-FFF2-40B4-BE49-F238E27FC236}">
                    <a16:creationId xmlns:a16="http://schemas.microsoft.com/office/drawing/2014/main" id="{A25B993E-48D5-0B4A-A034-0836D918532E}"/>
                  </a:ext>
                </a:extLst>
              </p:cNvPr>
              <p:cNvSpPr txBox="1"/>
              <p:nvPr/>
            </p:nvSpPr>
            <p:spPr>
              <a:xfrm>
                <a:off x="6396248" y="2641701"/>
                <a:ext cx="1317786"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73</a:t>
                </a:r>
              </a:p>
              <a:p>
                <a:pPr algn="ctr"/>
                <a:r>
                  <a:rPr lang="en-US" sz="1100" dirty="0">
                    <a:solidFill>
                      <a:schemeClr val="tx1">
                        <a:lumMod val="75000"/>
                        <a:lumOff val="25000"/>
                      </a:schemeClr>
                    </a:solidFill>
                    <a:latin typeface="Century Gothic" panose="020B0502020202020204" pitchFamily="34" charset="0"/>
                  </a:rPr>
                  <a:t>New Projects</a:t>
                </a:r>
              </a:p>
            </p:txBody>
          </p:sp>
          <p:sp>
            <p:nvSpPr>
              <p:cNvPr id="164" name="TextBox 163">
                <a:extLst>
                  <a:ext uri="{FF2B5EF4-FFF2-40B4-BE49-F238E27FC236}">
                    <a16:creationId xmlns:a16="http://schemas.microsoft.com/office/drawing/2014/main" id="{4D9D7E80-E07C-5D4F-984A-48026CBB98FB}"/>
                  </a:ext>
                </a:extLst>
              </p:cNvPr>
              <p:cNvSpPr txBox="1"/>
              <p:nvPr/>
            </p:nvSpPr>
            <p:spPr>
              <a:xfrm>
                <a:off x="6232086" y="3289195"/>
                <a:ext cx="1679772"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7</a:t>
                </a:r>
              </a:p>
              <a:p>
                <a:pPr algn="ctr"/>
                <a:r>
                  <a:rPr lang="en-US" sz="1100" dirty="0">
                    <a:solidFill>
                      <a:schemeClr val="tx1">
                        <a:lumMod val="75000"/>
                        <a:lumOff val="25000"/>
                      </a:schemeClr>
                    </a:solidFill>
                    <a:latin typeface="Century Gothic" panose="020B0502020202020204" pitchFamily="34" charset="0"/>
                  </a:rPr>
                  <a:t>Ongoing Projects</a:t>
                </a:r>
              </a:p>
            </p:txBody>
          </p:sp>
        </p:grpSp>
        <p:grpSp>
          <p:nvGrpSpPr>
            <p:cNvPr id="109" name="Group 108">
              <a:extLst>
                <a:ext uri="{FF2B5EF4-FFF2-40B4-BE49-F238E27FC236}">
                  <a16:creationId xmlns:a16="http://schemas.microsoft.com/office/drawing/2014/main" id="{A41AFF3B-031B-3D49-A826-0A4579C4428A}"/>
                </a:ext>
              </a:extLst>
            </p:cNvPr>
            <p:cNvGrpSpPr/>
            <p:nvPr/>
          </p:nvGrpSpPr>
          <p:grpSpPr>
            <a:xfrm>
              <a:off x="7875216" y="2529830"/>
              <a:ext cx="3827084" cy="1615246"/>
              <a:chOff x="7739649" y="2334137"/>
              <a:chExt cx="3827084" cy="1615246"/>
            </a:xfrm>
          </p:grpSpPr>
          <p:grpSp>
            <p:nvGrpSpPr>
              <p:cNvPr id="148" name="Group 147">
                <a:extLst>
                  <a:ext uri="{FF2B5EF4-FFF2-40B4-BE49-F238E27FC236}">
                    <a16:creationId xmlns:a16="http://schemas.microsoft.com/office/drawing/2014/main" id="{6104B735-D7EC-0B44-B2D4-6B75E47AE186}"/>
                  </a:ext>
                </a:extLst>
              </p:cNvPr>
              <p:cNvGrpSpPr/>
              <p:nvPr/>
            </p:nvGrpSpPr>
            <p:grpSpPr>
              <a:xfrm>
                <a:off x="7739649" y="2334137"/>
                <a:ext cx="803208" cy="627846"/>
                <a:chOff x="6370066" y="2293699"/>
                <a:chExt cx="803208" cy="627846"/>
              </a:xfrm>
            </p:grpSpPr>
            <p:sp>
              <p:nvSpPr>
                <p:cNvPr id="159" name="Teardrop 158">
                  <a:extLst>
                    <a:ext uri="{FF2B5EF4-FFF2-40B4-BE49-F238E27FC236}">
                      <a16:creationId xmlns:a16="http://schemas.microsoft.com/office/drawing/2014/main" id="{BB635264-3E68-1447-B2F3-4567B047848B}"/>
                    </a:ext>
                  </a:extLst>
                </p:cNvPr>
                <p:cNvSpPr/>
                <p:nvPr/>
              </p:nvSpPr>
              <p:spPr>
                <a:xfrm rot="5400000">
                  <a:off x="6370066" y="2293699"/>
                  <a:ext cx="627846" cy="627846"/>
                </a:xfrm>
                <a:prstGeom prst="teardrop">
                  <a:avLst/>
                </a:prstGeom>
                <a:solidFill>
                  <a:srgbClr val="9CC780"/>
                </a:solidFill>
                <a:ln>
                  <a:solidFill>
                    <a:srgbClr val="9CC7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a:extLst>
                    <a:ext uri="{FF2B5EF4-FFF2-40B4-BE49-F238E27FC236}">
                      <a16:creationId xmlns:a16="http://schemas.microsoft.com/office/drawing/2014/main" id="{15BB016D-B2B0-8842-AFF1-AB87F7E3D711}"/>
                    </a:ext>
                  </a:extLst>
                </p:cNvPr>
                <p:cNvSpPr txBox="1"/>
                <p:nvPr/>
              </p:nvSpPr>
              <p:spPr>
                <a:xfrm>
                  <a:off x="6433470" y="2434967"/>
                  <a:ext cx="739804"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NC</a:t>
                  </a:r>
                </a:p>
              </p:txBody>
            </p:sp>
          </p:grpSp>
          <p:grpSp>
            <p:nvGrpSpPr>
              <p:cNvPr id="149" name="Group 148">
                <a:extLst>
                  <a:ext uri="{FF2B5EF4-FFF2-40B4-BE49-F238E27FC236}">
                    <a16:creationId xmlns:a16="http://schemas.microsoft.com/office/drawing/2014/main" id="{67CFE345-4058-184E-BB6F-6F3278311D1D}"/>
                  </a:ext>
                </a:extLst>
              </p:cNvPr>
              <p:cNvGrpSpPr/>
              <p:nvPr/>
            </p:nvGrpSpPr>
            <p:grpSpPr>
              <a:xfrm>
                <a:off x="8308326" y="2700328"/>
                <a:ext cx="1741096" cy="1162470"/>
                <a:chOff x="4782007" y="4686714"/>
                <a:chExt cx="3167393" cy="2114760"/>
              </a:xfrm>
              <a:solidFill>
                <a:srgbClr val="9CC780"/>
              </a:solidFill>
            </p:grpSpPr>
            <p:sp>
              <p:nvSpPr>
                <p:cNvPr id="152" name="Freeform 62">
                  <a:extLst>
                    <a:ext uri="{FF2B5EF4-FFF2-40B4-BE49-F238E27FC236}">
                      <a16:creationId xmlns:a16="http://schemas.microsoft.com/office/drawing/2014/main" id="{246EE1A7-2BE8-984F-8220-9E30F7CD2B5F}"/>
                    </a:ext>
                  </a:extLst>
                </p:cNvPr>
                <p:cNvSpPr>
                  <a:spLocks/>
                </p:cNvSpPr>
                <p:nvPr/>
              </p:nvSpPr>
              <p:spPr bwMode="auto">
                <a:xfrm>
                  <a:off x="5144329" y="4686714"/>
                  <a:ext cx="1457635" cy="1302787"/>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3" name="Freeform 70">
                  <a:extLst>
                    <a:ext uri="{FF2B5EF4-FFF2-40B4-BE49-F238E27FC236}">
                      <a16:creationId xmlns:a16="http://schemas.microsoft.com/office/drawing/2014/main" id="{8A4D52D8-63F0-654A-A136-FA02119556D1}"/>
                    </a:ext>
                  </a:extLst>
                </p:cNvPr>
                <p:cNvSpPr>
                  <a:spLocks/>
                </p:cNvSpPr>
                <p:nvPr/>
              </p:nvSpPr>
              <p:spPr bwMode="auto">
                <a:xfrm>
                  <a:off x="4782007" y="5177532"/>
                  <a:ext cx="1345766" cy="922555"/>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4" name="Freeform 71">
                  <a:extLst>
                    <a:ext uri="{FF2B5EF4-FFF2-40B4-BE49-F238E27FC236}">
                      <a16:creationId xmlns:a16="http://schemas.microsoft.com/office/drawing/2014/main" id="{F44C25A6-38FC-914E-9445-CC67CF378B3C}"/>
                    </a:ext>
                  </a:extLst>
                </p:cNvPr>
                <p:cNvSpPr>
                  <a:spLocks/>
                </p:cNvSpPr>
                <p:nvPr/>
              </p:nvSpPr>
              <p:spPr bwMode="auto">
                <a:xfrm>
                  <a:off x="6386574" y="5545644"/>
                  <a:ext cx="330598" cy="443857"/>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5" name="Freeform 72">
                  <a:extLst>
                    <a:ext uri="{FF2B5EF4-FFF2-40B4-BE49-F238E27FC236}">
                      <a16:creationId xmlns:a16="http://schemas.microsoft.com/office/drawing/2014/main" id="{9145B8A4-6033-A045-90C5-149C12CBBC93}"/>
                    </a:ext>
                  </a:extLst>
                </p:cNvPr>
                <p:cNvSpPr>
                  <a:spLocks/>
                </p:cNvSpPr>
                <p:nvPr/>
              </p:nvSpPr>
              <p:spPr bwMode="auto">
                <a:xfrm>
                  <a:off x="6533508" y="5532011"/>
                  <a:ext cx="1005151" cy="627157"/>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6" name="Freeform 73">
                  <a:extLst>
                    <a:ext uri="{FF2B5EF4-FFF2-40B4-BE49-F238E27FC236}">
                      <a16:creationId xmlns:a16="http://schemas.microsoft.com/office/drawing/2014/main" id="{B72CCE5C-4438-1148-A969-A7B75B1BACD3}"/>
                    </a:ext>
                  </a:extLst>
                </p:cNvPr>
                <p:cNvSpPr>
                  <a:spLocks/>
                </p:cNvSpPr>
                <p:nvPr/>
              </p:nvSpPr>
              <p:spPr bwMode="auto">
                <a:xfrm>
                  <a:off x="7131254" y="5097244"/>
                  <a:ext cx="818146" cy="869536"/>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7" name="Freeform 79">
                  <a:extLst>
                    <a:ext uri="{FF2B5EF4-FFF2-40B4-BE49-F238E27FC236}">
                      <a16:creationId xmlns:a16="http://schemas.microsoft.com/office/drawing/2014/main" id="{C9BEE89F-CBC3-8641-A79C-9C61913A4712}"/>
                    </a:ext>
                  </a:extLst>
                </p:cNvPr>
                <p:cNvSpPr>
                  <a:spLocks/>
                </p:cNvSpPr>
                <p:nvPr/>
              </p:nvSpPr>
              <p:spPr bwMode="auto">
                <a:xfrm>
                  <a:off x="5835579" y="5765303"/>
                  <a:ext cx="946711" cy="996784"/>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8" name="Freeform 80">
                  <a:extLst>
                    <a:ext uri="{FF2B5EF4-FFF2-40B4-BE49-F238E27FC236}">
                      <a16:creationId xmlns:a16="http://schemas.microsoft.com/office/drawing/2014/main" id="{FE4A7E9F-82B9-9945-92F4-296E610EEF05}"/>
                    </a:ext>
                  </a:extLst>
                </p:cNvPr>
                <p:cNvSpPr>
                  <a:spLocks/>
                </p:cNvSpPr>
                <p:nvPr/>
              </p:nvSpPr>
              <p:spPr bwMode="auto">
                <a:xfrm>
                  <a:off x="6655395" y="6041009"/>
                  <a:ext cx="980106" cy="760465"/>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grpFill/>
                <a:ln w="9525" cmpd="sng">
                  <a:solidFill>
                    <a:srgbClr val="9CC780"/>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50" name="TextBox 149">
                <a:extLst>
                  <a:ext uri="{FF2B5EF4-FFF2-40B4-BE49-F238E27FC236}">
                    <a16:creationId xmlns:a16="http://schemas.microsoft.com/office/drawing/2014/main" id="{347C2E56-CB1B-4245-85DB-6C0217512D61}"/>
                  </a:ext>
                </a:extLst>
              </p:cNvPr>
              <p:cNvSpPr txBox="1"/>
              <p:nvPr/>
            </p:nvSpPr>
            <p:spPr>
              <a:xfrm>
                <a:off x="10069052" y="2660815"/>
                <a:ext cx="1317786"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111</a:t>
                </a:r>
              </a:p>
              <a:p>
                <a:pPr algn="ctr"/>
                <a:r>
                  <a:rPr lang="en-US" sz="1100" dirty="0">
                    <a:solidFill>
                      <a:schemeClr val="tx1">
                        <a:lumMod val="75000"/>
                        <a:lumOff val="25000"/>
                      </a:schemeClr>
                    </a:solidFill>
                    <a:latin typeface="Century Gothic" panose="020B0502020202020204" pitchFamily="34" charset="0"/>
                  </a:rPr>
                  <a:t>New Projects</a:t>
                </a:r>
              </a:p>
            </p:txBody>
          </p:sp>
          <p:sp>
            <p:nvSpPr>
              <p:cNvPr id="151" name="TextBox 150">
                <a:extLst>
                  <a:ext uri="{FF2B5EF4-FFF2-40B4-BE49-F238E27FC236}">
                    <a16:creationId xmlns:a16="http://schemas.microsoft.com/office/drawing/2014/main" id="{51A5E192-AEA2-0940-8682-B4652CA45D8D}"/>
                  </a:ext>
                </a:extLst>
              </p:cNvPr>
              <p:cNvSpPr txBox="1"/>
              <p:nvPr/>
            </p:nvSpPr>
            <p:spPr>
              <a:xfrm>
                <a:off x="9886961" y="3308308"/>
                <a:ext cx="1679772"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7</a:t>
                </a:r>
              </a:p>
              <a:p>
                <a:pPr algn="ctr"/>
                <a:r>
                  <a:rPr lang="en-US" sz="1100" dirty="0">
                    <a:solidFill>
                      <a:schemeClr val="tx1">
                        <a:lumMod val="75000"/>
                        <a:lumOff val="25000"/>
                      </a:schemeClr>
                    </a:solidFill>
                    <a:latin typeface="Century Gothic" panose="020B0502020202020204" pitchFamily="34" charset="0"/>
                  </a:rPr>
                  <a:t>Ongoing Projects</a:t>
                </a:r>
              </a:p>
            </p:txBody>
          </p:sp>
        </p:grpSp>
        <p:grpSp>
          <p:nvGrpSpPr>
            <p:cNvPr id="110" name="Group 109">
              <a:extLst>
                <a:ext uri="{FF2B5EF4-FFF2-40B4-BE49-F238E27FC236}">
                  <a16:creationId xmlns:a16="http://schemas.microsoft.com/office/drawing/2014/main" id="{44989049-6E6D-B842-B576-74C74ED8014F}"/>
                </a:ext>
              </a:extLst>
            </p:cNvPr>
            <p:cNvGrpSpPr/>
            <p:nvPr/>
          </p:nvGrpSpPr>
          <p:grpSpPr>
            <a:xfrm>
              <a:off x="1012559" y="4715689"/>
              <a:ext cx="3196686" cy="1575168"/>
              <a:chOff x="876992" y="4679831"/>
              <a:chExt cx="3196686" cy="1575168"/>
            </a:xfrm>
          </p:grpSpPr>
          <p:grpSp>
            <p:nvGrpSpPr>
              <p:cNvPr id="136" name="Group 135">
                <a:extLst>
                  <a:ext uri="{FF2B5EF4-FFF2-40B4-BE49-F238E27FC236}">
                    <a16:creationId xmlns:a16="http://schemas.microsoft.com/office/drawing/2014/main" id="{6E59F0ED-AE41-4548-BD1A-498508B54981}"/>
                  </a:ext>
                </a:extLst>
              </p:cNvPr>
              <p:cNvGrpSpPr/>
              <p:nvPr/>
            </p:nvGrpSpPr>
            <p:grpSpPr>
              <a:xfrm>
                <a:off x="876992" y="4679831"/>
                <a:ext cx="796711" cy="627846"/>
                <a:chOff x="4254119" y="1451510"/>
                <a:chExt cx="796711" cy="627846"/>
              </a:xfrm>
            </p:grpSpPr>
            <p:sp>
              <p:nvSpPr>
                <p:cNvPr id="146" name="Teardrop 145">
                  <a:extLst>
                    <a:ext uri="{FF2B5EF4-FFF2-40B4-BE49-F238E27FC236}">
                      <a16:creationId xmlns:a16="http://schemas.microsoft.com/office/drawing/2014/main" id="{8FEDDFEC-1C47-EC4C-B1B0-C8D94DBAC717}"/>
                    </a:ext>
                  </a:extLst>
                </p:cNvPr>
                <p:cNvSpPr/>
                <p:nvPr/>
              </p:nvSpPr>
              <p:spPr>
                <a:xfrm rot="5400000">
                  <a:off x="4254119" y="1451510"/>
                  <a:ext cx="627846" cy="627846"/>
                </a:xfrm>
                <a:prstGeom prst="teardrop">
                  <a:avLst/>
                </a:prstGeom>
                <a:solidFill>
                  <a:srgbClr val="006D2C"/>
                </a:solidFill>
                <a:ln>
                  <a:solidFill>
                    <a:srgbClr val="006D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a:extLst>
                    <a:ext uri="{FF2B5EF4-FFF2-40B4-BE49-F238E27FC236}">
                      <a16:creationId xmlns:a16="http://schemas.microsoft.com/office/drawing/2014/main" id="{51DFFC72-FD04-A14D-9067-CB81A98408E0}"/>
                    </a:ext>
                  </a:extLst>
                </p:cNvPr>
                <p:cNvSpPr txBox="1"/>
                <p:nvPr/>
              </p:nvSpPr>
              <p:spPr>
                <a:xfrm>
                  <a:off x="4339281" y="1609752"/>
                  <a:ext cx="711549"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SW</a:t>
                  </a:r>
                </a:p>
              </p:txBody>
            </p:sp>
          </p:grpSp>
          <p:grpSp>
            <p:nvGrpSpPr>
              <p:cNvPr id="137" name="Group 136">
                <a:extLst>
                  <a:ext uri="{FF2B5EF4-FFF2-40B4-BE49-F238E27FC236}">
                    <a16:creationId xmlns:a16="http://schemas.microsoft.com/office/drawing/2014/main" id="{757ED56B-A1BD-AB4A-8852-2B5D6FD0D248}"/>
                  </a:ext>
                </a:extLst>
              </p:cNvPr>
              <p:cNvGrpSpPr/>
              <p:nvPr/>
            </p:nvGrpSpPr>
            <p:grpSpPr>
              <a:xfrm>
                <a:off x="1566378" y="4993754"/>
                <a:ext cx="1056329" cy="1128001"/>
                <a:chOff x="3575422" y="5252259"/>
                <a:chExt cx="1349105" cy="1440643"/>
              </a:xfrm>
              <a:solidFill>
                <a:srgbClr val="006D2B"/>
              </a:solidFill>
            </p:grpSpPr>
            <p:sp>
              <p:nvSpPr>
                <p:cNvPr id="140" name="Freeform 76">
                  <a:extLst>
                    <a:ext uri="{FF2B5EF4-FFF2-40B4-BE49-F238E27FC236}">
                      <a16:creationId xmlns:a16="http://schemas.microsoft.com/office/drawing/2014/main" id="{8AFC08EF-AA44-FC4F-8EE8-6FFD8987492F}"/>
                    </a:ext>
                  </a:extLst>
                </p:cNvPr>
                <p:cNvSpPr>
                  <a:spLocks/>
                </p:cNvSpPr>
                <p:nvPr/>
              </p:nvSpPr>
              <p:spPr bwMode="auto">
                <a:xfrm>
                  <a:off x="3613824" y="5252259"/>
                  <a:ext cx="754697" cy="889228"/>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1" name="Freeform 77">
                  <a:extLst>
                    <a:ext uri="{FF2B5EF4-FFF2-40B4-BE49-F238E27FC236}">
                      <a16:creationId xmlns:a16="http://schemas.microsoft.com/office/drawing/2014/main" id="{0283C288-F8F8-764B-8BB4-996236F82C9F}"/>
                    </a:ext>
                  </a:extLst>
                </p:cNvPr>
                <p:cNvSpPr>
                  <a:spLocks/>
                </p:cNvSpPr>
                <p:nvPr/>
              </p:nvSpPr>
              <p:spPr bwMode="auto">
                <a:xfrm>
                  <a:off x="4124747" y="5715809"/>
                  <a:ext cx="402393" cy="510510"/>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2" name="Freeform 78">
                  <a:extLst>
                    <a:ext uri="{FF2B5EF4-FFF2-40B4-BE49-F238E27FC236}">
                      <a16:creationId xmlns:a16="http://schemas.microsoft.com/office/drawing/2014/main" id="{9975CD10-7306-7F4F-9E77-4FF178FAD552}"/>
                    </a:ext>
                  </a:extLst>
                </p:cNvPr>
                <p:cNvSpPr>
                  <a:spLocks/>
                </p:cNvSpPr>
                <p:nvPr/>
              </p:nvSpPr>
              <p:spPr bwMode="auto">
                <a:xfrm>
                  <a:off x="4495419" y="5721869"/>
                  <a:ext cx="360652" cy="372658"/>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3" name="Freeform 82">
                  <a:extLst>
                    <a:ext uri="{FF2B5EF4-FFF2-40B4-BE49-F238E27FC236}">
                      <a16:creationId xmlns:a16="http://schemas.microsoft.com/office/drawing/2014/main" id="{69206BE8-9BDE-4145-A46D-E02E888CB2CC}"/>
                    </a:ext>
                  </a:extLst>
                </p:cNvPr>
                <p:cNvSpPr>
                  <a:spLocks/>
                </p:cNvSpPr>
                <p:nvPr/>
              </p:nvSpPr>
              <p:spPr bwMode="auto">
                <a:xfrm>
                  <a:off x="3575422" y="5783978"/>
                  <a:ext cx="796439" cy="711989"/>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4" name="Freeform 83">
                  <a:extLst>
                    <a:ext uri="{FF2B5EF4-FFF2-40B4-BE49-F238E27FC236}">
                      <a16:creationId xmlns:a16="http://schemas.microsoft.com/office/drawing/2014/main" id="{6E5B5853-552C-5849-B954-9DC2FB04920E}"/>
                    </a:ext>
                  </a:extLst>
                </p:cNvPr>
                <p:cNvSpPr>
                  <a:spLocks/>
                </p:cNvSpPr>
                <p:nvPr/>
              </p:nvSpPr>
              <p:spPr bwMode="auto">
                <a:xfrm>
                  <a:off x="4266671" y="5871842"/>
                  <a:ext cx="657856" cy="821060"/>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5" name="Freeform 85">
                  <a:extLst>
                    <a:ext uri="{FF2B5EF4-FFF2-40B4-BE49-F238E27FC236}">
                      <a16:creationId xmlns:a16="http://schemas.microsoft.com/office/drawing/2014/main" id="{61F7EA4B-184C-F045-A459-7565E9166F9D}"/>
                    </a:ext>
                  </a:extLst>
                </p:cNvPr>
                <p:cNvSpPr>
                  <a:spLocks/>
                </p:cNvSpPr>
                <p:nvPr/>
              </p:nvSpPr>
              <p:spPr bwMode="auto">
                <a:xfrm>
                  <a:off x="3592118" y="6292975"/>
                  <a:ext cx="627803" cy="177239"/>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grpFill/>
                <a:ln w="9525" cmpd="sng">
                  <a:solidFill>
                    <a:srgbClr val="006D2B"/>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grpSp>
          <p:sp>
            <p:nvSpPr>
              <p:cNvPr id="138" name="TextBox 137">
                <a:extLst>
                  <a:ext uri="{FF2B5EF4-FFF2-40B4-BE49-F238E27FC236}">
                    <a16:creationId xmlns:a16="http://schemas.microsoft.com/office/drawing/2014/main" id="{98FE5A87-CB9C-5C49-888F-EA41FDF5B738}"/>
                  </a:ext>
                </a:extLst>
              </p:cNvPr>
              <p:cNvSpPr txBox="1"/>
              <p:nvPr/>
            </p:nvSpPr>
            <p:spPr>
              <a:xfrm>
                <a:off x="2575996" y="4966431"/>
                <a:ext cx="1317786"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47</a:t>
                </a:r>
              </a:p>
              <a:p>
                <a:pPr algn="ctr"/>
                <a:r>
                  <a:rPr lang="en-US" sz="1100" dirty="0">
                    <a:solidFill>
                      <a:schemeClr val="tx1">
                        <a:lumMod val="75000"/>
                        <a:lumOff val="25000"/>
                      </a:schemeClr>
                    </a:solidFill>
                    <a:latin typeface="Century Gothic" panose="020B0502020202020204" pitchFamily="34" charset="0"/>
                  </a:rPr>
                  <a:t>New Projects</a:t>
                </a:r>
              </a:p>
            </p:txBody>
          </p:sp>
          <p:sp>
            <p:nvSpPr>
              <p:cNvPr id="139" name="TextBox 138">
                <a:extLst>
                  <a:ext uri="{FF2B5EF4-FFF2-40B4-BE49-F238E27FC236}">
                    <a16:creationId xmlns:a16="http://schemas.microsoft.com/office/drawing/2014/main" id="{A2C0B2A1-39BE-1C47-ADC7-81A85BAFA9B5}"/>
                  </a:ext>
                </a:extLst>
              </p:cNvPr>
              <p:cNvSpPr txBox="1"/>
              <p:nvPr/>
            </p:nvSpPr>
            <p:spPr>
              <a:xfrm>
                <a:off x="2393906" y="5613924"/>
                <a:ext cx="1679772"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6</a:t>
                </a:r>
              </a:p>
              <a:p>
                <a:pPr algn="ctr"/>
                <a:r>
                  <a:rPr lang="en-US" sz="1100" dirty="0">
                    <a:solidFill>
                      <a:schemeClr val="tx1">
                        <a:lumMod val="75000"/>
                        <a:lumOff val="25000"/>
                      </a:schemeClr>
                    </a:solidFill>
                    <a:latin typeface="Century Gothic" panose="020B0502020202020204" pitchFamily="34" charset="0"/>
                  </a:rPr>
                  <a:t>Ongoing Projects</a:t>
                </a:r>
              </a:p>
            </p:txBody>
          </p:sp>
        </p:grpSp>
        <p:grpSp>
          <p:nvGrpSpPr>
            <p:cNvPr id="111" name="Group 110">
              <a:extLst>
                <a:ext uri="{FF2B5EF4-FFF2-40B4-BE49-F238E27FC236}">
                  <a16:creationId xmlns:a16="http://schemas.microsoft.com/office/drawing/2014/main" id="{69C2F161-CB47-8F49-8AC0-4CD09DDEA90F}"/>
                </a:ext>
              </a:extLst>
            </p:cNvPr>
            <p:cNvGrpSpPr/>
            <p:nvPr/>
          </p:nvGrpSpPr>
          <p:grpSpPr>
            <a:xfrm>
              <a:off x="4517880" y="4749892"/>
              <a:ext cx="3426264" cy="1534667"/>
              <a:chOff x="4382313" y="4714034"/>
              <a:chExt cx="3426264" cy="1534667"/>
            </a:xfrm>
          </p:grpSpPr>
          <p:grpSp>
            <p:nvGrpSpPr>
              <p:cNvPr id="125" name="Group 124">
                <a:extLst>
                  <a:ext uri="{FF2B5EF4-FFF2-40B4-BE49-F238E27FC236}">
                    <a16:creationId xmlns:a16="http://schemas.microsoft.com/office/drawing/2014/main" id="{0B330B41-D10F-744D-B20B-30E3D03774DA}"/>
                  </a:ext>
                </a:extLst>
              </p:cNvPr>
              <p:cNvGrpSpPr/>
              <p:nvPr/>
            </p:nvGrpSpPr>
            <p:grpSpPr>
              <a:xfrm>
                <a:off x="4382313" y="4714034"/>
                <a:ext cx="712868" cy="627846"/>
                <a:chOff x="4281857" y="3254797"/>
                <a:chExt cx="712868" cy="627846"/>
              </a:xfrm>
            </p:grpSpPr>
            <p:sp>
              <p:nvSpPr>
                <p:cNvPr id="134" name="Teardrop 133">
                  <a:extLst>
                    <a:ext uri="{FF2B5EF4-FFF2-40B4-BE49-F238E27FC236}">
                      <a16:creationId xmlns:a16="http://schemas.microsoft.com/office/drawing/2014/main" id="{0C3B76F3-6C6B-CC4A-BABD-1C93C9C372E5}"/>
                    </a:ext>
                  </a:extLst>
                </p:cNvPr>
                <p:cNvSpPr/>
                <p:nvPr/>
              </p:nvSpPr>
              <p:spPr>
                <a:xfrm rot="5400000">
                  <a:off x="4281857" y="3254797"/>
                  <a:ext cx="627846" cy="627846"/>
                </a:xfrm>
                <a:prstGeom prst="teardrop">
                  <a:avLst/>
                </a:prstGeom>
                <a:solidFill>
                  <a:srgbClr val="00441A"/>
                </a:solidFill>
                <a:ln>
                  <a:solidFill>
                    <a:srgbClr val="0044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F40F206C-2AE4-304B-AE51-CA3471DEA910}"/>
                    </a:ext>
                  </a:extLst>
                </p:cNvPr>
                <p:cNvSpPr txBox="1"/>
                <p:nvPr/>
              </p:nvSpPr>
              <p:spPr>
                <a:xfrm>
                  <a:off x="4410322" y="3412553"/>
                  <a:ext cx="584403"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SE</a:t>
                  </a:r>
                </a:p>
              </p:txBody>
            </p:sp>
          </p:grpSp>
          <p:grpSp>
            <p:nvGrpSpPr>
              <p:cNvPr id="126" name="Group 125">
                <a:extLst>
                  <a:ext uri="{FF2B5EF4-FFF2-40B4-BE49-F238E27FC236}">
                    <a16:creationId xmlns:a16="http://schemas.microsoft.com/office/drawing/2014/main" id="{18CCFC11-7F57-5F4A-9C9B-E77D42A9E04D}"/>
                  </a:ext>
                </a:extLst>
              </p:cNvPr>
              <p:cNvGrpSpPr/>
              <p:nvPr/>
            </p:nvGrpSpPr>
            <p:grpSpPr>
              <a:xfrm>
                <a:off x="5379665" y="5028143"/>
                <a:ext cx="861563" cy="1074390"/>
                <a:chOff x="3492770" y="5052077"/>
                <a:chExt cx="784753" cy="978606"/>
              </a:xfrm>
              <a:solidFill>
                <a:srgbClr val="004319"/>
              </a:solidFill>
            </p:grpSpPr>
            <p:sp>
              <p:nvSpPr>
                <p:cNvPr id="129" name="Freeform 88">
                  <a:extLst>
                    <a:ext uri="{FF2B5EF4-FFF2-40B4-BE49-F238E27FC236}">
                      <a16:creationId xmlns:a16="http://schemas.microsoft.com/office/drawing/2014/main" id="{E8ACD745-2273-8A46-AF1A-6639EBC78E59}"/>
                    </a:ext>
                  </a:extLst>
                </p:cNvPr>
                <p:cNvSpPr>
                  <a:spLocks/>
                </p:cNvSpPr>
                <p:nvPr/>
              </p:nvSpPr>
              <p:spPr bwMode="auto">
                <a:xfrm>
                  <a:off x="3506128" y="5150543"/>
                  <a:ext cx="298873" cy="468093"/>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0" name="Freeform 89">
                  <a:extLst>
                    <a:ext uri="{FF2B5EF4-FFF2-40B4-BE49-F238E27FC236}">
                      <a16:creationId xmlns:a16="http://schemas.microsoft.com/office/drawing/2014/main" id="{9B529B72-9A83-4744-9CFA-73CDB42901DE}"/>
                    </a:ext>
                  </a:extLst>
                </p:cNvPr>
                <p:cNvSpPr>
                  <a:spLocks/>
                </p:cNvSpPr>
                <p:nvPr/>
              </p:nvSpPr>
              <p:spPr bwMode="auto">
                <a:xfrm>
                  <a:off x="3701479" y="5052077"/>
                  <a:ext cx="297204" cy="468093"/>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1" name="Freeform 90">
                  <a:extLst>
                    <a:ext uri="{FF2B5EF4-FFF2-40B4-BE49-F238E27FC236}">
                      <a16:creationId xmlns:a16="http://schemas.microsoft.com/office/drawing/2014/main" id="{6026E4EF-FF4F-E245-9ECB-3FD4B3A47AB5}"/>
                    </a:ext>
                  </a:extLst>
                </p:cNvPr>
                <p:cNvSpPr>
                  <a:spLocks/>
                </p:cNvSpPr>
                <p:nvPr/>
              </p:nvSpPr>
              <p:spPr bwMode="auto">
                <a:xfrm>
                  <a:off x="3863441" y="5179325"/>
                  <a:ext cx="414082" cy="466579"/>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2" name="Freeform 91">
                  <a:extLst>
                    <a:ext uri="{FF2B5EF4-FFF2-40B4-BE49-F238E27FC236}">
                      <a16:creationId xmlns:a16="http://schemas.microsoft.com/office/drawing/2014/main" id="{0B452F3F-AA05-6E4A-8683-9F1B0C424916}"/>
                    </a:ext>
                  </a:extLst>
                </p:cNvPr>
                <p:cNvSpPr>
                  <a:spLocks/>
                </p:cNvSpPr>
                <p:nvPr/>
              </p:nvSpPr>
              <p:spPr bwMode="auto">
                <a:xfrm>
                  <a:off x="3492770" y="5545924"/>
                  <a:ext cx="328927" cy="310548"/>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3" name="Freeform 92">
                  <a:extLst>
                    <a:ext uri="{FF2B5EF4-FFF2-40B4-BE49-F238E27FC236}">
                      <a16:creationId xmlns:a16="http://schemas.microsoft.com/office/drawing/2014/main" id="{06B9B8F4-F8AC-3E4A-B089-C6AAF243996F}"/>
                    </a:ext>
                  </a:extLst>
                </p:cNvPr>
                <p:cNvSpPr>
                  <a:spLocks/>
                </p:cNvSpPr>
                <p:nvPr/>
              </p:nvSpPr>
              <p:spPr bwMode="auto">
                <a:xfrm>
                  <a:off x="3704820" y="5471695"/>
                  <a:ext cx="357313" cy="558988"/>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grpFill/>
                <a:ln w="9525" cmpd="sng">
                  <a:solidFill>
                    <a:srgbClr val="004319"/>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27" name="TextBox 126">
                <a:extLst>
                  <a:ext uri="{FF2B5EF4-FFF2-40B4-BE49-F238E27FC236}">
                    <a16:creationId xmlns:a16="http://schemas.microsoft.com/office/drawing/2014/main" id="{7CB4AB48-FAB6-9F4C-826F-0584A9FFBA43}"/>
                  </a:ext>
                </a:extLst>
              </p:cNvPr>
              <p:cNvSpPr txBox="1"/>
              <p:nvPr/>
            </p:nvSpPr>
            <p:spPr>
              <a:xfrm>
                <a:off x="6292967" y="4960133"/>
                <a:ext cx="1317786"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59</a:t>
                </a:r>
              </a:p>
              <a:p>
                <a:pPr algn="ctr"/>
                <a:r>
                  <a:rPr lang="en-US" sz="1100" dirty="0">
                    <a:solidFill>
                      <a:schemeClr val="tx1">
                        <a:lumMod val="75000"/>
                        <a:lumOff val="25000"/>
                      </a:schemeClr>
                    </a:solidFill>
                    <a:latin typeface="Century Gothic" panose="020B0502020202020204" pitchFamily="34" charset="0"/>
                  </a:rPr>
                  <a:t>New Projects</a:t>
                </a:r>
              </a:p>
            </p:txBody>
          </p:sp>
          <p:sp>
            <p:nvSpPr>
              <p:cNvPr id="128" name="TextBox 127">
                <a:extLst>
                  <a:ext uri="{FF2B5EF4-FFF2-40B4-BE49-F238E27FC236}">
                    <a16:creationId xmlns:a16="http://schemas.microsoft.com/office/drawing/2014/main" id="{5DB585E8-AE65-FA4C-B0A5-EAE3A01BF90F}"/>
                  </a:ext>
                </a:extLst>
              </p:cNvPr>
              <p:cNvSpPr txBox="1"/>
              <p:nvPr/>
            </p:nvSpPr>
            <p:spPr>
              <a:xfrm>
                <a:off x="6128805" y="5607626"/>
                <a:ext cx="1679772"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5</a:t>
                </a:r>
              </a:p>
              <a:p>
                <a:pPr algn="ctr"/>
                <a:r>
                  <a:rPr lang="en-US" sz="1100" dirty="0">
                    <a:solidFill>
                      <a:schemeClr val="tx1">
                        <a:lumMod val="75000"/>
                        <a:lumOff val="25000"/>
                      </a:schemeClr>
                    </a:solidFill>
                    <a:latin typeface="Century Gothic" panose="020B0502020202020204" pitchFamily="34" charset="0"/>
                  </a:rPr>
                  <a:t>Ongoing Projects</a:t>
                </a:r>
              </a:p>
            </p:txBody>
          </p:sp>
        </p:grpSp>
        <p:grpSp>
          <p:nvGrpSpPr>
            <p:cNvPr id="112" name="Group 111">
              <a:extLst>
                <a:ext uri="{FF2B5EF4-FFF2-40B4-BE49-F238E27FC236}">
                  <a16:creationId xmlns:a16="http://schemas.microsoft.com/office/drawing/2014/main" id="{1412B654-FD42-DA44-9FE4-F23C0834FB4D}"/>
                </a:ext>
              </a:extLst>
            </p:cNvPr>
            <p:cNvGrpSpPr/>
            <p:nvPr/>
          </p:nvGrpSpPr>
          <p:grpSpPr>
            <a:xfrm>
              <a:off x="8157735" y="4631022"/>
              <a:ext cx="3514403" cy="1555071"/>
              <a:chOff x="8022168" y="4595164"/>
              <a:chExt cx="3514403" cy="1555071"/>
            </a:xfrm>
          </p:grpSpPr>
          <p:grpSp>
            <p:nvGrpSpPr>
              <p:cNvPr id="113" name="Group 112">
                <a:extLst>
                  <a:ext uri="{FF2B5EF4-FFF2-40B4-BE49-F238E27FC236}">
                    <a16:creationId xmlns:a16="http://schemas.microsoft.com/office/drawing/2014/main" id="{71B212EC-1674-9B4A-8D71-2DF1BB7129D8}"/>
                  </a:ext>
                </a:extLst>
              </p:cNvPr>
              <p:cNvGrpSpPr/>
              <p:nvPr/>
            </p:nvGrpSpPr>
            <p:grpSpPr>
              <a:xfrm>
                <a:off x="8022168" y="4595164"/>
                <a:ext cx="679819" cy="627846"/>
                <a:chOff x="4254119" y="2297797"/>
                <a:chExt cx="679819" cy="627846"/>
              </a:xfrm>
            </p:grpSpPr>
            <p:sp>
              <p:nvSpPr>
                <p:cNvPr id="123" name="Teardrop 122">
                  <a:extLst>
                    <a:ext uri="{FF2B5EF4-FFF2-40B4-BE49-F238E27FC236}">
                      <a16:creationId xmlns:a16="http://schemas.microsoft.com/office/drawing/2014/main" id="{258CF385-A6F4-6140-8948-409A1A632A78}"/>
                    </a:ext>
                  </a:extLst>
                </p:cNvPr>
                <p:cNvSpPr/>
                <p:nvPr/>
              </p:nvSpPr>
              <p:spPr>
                <a:xfrm rot="5400000">
                  <a:off x="4254119" y="2297797"/>
                  <a:ext cx="627846" cy="627846"/>
                </a:xfrm>
                <a:prstGeom prst="teardrop">
                  <a:avLst/>
                </a:prstGeom>
                <a:solidFill>
                  <a:srgbClr val="A4D99F"/>
                </a:solidFill>
                <a:ln>
                  <a:solidFill>
                    <a:srgbClr val="A4D9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xtBox 123">
                  <a:extLst>
                    <a:ext uri="{FF2B5EF4-FFF2-40B4-BE49-F238E27FC236}">
                      <a16:creationId xmlns:a16="http://schemas.microsoft.com/office/drawing/2014/main" id="{D04B47D1-9F1B-4245-8B42-3EC05D320B86}"/>
                    </a:ext>
                  </a:extLst>
                </p:cNvPr>
                <p:cNvSpPr txBox="1"/>
                <p:nvPr/>
              </p:nvSpPr>
              <p:spPr>
                <a:xfrm>
                  <a:off x="4361309" y="2442071"/>
                  <a:ext cx="572629"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SS</a:t>
                  </a:r>
                </a:p>
              </p:txBody>
            </p:sp>
          </p:grpSp>
          <p:grpSp>
            <p:nvGrpSpPr>
              <p:cNvPr id="114" name="Group 113">
                <a:extLst>
                  <a:ext uri="{FF2B5EF4-FFF2-40B4-BE49-F238E27FC236}">
                    <a16:creationId xmlns:a16="http://schemas.microsoft.com/office/drawing/2014/main" id="{BB3A0EDD-5A68-DE42-A1E9-0861709CC84E}"/>
                  </a:ext>
                </a:extLst>
              </p:cNvPr>
              <p:cNvGrpSpPr/>
              <p:nvPr/>
            </p:nvGrpSpPr>
            <p:grpSpPr>
              <a:xfrm>
                <a:off x="8693151" y="5011293"/>
                <a:ext cx="1311444" cy="1047242"/>
                <a:chOff x="3364745" y="5519700"/>
                <a:chExt cx="1783225" cy="1423979"/>
              </a:xfrm>
              <a:solidFill>
                <a:srgbClr val="A4DA9F"/>
              </a:solidFill>
            </p:grpSpPr>
            <p:sp>
              <p:nvSpPr>
                <p:cNvPr id="117" name="Freeform 81">
                  <a:extLst>
                    <a:ext uri="{FF2B5EF4-FFF2-40B4-BE49-F238E27FC236}">
                      <a16:creationId xmlns:a16="http://schemas.microsoft.com/office/drawing/2014/main" id="{B6339443-A1C7-8E45-AC70-970254362113}"/>
                    </a:ext>
                  </a:extLst>
                </p:cNvPr>
                <p:cNvSpPr>
                  <a:spLocks/>
                </p:cNvSpPr>
                <p:nvPr/>
              </p:nvSpPr>
              <p:spPr bwMode="auto">
                <a:xfrm>
                  <a:off x="4526847" y="5790864"/>
                  <a:ext cx="621123" cy="1071014"/>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8" name="Freeform 84">
                  <a:extLst>
                    <a:ext uri="{FF2B5EF4-FFF2-40B4-BE49-F238E27FC236}">
                      <a16:creationId xmlns:a16="http://schemas.microsoft.com/office/drawing/2014/main" id="{C192D25D-626F-084F-9AD6-5B8D00CCD6DA}"/>
                    </a:ext>
                  </a:extLst>
                </p:cNvPr>
                <p:cNvSpPr>
                  <a:spLocks/>
                </p:cNvSpPr>
                <p:nvPr/>
              </p:nvSpPr>
              <p:spPr bwMode="auto">
                <a:xfrm>
                  <a:off x="3403148" y="5519700"/>
                  <a:ext cx="642828" cy="789246"/>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9" name="Freeform 86">
                  <a:extLst>
                    <a:ext uri="{FF2B5EF4-FFF2-40B4-BE49-F238E27FC236}">
                      <a16:creationId xmlns:a16="http://schemas.microsoft.com/office/drawing/2014/main" id="{33F6F5FF-E1D0-F740-B503-BDBD54E49F40}"/>
                    </a:ext>
                  </a:extLst>
                </p:cNvPr>
                <p:cNvSpPr>
                  <a:spLocks/>
                </p:cNvSpPr>
                <p:nvPr/>
              </p:nvSpPr>
              <p:spPr bwMode="auto">
                <a:xfrm>
                  <a:off x="3364745" y="5999915"/>
                  <a:ext cx="702936" cy="628672"/>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0" name="Freeform 87">
                  <a:extLst>
                    <a:ext uri="{FF2B5EF4-FFF2-40B4-BE49-F238E27FC236}">
                      <a16:creationId xmlns:a16="http://schemas.microsoft.com/office/drawing/2014/main" id="{B54317C5-A7A7-914B-A654-2BB3EBF3984A}"/>
                    </a:ext>
                  </a:extLst>
                </p:cNvPr>
                <p:cNvSpPr>
                  <a:spLocks/>
                </p:cNvSpPr>
                <p:nvPr/>
              </p:nvSpPr>
              <p:spPr bwMode="auto">
                <a:xfrm>
                  <a:off x="3538391" y="6505882"/>
                  <a:ext cx="429108" cy="437797"/>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1" name="Freeform 93">
                  <a:extLst>
                    <a:ext uri="{FF2B5EF4-FFF2-40B4-BE49-F238E27FC236}">
                      <a16:creationId xmlns:a16="http://schemas.microsoft.com/office/drawing/2014/main" id="{B7F1470A-04D3-2B42-A07C-F54D929646CF}"/>
                    </a:ext>
                  </a:extLst>
                </p:cNvPr>
                <p:cNvSpPr>
                  <a:spLocks/>
                </p:cNvSpPr>
                <p:nvPr/>
              </p:nvSpPr>
              <p:spPr bwMode="auto">
                <a:xfrm>
                  <a:off x="3905723" y="6401356"/>
                  <a:ext cx="440796" cy="533234"/>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2" name="Freeform 94">
                  <a:extLst>
                    <a:ext uri="{FF2B5EF4-FFF2-40B4-BE49-F238E27FC236}">
                      <a16:creationId xmlns:a16="http://schemas.microsoft.com/office/drawing/2014/main" id="{BA0B312C-5799-174A-AEBE-4BAB8CDD1620}"/>
                    </a:ext>
                  </a:extLst>
                </p:cNvPr>
                <p:cNvSpPr>
                  <a:spLocks/>
                </p:cNvSpPr>
                <p:nvPr/>
              </p:nvSpPr>
              <p:spPr bwMode="auto">
                <a:xfrm>
                  <a:off x="4323143" y="6455891"/>
                  <a:ext cx="333937" cy="407500"/>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grpFill/>
                <a:ln w="9525" cmpd="sng">
                  <a:solidFill>
                    <a:srgbClr val="A4DA9F"/>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15" name="TextBox 114">
                <a:extLst>
                  <a:ext uri="{FF2B5EF4-FFF2-40B4-BE49-F238E27FC236}">
                    <a16:creationId xmlns:a16="http://schemas.microsoft.com/office/drawing/2014/main" id="{0BBB831E-0B0C-2740-BEA2-857299F52B91}"/>
                  </a:ext>
                </a:extLst>
              </p:cNvPr>
              <p:cNvSpPr txBox="1"/>
              <p:nvPr/>
            </p:nvSpPr>
            <p:spPr>
              <a:xfrm>
                <a:off x="10003034" y="4861667"/>
                <a:ext cx="1317786"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63</a:t>
                </a:r>
              </a:p>
              <a:p>
                <a:pPr algn="ctr"/>
                <a:r>
                  <a:rPr lang="en-US" sz="1100" dirty="0">
                    <a:solidFill>
                      <a:schemeClr val="tx1">
                        <a:lumMod val="75000"/>
                        <a:lumOff val="25000"/>
                      </a:schemeClr>
                    </a:solidFill>
                    <a:latin typeface="Century Gothic" panose="020B0502020202020204" pitchFamily="34" charset="0"/>
                  </a:rPr>
                  <a:t>New Projects</a:t>
                </a:r>
              </a:p>
            </p:txBody>
          </p:sp>
          <p:sp>
            <p:nvSpPr>
              <p:cNvPr id="116" name="TextBox 115">
                <a:extLst>
                  <a:ext uri="{FF2B5EF4-FFF2-40B4-BE49-F238E27FC236}">
                    <a16:creationId xmlns:a16="http://schemas.microsoft.com/office/drawing/2014/main" id="{6E81D186-2727-694E-9539-51FF610E6BAC}"/>
                  </a:ext>
                </a:extLst>
              </p:cNvPr>
              <p:cNvSpPr txBox="1"/>
              <p:nvPr/>
            </p:nvSpPr>
            <p:spPr>
              <a:xfrm>
                <a:off x="9856799" y="5509160"/>
                <a:ext cx="1679772" cy="641075"/>
              </a:xfrm>
              <a:prstGeom prst="rect">
                <a:avLst/>
              </a:prstGeom>
              <a:noFill/>
            </p:spPr>
            <p:txBody>
              <a:bodyPr wrap="none" rtlCol="0">
                <a:spAutoFit/>
              </a:bodyPr>
              <a:lstStyle/>
              <a:p>
                <a:pPr algn="ctr"/>
                <a:r>
                  <a:rPr lang="en-US" sz="1600" b="1" dirty="0">
                    <a:solidFill>
                      <a:schemeClr val="tx1">
                        <a:lumMod val="75000"/>
                        <a:lumOff val="25000"/>
                      </a:schemeClr>
                    </a:solidFill>
                    <a:latin typeface="Century Gothic" panose="020B0502020202020204" pitchFamily="34" charset="0"/>
                  </a:rPr>
                  <a:t>6</a:t>
                </a:r>
              </a:p>
              <a:p>
                <a:pPr algn="ctr"/>
                <a:r>
                  <a:rPr lang="en-US" sz="1100" dirty="0">
                    <a:solidFill>
                      <a:schemeClr val="tx1">
                        <a:lumMod val="75000"/>
                        <a:lumOff val="25000"/>
                      </a:schemeClr>
                    </a:solidFill>
                    <a:latin typeface="Century Gothic" panose="020B0502020202020204" pitchFamily="34" charset="0"/>
                  </a:rPr>
                  <a:t>Ongoing Projects</a:t>
                </a:r>
              </a:p>
            </p:txBody>
          </p:sp>
        </p:grpSp>
      </p:grpSp>
      <p:sp>
        <p:nvSpPr>
          <p:cNvPr id="186" name="Rectangle 185">
            <a:extLst>
              <a:ext uri="{FF2B5EF4-FFF2-40B4-BE49-F238E27FC236}">
                <a16:creationId xmlns:a16="http://schemas.microsoft.com/office/drawing/2014/main" id="{E2A006A3-5F27-B944-A9C6-8089FDEE9419}"/>
              </a:ext>
            </a:extLst>
          </p:cNvPr>
          <p:cNvSpPr/>
          <p:nvPr/>
        </p:nvSpPr>
        <p:spPr>
          <a:xfrm>
            <a:off x="1200150" y="3087244"/>
            <a:ext cx="9658350" cy="67354"/>
          </a:xfrm>
          <a:prstGeom prst="rect">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0091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2B1E1438-717C-BA42-BFFA-81ED6CF75EC7}"/>
              </a:ext>
            </a:extLst>
          </p:cNvPr>
          <p:cNvGrpSpPr/>
          <p:nvPr/>
        </p:nvGrpSpPr>
        <p:grpSpPr>
          <a:xfrm>
            <a:off x="0" y="418473"/>
            <a:ext cx="7216726" cy="830997"/>
            <a:chOff x="0" y="418473"/>
            <a:chExt cx="7216726" cy="830997"/>
          </a:xfrm>
        </p:grpSpPr>
        <p:sp>
          <p:nvSpPr>
            <p:cNvPr id="3" name="TextBox 2">
              <a:extLst>
                <a:ext uri="{FF2B5EF4-FFF2-40B4-BE49-F238E27FC236}">
                  <a16:creationId xmlns:a16="http://schemas.microsoft.com/office/drawing/2014/main" id="{16FB0344-6D87-5045-9B68-317D4A9FE1A4}"/>
                </a:ext>
              </a:extLst>
            </p:cNvPr>
            <p:cNvSpPr txBox="1"/>
            <p:nvPr/>
          </p:nvSpPr>
          <p:spPr>
            <a:xfrm>
              <a:off x="2873043" y="418473"/>
              <a:ext cx="4343683" cy="830997"/>
            </a:xfrm>
            <a:prstGeom prst="rect">
              <a:avLst/>
            </a:prstGeom>
            <a:noFill/>
          </p:spPr>
          <p:txBody>
            <a:bodyPr wrap="square" rtlCol="0">
              <a:spAutoFit/>
            </a:bodyPr>
            <a:lstStyle/>
            <a:p>
              <a:r>
                <a:rPr lang="en-US" sz="3200" b="1" dirty="0">
                  <a:solidFill>
                    <a:schemeClr val="tx1">
                      <a:lumMod val="75000"/>
                      <a:lumOff val="25000"/>
                    </a:schemeClr>
                  </a:solidFill>
                  <a:latin typeface="Century Gothic" panose="020B0502020202020204" pitchFamily="34" charset="0"/>
                </a:rPr>
                <a:t>Powering Healthcare</a:t>
              </a:r>
              <a:endParaRPr lang="en-US" sz="800" b="1" dirty="0">
                <a:solidFill>
                  <a:schemeClr val="tx1">
                    <a:lumMod val="75000"/>
                    <a:lumOff val="25000"/>
                  </a:schemeClr>
                </a:solidFill>
                <a:latin typeface="Century Gothic" panose="020B0502020202020204" pitchFamily="34" charset="0"/>
              </a:endParaRPr>
            </a:p>
            <a:p>
              <a:pPr algn="r"/>
              <a:r>
                <a:rPr lang="en-US" sz="1600" b="1" dirty="0">
                  <a:solidFill>
                    <a:schemeClr val="tx1">
                      <a:lumMod val="75000"/>
                      <a:lumOff val="25000"/>
                    </a:schemeClr>
                  </a:solidFill>
                  <a:latin typeface="Century Gothic" panose="020B0502020202020204" pitchFamily="34" charset="0"/>
                </a:rPr>
                <a:t>Status as at 23</a:t>
              </a:r>
              <a:r>
                <a:rPr lang="en-US" sz="1600" b="1" baseline="30000" dirty="0">
                  <a:solidFill>
                    <a:schemeClr val="tx1">
                      <a:lumMod val="75000"/>
                      <a:lumOff val="25000"/>
                    </a:schemeClr>
                  </a:solidFill>
                  <a:latin typeface="Century Gothic" panose="020B0502020202020204" pitchFamily="34" charset="0"/>
                </a:rPr>
                <a:t>rd</a:t>
              </a:r>
              <a:r>
                <a:rPr lang="en-US" sz="1600" b="1" dirty="0">
                  <a:solidFill>
                    <a:schemeClr val="tx1">
                      <a:lumMod val="75000"/>
                      <a:lumOff val="25000"/>
                    </a:schemeClr>
                  </a:solidFill>
                  <a:latin typeface="Century Gothic" panose="020B0502020202020204" pitchFamily="34" charset="0"/>
                </a:rPr>
                <a:t> April 2021 </a:t>
              </a:r>
            </a:p>
          </p:txBody>
        </p:sp>
        <p:grpSp>
          <p:nvGrpSpPr>
            <p:cNvPr id="4" name="Group 3">
              <a:extLst>
                <a:ext uri="{FF2B5EF4-FFF2-40B4-BE49-F238E27FC236}">
                  <a16:creationId xmlns:a16="http://schemas.microsoft.com/office/drawing/2014/main" id="{948B058F-A93F-5E4D-B723-DA5B3482CB64}"/>
                </a:ext>
              </a:extLst>
            </p:cNvPr>
            <p:cNvGrpSpPr/>
            <p:nvPr/>
          </p:nvGrpSpPr>
          <p:grpSpPr>
            <a:xfrm>
              <a:off x="0" y="1050230"/>
              <a:ext cx="2962275" cy="0"/>
              <a:chOff x="-19050" y="1692572"/>
              <a:chExt cx="2962275" cy="0"/>
            </a:xfrm>
          </p:grpSpPr>
          <p:cxnSp>
            <p:nvCxnSpPr>
              <p:cNvPr id="5" name="Straight Connector 4">
                <a:extLst>
                  <a:ext uri="{FF2B5EF4-FFF2-40B4-BE49-F238E27FC236}">
                    <a16:creationId xmlns:a16="http://schemas.microsoft.com/office/drawing/2014/main" id="{116FC742-5858-5E4B-85CA-F581DF2B78EB}"/>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9A444A0-0CDA-1A41-8EFF-9AA9EB21F04F}"/>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grpSp>
      <p:sp>
        <p:nvSpPr>
          <p:cNvPr id="8" name="Rectangle 7">
            <a:extLst>
              <a:ext uri="{FF2B5EF4-FFF2-40B4-BE49-F238E27FC236}">
                <a16:creationId xmlns:a16="http://schemas.microsoft.com/office/drawing/2014/main" id="{A5F3A047-3BD9-D84B-BD39-135D93F20C1B}"/>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92" name="Group 91">
            <a:extLst>
              <a:ext uri="{FF2B5EF4-FFF2-40B4-BE49-F238E27FC236}">
                <a16:creationId xmlns:a16="http://schemas.microsoft.com/office/drawing/2014/main" id="{EBB0E26D-5BCB-1F45-B5D4-CBEC51EE5D73}"/>
              </a:ext>
            </a:extLst>
          </p:cNvPr>
          <p:cNvGrpSpPr/>
          <p:nvPr/>
        </p:nvGrpSpPr>
        <p:grpSpPr>
          <a:xfrm>
            <a:off x="229390" y="1358194"/>
            <a:ext cx="4268191" cy="3752796"/>
            <a:chOff x="863469" y="1432561"/>
            <a:chExt cx="3951676" cy="3148019"/>
          </a:xfrm>
        </p:grpSpPr>
        <p:pic>
          <p:nvPicPr>
            <p:cNvPr id="45" name="Picture 44">
              <a:extLst>
                <a:ext uri="{FF2B5EF4-FFF2-40B4-BE49-F238E27FC236}">
                  <a16:creationId xmlns:a16="http://schemas.microsoft.com/office/drawing/2014/main" id="{13FC5C55-6C7D-9745-AC62-41D6DC4012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63469" y="1432561"/>
              <a:ext cx="3951676" cy="3148019"/>
            </a:xfrm>
            <a:prstGeom prst="rect">
              <a:avLst/>
            </a:prstGeom>
          </p:spPr>
        </p:pic>
        <p:grpSp>
          <p:nvGrpSpPr>
            <p:cNvPr id="46" name="Group 45">
              <a:extLst>
                <a:ext uri="{FF2B5EF4-FFF2-40B4-BE49-F238E27FC236}">
                  <a16:creationId xmlns:a16="http://schemas.microsoft.com/office/drawing/2014/main" id="{C4DE74D9-F449-B345-844B-AF71BA209294}"/>
                </a:ext>
              </a:extLst>
            </p:cNvPr>
            <p:cNvGrpSpPr/>
            <p:nvPr/>
          </p:nvGrpSpPr>
          <p:grpSpPr>
            <a:xfrm>
              <a:off x="973941" y="3464657"/>
              <a:ext cx="243536" cy="236216"/>
              <a:chOff x="1264538" y="2764188"/>
              <a:chExt cx="239246" cy="292673"/>
            </a:xfrm>
          </p:grpSpPr>
          <p:sp>
            <p:nvSpPr>
              <p:cNvPr id="58" name="Teardrop 57">
                <a:extLst>
                  <a:ext uri="{FF2B5EF4-FFF2-40B4-BE49-F238E27FC236}">
                    <a16:creationId xmlns:a16="http://schemas.microsoft.com/office/drawing/2014/main" id="{B027BE1F-BD2B-7D43-A07E-185617FD6505}"/>
                  </a:ext>
                </a:extLst>
              </p:cNvPr>
              <p:cNvSpPr/>
              <p:nvPr/>
            </p:nvSpPr>
            <p:spPr>
              <a:xfrm rot="8127956">
                <a:off x="1264538" y="2764188"/>
                <a:ext cx="239246" cy="292673"/>
              </a:xfrm>
              <a:prstGeom prst="teardrop">
                <a:avLst>
                  <a:gd name="adj" fmla="val 133542"/>
                </a:avLst>
              </a:prstGeom>
              <a:solidFill>
                <a:srgbClr val="A9D08D"/>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59" name="Oval 58">
                <a:extLst>
                  <a:ext uri="{FF2B5EF4-FFF2-40B4-BE49-F238E27FC236}">
                    <a16:creationId xmlns:a16="http://schemas.microsoft.com/office/drawing/2014/main" id="{8DD89AFA-9F47-9B42-B35E-DFEF478BA605}"/>
                  </a:ext>
                </a:extLst>
              </p:cNvPr>
              <p:cNvSpPr/>
              <p:nvPr/>
            </p:nvSpPr>
            <p:spPr>
              <a:xfrm>
                <a:off x="1298924" y="2804260"/>
                <a:ext cx="178525" cy="23295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lumMod val="50000"/>
                        <a:lumOff val="50000"/>
                      </a:schemeClr>
                    </a:solidFill>
                    <a:latin typeface="Century Gothic" panose="020B0502020202020204" pitchFamily="34" charset="0"/>
                  </a:rPr>
                  <a:t>A</a:t>
                </a:r>
              </a:p>
            </p:txBody>
          </p:sp>
        </p:grpSp>
        <p:grpSp>
          <p:nvGrpSpPr>
            <p:cNvPr id="47" name="Group 46">
              <a:extLst>
                <a:ext uri="{FF2B5EF4-FFF2-40B4-BE49-F238E27FC236}">
                  <a16:creationId xmlns:a16="http://schemas.microsoft.com/office/drawing/2014/main" id="{D95CBFD0-DF91-8946-973D-ABDD06F69B7D}"/>
                </a:ext>
              </a:extLst>
            </p:cNvPr>
            <p:cNvGrpSpPr/>
            <p:nvPr/>
          </p:nvGrpSpPr>
          <p:grpSpPr>
            <a:xfrm>
              <a:off x="1150703" y="3242125"/>
              <a:ext cx="245284" cy="249192"/>
              <a:chOff x="2499115" y="2674383"/>
              <a:chExt cx="240964" cy="308750"/>
            </a:xfrm>
          </p:grpSpPr>
          <p:sp>
            <p:nvSpPr>
              <p:cNvPr id="56" name="Teardrop 55">
                <a:extLst>
                  <a:ext uri="{FF2B5EF4-FFF2-40B4-BE49-F238E27FC236}">
                    <a16:creationId xmlns:a16="http://schemas.microsoft.com/office/drawing/2014/main" id="{A220FC67-6185-A649-9A79-779C96A940BE}"/>
                  </a:ext>
                </a:extLst>
              </p:cNvPr>
              <p:cNvSpPr/>
              <p:nvPr/>
            </p:nvSpPr>
            <p:spPr>
              <a:xfrm rot="8127956">
                <a:off x="2499115" y="2674383"/>
                <a:ext cx="240964" cy="308750"/>
              </a:xfrm>
              <a:prstGeom prst="teardrop">
                <a:avLst>
                  <a:gd name="adj" fmla="val 133542"/>
                </a:avLst>
              </a:prstGeom>
              <a:solidFill>
                <a:srgbClr val="A9D08D"/>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7" name="Oval 56">
                <a:extLst>
                  <a:ext uri="{FF2B5EF4-FFF2-40B4-BE49-F238E27FC236}">
                    <a16:creationId xmlns:a16="http://schemas.microsoft.com/office/drawing/2014/main" id="{99476EB7-0336-1846-B3A0-DC24317D31FD}"/>
                  </a:ext>
                </a:extLst>
              </p:cNvPr>
              <p:cNvSpPr/>
              <p:nvPr/>
            </p:nvSpPr>
            <p:spPr>
              <a:xfrm>
                <a:off x="2522252" y="2706595"/>
                <a:ext cx="198472" cy="23295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lumMod val="50000"/>
                        <a:lumOff val="50000"/>
                      </a:schemeClr>
                    </a:solidFill>
                    <a:latin typeface="Century Gothic" panose="020B0502020202020204" pitchFamily="34" charset="0"/>
                  </a:rPr>
                  <a:t>B</a:t>
                </a:r>
              </a:p>
            </p:txBody>
          </p:sp>
        </p:grpSp>
        <p:grpSp>
          <p:nvGrpSpPr>
            <p:cNvPr id="48" name="Group 47">
              <a:extLst>
                <a:ext uri="{FF2B5EF4-FFF2-40B4-BE49-F238E27FC236}">
                  <a16:creationId xmlns:a16="http://schemas.microsoft.com/office/drawing/2014/main" id="{0C1BD0E7-6565-5242-80B6-26E7BF7730A7}"/>
                </a:ext>
              </a:extLst>
            </p:cNvPr>
            <p:cNvGrpSpPr/>
            <p:nvPr/>
          </p:nvGrpSpPr>
          <p:grpSpPr>
            <a:xfrm>
              <a:off x="1317804" y="3354612"/>
              <a:ext cx="240003" cy="242892"/>
              <a:chOff x="2748115" y="2653344"/>
              <a:chExt cx="235774" cy="300944"/>
            </a:xfrm>
          </p:grpSpPr>
          <p:sp>
            <p:nvSpPr>
              <p:cNvPr id="54" name="Teardrop 53">
                <a:extLst>
                  <a:ext uri="{FF2B5EF4-FFF2-40B4-BE49-F238E27FC236}">
                    <a16:creationId xmlns:a16="http://schemas.microsoft.com/office/drawing/2014/main" id="{160BC210-00DA-C544-8038-55304A86DF1F}"/>
                  </a:ext>
                </a:extLst>
              </p:cNvPr>
              <p:cNvSpPr/>
              <p:nvPr/>
            </p:nvSpPr>
            <p:spPr>
              <a:xfrm rot="8127956">
                <a:off x="2748115" y="2653344"/>
                <a:ext cx="235774" cy="300944"/>
              </a:xfrm>
              <a:prstGeom prst="teardrop">
                <a:avLst>
                  <a:gd name="adj" fmla="val 133542"/>
                </a:avLst>
              </a:prstGeom>
              <a:solidFill>
                <a:srgbClr val="A9D08D"/>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55" name="Oval 54">
                <a:extLst>
                  <a:ext uri="{FF2B5EF4-FFF2-40B4-BE49-F238E27FC236}">
                    <a16:creationId xmlns:a16="http://schemas.microsoft.com/office/drawing/2014/main" id="{6195C458-0E1A-B141-8CAB-CEBFE9956A98}"/>
                  </a:ext>
                </a:extLst>
              </p:cNvPr>
              <p:cNvSpPr/>
              <p:nvPr/>
            </p:nvSpPr>
            <p:spPr>
              <a:xfrm>
                <a:off x="2777368" y="2691565"/>
                <a:ext cx="178524" cy="238141"/>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lumMod val="50000"/>
                        <a:lumOff val="50000"/>
                      </a:schemeClr>
                    </a:solidFill>
                    <a:latin typeface="Century Gothic" panose="020B0502020202020204" pitchFamily="34" charset="0"/>
                  </a:rPr>
                  <a:t>C</a:t>
                </a:r>
              </a:p>
            </p:txBody>
          </p:sp>
        </p:grpSp>
        <p:grpSp>
          <p:nvGrpSpPr>
            <p:cNvPr id="49" name="Group 48">
              <a:extLst>
                <a:ext uri="{FF2B5EF4-FFF2-40B4-BE49-F238E27FC236}">
                  <a16:creationId xmlns:a16="http://schemas.microsoft.com/office/drawing/2014/main" id="{60A081B3-17F2-1C4B-A5FC-7F755BB79E7D}"/>
                </a:ext>
              </a:extLst>
            </p:cNvPr>
            <p:cNvGrpSpPr/>
            <p:nvPr/>
          </p:nvGrpSpPr>
          <p:grpSpPr>
            <a:xfrm>
              <a:off x="2224285" y="2684625"/>
              <a:ext cx="240017" cy="234296"/>
              <a:chOff x="3497216" y="2206934"/>
              <a:chExt cx="235789" cy="290294"/>
            </a:xfrm>
          </p:grpSpPr>
          <p:sp>
            <p:nvSpPr>
              <p:cNvPr id="52" name="Teardrop 51">
                <a:extLst>
                  <a:ext uri="{FF2B5EF4-FFF2-40B4-BE49-F238E27FC236}">
                    <a16:creationId xmlns:a16="http://schemas.microsoft.com/office/drawing/2014/main" id="{80AFC89E-BAC2-D541-AB72-BA7985F8751C}"/>
                  </a:ext>
                </a:extLst>
              </p:cNvPr>
              <p:cNvSpPr/>
              <p:nvPr/>
            </p:nvSpPr>
            <p:spPr>
              <a:xfrm rot="8127956">
                <a:off x="3497216" y="2206934"/>
                <a:ext cx="235789" cy="290294"/>
              </a:xfrm>
              <a:prstGeom prst="teardrop">
                <a:avLst>
                  <a:gd name="adj" fmla="val 133542"/>
                </a:avLst>
              </a:prstGeom>
              <a:solidFill>
                <a:schemeClr val="accent6">
                  <a:lumMod val="60000"/>
                  <a:lumOff val="40000"/>
                </a:schemeClr>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53" name="Oval 52">
                <a:extLst>
                  <a:ext uri="{FF2B5EF4-FFF2-40B4-BE49-F238E27FC236}">
                    <a16:creationId xmlns:a16="http://schemas.microsoft.com/office/drawing/2014/main" id="{74850BA6-F35D-1149-B115-686BEF3A35AD}"/>
                  </a:ext>
                </a:extLst>
              </p:cNvPr>
              <p:cNvSpPr/>
              <p:nvPr/>
            </p:nvSpPr>
            <p:spPr>
              <a:xfrm>
                <a:off x="3523891" y="2241885"/>
                <a:ext cx="179769" cy="225374"/>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lumMod val="50000"/>
                        <a:lumOff val="50000"/>
                      </a:schemeClr>
                    </a:solidFill>
                    <a:latin typeface="Century Gothic" panose="020B0502020202020204" pitchFamily="34" charset="0"/>
                  </a:rPr>
                  <a:t>D</a:t>
                </a:r>
              </a:p>
            </p:txBody>
          </p:sp>
        </p:grpSp>
        <p:sp>
          <p:nvSpPr>
            <p:cNvPr id="50" name="TextBox 49">
              <a:extLst>
                <a:ext uri="{FF2B5EF4-FFF2-40B4-BE49-F238E27FC236}">
                  <a16:creationId xmlns:a16="http://schemas.microsoft.com/office/drawing/2014/main" id="{FED26113-1FA9-9B4C-81DE-0714A02BD37E}"/>
                </a:ext>
              </a:extLst>
            </p:cNvPr>
            <p:cNvSpPr txBox="1"/>
            <p:nvPr/>
          </p:nvSpPr>
          <p:spPr>
            <a:xfrm>
              <a:off x="2879624" y="3929208"/>
              <a:ext cx="1516929" cy="376464"/>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108.1kWp</a:t>
              </a:r>
            </a:p>
            <a:p>
              <a:r>
                <a:rPr lang="en-US" sz="1400" dirty="0">
                  <a:solidFill>
                    <a:schemeClr val="tx1">
                      <a:lumMod val="75000"/>
                      <a:lumOff val="25000"/>
                    </a:schemeClr>
                  </a:solidFill>
                  <a:latin typeface="Century Gothic" panose="020B0502020202020204" pitchFamily="34" charset="0"/>
                </a:rPr>
                <a:t>Total power deployed</a:t>
              </a:r>
            </a:p>
          </p:txBody>
        </p:sp>
      </p:grpSp>
      <p:sp>
        <p:nvSpPr>
          <p:cNvPr id="11" name="Slide Number Placeholder 10">
            <a:extLst>
              <a:ext uri="{FF2B5EF4-FFF2-40B4-BE49-F238E27FC236}">
                <a16:creationId xmlns:a16="http://schemas.microsoft.com/office/drawing/2014/main" id="{17D7F079-AC12-DA49-BEF2-6B6FAC4885BA}"/>
              </a:ext>
            </a:extLst>
          </p:cNvPr>
          <p:cNvSpPr>
            <a:spLocks noGrp="1"/>
          </p:cNvSpPr>
          <p:nvPr>
            <p:ph type="sldNum" sz="quarter" idx="12"/>
          </p:nvPr>
        </p:nvSpPr>
        <p:spPr/>
        <p:txBody>
          <a:bodyPr/>
          <a:lstStyle/>
          <a:p>
            <a:fld id="{396CE113-FF57-7649-A2EE-772FBDF6E8DF}" type="slidenum">
              <a:rPr lang="en-US" smtClean="0"/>
              <a:t>18</a:t>
            </a:fld>
            <a:endParaRPr lang="en-US" dirty="0"/>
          </a:p>
        </p:txBody>
      </p:sp>
      <p:sp>
        <p:nvSpPr>
          <p:cNvPr id="60" name="TextBox 59">
            <a:extLst>
              <a:ext uri="{FF2B5EF4-FFF2-40B4-BE49-F238E27FC236}">
                <a16:creationId xmlns:a16="http://schemas.microsoft.com/office/drawing/2014/main" id="{03410051-5133-A842-9BFE-FF69239D80F0}"/>
              </a:ext>
            </a:extLst>
          </p:cNvPr>
          <p:cNvSpPr txBox="1"/>
          <p:nvPr/>
        </p:nvSpPr>
        <p:spPr>
          <a:xfrm>
            <a:off x="328343" y="5310234"/>
            <a:ext cx="4146916" cy="1292662"/>
          </a:xfrm>
          <a:prstGeom prst="rect">
            <a:avLst/>
          </a:prstGeom>
          <a:noFill/>
        </p:spPr>
        <p:txBody>
          <a:bodyPr wrap="square" rtlCol="0">
            <a:spAutoFit/>
          </a:bodyPr>
          <a:lstStyle/>
          <a:p>
            <a:pPr lvl="0" algn="just"/>
            <a:r>
              <a:rPr lang="en-US" sz="1300" b="1" dirty="0">
                <a:solidFill>
                  <a:schemeClr val="tx1">
                    <a:lumMod val="75000"/>
                    <a:lumOff val="25000"/>
                  </a:schemeClr>
                </a:solidFill>
                <a:latin typeface="Century Gothic" panose="020B0502020202020204" pitchFamily="34" charset="0"/>
              </a:rPr>
              <a:t>200 </a:t>
            </a:r>
          </a:p>
          <a:p>
            <a:pPr lvl="0" algn="just"/>
            <a:r>
              <a:rPr lang="en-US" sz="1300" dirty="0">
                <a:solidFill>
                  <a:schemeClr val="tx1">
                    <a:lumMod val="75000"/>
                    <a:lumOff val="25000"/>
                  </a:schemeClr>
                </a:solidFill>
                <a:latin typeface="Century Gothic" panose="020B0502020202020204" pitchFamily="34" charset="0"/>
              </a:rPr>
              <a:t>Total number of PHCs to receive sustainable energy solutions across Nigeria in the next 12 months, currently being implemented by the REA as part of the “Energy for All – Mass Electrification” Programme</a:t>
            </a:r>
          </a:p>
        </p:txBody>
      </p:sp>
      <p:sp>
        <p:nvSpPr>
          <p:cNvPr id="63" name="Rectangle 62">
            <a:extLst>
              <a:ext uri="{FF2B5EF4-FFF2-40B4-BE49-F238E27FC236}">
                <a16:creationId xmlns:a16="http://schemas.microsoft.com/office/drawing/2014/main" id="{6DA81295-7599-BE4C-A205-3B4CE95D221D}"/>
              </a:ext>
            </a:extLst>
          </p:cNvPr>
          <p:cNvSpPr/>
          <p:nvPr/>
        </p:nvSpPr>
        <p:spPr>
          <a:xfrm>
            <a:off x="4699498" y="4456768"/>
            <a:ext cx="7225213" cy="242542"/>
          </a:xfrm>
          <a:prstGeom prst="rect">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F05AEB88-3001-5D48-BAF5-D3E0B6A9593D}"/>
              </a:ext>
            </a:extLst>
          </p:cNvPr>
          <p:cNvSpPr/>
          <p:nvPr/>
        </p:nvSpPr>
        <p:spPr>
          <a:xfrm>
            <a:off x="6932881" y="4356800"/>
            <a:ext cx="2691602" cy="382412"/>
          </a:xfrm>
          <a:prstGeom prst="rect">
            <a:avLst/>
          </a:prstGeom>
        </p:spPr>
        <p:txBody>
          <a:bodyPr wrap="square">
            <a:spAutoFit/>
          </a:bodyPr>
          <a:lstStyle/>
          <a:p>
            <a:pPr>
              <a:lnSpc>
                <a:spcPct val="150000"/>
              </a:lnSpc>
            </a:pPr>
            <a:r>
              <a:rPr lang="en-US" sz="1400" b="1" dirty="0">
                <a:solidFill>
                  <a:schemeClr val="bg1"/>
                </a:solidFill>
                <a:latin typeface="Century Gothic" panose="020B0502020202020204" pitchFamily="34" charset="0"/>
              </a:rPr>
              <a:t>Projected Impact of project:</a:t>
            </a:r>
          </a:p>
        </p:txBody>
      </p:sp>
      <p:grpSp>
        <p:nvGrpSpPr>
          <p:cNvPr id="65" name="Group 64">
            <a:extLst>
              <a:ext uri="{FF2B5EF4-FFF2-40B4-BE49-F238E27FC236}">
                <a16:creationId xmlns:a16="http://schemas.microsoft.com/office/drawing/2014/main" id="{42BD47E6-C6A5-AE46-A41F-3112F228E3A1}"/>
              </a:ext>
            </a:extLst>
          </p:cNvPr>
          <p:cNvGrpSpPr/>
          <p:nvPr/>
        </p:nvGrpSpPr>
        <p:grpSpPr>
          <a:xfrm>
            <a:off x="5041636" y="4717699"/>
            <a:ext cx="2064746" cy="1697760"/>
            <a:chOff x="1018274" y="3964712"/>
            <a:chExt cx="2502291" cy="1550497"/>
          </a:xfrm>
        </p:grpSpPr>
        <p:sp>
          <p:nvSpPr>
            <p:cNvPr id="66" name="Rectangle 65">
              <a:extLst>
                <a:ext uri="{FF2B5EF4-FFF2-40B4-BE49-F238E27FC236}">
                  <a16:creationId xmlns:a16="http://schemas.microsoft.com/office/drawing/2014/main" id="{1994AF9E-6D43-CB4C-AA72-2BD7ED5CE6B8}"/>
                </a:ext>
              </a:extLst>
            </p:cNvPr>
            <p:cNvSpPr/>
            <p:nvPr/>
          </p:nvSpPr>
          <p:spPr>
            <a:xfrm>
              <a:off x="1018274" y="4882779"/>
              <a:ext cx="2502291" cy="632430"/>
            </a:xfrm>
            <a:prstGeom prst="rect">
              <a:avLst/>
            </a:prstGeom>
          </p:spPr>
          <p:txBody>
            <a:bodyPr wrap="square">
              <a:spAutoFit/>
            </a:bodyPr>
            <a:lstStyle/>
            <a:p>
              <a:pPr algn="ctr"/>
              <a:r>
                <a:rPr lang="en-US" sz="1300" dirty="0">
                  <a:solidFill>
                    <a:schemeClr val="tx1">
                      <a:lumMod val="75000"/>
                      <a:lumOff val="25000"/>
                    </a:schemeClr>
                  </a:solidFill>
                  <a:latin typeface="Century Gothic" pitchFamily="34" charset="0"/>
                </a:rPr>
                <a:t>Powers critical loads such as ventilators and cooling systems</a:t>
              </a:r>
            </a:p>
          </p:txBody>
        </p:sp>
        <p:pic>
          <p:nvPicPr>
            <p:cNvPr id="67" name="Graphic 66" descr="Inpatient with solid fill">
              <a:extLst>
                <a:ext uri="{FF2B5EF4-FFF2-40B4-BE49-F238E27FC236}">
                  <a16:creationId xmlns:a16="http://schemas.microsoft.com/office/drawing/2014/main" id="{E667F8AE-DAA4-4942-AF3E-6B4914161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5138" y="3964712"/>
              <a:ext cx="914069" cy="914068"/>
            </a:xfrm>
            <a:prstGeom prst="rect">
              <a:avLst/>
            </a:prstGeom>
          </p:spPr>
        </p:pic>
      </p:grpSp>
      <p:grpSp>
        <p:nvGrpSpPr>
          <p:cNvPr id="80" name="Group 79">
            <a:extLst>
              <a:ext uri="{FF2B5EF4-FFF2-40B4-BE49-F238E27FC236}">
                <a16:creationId xmlns:a16="http://schemas.microsoft.com/office/drawing/2014/main" id="{BB25F039-7AF5-404C-9545-85E1D51946B3}"/>
              </a:ext>
            </a:extLst>
          </p:cNvPr>
          <p:cNvGrpSpPr/>
          <p:nvPr/>
        </p:nvGrpSpPr>
        <p:grpSpPr>
          <a:xfrm>
            <a:off x="7106382" y="4797827"/>
            <a:ext cx="2094629" cy="1617571"/>
            <a:chOff x="4327094" y="3889127"/>
            <a:chExt cx="2629452" cy="1821913"/>
          </a:xfrm>
        </p:grpSpPr>
        <p:sp>
          <p:nvSpPr>
            <p:cNvPr id="81" name="Rectangle 80">
              <a:extLst>
                <a:ext uri="{FF2B5EF4-FFF2-40B4-BE49-F238E27FC236}">
                  <a16:creationId xmlns:a16="http://schemas.microsoft.com/office/drawing/2014/main" id="{F21ECBAB-0949-A04A-8876-3C83824E1F22}"/>
                </a:ext>
              </a:extLst>
            </p:cNvPr>
            <p:cNvSpPr/>
            <p:nvPr/>
          </p:nvSpPr>
          <p:spPr>
            <a:xfrm>
              <a:off x="4327094" y="4931063"/>
              <a:ext cx="2629452" cy="779977"/>
            </a:xfrm>
            <a:prstGeom prst="rect">
              <a:avLst/>
            </a:prstGeom>
          </p:spPr>
          <p:txBody>
            <a:bodyPr wrap="square">
              <a:spAutoFit/>
            </a:bodyPr>
            <a:lstStyle/>
            <a:p>
              <a:pPr algn="ctr"/>
              <a:r>
                <a:rPr lang="en-US" sz="1300" dirty="0">
                  <a:solidFill>
                    <a:schemeClr val="tx1">
                      <a:lumMod val="75000"/>
                      <a:lumOff val="25000"/>
                    </a:schemeClr>
                  </a:solidFill>
                  <a:latin typeface="Century Gothic" pitchFamily="34" charset="0"/>
                </a:rPr>
                <a:t>Enable frontline medical workers to function effectively</a:t>
              </a:r>
            </a:p>
          </p:txBody>
        </p:sp>
        <p:pic>
          <p:nvPicPr>
            <p:cNvPr id="82" name="Graphic 81" descr="Doctor male with solid fill">
              <a:extLst>
                <a:ext uri="{FF2B5EF4-FFF2-40B4-BE49-F238E27FC236}">
                  <a16:creationId xmlns:a16="http://schemas.microsoft.com/office/drawing/2014/main" id="{5C1386EF-680E-5943-A1AE-CE8C19EDCA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13509" y="3889127"/>
              <a:ext cx="946817" cy="946817"/>
            </a:xfrm>
            <a:prstGeom prst="rect">
              <a:avLst/>
            </a:prstGeom>
          </p:spPr>
        </p:pic>
      </p:grpSp>
      <p:sp>
        <p:nvSpPr>
          <p:cNvPr id="83" name="Rectangle 82">
            <a:extLst>
              <a:ext uri="{FF2B5EF4-FFF2-40B4-BE49-F238E27FC236}">
                <a16:creationId xmlns:a16="http://schemas.microsoft.com/office/drawing/2014/main" id="{1EAF4131-F816-D84F-9A8E-17063B70359D}"/>
              </a:ext>
            </a:extLst>
          </p:cNvPr>
          <p:cNvSpPr/>
          <p:nvPr/>
        </p:nvSpPr>
        <p:spPr>
          <a:xfrm>
            <a:off x="9094459" y="5722903"/>
            <a:ext cx="2821941" cy="692497"/>
          </a:xfrm>
          <a:prstGeom prst="rect">
            <a:avLst/>
          </a:prstGeom>
        </p:spPr>
        <p:txBody>
          <a:bodyPr wrap="square">
            <a:spAutoFit/>
          </a:bodyPr>
          <a:lstStyle/>
          <a:p>
            <a:pPr algn="ctr"/>
            <a:r>
              <a:rPr lang="en-US" sz="1300" dirty="0">
                <a:solidFill>
                  <a:schemeClr val="tx1">
                    <a:lumMod val="75000"/>
                    <a:lumOff val="25000"/>
                  </a:schemeClr>
                </a:solidFill>
                <a:latin typeface="Century Gothic" pitchFamily="34" charset="0"/>
              </a:rPr>
              <a:t>Serves as a source of clean, safe and reliable energy appropriate for a healthcare environment</a:t>
            </a:r>
          </a:p>
        </p:txBody>
      </p:sp>
      <p:pic>
        <p:nvPicPr>
          <p:cNvPr id="84" name="Graphic 83" descr="Solar Panels">
            <a:extLst>
              <a:ext uri="{FF2B5EF4-FFF2-40B4-BE49-F238E27FC236}">
                <a16:creationId xmlns:a16="http://schemas.microsoft.com/office/drawing/2014/main" id="{E30D6EDC-2283-D747-8C25-3C0476A67977}"/>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080169" y="4810745"/>
            <a:ext cx="840625" cy="840625"/>
          </a:xfrm>
          <a:prstGeom prst="rect">
            <a:avLst/>
          </a:prstGeom>
        </p:spPr>
      </p:pic>
      <p:pic>
        <p:nvPicPr>
          <p:cNvPr id="86" name="Picture 85" descr="A picture containing food&#10;&#10;Description automatically generated">
            <a:extLst>
              <a:ext uri="{FF2B5EF4-FFF2-40B4-BE49-F238E27FC236}">
                <a16:creationId xmlns:a16="http://schemas.microsoft.com/office/drawing/2014/main" id="{CCD538BC-C0F3-D349-900B-2F5201FC8C8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grpSp>
        <p:nvGrpSpPr>
          <p:cNvPr id="87" name="Group 86">
            <a:extLst>
              <a:ext uri="{FF2B5EF4-FFF2-40B4-BE49-F238E27FC236}">
                <a16:creationId xmlns:a16="http://schemas.microsoft.com/office/drawing/2014/main" id="{B9EC9AC4-D933-D549-A8EE-92147F61DFF9}"/>
              </a:ext>
            </a:extLst>
          </p:cNvPr>
          <p:cNvGrpSpPr/>
          <p:nvPr/>
        </p:nvGrpSpPr>
        <p:grpSpPr>
          <a:xfrm>
            <a:off x="4677035" y="1498283"/>
            <a:ext cx="7426255" cy="2810615"/>
            <a:chOff x="4768264" y="4013832"/>
            <a:chExt cx="7426255" cy="2810615"/>
          </a:xfrm>
        </p:grpSpPr>
        <p:sp>
          <p:nvSpPr>
            <p:cNvPr id="95" name="TextBox 94">
              <a:extLst>
                <a:ext uri="{FF2B5EF4-FFF2-40B4-BE49-F238E27FC236}">
                  <a16:creationId xmlns:a16="http://schemas.microsoft.com/office/drawing/2014/main" id="{1D05852B-5280-F545-864F-0EB434C55C56}"/>
                </a:ext>
              </a:extLst>
            </p:cNvPr>
            <p:cNvSpPr txBox="1"/>
            <p:nvPr/>
          </p:nvSpPr>
          <p:spPr>
            <a:xfrm>
              <a:off x="4768264" y="4013832"/>
              <a:ext cx="7247676" cy="954107"/>
            </a:xfrm>
            <a:prstGeom prst="rect">
              <a:avLst/>
            </a:prstGeom>
            <a:noFill/>
          </p:spPr>
          <p:txBody>
            <a:bodyPr wrap="square" rtlCol="0">
              <a:spAutoFit/>
            </a:bodyPr>
            <a:lstStyle/>
            <a:p>
              <a:pPr algn="just"/>
              <a:r>
                <a:rPr lang="en-US" sz="1400" dirty="0">
                  <a:solidFill>
                    <a:schemeClr val="tx1">
                      <a:lumMod val="75000"/>
                      <a:lumOff val="25000"/>
                    </a:schemeClr>
                  </a:solidFill>
                  <a:latin typeface="Century Gothic" panose="020B0502020202020204" pitchFamily="34" charset="0"/>
                </a:rPr>
                <a:t>At the onset of the COVID-19 outbreak, President Muhammadu Buhari outlined the intervention and palliative measures of the FGN. The President also called for inter-agency collaboration on the fight against the pandemic. The REA has electrified four COVID-19 health facilities in three states, with solar hybrid mini grids</a:t>
              </a:r>
            </a:p>
          </p:txBody>
        </p:sp>
        <p:grpSp>
          <p:nvGrpSpPr>
            <p:cNvPr id="96" name="Group 95">
              <a:extLst>
                <a:ext uri="{FF2B5EF4-FFF2-40B4-BE49-F238E27FC236}">
                  <a16:creationId xmlns:a16="http://schemas.microsoft.com/office/drawing/2014/main" id="{EADBBC65-15FA-D94E-8400-AC7AB2BEF4C7}"/>
                </a:ext>
              </a:extLst>
            </p:cNvPr>
            <p:cNvGrpSpPr/>
            <p:nvPr/>
          </p:nvGrpSpPr>
          <p:grpSpPr>
            <a:xfrm>
              <a:off x="5055120" y="5162989"/>
              <a:ext cx="1928172" cy="1651957"/>
              <a:chOff x="4573754" y="5044680"/>
              <a:chExt cx="1928172" cy="1651957"/>
            </a:xfrm>
          </p:grpSpPr>
          <p:sp>
            <p:nvSpPr>
              <p:cNvPr id="121" name="Doughnut 120">
                <a:extLst>
                  <a:ext uri="{FF2B5EF4-FFF2-40B4-BE49-F238E27FC236}">
                    <a16:creationId xmlns:a16="http://schemas.microsoft.com/office/drawing/2014/main" id="{A8F35870-5354-E74B-851F-707178E58CB6}"/>
                  </a:ext>
                </a:extLst>
              </p:cNvPr>
              <p:cNvSpPr/>
              <p:nvPr/>
            </p:nvSpPr>
            <p:spPr>
              <a:xfrm>
                <a:off x="5207256" y="5306796"/>
                <a:ext cx="677164" cy="630122"/>
              </a:xfrm>
              <a:prstGeom prst="donut">
                <a:avLst>
                  <a:gd name="adj" fmla="val 5356"/>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TextBox 121">
                <a:extLst>
                  <a:ext uri="{FF2B5EF4-FFF2-40B4-BE49-F238E27FC236}">
                    <a16:creationId xmlns:a16="http://schemas.microsoft.com/office/drawing/2014/main" id="{92FFB184-660B-0D46-806B-3E655544BD0D}"/>
                  </a:ext>
                </a:extLst>
              </p:cNvPr>
              <p:cNvSpPr txBox="1"/>
              <p:nvPr/>
            </p:nvSpPr>
            <p:spPr>
              <a:xfrm>
                <a:off x="4573754" y="6234972"/>
                <a:ext cx="1928172" cy="461665"/>
              </a:xfrm>
              <a:prstGeom prst="rect">
                <a:avLst/>
              </a:prstGeom>
              <a:noFill/>
            </p:spPr>
            <p:txBody>
              <a:bodyPr wrap="square" rtlCol="0">
                <a:spAutoFit/>
              </a:bodyPr>
              <a:lstStyle/>
              <a:p>
                <a:pPr algn="ctr"/>
                <a:r>
                  <a:rPr lang="en-US" sz="1200" dirty="0">
                    <a:solidFill>
                      <a:schemeClr val="tx1">
                        <a:lumMod val="75000"/>
                        <a:lumOff val="25000"/>
                      </a:schemeClr>
                    </a:solidFill>
                    <a:latin typeface="Century Gothic" panose="020B0502020202020204" pitchFamily="34" charset="0"/>
                  </a:rPr>
                  <a:t>NCDC Public Health Laboratory, Lagos state</a:t>
                </a:r>
              </a:p>
            </p:txBody>
          </p:sp>
          <p:sp>
            <p:nvSpPr>
              <p:cNvPr id="123" name="TextBox 122">
                <a:extLst>
                  <a:ext uri="{FF2B5EF4-FFF2-40B4-BE49-F238E27FC236}">
                    <a16:creationId xmlns:a16="http://schemas.microsoft.com/office/drawing/2014/main" id="{87A6F00C-1964-8348-A6E4-C00E158A8F8E}"/>
                  </a:ext>
                </a:extLst>
              </p:cNvPr>
              <p:cNvSpPr txBox="1"/>
              <p:nvPr/>
            </p:nvSpPr>
            <p:spPr>
              <a:xfrm>
                <a:off x="4806385" y="6009202"/>
                <a:ext cx="1479223" cy="338554"/>
              </a:xfrm>
              <a:prstGeom prst="rect">
                <a:avLst/>
              </a:prstGeom>
              <a:noFill/>
            </p:spPr>
            <p:txBody>
              <a:bodyPr wrap="square" rtlCol="0">
                <a:spAutoFit/>
              </a:bodyPr>
              <a:lstStyle/>
              <a:p>
                <a:pPr algn="ctr"/>
                <a:r>
                  <a:rPr lang="en-US" sz="1600" b="1" dirty="0">
                    <a:solidFill>
                      <a:srgbClr val="00632E"/>
                    </a:solidFill>
                    <a:latin typeface="Century Gothic" panose="020B0502020202020204" pitchFamily="34" charset="0"/>
                  </a:rPr>
                  <a:t>25kWp</a:t>
                </a:r>
                <a:endParaRPr lang="en-US" sz="1400" dirty="0">
                  <a:solidFill>
                    <a:srgbClr val="00632E"/>
                  </a:solidFill>
                  <a:latin typeface="Century Gothic" panose="020B0502020202020204" pitchFamily="34" charset="0"/>
                </a:endParaRPr>
              </a:p>
            </p:txBody>
          </p:sp>
          <p:sp>
            <p:nvSpPr>
              <p:cNvPr id="124" name="Freeform 85">
                <a:extLst>
                  <a:ext uri="{FF2B5EF4-FFF2-40B4-BE49-F238E27FC236}">
                    <a16:creationId xmlns:a16="http://schemas.microsoft.com/office/drawing/2014/main" id="{4FF2BF3D-316C-C24F-8840-49EB3436355F}"/>
                  </a:ext>
                </a:extLst>
              </p:cNvPr>
              <p:cNvSpPr>
                <a:spLocks/>
              </p:cNvSpPr>
              <p:nvPr/>
            </p:nvSpPr>
            <p:spPr bwMode="auto">
              <a:xfrm>
                <a:off x="5344487" y="5553225"/>
                <a:ext cx="386706" cy="97500"/>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026C2B"/>
              </a:solidFill>
              <a:ln w="19050" cmpd="sng">
                <a:solidFill>
                  <a:srgbClr val="026C2B"/>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1200" b="1" kern="0">
                  <a:solidFill>
                    <a:srgbClr val="000000"/>
                  </a:solidFill>
                  <a:latin typeface="Arial" charset="0"/>
                </a:endParaRPr>
              </a:p>
            </p:txBody>
          </p:sp>
          <p:grpSp>
            <p:nvGrpSpPr>
              <p:cNvPr id="125" name="Group 124">
                <a:extLst>
                  <a:ext uri="{FF2B5EF4-FFF2-40B4-BE49-F238E27FC236}">
                    <a16:creationId xmlns:a16="http://schemas.microsoft.com/office/drawing/2014/main" id="{33ADFCD5-8166-1042-BE16-223D68BF6E9B}"/>
                  </a:ext>
                </a:extLst>
              </p:cNvPr>
              <p:cNvGrpSpPr/>
              <p:nvPr/>
            </p:nvGrpSpPr>
            <p:grpSpPr>
              <a:xfrm>
                <a:off x="4875973" y="5044680"/>
                <a:ext cx="408225" cy="395955"/>
                <a:chOff x="769860" y="4750266"/>
                <a:chExt cx="239246" cy="292673"/>
              </a:xfrm>
            </p:grpSpPr>
            <p:sp>
              <p:nvSpPr>
                <p:cNvPr id="126" name="Teardrop 125">
                  <a:extLst>
                    <a:ext uri="{FF2B5EF4-FFF2-40B4-BE49-F238E27FC236}">
                      <a16:creationId xmlns:a16="http://schemas.microsoft.com/office/drawing/2014/main" id="{0E35CC91-82AE-C346-A09A-BA767EB5A185}"/>
                    </a:ext>
                  </a:extLst>
                </p:cNvPr>
                <p:cNvSpPr/>
                <p:nvPr/>
              </p:nvSpPr>
              <p:spPr>
                <a:xfrm rot="8127956">
                  <a:off x="769860" y="4750266"/>
                  <a:ext cx="239246" cy="292673"/>
                </a:xfrm>
                <a:prstGeom prst="teardrop">
                  <a:avLst>
                    <a:gd name="adj" fmla="val 133542"/>
                  </a:avLst>
                </a:prstGeom>
                <a:solidFill>
                  <a:srgbClr val="A9D08D"/>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entury Gothic" panose="020B0502020202020204" pitchFamily="34" charset="0"/>
                  </a:endParaRPr>
                </a:p>
              </p:txBody>
            </p:sp>
            <p:sp>
              <p:nvSpPr>
                <p:cNvPr id="127" name="Oval 126">
                  <a:extLst>
                    <a:ext uri="{FF2B5EF4-FFF2-40B4-BE49-F238E27FC236}">
                      <a16:creationId xmlns:a16="http://schemas.microsoft.com/office/drawing/2014/main" id="{9A4C42E3-F6E6-C34A-B8CF-A77F31CAF03D}"/>
                    </a:ext>
                  </a:extLst>
                </p:cNvPr>
                <p:cNvSpPr/>
                <p:nvPr/>
              </p:nvSpPr>
              <p:spPr>
                <a:xfrm>
                  <a:off x="798677" y="4778464"/>
                  <a:ext cx="191145" cy="249423"/>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A</a:t>
                  </a:r>
                </a:p>
              </p:txBody>
            </p:sp>
          </p:grpSp>
        </p:grpSp>
        <p:grpSp>
          <p:nvGrpSpPr>
            <p:cNvPr id="97" name="Group 96">
              <a:extLst>
                <a:ext uri="{FF2B5EF4-FFF2-40B4-BE49-F238E27FC236}">
                  <a16:creationId xmlns:a16="http://schemas.microsoft.com/office/drawing/2014/main" id="{2B315265-5BC3-3743-A32A-5AC23482CA9C}"/>
                </a:ext>
              </a:extLst>
            </p:cNvPr>
            <p:cNvGrpSpPr/>
            <p:nvPr/>
          </p:nvGrpSpPr>
          <p:grpSpPr>
            <a:xfrm>
              <a:off x="6795294" y="5115914"/>
              <a:ext cx="1928172" cy="1699032"/>
              <a:chOff x="4929627" y="4996198"/>
              <a:chExt cx="1928172" cy="1699032"/>
            </a:xfrm>
          </p:grpSpPr>
          <p:sp>
            <p:nvSpPr>
              <p:cNvPr id="114" name="TextBox 113">
                <a:extLst>
                  <a:ext uri="{FF2B5EF4-FFF2-40B4-BE49-F238E27FC236}">
                    <a16:creationId xmlns:a16="http://schemas.microsoft.com/office/drawing/2014/main" id="{12EA792F-BC7C-D044-8473-1AB90B20F56D}"/>
                  </a:ext>
                </a:extLst>
              </p:cNvPr>
              <p:cNvSpPr txBox="1"/>
              <p:nvPr/>
            </p:nvSpPr>
            <p:spPr>
              <a:xfrm>
                <a:off x="4929627" y="6233565"/>
                <a:ext cx="1928172" cy="461665"/>
              </a:xfrm>
              <a:prstGeom prst="rect">
                <a:avLst/>
              </a:prstGeom>
              <a:noFill/>
            </p:spPr>
            <p:txBody>
              <a:bodyPr wrap="square" rtlCol="0">
                <a:spAutoFit/>
              </a:bodyPr>
              <a:lstStyle/>
              <a:p>
                <a:pPr algn="ctr"/>
                <a:r>
                  <a:rPr lang="en-US" sz="1200" dirty="0">
                    <a:solidFill>
                      <a:schemeClr val="tx1">
                        <a:lumMod val="75000"/>
                        <a:lumOff val="25000"/>
                      </a:schemeClr>
                    </a:solidFill>
                    <a:latin typeface="Century Gothic" panose="020B0502020202020204" pitchFamily="34" charset="0"/>
                  </a:rPr>
                  <a:t>Ikenne Isolation Centre, </a:t>
                </a:r>
              </a:p>
              <a:p>
                <a:pPr algn="ctr"/>
                <a:r>
                  <a:rPr lang="en-US" sz="1200" dirty="0">
                    <a:solidFill>
                      <a:schemeClr val="tx1">
                        <a:lumMod val="75000"/>
                        <a:lumOff val="25000"/>
                      </a:schemeClr>
                    </a:solidFill>
                    <a:latin typeface="Century Gothic" panose="020B0502020202020204" pitchFamily="34" charset="0"/>
                  </a:rPr>
                  <a:t>Ogun state</a:t>
                </a:r>
              </a:p>
            </p:txBody>
          </p:sp>
          <p:sp>
            <p:nvSpPr>
              <p:cNvPr id="115" name="Doughnut 114">
                <a:extLst>
                  <a:ext uri="{FF2B5EF4-FFF2-40B4-BE49-F238E27FC236}">
                    <a16:creationId xmlns:a16="http://schemas.microsoft.com/office/drawing/2014/main" id="{E770D31C-23CE-9E47-8684-A8A351A51BFF}"/>
                  </a:ext>
                </a:extLst>
              </p:cNvPr>
              <p:cNvSpPr/>
              <p:nvPr/>
            </p:nvSpPr>
            <p:spPr>
              <a:xfrm>
                <a:off x="5548343" y="5262273"/>
                <a:ext cx="673557" cy="630122"/>
              </a:xfrm>
              <a:prstGeom prst="donut">
                <a:avLst>
                  <a:gd name="adj" fmla="val 5328"/>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TextBox 115">
                <a:extLst>
                  <a:ext uri="{FF2B5EF4-FFF2-40B4-BE49-F238E27FC236}">
                    <a16:creationId xmlns:a16="http://schemas.microsoft.com/office/drawing/2014/main" id="{FC919599-B72B-534B-BC3D-3DBA80C774D8}"/>
                  </a:ext>
                </a:extLst>
              </p:cNvPr>
              <p:cNvSpPr txBox="1"/>
              <p:nvPr/>
            </p:nvSpPr>
            <p:spPr>
              <a:xfrm>
                <a:off x="5174171" y="6012265"/>
                <a:ext cx="1479222" cy="338554"/>
              </a:xfrm>
              <a:prstGeom prst="rect">
                <a:avLst/>
              </a:prstGeom>
              <a:noFill/>
            </p:spPr>
            <p:txBody>
              <a:bodyPr wrap="square" rtlCol="0">
                <a:spAutoFit/>
              </a:bodyPr>
              <a:lstStyle/>
              <a:p>
                <a:pPr algn="ctr"/>
                <a:r>
                  <a:rPr lang="en-US" sz="1600" b="1" dirty="0">
                    <a:solidFill>
                      <a:srgbClr val="00632E"/>
                    </a:solidFill>
                    <a:latin typeface="Century Gothic" panose="020B0502020202020204" pitchFamily="34" charset="0"/>
                  </a:rPr>
                  <a:t>20kWp</a:t>
                </a:r>
              </a:p>
            </p:txBody>
          </p:sp>
          <p:sp>
            <p:nvSpPr>
              <p:cNvPr id="117" name="Freeform 82">
                <a:extLst>
                  <a:ext uri="{FF2B5EF4-FFF2-40B4-BE49-F238E27FC236}">
                    <a16:creationId xmlns:a16="http://schemas.microsoft.com/office/drawing/2014/main" id="{B0F1C878-1351-0542-A09F-622682CC2EC5}"/>
                  </a:ext>
                </a:extLst>
              </p:cNvPr>
              <p:cNvSpPr>
                <a:spLocks/>
              </p:cNvSpPr>
              <p:nvPr/>
            </p:nvSpPr>
            <p:spPr bwMode="auto">
              <a:xfrm>
                <a:off x="5719898" y="5441447"/>
                <a:ext cx="353610" cy="241551"/>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026C2B"/>
              </a:solidFill>
              <a:ln w="19050" cmpd="sng">
                <a:solidFill>
                  <a:srgbClr val="026C2B"/>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118" name="Group 117">
                <a:extLst>
                  <a:ext uri="{FF2B5EF4-FFF2-40B4-BE49-F238E27FC236}">
                    <a16:creationId xmlns:a16="http://schemas.microsoft.com/office/drawing/2014/main" id="{0A0AEDAE-E283-7746-819E-F3B709DF8716}"/>
                  </a:ext>
                </a:extLst>
              </p:cNvPr>
              <p:cNvGrpSpPr/>
              <p:nvPr/>
            </p:nvGrpSpPr>
            <p:grpSpPr>
              <a:xfrm>
                <a:off x="5215510" y="4996198"/>
                <a:ext cx="401607" cy="408006"/>
                <a:chOff x="1258337" y="4665091"/>
                <a:chExt cx="240964" cy="308750"/>
              </a:xfrm>
            </p:grpSpPr>
            <p:sp>
              <p:nvSpPr>
                <p:cNvPr id="119" name="Teardrop 118">
                  <a:extLst>
                    <a:ext uri="{FF2B5EF4-FFF2-40B4-BE49-F238E27FC236}">
                      <a16:creationId xmlns:a16="http://schemas.microsoft.com/office/drawing/2014/main" id="{87ECCEB1-3ECB-FF48-BDC4-B562C369597A}"/>
                    </a:ext>
                  </a:extLst>
                </p:cNvPr>
                <p:cNvSpPr/>
                <p:nvPr/>
              </p:nvSpPr>
              <p:spPr>
                <a:xfrm rot="8127956">
                  <a:off x="1258337" y="4665091"/>
                  <a:ext cx="240964" cy="308750"/>
                </a:xfrm>
                <a:prstGeom prst="teardrop">
                  <a:avLst>
                    <a:gd name="adj" fmla="val 133542"/>
                  </a:avLst>
                </a:prstGeom>
                <a:solidFill>
                  <a:srgbClr val="A9D08D"/>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Century Gothic" panose="020B0502020202020204" pitchFamily="34" charset="0"/>
                  </a:endParaRPr>
                </a:p>
              </p:txBody>
            </p:sp>
            <p:sp>
              <p:nvSpPr>
                <p:cNvPr id="120" name="Oval 119">
                  <a:extLst>
                    <a:ext uri="{FF2B5EF4-FFF2-40B4-BE49-F238E27FC236}">
                      <a16:creationId xmlns:a16="http://schemas.microsoft.com/office/drawing/2014/main" id="{55282A15-E33B-A249-9C32-A0F86B410DC7}"/>
                    </a:ext>
                  </a:extLst>
                </p:cNvPr>
                <p:cNvSpPr/>
                <p:nvPr/>
              </p:nvSpPr>
              <p:spPr>
                <a:xfrm>
                  <a:off x="1274248" y="4697299"/>
                  <a:ext cx="209566" cy="245977"/>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B</a:t>
                  </a:r>
                </a:p>
              </p:txBody>
            </p:sp>
          </p:grpSp>
        </p:grpSp>
        <p:grpSp>
          <p:nvGrpSpPr>
            <p:cNvPr id="98" name="Group 97">
              <a:extLst>
                <a:ext uri="{FF2B5EF4-FFF2-40B4-BE49-F238E27FC236}">
                  <a16:creationId xmlns:a16="http://schemas.microsoft.com/office/drawing/2014/main" id="{10153113-13E1-5D4F-8D80-ABFC66A3A276}"/>
                </a:ext>
              </a:extLst>
            </p:cNvPr>
            <p:cNvGrpSpPr/>
            <p:nvPr/>
          </p:nvGrpSpPr>
          <p:grpSpPr>
            <a:xfrm>
              <a:off x="8593781" y="5079164"/>
              <a:ext cx="1760695" cy="1735782"/>
              <a:chOff x="10961075" y="2777774"/>
              <a:chExt cx="1760695" cy="1735782"/>
            </a:xfrm>
          </p:grpSpPr>
          <p:sp>
            <p:nvSpPr>
              <p:cNvPr id="107" name="Doughnut 106">
                <a:extLst>
                  <a:ext uri="{FF2B5EF4-FFF2-40B4-BE49-F238E27FC236}">
                    <a16:creationId xmlns:a16="http://schemas.microsoft.com/office/drawing/2014/main" id="{0D9AC739-B399-0C4C-82F1-E278939328B3}"/>
                  </a:ext>
                </a:extLst>
              </p:cNvPr>
              <p:cNvSpPr/>
              <p:nvPr/>
            </p:nvSpPr>
            <p:spPr>
              <a:xfrm>
                <a:off x="11499561" y="3055960"/>
                <a:ext cx="673557" cy="630122"/>
              </a:xfrm>
              <a:prstGeom prst="donut">
                <a:avLst>
                  <a:gd name="adj" fmla="val 5384"/>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TextBox 107">
                <a:extLst>
                  <a:ext uri="{FF2B5EF4-FFF2-40B4-BE49-F238E27FC236}">
                    <a16:creationId xmlns:a16="http://schemas.microsoft.com/office/drawing/2014/main" id="{F4D85863-8DFB-554F-9D43-82B1DEF71B5F}"/>
                  </a:ext>
                </a:extLst>
              </p:cNvPr>
              <p:cNvSpPr txBox="1"/>
              <p:nvPr/>
            </p:nvSpPr>
            <p:spPr>
              <a:xfrm>
                <a:off x="10961075" y="4051891"/>
                <a:ext cx="1760695" cy="461665"/>
              </a:xfrm>
              <a:prstGeom prst="rect">
                <a:avLst/>
              </a:prstGeom>
              <a:noFill/>
            </p:spPr>
            <p:txBody>
              <a:bodyPr wrap="square" rtlCol="0">
                <a:spAutoFit/>
              </a:bodyPr>
              <a:lstStyle/>
              <a:p>
                <a:pPr algn="ctr"/>
                <a:r>
                  <a:rPr lang="en-US" sz="1200" dirty="0">
                    <a:solidFill>
                      <a:schemeClr val="tx1">
                        <a:lumMod val="75000"/>
                        <a:lumOff val="25000"/>
                      </a:schemeClr>
                    </a:solidFill>
                    <a:latin typeface="Century Gothic" panose="020B0502020202020204" pitchFamily="34" charset="0"/>
                  </a:rPr>
                  <a:t>Iberekodo Isolation Centre, Ogun state</a:t>
                </a:r>
              </a:p>
            </p:txBody>
          </p:sp>
          <p:sp>
            <p:nvSpPr>
              <p:cNvPr id="109" name="Freeform 82">
                <a:extLst>
                  <a:ext uri="{FF2B5EF4-FFF2-40B4-BE49-F238E27FC236}">
                    <a16:creationId xmlns:a16="http://schemas.microsoft.com/office/drawing/2014/main" id="{30B369B2-6C35-FD40-B379-05DEDDFD3C18}"/>
                  </a:ext>
                </a:extLst>
              </p:cNvPr>
              <p:cNvSpPr>
                <a:spLocks/>
              </p:cNvSpPr>
              <p:nvPr/>
            </p:nvSpPr>
            <p:spPr bwMode="auto">
              <a:xfrm>
                <a:off x="11659534" y="3246880"/>
                <a:ext cx="353610" cy="241551"/>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026C2B"/>
              </a:solidFill>
              <a:ln w="19050" cmpd="sng">
                <a:solidFill>
                  <a:srgbClr val="026C2B"/>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10" name="TextBox 109">
                <a:extLst>
                  <a:ext uri="{FF2B5EF4-FFF2-40B4-BE49-F238E27FC236}">
                    <a16:creationId xmlns:a16="http://schemas.microsoft.com/office/drawing/2014/main" id="{9C27554B-CA58-0740-B7E9-8D5F9901B797}"/>
                  </a:ext>
                </a:extLst>
              </p:cNvPr>
              <p:cNvSpPr txBox="1"/>
              <p:nvPr/>
            </p:nvSpPr>
            <p:spPr>
              <a:xfrm>
                <a:off x="11139761" y="3824452"/>
                <a:ext cx="1395877" cy="338554"/>
              </a:xfrm>
              <a:prstGeom prst="rect">
                <a:avLst/>
              </a:prstGeom>
              <a:noFill/>
            </p:spPr>
            <p:txBody>
              <a:bodyPr wrap="square" rtlCol="0">
                <a:spAutoFit/>
              </a:bodyPr>
              <a:lstStyle/>
              <a:p>
                <a:pPr algn="ctr"/>
                <a:r>
                  <a:rPr lang="en-US" sz="1600" b="1" dirty="0">
                    <a:solidFill>
                      <a:srgbClr val="00632E"/>
                    </a:solidFill>
                    <a:latin typeface="Century Gothic" panose="020B0502020202020204" pitchFamily="34" charset="0"/>
                  </a:rPr>
                  <a:t>10kWp</a:t>
                </a:r>
              </a:p>
            </p:txBody>
          </p:sp>
          <p:grpSp>
            <p:nvGrpSpPr>
              <p:cNvPr id="111" name="Group 110">
                <a:extLst>
                  <a:ext uri="{FF2B5EF4-FFF2-40B4-BE49-F238E27FC236}">
                    <a16:creationId xmlns:a16="http://schemas.microsoft.com/office/drawing/2014/main" id="{8EDA1F12-BB9B-2648-A60D-1B5F845E5A4C}"/>
                  </a:ext>
                </a:extLst>
              </p:cNvPr>
              <p:cNvGrpSpPr/>
              <p:nvPr/>
            </p:nvGrpSpPr>
            <p:grpSpPr>
              <a:xfrm>
                <a:off x="11160867" y="2777774"/>
                <a:ext cx="431316" cy="436507"/>
                <a:chOff x="4093858" y="2954002"/>
                <a:chExt cx="235774" cy="300944"/>
              </a:xfrm>
            </p:grpSpPr>
            <p:sp>
              <p:nvSpPr>
                <p:cNvPr id="112" name="Teardrop 111">
                  <a:extLst>
                    <a:ext uri="{FF2B5EF4-FFF2-40B4-BE49-F238E27FC236}">
                      <a16:creationId xmlns:a16="http://schemas.microsoft.com/office/drawing/2014/main" id="{11F0A575-7A0C-3043-8EFF-A982BCE23378}"/>
                    </a:ext>
                  </a:extLst>
                </p:cNvPr>
                <p:cNvSpPr/>
                <p:nvPr/>
              </p:nvSpPr>
              <p:spPr>
                <a:xfrm rot="8127956">
                  <a:off x="4093858" y="2954002"/>
                  <a:ext cx="235774" cy="300944"/>
                </a:xfrm>
                <a:prstGeom prst="teardrop">
                  <a:avLst>
                    <a:gd name="adj" fmla="val 133542"/>
                  </a:avLst>
                </a:prstGeom>
                <a:solidFill>
                  <a:srgbClr val="A9D08D"/>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Century Gothic" panose="020B0502020202020204" pitchFamily="34" charset="0"/>
                  </a:endParaRPr>
                </a:p>
              </p:txBody>
            </p:sp>
            <p:sp>
              <p:nvSpPr>
                <p:cNvPr id="113" name="Oval 112">
                  <a:extLst>
                    <a:ext uri="{FF2B5EF4-FFF2-40B4-BE49-F238E27FC236}">
                      <a16:creationId xmlns:a16="http://schemas.microsoft.com/office/drawing/2014/main" id="{0F41D0DF-E27F-734F-B4FA-18D0DBF65001}"/>
                    </a:ext>
                  </a:extLst>
                </p:cNvPr>
                <p:cNvSpPr/>
                <p:nvPr/>
              </p:nvSpPr>
              <p:spPr>
                <a:xfrm>
                  <a:off x="4113673" y="2981162"/>
                  <a:ext cx="194530" cy="259492"/>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C</a:t>
                  </a:r>
                </a:p>
              </p:txBody>
            </p:sp>
          </p:grpSp>
        </p:grpSp>
        <p:grpSp>
          <p:nvGrpSpPr>
            <p:cNvPr id="99" name="Group 98">
              <a:extLst>
                <a:ext uri="{FF2B5EF4-FFF2-40B4-BE49-F238E27FC236}">
                  <a16:creationId xmlns:a16="http://schemas.microsoft.com/office/drawing/2014/main" id="{E0741F6F-FF00-CA42-A67F-8104F3A10BCA}"/>
                </a:ext>
              </a:extLst>
            </p:cNvPr>
            <p:cNvGrpSpPr/>
            <p:nvPr/>
          </p:nvGrpSpPr>
          <p:grpSpPr>
            <a:xfrm>
              <a:off x="10266347" y="5063023"/>
              <a:ext cx="1928172" cy="1761424"/>
              <a:chOff x="10978802" y="2832374"/>
              <a:chExt cx="1928172" cy="1761424"/>
            </a:xfrm>
          </p:grpSpPr>
          <p:sp>
            <p:nvSpPr>
              <p:cNvPr id="100" name="Doughnut 99">
                <a:extLst>
                  <a:ext uri="{FF2B5EF4-FFF2-40B4-BE49-F238E27FC236}">
                    <a16:creationId xmlns:a16="http://schemas.microsoft.com/office/drawing/2014/main" id="{17302609-281E-8240-A636-50DA39FEADE1}"/>
                  </a:ext>
                </a:extLst>
              </p:cNvPr>
              <p:cNvSpPr/>
              <p:nvPr/>
            </p:nvSpPr>
            <p:spPr>
              <a:xfrm>
                <a:off x="11606110" y="3107624"/>
                <a:ext cx="673557" cy="630122"/>
              </a:xfrm>
              <a:prstGeom prst="donut">
                <a:avLst>
                  <a:gd name="adj" fmla="val 3708"/>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TextBox 100">
                <a:extLst>
                  <a:ext uri="{FF2B5EF4-FFF2-40B4-BE49-F238E27FC236}">
                    <a16:creationId xmlns:a16="http://schemas.microsoft.com/office/drawing/2014/main" id="{6F0042A6-2CBC-9745-9ACF-E6F4E5E9F320}"/>
                  </a:ext>
                </a:extLst>
              </p:cNvPr>
              <p:cNvSpPr txBox="1"/>
              <p:nvPr/>
            </p:nvSpPr>
            <p:spPr>
              <a:xfrm>
                <a:off x="10978802" y="4132133"/>
                <a:ext cx="1928172" cy="461665"/>
              </a:xfrm>
              <a:prstGeom prst="rect">
                <a:avLst/>
              </a:prstGeom>
              <a:noFill/>
            </p:spPr>
            <p:txBody>
              <a:bodyPr wrap="square" rtlCol="0">
                <a:spAutoFit/>
              </a:bodyPr>
              <a:lstStyle/>
              <a:p>
                <a:pPr algn="ctr"/>
                <a:r>
                  <a:rPr lang="en-US" sz="1200" dirty="0">
                    <a:solidFill>
                      <a:schemeClr val="tx1">
                        <a:lumMod val="75000"/>
                        <a:lumOff val="25000"/>
                      </a:schemeClr>
                    </a:solidFill>
                    <a:latin typeface="Century Gothic" panose="020B0502020202020204" pitchFamily="34" charset="0"/>
                  </a:rPr>
                  <a:t>University of Abuja Teaching Hospital, FCT</a:t>
                </a:r>
              </a:p>
            </p:txBody>
          </p:sp>
          <p:sp>
            <p:nvSpPr>
              <p:cNvPr id="102" name="Freeform 71">
                <a:extLst>
                  <a:ext uri="{FF2B5EF4-FFF2-40B4-BE49-F238E27FC236}">
                    <a16:creationId xmlns:a16="http://schemas.microsoft.com/office/drawing/2014/main" id="{20EA17EE-641B-0B45-BFE6-79A6126C87F9}"/>
                  </a:ext>
                </a:extLst>
              </p:cNvPr>
              <p:cNvSpPr>
                <a:spLocks/>
              </p:cNvSpPr>
              <p:nvPr/>
            </p:nvSpPr>
            <p:spPr bwMode="auto">
              <a:xfrm>
                <a:off x="11842952" y="3286960"/>
                <a:ext cx="237209" cy="300757"/>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solidFill>
                <a:srgbClr val="026C2B"/>
              </a:solidFill>
              <a:ln w="19050" cmpd="sng">
                <a:solidFill>
                  <a:srgbClr val="026C2B"/>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03" name="TextBox 102">
                <a:extLst>
                  <a:ext uri="{FF2B5EF4-FFF2-40B4-BE49-F238E27FC236}">
                    <a16:creationId xmlns:a16="http://schemas.microsoft.com/office/drawing/2014/main" id="{D2CAA0F9-E8BA-4F48-BA69-CB648670288A}"/>
                  </a:ext>
                </a:extLst>
              </p:cNvPr>
              <p:cNvSpPr txBox="1"/>
              <p:nvPr/>
            </p:nvSpPr>
            <p:spPr>
              <a:xfrm>
                <a:off x="11246385" y="3895604"/>
                <a:ext cx="1396196" cy="338554"/>
              </a:xfrm>
              <a:prstGeom prst="rect">
                <a:avLst/>
              </a:prstGeom>
              <a:noFill/>
            </p:spPr>
            <p:txBody>
              <a:bodyPr wrap="square" rtlCol="0">
                <a:spAutoFit/>
              </a:bodyPr>
              <a:lstStyle/>
              <a:p>
                <a:pPr algn="ctr"/>
                <a:r>
                  <a:rPr lang="en-US" sz="1600" b="1" dirty="0">
                    <a:solidFill>
                      <a:srgbClr val="00632E"/>
                    </a:solidFill>
                    <a:latin typeface="Century Gothic" panose="020B0502020202020204" pitchFamily="34" charset="0"/>
                  </a:rPr>
                  <a:t>53.1kWp</a:t>
                </a:r>
              </a:p>
            </p:txBody>
          </p:sp>
          <p:grpSp>
            <p:nvGrpSpPr>
              <p:cNvPr id="104" name="Group 103">
                <a:extLst>
                  <a:ext uri="{FF2B5EF4-FFF2-40B4-BE49-F238E27FC236}">
                    <a16:creationId xmlns:a16="http://schemas.microsoft.com/office/drawing/2014/main" id="{042EA381-B00C-C24B-9E35-6C322986134C}"/>
                  </a:ext>
                </a:extLst>
              </p:cNvPr>
              <p:cNvGrpSpPr/>
              <p:nvPr/>
            </p:nvGrpSpPr>
            <p:grpSpPr>
              <a:xfrm>
                <a:off x="11269519" y="2832374"/>
                <a:ext cx="431316" cy="436507"/>
                <a:chOff x="3401745" y="3012198"/>
                <a:chExt cx="235774" cy="300944"/>
              </a:xfrm>
            </p:grpSpPr>
            <p:sp>
              <p:nvSpPr>
                <p:cNvPr id="105" name="Teardrop 104">
                  <a:extLst>
                    <a:ext uri="{FF2B5EF4-FFF2-40B4-BE49-F238E27FC236}">
                      <a16:creationId xmlns:a16="http://schemas.microsoft.com/office/drawing/2014/main" id="{0B40B503-2646-1A44-A901-3D932A3731B8}"/>
                    </a:ext>
                  </a:extLst>
                </p:cNvPr>
                <p:cNvSpPr/>
                <p:nvPr/>
              </p:nvSpPr>
              <p:spPr>
                <a:xfrm rot="8127956">
                  <a:off x="3401745" y="3012198"/>
                  <a:ext cx="235774" cy="300944"/>
                </a:xfrm>
                <a:prstGeom prst="teardrop">
                  <a:avLst>
                    <a:gd name="adj" fmla="val 133542"/>
                  </a:avLst>
                </a:prstGeom>
                <a:solidFill>
                  <a:srgbClr val="A9D08D"/>
                </a:solidFill>
                <a:ln>
                  <a:solidFill>
                    <a:srgbClr val="A9D0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Century Gothic" panose="020B0502020202020204" pitchFamily="34" charset="0"/>
                  </a:endParaRPr>
                </a:p>
              </p:txBody>
            </p:sp>
            <p:sp>
              <p:nvSpPr>
                <p:cNvPr id="106" name="Oval 105">
                  <a:extLst>
                    <a:ext uri="{FF2B5EF4-FFF2-40B4-BE49-F238E27FC236}">
                      <a16:creationId xmlns:a16="http://schemas.microsoft.com/office/drawing/2014/main" id="{2D8BCAC9-0ABD-4848-A541-44966B849512}"/>
                    </a:ext>
                  </a:extLst>
                </p:cNvPr>
                <p:cNvSpPr/>
                <p:nvPr/>
              </p:nvSpPr>
              <p:spPr>
                <a:xfrm>
                  <a:off x="3422202" y="3042124"/>
                  <a:ext cx="197481" cy="249896"/>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D</a:t>
                  </a:r>
                </a:p>
              </p:txBody>
            </p:sp>
          </p:grpSp>
        </p:grpSp>
      </p:grpSp>
      <p:sp>
        <p:nvSpPr>
          <p:cNvPr id="128" name="Rectangle 127">
            <a:extLst>
              <a:ext uri="{FF2B5EF4-FFF2-40B4-BE49-F238E27FC236}">
                <a16:creationId xmlns:a16="http://schemas.microsoft.com/office/drawing/2014/main" id="{2CE3C07A-4F30-E14C-9F49-5E2DA726DD6F}"/>
              </a:ext>
            </a:extLst>
          </p:cNvPr>
          <p:cNvSpPr/>
          <p:nvPr/>
        </p:nvSpPr>
        <p:spPr>
          <a:xfrm>
            <a:off x="4699498" y="1325757"/>
            <a:ext cx="7247676" cy="73498"/>
          </a:xfrm>
          <a:prstGeom prst="rect">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903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13709C-E1E5-3D41-85CE-922F58846934}"/>
              </a:ext>
            </a:extLst>
          </p:cNvPr>
          <p:cNvSpPr>
            <a:spLocks noGrp="1"/>
          </p:cNvSpPr>
          <p:nvPr>
            <p:ph type="sldNum" sz="quarter" idx="12"/>
          </p:nvPr>
        </p:nvSpPr>
        <p:spPr/>
        <p:txBody>
          <a:bodyPr/>
          <a:lstStyle/>
          <a:p>
            <a:fld id="{396CE113-FF57-7649-A2EE-772FBDF6E8DF}" type="slidenum">
              <a:rPr lang="en-US" smtClean="0"/>
              <a:t>19</a:t>
            </a:fld>
            <a:endParaRPr lang="en-US" dirty="0"/>
          </a:p>
        </p:txBody>
      </p:sp>
      <p:pic>
        <p:nvPicPr>
          <p:cNvPr id="3" name="Picture 2" descr="A picture containing food&#10;&#10;Description automatically generated">
            <a:extLst>
              <a:ext uri="{FF2B5EF4-FFF2-40B4-BE49-F238E27FC236}">
                <a16:creationId xmlns:a16="http://schemas.microsoft.com/office/drawing/2014/main" id="{64E8ACB1-FAE3-F64D-857E-0B6FDC623D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
        <p:nvSpPr>
          <p:cNvPr id="4" name="Rectangle 3">
            <a:extLst>
              <a:ext uri="{FF2B5EF4-FFF2-40B4-BE49-F238E27FC236}">
                <a16:creationId xmlns:a16="http://schemas.microsoft.com/office/drawing/2014/main" id="{6E8DF3E0-797C-2043-B17B-6CB482BE1DE7}"/>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5" name="TextBox 4">
            <a:extLst>
              <a:ext uri="{FF2B5EF4-FFF2-40B4-BE49-F238E27FC236}">
                <a16:creationId xmlns:a16="http://schemas.microsoft.com/office/drawing/2014/main" id="{27E6F111-1305-F842-928F-001EA980B5EA}"/>
              </a:ext>
            </a:extLst>
          </p:cNvPr>
          <p:cNvSpPr txBox="1"/>
          <p:nvPr/>
        </p:nvSpPr>
        <p:spPr>
          <a:xfrm>
            <a:off x="2831197" y="491202"/>
            <a:ext cx="5763116"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COVID-19 Projects for States</a:t>
            </a:r>
            <a:endParaRPr lang="en-US" sz="800" b="1" dirty="0">
              <a:solidFill>
                <a:schemeClr val="tx1">
                  <a:lumMod val="75000"/>
                  <a:lumOff val="25000"/>
                </a:schemeClr>
              </a:solidFill>
              <a:latin typeface="Century Gothic" panose="020B0502020202020204" pitchFamily="34" charset="0"/>
            </a:endParaRPr>
          </a:p>
        </p:txBody>
      </p:sp>
      <p:cxnSp>
        <p:nvCxnSpPr>
          <p:cNvPr id="6" name="Straight Connector 5">
            <a:extLst>
              <a:ext uri="{FF2B5EF4-FFF2-40B4-BE49-F238E27FC236}">
                <a16:creationId xmlns:a16="http://schemas.microsoft.com/office/drawing/2014/main" id="{61F81CD2-E8F9-EC49-892C-4666EB0FD546}"/>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C0136B2-A812-014A-94A7-EACA3E1653CD}"/>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a:extLst>
              <a:ext uri="{FF2B5EF4-FFF2-40B4-BE49-F238E27FC236}">
                <a16:creationId xmlns:a16="http://schemas.microsoft.com/office/drawing/2014/main" id="{3E944DFB-0F00-6944-9F15-02AC0D492B81}"/>
              </a:ext>
            </a:extLst>
          </p:cNvPr>
          <p:cNvGraphicFramePr>
            <a:graphicFrameLocks noGrp="1"/>
          </p:cNvGraphicFramePr>
          <p:nvPr/>
        </p:nvGraphicFramePr>
        <p:xfrm>
          <a:off x="687159" y="1892189"/>
          <a:ext cx="5268808" cy="4102100"/>
        </p:xfrm>
        <a:graphic>
          <a:graphicData uri="http://schemas.openxmlformats.org/drawingml/2006/table">
            <a:tbl>
              <a:tblPr/>
              <a:tblGrid>
                <a:gridCol w="485775">
                  <a:extLst>
                    <a:ext uri="{9D8B030D-6E8A-4147-A177-3AD203B41FA5}">
                      <a16:colId xmlns:a16="http://schemas.microsoft.com/office/drawing/2014/main" val="1357164689"/>
                    </a:ext>
                  </a:extLst>
                </a:gridCol>
                <a:gridCol w="1042988">
                  <a:extLst>
                    <a:ext uri="{9D8B030D-6E8A-4147-A177-3AD203B41FA5}">
                      <a16:colId xmlns:a16="http://schemas.microsoft.com/office/drawing/2014/main" val="3471545029"/>
                    </a:ext>
                  </a:extLst>
                </a:gridCol>
                <a:gridCol w="842962">
                  <a:extLst>
                    <a:ext uri="{9D8B030D-6E8A-4147-A177-3AD203B41FA5}">
                      <a16:colId xmlns:a16="http://schemas.microsoft.com/office/drawing/2014/main" val="186901764"/>
                    </a:ext>
                  </a:extLst>
                </a:gridCol>
                <a:gridCol w="1451960">
                  <a:extLst>
                    <a:ext uri="{9D8B030D-6E8A-4147-A177-3AD203B41FA5}">
                      <a16:colId xmlns:a16="http://schemas.microsoft.com/office/drawing/2014/main" val="2289127336"/>
                    </a:ext>
                  </a:extLst>
                </a:gridCol>
                <a:gridCol w="1445123">
                  <a:extLst>
                    <a:ext uri="{9D8B030D-6E8A-4147-A177-3AD203B41FA5}">
                      <a16:colId xmlns:a16="http://schemas.microsoft.com/office/drawing/2014/main" val="1045271299"/>
                    </a:ext>
                  </a:extLst>
                </a:gridCol>
              </a:tblGrid>
              <a:tr h="215900">
                <a:tc>
                  <a:txBody>
                    <a:bodyPr/>
                    <a:lstStyle/>
                    <a:p>
                      <a:pPr algn="ctr" fontAlgn="b"/>
                      <a:r>
                        <a:rPr lang="en-GB" sz="1200" b="1" i="0" u="none" strike="noStrike" dirty="0">
                          <a:solidFill>
                            <a:schemeClr val="bg1"/>
                          </a:solidFill>
                          <a:effectLst/>
                          <a:latin typeface="Century Gothic" panose="020B0502020202020204" pitchFamily="34" charset="0"/>
                        </a:rPr>
                        <a:t>S/N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b"/>
                      <a:r>
                        <a:rPr lang="en-GB" sz="1200" b="1" i="0" u="none" strike="noStrike" dirty="0">
                          <a:solidFill>
                            <a:schemeClr val="bg1"/>
                          </a:solidFill>
                          <a:effectLst/>
                          <a:latin typeface="Century Gothic" panose="020B0502020202020204" pitchFamily="34" charset="0"/>
                        </a:rPr>
                        <a:t>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b"/>
                      <a:r>
                        <a:rPr lang="en-GB" sz="1200" b="1" i="0" u="none" strike="noStrike" dirty="0">
                          <a:solidFill>
                            <a:schemeClr val="bg1"/>
                          </a:solidFill>
                          <a:effectLst/>
                          <a:latin typeface="Century Gothic" panose="020B0502020202020204" pitchFamily="34" charset="0"/>
                        </a:rPr>
                        <a:t>MINI-GRID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ctr"/>
                      <a:r>
                        <a:rPr lang="en-GB" sz="1200" b="1" i="0" u="none" strike="noStrike" dirty="0">
                          <a:solidFill>
                            <a:schemeClr val="bg1"/>
                          </a:solidFill>
                          <a:effectLst/>
                          <a:latin typeface="Century Gothic" panose="020B0502020202020204" pitchFamily="34" charset="0"/>
                        </a:rPr>
                        <a:t>SHS (Unity Schools)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ctr"/>
                      <a:r>
                        <a:rPr lang="en-GB" sz="1200" b="1" i="0" u="none" strike="noStrike" dirty="0">
                          <a:solidFill>
                            <a:schemeClr val="bg1"/>
                          </a:solidFill>
                          <a:effectLst/>
                          <a:latin typeface="Century Gothic" panose="020B0502020202020204" pitchFamily="34" charset="0"/>
                        </a:rPr>
                        <a:t>SOLAR STREET LIGHT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extLst>
                  <a:ext uri="{0D108BD9-81ED-4DB2-BD59-A6C34878D82A}">
                    <a16:rowId xmlns:a16="http://schemas.microsoft.com/office/drawing/2014/main" val="528393216"/>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ABIA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a:solidFill>
                            <a:srgbClr val="000000"/>
                          </a:solidFill>
                          <a:effectLst/>
                          <a:latin typeface="Century Gothic" panose="020B0502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121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1601862"/>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ADAMAWA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a:solidFill>
                            <a:srgbClr val="000000"/>
                          </a:solidFill>
                          <a:effectLst/>
                          <a:latin typeface="Century Gothic" panose="020B0502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145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748081"/>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AKWA IBOM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a:solidFill>
                            <a:srgbClr val="000000"/>
                          </a:solidFill>
                          <a:effectLst/>
                          <a:latin typeface="Century Gothic" panose="020B0502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160301"/>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ANAMABRA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820828"/>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b"/>
                      <a:r>
                        <a:rPr lang="en-GB" sz="1200" b="0" i="0" u="none" strike="noStrike" dirty="0">
                          <a:solidFill>
                            <a:srgbClr val="000000"/>
                          </a:solidFill>
                          <a:effectLst/>
                          <a:latin typeface="Century Gothic" panose="020B0502020202020204" pitchFamily="34" charset="0"/>
                        </a:rPr>
                        <a:t> BAUCHI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4353976"/>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BAYELSA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027280"/>
                  </a:ext>
                </a:extLst>
              </a:tr>
              <a:tr h="203200">
                <a:tc>
                  <a:txBody>
                    <a:bodyPr/>
                    <a:lstStyle/>
                    <a:p>
                      <a:pPr algn="ctr" fontAlgn="b"/>
                      <a:r>
                        <a:rPr lang="en-NG" sz="1200" b="0" i="0" u="none" strike="noStrike">
                          <a:solidFill>
                            <a:schemeClr val="bg1"/>
                          </a:solidFill>
                          <a:effectLst/>
                          <a:latin typeface="Century Gothic" panose="020B0502020202020204" pitchFamily="34" charset="0"/>
                        </a:rPr>
                        <a:t>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BENUE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5309792"/>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FF0000"/>
                          </a:solidFill>
                          <a:effectLst/>
                          <a:latin typeface="Century Gothic" panose="020B0502020202020204" pitchFamily="34" charset="0"/>
                        </a:rPr>
                        <a:t> BORNO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dirty="0">
                          <a:solidFill>
                            <a:srgbClr val="FF0000"/>
                          </a:solidFill>
                          <a:effectLst/>
                          <a:latin typeface="Century Gothic" panose="020B0502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FF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FF0000"/>
                          </a:solidFill>
                          <a:effectLst/>
                          <a:latin typeface="Century Gothic" panose="020B0502020202020204" pitchFamily="34" charset="0"/>
                        </a:rPr>
                        <a:t>382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597320"/>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FF0000"/>
                          </a:solidFill>
                          <a:effectLst/>
                          <a:latin typeface="Century Gothic" panose="020B0502020202020204" pitchFamily="34" charset="0"/>
                        </a:rPr>
                        <a:t> CROSS-RIVER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FF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FF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FF0000"/>
                          </a:solidFill>
                          <a:effectLst/>
                          <a:latin typeface="Century Gothic" panose="020B0502020202020204" pitchFamily="34" charset="0"/>
                        </a:rPr>
                        <a:t>267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661175"/>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DELTA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027905"/>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11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EBONYI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764485"/>
                  </a:ext>
                </a:extLst>
              </a:tr>
              <a:tr h="203200">
                <a:tc>
                  <a:txBody>
                    <a:bodyPr/>
                    <a:lstStyle/>
                    <a:p>
                      <a:pPr algn="ctr" fontAlgn="b"/>
                      <a:r>
                        <a:rPr lang="en-NG" sz="1200" b="0" i="0" u="none" strike="noStrike">
                          <a:solidFill>
                            <a:schemeClr val="bg1"/>
                          </a:solidFill>
                          <a:effectLst/>
                          <a:latin typeface="Century Gothic" panose="020B0502020202020204" pitchFamily="34" charset="0"/>
                        </a:rPr>
                        <a:t>12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EDO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770164"/>
                  </a:ext>
                </a:extLst>
              </a:tr>
              <a:tr h="203200">
                <a:tc>
                  <a:txBody>
                    <a:bodyPr/>
                    <a:lstStyle/>
                    <a:p>
                      <a:pPr algn="ctr" fontAlgn="b"/>
                      <a:r>
                        <a:rPr lang="en-NG" sz="1200" b="0" i="0" u="none" strike="noStrike">
                          <a:solidFill>
                            <a:schemeClr val="bg1"/>
                          </a:solidFill>
                          <a:effectLst/>
                          <a:latin typeface="Century Gothic" panose="020B0502020202020204" pitchFamily="34" charset="0"/>
                        </a:rPr>
                        <a:t>13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EKITI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8876297"/>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14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ENUGU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7492156"/>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15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GOMBE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8191037"/>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IMO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654"/>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17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JIGAWA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209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298377"/>
                  </a:ext>
                </a:extLst>
              </a:tr>
              <a:tr h="215900">
                <a:tc>
                  <a:txBody>
                    <a:bodyPr/>
                    <a:lstStyle/>
                    <a:p>
                      <a:pPr algn="ctr" fontAlgn="b"/>
                      <a:r>
                        <a:rPr lang="en-NG" sz="1200" b="0" i="0" u="none" strike="noStrike" dirty="0">
                          <a:solidFill>
                            <a:schemeClr val="bg1"/>
                          </a:solidFill>
                          <a:effectLst/>
                          <a:latin typeface="Century Gothic" panose="020B0502020202020204" pitchFamily="34" charset="0"/>
                        </a:rPr>
                        <a:t>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KADUNA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1765244"/>
                  </a:ext>
                </a:extLst>
              </a:tr>
              <a:tr h="215900">
                <a:tc>
                  <a:txBody>
                    <a:bodyPr/>
                    <a:lstStyle/>
                    <a:p>
                      <a:pPr algn="ctr" fontAlgn="b"/>
                      <a:r>
                        <a:rPr lang="en-NG" sz="1200" b="0" i="0" u="none" strike="noStrike" dirty="0">
                          <a:solidFill>
                            <a:schemeClr val="bg1"/>
                          </a:solidFill>
                          <a:effectLst/>
                          <a:latin typeface="Century Gothic" panose="020B0502020202020204" pitchFamily="34" charset="0"/>
                        </a:rPr>
                        <a:t>19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KANO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4967551"/>
                  </a:ext>
                </a:extLst>
              </a:tr>
            </a:tbl>
          </a:graphicData>
        </a:graphic>
      </p:graphicFrame>
      <p:graphicFrame>
        <p:nvGraphicFramePr>
          <p:cNvPr id="15" name="Table 14">
            <a:extLst>
              <a:ext uri="{FF2B5EF4-FFF2-40B4-BE49-F238E27FC236}">
                <a16:creationId xmlns:a16="http://schemas.microsoft.com/office/drawing/2014/main" id="{820CF718-76E2-3B4E-A961-B28A259E5B15}"/>
              </a:ext>
            </a:extLst>
          </p:cNvPr>
          <p:cNvGraphicFramePr>
            <a:graphicFrameLocks noGrp="1"/>
          </p:cNvGraphicFramePr>
          <p:nvPr/>
        </p:nvGraphicFramePr>
        <p:xfrm>
          <a:off x="6167393" y="1892189"/>
          <a:ext cx="5518651" cy="4112826"/>
        </p:xfrm>
        <a:graphic>
          <a:graphicData uri="http://schemas.openxmlformats.org/drawingml/2006/table">
            <a:tbl>
              <a:tblPr/>
              <a:tblGrid>
                <a:gridCol w="460456">
                  <a:extLst>
                    <a:ext uri="{9D8B030D-6E8A-4147-A177-3AD203B41FA5}">
                      <a16:colId xmlns:a16="http://schemas.microsoft.com/office/drawing/2014/main" val="3314178270"/>
                    </a:ext>
                  </a:extLst>
                </a:gridCol>
                <a:gridCol w="1033869">
                  <a:extLst>
                    <a:ext uri="{9D8B030D-6E8A-4147-A177-3AD203B41FA5}">
                      <a16:colId xmlns:a16="http://schemas.microsoft.com/office/drawing/2014/main" val="1474919445"/>
                    </a:ext>
                  </a:extLst>
                </a:gridCol>
                <a:gridCol w="981087">
                  <a:extLst>
                    <a:ext uri="{9D8B030D-6E8A-4147-A177-3AD203B41FA5}">
                      <a16:colId xmlns:a16="http://schemas.microsoft.com/office/drawing/2014/main" val="3034932480"/>
                    </a:ext>
                  </a:extLst>
                </a:gridCol>
                <a:gridCol w="1457325">
                  <a:extLst>
                    <a:ext uri="{9D8B030D-6E8A-4147-A177-3AD203B41FA5}">
                      <a16:colId xmlns:a16="http://schemas.microsoft.com/office/drawing/2014/main" val="4095867929"/>
                    </a:ext>
                  </a:extLst>
                </a:gridCol>
                <a:gridCol w="1585914">
                  <a:extLst>
                    <a:ext uri="{9D8B030D-6E8A-4147-A177-3AD203B41FA5}">
                      <a16:colId xmlns:a16="http://schemas.microsoft.com/office/drawing/2014/main" val="2412109070"/>
                    </a:ext>
                  </a:extLst>
                </a:gridCol>
              </a:tblGrid>
              <a:tr h="215900">
                <a:tc>
                  <a:txBody>
                    <a:bodyPr/>
                    <a:lstStyle/>
                    <a:p>
                      <a:pPr algn="ctr" fontAlgn="b"/>
                      <a:r>
                        <a:rPr lang="en-GB" sz="1200" b="1" i="0" u="none" strike="noStrike" dirty="0">
                          <a:solidFill>
                            <a:schemeClr val="bg1"/>
                          </a:solidFill>
                          <a:effectLst/>
                          <a:latin typeface="Century Gothic" panose="020B0502020202020204" pitchFamily="34" charset="0"/>
                        </a:rPr>
                        <a:t>S/N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b"/>
                      <a:r>
                        <a:rPr lang="en-GB" sz="1200" b="1" i="0" u="none" strike="noStrike" dirty="0">
                          <a:solidFill>
                            <a:schemeClr val="bg1"/>
                          </a:solidFill>
                          <a:effectLst/>
                          <a:latin typeface="Century Gothic" panose="020B0502020202020204" pitchFamily="34" charset="0"/>
                        </a:rPr>
                        <a:t>STATE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b"/>
                      <a:r>
                        <a:rPr lang="en-GB" sz="1200" b="1" i="0" u="none" strike="noStrike" dirty="0">
                          <a:solidFill>
                            <a:schemeClr val="bg1"/>
                          </a:solidFill>
                          <a:effectLst/>
                          <a:latin typeface="Century Gothic" panose="020B0502020202020204" pitchFamily="34" charset="0"/>
                        </a:rPr>
                        <a:t>MINI-GRID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ctr"/>
                      <a:r>
                        <a:rPr lang="en-GB" sz="1200" b="1" i="0" u="none" strike="noStrike" dirty="0">
                          <a:solidFill>
                            <a:schemeClr val="bg1"/>
                          </a:solidFill>
                          <a:effectLst/>
                          <a:latin typeface="Century Gothic" panose="020B0502020202020204" pitchFamily="34" charset="0"/>
                        </a:rPr>
                        <a:t>SHS (Unity Schools)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ctr" fontAlgn="ctr"/>
                      <a:r>
                        <a:rPr lang="en-GB" sz="1200" b="1" i="0" u="none" strike="noStrike" dirty="0">
                          <a:solidFill>
                            <a:schemeClr val="bg1"/>
                          </a:solidFill>
                          <a:effectLst/>
                          <a:latin typeface="Century Gothic" panose="020B0502020202020204" pitchFamily="34" charset="0"/>
                        </a:rPr>
                        <a:t>SOLAR STREET LIGHT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extLst>
                  <a:ext uri="{0D108BD9-81ED-4DB2-BD59-A6C34878D82A}">
                    <a16:rowId xmlns:a16="http://schemas.microsoft.com/office/drawing/2014/main" val="3981870756"/>
                  </a:ext>
                </a:extLst>
              </a:tr>
              <a:tr h="203200">
                <a:tc>
                  <a:txBody>
                    <a:bodyPr/>
                    <a:lstStyle/>
                    <a:p>
                      <a:pPr algn="ctr" fontAlgn="b"/>
                      <a:r>
                        <a:rPr lang="en-NG" sz="1200" b="0" i="0" u="none" strike="noStrike">
                          <a:solidFill>
                            <a:schemeClr val="bg1"/>
                          </a:solidFill>
                          <a:effectLst/>
                          <a:latin typeface="Century Gothic" panose="020B0502020202020204" pitchFamily="34" charset="0"/>
                        </a:rPr>
                        <a:t>20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KASTINA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505076"/>
                  </a:ext>
                </a:extLst>
              </a:tr>
              <a:tr h="203200">
                <a:tc>
                  <a:txBody>
                    <a:bodyPr/>
                    <a:lstStyle/>
                    <a:p>
                      <a:pPr algn="ctr" fontAlgn="b"/>
                      <a:r>
                        <a:rPr lang="en-NG" sz="1200" b="0" i="0" u="none" strike="noStrike">
                          <a:solidFill>
                            <a:schemeClr val="bg1"/>
                          </a:solidFill>
                          <a:effectLst/>
                          <a:latin typeface="Century Gothic" panose="020B0502020202020204" pitchFamily="34" charset="0"/>
                        </a:rPr>
                        <a:t>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KEBBI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589918"/>
                  </a:ext>
                </a:extLst>
              </a:tr>
              <a:tr h="203200">
                <a:tc>
                  <a:txBody>
                    <a:bodyPr/>
                    <a:lstStyle/>
                    <a:p>
                      <a:pPr algn="ctr" fontAlgn="b"/>
                      <a:r>
                        <a:rPr lang="en-NG" sz="1200" b="0" i="0" u="none" strike="noStrike">
                          <a:solidFill>
                            <a:schemeClr val="bg1"/>
                          </a:solidFill>
                          <a:effectLst/>
                          <a:latin typeface="Century Gothic" panose="020B0502020202020204" pitchFamily="34" charset="0"/>
                        </a:rPr>
                        <a:t>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KOGI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372875"/>
                  </a:ext>
                </a:extLst>
              </a:tr>
              <a:tr h="203200">
                <a:tc>
                  <a:txBody>
                    <a:bodyPr/>
                    <a:lstStyle/>
                    <a:p>
                      <a:pPr algn="ctr" fontAlgn="b"/>
                      <a:r>
                        <a:rPr lang="en-NG" sz="1200" b="0" i="0" u="none" strike="noStrike">
                          <a:solidFill>
                            <a:schemeClr val="bg1"/>
                          </a:solidFill>
                          <a:effectLst/>
                          <a:latin typeface="Century Gothic" panose="020B0502020202020204" pitchFamily="34" charset="0"/>
                        </a:rPr>
                        <a:t>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KWARA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4370389"/>
                  </a:ext>
                </a:extLst>
              </a:tr>
              <a:tr h="203200">
                <a:tc>
                  <a:txBody>
                    <a:bodyPr/>
                    <a:lstStyle/>
                    <a:p>
                      <a:pPr algn="ctr" fontAlgn="b"/>
                      <a:r>
                        <a:rPr lang="en-NG" sz="1200" b="0" i="0" u="none" strike="noStrike">
                          <a:solidFill>
                            <a:schemeClr val="bg1"/>
                          </a:solidFill>
                          <a:effectLst/>
                          <a:latin typeface="Century Gothic" panose="020B0502020202020204" pitchFamily="34" charset="0"/>
                        </a:rPr>
                        <a:t>24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LAGOS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80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9079991"/>
                  </a:ext>
                </a:extLst>
              </a:tr>
              <a:tr h="203200">
                <a:tc>
                  <a:txBody>
                    <a:bodyPr/>
                    <a:lstStyle/>
                    <a:p>
                      <a:pPr algn="ctr" fontAlgn="b"/>
                      <a:r>
                        <a:rPr lang="en-NG" sz="1200" b="0" i="0" u="none" strike="noStrike">
                          <a:solidFill>
                            <a:schemeClr val="bg1"/>
                          </a:solidFill>
                          <a:effectLst/>
                          <a:latin typeface="Century Gothic" panose="020B0502020202020204" pitchFamily="34" charset="0"/>
                        </a:rPr>
                        <a:t>25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NASARAWA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7155347"/>
                  </a:ext>
                </a:extLst>
              </a:tr>
              <a:tr h="203200">
                <a:tc>
                  <a:txBody>
                    <a:bodyPr/>
                    <a:lstStyle/>
                    <a:p>
                      <a:pPr algn="ctr" fontAlgn="b"/>
                      <a:r>
                        <a:rPr lang="en-NG" sz="1200" b="0" i="0" u="none" strike="noStrike">
                          <a:solidFill>
                            <a:schemeClr val="bg1"/>
                          </a:solidFill>
                          <a:effectLst/>
                          <a:latin typeface="Century Gothic" panose="020B0502020202020204" pitchFamily="34" charset="0"/>
                        </a:rPr>
                        <a:t>26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NIGER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200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695499"/>
                  </a:ext>
                </a:extLst>
              </a:tr>
              <a:tr h="203200">
                <a:tc>
                  <a:txBody>
                    <a:bodyPr/>
                    <a:lstStyle/>
                    <a:p>
                      <a:pPr algn="ctr" fontAlgn="b"/>
                      <a:r>
                        <a:rPr lang="en-NG" sz="1200" b="0" i="0" u="none" strike="noStrike">
                          <a:solidFill>
                            <a:schemeClr val="bg1"/>
                          </a:solidFill>
                          <a:effectLst/>
                          <a:latin typeface="Century Gothic" panose="020B0502020202020204" pitchFamily="34" charset="0"/>
                        </a:rPr>
                        <a:t>27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OGUN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dirty="0">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684643"/>
                  </a:ext>
                </a:extLst>
              </a:tr>
              <a:tr h="203200">
                <a:tc>
                  <a:txBody>
                    <a:bodyPr/>
                    <a:lstStyle/>
                    <a:p>
                      <a:pPr algn="ctr" fontAlgn="b"/>
                      <a:r>
                        <a:rPr lang="en-NG" sz="1200" b="0" i="0" u="none" strike="noStrike">
                          <a:solidFill>
                            <a:schemeClr val="bg1"/>
                          </a:solidFill>
                          <a:effectLst/>
                          <a:latin typeface="Century Gothic" panose="020B0502020202020204" pitchFamily="34" charset="0"/>
                        </a:rPr>
                        <a:t>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ONDO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8756254"/>
                  </a:ext>
                </a:extLst>
              </a:tr>
              <a:tr h="203200">
                <a:tc>
                  <a:txBody>
                    <a:bodyPr/>
                    <a:lstStyle/>
                    <a:p>
                      <a:pPr algn="ctr" fontAlgn="b"/>
                      <a:r>
                        <a:rPr lang="en-NG" sz="1200" b="0" i="0" u="none" strike="noStrike" dirty="0">
                          <a:solidFill>
                            <a:schemeClr val="bg1"/>
                          </a:solidFill>
                          <a:effectLst/>
                          <a:latin typeface="Century Gothic" panose="020B0502020202020204" pitchFamily="34" charset="0"/>
                        </a:rPr>
                        <a:t>29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OSUN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932563"/>
                  </a:ext>
                </a:extLst>
              </a:tr>
              <a:tr h="203200">
                <a:tc>
                  <a:txBody>
                    <a:bodyPr/>
                    <a:lstStyle/>
                    <a:p>
                      <a:pPr algn="ctr" fontAlgn="b"/>
                      <a:r>
                        <a:rPr lang="en-NG" sz="1200" b="0" i="0" u="none" strike="noStrike">
                          <a:solidFill>
                            <a:schemeClr val="bg1"/>
                          </a:solidFill>
                          <a:effectLst/>
                          <a:latin typeface="Century Gothic" panose="020B0502020202020204" pitchFamily="34" charset="0"/>
                        </a:rPr>
                        <a:t>30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OYO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371583"/>
                  </a:ext>
                </a:extLst>
              </a:tr>
              <a:tr h="203200">
                <a:tc>
                  <a:txBody>
                    <a:bodyPr/>
                    <a:lstStyle/>
                    <a:p>
                      <a:pPr algn="ctr" fontAlgn="b"/>
                      <a:r>
                        <a:rPr lang="en-NG" sz="1200" b="0" i="0" u="none" strike="noStrike">
                          <a:solidFill>
                            <a:schemeClr val="bg1"/>
                          </a:solidFill>
                          <a:effectLst/>
                          <a:latin typeface="Century Gothic" panose="020B0502020202020204" pitchFamily="34" charset="0"/>
                        </a:rPr>
                        <a:t>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b"/>
                      <a:r>
                        <a:rPr lang="en-GB" sz="1200" b="0" i="0" u="none" strike="noStrike" dirty="0">
                          <a:solidFill>
                            <a:srgbClr val="000000"/>
                          </a:solidFill>
                          <a:effectLst/>
                          <a:latin typeface="Century Gothic" panose="020B0502020202020204" pitchFamily="34" charset="0"/>
                        </a:rPr>
                        <a:t> PLATEAU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110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653364"/>
                  </a:ext>
                </a:extLst>
              </a:tr>
              <a:tr h="203200">
                <a:tc>
                  <a:txBody>
                    <a:bodyPr/>
                    <a:lstStyle/>
                    <a:p>
                      <a:pPr algn="ctr" fontAlgn="b"/>
                      <a:r>
                        <a:rPr lang="en-NG" sz="1200" b="0" i="0" u="none" strike="noStrike">
                          <a:solidFill>
                            <a:schemeClr val="bg1"/>
                          </a:solidFill>
                          <a:effectLst/>
                          <a:latin typeface="Century Gothic" panose="020B0502020202020204" pitchFamily="34" charset="0"/>
                        </a:rPr>
                        <a:t>32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RIVERS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87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0759783"/>
                  </a:ext>
                </a:extLst>
              </a:tr>
              <a:tr h="203200">
                <a:tc>
                  <a:txBody>
                    <a:bodyPr/>
                    <a:lstStyle/>
                    <a:p>
                      <a:pPr algn="ctr" fontAlgn="b"/>
                      <a:r>
                        <a:rPr lang="en-NG" sz="1200" b="0" i="0" u="none" strike="noStrike">
                          <a:solidFill>
                            <a:schemeClr val="bg1"/>
                          </a:solidFill>
                          <a:effectLst/>
                          <a:latin typeface="Century Gothic" panose="020B0502020202020204" pitchFamily="34" charset="0"/>
                        </a:rPr>
                        <a:t>33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SOKOTO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489817"/>
                  </a:ext>
                </a:extLst>
              </a:tr>
              <a:tr h="203200">
                <a:tc>
                  <a:txBody>
                    <a:bodyPr/>
                    <a:lstStyle/>
                    <a:p>
                      <a:pPr algn="ctr" fontAlgn="b"/>
                      <a:r>
                        <a:rPr lang="en-NG" sz="1200" b="0" i="0" u="none" strike="noStrike">
                          <a:solidFill>
                            <a:schemeClr val="bg1"/>
                          </a:solidFill>
                          <a:effectLst/>
                          <a:latin typeface="Century Gothic" panose="020B0502020202020204" pitchFamily="34" charset="0"/>
                        </a:rPr>
                        <a:t>34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FF0000"/>
                          </a:solidFill>
                          <a:effectLst/>
                          <a:latin typeface="Century Gothic" panose="020B0502020202020204" pitchFamily="34" charset="0"/>
                        </a:rPr>
                        <a:t> TARABA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dirty="0">
                          <a:solidFill>
                            <a:srgbClr val="FF0000"/>
                          </a:solidFill>
                          <a:effectLst/>
                          <a:latin typeface="Century Gothic" panose="020B0502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FF0000"/>
                          </a:solidFill>
                          <a:effectLst/>
                          <a:latin typeface="Century Gothic" panose="020B0502020202020204" pitchFamily="34" charset="0"/>
                        </a:rPr>
                        <a:t>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FF0000"/>
                          </a:solidFill>
                          <a:effectLst/>
                          <a:latin typeface="Century Gothic" panose="020B0502020202020204" pitchFamily="34" charset="0"/>
                        </a:rPr>
                        <a:t>790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502144"/>
                  </a:ext>
                </a:extLst>
              </a:tr>
              <a:tr h="203200">
                <a:tc>
                  <a:txBody>
                    <a:bodyPr/>
                    <a:lstStyle/>
                    <a:p>
                      <a:pPr algn="ctr" fontAlgn="b"/>
                      <a:r>
                        <a:rPr lang="en-NG" sz="1200" b="0" i="0" u="none" strike="noStrike">
                          <a:solidFill>
                            <a:schemeClr val="bg1"/>
                          </a:solidFill>
                          <a:effectLst/>
                          <a:latin typeface="Century Gothic" panose="020B0502020202020204" pitchFamily="34" charset="0"/>
                        </a:rPr>
                        <a:t>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200" b="0" i="0" u="none" strike="noStrike" dirty="0">
                          <a:solidFill>
                            <a:srgbClr val="000000"/>
                          </a:solidFill>
                          <a:effectLst/>
                          <a:latin typeface="Century Gothic" panose="020B0502020202020204" pitchFamily="34" charset="0"/>
                        </a:rPr>
                        <a:t> YOBE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220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397408"/>
                  </a:ext>
                </a:extLst>
              </a:tr>
              <a:tr h="203200">
                <a:tc>
                  <a:txBody>
                    <a:bodyPr/>
                    <a:lstStyle/>
                    <a:p>
                      <a:pPr algn="ctr" fontAlgn="b"/>
                      <a:r>
                        <a:rPr lang="en-NG" sz="1200" b="0" i="0" u="none" strike="noStrike">
                          <a:solidFill>
                            <a:schemeClr val="bg1"/>
                          </a:solidFill>
                          <a:effectLst/>
                          <a:latin typeface="Century Gothic" panose="020B0502020202020204" pitchFamily="34" charset="0"/>
                        </a:rPr>
                        <a:t>36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32D"/>
                    </a:solidFill>
                  </a:tcPr>
                </a:tc>
                <a:tc>
                  <a:txBody>
                    <a:bodyPr/>
                    <a:lstStyle/>
                    <a:p>
                      <a:pPr algn="l" fontAlgn="b"/>
                      <a:r>
                        <a:rPr lang="en-GB" sz="1200" b="0" i="0" u="none" strike="noStrike" dirty="0">
                          <a:solidFill>
                            <a:srgbClr val="000000"/>
                          </a:solidFill>
                          <a:effectLst/>
                          <a:latin typeface="Century Gothic" panose="020B0502020202020204" pitchFamily="34" charset="0"/>
                        </a:rPr>
                        <a:t> ZAMFARA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NG" sz="1200" b="0" i="0" u="none" strike="noStrike">
                          <a:solidFill>
                            <a:srgbClr val="000000"/>
                          </a:solidFill>
                          <a:effectLst/>
                          <a:latin typeface="Century Gothic" panose="020B0502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NG" sz="1200" b="0" i="0" u="none" strike="noStrike" dirty="0">
                          <a:solidFill>
                            <a:srgbClr val="000000"/>
                          </a:solidFill>
                          <a:effectLst/>
                          <a:latin typeface="Century Gothic" panose="020B0502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67460"/>
                  </a:ext>
                </a:extLst>
              </a:tr>
              <a:tr h="442526">
                <a:tc>
                  <a:txBody>
                    <a:bodyPr/>
                    <a:lstStyle/>
                    <a:p>
                      <a:pPr algn="ctr" fontAlgn="b"/>
                      <a:r>
                        <a:rPr lang="en-NG" sz="1200" b="0" i="0" u="none" strike="noStrike" dirty="0">
                          <a:solidFill>
                            <a:schemeClr val="bg1"/>
                          </a:solidFill>
                          <a:effectLst/>
                          <a:latin typeface="Century Gothic" panose="020B0502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32D"/>
                    </a:solidFill>
                  </a:tcPr>
                </a:tc>
                <a:tc>
                  <a:txBody>
                    <a:bodyPr/>
                    <a:lstStyle/>
                    <a:p>
                      <a:pPr algn="l" fontAlgn="ctr"/>
                      <a:r>
                        <a:rPr lang="en-GB" sz="1600" b="1" i="0" u="none" strike="noStrike" dirty="0">
                          <a:solidFill>
                            <a:srgbClr val="000000"/>
                          </a:solidFill>
                          <a:effectLst/>
                          <a:latin typeface="Century Gothic" panose="020B0502020202020204" pitchFamily="34" charset="0"/>
                        </a:rPr>
                        <a:t>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NG" sz="1600" b="1" i="0" u="none" strike="noStrike" dirty="0">
                          <a:solidFill>
                            <a:srgbClr val="000000"/>
                          </a:solidFill>
                          <a:effectLst/>
                          <a:latin typeface="Century Gothic" panose="020B0502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NG" sz="1600" b="1" i="0" u="none" strike="noStrike" dirty="0">
                          <a:solidFill>
                            <a:srgbClr val="000000"/>
                          </a:solidFill>
                          <a:effectLst/>
                          <a:latin typeface="Century Gothic" panose="020B0502020202020204" pitchFamily="34" charset="0"/>
                        </a:rPr>
                        <a:t>1,920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NG" sz="1600" b="1" i="0" u="none" strike="noStrike" dirty="0">
                          <a:solidFill>
                            <a:srgbClr val="000000"/>
                          </a:solidFill>
                          <a:effectLst/>
                          <a:latin typeface="Century Gothic" panose="020B0502020202020204" pitchFamily="34" charset="0"/>
                        </a:rPr>
                        <a:t>4,422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036956"/>
                  </a:ext>
                </a:extLst>
              </a:tr>
            </a:tbl>
          </a:graphicData>
        </a:graphic>
      </p:graphicFrame>
      <p:sp>
        <p:nvSpPr>
          <p:cNvPr id="16" name="TextBox 15">
            <a:extLst>
              <a:ext uri="{FF2B5EF4-FFF2-40B4-BE49-F238E27FC236}">
                <a16:creationId xmlns:a16="http://schemas.microsoft.com/office/drawing/2014/main" id="{BC43D462-69E2-B242-8905-4C703BB7D2BF}"/>
              </a:ext>
            </a:extLst>
          </p:cNvPr>
          <p:cNvSpPr txBox="1"/>
          <p:nvPr/>
        </p:nvSpPr>
        <p:spPr>
          <a:xfrm>
            <a:off x="600075" y="6085918"/>
            <a:ext cx="11158539" cy="292388"/>
          </a:xfrm>
          <a:prstGeom prst="rect">
            <a:avLst/>
          </a:prstGeom>
          <a:noFill/>
        </p:spPr>
        <p:txBody>
          <a:bodyPr wrap="square" rtlCol="0">
            <a:spAutoFit/>
          </a:bodyPr>
          <a:lstStyle/>
          <a:p>
            <a:r>
              <a:rPr lang="en-NG" sz="1300" b="1" dirty="0">
                <a:latin typeface="Century Gothic" panose="020B0502020202020204" pitchFamily="34" charset="0"/>
              </a:rPr>
              <a:t>*Each Mini-grid site has 10 SSL      *Each school has 20 SHS and 10 SSL      *400 Project for Phase II is underway      *States will nominate sites</a:t>
            </a:r>
          </a:p>
        </p:txBody>
      </p:sp>
      <p:sp>
        <p:nvSpPr>
          <p:cNvPr id="17" name="TextBox 16">
            <a:extLst>
              <a:ext uri="{FF2B5EF4-FFF2-40B4-BE49-F238E27FC236}">
                <a16:creationId xmlns:a16="http://schemas.microsoft.com/office/drawing/2014/main" id="{7D60297B-B311-0C4F-B12F-8BA4DF28AA50}"/>
              </a:ext>
            </a:extLst>
          </p:cNvPr>
          <p:cNvSpPr txBox="1"/>
          <p:nvPr/>
        </p:nvSpPr>
        <p:spPr>
          <a:xfrm>
            <a:off x="695217" y="1213498"/>
            <a:ext cx="10976313" cy="584775"/>
          </a:xfrm>
          <a:prstGeom prst="rect">
            <a:avLst/>
          </a:prstGeom>
          <a:noFill/>
        </p:spPr>
        <p:txBody>
          <a:bodyPr wrap="square" rtlCol="0">
            <a:spAutoFit/>
          </a:bodyPr>
          <a:lstStyle/>
          <a:p>
            <a:r>
              <a:rPr lang="en-NG" sz="1600" dirty="0">
                <a:latin typeface="Century Gothic" panose="020B0502020202020204" pitchFamily="34" charset="0"/>
              </a:rPr>
              <a:t>The Rural Electrification Agency, working with NPHCDA and the Federal Ministry of Health identified viable sites in all the 36 states of the country for the implementation of the COVID-19 response projects.</a:t>
            </a:r>
          </a:p>
        </p:txBody>
      </p:sp>
    </p:spTree>
    <p:extLst>
      <p:ext uri="{BB962C8B-B14F-4D97-AF65-F5344CB8AC3E}">
        <p14:creationId xmlns:p14="http://schemas.microsoft.com/office/powerpoint/2010/main" val="1252796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BBD471-5801-CC47-AA74-7972DEED49A3}"/>
              </a:ext>
            </a:extLst>
          </p:cNvPr>
          <p:cNvSpPr/>
          <p:nvPr/>
        </p:nvSpPr>
        <p:spPr>
          <a:xfrm>
            <a:off x="0" y="6473316"/>
            <a:ext cx="12192000" cy="411400"/>
          </a:xfrm>
          <a:prstGeom prst="rect">
            <a:avLst/>
          </a:prstGeom>
          <a:solidFill>
            <a:srgbClr val="00632E"/>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extBox 1">
            <a:extLst>
              <a:ext uri="{FF2B5EF4-FFF2-40B4-BE49-F238E27FC236}">
                <a16:creationId xmlns:a16="http://schemas.microsoft.com/office/drawing/2014/main" id="{19283A8E-5D5C-1341-BB7B-67D14FAA639E}"/>
              </a:ext>
            </a:extLst>
          </p:cNvPr>
          <p:cNvSpPr txBox="1"/>
          <p:nvPr/>
        </p:nvSpPr>
        <p:spPr>
          <a:xfrm>
            <a:off x="6639318" y="1606724"/>
            <a:ext cx="1212191" cy="523220"/>
          </a:xfrm>
          <a:prstGeom prst="rect">
            <a:avLst/>
          </a:prstGeom>
          <a:noFill/>
        </p:spPr>
        <p:txBody>
          <a:bodyPr wrap="none" rtlCol="0">
            <a:spAutoFit/>
          </a:bodyPr>
          <a:lstStyle/>
          <a:p>
            <a:r>
              <a:rPr lang="en-US" sz="2800" b="1" dirty="0">
                <a:solidFill>
                  <a:schemeClr val="tx1">
                    <a:lumMod val="75000"/>
                    <a:lumOff val="25000"/>
                  </a:schemeClr>
                </a:solidFill>
                <a:latin typeface="Century Gothic" panose="020B0502020202020204" pitchFamily="34" charset="0"/>
              </a:rPr>
              <a:t>Vision</a:t>
            </a:r>
          </a:p>
        </p:txBody>
      </p:sp>
      <p:sp>
        <p:nvSpPr>
          <p:cNvPr id="5" name="TextBox 4">
            <a:extLst>
              <a:ext uri="{FF2B5EF4-FFF2-40B4-BE49-F238E27FC236}">
                <a16:creationId xmlns:a16="http://schemas.microsoft.com/office/drawing/2014/main" id="{8F2CC0F6-F320-4E40-9597-147449773DA5}"/>
              </a:ext>
            </a:extLst>
          </p:cNvPr>
          <p:cNvSpPr txBox="1"/>
          <p:nvPr/>
        </p:nvSpPr>
        <p:spPr>
          <a:xfrm>
            <a:off x="6671883" y="2928098"/>
            <a:ext cx="1443024" cy="523220"/>
          </a:xfrm>
          <a:prstGeom prst="rect">
            <a:avLst/>
          </a:prstGeom>
          <a:noFill/>
        </p:spPr>
        <p:txBody>
          <a:bodyPr wrap="none" rtlCol="0">
            <a:spAutoFit/>
          </a:bodyPr>
          <a:lstStyle/>
          <a:p>
            <a:r>
              <a:rPr lang="en-US" sz="2800" b="1" dirty="0">
                <a:solidFill>
                  <a:schemeClr val="tx1">
                    <a:lumMod val="75000"/>
                    <a:lumOff val="25000"/>
                  </a:schemeClr>
                </a:solidFill>
                <a:latin typeface="Century Gothic" panose="020B0502020202020204" pitchFamily="34" charset="0"/>
              </a:rPr>
              <a:t>Mission</a:t>
            </a:r>
          </a:p>
        </p:txBody>
      </p:sp>
      <p:sp>
        <p:nvSpPr>
          <p:cNvPr id="6" name="TextBox 5">
            <a:extLst>
              <a:ext uri="{FF2B5EF4-FFF2-40B4-BE49-F238E27FC236}">
                <a16:creationId xmlns:a16="http://schemas.microsoft.com/office/drawing/2014/main" id="{3D5B7539-3B28-474C-91BD-C45EE5EFFB44}"/>
              </a:ext>
            </a:extLst>
          </p:cNvPr>
          <p:cNvSpPr txBox="1"/>
          <p:nvPr/>
        </p:nvSpPr>
        <p:spPr>
          <a:xfrm>
            <a:off x="6720756" y="4195918"/>
            <a:ext cx="1771639" cy="523220"/>
          </a:xfrm>
          <a:prstGeom prst="rect">
            <a:avLst/>
          </a:prstGeom>
          <a:noFill/>
        </p:spPr>
        <p:txBody>
          <a:bodyPr wrap="none" rtlCol="0">
            <a:spAutoFit/>
          </a:bodyPr>
          <a:lstStyle/>
          <a:p>
            <a:r>
              <a:rPr lang="en-US" sz="2800" b="1" dirty="0">
                <a:solidFill>
                  <a:schemeClr val="tx1">
                    <a:lumMod val="75000"/>
                    <a:lumOff val="25000"/>
                  </a:schemeClr>
                </a:solidFill>
                <a:latin typeface="Century Gothic" panose="020B0502020202020204" pitchFamily="34" charset="0"/>
              </a:rPr>
              <a:t>Mandate</a:t>
            </a:r>
          </a:p>
        </p:txBody>
      </p:sp>
      <p:sp>
        <p:nvSpPr>
          <p:cNvPr id="10" name="TextBox 9">
            <a:extLst>
              <a:ext uri="{FF2B5EF4-FFF2-40B4-BE49-F238E27FC236}">
                <a16:creationId xmlns:a16="http://schemas.microsoft.com/office/drawing/2014/main" id="{CD7A4813-2957-2F45-8E48-9F040AA5C325}"/>
              </a:ext>
            </a:extLst>
          </p:cNvPr>
          <p:cNvSpPr txBox="1"/>
          <p:nvPr/>
        </p:nvSpPr>
        <p:spPr>
          <a:xfrm>
            <a:off x="6720756" y="3424336"/>
            <a:ext cx="5148706" cy="492443"/>
          </a:xfrm>
          <a:prstGeom prst="rect">
            <a:avLst/>
          </a:prstGeom>
          <a:noFill/>
        </p:spPr>
        <p:txBody>
          <a:bodyPr wrap="square" rtlCol="0">
            <a:spAutoFit/>
          </a:bodyPr>
          <a:lstStyle/>
          <a:p>
            <a:pPr algn="just"/>
            <a:r>
              <a:rPr lang="en-US" sz="1300" dirty="0">
                <a:solidFill>
                  <a:schemeClr val="tx1">
                    <a:lumMod val="75000"/>
                    <a:lumOff val="25000"/>
                  </a:schemeClr>
                </a:solidFill>
                <a:latin typeface="Century Gothic" panose="020B0502020202020204" pitchFamily="34" charset="0"/>
              </a:rPr>
              <a:t>To provide access to </a:t>
            </a:r>
            <a:r>
              <a:rPr lang="en-US" sz="1300" b="1" dirty="0">
                <a:solidFill>
                  <a:schemeClr val="tx1">
                    <a:lumMod val="75000"/>
                    <a:lumOff val="25000"/>
                  </a:schemeClr>
                </a:solidFill>
                <a:latin typeface="Century Gothic" panose="020B0502020202020204" pitchFamily="34" charset="0"/>
              </a:rPr>
              <a:t>reliable</a:t>
            </a:r>
            <a:r>
              <a:rPr lang="en-US" sz="1300" dirty="0">
                <a:solidFill>
                  <a:schemeClr val="tx1">
                    <a:lumMod val="75000"/>
                    <a:lumOff val="25000"/>
                  </a:schemeClr>
                </a:solidFill>
                <a:latin typeface="Century Gothic" panose="020B0502020202020204" pitchFamily="34" charset="0"/>
              </a:rPr>
              <a:t> electric power supply for rural dwellers irrespective of where they live and what they do.</a:t>
            </a:r>
          </a:p>
        </p:txBody>
      </p:sp>
      <p:sp>
        <p:nvSpPr>
          <p:cNvPr id="11" name="TextBox 10">
            <a:extLst>
              <a:ext uri="{FF2B5EF4-FFF2-40B4-BE49-F238E27FC236}">
                <a16:creationId xmlns:a16="http://schemas.microsoft.com/office/drawing/2014/main" id="{7FC2E0FA-F386-DD46-8181-6F2E1C6FDAC0}"/>
              </a:ext>
            </a:extLst>
          </p:cNvPr>
          <p:cNvSpPr txBox="1"/>
          <p:nvPr/>
        </p:nvSpPr>
        <p:spPr>
          <a:xfrm>
            <a:off x="6639318" y="4731226"/>
            <a:ext cx="5148706" cy="1292662"/>
          </a:xfrm>
          <a:prstGeom prst="rect">
            <a:avLst/>
          </a:prstGeom>
          <a:noFill/>
        </p:spPr>
        <p:txBody>
          <a:bodyPr wrap="square" rtlCol="0">
            <a:spAutoFit/>
          </a:bodyPr>
          <a:lstStyle/>
          <a:p>
            <a:pPr marL="171450" indent="-171450" algn="just">
              <a:buFont typeface="Arial" panose="020B0604020202020204" pitchFamily="34" charset="0"/>
              <a:buChar char="•"/>
            </a:pPr>
            <a:r>
              <a:rPr lang="en-US" sz="1300" dirty="0">
                <a:solidFill>
                  <a:schemeClr val="tx1">
                    <a:lumMod val="75000"/>
                    <a:lumOff val="25000"/>
                  </a:schemeClr>
                </a:solidFill>
                <a:latin typeface="Century Gothic" panose="020B0502020202020204" pitchFamily="34" charset="0"/>
              </a:rPr>
              <a:t>Promote Rural Electrification in the country;</a:t>
            </a:r>
          </a:p>
          <a:p>
            <a:pPr marL="171450" indent="-171450" algn="just">
              <a:buFont typeface="Arial" panose="020B0604020202020204" pitchFamily="34" charset="0"/>
              <a:buChar char="•"/>
            </a:pPr>
            <a:r>
              <a:rPr lang="en-US" sz="1300" dirty="0">
                <a:solidFill>
                  <a:schemeClr val="tx1">
                    <a:lumMod val="75000"/>
                    <a:lumOff val="25000"/>
                  </a:schemeClr>
                </a:solidFill>
                <a:latin typeface="Century Gothic" panose="020B0502020202020204" pitchFamily="34" charset="0"/>
              </a:rPr>
              <a:t>Co-ordinate Electrification Programs for </a:t>
            </a:r>
            <a:r>
              <a:rPr lang="en-US" sz="1300" b="1" dirty="0">
                <a:solidFill>
                  <a:schemeClr val="tx1">
                    <a:lumMod val="75000"/>
                    <a:lumOff val="25000"/>
                  </a:schemeClr>
                </a:solidFill>
                <a:latin typeface="Century Gothic" panose="020B0502020202020204" pitchFamily="34" charset="0"/>
              </a:rPr>
              <a:t>unserved</a:t>
            </a:r>
            <a:r>
              <a:rPr lang="en-US" sz="1300" dirty="0">
                <a:solidFill>
                  <a:schemeClr val="tx1">
                    <a:lumMod val="75000"/>
                    <a:lumOff val="25000"/>
                  </a:schemeClr>
                </a:solidFill>
                <a:latin typeface="Century Gothic" panose="020B0502020202020204" pitchFamily="34" charset="0"/>
              </a:rPr>
              <a:t> and </a:t>
            </a:r>
            <a:r>
              <a:rPr lang="en-US" sz="1300" b="1" dirty="0">
                <a:solidFill>
                  <a:schemeClr val="tx1">
                    <a:lumMod val="75000"/>
                    <a:lumOff val="25000"/>
                  </a:schemeClr>
                </a:solidFill>
                <a:latin typeface="Century Gothic" panose="020B0502020202020204" pitchFamily="34" charset="0"/>
              </a:rPr>
              <a:t>underserved</a:t>
            </a:r>
            <a:r>
              <a:rPr lang="en-US" sz="1300" dirty="0">
                <a:solidFill>
                  <a:schemeClr val="tx1">
                    <a:lumMod val="75000"/>
                    <a:lumOff val="25000"/>
                  </a:schemeClr>
                </a:solidFill>
                <a:latin typeface="Century Gothic" panose="020B0502020202020204" pitchFamily="34" charset="0"/>
              </a:rPr>
              <a:t> communities in the country;</a:t>
            </a:r>
          </a:p>
          <a:p>
            <a:pPr marL="171450" indent="-171450" algn="just">
              <a:buFont typeface="Arial" panose="020B0604020202020204" pitchFamily="34" charset="0"/>
              <a:buChar char="•"/>
            </a:pPr>
            <a:r>
              <a:rPr lang="en-US" sz="1300" dirty="0">
                <a:solidFill>
                  <a:schemeClr val="tx1">
                    <a:lumMod val="75000"/>
                    <a:lumOff val="25000"/>
                  </a:schemeClr>
                </a:solidFill>
                <a:latin typeface="Century Gothic" panose="020B0502020202020204" pitchFamily="34" charset="0"/>
              </a:rPr>
              <a:t>Administer the Rural Electrification Fund (REF) to promote, support and provide rural electrification through Public and Private sector participation</a:t>
            </a:r>
          </a:p>
        </p:txBody>
      </p:sp>
      <p:grpSp>
        <p:nvGrpSpPr>
          <p:cNvPr id="18" name="Group 17">
            <a:extLst>
              <a:ext uri="{FF2B5EF4-FFF2-40B4-BE49-F238E27FC236}">
                <a16:creationId xmlns:a16="http://schemas.microsoft.com/office/drawing/2014/main" id="{D0B39EB4-B383-D646-8823-EC9F5908ACC8}"/>
              </a:ext>
            </a:extLst>
          </p:cNvPr>
          <p:cNvGrpSpPr/>
          <p:nvPr/>
        </p:nvGrpSpPr>
        <p:grpSpPr>
          <a:xfrm>
            <a:off x="5786414" y="4195918"/>
            <a:ext cx="675269" cy="675269"/>
            <a:chOff x="9610203" y="3721860"/>
            <a:chExt cx="675269" cy="675269"/>
          </a:xfrm>
        </p:grpSpPr>
        <p:sp>
          <p:nvSpPr>
            <p:cNvPr id="9" name="Oval 8">
              <a:extLst>
                <a:ext uri="{FF2B5EF4-FFF2-40B4-BE49-F238E27FC236}">
                  <a16:creationId xmlns:a16="http://schemas.microsoft.com/office/drawing/2014/main" id="{9595C4AE-C0CF-384B-9801-858A349BB08E}"/>
                </a:ext>
              </a:extLst>
            </p:cNvPr>
            <p:cNvSpPr/>
            <p:nvPr/>
          </p:nvSpPr>
          <p:spPr>
            <a:xfrm>
              <a:off x="9610203" y="3721860"/>
              <a:ext cx="675269" cy="67526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Presentation with checklist with solid fill">
              <a:extLst>
                <a:ext uri="{FF2B5EF4-FFF2-40B4-BE49-F238E27FC236}">
                  <a16:creationId xmlns:a16="http://schemas.microsoft.com/office/drawing/2014/main" id="{4DEEA601-AC02-5040-BD91-4500A2BE8C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16684" y="3858621"/>
              <a:ext cx="462305" cy="462305"/>
            </a:xfrm>
            <a:prstGeom prst="rect">
              <a:avLst/>
            </a:prstGeom>
          </p:spPr>
        </p:pic>
      </p:grpSp>
      <p:grpSp>
        <p:nvGrpSpPr>
          <p:cNvPr id="17" name="Group 16">
            <a:extLst>
              <a:ext uri="{FF2B5EF4-FFF2-40B4-BE49-F238E27FC236}">
                <a16:creationId xmlns:a16="http://schemas.microsoft.com/office/drawing/2014/main" id="{FF29B1CD-2240-D74E-A6B6-5C52624FC999}"/>
              </a:ext>
            </a:extLst>
          </p:cNvPr>
          <p:cNvGrpSpPr/>
          <p:nvPr/>
        </p:nvGrpSpPr>
        <p:grpSpPr>
          <a:xfrm>
            <a:off x="5777100" y="2894288"/>
            <a:ext cx="675269" cy="675269"/>
            <a:chOff x="5671115" y="3721858"/>
            <a:chExt cx="675269" cy="675269"/>
          </a:xfrm>
        </p:grpSpPr>
        <p:sp>
          <p:nvSpPr>
            <p:cNvPr id="8" name="Oval 7">
              <a:extLst>
                <a:ext uri="{FF2B5EF4-FFF2-40B4-BE49-F238E27FC236}">
                  <a16:creationId xmlns:a16="http://schemas.microsoft.com/office/drawing/2014/main" id="{AEFF23EE-94EA-3F4A-96F9-FE32AA85556B}"/>
                </a:ext>
              </a:extLst>
            </p:cNvPr>
            <p:cNvSpPr/>
            <p:nvPr/>
          </p:nvSpPr>
          <p:spPr>
            <a:xfrm>
              <a:off x="5671115" y="3721858"/>
              <a:ext cx="675269" cy="67526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with solid fill">
              <a:extLst>
                <a:ext uri="{FF2B5EF4-FFF2-40B4-BE49-F238E27FC236}">
                  <a16:creationId xmlns:a16="http://schemas.microsoft.com/office/drawing/2014/main" id="{02106E49-96AA-4440-84ED-77D00189DC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6912" y="3825150"/>
              <a:ext cx="462304" cy="462304"/>
            </a:xfrm>
            <a:prstGeom prst="rect">
              <a:avLst/>
            </a:prstGeom>
          </p:spPr>
        </p:pic>
      </p:grpSp>
      <p:grpSp>
        <p:nvGrpSpPr>
          <p:cNvPr id="16" name="Group 15">
            <a:extLst>
              <a:ext uri="{FF2B5EF4-FFF2-40B4-BE49-F238E27FC236}">
                <a16:creationId xmlns:a16="http://schemas.microsoft.com/office/drawing/2014/main" id="{BF7F4BF4-B9B7-A14F-A295-2A036F1E245C}"/>
              </a:ext>
            </a:extLst>
          </p:cNvPr>
          <p:cNvGrpSpPr/>
          <p:nvPr/>
        </p:nvGrpSpPr>
        <p:grpSpPr>
          <a:xfrm>
            <a:off x="5786414" y="1592658"/>
            <a:ext cx="675269" cy="675269"/>
            <a:chOff x="1758062" y="3673230"/>
            <a:chExt cx="675269" cy="675269"/>
          </a:xfrm>
        </p:grpSpPr>
        <p:sp>
          <p:nvSpPr>
            <p:cNvPr id="7" name="Oval 6">
              <a:extLst>
                <a:ext uri="{FF2B5EF4-FFF2-40B4-BE49-F238E27FC236}">
                  <a16:creationId xmlns:a16="http://schemas.microsoft.com/office/drawing/2014/main" id="{7938181D-4B20-B74B-B3E0-1EC370FBF12F}"/>
                </a:ext>
              </a:extLst>
            </p:cNvPr>
            <p:cNvSpPr/>
            <p:nvPr/>
          </p:nvSpPr>
          <p:spPr>
            <a:xfrm>
              <a:off x="1758062" y="3673230"/>
              <a:ext cx="675269" cy="67526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Binoculars with solid fill">
              <a:extLst>
                <a:ext uri="{FF2B5EF4-FFF2-40B4-BE49-F238E27FC236}">
                  <a16:creationId xmlns:a16="http://schemas.microsoft.com/office/drawing/2014/main" id="{9A1F5804-93F8-5942-B598-BD08A0E08D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4544" y="3779712"/>
              <a:ext cx="462304" cy="462304"/>
            </a:xfrm>
            <a:prstGeom prst="rect">
              <a:avLst/>
            </a:prstGeom>
          </p:spPr>
        </p:pic>
      </p:grpSp>
      <p:sp>
        <p:nvSpPr>
          <p:cNvPr id="15" name="Rectangle 14">
            <a:extLst>
              <a:ext uri="{FF2B5EF4-FFF2-40B4-BE49-F238E27FC236}">
                <a16:creationId xmlns:a16="http://schemas.microsoft.com/office/drawing/2014/main" id="{53364DD5-9C83-D545-8544-F81E64E4880E}"/>
              </a:ext>
            </a:extLst>
          </p:cNvPr>
          <p:cNvSpPr/>
          <p:nvPr/>
        </p:nvSpPr>
        <p:spPr>
          <a:xfrm>
            <a:off x="6720756" y="2108057"/>
            <a:ext cx="5148706" cy="692497"/>
          </a:xfrm>
          <a:prstGeom prst="rect">
            <a:avLst/>
          </a:prstGeom>
        </p:spPr>
        <p:txBody>
          <a:bodyPr wrap="square">
            <a:spAutoFit/>
          </a:bodyPr>
          <a:lstStyle/>
          <a:p>
            <a:pPr algn="just"/>
            <a:r>
              <a:rPr lang="en-US" sz="1300" dirty="0">
                <a:solidFill>
                  <a:schemeClr val="tx1">
                    <a:lumMod val="75000"/>
                    <a:lumOff val="25000"/>
                  </a:schemeClr>
                </a:solidFill>
                <a:latin typeface="Century Gothic" panose="020B0502020202020204" pitchFamily="34" charset="0"/>
              </a:rPr>
              <a:t>Nigeria achieving </a:t>
            </a:r>
            <a:r>
              <a:rPr lang="en-US" sz="1300" b="1" dirty="0">
                <a:solidFill>
                  <a:schemeClr val="tx1">
                    <a:lumMod val="75000"/>
                    <a:lumOff val="25000"/>
                  </a:schemeClr>
                </a:solidFill>
                <a:latin typeface="Century Gothic" panose="020B0502020202020204" pitchFamily="34" charset="0"/>
              </a:rPr>
              <a:t>universal access</a:t>
            </a:r>
            <a:r>
              <a:rPr lang="en-US" sz="1300" dirty="0">
                <a:solidFill>
                  <a:schemeClr val="tx1">
                    <a:lumMod val="75000"/>
                    <a:lumOff val="25000"/>
                  </a:schemeClr>
                </a:solidFill>
                <a:latin typeface="Century Gothic" panose="020B0502020202020204" pitchFamily="34" charset="0"/>
              </a:rPr>
              <a:t> to </a:t>
            </a:r>
            <a:r>
              <a:rPr lang="en-US" sz="1300" b="1" dirty="0">
                <a:solidFill>
                  <a:schemeClr val="tx1">
                    <a:lumMod val="75000"/>
                    <a:lumOff val="25000"/>
                  </a:schemeClr>
                </a:solidFill>
                <a:latin typeface="Century Gothic" panose="020B0502020202020204" pitchFamily="34" charset="0"/>
              </a:rPr>
              <a:t>affordable</a:t>
            </a:r>
            <a:r>
              <a:rPr lang="en-US" sz="1300" dirty="0">
                <a:solidFill>
                  <a:schemeClr val="tx1">
                    <a:lumMod val="75000"/>
                    <a:lumOff val="25000"/>
                  </a:schemeClr>
                </a:solidFill>
                <a:latin typeface="Century Gothic" panose="020B0502020202020204" pitchFamily="34" charset="0"/>
              </a:rPr>
              <a:t> and </a:t>
            </a:r>
            <a:r>
              <a:rPr lang="en-US" sz="1300" b="1" dirty="0">
                <a:solidFill>
                  <a:schemeClr val="tx1">
                    <a:lumMod val="75000"/>
                    <a:lumOff val="25000"/>
                  </a:schemeClr>
                </a:solidFill>
                <a:latin typeface="Century Gothic" panose="020B0502020202020204" pitchFamily="34" charset="0"/>
              </a:rPr>
              <a:t>sustainable</a:t>
            </a:r>
            <a:r>
              <a:rPr lang="en-US" sz="1300" dirty="0">
                <a:solidFill>
                  <a:schemeClr val="tx1">
                    <a:lumMod val="75000"/>
                    <a:lumOff val="25000"/>
                  </a:schemeClr>
                </a:solidFill>
                <a:latin typeface="Century Gothic" panose="020B0502020202020204" pitchFamily="34" charset="0"/>
              </a:rPr>
              <a:t> electricity, thus improving the </a:t>
            </a:r>
            <a:r>
              <a:rPr lang="en-US" sz="1300" b="1" dirty="0">
                <a:solidFill>
                  <a:schemeClr val="tx1">
                    <a:lumMod val="75000"/>
                    <a:lumOff val="25000"/>
                  </a:schemeClr>
                </a:solidFill>
                <a:latin typeface="Century Gothic" panose="020B0502020202020204" pitchFamily="34" charset="0"/>
              </a:rPr>
              <a:t>quality of life </a:t>
            </a:r>
            <a:r>
              <a:rPr lang="en-US" sz="1300" dirty="0">
                <a:solidFill>
                  <a:schemeClr val="tx1">
                    <a:lumMod val="75000"/>
                    <a:lumOff val="25000"/>
                  </a:schemeClr>
                </a:solidFill>
                <a:latin typeface="Century Gothic" panose="020B0502020202020204" pitchFamily="34" charset="0"/>
              </a:rPr>
              <a:t>and </a:t>
            </a:r>
            <a:r>
              <a:rPr lang="en-US" sz="1300" b="1" dirty="0">
                <a:solidFill>
                  <a:schemeClr val="tx1">
                    <a:lumMod val="75000"/>
                    <a:lumOff val="25000"/>
                  </a:schemeClr>
                </a:solidFill>
                <a:latin typeface="Century Gothic" panose="020B0502020202020204" pitchFamily="34" charset="0"/>
              </a:rPr>
              <a:t>economic opportunities</a:t>
            </a:r>
            <a:r>
              <a:rPr lang="en-US" sz="1300" dirty="0">
                <a:solidFill>
                  <a:schemeClr val="tx1">
                    <a:lumMod val="75000"/>
                    <a:lumOff val="25000"/>
                  </a:schemeClr>
                </a:solidFill>
                <a:latin typeface="Century Gothic" panose="020B0502020202020204" pitchFamily="34" charset="0"/>
              </a:rPr>
              <a:t>.</a:t>
            </a:r>
            <a:endParaRPr lang="en-US" sz="1300" dirty="0">
              <a:solidFill>
                <a:schemeClr val="tx1">
                  <a:lumMod val="75000"/>
                  <a:lumOff val="25000"/>
                </a:schemeClr>
              </a:solidFill>
            </a:endParaRPr>
          </a:p>
        </p:txBody>
      </p:sp>
      <p:sp>
        <p:nvSpPr>
          <p:cNvPr id="21" name="Rectangle 20">
            <a:extLst>
              <a:ext uri="{FF2B5EF4-FFF2-40B4-BE49-F238E27FC236}">
                <a16:creationId xmlns:a16="http://schemas.microsoft.com/office/drawing/2014/main" id="{3F5F2288-882E-1643-B279-48B59E729B26}"/>
              </a:ext>
            </a:extLst>
          </p:cNvPr>
          <p:cNvSpPr/>
          <p:nvPr/>
        </p:nvSpPr>
        <p:spPr>
          <a:xfrm>
            <a:off x="5123902" y="972283"/>
            <a:ext cx="398064" cy="5511820"/>
          </a:xfrm>
          <a:prstGeom prst="rect">
            <a:avLst/>
          </a:prstGeom>
          <a:solidFill>
            <a:srgbClr val="00632E"/>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4" name="Slide Number Placeholder 3">
            <a:extLst>
              <a:ext uri="{FF2B5EF4-FFF2-40B4-BE49-F238E27FC236}">
                <a16:creationId xmlns:a16="http://schemas.microsoft.com/office/drawing/2014/main" id="{ED82726F-E4FF-354E-AAFF-75DCDFB06393}"/>
              </a:ext>
            </a:extLst>
          </p:cNvPr>
          <p:cNvSpPr>
            <a:spLocks noGrp="1"/>
          </p:cNvSpPr>
          <p:nvPr>
            <p:ph type="sldNum" sz="quarter" idx="12"/>
          </p:nvPr>
        </p:nvSpPr>
        <p:spPr>
          <a:xfrm>
            <a:off x="8610600" y="6462366"/>
            <a:ext cx="2743200" cy="365125"/>
          </a:xfrm>
        </p:spPr>
        <p:txBody>
          <a:bodyPr/>
          <a:lstStyle/>
          <a:p>
            <a:fld id="{396CE113-FF57-7649-A2EE-772FBDF6E8DF}" type="slidenum">
              <a:rPr lang="en-US" smtClean="0">
                <a:solidFill>
                  <a:schemeClr val="bg1"/>
                </a:solidFill>
              </a:rPr>
              <a:t>2</a:t>
            </a:fld>
            <a:endParaRPr lang="en-US" dirty="0">
              <a:solidFill>
                <a:schemeClr val="bg1"/>
              </a:solidFill>
            </a:endParaRPr>
          </a:p>
        </p:txBody>
      </p:sp>
      <p:sp>
        <p:nvSpPr>
          <p:cNvPr id="23" name="TextBox 22">
            <a:extLst>
              <a:ext uri="{FF2B5EF4-FFF2-40B4-BE49-F238E27FC236}">
                <a16:creationId xmlns:a16="http://schemas.microsoft.com/office/drawing/2014/main" id="{8405C678-E8CF-6545-B7A6-02150E0A0FB0}"/>
              </a:ext>
            </a:extLst>
          </p:cNvPr>
          <p:cNvSpPr txBox="1"/>
          <p:nvPr/>
        </p:nvSpPr>
        <p:spPr>
          <a:xfrm>
            <a:off x="322538" y="2166177"/>
            <a:ext cx="4573019" cy="1892121"/>
          </a:xfrm>
          <a:prstGeom prst="rect">
            <a:avLst/>
          </a:prstGeom>
          <a:noFill/>
        </p:spPr>
        <p:txBody>
          <a:bodyPr wrap="square" rtlCol="0">
            <a:spAutoFit/>
          </a:bodyPr>
          <a:lstStyle/>
          <a:p>
            <a:pPr algn="r">
              <a:lnSpc>
                <a:spcPct val="150000"/>
              </a:lnSpc>
            </a:pPr>
            <a:r>
              <a:rPr lang="en-US" sz="1600" dirty="0">
                <a:solidFill>
                  <a:schemeClr val="tx1">
                    <a:lumMod val="75000"/>
                    <a:lumOff val="25000"/>
                  </a:schemeClr>
                </a:solidFill>
                <a:latin typeface="Century Gothic" panose="020B0502020202020204" pitchFamily="34" charset="0"/>
              </a:rPr>
              <a:t>REA is the implementation Agency of the Federal Government of Nigeria under the Federal Ministry of Power, tasked with the electrification of </a:t>
            </a:r>
            <a:r>
              <a:rPr lang="en-US" sz="1600" b="1" dirty="0">
                <a:solidFill>
                  <a:schemeClr val="tx1">
                    <a:lumMod val="75000"/>
                    <a:lumOff val="25000"/>
                  </a:schemeClr>
                </a:solidFill>
                <a:latin typeface="Century Gothic" panose="020B0502020202020204" pitchFamily="34" charset="0"/>
              </a:rPr>
              <a:t>unserved</a:t>
            </a:r>
            <a:r>
              <a:rPr lang="en-US" sz="1600" dirty="0">
                <a:solidFill>
                  <a:schemeClr val="tx1">
                    <a:lumMod val="75000"/>
                    <a:lumOff val="25000"/>
                  </a:schemeClr>
                </a:solidFill>
                <a:latin typeface="Century Gothic" panose="020B0502020202020204" pitchFamily="34" charset="0"/>
              </a:rPr>
              <a:t> and </a:t>
            </a:r>
            <a:r>
              <a:rPr lang="en-US" sz="1600" b="1" dirty="0">
                <a:solidFill>
                  <a:schemeClr val="tx1">
                    <a:lumMod val="75000"/>
                    <a:lumOff val="25000"/>
                  </a:schemeClr>
                </a:solidFill>
                <a:latin typeface="Century Gothic" panose="020B0502020202020204" pitchFamily="34" charset="0"/>
              </a:rPr>
              <a:t>underserved</a:t>
            </a:r>
            <a:r>
              <a:rPr lang="en-US" sz="1600" dirty="0">
                <a:solidFill>
                  <a:schemeClr val="tx1">
                    <a:lumMod val="75000"/>
                    <a:lumOff val="25000"/>
                  </a:schemeClr>
                </a:solidFill>
                <a:latin typeface="Century Gothic" panose="020B0502020202020204" pitchFamily="34" charset="0"/>
              </a:rPr>
              <a:t> communities across the country</a:t>
            </a:r>
          </a:p>
        </p:txBody>
      </p:sp>
      <p:pic>
        <p:nvPicPr>
          <p:cNvPr id="31" name="Picture 30" descr="A picture containing food&#10;&#10;Description automatically generated">
            <a:extLst>
              <a:ext uri="{FF2B5EF4-FFF2-40B4-BE49-F238E27FC236}">
                <a16:creationId xmlns:a16="http://schemas.microsoft.com/office/drawing/2014/main" id="{DC78E1E2-F8AC-A548-90FD-4AA9AFC1D0C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971323" y="363073"/>
            <a:ext cx="933450" cy="679365"/>
          </a:xfrm>
          <a:prstGeom prst="rect">
            <a:avLst/>
          </a:prstGeom>
        </p:spPr>
      </p:pic>
      <p:sp>
        <p:nvSpPr>
          <p:cNvPr id="26" name="TextBox 25">
            <a:extLst>
              <a:ext uri="{FF2B5EF4-FFF2-40B4-BE49-F238E27FC236}">
                <a16:creationId xmlns:a16="http://schemas.microsoft.com/office/drawing/2014/main" id="{2930F3F8-6957-F940-8339-4186B9CB79DC}"/>
              </a:ext>
            </a:extLst>
          </p:cNvPr>
          <p:cNvSpPr txBox="1"/>
          <p:nvPr/>
        </p:nvSpPr>
        <p:spPr>
          <a:xfrm>
            <a:off x="2865965" y="342367"/>
            <a:ext cx="1391728"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About</a:t>
            </a:r>
          </a:p>
        </p:txBody>
      </p:sp>
      <p:cxnSp>
        <p:nvCxnSpPr>
          <p:cNvPr id="27" name="Straight Connector 26">
            <a:extLst>
              <a:ext uri="{FF2B5EF4-FFF2-40B4-BE49-F238E27FC236}">
                <a16:creationId xmlns:a16="http://schemas.microsoft.com/office/drawing/2014/main" id="{1470E907-B096-E545-BDD4-8EA089B8CD26}"/>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86CA46-0FC6-0C40-A330-F6DFDD9A30E7}"/>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90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E57E90-9BBB-0844-ADD7-4511D41937F6}"/>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2" name="TextBox 1">
            <a:extLst>
              <a:ext uri="{FF2B5EF4-FFF2-40B4-BE49-F238E27FC236}">
                <a16:creationId xmlns:a16="http://schemas.microsoft.com/office/drawing/2014/main" id="{AEAE120F-6ABD-7143-B648-B908F9715521}"/>
              </a:ext>
            </a:extLst>
          </p:cNvPr>
          <p:cNvSpPr txBox="1"/>
          <p:nvPr/>
        </p:nvSpPr>
        <p:spPr>
          <a:xfrm>
            <a:off x="2873834" y="438032"/>
            <a:ext cx="6950942"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Energizing Agriculture Programme</a:t>
            </a:r>
          </a:p>
        </p:txBody>
      </p:sp>
      <p:sp>
        <p:nvSpPr>
          <p:cNvPr id="9" name="Slide Number Placeholder 8">
            <a:extLst>
              <a:ext uri="{FF2B5EF4-FFF2-40B4-BE49-F238E27FC236}">
                <a16:creationId xmlns:a16="http://schemas.microsoft.com/office/drawing/2014/main" id="{125E2B79-5EE8-4A44-8522-40EF5681DA35}"/>
              </a:ext>
            </a:extLst>
          </p:cNvPr>
          <p:cNvSpPr>
            <a:spLocks noGrp="1"/>
          </p:cNvSpPr>
          <p:nvPr>
            <p:ph type="sldNum" sz="quarter" idx="12"/>
          </p:nvPr>
        </p:nvSpPr>
        <p:spPr/>
        <p:txBody>
          <a:bodyPr/>
          <a:lstStyle/>
          <a:p>
            <a:fld id="{396CE113-FF57-7649-A2EE-772FBDF6E8DF}" type="slidenum">
              <a:rPr lang="en-US" smtClean="0"/>
              <a:t>20</a:t>
            </a:fld>
            <a:endParaRPr lang="en-US" dirty="0"/>
          </a:p>
        </p:txBody>
      </p:sp>
      <p:pic>
        <p:nvPicPr>
          <p:cNvPr id="57" name="Picture 56" descr="A picture containing food&#10;&#10;Description automatically generated">
            <a:extLst>
              <a:ext uri="{FF2B5EF4-FFF2-40B4-BE49-F238E27FC236}">
                <a16:creationId xmlns:a16="http://schemas.microsoft.com/office/drawing/2014/main" id="{2C5B53DD-F2F6-6244-B039-7BF02B4461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grpSp>
        <p:nvGrpSpPr>
          <p:cNvPr id="43" name="Group 42">
            <a:extLst>
              <a:ext uri="{FF2B5EF4-FFF2-40B4-BE49-F238E27FC236}">
                <a16:creationId xmlns:a16="http://schemas.microsoft.com/office/drawing/2014/main" id="{6A0AADE7-AF0E-8A4A-B6D4-3CBB0220BAC7}"/>
              </a:ext>
            </a:extLst>
          </p:cNvPr>
          <p:cNvGrpSpPr/>
          <p:nvPr/>
        </p:nvGrpSpPr>
        <p:grpSpPr>
          <a:xfrm>
            <a:off x="522383" y="1712667"/>
            <a:ext cx="4449667" cy="1153562"/>
            <a:chOff x="608111" y="1126869"/>
            <a:chExt cx="4449667" cy="1153562"/>
          </a:xfrm>
        </p:grpSpPr>
        <p:grpSp>
          <p:nvGrpSpPr>
            <p:cNvPr id="45" name="Group 44">
              <a:extLst>
                <a:ext uri="{FF2B5EF4-FFF2-40B4-BE49-F238E27FC236}">
                  <a16:creationId xmlns:a16="http://schemas.microsoft.com/office/drawing/2014/main" id="{733842CE-016A-A04D-AA53-C08BF2606AA6}"/>
                </a:ext>
              </a:extLst>
            </p:cNvPr>
            <p:cNvGrpSpPr/>
            <p:nvPr/>
          </p:nvGrpSpPr>
          <p:grpSpPr>
            <a:xfrm>
              <a:off x="680966" y="1213946"/>
              <a:ext cx="1141578" cy="994509"/>
              <a:chOff x="311209" y="2011666"/>
              <a:chExt cx="1141578" cy="994509"/>
            </a:xfrm>
          </p:grpSpPr>
          <p:sp>
            <p:nvSpPr>
              <p:cNvPr id="59" name="Rectangle 58">
                <a:extLst>
                  <a:ext uri="{FF2B5EF4-FFF2-40B4-BE49-F238E27FC236}">
                    <a16:creationId xmlns:a16="http://schemas.microsoft.com/office/drawing/2014/main" id="{F0E9BEEA-2A32-E049-AB38-8EFA803BA98F}"/>
                  </a:ext>
                </a:extLst>
              </p:cNvPr>
              <p:cNvSpPr/>
              <p:nvPr/>
            </p:nvSpPr>
            <p:spPr>
              <a:xfrm>
                <a:off x="311209" y="2011666"/>
                <a:ext cx="1141578" cy="99450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0" name="TextBox 59">
                <a:extLst>
                  <a:ext uri="{FF2B5EF4-FFF2-40B4-BE49-F238E27FC236}">
                    <a16:creationId xmlns:a16="http://schemas.microsoft.com/office/drawing/2014/main" id="{38A7394E-CAF8-7447-9224-9AC67CDC8636}"/>
                  </a:ext>
                </a:extLst>
              </p:cNvPr>
              <p:cNvSpPr txBox="1"/>
              <p:nvPr/>
            </p:nvSpPr>
            <p:spPr>
              <a:xfrm>
                <a:off x="468188" y="2676190"/>
                <a:ext cx="817853" cy="307777"/>
              </a:xfrm>
              <a:prstGeom prst="rect">
                <a:avLst/>
              </a:prstGeom>
              <a:noFill/>
            </p:spPr>
            <p:txBody>
              <a:bodyPr wrap="none" rtlCol="0">
                <a:spAutoFit/>
              </a:bodyPr>
              <a:lstStyle/>
              <a:p>
                <a:r>
                  <a:rPr lang="en-US" sz="1400" b="1" dirty="0">
                    <a:solidFill>
                      <a:schemeClr val="bg1"/>
                    </a:solidFill>
                    <a:latin typeface="Century Gothic" panose="020B0502020202020204" pitchFamily="34" charset="0"/>
                  </a:rPr>
                  <a:t>Barriers</a:t>
                </a:r>
              </a:p>
            </p:txBody>
          </p:sp>
        </p:grpSp>
        <p:sp>
          <p:nvSpPr>
            <p:cNvPr id="47" name="Rectangle 46">
              <a:extLst>
                <a:ext uri="{FF2B5EF4-FFF2-40B4-BE49-F238E27FC236}">
                  <a16:creationId xmlns:a16="http://schemas.microsoft.com/office/drawing/2014/main" id="{E62F38E5-AD3A-8048-B9A3-587314AF8DF2}"/>
                </a:ext>
              </a:extLst>
            </p:cNvPr>
            <p:cNvSpPr/>
            <p:nvPr/>
          </p:nvSpPr>
          <p:spPr>
            <a:xfrm>
              <a:off x="608111" y="1126869"/>
              <a:ext cx="4449665" cy="1153562"/>
            </a:xfrm>
            <a:prstGeom prst="rect">
              <a:avLst/>
            </a:prstGeom>
            <a:noFill/>
            <a:ln w="3810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58" name="TextBox 57">
              <a:extLst>
                <a:ext uri="{FF2B5EF4-FFF2-40B4-BE49-F238E27FC236}">
                  <a16:creationId xmlns:a16="http://schemas.microsoft.com/office/drawing/2014/main" id="{BEE54DDF-5C73-8947-B525-9FE4D806CF81}"/>
                </a:ext>
              </a:extLst>
            </p:cNvPr>
            <p:cNvSpPr txBox="1"/>
            <p:nvPr/>
          </p:nvSpPr>
          <p:spPr>
            <a:xfrm>
              <a:off x="1822546" y="1173956"/>
              <a:ext cx="3235232" cy="1092607"/>
            </a:xfrm>
            <a:prstGeom prst="rect">
              <a:avLst/>
            </a:prstGeom>
            <a:noFill/>
          </p:spPr>
          <p:txBody>
            <a:bodyPr wrap="square" rtlCol="0">
              <a:spAutoFit/>
            </a:bodyPr>
            <a:lstStyle/>
            <a:p>
              <a:pPr marL="139700" indent="-139700">
                <a:buFont typeface="Arial" panose="020B0604020202020204" pitchFamily="34" charset="0"/>
                <a:buChar char="•"/>
              </a:pPr>
              <a:r>
                <a:rPr lang="en-US" altLang="zh-CN" sz="1300" dirty="0">
                  <a:solidFill>
                    <a:schemeClr val="tx1">
                      <a:lumMod val="75000"/>
                      <a:lumOff val="25000"/>
                    </a:schemeClr>
                  </a:solidFill>
                  <a:latin typeface="Century Gothic" panose="020B0502020202020204" pitchFamily="34" charset="0"/>
                </a:rPr>
                <a:t>Lack</a:t>
              </a:r>
              <a:r>
                <a:rPr lang="zh-CN" altLang="en-US" sz="1300" dirty="0">
                  <a:solidFill>
                    <a:schemeClr val="tx1">
                      <a:lumMod val="75000"/>
                      <a:lumOff val="25000"/>
                    </a:schemeClr>
                  </a:solidFill>
                  <a:latin typeface="Century Gothic" panose="020B0502020202020204" pitchFamily="34" charset="0"/>
                </a:rPr>
                <a:t> </a:t>
              </a:r>
              <a:r>
                <a:rPr lang="en-US" altLang="zh-CN" sz="1300" dirty="0">
                  <a:solidFill>
                    <a:schemeClr val="tx1">
                      <a:lumMod val="75000"/>
                      <a:lumOff val="25000"/>
                    </a:schemeClr>
                  </a:solidFill>
                  <a:latin typeface="Century Gothic" panose="020B0502020202020204" pitchFamily="34" charset="0"/>
                </a:rPr>
                <a:t>of </a:t>
              </a:r>
              <a:r>
                <a:rPr lang="en-US" altLang="zh-CN" sz="1300" b="1" dirty="0">
                  <a:solidFill>
                    <a:schemeClr val="tx1">
                      <a:lumMod val="75000"/>
                      <a:lumOff val="25000"/>
                    </a:schemeClr>
                  </a:solidFill>
                  <a:latin typeface="Century Gothic" panose="020B0502020202020204" pitchFamily="34" charset="0"/>
                </a:rPr>
                <a:t>coordination and collaboration</a:t>
              </a:r>
            </a:p>
            <a:p>
              <a:pPr marL="139700" indent="-139700">
                <a:buFont typeface="Arial" panose="020B0604020202020204" pitchFamily="34" charset="0"/>
                <a:buChar char="•"/>
              </a:pPr>
              <a:r>
                <a:rPr lang="en-US" altLang="zh-CN" sz="1300" dirty="0">
                  <a:solidFill>
                    <a:schemeClr val="tx1">
                      <a:lumMod val="75000"/>
                      <a:lumOff val="25000"/>
                    </a:schemeClr>
                  </a:solidFill>
                  <a:latin typeface="Century Gothic" panose="020B0502020202020204" pitchFamily="34" charset="0"/>
                </a:rPr>
                <a:t>Lack of </a:t>
              </a:r>
              <a:r>
                <a:rPr lang="en-US" altLang="zh-CN" sz="1300" b="1" dirty="0">
                  <a:solidFill>
                    <a:schemeClr val="tx1">
                      <a:lumMod val="75000"/>
                      <a:lumOff val="25000"/>
                    </a:schemeClr>
                  </a:solidFill>
                  <a:latin typeface="Century Gothic" panose="020B0502020202020204" pitchFamily="34" charset="0"/>
                </a:rPr>
                <a:t>awareness</a:t>
              </a:r>
              <a:r>
                <a:rPr lang="en-US" altLang="zh-CN" sz="1300" dirty="0">
                  <a:solidFill>
                    <a:schemeClr val="tx1">
                      <a:lumMod val="75000"/>
                      <a:lumOff val="25000"/>
                    </a:schemeClr>
                  </a:solidFill>
                  <a:latin typeface="Century Gothic" panose="020B0502020202020204" pitchFamily="34" charset="0"/>
                </a:rPr>
                <a:t> of best practices</a:t>
              </a:r>
            </a:p>
            <a:p>
              <a:pPr marL="139700" indent="-139700">
                <a:buFont typeface="Arial" panose="020B0604020202020204" pitchFamily="34" charset="0"/>
                <a:buChar char="•"/>
              </a:pPr>
              <a:r>
                <a:rPr lang="en-US" altLang="zh-CN" sz="1300" dirty="0">
                  <a:solidFill>
                    <a:schemeClr val="tx1">
                      <a:lumMod val="75000"/>
                      <a:lumOff val="25000"/>
                    </a:schemeClr>
                  </a:solidFill>
                  <a:latin typeface="Century Gothic" panose="020B0502020202020204" pitchFamily="34" charset="0"/>
                </a:rPr>
                <a:t>Lack of  vetted, high quality </a:t>
              </a:r>
              <a:r>
                <a:rPr lang="en-US" altLang="zh-CN" sz="1300" b="1" dirty="0">
                  <a:solidFill>
                    <a:schemeClr val="tx1">
                      <a:lumMod val="75000"/>
                      <a:lumOff val="25000"/>
                    </a:schemeClr>
                  </a:solidFill>
                  <a:latin typeface="Century Gothic" panose="020B0502020202020204" pitchFamily="34" charset="0"/>
                </a:rPr>
                <a:t>electric agricultural appliances</a:t>
              </a:r>
              <a:endParaRPr lang="en-NG" sz="1300" dirty="0"/>
            </a:p>
          </p:txBody>
        </p:sp>
      </p:grpSp>
      <p:grpSp>
        <p:nvGrpSpPr>
          <p:cNvPr id="62" name="Group 61">
            <a:extLst>
              <a:ext uri="{FF2B5EF4-FFF2-40B4-BE49-F238E27FC236}">
                <a16:creationId xmlns:a16="http://schemas.microsoft.com/office/drawing/2014/main" id="{922D796A-4E49-AE48-94F3-4FB1310EA118}"/>
              </a:ext>
            </a:extLst>
          </p:cNvPr>
          <p:cNvGrpSpPr/>
          <p:nvPr/>
        </p:nvGrpSpPr>
        <p:grpSpPr>
          <a:xfrm>
            <a:off x="522384" y="3274957"/>
            <a:ext cx="4463953" cy="1215037"/>
            <a:chOff x="608112" y="2689159"/>
            <a:chExt cx="4463953" cy="1215037"/>
          </a:xfrm>
        </p:grpSpPr>
        <p:sp>
          <p:nvSpPr>
            <p:cNvPr id="63" name="TextBox 62">
              <a:extLst>
                <a:ext uri="{FF2B5EF4-FFF2-40B4-BE49-F238E27FC236}">
                  <a16:creationId xmlns:a16="http://schemas.microsoft.com/office/drawing/2014/main" id="{9C7A2A53-3FA0-F140-9E1D-29D63D593F7C}"/>
                </a:ext>
              </a:extLst>
            </p:cNvPr>
            <p:cNvSpPr txBox="1"/>
            <p:nvPr/>
          </p:nvSpPr>
          <p:spPr>
            <a:xfrm>
              <a:off x="1836832" y="2703867"/>
              <a:ext cx="3235233" cy="1200329"/>
            </a:xfrm>
            <a:prstGeom prst="rect">
              <a:avLst/>
            </a:prstGeom>
            <a:noFill/>
          </p:spPr>
          <p:txBody>
            <a:bodyPr wrap="square" rtlCol="0">
              <a:spAutoFit/>
            </a:bodyPr>
            <a:lstStyle/>
            <a:p>
              <a:pPr marL="182563" indent="-182563">
                <a:buFont typeface="Arial" panose="020B0604020202020204" pitchFamily="34" charset="0"/>
                <a:buChar char="•"/>
              </a:pPr>
              <a:r>
                <a:rPr lang="en-US" altLang="zh-CN" sz="1200" dirty="0">
                  <a:solidFill>
                    <a:schemeClr val="tx1">
                      <a:lumMod val="75000"/>
                      <a:lumOff val="25000"/>
                    </a:schemeClr>
                  </a:solidFill>
                  <a:latin typeface="Century Gothic" panose="020B0502020202020204" pitchFamily="34" charset="0"/>
                </a:rPr>
                <a:t>Align stakeholders in the </a:t>
              </a:r>
              <a:r>
                <a:rPr lang="en-US" altLang="zh-CN" sz="1200" b="1" dirty="0">
                  <a:solidFill>
                    <a:schemeClr val="tx1">
                      <a:lumMod val="75000"/>
                      <a:lumOff val="25000"/>
                    </a:schemeClr>
                  </a:solidFill>
                  <a:latin typeface="Century Gothic" panose="020B0502020202020204" pitchFamily="34" charset="0"/>
                </a:rPr>
                <a:t>energy</a:t>
              </a:r>
              <a:r>
                <a:rPr lang="en-US" altLang="zh-CN" sz="1200" dirty="0">
                  <a:solidFill>
                    <a:schemeClr val="tx1">
                      <a:lumMod val="75000"/>
                      <a:lumOff val="25000"/>
                    </a:schemeClr>
                  </a:solidFill>
                  <a:latin typeface="Century Gothic" panose="020B0502020202020204" pitchFamily="34" charset="0"/>
                </a:rPr>
                <a:t> and </a:t>
              </a:r>
            </a:p>
            <a:p>
              <a:pPr marL="182563"/>
              <a:r>
                <a:rPr lang="en-US" altLang="zh-CN" sz="1200" b="1" dirty="0">
                  <a:solidFill>
                    <a:schemeClr val="tx1">
                      <a:lumMod val="75000"/>
                      <a:lumOff val="25000"/>
                    </a:schemeClr>
                  </a:solidFill>
                  <a:latin typeface="Century Gothic" panose="020B0502020202020204" pitchFamily="34" charset="0"/>
                </a:rPr>
                <a:t>agriculture</a:t>
              </a:r>
              <a:r>
                <a:rPr lang="en-US" altLang="zh-CN" sz="1200" dirty="0">
                  <a:solidFill>
                    <a:schemeClr val="tx1">
                      <a:lumMod val="75000"/>
                      <a:lumOff val="25000"/>
                    </a:schemeClr>
                  </a:solidFill>
                  <a:latin typeface="Century Gothic" panose="020B0502020202020204" pitchFamily="34" charset="0"/>
                </a:rPr>
                <a:t> sector</a:t>
              </a:r>
            </a:p>
            <a:p>
              <a:pPr marL="182563" indent="-182563">
                <a:buFont typeface="Arial" panose="020B0604020202020204" pitchFamily="34" charset="0"/>
                <a:buChar char="•"/>
              </a:pPr>
              <a:r>
                <a:rPr lang="en-US" altLang="zh-CN" sz="1200" dirty="0">
                  <a:solidFill>
                    <a:schemeClr val="tx1">
                      <a:lumMod val="75000"/>
                      <a:lumOff val="25000"/>
                    </a:schemeClr>
                  </a:solidFill>
                  <a:latin typeface="Century Gothic" panose="020B0502020202020204" pitchFamily="34" charset="0"/>
                </a:rPr>
                <a:t>Equip investors and practitioners with data</a:t>
              </a:r>
            </a:p>
            <a:p>
              <a:pPr marL="182563" indent="-182563">
                <a:buFont typeface="Arial" panose="020B0604020202020204" pitchFamily="34" charset="0"/>
                <a:buChar char="•"/>
              </a:pPr>
              <a:r>
                <a:rPr lang="en-US" altLang="zh-CN" sz="1200" dirty="0">
                  <a:solidFill>
                    <a:schemeClr val="tx1">
                      <a:lumMod val="75000"/>
                      <a:lumOff val="25000"/>
                    </a:schemeClr>
                  </a:solidFill>
                  <a:latin typeface="Century Gothic" panose="020B0502020202020204" pitchFamily="34" charset="0"/>
                </a:rPr>
                <a:t>Provide </a:t>
              </a:r>
              <a:r>
                <a:rPr lang="en-US" altLang="zh-CN" sz="1200" b="1" dirty="0">
                  <a:solidFill>
                    <a:schemeClr val="tx1">
                      <a:lumMod val="75000"/>
                      <a:lumOff val="25000"/>
                    </a:schemeClr>
                  </a:solidFill>
                  <a:latin typeface="Century Gothic" panose="020B0502020202020204" pitchFamily="34" charset="0"/>
                </a:rPr>
                <a:t>electricity</a:t>
              </a:r>
              <a:r>
                <a:rPr lang="en-US" altLang="zh-CN" sz="1200" dirty="0">
                  <a:solidFill>
                    <a:schemeClr val="tx1">
                      <a:lumMod val="75000"/>
                      <a:lumOff val="25000"/>
                    </a:schemeClr>
                  </a:solidFill>
                  <a:latin typeface="Century Gothic" panose="020B0502020202020204" pitchFamily="34" charset="0"/>
                </a:rPr>
                <a:t> and </a:t>
              </a:r>
              <a:r>
                <a:rPr lang="en-US" altLang="zh-CN" sz="1200" b="1" dirty="0">
                  <a:solidFill>
                    <a:schemeClr val="tx1">
                      <a:lumMod val="75000"/>
                      <a:lumOff val="25000"/>
                    </a:schemeClr>
                  </a:solidFill>
                  <a:latin typeface="Century Gothic" panose="020B0502020202020204" pitchFamily="34" charset="0"/>
                </a:rPr>
                <a:t>productive use equipment</a:t>
              </a:r>
            </a:p>
          </p:txBody>
        </p:sp>
        <p:sp>
          <p:nvSpPr>
            <p:cNvPr id="64" name="Rectangle 63">
              <a:extLst>
                <a:ext uri="{FF2B5EF4-FFF2-40B4-BE49-F238E27FC236}">
                  <a16:creationId xmlns:a16="http://schemas.microsoft.com/office/drawing/2014/main" id="{E50E1705-A693-864D-BD5F-5AA91579E8D1}"/>
                </a:ext>
              </a:extLst>
            </p:cNvPr>
            <p:cNvSpPr/>
            <p:nvPr/>
          </p:nvSpPr>
          <p:spPr>
            <a:xfrm>
              <a:off x="608112" y="2689159"/>
              <a:ext cx="4453736" cy="1214364"/>
            </a:xfrm>
            <a:prstGeom prst="rect">
              <a:avLst/>
            </a:prstGeom>
            <a:noFill/>
            <a:ln w="3810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65" name="Rectangle 64">
              <a:extLst>
                <a:ext uri="{FF2B5EF4-FFF2-40B4-BE49-F238E27FC236}">
                  <a16:creationId xmlns:a16="http://schemas.microsoft.com/office/drawing/2014/main" id="{F52C9004-94AB-C142-BF95-B07555F13DC4}"/>
                </a:ext>
              </a:extLst>
            </p:cNvPr>
            <p:cNvSpPr/>
            <p:nvPr/>
          </p:nvSpPr>
          <p:spPr>
            <a:xfrm>
              <a:off x="693755" y="2755209"/>
              <a:ext cx="1155265" cy="108818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7" name="TextBox 66">
              <a:extLst>
                <a:ext uri="{FF2B5EF4-FFF2-40B4-BE49-F238E27FC236}">
                  <a16:creationId xmlns:a16="http://schemas.microsoft.com/office/drawing/2014/main" id="{8A7FC424-9515-A940-976C-3CB99E15BBAC}"/>
                </a:ext>
              </a:extLst>
            </p:cNvPr>
            <p:cNvSpPr txBox="1"/>
            <p:nvPr/>
          </p:nvSpPr>
          <p:spPr>
            <a:xfrm>
              <a:off x="736704" y="3536049"/>
              <a:ext cx="1056700" cy="292388"/>
            </a:xfrm>
            <a:prstGeom prst="rect">
              <a:avLst/>
            </a:prstGeom>
            <a:noFill/>
          </p:spPr>
          <p:txBody>
            <a:bodyPr wrap="none" rtlCol="0">
              <a:spAutoFit/>
            </a:bodyPr>
            <a:lstStyle/>
            <a:p>
              <a:r>
                <a:rPr lang="en-US" sz="1300" b="1" dirty="0">
                  <a:solidFill>
                    <a:schemeClr val="bg1"/>
                  </a:solidFill>
                  <a:latin typeface="Century Gothic" panose="020B0502020202020204" pitchFamily="34" charset="0"/>
                </a:rPr>
                <a:t>Objectives</a:t>
              </a:r>
            </a:p>
          </p:txBody>
        </p:sp>
      </p:grpSp>
      <p:grpSp>
        <p:nvGrpSpPr>
          <p:cNvPr id="68" name="Group 67">
            <a:extLst>
              <a:ext uri="{FF2B5EF4-FFF2-40B4-BE49-F238E27FC236}">
                <a16:creationId xmlns:a16="http://schemas.microsoft.com/office/drawing/2014/main" id="{4F459483-EE7F-0741-B8F6-682090AA98AA}"/>
              </a:ext>
            </a:extLst>
          </p:cNvPr>
          <p:cNvGrpSpPr/>
          <p:nvPr/>
        </p:nvGrpSpPr>
        <p:grpSpPr>
          <a:xfrm>
            <a:off x="522383" y="4883341"/>
            <a:ext cx="4459186" cy="1214364"/>
            <a:chOff x="608111" y="4297543"/>
            <a:chExt cx="4459186" cy="1214364"/>
          </a:xfrm>
        </p:grpSpPr>
        <p:sp>
          <p:nvSpPr>
            <p:cNvPr id="69" name="Rectangle 68">
              <a:extLst>
                <a:ext uri="{FF2B5EF4-FFF2-40B4-BE49-F238E27FC236}">
                  <a16:creationId xmlns:a16="http://schemas.microsoft.com/office/drawing/2014/main" id="{F76C324F-A501-7047-80AC-DD7756E10049}"/>
                </a:ext>
              </a:extLst>
            </p:cNvPr>
            <p:cNvSpPr/>
            <p:nvPr/>
          </p:nvSpPr>
          <p:spPr>
            <a:xfrm>
              <a:off x="608111" y="4297543"/>
              <a:ext cx="4453737" cy="1214364"/>
            </a:xfrm>
            <a:prstGeom prst="rect">
              <a:avLst/>
            </a:prstGeom>
            <a:noFill/>
            <a:ln w="3810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70" name="Rectangle 69">
              <a:extLst>
                <a:ext uri="{FF2B5EF4-FFF2-40B4-BE49-F238E27FC236}">
                  <a16:creationId xmlns:a16="http://schemas.microsoft.com/office/drawing/2014/main" id="{A03D3736-23C6-C94D-820E-A4E0121B86F7}"/>
                </a:ext>
              </a:extLst>
            </p:cNvPr>
            <p:cNvSpPr/>
            <p:nvPr/>
          </p:nvSpPr>
          <p:spPr>
            <a:xfrm>
              <a:off x="693755" y="4404505"/>
              <a:ext cx="1155265" cy="997066"/>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72" name="TextBox 71">
              <a:extLst>
                <a:ext uri="{FF2B5EF4-FFF2-40B4-BE49-F238E27FC236}">
                  <a16:creationId xmlns:a16="http://schemas.microsoft.com/office/drawing/2014/main" id="{73C92BDA-5005-0B4B-A352-CEA8616BC57B}"/>
                </a:ext>
              </a:extLst>
            </p:cNvPr>
            <p:cNvSpPr txBox="1"/>
            <p:nvPr/>
          </p:nvSpPr>
          <p:spPr>
            <a:xfrm>
              <a:off x="665266" y="5085198"/>
              <a:ext cx="1226618" cy="292388"/>
            </a:xfrm>
            <a:prstGeom prst="rect">
              <a:avLst/>
            </a:prstGeom>
            <a:noFill/>
          </p:spPr>
          <p:txBody>
            <a:bodyPr wrap="none" rtlCol="0">
              <a:spAutoFit/>
            </a:bodyPr>
            <a:lstStyle/>
            <a:p>
              <a:r>
                <a:rPr lang="en-US" sz="1300" b="1" dirty="0">
                  <a:solidFill>
                    <a:schemeClr val="bg1"/>
                  </a:solidFill>
                  <a:latin typeface="Century Gothic" panose="020B0502020202020204" pitchFamily="34" charset="0"/>
                </a:rPr>
                <a:t>Components</a:t>
              </a:r>
            </a:p>
          </p:txBody>
        </p:sp>
        <p:sp>
          <p:nvSpPr>
            <p:cNvPr id="73" name="TextBox 72">
              <a:extLst>
                <a:ext uri="{FF2B5EF4-FFF2-40B4-BE49-F238E27FC236}">
                  <a16:creationId xmlns:a16="http://schemas.microsoft.com/office/drawing/2014/main" id="{61758849-F8EB-E047-8859-86A85C2D6D50}"/>
                </a:ext>
              </a:extLst>
            </p:cNvPr>
            <p:cNvSpPr txBox="1"/>
            <p:nvPr/>
          </p:nvSpPr>
          <p:spPr>
            <a:xfrm>
              <a:off x="1832064" y="4367356"/>
              <a:ext cx="3235233" cy="830997"/>
            </a:xfrm>
            <a:prstGeom prst="rect">
              <a:avLst/>
            </a:prstGeom>
            <a:noFill/>
          </p:spPr>
          <p:txBody>
            <a:bodyPr wrap="square" rtlCol="0">
              <a:spAutoFit/>
            </a:bodyPr>
            <a:lstStyle/>
            <a:p>
              <a:pPr marL="182563" indent="-182563">
                <a:buFont typeface="Arial" panose="020B0604020202020204" pitchFamily="34" charset="0"/>
                <a:buChar char="•"/>
              </a:pPr>
              <a:r>
                <a:rPr lang="en-US" altLang="zh-CN" sz="1200" b="1" dirty="0">
                  <a:solidFill>
                    <a:schemeClr val="tx1">
                      <a:lumMod val="75000"/>
                      <a:lumOff val="25000"/>
                    </a:schemeClr>
                  </a:solidFill>
                  <a:latin typeface="Century Gothic" panose="020B0502020202020204" pitchFamily="34" charset="0"/>
                </a:rPr>
                <a:t>Stakeholder Collaboration and Escalation</a:t>
              </a:r>
            </a:p>
            <a:p>
              <a:pPr marL="182563" indent="-182563">
                <a:buFont typeface="Arial" panose="020B0604020202020204" pitchFamily="34" charset="0"/>
                <a:buChar char="•"/>
              </a:pPr>
              <a:r>
                <a:rPr lang="en-US" altLang="zh-CN" sz="1200" b="1" dirty="0">
                  <a:solidFill>
                    <a:schemeClr val="tx1">
                      <a:lumMod val="75000"/>
                      <a:lumOff val="25000"/>
                    </a:schemeClr>
                  </a:solidFill>
                  <a:latin typeface="Century Gothic" panose="020B0502020202020204" pitchFamily="34" charset="0"/>
                </a:rPr>
                <a:t>Non-Market Services </a:t>
              </a:r>
            </a:p>
            <a:p>
              <a:pPr marL="182563" indent="-182563">
                <a:buFont typeface="Arial" panose="020B0604020202020204" pitchFamily="34" charset="0"/>
                <a:buChar char="•"/>
              </a:pPr>
              <a:r>
                <a:rPr lang="en-US" altLang="zh-CN" sz="1200" b="1" dirty="0">
                  <a:solidFill>
                    <a:schemeClr val="tx1">
                      <a:lumMod val="75000"/>
                      <a:lumOff val="25000"/>
                    </a:schemeClr>
                  </a:solidFill>
                  <a:latin typeface="Century Gothic" panose="020B0502020202020204" pitchFamily="34" charset="0"/>
                </a:rPr>
                <a:t>Productive Use Innovation Accelerator</a:t>
              </a:r>
            </a:p>
          </p:txBody>
        </p:sp>
      </p:grpSp>
      <p:sp>
        <p:nvSpPr>
          <p:cNvPr id="74" name="TextBox 73">
            <a:extLst>
              <a:ext uri="{FF2B5EF4-FFF2-40B4-BE49-F238E27FC236}">
                <a16:creationId xmlns:a16="http://schemas.microsoft.com/office/drawing/2014/main" id="{FFEC43B9-F29F-2E48-AAAD-44D0B6389B95}"/>
              </a:ext>
            </a:extLst>
          </p:cNvPr>
          <p:cNvSpPr txBox="1"/>
          <p:nvPr/>
        </p:nvSpPr>
        <p:spPr>
          <a:xfrm>
            <a:off x="435931" y="6229736"/>
            <a:ext cx="2502608" cy="276999"/>
          </a:xfrm>
          <a:prstGeom prst="rect">
            <a:avLst/>
          </a:prstGeom>
          <a:noFill/>
        </p:spPr>
        <p:txBody>
          <a:bodyPr wrap="none" rtlCol="0">
            <a:spAutoFit/>
          </a:bodyPr>
          <a:lstStyle/>
          <a:p>
            <a:r>
              <a:rPr lang="en-US" sz="1200" b="1" dirty="0">
                <a:latin typeface="Century Gothic" panose="020B0502020202020204" pitchFamily="34" charset="0"/>
              </a:rPr>
              <a:t>*Programme yet to commence</a:t>
            </a:r>
          </a:p>
        </p:txBody>
      </p:sp>
      <p:grpSp>
        <p:nvGrpSpPr>
          <p:cNvPr id="7" name="Group 6">
            <a:extLst>
              <a:ext uri="{FF2B5EF4-FFF2-40B4-BE49-F238E27FC236}">
                <a16:creationId xmlns:a16="http://schemas.microsoft.com/office/drawing/2014/main" id="{9F3B6D6D-EA79-6C4D-BDAB-4737DD3780E4}"/>
              </a:ext>
            </a:extLst>
          </p:cNvPr>
          <p:cNvGrpSpPr/>
          <p:nvPr/>
        </p:nvGrpSpPr>
        <p:grpSpPr>
          <a:xfrm>
            <a:off x="5615482" y="1420587"/>
            <a:ext cx="675269" cy="675269"/>
            <a:chOff x="9586912" y="2479409"/>
            <a:chExt cx="675269" cy="675269"/>
          </a:xfrm>
        </p:grpSpPr>
        <p:sp>
          <p:nvSpPr>
            <p:cNvPr id="75" name="Oval 74">
              <a:extLst>
                <a:ext uri="{FF2B5EF4-FFF2-40B4-BE49-F238E27FC236}">
                  <a16:creationId xmlns:a16="http://schemas.microsoft.com/office/drawing/2014/main" id="{E7BF7FE6-0B72-634C-88C3-A2E5B95725D1}"/>
                </a:ext>
              </a:extLst>
            </p:cNvPr>
            <p:cNvSpPr/>
            <p:nvPr/>
          </p:nvSpPr>
          <p:spPr>
            <a:xfrm>
              <a:off x="9586912" y="2479409"/>
              <a:ext cx="675269" cy="67526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entury Gothic" panose="020B0502020202020204" pitchFamily="34" charset="0"/>
              </a:endParaRPr>
            </a:p>
          </p:txBody>
        </p:sp>
        <p:pic>
          <p:nvPicPr>
            <p:cNvPr id="76" name="Graphic 75" descr="Binoculars with solid fill">
              <a:extLst>
                <a:ext uri="{FF2B5EF4-FFF2-40B4-BE49-F238E27FC236}">
                  <a16:creationId xmlns:a16="http://schemas.microsoft.com/office/drawing/2014/main" id="{8B061C92-4480-464C-9543-EF7EADE6AA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93394" y="2585891"/>
              <a:ext cx="462304" cy="462304"/>
            </a:xfrm>
            <a:prstGeom prst="rect">
              <a:avLst/>
            </a:prstGeom>
          </p:spPr>
        </p:pic>
      </p:grpSp>
      <p:grpSp>
        <p:nvGrpSpPr>
          <p:cNvPr id="8" name="Group 7">
            <a:extLst>
              <a:ext uri="{FF2B5EF4-FFF2-40B4-BE49-F238E27FC236}">
                <a16:creationId xmlns:a16="http://schemas.microsoft.com/office/drawing/2014/main" id="{1B4BE77A-FAAB-1247-966F-2900D119B97E}"/>
              </a:ext>
            </a:extLst>
          </p:cNvPr>
          <p:cNvGrpSpPr/>
          <p:nvPr/>
        </p:nvGrpSpPr>
        <p:grpSpPr>
          <a:xfrm>
            <a:off x="5576989" y="2288232"/>
            <a:ext cx="752257" cy="734489"/>
            <a:chOff x="9800318" y="3493185"/>
            <a:chExt cx="752257" cy="734489"/>
          </a:xfrm>
        </p:grpSpPr>
        <p:sp>
          <p:nvSpPr>
            <p:cNvPr id="77" name="Oval 76">
              <a:extLst>
                <a:ext uri="{FF2B5EF4-FFF2-40B4-BE49-F238E27FC236}">
                  <a16:creationId xmlns:a16="http://schemas.microsoft.com/office/drawing/2014/main" id="{38BD9C6A-73AD-EC4F-9A2A-6B0705C90771}"/>
                </a:ext>
              </a:extLst>
            </p:cNvPr>
            <p:cNvSpPr/>
            <p:nvPr/>
          </p:nvSpPr>
          <p:spPr>
            <a:xfrm>
              <a:off x="9800318" y="3493185"/>
              <a:ext cx="752257" cy="734489"/>
            </a:xfrm>
            <a:prstGeom prst="ellipse">
              <a:avLst/>
            </a:prstGeom>
            <a:solidFill>
              <a:srgbClr val="0063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entury Gothic" panose="020B0502020202020204" pitchFamily="34" charset="0"/>
              </a:endParaRPr>
            </a:p>
          </p:txBody>
        </p:sp>
        <p:pic>
          <p:nvPicPr>
            <p:cNvPr id="78" name="Picture 77" descr="A picture containing text, silhouette&#10;&#10;Description automatically generated">
              <a:extLst>
                <a:ext uri="{FF2B5EF4-FFF2-40B4-BE49-F238E27FC236}">
                  <a16:creationId xmlns:a16="http://schemas.microsoft.com/office/drawing/2014/main" id="{FBD06CE8-5253-434A-81E5-B61FC727F8E1}"/>
                </a:ext>
              </a:extLst>
            </p:cNvPr>
            <p:cNvPicPr>
              <a:picLocks noChangeAspect="1"/>
            </p:cNvPicPr>
            <p:nvPr/>
          </p:nvPicPr>
          <p:blipFill>
            <a:blip r:embed="rId6" cstate="print">
              <a:biLevel thresh="25000"/>
              <a:extLst>
                <a:ext uri="{28A0092B-C50C-407E-A947-70E740481C1C}">
                  <a14:useLocalDpi xmlns:a14="http://schemas.microsoft.com/office/drawing/2010/main"/>
                </a:ext>
              </a:extLst>
            </a:blip>
            <a:stretch>
              <a:fillRect/>
            </a:stretch>
          </p:blipFill>
          <p:spPr>
            <a:xfrm>
              <a:off x="9944594" y="3661969"/>
              <a:ext cx="478372" cy="478372"/>
            </a:xfrm>
            <a:prstGeom prst="rect">
              <a:avLst/>
            </a:prstGeom>
          </p:spPr>
        </p:pic>
      </p:grpSp>
      <p:grpSp>
        <p:nvGrpSpPr>
          <p:cNvPr id="15" name="Group 14">
            <a:extLst>
              <a:ext uri="{FF2B5EF4-FFF2-40B4-BE49-F238E27FC236}">
                <a16:creationId xmlns:a16="http://schemas.microsoft.com/office/drawing/2014/main" id="{3194287B-2792-284C-BD67-DDDDF628C352}"/>
              </a:ext>
            </a:extLst>
          </p:cNvPr>
          <p:cNvGrpSpPr/>
          <p:nvPr/>
        </p:nvGrpSpPr>
        <p:grpSpPr>
          <a:xfrm>
            <a:off x="5576989" y="3231623"/>
            <a:ext cx="752257" cy="734489"/>
            <a:chOff x="9048061" y="5179087"/>
            <a:chExt cx="752257" cy="734489"/>
          </a:xfrm>
        </p:grpSpPr>
        <p:sp>
          <p:nvSpPr>
            <p:cNvPr id="79" name="Oval 78">
              <a:extLst>
                <a:ext uri="{FF2B5EF4-FFF2-40B4-BE49-F238E27FC236}">
                  <a16:creationId xmlns:a16="http://schemas.microsoft.com/office/drawing/2014/main" id="{C43C2AD8-940F-8A4D-B5FE-E5ED6DA45AA2}"/>
                </a:ext>
              </a:extLst>
            </p:cNvPr>
            <p:cNvSpPr/>
            <p:nvPr/>
          </p:nvSpPr>
          <p:spPr>
            <a:xfrm>
              <a:off x="9048061" y="5179087"/>
              <a:ext cx="752257" cy="734489"/>
            </a:xfrm>
            <a:prstGeom prst="ellipse">
              <a:avLst/>
            </a:prstGeom>
            <a:solidFill>
              <a:srgbClr val="0063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entury Gothic" panose="020B0502020202020204" pitchFamily="34" charset="0"/>
              </a:endParaRPr>
            </a:p>
          </p:txBody>
        </p:sp>
        <p:pic>
          <p:nvPicPr>
            <p:cNvPr id="80" name="Graphic 79" descr="Money with solid fill">
              <a:extLst>
                <a:ext uri="{FF2B5EF4-FFF2-40B4-BE49-F238E27FC236}">
                  <a16:creationId xmlns:a16="http://schemas.microsoft.com/office/drawing/2014/main" id="{2B997E9E-9744-D14B-8912-38649B3CEE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98206" y="5290368"/>
              <a:ext cx="451968" cy="451968"/>
            </a:xfrm>
            <a:prstGeom prst="rect">
              <a:avLst/>
            </a:prstGeom>
          </p:spPr>
        </p:pic>
      </p:grpSp>
      <p:grpSp>
        <p:nvGrpSpPr>
          <p:cNvPr id="81" name="Group 80">
            <a:extLst>
              <a:ext uri="{FF2B5EF4-FFF2-40B4-BE49-F238E27FC236}">
                <a16:creationId xmlns:a16="http://schemas.microsoft.com/office/drawing/2014/main" id="{4C851A01-B602-7A4C-B380-070E3092420C}"/>
              </a:ext>
            </a:extLst>
          </p:cNvPr>
          <p:cNvGrpSpPr/>
          <p:nvPr/>
        </p:nvGrpSpPr>
        <p:grpSpPr>
          <a:xfrm>
            <a:off x="5599945" y="5857331"/>
            <a:ext cx="752257" cy="734489"/>
            <a:chOff x="5369141" y="3645585"/>
            <a:chExt cx="752257" cy="734489"/>
          </a:xfrm>
        </p:grpSpPr>
        <p:sp>
          <p:nvSpPr>
            <p:cNvPr id="82" name="Oval 81">
              <a:extLst>
                <a:ext uri="{FF2B5EF4-FFF2-40B4-BE49-F238E27FC236}">
                  <a16:creationId xmlns:a16="http://schemas.microsoft.com/office/drawing/2014/main" id="{D9703A32-31AF-C641-8497-3525B8170AFB}"/>
                </a:ext>
              </a:extLst>
            </p:cNvPr>
            <p:cNvSpPr/>
            <p:nvPr/>
          </p:nvSpPr>
          <p:spPr>
            <a:xfrm>
              <a:off x="5369141" y="3645585"/>
              <a:ext cx="752257" cy="734489"/>
            </a:xfrm>
            <a:prstGeom prst="ellipse">
              <a:avLst/>
            </a:prstGeom>
            <a:solidFill>
              <a:srgbClr val="0063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entury Gothic" panose="020B0502020202020204" pitchFamily="34" charset="0"/>
              </a:endParaRPr>
            </a:p>
          </p:txBody>
        </p:sp>
        <p:pic>
          <p:nvPicPr>
            <p:cNvPr id="83" name="Graphic 82" descr="Gears">
              <a:extLst>
                <a:ext uri="{FF2B5EF4-FFF2-40B4-BE49-F238E27FC236}">
                  <a16:creationId xmlns:a16="http://schemas.microsoft.com/office/drawing/2014/main" id="{AE1A29A0-DFD7-3D46-A82E-1AFD438C77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40101" y="3700388"/>
              <a:ext cx="630354" cy="630354"/>
            </a:xfrm>
            <a:prstGeom prst="rect">
              <a:avLst/>
            </a:prstGeom>
          </p:spPr>
        </p:pic>
      </p:grpSp>
      <p:grpSp>
        <p:nvGrpSpPr>
          <p:cNvPr id="84" name="Group 83">
            <a:extLst>
              <a:ext uri="{FF2B5EF4-FFF2-40B4-BE49-F238E27FC236}">
                <a16:creationId xmlns:a16="http://schemas.microsoft.com/office/drawing/2014/main" id="{92F8F7A4-6F88-BC49-8C60-1352AC59FC44}"/>
              </a:ext>
            </a:extLst>
          </p:cNvPr>
          <p:cNvGrpSpPr/>
          <p:nvPr/>
        </p:nvGrpSpPr>
        <p:grpSpPr>
          <a:xfrm>
            <a:off x="5624762" y="4998167"/>
            <a:ext cx="671377" cy="674866"/>
            <a:chOff x="2207075" y="1738859"/>
            <a:chExt cx="879022" cy="904329"/>
          </a:xfrm>
        </p:grpSpPr>
        <p:grpSp>
          <p:nvGrpSpPr>
            <p:cNvPr id="85" name="Group 84">
              <a:extLst>
                <a:ext uri="{FF2B5EF4-FFF2-40B4-BE49-F238E27FC236}">
                  <a16:creationId xmlns:a16="http://schemas.microsoft.com/office/drawing/2014/main" id="{422DA51B-1EBD-9842-BB9B-B3AFD9D0D218}"/>
                </a:ext>
              </a:extLst>
            </p:cNvPr>
            <p:cNvGrpSpPr/>
            <p:nvPr/>
          </p:nvGrpSpPr>
          <p:grpSpPr>
            <a:xfrm>
              <a:off x="2292803" y="1909823"/>
              <a:ext cx="658742" cy="569586"/>
              <a:chOff x="1133444" y="999369"/>
              <a:chExt cx="1084626" cy="702260"/>
            </a:xfrm>
          </p:grpSpPr>
          <p:grpSp>
            <p:nvGrpSpPr>
              <p:cNvPr id="87" name="Group 86">
                <a:extLst>
                  <a:ext uri="{FF2B5EF4-FFF2-40B4-BE49-F238E27FC236}">
                    <a16:creationId xmlns:a16="http://schemas.microsoft.com/office/drawing/2014/main" id="{7015B99C-B7BA-B146-8EF1-D84C1BDC61C3}"/>
                  </a:ext>
                </a:extLst>
              </p:cNvPr>
              <p:cNvGrpSpPr/>
              <p:nvPr/>
            </p:nvGrpSpPr>
            <p:grpSpPr>
              <a:xfrm>
                <a:off x="1196132" y="999369"/>
                <a:ext cx="1021938" cy="702260"/>
                <a:chOff x="1196132" y="1803704"/>
                <a:chExt cx="1021938" cy="702260"/>
              </a:xfrm>
            </p:grpSpPr>
            <p:pic>
              <p:nvPicPr>
                <p:cNvPr id="90" name="Graphic 89" descr="Neighbourhood">
                  <a:extLst>
                    <a:ext uri="{FF2B5EF4-FFF2-40B4-BE49-F238E27FC236}">
                      <a16:creationId xmlns:a16="http://schemas.microsoft.com/office/drawing/2014/main" id="{762118A6-31F3-A348-B55F-702CCD48D37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6133" y="1823767"/>
                  <a:ext cx="682198" cy="682197"/>
                </a:xfrm>
                <a:prstGeom prst="rect">
                  <a:avLst/>
                </a:prstGeom>
              </p:spPr>
            </p:pic>
            <p:pic>
              <p:nvPicPr>
                <p:cNvPr id="91" name="Graphic 90" descr="Solar Panels">
                  <a:extLst>
                    <a:ext uri="{FF2B5EF4-FFF2-40B4-BE49-F238E27FC236}">
                      <a16:creationId xmlns:a16="http://schemas.microsoft.com/office/drawing/2014/main" id="{3E475FEE-7B7F-C64E-8041-BA3A8332630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7620" y="1803704"/>
                  <a:ext cx="440450" cy="440449"/>
                </a:xfrm>
                <a:prstGeom prst="rect">
                  <a:avLst/>
                </a:prstGeom>
              </p:spPr>
            </p:pic>
            <p:sp>
              <p:nvSpPr>
                <p:cNvPr id="92" name="Oval 91">
                  <a:extLst>
                    <a:ext uri="{FF2B5EF4-FFF2-40B4-BE49-F238E27FC236}">
                      <a16:creationId xmlns:a16="http://schemas.microsoft.com/office/drawing/2014/main" id="{C81D8336-265E-394E-9241-D460D7504167}"/>
                    </a:ext>
                  </a:extLst>
                </p:cNvPr>
                <p:cNvSpPr/>
                <p:nvPr/>
              </p:nvSpPr>
              <p:spPr>
                <a:xfrm>
                  <a:off x="1566333" y="2175933"/>
                  <a:ext cx="311998" cy="321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sz="1400">
                    <a:latin typeface="Century Gothic" panose="020B0502020202020204" pitchFamily="34" charset="0"/>
                  </a:endParaRPr>
                </a:p>
              </p:txBody>
            </p:sp>
            <p:sp>
              <p:nvSpPr>
                <p:cNvPr id="93" name="Oval 92">
                  <a:extLst>
                    <a:ext uri="{FF2B5EF4-FFF2-40B4-BE49-F238E27FC236}">
                      <a16:creationId xmlns:a16="http://schemas.microsoft.com/office/drawing/2014/main" id="{425034D1-3902-F84E-8ADA-375E571BDFBE}"/>
                    </a:ext>
                  </a:extLst>
                </p:cNvPr>
                <p:cNvSpPr/>
                <p:nvPr/>
              </p:nvSpPr>
              <p:spPr>
                <a:xfrm>
                  <a:off x="1196132" y="1940776"/>
                  <a:ext cx="282813" cy="31184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sz="1400">
                    <a:latin typeface="Century Gothic" panose="020B0502020202020204" pitchFamily="34" charset="0"/>
                  </a:endParaRPr>
                </a:p>
              </p:txBody>
            </p:sp>
          </p:grpSp>
          <p:pic>
            <p:nvPicPr>
              <p:cNvPr id="88" name="Graphic 87" descr="Production with solid fill">
                <a:extLst>
                  <a:ext uri="{FF2B5EF4-FFF2-40B4-BE49-F238E27FC236}">
                    <a16:creationId xmlns:a16="http://schemas.microsoft.com/office/drawing/2014/main" id="{C30F1819-FDF2-6B4B-BA02-8FFF7F15FA71}"/>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592460" y="1339390"/>
                <a:ext cx="353772" cy="353772"/>
              </a:xfrm>
              <a:prstGeom prst="rect">
                <a:avLst/>
              </a:prstGeom>
            </p:spPr>
          </p:pic>
          <p:pic>
            <p:nvPicPr>
              <p:cNvPr id="89" name="Graphic 88" descr="Store">
                <a:extLst>
                  <a:ext uri="{FF2B5EF4-FFF2-40B4-BE49-F238E27FC236}">
                    <a16:creationId xmlns:a16="http://schemas.microsoft.com/office/drawing/2014/main" id="{79E64B75-AECA-8745-8D34-5F875D00F10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33444" y="1178931"/>
                <a:ext cx="321564" cy="321564"/>
              </a:xfrm>
              <a:prstGeom prst="rect">
                <a:avLst/>
              </a:prstGeom>
            </p:spPr>
          </p:pic>
        </p:grpSp>
        <p:sp>
          <p:nvSpPr>
            <p:cNvPr id="86" name="Oval 85">
              <a:extLst>
                <a:ext uri="{FF2B5EF4-FFF2-40B4-BE49-F238E27FC236}">
                  <a16:creationId xmlns:a16="http://schemas.microsoft.com/office/drawing/2014/main" id="{5319C71E-B961-4B4E-9152-5D38197CA836}"/>
                </a:ext>
              </a:extLst>
            </p:cNvPr>
            <p:cNvSpPr/>
            <p:nvPr/>
          </p:nvSpPr>
          <p:spPr>
            <a:xfrm>
              <a:off x="2207075" y="1738859"/>
              <a:ext cx="879022" cy="904329"/>
            </a:xfrm>
            <a:prstGeom prst="ellipse">
              <a:avLst/>
            </a:prstGeom>
            <a:noFill/>
            <a:ln w="7620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cxnSp>
        <p:nvCxnSpPr>
          <p:cNvPr id="94" name="Straight Connector 93">
            <a:extLst>
              <a:ext uri="{FF2B5EF4-FFF2-40B4-BE49-F238E27FC236}">
                <a16:creationId xmlns:a16="http://schemas.microsoft.com/office/drawing/2014/main" id="{F2E094F7-A46F-8B49-BE03-CF647EE77DFC}"/>
              </a:ext>
            </a:extLst>
          </p:cNvPr>
          <p:cNvCxnSpPr>
            <a:cxnSpLocks/>
          </p:cNvCxnSpPr>
          <p:nvPr/>
        </p:nvCxnSpPr>
        <p:spPr>
          <a:xfrm>
            <a:off x="5344529" y="1420587"/>
            <a:ext cx="0" cy="5171233"/>
          </a:xfrm>
          <a:prstGeom prst="line">
            <a:avLst/>
          </a:prstGeom>
          <a:ln w="12700">
            <a:solidFill>
              <a:srgbClr val="00632D"/>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06131840-0915-3240-99A9-649F18EA5E67}"/>
              </a:ext>
            </a:extLst>
          </p:cNvPr>
          <p:cNvGrpSpPr/>
          <p:nvPr/>
        </p:nvGrpSpPr>
        <p:grpSpPr>
          <a:xfrm>
            <a:off x="6394722" y="1343305"/>
            <a:ext cx="5130529" cy="5359311"/>
            <a:chOff x="6223266" y="1400457"/>
            <a:chExt cx="5130529" cy="5359311"/>
          </a:xfrm>
        </p:grpSpPr>
        <p:sp>
          <p:nvSpPr>
            <p:cNvPr id="95" name="TextBox 94">
              <a:extLst>
                <a:ext uri="{FF2B5EF4-FFF2-40B4-BE49-F238E27FC236}">
                  <a16:creationId xmlns:a16="http://schemas.microsoft.com/office/drawing/2014/main" id="{83C940E7-4983-FF47-A9C9-00291460F726}"/>
                </a:ext>
              </a:extLst>
            </p:cNvPr>
            <p:cNvSpPr txBox="1"/>
            <p:nvPr/>
          </p:nvSpPr>
          <p:spPr>
            <a:xfrm>
              <a:off x="6225780" y="1400457"/>
              <a:ext cx="5128015" cy="830997"/>
            </a:xfrm>
            <a:prstGeom prst="rect">
              <a:avLst/>
            </a:prstGeom>
            <a:noFill/>
          </p:spPr>
          <p:txBody>
            <a:bodyPr wrap="square" rtlCol="0">
              <a:spAutoFit/>
            </a:bodyPr>
            <a:lstStyle/>
            <a:p>
              <a:r>
                <a:rPr lang="en-NG" sz="1200" b="1" dirty="0">
                  <a:latin typeface="Century Gothic" panose="020B0502020202020204" pitchFamily="34" charset="0"/>
                </a:rPr>
                <a:t>Identify Agricultural Clusters</a:t>
              </a:r>
            </a:p>
            <a:p>
              <a:pPr marL="139700" indent="-139700">
                <a:buFont typeface="Arial" panose="020B0604020202020204" pitchFamily="34" charset="0"/>
                <a:buChar char="•"/>
              </a:pPr>
              <a:r>
                <a:rPr lang="en-GB" sz="1200" dirty="0">
                  <a:latin typeface="Century Gothic" panose="020B0502020202020204" pitchFamily="34" charset="0"/>
                </a:rPr>
                <a:t>N</a:t>
              </a:r>
              <a:r>
                <a:rPr lang="en-NG" sz="1200" dirty="0">
                  <a:latin typeface="Century Gothic" panose="020B0502020202020204" pitchFamily="34" charset="0"/>
                </a:rPr>
                <a:t>omination from states, MDAs and other stakeholders</a:t>
              </a:r>
            </a:p>
            <a:p>
              <a:pPr marL="139700" indent="-139700">
                <a:buFont typeface="Arial" panose="020B0604020202020204" pitchFamily="34" charset="0"/>
                <a:buChar char="•"/>
              </a:pPr>
              <a:r>
                <a:rPr lang="en-GB" sz="1200" dirty="0">
                  <a:latin typeface="Century Gothic" panose="020B0502020202020204" pitchFamily="34" charset="0"/>
                </a:rPr>
                <a:t>I</a:t>
              </a:r>
              <a:r>
                <a:rPr lang="en-NG" sz="1200" dirty="0">
                  <a:latin typeface="Century Gothic" panose="020B0502020202020204" pitchFamily="34" charset="0"/>
                </a:rPr>
                <a:t>dentification through geospatial tool and existing REA d</a:t>
              </a:r>
              <a:r>
                <a:rPr lang="en-GB" sz="1200" dirty="0">
                  <a:latin typeface="Century Gothic" panose="020B0502020202020204" pitchFamily="34" charset="0"/>
                </a:rPr>
                <a:t>a</a:t>
              </a:r>
              <a:r>
                <a:rPr lang="en-NG" sz="1200" dirty="0">
                  <a:latin typeface="Century Gothic" panose="020B0502020202020204" pitchFamily="34" charset="0"/>
                </a:rPr>
                <a:t>tabase</a:t>
              </a:r>
            </a:p>
            <a:p>
              <a:pPr marL="139700" indent="-139700">
                <a:buFont typeface="Arial" panose="020B0604020202020204" pitchFamily="34" charset="0"/>
                <a:buChar char="•"/>
              </a:pPr>
              <a:r>
                <a:rPr lang="en-NG" sz="1200" dirty="0">
                  <a:latin typeface="Century Gothic" panose="020B0502020202020204" pitchFamily="34" charset="0"/>
                </a:rPr>
                <a:t>Stakeholder workshops to validate viable sites</a:t>
              </a:r>
            </a:p>
          </p:txBody>
        </p:sp>
        <p:sp>
          <p:nvSpPr>
            <p:cNvPr id="96" name="TextBox 95">
              <a:extLst>
                <a:ext uri="{FF2B5EF4-FFF2-40B4-BE49-F238E27FC236}">
                  <a16:creationId xmlns:a16="http://schemas.microsoft.com/office/drawing/2014/main" id="{601DEA60-79B3-0D49-9F33-1B1DB8CAB0D1}"/>
                </a:ext>
              </a:extLst>
            </p:cNvPr>
            <p:cNvSpPr txBox="1"/>
            <p:nvPr/>
          </p:nvSpPr>
          <p:spPr>
            <a:xfrm>
              <a:off x="6225780" y="2361442"/>
              <a:ext cx="5128012" cy="830997"/>
            </a:xfrm>
            <a:prstGeom prst="rect">
              <a:avLst/>
            </a:prstGeom>
            <a:noFill/>
          </p:spPr>
          <p:txBody>
            <a:bodyPr wrap="square" rtlCol="0">
              <a:spAutoFit/>
            </a:bodyPr>
            <a:lstStyle/>
            <a:p>
              <a:r>
                <a:rPr lang="en-NG" sz="1200" b="1" dirty="0">
                  <a:latin typeface="Century Gothic" panose="020B0502020202020204" pitchFamily="34" charset="0"/>
                </a:rPr>
                <a:t>Assess Feasibility</a:t>
              </a:r>
            </a:p>
            <a:p>
              <a:pPr marL="139700" indent="-139700">
                <a:buFont typeface="Arial" panose="020B0604020202020204" pitchFamily="34" charset="0"/>
                <a:buChar char="•"/>
              </a:pPr>
              <a:r>
                <a:rPr lang="en-NG" sz="1200" dirty="0">
                  <a:latin typeface="Century Gothic" panose="020B0502020202020204" pitchFamily="34" charset="0"/>
                </a:rPr>
                <a:t>Carry out energy audit and baseline surveys</a:t>
              </a:r>
            </a:p>
            <a:p>
              <a:pPr marL="139700" indent="-139700">
                <a:buFont typeface="Arial" panose="020B0604020202020204" pitchFamily="34" charset="0"/>
                <a:buChar char="•"/>
              </a:pPr>
              <a:r>
                <a:rPr lang="en-NG" sz="1200" dirty="0">
                  <a:latin typeface="Century Gothic" panose="020B0502020202020204" pitchFamily="34" charset="0"/>
                </a:rPr>
                <a:t>Load analysis and technology solultion</a:t>
              </a:r>
            </a:p>
            <a:p>
              <a:pPr marL="139700" indent="-139700">
                <a:buFont typeface="Arial" panose="020B0604020202020204" pitchFamily="34" charset="0"/>
                <a:buChar char="•"/>
              </a:pPr>
              <a:r>
                <a:rPr lang="en-GB" sz="1200" dirty="0">
                  <a:latin typeface="Century Gothic" panose="020B0502020202020204" pitchFamily="34" charset="0"/>
                </a:rPr>
                <a:t>E</a:t>
              </a:r>
              <a:r>
                <a:rPr lang="en-NG" sz="1200" dirty="0">
                  <a:latin typeface="Century Gothic" panose="020B0502020202020204" pitchFamily="34" charset="0"/>
                </a:rPr>
                <a:t>quipment audit</a:t>
              </a:r>
            </a:p>
          </p:txBody>
        </p:sp>
        <p:sp>
          <p:nvSpPr>
            <p:cNvPr id="97" name="TextBox 96">
              <a:extLst>
                <a:ext uri="{FF2B5EF4-FFF2-40B4-BE49-F238E27FC236}">
                  <a16:creationId xmlns:a16="http://schemas.microsoft.com/office/drawing/2014/main" id="{BEC46D2D-3769-DF43-87A6-F35B81386C2E}"/>
                </a:ext>
              </a:extLst>
            </p:cNvPr>
            <p:cNvSpPr txBox="1"/>
            <p:nvPr/>
          </p:nvSpPr>
          <p:spPr>
            <a:xfrm>
              <a:off x="6225779" y="3310530"/>
              <a:ext cx="5128012" cy="646331"/>
            </a:xfrm>
            <a:prstGeom prst="rect">
              <a:avLst/>
            </a:prstGeom>
            <a:noFill/>
          </p:spPr>
          <p:txBody>
            <a:bodyPr wrap="square" rtlCol="0">
              <a:spAutoFit/>
            </a:bodyPr>
            <a:lstStyle/>
            <a:p>
              <a:r>
                <a:rPr lang="en-NG" sz="1200" b="1" dirty="0">
                  <a:latin typeface="Century Gothic" panose="020B0502020202020204" pitchFamily="34" charset="0"/>
                </a:rPr>
                <a:t>Identify Funding Opportunities</a:t>
              </a:r>
            </a:p>
            <a:p>
              <a:pPr marL="139700" indent="-139700">
                <a:buFont typeface="Arial" panose="020B0604020202020204" pitchFamily="34" charset="0"/>
                <a:buChar char="•"/>
              </a:pPr>
              <a:r>
                <a:rPr lang="en-GB" sz="1200" dirty="0">
                  <a:latin typeface="Century Gothic" panose="020B0502020202020204" pitchFamily="34" charset="0"/>
                </a:rPr>
                <a:t>Explore c</a:t>
              </a:r>
              <a:r>
                <a:rPr lang="en-NG" sz="1200" dirty="0">
                  <a:latin typeface="Century Gothic" panose="020B0502020202020204" pitchFamily="34" charset="0"/>
                </a:rPr>
                <a:t>o-funding opportunities with states</a:t>
              </a:r>
            </a:p>
            <a:p>
              <a:pPr marL="139700" indent="-139700">
                <a:buFont typeface="Arial" panose="020B0604020202020204" pitchFamily="34" charset="0"/>
                <a:buChar char="•"/>
              </a:pPr>
              <a:r>
                <a:rPr lang="en-GB" sz="1200" dirty="0">
                  <a:latin typeface="Century Gothic" panose="020B0502020202020204" pitchFamily="34" charset="0"/>
                </a:rPr>
                <a:t>Secure funding from D</a:t>
              </a:r>
              <a:r>
                <a:rPr lang="en-NG" sz="1200" dirty="0">
                  <a:latin typeface="Century Gothic" panose="020B0502020202020204" pitchFamily="34" charset="0"/>
                </a:rPr>
                <a:t>evelopment Partners</a:t>
              </a:r>
            </a:p>
          </p:txBody>
        </p:sp>
        <p:sp>
          <p:nvSpPr>
            <p:cNvPr id="98" name="TextBox 97">
              <a:extLst>
                <a:ext uri="{FF2B5EF4-FFF2-40B4-BE49-F238E27FC236}">
                  <a16:creationId xmlns:a16="http://schemas.microsoft.com/office/drawing/2014/main" id="{E6D46785-5390-1E48-A46F-7C197DE25706}"/>
                </a:ext>
              </a:extLst>
            </p:cNvPr>
            <p:cNvSpPr txBox="1"/>
            <p:nvPr/>
          </p:nvSpPr>
          <p:spPr>
            <a:xfrm>
              <a:off x="6225779" y="4107723"/>
              <a:ext cx="5128008" cy="830997"/>
            </a:xfrm>
            <a:prstGeom prst="rect">
              <a:avLst/>
            </a:prstGeom>
            <a:noFill/>
          </p:spPr>
          <p:txBody>
            <a:bodyPr wrap="square" rtlCol="0">
              <a:spAutoFit/>
            </a:bodyPr>
            <a:lstStyle/>
            <a:p>
              <a:r>
                <a:rPr lang="en-NG" sz="1200" b="1" dirty="0">
                  <a:latin typeface="Century Gothic" panose="020B0502020202020204" pitchFamily="34" charset="0"/>
                </a:rPr>
                <a:t>Design Project Pipelines</a:t>
              </a:r>
            </a:p>
            <a:p>
              <a:pPr marL="285750" indent="-285750">
                <a:buFont typeface="Arial" panose="020B0604020202020204" pitchFamily="34" charset="0"/>
                <a:buChar char="•"/>
              </a:pPr>
              <a:r>
                <a:rPr lang="en-GB" sz="1200" dirty="0">
                  <a:latin typeface="Century Gothic" panose="020B0502020202020204" pitchFamily="34" charset="0"/>
                </a:rPr>
                <a:t>C</a:t>
              </a:r>
              <a:r>
                <a:rPr lang="en-NG" sz="1200" dirty="0">
                  <a:latin typeface="Century Gothic" panose="020B0502020202020204" pitchFamily="34" charset="0"/>
                </a:rPr>
                <a:t>ollaborate with states on ongoing ADP projects</a:t>
              </a:r>
            </a:p>
            <a:p>
              <a:pPr marL="285750" indent="-285750">
                <a:buFont typeface="Arial" panose="020B0604020202020204" pitchFamily="34" charset="0"/>
                <a:buChar char="•"/>
              </a:pPr>
              <a:r>
                <a:rPr lang="en-NG" sz="1200" dirty="0">
                  <a:latin typeface="Century Gothic" panose="020B0502020202020204" pitchFamily="34" charset="0"/>
                </a:rPr>
                <a:t>Explore suitable delivery models and susbsidy design</a:t>
              </a:r>
            </a:p>
            <a:p>
              <a:pPr marL="285750" indent="-285750">
                <a:buFont typeface="Arial" panose="020B0604020202020204" pitchFamily="34" charset="0"/>
                <a:buChar char="•"/>
              </a:pPr>
              <a:r>
                <a:rPr lang="en-NG" sz="1200" dirty="0">
                  <a:latin typeface="Century Gothic" panose="020B0502020202020204" pitchFamily="34" charset="0"/>
                </a:rPr>
                <a:t>Filter projects through a Productive Use Accelerator</a:t>
              </a:r>
            </a:p>
          </p:txBody>
        </p:sp>
        <p:sp>
          <p:nvSpPr>
            <p:cNvPr id="99" name="TextBox 98">
              <a:extLst>
                <a:ext uri="{FF2B5EF4-FFF2-40B4-BE49-F238E27FC236}">
                  <a16:creationId xmlns:a16="http://schemas.microsoft.com/office/drawing/2014/main" id="{20F1430A-C849-864C-90C6-DE6694FBE62E}"/>
                </a:ext>
              </a:extLst>
            </p:cNvPr>
            <p:cNvSpPr txBox="1"/>
            <p:nvPr/>
          </p:nvSpPr>
          <p:spPr>
            <a:xfrm>
              <a:off x="6223266" y="4985871"/>
              <a:ext cx="5128007" cy="830997"/>
            </a:xfrm>
            <a:prstGeom prst="rect">
              <a:avLst/>
            </a:prstGeom>
            <a:noFill/>
          </p:spPr>
          <p:txBody>
            <a:bodyPr wrap="square" rtlCol="0">
              <a:spAutoFit/>
            </a:bodyPr>
            <a:lstStyle/>
            <a:p>
              <a:r>
                <a:rPr lang="en-NG" sz="1200" b="1" dirty="0">
                  <a:latin typeface="Century Gothic" panose="020B0502020202020204" pitchFamily="34" charset="0"/>
                </a:rPr>
                <a:t>Build Projects</a:t>
              </a:r>
            </a:p>
            <a:p>
              <a:pPr marL="285750" indent="-285750">
                <a:buFont typeface="Arial" panose="020B0604020202020204" pitchFamily="34" charset="0"/>
                <a:buChar char="•"/>
              </a:pPr>
              <a:r>
                <a:rPr lang="en-NG" sz="1200" dirty="0">
                  <a:latin typeface="Century Gothic" panose="020B0502020202020204" pitchFamily="34" charset="0"/>
                </a:rPr>
                <a:t>Providing electricity for existing ADP projects</a:t>
              </a:r>
            </a:p>
            <a:p>
              <a:pPr marL="285750" indent="-285750">
                <a:buFont typeface="Arial" panose="020B0604020202020204" pitchFamily="34" charset="0"/>
                <a:buChar char="•"/>
              </a:pPr>
              <a:r>
                <a:rPr lang="en-NG" sz="1200" dirty="0">
                  <a:latin typeface="Century Gothic" panose="020B0502020202020204" pitchFamily="34" charset="0"/>
                </a:rPr>
                <a:t>Provide the improved PUE for energized clusters</a:t>
              </a:r>
            </a:p>
            <a:p>
              <a:pPr marL="285750" indent="-285750">
                <a:buFont typeface="Arial" panose="020B0604020202020204" pitchFamily="34" charset="0"/>
                <a:buChar char="•"/>
              </a:pPr>
              <a:r>
                <a:rPr lang="en-NG" sz="1200" dirty="0">
                  <a:latin typeface="Century Gothic" panose="020B0502020202020204" pitchFamily="34" charset="0"/>
                </a:rPr>
                <a:t>Private developers to Operate and Maintain</a:t>
              </a:r>
            </a:p>
          </p:txBody>
        </p:sp>
        <p:sp>
          <p:nvSpPr>
            <p:cNvPr id="100" name="TextBox 99">
              <a:extLst>
                <a:ext uri="{FF2B5EF4-FFF2-40B4-BE49-F238E27FC236}">
                  <a16:creationId xmlns:a16="http://schemas.microsoft.com/office/drawing/2014/main" id="{6D62B9EA-A941-CB4E-833F-8AFB939D5AD1}"/>
                </a:ext>
              </a:extLst>
            </p:cNvPr>
            <p:cNvSpPr txBox="1"/>
            <p:nvPr/>
          </p:nvSpPr>
          <p:spPr>
            <a:xfrm>
              <a:off x="6223266" y="5928771"/>
              <a:ext cx="5128006" cy="830997"/>
            </a:xfrm>
            <a:prstGeom prst="rect">
              <a:avLst/>
            </a:prstGeom>
            <a:noFill/>
          </p:spPr>
          <p:txBody>
            <a:bodyPr wrap="square" rtlCol="0">
              <a:spAutoFit/>
            </a:bodyPr>
            <a:lstStyle/>
            <a:p>
              <a:r>
                <a:rPr lang="en-NG" sz="1200" b="1" dirty="0">
                  <a:latin typeface="Century Gothic" panose="020B0502020202020204" pitchFamily="34" charset="0"/>
                </a:rPr>
                <a:t>Operate and Maintain</a:t>
              </a:r>
            </a:p>
            <a:p>
              <a:pPr marL="285750" indent="-285750">
                <a:buFont typeface="Arial" panose="020B0604020202020204" pitchFamily="34" charset="0"/>
                <a:buChar char="•"/>
              </a:pPr>
              <a:r>
                <a:rPr lang="en-NG" sz="1200" dirty="0">
                  <a:latin typeface="Century Gothic" panose="020B0502020202020204" pitchFamily="34" charset="0"/>
                </a:rPr>
                <a:t>Private developers to operate and maintain</a:t>
              </a:r>
            </a:p>
            <a:p>
              <a:pPr marL="285750" indent="-285750">
                <a:buFont typeface="Arial" panose="020B0604020202020204" pitchFamily="34" charset="0"/>
                <a:buChar char="•"/>
              </a:pPr>
              <a:r>
                <a:rPr lang="en-GB" sz="1200" dirty="0">
                  <a:latin typeface="Century Gothic" panose="020B0502020202020204" pitchFamily="34" charset="0"/>
                </a:rPr>
                <a:t>Beneficiaries to participate through</a:t>
              </a:r>
              <a:r>
                <a:rPr lang="en-NG" sz="1200" dirty="0">
                  <a:latin typeface="Century Gothic" panose="020B0502020202020204" pitchFamily="34" charset="0"/>
                </a:rPr>
                <a:t> cooperative societies</a:t>
              </a:r>
            </a:p>
            <a:p>
              <a:pPr marL="285750" indent="-285750">
                <a:buFont typeface="Arial" panose="020B0604020202020204" pitchFamily="34" charset="0"/>
                <a:buChar char="•"/>
              </a:pPr>
              <a:endParaRPr lang="en-NG" sz="1200" dirty="0">
                <a:latin typeface="Century Gothic" panose="020B0502020202020204" pitchFamily="34" charset="0"/>
              </a:endParaRPr>
            </a:p>
          </p:txBody>
        </p:sp>
      </p:grpSp>
      <p:grpSp>
        <p:nvGrpSpPr>
          <p:cNvPr id="24" name="Group 23">
            <a:extLst>
              <a:ext uri="{FF2B5EF4-FFF2-40B4-BE49-F238E27FC236}">
                <a16:creationId xmlns:a16="http://schemas.microsoft.com/office/drawing/2014/main" id="{44690EC0-BF72-5E4A-8A16-4DC46EE73B4B}"/>
              </a:ext>
            </a:extLst>
          </p:cNvPr>
          <p:cNvGrpSpPr/>
          <p:nvPr/>
        </p:nvGrpSpPr>
        <p:grpSpPr>
          <a:xfrm>
            <a:off x="5572389" y="4118504"/>
            <a:ext cx="752255" cy="719767"/>
            <a:chOff x="10959242" y="2486266"/>
            <a:chExt cx="644360" cy="626350"/>
          </a:xfrm>
        </p:grpSpPr>
        <p:sp>
          <p:nvSpPr>
            <p:cNvPr id="102" name="Oval 101">
              <a:extLst>
                <a:ext uri="{FF2B5EF4-FFF2-40B4-BE49-F238E27FC236}">
                  <a16:creationId xmlns:a16="http://schemas.microsoft.com/office/drawing/2014/main" id="{BE401E0F-BF9C-4146-9251-9E87A327166F}"/>
                </a:ext>
              </a:extLst>
            </p:cNvPr>
            <p:cNvSpPr/>
            <p:nvPr/>
          </p:nvSpPr>
          <p:spPr>
            <a:xfrm>
              <a:off x="10959242" y="2486266"/>
              <a:ext cx="644360" cy="626350"/>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 name="Graphic 102" descr="Thought bubble with solid fill">
              <a:extLst>
                <a:ext uri="{FF2B5EF4-FFF2-40B4-BE49-F238E27FC236}">
                  <a16:creationId xmlns:a16="http://schemas.microsoft.com/office/drawing/2014/main" id="{F3062CF3-5124-9D4D-B085-97F0C111125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006365" y="2504561"/>
              <a:ext cx="597237" cy="597237"/>
            </a:xfrm>
            <a:prstGeom prst="rect">
              <a:avLst/>
            </a:prstGeom>
          </p:spPr>
        </p:pic>
      </p:grpSp>
      <p:pic>
        <p:nvPicPr>
          <p:cNvPr id="66" name="Graphic 65" descr="Full Brick Wall with solid fill">
            <a:extLst>
              <a:ext uri="{FF2B5EF4-FFF2-40B4-BE49-F238E27FC236}">
                <a16:creationId xmlns:a16="http://schemas.microsoft.com/office/drawing/2014/main" id="{790CA8B5-53D6-9B42-9D92-C62B8119100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09619" y="1850297"/>
            <a:ext cx="719747" cy="719747"/>
          </a:xfrm>
          <a:prstGeom prst="rect">
            <a:avLst/>
          </a:prstGeom>
        </p:spPr>
      </p:pic>
      <p:pic>
        <p:nvPicPr>
          <p:cNvPr id="71" name="Graphic 70" descr="Target with solid fill">
            <a:extLst>
              <a:ext uri="{FF2B5EF4-FFF2-40B4-BE49-F238E27FC236}">
                <a16:creationId xmlns:a16="http://schemas.microsoft.com/office/drawing/2014/main" id="{4E6F65D7-E7CC-3643-A309-1E6D2C63332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800709" y="3432223"/>
            <a:ext cx="735037" cy="735037"/>
          </a:xfrm>
          <a:prstGeom prst="rect">
            <a:avLst/>
          </a:prstGeom>
        </p:spPr>
      </p:pic>
      <p:pic>
        <p:nvPicPr>
          <p:cNvPr id="101" name="Graphic 100" descr="CheckList with solid fill">
            <a:extLst>
              <a:ext uri="{FF2B5EF4-FFF2-40B4-BE49-F238E27FC236}">
                <a16:creationId xmlns:a16="http://schemas.microsoft.com/office/drawing/2014/main" id="{649DAD48-FE35-1147-891F-21E3DE95BFD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845254" y="5075279"/>
            <a:ext cx="684112" cy="684112"/>
          </a:xfrm>
          <a:prstGeom prst="rect">
            <a:avLst/>
          </a:prstGeom>
        </p:spPr>
      </p:pic>
      <p:cxnSp>
        <p:nvCxnSpPr>
          <p:cNvPr id="105" name="Straight Connector 104">
            <a:extLst>
              <a:ext uri="{FF2B5EF4-FFF2-40B4-BE49-F238E27FC236}">
                <a16:creationId xmlns:a16="http://schemas.microsoft.com/office/drawing/2014/main" id="{F3010C0C-B22B-4A43-9A2B-52291E6D2E17}"/>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34A1C3F-8849-3846-A899-04E0008E06BF}"/>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77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882E14-5DCC-1244-9D97-ED545E8E9A5B}"/>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aphicFrame>
        <p:nvGraphicFramePr>
          <p:cNvPr id="29" name="Table 29">
            <a:extLst>
              <a:ext uri="{FF2B5EF4-FFF2-40B4-BE49-F238E27FC236}">
                <a16:creationId xmlns:a16="http://schemas.microsoft.com/office/drawing/2014/main" id="{397C5717-1965-D046-B8DE-3EB56C7FB100}"/>
              </a:ext>
            </a:extLst>
          </p:cNvPr>
          <p:cNvGraphicFramePr>
            <a:graphicFrameLocks noGrp="1"/>
          </p:cNvGraphicFramePr>
          <p:nvPr/>
        </p:nvGraphicFramePr>
        <p:xfrm>
          <a:off x="2521115" y="2028351"/>
          <a:ext cx="9062903" cy="2828864"/>
        </p:xfrm>
        <a:graphic>
          <a:graphicData uri="http://schemas.openxmlformats.org/drawingml/2006/table">
            <a:tbl>
              <a:tblPr firstRow="1" bandRow="1">
                <a:tableStyleId>{5C22544A-7EE6-4342-B048-85BDC9FD1C3A}</a:tableStyleId>
              </a:tblPr>
              <a:tblGrid>
                <a:gridCol w="1006989">
                  <a:extLst>
                    <a:ext uri="{9D8B030D-6E8A-4147-A177-3AD203B41FA5}">
                      <a16:colId xmlns:a16="http://schemas.microsoft.com/office/drawing/2014/main" val="4049742484"/>
                    </a:ext>
                  </a:extLst>
                </a:gridCol>
                <a:gridCol w="1006989">
                  <a:extLst>
                    <a:ext uri="{9D8B030D-6E8A-4147-A177-3AD203B41FA5}">
                      <a16:colId xmlns:a16="http://schemas.microsoft.com/office/drawing/2014/main" val="1335828551"/>
                    </a:ext>
                  </a:extLst>
                </a:gridCol>
                <a:gridCol w="1006989">
                  <a:extLst>
                    <a:ext uri="{9D8B030D-6E8A-4147-A177-3AD203B41FA5}">
                      <a16:colId xmlns:a16="http://schemas.microsoft.com/office/drawing/2014/main" val="1921166566"/>
                    </a:ext>
                  </a:extLst>
                </a:gridCol>
                <a:gridCol w="1006989">
                  <a:extLst>
                    <a:ext uri="{9D8B030D-6E8A-4147-A177-3AD203B41FA5}">
                      <a16:colId xmlns:a16="http://schemas.microsoft.com/office/drawing/2014/main" val="1364879111"/>
                    </a:ext>
                  </a:extLst>
                </a:gridCol>
                <a:gridCol w="1006989">
                  <a:extLst>
                    <a:ext uri="{9D8B030D-6E8A-4147-A177-3AD203B41FA5}">
                      <a16:colId xmlns:a16="http://schemas.microsoft.com/office/drawing/2014/main" val="148187837"/>
                    </a:ext>
                  </a:extLst>
                </a:gridCol>
                <a:gridCol w="1006989">
                  <a:extLst>
                    <a:ext uri="{9D8B030D-6E8A-4147-A177-3AD203B41FA5}">
                      <a16:colId xmlns:a16="http://schemas.microsoft.com/office/drawing/2014/main" val="1556141344"/>
                    </a:ext>
                  </a:extLst>
                </a:gridCol>
                <a:gridCol w="1090102">
                  <a:extLst>
                    <a:ext uri="{9D8B030D-6E8A-4147-A177-3AD203B41FA5}">
                      <a16:colId xmlns:a16="http://schemas.microsoft.com/office/drawing/2014/main" val="3173123030"/>
                    </a:ext>
                  </a:extLst>
                </a:gridCol>
                <a:gridCol w="974132">
                  <a:extLst>
                    <a:ext uri="{9D8B030D-6E8A-4147-A177-3AD203B41FA5}">
                      <a16:colId xmlns:a16="http://schemas.microsoft.com/office/drawing/2014/main" val="3546449269"/>
                    </a:ext>
                  </a:extLst>
                </a:gridCol>
                <a:gridCol w="956735">
                  <a:extLst>
                    <a:ext uri="{9D8B030D-6E8A-4147-A177-3AD203B41FA5}">
                      <a16:colId xmlns:a16="http://schemas.microsoft.com/office/drawing/2014/main" val="3947292636"/>
                    </a:ext>
                  </a:extLst>
                </a:gridCol>
              </a:tblGrid>
              <a:tr h="65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Century Gothic" panose="020B0502020202020204" pitchFamily="34" charset="0"/>
                        </a:rPr>
                        <a:t>Sura Shopping Complex</a:t>
                      </a:r>
                    </a:p>
                  </a:txBody>
                  <a:tcPr anchor="ctr">
                    <a:solidFill>
                      <a:srgbClr val="00632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Century Gothic" panose="020B0502020202020204" pitchFamily="34" charset="0"/>
                        </a:rPr>
                        <a:t>Ariaria Market</a:t>
                      </a:r>
                    </a:p>
                  </a:txBody>
                  <a:tcPr anchor="ctr">
                    <a:solidFill>
                      <a:srgbClr val="00632E"/>
                    </a:solidFill>
                  </a:tcPr>
                </a:tc>
                <a:tc>
                  <a:txBody>
                    <a:bodyPr/>
                    <a:lstStyle/>
                    <a:p>
                      <a:pPr algn="ctr"/>
                      <a:r>
                        <a:rPr lang="en-US" sz="1000" b="1" dirty="0">
                          <a:solidFill>
                            <a:schemeClr val="bg1"/>
                          </a:solidFill>
                          <a:latin typeface="Century Gothic" panose="020B0502020202020204" pitchFamily="34" charset="0"/>
                        </a:rPr>
                        <a:t>Sabon Gari Market</a:t>
                      </a:r>
                    </a:p>
                  </a:txBody>
                  <a:tcPr anchor="ctr">
                    <a:solidFill>
                      <a:srgbClr val="00632E"/>
                    </a:solidFill>
                  </a:tcPr>
                </a:tc>
                <a:tc>
                  <a:txBody>
                    <a:bodyPr/>
                    <a:lstStyle/>
                    <a:p>
                      <a:pPr algn="ctr"/>
                      <a:r>
                        <a:rPr lang="en-US" sz="1000" b="1" dirty="0">
                          <a:solidFill>
                            <a:schemeClr val="bg1"/>
                          </a:solidFill>
                          <a:latin typeface="Century Gothic" panose="020B0502020202020204" pitchFamily="34" charset="0"/>
                        </a:rPr>
                        <a:t>Iponri Market</a:t>
                      </a:r>
                    </a:p>
                  </a:txBody>
                  <a:tcPr anchor="ctr">
                    <a:solidFill>
                      <a:srgbClr val="00632E"/>
                    </a:solidFill>
                  </a:tcPr>
                </a:tc>
                <a:tc>
                  <a:txBody>
                    <a:bodyPr/>
                    <a:lstStyle/>
                    <a:p>
                      <a:pPr algn="ctr"/>
                      <a:r>
                        <a:rPr lang="en-US" sz="1000" b="1" dirty="0">
                          <a:solidFill>
                            <a:schemeClr val="bg1"/>
                          </a:solidFill>
                          <a:latin typeface="Century Gothic" panose="020B0502020202020204" pitchFamily="34" charset="0"/>
                        </a:rPr>
                        <a:t>Ita Osun Market</a:t>
                      </a:r>
                    </a:p>
                  </a:txBody>
                  <a:tcPr anchor="ctr">
                    <a:solidFill>
                      <a:srgbClr val="00632E"/>
                    </a:solidFill>
                  </a:tcPr>
                </a:tc>
                <a:tc>
                  <a:txBody>
                    <a:bodyPr/>
                    <a:lstStyle/>
                    <a:p>
                      <a:pPr algn="ctr"/>
                      <a:r>
                        <a:rPr lang="en-US" sz="1000" b="1" dirty="0">
                          <a:solidFill>
                            <a:schemeClr val="bg1"/>
                          </a:solidFill>
                          <a:latin typeface="Century Gothic" panose="020B0502020202020204" pitchFamily="34" charset="0"/>
                        </a:rPr>
                        <a:t>Isinkan Market</a:t>
                      </a:r>
                    </a:p>
                  </a:txBody>
                  <a:tcPr anchor="ctr">
                    <a:solidFill>
                      <a:srgbClr val="00632E"/>
                    </a:solidFill>
                  </a:tcPr>
                </a:tc>
                <a:tc>
                  <a:txBody>
                    <a:bodyPr/>
                    <a:lstStyle/>
                    <a:p>
                      <a:pPr algn="ctr"/>
                      <a:r>
                        <a:rPr lang="en-US" sz="1000" b="1" dirty="0">
                          <a:solidFill>
                            <a:schemeClr val="bg1"/>
                          </a:solidFill>
                          <a:latin typeface="Century Gothic" panose="020B0502020202020204" pitchFamily="34" charset="0"/>
                        </a:rPr>
                        <a:t>Edaiken Market</a:t>
                      </a:r>
                    </a:p>
                  </a:txBody>
                  <a:tcPr anchor="ctr">
                    <a:solidFill>
                      <a:srgbClr val="00632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Century Gothic" panose="020B0502020202020204" pitchFamily="34" charset="0"/>
                        </a:rPr>
                        <a:t>NEPA 1&amp;2</a:t>
                      </a:r>
                    </a:p>
                  </a:txBody>
                  <a:tcPr anchor="ctr">
                    <a:solidFill>
                      <a:srgbClr val="00632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lumMod val="75000"/>
                              <a:lumOff val="25000"/>
                            </a:schemeClr>
                          </a:solidFill>
                          <a:latin typeface="Century Gothic" panose="020B0502020202020204" pitchFamily="34" charset="0"/>
                        </a:rPr>
                        <a:t>Total</a:t>
                      </a:r>
                      <a:endParaRPr lang="en-US" sz="1000" b="1" dirty="0">
                        <a:solidFill>
                          <a:schemeClr val="tx1">
                            <a:lumMod val="75000"/>
                            <a:lumOff val="25000"/>
                          </a:schemeClr>
                        </a:solidFill>
                        <a:latin typeface="Century Gothic" panose="020B0502020202020204" pitchFamily="34" charset="0"/>
                      </a:endParaRPr>
                    </a:p>
                  </a:txBody>
                  <a:tcPr anchor="ctr">
                    <a:solidFill>
                      <a:schemeClr val="bg1">
                        <a:lumMod val="95000"/>
                      </a:schemeClr>
                    </a:solidFill>
                  </a:tcPr>
                </a:tc>
                <a:extLst>
                  <a:ext uri="{0D108BD9-81ED-4DB2-BD59-A6C34878D82A}">
                    <a16:rowId xmlns:a16="http://schemas.microsoft.com/office/drawing/2014/main" val="2671139971"/>
                  </a:ext>
                </a:extLst>
              </a:tr>
              <a:tr h="542479">
                <a:tc>
                  <a:txBody>
                    <a:bodyPr/>
                    <a:lstStyle/>
                    <a:p>
                      <a:pPr algn="ctr"/>
                      <a:r>
                        <a:rPr lang="en-US" sz="1050" dirty="0">
                          <a:solidFill>
                            <a:schemeClr val="tx1">
                              <a:lumMod val="75000"/>
                              <a:lumOff val="25000"/>
                            </a:schemeClr>
                          </a:solidFill>
                          <a:latin typeface="Century Gothic" panose="020B0502020202020204" pitchFamily="34" charset="0"/>
                        </a:rPr>
                        <a:t>1,047</a:t>
                      </a:r>
                    </a:p>
                  </a:txBody>
                  <a:tcPr anchor="ctr">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4,768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6,102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507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508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157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168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179</a:t>
                      </a:r>
                    </a:p>
                  </a:txBody>
                  <a:tcPr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a:r>
                        <a:rPr lang="en-US" sz="1050" b="1" dirty="0">
                          <a:solidFill>
                            <a:schemeClr val="tx1">
                              <a:lumMod val="75000"/>
                              <a:lumOff val="25000"/>
                            </a:schemeClr>
                          </a:solidFill>
                          <a:latin typeface="Century Gothic" panose="020B0502020202020204" pitchFamily="34" charset="0"/>
                        </a:rPr>
                        <a:t>13,436</a:t>
                      </a:r>
                    </a:p>
                  </a:txBody>
                  <a:tcPr anchor="ctr">
                    <a:solidFill>
                      <a:schemeClr val="accent6">
                        <a:lumMod val="20000"/>
                        <a:lumOff val="80000"/>
                      </a:schemeClr>
                    </a:solidFill>
                  </a:tcPr>
                </a:tc>
                <a:extLst>
                  <a:ext uri="{0D108BD9-81ED-4DB2-BD59-A6C34878D82A}">
                    <a16:rowId xmlns:a16="http://schemas.microsoft.com/office/drawing/2014/main" val="2519752435"/>
                  </a:ext>
                </a:extLst>
              </a:tr>
              <a:tr h="542479">
                <a:tc>
                  <a:txBody>
                    <a:bodyPr/>
                    <a:lstStyle/>
                    <a:p>
                      <a:pPr algn="ctr"/>
                      <a:r>
                        <a:rPr lang="en-US" sz="1050" dirty="0">
                          <a:solidFill>
                            <a:schemeClr val="tx1">
                              <a:lumMod val="75000"/>
                              <a:lumOff val="25000"/>
                            </a:schemeClr>
                          </a:solidFill>
                          <a:latin typeface="Century Gothic" panose="020B0502020202020204" pitchFamily="34" charset="0"/>
                        </a:rPr>
                        <a:t>1,091</a:t>
                      </a:r>
                    </a:p>
                  </a:txBody>
                  <a:tcPr anchor="ctr">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4,763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6,102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1,670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3,602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190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168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278</a:t>
                      </a:r>
                    </a:p>
                  </a:txBody>
                  <a:tcPr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a:r>
                        <a:rPr lang="en-US" sz="1050" b="1" dirty="0">
                          <a:solidFill>
                            <a:schemeClr val="tx1">
                              <a:lumMod val="75000"/>
                              <a:lumOff val="25000"/>
                            </a:schemeClr>
                          </a:solidFill>
                          <a:latin typeface="Century Gothic" panose="020B0502020202020204" pitchFamily="34" charset="0"/>
                        </a:rPr>
                        <a:t>17,864</a:t>
                      </a:r>
                    </a:p>
                  </a:txBody>
                  <a:tcPr anchor="ctr">
                    <a:solidFill>
                      <a:schemeClr val="accent6">
                        <a:lumMod val="20000"/>
                        <a:lumOff val="80000"/>
                      </a:schemeClr>
                    </a:solidFill>
                  </a:tcPr>
                </a:tc>
                <a:extLst>
                  <a:ext uri="{0D108BD9-81ED-4DB2-BD59-A6C34878D82A}">
                    <a16:rowId xmlns:a16="http://schemas.microsoft.com/office/drawing/2014/main" val="2069990137"/>
                  </a:ext>
                </a:extLst>
              </a:tr>
              <a:tr h="542479">
                <a:tc>
                  <a:txBody>
                    <a:bodyPr/>
                    <a:lstStyle/>
                    <a:p>
                      <a:pPr algn="ctr"/>
                      <a:r>
                        <a:rPr lang="en-US" sz="1050" dirty="0">
                          <a:solidFill>
                            <a:schemeClr val="tx1">
                              <a:lumMod val="75000"/>
                              <a:lumOff val="25000"/>
                            </a:schemeClr>
                          </a:solidFill>
                          <a:latin typeface="Century Gothic" panose="020B0502020202020204" pitchFamily="34" charset="0"/>
                        </a:rPr>
                        <a:t>1,000</a:t>
                      </a:r>
                    </a:p>
                  </a:txBody>
                  <a:tcPr anchor="ctr">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1,600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750.24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684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87.48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45.36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29.16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41.62</a:t>
                      </a:r>
                    </a:p>
                  </a:txBody>
                  <a:tcPr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a:r>
                        <a:rPr lang="en-US" sz="1050" b="1" dirty="0">
                          <a:solidFill>
                            <a:schemeClr val="tx1">
                              <a:lumMod val="75000"/>
                              <a:lumOff val="25000"/>
                            </a:schemeClr>
                          </a:solidFill>
                          <a:latin typeface="Century Gothic" panose="020B0502020202020204" pitchFamily="34" charset="0"/>
                        </a:rPr>
                        <a:t>4,238</a:t>
                      </a:r>
                    </a:p>
                  </a:txBody>
                  <a:tcPr anchor="ctr">
                    <a:solidFill>
                      <a:schemeClr val="accent6">
                        <a:lumMod val="20000"/>
                        <a:lumOff val="80000"/>
                      </a:schemeClr>
                    </a:solidFill>
                  </a:tcPr>
                </a:tc>
                <a:extLst>
                  <a:ext uri="{0D108BD9-81ED-4DB2-BD59-A6C34878D82A}">
                    <a16:rowId xmlns:a16="http://schemas.microsoft.com/office/drawing/2014/main" val="3105810953"/>
                  </a:ext>
                </a:extLst>
              </a:tr>
              <a:tr h="542479">
                <a:tc>
                  <a:txBody>
                    <a:bodyPr/>
                    <a:lstStyle/>
                    <a:p>
                      <a:pPr algn="ctr"/>
                      <a:r>
                        <a:rPr lang="en-US" sz="1050" dirty="0">
                          <a:solidFill>
                            <a:schemeClr val="tx1">
                              <a:lumMod val="75000"/>
                              <a:lumOff val="25000"/>
                            </a:schemeClr>
                          </a:solidFill>
                          <a:latin typeface="Century Gothic" panose="020B0502020202020204" pitchFamily="34" charset="0"/>
                        </a:rPr>
                        <a:t>22,806,000</a:t>
                      </a:r>
                    </a:p>
                  </a:txBody>
                  <a:tcPr anchor="ctr">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78,192,000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16,290,000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6,516,000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2,606,400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325,800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325,800</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solidFill>
                      <a:schemeClr val="bg1"/>
                    </a:solidFill>
                  </a:tcPr>
                </a:tc>
                <a:tc>
                  <a:txBody>
                    <a:bodyPr/>
                    <a:lstStyle/>
                    <a:p>
                      <a:pPr algn="ctr"/>
                      <a:r>
                        <a:rPr lang="en-US" sz="1050" dirty="0">
                          <a:solidFill>
                            <a:schemeClr val="tx1">
                              <a:lumMod val="75000"/>
                              <a:lumOff val="25000"/>
                            </a:schemeClr>
                          </a:solidFill>
                          <a:latin typeface="Century Gothic" panose="020B0502020202020204" pitchFamily="34" charset="0"/>
                        </a:rPr>
                        <a:t>195,480</a:t>
                      </a:r>
                    </a:p>
                  </a:txBody>
                  <a:tcPr anchor="ctr">
                    <a:lnL w="12700" cap="flat" cmpd="sng" algn="ctr">
                      <a:solidFill>
                        <a:schemeClr val="bg1">
                          <a:lumMod val="95000"/>
                        </a:schemeClr>
                      </a:solidFill>
                      <a:prstDash val="solid"/>
                      <a:round/>
                      <a:headEnd type="none" w="med" len="med"/>
                      <a:tailEnd type="none" w="med" len="med"/>
                    </a:lnL>
                    <a:solidFill>
                      <a:schemeClr val="bg1"/>
                    </a:solidFill>
                  </a:tcPr>
                </a:tc>
                <a:tc>
                  <a:txBody>
                    <a:bodyPr/>
                    <a:lstStyle/>
                    <a:p>
                      <a:pPr algn="ctr"/>
                      <a:r>
                        <a:rPr lang="en-US" sz="1050" b="1" dirty="0">
                          <a:solidFill>
                            <a:schemeClr val="tx1">
                              <a:lumMod val="75000"/>
                              <a:lumOff val="25000"/>
                            </a:schemeClr>
                          </a:solidFill>
                          <a:latin typeface="Century Gothic" panose="020B0502020202020204" pitchFamily="34" charset="0"/>
                        </a:rPr>
                        <a:t>131,623,200</a:t>
                      </a:r>
                    </a:p>
                  </a:txBody>
                  <a:tcPr anchor="ctr">
                    <a:solidFill>
                      <a:schemeClr val="accent6">
                        <a:lumMod val="20000"/>
                        <a:lumOff val="80000"/>
                      </a:schemeClr>
                    </a:solidFill>
                  </a:tcPr>
                </a:tc>
                <a:extLst>
                  <a:ext uri="{0D108BD9-81ED-4DB2-BD59-A6C34878D82A}">
                    <a16:rowId xmlns:a16="http://schemas.microsoft.com/office/drawing/2014/main" val="1544587105"/>
                  </a:ext>
                </a:extLst>
              </a:tr>
            </a:tbl>
          </a:graphicData>
        </a:graphic>
      </p:graphicFrame>
      <p:grpSp>
        <p:nvGrpSpPr>
          <p:cNvPr id="4107" name="Group 4106">
            <a:extLst>
              <a:ext uri="{FF2B5EF4-FFF2-40B4-BE49-F238E27FC236}">
                <a16:creationId xmlns:a16="http://schemas.microsoft.com/office/drawing/2014/main" id="{71178F76-E9FF-FC48-A4D6-08FF5E529260}"/>
              </a:ext>
            </a:extLst>
          </p:cNvPr>
          <p:cNvGrpSpPr/>
          <p:nvPr/>
        </p:nvGrpSpPr>
        <p:grpSpPr>
          <a:xfrm>
            <a:off x="748758" y="2700446"/>
            <a:ext cx="1763894" cy="595030"/>
            <a:chOff x="2119994" y="5198683"/>
            <a:chExt cx="1763894" cy="491372"/>
          </a:xfrm>
        </p:grpSpPr>
        <p:sp>
          <p:nvSpPr>
            <p:cNvPr id="89" name="Rectangle 88">
              <a:extLst>
                <a:ext uri="{FF2B5EF4-FFF2-40B4-BE49-F238E27FC236}">
                  <a16:creationId xmlns:a16="http://schemas.microsoft.com/office/drawing/2014/main" id="{D2C3D8B3-953D-7549-8F02-0AFB9AC18323}"/>
                </a:ext>
              </a:extLst>
            </p:cNvPr>
            <p:cNvSpPr/>
            <p:nvPr/>
          </p:nvSpPr>
          <p:spPr>
            <a:xfrm>
              <a:off x="2119994" y="5198683"/>
              <a:ext cx="1763894" cy="442122"/>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4105" name="Graphic 4104" descr="Lights On with solid fill">
              <a:extLst>
                <a:ext uri="{FF2B5EF4-FFF2-40B4-BE49-F238E27FC236}">
                  <a16:creationId xmlns:a16="http://schemas.microsoft.com/office/drawing/2014/main" id="{D38A6110-093E-1240-BFE5-1AE0159E70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0551" y="5233371"/>
              <a:ext cx="405130" cy="356882"/>
            </a:xfrm>
            <a:prstGeom prst="rect">
              <a:avLst/>
            </a:prstGeom>
          </p:spPr>
        </p:pic>
        <p:sp>
          <p:nvSpPr>
            <p:cNvPr id="4106" name="TextBox 4105">
              <a:extLst>
                <a:ext uri="{FF2B5EF4-FFF2-40B4-BE49-F238E27FC236}">
                  <a16:creationId xmlns:a16="http://schemas.microsoft.com/office/drawing/2014/main" id="{5FD75AC1-4BC6-B043-A5DC-7533CFAD7980}"/>
                </a:ext>
              </a:extLst>
            </p:cNvPr>
            <p:cNvSpPr txBox="1"/>
            <p:nvPr/>
          </p:nvSpPr>
          <p:spPr>
            <a:xfrm>
              <a:off x="2119994" y="5259168"/>
              <a:ext cx="1244251" cy="430887"/>
            </a:xfrm>
            <a:prstGeom prst="rect">
              <a:avLst/>
            </a:prstGeom>
            <a:noFill/>
          </p:spPr>
          <p:txBody>
            <a:bodyPr wrap="none" rtlCol="0">
              <a:spAutoFit/>
            </a:bodyPr>
            <a:lstStyle/>
            <a:p>
              <a:r>
                <a:rPr lang="en-US" sz="1100" dirty="0">
                  <a:solidFill>
                    <a:schemeClr val="bg1"/>
                  </a:solidFill>
                  <a:latin typeface="Century Gothic" panose="020B0502020202020204" pitchFamily="34" charset="0"/>
                </a:rPr>
                <a:t>Connections &amp; </a:t>
              </a:r>
            </a:p>
            <a:p>
              <a:r>
                <a:rPr lang="en-US" sz="1100" dirty="0">
                  <a:solidFill>
                    <a:schemeClr val="bg1"/>
                  </a:solidFill>
                  <a:latin typeface="Century Gothic" panose="020B0502020202020204" pitchFamily="34" charset="0"/>
                </a:rPr>
                <a:t>Meters Installed</a:t>
              </a:r>
            </a:p>
          </p:txBody>
        </p:sp>
      </p:grpSp>
      <p:grpSp>
        <p:nvGrpSpPr>
          <p:cNvPr id="4108" name="Group 4107">
            <a:extLst>
              <a:ext uri="{FF2B5EF4-FFF2-40B4-BE49-F238E27FC236}">
                <a16:creationId xmlns:a16="http://schemas.microsoft.com/office/drawing/2014/main" id="{86456523-895F-7C4A-B376-55B88105A631}"/>
              </a:ext>
            </a:extLst>
          </p:cNvPr>
          <p:cNvGrpSpPr/>
          <p:nvPr/>
        </p:nvGrpSpPr>
        <p:grpSpPr>
          <a:xfrm>
            <a:off x="748758" y="3229313"/>
            <a:ext cx="1763894" cy="552374"/>
            <a:chOff x="338685" y="5134820"/>
            <a:chExt cx="1763894" cy="486932"/>
          </a:xfrm>
        </p:grpSpPr>
        <p:sp>
          <p:nvSpPr>
            <p:cNvPr id="93" name="Rectangle 92">
              <a:extLst>
                <a:ext uri="{FF2B5EF4-FFF2-40B4-BE49-F238E27FC236}">
                  <a16:creationId xmlns:a16="http://schemas.microsoft.com/office/drawing/2014/main" id="{002ABD5C-BE67-4B45-9E29-5ABB5C7C7EF5}"/>
                </a:ext>
              </a:extLst>
            </p:cNvPr>
            <p:cNvSpPr/>
            <p:nvPr/>
          </p:nvSpPr>
          <p:spPr>
            <a:xfrm>
              <a:off x="338685" y="5144576"/>
              <a:ext cx="1763894" cy="442122"/>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4103" name="Graphic 4102" descr="Kiosk with solid fill">
              <a:extLst>
                <a:ext uri="{FF2B5EF4-FFF2-40B4-BE49-F238E27FC236}">
                  <a16:creationId xmlns:a16="http://schemas.microsoft.com/office/drawing/2014/main" id="{470FC550-E21F-9344-B144-E23DF637DE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9310" y="5134820"/>
              <a:ext cx="461633" cy="461633"/>
            </a:xfrm>
            <a:prstGeom prst="rect">
              <a:avLst/>
            </a:prstGeom>
          </p:spPr>
        </p:pic>
        <p:sp>
          <p:nvSpPr>
            <p:cNvPr id="95" name="TextBox 94">
              <a:extLst>
                <a:ext uri="{FF2B5EF4-FFF2-40B4-BE49-F238E27FC236}">
                  <a16:creationId xmlns:a16="http://schemas.microsoft.com/office/drawing/2014/main" id="{A0F881B0-97A8-A74B-91CC-09FBDC6CE2A0}"/>
                </a:ext>
              </a:extLst>
            </p:cNvPr>
            <p:cNvSpPr txBox="1"/>
            <p:nvPr/>
          </p:nvSpPr>
          <p:spPr>
            <a:xfrm>
              <a:off x="338685" y="5190865"/>
              <a:ext cx="1369286" cy="430887"/>
            </a:xfrm>
            <a:prstGeom prst="rect">
              <a:avLst/>
            </a:prstGeom>
            <a:noFill/>
          </p:spPr>
          <p:txBody>
            <a:bodyPr wrap="none" rtlCol="0">
              <a:spAutoFit/>
            </a:bodyPr>
            <a:lstStyle/>
            <a:p>
              <a:r>
                <a:rPr lang="en-US" sz="1100" dirty="0">
                  <a:solidFill>
                    <a:schemeClr val="bg1"/>
                  </a:solidFill>
                  <a:latin typeface="Century Gothic" panose="020B0502020202020204" pitchFamily="34" charset="0"/>
                </a:rPr>
                <a:t>SMES Connected</a:t>
              </a:r>
            </a:p>
            <a:p>
              <a:r>
                <a:rPr lang="en-US" sz="1100" dirty="0">
                  <a:solidFill>
                    <a:schemeClr val="bg1"/>
                  </a:solidFill>
                  <a:latin typeface="Century Gothic" panose="020B0502020202020204" pitchFamily="34" charset="0"/>
                </a:rPr>
                <a:t>(Estimated)</a:t>
              </a:r>
            </a:p>
          </p:txBody>
        </p:sp>
      </p:grpSp>
      <p:grpSp>
        <p:nvGrpSpPr>
          <p:cNvPr id="4109" name="Group 4108">
            <a:extLst>
              <a:ext uri="{FF2B5EF4-FFF2-40B4-BE49-F238E27FC236}">
                <a16:creationId xmlns:a16="http://schemas.microsoft.com/office/drawing/2014/main" id="{61D18949-3CD7-1544-A25A-1055F64D7A95}"/>
              </a:ext>
            </a:extLst>
          </p:cNvPr>
          <p:cNvGrpSpPr/>
          <p:nvPr/>
        </p:nvGrpSpPr>
        <p:grpSpPr>
          <a:xfrm>
            <a:off x="746445" y="3754984"/>
            <a:ext cx="1763894" cy="535397"/>
            <a:chOff x="482156" y="5219997"/>
            <a:chExt cx="1763894" cy="442122"/>
          </a:xfrm>
        </p:grpSpPr>
        <p:sp>
          <p:nvSpPr>
            <p:cNvPr id="98" name="Rectangle 97">
              <a:extLst>
                <a:ext uri="{FF2B5EF4-FFF2-40B4-BE49-F238E27FC236}">
                  <a16:creationId xmlns:a16="http://schemas.microsoft.com/office/drawing/2014/main" id="{1967BCAF-8075-C548-83C4-4529871D6932}"/>
                </a:ext>
              </a:extLst>
            </p:cNvPr>
            <p:cNvSpPr/>
            <p:nvPr/>
          </p:nvSpPr>
          <p:spPr>
            <a:xfrm>
              <a:off x="482156" y="5219997"/>
              <a:ext cx="1763894" cy="442122"/>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pic>
          <p:nvPicPr>
            <p:cNvPr id="4101" name="Graphic 4100" descr="Battery charging with solid fill">
              <a:extLst>
                <a:ext uri="{FF2B5EF4-FFF2-40B4-BE49-F238E27FC236}">
                  <a16:creationId xmlns:a16="http://schemas.microsoft.com/office/drawing/2014/main" id="{4F0AEA5D-FA2B-FB4C-B548-AFBB59A531A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64647" y="5270934"/>
              <a:ext cx="508482" cy="370477"/>
            </a:xfrm>
            <a:prstGeom prst="rect">
              <a:avLst/>
            </a:prstGeom>
          </p:spPr>
        </p:pic>
        <p:sp>
          <p:nvSpPr>
            <p:cNvPr id="100" name="TextBox 99">
              <a:extLst>
                <a:ext uri="{FF2B5EF4-FFF2-40B4-BE49-F238E27FC236}">
                  <a16:creationId xmlns:a16="http://schemas.microsoft.com/office/drawing/2014/main" id="{0342ECB2-B542-AD4B-8555-92DDCE90930A}"/>
                </a:ext>
              </a:extLst>
            </p:cNvPr>
            <p:cNvSpPr txBox="1"/>
            <p:nvPr/>
          </p:nvSpPr>
          <p:spPr>
            <a:xfrm>
              <a:off x="502116" y="5281094"/>
              <a:ext cx="1178528" cy="355820"/>
            </a:xfrm>
            <a:prstGeom prst="rect">
              <a:avLst/>
            </a:prstGeom>
            <a:noFill/>
          </p:spPr>
          <p:txBody>
            <a:bodyPr wrap="none" rtlCol="0">
              <a:spAutoFit/>
            </a:bodyPr>
            <a:lstStyle/>
            <a:p>
              <a:r>
                <a:rPr lang="en-US" sz="1100" dirty="0">
                  <a:solidFill>
                    <a:schemeClr val="bg1"/>
                  </a:solidFill>
                  <a:latin typeface="Century Gothic" panose="020B0502020202020204" pitchFamily="34" charset="0"/>
                </a:rPr>
                <a:t>Installed </a:t>
              </a:r>
            </a:p>
            <a:p>
              <a:r>
                <a:rPr lang="en-US" sz="1100" dirty="0">
                  <a:solidFill>
                    <a:schemeClr val="bg1"/>
                  </a:solidFill>
                  <a:latin typeface="Century Gothic" panose="020B0502020202020204" pitchFamily="34" charset="0"/>
                </a:rPr>
                <a:t>Capacity (kW)</a:t>
              </a:r>
            </a:p>
          </p:txBody>
        </p:sp>
      </p:grpSp>
      <p:grpSp>
        <p:nvGrpSpPr>
          <p:cNvPr id="4110" name="Group 4109">
            <a:extLst>
              <a:ext uri="{FF2B5EF4-FFF2-40B4-BE49-F238E27FC236}">
                <a16:creationId xmlns:a16="http://schemas.microsoft.com/office/drawing/2014/main" id="{7B502FF0-0D76-8C41-A89E-1A2ACD31D84E}"/>
              </a:ext>
            </a:extLst>
          </p:cNvPr>
          <p:cNvGrpSpPr/>
          <p:nvPr/>
        </p:nvGrpSpPr>
        <p:grpSpPr>
          <a:xfrm>
            <a:off x="745768" y="4223825"/>
            <a:ext cx="1763894" cy="636272"/>
            <a:chOff x="526018" y="5663663"/>
            <a:chExt cx="1763894" cy="501974"/>
          </a:xfrm>
        </p:grpSpPr>
        <p:sp>
          <p:nvSpPr>
            <p:cNvPr id="103" name="Rectangle 102">
              <a:extLst>
                <a:ext uri="{FF2B5EF4-FFF2-40B4-BE49-F238E27FC236}">
                  <a16:creationId xmlns:a16="http://schemas.microsoft.com/office/drawing/2014/main" id="{6A5F5FB4-BE76-BD4C-A367-F5BDCA4B4FBE}"/>
                </a:ext>
              </a:extLst>
            </p:cNvPr>
            <p:cNvSpPr/>
            <p:nvPr/>
          </p:nvSpPr>
          <p:spPr>
            <a:xfrm>
              <a:off x="526018" y="5723515"/>
              <a:ext cx="1763894" cy="442122"/>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05" name="TextBox 104">
              <a:extLst>
                <a:ext uri="{FF2B5EF4-FFF2-40B4-BE49-F238E27FC236}">
                  <a16:creationId xmlns:a16="http://schemas.microsoft.com/office/drawing/2014/main" id="{33AC5B8E-938D-7647-8231-AD93F19F64A7}"/>
                </a:ext>
              </a:extLst>
            </p:cNvPr>
            <p:cNvSpPr txBox="1"/>
            <p:nvPr/>
          </p:nvSpPr>
          <p:spPr>
            <a:xfrm>
              <a:off x="538660" y="5783179"/>
              <a:ext cx="1048685" cy="267894"/>
            </a:xfrm>
            <a:prstGeom prst="rect">
              <a:avLst/>
            </a:prstGeom>
            <a:noFill/>
          </p:spPr>
          <p:txBody>
            <a:bodyPr wrap="none" rtlCol="0">
              <a:spAutoFit/>
            </a:bodyPr>
            <a:lstStyle/>
            <a:p>
              <a:r>
                <a:rPr lang="en-US" sz="1100" dirty="0">
                  <a:solidFill>
                    <a:schemeClr val="bg1"/>
                  </a:solidFill>
                  <a:latin typeface="Century Gothic" panose="020B0502020202020204" pitchFamily="34" charset="0"/>
                </a:rPr>
                <a:t>CO2 Savings</a:t>
              </a:r>
            </a:p>
            <a:p>
              <a:r>
                <a:rPr lang="en-US" sz="1100" dirty="0">
                  <a:solidFill>
                    <a:schemeClr val="bg1"/>
                  </a:solidFill>
                  <a:latin typeface="Century Gothic" panose="020B0502020202020204" pitchFamily="34" charset="0"/>
                </a:rPr>
                <a:t>(Annually)</a:t>
              </a:r>
            </a:p>
          </p:txBody>
        </p:sp>
        <p:grpSp>
          <p:nvGrpSpPr>
            <p:cNvPr id="106" name="Group 105">
              <a:extLst>
                <a:ext uri="{FF2B5EF4-FFF2-40B4-BE49-F238E27FC236}">
                  <a16:creationId xmlns:a16="http://schemas.microsoft.com/office/drawing/2014/main" id="{EE22D35D-9FAC-8248-BA9B-E74A8025179F}"/>
                </a:ext>
              </a:extLst>
            </p:cNvPr>
            <p:cNvGrpSpPr/>
            <p:nvPr/>
          </p:nvGrpSpPr>
          <p:grpSpPr>
            <a:xfrm>
              <a:off x="1747420" y="5663663"/>
              <a:ext cx="505302" cy="437280"/>
              <a:chOff x="8757844" y="4423586"/>
              <a:chExt cx="990479" cy="857142"/>
            </a:xfrm>
          </p:grpSpPr>
          <p:pic>
            <p:nvPicPr>
              <p:cNvPr id="107" name="Graphic 106" descr="Power Plant with solid fill">
                <a:extLst>
                  <a:ext uri="{FF2B5EF4-FFF2-40B4-BE49-F238E27FC236}">
                    <a16:creationId xmlns:a16="http://schemas.microsoft.com/office/drawing/2014/main" id="{567DCFED-D5B1-094B-A2A2-A0876CA8F782}"/>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57844" y="4669335"/>
                <a:ext cx="777502" cy="611393"/>
              </a:xfrm>
              <a:prstGeom prst="rect">
                <a:avLst/>
              </a:prstGeom>
            </p:spPr>
          </p:pic>
          <p:sp>
            <p:nvSpPr>
              <p:cNvPr id="108" name="TextBox 107">
                <a:extLst>
                  <a:ext uri="{FF2B5EF4-FFF2-40B4-BE49-F238E27FC236}">
                    <a16:creationId xmlns:a16="http://schemas.microsoft.com/office/drawing/2014/main" id="{A3E379BF-8917-0D4B-8F62-83E23887C3AF}"/>
                  </a:ext>
                </a:extLst>
              </p:cNvPr>
              <p:cNvSpPr txBox="1"/>
              <p:nvPr/>
            </p:nvSpPr>
            <p:spPr>
              <a:xfrm>
                <a:off x="9082184" y="4423586"/>
                <a:ext cx="666139" cy="826601"/>
              </a:xfrm>
              <a:prstGeom prst="rect">
                <a:avLst/>
              </a:prstGeom>
              <a:noFill/>
            </p:spPr>
            <p:txBody>
              <a:bodyPr wrap="none" rtlCol="0">
                <a:spAutoFit/>
              </a:bodyPr>
              <a:lstStyle/>
              <a:p>
                <a:r>
                  <a:rPr lang="en-US" sz="1600" dirty="0">
                    <a:solidFill>
                      <a:srgbClr val="C00000"/>
                    </a:solidFill>
                  </a:rPr>
                  <a:t>x</a:t>
                </a:r>
              </a:p>
            </p:txBody>
          </p:sp>
        </p:grpSp>
      </p:grpSp>
      <p:grpSp>
        <p:nvGrpSpPr>
          <p:cNvPr id="4115" name="Group 4114">
            <a:extLst>
              <a:ext uri="{FF2B5EF4-FFF2-40B4-BE49-F238E27FC236}">
                <a16:creationId xmlns:a16="http://schemas.microsoft.com/office/drawing/2014/main" id="{DD763AE3-30CC-2841-87A7-2AF4611412DF}"/>
              </a:ext>
            </a:extLst>
          </p:cNvPr>
          <p:cNvGrpSpPr/>
          <p:nvPr/>
        </p:nvGrpSpPr>
        <p:grpSpPr>
          <a:xfrm>
            <a:off x="2680106" y="1386725"/>
            <a:ext cx="7753137" cy="535288"/>
            <a:chOff x="2219653" y="1703113"/>
            <a:chExt cx="8563812" cy="594311"/>
          </a:xfrm>
        </p:grpSpPr>
        <p:sp>
          <p:nvSpPr>
            <p:cNvPr id="69" name="Freeform 85">
              <a:extLst>
                <a:ext uri="{FF2B5EF4-FFF2-40B4-BE49-F238E27FC236}">
                  <a16:creationId xmlns:a16="http://schemas.microsoft.com/office/drawing/2014/main" id="{358281A9-8D13-9C44-83B4-2318E27A6D4C}"/>
                </a:ext>
              </a:extLst>
            </p:cNvPr>
            <p:cNvSpPr>
              <a:spLocks/>
            </p:cNvSpPr>
            <p:nvPr/>
          </p:nvSpPr>
          <p:spPr bwMode="auto">
            <a:xfrm>
              <a:off x="2219653" y="1893988"/>
              <a:ext cx="627803" cy="177239"/>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chemeClr val="tx1">
                    <a:lumMod val="75000"/>
                    <a:lumOff val="25000"/>
                  </a:schemeClr>
                </a:solidFill>
                <a:latin typeface="Century Gothic" panose="020B0502020202020204" pitchFamily="34" charset="0"/>
              </a:endParaRPr>
            </a:p>
          </p:txBody>
        </p:sp>
        <p:sp>
          <p:nvSpPr>
            <p:cNvPr id="70" name="Freeform 92">
              <a:extLst>
                <a:ext uri="{FF2B5EF4-FFF2-40B4-BE49-F238E27FC236}">
                  <a16:creationId xmlns:a16="http://schemas.microsoft.com/office/drawing/2014/main" id="{2309D6A9-CB6A-1C49-932E-75CEC1E72D3D}"/>
                </a:ext>
              </a:extLst>
            </p:cNvPr>
            <p:cNvSpPr>
              <a:spLocks/>
            </p:cNvSpPr>
            <p:nvPr/>
          </p:nvSpPr>
          <p:spPr bwMode="auto">
            <a:xfrm>
              <a:off x="3534499" y="1703113"/>
              <a:ext cx="357313" cy="558988"/>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1" name="Freeform 65">
              <a:extLst>
                <a:ext uri="{FF2B5EF4-FFF2-40B4-BE49-F238E27FC236}">
                  <a16:creationId xmlns:a16="http://schemas.microsoft.com/office/drawing/2014/main" id="{85FDE705-DA3C-A845-9F45-B46ADBCC5A3E}"/>
                </a:ext>
              </a:extLst>
            </p:cNvPr>
            <p:cNvSpPr>
              <a:spLocks/>
            </p:cNvSpPr>
            <p:nvPr/>
          </p:nvSpPr>
          <p:spPr bwMode="auto">
            <a:xfrm>
              <a:off x="4617653" y="1785440"/>
              <a:ext cx="368784" cy="49936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chemeClr val="tx1">
                    <a:lumMod val="75000"/>
                    <a:lumOff val="25000"/>
                  </a:schemeClr>
                </a:solidFill>
                <a:latin typeface="Century Gothic" panose="020B0502020202020204" pitchFamily="34" charset="0"/>
              </a:endParaRPr>
            </a:p>
          </p:txBody>
        </p:sp>
        <p:sp>
          <p:nvSpPr>
            <p:cNvPr id="72" name="Freeform 85">
              <a:extLst>
                <a:ext uri="{FF2B5EF4-FFF2-40B4-BE49-F238E27FC236}">
                  <a16:creationId xmlns:a16="http://schemas.microsoft.com/office/drawing/2014/main" id="{C9A3F1E8-602A-EA45-A410-B2F5D84323C7}"/>
                </a:ext>
              </a:extLst>
            </p:cNvPr>
            <p:cNvSpPr>
              <a:spLocks/>
            </p:cNvSpPr>
            <p:nvPr/>
          </p:nvSpPr>
          <p:spPr bwMode="auto">
            <a:xfrm>
              <a:off x="5569678" y="1893988"/>
              <a:ext cx="627803" cy="177239"/>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chemeClr val="tx1">
                    <a:lumMod val="75000"/>
                    <a:lumOff val="25000"/>
                  </a:schemeClr>
                </a:solidFill>
                <a:latin typeface="Century Gothic" panose="020B0502020202020204" pitchFamily="34" charset="0"/>
              </a:endParaRPr>
            </a:p>
          </p:txBody>
        </p:sp>
        <p:sp>
          <p:nvSpPr>
            <p:cNvPr id="73" name="Freeform 82">
              <a:extLst>
                <a:ext uri="{FF2B5EF4-FFF2-40B4-BE49-F238E27FC236}">
                  <a16:creationId xmlns:a16="http://schemas.microsoft.com/office/drawing/2014/main" id="{731E9523-08D9-2842-B941-4F363A0FED95}"/>
                </a:ext>
              </a:extLst>
            </p:cNvPr>
            <p:cNvSpPr>
              <a:spLocks/>
            </p:cNvSpPr>
            <p:nvPr/>
          </p:nvSpPr>
          <p:spPr bwMode="auto">
            <a:xfrm>
              <a:off x="6799093" y="1747534"/>
              <a:ext cx="489725" cy="437797"/>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chemeClr val="tx1">
                    <a:lumMod val="75000"/>
                    <a:lumOff val="25000"/>
                  </a:schemeClr>
                </a:solidFill>
                <a:latin typeface="Century Gothic" panose="020B0502020202020204" pitchFamily="34" charset="0"/>
              </a:endParaRPr>
            </a:p>
          </p:txBody>
        </p:sp>
        <p:sp>
          <p:nvSpPr>
            <p:cNvPr id="74" name="Freeform 83">
              <a:extLst>
                <a:ext uri="{FF2B5EF4-FFF2-40B4-BE49-F238E27FC236}">
                  <a16:creationId xmlns:a16="http://schemas.microsoft.com/office/drawing/2014/main" id="{F974A7BE-DA92-6E4A-B978-2A0D96BD0200}"/>
                </a:ext>
              </a:extLst>
            </p:cNvPr>
            <p:cNvSpPr>
              <a:spLocks/>
            </p:cNvSpPr>
            <p:nvPr/>
          </p:nvSpPr>
          <p:spPr bwMode="auto">
            <a:xfrm>
              <a:off x="8010137" y="1725815"/>
              <a:ext cx="447877" cy="558988"/>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5" name="Freeform 84">
              <a:extLst>
                <a:ext uri="{FF2B5EF4-FFF2-40B4-BE49-F238E27FC236}">
                  <a16:creationId xmlns:a16="http://schemas.microsoft.com/office/drawing/2014/main" id="{0AD55883-8C24-1347-B382-4145041BE8C5}"/>
                </a:ext>
              </a:extLst>
            </p:cNvPr>
            <p:cNvSpPr>
              <a:spLocks/>
            </p:cNvSpPr>
            <p:nvPr/>
          </p:nvSpPr>
          <p:spPr bwMode="auto">
            <a:xfrm>
              <a:off x="9058407" y="1747534"/>
              <a:ext cx="447877" cy="549890"/>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chemeClr val="tx1">
                    <a:lumMod val="75000"/>
                    <a:lumOff val="25000"/>
                  </a:schemeClr>
                </a:solidFill>
                <a:latin typeface="Century Gothic" panose="020B0502020202020204" pitchFamily="34" charset="0"/>
              </a:endParaRPr>
            </a:p>
          </p:txBody>
        </p:sp>
        <p:sp>
          <p:nvSpPr>
            <p:cNvPr id="76" name="Freeform 83">
              <a:extLst>
                <a:ext uri="{FF2B5EF4-FFF2-40B4-BE49-F238E27FC236}">
                  <a16:creationId xmlns:a16="http://schemas.microsoft.com/office/drawing/2014/main" id="{9E049580-74FF-2F4B-A6A6-2D0BDF4D8348}"/>
                </a:ext>
              </a:extLst>
            </p:cNvPr>
            <p:cNvSpPr>
              <a:spLocks/>
            </p:cNvSpPr>
            <p:nvPr/>
          </p:nvSpPr>
          <p:spPr bwMode="auto">
            <a:xfrm>
              <a:off x="10276716" y="1725815"/>
              <a:ext cx="447877" cy="558988"/>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solidFill>
              <a:srgbClr val="C5C4C3"/>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111" name="TextBox 4110">
              <a:extLst>
                <a:ext uri="{FF2B5EF4-FFF2-40B4-BE49-F238E27FC236}">
                  <a16:creationId xmlns:a16="http://schemas.microsoft.com/office/drawing/2014/main" id="{1795687D-0E36-A142-817D-251172C5F54D}"/>
                </a:ext>
              </a:extLst>
            </p:cNvPr>
            <p:cNvSpPr txBox="1"/>
            <p:nvPr/>
          </p:nvSpPr>
          <p:spPr>
            <a:xfrm>
              <a:off x="2234458" y="1828718"/>
              <a:ext cx="694421"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Lagos</a:t>
              </a:r>
            </a:p>
          </p:txBody>
        </p:sp>
        <p:sp>
          <p:nvSpPr>
            <p:cNvPr id="111" name="TextBox 110">
              <a:extLst>
                <a:ext uri="{FF2B5EF4-FFF2-40B4-BE49-F238E27FC236}">
                  <a16:creationId xmlns:a16="http://schemas.microsoft.com/office/drawing/2014/main" id="{7C638EF7-12F6-7141-B0AA-B627A640248E}"/>
                </a:ext>
              </a:extLst>
            </p:cNvPr>
            <p:cNvSpPr txBox="1"/>
            <p:nvPr/>
          </p:nvSpPr>
          <p:spPr>
            <a:xfrm>
              <a:off x="5574750" y="1832440"/>
              <a:ext cx="694421"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Lagos</a:t>
              </a:r>
            </a:p>
          </p:txBody>
        </p:sp>
        <p:sp>
          <p:nvSpPr>
            <p:cNvPr id="112" name="TextBox 111">
              <a:extLst>
                <a:ext uri="{FF2B5EF4-FFF2-40B4-BE49-F238E27FC236}">
                  <a16:creationId xmlns:a16="http://schemas.microsoft.com/office/drawing/2014/main" id="{A445BB37-E8C8-C345-B4A5-FC07A09AF82E}"/>
                </a:ext>
              </a:extLst>
            </p:cNvPr>
            <p:cNvSpPr txBox="1"/>
            <p:nvPr/>
          </p:nvSpPr>
          <p:spPr>
            <a:xfrm>
              <a:off x="3441410" y="1847280"/>
              <a:ext cx="598241"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Abia</a:t>
              </a:r>
            </a:p>
          </p:txBody>
        </p:sp>
        <p:sp>
          <p:nvSpPr>
            <p:cNvPr id="113" name="TextBox 112">
              <a:extLst>
                <a:ext uri="{FF2B5EF4-FFF2-40B4-BE49-F238E27FC236}">
                  <a16:creationId xmlns:a16="http://schemas.microsoft.com/office/drawing/2014/main" id="{8AA55D3B-AF2E-4A46-8038-5F6E549BB7D7}"/>
                </a:ext>
              </a:extLst>
            </p:cNvPr>
            <p:cNvSpPr txBox="1"/>
            <p:nvPr/>
          </p:nvSpPr>
          <p:spPr>
            <a:xfrm>
              <a:off x="4480889" y="1847279"/>
              <a:ext cx="636713"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Kano</a:t>
              </a:r>
            </a:p>
          </p:txBody>
        </p:sp>
        <p:sp>
          <p:nvSpPr>
            <p:cNvPr id="114" name="TextBox 113">
              <a:extLst>
                <a:ext uri="{FF2B5EF4-FFF2-40B4-BE49-F238E27FC236}">
                  <a16:creationId xmlns:a16="http://schemas.microsoft.com/office/drawing/2014/main" id="{9D38B99F-4162-CB49-812C-435B78780134}"/>
                </a:ext>
              </a:extLst>
            </p:cNvPr>
            <p:cNvSpPr txBox="1"/>
            <p:nvPr/>
          </p:nvSpPr>
          <p:spPr>
            <a:xfrm>
              <a:off x="6664901" y="1854032"/>
              <a:ext cx="668773"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Ogun</a:t>
              </a:r>
            </a:p>
          </p:txBody>
        </p:sp>
        <p:sp>
          <p:nvSpPr>
            <p:cNvPr id="115" name="TextBox 114">
              <a:extLst>
                <a:ext uri="{FF2B5EF4-FFF2-40B4-BE49-F238E27FC236}">
                  <a16:creationId xmlns:a16="http://schemas.microsoft.com/office/drawing/2014/main" id="{3350B633-7D36-104C-9730-5A721D382999}"/>
                </a:ext>
              </a:extLst>
            </p:cNvPr>
            <p:cNvSpPr txBox="1"/>
            <p:nvPr/>
          </p:nvSpPr>
          <p:spPr>
            <a:xfrm>
              <a:off x="7859062" y="1832466"/>
              <a:ext cx="676788"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Ondo</a:t>
              </a:r>
            </a:p>
          </p:txBody>
        </p:sp>
        <p:sp>
          <p:nvSpPr>
            <p:cNvPr id="116" name="TextBox 115">
              <a:extLst>
                <a:ext uri="{FF2B5EF4-FFF2-40B4-BE49-F238E27FC236}">
                  <a16:creationId xmlns:a16="http://schemas.microsoft.com/office/drawing/2014/main" id="{65EBAB69-45D3-664D-B38B-44740C13FC0C}"/>
                </a:ext>
              </a:extLst>
            </p:cNvPr>
            <p:cNvSpPr txBox="1"/>
            <p:nvPr/>
          </p:nvSpPr>
          <p:spPr>
            <a:xfrm>
              <a:off x="10106677" y="1835929"/>
              <a:ext cx="676788"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Ondo</a:t>
              </a:r>
            </a:p>
          </p:txBody>
        </p:sp>
        <p:sp>
          <p:nvSpPr>
            <p:cNvPr id="117" name="TextBox 116">
              <a:extLst>
                <a:ext uri="{FF2B5EF4-FFF2-40B4-BE49-F238E27FC236}">
                  <a16:creationId xmlns:a16="http://schemas.microsoft.com/office/drawing/2014/main" id="{55701AAD-2F27-DC4D-9E81-35DD45C6C904}"/>
                </a:ext>
              </a:extLst>
            </p:cNvPr>
            <p:cNvSpPr txBox="1"/>
            <p:nvPr/>
          </p:nvSpPr>
          <p:spPr>
            <a:xfrm>
              <a:off x="9058961" y="1835929"/>
              <a:ext cx="511679"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Edo</a:t>
              </a:r>
            </a:p>
          </p:txBody>
        </p:sp>
      </p:grpSp>
      <p:grpSp>
        <p:nvGrpSpPr>
          <p:cNvPr id="4117" name="Group 4116">
            <a:extLst>
              <a:ext uri="{FF2B5EF4-FFF2-40B4-BE49-F238E27FC236}">
                <a16:creationId xmlns:a16="http://schemas.microsoft.com/office/drawing/2014/main" id="{9C645C59-98F7-E04C-93D5-7A1189AB238D}"/>
              </a:ext>
            </a:extLst>
          </p:cNvPr>
          <p:cNvGrpSpPr/>
          <p:nvPr/>
        </p:nvGrpSpPr>
        <p:grpSpPr>
          <a:xfrm>
            <a:off x="2571242" y="4897179"/>
            <a:ext cx="863913" cy="805660"/>
            <a:chOff x="2114394" y="5747960"/>
            <a:chExt cx="863913" cy="805660"/>
          </a:xfrm>
        </p:grpSpPr>
        <p:sp>
          <p:nvSpPr>
            <p:cNvPr id="4113" name="Pentagon 4112">
              <a:extLst>
                <a:ext uri="{FF2B5EF4-FFF2-40B4-BE49-F238E27FC236}">
                  <a16:creationId xmlns:a16="http://schemas.microsoft.com/office/drawing/2014/main" id="{7E560312-43FA-2D40-B134-164341720965}"/>
                </a:ext>
              </a:extLst>
            </p:cNvPr>
            <p:cNvSpPr/>
            <p:nvPr/>
          </p:nvSpPr>
          <p:spPr>
            <a:xfrm rot="16200000">
              <a:off x="2143521" y="5718833"/>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114" name="TextBox 4113">
              <a:extLst>
                <a:ext uri="{FF2B5EF4-FFF2-40B4-BE49-F238E27FC236}">
                  <a16:creationId xmlns:a16="http://schemas.microsoft.com/office/drawing/2014/main" id="{4860D013-0FDE-9E4E-ABA1-817AE51ED9FF}"/>
                </a:ext>
              </a:extLst>
            </p:cNvPr>
            <p:cNvSpPr txBox="1"/>
            <p:nvPr/>
          </p:nvSpPr>
          <p:spPr>
            <a:xfrm>
              <a:off x="2323886" y="6018066"/>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28</a:t>
              </a:r>
            </a:p>
          </p:txBody>
        </p:sp>
      </p:grpSp>
      <p:grpSp>
        <p:nvGrpSpPr>
          <p:cNvPr id="4118" name="Group 4117">
            <a:extLst>
              <a:ext uri="{FF2B5EF4-FFF2-40B4-BE49-F238E27FC236}">
                <a16:creationId xmlns:a16="http://schemas.microsoft.com/office/drawing/2014/main" id="{6FAE85ED-D453-0F40-888E-F8D995E7C5ED}"/>
              </a:ext>
            </a:extLst>
          </p:cNvPr>
          <p:cNvGrpSpPr/>
          <p:nvPr/>
        </p:nvGrpSpPr>
        <p:grpSpPr>
          <a:xfrm>
            <a:off x="3572085" y="4893982"/>
            <a:ext cx="863913" cy="805660"/>
            <a:chOff x="3196593" y="5747960"/>
            <a:chExt cx="863913" cy="805660"/>
          </a:xfrm>
        </p:grpSpPr>
        <p:sp>
          <p:nvSpPr>
            <p:cNvPr id="120" name="Pentagon 119">
              <a:extLst>
                <a:ext uri="{FF2B5EF4-FFF2-40B4-BE49-F238E27FC236}">
                  <a16:creationId xmlns:a16="http://schemas.microsoft.com/office/drawing/2014/main" id="{D1A083CA-86DE-C64E-8CF5-FDF8FD5F81AE}"/>
                </a:ext>
              </a:extLst>
            </p:cNvPr>
            <p:cNvSpPr/>
            <p:nvPr/>
          </p:nvSpPr>
          <p:spPr>
            <a:xfrm rot="16200000">
              <a:off x="3225720" y="5718833"/>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8" name="TextBox 127">
              <a:extLst>
                <a:ext uri="{FF2B5EF4-FFF2-40B4-BE49-F238E27FC236}">
                  <a16:creationId xmlns:a16="http://schemas.microsoft.com/office/drawing/2014/main" id="{A6AA5C80-4DF4-8148-9082-5F739F8D453B}"/>
                </a:ext>
              </a:extLst>
            </p:cNvPr>
            <p:cNvSpPr txBox="1"/>
            <p:nvPr/>
          </p:nvSpPr>
          <p:spPr>
            <a:xfrm>
              <a:off x="3435405" y="6021263"/>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90</a:t>
              </a:r>
            </a:p>
          </p:txBody>
        </p:sp>
      </p:grpSp>
      <p:grpSp>
        <p:nvGrpSpPr>
          <p:cNvPr id="4119" name="Group 4118">
            <a:extLst>
              <a:ext uri="{FF2B5EF4-FFF2-40B4-BE49-F238E27FC236}">
                <a16:creationId xmlns:a16="http://schemas.microsoft.com/office/drawing/2014/main" id="{3D7D8464-3E6E-4444-8D67-0FB8C5CC6A77}"/>
              </a:ext>
            </a:extLst>
          </p:cNvPr>
          <p:cNvGrpSpPr/>
          <p:nvPr/>
        </p:nvGrpSpPr>
        <p:grpSpPr>
          <a:xfrm>
            <a:off x="4592702" y="4890707"/>
            <a:ext cx="863913" cy="805660"/>
            <a:chOff x="4278792" y="5747961"/>
            <a:chExt cx="863913" cy="805660"/>
          </a:xfrm>
        </p:grpSpPr>
        <p:sp>
          <p:nvSpPr>
            <p:cNvPr id="121" name="Pentagon 120">
              <a:extLst>
                <a:ext uri="{FF2B5EF4-FFF2-40B4-BE49-F238E27FC236}">
                  <a16:creationId xmlns:a16="http://schemas.microsoft.com/office/drawing/2014/main" id="{64A59C08-4644-B242-8055-FD8FA51ABABD}"/>
                </a:ext>
              </a:extLst>
            </p:cNvPr>
            <p:cNvSpPr/>
            <p:nvPr/>
          </p:nvSpPr>
          <p:spPr>
            <a:xfrm rot="16200000">
              <a:off x="4307919" y="5718834"/>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9" name="TextBox 128">
              <a:extLst>
                <a:ext uri="{FF2B5EF4-FFF2-40B4-BE49-F238E27FC236}">
                  <a16:creationId xmlns:a16="http://schemas.microsoft.com/office/drawing/2014/main" id="{AB12A153-A3FD-3143-B0FD-73A4105963CE}"/>
                </a:ext>
              </a:extLst>
            </p:cNvPr>
            <p:cNvSpPr txBox="1"/>
            <p:nvPr/>
          </p:nvSpPr>
          <p:spPr>
            <a:xfrm>
              <a:off x="4526508" y="6011456"/>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84</a:t>
              </a:r>
            </a:p>
          </p:txBody>
        </p:sp>
      </p:grpSp>
      <p:grpSp>
        <p:nvGrpSpPr>
          <p:cNvPr id="4120" name="Group 4119">
            <a:extLst>
              <a:ext uri="{FF2B5EF4-FFF2-40B4-BE49-F238E27FC236}">
                <a16:creationId xmlns:a16="http://schemas.microsoft.com/office/drawing/2014/main" id="{832E66C9-7321-B64C-AA95-EBC4043C773C}"/>
              </a:ext>
            </a:extLst>
          </p:cNvPr>
          <p:cNvGrpSpPr/>
          <p:nvPr/>
        </p:nvGrpSpPr>
        <p:grpSpPr>
          <a:xfrm>
            <a:off x="5620991" y="4894110"/>
            <a:ext cx="863913" cy="805660"/>
            <a:chOff x="5360991" y="5747961"/>
            <a:chExt cx="863913" cy="805660"/>
          </a:xfrm>
        </p:grpSpPr>
        <p:sp>
          <p:nvSpPr>
            <p:cNvPr id="122" name="Pentagon 121">
              <a:extLst>
                <a:ext uri="{FF2B5EF4-FFF2-40B4-BE49-F238E27FC236}">
                  <a16:creationId xmlns:a16="http://schemas.microsoft.com/office/drawing/2014/main" id="{1FE4DD52-0B7F-724B-B9D0-E5DBF832F659}"/>
                </a:ext>
              </a:extLst>
            </p:cNvPr>
            <p:cNvSpPr/>
            <p:nvPr/>
          </p:nvSpPr>
          <p:spPr>
            <a:xfrm rot="16200000">
              <a:off x="5390118" y="5718834"/>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0" name="TextBox 129">
              <a:extLst>
                <a:ext uri="{FF2B5EF4-FFF2-40B4-BE49-F238E27FC236}">
                  <a16:creationId xmlns:a16="http://schemas.microsoft.com/office/drawing/2014/main" id="{A753189B-A803-5845-8CAE-FE2B483F3A1F}"/>
                </a:ext>
              </a:extLst>
            </p:cNvPr>
            <p:cNvSpPr txBox="1"/>
            <p:nvPr/>
          </p:nvSpPr>
          <p:spPr>
            <a:xfrm>
              <a:off x="5602179" y="6005799"/>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32</a:t>
              </a:r>
            </a:p>
          </p:txBody>
        </p:sp>
      </p:grpSp>
      <p:grpSp>
        <p:nvGrpSpPr>
          <p:cNvPr id="4121" name="Group 4120">
            <a:extLst>
              <a:ext uri="{FF2B5EF4-FFF2-40B4-BE49-F238E27FC236}">
                <a16:creationId xmlns:a16="http://schemas.microsoft.com/office/drawing/2014/main" id="{B233E6C9-494F-EC40-976A-A20D28B25671}"/>
              </a:ext>
            </a:extLst>
          </p:cNvPr>
          <p:cNvGrpSpPr/>
          <p:nvPr/>
        </p:nvGrpSpPr>
        <p:grpSpPr>
          <a:xfrm>
            <a:off x="6628499" y="4901201"/>
            <a:ext cx="863913" cy="805660"/>
            <a:chOff x="6470153" y="5747960"/>
            <a:chExt cx="863913" cy="805660"/>
          </a:xfrm>
        </p:grpSpPr>
        <p:sp>
          <p:nvSpPr>
            <p:cNvPr id="123" name="Pentagon 122">
              <a:extLst>
                <a:ext uri="{FF2B5EF4-FFF2-40B4-BE49-F238E27FC236}">
                  <a16:creationId xmlns:a16="http://schemas.microsoft.com/office/drawing/2014/main" id="{1FD077AD-8E4D-8444-9275-BCC8C9ACD480}"/>
                </a:ext>
              </a:extLst>
            </p:cNvPr>
            <p:cNvSpPr/>
            <p:nvPr/>
          </p:nvSpPr>
          <p:spPr>
            <a:xfrm rot="16200000">
              <a:off x="6499280" y="5718833"/>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1" name="TextBox 130">
              <a:extLst>
                <a:ext uri="{FF2B5EF4-FFF2-40B4-BE49-F238E27FC236}">
                  <a16:creationId xmlns:a16="http://schemas.microsoft.com/office/drawing/2014/main" id="{75736BC3-1452-6547-8EFB-EB4C69DF4EAC}"/>
                </a:ext>
              </a:extLst>
            </p:cNvPr>
            <p:cNvSpPr txBox="1"/>
            <p:nvPr/>
          </p:nvSpPr>
          <p:spPr>
            <a:xfrm>
              <a:off x="6704676" y="6016571"/>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25</a:t>
              </a:r>
            </a:p>
          </p:txBody>
        </p:sp>
      </p:grpSp>
      <p:grpSp>
        <p:nvGrpSpPr>
          <p:cNvPr id="4122" name="Group 4121">
            <a:extLst>
              <a:ext uri="{FF2B5EF4-FFF2-40B4-BE49-F238E27FC236}">
                <a16:creationId xmlns:a16="http://schemas.microsoft.com/office/drawing/2014/main" id="{8EDAE30C-1107-2240-BBB2-DE11EAC118CB}"/>
              </a:ext>
            </a:extLst>
          </p:cNvPr>
          <p:cNvGrpSpPr/>
          <p:nvPr/>
        </p:nvGrpSpPr>
        <p:grpSpPr>
          <a:xfrm>
            <a:off x="7629342" y="4897179"/>
            <a:ext cx="863913" cy="805660"/>
            <a:chOff x="7554600" y="5747960"/>
            <a:chExt cx="863913" cy="805660"/>
          </a:xfrm>
        </p:grpSpPr>
        <p:sp>
          <p:nvSpPr>
            <p:cNvPr id="124" name="Pentagon 123">
              <a:extLst>
                <a:ext uri="{FF2B5EF4-FFF2-40B4-BE49-F238E27FC236}">
                  <a16:creationId xmlns:a16="http://schemas.microsoft.com/office/drawing/2014/main" id="{6ABCC01D-6DB5-ED4C-AEC9-B10C766178C7}"/>
                </a:ext>
              </a:extLst>
            </p:cNvPr>
            <p:cNvSpPr/>
            <p:nvPr/>
          </p:nvSpPr>
          <p:spPr>
            <a:xfrm rot="16200000">
              <a:off x="7583727" y="5718833"/>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2" name="TextBox 131">
              <a:extLst>
                <a:ext uri="{FF2B5EF4-FFF2-40B4-BE49-F238E27FC236}">
                  <a16:creationId xmlns:a16="http://schemas.microsoft.com/office/drawing/2014/main" id="{B87002CC-410C-1348-8ECE-B0147C2EE193}"/>
                </a:ext>
              </a:extLst>
            </p:cNvPr>
            <p:cNvSpPr txBox="1"/>
            <p:nvPr/>
          </p:nvSpPr>
          <p:spPr>
            <a:xfrm>
              <a:off x="7773534" y="6004984"/>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12</a:t>
              </a:r>
            </a:p>
          </p:txBody>
        </p:sp>
      </p:grpSp>
      <p:grpSp>
        <p:nvGrpSpPr>
          <p:cNvPr id="4123" name="Group 4122">
            <a:extLst>
              <a:ext uri="{FF2B5EF4-FFF2-40B4-BE49-F238E27FC236}">
                <a16:creationId xmlns:a16="http://schemas.microsoft.com/office/drawing/2014/main" id="{2C946C35-6164-F442-83BB-15335FB5C2A8}"/>
              </a:ext>
            </a:extLst>
          </p:cNvPr>
          <p:cNvGrpSpPr/>
          <p:nvPr/>
        </p:nvGrpSpPr>
        <p:grpSpPr>
          <a:xfrm>
            <a:off x="8691884" y="4897179"/>
            <a:ext cx="863913" cy="805660"/>
            <a:chOff x="8661513" y="5747961"/>
            <a:chExt cx="863913" cy="805660"/>
          </a:xfrm>
        </p:grpSpPr>
        <p:sp>
          <p:nvSpPr>
            <p:cNvPr id="125" name="Pentagon 124">
              <a:extLst>
                <a:ext uri="{FF2B5EF4-FFF2-40B4-BE49-F238E27FC236}">
                  <a16:creationId xmlns:a16="http://schemas.microsoft.com/office/drawing/2014/main" id="{77E73E66-7A84-CB46-9F87-50E17F7410C2}"/>
                </a:ext>
              </a:extLst>
            </p:cNvPr>
            <p:cNvSpPr/>
            <p:nvPr/>
          </p:nvSpPr>
          <p:spPr>
            <a:xfrm rot="16200000">
              <a:off x="8690640" y="5718834"/>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3" name="TextBox 132">
              <a:extLst>
                <a:ext uri="{FF2B5EF4-FFF2-40B4-BE49-F238E27FC236}">
                  <a16:creationId xmlns:a16="http://schemas.microsoft.com/office/drawing/2014/main" id="{00A1021D-4C77-2949-9D0D-5E31CD98A8F2}"/>
                </a:ext>
              </a:extLst>
            </p:cNvPr>
            <p:cNvSpPr txBox="1"/>
            <p:nvPr/>
          </p:nvSpPr>
          <p:spPr>
            <a:xfrm>
              <a:off x="8861098" y="6004984"/>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15</a:t>
              </a:r>
            </a:p>
          </p:txBody>
        </p:sp>
      </p:grpSp>
      <p:grpSp>
        <p:nvGrpSpPr>
          <p:cNvPr id="4124" name="Group 4123">
            <a:extLst>
              <a:ext uri="{FF2B5EF4-FFF2-40B4-BE49-F238E27FC236}">
                <a16:creationId xmlns:a16="http://schemas.microsoft.com/office/drawing/2014/main" id="{B7AF85F1-9EAF-754D-A005-2DAD1E50C929}"/>
              </a:ext>
            </a:extLst>
          </p:cNvPr>
          <p:cNvGrpSpPr/>
          <p:nvPr/>
        </p:nvGrpSpPr>
        <p:grpSpPr>
          <a:xfrm>
            <a:off x="9727297" y="4890706"/>
            <a:ext cx="863913" cy="805660"/>
            <a:chOff x="9743712" y="5747961"/>
            <a:chExt cx="863913" cy="805660"/>
          </a:xfrm>
        </p:grpSpPr>
        <p:sp>
          <p:nvSpPr>
            <p:cNvPr id="126" name="Pentagon 125">
              <a:extLst>
                <a:ext uri="{FF2B5EF4-FFF2-40B4-BE49-F238E27FC236}">
                  <a16:creationId xmlns:a16="http://schemas.microsoft.com/office/drawing/2014/main" id="{674B3315-D6F7-E849-8F85-87C188F8BF1F}"/>
                </a:ext>
              </a:extLst>
            </p:cNvPr>
            <p:cNvSpPr/>
            <p:nvPr/>
          </p:nvSpPr>
          <p:spPr>
            <a:xfrm rot="16200000">
              <a:off x="9772839" y="5718834"/>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34" name="TextBox 133">
              <a:extLst>
                <a:ext uri="{FF2B5EF4-FFF2-40B4-BE49-F238E27FC236}">
                  <a16:creationId xmlns:a16="http://schemas.microsoft.com/office/drawing/2014/main" id="{D99AD427-98FA-0F4D-AF85-4FAA0E5841FB}"/>
                </a:ext>
              </a:extLst>
            </p:cNvPr>
            <p:cNvSpPr txBox="1"/>
            <p:nvPr/>
          </p:nvSpPr>
          <p:spPr>
            <a:xfrm>
              <a:off x="9972790" y="6004984"/>
              <a:ext cx="4443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24</a:t>
              </a:r>
            </a:p>
          </p:txBody>
        </p:sp>
      </p:grpSp>
      <p:grpSp>
        <p:nvGrpSpPr>
          <p:cNvPr id="4125" name="Group 4124">
            <a:extLst>
              <a:ext uri="{FF2B5EF4-FFF2-40B4-BE49-F238E27FC236}">
                <a16:creationId xmlns:a16="http://schemas.microsoft.com/office/drawing/2014/main" id="{5AF49141-004C-9E4C-8710-66545353D46D}"/>
              </a:ext>
            </a:extLst>
          </p:cNvPr>
          <p:cNvGrpSpPr/>
          <p:nvPr/>
        </p:nvGrpSpPr>
        <p:grpSpPr>
          <a:xfrm>
            <a:off x="745768" y="4907819"/>
            <a:ext cx="1763894" cy="802001"/>
            <a:chOff x="250708" y="5632351"/>
            <a:chExt cx="1763894" cy="802001"/>
          </a:xfrm>
        </p:grpSpPr>
        <p:sp>
          <p:nvSpPr>
            <p:cNvPr id="136" name="Rectangle 135">
              <a:extLst>
                <a:ext uri="{FF2B5EF4-FFF2-40B4-BE49-F238E27FC236}">
                  <a16:creationId xmlns:a16="http://schemas.microsoft.com/office/drawing/2014/main" id="{1E2580FD-623C-B44B-A0C7-829C4B5D7104}"/>
                </a:ext>
              </a:extLst>
            </p:cNvPr>
            <p:cNvSpPr/>
            <p:nvPr/>
          </p:nvSpPr>
          <p:spPr>
            <a:xfrm>
              <a:off x="250708" y="5632351"/>
              <a:ext cx="1763894" cy="802001"/>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37" name="TextBox 136">
              <a:extLst>
                <a:ext uri="{FF2B5EF4-FFF2-40B4-BE49-F238E27FC236}">
                  <a16:creationId xmlns:a16="http://schemas.microsoft.com/office/drawing/2014/main" id="{48F4D6BB-F586-354C-9FD9-FCA0AF2C2F0D}"/>
                </a:ext>
              </a:extLst>
            </p:cNvPr>
            <p:cNvSpPr txBox="1"/>
            <p:nvPr/>
          </p:nvSpPr>
          <p:spPr>
            <a:xfrm>
              <a:off x="321270" y="5808593"/>
              <a:ext cx="872355" cy="492443"/>
            </a:xfrm>
            <a:prstGeom prst="rect">
              <a:avLst/>
            </a:prstGeom>
            <a:noFill/>
          </p:spPr>
          <p:txBody>
            <a:bodyPr wrap="none" rtlCol="0">
              <a:spAutoFit/>
            </a:bodyPr>
            <a:lstStyle/>
            <a:p>
              <a:r>
                <a:rPr lang="en-US" sz="1300" dirty="0">
                  <a:solidFill>
                    <a:schemeClr val="bg1"/>
                  </a:solidFill>
                  <a:latin typeface="Century Gothic" panose="020B0502020202020204" pitchFamily="34" charset="0"/>
                </a:rPr>
                <a:t>Jobs</a:t>
              </a:r>
            </a:p>
            <a:p>
              <a:r>
                <a:rPr lang="en-US" sz="1300" dirty="0">
                  <a:solidFill>
                    <a:schemeClr val="bg1"/>
                  </a:solidFill>
                  <a:latin typeface="Century Gothic" panose="020B0502020202020204" pitchFamily="34" charset="0"/>
                </a:rPr>
                <a:t>Created</a:t>
              </a:r>
            </a:p>
          </p:txBody>
        </p:sp>
      </p:grpSp>
      <p:pic>
        <p:nvPicPr>
          <p:cNvPr id="4096" name="Graphic 4095" descr="Briefcase with solid fill">
            <a:extLst>
              <a:ext uri="{FF2B5EF4-FFF2-40B4-BE49-F238E27FC236}">
                <a16:creationId xmlns:a16="http://schemas.microsoft.com/office/drawing/2014/main" id="{032754D9-8A93-454B-812F-E086986917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820373" y="5024856"/>
            <a:ext cx="576834" cy="576834"/>
          </a:xfrm>
          <a:prstGeom prst="rect">
            <a:avLst/>
          </a:prstGeom>
        </p:spPr>
      </p:pic>
      <p:pic>
        <p:nvPicPr>
          <p:cNvPr id="78" name="Picture 77">
            <a:extLst>
              <a:ext uri="{FF2B5EF4-FFF2-40B4-BE49-F238E27FC236}">
                <a16:creationId xmlns:a16="http://schemas.microsoft.com/office/drawing/2014/main" id="{998577DB-8983-2B4B-8974-F25D23E3412B}"/>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9327768" y="553298"/>
            <a:ext cx="1625600" cy="710565"/>
          </a:xfrm>
          <a:prstGeom prst="rect">
            <a:avLst/>
          </a:prstGeom>
        </p:spPr>
      </p:pic>
      <p:sp>
        <p:nvSpPr>
          <p:cNvPr id="80" name="Slide Number Placeholder 45">
            <a:extLst>
              <a:ext uri="{FF2B5EF4-FFF2-40B4-BE49-F238E27FC236}">
                <a16:creationId xmlns:a16="http://schemas.microsoft.com/office/drawing/2014/main" id="{C71C1472-B8B1-A347-96E9-51B495251171}"/>
              </a:ext>
            </a:extLst>
          </p:cNvPr>
          <p:cNvSpPr>
            <a:spLocks noGrp="1"/>
          </p:cNvSpPr>
          <p:nvPr>
            <p:ph type="sldNum" sz="quarter" idx="12"/>
          </p:nvPr>
        </p:nvSpPr>
        <p:spPr>
          <a:xfrm>
            <a:off x="8610600" y="6356350"/>
            <a:ext cx="2743200" cy="365125"/>
          </a:xfrm>
        </p:spPr>
        <p:txBody>
          <a:bodyPr/>
          <a:lstStyle/>
          <a:p>
            <a:fld id="{396CE113-FF57-7649-A2EE-772FBDF6E8DF}" type="slidenum">
              <a:rPr lang="en-US" smtClean="0">
                <a:solidFill>
                  <a:schemeClr val="tx1"/>
                </a:solidFill>
              </a:rPr>
              <a:t>21</a:t>
            </a:fld>
            <a:endParaRPr lang="en-US" dirty="0">
              <a:solidFill>
                <a:schemeClr val="tx1"/>
              </a:solidFill>
            </a:endParaRPr>
          </a:p>
        </p:txBody>
      </p:sp>
      <p:sp>
        <p:nvSpPr>
          <p:cNvPr id="81" name="Rectangle 80">
            <a:extLst>
              <a:ext uri="{FF2B5EF4-FFF2-40B4-BE49-F238E27FC236}">
                <a16:creationId xmlns:a16="http://schemas.microsoft.com/office/drawing/2014/main" id="{F1E99852-FC39-994F-8326-A2991639BCDB}"/>
              </a:ext>
            </a:extLst>
          </p:cNvPr>
          <p:cNvSpPr/>
          <p:nvPr/>
        </p:nvSpPr>
        <p:spPr>
          <a:xfrm flipV="1">
            <a:off x="631172" y="6269685"/>
            <a:ext cx="11060236" cy="45719"/>
          </a:xfrm>
          <a:prstGeom prst="rect">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EACA566E-E053-FA4A-820E-5975481F207B}"/>
              </a:ext>
            </a:extLst>
          </p:cNvPr>
          <p:cNvSpPr/>
          <p:nvPr/>
        </p:nvSpPr>
        <p:spPr>
          <a:xfrm>
            <a:off x="748736" y="2040768"/>
            <a:ext cx="1747278" cy="619682"/>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2">
                    <a:lumMod val="25000"/>
                  </a:schemeClr>
                </a:solidFill>
                <a:latin typeface="Century Gothic" panose="020B0502020202020204" pitchFamily="34" charset="0"/>
              </a:rPr>
              <a:t>Commissioned</a:t>
            </a:r>
          </a:p>
          <a:p>
            <a:pPr algn="ctr"/>
            <a:r>
              <a:rPr lang="en-US" sz="1200" b="1" dirty="0">
                <a:solidFill>
                  <a:schemeClr val="bg2">
                    <a:lumMod val="25000"/>
                  </a:schemeClr>
                </a:solidFill>
                <a:latin typeface="Century Gothic" panose="020B0502020202020204" pitchFamily="34" charset="0"/>
              </a:rPr>
              <a:t>Markets</a:t>
            </a:r>
          </a:p>
        </p:txBody>
      </p:sp>
      <p:grpSp>
        <p:nvGrpSpPr>
          <p:cNvPr id="83" name="Group 82">
            <a:extLst>
              <a:ext uri="{FF2B5EF4-FFF2-40B4-BE49-F238E27FC236}">
                <a16:creationId xmlns:a16="http://schemas.microsoft.com/office/drawing/2014/main" id="{2DC81EE3-C79C-854F-82EB-6E236127E14D}"/>
              </a:ext>
            </a:extLst>
          </p:cNvPr>
          <p:cNvGrpSpPr/>
          <p:nvPr/>
        </p:nvGrpSpPr>
        <p:grpSpPr>
          <a:xfrm>
            <a:off x="10688819" y="4892333"/>
            <a:ext cx="863913" cy="805660"/>
            <a:chOff x="9743712" y="5747961"/>
            <a:chExt cx="863913" cy="805660"/>
          </a:xfrm>
        </p:grpSpPr>
        <p:sp>
          <p:nvSpPr>
            <p:cNvPr id="84" name="Pentagon 83">
              <a:extLst>
                <a:ext uri="{FF2B5EF4-FFF2-40B4-BE49-F238E27FC236}">
                  <a16:creationId xmlns:a16="http://schemas.microsoft.com/office/drawing/2014/main" id="{633DB519-1D77-CD4E-BF5A-F117B66ADF74}"/>
                </a:ext>
              </a:extLst>
            </p:cNvPr>
            <p:cNvSpPr/>
            <p:nvPr/>
          </p:nvSpPr>
          <p:spPr>
            <a:xfrm rot="16200000">
              <a:off x="9772839" y="5718834"/>
              <a:ext cx="805660" cy="863913"/>
            </a:xfrm>
            <a:prstGeom prst="homePlate">
              <a:avLst>
                <a:gd name="adj" fmla="val 2546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5" name="TextBox 84">
              <a:extLst>
                <a:ext uri="{FF2B5EF4-FFF2-40B4-BE49-F238E27FC236}">
                  <a16:creationId xmlns:a16="http://schemas.microsoft.com/office/drawing/2014/main" id="{7751EB3F-9D65-404A-BF34-169CB22B501C}"/>
                </a:ext>
              </a:extLst>
            </p:cNvPr>
            <p:cNvSpPr txBox="1"/>
            <p:nvPr/>
          </p:nvSpPr>
          <p:spPr>
            <a:xfrm>
              <a:off x="9887692" y="5982086"/>
              <a:ext cx="617477" cy="400110"/>
            </a:xfrm>
            <a:prstGeom prst="rect">
              <a:avLst/>
            </a:prstGeom>
            <a:noFill/>
          </p:spPr>
          <p:txBody>
            <a:bodyPr wrap="none" rtlCol="0">
              <a:spAutoFit/>
            </a:bodyPr>
            <a:lstStyle/>
            <a:p>
              <a:r>
                <a:rPr lang="en-US" sz="2000" b="1" dirty="0">
                  <a:solidFill>
                    <a:schemeClr val="tx1">
                      <a:lumMod val="75000"/>
                      <a:lumOff val="25000"/>
                    </a:schemeClr>
                  </a:solidFill>
                  <a:latin typeface="Century Gothic" panose="020B0502020202020204" pitchFamily="34" charset="0"/>
                </a:rPr>
                <a:t>310</a:t>
              </a:r>
            </a:p>
          </p:txBody>
        </p:sp>
      </p:grpSp>
      <p:grpSp>
        <p:nvGrpSpPr>
          <p:cNvPr id="86" name="Group 85">
            <a:extLst>
              <a:ext uri="{FF2B5EF4-FFF2-40B4-BE49-F238E27FC236}">
                <a16:creationId xmlns:a16="http://schemas.microsoft.com/office/drawing/2014/main" id="{89EF4595-BA93-9A45-84CD-F5CD2A930583}"/>
              </a:ext>
            </a:extLst>
          </p:cNvPr>
          <p:cNvGrpSpPr/>
          <p:nvPr/>
        </p:nvGrpSpPr>
        <p:grpSpPr>
          <a:xfrm>
            <a:off x="0" y="432541"/>
            <a:ext cx="9219647" cy="830997"/>
            <a:chOff x="0" y="432541"/>
            <a:chExt cx="9219647" cy="830997"/>
          </a:xfrm>
        </p:grpSpPr>
        <p:sp>
          <p:nvSpPr>
            <p:cNvPr id="87" name="TextBox 86">
              <a:extLst>
                <a:ext uri="{FF2B5EF4-FFF2-40B4-BE49-F238E27FC236}">
                  <a16:creationId xmlns:a16="http://schemas.microsoft.com/office/drawing/2014/main" id="{E14DA409-8190-4649-99F6-E1B91D3BBEF4}"/>
                </a:ext>
              </a:extLst>
            </p:cNvPr>
            <p:cNvSpPr txBox="1"/>
            <p:nvPr/>
          </p:nvSpPr>
          <p:spPr>
            <a:xfrm>
              <a:off x="2873038" y="432541"/>
              <a:ext cx="6346609" cy="830997"/>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Energizing Economies Initiative</a:t>
              </a:r>
            </a:p>
            <a:p>
              <a:pPr algn="r"/>
              <a:r>
                <a:rPr lang="en-US" sz="1600" b="1" dirty="0">
                  <a:solidFill>
                    <a:schemeClr val="tx1">
                      <a:lumMod val="75000"/>
                      <a:lumOff val="25000"/>
                    </a:schemeClr>
                  </a:solidFill>
                  <a:latin typeface="Century Gothic" panose="020B0502020202020204" pitchFamily="34" charset="0"/>
                </a:rPr>
                <a:t>Pilot Phase  </a:t>
              </a:r>
            </a:p>
          </p:txBody>
        </p:sp>
        <p:grpSp>
          <p:nvGrpSpPr>
            <p:cNvPr id="88" name="Group 87">
              <a:extLst>
                <a:ext uri="{FF2B5EF4-FFF2-40B4-BE49-F238E27FC236}">
                  <a16:creationId xmlns:a16="http://schemas.microsoft.com/office/drawing/2014/main" id="{C0A20EE7-B7E1-E345-A190-13EAD2CC796F}"/>
                </a:ext>
              </a:extLst>
            </p:cNvPr>
            <p:cNvGrpSpPr/>
            <p:nvPr/>
          </p:nvGrpSpPr>
          <p:grpSpPr>
            <a:xfrm>
              <a:off x="0" y="1050230"/>
              <a:ext cx="2962275" cy="0"/>
              <a:chOff x="-19050" y="1692572"/>
              <a:chExt cx="2962275" cy="0"/>
            </a:xfrm>
          </p:grpSpPr>
          <p:cxnSp>
            <p:nvCxnSpPr>
              <p:cNvPr id="90" name="Straight Connector 89">
                <a:extLst>
                  <a:ext uri="{FF2B5EF4-FFF2-40B4-BE49-F238E27FC236}">
                    <a16:creationId xmlns:a16="http://schemas.microsoft.com/office/drawing/2014/main" id="{87AB99EC-2BB8-3B49-8B0C-ACE5BFB80981}"/>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F1A424B-A5CC-6A4C-BAA5-C54CD1FA992E}"/>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grpSp>
      <p:pic>
        <p:nvPicPr>
          <p:cNvPr id="92" name="Picture 91" descr="A picture containing food&#10;&#10;Description automatically generated">
            <a:extLst>
              <a:ext uri="{FF2B5EF4-FFF2-40B4-BE49-F238E27FC236}">
                <a16:creationId xmlns:a16="http://schemas.microsoft.com/office/drawing/2014/main" id="{7F74F112-7EBC-AB43-A016-00050E777C65}"/>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
        <p:nvSpPr>
          <p:cNvPr id="2" name="TextBox 1">
            <a:extLst>
              <a:ext uri="{FF2B5EF4-FFF2-40B4-BE49-F238E27FC236}">
                <a16:creationId xmlns:a16="http://schemas.microsoft.com/office/drawing/2014/main" id="{000BA88F-F047-D844-ADA6-24099E92C818}"/>
              </a:ext>
            </a:extLst>
          </p:cNvPr>
          <p:cNvSpPr txBox="1"/>
          <p:nvPr/>
        </p:nvSpPr>
        <p:spPr>
          <a:xfrm>
            <a:off x="3109177" y="5835066"/>
            <a:ext cx="8682185" cy="276999"/>
          </a:xfrm>
          <a:prstGeom prst="rect">
            <a:avLst/>
          </a:prstGeom>
          <a:noFill/>
        </p:spPr>
        <p:txBody>
          <a:bodyPr wrap="none" rtlCol="0">
            <a:spAutoFit/>
          </a:bodyPr>
          <a:lstStyle/>
          <a:p>
            <a:r>
              <a:rPr lang="en-NG" sz="1200" b="1" dirty="0">
                <a:latin typeface="Century Gothic" panose="020B0502020202020204" pitchFamily="34" charset="0"/>
              </a:rPr>
              <a:t>*More than 130 markets are currently being audited across all 6 geopolital zones, covering all 36 states and the FCT</a:t>
            </a:r>
          </a:p>
        </p:txBody>
      </p:sp>
    </p:spTree>
    <p:extLst>
      <p:ext uri="{BB962C8B-B14F-4D97-AF65-F5344CB8AC3E}">
        <p14:creationId xmlns:p14="http://schemas.microsoft.com/office/powerpoint/2010/main" val="839422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37CD57-5584-374A-BFD9-635A08468CC5}"/>
              </a:ext>
            </a:extLst>
          </p:cNvPr>
          <p:cNvSpPr/>
          <p:nvPr/>
        </p:nvSpPr>
        <p:spPr>
          <a:xfrm>
            <a:off x="6327597" y="2033904"/>
            <a:ext cx="5864403" cy="1384995"/>
          </a:xfrm>
          <a:prstGeom prst="rect">
            <a:avLst/>
          </a:prstGeom>
        </p:spPr>
        <p:txBody>
          <a:bodyPr wrap="square">
            <a:spAutoFit/>
          </a:bodyPr>
          <a:lstStyle/>
          <a:p>
            <a:pPr>
              <a:buClr>
                <a:schemeClr val="tx1">
                  <a:lumMod val="75000"/>
                  <a:lumOff val="25000"/>
                </a:schemeClr>
              </a:buClr>
            </a:pPr>
            <a:r>
              <a:rPr lang="en-US" sz="1200" dirty="0">
                <a:solidFill>
                  <a:schemeClr val="tx1">
                    <a:lumMod val="75000"/>
                    <a:lumOff val="25000"/>
                  </a:schemeClr>
                </a:solidFill>
                <a:latin typeface="Century Gothic" panose="020B0502020202020204" pitchFamily="34" charset="0"/>
              </a:rPr>
              <a:t>This component aims to:</a:t>
            </a:r>
          </a:p>
          <a:p>
            <a:pPr marL="285750" indent="-2857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latin typeface="Century Gothic" panose="020B0502020202020204" pitchFamily="34" charset="0"/>
              </a:rPr>
              <a:t>Empower women in rural communities powered by REA through economic integration.</a:t>
            </a:r>
          </a:p>
          <a:p>
            <a:pPr marL="285750" indent="-2857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latin typeface="Century Gothic" panose="020B0502020202020204" pitchFamily="34" charset="0"/>
              </a:rPr>
              <a:t>Encourage women in communities to develop businesses through cooperatives.</a:t>
            </a:r>
          </a:p>
          <a:p>
            <a:pPr marL="285750" indent="-2857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latin typeface="Century Gothic" panose="020B0502020202020204" pitchFamily="34" charset="0"/>
              </a:rPr>
              <a:t>Ensuring sustainability of programme by training women towards maintaining and growing their businesses</a:t>
            </a:r>
            <a:r>
              <a:rPr lang="en-US" sz="1200" i="1" dirty="0">
                <a:solidFill>
                  <a:schemeClr val="tx1">
                    <a:lumMod val="75000"/>
                    <a:lumOff val="25000"/>
                  </a:schemeClr>
                </a:solidFill>
                <a:latin typeface="Century Gothic" panose="020B0502020202020204" pitchFamily="34" charset="0"/>
              </a:rPr>
              <a:t>.</a:t>
            </a:r>
            <a:endParaRPr lang="en-US" sz="1200" dirty="0">
              <a:solidFill>
                <a:schemeClr val="tx1">
                  <a:lumMod val="75000"/>
                  <a:lumOff val="25000"/>
                </a:schemeClr>
              </a:solidFill>
            </a:endParaRPr>
          </a:p>
        </p:txBody>
      </p:sp>
      <p:sp>
        <p:nvSpPr>
          <p:cNvPr id="40" name="TextBox 39">
            <a:extLst>
              <a:ext uri="{FF2B5EF4-FFF2-40B4-BE49-F238E27FC236}">
                <a16:creationId xmlns:a16="http://schemas.microsoft.com/office/drawing/2014/main" id="{8BA336B5-BDB1-944D-A018-CB697A72E63E}"/>
              </a:ext>
            </a:extLst>
          </p:cNvPr>
          <p:cNvSpPr txBox="1"/>
          <p:nvPr/>
        </p:nvSpPr>
        <p:spPr>
          <a:xfrm>
            <a:off x="6429695" y="5649153"/>
            <a:ext cx="5341155" cy="707886"/>
          </a:xfrm>
          <a:prstGeom prst="rect">
            <a:avLst/>
          </a:prstGeom>
          <a:noFill/>
        </p:spPr>
        <p:txBody>
          <a:bodyPr wrap="square" rtlCol="0">
            <a:spAutoFit/>
          </a:bodyPr>
          <a:lstStyle/>
          <a:p>
            <a:r>
              <a:rPr lang="en-US" sz="1600" b="1" dirty="0">
                <a:solidFill>
                  <a:srgbClr val="00632E"/>
                </a:solidFill>
                <a:latin typeface="Century Gothic" panose="020B0502020202020204" pitchFamily="34" charset="0"/>
              </a:rPr>
              <a:t>5,500+</a:t>
            </a:r>
          </a:p>
          <a:p>
            <a:r>
              <a:rPr lang="en-US" sz="1200" dirty="0">
                <a:solidFill>
                  <a:schemeClr val="tx1">
                    <a:lumMod val="75000"/>
                    <a:lumOff val="25000"/>
                  </a:schemeClr>
                </a:solidFill>
                <a:latin typeface="Century Gothic" panose="020B0502020202020204" pitchFamily="34" charset="0"/>
              </a:rPr>
              <a:t>Women sensitized and encouraged to be proactive by playing key roles and representing women in their communities</a:t>
            </a:r>
          </a:p>
        </p:txBody>
      </p:sp>
      <p:grpSp>
        <p:nvGrpSpPr>
          <p:cNvPr id="53" name="Group 52">
            <a:extLst>
              <a:ext uri="{FF2B5EF4-FFF2-40B4-BE49-F238E27FC236}">
                <a16:creationId xmlns:a16="http://schemas.microsoft.com/office/drawing/2014/main" id="{C7571E2E-D65D-F34A-909F-71AB5C97C1D6}"/>
              </a:ext>
            </a:extLst>
          </p:cNvPr>
          <p:cNvGrpSpPr/>
          <p:nvPr/>
        </p:nvGrpSpPr>
        <p:grpSpPr>
          <a:xfrm>
            <a:off x="6429695" y="3805427"/>
            <a:ext cx="4804549" cy="1721049"/>
            <a:chOff x="5046482" y="3657904"/>
            <a:chExt cx="4804549" cy="1721049"/>
          </a:xfrm>
        </p:grpSpPr>
        <p:sp>
          <p:nvSpPr>
            <p:cNvPr id="10" name="TextBox 9">
              <a:extLst>
                <a:ext uri="{FF2B5EF4-FFF2-40B4-BE49-F238E27FC236}">
                  <a16:creationId xmlns:a16="http://schemas.microsoft.com/office/drawing/2014/main" id="{F023AF3D-B237-DE40-89AF-F50C1B0DBD8D}"/>
                </a:ext>
              </a:extLst>
            </p:cNvPr>
            <p:cNvSpPr txBox="1"/>
            <p:nvPr/>
          </p:nvSpPr>
          <p:spPr>
            <a:xfrm>
              <a:off x="5046482" y="4357914"/>
              <a:ext cx="1314893" cy="1015663"/>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30.000+</a:t>
              </a:r>
            </a:p>
            <a:p>
              <a:pPr algn="ctr"/>
              <a:r>
                <a:rPr lang="en-US" sz="1200" dirty="0">
                  <a:solidFill>
                    <a:schemeClr val="tx1">
                      <a:lumMod val="65000"/>
                      <a:lumOff val="35000"/>
                    </a:schemeClr>
                  </a:solidFill>
                  <a:latin typeface="Century Gothic" panose="020B0502020202020204" pitchFamily="34" charset="0"/>
                </a:rPr>
                <a:t>Women estimated to be empowered</a:t>
              </a:r>
            </a:p>
          </p:txBody>
        </p:sp>
        <p:cxnSp>
          <p:nvCxnSpPr>
            <p:cNvPr id="14" name="Straight Connector 13">
              <a:extLst>
                <a:ext uri="{FF2B5EF4-FFF2-40B4-BE49-F238E27FC236}">
                  <a16:creationId xmlns:a16="http://schemas.microsoft.com/office/drawing/2014/main" id="{03183E96-384A-F747-9BC3-DC287A3408EC}"/>
                </a:ext>
              </a:extLst>
            </p:cNvPr>
            <p:cNvCxnSpPr>
              <a:cxnSpLocks/>
            </p:cNvCxnSpPr>
            <p:nvPr/>
          </p:nvCxnSpPr>
          <p:spPr>
            <a:xfrm flipH="1">
              <a:off x="6496714" y="3669321"/>
              <a:ext cx="2280" cy="1458034"/>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82A52A9-84B6-0B47-A079-D174A3B353A0}"/>
                </a:ext>
              </a:extLst>
            </p:cNvPr>
            <p:cNvSpPr txBox="1"/>
            <p:nvPr/>
          </p:nvSpPr>
          <p:spPr>
            <a:xfrm>
              <a:off x="6659441" y="4363290"/>
              <a:ext cx="1409554" cy="1015663"/>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300,000+</a:t>
              </a:r>
            </a:p>
            <a:p>
              <a:pPr algn="ctr"/>
              <a:r>
                <a:rPr lang="en-US" sz="1200" dirty="0">
                  <a:solidFill>
                    <a:schemeClr val="tx1">
                      <a:lumMod val="65000"/>
                      <a:lumOff val="35000"/>
                    </a:schemeClr>
                  </a:solidFill>
                  <a:latin typeface="Century Gothic" panose="020B0502020202020204" pitchFamily="34" charset="0"/>
                </a:rPr>
                <a:t>households to be potentially impacted directly</a:t>
              </a:r>
            </a:p>
          </p:txBody>
        </p:sp>
        <p:sp>
          <p:nvSpPr>
            <p:cNvPr id="32" name="TextBox 31">
              <a:extLst>
                <a:ext uri="{FF2B5EF4-FFF2-40B4-BE49-F238E27FC236}">
                  <a16:creationId xmlns:a16="http://schemas.microsoft.com/office/drawing/2014/main" id="{34E85F4F-43E7-4142-9307-E810226CF171}"/>
                </a:ext>
              </a:extLst>
            </p:cNvPr>
            <p:cNvSpPr txBox="1"/>
            <p:nvPr/>
          </p:nvSpPr>
          <p:spPr>
            <a:xfrm>
              <a:off x="8133363" y="4357914"/>
              <a:ext cx="1715388" cy="830997"/>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Standard of living</a:t>
              </a:r>
            </a:p>
            <a:p>
              <a:pPr algn="ctr"/>
              <a:r>
                <a:rPr lang="en-US" sz="1200" dirty="0">
                  <a:solidFill>
                    <a:schemeClr val="tx1">
                      <a:lumMod val="65000"/>
                      <a:lumOff val="35000"/>
                    </a:schemeClr>
                  </a:solidFill>
                  <a:latin typeface="Century Gothic" panose="020B0502020202020204" pitchFamily="34" charset="0"/>
                </a:rPr>
                <a:t>To be improved on across selected communities </a:t>
              </a:r>
            </a:p>
          </p:txBody>
        </p:sp>
        <p:cxnSp>
          <p:nvCxnSpPr>
            <p:cNvPr id="35" name="Straight Connector 34">
              <a:extLst>
                <a:ext uri="{FF2B5EF4-FFF2-40B4-BE49-F238E27FC236}">
                  <a16:creationId xmlns:a16="http://schemas.microsoft.com/office/drawing/2014/main" id="{3EDEAC8E-CC8E-B741-9315-F62145D95B5B}"/>
                </a:ext>
              </a:extLst>
            </p:cNvPr>
            <p:cNvCxnSpPr>
              <a:cxnSpLocks/>
            </p:cNvCxnSpPr>
            <p:nvPr/>
          </p:nvCxnSpPr>
          <p:spPr>
            <a:xfrm flipH="1">
              <a:off x="8100880" y="3675476"/>
              <a:ext cx="2280" cy="1458034"/>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9E84A26-5786-E647-A980-F3A0746EA57A}"/>
                </a:ext>
              </a:extLst>
            </p:cNvPr>
            <p:cNvCxnSpPr>
              <a:cxnSpLocks/>
            </p:cNvCxnSpPr>
            <p:nvPr/>
          </p:nvCxnSpPr>
          <p:spPr>
            <a:xfrm flipH="1">
              <a:off x="9848751" y="3669321"/>
              <a:ext cx="2280" cy="1458034"/>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750FC0C4-0042-EA44-B1E3-37B7519723E5}"/>
                </a:ext>
              </a:extLst>
            </p:cNvPr>
            <p:cNvGrpSpPr/>
            <p:nvPr/>
          </p:nvGrpSpPr>
          <p:grpSpPr>
            <a:xfrm>
              <a:off x="8714613" y="3657904"/>
              <a:ext cx="550300" cy="550300"/>
              <a:chOff x="8714613" y="3657904"/>
              <a:chExt cx="550300" cy="550300"/>
            </a:xfrm>
          </p:grpSpPr>
          <p:sp>
            <p:nvSpPr>
              <p:cNvPr id="19" name="Oval 18">
                <a:extLst>
                  <a:ext uri="{FF2B5EF4-FFF2-40B4-BE49-F238E27FC236}">
                    <a16:creationId xmlns:a16="http://schemas.microsoft.com/office/drawing/2014/main" id="{E77E5E99-69F1-984E-BBFA-C6A0944DB54B}"/>
                  </a:ext>
                </a:extLst>
              </p:cNvPr>
              <p:cNvSpPr/>
              <p:nvPr/>
            </p:nvSpPr>
            <p:spPr>
              <a:xfrm>
                <a:off x="8714613" y="3657904"/>
                <a:ext cx="550300" cy="550300"/>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Money with solid fill">
                <a:extLst>
                  <a:ext uri="{FF2B5EF4-FFF2-40B4-BE49-F238E27FC236}">
                    <a16:creationId xmlns:a16="http://schemas.microsoft.com/office/drawing/2014/main" id="{994EB9B0-5EC6-324F-A048-B16031EBFFC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787628" y="3710915"/>
                <a:ext cx="395420" cy="395420"/>
              </a:xfrm>
              <a:prstGeom prst="rect">
                <a:avLst/>
              </a:prstGeom>
            </p:spPr>
          </p:pic>
        </p:grpSp>
        <p:grpSp>
          <p:nvGrpSpPr>
            <p:cNvPr id="49" name="Group 48">
              <a:extLst>
                <a:ext uri="{FF2B5EF4-FFF2-40B4-BE49-F238E27FC236}">
                  <a16:creationId xmlns:a16="http://schemas.microsoft.com/office/drawing/2014/main" id="{3162589B-B2C2-8345-86FD-FFD3489A1348}"/>
                </a:ext>
              </a:extLst>
            </p:cNvPr>
            <p:cNvGrpSpPr/>
            <p:nvPr/>
          </p:nvGrpSpPr>
          <p:grpSpPr>
            <a:xfrm>
              <a:off x="5412883" y="3682187"/>
              <a:ext cx="550300" cy="550300"/>
              <a:chOff x="5412883" y="3682187"/>
              <a:chExt cx="550300" cy="550300"/>
            </a:xfrm>
          </p:grpSpPr>
          <p:sp>
            <p:nvSpPr>
              <p:cNvPr id="15" name="Oval 14">
                <a:extLst>
                  <a:ext uri="{FF2B5EF4-FFF2-40B4-BE49-F238E27FC236}">
                    <a16:creationId xmlns:a16="http://schemas.microsoft.com/office/drawing/2014/main" id="{6A31B56C-C26C-FF43-89AA-9FFE34784332}"/>
                  </a:ext>
                </a:extLst>
              </p:cNvPr>
              <p:cNvSpPr/>
              <p:nvPr/>
            </p:nvSpPr>
            <p:spPr>
              <a:xfrm>
                <a:off x="5412883" y="3682187"/>
                <a:ext cx="550300" cy="550300"/>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Graphic 43" descr="Group of women with solid fill">
                <a:extLst>
                  <a:ext uri="{FF2B5EF4-FFF2-40B4-BE49-F238E27FC236}">
                    <a16:creationId xmlns:a16="http://schemas.microsoft.com/office/drawing/2014/main" id="{9F5D97BE-4614-A348-9F30-D4B332F4DA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83064" y="3758679"/>
                <a:ext cx="402197" cy="402197"/>
              </a:xfrm>
              <a:prstGeom prst="rect">
                <a:avLst/>
              </a:prstGeom>
            </p:spPr>
          </p:pic>
        </p:grpSp>
        <p:grpSp>
          <p:nvGrpSpPr>
            <p:cNvPr id="50" name="Group 49">
              <a:extLst>
                <a:ext uri="{FF2B5EF4-FFF2-40B4-BE49-F238E27FC236}">
                  <a16:creationId xmlns:a16="http://schemas.microsoft.com/office/drawing/2014/main" id="{4B17DCFF-3500-7043-ADF6-D0717F4E2254}"/>
                </a:ext>
              </a:extLst>
            </p:cNvPr>
            <p:cNvGrpSpPr/>
            <p:nvPr/>
          </p:nvGrpSpPr>
          <p:grpSpPr>
            <a:xfrm>
              <a:off x="7145329" y="3684135"/>
              <a:ext cx="550300" cy="550300"/>
              <a:chOff x="7145329" y="3684135"/>
              <a:chExt cx="550300" cy="550300"/>
            </a:xfrm>
          </p:grpSpPr>
          <p:sp>
            <p:nvSpPr>
              <p:cNvPr id="18" name="Oval 17">
                <a:extLst>
                  <a:ext uri="{FF2B5EF4-FFF2-40B4-BE49-F238E27FC236}">
                    <a16:creationId xmlns:a16="http://schemas.microsoft.com/office/drawing/2014/main" id="{B12AFDD1-0AE9-234A-B426-460E0F2FF4BE}"/>
                  </a:ext>
                </a:extLst>
              </p:cNvPr>
              <p:cNvSpPr/>
              <p:nvPr/>
            </p:nvSpPr>
            <p:spPr>
              <a:xfrm>
                <a:off x="7145329" y="3684135"/>
                <a:ext cx="550300" cy="550300"/>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Family with boy with solid fill">
                <a:extLst>
                  <a:ext uri="{FF2B5EF4-FFF2-40B4-BE49-F238E27FC236}">
                    <a16:creationId xmlns:a16="http://schemas.microsoft.com/office/drawing/2014/main" id="{10D83CAD-BEC7-6F44-8036-82342E98E995}"/>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45362" y="3751670"/>
                <a:ext cx="397637" cy="397637"/>
              </a:xfrm>
              <a:prstGeom prst="rect">
                <a:avLst/>
              </a:prstGeom>
            </p:spPr>
          </p:pic>
        </p:grpSp>
      </p:grpSp>
      <p:sp>
        <p:nvSpPr>
          <p:cNvPr id="12" name="Slide Number Placeholder 11">
            <a:extLst>
              <a:ext uri="{FF2B5EF4-FFF2-40B4-BE49-F238E27FC236}">
                <a16:creationId xmlns:a16="http://schemas.microsoft.com/office/drawing/2014/main" id="{36F83A73-C043-F543-9070-1B35D2AB38E1}"/>
              </a:ext>
            </a:extLst>
          </p:cNvPr>
          <p:cNvSpPr>
            <a:spLocks noGrp="1"/>
          </p:cNvSpPr>
          <p:nvPr>
            <p:ph type="sldNum" sz="quarter" idx="12"/>
          </p:nvPr>
        </p:nvSpPr>
        <p:spPr/>
        <p:txBody>
          <a:bodyPr/>
          <a:lstStyle/>
          <a:p>
            <a:fld id="{396CE113-FF57-7649-A2EE-772FBDF6E8DF}" type="slidenum">
              <a:rPr lang="en-US" smtClean="0"/>
              <a:t>22</a:t>
            </a:fld>
            <a:endParaRPr lang="en-US" dirty="0"/>
          </a:p>
        </p:txBody>
      </p:sp>
      <p:pic>
        <p:nvPicPr>
          <p:cNvPr id="38" name="Picture 37" descr="A picture containing food&#10;&#10;Description automatically generated">
            <a:extLst>
              <a:ext uri="{FF2B5EF4-FFF2-40B4-BE49-F238E27FC236}">
                <a16:creationId xmlns:a16="http://schemas.microsoft.com/office/drawing/2014/main" id="{1ACCF958-CBCF-4343-B277-37B259DDC5D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
        <p:nvSpPr>
          <p:cNvPr id="39" name="Rectangle 38">
            <a:extLst>
              <a:ext uri="{FF2B5EF4-FFF2-40B4-BE49-F238E27FC236}">
                <a16:creationId xmlns:a16="http://schemas.microsoft.com/office/drawing/2014/main" id="{AA55EAD7-A4C2-BA4A-B69F-9831F2367895}"/>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41" name="TextBox 40">
            <a:extLst>
              <a:ext uri="{FF2B5EF4-FFF2-40B4-BE49-F238E27FC236}">
                <a16:creationId xmlns:a16="http://schemas.microsoft.com/office/drawing/2014/main" id="{66A54E5B-E262-F245-B6D5-04B62C69027E}"/>
              </a:ext>
            </a:extLst>
          </p:cNvPr>
          <p:cNvSpPr txBox="1"/>
          <p:nvPr/>
        </p:nvSpPr>
        <p:spPr>
          <a:xfrm>
            <a:off x="2831197" y="491202"/>
            <a:ext cx="4775666"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Gender Mainstreaming</a:t>
            </a:r>
            <a:endParaRPr lang="en-US" sz="800" b="1" dirty="0">
              <a:solidFill>
                <a:schemeClr val="tx1">
                  <a:lumMod val="75000"/>
                  <a:lumOff val="25000"/>
                </a:schemeClr>
              </a:solidFill>
              <a:latin typeface="Century Gothic" panose="020B0502020202020204" pitchFamily="34" charset="0"/>
            </a:endParaRPr>
          </a:p>
        </p:txBody>
      </p:sp>
      <p:cxnSp>
        <p:nvCxnSpPr>
          <p:cNvPr id="43" name="Straight Connector 42">
            <a:extLst>
              <a:ext uri="{FF2B5EF4-FFF2-40B4-BE49-F238E27FC236}">
                <a16:creationId xmlns:a16="http://schemas.microsoft.com/office/drawing/2014/main" id="{2F75AF6A-AE59-7443-A61B-A760FA8690AE}"/>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A82F95-8911-514D-B7E4-3BBE0E1DDF8C}"/>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926AB35D-5A16-FB4D-B719-908ABA6A9034}"/>
              </a:ext>
            </a:extLst>
          </p:cNvPr>
          <p:cNvSpPr/>
          <p:nvPr/>
        </p:nvSpPr>
        <p:spPr>
          <a:xfrm>
            <a:off x="827647" y="2033646"/>
            <a:ext cx="4775666" cy="830997"/>
          </a:xfrm>
          <a:prstGeom prst="rect">
            <a:avLst/>
          </a:prstGeom>
        </p:spPr>
        <p:txBody>
          <a:bodyPr wrap="square">
            <a:spAutoFit/>
          </a:bodyPr>
          <a:lstStyle/>
          <a:p>
            <a:r>
              <a:rPr lang="en-GB" sz="1200" dirty="0">
                <a:solidFill>
                  <a:schemeClr val="tx1">
                    <a:lumMod val="75000"/>
                    <a:lumOff val="25000"/>
                  </a:schemeClr>
                </a:solidFill>
                <a:latin typeface="Century Gothic" panose="020B0502020202020204" pitchFamily="34" charset="0"/>
              </a:rPr>
              <a:t>Providing in-house gender inclusion trainings as well as networking opportunities for women within the REA and power sector at large, as a strategy to retain, empower and promote career advancement for the women.</a:t>
            </a:r>
            <a:endParaRPr lang="en-US" sz="1200" dirty="0">
              <a:solidFill>
                <a:schemeClr val="tx1">
                  <a:lumMod val="75000"/>
                  <a:lumOff val="25000"/>
                </a:schemeClr>
              </a:solidFill>
            </a:endParaRPr>
          </a:p>
        </p:txBody>
      </p:sp>
      <p:sp>
        <p:nvSpPr>
          <p:cNvPr id="57" name="Rectangle 56">
            <a:extLst>
              <a:ext uri="{FF2B5EF4-FFF2-40B4-BE49-F238E27FC236}">
                <a16:creationId xmlns:a16="http://schemas.microsoft.com/office/drawing/2014/main" id="{D3B0D586-4719-CF4F-93EC-357CF4AE081F}"/>
              </a:ext>
            </a:extLst>
          </p:cNvPr>
          <p:cNvSpPr/>
          <p:nvPr/>
        </p:nvSpPr>
        <p:spPr>
          <a:xfrm>
            <a:off x="827647" y="5156710"/>
            <a:ext cx="4788930" cy="1200329"/>
          </a:xfrm>
          <a:prstGeom prst="rect">
            <a:avLst/>
          </a:prstGeom>
        </p:spPr>
        <p:txBody>
          <a:bodyPr wrap="square">
            <a:spAutoFit/>
          </a:bodyPr>
          <a:lstStyle/>
          <a:p>
            <a:pPr marL="285750" lvl="0" indent="-2857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latin typeface="Century Gothic" panose="020B0502020202020204" pitchFamily="34" charset="0"/>
              </a:rPr>
              <a:t>Increased the number of women in management roles from </a:t>
            </a:r>
            <a:r>
              <a:rPr lang="en-US" sz="1200" b="1" dirty="0">
                <a:solidFill>
                  <a:schemeClr val="tx1">
                    <a:lumMod val="75000"/>
                    <a:lumOff val="25000"/>
                  </a:schemeClr>
                </a:solidFill>
                <a:latin typeface="Century Gothic" panose="020B0502020202020204" pitchFamily="34" charset="0"/>
              </a:rPr>
              <a:t>1 to 6</a:t>
            </a:r>
            <a:r>
              <a:rPr lang="en-US" sz="1200" dirty="0">
                <a:solidFill>
                  <a:schemeClr val="tx1">
                    <a:lumMod val="75000"/>
                    <a:lumOff val="25000"/>
                  </a:schemeClr>
                </a:solidFill>
                <a:latin typeface="Century Gothic" panose="020B0502020202020204" pitchFamily="34" charset="0"/>
              </a:rPr>
              <a:t>; </a:t>
            </a:r>
          </a:p>
          <a:p>
            <a:pPr marL="285750" lvl="0" indent="-2857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latin typeface="Century Gothic" panose="020B0502020202020204" pitchFamily="34" charset="0"/>
              </a:rPr>
              <a:t>Ensured that over </a:t>
            </a:r>
            <a:r>
              <a:rPr lang="en-US" sz="1200" b="1" dirty="0">
                <a:solidFill>
                  <a:schemeClr val="tx1">
                    <a:lumMod val="75000"/>
                    <a:lumOff val="25000"/>
                  </a:schemeClr>
                </a:solidFill>
                <a:latin typeface="Century Gothic" panose="020B0502020202020204" pitchFamily="34" charset="0"/>
              </a:rPr>
              <a:t>25 female </a:t>
            </a:r>
            <a:r>
              <a:rPr lang="en-US" sz="1200" dirty="0">
                <a:solidFill>
                  <a:schemeClr val="tx1">
                    <a:lumMod val="75000"/>
                    <a:lumOff val="25000"/>
                  </a:schemeClr>
                </a:solidFill>
                <a:latin typeface="Century Gothic" panose="020B0502020202020204" pitchFamily="34" charset="0"/>
              </a:rPr>
              <a:t>project managers are working across the various REA initiatives; </a:t>
            </a:r>
          </a:p>
          <a:p>
            <a:pPr marL="285750" lvl="0" indent="-2857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latin typeface="Century Gothic" panose="020B0502020202020204" pitchFamily="34" charset="0"/>
              </a:rPr>
              <a:t>Organized various gender-focused workshops and trainings, etc</a:t>
            </a:r>
            <a:r>
              <a:rPr lang="en-US" sz="1100" dirty="0">
                <a:solidFill>
                  <a:schemeClr val="tx1">
                    <a:lumMod val="75000"/>
                    <a:lumOff val="25000"/>
                  </a:schemeClr>
                </a:solidFill>
                <a:latin typeface="Century Gothic" panose="020B0502020202020204" pitchFamily="34" charset="0"/>
              </a:rPr>
              <a:t>.</a:t>
            </a:r>
          </a:p>
        </p:txBody>
      </p:sp>
      <p:grpSp>
        <p:nvGrpSpPr>
          <p:cNvPr id="58" name="Group 57">
            <a:extLst>
              <a:ext uri="{FF2B5EF4-FFF2-40B4-BE49-F238E27FC236}">
                <a16:creationId xmlns:a16="http://schemas.microsoft.com/office/drawing/2014/main" id="{A6DA657C-1859-D34E-853A-8DFDAC01902C}"/>
              </a:ext>
            </a:extLst>
          </p:cNvPr>
          <p:cNvGrpSpPr/>
          <p:nvPr/>
        </p:nvGrpSpPr>
        <p:grpSpPr>
          <a:xfrm>
            <a:off x="567194" y="3067494"/>
            <a:ext cx="5049384" cy="2024904"/>
            <a:chOff x="6963646" y="3136759"/>
            <a:chExt cx="5049384" cy="2024904"/>
          </a:xfrm>
        </p:grpSpPr>
        <p:sp>
          <p:nvSpPr>
            <p:cNvPr id="60" name="TextBox 59">
              <a:extLst>
                <a:ext uri="{FF2B5EF4-FFF2-40B4-BE49-F238E27FC236}">
                  <a16:creationId xmlns:a16="http://schemas.microsoft.com/office/drawing/2014/main" id="{08D5D2FA-3A1F-2E4C-9812-58F829D938AA}"/>
                </a:ext>
              </a:extLst>
            </p:cNvPr>
            <p:cNvSpPr txBox="1"/>
            <p:nvPr/>
          </p:nvSpPr>
          <p:spPr>
            <a:xfrm>
              <a:off x="8324548" y="3776668"/>
              <a:ext cx="2036088" cy="1200329"/>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Platform to connect industry experts </a:t>
              </a:r>
            </a:p>
            <a:p>
              <a:pPr algn="ctr"/>
              <a:r>
                <a:rPr lang="en-US" sz="1200" dirty="0">
                  <a:solidFill>
                    <a:schemeClr val="tx1">
                      <a:lumMod val="75000"/>
                      <a:lumOff val="25000"/>
                    </a:schemeClr>
                  </a:solidFill>
                  <a:latin typeface="Century Gothic" panose="020B0502020202020204" pitchFamily="34" charset="0"/>
                </a:rPr>
                <a:t>to other women in the power who are seeking career opportunities/ guidance</a:t>
              </a:r>
            </a:p>
          </p:txBody>
        </p:sp>
        <p:sp>
          <p:nvSpPr>
            <p:cNvPr id="61" name="TextBox 60">
              <a:extLst>
                <a:ext uri="{FF2B5EF4-FFF2-40B4-BE49-F238E27FC236}">
                  <a16:creationId xmlns:a16="http://schemas.microsoft.com/office/drawing/2014/main" id="{BCF31E0F-2418-3642-BC82-83AC78B8C7E4}"/>
                </a:ext>
              </a:extLst>
            </p:cNvPr>
            <p:cNvSpPr txBox="1"/>
            <p:nvPr/>
          </p:nvSpPr>
          <p:spPr>
            <a:xfrm>
              <a:off x="10330953" y="3861305"/>
              <a:ext cx="1682077" cy="1015663"/>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Women taking on more active roles </a:t>
              </a:r>
            </a:p>
            <a:p>
              <a:pPr algn="ctr"/>
              <a:r>
                <a:rPr lang="en-US" sz="1200" dirty="0">
                  <a:solidFill>
                    <a:schemeClr val="tx1">
                      <a:lumMod val="75000"/>
                      <a:lumOff val="25000"/>
                    </a:schemeClr>
                  </a:solidFill>
                  <a:latin typeface="Century Gothic" panose="020B0502020202020204" pitchFamily="34" charset="0"/>
                </a:rPr>
                <a:t>and managerial positions in the power sector</a:t>
              </a:r>
            </a:p>
          </p:txBody>
        </p:sp>
        <p:sp>
          <p:nvSpPr>
            <p:cNvPr id="62" name="TextBox 61">
              <a:extLst>
                <a:ext uri="{FF2B5EF4-FFF2-40B4-BE49-F238E27FC236}">
                  <a16:creationId xmlns:a16="http://schemas.microsoft.com/office/drawing/2014/main" id="{2BDCBAE1-C0A8-4942-A29C-8E36371F10E3}"/>
                </a:ext>
              </a:extLst>
            </p:cNvPr>
            <p:cNvSpPr txBox="1"/>
            <p:nvPr/>
          </p:nvSpPr>
          <p:spPr>
            <a:xfrm>
              <a:off x="6963646" y="3776668"/>
              <a:ext cx="1438963" cy="1384995"/>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Increased women’s </a:t>
              </a:r>
              <a:r>
                <a:rPr lang="en-US" sz="1200" dirty="0">
                  <a:solidFill>
                    <a:schemeClr val="tx1">
                      <a:lumMod val="75000"/>
                      <a:lumOff val="25000"/>
                    </a:schemeClr>
                  </a:solidFill>
                  <a:latin typeface="Century Gothic" panose="020B0502020202020204" pitchFamily="34" charset="0"/>
                </a:rPr>
                <a:t>awareness on career opportunities in the power sector</a:t>
              </a:r>
            </a:p>
          </p:txBody>
        </p:sp>
        <p:cxnSp>
          <p:nvCxnSpPr>
            <p:cNvPr id="64" name="Straight Connector 63">
              <a:extLst>
                <a:ext uri="{FF2B5EF4-FFF2-40B4-BE49-F238E27FC236}">
                  <a16:creationId xmlns:a16="http://schemas.microsoft.com/office/drawing/2014/main" id="{77A50B71-F938-9A49-B086-50B7B1EE1EB2}"/>
                </a:ext>
              </a:extLst>
            </p:cNvPr>
            <p:cNvCxnSpPr>
              <a:cxnSpLocks/>
            </p:cNvCxnSpPr>
            <p:nvPr/>
          </p:nvCxnSpPr>
          <p:spPr>
            <a:xfrm>
              <a:off x="8396875" y="3193266"/>
              <a:ext cx="5714" cy="1673110"/>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1E779E7-E6C0-194E-9FE3-B9B15FA7F053}"/>
                </a:ext>
              </a:extLst>
            </p:cNvPr>
            <p:cNvCxnSpPr>
              <a:cxnSpLocks/>
            </p:cNvCxnSpPr>
            <p:nvPr/>
          </p:nvCxnSpPr>
          <p:spPr>
            <a:xfrm>
              <a:off x="10291603" y="3136759"/>
              <a:ext cx="5714" cy="1673110"/>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4A5ECC0F-9500-D84E-A92F-0D324282CF6A}"/>
                </a:ext>
              </a:extLst>
            </p:cNvPr>
            <p:cNvGrpSpPr/>
            <p:nvPr/>
          </p:nvGrpSpPr>
          <p:grpSpPr>
            <a:xfrm>
              <a:off x="10906560" y="3219751"/>
              <a:ext cx="550300" cy="550300"/>
              <a:chOff x="10906560" y="3219751"/>
              <a:chExt cx="550300" cy="550300"/>
            </a:xfrm>
          </p:grpSpPr>
          <p:sp>
            <p:nvSpPr>
              <p:cNvPr id="76" name="Oval 75">
                <a:extLst>
                  <a:ext uri="{FF2B5EF4-FFF2-40B4-BE49-F238E27FC236}">
                    <a16:creationId xmlns:a16="http://schemas.microsoft.com/office/drawing/2014/main" id="{AE5E2B13-4032-074A-85AE-482004E4E468}"/>
                  </a:ext>
                </a:extLst>
              </p:cNvPr>
              <p:cNvSpPr/>
              <p:nvPr/>
            </p:nvSpPr>
            <p:spPr>
              <a:xfrm>
                <a:off x="10906560" y="3219751"/>
                <a:ext cx="550300" cy="550300"/>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Graphic 76" descr="Lecturer with solid fill">
                <a:extLst>
                  <a:ext uri="{FF2B5EF4-FFF2-40B4-BE49-F238E27FC236}">
                    <a16:creationId xmlns:a16="http://schemas.microsoft.com/office/drawing/2014/main" id="{5157D86B-2626-E94F-8F5C-0AB895DAA5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56616" y="3252147"/>
                <a:ext cx="472509" cy="472509"/>
              </a:xfrm>
              <a:prstGeom prst="rect">
                <a:avLst/>
              </a:prstGeom>
            </p:spPr>
          </p:pic>
        </p:grpSp>
        <p:grpSp>
          <p:nvGrpSpPr>
            <p:cNvPr id="67" name="Group 66">
              <a:extLst>
                <a:ext uri="{FF2B5EF4-FFF2-40B4-BE49-F238E27FC236}">
                  <a16:creationId xmlns:a16="http://schemas.microsoft.com/office/drawing/2014/main" id="{7A0C0C3D-C1A5-D74D-8247-D37DE7264C72}"/>
                </a:ext>
              </a:extLst>
            </p:cNvPr>
            <p:cNvGrpSpPr/>
            <p:nvPr/>
          </p:nvGrpSpPr>
          <p:grpSpPr>
            <a:xfrm>
              <a:off x="7354247" y="3206132"/>
              <a:ext cx="550300" cy="550300"/>
              <a:chOff x="7354247" y="3206132"/>
              <a:chExt cx="550300" cy="550300"/>
            </a:xfrm>
          </p:grpSpPr>
          <p:sp>
            <p:nvSpPr>
              <p:cNvPr id="74" name="Oval 73">
                <a:extLst>
                  <a:ext uri="{FF2B5EF4-FFF2-40B4-BE49-F238E27FC236}">
                    <a16:creationId xmlns:a16="http://schemas.microsoft.com/office/drawing/2014/main" id="{A1F46B49-D71A-C44B-9CF4-38D824EF20B3}"/>
                  </a:ext>
                </a:extLst>
              </p:cNvPr>
              <p:cNvSpPr/>
              <p:nvPr/>
            </p:nvSpPr>
            <p:spPr>
              <a:xfrm>
                <a:off x="7354247" y="3206132"/>
                <a:ext cx="550300" cy="550300"/>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Graphic 74" descr="Electrician female with solid fill">
                <a:extLst>
                  <a:ext uri="{FF2B5EF4-FFF2-40B4-BE49-F238E27FC236}">
                    <a16:creationId xmlns:a16="http://schemas.microsoft.com/office/drawing/2014/main" id="{E65267B6-1FA4-CA43-9164-EA947C7037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27806" y="3277646"/>
                <a:ext cx="409955" cy="409955"/>
              </a:xfrm>
              <a:prstGeom prst="rect">
                <a:avLst/>
              </a:prstGeom>
            </p:spPr>
          </p:pic>
        </p:grpSp>
        <p:grpSp>
          <p:nvGrpSpPr>
            <p:cNvPr id="68" name="Group 67">
              <a:extLst>
                <a:ext uri="{FF2B5EF4-FFF2-40B4-BE49-F238E27FC236}">
                  <a16:creationId xmlns:a16="http://schemas.microsoft.com/office/drawing/2014/main" id="{4CD4FD46-7CBC-8C4A-8CEB-F5D2A13BE022}"/>
                </a:ext>
              </a:extLst>
            </p:cNvPr>
            <p:cNvGrpSpPr/>
            <p:nvPr/>
          </p:nvGrpSpPr>
          <p:grpSpPr>
            <a:xfrm>
              <a:off x="9033480" y="3200137"/>
              <a:ext cx="550300" cy="550300"/>
              <a:chOff x="9033480" y="3200137"/>
              <a:chExt cx="550300" cy="550300"/>
            </a:xfrm>
          </p:grpSpPr>
          <p:sp>
            <p:nvSpPr>
              <p:cNvPr id="72" name="Oval 71">
                <a:extLst>
                  <a:ext uri="{FF2B5EF4-FFF2-40B4-BE49-F238E27FC236}">
                    <a16:creationId xmlns:a16="http://schemas.microsoft.com/office/drawing/2014/main" id="{5188B0BF-C8F4-0049-9E4B-7CD9D64B90A2}"/>
                  </a:ext>
                </a:extLst>
              </p:cNvPr>
              <p:cNvSpPr/>
              <p:nvPr/>
            </p:nvSpPr>
            <p:spPr>
              <a:xfrm>
                <a:off x="9033480" y="3200137"/>
                <a:ext cx="550300" cy="550300"/>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descr="Programmer female with solid fill">
                <a:extLst>
                  <a:ext uri="{FF2B5EF4-FFF2-40B4-BE49-F238E27FC236}">
                    <a16:creationId xmlns:a16="http://schemas.microsoft.com/office/drawing/2014/main" id="{8F617650-1CE4-8F40-A0AE-4F773299917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04885" y="3226368"/>
                <a:ext cx="428487" cy="428487"/>
              </a:xfrm>
              <a:prstGeom prst="rect">
                <a:avLst/>
              </a:prstGeom>
            </p:spPr>
          </p:pic>
        </p:grpSp>
      </p:grpSp>
      <p:cxnSp>
        <p:nvCxnSpPr>
          <p:cNvPr id="78" name="Straight Connector 77">
            <a:extLst>
              <a:ext uri="{FF2B5EF4-FFF2-40B4-BE49-F238E27FC236}">
                <a16:creationId xmlns:a16="http://schemas.microsoft.com/office/drawing/2014/main" id="{9ECFF46A-2E7C-B74E-8367-D77C9CEB63BD}"/>
              </a:ext>
            </a:extLst>
          </p:cNvPr>
          <p:cNvCxnSpPr>
            <a:cxnSpLocks/>
          </p:cNvCxnSpPr>
          <p:nvPr/>
        </p:nvCxnSpPr>
        <p:spPr>
          <a:xfrm flipV="1">
            <a:off x="5940071" y="1588547"/>
            <a:ext cx="0" cy="5035576"/>
          </a:xfrm>
          <a:prstGeom prst="line">
            <a:avLst/>
          </a:prstGeom>
          <a:ln w="12700">
            <a:solidFill>
              <a:srgbClr val="00632D"/>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AA1D669-C059-6547-BFAE-D5C816C0FD25}"/>
              </a:ext>
            </a:extLst>
          </p:cNvPr>
          <p:cNvSpPr txBox="1"/>
          <p:nvPr/>
        </p:nvSpPr>
        <p:spPr>
          <a:xfrm>
            <a:off x="1611034" y="1430685"/>
            <a:ext cx="2667718" cy="400110"/>
          </a:xfrm>
          <a:prstGeom prst="rect">
            <a:avLst/>
          </a:prstGeom>
          <a:noFill/>
        </p:spPr>
        <p:txBody>
          <a:bodyPr wrap="none" rtlCol="0">
            <a:spAutoFit/>
          </a:bodyPr>
          <a:lstStyle/>
          <a:p>
            <a:r>
              <a:rPr lang="en-US" sz="2000" b="1" dirty="0">
                <a:solidFill>
                  <a:schemeClr val="tx1">
                    <a:lumMod val="75000"/>
                    <a:lumOff val="25000"/>
                  </a:schemeClr>
                </a:solidFill>
                <a:latin typeface="Century Gothic" panose="020B0502020202020204" pitchFamily="34" charset="0"/>
              </a:rPr>
              <a:t>Professional Women</a:t>
            </a:r>
            <a:endParaRPr lang="en-US" sz="500" b="1" dirty="0">
              <a:solidFill>
                <a:schemeClr val="tx1">
                  <a:lumMod val="75000"/>
                  <a:lumOff val="25000"/>
                </a:schemeClr>
              </a:solidFill>
              <a:latin typeface="Century Gothic" panose="020B0502020202020204" pitchFamily="34" charset="0"/>
            </a:endParaRPr>
          </a:p>
        </p:txBody>
      </p:sp>
      <p:sp>
        <p:nvSpPr>
          <p:cNvPr id="80" name="TextBox 79">
            <a:extLst>
              <a:ext uri="{FF2B5EF4-FFF2-40B4-BE49-F238E27FC236}">
                <a16:creationId xmlns:a16="http://schemas.microsoft.com/office/drawing/2014/main" id="{66248786-73FB-D64A-AADC-952E99F09A28}"/>
              </a:ext>
            </a:extLst>
          </p:cNvPr>
          <p:cNvSpPr txBox="1"/>
          <p:nvPr/>
        </p:nvSpPr>
        <p:spPr>
          <a:xfrm>
            <a:off x="7766413" y="1438160"/>
            <a:ext cx="2709396" cy="400110"/>
          </a:xfrm>
          <a:prstGeom prst="rect">
            <a:avLst/>
          </a:prstGeom>
          <a:noFill/>
        </p:spPr>
        <p:txBody>
          <a:bodyPr wrap="none" rtlCol="0">
            <a:spAutoFit/>
          </a:bodyPr>
          <a:lstStyle/>
          <a:p>
            <a:r>
              <a:rPr lang="en-US" sz="2000" b="1" dirty="0">
                <a:solidFill>
                  <a:schemeClr val="tx1">
                    <a:lumMod val="75000"/>
                    <a:lumOff val="25000"/>
                  </a:schemeClr>
                </a:solidFill>
                <a:latin typeface="Century Gothic" panose="020B0502020202020204" pitchFamily="34" charset="0"/>
              </a:rPr>
              <a:t>Community Women</a:t>
            </a:r>
            <a:endParaRPr lang="en-US" sz="5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275617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232C5EC1-08AB-5A4A-92D5-DDB6C514769C}"/>
              </a:ext>
            </a:extLst>
          </p:cNvPr>
          <p:cNvGrpSpPr/>
          <p:nvPr/>
        </p:nvGrpSpPr>
        <p:grpSpPr>
          <a:xfrm>
            <a:off x="748576" y="1300452"/>
            <a:ext cx="6753780" cy="5369690"/>
            <a:chOff x="1181710" y="1300452"/>
            <a:chExt cx="6753780" cy="5369690"/>
          </a:xfrm>
        </p:grpSpPr>
        <p:sp>
          <p:nvSpPr>
            <p:cNvPr id="3" name="Rectangle 2">
              <a:extLst>
                <a:ext uri="{FF2B5EF4-FFF2-40B4-BE49-F238E27FC236}">
                  <a16:creationId xmlns:a16="http://schemas.microsoft.com/office/drawing/2014/main" id="{36AEE42C-7D46-4D48-87D0-9B31F9D5FE4C}"/>
                </a:ext>
              </a:extLst>
            </p:cNvPr>
            <p:cNvSpPr/>
            <p:nvPr/>
          </p:nvSpPr>
          <p:spPr>
            <a:xfrm>
              <a:off x="1181710" y="1300452"/>
              <a:ext cx="79558" cy="5264834"/>
            </a:xfrm>
            <a:prstGeom prst="rect">
              <a:avLst/>
            </a:prstGeom>
            <a:solidFill>
              <a:srgbClr val="00632D"/>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37E8EB6-888F-D24E-ACAC-2371F0B574F0}"/>
                </a:ext>
              </a:extLst>
            </p:cNvPr>
            <p:cNvGrpSpPr/>
            <p:nvPr/>
          </p:nvGrpSpPr>
          <p:grpSpPr>
            <a:xfrm>
              <a:off x="1665016" y="1742099"/>
              <a:ext cx="2229490" cy="830997"/>
              <a:chOff x="1665016" y="1742099"/>
              <a:chExt cx="2229490" cy="830997"/>
            </a:xfrm>
          </p:grpSpPr>
          <p:sp>
            <p:nvSpPr>
              <p:cNvPr id="6" name="TextBox 5">
                <a:extLst>
                  <a:ext uri="{FF2B5EF4-FFF2-40B4-BE49-F238E27FC236}">
                    <a16:creationId xmlns:a16="http://schemas.microsoft.com/office/drawing/2014/main" id="{1CDD560B-A798-2D4D-BAF5-E7E41E8990F4}"/>
                  </a:ext>
                </a:extLst>
              </p:cNvPr>
              <p:cNvSpPr txBox="1"/>
              <p:nvPr/>
            </p:nvSpPr>
            <p:spPr>
              <a:xfrm>
                <a:off x="1665016" y="1742099"/>
                <a:ext cx="54854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1</a:t>
                </a:r>
              </a:p>
            </p:txBody>
          </p:sp>
          <p:sp>
            <p:nvSpPr>
              <p:cNvPr id="5" name="TextBox 4">
                <a:extLst>
                  <a:ext uri="{FF2B5EF4-FFF2-40B4-BE49-F238E27FC236}">
                    <a16:creationId xmlns:a16="http://schemas.microsoft.com/office/drawing/2014/main" id="{064974DB-5E6E-424D-905E-5A4118B32056}"/>
                  </a:ext>
                </a:extLst>
              </p:cNvPr>
              <p:cNvSpPr txBox="1"/>
              <p:nvPr/>
            </p:nvSpPr>
            <p:spPr>
              <a:xfrm>
                <a:off x="1757382" y="2002697"/>
                <a:ext cx="2137124"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Solar Power Naija</a:t>
                </a:r>
              </a:p>
            </p:txBody>
          </p:sp>
        </p:grpSp>
        <p:grpSp>
          <p:nvGrpSpPr>
            <p:cNvPr id="74" name="Group 73">
              <a:extLst>
                <a:ext uri="{FF2B5EF4-FFF2-40B4-BE49-F238E27FC236}">
                  <a16:creationId xmlns:a16="http://schemas.microsoft.com/office/drawing/2014/main" id="{DE243470-54D1-2B4B-B353-506F7D873C7F}"/>
                </a:ext>
              </a:extLst>
            </p:cNvPr>
            <p:cNvGrpSpPr/>
            <p:nvPr/>
          </p:nvGrpSpPr>
          <p:grpSpPr>
            <a:xfrm>
              <a:off x="1665016" y="2425212"/>
              <a:ext cx="3015975" cy="830997"/>
              <a:chOff x="1665016" y="2425212"/>
              <a:chExt cx="3015975" cy="830997"/>
            </a:xfrm>
          </p:grpSpPr>
          <p:sp>
            <p:nvSpPr>
              <p:cNvPr id="7" name="TextBox 6">
                <a:extLst>
                  <a:ext uri="{FF2B5EF4-FFF2-40B4-BE49-F238E27FC236}">
                    <a16:creationId xmlns:a16="http://schemas.microsoft.com/office/drawing/2014/main" id="{A50842BE-5DDC-8240-A980-D8B133FB7AC2}"/>
                  </a:ext>
                </a:extLst>
              </p:cNvPr>
              <p:cNvSpPr txBox="1"/>
              <p:nvPr/>
            </p:nvSpPr>
            <p:spPr>
              <a:xfrm>
                <a:off x="1665016" y="2425212"/>
                <a:ext cx="54854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5BEE733A-CE01-8D42-B022-22AFDCEC8B4F}"/>
                  </a:ext>
                </a:extLst>
              </p:cNvPr>
              <p:cNvSpPr txBox="1"/>
              <p:nvPr/>
            </p:nvSpPr>
            <p:spPr>
              <a:xfrm>
                <a:off x="1774426" y="2631087"/>
                <a:ext cx="2906565"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Rural Electrification Fund</a:t>
                </a:r>
              </a:p>
            </p:txBody>
          </p:sp>
        </p:grpSp>
        <p:grpSp>
          <p:nvGrpSpPr>
            <p:cNvPr id="75" name="Group 74">
              <a:extLst>
                <a:ext uri="{FF2B5EF4-FFF2-40B4-BE49-F238E27FC236}">
                  <a16:creationId xmlns:a16="http://schemas.microsoft.com/office/drawing/2014/main" id="{1A2F9960-FE73-A54E-AAAC-440A7D7C21F3}"/>
                </a:ext>
              </a:extLst>
            </p:cNvPr>
            <p:cNvGrpSpPr/>
            <p:nvPr/>
          </p:nvGrpSpPr>
          <p:grpSpPr>
            <a:xfrm>
              <a:off x="1665016" y="3089492"/>
              <a:ext cx="3506494" cy="830997"/>
              <a:chOff x="1665016" y="3089492"/>
              <a:chExt cx="3506494" cy="830997"/>
            </a:xfrm>
          </p:grpSpPr>
          <p:sp>
            <p:nvSpPr>
              <p:cNvPr id="9" name="TextBox 8">
                <a:extLst>
                  <a:ext uri="{FF2B5EF4-FFF2-40B4-BE49-F238E27FC236}">
                    <a16:creationId xmlns:a16="http://schemas.microsoft.com/office/drawing/2014/main" id="{8AA54C72-B8DA-1E41-9442-21E7BA188999}"/>
                  </a:ext>
                </a:extLst>
              </p:cNvPr>
              <p:cNvSpPr txBox="1"/>
              <p:nvPr/>
            </p:nvSpPr>
            <p:spPr>
              <a:xfrm>
                <a:off x="1665016" y="3089492"/>
                <a:ext cx="54854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0DBDAE9B-F8B2-0B4B-AF22-C65C8DB8F6B7}"/>
                  </a:ext>
                </a:extLst>
              </p:cNvPr>
              <p:cNvSpPr txBox="1"/>
              <p:nvPr/>
            </p:nvSpPr>
            <p:spPr>
              <a:xfrm>
                <a:off x="1774426" y="3320325"/>
                <a:ext cx="3397084"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Nigeria Electrification Project</a:t>
                </a:r>
              </a:p>
            </p:txBody>
          </p:sp>
        </p:grpSp>
        <p:grpSp>
          <p:nvGrpSpPr>
            <p:cNvPr id="76" name="Group 75">
              <a:extLst>
                <a:ext uri="{FF2B5EF4-FFF2-40B4-BE49-F238E27FC236}">
                  <a16:creationId xmlns:a16="http://schemas.microsoft.com/office/drawing/2014/main" id="{871841D9-4DD6-CE4D-B066-6345C61E9FE9}"/>
                </a:ext>
              </a:extLst>
            </p:cNvPr>
            <p:cNvGrpSpPr/>
            <p:nvPr/>
          </p:nvGrpSpPr>
          <p:grpSpPr>
            <a:xfrm>
              <a:off x="1714595" y="4475193"/>
              <a:ext cx="3942625" cy="830997"/>
              <a:chOff x="1714595" y="4475193"/>
              <a:chExt cx="3942625" cy="830997"/>
            </a:xfrm>
          </p:grpSpPr>
          <p:sp>
            <p:nvSpPr>
              <p:cNvPr id="11" name="TextBox 10">
                <a:extLst>
                  <a:ext uri="{FF2B5EF4-FFF2-40B4-BE49-F238E27FC236}">
                    <a16:creationId xmlns:a16="http://schemas.microsoft.com/office/drawing/2014/main" id="{03F00BBA-734C-D344-9249-679930FF72CA}"/>
                  </a:ext>
                </a:extLst>
              </p:cNvPr>
              <p:cNvSpPr txBox="1"/>
              <p:nvPr/>
            </p:nvSpPr>
            <p:spPr>
              <a:xfrm>
                <a:off x="1714595" y="4475193"/>
                <a:ext cx="54854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4</a:t>
                </a:r>
              </a:p>
            </p:txBody>
          </p:sp>
          <p:sp>
            <p:nvSpPr>
              <p:cNvPr id="12" name="TextBox 11">
                <a:extLst>
                  <a:ext uri="{FF2B5EF4-FFF2-40B4-BE49-F238E27FC236}">
                    <a16:creationId xmlns:a16="http://schemas.microsoft.com/office/drawing/2014/main" id="{F7A77D7C-AB8D-8B44-8810-B59355BFFF6B}"/>
                  </a:ext>
                </a:extLst>
              </p:cNvPr>
              <p:cNvSpPr txBox="1"/>
              <p:nvPr/>
            </p:nvSpPr>
            <p:spPr>
              <a:xfrm>
                <a:off x="1774426" y="4740211"/>
                <a:ext cx="3882794"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Energizing Education Programme</a:t>
                </a:r>
                <a:endParaRPr lang="en-US" sz="1100" b="1" dirty="0">
                  <a:solidFill>
                    <a:schemeClr val="tx1">
                      <a:lumMod val="75000"/>
                      <a:lumOff val="25000"/>
                    </a:schemeClr>
                  </a:solidFill>
                  <a:latin typeface="Century Gothic" panose="020B0502020202020204" pitchFamily="34" charset="0"/>
                </a:endParaRPr>
              </a:p>
            </p:txBody>
          </p:sp>
        </p:grpSp>
        <p:grpSp>
          <p:nvGrpSpPr>
            <p:cNvPr id="77" name="Group 76">
              <a:extLst>
                <a:ext uri="{FF2B5EF4-FFF2-40B4-BE49-F238E27FC236}">
                  <a16:creationId xmlns:a16="http://schemas.microsoft.com/office/drawing/2014/main" id="{B2AAD06A-B72F-6F44-9FD4-116122CF0A82}"/>
                </a:ext>
              </a:extLst>
            </p:cNvPr>
            <p:cNvGrpSpPr/>
            <p:nvPr/>
          </p:nvGrpSpPr>
          <p:grpSpPr>
            <a:xfrm>
              <a:off x="1703266" y="5839145"/>
              <a:ext cx="4936346" cy="830997"/>
              <a:chOff x="1703266" y="5839145"/>
              <a:chExt cx="4936346" cy="830997"/>
            </a:xfrm>
          </p:grpSpPr>
          <p:sp>
            <p:nvSpPr>
              <p:cNvPr id="14" name="TextBox 13">
                <a:extLst>
                  <a:ext uri="{FF2B5EF4-FFF2-40B4-BE49-F238E27FC236}">
                    <a16:creationId xmlns:a16="http://schemas.microsoft.com/office/drawing/2014/main" id="{FD946ECD-D13A-554B-8036-E014AC53D31C}"/>
                  </a:ext>
                </a:extLst>
              </p:cNvPr>
              <p:cNvSpPr txBox="1"/>
              <p:nvPr/>
            </p:nvSpPr>
            <p:spPr>
              <a:xfrm>
                <a:off x="1703266" y="5839145"/>
                <a:ext cx="54854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5</a:t>
                </a:r>
              </a:p>
            </p:txBody>
          </p:sp>
          <p:sp>
            <p:nvSpPr>
              <p:cNvPr id="15" name="TextBox 14">
                <a:extLst>
                  <a:ext uri="{FF2B5EF4-FFF2-40B4-BE49-F238E27FC236}">
                    <a16:creationId xmlns:a16="http://schemas.microsoft.com/office/drawing/2014/main" id="{1633186E-8C75-FC46-A5B6-0EC4097ECFF2}"/>
                  </a:ext>
                </a:extLst>
              </p:cNvPr>
              <p:cNvSpPr txBox="1"/>
              <p:nvPr/>
            </p:nvSpPr>
            <p:spPr>
              <a:xfrm>
                <a:off x="1770972" y="6094786"/>
                <a:ext cx="4868640"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Rural Electricity Users Cooperative Society</a:t>
                </a:r>
                <a:endParaRPr lang="en-US" sz="1100" b="1" dirty="0">
                  <a:solidFill>
                    <a:schemeClr val="tx1">
                      <a:lumMod val="75000"/>
                      <a:lumOff val="25000"/>
                    </a:schemeClr>
                  </a:solidFill>
                  <a:latin typeface="Century Gothic" panose="020B0502020202020204" pitchFamily="34" charset="0"/>
                </a:endParaRPr>
              </a:p>
            </p:txBody>
          </p:sp>
        </p:grpSp>
        <p:sp>
          <p:nvSpPr>
            <p:cNvPr id="60" name="TextBox 59">
              <a:extLst>
                <a:ext uri="{FF2B5EF4-FFF2-40B4-BE49-F238E27FC236}">
                  <a16:creationId xmlns:a16="http://schemas.microsoft.com/office/drawing/2014/main" id="{BBA6C71E-9223-044C-A8E4-111B66863EDD}"/>
                </a:ext>
              </a:extLst>
            </p:cNvPr>
            <p:cNvSpPr txBox="1"/>
            <p:nvPr/>
          </p:nvSpPr>
          <p:spPr>
            <a:xfrm>
              <a:off x="7386942" y="1742098"/>
              <a:ext cx="548548" cy="830997"/>
            </a:xfrm>
            <a:prstGeom prst="rect">
              <a:avLst/>
            </a:prstGeom>
            <a:noFill/>
          </p:spPr>
          <p:txBody>
            <a:bodyPr wrap="squar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6</a:t>
              </a:r>
            </a:p>
          </p:txBody>
        </p:sp>
      </p:grpSp>
      <p:grpSp>
        <p:nvGrpSpPr>
          <p:cNvPr id="82" name="Group 81">
            <a:extLst>
              <a:ext uri="{FF2B5EF4-FFF2-40B4-BE49-F238E27FC236}">
                <a16:creationId xmlns:a16="http://schemas.microsoft.com/office/drawing/2014/main" id="{9388CF15-D370-8643-9876-FCADCDC16B66}"/>
              </a:ext>
            </a:extLst>
          </p:cNvPr>
          <p:cNvGrpSpPr/>
          <p:nvPr/>
        </p:nvGrpSpPr>
        <p:grpSpPr>
          <a:xfrm>
            <a:off x="6405396" y="1169595"/>
            <a:ext cx="5199756" cy="5395691"/>
            <a:chOff x="5793125" y="1169595"/>
            <a:chExt cx="6468791" cy="5395691"/>
          </a:xfrm>
        </p:grpSpPr>
        <p:sp>
          <p:nvSpPr>
            <p:cNvPr id="26" name="Rectangle 25">
              <a:extLst>
                <a:ext uri="{FF2B5EF4-FFF2-40B4-BE49-F238E27FC236}">
                  <a16:creationId xmlns:a16="http://schemas.microsoft.com/office/drawing/2014/main" id="{9E9D555B-0BEB-084D-BBA2-6DB5073C9F80}"/>
                </a:ext>
              </a:extLst>
            </p:cNvPr>
            <p:cNvSpPr/>
            <p:nvPr/>
          </p:nvSpPr>
          <p:spPr>
            <a:xfrm>
              <a:off x="5793125" y="1169595"/>
              <a:ext cx="79557" cy="5264834"/>
            </a:xfrm>
            <a:prstGeom prst="rect">
              <a:avLst/>
            </a:prstGeom>
            <a:solidFill>
              <a:srgbClr val="00632D"/>
            </a:solidFill>
            <a:ln>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288426FC-B636-F94E-A3D8-B2E3ECA05CF4}"/>
                </a:ext>
              </a:extLst>
            </p:cNvPr>
            <p:cNvGrpSpPr/>
            <p:nvPr/>
          </p:nvGrpSpPr>
          <p:grpSpPr>
            <a:xfrm>
              <a:off x="6522615" y="3756745"/>
              <a:ext cx="5739301" cy="830997"/>
              <a:chOff x="5662432" y="4772161"/>
              <a:chExt cx="5739301" cy="830997"/>
            </a:xfrm>
          </p:grpSpPr>
          <p:sp>
            <p:nvSpPr>
              <p:cNvPr id="31" name="TextBox 30">
                <a:extLst>
                  <a:ext uri="{FF2B5EF4-FFF2-40B4-BE49-F238E27FC236}">
                    <a16:creationId xmlns:a16="http://schemas.microsoft.com/office/drawing/2014/main" id="{102E7B0F-B01B-0048-8946-6F8A3D7C1496}"/>
                  </a:ext>
                </a:extLst>
              </p:cNvPr>
              <p:cNvSpPr txBox="1"/>
              <p:nvPr/>
            </p:nvSpPr>
            <p:spPr>
              <a:xfrm>
                <a:off x="5662432" y="4772161"/>
                <a:ext cx="548548" cy="830997"/>
              </a:xfrm>
              <a:prstGeom prst="rect">
                <a:avLst/>
              </a:prstGeom>
              <a:noFill/>
            </p:spPr>
            <p:txBody>
              <a:bodyPr wrap="squar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8</a:t>
                </a:r>
              </a:p>
            </p:txBody>
          </p:sp>
          <p:sp>
            <p:nvSpPr>
              <p:cNvPr id="34" name="TextBox 33">
                <a:extLst>
                  <a:ext uri="{FF2B5EF4-FFF2-40B4-BE49-F238E27FC236}">
                    <a16:creationId xmlns:a16="http://schemas.microsoft.com/office/drawing/2014/main" id="{A00FEE40-F93A-FD47-8BBE-4871EAD0B8DF}"/>
                  </a:ext>
                </a:extLst>
              </p:cNvPr>
              <p:cNvSpPr txBox="1"/>
              <p:nvPr/>
            </p:nvSpPr>
            <p:spPr>
              <a:xfrm>
                <a:off x="5789581" y="5046836"/>
                <a:ext cx="561215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Energizing Agriculture Programme</a:t>
                </a:r>
                <a:r>
                  <a:rPr lang="en-US" sz="1100" b="1" dirty="0">
                    <a:solidFill>
                      <a:schemeClr val="tx1">
                        <a:lumMod val="75000"/>
                        <a:lumOff val="25000"/>
                      </a:schemeClr>
                    </a:solidFill>
                    <a:latin typeface="Century Gothic" panose="020B0502020202020204" pitchFamily="34" charset="0"/>
                  </a:rPr>
                  <a:t> </a:t>
                </a:r>
                <a:r>
                  <a:rPr lang="en-US" sz="800" b="1" dirty="0">
                    <a:solidFill>
                      <a:schemeClr val="tx1">
                        <a:lumMod val="75000"/>
                        <a:lumOff val="25000"/>
                      </a:schemeClr>
                    </a:solidFill>
                    <a:latin typeface="Century Gothic" panose="020B0502020202020204" pitchFamily="34" charset="0"/>
                  </a:rPr>
                  <a:t>Appendix</a:t>
                </a:r>
                <a:endParaRPr lang="en-US" sz="1100" b="1" dirty="0">
                  <a:solidFill>
                    <a:schemeClr val="tx1">
                      <a:lumMod val="75000"/>
                      <a:lumOff val="25000"/>
                    </a:schemeClr>
                  </a:solidFill>
                  <a:latin typeface="Century Gothic" panose="020B0502020202020204" pitchFamily="34" charset="0"/>
                </a:endParaRPr>
              </a:p>
            </p:txBody>
          </p:sp>
        </p:grpSp>
        <p:grpSp>
          <p:nvGrpSpPr>
            <p:cNvPr id="64" name="Group 63">
              <a:extLst>
                <a:ext uri="{FF2B5EF4-FFF2-40B4-BE49-F238E27FC236}">
                  <a16:creationId xmlns:a16="http://schemas.microsoft.com/office/drawing/2014/main" id="{309CCCBD-E1A4-E945-A95C-562431716D10}"/>
                </a:ext>
              </a:extLst>
            </p:cNvPr>
            <p:cNvGrpSpPr/>
            <p:nvPr/>
          </p:nvGrpSpPr>
          <p:grpSpPr>
            <a:xfrm>
              <a:off x="6537472" y="4456282"/>
              <a:ext cx="5229305" cy="830997"/>
              <a:chOff x="5677289" y="5614420"/>
              <a:chExt cx="5229305" cy="830997"/>
            </a:xfrm>
          </p:grpSpPr>
          <p:sp>
            <p:nvSpPr>
              <p:cNvPr id="33" name="TextBox 32">
                <a:extLst>
                  <a:ext uri="{FF2B5EF4-FFF2-40B4-BE49-F238E27FC236}">
                    <a16:creationId xmlns:a16="http://schemas.microsoft.com/office/drawing/2014/main" id="{865027C6-F3C1-CB4D-B16E-1B48FF9EF847}"/>
                  </a:ext>
                </a:extLst>
              </p:cNvPr>
              <p:cNvSpPr txBox="1"/>
              <p:nvPr/>
            </p:nvSpPr>
            <p:spPr>
              <a:xfrm>
                <a:off x="5677289" y="5614420"/>
                <a:ext cx="54854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9</a:t>
                </a:r>
              </a:p>
            </p:txBody>
          </p:sp>
          <p:sp>
            <p:nvSpPr>
              <p:cNvPr id="36" name="TextBox 35">
                <a:extLst>
                  <a:ext uri="{FF2B5EF4-FFF2-40B4-BE49-F238E27FC236}">
                    <a16:creationId xmlns:a16="http://schemas.microsoft.com/office/drawing/2014/main" id="{198AC423-F1FA-BD41-A0B5-B111E54AA0F0}"/>
                  </a:ext>
                </a:extLst>
              </p:cNvPr>
              <p:cNvSpPr txBox="1"/>
              <p:nvPr/>
            </p:nvSpPr>
            <p:spPr>
              <a:xfrm>
                <a:off x="5759098" y="5852146"/>
                <a:ext cx="5147496"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Energizing Economies Initiative</a:t>
                </a:r>
                <a:r>
                  <a:rPr lang="en-US" sz="1100" b="1" dirty="0">
                    <a:solidFill>
                      <a:schemeClr val="tx1">
                        <a:lumMod val="75000"/>
                        <a:lumOff val="25000"/>
                      </a:schemeClr>
                    </a:solidFill>
                    <a:latin typeface="Century Gothic" panose="020B0502020202020204" pitchFamily="34" charset="0"/>
                  </a:rPr>
                  <a:t> </a:t>
                </a:r>
                <a:r>
                  <a:rPr lang="en-US" sz="800" b="1" dirty="0">
                    <a:solidFill>
                      <a:schemeClr val="tx1">
                        <a:lumMod val="75000"/>
                        <a:lumOff val="25000"/>
                      </a:schemeClr>
                    </a:solidFill>
                    <a:latin typeface="Century Gothic" panose="020B0502020202020204" pitchFamily="34" charset="0"/>
                  </a:rPr>
                  <a:t>Appendix</a:t>
                </a:r>
                <a:endParaRPr lang="en-US" sz="1100" b="1" dirty="0">
                  <a:solidFill>
                    <a:schemeClr val="tx1">
                      <a:lumMod val="75000"/>
                      <a:lumOff val="25000"/>
                    </a:schemeClr>
                  </a:solidFill>
                  <a:latin typeface="Century Gothic" panose="020B0502020202020204" pitchFamily="34" charset="0"/>
                </a:endParaRPr>
              </a:p>
            </p:txBody>
          </p:sp>
        </p:grpSp>
        <p:grpSp>
          <p:nvGrpSpPr>
            <p:cNvPr id="72" name="Group 71">
              <a:extLst>
                <a:ext uri="{FF2B5EF4-FFF2-40B4-BE49-F238E27FC236}">
                  <a16:creationId xmlns:a16="http://schemas.microsoft.com/office/drawing/2014/main" id="{C3233518-3785-C140-B205-1BAB235A05C0}"/>
                </a:ext>
              </a:extLst>
            </p:cNvPr>
            <p:cNvGrpSpPr/>
            <p:nvPr/>
          </p:nvGrpSpPr>
          <p:grpSpPr>
            <a:xfrm>
              <a:off x="6522615" y="2425032"/>
              <a:ext cx="4857528" cy="830997"/>
              <a:chOff x="6522615" y="2425032"/>
              <a:chExt cx="4857528" cy="830997"/>
            </a:xfrm>
          </p:grpSpPr>
          <p:sp>
            <p:nvSpPr>
              <p:cNvPr id="29" name="TextBox 28">
                <a:extLst>
                  <a:ext uri="{FF2B5EF4-FFF2-40B4-BE49-F238E27FC236}">
                    <a16:creationId xmlns:a16="http://schemas.microsoft.com/office/drawing/2014/main" id="{23AB88AE-065E-7345-9A10-B8B6F60D6F13}"/>
                  </a:ext>
                </a:extLst>
              </p:cNvPr>
              <p:cNvSpPr txBox="1"/>
              <p:nvPr/>
            </p:nvSpPr>
            <p:spPr>
              <a:xfrm>
                <a:off x="6522615" y="2425032"/>
                <a:ext cx="54854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7</a:t>
                </a:r>
              </a:p>
            </p:txBody>
          </p:sp>
          <p:sp>
            <p:nvSpPr>
              <p:cNvPr id="38" name="TextBox 37">
                <a:extLst>
                  <a:ext uri="{FF2B5EF4-FFF2-40B4-BE49-F238E27FC236}">
                    <a16:creationId xmlns:a16="http://schemas.microsoft.com/office/drawing/2014/main" id="{E70F66A4-1C8E-0842-ABA6-5ED332537347}"/>
                  </a:ext>
                </a:extLst>
              </p:cNvPr>
              <p:cNvSpPr txBox="1"/>
              <p:nvPr/>
            </p:nvSpPr>
            <p:spPr>
              <a:xfrm>
                <a:off x="6601578" y="2665435"/>
                <a:ext cx="4778565"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COVID-19 Support for States </a:t>
                </a:r>
                <a:r>
                  <a:rPr lang="en-US" sz="800" b="1" dirty="0">
                    <a:solidFill>
                      <a:schemeClr val="tx1">
                        <a:lumMod val="75000"/>
                        <a:lumOff val="25000"/>
                      </a:schemeClr>
                    </a:solidFill>
                    <a:latin typeface="Century Gothic" panose="020B0502020202020204" pitchFamily="34" charset="0"/>
                  </a:rPr>
                  <a:t>Appendix</a:t>
                </a:r>
                <a:endParaRPr lang="en-US" sz="1100" b="1" dirty="0">
                  <a:solidFill>
                    <a:schemeClr val="tx1">
                      <a:lumMod val="75000"/>
                      <a:lumOff val="25000"/>
                    </a:schemeClr>
                  </a:solidFill>
                  <a:latin typeface="Century Gothic" panose="020B0502020202020204" pitchFamily="34" charset="0"/>
                </a:endParaRPr>
              </a:p>
            </p:txBody>
          </p:sp>
        </p:grpSp>
        <p:grpSp>
          <p:nvGrpSpPr>
            <p:cNvPr id="65" name="Group 64">
              <a:extLst>
                <a:ext uri="{FF2B5EF4-FFF2-40B4-BE49-F238E27FC236}">
                  <a16:creationId xmlns:a16="http://schemas.microsoft.com/office/drawing/2014/main" id="{8A677470-A6B1-3548-B195-1A605A2D9084}"/>
                </a:ext>
              </a:extLst>
            </p:cNvPr>
            <p:cNvGrpSpPr/>
            <p:nvPr/>
          </p:nvGrpSpPr>
          <p:grpSpPr>
            <a:xfrm>
              <a:off x="6355532" y="2003190"/>
              <a:ext cx="3418743" cy="4562096"/>
              <a:chOff x="5334406" y="3431118"/>
              <a:chExt cx="3418743" cy="4562096"/>
            </a:xfrm>
          </p:grpSpPr>
          <p:sp>
            <p:nvSpPr>
              <p:cNvPr id="35" name="TextBox 34">
                <a:extLst>
                  <a:ext uri="{FF2B5EF4-FFF2-40B4-BE49-F238E27FC236}">
                    <a16:creationId xmlns:a16="http://schemas.microsoft.com/office/drawing/2014/main" id="{EF39840A-40E9-EB42-9F7A-A7F9CAB410C2}"/>
                  </a:ext>
                </a:extLst>
              </p:cNvPr>
              <p:cNvSpPr txBox="1"/>
              <p:nvPr/>
            </p:nvSpPr>
            <p:spPr>
              <a:xfrm>
                <a:off x="5334406" y="7162217"/>
                <a:ext cx="912428" cy="830997"/>
              </a:xfrm>
              <a:prstGeom prst="rect">
                <a:avLst/>
              </a:prstGeom>
              <a:noFill/>
            </p:spPr>
            <p:txBody>
              <a:bodyPr wrap="none" rtlCol="0">
                <a:spAutoFit/>
              </a:bodyPr>
              <a:lstStyle/>
              <a:p>
                <a:r>
                  <a:rPr lang="en-US" sz="4800" b="1" dirty="0">
                    <a:solidFill>
                      <a:schemeClr val="bg1">
                        <a:lumMod val="85000"/>
                      </a:schemeClr>
                    </a:solidFill>
                    <a:latin typeface="Cambria" panose="02040503050406030204" pitchFamily="18" charset="0"/>
                    <a:cs typeface="Times New Roman" panose="02020603050405020304" pitchFamily="18" charset="0"/>
                  </a:rPr>
                  <a:t>10</a:t>
                </a:r>
              </a:p>
            </p:txBody>
          </p:sp>
          <p:sp>
            <p:nvSpPr>
              <p:cNvPr id="48" name="TextBox 47">
                <a:extLst>
                  <a:ext uri="{FF2B5EF4-FFF2-40B4-BE49-F238E27FC236}">
                    <a16:creationId xmlns:a16="http://schemas.microsoft.com/office/drawing/2014/main" id="{CC83861F-121B-2345-BB17-70DFD59229B4}"/>
                  </a:ext>
                </a:extLst>
              </p:cNvPr>
              <p:cNvSpPr txBox="1"/>
              <p:nvPr/>
            </p:nvSpPr>
            <p:spPr>
              <a:xfrm>
                <a:off x="5603867" y="3431118"/>
                <a:ext cx="3149282"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Capital Projects</a:t>
                </a:r>
                <a:r>
                  <a:rPr lang="en-US" sz="1100" b="1" dirty="0">
                    <a:solidFill>
                      <a:schemeClr val="tx1">
                        <a:lumMod val="75000"/>
                        <a:lumOff val="25000"/>
                      </a:schemeClr>
                    </a:solidFill>
                    <a:latin typeface="Century Gothic" panose="020B0502020202020204" pitchFamily="34" charset="0"/>
                  </a:rPr>
                  <a:t> </a:t>
                </a:r>
                <a:r>
                  <a:rPr lang="en-US" sz="800" b="1" dirty="0">
                    <a:solidFill>
                      <a:schemeClr val="tx1">
                        <a:lumMod val="75000"/>
                        <a:lumOff val="25000"/>
                      </a:schemeClr>
                    </a:solidFill>
                    <a:latin typeface="Century Gothic" panose="020B0502020202020204" pitchFamily="34" charset="0"/>
                  </a:rPr>
                  <a:t>Appendix</a:t>
                </a:r>
                <a:endParaRPr lang="en-US" sz="1100" b="1" dirty="0">
                  <a:solidFill>
                    <a:schemeClr val="tx1">
                      <a:lumMod val="75000"/>
                      <a:lumOff val="25000"/>
                    </a:schemeClr>
                  </a:solidFill>
                  <a:latin typeface="Century Gothic" panose="020B0502020202020204" pitchFamily="34" charset="0"/>
                </a:endParaRPr>
              </a:p>
            </p:txBody>
          </p:sp>
        </p:grpSp>
      </p:grpSp>
      <p:sp>
        <p:nvSpPr>
          <p:cNvPr id="16" name="Slide Number Placeholder 15">
            <a:extLst>
              <a:ext uri="{FF2B5EF4-FFF2-40B4-BE49-F238E27FC236}">
                <a16:creationId xmlns:a16="http://schemas.microsoft.com/office/drawing/2014/main" id="{A3A4C5BB-9D79-9347-9993-6A5FE1294A3A}"/>
              </a:ext>
            </a:extLst>
          </p:cNvPr>
          <p:cNvSpPr>
            <a:spLocks noGrp="1"/>
          </p:cNvSpPr>
          <p:nvPr>
            <p:ph type="sldNum" sz="quarter" idx="12"/>
          </p:nvPr>
        </p:nvSpPr>
        <p:spPr/>
        <p:txBody>
          <a:bodyPr/>
          <a:lstStyle/>
          <a:p>
            <a:fld id="{396CE113-FF57-7649-A2EE-772FBDF6E8DF}" type="slidenum">
              <a:rPr lang="en-US" b="1" smtClean="0"/>
              <a:t>3</a:t>
            </a:fld>
            <a:endParaRPr lang="en-US" b="1" dirty="0"/>
          </a:p>
        </p:txBody>
      </p:sp>
      <p:pic>
        <p:nvPicPr>
          <p:cNvPr id="45" name="Picture 44" descr="A picture containing food&#10;&#10;Description automatically generated">
            <a:extLst>
              <a:ext uri="{FF2B5EF4-FFF2-40B4-BE49-F238E27FC236}">
                <a16:creationId xmlns:a16="http://schemas.microsoft.com/office/drawing/2014/main" id="{7526FF05-2E3F-6340-A461-EC60B35ADE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71323" y="363073"/>
            <a:ext cx="933450" cy="679365"/>
          </a:xfrm>
          <a:prstGeom prst="rect">
            <a:avLst/>
          </a:prstGeom>
        </p:spPr>
      </p:pic>
      <p:sp>
        <p:nvSpPr>
          <p:cNvPr id="46" name="TextBox 45">
            <a:extLst>
              <a:ext uri="{FF2B5EF4-FFF2-40B4-BE49-F238E27FC236}">
                <a16:creationId xmlns:a16="http://schemas.microsoft.com/office/drawing/2014/main" id="{069E36EF-D498-C345-8936-A09B6759F1AF}"/>
              </a:ext>
            </a:extLst>
          </p:cNvPr>
          <p:cNvSpPr txBox="1"/>
          <p:nvPr/>
        </p:nvSpPr>
        <p:spPr>
          <a:xfrm>
            <a:off x="2865965" y="342367"/>
            <a:ext cx="2853666"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REA Platforms</a:t>
            </a:r>
          </a:p>
        </p:txBody>
      </p:sp>
      <p:cxnSp>
        <p:nvCxnSpPr>
          <p:cNvPr id="47" name="Straight Connector 46">
            <a:extLst>
              <a:ext uri="{FF2B5EF4-FFF2-40B4-BE49-F238E27FC236}">
                <a16:creationId xmlns:a16="http://schemas.microsoft.com/office/drawing/2014/main" id="{545A4018-8C39-1C43-91E6-C5A99AF6894D}"/>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363ED14-E267-F940-97FD-470C5E5F93B9}"/>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F0D049E-AB13-DE46-B279-640B295C7386}"/>
              </a:ext>
            </a:extLst>
          </p:cNvPr>
          <p:cNvSpPr txBox="1"/>
          <p:nvPr/>
        </p:nvSpPr>
        <p:spPr>
          <a:xfrm>
            <a:off x="1281461" y="1288806"/>
            <a:ext cx="3252814" cy="461665"/>
          </a:xfrm>
          <a:prstGeom prst="rect">
            <a:avLst/>
          </a:prstGeom>
          <a:noFill/>
        </p:spPr>
        <p:txBody>
          <a:bodyPr wrap="none" rtlCol="0">
            <a:spAutoFit/>
          </a:bodyPr>
          <a:lstStyle/>
          <a:p>
            <a:r>
              <a:rPr lang="en-US" sz="2400" b="1" dirty="0">
                <a:solidFill>
                  <a:schemeClr val="tx1">
                    <a:lumMod val="75000"/>
                    <a:lumOff val="25000"/>
                  </a:schemeClr>
                </a:solidFill>
                <a:latin typeface="Century Gothic" panose="020B0502020202020204" pitchFamily="34" charset="0"/>
              </a:rPr>
              <a:t>Private Sector Driven</a:t>
            </a:r>
            <a:endParaRPr lang="en-US" sz="1400" b="1" dirty="0">
              <a:solidFill>
                <a:schemeClr val="tx1">
                  <a:lumMod val="75000"/>
                  <a:lumOff val="25000"/>
                </a:schemeClr>
              </a:solidFill>
              <a:latin typeface="Century Gothic" panose="020B0502020202020204" pitchFamily="34" charset="0"/>
            </a:endParaRPr>
          </a:p>
        </p:txBody>
      </p:sp>
      <p:sp>
        <p:nvSpPr>
          <p:cNvPr id="51" name="TextBox 50">
            <a:extLst>
              <a:ext uri="{FF2B5EF4-FFF2-40B4-BE49-F238E27FC236}">
                <a16:creationId xmlns:a16="http://schemas.microsoft.com/office/drawing/2014/main" id="{438DA1AB-EBBD-0E42-9F73-2AFA430757F2}"/>
              </a:ext>
            </a:extLst>
          </p:cNvPr>
          <p:cNvSpPr txBox="1"/>
          <p:nvPr/>
        </p:nvSpPr>
        <p:spPr>
          <a:xfrm>
            <a:off x="1324248" y="4009562"/>
            <a:ext cx="1681871" cy="461665"/>
          </a:xfrm>
          <a:prstGeom prst="rect">
            <a:avLst/>
          </a:prstGeom>
          <a:noFill/>
        </p:spPr>
        <p:txBody>
          <a:bodyPr wrap="none" rtlCol="0">
            <a:spAutoFit/>
          </a:bodyPr>
          <a:lstStyle/>
          <a:p>
            <a:r>
              <a:rPr lang="en-US" sz="2400" b="1" dirty="0">
                <a:solidFill>
                  <a:schemeClr val="tx1">
                    <a:lumMod val="75000"/>
                    <a:lumOff val="25000"/>
                  </a:schemeClr>
                </a:solidFill>
                <a:latin typeface="Century Gothic" panose="020B0502020202020204" pitchFamily="34" charset="0"/>
              </a:rPr>
              <a:t>Education</a:t>
            </a:r>
            <a:endParaRPr lang="en-US" sz="1400" b="1" dirty="0">
              <a:solidFill>
                <a:schemeClr val="tx1">
                  <a:lumMod val="75000"/>
                  <a:lumOff val="25000"/>
                </a:schemeClr>
              </a:solidFill>
              <a:latin typeface="Century Gothic" panose="020B0502020202020204" pitchFamily="34" charset="0"/>
            </a:endParaRPr>
          </a:p>
        </p:txBody>
      </p:sp>
      <p:sp>
        <p:nvSpPr>
          <p:cNvPr id="52" name="TextBox 51">
            <a:extLst>
              <a:ext uri="{FF2B5EF4-FFF2-40B4-BE49-F238E27FC236}">
                <a16:creationId xmlns:a16="http://schemas.microsoft.com/office/drawing/2014/main" id="{BDF19265-0D5A-EC48-91EE-E3E263C0F22A}"/>
              </a:ext>
            </a:extLst>
          </p:cNvPr>
          <p:cNvSpPr txBox="1"/>
          <p:nvPr/>
        </p:nvSpPr>
        <p:spPr>
          <a:xfrm>
            <a:off x="1328084" y="5377124"/>
            <a:ext cx="2117887" cy="461665"/>
          </a:xfrm>
          <a:prstGeom prst="rect">
            <a:avLst/>
          </a:prstGeom>
          <a:noFill/>
        </p:spPr>
        <p:txBody>
          <a:bodyPr wrap="none" rtlCol="0">
            <a:spAutoFit/>
          </a:bodyPr>
          <a:lstStyle/>
          <a:p>
            <a:r>
              <a:rPr lang="en-US" sz="2400" b="1" dirty="0">
                <a:solidFill>
                  <a:schemeClr val="tx1">
                    <a:lumMod val="75000"/>
                    <a:lumOff val="25000"/>
                  </a:schemeClr>
                </a:solidFill>
                <a:latin typeface="Century Gothic" panose="020B0502020202020204" pitchFamily="34" charset="0"/>
              </a:rPr>
              <a:t>Sustainability</a:t>
            </a:r>
            <a:endParaRPr lang="en-US" sz="1400" b="1" dirty="0">
              <a:solidFill>
                <a:schemeClr val="tx1">
                  <a:lumMod val="75000"/>
                  <a:lumOff val="25000"/>
                </a:schemeClr>
              </a:solidFill>
              <a:latin typeface="Century Gothic" panose="020B0502020202020204" pitchFamily="34" charset="0"/>
            </a:endParaRPr>
          </a:p>
        </p:txBody>
      </p:sp>
      <p:sp>
        <p:nvSpPr>
          <p:cNvPr id="53" name="TextBox 52">
            <a:extLst>
              <a:ext uri="{FF2B5EF4-FFF2-40B4-BE49-F238E27FC236}">
                <a16:creationId xmlns:a16="http://schemas.microsoft.com/office/drawing/2014/main" id="{AB88DF0C-63A6-8049-BB13-AB90F6369342}"/>
              </a:ext>
            </a:extLst>
          </p:cNvPr>
          <p:cNvSpPr txBox="1"/>
          <p:nvPr/>
        </p:nvSpPr>
        <p:spPr>
          <a:xfrm>
            <a:off x="6991776" y="1295194"/>
            <a:ext cx="2733441" cy="461665"/>
          </a:xfrm>
          <a:prstGeom prst="rect">
            <a:avLst/>
          </a:prstGeom>
          <a:noFill/>
        </p:spPr>
        <p:txBody>
          <a:bodyPr wrap="none" rtlCol="0">
            <a:spAutoFit/>
          </a:bodyPr>
          <a:lstStyle/>
          <a:p>
            <a:r>
              <a:rPr lang="en-US" sz="2400" b="1" dirty="0">
                <a:solidFill>
                  <a:schemeClr val="tx1">
                    <a:lumMod val="75000"/>
                    <a:lumOff val="25000"/>
                  </a:schemeClr>
                </a:solidFill>
                <a:latin typeface="Century Gothic" panose="020B0502020202020204" pitchFamily="34" charset="0"/>
              </a:rPr>
              <a:t>FG Appropriation</a:t>
            </a:r>
            <a:endParaRPr lang="en-US" sz="1400" b="1" dirty="0">
              <a:solidFill>
                <a:schemeClr val="tx1">
                  <a:lumMod val="75000"/>
                  <a:lumOff val="25000"/>
                </a:schemeClr>
              </a:solidFill>
              <a:latin typeface="Century Gothic" panose="020B0502020202020204" pitchFamily="34" charset="0"/>
            </a:endParaRPr>
          </a:p>
        </p:txBody>
      </p:sp>
      <p:sp>
        <p:nvSpPr>
          <p:cNvPr id="54" name="TextBox 53">
            <a:extLst>
              <a:ext uri="{FF2B5EF4-FFF2-40B4-BE49-F238E27FC236}">
                <a16:creationId xmlns:a16="http://schemas.microsoft.com/office/drawing/2014/main" id="{834BFFE3-A2D5-EA4B-A6AB-CD0833FDE332}"/>
              </a:ext>
            </a:extLst>
          </p:cNvPr>
          <p:cNvSpPr txBox="1"/>
          <p:nvPr/>
        </p:nvSpPr>
        <p:spPr>
          <a:xfrm>
            <a:off x="6953808" y="3298248"/>
            <a:ext cx="3902030" cy="461665"/>
          </a:xfrm>
          <a:prstGeom prst="rect">
            <a:avLst/>
          </a:prstGeom>
          <a:noFill/>
        </p:spPr>
        <p:txBody>
          <a:bodyPr wrap="none" rtlCol="0">
            <a:spAutoFit/>
          </a:bodyPr>
          <a:lstStyle/>
          <a:p>
            <a:r>
              <a:rPr lang="en-US" sz="2400" b="1" dirty="0">
                <a:solidFill>
                  <a:schemeClr val="tx1">
                    <a:lumMod val="75000"/>
                    <a:lumOff val="25000"/>
                  </a:schemeClr>
                </a:solidFill>
                <a:latin typeface="Century Gothic" panose="020B0502020202020204" pitchFamily="34" charset="0"/>
              </a:rPr>
              <a:t>Agriculture &amp; Commerce</a:t>
            </a:r>
            <a:endParaRPr lang="en-US" sz="1400" b="1" dirty="0">
              <a:solidFill>
                <a:schemeClr val="tx1">
                  <a:lumMod val="75000"/>
                  <a:lumOff val="25000"/>
                </a:schemeClr>
              </a:solidFill>
              <a:latin typeface="Century Gothic" panose="020B0502020202020204" pitchFamily="34" charset="0"/>
            </a:endParaRPr>
          </a:p>
        </p:txBody>
      </p:sp>
      <p:sp>
        <p:nvSpPr>
          <p:cNvPr id="55" name="TextBox 54">
            <a:extLst>
              <a:ext uri="{FF2B5EF4-FFF2-40B4-BE49-F238E27FC236}">
                <a16:creationId xmlns:a16="http://schemas.microsoft.com/office/drawing/2014/main" id="{957ECD8E-DC48-CB48-A64E-1977CD3765A9}"/>
              </a:ext>
            </a:extLst>
          </p:cNvPr>
          <p:cNvSpPr txBox="1"/>
          <p:nvPr/>
        </p:nvSpPr>
        <p:spPr>
          <a:xfrm>
            <a:off x="6991776" y="5280223"/>
            <a:ext cx="3624710" cy="461665"/>
          </a:xfrm>
          <a:prstGeom prst="rect">
            <a:avLst/>
          </a:prstGeom>
          <a:noFill/>
        </p:spPr>
        <p:txBody>
          <a:bodyPr wrap="none" rtlCol="0">
            <a:spAutoFit/>
          </a:bodyPr>
          <a:lstStyle/>
          <a:p>
            <a:r>
              <a:rPr lang="en-US" sz="2400" b="1" dirty="0">
                <a:solidFill>
                  <a:schemeClr val="tx1">
                    <a:lumMod val="75000"/>
                    <a:lumOff val="25000"/>
                  </a:schemeClr>
                </a:solidFill>
                <a:latin typeface="Century Gothic" panose="020B0502020202020204" pitchFamily="34" charset="0"/>
              </a:rPr>
              <a:t>Gender Mainstreaming</a:t>
            </a:r>
            <a:endParaRPr lang="en-US" sz="1400" b="1" dirty="0">
              <a:solidFill>
                <a:schemeClr val="tx1">
                  <a:lumMod val="75000"/>
                  <a:lumOff val="25000"/>
                </a:schemeClr>
              </a:solidFill>
              <a:latin typeface="Century Gothic" panose="020B0502020202020204" pitchFamily="34" charset="0"/>
            </a:endParaRPr>
          </a:p>
        </p:txBody>
      </p:sp>
      <p:sp>
        <p:nvSpPr>
          <p:cNvPr id="57" name="TextBox 56">
            <a:extLst>
              <a:ext uri="{FF2B5EF4-FFF2-40B4-BE49-F238E27FC236}">
                <a16:creationId xmlns:a16="http://schemas.microsoft.com/office/drawing/2014/main" id="{86030B19-4D89-8842-B81D-AC33AF9E31C0}"/>
              </a:ext>
            </a:extLst>
          </p:cNvPr>
          <p:cNvSpPr txBox="1"/>
          <p:nvPr/>
        </p:nvSpPr>
        <p:spPr>
          <a:xfrm>
            <a:off x="7057924" y="5987018"/>
            <a:ext cx="4846198" cy="369332"/>
          </a:xfrm>
          <a:prstGeom prst="rect">
            <a:avLst/>
          </a:prstGeom>
          <a:noFill/>
        </p:spPr>
        <p:txBody>
          <a:bodyPr wrap="none" rtlCol="0">
            <a:spAutoFit/>
          </a:bodyPr>
          <a:lstStyle/>
          <a:p>
            <a:r>
              <a:rPr lang="en-US" b="1" dirty="0">
                <a:solidFill>
                  <a:schemeClr val="tx1">
                    <a:lumMod val="75000"/>
                    <a:lumOff val="25000"/>
                  </a:schemeClr>
                </a:solidFill>
                <a:latin typeface="Century Gothic" panose="020B0502020202020204" pitchFamily="34" charset="0"/>
              </a:rPr>
              <a:t>Gender Mainstreaming Programme</a:t>
            </a:r>
            <a:r>
              <a:rPr lang="en-US" sz="1100" b="1" dirty="0">
                <a:solidFill>
                  <a:schemeClr val="tx1">
                    <a:lumMod val="75000"/>
                    <a:lumOff val="25000"/>
                  </a:schemeClr>
                </a:solidFill>
                <a:latin typeface="Century Gothic" panose="020B0502020202020204" pitchFamily="34" charset="0"/>
              </a:rPr>
              <a:t> </a:t>
            </a:r>
            <a:r>
              <a:rPr lang="en-US" sz="800" b="1" dirty="0">
                <a:solidFill>
                  <a:schemeClr val="tx1">
                    <a:lumMod val="75000"/>
                    <a:lumOff val="25000"/>
                  </a:schemeClr>
                </a:solidFill>
                <a:latin typeface="Century Gothic" panose="020B0502020202020204" pitchFamily="34" charset="0"/>
              </a:rPr>
              <a:t>Appendix</a:t>
            </a:r>
            <a:endParaRPr lang="en-US" sz="1100" b="1"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72344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26" name="Group 4125">
            <a:extLst>
              <a:ext uri="{FF2B5EF4-FFF2-40B4-BE49-F238E27FC236}">
                <a16:creationId xmlns:a16="http://schemas.microsoft.com/office/drawing/2014/main" id="{6F7CD17E-EDAC-A547-B05B-D9D589C4ECE6}"/>
              </a:ext>
            </a:extLst>
          </p:cNvPr>
          <p:cNvGrpSpPr/>
          <p:nvPr/>
        </p:nvGrpSpPr>
        <p:grpSpPr>
          <a:xfrm>
            <a:off x="0" y="430781"/>
            <a:ext cx="11949630" cy="811745"/>
            <a:chOff x="0" y="430781"/>
            <a:chExt cx="11949630" cy="811745"/>
          </a:xfrm>
        </p:grpSpPr>
        <p:sp>
          <p:nvSpPr>
            <p:cNvPr id="12" name="TextBox 11">
              <a:extLst>
                <a:ext uri="{FF2B5EF4-FFF2-40B4-BE49-F238E27FC236}">
                  <a16:creationId xmlns:a16="http://schemas.microsoft.com/office/drawing/2014/main" id="{ACD21FF4-FEE8-DE42-A223-015B58C118A7}"/>
                </a:ext>
              </a:extLst>
            </p:cNvPr>
            <p:cNvSpPr txBox="1"/>
            <p:nvPr/>
          </p:nvSpPr>
          <p:spPr>
            <a:xfrm>
              <a:off x="2836714" y="430781"/>
              <a:ext cx="8385629"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States as Catalysts for Rural Development</a:t>
              </a:r>
              <a:endParaRPr lang="en-US" sz="800" b="1" dirty="0">
                <a:solidFill>
                  <a:schemeClr val="tx1">
                    <a:lumMod val="75000"/>
                    <a:lumOff val="25000"/>
                  </a:schemeClr>
                </a:solidFill>
                <a:latin typeface="Century Gothic" panose="020B0502020202020204" pitchFamily="34" charset="0"/>
              </a:endParaRPr>
            </a:p>
          </p:txBody>
        </p:sp>
        <p:grpSp>
          <p:nvGrpSpPr>
            <p:cNvPr id="13" name="Group 12">
              <a:extLst>
                <a:ext uri="{FF2B5EF4-FFF2-40B4-BE49-F238E27FC236}">
                  <a16:creationId xmlns:a16="http://schemas.microsoft.com/office/drawing/2014/main" id="{CAA33064-638A-0A4E-9C99-F56F7BF1B35B}"/>
                </a:ext>
              </a:extLst>
            </p:cNvPr>
            <p:cNvGrpSpPr/>
            <p:nvPr/>
          </p:nvGrpSpPr>
          <p:grpSpPr>
            <a:xfrm>
              <a:off x="0" y="1050230"/>
              <a:ext cx="2962275" cy="0"/>
              <a:chOff x="-19050" y="1692572"/>
              <a:chExt cx="2962275" cy="0"/>
            </a:xfrm>
          </p:grpSpPr>
          <p:cxnSp>
            <p:nvCxnSpPr>
              <p:cNvPr id="14" name="Straight Connector 13">
                <a:extLst>
                  <a:ext uri="{FF2B5EF4-FFF2-40B4-BE49-F238E27FC236}">
                    <a16:creationId xmlns:a16="http://schemas.microsoft.com/office/drawing/2014/main" id="{1674C8BF-2C4D-CC4F-987F-CFB18F602BBF}"/>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8F4BD5-9DB8-AF4D-AB09-F5BF2A12C479}"/>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pic>
          <p:nvPicPr>
            <p:cNvPr id="16" name="Picture 15" descr="A picture containing food&#10;&#10;Description automatically generated">
              <a:extLst>
                <a:ext uri="{FF2B5EF4-FFF2-40B4-BE49-F238E27FC236}">
                  <a16:creationId xmlns:a16="http://schemas.microsoft.com/office/drawing/2014/main" id="{5F0064E1-1DA0-2344-ADC0-C8FC1A72A4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grpSp>
      <p:sp>
        <p:nvSpPr>
          <p:cNvPr id="17" name="Rectangle 16">
            <a:extLst>
              <a:ext uri="{FF2B5EF4-FFF2-40B4-BE49-F238E27FC236}">
                <a16:creationId xmlns:a16="http://schemas.microsoft.com/office/drawing/2014/main" id="{D3882E14-5DCC-1244-9D97-ED545E8E9A5B}"/>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3" name="Slide Number Placeholder 2">
            <a:extLst>
              <a:ext uri="{FF2B5EF4-FFF2-40B4-BE49-F238E27FC236}">
                <a16:creationId xmlns:a16="http://schemas.microsoft.com/office/drawing/2014/main" id="{0440BE1D-1250-264C-9B34-82D42B22C0AF}"/>
              </a:ext>
            </a:extLst>
          </p:cNvPr>
          <p:cNvSpPr>
            <a:spLocks noGrp="1"/>
          </p:cNvSpPr>
          <p:nvPr>
            <p:ph type="sldNum" sz="quarter" idx="12"/>
          </p:nvPr>
        </p:nvSpPr>
        <p:spPr/>
        <p:txBody>
          <a:bodyPr/>
          <a:lstStyle/>
          <a:p>
            <a:fld id="{396CE113-FF57-7649-A2EE-772FBDF6E8DF}" type="slidenum">
              <a:rPr lang="en-US" smtClean="0">
                <a:solidFill>
                  <a:schemeClr val="tx1"/>
                </a:solidFill>
              </a:rPr>
              <a:t>4</a:t>
            </a:fld>
            <a:endParaRPr lang="en-US" dirty="0">
              <a:solidFill>
                <a:schemeClr val="tx1"/>
              </a:solidFill>
            </a:endParaRPr>
          </a:p>
        </p:txBody>
      </p:sp>
      <p:sp>
        <p:nvSpPr>
          <p:cNvPr id="77" name="Rounded Rectangle 76">
            <a:extLst>
              <a:ext uri="{FF2B5EF4-FFF2-40B4-BE49-F238E27FC236}">
                <a16:creationId xmlns:a16="http://schemas.microsoft.com/office/drawing/2014/main" id="{BAF6B040-7422-DD40-8730-8ADC08B60BF0}"/>
              </a:ext>
            </a:extLst>
          </p:cNvPr>
          <p:cNvSpPr/>
          <p:nvPr/>
        </p:nvSpPr>
        <p:spPr>
          <a:xfrm>
            <a:off x="9180608" y="3633455"/>
            <a:ext cx="1675646" cy="1227373"/>
          </a:xfrm>
          <a:prstGeom prst="roundRect">
            <a:avLst/>
          </a:prstGeom>
          <a:noFill/>
          <a:ln w="952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a:solidFill>
                <a:schemeClr val="tx1"/>
              </a:solidFill>
            </a:endParaRPr>
          </a:p>
        </p:txBody>
      </p:sp>
      <p:sp>
        <p:nvSpPr>
          <p:cNvPr id="79" name="Arc 78">
            <a:extLst>
              <a:ext uri="{FF2B5EF4-FFF2-40B4-BE49-F238E27FC236}">
                <a16:creationId xmlns:a16="http://schemas.microsoft.com/office/drawing/2014/main" id="{C3B781D6-67EF-474E-92AA-AB6EF77CFE0A}"/>
              </a:ext>
            </a:extLst>
          </p:cNvPr>
          <p:cNvSpPr>
            <a:spLocks/>
          </p:cNvSpPr>
          <p:nvPr/>
        </p:nvSpPr>
        <p:spPr>
          <a:xfrm>
            <a:off x="5582830" y="1616964"/>
            <a:ext cx="3239543" cy="4169320"/>
          </a:xfrm>
          <a:prstGeom prst="arc">
            <a:avLst>
              <a:gd name="adj1" fmla="val 2170068"/>
              <a:gd name="adj2" fmla="val 5003848"/>
            </a:avLst>
          </a:prstGeom>
          <a:noFill/>
          <a:ln w="28575" cap="flat" cmpd="sng" algn="ctr">
            <a:solidFill>
              <a:srgbClr val="00632D"/>
            </a:solidFill>
            <a:prstDash val="sysDash"/>
          </a:ln>
          <a:effectLst/>
        </p:spPr>
        <p:txBody>
          <a:bodyPr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a:ea typeface="+mn-ea"/>
              <a:cs typeface="+mn-cs"/>
            </a:endParaRPr>
          </a:p>
        </p:txBody>
      </p:sp>
      <p:sp>
        <p:nvSpPr>
          <p:cNvPr id="80" name="Arc 79">
            <a:extLst>
              <a:ext uri="{FF2B5EF4-FFF2-40B4-BE49-F238E27FC236}">
                <a16:creationId xmlns:a16="http://schemas.microsoft.com/office/drawing/2014/main" id="{A2F8180F-E4CE-D94C-9A3A-701847A0821C}"/>
              </a:ext>
            </a:extLst>
          </p:cNvPr>
          <p:cNvSpPr>
            <a:spLocks/>
          </p:cNvSpPr>
          <p:nvPr/>
        </p:nvSpPr>
        <p:spPr>
          <a:xfrm>
            <a:off x="3771570" y="1590460"/>
            <a:ext cx="3239543" cy="4169320"/>
          </a:xfrm>
          <a:prstGeom prst="arc">
            <a:avLst>
              <a:gd name="adj1" fmla="val 5724140"/>
              <a:gd name="adj2" fmla="val 8585583"/>
            </a:avLst>
          </a:prstGeom>
          <a:noFill/>
          <a:ln w="28575" cap="flat" cmpd="sng" algn="ctr">
            <a:solidFill>
              <a:srgbClr val="00632D"/>
            </a:solidFill>
            <a:prstDash val="sysDash"/>
          </a:ln>
          <a:effectLst/>
        </p:spPr>
        <p:txBody>
          <a:bodyPr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a:ea typeface="+mn-ea"/>
              <a:cs typeface="+mn-cs"/>
            </a:endParaRPr>
          </a:p>
        </p:txBody>
      </p:sp>
      <p:sp>
        <p:nvSpPr>
          <p:cNvPr id="81" name="Arc 80">
            <a:extLst>
              <a:ext uri="{FF2B5EF4-FFF2-40B4-BE49-F238E27FC236}">
                <a16:creationId xmlns:a16="http://schemas.microsoft.com/office/drawing/2014/main" id="{E613D078-B5B8-B546-ACA9-3D9ECFCC628A}"/>
              </a:ext>
            </a:extLst>
          </p:cNvPr>
          <p:cNvSpPr>
            <a:spLocks/>
          </p:cNvSpPr>
          <p:nvPr/>
        </p:nvSpPr>
        <p:spPr>
          <a:xfrm>
            <a:off x="5536444" y="1763307"/>
            <a:ext cx="3239543" cy="4169320"/>
          </a:xfrm>
          <a:prstGeom prst="arc">
            <a:avLst>
              <a:gd name="adj1" fmla="val 17032972"/>
              <a:gd name="adj2" fmla="val 19627360"/>
            </a:avLst>
          </a:prstGeom>
          <a:noFill/>
          <a:ln w="28575" cap="flat" cmpd="sng" algn="ctr">
            <a:solidFill>
              <a:srgbClr val="00632D"/>
            </a:solidFill>
            <a:prstDash val="sysDash"/>
          </a:ln>
          <a:effectLst/>
        </p:spPr>
        <p:txBody>
          <a:bodyPr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a:ea typeface="+mn-ea"/>
              <a:cs typeface="+mn-cs"/>
            </a:endParaRPr>
          </a:p>
        </p:txBody>
      </p:sp>
      <p:sp>
        <p:nvSpPr>
          <p:cNvPr id="82" name="Arc 81">
            <a:extLst>
              <a:ext uri="{FF2B5EF4-FFF2-40B4-BE49-F238E27FC236}">
                <a16:creationId xmlns:a16="http://schemas.microsoft.com/office/drawing/2014/main" id="{78E51221-340B-904B-A6C7-E3D63341EA35}"/>
              </a:ext>
            </a:extLst>
          </p:cNvPr>
          <p:cNvSpPr>
            <a:spLocks/>
          </p:cNvSpPr>
          <p:nvPr/>
        </p:nvSpPr>
        <p:spPr>
          <a:xfrm>
            <a:off x="3799869" y="1761314"/>
            <a:ext cx="3239543" cy="4169320"/>
          </a:xfrm>
          <a:prstGeom prst="arc">
            <a:avLst>
              <a:gd name="adj1" fmla="val 12718046"/>
              <a:gd name="adj2" fmla="val 15329099"/>
            </a:avLst>
          </a:prstGeom>
          <a:noFill/>
          <a:ln w="28575" cap="flat" cmpd="sng" algn="ctr">
            <a:solidFill>
              <a:srgbClr val="00632D"/>
            </a:solidFill>
            <a:prstDash val="sysDash"/>
          </a:ln>
          <a:effectLst/>
        </p:spPr>
        <p:txBody>
          <a:bodyPr rtlCol="0"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a:ea typeface="+mn-ea"/>
              <a:cs typeface="+mn-cs"/>
            </a:endParaRPr>
          </a:p>
        </p:txBody>
      </p:sp>
      <p:grpSp>
        <p:nvGrpSpPr>
          <p:cNvPr id="84" name="Group 83">
            <a:extLst>
              <a:ext uri="{FF2B5EF4-FFF2-40B4-BE49-F238E27FC236}">
                <a16:creationId xmlns:a16="http://schemas.microsoft.com/office/drawing/2014/main" id="{9B07B6F6-50C8-994A-9B31-FFA4C9D206F6}"/>
              </a:ext>
            </a:extLst>
          </p:cNvPr>
          <p:cNvGrpSpPr/>
          <p:nvPr/>
        </p:nvGrpSpPr>
        <p:grpSpPr>
          <a:xfrm>
            <a:off x="1891657" y="1577025"/>
            <a:ext cx="1898117" cy="1419542"/>
            <a:chOff x="2279749" y="2830547"/>
            <a:chExt cx="3516202" cy="2123472"/>
          </a:xfrm>
        </p:grpSpPr>
        <p:sp>
          <p:nvSpPr>
            <p:cNvPr id="85" name="TextBox 84">
              <a:extLst>
                <a:ext uri="{FF2B5EF4-FFF2-40B4-BE49-F238E27FC236}">
                  <a16:creationId xmlns:a16="http://schemas.microsoft.com/office/drawing/2014/main" id="{BD9D4525-51F5-7949-9B16-45A56BE45B39}"/>
                </a:ext>
              </a:extLst>
            </p:cNvPr>
            <p:cNvSpPr txBox="1"/>
            <p:nvPr/>
          </p:nvSpPr>
          <p:spPr>
            <a:xfrm>
              <a:off x="2279749" y="2830547"/>
              <a:ext cx="3238498" cy="506438"/>
            </a:xfrm>
            <a:prstGeom prst="rect">
              <a:avLst/>
            </a:prstGeom>
            <a:noFill/>
          </p:spPr>
          <p:txBody>
            <a:bodyPr wrap="square" rtlCol="0">
              <a:spAutoFit/>
            </a:bodyPr>
            <a:lstStyle/>
            <a:p>
              <a:r>
                <a:rPr lang="en-US" sz="1600" b="1" dirty="0">
                  <a:solidFill>
                    <a:schemeClr val="bg2">
                      <a:lumMod val="25000"/>
                    </a:schemeClr>
                  </a:solidFill>
                  <a:latin typeface="Century Gothic" panose="020B0502020202020204" pitchFamily="34" charset="0"/>
                </a:rPr>
                <a:t>Job Creation</a:t>
              </a:r>
              <a:endParaRPr lang="uk-UA" sz="1600" b="1" dirty="0">
                <a:solidFill>
                  <a:schemeClr val="bg2">
                    <a:lumMod val="25000"/>
                  </a:schemeClr>
                </a:solidFill>
                <a:latin typeface="Century Gothic" panose="020B0502020202020204" pitchFamily="34" charset="0"/>
              </a:endParaRPr>
            </a:p>
          </p:txBody>
        </p:sp>
        <p:sp>
          <p:nvSpPr>
            <p:cNvPr id="86" name="TextBox 85">
              <a:extLst>
                <a:ext uri="{FF2B5EF4-FFF2-40B4-BE49-F238E27FC236}">
                  <a16:creationId xmlns:a16="http://schemas.microsoft.com/office/drawing/2014/main" id="{36639C90-65DE-A440-92B3-41ECCF9FCF65}"/>
                </a:ext>
              </a:extLst>
            </p:cNvPr>
            <p:cNvSpPr txBox="1"/>
            <p:nvPr/>
          </p:nvSpPr>
          <p:spPr>
            <a:xfrm flipH="1">
              <a:off x="2281674" y="3480744"/>
              <a:ext cx="3514277" cy="1473275"/>
            </a:xfrm>
            <a:prstGeom prst="rect">
              <a:avLst/>
            </a:prstGeom>
            <a:noFill/>
          </p:spPr>
          <p:txBody>
            <a:bodyPr wrap="square" rtlCol="0">
              <a:spAutoFit/>
            </a:bodyPr>
            <a:lstStyle/>
            <a:p>
              <a:r>
                <a:rPr lang="en-US" sz="1400" dirty="0">
                  <a:latin typeface="Century Gothic" panose="020B0502020202020204" pitchFamily="34" charset="0"/>
                </a:rPr>
                <a:t>Increase in jobs and local technical capacity/skills</a:t>
              </a:r>
              <a:endParaRPr lang="uk-UA" sz="1400" dirty="0">
                <a:latin typeface="Century Gothic" panose="020B0502020202020204" pitchFamily="34" charset="0"/>
              </a:endParaRPr>
            </a:p>
            <a:p>
              <a:r>
                <a:rPr lang="en-US" sz="1600" dirty="0">
                  <a:latin typeface="Century Gothic" panose="020B0502020202020204" pitchFamily="34" charset="0"/>
                </a:rPr>
                <a:t> </a:t>
              </a:r>
              <a:r>
                <a:rPr lang="en-US" sz="1600" dirty="0">
                  <a:solidFill>
                    <a:schemeClr val="tx2"/>
                  </a:solidFill>
                  <a:latin typeface="Century Gothic" panose="020B0502020202020204" pitchFamily="34" charset="0"/>
                </a:rPr>
                <a:t> </a:t>
              </a:r>
              <a:endParaRPr lang="ru-RU" sz="1600" dirty="0">
                <a:solidFill>
                  <a:schemeClr val="tx2"/>
                </a:solidFill>
                <a:latin typeface="Century Gothic" panose="020B0502020202020204" pitchFamily="34" charset="0"/>
              </a:endParaRPr>
            </a:p>
          </p:txBody>
        </p:sp>
      </p:grpSp>
      <p:grpSp>
        <p:nvGrpSpPr>
          <p:cNvPr id="87" name="Group 86">
            <a:extLst>
              <a:ext uri="{FF2B5EF4-FFF2-40B4-BE49-F238E27FC236}">
                <a16:creationId xmlns:a16="http://schemas.microsoft.com/office/drawing/2014/main" id="{BDD7E4FE-D268-2E4A-92E7-29C5C5676C19}"/>
              </a:ext>
            </a:extLst>
          </p:cNvPr>
          <p:cNvGrpSpPr/>
          <p:nvPr/>
        </p:nvGrpSpPr>
        <p:grpSpPr>
          <a:xfrm>
            <a:off x="1913395" y="3024630"/>
            <a:ext cx="2043072" cy="1698165"/>
            <a:chOff x="-149814" y="4833042"/>
            <a:chExt cx="4992530" cy="2547247"/>
          </a:xfrm>
        </p:grpSpPr>
        <p:sp>
          <p:nvSpPr>
            <p:cNvPr id="88" name="TextBox 87">
              <a:extLst>
                <a:ext uri="{FF2B5EF4-FFF2-40B4-BE49-F238E27FC236}">
                  <a16:creationId xmlns:a16="http://schemas.microsoft.com/office/drawing/2014/main" id="{B6F2697C-063D-6948-A9FF-BC77086198CD}"/>
                </a:ext>
              </a:extLst>
            </p:cNvPr>
            <p:cNvSpPr txBox="1"/>
            <p:nvPr/>
          </p:nvSpPr>
          <p:spPr>
            <a:xfrm>
              <a:off x="-149814" y="4833042"/>
              <a:ext cx="4744855" cy="877162"/>
            </a:xfrm>
            <a:prstGeom prst="rect">
              <a:avLst/>
            </a:prstGeom>
            <a:noFill/>
          </p:spPr>
          <p:txBody>
            <a:bodyPr wrap="square" rtlCol="0">
              <a:spAutoFit/>
            </a:bodyPr>
            <a:lstStyle/>
            <a:p>
              <a:r>
                <a:rPr lang="en-US" sz="1600" b="1" dirty="0">
                  <a:solidFill>
                    <a:schemeClr val="bg2">
                      <a:lumMod val="25000"/>
                    </a:schemeClr>
                  </a:solidFill>
                  <a:latin typeface="Century Gothic" panose="020B0502020202020204" pitchFamily="34" charset="0"/>
                </a:rPr>
                <a:t>Economic Development</a:t>
              </a:r>
              <a:endParaRPr lang="uk-UA" sz="1600" b="1" dirty="0">
                <a:solidFill>
                  <a:schemeClr val="bg2">
                    <a:lumMod val="25000"/>
                  </a:schemeClr>
                </a:solidFill>
                <a:latin typeface="Century Gothic" panose="020B0502020202020204" pitchFamily="34" charset="0"/>
              </a:endParaRPr>
            </a:p>
          </p:txBody>
        </p:sp>
        <p:sp>
          <p:nvSpPr>
            <p:cNvPr id="90" name="TextBox 89">
              <a:extLst>
                <a:ext uri="{FF2B5EF4-FFF2-40B4-BE49-F238E27FC236}">
                  <a16:creationId xmlns:a16="http://schemas.microsoft.com/office/drawing/2014/main" id="{F0D57827-9245-3341-9E03-B9D5D72CAA10}"/>
                </a:ext>
              </a:extLst>
            </p:cNvPr>
            <p:cNvSpPr txBox="1"/>
            <p:nvPr/>
          </p:nvSpPr>
          <p:spPr>
            <a:xfrm flipH="1">
              <a:off x="-95336" y="5625963"/>
              <a:ext cx="4938052" cy="1754326"/>
            </a:xfrm>
            <a:prstGeom prst="rect">
              <a:avLst/>
            </a:prstGeom>
            <a:noFill/>
          </p:spPr>
          <p:txBody>
            <a:bodyPr wrap="square" rtlCol="0">
              <a:spAutoFit/>
            </a:bodyPr>
            <a:lstStyle/>
            <a:p>
              <a:r>
                <a:rPr lang="en-US" sz="1400" dirty="0">
                  <a:latin typeface="Century Gothic" panose="020B0502020202020204" pitchFamily="34" charset="0"/>
                </a:rPr>
                <a:t>Increase in commercial activities in rural communities through access to reliable power</a:t>
              </a:r>
              <a:endParaRPr lang="ru-RU" sz="1400" dirty="0">
                <a:latin typeface="Century Gothic" panose="020B0502020202020204" pitchFamily="34" charset="0"/>
              </a:endParaRPr>
            </a:p>
          </p:txBody>
        </p:sp>
      </p:grpSp>
      <p:grpSp>
        <p:nvGrpSpPr>
          <p:cNvPr id="91" name="Group 90">
            <a:extLst>
              <a:ext uri="{FF2B5EF4-FFF2-40B4-BE49-F238E27FC236}">
                <a16:creationId xmlns:a16="http://schemas.microsoft.com/office/drawing/2014/main" id="{26D02729-0927-A145-8940-E9CA960E3BB8}"/>
              </a:ext>
            </a:extLst>
          </p:cNvPr>
          <p:cNvGrpSpPr/>
          <p:nvPr/>
        </p:nvGrpSpPr>
        <p:grpSpPr>
          <a:xfrm>
            <a:off x="1930256" y="4948847"/>
            <a:ext cx="1931222" cy="1382236"/>
            <a:chOff x="440293" y="6966703"/>
            <a:chExt cx="5186179" cy="1593112"/>
          </a:xfrm>
        </p:grpSpPr>
        <p:sp>
          <p:nvSpPr>
            <p:cNvPr id="92" name="TextBox 91">
              <a:extLst>
                <a:ext uri="{FF2B5EF4-FFF2-40B4-BE49-F238E27FC236}">
                  <a16:creationId xmlns:a16="http://schemas.microsoft.com/office/drawing/2014/main" id="{DA4C4F7C-8F3F-4E49-AFDE-9E8863CECC5A}"/>
                </a:ext>
              </a:extLst>
            </p:cNvPr>
            <p:cNvSpPr txBox="1"/>
            <p:nvPr/>
          </p:nvSpPr>
          <p:spPr>
            <a:xfrm>
              <a:off x="457034" y="6966703"/>
              <a:ext cx="5169438" cy="390204"/>
            </a:xfrm>
            <a:prstGeom prst="rect">
              <a:avLst/>
            </a:prstGeom>
            <a:noFill/>
          </p:spPr>
          <p:txBody>
            <a:bodyPr wrap="square" rtlCol="0">
              <a:spAutoFit/>
            </a:bodyPr>
            <a:lstStyle/>
            <a:p>
              <a:r>
                <a:rPr lang="en-US" sz="1600" b="1" dirty="0">
                  <a:solidFill>
                    <a:schemeClr val="bg2">
                      <a:lumMod val="25000"/>
                    </a:schemeClr>
                  </a:solidFill>
                  <a:latin typeface="Century Gothic" panose="020B0502020202020204" pitchFamily="34" charset="0"/>
                </a:rPr>
                <a:t>Improved Health</a:t>
              </a:r>
              <a:endParaRPr lang="uk-UA" sz="1600" b="1" dirty="0">
                <a:solidFill>
                  <a:schemeClr val="bg2">
                    <a:lumMod val="25000"/>
                  </a:schemeClr>
                </a:solidFill>
                <a:latin typeface="Century Gothic" panose="020B0502020202020204" pitchFamily="34" charset="0"/>
              </a:endParaRPr>
            </a:p>
          </p:txBody>
        </p:sp>
        <p:sp>
          <p:nvSpPr>
            <p:cNvPr id="94" name="TextBox 93">
              <a:extLst>
                <a:ext uri="{FF2B5EF4-FFF2-40B4-BE49-F238E27FC236}">
                  <a16:creationId xmlns:a16="http://schemas.microsoft.com/office/drawing/2014/main" id="{261A598D-A75C-A640-AC61-D7BF5BFE0515}"/>
                </a:ext>
              </a:extLst>
            </p:cNvPr>
            <p:cNvSpPr txBox="1"/>
            <p:nvPr/>
          </p:nvSpPr>
          <p:spPr>
            <a:xfrm flipH="1">
              <a:off x="440293" y="7460148"/>
              <a:ext cx="4944194" cy="1099667"/>
            </a:xfrm>
            <a:prstGeom prst="rect">
              <a:avLst/>
            </a:prstGeom>
            <a:noFill/>
          </p:spPr>
          <p:txBody>
            <a:bodyPr wrap="square" rtlCol="0">
              <a:spAutoFit/>
            </a:bodyPr>
            <a:lstStyle/>
            <a:p>
              <a:r>
                <a:rPr lang="en-US" sz="1400" dirty="0">
                  <a:latin typeface="Century Gothic" panose="020B0502020202020204" pitchFamily="34" charset="0"/>
                </a:rPr>
                <a:t>Reduction in pollution through use of clean energy sources </a:t>
              </a:r>
              <a:endParaRPr lang="ru-RU" sz="1400" dirty="0">
                <a:latin typeface="Century Gothic" panose="020B0502020202020204" pitchFamily="34" charset="0"/>
              </a:endParaRPr>
            </a:p>
          </p:txBody>
        </p:sp>
      </p:grpSp>
      <p:grpSp>
        <p:nvGrpSpPr>
          <p:cNvPr id="96" name="Group 95">
            <a:extLst>
              <a:ext uri="{FF2B5EF4-FFF2-40B4-BE49-F238E27FC236}">
                <a16:creationId xmlns:a16="http://schemas.microsoft.com/office/drawing/2014/main" id="{57C86D88-722D-B949-94A7-B54996DA9981}"/>
              </a:ext>
            </a:extLst>
          </p:cNvPr>
          <p:cNvGrpSpPr/>
          <p:nvPr/>
        </p:nvGrpSpPr>
        <p:grpSpPr>
          <a:xfrm>
            <a:off x="8748999" y="1548907"/>
            <a:ext cx="2410719" cy="1235172"/>
            <a:chOff x="12656707" y="2585927"/>
            <a:chExt cx="5416869" cy="1301043"/>
          </a:xfrm>
        </p:grpSpPr>
        <p:sp>
          <p:nvSpPr>
            <p:cNvPr id="97" name="TextBox 96">
              <a:extLst>
                <a:ext uri="{FF2B5EF4-FFF2-40B4-BE49-F238E27FC236}">
                  <a16:creationId xmlns:a16="http://schemas.microsoft.com/office/drawing/2014/main" id="{789B6748-5BA4-154C-8DE8-BECCAA6761EC}"/>
                </a:ext>
              </a:extLst>
            </p:cNvPr>
            <p:cNvSpPr txBox="1"/>
            <p:nvPr/>
          </p:nvSpPr>
          <p:spPr>
            <a:xfrm>
              <a:off x="12662327" y="2585927"/>
              <a:ext cx="5084244" cy="356609"/>
            </a:xfrm>
            <a:prstGeom prst="rect">
              <a:avLst/>
            </a:prstGeom>
            <a:noFill/>
          </p:spPr>
          <p:txBody>
            <a:bodyPr wrap="square" rtlCol="0">
              <a:spAutoFit/>
            </a:bodyPr>
            <a:lstStyle/>
            <a:p>
              <a:r>
                <a:rPr lang="en-US" sz="1600" b="1" dirty="0">
                  <a:solidFill>
                    <a:schemeClr val="bg2">
                      <a:lumMod val="25000"/>
                    </a:schemeClr>
                  </a:solidFill>
                  <a:latin typeface="Century Gothic" panose="020B0502020202020204" pitchFamily="34" charset="0"/>
                </a:rPr>
                <a:t>Revenue Generation</a:t>
              </a:r>
              <a:endParaRPr lang="uk-UA" sz="1600" b="1" dirty="0">
                <a:solidFill>
                  <a:schemeClr val="bg2">
                    <a:lumMod val="25000"/>
                  </a:schemeClr>
                </a:solidFill>
                <a:latin typeface="Century Gothic" panose="020B0502020202020204" pitchFamily="34" charset="0"/>
              </a:endParaRPr>
            </a:p>
          </p:txBody>
        </p:sp>
        <p:sp>
          <p:nvSpPr>
            <p:cNvPr id="99" name="TextBox 98">
              <a:extLst>
                <a:ext uri="{FF2B5EF4-FFF2-40B4-BE49-F238E27FC236}">
                  <a16:creationId xmlns:a16="http://schemas.microsoft.com/office/drawing/2014/main" id="{990145C0-A841-1745-AB5A-CA9CA79F3BDD}"/>
                </a:ext>
              </a:extLst>
            </p:cNvPr>
            <p:cNvSpPr txBox="1"/>
            <p:nvPr/>
          </p:nvSpPr>
          <p:spPr>
            <a:xfrm flipH="1">
              <a:off x="12656707" y="2881980"/>
              <a:ext cx="5416869" cy="1004990"/>
            </a:xfrm>
            <a:prstGeom prst="rect">
              <a:avLst/>
            </a:prstGeom>
            <a:noFill/>
          </p:spPr>
          <p:txBody>
            <a:bodyPr wrap="square" rtlCol="0">
              <a:spAutoFit/>
            </a:bodyPr>
            <a:lstStyle/>
            <a:p>
              <a:r>
                <a:rPr lang="en-US" sz="1400" dirty="0">
                  <a:latin typeface="Century Gothic" panose="020B0502020202020204" pitchFamily="34" charset="0"/>
                </a:rPr>
                <a:t>Increase in revenue from partnership with private developers through REA programmes</a:t>
              </a:r>
              <a:endParaRPr lang="ru-RU" sz="1400" dirty="0">
                <a:latin typeface="Century Gothic" panose="020B0502020202020204" pitchFamily="34" charset="0"/>
              </a:endParaRPr>
            </a:p>
          </p:txBody>
        </p:sp>
      </p:grpSp>
      <p:grpSp>
        <p:nvGrpSpPr>
          <p:cNvPr id="101" name="Group 100">
            <a:extLst>
              <a:ext uri="{FF2B5EF4-FFF2-40B4-BE49-F238E27FC236}">
                <a16:creationId xmlns:a16="http://schemas.microsoft.com/office/drawing/2014/main" id="{B4BD482B-FC59-DC4C-A906-30E89E7D0C4F}"/>
              </a:ext>
            </a:extLst>
          </p:cNvPr>
          <p:cNvGrpSpPr/>
          <p:nvPr/>
        </p:nvGrpSpPr>
        <p:grpSpPr>
          <a:xfrm>
            <a:off x="8718703" y="4944814"/>
            <a:ext cx="1898827" cy="1405192"/>
            <a:chOff x="12336759" y="7264888"/>
            <a:chExt cx="3984928" cy="1313572"/>
          </a:xfrm>
        </p:grpSpPr>
        <p:sp>
          <p:nvSpPr>
            <p:cNvPr id="102" name="TextBox 101">
              <a:extLst>
                <a:ext uri="{FF2B5EF4-FFF2-40B4-BE49-F238E27FC236}">
                  <a16:creationId xmlns:a16="http://schemas.microsoft.com/office/drawing/2014/main" id="{7FA15EC1-7D18-344F-B577-C13FB9CA0E93}"/>
                </a:ext>
              </a:extLst>
            </p:cNvPr>
            <p:cNvSpPr txBox="1"/>
            <p:nvPr/>
          </p:nvSpPr>
          <p:spPr>
            <a:xfrm>
              <a:off x="12336759" y="7264888"/>
              <a:ext cx="3657926" cy="546647"/>
            </a:xfrm>
            <a:prstGeom prst="rect">
              <a:avLst/>
            </a:prstGeom>
            <a:noFill/>
          </p:spPr>
          <p:txBody>
            <a:bodyPr wrap="square" rtlCol="0">
              <a:spAutoFit/>
            </a:bodyPr>
            <a:lstStyle/>
            <a:p>
              <a:r>
                <a:rPr lang="en-US" sz="1600" b="1" dirty="0">
                  <a:solidFill>
                    <a:schemeClr val="bg2">
                      <a:lumMod val="25000"/>
                    </a:schemeClr>
                  </a:solidFill>
                  <a:latin typeface="Century Gothic" panose="020B0502020202020204" pitchFamily="34" charset="0"/>
                </a:rPr>
                <a:t>Better Standard of  Living </a:t>
              </a:r>
              <a:endParaRPr lang="uk-UA" sz="1600" b="1" dirty="0">
                <a:solidFill>
                  <a:schemeClr val="bg2">
                    <a:lumMod val="25000"/>
                  </a:schemeClr>
                </a:solidFill>
                <a:latin typeface="Century Gothic" panose="020B0502020202020204" pitchFamily="34" charset="0"/>
              </a:endParaRPr>
            </a:p>
          </p:txBody>
        </p:sp>
        <p:sp>
          <p:nvSpPr>
            <p:cNvPr id="104" name="TextBox 103">
              <a:extLst>
                <a:ext uri="{FF2B5EF4-FFF2-40B4-BE49-F238E27FC236}">
                  <a16:creationId xmlns:a16="http://schemas.microsoft.com/office/drawing/2014/main" id="{1B9EE7D8-2113-5642-8EB4-340DAAE3922B}"/>
                </a:ext>
              </a:extLst>
            </p:cNvPr>
            <p:cNvSpPr txBox="1"/>
            <p:nvPr/>
          </p:nvSpPr>
          <p:spPr>
            <a:xfrm flipH="1">
              <a:off x="12349791" y="7887957"/>
              <a:ext cx="3971896" cy="690503"/>
            </a:xfrm>
            <a:prstGeom prst="rect">
              <a:avLst/>
            </a:prstGeom>
            <a:noFill/>
          </p:spPr>
          <p:txBody>
            <a:bodyPr wrap="square" rtlCol="0">
              <a:spAutoFit/>
            </a:bodyPr>
            <a:lstStyle/>
            <a:p>
              <a:r>
                <a:rPr lang="en-US" sz="1400" dirty="0">
                  <a:latin typeface="Century Gothic" panose="020B0502020202020204" pitchFamily="34" charset="0"/>
                </a:rPr>
                <a:t>Better Education, Healthcare and Infrastructure </a:t>
              </a:r>
              <a:endParaRPr lang="ru-RU" sz="1400" dirty="0">
                <a:latin typeface="Century Gothic" panose="020B0502020202020204" pitchFamily="34" charset="0"/>
              </a:endParaRPr>
            </a:p>
          </p:txBody>
        </p:sp>
      </p:grpSp>
      <p:grpSp>
        <p:nvGrpSpPr>
          <p:cNvPr id="109" name="Group 108">
            <a:extLst>
              <a:ext uri="{FF2B5EF4-FFF2-40B4-BE49-F238E27FC236}">
                <a16:creationId xmlns:a16="http://schemas.microsoft.com/office/drawing/2014/main" id="{DC6BE318-2D98-BB48-A89D-0F28C1932245}"/>
              </a:ext>
            </a:extLst>
          </p:cNvPr>
          <p:cNvGrpSpPr/>
          <p:nvPr/>
        </p:nvGrpSpPr>
        <p:grpSpPr>
          <a:xfrm>
            <a:off x="8718703" y="2994274"/>
            <a:ext cx="1858482" cy="1529244"/>
            <a:chOff x="12674253" y="4821360"/>
            <a:chExt cx="4874953" cy="2293867"/>
          </a:xfrm>
        </p:grpSpPr>
        <p:sp>
          <p:nvSpPr>
            <p:cNvPr id="110" name="TextBox 109">
              <a:extLst>
                <a:ext uri="{FF2B5EF4-FFF2-40B4-BE49-F238E27FC236}">
                  <a16:creationId xmlns:a16="http://schemas.microsoft.com/office/drawing/2014/main" id="{20949BC1-783C-754F-BEC2-EE2D01161B37}"/>
                </a:ext>
              </a:extLst>
            </p:cNvPr>
            <p:cNvSpPr txBox="1"/>
            <p:nvPr/>
          </p:nvSpPr>
          <p:spPr>
            <a:xfrm>
              <a:off x="12674253" y="4821360"/>
              <a:ext cx="4360986" cy="877164"/>
            </a:xfrm>
            <a:prstGeom prst="rect">
              <a:avLst/>
            </a:prstGeom>
            <a:noFill/>
          </p:spPr>
          <p:txBody>
            <a:bodyPr wrap="square" rtlCol="0">
              <a:spAutoFit/>
            </a:bodyPr>
            <a:lstStyle/>
            <a:p>
              <a:r>
                <a:rPr lang="en-US" sz="1600" b="1" dirty="0">
                  <a:solidFill>
                    <a:schemeClr val="bg2">
                      <a:lumMod val="25000"/>
                    </a:schemeClr>
                  </a:solidFill>
                  <a:latin typeface="Century Gothic" panose="020B0502020202020204" pitchFamily="34" charset="0"/>
                </a:rPr>
                <a:t>Enhanced Security </a:t>
              </a:r>
              <a:endParaRPr lang="uk-UA" sz="1600" b="1" dirty="0">
                <a:solidFill>
                  <a:schemeClr val="bg2">
                    <a:lumMod val="25000"/>
                  </a:schemeClr>
                </a:solidFill>
                <a:latin typeface="Century Gothic" panose="020B0502020202020204" pitchFamily="34" charset="0"/>
              </a:endParaRPr>
            </a:p>
          </p:txBody>
        </p:sp>
        <p:sp>
          <p:nvSpPr>
            <p:cNvPr id="118" name="TextBox 117">
              <a:extLst>
                <a:ext uri="{FF2B5EF4-FFF2-40B4-BE49-F238E27FC236}">
                  <a16:creationId xmlns:a16="http://schemas.microsoft.com/office/drawing/2014/main" id="{8C877040-02A9-0944-A428-90F87619DBD7}"/>
                </a:ext>
              </a:extLst>
            </p:cNvPr>
            <p:cNvSpPr txBox="1"/>
            <p:nvPr/>
          </p:nvSpPr>
          <p:spPr>
            <a:xfrm flipH="1">
              <a:off x="12674253" y="5684066"/>
              <a:ext cx="4874953" cy="1431161"/>
            </a:xfrm>
            <a:prstGeom prst="rect">
              <a:avLst/>
            </a:prstGeom>
            <a:noFill/>
          </p:spPr>
          <p:txBody>
            <a:bodyPr wrap="square" rtlCol="0">
              <a:spAutoFit/>
            </a:bodyPr>
            <a:lstStyle/>
            <a:p>
              <a:r>
                <a:rPr lang="en-US" sz="1400" dirty="0">
                  <a:latin typeface="Century Gothic" panose="020B0502020202020204" pitchFamily="34" charset="0"/>
                </a:rPr>
                <a:t>Improving security through provision of electricity to homes &amp; streets </a:t>
              </a:r>
              <a:endParaRPr lang="ru-RU" sz="1400" dirty="0">
                <a:latin typeface="Century Gothic" panose="020B0502020202020204" pitchFamily="34" charset="0"/>
              </a:endParaRPr>
            </a:p>
          </p:txBody>
        </p:sp>
      </p:grpSp>
      <p:cxnSp>
        <p:nvCxnSpPr>
          <p:cNvPr id="141" name="Straight Connector 140">
            <a:extLst>
              <a:ext uri="{FF2B5EF4-FFF2-40B4-BE49-F238E27FC236}">
                <a16:creationId xmlns:a16="http://schemas.microsoft.com/office/drawing/2014/main" id="{87048F8A-6DC0-2E43-8288-6620AA4AE167}"/>
              </a:ext>
            </a:extLst>
          </p:cNvPr>
          <p:cNvCxnSpPr>
            <a:cxnSpLocks/>
          </p:cNvCxnSpPr>
          <p:nvPr/>
        </p:nvCxnSpPr>
        <p:spPr>
          <a:xfrm>
            <a:off x="8616963" y="2920430"/>
            <a:ext cx="2262688" cy="11194"/>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3519476-18EF-9D4C-B6FD-DF5EFC59A9FA}"/>
              </a:ext>
            </a:extLst>
          </p:cNvPr>
          <p:cNvCxnSpPr>
            <a:cxnSpLocks/>
          </p:cNvCxnSpPr>
          <p:nvPr/>
        </p:nvCxnSpPr>
        <p:spPr>
          <a:xfrm>
            <a:off x="8610339" y="4728569"/>
            <a:ext cx="2262688" cy="11194"/>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807BBD0-3CDE-284E-807F-08ED6B898C86}"/>
              </a:ext>
            </a:extLst>
          </p:cNvPr>
          <p:cNvCxnSpPr>
            <a:cxnSpLocks/>
          </p:cNvCxnSpPr>
          <p:nvPr/>
        </p:nvCxnSpPr>
        <p:spPr>
          <a:xfrm flipV="1">
            <a:off x="1581287" y="4723462"/>
            <a:ext cx="2392111" cy="10213"/>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F5A2238-BF9B-C74D-A624-0E8BB4CFD584}"/>
              </a:ext>
            </a:extLst>
          </p:cNvPr>
          <p:cNvGrpSpPr/>
          <p:nvPr/>
        </p:nvGrpSpPr>
        <p:grpSpPr>
          <a:xfrm>
            <a:off x="4796790" y="2287314"/>
            <a:ext cx="3032076" cy="2847188"/>
            <a:chOff x="6104713" y="1898805"/>
            <a:chExt cx="3955960" cy="3533004"/>
          </a:xfrm>
        </p:grpSpPr>
        <p:sp>
          <p:nvSpPr>
            <p:cNvPr id="45" name="Rectangle 44">
              <a:extLst>
                <a:ext uri="{FF2B5EF4-FFF2-40B4-BE49-F238E27FC236}">
                  <a16:creationId xmlns:a16="http://schemas.microsoft.com/office/drawing/2014/main" id="{90EEBC06-1793-8E4B-BECD-6CB933CF769E}"/>
                </a:ext>
              </a:extLst>
            </p:cNvPr>
            <p:cNvSpPr/>
            <p:nvPr/>
          </p:nvSpPr>
          <p:spPr>
            <a:xfrm>
              <a:off x="6104713" y="1898805"/>
              <a:ext cx="3955960" cy="3533004"/>
            </a:xfrm>
            <a:prstGeom prst="rect">
              <a:avLst/>
            </a:prstGeom>
            <a:solidFill>
              <a:schemeClr val="bg1"/>
            </a:solidFill>
            <a:ln w="3810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nvGrpSpPr>
            <p:cNvPr id="46" name="Group 45">
              <a:extLst>
                <a:ext uri="{FF2B5EF4-FFF2-40B4-BE49-F238E27FC236}">
                  <a16:creationId xmlns:a16="http://schemas.microsoft.com/office/drawing/2014/main" id="{FE5098FA-A7A1-9646-ACEC-81362F89F3D2}"/>
                </a:ext>
              </a:extLst>
            </p:cNvPr>
            <p:cNvGrpSpPr/>
            <p:nvPr/>
          </p:nvGrpSpPr>
          <p:grpSpPr>
            <a:xfrm>
              <a:off x="6218832" y="2142225"/>
              <a:ext cx="3646550" cy="3085128"/>
              <a:chOff x="1113272" y="1506428"/>
              <a:chExt cx="3540938" cy="2971433"/>
            </a:xfrm>
            <a:solidFill>
              <a:schemeClr val="bg1"/>
            </a:solidFill>
          </p:grpSpPr>
          <p:sp>
            <p:nvSpPr>
              <p:cNvPr id="47" name="Freeform 59">
                <a:extLst>
                  <a:ext uri="{FF2B5EF4-FFF2-40B4-BE49-F238E27FC236}">
                    <a16:creationId xmlns:a16="http://schemas.microsoft.com/office/drawing/2014/main" id="{976A48C1-F999-8744-971F-DD5D2728C64F}"/>
                  </a:ext>
                </a:extLst>
              </p:cNvPr>
              <p:cNvSpPr>
                <a:spLocks/>
              </p:cNvSpPr>
              <p:nvPr/>
            </p:nvSpPr>
            <p:spPr bwMode="auto">
              <a:xfrm>
                <a:off x="1588351" y="1506428"/>
                <a:ext cx="708926" cy="554624"/>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8" name="Freeform 60">
                <a:extLst>
                  <a:ext uri="{FF2B5EF4-FFF2-40B4-BE49-F238E27FC236}">
                    <a16:creationId xmlns:a16="http://schemas.microsoft.com/office/drawing/2014/main" id="{50E3FCD3-56A5-E24F-8E9D-EEBF1B2FC3E8}"/>
                  </a:ext>
                </a:extLst>
              </p:cNvPr>
              <p:cNvSpPr>
                <a:spLocks/>
              </p:cNvSpPr>
              <p:nvPr/>
            </p:nvSpPr>
            <p:spPr bwMode="auto">
              <a:xfrm>
                <a:off x="1393887" y="1673141"/>
                <a:ext cx="743388" cy="916383"/>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9" name="Freeform 61">
                <a:extLst>
                  <a:ext uri="{FF2B5EF4-FFF2-40B4-BE49-F238E27FC236}">
                    <a16:creationId xmlns:a16="http://schemas.microsoft.com/office/drawing/2014/main" id="{F6645460-DCD0-DF40-916D-44C922D70DBE}"/>
                  </a:ext>
                </a:extLst>
              </p:cNvPr>
              <p:cNvSpPr>
                <a:spLocks/>
              </p:cNvSpPr>
              <p:nvPr/>
            </p:nvSpPr>
            <p:spPr bwMode="auto">
              <a:xfrm>
                <a:off x="1692966" y="1687307"/>
                <a:ext cx="771695" cy="716979"/>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0" name="Freeform 62">
                <a:extLst>
                  <a:ext uri="{FF2B5EF4-FFF2-40B4-BE49-F238E27FC236}">
                    <a16:creationId xmlns:a16="http://schemas.microsoft.com/office/drawing/2014/main" id="{C6693DCD-C841-5946-AF39-3CB8C25D52AF}"/>
                  </a:ext>
                </a:extLst>
              </p:cNvPr>
              <p:cNvSpPr>
                <a:spLocks/>
              </p:cNvSpPr>
              <p:nvPr/>
            </p:nvSpPr>
            <p:spPr bwMode="auto">
              <a:xfrm>
                <a:off x="1422195" y="2288785"/>
                <a:ext cx="1074466" cy="937085"/>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1" name="Freeform 63">
                <a:extLst>
                  <a:ext uri="{FF2B5EF4-FFF2-40B4-BE49-F238E27FC236}">
                    <a16:creationId xmlns:a16="http://schemas.microsoft.com/office/drawing/2014/main" id="{554DD0C9-5A78-DB40-93C6-95F9E5C8FF22}"/>
                  </a:ext>
                </a:extLst>
              </p:cNvPr>
              <p:cNvSpPr>
                <a:spLocks/>
              </p:cNvSpPr>
              <p:nvPr/>
            </p:nvSpPr>
            <p:spPr bwMode="auto">
              <a:xfrm>
                <a:off x="2144661" y="2251738"/>
                <a:ext cx="793850" cy="728965"/>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52" name="Freeform 64">
                <a:extLst>
                  <a:ext uri="{FF2B5EF4-FFF2-40B4-BE49-F238E27FC236}">
                    <a16:creationId xmlns:a16="http://schemas.microsoft.com/office/drawing/2014/main" id="{926513BE-B9C1-1848-8083-5841E017632A}"/>
                  </a:ext>
                </a:extLst>
              </p:cNvPr>
              <p:cNvSpPr>
                <a:spLocks/>
              </p:cNvSpPr>
              <p:nvPr/>
            </p:nvSpPr>
            <p:spPr bwMode="auto">
              <a:xfrm>
                <a:off x="2367430" y="1688396"/>
                <a:ext cx="640003" cy="636346"/>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3" name="Freeform 65">
                <a:extLst>
                  <a:ext uri="{FF2B5EF4-FFF2-40B4-BE49-F238E27FC236}">
                    <a16:creationId xmlns:a16="http://schemas.microsoft.com/office/drawing/2014/main" id="{3626C523-2894-7F4C-B160-3BA84F22C18F}"/>
                  </a:ext>
                </a:extLst>
              </p:cNvPr>
              <p:cNvSpPr>
                <a:spLocks/>
              </p:cNvSpPr>
              <p:nvPr/>
            </p:nvSpPr>
            <p:spPr bwMode="auto">
              <a:xfrm>
                <a:off x="2620970" y="1905234"/>
                <a:ext cx="489848" cy="64724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54" name="Freeform 66">
                <a:extLst>
                  <a:ext uri="{FF2B5EF4-FFF2-40B4-BE49-F238E27FC236}">
                    <a16:creationId xmlns:a16="http://schemas.microsoft.com/office/drawing/2014/main" id="{6737D95A-790E-3B48-BA22-14BBE2155E3D}"/>
                  </a:ext>
                </a:extLst>
              </p:cNvPr>
              <p:cNvSpPr>
                <a:spLocks/>
              </p:cNvSpPr>
              <p:nvPr/>
            </p:nvSpPr>
            <p:spPr bwMode="auto">
              <a:xfrm>
                <a:off x="2767433" y="1771209"/>
                <a:ext cx="700310" cy="659229"/>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5" name="Freeform 67">
                <a:extLst>
                  <a:ext uri="{FF2B5EF4-FFF2-40B4-BE49-F238E27FC236}">
                    <a16:creationId xmlns:a16="http://schemas.microsoft.com/office/drawing/2014/main" id="{30CC50D3-A12B-6C47-AE19-76385184520E}"/>
                  </a:ext>
                </a:extLst>
              </p:cNvPr>
              <p:cNvSpPr>
                <a:spLocks/>
              </p:cNvSpPr>
              <p:nvPr/>
            </p:nvSpPr>
            <p:spPr bwMode="auto">
              <a:xfrm>
                <a:off x="2932357" y="1948820"/>
                <a:ext cx="637542" cy="927279"/>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6" name="Freeform 68">
                <a:extLst>
                  <a:ext uri="{FF2B5EF4-FFF2-40B4-BE49-F238E27FC236}">
                    <a16:creationId xmlns:a16="http://schemas.microsoft.com/office/drawing/2014/main" id="{62005FD8-D9FE-C84E-A299-524025703133}"/>
                  </a:ext>
                </a:extLst>
              </p:cNvPr>
              <p:cNvSpPr>
                <a:spLocks/>
              </p:cNvSpPr>
              <p:nvPr/>
            </p:nvSpPr>
            <p:spPr bwMode="auto">
              <a:xfrm>
                <a:off x="3224050" y="1667693"/>
                <a:ext cx="795081" cy="889142"/>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7" name="Freeform 69">
                <a:extLst>
                  <a:ext uri="{FF2B5EF4-FFF2-40B4-BE49-F238E27FC236}">
                    <a16:creationId xmlns:a16="http://schemas.microsoft.com/office/drawing/2014/main" id="{4D46CECF-F6EE-E34D-A697-7FD1B84A5493}"/>
                  </a:ext>
                </a:extLst>
              </p:cNvPr>
              <p:cNvSpPr>
                <a:spLocks/>
              </p:cNvSpPr>
              <p:nvPr/>
            </p:nvSpPr>
            <p:spPr bwMode="auto">
              <a:xfrm>
                <a:off x="3432052" y="2290965"/>
                <a:ext cx="434463" cy="562252"/>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8" name="Freeform 70">
                <a:extLst>
                  <a:ext uri="{FF2B5EF4-FFF2-40B4-BE49-F238E27FC236}">
                    <a16:creationId xmlns:a16="http://schemas.microsoft.com/office/drawing/2014/main" id="{8B77BA28-8BC2-5C46-A0A9-DAADCB9E5D96}"/>
                  </a:ext>
                </a:extLst>
              </p:cNvPr>
              <p:cNvSpPr>
                <a:spLocks/>
              </p:cNvSpPr>
              <p:nvPr/>
            </p:nvSpPr>
            <p:spPr bwMode="auto">
              <a:xfrm>
                <a:off x="1155117" y="2641827"/>
                <a:ext cx="992004" cy="6635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9" name="Freeform 71">
                <a:extLst>
                  <a:ext uri="{FF2B5EF4-FFF2-40B4-BE49-F238E27FC236}">
                    <a16:creationId xmlns:a16="http://schemas.microsoft.com/office/drawing/2014/main" id="{4EDEEC83-DE8A-984B-BD19-E7B5EA62DA43}"/>
                  </a:ext>
                </a:extLst>
              </p:cNvPr>
              <p:cNvSpPr>
                <a:spLocks/>
              </p:cNvSpPr>
              <p:nvPr/>
            </p:nvSpPr>
            <p:spPr bwMode="auto">
              <a:xfrm>
                <a:off x="2337891" y="2906607"/>
                <a:ext cx="243694" cy="319263"/>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0" name="Freeform 72">
                <a:extLst>
                  <a:ext uri="{FF2B5EF4-FFF2-40B4-BE49-F238E27FC236}">
                    <a16:creationId xmlns:a16="http://schemas.microsoft.com/office/drawing/2014/main" id="{38F6D83B-29DA-B84C-B5E6-E0F277163471}"/>
                  </a:ext>
                </a:extLst>
              </p:cNvPr>
              <p:cNvSpPr>
                <a:spLocks/>
              </p:cNvSpPr>
              <p:nvPr/>
            </p:nvSpPr>
            <p:spPr bwMode="auto">
              <a:xfrm>
                <a:off x="2446200" y="2896801"/>
                <a:ext cx="740927" cy="451109"/>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1" name="Freeform 73">
                <a:extLst>
                  <a:ext uri="{FF2B5EF4-FFF2-40B4-BE49-F238E27FC236}">
                    <a16:creationId xmlns:a16="http://schemas.microsoft.com/office/drawing/2014/main" id="{274E2C98-9230-664D-B209-578D10EBCCB7}"/>
                  </a:ext>
                </a:extLst>
              </p:cNvPr>
              <p:cNvSpPr>
                <a:spLocks/>
              </p:cNvSpPr>
              <p:nvPr/>
            </p:nvSpPr>
            <p:spPr bwMode="auto">
              <a:xfrm>
                <a:off x="2886817" y="2584076"/>
                <a:ext cx="603080" cy="625451"/>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2" name="Freeform 74">
                <a:extLst>
                  <a:ext uri="{FF2B5EF4-FFF2-40B4-BE49-F238E27FC236}">
                    <a16:creationId xmlns:a16="http://schemas.microsoft.com/office/drawing/2014/main" id="{DED052E4-E900-F447-8DF6-473AA89EA056}"/>
                  </a:ext>
                </a:extLst>
              </p:cNvPr>
              <p:cNvSpPr>
                <a:spLocks/>
              </p:cNvSpPr>
              <p:nvPr/>
            </p:nvSpPr>
            <p:spPr bwMode="auto">
              <a:xfrm>
                <a:off x="3072664" y="2811810"/>
                <a:ext cx="744618" cy="977402"/>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3" name="Freeform 75">
                <a:extLst>
                  <a:ext uri="{FF2B5EF4-FFF2-40B4-BE49-F238E27FC236}">
                    <a16:creationId xmlns:a16="http://schemas.microsoft.com/office/drawing/2014/main" id="{269D9DFF-B214-324C-802D-AE61929BFF31}"/>
                  </a:ext>
                </a:extLst>
              </p:cNvPr>
              <p:cNvSpPr>
                <a:spLocks/>
              </p:cNvSpPr>
              <p:nvPr/>
            </p:nvSpPr>
            <p:spPr bwMode="auto">
              <a:xfrm>
                <a:off x="3696668" y="2402108"/>
                <a:ext cx="705234" cy="1062394"/>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4" name="Freeform 76">
                <a:extLst>
                  <a:ext uri="{FF2B5EF4-FFF2-40B4-BE49-F238E27FC236}">
                    <a16:creationId xmlns:a16="http://schemas.microsoft.com/office/drawing/2014/main" id="{A3D990E5-7D14-7545-9756-67EA7C1A8377}"/>
                  </a:ext>
                </a:extLst>
              </p:cNvPr>
              <p:cNvSpPr>
                <a:spLocks/>
              </p:cNvSpPr>
              <p:nvPr/>
            </p:nvSpPr>
            <p:spPr bwMode="auto">
              <a:xfrm>
                <a:off x="1141579" y="2933849"/>
                <a:ext cx="556310" cy="639615"/>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5" name="Freeform 77">
                <a:extLst>
                  <a:ext uri="{FF2B5EF4-FFF2-40B4-BE49-F238E27FC236}">
                    <a16:creationId xmlns:a16="http://schemas.microsoft.com/office/drawing/2014/main" id="{49745844-F4A1-E140-BDFF-1D2B1D173410}"/>
                  </a:ext>
                </a:extLst>
              </p:cNvPr>
              <p:cNvSpPr>
                <a:spLocks/>
              </p:cNvSpPr>
              <p:nvPr/>
            </p:nvSpPr>
            <p:spPr bwMode="auto">
              <a:xfrm>
                <a:off x="1518196" y="3267277"/>
                <a:ext cx="296616" cy="367206"/>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6" name="Freeform 78">
                <a:extLst>
                  <a:ext uri="{FF2B5EF4-FFF2-40B4-BE49-F238E27FC236}">
                    <a16:creationId xmlns:a16="http://schemas.microsoft.com/office/drawing/2014/main" id="{ED81753C-2D77-3F4E-AFC2-D803FDB08F1E}"/>
                  </a:ext>
                </a:extLst>
              </p:cNvPr>
              <p:cNvSpPr>
                <a:spLocks/>
              </p:cNvSpPr>
              <p:nvPr/>
            </p:nvSpPr>
            <p:spPr bwMode="auto">
              <a:xfrm>
                <a:off x="1791429" y="3271636"/>
                <a:ext cx="265847" cy="268050"/>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7" name="Freeform 79">
                <a:extLst>
                  <a:ext uri="{FF2B5EF4-FFF2-40B4-BE49-F238E27FC236}">
                    <a16:creationId xmlns:a16="http://schemas.microsoft.com/office/drawing/2014/main" id="{059EFDD8-5674-3648-96DE-B0F92DFBBBC5}"/>
                  </a:ext>
                </a:extLst>
              </p:cNvPr>
              <p:cNvSpPr>
                <a:spLocks/>
              </p:cNvSpPr>
              <p:nvPr/>
            </p:nvSpPr>
            <p:spPr bwMode="auto">
              <a:xfrm>
                <a:off x="1931736" y="3064606"/>
                <a:ext cx="697849" cy="716979"/>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8" name="Freeform 80">
                <a:extLst>
                  <a:ext uri="{FF2B5EF4-FFF2-40B4-BE49-F238E27FC236}">
                    <a16:creationId xmlns:a16="http://schemas.microsoft.com/office/drawing/2014/main" id="{69A1D356-81A4-E746-8E1B-28C271CD67B1}"/>
                  </a:ext>
                </a:extLst>
              </p:cNvPr>
              <p:cNvSpPr>
                <a:spLocks/>
              </p:cNvSpPr>
              <p:nvPr/>
            </p:nvSpPr>
            <p:spPr bwMode="auto">
              <a:xfrm>
                <a:off x="2536047" y="3262919"/>
                <a:ext cx="722465" cy="546997"/>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9" name="Freeform 81">
                <a:extLst>
                  <a:ext uri="{FF2B5EF4-FFF2-40B4-BE49-F238E27FC236}">
                    <a16:creationId xmlns:a16="http://schemas.microsoft.com/office/drawing/2014/main" id="{26F833D5-28DA-264C-AA31-2C875A2B371C}"/>
                  </a:ext>
                </a:extLst>
              </p:cNvPr>
              <p:cNvSpPr>
                <a:spLocks/>
              </p:cNvSpPr>
              <p:nvPr/>
            </p:nvSpPr>
            <p:spPr bwMode="auto">
              <a:xfrm>
                <a:off x="2652971" y="3648650"/>
                <a:ext cx="457848" cy="77037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0" name="Freeform 82">
                <a:extLst>
                  <a:ext uri="{FF2B5EF4-FFF2-40B4-BE49-F238E27FC236}">
                    <a16:creationId xmlns:a16="http://schemas.microsoft.com/office/drawing/2014/main" id="{9288B317-3C81-DF4A-9FA0-B3743C6B0C6A}"/>
                  </a:ext>
                </a:extLst>
              </p:cNvPr>
              <p:cNvSpPr>
                <a:spLocks/>
              </p:cNvSpPr>
              <p:nvPr/>
            </p:nvSpPr>
            <p:spPr bwMode="auto">
              <a:xfrm>
                <a:off x="1113272" y="3316310"/>
                <a:ext cx="587079" cy="512128"/>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1" name="Freeform 83">
                <a:extLst>
                  <a:ext uri="{FF2B5EF4-FFF2-40B4-BE49-F238E27FC236}">
                    <a16:creationId xmlns:a16="http://schemas.microsoft.com/office/drawing/2014/main" id="{50D202B2-1F57-F24B-82CD-8E62C08B1DEC}"/>
                  </a:ext>
                </a:extLst>
              </p:cNvPr>
              <p:cNvSpPr>
                <a:spLocks/>
              </p:cNvSpPr>
              <p:nvPr/>
            </p:nvSpPr>
            <p:spPr bwMode="auto">
              <a:xfrm>
                <a:off x="1622812" y="3379510"/>
                <a:ext cx="484925" cy="590582"/>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2" name="Freeform 84">
                <a:extLst>
                  <a:ext uri="{FF2B5EF4-FFF2-40B4-BE49-F238E27FC236}">
                    <a16:creationId xmlns:a16="http://schemas.microsoft.com/office/drawing/2014/main" id="{6882EDE7-3775-D14F-B06C-D9E36FB50788}"/>
                  </a:ext>
                </a:extLst>
              </p:cNvPr>
              <p:cNvSpPr>
                <a:spLocks/>
              </p:cNvSpPr>
              <p:nvPr/>
            </p:nvSpPr>
            <p:spPr bwMode="auto">
              <a:xfrm>
                <a:off x="1824659" y="3453604"/>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3" name="Freeform 85">
                <a:extLst>
                  <a:ext uri="{FF2B5EF4-FFF2-40B4-BE49-F238E27FC236}">
                    <a16:creationId xmlns:a16="http://schemas.microsoft.com/office/drawing/2014/main" id="{90E58D13-4842-3449-A401-F9D6B966D213}"/>
                  </a:ext>
                </a:extLst>
              </p:cNvPr>
              <p:cNvSpPr>
                <a:spLocks/>
              </p:cNvSpPr>
              <p:nvPr/>
            </p:nvSpPr>
            <p:spPr bwMode="auto">
              <a:xfrm>
                <a:off x="1125579" y="3682428"/>
                <a:ext cx="462772" cy="12748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74" name="Freeform 86">
                <a:extLst>
                  <a:ext uri="{FF2B5EF4-FFF2-40B4-BE49-F238E27FC236}">
                    <a16:creationId xmlns:a16="http://schemas.microsoft.com/office/drawing/2014/main" id="{F4E775BB-7863-1540-910D-E5D7721B6CB7}"/>
                  </a:ext>
                </a:extLst>
              </p:cNvPr>
              <p:cNvSpPr>
                <a:spLocks/>
              </p:cNvSpPr>
              <p:nvPr/>
            </p:nvSpPr>
            <p:spPr bwMode="auto">
              <a:xfrm>
                <a:off x="1796351" y="3799019"/>
                <a:ext cx="518155" cy="452199"/>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5" name="Freeform 87">
                <a:extLst>
                  <a:ext uri="{FF2B5EF4-FFF2-40B4-BE49-F238E27FC236}">
                    <a16:creationId xmlns:a16="http://schemas.microsoft.com/office/drawing/2014/main" id="{CAECECC5-4FCE-8149-A37E-C77999AD5690}"/>
                  </a:ext>
                </a:extLst>
              </p:cNvPr>
              <p:cNvSpPr>
                <a:spLocks/>
              </p:cNvSpPr>
              <p:nvPr/>
            </p:nvSpPr>
            <p:spPr bwMode="auto">
              <a:xfrm>
                <a:off x="1924351" y="4162957"/>
                <a:ext cx="316308" cy="314904"/>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6" name="Freeform 88">
                <a:extLst>
                  <a:ext uri="{FF2B5EF4-FFF2-40B4-BE49-F238E27FC236}">
                    <a16:creationId xmlns:a16="http://schemas.microsoft.com/office/drawing/2014/main" id="{FB3AD6B8-C75D-6942-AF1E-060DEE4F8F1E}"/>
                  </a:ext>
                </a:extLst>
              </p:cNvPr>
              <p:cNvSpPr>
                <a:spLocks/>
              </p:cNvSpPr>
              <p:nvPr/>
            </p:nvSpPr>
            <p:spPr bwMode="auto">
              <a:xfrm>
                <a:off x="2267739" y="3680249"/>
                <a:ext cx="220308" cy="336696"/>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9" name="Freeform 89">
                <a:extLst>
                  <a:ext uri="{FF2B5EF4-FFF2-40B4-BE49-F238E27FC236}">
                    <a16:creationId xmlns:a16="http://schemas.microsoft.com/office/drawing/2014/main" id="{29BC381A-D64F-1346-93EC-3BD1BD949057}"/>
                  </a:ext>
                </a:extLst>
              </p:cNvPr>
              <p:cNvSpPr>
                <a:spLocks/>
              </p:cNvSpPr>
              <p:nvPr/>
            </p:nvSpPr>
            <p:spPr bwMode="auto">
              <a:xfrm>
                <a:off x="2411738" y="3609423"/>
                <a:ext cx="219078" cy="336696"/>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3" name="Freeform 90">
                <a:extLst>
                  <a:ext uri="{FF2B5EF4-FFF2-40B4-BE49-F238E27FC236}">
                    <a16:creationId xmlns:a16="http://schemas.microsoft.com/office/drawing/2014/main" id="{BF2B214B-9B79-6141-8E75-F8D13EBCC064}"/>
                  </a:ext>
                </a:extLst>
              </p:cNvPr>
              <p:cNvSpPr>
                <a:spLocks/>
              </p:cNvSpPr>
              <p:nvPr/>
            </p:nvSpPr>
            <p:spPr bwMode="auto">
              <a:xfrm>
                <a:off x="2531125" y="3700952"/>
                <a:ext cx="305232" cy="335607"/>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5" name="Freeform 91">
                <a:extLst>
                  <a:ext uri="{FF2B5EF4-FFF2-40B4-BE49-F238E27FC236}">
                    <a16:creationId xmlns:a16="http://schemas.microsoft.com/office/drawing/2014/main" id="{5A08185F-7C88-D545-AEA2-A8B843B9A001}"/>
                  </a:ext>
                </a:extLst>
              </p:cNvPr>
              <p:cNvSpPr>
                <a:spLocks/>
              </p:cNvSpPr>
              <p:nvPr/>
            </p:nvSpPr>
            <p:spPr bwMode="auto">
              <a:xfrm>
                <a:off x="2257892" y="3964644"/>
                <a:ext cx="242462" cy="223375"/>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chemeClr val="bg1"/>
              </a:solid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8" name="Freeform 92">
                <a:extLst>
                  <a:ext uri="{FF2B5EF4-FFF2-40B4-BE49-F238E27FC236}">
                    <a16:creationId xmlns:a16="http://schemas.microsoft.com/office/drawing/2014/main" id="{EC69235B-B087-CA45-B657-52854B13A29E}"/>
                  </a:ext>
                </a:extLst>
              </p:cNvPr>
              <p:cNvSpPr>
                <a:spLocks/>
              </p:cNvSpPr>
              <p:nvPr/>
            </p:nvSpPr>
            <p:spPr bwMode="auto">
              <a:xfrm>
                <a:off x="2414201" y="3911251"/>
                <a:ext cx="263386" cy="402076"/>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00" name="Freeform 93">
                <a:extLst>
                  <a:ext uri="{FF2B5EF4-FFF2-40B4-BE49-F238E27FC236}">
                    <a16:creationId xmlns:a16="http://schemas.microsoft.com/office/drawing/2014/main" id="{49BE760D-256B-B44D-AE7A-6DF8FC656D8B}"/>
                  </a:ext>
                </a:extLst>
              </p:cNvPr>
              <p:cNvSpPr>
                <a:spLocks/>
              </p:cNvSpPr>
              <p:nvPr/>
            </p:nvSpPr>
            <p:spPr bwMode="auto">
              <a:xfrm>
                <a:off x="2195122" y="4087772"/>
                <a:ext cx="324924" cy="383551"/>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03" name="Freeform 94">
                <a:extLst>
                  <a:ext uri="{FF2B5EF4-FFF2-40B4-BE49-F238E27FC236}">
                    <a16:creationId xmlns:a16="http://schemas.microsoft.com/office/drawing/2014/main" id="{6FBBB65F-2F0D-A947-9AB4-56625224C48B}"/>
                  </a:ext>
                </a:extLst>
              </p:cNvPr>
              <p:cNvSpPr>
                <a:spLocks/>
              </p:cNvSpPr>
              <p:nvPr/>
            </p:nvSpPr>
            <p:spPr bwMode="auto">
              <a:xfrm>
                <a:off x="2502815" y="4126999"/>
                <a:ext cx="246155" cy="293112"/>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05" name="Freeform 95">
                <a:extLst>
                  <a:ext uri="{FF2B5EF4-FFF2-40B4-BE49-F238E27FC236}">
                    <a16:creationId xmlns:a16="http://schemas.microsoft.com/office/drawing/2014/main" id="{4779785E-93CB-E247-964D-2BBC4E664818}"/>
                  </a:ext>
                </a:extLst>
              </p:cNvPr>
              <p:cNvSpPr>
                <a:spLocks/>
              </p:cNvSpPr>
              <p:nvPr/>
            </p:nvSpPr>
            <p:spPr bwMode="auto">
              <a:xfrm>
                <a:off x="3748359" y="1555461"/>
                <a:ext cx="905851" cy="114302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grpFill/>
              <a:ln w="38100" cmpd="sng">
                <a:solidFill>
                  <a:srgbClr val="00632D"/>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grpSp>
      <p:cxnSp>
        <p:nvCxnSpPr>
          <p:cNvPr id="106" name="Straight Connector 105">
            <a:extLst>
              <a:ext uri="{FF2B5EF4-FFF2-40B4-BE49-F238E27FC236}">
                <a16:creationId xmlns:a16="http://schemas.microsoft.com/office/drawing/2014/main" id="{F498E961-4F32-B443-B9CF-54A57347BB4C}"/>
              </a:ext>
            </a:extLst>
          </p:cNvPr>
          <p:cNvCxnSpPr>
            <a:cxnSpLocks/>
          </p:cNvCxnSpPr>
          <p:nvPr/>
        </p:nvCxnSpPr>
        <p:spPr>
          <a:xfrm flipV="1">
            <a:off x="1583787" y="2942136"/>
            <a:ext cx="2392111" cy="10213"/>
          </a:xfrm>
          <a:prstGeom prst="line">
            <a:avLst/>
          </a:prstGeom>
          <a:ln w="28575">
            <a:solidFill>
              <a:srgbClr val="00632D"/>
            </a:solidFill>
            <a:prstDash val="sysDash"/>
          </a:ln>
        </p:spPr>
        <p:style>
          <a:lnRef idx="1">
            <a:schemeClr val="accent1"/>
          </a:lnRef>
          <a:fillRef idx="0">
            <a:schemeClr val="accent1"/>
          </a:fillRef>
          <a:effectRef idx="0">
            <a:schemeClr val="accent1"/>
          </a:effectRef>
          <a:fontRef idx="minor">
            <a:schemeClr val="tx1"/>
          </a:fontRef>
        </p:style>
      </p:cxnSp>
      <p:pic>
        <p:nvPicPr>
          <p:cNvPr id="107" name="Picture 106" descr="A close up of a logo&#10;&#10;Description automatically generated">
            <a:extLst>
              <a:ext uri="{FF2B5EF4-FFF2-40B4-BE49-F238E27FC236}">
                <a16:creationId xmlns:a16="http://schemas.microsoft.com/office/drawing/2014/main" id="{B923838C-7D30-B745-BC9F-022DCDD92C6D}"/>
              </a:ext>
            </a:extLst>
          </p:cNvPr>
          <p:cNvPicPr>
            <a:picLocks noChangeAspect="1"/>
          </p:cNvPicPr>
          <p:nvPr/>
        </p:nvPicPr>
        <p:blipFill>
          <a:blip r:embed="rId4"/>
          <a:stretch>
            <a:fillRect/>
          </a:stretch>
        </p:blipFill>
        <p:spPr>
          <a:xfrm>
            <a:off x="762728" y="5341646"/>
            <a:ext cx="662374" cy="836268"/>
          </a:xfrm>
          <a:prstGeom prst="rect">
            <a:avLst/>
          </a:prstGeom>
        </p:spPr>
      </p:pic>
      <p:pic>
        <p:nvPicPr>
          <p:cNvPr id="108" name="Picture 107" descr="A close up of a logo&#10;&#10;Description automatically generated">
            <a:extLst>
              <a:ext uri="{FF2B5EF4-FFF2-40B4-BE49-F238E27FC236}">
                <a16:creationId xmlns:a16="http://schemas.microsoft.com/office/drawing/2014/main" id="{041ECC3B-36C7-7143-8E23-CD4C381460CC}"/>
              </a:ext>
            </a:extLst>
          </p:cNvPr>
          <p:cNvPicPr>
            <a:picLocks noChangeAspect="1"/>
          </p:cNvPicPr>
          <p:nvPr/>
        </p:nvPicPr>
        <p:blipFill>
          <a:blip r:embed="rId5"/>
          <a:stretch>
            <a:fillRect/>
          </a:stretch>
        </p:blipFill>
        <p:spPr>
          <a:xfrm>
            <a:off x="756473" y="3493553"/>
            <a:ext cx="664272" cy="741150"/>
          </a:xfrm>
          <a:prstGeom prst="rect">
            <a:avLst/>
          </a:prstGeom>
        </p:spPr>
      </p:pic>
      <p:pic>
        <p:nvPicPr>
          <p:cNvPr id="111" name="Picture 110" descr="A close up of a logo&#10;&#10;Description automatically generated">
            <a:extLst>
              <a:ext uri="{FF2B5EF4-FFF2-40B4-BE49-F238E27FC236}">
                <a16:creationId xmlns:a16="http://schemas.microsoft.com/office/drawing/2014/main" id="{0ED4D758-86CF-5B41-9A5F-BBA09AE89703}"/>
              </a:ext>
            </a:extLst>
          </p:cNvPr>
          <p:cNvPicPr>
            <a:picLocks noChangeAspect="1"/>
          </p:cNvPicPr>
          <p:nvPr/>
        </p:nvPicPr>
        <p:blipFill>
          <a:blip r:embed="rId6"/>
          <a:stretch>
            <a:fillRect/>
          </a:stretch>
        </p:blipFill>
        <p:spPr>
          <a:xfrm>
            <a:off x="756092" y="1870693"/>
            <a:ext cx="665033" cy="839629"/>
          </a:xfrm>
          <a:prstGeom prst="rect">
            <a:avLst/>
          </a:prstGeom>
        </p:spPr>
      </p:pic>
      <p:pic>
        <p:nvPicPr>
          <p:cNvPr id="112" name="Picture 111" descr="A close up of a logo&#10;&#10;Description automatically generated">
            <a:extLst>
              <a:ext uri="{FF2B5EF4-FFF2-40B4-BE49-F238E27FC236}">
                <a16:creationId xmlns:a16="http://schemas.microsoft.com/office/drawing/2014/main" id="{97BD829E-A44B-D24E-9D25-8ECC9ABEEA7E}"/>
              </a:ext>
            </a:extLst>
          </p:cNvPr>
          <p:cNvPicPr>
            <a:picLocks noChangeAspect="1"/>
          </p:cNvPicPr>
          <p:nvPr/>
        </p:nvPicPr>
        <p:blipFill>
          <a:blip r:embed="rId7">
            <a:biLevel thresh="50000"/>
          </a:blip>
          <a:stretch>
            <a:fillRect/>
          </a:stretch>
        </p:blipFill>
        <p:spPr>
          <a:xfrm>
            <a:off x="10998657" y="1677805"/>
            <a:ext cx="664272" cy="838667"/>
          </a:xfrm>
          <a:prstGeom prst="rect">
            <a:avLst/>
          </a:prstGeom>
        </p:spPr>
      </p:pic>
      <p:pic>
        <p:nvPicPr>
          <p:cNvPr id="113" name="Picture 112" descr="A close up of a sign&#10;&#10;Description automatically generated">
            <a:extLst>
              <a:ext uri="{FF2B5EF4-FFF2-40B4-BE49-F238E27FC236}">
                <a16:creationId xmlns:a16="http://schemas.microsoft.com/office/drawing/2014/main" id="{D99192FB-7565-7C44-980A-218E219FB72E}"/>
              </a:ext>
            </a:extLst>
          </p:cNvPr>
          <p:cNvPicPr>
            <a:picLocks noChangeAspect="1"/>
          </p:cNvPicPr>
          <p:nvPr/>
        </p:nvPicPr>
        <p:blipFill>
          <a:blip r:embed="rId8">
            <a:biLevel thresh="50000"/>
          </a:blip>
          <a:stretch>
            <a:fillRect/>
          </a:stretch>
        </p:blipFill>
        <p:spPr>
          <a:xfrm>
            <a:off x="10904883" y="3422228"/>
            <a:ext cx="674638" cy="851755"/>
          </a:xfrm>
          <a:prstGeom prst="rect">
            <a:avLst/>
          </a:prstGeom>
        </p:spPr>
      </p:pic>
      <p:pic>
        <p:nvPicPr>
          <p:cNvPr id="114" name="Picture 113" descr="A close up of a sign&#10;&#10;Description automatically generated">
            <a:extLst>
              <a:ext uri="{FF2B5EF4-FFF2-40B4-BE49-F238E27FC236}">
                <a16:creationId xmlns:a16="http://schemas.microsoft.com/office/drawing/2014/main" id="{000A48C5-C8B0-6441-B0A7-7C8BE085DB37}"/>
              </a:ext>
            </a:extLst>
          </p:cNvPr>
          <p:cNvPicPr>
            <a:picLocks noChangeAspect="1"/>
          </p:cNvPicPr>
          <p:nvPr/>
        </p:nvPicPr>
        <p:blipFill>
          <a:blip r:embed="rId9">
            <a:biLevel thresh="50000"/>
          </a:blip>
          <a:stretch>
            <a:fillRect/>
          </a:stretch>
        </p:blipFill>
        <p:spPr>
          <a:xfrm>
            <a:off x="10931245" y="5192007"/>
            <a:ext cx="664272" cy="838667"/>
          </a:xfrm>
          <a:prstGeom prst="rect">
            <a:avLst/>
          </a:prstGeom>
        </p:spPr>
      </p:pic>
    </p:spTree>
    <p:extLst>
      <p:ext uri="{BB962C8B-B14F-4D97-AF65-F5344CB8AC3E}">
        <p14:creationId xmlns:p14="http://schemas.microsoft.com/office/powerpoint/2010/main" val="203829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7F1BFE-C842-E648-ACE6-7E41E6BCC83D}"/>
              </a:ext>
            </a:extLst>
          </p:cNvPr>
          <p:cNvSpPr>
            <a:spLocks noGrp="1"/>
          </p:cNvSpPr>
          <p:nvPr>
            <p:ph type="sldNum" sz="quarter" idx="12"/>
          </p:nvPr>
        </p:nvSpPr>
        <p:spPr/>
        <p:txBody>
          <a:bodyPr/>
          <a:lstStyle/>
          <a:p>
            <a:fld id="{396CE113-FF57-7649-A2EE-772FBDF6E8DF}" type="slidenum">
              <a:rPr lang="en-US" smtClean="0"/>
              <a:t>5</a:t>
            </a:fld>
            <a:endParaRPr lang="en-US" dirty="0"/>
          </a:p>
        </p:txBody>
      </p:sp>
      <p:sp>
        <p:nvSpPr>
          <p:cNvPr id="3" name="Slide Number Placeholder 1">
            <a:extLst>
              <a:ext uri="{FF2B5EF4-FFF2-40B4-BE49-F238E27FC236}">
                <a16:creationId xmlns:a16="http://schemas.microsoft.com/office/drawing/2014/main" id="{E6F24B92-E293-DA4A-9B94-5A8553EF2E1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CE113-FF57-7649-A2EE-772FBDF6E8DF}" type="slidenum">
              <a:rPr lang="en-US" smtClean="0">
                <a:solidFill>
                  <a:schemeClr val="tx1"/>
                </a:solidFill>
              </a:rPr>
              <a:pPr/>
              <a:t>5</a:t>
            </a:fld>
            <a:endParaRPr lang="en-US" dirty="0">
              <a:solidFill>
                <a:schemeClr val="tx1"/>
              </a:solidFill>
            </a:endParaRPr>
          </a:p>
        </p:txBody>
      </p:sp>
      <p:pic>
        <p:nvPicPr>
          <p:cNvPr id="4" name="Picture 3" descr="A picture containing food&#10;&#10;Description automatically generated">
            <a:extLst>
              <a:ext uri="{FF2B5EF4-FFF2-40B4-BE49-F238E27FC236}">
                <a16:creationId xmlns:a16="http://schemas.microsoft.com/office/drawing/2014/main" id="{9A00BE20-B35D-7C4C-AAF9-6C57D487486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
        <p:nvSpPr>
          <p:cNvPr id="5" name="Rectangle 4">
            <a:extLst>
              <a:ext uri="{FF2B5EF4-FFF2-40B4-BE49-F238E27FC236}">
                <a16:creationId xmlns:a16="http://schemas.microsoft.com/office/drawing/2014/main" id="{72F501F6-D3E2-3347-9B0A-6609F7CAAAB6}"/>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TextBox 5">
            <a:extLst>
              <a:ext uri="{FF2B5EF4-FFF2-40B4-BE49-F238E27FC236}">
                <a16:creationId xmlns:a16="http://schemas.microsoft.com/office/drawing/2014/main" id="{BF5ED25A-0D60-3443-87CC-DF43DD637284}"/>
              </a:ext>
            </a:extLst>
          </p:cNvPr>
          <p:cNvSpPr txBox="1"/>
          <p:nvPr/>
        </p:nvSpPr>
        <p:spPr>
          <a:xfrm>
            <a:off x="2831197" y="434050"/>
            <a:ext cx="5407249" cy="830997"/>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Solar Power Naija</a:t>
            </a:r>
          </a:p>
          <a:p>
            <a:pPr algn="r"/>
            <a:r>
              <a:rPr lang="en-US" sz="1600" b="1" dirty="0">
                <a:solidFill>
                  <a:schemeClr val="tx1">
                    <a:lumMod val="75000"/>
                    <a:lumOff val="25000"/>
                  </a:schemeClr>
                </a:solidFill>
                <a:latin typeface="Century Gothic" panose="020B0502020202020204" pitchFamily="34" charset="0"/>
              </a:rPr>
              <a:t>Status in States as at 31</a:t>
            </a:r>
            <a:r>
              <a:rPr lang="en-US" sz="1600" b="1" baseline="30000" dirty="0">
                <a:solidFill>
                  <a:schemeClr val="tx1">
                    <a:lumMod val="75000"/>
                    <a:lumOff val="25000"/>
                  </a:schemeClr>
                </a:solidFill>
                <a:latin typeface="Century Gothic" panose="020B0502020202020204" pitchFamily="34" charset="0"/>
              </a:rPr>
              <a:t>st</a:t>
            </a:r>
            <a:r>
              <a:rPr lang="en-US" sz="1600" b="1" dirty="0">
                <a:solidFill>
                  <a:schemeClr val="tx1">
                    <a:lumMod val="75000"/>
                    <a:lumOff val="25000"/>
                  </a:schemeClr>
                </a:solidFill>
                <a:latin typeface="Century Gothic" panose="020B0502020202020204" pitchFamily="34" charset="0"/>
              </a:rPr>
              <a:t> July 2021</a:t>
            </a:r>
            <a:endParaRPr lang="en-US" sz="800" b="1" dirty="0">
              <a:solidFill>
                <a:schemeClr val="tx1">
                  <a:lumMod val="75000"/>
                  <a:lumOff val="25000"/>
                </a:schemeClr>
              </a:solidFill>
              <a:latin typeface="Century Gothic" panose="020B0502020202020204" pitchFamily="34" charset="0"/>
            </a:endParaRPr>
          </a:p>
        </p:txBody>
      </p:sp>
      <p:cxnSp>
        <p:nvCxnSpPr>
          <p:cNvPr id="7" name="Straight Connector 6">
            <a:extLst>
              <a:ext uri="{FF2B5EF4-FFF2-40B4-BE49-F238E27FC236}">
                <a16:creationId xmlns:a16="http://schemas.microsoft.com/office/drawing/2014/main" id="{AEB8D5E9-E638-C74F-B980-0D9BF86F7B29}"/>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AF9D4C3-1F40-C34A-8178-9B96E5662B18}"/>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2610DFB-81B4-7B4E-AAA0-6501093669A4}"/>
              </a:ext>
            </a:extLst>
          </p:cNvPr>
          <p:cNvGrpSpPr/>
          <p:nvPr/>
        </p:nvGrpSpPr>
        <p:grpSpPr>
          <a:xfrm>
            <a:off x="210697" y="1288054"/>
            <a:ext cx="3109256" cy="1305406"/>
            <a:chOff x="141945" y="1288054"/>
            <a:chExt cx="3109256" cy="1305406"/>
          </a:xfrm>
        </p:grpSpPr>
        <p:sp>
          <p:nvSpPr>
            <p:cNvPr id="10" name="Rectangle 9">
              <a:extLst>
                <a:ext uri="{FF2B5EF4-FFF2-40B4-BE49-F238E27FC236}">
                  <a16:creationId xmlns:a16="http://schemas.microsoft.com/office/drawing/2014/main" id="{D12AF341-1172-2147-9699-9F30DFE479D0}"/>
                </a:ext>
              </a:extLst>
            </p:cNvPr>
            <p:cNvSpPr/>
            <p:nvPr/>
          </p:nvSpPr>
          <p:spPr>
            <a:xfrm>
              <a:off x="141945" y="1288054"/>
              <a:ext cx="2945729" cy="461665"/>
            </a:xfrm>
            <a:prstGeom prst="rect">
              <a:avLst/>
            </a:prstGeom>
          </p:spPr>
          <p:txBody>
            <a:bodyPr wrap="square">
              <a:spAutoFit/>
            </a:bodyPr>
            <a:lstStyle/>
            <a:p>
              <a:pPr algn="ctr"/>
              <a:r>
                <a:rPr lang="en-US" sz="1200" b="1" dirty="0">
                  <a:solidFill>
                    <a:schemeClr val="tx1">
                      <a:lumMod val="75000"/>
                      <a:lumOff val="25000"/>
                    </a:schemeClr>
                  </a:solidFill>
                  <a:latin typeface="Century Gothic" panose="020B0502020202020204" pitchFamily="34" charset="0"/>
                </a:rPr>
                <a:t>Increase </a:t>
              </a:r>
              <a:r>
                <a:rPr lang="en-US" sz="1200" b="1" u="sng" dirty="0">
                  <a:solidFill>
                    <a:schemeClr val="tx1">
                      <a:lumMod val="75000"/>
                      <a:lumOff val="25000"/>
                    </a:schemeClr>
                  </a:solidFill>
                  <a:latin typeface="Century Gothic" panose="020B0502020202020204" pitchFamily="34" charset="0"/>
                </a:rPr>
                <a:t>energy access </a:t>
              </a:r>
              <a:r>
                <a:rPr lang="en-US" sz="1200" b="1" dirty="0">
                  <a:solidFill>
                    <a:schemeClr val="tx1">
                      <a:lumMod val="75000"/>
                      <a:lumOff val="25000"/>
                    </a:schemeClr>
                  </a:solidFill>
                  <a:latin typeface="Century Gothic" panose="020B0502020202020204" pitchFamily="34" charset="0"/>
                </a:rPr>
                <a:t>through 5 million new solar connections</a:t>
              </a:r>
            </a:p>
          </p:txBody>
        </p:sp>
        <p:sp>
          <p:nvSpPr>
            <p:cNvPr id="11" name="Rectangle 10">
              <a:extLst>
                <a:ext uri="{FF2B5EF4-FFF2-40B4-BE49-F238E27FC236}">
                  <a16:creationId xmlns:a16="http://schemas.microsoft.com/office/drawing/2014/main" id="{50B48C24-CEA1-3644-BD94-11A8B8F418D8}"/>
                </a:ext>
              </a:extLst>
            </p:cNvPr>
            <p:cNvSpPr/>
            <p:nvPr/>
          </p:nvSpPr>
          <p:spPr>
            <a:xfrm>
              <a:off x="214228" y="2162573"/>
              <a:ext cx="3036973" cy="430887"/>
            </a:xfrm>
            <a:prstGeom prst="rect">
              <a:avLst/>
            </a:prstGeom>
          </p:spPr>
          <p:txBody>
            <a:bodyPr wrap="square">
              <a:spAutoFit/>
            </a:bodyPr>
            <a:lstStyle/>
            <a:p>
              <a:pPr marL="171450" indent="-171450">
                <a:spcBef>
                  <a:spcPts val="600"/>
                </a:spcBef>
                <a:buFont typeface="Arial" panose="020B0604020202020204" pitchFamily="34" charset="0"/>
                <a:buChar char="•"/>
              </a:pPr>
              <a:r>
                <a:rPr lang="en-US" sz="1100" dirty="0">
                  <a:solidFill>
                    <a:schemeClr val="tx1">
                      <a:lumMod val="75000"/>
                      <a:lumOff val="25000"/>
                    </a:schemeClr>
                  </a:solidFill>
                  <a:latin typeface="Century Gothic" panose="020B0502020202020204" pitchFamily="34" charset="0"/>
                </a:rPr>
                <a:t>Cover up to 5 million households</a:t>
              </a:r>
            </a:p>
            <a:p>
              <a:pPr marL="171450" indent="-171450">
                <a:buFont typeface="Arial" panose="020B0604020202020204" pitchFamily="34" charset="0"/>
                <a:buChar char="•"/>
              </a:pPr>
              <a:r>
                <a:rPr lang="en-US" sz="1100" dirty="0">
                  <a:solidFill>
                    <a:schemeClr val="tx1">
                      <a:lumMod val="75000"/>
                      <a:lumOff val="25000"/>
                    </a:schemeClr>
                  </a:solidFill>
                  <a:latin typeface="Century Gothic" panose="020B0502020202020204" pitchFamily="34" charset="0"/>
                </a:rPr>
                <a:t>Serve about 25 million off-grid Nigerians</a:t>
              </a:r>
            </a:p>
          </p:txBody>
        </p:sp>
        <p:grpSp>
          <p:nvGrpSpPr>
            <p:cNvPr id="12" name="Group 11">
              <a:extLst>
                <a:ext uri="{FF2B5EF4-FFF2-40B4-BE49-F238E27FC236}">
                  <a16:creationId xmlns:a16="http://schemas.microsoft.com/office/drawing/2014/main" id="{5909644A-D572-F14C-A1CF-0A3544F77D80}"/>
                </a:ext>
              </a:extLst>
            </p:cNvPr>
            <p:cNvGrpSpPr/>
            <p:nvPr/>
          </p:nvGrpSpPr>
          <p:grpSpPr>
            <a:xfrm>
              <a:off x="457976" y="1734502"/>
              <a:ext cx="2309147" cy="414286"/>
              <a:chOff x="1328830" y="4453209"/>
              <a:chExt cx="2309147" cy="414286"/>
            </a:xfrm>
          </p:grpSpPr>
          <p:sp>
            <p:nvSpPr>
              <p:cNvPr id="13" name="Rectangle 12">
                <a:extLst>
                  <a:ext uri="{FF2B5EF4-FFF2-40B4-BE49-F238E27FC236}">
                    <a16:creationId xmlns:a16="http://schemas.microsoft.com/office/drawing/2014/main" id="{6A6C8F1F-51AA-644C-A43D-EB77A1A82FF1}"/>
                  </a:ext>
                </a:extLst>
              </p:cNvPr>
              <p:cNvSpPr/>
              <p:nvPr/>
            </p:nvSpPr>
            <p:spPr>
              <a:xfrm>
                <a:off x="1328830" y="4634086"/>
                <a:ext cx="2309147" cy="45719"/>
              </a:xfrm>
              <a:prstGeom prst="rect">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14" name="Group 13">
                <a:extLst>
                  <a:ext uri="{FF2B5EF4-FFF2-40B4-BE49-F238E27FC236}">
                    <a16:creationId xmlns:a16="http://schemas.microsoft.com/office/drawing/2014/main" id="{4CA8FCCC-DC3B-DB4B-B4A4-4E1208E75BBD}"/>
                  </a:ext>
                </a:extLst>
              </p:cNvPr>
              <p:cNvGrpSpPr/>
              <p:nvPr/>
            </p:nvGrpSpPr>
            <p:grpSpPr>
              <a:xfrm>
                <a:off x="2282103" y="4453209"/>
                <a:ext cx="414286" cy="414286"/>
                <a:chOff x="1989509" y="4146062"/>
                <a:chExt cx="414286" cy="414286"/>
              </a:xfrm>
            </p:grpSpPr>
            <p:sp>
              <p:nvSpPr>
                <p:cNvPr id="15" name="Oval 14">
                  <a:extLst>
                    <a:ext uri="{FF2B5EF4-FFF2-40B4-BE49-F238E27FC236}">
                      <a16:creationId xmlns:a16="http://schemas.microsoft.com/office/drawing/2014/main" id="{041168C0-003F-7E4B-8D14-DD4A6BAFD430}"/>
                    </a:ext>
                  </a:extLst>
                </p:cNvPr>
                <p:cNvSpPr/>
                <p:nvPr/>
              </p:nvSpPr>
              <p:spPr>
                <a:xfrm>
                  <a:off x="1989509" y="4146062"/>
                  <a:ext cx="414286" cy="414286"/>
                </a:xfrm>
                <a:prstGeom prst="ellipse">
                  <a:avLst/>
                </a:prstGeom>
                <a:solidFill>
                  <a:srgbClr val="0063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Solar Panels">
                  <a:extLst>
                    <a:ext uri="{FF2B5EF4-FFF2-40B4-BE49-F238E27FC236}">
                      <a16:creationId xmlns:a16="http://schemas.microsoft.com/office/drawing/2014/main" id="{7347774E-EE5F-C746-8E4E-0D4A0F7967F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54914" y="4204928"/>
                  <a:ext cx="276312" cy="276311"/>
                </a:xfrm>
                <a:prstGeom prst="rect">
                  <a:avLst/>
                </a:prstGeom>
              </p:spPr>
            </p:pic>
          </p:grpSp>
        </p:grpSp>
      </p:grpSp>
      <p:pic>
        <p:nvPicPr>
          <p:cNvPr id="30" name="Picture 29">
            <a:extLst>
              <a:ext uri="{FF2B5EF4-FFF2-40B4-BE49-F238E27FC236}">
                <a16:creationId xmlns:a16="http://schemas.microsoft.com/office/drawing/2014/main" id="{4AEB94DC-367B-8B49-999F-CF11834CF97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770499" y="477193"/>
            <a:ext cx="2162645" cy="804462"/>
          </a:xfrm>
          <a:prstGeom prst="rect">
            <a:avLst/>
          </a:prstGeom>
        </p:spPr>
      </p:pic>
      <p:sp>
        <p:nvSpPr>
          <p:cNvPr id="34" name="Rectangle 33">
            <a:extLst>
              <a:ext uri="{FF2B5EF4-FFF2-40B4-BE49-F238E27FC236}">
                <a16:creationId xmlns:a16="http://schemas.microsoft.com/office/drawing/2014/main" id="{070C0ACF-7016-F742-AA5A-9DC8AFB3C301}"/>
              </a:ext>
            </a:extLst>
          </p:cNvPr>
          <p:cNvSpPr/>
          <p:nvPr/>
        </p:nvSpPr>
        <p:spPr>
          <a:xfrm>
            <a:off x="282980" y="1265047"/>
            <a:ext cx="3036973" cy="1434610"/>
          </a:xfrm>
          <a:prstGeom prst="rect">
            <a:avLst/>
          </a:prstGeom>
          <a:noFill/>
          <a:ln w="1905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nvGrpSpPr>
          <p:cNvPr id="36" name="Group 35">
            <a:extLst>
              <a:ext uri="{FF2B5EF4-FFF2-40B4-BE49-F238E27FC236}">
                <a16:creationId xmlns:a16="http://schemas.microsoft.com/office/drawing/2014/main" id="{A193E08A-EEFC-BE47-9E36-968341B2FA2C}"/>
              </a:ext>
            </a:extLst>
          </p:cNvPr>
          <p:cNvGrpSpPr/>
          <p:nvPr/>
        </p:nvGrpSpPr>
        <p:grpSpPr>
          <a:xfrm>
            <a:off x="238118" y="2868880"/>
            <a:ext cx="3089093" cy="1907270"/>
            <a:chOff x="140338" y="2970478"/>
            <a:chExt cx="3089093" cy="1907270"/>
          </a:xfrm>
        </p:grpSpPr>
        <p:grpSp>
          <p:nvGrpSpPr>
            <p:cNvPr id="32" name="Group 31">
              <a:extLst>
                <a:ext uri="{FF2B5EF4-FFF2-40B4-BE49-F238E27FC236}">
                  <a16:creationId xmlns:a16="http://schemas.microsoft.com/office/drawing/2014/main" id="{A1BC9EC2-1DFC-7945-B64E-FF72C93CF222}"/>
                </a:ext>
              </a:extLst>
            </p:cNvPr>
            <p:cNvGrpSpPr/>
            <p:nvPr/>
          </p:nvGrpSpPr>
          <p:grpSpPr>
            <a:xfrm>
              <a:off x="140338" y="3000968"/>
              <a:ext cx="3019906" cy="1822053"/>
              <a:chOff x="187063" y="3000967"/>
              <a:chExt cx="3019906" cy="1822053"/>
            </a:xfrm>
          </p:grpSpPr>
          <p:sp>
            <p:nvSpPr>
              <p:cNvPr id="17" name="Rectangle 16">
                <a:extLst>
                  <a:ext uri="{FF2B5EF4-FFF2-40B4-BE49-F238E27FC236}">
                    <a16:creationId xmlns:a16="http://schemas.microsoft.com/office/drawing/2014/main" id="{CDDB2B93-A66A-8F41-8488-5D95CFD57F2C}"/>
                  </a:ext>
                </a:extLst>
              </p:cNvPr>
              <p:cNvSpPr/>
              <p:nvPr/>
            </p:nvSpPr>
            <p:spPr>
              <a:xfrm>
                <a:off x="187063" y="3000967"/>
                <a:ext cx="2760430" cy="461665"/>
              </a:xfrm>
              <a:prstGeom prst="rect">
                <a:avLst/>
              </a:prstGeom>
            </p:spPr>
            <p:txBody>
              <a:bodyPr wrap="square">
                <a:spAutoFit/>
              </a:bodyPr>
              <a:lstStyle/>
              <a:p>
                <a:pPr algn="ctr"/>
                <a:r>
                  <a:rPr lang="en-US" sz="1200" b="1" dirty="0">
                    <a:solidFill>
                      <a:schemeClr val="tx1">
                        <a:lumMod val="75000"/>
                        <a:lumOff val="25000"/>
                      </a:schemeClr>
                    </a:solidFill>
                    <a:latin typeface="Century Gothic" panose="020B0502020202020204" pitchFamily="34" charset="0"/>
                  </a:rPr>
                  <a:t>Increase </a:t>
                </a:r>
                <a:r>
                  <a:rPr lang="en-US" sz="1200" b="1" u="sng" dirty="0">
                    <a:solidFill>
                      <a:schemeClr val="tx1">
                        <a:lumMod val="75000"/>
                        <a:lumOff val="25000"/>
                      </a:schemeClr>
                    </a:solidFill>
                    <a:latin typeface="Century Gothic" panose="020B0502020202020204" pitchFamily="34" charset="0"/>
                  </a:rPr>
                  <a:t>local content</a:t>
                </a:r>
                <a:r>
                  <a:rPr lang="en-US" sz="1200" b="1" dirty="0">
                    <a:solidFill>
                      <a:schemeClr val="tx1">
                        <a:lumMod val="75000"/>
                        <a:lumOff val="25000"/>
                      </a:schemeClr>
                    </a:solidFill>
                    <a:latin typeface="Century Gothic" panose="020B0502020202020204" pitchFamily="34" charset="0"/>
                  </a:rPr>
                  <a:t> in the off-grid solar value chain </a:t>
                </a:r>
              </a:p>
            </p:txBody>
          </p:sp>
          <p:sp>
            <p:nvSpPr>
              <p:cNvPr id="18" name="Rectangle 17">
                <a:extLst>
                  <a:ext uri="{FF2B5EF4-FFF2-40B4-BE49-F238E27FC236}">
                    <a16:creationId xmlns:a16="http://schemas.microsoft.com/office/drawing/2014/main" id="{9E84B8D3-3DD1-4A44-9E81-D486BE1F42D5}"/>
                  </a:ext>
                </a:extLst>
              </p:cNvPr>
              <p:cNvSpPr/>
              <p:nvPr/>
            </p:nvSpPr>
            <p:spPr>
              <a:xfrm>
                <a:off x="261240" y="3884301"/>
                <a:ext cx="2945729" cy="938719"/>
              </a:xfrm>
              <a:prstGeom prst="rect">
                <a:avLst/>
              </a:prstGeom>
            </p:spPr>
            <p:txBody>
              <a:bodyPr wrap="square">
                <a:spAutoFit/>
              </a:bodyPr>
              <a:lstStyle/>
              <a:p>
                <a:pPr marL="171450" indent="-171450">
                  <a:buFont typeface="Arial" panose="020B0604020202020204" pitchFamily="34" charset="0"/>
                  <a:buChar char="•"/>
                </a:pPr>
                <a:r>
                  <a:rPr lang="en-US" sz="1100" dirty="0">
                    <a:solidFill>
                      <a:schemeClr val="tx1">
                        <a:lumMod val="75000"/>
                        <a:lumOff val="25000"/>
                      </a:schemeClr>
                    </a:solidFill>
                    <a:latin typeface="Century Gothic" panose="020B0502020202020204" pitchFamily="34" charset="0"/>
                  </a:rPr>
                  <a:t>To include the assembly or manufacturing of components of off-grid solutions </a:t>
                </a:r>
              </a:p>
              <a:p>
                <a:pPr marL="171450" indent="-171450">
                  <a:buFont typeface="Arial" panose="020B0604020202020204" pitchFamily="34" charset="0"/>
                  <a:buChar char="•"/>
                </a:pPr>
                <a:r>
                  <a:rPr lang="en-US" sz="1100" dirty="0">
                    <a:solidFill>
                      <a:schemeClr val="tx1">
                        <a:lumMod val="75000"/>
                        <a:lumOff val="25000"/>
                      </a:schemeClr>
                    </a:solidFill>
                    <a:latin typeface="Century Gothic" panose="020B0502020202020204" pitchFamily="34" charset="0"/>
                  </a:rPr>
                  <a:t>to facilitate growth of the local manufacturing industry</a:t>
                </a:r>
              </a:p>
            </p:txBody>
          </p:sp>
          <p:grpSp>
            <p:nvGrpSpPr>
              <p:cNvPr id="19" name="Group 18">
                <a:extLst>
                  <a:ext uri="{FF2B5EF4-FFF2-40B4-BE49-F238E27FC236}">
                    <a16:creationId xmlns:a16="http://schemas.microsoft.com/office/drawing/2014/main" id="{174811B3-1B7C-9541-BF51-CDAFB47336E3}"/>
                  </a:ext>
                </a:extLst>
              </p:cNvPr>
              <p:cNvGrpSpPr/>
              <p:nvPr/>
            </p:nvGrpSpPr>
            <p:grpSpPr>
              <a:xfrm>
                <a:off x="420895" y="3441319"/>
                <a:ext cx="2394871" cy="414286"/>
                <a:chOff x="4905807" y="4403802"/>
                <a:chExt cx="2394871" cy="414286"/>
              </a:xfrm>
            </p:grpSpPr>
            <p:sp>
              <p:nvSpPr>
                <p:cNvPr id="20" name="Rectangle 19">
                  <a:extLst>
                    <a:ext uri="{FF2B5EF4-FFF2-40B4-BE49-F238E27FC236}">
                      <a16:creationId xmlns:a16="http://schemas.microsoft.com/office/drawing/2014/main" id="{116C2D18-7B7F-6348-A784-7ADAD5D7C69C}"/>
                    </a:ext>
                  </a:extLst>
                </p:cNvPr>
                <p:cNvSpPr/>
                <p:nvPr/>
              </p:nvSpPr>
              <p:spPr>
                <a:xfrm>
                  <a:off x="4905807" y="4597409"/>
                  <a:ext cx="2394871" cy="45719"/>
                </a:xfrm>
                <a:prstGeom prst="rect">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grpSp>
              <p:nvGrpSpPr>
                <p:cNvPr id="21" name="Group 20">
                  <a:extLst>
                    <a:ext uri="{FF2B5EF4-FFF2-40B4-BE49-F238E27FC236}">
                      <a16:creationId xmlns:a16="http://schemas.microsoft.com/office/drawing/2014/main" id="{64A3F90E-11D5-F945-908F-39F64A0200C4}"/>
                    </a:ext>
                  </a:extLst>
                </p:cNvPr>
                <p:cNvGrpSpPr/>
                <p:nvPr/>
              </p:nvGrpSpPr>
              <p:grpSpPr>
                <a:xfrm>
                  <a:off x="5895761" y="4403802"/>
                  <a:ext cx="414286" cy="414286"/>
                  <a:chOff x="5575222" y="4116389"/>
                  <a:chExt cx="414286" cy="414286"/>
                </a:xfrm>
              </p:grpSpPr>
              <p:sp>
                <p:nvSpPr>
                  <p:cNvPr id="22" name="Oval 21">
                    <a:extLst>
                      <a:ext uri="{FF2B5EF4-FFF2-40B4-BE49-F238E27FC236}">
                        <a16:creationId xmlns:a16="http://schemas.microsoft.com/office/drawing/2014/main" id="{039EB367-80A0-F647-9E99-FA5F06EB7ED1}"/>
                      </a:ext>
                    </a:extLst>
                  </p:cNvPr>
                  <p:cNvSpPr/>
                  <p:nvPr/>
                </p:nvSpPr>
                <p:spPr>
                  <a:xfrm>
                    <a:off x="5575222" y="4116389"/>
                    <a:ext cx="414286" cy="414286"/>
                  </a:xfrm>
                  <a:prstGeom prst="ellipse">
                    <a:avLst/>
                  </a:prstGeom>
                  <a:solidFill>
                    <a:srgbClr val="0063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Production with solid fill">
                    <a:extLst>
                      <a:ext uri="{FF2B5EF4-FFF2-40B4-BE49-F238E27FC236}">
                        <a16:creationId xmlns:a16="http://schemas.microsoft.com/office/drawing/2014/main" id="{B1CA27C8-7FB5-6F48-B0E7-0844F490A62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36706" y="4142780"/>
                    <a:ext cx="322849" cy="322849"/>
                  </a:xfrm>
                  <a:prstGeom prst="rect">
                    <a:avLst/>
                  </a:prstGeom>
                </p:spPr>
              </p:pic>
            </p:grpSp>
          </p:grpSp>
        </p:grpSp>
        <p:sp>
          <p:nvSpPr>
            <p:cNvPr id="35" name="Rectangle 34">
              <a:extLst>
                <a:ext uri="{FF2B5EF4-FFF2-40B4-BE49-F238E27FC236}">
                  <a16:creationId xmlns:a16="http://schemas.microsoft.com/office/drawing/2014/main" id="{CF565309-3537-0548-9837-0711C884AC4B}"/>
                </a:ext>
              </a:extLst>
            </p:cNvPr>
            <p:cNvSpPr/>
            <p:nvPr/>
          </p:nvSpPr>
          <p:spPr>
            <a:xfrm>
              <a:off x="192458" y="2970478"/>
              <a:ext cx="3036973" cy="1907270"/>
            </a:xfrm>
            <a:prstGeom prst="rect">
              <a:avLst/>
            </a:prstGeom>
            <a:noFill/>
            <a:ln w="1905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grpSp>
        <p:nvGrpSpPr>
          <p:cNvPr id="38" name="Group 37">
            <a:extLst>
              <a:ext uri="{FF2B5EF4-FFF2-40B4-BE49-F238E27FC236}">
                <a16:creationId xmlns:a16="http://schemas.microsoft.com/office/drawing/2014/main" id="{02874DD8-E1DF-E946-87EF-840B1D174AE3}"/>
              </a:ext>
            </a:extLst>
          </p:cNvPr>
          <p:cNvGrpSpPr/>
          <p:nvPr/>
        </p:nvGrpSpPr>
        <p:grpSpPr>
          <a:xfrm>
            <a:off x="290240" y="4944412"/>
            <a:ext cx="3036973" cy="1726557"/>
            <a:chOff x="192460" y="4842814"/>
            <a:chExt cx="3036973" cy="1726557"/>
          </a:xfrm>
        </p:grpSpPr>
        <p:grpSp>
          <p:nvGrpSpPr>
            <p:cNvPr id="33" name="Group 32">
              <a:extLst>
                <a:ext uri="{FF2B5EF4-FFF2-40B4-BE49-F238E27FC236}">
                  <a16:creationId xmlns:a16="http://schemas.microsoft.com/office/drawing/2014/main" id="{758D2344-6CC3-B04D-B8C2-36EFAF5F1602}"/>
                </a:ext>
              </a:extLst>
            </p:cNvPr>
            <p:cNvGrpSpPr/>
            <p:nvPr/>
          </p:nvGrpSpPr>
          <p:grpSpPr>
            <a:xfrm>
              <a:off x="234594" y="4888373"/>
              <a:ext cx="2954678" cy="1640915"/>
              <a:chOff x="264910" y="4717194"/>
              <a:chExt cx="2954678" cy="1640915"/>
            </a:xfrm>
          </p:grpSpPr>
          <p:sp>
            <p:nvSpPr>
              <p:cNvPr id="24" name="Rectangle 23">
                <a:extLst>
                  <a:ext uri="{FF2B5EF4-FFF2-40B4-BE49-F238E27FC236}">
                    <a16:creationId xmlns:a16="http://schemas.microsoft.com/office/drawing/2014/main" id="{2045D713-F40F-304E-8DC3-4873DE41AF47}"/>
                  </a:ext>
                </a:extLst>
              </p:cNvPr>
              <p:cNvSpPr/>
              <p:nvPr/>
            </p:nvSpPr>
            <p:spPr>
              <a:xfrm>
                <a:off x="264910" y="4717194"/>
                <a:ext cx="2760430" cy="461665"/>
              </a:xfrm>
              <a:prstGeom prst="rect">
                <a:avLst/>
              </a:prstGeom>
            </p:spPr>
            <p:txBody>
              <a:bodyPr wrap="square">
                <a:spAutoFit/>
              </a:bodyPr>
              <a:lstStyle/>
              <a:p>
                <a:pPr algn="ctr"/>
                <a:r>
                  <a:rPr lang="en-US" sz="1200" b="1" dirty="0">
                    <a:solidFill>
                      <a:schemeClr val="tx1">
                        <a:lumMod val="75000"/>
                        <a:lumOff val="25000"/>
                      </a:schemeClr>
                    </a:solidFill>
                    <a:latin typeface="Century Gothic" panose="020B0502020202020204" pitchFamily="34" charset="0"/>
                  </a:rPr>
                  <a:t>Create 250,000 </a:t>
                </a:r>
                <a:r>
                  <a:rPr lang="en-US" sz="1200" b="1" u="sng" dirty="0">
                    <a:solidFill>
                      <a:schemeClr val="tx1">
                        <a:lumMod val="75000"/>
                        <a:lumOff val="25000"/>
                      </a:schemeClr>
                    </a:solidFill>
                    <a:latin typeface="Century Gothic" panose="020B0502020202020204" pitchFamily="34" charset="0"/>
                  </a:rPr>
                  <a:t>new jobs</a:t>
                </a:r>
                <a:r>
                  <a:rPr lang="en-US" sz="1200" b="1" dirty="0">
                    <a:solidFill>
                      <a:schemeClr val="tx1">
                        <a:lumMod val="75000"/>
                        <a:lumOff val="25000"/>
                      </a:schemeClr>
                    </a:solidFill>
                    <a:latin typeface="Century Gothic" panose="020B0502020202020204" pitchFamily="34" charset="0"/>
                  </a:rPr>
                  <a:t> in the energy sector</a:t>
                </a:r>
              </a:p>
            </p:txBody>
          </p:sp>
          <p:sp>
            <p:nvSpPr>
              <p:cNvPr id="25" name="Rectangle 24">
                <a:extLst>
                  <a:ext uri="{FF2B5EF4-FFF2-40B4-BE49-F238E27FC236}">
                    <a16:creationId xmlns:a16="http://schemas.microsoft.com/office/drawing/2014/main" id="{D2419B6E-28EA-814B-AF87-41743F0B643F}"/>
                  </a:ext>
                </a:extLst>
              </p:cNvPr>
              <p:cNvSpPr/>
              <p:nvPr/>
            </p:nvSpPr>
            <p:spPr>
              <a:xfrm>
                <a:off x="273859" y="5588668"/>
                <a:ext cx="2945729" cy="769441"/>
              </a:xfrm>
              <a:prstGeom prst="rect">
                <a:avLst/>
              </a:prstGeom>
            </p:spPr>
            <p:txBody>
              <a:bodyPr wrap="square">
                <a:spAutoFit/>
              </a:bodyPr>
              <a:lstStyle/>
              <a:p>
                <a:pPr marL="171450" indent="-171450">
                  <a:spcAft>
                    <a:spcPts val="0"/>
                  </a:spcAft>
                  <a:buFont typeface="Arial" panose="020B0604020202020204" pitchFamily="34" charset="0"/>
                  <a:buChar char="•"/>
                </a:pPr>
                <a:r>
                  <a:rPr lang="en-US" sz="1100" dirty="0">
                    <a:solidFill>
                      <a:schemeClr val="tx1">
                        <a:lumMod val="75000"/>
                        <a:lumOff val="25000"/>
                      </a:schemeClr>
                    </a:solidFill>
                    <a:latin typeface="Century Gothic" panose="020B0502020202020204" pitchFamily="34" charset="0"/>
                  </a:rPr>
                  <a:t>Incentivize solar equipment manufacturers</a:t>
                </a:r>
              </a:p>
              <a:p>
                <a:pPr marL="171450" indent="-171450">
                  <a:spcAft>
                    <a:spcPts val="0"/>
                  </a:spcAft>
                  <a:buFont typeface="Arial" panose="020B0604020202020204" pitchFamily="34" charset="0"/>
                  <a:buChar char="•"/>
                </a:pPr>
                <a:r>
                  <a:rPr lang="en-US" sz="1100" dirty="0">
                    <a:solidFill>
                      <a:schemeClr val="tx1">
                        <a:lumMod val="75000"/>
                        <a:lumOff val="25000"/>
                      </a:schemeClr>
                    </a:solidFill>
                    <a:latin typeface="Century Gothic" panose="020B0502020202020204" pitchFamily="34" charset="0"/>
                  </a:rPr>
                  <a:t>Offer additional job opportunities to Nigerians</a:t>
                </a:r>
              </a:p>
            </p:txBody>
          </p:sp>
          <p:grpSp>
            <p:nvGrpSpPr>
              <p:cNvPr id="26" name="Group 25">
                <a:extLst>
                  <a:ext uri="{FF2B5EF4-FFF2-40B4-BE49-F238E27FC236}">
                    <a16:creationId xmlns:a16="http://schemas.microsoft.com/office/drawing/2014/main" id="{3B6D8A85-AF4C-B44B-97AC-92A4F99CAC74}"/>
                  </a:ext>
                </a:extLst>
              </p:cNvPr>
              <p:cNvGrpSpPr/>
              <p:nvPr/>
            </p:nvGrpSpPr>
            <p:grpSpPr>
              <a:xfrm>
                <a:off x="415794" y="5189484"/>
                <a:ext cx="2394871" cy="414286"/>
                <a:chOff x="8676234" y="4087923"/>
                <a:chExt cx="1881512" cy="414286"/>
              </a:xfrm>
            </p:grpSpPr>
            <p:sp>
              <p:nvSpPr>
                <p:cNvPr id="27" name="Rectangle 26">
                  <a:extLst>
                    <a:ext uri="{FF2B5EF4-FFF2-40B4-BE49-F238E27FC236}">
                      <a16:creationId xmlns:a16="http://schemas.microsoft.com/office/drawing/2014/main" id="{447A0858-9848-A142-A0F3-167EC0F4F659}"/>
                    </a:ext>
                  </a:extLst>
                </p:cNvPr>
                <p:cNvSpPr/>
                <p:nvPr/>
              </p:nvSpPr>
              <p:spPr>
                <a:xfrm>
                  <a:off x="8676234" y="4295066"/>
                  <a:ext cx="1881512" cy="45719"/>
                </a:xfrm>
                <a:prstGeom prst="rect">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28" name="Oval 27">
                  <a:extLst>
                    <a:ext uri="{FF2B5EF4-FFF2-40B4-BE49-F238E27FC236}">
                      <a16:creationId xmlns:a16="http://schemas.microsoft.com/office/drawing/2014/main" id="{8BAB8C39-0339-AD4C-A82B-BD4E1BE04A18}"/>
                    </a:ext>
                  </a:extLst>
                </p:cNvPr>
                <p:cNvSpPr/>
                <p:nvPr/>
              </p:nvSpPr>
              <p:spPr>
                <a:xfrm>
                  <a:off x="9458538" y="4087923"/>
                  <a:ext cx="325481" cy="414286"/>
                </a:xfrm>
                <a:prstGeom prst="ellipse">
                  <a:avLst/>
                </a:prstGeom>
                <a:solidFill>
                  <a:srgbClr val="00632E"/>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Briefcase with solid fill">
                  <a:extLst>
                    <a:ext uri="{FF2B5EF4-FFF2-40B4-BE49-F238E27FC236}">
                      <a16:creationId xmlns:a16="http://schemas.microsoft.com/office/drawing/2014/main" id="{5A29573F-9E4D-4645-A5FD-C8A710CABEF8}"/>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518368" y="4171808"/>
                  <a:ext cx="205821" cy="260701"/>
                </a:xfrm>
                <a:prstGeom prst="rect">
                  <a:avLst/>
                </a:prstGeom>
              </p:spPr>
            </p:pic>
          </p:grpSp>
        </p:grpSp>
        <p:sp>
          <p:nvSpPr>
            <p:cNvPr id="37" name="Rectangle 36">
              <a:extLst>
                <a:ext uri="{FF2B5EF4-FFF2-40B4-BE49-F238E27FC236}">
                  <a16:creationId xmlns:a16="http://schemas.microsoft.com/office/drawing/2014/main" id="{DF705E5A-EAA1-1248-85FC-77D5D0E4C4AE}"/>
                </a:ext>
              </a:extLst>
            </p:cNvPr>
            <p:cNvSpPr/>
            <p:nvPr/>
          </p:nvSpPr>
          <p:spPr>
            <a:xfrm>
              <a:off x="192460" y="4842814"/>
              <a:ext cx="3036973" cy="1726557"/>
            </a:xfrm>
            <a:prstGeom prst="rect">
              <a:avLst/>
            </a:prstGeom>
            <a:noFill/>
            <a:ln w="19050">
              <a:solidFill>
                <a:srgbClr val="0063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graphicFrame>
        <p:nvGraphicFramePr>
          <p:cNvPr id="39" name="Table 38">
            <a:extLst>
              <a:ext uri="{FF2B5EF4-FFF2-40B4-BE49-F238E27FC236}">
                <a16:creationId xmlns:a16="http://schemas.microsoft.com/office/drawing/2014/main" id="{63046CEC-9644-A04A-A7E3-239DDEC617A4}"/>
              </a:ext>
            </a:extLst>
          </p:cNvPr>
          <p:cNvGraphicFramePr>
            <a:graphicFrameLocks noGrp="1"/>
          </p:cNvGraphicFramePr>
          <p:nvPr>
            <p:extLst>
              <p:ext uri="{D42A27DB-BD31-4B8C-83A1-F6EECF244321}">
                <p14:modId xmlns:p14="http://schemas.microsoft.com/office/powerpoint/2010/main" val="2372620480"/>
              </p:ext>
            </p:extLst>
          </p:nvPr>
        </p:nvGraphicFramePr>
        <p:xfrm>
          <a:off x="3571420" y="1373936"/>
          <a:ext cx="8185152" cy="5007583"/>
        </p:xfrm>
        <a:graphic>
          <a:graphicData uri="http://schemas.openxmlformats.org/drawingml/2006/table">
            <a:tbl>
              <a:tblPr>
                <a:tableStyleId>{8799B23B-EC83-4686-B30A-512413B5E67A}</a:tableStyleId>
              </a:tblPr>
              <a:tblGrid>
                <a:gridCol w="550636">
                  <a:extLst>
                    <a:ext uri="{9D8B030D-6E8A-4147-A177-3AD203B41FA5}">
                      <a16:colId xmlns:a16="http://schemas.microsoft.com/office/drawing/2014/main" val="148374796"/>
                    </a:ext>
                  </a:extLst>
                </a:gridCol>
                <a:gridCol w="957942">
                  <a:extLst>
                    <a:ext uri="{9D8B030D-6E8A-4147-A177-3AD203B41FA5}">
                      <a16:colId xmlns:a16="http://schemas.microsoft.com/office/drawing/2014/main" val="1121115251"/>
                    </a:ext>
                  </a:extLst>
                </a:gridCol>
                <a:gridCol w="1585748">
                  <a:extLst>
                    <a:ext uri="{9D8B030D-6E8A-4147-A177-3AD203B41FA5}">
                      <a16:colId xmlns:a16="http://schemas.microsoft.com/office/drawing/2014/main" val="3737713802"/>
                    </a:ext>
                  </a:extLst>
                </a:gridCol>
                <a:gridCol w="5090826">
                  <a:extLst>
                    <a:ext uri="{9D8B030D-6E8A-4147-A177-3AD203B41FA5}">
                      <a16:colId xmlns:a16="http://schemas.microsoft.com/office/drawing/2014/main" val="4108785144"/>
                    </a:ext>
                  </a:extLst>
                </a:gridCol>
              </a:tblGrid>
              <a:tr h="3822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GB" sz="1200" b="1" i="0" u="none" strike="noStrike" cap="none" normalizeH="0" baseline="0" dirty="0">
                          <a:ln>
                            <a:noFill/>
                          </a:ln>
                          <a:solidFill>
                            <a:schemeClr val="bg1"/>
                          </a:solidFill>
                          <a:effectLst/>
                          <a:latin typeface="Century Gothic" panose="020B0502020202020204" pitchFamily="34" charset="0"/>
                          <a:cs typeface="Arial" charset="0"/>
                          <a:sym typeface="Trebuchet MS" panose="020B0603020202020204" pitchFamily="34" charset="0"/>
                        </a:rPr>
                        <a:t>S/N</a:t>
                      </a:r>
                    </a:p>
                  </a:txBody>
                  <a:tcPr marL="137160" marR="137160" anchor="ctr">
                    <a:solidFill>
                      <a:srgbClr val="00632E"/>
                    </a:solidFill>
                  </a:tcPr>
                </a:tc>
                <a:tc>
                  <a:txBody>
                    <a:bodyPr/>
                    <a:lstStyle/>
                    <a:p>
                      <a:pPr algn="ctr" fontAlgn="b">
                        <a:lnSpc>
                          <a:spcPct val="100000"/>
                        </a:lnSpc>
                      </a:pPr>
                      <a:r>
                        <a:rPr kumimoji="0" lang="en-GB" sz="1400" b="1" i="0" u="none" strike="noStrike" cap="none" normalizeH="0" baseline="0" dirty="0">
                          <a:ln>
                            <a:noFill/>
                          </a:ln>
                          <a:solidFill>
                            <a:schemeClr val="bg1"/>
                          </a:solidFill>
                          <a:effectLst/>
                          <a:latin typeface="Century Gothic" panose="020B0502020202020204" pitchFamily="34" charset="0"/>
                          <a:cs typeface="Arial" charset="0"/>
                          <a:sym typeface="Trebuchet MS" panose="020B0603020202020204" pitchFamily="34" charset="0"/>
                        </a:rPr>
                        <a:t>State</a:t>
                      </a:r>
                      <a:endParaRPr lang="en-US" sz="1400" b="1" i="0" u="none" strike="noStrike" spc="0" dirty="0">
                        <a:solidFill>
                          <a:schemeClr val="bg1"/>
                        </a:solidFill>
                        <a:effectLst/>
                        <a:latin typeface="Century Gothic" panose="020B0502020202020204" pitchFamily="34" charset="0"/>
                      </a:endParaRPr>
                    </a:p>
                  </a:txBody>
                  <a:tcPr marL="137160" marR="137160" anchor="ctr">
                    <a:solidFill>
                      <a:srgbClr val="00632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400" b="1" i="0" u="none" strike="noStrike" cap="none" normalizeH="0" baseline="0" dirty="0">
                          <a:ln>
                            <a:noFill/>
                          </a:ln>
                          <a:solidFill>
                            <a:schemeClr val="bg1"/>
                          </a:solidFill>
                          <a:effectLst/>
                          <a:latin typeface="Century Gothic" panose="020B0502020202020204" pitchFamily="34" charset="0"/>
                          <a:cs typeface="Arial" charset="0"/>
                          <a:sym typeface="Trebuchet MS" panose="020B0603020202020204" pitchFamily="34" charset="0"/>
                        </a:rPr>
                        <a:t>Developer</a:t>
                      </a:r>
                    </a:p>
                  </a:txBody>
                  <a:tcPr marL="137160" marR="137160" anchor="ctr">
                    <a:solidFill>
                      <a:srgbClr val="00632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400" b="1" i="0" u="none" strike="noStrike" cap="none" normalizeH="0" baseline="0" dirty="0">
                          <a:ln>
                            <a:noFill/>
                          </a:ln>
                          <a:solidFill>
                            <a:schemeClr val="bg1"/>
                          </a:solidFill>
                          <a:effectLst/>
                          <a:latin typeface="Century Gothic" panose="020B0502020202020204" pitchFamily="34" charset="0"/>
                          <a:cs typeface="Arial" charset="0"/>
                          <a:sym typeface="Trebuchet MS" panose="020B0603020202020204" pitchFamily="34" charset="0"/>
                        </a:rPr>
                        <a:t>Engagement Status and Next Steps</a:t>
                      </a:r>
                    </a:p>
                  </a:txBody>
                  <a:tcPr marL="137160" marR="137160" anchor="ctr">
                    <a:solidFill>
                      <a:srgbClr val="00632E"/>
                    </a:solidFill>
                  </a:tcPr>
                </a:tc>
                <a:extLst>
                  <a:ext uri="{0D108BD9-81ED-4DB2-BD59-A6C34878D82A}">
                    <a16:rowId xmlns:a16="http://schemas.microsoft.com/office/drawing/2014/main" val="2537963949"/>
                  </a:ext>
                </a:extLst>
              </a:tr>
              <a:tr h="358635">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1</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Adamawa</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A4&amp;T</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Developer engaging with State and Banks for financing </a:t>
                      </a:r>
                    </a:p>
                  </a:txBody>
                  <a:tcPr marL="90000" marR="0" marT="91440" marB="91440" horzOverflow="overflow"/>
                </a:tc>
                <a:extLst>
                  <a:ext uri="{0D108BD9-81ED-4DB2-BD59-A6C34878D82A}">
                    <a16:rowId xmlns:a16="http://schemas.microsoft.com/office/drawing/2014/main" val="3887067755"/>
                  </a:ext>
                </a:extLst>
              </a:tr>
              <a:tr h="537953">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2</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Akwa-Ibom</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PRADO POWER</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Developer and state have signed MOU</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Prado looking to identify banks</a:t>
                      </a:r>
                    </a:p>
                  </a:txBody>
                  <a:tcPr marL="90000" marR="0" marT="91440" marB="91440" horzOverflow="overflow"/>
                </a:tc>
                <a:extLst>
                  <a:ext uri="{0D108BD9-81ED-4DB2-BD59-A6C34878D82A}">
                    <a16:rowId xmlns:a16="http://schemas.microsoft.com/office/drawing/2014/main" val="3304213752"/>
                  </a:ext>
                </a:extLst>
              </a:tr>
              <a:tr h="358635">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3</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defRPr/>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Cross River</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ASOLAR </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State Government and company in discussions on MoU </a:t>
                      </a:r>
                    </a:p>
                  </a:txBody>
                  <a:tcPr marL="90000" marR="0" marT="91440" marB="91440" horzOverflow="overflow"/>
                </a:tc>
                <a:extLst>
                  <a:ext uri="{0D108BD9-81ED-4DB2-BD59-A6C34878D82A}">
                    <a16:rowId xmlns:a16="http://schemas.microsoft.com/office/drawing/2014/main" val="1622333871"/>
                  </a:ext>
                </a:extLst>
              </a:tr>
              <a:tr h="358635">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4</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Delta  </a:t>
                      </a:r>
                    </a:p>
                  </a:txBody>
                  <a:tcPr marL="0" marR="0" marT="91440" marB="91440" horzOverflow="overflow"/>
                </a:tc>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State requested to review the conditions to provide feedback </a:t>
                      </a:r>
                    </a:p>
                  </a:txBody>
                  <a:tcPr marL="90000" marR="0" marT="91440" marB="91440" horzOverflow="overflow"/>
                </a:tc>
                <a:extLst>
                  <a:ext uri="{0D108BD9-81ED-4DB2-BD59-A6C34878D82A}">
                    <a16:rowId xmlns:a16="http://schemas.microsoft.com/office/drawing/2014/main" val="2031652762"/>
                  </a:ext>
                </a:extLst>
              </a:tr>
              <a:tr h="358635">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5</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defRPr/>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Ekiti</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defRPr/>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SOLARPAWA </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REA to hold virtual session with the state representatives </a:t>
                      </a:r>
                    </a:p>
                  </a:txBody>
                  <a:tcPr marL="90000" marR="0" marT="91440" marB="91440" horzOverflow="overflow"/>
                </a:tc>
                <a:extLst>
                  <a:ext uri="{0D108BD9-81ED-4DB2-BD59-A6C34878D82A}">
                    <a16:rowId xmlns:a16="http://schemas.microsoft.com/office/drawing/2014/main" val="1729069838"/>
                  </a:ext>
                </a:extLst>
              </a:tr>
              <a:tr h="537953">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6</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Enugu</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PRADO POWER </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State planning on expanding the scope of work</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State and Prado power finalising on MoU </a:t>
                      </a:r>
                    </a:p>
                  </a:txBody>
                  <a:tcPr marL="90000" marR="0" marT="91440" marB="91440" horzOverflow="overflow"/>
                </a:tc>
                <a:extLst>
                  <a:ext uri="{0D108BD9-81ED-4DB2-BD59-A6C34878D82A}">
                    <a16:rowId xmlns:a16="http://schemas.microsoft.com/office/drawing/2014/main" val="3371816054"/>
                  </a:ext>
                </a:extLst>
              </a:tr>
              <a:tr h="717270">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7</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Kano</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EMEL</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Kano Invest DG leading the state team on the Project </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MoU being reviewed by the state </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State seeking to do a higher transaction for ISPO</a:t>
                      </a:r>
                    </a:p>
                  </a:txBody>
                  <a:tcPr marL="90000" marR="0" marT="91440" marB="91440" horzOverflow="overflow"/>
                </a:tc>
                <a:extLst>
                  <a:ext uri="{0D108BD9-81ED-4DB2-BD59-A6C34878D82A}">
                    <a16:rowId xmlns:a16="http://schemas.microsoft.com/office/drawing/2014/main" val="2565159719"/>
                  </a:ext>
                </a:extLst>
              </a:tr>
              <a:tr h="358635">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8</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Katsina</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Privida </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Meeting held with State Commissioner of Power</a:t>
                      </a:r>
                    </a:p>
                  </a:txBody>
                  <a:tcPr marL="90000" marR="0" marT="91440" marB="91440" horzOverflow="overflow"/>
                </a:tc>
                <a:extLst>
                  <a:ext uri="{0D108BD9-81ED-4DB2-BD59-A6C34878D82A}">
                    <a16:rowId xmlns:a16="http://schemas.microsoft.com/office/drawing/2014/main" val="717749189"/>
                  </a:ext>
                </a:extLst>
              </a:tr>
              <a:tr h="358635">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9</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Kwara</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ASTEVENS</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Indicated Astevens as the preferred developer</a:t>
                      </a:r>
                    </a:p>
                  </a:txBody>
                  <a:tcPr marL="90000" marR="0" marT="91440" marB="91440" horzOverflow="overflow"/>
                </a:tc>
                <a:extLst>
                  <a:ext uri="{0D108BD9-81ED-4DB2-BD59-A6C34878D82A}">
                    <a16:rowId xmlns:a16="http://schemas.microsoft.com/office/drawing/2014/main" val="2909492088"/>
                  </a:ext>
                </a:extLst>
              </a:tr>
              <a:tr h="601932">
                <a:tc>
                  <a:txBody>
                    <a:bodyPr/>
                    <a:lstStyle/>
                    <a:p>
                      <a:pPr marL="0" marR="0" lvl="0" indent="0" algn="ctr"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Arial" pitchFamily="34" charset="0"/>
                          <a:sym typeface="Trebuchet MS" panose="020B0603020202020204" pitchFamily="34" charset="0"/>
                        </a:rPr>
                        <a:t>10</a:t>
                      </a:r>
                    </a:p>
                  </a:txBody>
                  <a:tcPr marL="0" marR="0" marT="91440" marB="91440" horzOverflow="overflow">
                    <a:solidFill>
                      <a:srgbClr val="00632E"/>
                    </a:solidFill>
                  </a:tcPr>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Sokoto</a:t>
                      </a:r>
                    </a:p>
                  </a:txBody>
                  <a:tcPr marL="0" marR="0" marT="91440" marB="91440" horzOverflow="overflow"/>
                </a:tc>
                <a:tc>
                  <a:txBody>
                    <a:bodyPr/>
                    <a:lstStyle/>
                    <a:p>
                      <a:pPr marL="0" marR="0" lvl="0" indent="0" algn="l" defTabSz="914400" rtl="0" eaLnBrk="1" fontAlgn="auto" latinLnBrk="0" hangingPunct="1">
                        <a:lnSpc>
                          <a:spcPct val="100000"/>
                        </a:lnSpc>
                        <a:spcBef>
                          <a:spcPts val="600"/>
                        </a:spcBef>
                        <a:spcAft>
                          <a:spcPts val="300"/>
                        </a:spcAft>
                        <a:buClr>
                          <a:schemeClr val="tx2"/>
                        </a:buClr>
                        <a:buSzPct val="100000"/>
                        <a:buFontTx/>
                        <a:buNone/>
                        <a:tabLst/>
                      </a:pPr>
                      <a:r>
                        <a:rPr kumimoji="0" lang="en-GB" sz="12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Arial" pitchFamily="34" charset="0"/>
                          <a:sym typeface="Trebuchet MS" panose="020B0603020202020204" pitchFamily="34" charset="0"/>
                        </a:rPr>
                        <a:t> Central Electrics &amp; Utilities (CEU)</a:t>
                      </a:r>
                    </a:p>
                  </a:txBody>
                  <a:tcPr marL="0" marR="0" marT="91440" marB="91440" horzOverflow="overflow"/>
                </a:tc>
                <a:tc>
                  <a:txBody>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Engaged with Commissioner for Energy </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pPr>
                      <a:r>
                        <a:rPr kumimoji="0" lang="en-GB" sz="1200" b="0" i="0" u="none" strike="noStrike" kern="1200" cap="none" spc="0" normalizeH="0" baseline="0" dirty="0">
                          <a:ln>
                            <a:noFill/>
                          </a:ln>
                          <a:solidFill>
                            <a:schemeClr val="tx1">
                              <a:lumMod val="100000"/>
                            </a:schemeClr>
                          </a:solidFill>
                          <a:effectLst/>
                          <a:latin typeface="Century Gothic" panose="020B0502020202020204" pitchFamily="34" charset="0"/>
                          <a:cs typeface="Arial" charset="0"/>
                          <a:sym typeface="Trebuchet MS" panose="020B0603020202020204" pitchFamily="34" charset="0"/>
                        </a:rPr>
                        <a:t>State about to commence engagement with CEU </a:t>
                      </a:r>
                    </a:p>
                  </a:txBody>
                  <a:tcPr marL="90000" marR="0" marT="91440" marB="91440" horzOverflow="overflow"/>
                </a:tc>
                <a:extLst>
                  <a:ext uri="{0D108BD9-81ED-4DB2-BD59-A6C34878D82A}">
                    <a16:rowId xmlns:a16="http://schemas.microsoft.com/office/drawing/2014/main" val="2755521296"/>
                  </a:ext>
                </a:extLst>
              </a:tr>
            </a:tbl>
          </a:graphicData>
        </a:graphic>
      </p:graphicFrame>
    </p:spTree>
    <p:extLst>
      <p:ext uri="{BB962C8B-B14F-4D97-AF65-F5344CB8AC3E}">
        <p14:creationId xmlns:p14="http://schemas.microsoft.com/office/powerpoint/2010/main" val="69631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 221">
            <a:extLst>
              <a:ext uri="{FF2B5EF4-FFF2-40B4-BE49-F238E27FC236}">
                <a16:creationId xmlns:a16="http://schemas.microsoft.com/office/drawing/2014/main" id="{CC017786-A0A7-DF4C-8488-E0DE35804036}"/>
              </a:ext>
            </a:extLst>
          </p:cNvPr>
          <p:cNvGrpSpPr/>
          <p:nvPr/>
        </p:nvGrpSpPr>
        <p:grpSpPr>
          <a:xfrm>
            <a:off x="0" y="545085"/>
            <a:ext cx="8058330" cy="830997"/>
            <a:chOff x="0" y="545085"/>
            <a:chExt cx="8058330" cy="830997"/>
          </a:xfrm>
        </p:grpSpPr>
        <p:sp>
          <p:nvSpPr>
            <p:cNvPr id="3" name="TextBox 2">
              <a:extLst>
                <a:ext uri="{FF2B5EF4-FFF2-40B4-BE49-F238E27FC236}">
                  <a16:creationId xmlns:a16="http://schemas.microsoft.com/office/drawing/2014/main" id="{E5B523A8-D30C-F145-BC86-CF0C88E27616}"/>
                </a:ext>
              </a:extLst>
            </p:cNvPr>
            <p:cNvSpPr txBox="1"/>
            <p:nvPr/>
          </p:nvSpPr>
          <p:spPr>
            <a:xfrm>
              <a:off x="3027786" y="545085"/>
              <a:ext cx="5030544" cy="830997"/>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Rural Electrification Fund</a:t>
              </a:r>
              <a:endParaRPr lang="en-US" sz="800" b="1" dirty="0">
                <a:solidFill>
                  <a:schemeClr val="tx1">
                    <a:lumMod val="75000"/>
                    <a:lumOff val="25000"/>
                  </a:schemeClr>
                </a:solidFill>
                <a:latin typeface="Century Gothic" panose="020B0502020202020204" pitchFamily="34" charset="0"/>
              </a:endParaRPr>
            </a:p>
            <a:p>
              <a:pPr algn="r"/>
              <a:r>
                <a:rPr lang="en-US" sz="1600" b="1" dirty="0">
                  <a:solidFill>
                    <a:schemeClr val="tx1">
                      <a:lumMod val="75000"/>
                      <a:lumOff val="25000"/>
                    </a:schemeClr>
                  </a:solidFill>
                  <a:latin typeface="Century Gothic" panose="020B0502020202020204" pitchFamily="34" charset="0"/>
                </a:rPr>
                <a:t>Call 1 Status as at 31</a:t>
              </a:r>
              <a:r>
                <a:rPr lang="en-US" sz="1600" b="1" baseline="30000" dirty="0">
                  <a:solidFill>
                    <a:schemeClr val="tx1">
                      <a:lumMod val="75000"/>
                      <a:lumOff val="25000"/>
                    </a:schemeClr>
                  </a:solidFill>
                  <a:latin typeface="Century Gothic" panose="020B0502020202020204" pitchFamily="34" charset="0"/>
                </a:rPr>
                <a:t>st</a:t>
              </a:r>
              <a:r>
                <a:rPr lang="en-US" sz="1600" b="1" dirty="0">
                  <a:solidFill>
                    <a:schemeClr val="tx1">
                      <a:lumMod val="75000"/>
                      <a:lumOff val="25000"/>
                    </a:schemeClr>
                  </a:solidFill>
                  <a:latin typeface="Century Gothic" panose="020B0502020202020204" pitchFamily="34" charset="0"/>
                </a:rPr>
                <a:t> July 2021</a:t>
              </a:r>
            </a:p>
          </p:txBody>
        </p:sp>
        <p:grpSp>
          <p:nvGrpSpPr>
            <p:cNvPr id="6" name="Group 5">
              <a:extLst>
                <a:ext uri="{FF2B5EF4-FFF2-40B4-BE49-F238E27FC236}">
                  <a16:creationId xmlns:a16="http://schemas.microsoft.com/office/drawing/2014/main" id="{E8CA8061-45C9-5946-8EE1-0E289D36A214}"/>
                </a:ext>
              </a:extLst>
            </p:cNvPr>
            <p:cNvGrpSpPr/>
            <p:nvPr/>
          </p:nvGrpSpPr>
          <p:grpSpPr>
            <a:xfrm>
              <a:off x="0" y="1050230"/>
              <a:ext cx="2962275" cy="0"/>
              <a:chOff x="-19050" y="1692572"/>
              <a:chExt cx="2962275" cy="0"/>
            </a:xfrm>
          </p:grpSpPr>
          <p:cxnSp>
            <p:nvCxnSpPr>
              <p:cNvPr id="7" name="Straight Connector 6">
                <a:extLst>
                  <a:ext uri="{FF2B5EF4-FFF2-40B4-BE49-F238E27FC236}">
                    <a16:creationId xmlns:a16="http://schemas.microsoft.com/office/drawing/2014/main" id="{5043C132-627E-2648-B44A-226A79869F31}"/>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1FA6F59-738C-5A4C-8061-1F4C6E56A1E9}"/>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grpSp>
      <p:grpSp>
        <p:nvGrpSpPr>
          <p:cNvPr id="47" name="Group 46">
            <a:extLst>
              <a:ext uri="{FF2B5EF4-FFF2-40B4-BE49-F238E27FC236}">
                <a16:creationId xmlns:a16="http://schemas.microsoft.com/office/drawing/2014/main" id="{4922544E-A25A-224B-9DA6-B68A4B4DC29A}"/>
              </a:ext>
            </a:extLst>
          </p:cNvPr>
          <p:cNvGrpSpPr/>
          <p:nvPr/>
        </p:nvGrpSpPr>
        <p:grpSpPr>
          <a:xfrm>
            <a:off x="1020545" y="1488275"/>
            <a:ext cx="3345864" cy="2708738"/>
            <a:chOff x="983862" y="1506428"/>
            <a:chExt cx="3670348" cy="2971433"/>
          </a:xfrm>
        </p:grpSpPr>
        <p:sp>
          <p:nvSpPr>
            <p:cNvPr id="9" name="Freeform 59">
              <a:extLst>
                <a:ext uri="{FF2B5EF4-FFF2-40B4-BE49-F238E27FC236}">
                  <a16:creationId xmlns:a16="http://schemas.microsoft.com/office/drawing/2014/main" id="{4C8B7993-5ECA-6544-A2FA-71EA233D9CDC}"/>
                </a:ext>
              </a:extLst>
            </p:cNvPr>
            <p:cNvSpPr>
              <a:spLocks/>
            </p:cNvSpPr>
            <p:nvPr/>
          </p:nvSpPr>
          <p:spPr bwMode="auto">
            <a:xfrm>
              <a:off x="1588351" y="1506428"/>
              <a:ext cx="708926" cy="554624"/>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0" name="Freeform 60">
              <a:extLst>
                <a:ext uri="{FF2B5EF4-FFF2-40B4-BE49-F238E27FC236}">
                  <a16:creationId xmlns:a16="http://schemas.microsoft.com/office/drawing/2014/main" id="{257AC21C-C50B-234F-8F11-88F51948E29C}"/>
                </a:ext>
              </a:extLst>
            </p:cNvPr>
            <p:cNvSpPr>
              <a:spLocks/>
            </p:cNvSpPr>
            <p:nvPr/>
          </p:nvSpPr>
          <p:spPr bwMode="auto">
            <a:xfrm>
              <a:off x="1393887" y="1673141"/>
              <a:ext cx="743388" cy="916383"/>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 name="Freeform 61">
              <a:extLst>
                <a:ext uri="{FF2B5EF4-FFF2-40B4-BE49-F238E27FC236}">
                  <a16:creationId xmlns:a16="http://schemas.microsoft.com/office/drawing/2014/main" id="{DEF98A53-2A23-554C-94A5-7919927D4014}"/>
                </a:ext>
              </a:extLst>
            </p:cNvPr>
            <p:cNvSpPr>
              <a:spLocks/>
            </p:cNvSpPr>
            <p:nvPr/>
          </p:nvSpPr>
          <p:spPr bwMode="auto">
            <a:xfrm>
              <a:off x="1692966" y="1687307"/>
              <a:ext cx="771695" cy="716979"/>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 name="Freeform 62">
              <a:extLst>
                <a:ext uri="{FF2B5EF4-FFF2-40B4-BE49-F238E27FC236}">
                  <a16:creationId xmlns:a16="http://schemas.microsoft.com/office/drawing/2014/main" id="{76E1BD4D-D867-624B-82DB-603490A953A4}"/>
                </a:ext>
              </a:extLst>
            </p:cNvPr>
            <p:cNvSpPr>
              <a:spLocks/>
            </p:cNvSpPr>
            <p:nvPr/>
          </p:nvSpPr>
          <p:spPr bwMode="auto">
            <a:xfrm>
              <a:off x="1422195" y="2288785"/>
              <a:ext cx="1074466" cy="937085"/>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 name="Freeform 63">
              <a:extLst>
                <a:ext uri="{FF2B5EF4-FFF2-40B4-BE49-F238E27FC236}">
                  <a16:creationId xmlns:a16="http://schemas.microsoft.com/office/drawing/2014/main" id="{E491FCFA-8B1B-1047-A319-7602025587DE}"/>
                </a:ext>
              </a:extLst>
            </p:cNvPr>
            <p:cNvSpPr>
              <a:spLocks/>
            </p:cNvSpPr>
            <p:nvPr/>
          </p:nvSpPr>
          <p:spPr bwMode="auto">
            <a:xfrm>
              <a:off x="2144661" y="2251738"/>
              <a:ext cx="793850" cy="728965"/>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4" name="Freeform 64">
              <a:extLst>
                <a:ext uri="{FF2B5EF4-FFF2-40B4-BE49-F238E27FC236}">
                  <a16:creationId xmlns:a16="http://schemas.microsoft.com/office/drawing/2014/main" id="{1C4D34AB-3ED0-1A45-BE71-7B7C64644E8D}"/>
                </a:ext>
              </a:extLst>
            </p:cNvPr>
            <p:cNvSpPr>
              <a:spLocks/>
            </p:cNvSpPr>
            <p:nvPr/>
          </p:nvSpPr>
          <p:spPr bwMode="auto">
            <a:xfrm>
              <a:off x="2367430" y="1688396"/>
              <a:ext cx="640003" cy="636346"/>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 name="Freeform 65">
              <a:extLst>
                <a:ext uri="{FF2B5EF4-FFF2-40B4-BE49-F238E27FC236}">
                  <a16:creationId xmlns:a16="http://schemas.microsoft.com/office/drawing/2014/main" id="{B21DAB5A-E263-8C44-9840-7B96E97D54D1}"/>
                </a:ext>
              </a:extLst>
            </p:cNvPr>
            <p:cNvSpPr>
              <a:spLocks/>
            </p:cNvSpPr>
            <p:nvPr/>
          </p:nvSpPr>
          <p:spPr bwMode="auto">
            <a:xfrm>
              <a:off x="2620970" y="1905234"/>
              <a:ext cx="489848" cy="64724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6" name="Freeform 66">
              <a:extLst>
                <a:ext uri="{FF2B5EF4-FFF2-40B4-BE49-F238E27FC236}">
                  <a16:creationId xmlns:a16="http://schemas.microsoft.com/office/drawing/2014/main" id="{E40BC4A7-F5FF-EE47-A5BF-B1691603C659}"/>
                </a:ext>
              </a:extLst>
            </p:cNvPr>
            <p:cNvSpPr>
              <a:spLocks/>
            </p:cNvSpPr>
            <p:nvPr/>
          </p:nvSpPr>
          <p:spPr bwMode="auto">
            <a:xfrm>
              <a:off x="2767433" y="1771209"/>
              <a:ext cx="700310" cy="659229"/>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 name="Freeform 67">
              <a:extLst>
                <a:ext uri="{FF2B5EF4-FFF2-40B4-BE49-F238E27FC236}">
                  <a16:creationId xmlns:a16="http://schemas.microsoft.com/office/drawing/2014/main" id="{D0B18BA6-CCAF-614E-8418-1279BFA8638D}"/>
                </a:ext>
              </a:extLst>
            </p:cNvPr>
            <p:cNvSpPr>
              <a:spLocks/>
            </p:cNvSpPr>
            <p:nvPr/>
          </p:nvSpPr>
          <p:spPr bwMode="auto">
            <a:xfrm>
              <a:off x="2932357" y="1948820"/>
              <a:ext cx="637542" cy="927279"/>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chemeClr val="bg1"/>
            </a:solidFill>
            <a:ln w="9525" cmpd="sng">
              <a:no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8" name="Freeform 68">
              <a:extLst>
                <a:ext uri="{FF2B5EF4-FFF2-40B4-BE49-F238E27FC236}">
                  <a16:creationId xmlns:a16="http://schemas.microsoft.com/office/drawing/2014/main" id="{F8D65E70-7ED8-1945-A889-D170523E3500}"/>
                </a:ext>
              </a:extLst>
            </p:cNvPr>
            <p:cNvSpPr>
              <a:spLocks/>
            </p:cNvSpPr>
            <p:nvPr/>
          </p:nvSpPr>
          <p:spPr bwMode="auto">
            <a:xfrm>
              <a:off x="3224050" y="1667693"/>
              <a:ext cx="795081" cy="889142"/>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9" name="Freeform 69">
              <a:extLst>
                <a:ext uri="{FF2B5EF4-FFF2-40B4-BE49-F238E27FC236}">
                  <a16:creationId xmlns:a16="http://schemas.microsoft.com/office/drawing/2014/main" id="{10BDD381-65DE-7945-99F8-EDD4526462F4}"/>
                </a:ext>
              </a:extLst>
            </p:cNvPr>
            <p:cNvSpPr>
              <a:spLocks/>
            </p:cNvSpPr>
            <p:nvPr/>
          </p:nvSpPr>
          <p:spPr bwMode="auto">
            <a:xfrm>
              <a:off x="3432052" y="2290965"/>
              <a:ext cx="434463" cy="562252"/>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0" name="Freeform 70">
              <a:extLst>
                <a:ext uri="{FF2B5EF4-FFF2-40B4-BE49-F238E27FC236}">
                  <a16:creationId xmlns:a16="http://schemas.microsoft.com/office/drawing/2014/main" id="{D4FA2688-525E-504C-A33B-8A4980848897}"/>
                </a:ext>
              </a:extLst>
            </p:cNvPr>
            <p:cNvSpPr>
              <a:spLocks/>
            </p:cNvSpPr>
            <p:nvPr/>
          </p:nvSpPr>
          <p:spPr bwMode="auto">
            <a:xfrm>
              <a:off x="1155117" y="2641827"/>
              <a:ext cx="992004" cy="6635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1" name="Freeform 71">
              <a:extLst>
                <a:ext uri="{FF2B5EF4-FFF2-40B4-BE49-F238E27FC236}">
                  <a16:creationId xmlns:a16="http://schemas.microsoft.com/office/drawing/2014/main" id="{3541EF73-B46A-5240-A245-8B97400D65DC}"/>
                </a:ext>
              </a:extLst>
            </p:cNvPr>
            <p:cNvSpPr>
              <a:spLocks/>
            </p:cNvSpPr>
            <p:nvPr/>
          </p:nvSpPr>
          <p:spPr bwMode="auto">
            <a:xfrm>
              <a:off x="2337891" y="2906607"/>
              <a:ext cx="243694" cy="319263"/>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2" name="Freeform 72">
              <a:extLst>
                <a:ext uri="{FF2B5EF4-FFF2-40B4-BE49-F238E27FC236}">
                  <a16:creationId xmlns:a16="http://schemas.microsoft.com/office/drawing/2014/main" id="{59F20C02-28E5-4D41-9D26-79E642833B70}"/>
                </a:ext>
              </a:extLst>
            </p:cNvPr>
            <p:cNvSpPr>
              <a:spLocks/>
            </p:cNvSpPr>
            <p:nvPr/>
          </p:nvSpPr>
          <p:spPr bwMode="auto">
            <a:xfrm>
              <a:off x="2446200" y="2896801"/>
              <a:ext cx="740927" cy="451109"/>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3" name="Freeform 73">
              <a:extLst>
                <a:ext uri="{FF2B5EF4-FFF2-40B4-BE49-F238E27FC236}">
                  <a16:creationId xmlns:a16="http://schemas.microsoft.com/office/drawing/2014/main" id="{C81CB3BF-E244-664C-8FA3-C940C10A7D61}"/>
                </a:ext>
              </a:extLst>
            </p:cNvPr>
            <p:cNvSpPr>
              <a:spLocks/>
            </p:cNvSpPr>
            <p:nvPr/>
          </p:nvSpPr>
          <p:spPr bwMode="auto">
            <a:xfrm>
              <a:off x="2886817" y="2584076"/>
              <a:ext cx="603080" cy="625451"/>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4" name="Freeform 74">
              <a:extLst>
                <a:ext uri="{FF2B5EF4-FFF2-40B4-BE49-F238E27FC236}">
                  <a16:creationId xmlns:a16="http://schemas.microsoft.com/office/drawing/2014/main" id="{77909DEC-3359-934C-8BB5-E38C6BA1F435}"/>
                </a:ext>
              </a:extLst>
            </p:cNvPr>
            <p:cNvSpPr>
              <a:spLocks/>
            </p:cNvSpPr>
            <p:nvPr/>
          </p:nvSpPr>
          <p:spPr bwMode="auto">
            <a:xfrm>
              <a:off x="3072664" y="2811810"/>
              <a:ext cx="744618" cy="977402"/>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5" name="Freeform 75">
              <a:extLst>
                <a:ext uri="{FF2B5EF4-FFF2-40B4-BE49-F238E27FC236}">
                  <a16:creationId xmlns:a16="http://schemas.microsoft.com/office/drawing/2014/main" id="{5414EC53-8E02-1248-8235-AFB1AA249667}"/>
                </a:ext>
              </a:extLst>
            </p:cNvPr>
            <p:cNvSpPr>
              <a:spLocks/>
            </p:cNvSpPr>
            <p:nvPr/>
          </p:nvSpPr>
          <p:spPr bwMode="auto">
            <a:xfrm>
              <a:off x="3696668" y="2402108"/>
              <a:ext cx="705234" cy="1062394"/>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6" name="Freeform 76">
              <a:extLst>
                <a:ext uri="{FF2B5EF4-FFF2-40B4-BE49-F238E27FC236}">
                  <a16:creationId xmlns:a16="http://schemas.microsoft.com/office/drawing/2014/main" id="{A53150D2-118D-AA43-9F04-DFF4B57E722E}"/>
                </a:ext>
              </a:extLst>
            </p:cNvPr>
            <p:cNvSpPr>
              <a:spLocks/>
            </p:cNvSpPr>
            <p:nvPr/>
          </p:nvSpPr>
          <p:spPr bwMode="auto">
            <a:xfrm>
              <a:off x="1141579" y="2933849"/>
              <a:ext cx="556310" cy="639615"/>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solidFill>
              <a:srgbClr val="00632E"/>
            </a:solidFill>
            <a:ln w="9525" cmpd="sng">
              <a:no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7" name="Freeform 77">
              <a:extLst>
                <a:ext uri="{FF2B5EF4-FFF2-40B4-BE49-F238E27FC236}">
                  <a16:creationId xmlns:a16="http://schemas.microsoft.com/office/drawing/2014/main" id="{7F4B9ED2-2111-E547-B966-8847B45A3718}"/>
                </a:ext>
              </a:extLst>
            </p:cNvPr>
            <p:cNvSpPr>
              <a:spLocks/>
            </p:cNvSpPr>
            <p:nvPr/>
          </p:nvSpPr>
          <p:spPr bwMode="auto">
            <a:xfrm>
              <a:off x="1518196" y="3267277"/>
              <a:ext cx="296616" cy="367206"/>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8" name="Freeform 78">
              <a:extLst>
                <a:ext uri="{FF2B5EF4-FFF2-40B4-BE49-F238E27FC236}">
                  <a16:creationId xmlns:a16="http://schemas.microsoft.com/office/drawing/2014/main" id="{CD8843B1-6056-2947-9593-665DBEF70713}"/>
                </a:ext>
              </a:extLst>
            </p:cNvPr>
            <p:cNvSpPr>
              <a:spLocks/>
            </p:cNvSpPr>
            <p:nvPr/>
          </p:nvSpPr>
          <p:spPr bwMode="auto">
            <a:xfrm>
              <a:off x="1791429" y="3271636"/>
              <a:ext cx="265847" cy="268050"/>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9" name="Freeform 79">
              <a:extLst>
                <a:ext uri="{FF2B5EF4-FFF2-40B4-BE49-F238E27FC236}">
                  <a16:creationId xmlns:a16="http://schemas.microsoft.com/office/drawing/2014/main" id="{138A6C2F-EB04-FC40-99C5-B54BF3D5543A}"/>
                </a:ext>
              </a:extLst>
            </p:cNvPr>
            <p:cNvSpPr>
              <a:spLocks/>
            </p:cNvSpPr>
            <p:nvPr/>
          </p:nvSpPr>
          <p:spPr bwMode="auto">
            <a:xfrm>
              <a:off x="1931736" y="3064606"/>
              <a:ext cx="697849" cy="716979"/>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0" name="Freeform 80">
              <a:extLst>
                <a:ext uri="{FF2B5EF4-FFF2-40B4-BE49-F238E27FC236}">
                  <a16:creationId xmlns:a16="http://schemas.microsoft.com/office/drawing/2014/main" id="{23346666-6FDA-1743-9225-24C1B7F92FE0}"/>
                </a:ext>
              </a:extLst>
            </p:cNvPr>
            <p:cNvSpPr>
              <a:spLocks/>
            </p:cNvSpPr>
            <p:nvPr/>
          </p:nvSpPr>
          <p:spPr bwMode="auto">
            <a:xfrm>
              <a:off x="2536047" y="3262919"/>
              <a:ext cx="722465" cy="546997"/>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1" name="Freeform 81">
              <a:extLst>
                <a:ext uri="{FF2B5EF4-FFF2-40B4-BE49-F238E27FC236}">
                  <a16:creationId xmlns:a16="http://schemas.microsoft.com/office/drawing/2014/main" id="{DAC7A21E-377A-D14F-B151-F141ECD39FC0}"/>
                </a:ext>
              </a:extLst>
            </p:cNvPr>
            <p:cNvSpPr>
              <a:spLocks/>
            </p:cNvSpPr>
            <p:nvPr/>
          </p:nvSpPr>
          <p:spPr bwMode="auto">
            <a:xfrm>
              <a:off x="2652971" y="3648650"/>
              <a:ext cx="457848" cy="77037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2" name="Freeform 82">
              <a:extLst>
                <a:ext uri="{FF2B5EF4-FFF2-40B4-BE49-F238E27FC236}">
                  <a16:creationId xmlns:a16="http://schemas.microsoft.com/office/drawing/2014/main" id="{4BB7C8B2-48BD-D04D-A063-1274CE922E0D}"/>
                </a:ext>
              </a:extLst>
            </p:cNvPr>
            <p:cNvSpPr>
              <a:spLocks/>
            </p:cNvSpPr>
            <p:nvPr/>
          </p:nvSpPr>
          <p:spPr bwMode="auto">
            <a:xfrm>
              <a:off x="1113272" y="3316310"/>
              <a:ext cx="587079" cy="512128"/>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3" name="Freeform 83">
              <a:extLst>
                <a:ext uri="{FF2B5EF4-FFF2-40B4-BE49-F238E27FC236}">
                  <a16:creationId xmlns:a16="http://schemas.microsoft.com/office/drawing/2014/main" id="{C9A52558-FEEF-5B4F-BB7F-EC541C78F38B}"/>
                </a:ext>
              </a:extLst>
            </p:cNvPr>
            <p:cNvSpPr>
              <a:spLocks/>
            </p:cNvSpPr>
            <p:nvPr/>
          </p:nvSpPr>
          <p:spPr bwMode="auto">
            <a:xfrm>
              <a:off x="1622812" y="3379510"/>
              <a:ext cx="484925" cy="590582"/>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solidFill>
              <a:schemeClr val="bg1"/>
            </a:solidFill>
            <a:ln w="9525" cmpd="sng">
              <a:no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4" name="Freeform 84">
              <a:extLst>
                <a:ext uri="{FF2B5EF4-FFF2-40B4-BE49-F238E27FC236}">
                  <a16:creationId xmlns:a16="http://schemas.microsoft.com/office/drawing/2014/main" id="{5E7DFD97-B221-434D-9B55-C25372E0F18A}"/>
                </a:ext>
              </a:extLst>
            </p:cNvPr>
            <p:cNvSpPr>
              <a:spLocks/>
            </p:cNvSpPr>
            <p:nvPr/>
          </p:nvSpPr>
          <p:spPr bwMode="auto">
            <a:xfrm>
              <a:off x="1824659" y="3453604"/>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5" name="Freeform 85">
              <a:extLst>
                <a:ext uri="{FF2B5EF4-FFF2-40B4-BE49-F238E27FC236}">
                  <a16:creationId xmlns:a16="http://schemas.microsoft.com/office/drawing/2014/main" id="{10A51DCC-821B-CA4F-9582-4BAB7A41CD1C}"/>
                </a:ext>
              </a:extLst>
            </p:cNvPr>
            <p:cNvSpPr>
              <a:spLocks/>
            </p:cNvSpPr>
            <p:nvPr/>
          </p:nvSpPr>
          <p:spPr bwMode="auto">
            <a:xfrm>
              <a:off x="1125579" y="3682428"/>
              <a:ext cx="462772" cy="12748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36" name="Freeform 86">
              <a:extLst>
                <a:ext uri="{FF2B5EF4-FFF2-40B4-BE49-F238E27FC236}">
                  <a16:creationId xmlns:a16="http://schemas.microsoft.com/office/drawing/2014/main" id="{D5B5914D-6481-F947-AF0A-4094696E7AD3}"/>
                </a:ext>
              </a:extLst>
            </p:cNvPr>
            <p:cNvSpPr>
              <a:spLocks/>
            </p:cNvSpPr>
            <p:nvPr/>
          </p:nvSpPr>
          <p:spPr bwMode="auto">
            <a:xfrm>
              <a:off x="1796351" y="3799019"/>
              <a:ext cx="518155" cy="452199"/>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7" name="Freeform 87">
              <a:extLst>
                <a:ext uri="{FF2B5EF4-FFF2-40B4-BE49-F238E27FC236}">
                  <a16:creationId xmlns:a16="http://schemas.microsoft.com/office/drawing/2014/main" id="{F7F4CCDA-594D-E547-8119-31709770B1BE}"/>
                </a:ext>
              </a:extLst>
            </p:cNvPr>
            <p:cNvSpPr>
              <a:spLocks/>
            </p:cNvSpPr>
            <p:nvPr/>
          </p:nvSpPr>
          <p:spPr bwMode="auto">
            <a:xfrm>
              <a:off x="1924351" y="4162957"/>
              <a:ext cx="316308" cy="314904"/>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8" name="Freeform 88">
              <a:extLst>
                <a:ext uri="{FF2B5EF4-FFF2-40B4-BE49-F238E27FC236}">
                  <a16:creationId xmlns:a16="http://schemas.microsoft.com/office/drawing/2014/main" id="{52835EC2-A38B-D44B-872C-1D8130D4C436}"/>
                </a:ext>
              </a:extLst>
            </p:cNvPr>
            <p:cNvSpPr>
              <a:spLocks/>
            </p:cNvSpPr>
            <p:nvPr/>
          </p:nvSpPr>
          <p:spPr bwMode="auto">
            <a:xfrm>
              <a:off x="2267739" y="3680249"/>
              <a:ext cx="220308" cy="336696"/>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9" name="Freeform 89">
              <a:extLst>
                <a:ext uri="{FF2B5EF4-FFF2-40B4-BE49-F238E27FC236}">
                  <a16:creationId xmlns:a16="http://schemas.microsoft.com/office/drawing/2014/main" id="{E0E7C3C3-FE0F-9548-8E20-43DBBF8884AC}"/>
                </a:ext>
              </a:extLst>
            </p:cNvPr>
            <p:cNvSpPr>
              <a:spLocks/>
            </p:cNvSpPr>
            <p:nvPr/>
          </p:nvSpPr>
          <p:spPr bwMode="auto">
            <a:xfrm>
              <a:off x="2411738" y="3609423"/>
              <a:ext cx="219078" cy="336696"/>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0" name="Freeform 90">
              <a:extLst>
                <a:ext uri="{FF2B5EF4-FFF2-40B4-BE49-F238E27FC236}">
                  <a16:creationId xmlns:a16="http://schemas.microsoft.com/office/drawing/2014/main" id="{796906A3-89C5-D84C-A3BD-7BCD7AF0F7FB}"/>
                </a:ext>
              </a:extLst>
            </p:cNvPr>
            <p:cNvSpPr>
              <a:spLocks/>
            </p:cNvSpPr>
            <p:nvPr/>
          </p:nvSpPr>
          <p:spPr bwMode="auto">
            <a:xfrm>
              <a:off x="2531125" y="3700952"/>
              <a:ext cx="305232" cy="335607"/>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1" name="Freeform 91">
              <a:extLst>
                <a:ext uri="{FF2B5EF4-FFF2-40B4-BE49-F238E27FC236}">
                  <a16:creationId xmlns:a16="http://schemas.microsoft.com/office/drawing/2014/main" id="{1A3340E5-730D-3147-AD3F-9FE458579658}"/>
                </a:ext>
              </a:extLst>
            </p:cNvPr>
            <p:cNvSpPr>
              <a:spLocks/>
            </p:cNvSpPr>
            <p:nvPr/>
          </p:nvSpPr>
          <p:spPr bwMode="auto">
            <a:xfrm>
              <a:off x="2257892" y="3964644"/>
              <a:ext cx="242462" cy="223375"/>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2" name="Freeform 92">
              <a:extLst>
                <a:ext uri="{FF2B5EF4-FFF2-40B4-BE49-F238E27FC236}">
                  <a16:creationId xmlns:a16="http://schemas.microsoft.com/office/drawing/2014/main" id="{9FB84D30-E93B-124E-9796-5BA58F3181C2}"/>
                </a:ext>
              </a:extLst>
            </p:cNvPr>
            <p:cNvSpPr>
              <a:spLocks/>
            </p:cNvSpPr>
            <p:nvPr/>
          </p:nvSpPr>
          <p:spPr bwMode="auto">
            <a:xfrm>
              <a:off x="2414201" y="3911251"/>
              <a:ext cx="263386" cy="402076"/>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3" name="Freeform 93">
              <a:extLst>
                <a:ext uri="{FF2B5EF4-FFF2-40B4-BE49-F238E27FC236}">
                  <a16:creationId xmlns:a16="http://schemas.microsoft.com/office/drawing/2014/main" id="{74DB21A0-DD7B-AA4B-B1BA-2EFC9DC236C2}"/>
                </a:ext>
              </a:extLst>
            </p:cNvPr>
            <p:cNvSpPr>
              <a:spLocks/>
            </p:cNvSpPr>
            <p:nvPr/>
          </p:nvSpPr>
          <p:spPr bwMode="auto">
            <a:xfrm>
              <a:off x="2195122" y="4087772"/>
              <a:ext cx="324924" cy="383551"/>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4" name="Freeform 94">
              <a:extLst>
                <a:ext uri="{FF2B5EF4-FFF2-40B4-BE49-F238E27FC236}">
                  <a16:creationId xmlns:a16="http://schemas.microsoft.com/office/drawing/2014/main" id="{85B6F77F-4D25-6B4A-9D54-6249C467AF29}"/>
                </a:ext>
              </a:extLst>
            </p:cNvPr>
            <p:cNvSpPr>
              <a:spLocks/>
            </p:cNvSpPr>
            <p:nvPr/>
          </p:nvSpPr>
          <p:spPr bwMode="auto">
            <a:xfrm>
              <a:off x="2502815" y="4126999"/>
              <a:ext cx="246155" cy="293112"/>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5" name="Freeform 95">
              <a:extLst>
                <a:ext uri="{FF2B5EF4-FFF2-40B4-BE49-F238E27FC236}">
                  <a16:creationId xmlns:a16="http://schemas.microsoft.com/office/drawing/2014/main" id="{F04651F5-A155-464E-9EF8-25DBF7825FBB}"/>
                </a:ext>
              </a:extLst>
            </p:cNvPr>
            <p:cNvSpPr>
              <a:spLocks/>
            </p:cNvSpPr>
            <p:nvPr/>
          </p:nvSpPr>
          <p:spPr bwMode="auto">
            <a:xfrm>
              <a:off x="3748359" y="1555461"/>
              <a:ext cx="905851" cy="114302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sp>
          <p:nvSpPr>
            <p:cNvPr id="49" name="Google Shape;993;p94">
              <a:extLst>
                <a:ext uri="{FF2B5EF4-FFF2-40B4-BE49-F238E27FC236}">
                  <a16:creationId xmlns:a16="http://schemas.microsoft.com/office/drawing/2014/main" id="{26329794-6817-F547-840F-D649A699D6E7}"/>
                </a:ext>
              </a:extLst>
            </p:cNvPr>
            <p:cNvSpPr txBox="1"/>
            <p:nvPr/>
          </p:nvSpPr>
          <p:spPr>
            <a:xfrm>
              <a:off x="3890558" y="2003405"/>
              <a:ext cx="738006" cy="496665"/>
            </a:xfrm>
            <a:prstGeom prst="rect">
              <a:avLst/>
            </a:prstGeom>
            <a:noFill/>
            <a:ln w="9525">
              <a:noFill/>
            </a:ln>
          </p:spPr>
          <p:txBody>
            <a:bodyPr spcFirstLastPara="1" wrap="square" lIns="91425" tIns="45700" rIns="91425" bIns="45700" anchor="t" anchorCtr="0">
              <a:noAutofit/>
            </a:bodyPr>
            <a:lstStyle/>
            <a:p>
              <a:pPr algn="ctr">
                <a:buClr>
                  <a:srgbClr val="000000"/>
                </a:buClr>
                <a:buSzPts val="1200"/>
                <a:buFont typeface="Arial"/>
                <a:buNone/>
              </a:pPr>
              <a:r>
                <a:rPr lang="en-US" sz="700" dirty="0">
                  <a:solidFill>
                    <a:srgbClr val="FFFFFF"/>
                  </a:solidFill>
                  <a:latin typeface="Century Gothic" panose="020B0502020202020204" pitchFamily="34" charset="0"/>
                  <a:ea typeface="Century Gothic"/>
                  <a:cs typeface="Century Gothic"/>
                  <a:sym typeface="Century Gothic"/>
                </a:rPr>
                <a:t>Borno </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FFFFFF"/>
                </a:solidFill>
                <a:latin typeface="Century Gothic" panose="020B0502020202020204" pitchFamily="34" charset="0"/>
                <a:ea typeface="Arial"/>
                <a:cs typeface="Arial"/>
                <a:sym typeface="Arial"/>
              </a:endParaRPr>
            </a:p>
          </p:txBody>
        </p:sp>
        <p:sp>
          <p:nvSpPr>
            <p:cNvPr id="51" name="Google Shape;994;p94">
              <a:extLst>
                <a:ext uri="{FF2B5EF4-FFF2-40B4-BE49-F238E27FC236}">
                  <a16:creationId xmlns:a16="http://schemas.microsoft.com/office/drawing/2014/main" id="{54D77050-40B9-EF4B-BEBF-9262AB1D9BB5}"/>
                </a:ext>
              </a:extLst>
            </p:cNvPr>
            <p:cNvSpPr txBox="1"/>
            <p:nvPr/>
          </p:nvSpPr>
          <p:spPr>
            <a:xfrm rot="15948946">
              <a:off x="3124639" y="2350067"/>
              <a:ext cx="1239691" cy="459729"/>
            </a:xfrm>
            <a:prstGeom prst="rect">
              <a:avLst/>
            </a:prstGeom>
            <a:noFill/>
            <a:ln w="9525">
              <a:noFill/>
            </a:ln>
          </p:spPr>
          <p:txBody>
            <a:bodyPr spcFirstLastPara="1" wrap="square" lIns="91425" tIns="45700" rIns="91425" bIns="45700" anchor="t" anchorCtr="0">
              <a:noAutofit/>
            </a:bodyPr>
            <a:lstStyle/>
            <a:p>
              <a:pPr algn="ctr">
                <a:buClr>
                  <a:srgbClr val="000000"/>
                </a:buClr>
                <a:buSzPts val="1000"/>
                <a:buFont typeface="Arial"/>
                <a:buNone/>
              </a:pPr>
              <a:r>
                <a:rPr lang="en-US" sz="700" dirty="0">
                  <a:solidFill>
                    <a:srgbClr val="FFFFFF"/>
                  </a:solidFill>
                  <a:latin typeface="Century Gothic" panose="020B0502020202020204" pitchFamily="34" charset="0"/>
                  <a:ea typeface="Century Gothic"/>
                  <a:cs typeface="Century Gothic"/>
                  <a:sym typeface="Century Gothic"/>
                </a:rPr>
                <a:t>Gombe</a:t>
              </a:r>
              <a:endParaRPr sz="700" dirty="0">
                <a:solidFill>
                  <a:srgbClr val="000000"/>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52" name="Google Shape;1014;p94">
              <a:extLst>
                <a:ext uri="{FF2B5EF4-FFF2-40B4-BE49-F238E27FC236}">
                  <a16:creationId xmlns:a16="http://schemas.microsoft.com/office/drawing/2014/main" id="{A7B9B222-94C7-234A-8C1F-0BC6C3009CBD}"/>
                </a:ext>
              </a:extLst>
            </p:cNvPr>
            <p:cNvSpPr txBox="1"/>
            <p:nvPr/>
          </p:nvSpPr>
          <p:spPr>
            <a:xfrm>
              <a:off x="3018509" y="3209444"/>
              <a:ext cx="830884" cy="459729"/>
            </a:xfrm>
            <a:prstGeom prst="rect">
              <a:avLst/>
            </a:prstGeom>
            <a:noFill/>
            <a:ln w="9525">
              <a:noFill/>
            </a:ln>
          </p:spPr>
          <p:txBody>
            <a:bodyPr spcFirstLastPara="1" wrap="square" lIns="91425" tIns="45700" rIns="91425" bIns="45700" anchor="t" anchorCtr="0">
              <a:noAutofit/>
            </a:bodyPr>
            <a:lstStyle/>
            <a:p>
              <a:pPr algn="ctr">
                <a:buClr>
                  <a:srgbClr val="000000"/>
                </a:buClr>
                <a:buSzPts val="1000"/>
                <a:buFont typeface="Arial"/>
                <a:buNone/>
              </a:pPr>
              <a:r>
                <a:rPr lang="en-US" sz="700" dirty="0">
                  <a:solidFill>
                    <a:srgbClr val="FFFFFF"/>
                  </a:solidFill>
                  <a:latin typeface="Century Gothic" panose="020B0502020202020204" pitchFamily="34" charset="0"/>
                  <a:ea typeface="Century Gothic"/>
                  <a:cs typeface="Century Gothic"/>
                  <a:sym typeface="Century Gothic"/>
                </a:rPr>
                <a:t>Taraba </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FFFFFF"/>
                </a:solidFill>
                <a:latin typeface="Century Gothic" panose="020B0502020202020204" pitchFamily="34" charset="0"/>
                <a:ea typeface="Arial"/>
                <a:cs typeface="Arial"/>
                <a:sym typeface="Arial"/>
              </a:endParaRPr>
            </a:p>
          </p:txBody>
        </p:sp>
        <p:sp>
          <p:nvSpPr>
            <p:cNvPr id="53" name="Google Shape;1022;p94">
              <a:extLst>
                <a:ext uri="{FF2B5EF4-FFF2-40B4-BE49-F238E27FC236}">
                  <a16:creationId xmlns:a16="http://schemas.microsoft.com/office/drawing/2014/main" id="{C97186B4-937D-C64F-B395-BF596A20EE60}"/>
                </a:ext>
              </a:extLst>
            </p:cNvPr>
            <p:cNvSpPr txBox="1"/>
            <p:nvPr/>
          </p:nvSpPr>
          <p:spPr>
            <a:xfrm rot="17253187">
              <a:off x="2527068" y="3888492"/>
              <a:ext cx="423581" cy="385483"/>
            </a:xfrm>
            <a:prstGeom prst="rect">
              <a:avLst/>
            </a:prstGeom>
            <a:noFill/>
            <a:ln w="9525">
              <a:noFill/>
            </a:ln>
          </p:spPr>
          <p:txBody>
            <a:bodyPr spcFirstLastPara="1" wrap="square" lIns="91425" tIns="45700" rIns="91425" bIns="45700" anchor="t" anchorCtr="0">
              <a:noAutofit/>
            </a:bodyPr>
            <a:lstStyle/>
            <a:p>
              <a:pPr algn="ctr">
                <a:buClr>
                  <a:srgbClr val="000000"/>
                </a:buClr>
                <a:buSzPts val="1000"/>
                <a:buFont typeface="Arial"/>
                <a:buNone/>
              </a:pPr>
              <a:endParaRPr sz="700" dirty="0">
                <a:solidFill>
                  <a:srgbClr val="FFFFFF"/>
                </a:solidFill>
                <a:latin typeface="Century Gothic" panose="020B0502020202020204" pitchFamily="34" charset="0"/>
                <a:ea typeface="Century Gothic"/>
                <a:cs typeface="Century Gothic"/>
                <a:sym typeface="Century Gothic"/>
              </a:endParaRPr>
            </a:p>
            <a:p>
              <a:pPr algn="ctr">
                <a:buClr>
                  <a:srgbClr val="000000"/>
                </a:buClr>
                <a:buSzPts val="1000"/>
                <a:buFont typeface="Arial"/>
                <a:buNone/>
              </a:pPr>
              <a:r>
                <a:rPr lang="en-US" sz="700" dirty="0">
                  <a:solidFill>
                    <a:srgbClr val="FFFFFF"/>
                  </a:solidFill>
                  <a:latin typeface="Century Gothic" panose="020B0502020202020204" pitchFamily="34" charset="0"/>
                  <a:ea typeface="Century Gothic"/>
                  <a:cs typeface="Century Gothic"/>
                  <a:sym typeface="Century Gothic"/>
                </a:rPr>
                <a:t>Cross </a:t>
              </a:r>
              <a:endParaRPr sz="700" dirty="0">
                <a:solidFill>
                  <a:srgbClr val="FFFFFF"/>
                </a:solidFill>
                <a:latin typeface="Century Gothic" panose="020B0502020202020204" pitchFamily="34" charset="0"/>
                <a:ea typeface="Century Gothic"/>
                <a:cs typeface="Century Gothic"/>
                <a:sym typeface="Century Gothic"/>
              </a:endParaRPr>
            </a:p>
            <a:p>
              <a:pPr algn="ctr">
                <a:buClr>
                  <a:srgbClr val="000000"/>
                </a:buClr>
                <a:buSzPts val="1000"/>
                <a:buFont typeface="Arial"/>
                <a:buNone/>
              </a:pPr>
              <a:r>
                <a:rPr lang="en-US" sz="700" dirty="0">
                  <a:solidFill>
                    <a:srgbClr val="FFFFFF"/>
                  </a:solidFill>
                  <a:latin typeface="Century Gothic" panose="020B0502020202020204" pitchFamily="34" charset="0"/>
                  <a:ea typeface="Century Gothic"/>
                  <a:cs typeface="Century Gothic"/>
                  <a:sym typeface="Century Gothic"/>
                </a:rPr>
                <a:t>River</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54" name="Google Shape;1002;p94">
              <a:extLst>
                <a:ext uri="{FF2B5EF4-FFF2-40B4-BE49-F238E27FC236}">
                  <a16:creationId xmlns:a16="http://schemas.microsoft.com/office/drawing/2014/main" id="{A9A47A7B-A672-D943-8250-8A871E5505F8}"/>
                </a:ext>
              </a:extLst>
            </p:cNvPr>
            <p:cNvSpPr txBox="1"/>
            <p:nvPr/>
          </p:nvSpPr>
          <p:spPr>
            <a:xfrm>
              <a:off x="2038357" y="3332856"/>
              <a:ext cx="632464" cy="294413"/>
            </a:xfrm>
            <a:prstGeom prst="rect">
              <a:avLst/>
            </a:prstGeom>
            <a:noFill/>
            <a:ln w="9525">
              <a:noFill/>
            </a:ln>
          </p:spPr>
          <p:txBody>
            <a:bodyPr spcFirstLastPara="1" wrap="square" lIns="91425" tIns="45700" rIns="91425" bIns="45700" anchor="t" anchorCtr="0">
              <a:noAutofit/>
            </a:bodyPr>
            <a:lstStyle/>
            <a:p>
              <a:pPr algn="ctr">
                <a:buClr>
                  <a:srgbClr val="000000"/>
                </a:buClr>
                <a:buSzPts val="1000"/>
                <a:buFont typeface="Arial"/>
                <a:buNone/>
              </a:pPr>
              <a:r>
                <a:rPr lang="en-US" sz="700" dirty="0">
                  <a:solidFill>
                    <a:srgbClr val="FFFFFF"/>
                  </a:solidFill>
                  <a:latin typeface="Century Gothic" panose="020B0502020202020204" pitchFamily="34" charset="0"/>
                  <a:ea typeface="Century Gothic"/>
                  <a:cs typeface="Century Gothic"/>
                  <a:sym typeface="Century Gothic"/>
                </a:rPr>
                <a:t>Kogi </a:t>
              </a:r>
              <a:endParaRPr sz="700" dirty="0">
                <a:solidFill>
                  <a:srgbClr val="000000"/>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55" name="Google Shape;1017;p94">
              <a:extLst>
                <a:ext uri="{FF2B5EF4-FFF2-40B4-BE49-F238E27FC236}">
                  <a16:creationId xmlns:a16="http://schemas.microsoft.com/office/drawing/2014/main" id="{5A300A7D-D37D-1A41-B6D3-54AF76DFA3F5}"/>
                </a:ext>
              </a:extLst>
            </p:cNvPr>
            <p:cNvSpPr txBox="1"/>
            <p:nvPr/>
          </p:nvSpPr>
          <p:spPr>
            <a:xfrm>
              <a:off x="1860102" y="3538595"/>
              <a:ext cx="635721" cy="237326"/>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Century Gothic"/>
                  <a:cs typeface="Century Gothic"/>
                  <a:sym typeface="Century Gothic"/>
                </a:rPr>
                <a:t>Edo</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56" name="Google Shape;1018;p94">
              <a:extLst>
                <a:ext uri="{FF2B5EF4-FFF2-40B4-BE49-F238E27FC236}">
                  <a16:creationId xmlns:a16="http://schemas.microsoft.com/office/drawing/2014/main" id="{D760FA7C-1686-E742-9645-858DCC18B685}"/>
                </a:ext>
              </a:extLst>
            </p:cNvPr>
            <p:cNvSpPr txBox="1"/>
            <p:nvPr/>
          </p:nvSpPr>
          <p:spPr>
            <a:xfrm>
              <a:off x="2203697" y="2953647"/>
              <a:ext cx="510888" cy="170889"/>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Century Gothic"/>
                  <a:cs typeface="Century Gothic"/>
                  <a:sym typeface="Century Gothic"/>
                </a:rPr>
                <a:t>FCT </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FFFFFF"/>
                </a:solidFill>
                <a:latin typeface="Century Gothic" panose="020B0502020202020204" pitchFamily="34" charset="0"/>
                <a:ea typeface="Arial"/>
                <a:cs typeface="Arial"/>
                <a:sym typeface="Arial"/>
              </a:endParaRPr>
            </a:p>
          </p:txBody>
        </p:sp>
        <p:sp>
          <p:nvSpPr>
            <p:cNvPr id="57" name="Google Shape;1018;p94">
              <a:extLst>
                <a:ext uri="{FF2B5EF4-FFF2-40B4-BE49-F238E27FC236}">
                  <a16:creationId xmlns:a16="http://schemas.microsoft.com/office/drawing/2014/main" id="{93CC22B1-57F1-6046-8E8E-FCE0A324F5DB}"/>
                </a:ext>
              </a:extLst>
            </p:cNvPr>
            <p:cNvSpPr txBox="1"/>
            <p:nvPr/>
          </p:nvSpPr>
          <p:spPr>
            <a:xfrm>
              <a:off x="2613723" y="3390700"/>
              <a:ext cx="596141" cy="170889"/>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Century Gothic"/>
                  <a:cs typeface="Century Gothic"/>
                  <a:sym typeface="Century Gothic"/>
                </a:rPr>
                <a:t>Benue</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FFFFFF"/>
                </a:solidFill>
                <a:latin typeface="Century Gothic" panose="020B0502020202020204" pitchFamily="34" charset="0"/>
                <a:ea typeface="Arial"/>
                <a:cs typeface="Arial"/>
                <a:sym typeface="Arial"/>
              </a:endParaRPr>
            </a:p>
          </p:txBody>
        </p:sp>
        <p:sp>
          <p:nvSpPr>
            <p:cNvPr id="58" name="Google Shape;1018;p94">
              <a:extLst>
                <a:ext uri="{FF2B5EF4-FFF2-40B4-BE49-F238E27FC236}">
                  <a16:creationId xmlns:a16="http://schemas.microsoft.com/office/drawing/2014/main" id="{B6E5AFA2-4328-8247-90CC-C96FBD16A1B3}"/>
                </a:ext>
              </a:extLst>
            </p:cNvPr>
            <p:cNvSpPr txBox="1"/>
            <p:nvPr/>
          </p:nvSpPr>
          <p:spPr>
            <a:xfrm>
              <a:off x="1763981" y="2622214"/>
              <a:ext cx="596141" cy="170889"/>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Century Gothic"/>
                  <a:cs typeface="Century Gothic"/>
                  <a:sym typeface="Century Gothic"/>
                </a:rPr>
                <a:t>Niger</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FFFFFF"/>
                </a:solidFill>
                <a:latin typeface="Century Gothic" panose="020B0502020202020204" pitchFamily="34" charset="0"/>
                <a:ea typeface="Arial"/>
                <a:cs typeface="Arial"/>
                <a:sym typeface="Arial"/>
              </a:endParaRPr>
            </a:p>
          </p:txBody>
        </p:sp>
        <p:sp>
          <p:nvSpPr>
            <p:cNvPr id="59" name="Google Shape;1017;p94">
              <a:extLst>
                <a:ext uri="{FF2B5EF4-FFF2-40B4-BE49-F238E27FC236}">
                  <a16:creationId xmlns:a16="http://schemas.microsoft.com/office/drawing/2014/main" id="{8893CCF8-9FA9-CA42-93E8-871E30095B44}"/>
                </a:ext>
              </a:extLst>
            </p:cNvPr>
            <p:cNvSpPr txBox="1"/>
            <p:nvPr/>
          </p:nvSpPr>
          <p:spPr>
            <a:xfrm>
              <a:off x="1140221" y="3140337"/>
              <a:ext cx="515036" cy="185423"/>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Arial"/>
                  <a:cs typeface="Arial"/>
                  <a:sym typeface="Century Gothic"/>
                </a:rPr>
                <a:t>Oyo</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60" name="Google Shape;1017;p94">
              <a:extLst>
                <a:ext uri="{FF2B5EF4-FFF2-40B4-BE49-F238E27FC236}">
                  <a16:creationId xmlns:a16="http://schemas.microsoft.com/office/drawing/2014/main" id="{23E64EF3-7B0B-E549-A70D-AE6AE1639D55}"/>
                </a:ext>
              </a:extLst>
            </p:cNvPr>
            <p:cNvSpPr txBox="1"/>
            <p:nvPr/>
          </p:nvSpPr>
          <p:spPr>
            <a:xfrm>
              <a:off x="983862" y="3492627"/>
              <a:ext cx="639903" cy="170854"/>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Arial"/>
                  <a:cs typeface="Arial"/>
                  <a:sym typeface="Century Gothic"/>
                </a:rPr>
                <a:t>Ogun</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61" name="Google Shape;1017;p94">
              <a:extLst>
                <a:ext uri="{FF2B5EF4-FFF2-40B4-BE49-F238E27FC236}">
                  <a16:creationId xmlns:a16="http://schemas.microsoft.com/office/drawing/2014/main" id="{26B59E9D-6E12-F74A-A9E3-6A4F1C70E570}"/>
                </a:ext>
              </a:extLst>
            </p:cNvPr>
            <p:cNvSpPr txBox="1"/>
            <p:nvPr/>
          </p:nvSpPr>
          <p:spPr>
            <a:xfrm>
              <a:off x="2190734" y="2494727"/>
              <a:ext cx="935955" cy="478377"/>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Arial"/>
                  <a:cs typeface="Arial"/>
                  <a:sym typeface="Century Gothic"/>
                </a:rPr>
                <a:t>Kaduna</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62" name="Google Shape;1017;p94">
              <a:extLst>
                <a:ext uri="{FF2B5EF4-FFF2-40B4-BE49-F238E27FC236}">
                  <a16:creationId xmlns:a16="http://schemas.microsoft.com/office/drawing/2014/main" id="{F76A77E5-00FE-D04C-9217-01B2450D3379}"/>
                </a:ext>
              </a:extLst>
            </p:cNvPr>
            <p:cNvSpPr txBox="1"/>
            <p:nvPr/>
          </p:nvSpPr>
          <p:spPr>
            <a:xfrm rot="16824410">
              <a:off x="2206783" y="1800135"/>
              <a:ext cx="935954" cy="478377"/>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Arial"/>
                  <a:cs typeface="Arial"/>
                  <a:sym typeface="Century Gothic"/>
                </a:rPr>
                <a:t>Katsina</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63" name="Google Shape;1017;p94">
              <a:extLst>
                <a:ext uri="{FF2B5EF4-FFF2-40B4-BE49-F238E27FC236}">
                  <a16:creationId xmlns:a16="http://schemas.microsoft.com/office/drawing/2014/main" id="{12CB4100-E41C-7F47-8E79-03EB48F42980}"/>
                </a:ext>
              </a:extLst>
            </p:cNvPr>
            <p:cNvSpPr txBox="1"/>
            <p:nvPr/>
          </p:nvSpPr>
          <p:spPr>
            <a:xfrm>
              <a:off x="2751150" y="2859932"/>
              <a:ext cx="935955" cy="180244"/>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Arial"/>
                  <a:cs typeface="Arial"/>
                  <a:sym typeface="Century Gothic"/>
                </a:rPr>
                <a:t>Plateau</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64" name="Google Shape;1017;p94">
              <a:extLst>
                <a:ext uri="{FF2B5EF4-FFF2-40B4-BE49-F238E27FC236}">
                  <a16:creationId xmlns:a16="http://schemas.microsoft.com/office/drawing/2014/main" id="{83B05D09-7951-2F46-ADF9-39045D01B25A}"/>
                </a:ext>
              </a:extLst>
            </p:cNvPr>
            <p:cNvSpPr txBox="1"/>
            <p:nvPr/>
          </p:nvSpPr>
          <p:spPr>
            <a:xfrm rot="16746290">
              <a:off x="1087824" y="2049743"/>
              <a:ext cx="935954" cy="180244"/>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Arial"/>
                  <a:cs typeface="Arial"/>
                  <a:sym typeface="Century Gothic"/>
                </a:rPr>
                <a:t>Kebbi</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000000"/>
                </a:solidFill>
                <a:latin typeface="Century Gothic" panose="020B0502020202020204" pitchFamily="34" charset="0"/>
                <a:ea typeface="Arial"/>
                <a:cs typeface="Arial"/>
                <a:sym typeface="Arial"/>
              </a:endParaRPr>
            </a:p>
          </p:txBody>
        </p:sp>
        <p:sp>
          <p:nvSpPr>
            <p:cNvPr id="65" name="Google Shape;1018;p94">
              <a:extLst>
                <a:ext uri="{FF2B5EF4-FFF2-40B4-BE49-F238E27FC236}">
                  <a16:creationId xmlns:a16="http://schemas.microsoft.com/office/drawing/2014/main" id="{E2786793-D92B-A04C-8643-0FE3E48A80EC}"/>
                </a:ext>
              </a:extLst>
            </p:cNvPr>
            <p:cNvSpPr txBox="1"/>
            <p:nvPr/>
          </p:nvSpPr>
          <p:spPr>
            <a:xfrm>
              <a:off x="2370251" y="4154250"/>
              <a:ext cx="510888" cy="170889"/>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600" dirty="0">
                  <a:solidFill>
                    <a:srgbClr val="FFFFFF"/>
                  </a:solidFill>
                  <a:latin typeface="Century Gothic" panose="020B0502020202020204" pitchFamily="34" charset="0"/>
                  <a:ea typeface="Century Gothic"/>
                  <a:cs typeface="Century Gothic"/>
                  <a:sym typeface="Century Gothic"/>
                </a:rPr>
                <a:t>Akwa Ibom </a:t>
              </a:r>
              <a:endParaRPr sz="6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600" dirty="0">
                  <a:solidFill>
                    <a:srgbClr val="FFFFFF"/>
                  </a:solidFill>
                  <a:latin typeface="Century Gothic" panose="020B0502020202020204" pitchFamily="34" charset="0"/>
                  <a:ea typeface="Century Gothic"/>
                  <a:cs typeface="Century Gothic"/>
                  <a:sym typeface="Century Gothic"/>
                </a:rPr>
                <a:t> </a:t>
              </a:r>
              <a:endParaRPr sz="600" dirty="0">
                <a:solidFill>
                  <a:srgbClr val="FFFFFF"/>
                </a:solidFill>
                <a:latin typeface="Century Gothic" panose="020B0502020202020204" pitchFamily="34" charset="0"/>
                <a:ea typeface="Arial"/>
                <a:cs typeface="Arial"/>
                <a:sym typeface="Arial"/>
              </a:endParaRPr>
            </a:p>
          </p:txBody>
        </p:sp>
        <p:sp>
          <p:nvSpPr>
            <p:cNvPr id="66" name="Google Shape;1018;p94">
              <a:extLst>
                <a:ext uri="{FF2B5EF4-FFF2-40B4-BE49-F238E27FC236}">
                  <a16:creationId xmlns:a16="http://schemas.microsoft.com/office/drawing/2014/main" id="{BC57D7F0-3199-F84F-B1F7-C75EBDE4AD97}"/>
                </a:ext>
              </a:extLst>
            </p:cNvPr>
            <p:cNvSpPr txBox="1"/>
            <p:nvPr/>
          </p:nvSpPr>
          <p:spPr>
            <a:xfrm rot="18902867">
              <a:off x="2265059" y="4011502"/>
              <a:ext cx="510888" cy="170889"/>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Century Gothic"/>
                  <a:cs typeface="Century Gothic"/>
                  <a:sym typeface="Century Gothic"/>
                </a:rPr>
                <a:t>Abia</a:t>
              </a:r>
              <a:endParaRPr sz="7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700" dirty="0">
                  <a:solidFill>
                    <a:srgbClr val="FFFFFF"/>
                  </a:solidFill>
                  <a:latin typeface="Century Gothic" panose="020B0502020202020204" pitchFamily="34" charset="0"/>
                  <a:ea typeface="Century Gothic"/>
                  <a:cs typeface="Century Gothic"/>
                  <a:sym typeface="Century Gothic"/>
                </a:rPr>
                <a:t> </a:t>
              </a:r>
              <a:endParaRPr sz="700" dirty="0">
                <a:solidFill>
                  <a:srgbClr val="FFFFFF"/>
                </a:solidFill>
                <a:latin typeface="Century Gothic" panose="020B0502020202020204" pitchFamily="34" charset="0"/>
                <a:ea typeface="Arial"/>
                <a:cs typeface="Arial"/>
                <a:sym typeface="Arial"/>
              </a:endParaRPr>
            </a:p>
          </p:txBody>
        </p:sp>
        <p:sp>
          <p:nvSpPr>
            <p:cNvPr id="67" name="Google Shape;1018;p94">
              <a:extLst>
                <a:ext uri="{FF2B5EF4-FFF2-40B4-BE49-F238E27FC236}">
                  <a16:creationId xmlns:a16="http://schemas.microsoft.com/office/drawing/2014/main" id="{A5F50577-4B1A-184B-853A-6EBB4739CA47}"/>
                </a:ext>
              </a:extLst>
            </p:cNvPr>
            <p:cNvSpPr txBox="1"/>
            <p:nvPr/>
          </p:nvSpPr>
          <p:spPr>
            <a:xfrm rot="18405827">
              <a:off x="2378028" y="3788549"/>
              <a:ext cx="510888" cy="170889"/>
            </a:xfrm>
            <a:prstGeom prst="rect">
              <a:avLst/>
            </a:prstGeom>
            <a:no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700" dirty="0">
                  <a:solidFill>
                    <a:srgbClr val="FFFFFF"/>
                  </a:solidFill>
                  <a:latin typeface="Century Gothic" panose="020B0502020202020204" pitchFamily="34" charset="0"/>
                  <a:ea typeface="Century Gothic"/>
                  <a:cs typeface="Century Gothic"/>
                  <a:sym typeface="Century Gothic"/>
                </a:rPr>
                <a:t>Ebonyi</a:t>
              </a:r>
              <a:endParaRPr sz="700" dirty="0">
                <a:solidFill>
                  <a:srgbClr val="FFFFFF"/>
                </a:solidFill>
                <a:latin typeface="Century Gothic" panose="020B0502020202020204" pitchFamily="34" charset="0"/>
                <a:ea typeface="Arial"/>
                <a:cs typeface="Arial"/>
                <a:sym typeface="Arial"/>
              </a:endParaRPr>
            </a:p>
          </p:txBody>
        </p:sp>
      </p:grpSp>
      <p:cxnSp>
        <p:nvCxnSpPr>
          <p:cNvPr id="75" name="Straight Connector 74">
            <a:extLst>
              <a:ext uri="{FF2B5EF4-FFF2-40B4-BE49-F238E27FC236}">
                <a16:creationId xmlns:a16="http://schemas.microsoft.com/office/drawing/2014/main" id="{94B8E6C0-690D-D447-8445-88B31BB20601}"/>
              </a:ext>
            </a:extLst>
          </p:cNvPr>
          <p:cNvCxnSpPr>
            <a:cxnSpLocks/>
          </p:cNvCxnSpPr>
          <p:nvPr/>
        </p:nvCxnSpPr>
        <p:spPr>
          <a:xfrm>
            <a:off x="-10734" y="4302554"/>
            <a:ext cx="12192000" cy="0"/>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grpSp>
        <p:nvGrpSpPr>
          <p:cNvPr id="201" name="Group 200">
            <a:extLst>
              <a:ext uri="{FF2B5EF4-FFF2-40B4-BE49-F238E27FC236}">
                <a16:creationId xmlns:a16="http://schemas.microsoft.com/office/drawing/2014/main" id="{248311EC-3E93-0440-8E33-BC0D8E370171}"/>
              </a:ext>
            </a:extLst>
          </p:cNvPr>
          <p:cNvGrpSpPr/>
          <p:nvPr/>
        </p:nvGrpSpPr>
        <p:grpSpPr>
          <a:xfrm>
            <a:off x="5641641" y="3420461"/>
            <a:ext cx="2349820" cy="662149"/>
            <a:chOff x="5643984" y="3558716"/>
            <a:chExt cx="2349820" cy="662149"/>
          </a:xfrm>
        </p:grpSpPr>
        <p:sp>
          <p:nvSpPr>
            <p:cNvPr id="87" name="Rectangle 86">
              <a:extLst>
                <a:ext uri="{FF2B5EF4-FFF2-40B4-BE49-F238E27FC236}">
                  <a16:creationId xmlns:a16="http://schemas.microsoft.com/office/drawing/2014/main" id="{E0B67C8A-7D4B-2049-A4E5-FF6553EB70E8}"/>
                </a:ext>
              </a:extLst>
            </p:cNvPr>
            <p:cNvSpPr/>
            <p:nvPr/>
          </p:nvSpPr>
          <p:spPr>
            <a:xfrm>
              <a:off x="5947872" y="3560645"/>
              <a:ext cx="2045932" cy="656992"/>
            </a:xfrm>
            <a:prstGeom prst="rect">
              <a:avLst/>
            </a:prstGeom>
            <a:noFill/>
            <a:ln w="3175">
              <a:solidFill>
                <a:srgbClr val="C5C4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1" name="Oval 70">
              <a:extLst>
                <a:ext uri="{FF2B5EF4-FFF2-40B4-BE49-F238E27FC236}">
                  <a16:creationId xmlns:a16="http://schemas.microsoft.com/office/drawing/2014/main" id="{89630748-EB6B-5E42-BBE0-95C9552CB0F1}"/>
                </a:ext>
              </a:extLst>
            </p:cNvPr>
            <p:cNvSpPr/>
            <p:nvPr/>
          </p:nvSpPr>
          <p:spPr>
            <a:xfrm flipV="1">
              <a:off x="5643984" y="3558716"/>
              <a:ext cx="662149" cy="66214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1" name="TextBox 80">
              <a:extLst>
                <a:ext uri="{FF2B5EF4-FFF2-40B4-BE49-F238E27FC236}">
                  <a16:creationId xmlns:a16="http://schemas.microsoft.com/office/drawing/2014/main" id="{4E46D9A4-AC47-3642-B2DD-CB6BA0249A1B}"/>
                </a:ext>
              </a:extLst>
            </p:cNvPr>
            <p:cNvSpPr txBox="1"/>
            <p:nvPr/>
          </p:nvSpPr>
          <p:spPr>
            <a:xfrm>
              <a:off x="6566395" y="3584842"/>
              <a:ext cx="1375882" cy="615553"/>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1,364KWp</a:t>
              </a:r>
            </a:p>
            <a:p>
              <a:pPr algn="ctr"/>
              <a:r>
                <a:rPr lang="en-US" sz="1050" dirty="0">
                  <a:solidFill>
                    <a:schemeClr val="tx1">
                      <a:lumMod val="75000"/>
                      <a:lumOff val="25000"/>
                    </a:schemeClr>
                  </a:solidFill>
                  <a:latin typeface="Century Gothic" panose="020B0502020202020204" pitchFamily="34" charset="0"/>
                </a:rPr>
                <a:t>Total Deployed  Capacity</a:t>
              </a:r>
            </a:p>
          </p:txBody>
        </p:sp>
        <p:pic>
          <p:nvPicPr>
            <p:cNvPr id="92" name="Graphic 91" descr="Solar Panels with solid fill">
              <a:extLst>
                <a:ext uri="{FF2B5EF4-FFF2-40B4-BE49-F238E27FC236}">
                  <a16:creationId xmlns:a16="http://schemas.microsoft.com/office/drawing/2014/main" id="{1A06D2FE-0909-AF4B-A084-BBD49728A8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2025" y="3649540"/>
              <a:ext cx="454751" cy="454751"/>
            </a:xfrm>
            <a:prstGeom prst="rect">
              <a:avLst/>
            </a:prstGeom>
          </p:spPr>
        </p:pic>
      </p:grpSp>
      <p:grpSp>
        <p:nvGrpSpPr>
          <p:cNvPr id="105" name="Group 104">
            <a:extLst>
              <a:ext uri="{FF2B5EF4-FFF2-40B4-BE49-F238E27FC236}">
                <a16:creationId xmlns:a16="http://schemas.microsoft.com/office/drawing/2014/main" id="{04971702-4F48-0A48-8F02-DAFE24DCEE45}"/>
              </a:ext>
            </a:extLst>
          </p:cNvPr>
          <p:cNvGrpSpPr/>
          <p:nvPr/>
        </p:nvGrpSpPr>
        <p:grpSpPr>
          <a:xfrm>
            <a:off x="5643984" y="2613530"/>
            <a:ext cx="2349820" cy="667643"/>
            <a:chOff x="5643984" y="2653286"/>
            <a:chExt cx="2349820" cy="667643"/>
          </a:xfrm>
        </p:grpSpPr>
        <p:sp>
          <p:nvSpPr>
            <p:cNvPr id="86" name="Rectangle 85">
              <a:extLst>
                <a:ext uri="{FF2B5EF4-FFF2-40B4-BE49-F238E27FC236}">
                  <a16:creationId xmlns:a16="http://schemas.microsoft.com/office/drawing/2014/main" id="{48D2E9BE-C97A-C046-9D83-84AA049077E0}"/>
                </a:ext>
              </a:extLst>
            </p:cNvPr>
            <p:cNvSpPr/>
            <p:nvPr/>
          </p:nvSpPr>
          <p:spPr>
            <a:xfrm>
              <a:off x="5947872" y="2653286"/>
              <a:ext cx="2045932" cy="656992"/>
            </a:xfrm>
            <a:prstGeom prst="rect">
              <a:avLst/>
            </a:prstGeom>
            <a:noFill/>
            <a:ln w="3175">
              <a:solidFill>
                <a:srgbClr val="C5C4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0" name="Oval 69">
              <a:extLst>
                <a:ext uri="{FF2B5EF4-FFF2-40B4-BE49-F238E27FC236}">
                  <a16:creationId xmlns:a16="http://schemas.microsoft.com/office/drawing/2014/main" id="{05187D86-4627-4C4E-978D-9A242BBA304C}"/>
                </a:ext>
              </a:extLst>
            </p:cNvPr>
            <p:cNvSpPr/>
            <p:nvPr/>
          </p:nvSpPr>
          <p:spPr>
            <a:xfrm flipV="1">
              <a:off x="5643984" y="2658780"/>
              <a:ext cx="662149" cy="66214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9" name="TextBox 78">
              <a:extLst>
                <a:ext uri="{FF2B5EF4-FFF2-40B4-BE49-F238E27FC236}">
                  <a16:creationId xmlns:a16="http://schemas.microsoft.com/office/drawing/2014/main" id="{A8D23648-932B-9445-83A0-D5427F443F00}"/>
                </a:ext>
              </a:extLst>
            </p:cNvPr>
            <p:cNvSpPr txBox="1"/>
            <p:nvPr/>
          </p:nvSpPr>
          <p:spPr>
            <a:xfrm>
              <a:off x="6518865" y="2659122"/>
              <a:ext cx="1375882" cy="615553"/>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14</a:t>
              </a:r>
            </a:p>
            <a:p>
              <a:pPr algn="ctr"/>
              <a:r>
                <a:rPr lang="en-US" sz="1050" dirty="0">
                  <a:solidFill>
                    <a:schemeClr val="tx1">
                      <a:lumMod val="75000"/>
                      <a:lumOff val="25000"/>
                    </a:schemeClr>
                  </a:solidFill>
                  <a:latin typeface="Century Gothic" panose="020B0502020202020204" pitchFamily="34" charset="0"/>
                </a:rPr>
                <a:t>SHS Projects Completed</a:t>
              </a:r>
            </a:p>
          </p:txBody>
        </p:sp>
        <p:pic>
          <p:nvPicPr>
            <p:cNvPr id="93" name="Picture 92" descr="A close up of a sign&#10;&#10;Description automatically generated">
              <a:extLst>
                <a:ext uri="{FF2B5EF4-FFF2-40B4-BE49-F238E27FC236}">
                  <a16:creationId xmlns:a16="http://schemas.microsoft.com/office/drawing/2014/main" id="{CC0C1086-2B90-F243-82A4-2F88AD39E036}"/>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5777251" y="2770445"/>
              <a:ext cx="384300" cy="384300"/>
            </a:xfrm>
            <a:prstGeom prst="rect">
              <a:avLst/>
            </a:prstGeom>
          </p:spPr>
        </p:pic>
      </p:grpSp>
      <p:grpSp>
        <p:nvGrpSpPr>
          <p:cNvPr id="104" name="Group 103">
            <a:extLst>
              <a:ext uri="{FF2B5EF4-FFF2-40B4-BE49-F238E27FC236}">
                <a16:creationId xmlns:a16="http://schemas.microsoft.com/office/drawing/2014/main" id="{08DE87C6-98B3-4446-AAB1-E2D27EFE00D5}"/>
              </a:ext>
            </a:extLst>
          </p:cNvPr>
          <p:cNvGrpSpPr/>
          <p:nvPr/>
        </p:nvGrpSpPr>
        <p:grpSpPr>
          <a:xfrm>
            <a:off x="5643984" y="1836334"/>
            <a:ext cx="2353371" cy="662151"/>
            <a:chOff x="5643984" y="1776700"/>
            <a:chExt cx="2353371" cy="662151"/>
          </a:xfrm>
        </p:grpSpPr>
        <p:sp>
          <p:nvSpPr>
            <p:cNvPr id="85" name="Rectangle 84">
              <a:extLst>
                <a:ext uri="{FF2B5EF4-FFF2-40B4-BE49-F238E27FC236}">
                  <a16:creationId xmlns:a16="http://schemas.microsoft.com/office/drawing/2014/main" id="{D7FF067A-C693-9A49-83C3-973C20CFD143}"/>
                </a:ext>
              </a:extLst>
            </p:cNvPr>
            <p:cNvSpPr/>
            <p:nvPr/>
          </p:nvSpPr>
          <p:spPr>
            <a:xfrm>
              <a:off x="5951423" y="1781859"/>
              <a:ext cx="2045932" cy="656992"/>
            </a:xfrm>
            <a:prstGeom prst="rect">
              <a:avLst/>
            </a:prstGeom>
            <a:noFill/>
            <a:ln w="3175">
              <a:solidFill>
                <a:srgbClr val="C5C4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69" name="Oval 68">
              <a:extLst>
                <a:ext uri="{FF2B5EF4-FFF2-40B4-BE49-F238E27FC236}">
                  <a16:creationId xmlns:a16="http://schemas.microsoft.com/office/drawing/2014/main" id="{9F2247CF-5371-984B-B564-FC22D2703559}"/>
                </a:ext>
              </a:extLst>
            </p:cNvPr>
            <p:cNvSpPr/>
            <p:nvPr/>
          </p:nvSpPr>
          <p:spPr>
            <a:xfrm flipV="1">
              <a:off x="5643984" y="1776702"/>
              <a:ext cx="662149" cy="66214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8" name="TextBox 77">
              <a:extLst>
                <a:ext uri="{FF2B5EF4-FFF2-40B4-BE49-F238E27FC236}">
                  <a16:creationId xmlns:a16="http://schemas.microsoft.com/office/drawing/2014/main" id="{7B0A4924-0493-9E46-80C7-382B1A5AD6AA}"/>
                </a:ext>
              </a:extLst>
            </p:cNvPr>
            <p:cNvSpPr txBox="1"/>
            <p:nvPr/>
          </p:nvSpPr>
          <p:spPr>
            <a:xfrm>
              <a:off x="6518865" y="1776700"/>
              <a:ext cx="1375882" cy="615553"/>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12</a:t>
              </a:r>
            </a:p>
            <a:p>
              <a:pPr algn="ctr"/>
              <a:r>
                <a:rPr lang="en-US" sz="1050" dirty="0">
                  <a:solidFill>
                    <a:schemeClr val="tx1">
                      <a:lumMod val="75000"/>
                      <a:lumOff val="25000"/>
                    </a:schemeClr>
                  </a:solidFill>
                  <a:latin typeface="Century Gothic" panose="020B0502020202020204" pitchFamily="34" charset="0"/>
                </a:rPr>
                <a:t>Mini grid Projects Completed</a:t>
              </a:r>
            </a:p>
          </p:txBody>
        </p:sp>
        <p:grpSp>
          <p:nvGrpSpPr>
            <p:cNvPr id="94" name="Group 93">
              <a:extLst>
                <a:ext uri="{FF2B5EF4-FFF2-40B4-BE49-F238E27FC236}">
                  <a16:creationId xmlns:a16="http://schemas.microsoft.com/office/drawing/2014/main" id="{8DB712E2-6938-C647-9FF6-E2E19EF50844}"/>
                </a:ext>
              </a:extLst>
            </p:cNvPr>
            <p:cNvGrpSpPr/>
            <p:nvPr/>
          </p:nvGrpSpPr>
          <p:grpSpPr>
            <a:xfrm>
              <a:off x="5715980" y="1924530"/>
              <a:ext cx="524368" cy="369285"/>
              <a:chOff x="1703184" y="-1668018"/>
              <a:chExt cx="968703" cy="682208"/>
            </a:xfrm>
            <a:solidFill>
              <a:schemeClr val="tx1">
                <a:lumMod val="50000"/>
                <a:lumOff val="50000"/>
              </a:schemeClr>
            </a:solidFill>
          </p:grpSpPr>
          <p:pic>
            <p:nvPicPr>
              <p:cNvPr id="95" name="Graphic 94" descr="Neighbourhood">
                <a:extLst>
                  <a:ext uri="{FF2B5EF4-FFF2-40B4-BE49-F238E27FC236}">
                    <a16:creationId xmlns:a16="http://schemas.microsoft.com/office/drawing/2014/main" id="{89B12CE4-4B13-F34D-939B-6FF099E60A22}"/>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03184" y="-1668018"/>
                <a:ext cx="682208" cy="682208"/>
              </a:xfrm>
              <a:prstGeom prst="rect">
                <a:avLst/>
              </a:prstGeom>
            </p:spPr>
          </p:pic>
          <p:pic>
            <p:nvPicPr>
              <p:cNvPr id="96" name="Graphic 95" descr="Solar Panels">
                <a:extLst>
                  <a:ext uri="{FF2B5EF4-FFF2-40B4-BE49-F238E27FC236}">
                    <a16:creationId xmlns:a16="http://schemas.microsoft.com/office/drawing/2014/main" id="{4873B355-A078-164E-ABA9-FCA7922C7FE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84680" y="-1634831"/>
                <a:ext cx="387207" cy="387206"/>
              </a:xfrm>
              <a:prstGeom prst="rect">
                <a:avLst/>
              </a:prstGeom>
            </p:spPr>
          </p:pic>
        </p:grpSp>
      </p:grpSp>
      <p:grpSp>
        <p:nvGrpSpPr>
          <p:cNvPr id="202" name="Group 201">
            <a:extLst>
              <a:ext uri="{FF2B5EF4-FFF2-40B4-BE49-F238E27FC236}">
                <a16:creationId xmlns:a16="http://schemas.microsoft.com/office/drawing/2014/main" id="{649263E9-D2A1-884D-9F46-10E0515A3F44}"/>
              </a:ext>
            </a:extLst>
          </p:cNvPr>
          <p:cNvGrpSpPr/>
          <p:nvPr/>
        </p:nvGrpSpPr>
        <p:grpSpPr>
          <a:xfrm>
            <a:off x="8633593" y="1877066"/>
            <a:ext cx="2377006" cy="662148"/>
            <a:chOff x="8633593" y="1817432"/>
            <a:chExt cx="2377006" cy="662148"/>
          </a:xfrm>
        </p:grpSpPr>
        <p:sp>
          <p:nvSpPr>
            <p:cNvPr id="88" name="Rectangle 87">
              <a:extLst>
                <a:ext uri="{FF2B5EF4-FFF2-40B4-BE49-F238E27FC236}">
                  <a16:creationId xmlns:a16="http://schemas.microsoft.com/office/drawing/2014/main" id="{61DBE5B8-F31E-2145-9867-CAFF9AE0D73F}"/>
                </a:ext>
              </a:extLst>
            </p:cNvPr>
            <p:cNvSpPr/>
            <p:nvPr/>
          </p:nvSpPr>
          <p:spPr>
            <a:xfrm>
              <a:off x="8964667" y="1818522"/>
              <a:ext cx="2045932" cy="656992"/>
            </a:xfrm>
            <a:prstGeom prst="rect">
              <a:avLst/>
            </a:prstGeom>
            <a:noFill/>
            <a:ln w="3175">
              <a:solidFill>
                <a:srgbClr val="C5C4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2" name="Oval 71">
              <a:extLst>
                <a:ext uri="{FF2B5EF4-FFF2-40B4-BE49-F238E27FC236}">
                  <a16:creationId xmlns:a16="http://schemas.microsoft.com/office/drawing/2014/main" id="{AA803AD6-70C3-CA47-B830-D1B6204D5EE0}"/>
                </a:ext>
              </a:extLst>
            </p:cNvPr>
            <p:cNvSpPr/>
            <p:nvPr/>
          </p:nvSpPr>
          <p:spPr>
            <a:xfrm flipV="1">
              <a:off x="8633593" y="1817432"/>
              <a:ext cx="662148" cy="662148"/>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2" name="TextBox 81">
              <a:extLst>
                <a:ext uri="{FF2B5EF4-FFF2-40B4-BE49-F238E27FC236}">
                  <a16:creationId xmlns:a16="http://schemas.microsoft.com/office/drawing/2014/main" id="{50144FA5-C99A-5F4A-877A-03061E171CB8}"/>
                </a:ext>
              </a:extLst>
            </p:cNvPr>
            <p:cNvSpPr txBox="1"/>
            <p:nvPr/>
          </p:nvSpPr>
          <p:spPr>
            <a:xfrm>
              <a:off x="9453443" y="1838472"/>
              <a:ext cx="1375882" cy="615553"/>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24,402</a:t>
              </a:r>
            </a:p>
            <a:p>
              <a:pPr algn="ctr"/>
              <a:r>
                <a:rPr lang="en-US" sz="1050" dirty="0">
                  <a:solidFill>
                    <a:schemeClr val="tx1">
                      <a:lumMod val="75000"/>
                      <a:lumOff val="25000"/>
                    </a:schemeClr>
                  </a:solidFill>
                  <a:latin typeface="Century Gothic" panose="020B0502020202020204" pitchFamily="34" charset="0"/>
                </a:rPr>
                <a:t>Total Households Connected</a:t>
              </a:r>
            </a:p>
          </p:txBody>
        </p:sp>
        <p:pic>
          <p:nvPicPr>
            <p:cNvPr id="97" name="Graphic 96" descr="Neighbourhood">
              <a:extLst>
                <a:ext uri="{FF2B5EF4-FFF2-40B4-BE49-F238E27FC236}">
                  <a16:creationId xmlns:a16="http://schemas.microsoft.com/office/drawing/2014/main" id="{D6A13BFE-6A1C-904C-ABA0-B30C0F8F914B}"/>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80024" y="1972650"/>
              <a:ext cx="369286" cy="369285"/>
            </a:xfrm>
            <a:prstGeom prst="rect">
              <a:avLst/>
            </a:prstGeom>
          </p:spPr>
        </p:pic>
      </p:grpSp>
      <p:grpSp>
        <p:nvGrpSpPr>
          <p:cNvPr id="203" name="Group 202">
            <a:extLst>
              <a:ext uri="{FF2B5EF4-FFF2-40B4-BE49-F238E27FC236}">
                <a16:creationId xmlns:a16="http://schemas.microsoft.com/office/drawing/2014/main" id="{25796155-0E00-6647-A02D-CCC5E21B8431}"/>
              </a:ext>
            </a:extLst>
          </p:cNvPr>
          <p:cNvGrpSpPr/>
          <p:nvPr/>
        </p:nvGrpSpPr>
        <p:grpSpPr>
          <a:xfrm>
            <a:off x="8633593" y="2627403"/>
            <a:ext cx="2377006" cy="662386"/>
            <a:chOff x="8633593" y="2667159"/>
            <a:chExt cx="2377006" cy="662386"/>
          </a:xfrm>
        </p:grpSpPr>
        <p:sp>
          <p:nvSpPr>
            <p:cNvPr id="89" name="Rectangle 88">
              <a:extLst>
                <a:ext uri="{FF2B5EF4-FFF2-40B4-BE49-F238E27FC236}">
                  <a16:creationId xmlns:a16="http://schemas.microsoft.com/office/drawing/2014/main" id="{AF101E4D-C965-1649-92EE-682208AA9912}"/>
                </a:ext>
              </a:extLst>
            </p:cNvPr>
            <p:cNvSpPr/>
            <p:nvPr/>
          </p:nvSpPr>
          <p:spPr>
            <a:xfrm>
              <a:off x="8964667" y="2667159"/>
              <a:ext cx="2045932" cy="656992"/>
            </a:xfrm>
            <a:prstGeom prst="rect">
              <a:avLst/>
            </a:prstGeom>
            <a:noFill/>
            <a:ln w="3175">
              <a:solidFill>
                <a:srgbClr val="C5C4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3" name="Oval 72">
              <a:extLst>
                <a:ext uri="{FF2B5EF4-FFF2-40B4-BE49-F238E27FC236}">
                  <a16:creationId xmlns:a16="http://schemas.microsoft.com/office/drawing/2014/main" id="{C49B1E1F-EC77-CB4F-ADD4-579E038731BC}"/>
                </a:ext>
              </a:extLst>
            </p:cNvPr>
            <p:cNvSpPr/>
            <p:nvPr/>
          </p:nvSpPr>
          <p:spPr>
            <a:xfrm flipV="1">
              <a:off x="8633593" y="2667397"/>
              <a:ext cx="662148" cy="662148"/>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3" name="TextBox 82">
              <a:extLst>
                <a:ext uri="{FF2B5EF4-FFF2-40B4-BE49-F238E27FC236}">
                  <a16:creationId xmlns:a16="http://schemas.microsoft.com/office/drawing/2014/main" id="{608466F4-9C73-C949-A207-AB5817A86882}"/>
                </a:ext>
              </a:extLst>
            </p:cNvPr>
            <p:cNvSpPr txBox="1"/>
            <p:nvPr/>
          </p:nvSpPr>
          <p:spPr>
            <a:xfrm>
              <a:off x="9466363" y="2697716"/>
              <a:ext cx="1375882" cy="615553"/>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19,030</a:t>
              </a:r>
            </a:p>
            <a:p>
              <a:pPr algn="ctr"/>
              <a:r>
                <a:rPr lang="en-US" sz="1050" dirty="0">
                  <a:solidFill>
                    <a:schemeClr val="tx1">
                      <a:lumMod val="75000"/>
                      <a:lumOff val="25000"/>
                    </a:schemeClr>
                  </a:solidFill>
                  <a:latin typeface="Century Gothic" panose="020B0502020202020204" pitchFamily="34" charset="0"/>
                </a:rPr>
                <a:t>SHS Units Deployed</a:t>
              </a:r>
            </a:p>
          </p:txBody>
        </p:sp>
        <p:pic>
          <p:nvPicPr>
            <p:cNvPr id="98" name="Picture 97" descr="A close up of a sign&#10;&#10;Description automatically generated">
              <a:extLst>
                <a:ext uri="{FF2B5EF4-FFF2-40B4-BE49-F238E27FC236}">
                  <a16:creationId xmlns:a16="http://schemas.microsoft.com/office/drawing/2014/main" id="{89E626B6-7AFA-F04A-8B89-8C4D58BB25D6}"/>
                </a:ext>
              </a:extLst>
            </p:cNvPr>
            <p:cNvPicPr>
              <a:picLocks noChangeAspect="1"/>
            </p:cNvPicPr>
            <p:nvPr/>
          </p:nvPicPr>
          <p:blipFill>
            <a:blip r:embed="rId5" cstate="print">
              <a:biLevel thresh="25000"/>
              <a:extLst>
                <a:ext uri="{28A0092B-C50C-407E-A947-70E740481C1C}">
                  <a14:useLocalDpi xmlns:a14="http://schemas.microsoft.com/office/drawing/2010/main"/>
                </a:ext>
              </a:extLst>
            </a:blip>
            <a:stretch>
              <a:fillRect/>
            </a:stretch>
          </p:blipFill>
          <p:spPr>
            <a:xfrm>
              <a:off x="8794084" y="2786017"/>
              <a:ext cx="384300" cy="384300"/>
            </a:xfrm>
            <a:prstGeom prst="rect">
              <a:avLst/>
            </a:prstGeom>
          </p:spPr>
        </p:pic>
      </p:grpSp>
      <p:grpSp>
        <p:nvGrpSpPr>
          <p:cNvPr id="204" name="Group 203">
            <a:extLst>
              <a:ext uri="{FF2B5EF4-FFF2-40B4-BE49-F238E27FC236}">
                <a16:creationId xmlns:a16="http://schemas.microsoft.com/office/drawing/2014/main" id="{6DAF3B20-533E-8A4F-8E29-1C36C71F2D94}"/>
              </a:ext>
            </a:extLst>
          </p:cNvPr>
          <p:cNvGrpSpPr/>
          <p:nvPr/>
        </p:nvGrpSpPr>
        <p:grpSpPr>
          <a:xfrm>
            <a:off x="8665261" y="3373475"/>
            <a:ext cx="2377006" cy="662148"/>
            <a:chOff x="8667604" y="3511730"/>
            <a:chExt cx="2377006" cy="662148"/>
          </a:xfrm>
        </p:grpSpPr>
        <p:sp>
          <p:nvSpPr>
            <p:cNvPr id="90" name="Rectangle 89">
              <a:extLst>
                <a:ext uri="{FF2B5EF4-FFF2-40B4-BE49-F238E27FC236}">
                  <a16:creationId xmlns:a16="http://schemas.microsoft.com/office/drawing/2014/main" id="{4CE0A724-831A-F642-BABD-AA4F9CBBAE0D}"/>
                </a:ext>
              </a:extLst>
            </p:cNvPr>
            <p:cNvSpPr/>
            <p:nvPr/>
          </p:nvSpPr>
          <p:spPr>
            <a:xfrm>
              <a:off x="8998678" y="3512785"/>
              <a:ext cx="2045932" cy="656992"/>
            </a:xfrm>
            <a:prstGeom prst="rect">
              <a:avLst/>
            </a:prstGeom>
            <a:noFill/>
            <a:ln w="3175">
              <a:solidFill>
                <a:srgbClr val="C5C4C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74" name="Oval 73">
              <a:extLst>
                <a:ext uri="{FF2B5EF4-FFF2-40B4-BE49-F238E27FC236}">
                  <a16:creationId xmlns:a16="http://schemas.microsoft.com/office/drawing/2014/main" id="{B43DF2E6-53BD-6549-BB7E-7E05ECDCD101}"/>
                </a:ext>
              </a:extLst>
            </p:cNvPr>
            <p:cNvSpPr/>
            <p:nvPr/>
          </p:nvSpPr>
          <p:spPr>
            <a:xfrm flipV="1">
              <a:off x="8667604" y="3511730"/>
              <a:ext cx="662148" cy="662148"/>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84" name="TextBox 83">
              <a:extLst>
                <a:ext uri="{FF2B5EF4-FFF2-40B4-BE49-F238E27FC236}">
                  <a16:creationId xmlns:a16="http://schemas.microsoft.com/office/drawing/2014/main" id="{E3D98BEC-2FBB-594C-98C1-96B2E3151523}"/>
                </a:ext>
              </a:extLst>
            </p:cNvPr>
            <p:cNvSpPr txBox="1"/>
            <p:nvPr/>
          </p:nvSpPr>
          <p:spPr>
            <a:xfrm>
              <a:off x="9453443" y="3532700"/>
              <a:ext cx="1375882" cy="615553"/>
            </a:xfrm>
            <a:prstGeom prst="rect">
              <a:avLst/>
            </a:prstGeom>
            <a:noFill/>
          </p:spPr>
          <p:txBody>
            <a:bodyPr wrap="square" rtlCol="0">
              <a:spAutoFit/>
            </a:bodyPr>
            <a:lstStyle/>
            <a:p>
              <a:pPr algn="ctr"/>
              <a:r>
                <a:rPr lang="en-US" sz="1200" b="1" dirty="0">
                  <a:solidFill>
                    <a:schemeClr val="tx1">
                      <a:lumMod val="75000"/>
                      <a:lumOff val="25000"/>
                    </a:schemeClr>
                  </a:solidFill>
                  <a:latin typeface="Century Gothic" panose="020B0502020202020204" pitchFamily="34" charset="0"/>
                </a:rPr>
                <a:t>+6000</a:t>
              </a:r>
            </a:p>
            <a:p>
              <a:pPr algn="ctr"/>
              <a:r>
                <a:rPr lang="en-US" sz="1050" dirty="0">
                  <a:solidFill>
                    <a:schemeClr val="tx1">
                      <a:lumMod val="75000"/>
                      <a:lumOff val="25000"/>
                    </a:schemeClr>
                  </a:solidFill>
                  <a:latin typeface="Century Gothic" panose="020B0502020202020204" pitchFamily="34" charset="0"/>
                </a:rPr>
                <a:t>Mini grids Connected</a:t>
              </a:r>
            </a:p>
          </p:txBody>
        </p:sp>
        <p:pic>
          <p:nvPicPr>
            <p:cNvPr id="99" name="Graphic 98" descr="Solar Panels with solid fill">
              <a:extLst>
                <a:ext uri="{FF2B5EF4-FFF2-40B4-BE49-F238E27FC236}">
                  <a16:creationId xmlns:a16="http://schemas.microsoft.com/office/drawing/2014/main" id="{FDAD09DF-DDF7-004E-8A05-A9576FC05A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8858" y="3611442"/>
              <a:ext cx="454751" cy="454751"/>
            </a:xfrm>
            <a:prstGeom prst="rect">
              <a:avLst/>
            </a:prstGeom>
          </p:spPr>
        </p:pic>
      </p:grpSp>
      <p:pic>
        <p:nvPicPr>
          <p:cNvPr id="106" name="Picture 105" descr="A picture containing food&#10;&#10;Description automatically generated">
            <a:extLst>
              <a:ext uri="{FF2B5EF4-FFF2-40B4-BE49-F238E27FC236}">
                <a16:creationId xmlns:a16="http://schemas.microsoft.com/office/drawing/2014/main" id="{1B4759F8-B1B1-3641-A933-23454CE58E20}"/>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729575" y="617753"/>
            <a:ext cx="933450" cy="679365"/>
          </a:xfrm>
          <a:prstGeom prst="rect">
            <a:avLst/>
          </a:prstGeom>
        </p:spPr>
      </p:pic>
      <p:grpSp>
        <p:nvGrpSpPr>
          <p:cNvPr id="220" name="Group 219">
            <a:extLst>
              <a:ext uri="{FF2B5EF4-FFF2-40B4-BE49-F238E27FC236}">
                <a16:creationId xmlns:a16="http://schemas.microsoft.com/office/drawing/2014/main" id="{237C8CDF-4932-6143-B5CF-A3BA0EEF0D57}"/>
              </a:ext>
            </a:extLst>
          </p:cNvPr>
          <p:cNvGrpSpPr/>
          <p:nvPr/>
        </p:nvGrpSpPr>
        <p:grpSpPr>
          <a:xfrm>
            <a:off x="587186" y="5122577"/>
            <a:ext cx="1258298" cy="1201873"/>
            <a:chOff x="428162" y="5314478"/>
            <a:chExt cx="1258298" cy="1201873"/>
          </a:xfrm>
        </p:grpSpPr>
        <p:sp>
          <p:nvSpPr>
            <p:cNvPr id="101" name="Teardrop 100">
              <a:extLst>
                <a:ext uri="{FF2B5EF4-FFF2-40B4-BE49-F238E27FC236}">
                  <a16:creationId xmlns:a16="http://schemas.microsoft.com/office/drawing/2014/main" id="{CF3B633E-E4D0-184A-9526-D5614091E4EC}"/>
                </a:ext>
              </a:extLst>
            </p:cNvPr>
            <p:cNvSpPr/>
            <p:nvPr/>
          </p:nvSpPr>
          <p:spPr>
            <a:xfrm rot="5400000">
              <a:off x="428162" y="5314478"/>
              <a:ext cx="1201873" cy="1201873"/>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6E2F3DD0-A0A5-C542-9AEB-E1DEA88B5C30}"/>
                </a:ext>
              </a:extLst>
            </p:cNvPr>
            <p:cNvSpPr txBox="1"/>
            <p:nvPr/>
          </p:nvSpPr>
          <p:spPr>
            <a:xfrm>
              <a:off x="593692" y="5446054"/>
              <a:ext cx="1092768" cy="938719"/>
            </a:xfrm>
            <a:prstGeom prst="rect">
              <a:avLst/>
            </a:prstGeom>
            <a:noFill/>
          </p:spPr>
          <p:txBody>
            <a:bodyPr wrap="square" rtlCol="0">
              <a:spAutoFit/>
            </a:bodyPr>
            <a:lstStyle/>
            <a:p>
              <a:r>
                <a:rPr lang="en-US" sz="1100" b="1" dirty="0">
                  <a:solidFill>
                    <a:srgbClr val="00632E"/>
                  </a:solidFill>
                  <a:latin typeface="Century Gothic" panose="020B0502020202020204" pitchFamily="34" charset="0"/>
                </a:rPr>
                <a:t>Direct </a:t>
              </a:r>
              <a:r>
                <a:rPr lang="en-US" sz="1100" b="1" dirty="0">
                  <a:solidFill>
                    <a:schemeClr val="tx1">
                      <a:lumMod val="75000"/>
                      <a:lumOff val="25000"/>
                    </a:schemeClr>
                  </a:solidFill>
                  <a:latin typeface="Century Gothic" panose="020B0502020202020204" pitchFamily="34" charset="0"/>
                </a:rPr>
                <a:t>and</a:t>
              </a:r>
              <a:r>
                <a:rPr lang="en-US" sz="1100" b="1" dirty="0">
                  <a:solidFill>
                    <a:schemeClr val="bg1"/>
                  </a:solidFill>
                  <a:latin typeface="Century Gothic" panose="020B0502020202020204" pitchFamily="34" charset="0"/>
                </a:rPr>
                <a:t> </a:t>
              </a:r>
              <a:r>
                <a:rPr lang="en-US" sz="1100" b="1" dirty="0">
                  <a:solidFill>
                    <a:schemeClr val="accent6">
                      <a:lumMod val="60000"/>
                      <a:lumOff val="40000"/>
                    </a:schemeClr>
                  </a:solidFill>
                  <a:latin typeface="Century Gothic" panose="020B0502020202020204" pitchFamily="34" charset="0"/>
                </a:rPr>
                <a:t>Indirect </a:t>
              </a:r>
              <a:r>
                <a:rPr lang="en-US" sz="1100" b="1" dirty="0">
                  <a:solidFill>
                    <a:schemeClr val="tx1">
                      <a:lumMod val="75000"/>
                      <a:lumOff val="25000"/>
                    </a:schemeClr>
                  </a:solidFill>
                  <a:latin typeface="Century Gothic" panose="020B0502020202020204" pitchFamily="34" charset="0"/>
                </a:rPr>
                <a:t>jobs created under REF Call 1</a:t>
              </a:r>
            </a:p>
          </p:txBody>
        </p:sp>
      </p:grpSp>
      <p:grpSp>
        <p:nvGrpSpPr>
          <p:cNvPr id="219" name="Group 218">
            <a:extLst>
              <a:ext uri="{FF2B5EF4-FFF2-40B4-BE49-F238E27FC236}">
                <a16:creationId xmlns:a16="http://schemas.microsoft.com/office/drawing/2014/main" id="{2A16A8BE-8B9E-1044-B31C-1EF36193D09C}"/>
              </a:ext>
            </a:extLst>
          </p:cNvPr>
          <p:cNvGrpSpPr/>
          <p:nvPr/>
        </p:nvGrpSpPr>
        <p:grpSpPr>
          <a:xfrm>
            <a:off x="1666535" y="4374743"/>
            <a:ext cx="9770330" cy="2138600"/>
            <a:chOff x="1666535" y="4586522"/>
            <a:chExt cx="9770330" cy="2138600"/>
          </a:xfrm>
        </p:grpSpPr>
        <p:sp>
          <p:nvSpPr>
            <p:cNvPr id="186" name="Rectangle 185">
              <a:extLst>
                <a:ext uri="{FF2B5EF4-FFF2-40B4-BE49-F238E27FC236}">
                  <a16:creationId xmlns:a16="http://schemas.microsoft.com/office/drawing/2014/main" id="{2AC90A61-1817-4544-B14B-371CFDF18C87}"/>
                </a:ext>
              </a:extLst>
            </p:cNvPr>
            <p:cNvSpPr/>
            <p:nvPr/>
          </p:nvSpPr>
          <p:spPr>
            <a:xfrm>
              <a:off x="2368790" y="5879453"/>
              <a:ext cx="9068075" cy="287614"/>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3" name="Group 212">
              <a:extLst>
                <a:ext uri="{FF2B5EF4-FFF2-40B4-BE49-F238E27FC236}">
                  <a16:creationId xmlns:a16="http://schemas.microsoft.com/office/drawing/2014/main" id="{2009F339-98CF-9C4D-9F27-493CA78F4C86}"/>
                </a:ext>
              </a:extLst>
            </p:cNvPr>
            <p:cNvGrpSpPr/>
            <p:nvPr/>
          </p:nvGrpSpPr>
          <p:grpSpPr>
            <a:xfrm>
              <a:off x="1955038" y="4696953"/>
              <a:ext cx="1112805" cy="561351"/>
              <a:chOff x="1955038" y="4696953"/>
              <a:chExt cx="1112805" cy="561351"/>
            </a:xfrm>
          </p:grpSpPr>
          <p:grpSp>
            <p:nvGrpSpPr>
              <p:cNvPr id="126" name="Group 125">
                <a:extLst>
                  <a:ext uri="{FF2B5EF4-FFF2-40B4-BE49-F238E27FC236}">
                    <a16:creationId xmlns:a16="http://schemas.microsoft.com/office/drawing/2014/main" id="{414BBB35-2482-6943-9555-4B8DB4B7AA56}"/>
                  </a:ext>
                </a:extLst>
              </p:cNvPr>
              <p:cNvGrpSpPr/>
              <p:nvPr/>
            </p:nvGrpSpPr>
            <p:grpSpPr>
              <a:xfrm>
                <a:off x="2099931" y="4696953"/>
                <a:ext cx="681518" cy="561351"/>
                <a:chOff x="3031188" y="4424721"/>
                <a:chExt cx="2103395" cy="1732518"/>
              </a:xfrm>
              <a:solidFill>
                <a:srgbClr val="C5C4C3"/>
              </a:solidFill>
            </p:grpSpPr>
            <p:grpSp>
              <p:nvGrpSpPr>
                <p:cNvPr id="125" name="Group 124">
                  <a:extLst>
                    <a:ext uri="{FF2B5EF4-FFF2-40B4-BE49-F238E27FC236}">
                      <a16:creationId xmlns:a16="http://schemas.microsoft.com/office/drawing/2014/main" id="{9E3B3A20-1606-5D4D-BE02-AA648CCC4E37}"/>
                    </a:ext>
                  </a:extLst>
                </p:cNvPr>
                <p:cNvGrpSpPr/>
                <p:nvPr/>
              </p:nvGrpSpPr>
              <p:grpSpPr>
                <a:xfrm>
                  <a:off x="3031188" y="4424721"/>
                  <a:ext cx="2103395" cy="1732518"/>
                  <a:chOff x="3031188" y="4424721"/>
                  <a:chExt cx="2103395" cy="1732518"/>
                </a:xfrm>
                <a:grpFill/>
              </p:grpSpPr>
              <p:sp>
                <p:nvSpPr>
                  <p:cNvPr id="117" name="Freeform 62">
                    <a:extLst>
                      <a:ext uri="{FF2B5EF4-FFF2-40B4-BE49-F238E27FC236}">
                        <a16:creationId xmlns:a16="http://schemas.microsoft.com/office/drawing/2014/main" id="{01AA7507-03AA-9342-BCD9-B02B1BEDFE61}"/>
                      </a:ext>
                    </a:extLst>
                  </p:cNvPr>
                  <p:cNvSpPr>
                    <a:spLocks/>
                  </p:cNvSpPr>
                  <p:nvPr/>
                </p:nvSpPr>
                <p:spPr bwMode="auto">
                  <a:xfrm>
                    <a:off x="3298266" y="4424721"/>
                    <a:ext cx="1074466" cy="937085"/>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8" name="Freeform 70">
                    <a:extLst>
                      <a:ext uri="{FF2B5EF4-FFF2-40B4-BE49-F238E27FC236}">
                        <a16:creationId xmlns:a16="http://schemas.microsoft.com/office/drawing/2014/main" id="{92180DA6-2D9B-DC4A-9EDF-E93A9728996C}"/>
                      </a:ext>
                    </a:extLst>
                  </p:cNvPr>
                  <p:cNvSpPr>
                    <a:spLocks/>
                  </p:cNvSpPr>
                  <p:nvPr/>
                </p:nvSpPr>
                <p:spPr bwMode="auto">
                  <a:xfrm>
                    <a:off x="3031188" y="4777763"/>
                    <a:ext cx="992004" cy="6635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9" name="Freeform 71">
                    <a:extLst>
                      <a:ext uri="{FF2B5EF4-FFF2-40B4-BE49-F238E27FC236}">
                        <a16:creationId xmlns:a16="http://schemas.microsoft.com/office/drawing/2014/main" id="{4D9BB0A6-F338-FF4D-B800-65051FC7F0A9}"/>
                      </a:ext>
                    </a:extLst>
                  </p:cNvPr>
                  <p:cNvSpPr>
                    <a:spLocks/>
                  </p:cNvSpPr>
                  <p:nvPr/>
                </p:nvSpPr>
                <p:spPr bwMode="auto">
                  <a:xfrm>
                    <a:off x="4213962" y="5042543"/>
                    <a:ext cx="243694" cy="319263"/>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0" name="Freeform 79">
                    <a:extLst>
                      <a:ext uri="{FF2B5EF4-FFF2-40B4-BE49-F238E27FC236}">
                        <a16:creationId xmlns:a16="http://schemas.microsoft.com/office/drawing/2014/main" id="{9BAD69CC-4581-D747-B8E1-382FFA747D65}"/>
                      </a:ext>
                    </a:extLst>
                  </p:cNvPr>
                  <p:cNvSpPr>
                    <a:spLocks/>
                  </p:cNvSpPr>
                  <p:nvPr/>
                </p:nvSpPr>
                <p:spPr bwMode="auto">
                  <a:xfrm>
                    <a:off x="3807807" y="5200542"/>
                    <a:ext cx="697849" cy="716979"/>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1" name="Freeform 80">
                    <a:extLst>
                      <a:ext uri="{FF2B5EF4-FFF2-40B4-BE49-F238E27FC236}">
                        <a16:creationId xmlns:a16="http://schemas.microsoft.com/office/drawing/2014/main" id="{B525DBF6-2388-494E-8CCA-4E9B168222E8}"/>
                      </a:ext>
                    </a:extLst>
                  </p:cNvPr>
                  <p:cNvSpPr>
                    <a:spLocks/>
                  </p:cNvSpPr>
                  <p:nvPr/>
                </p:nvSpPr>
                <p:spPr bwMode="auto">
                  <a:xfrm>
                    <a:off x="4412118" y="5398855"/>
                    <a:ext cx="722465" cy="546997"/>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C5C4C3"/>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2" name="Freeform 84">
                    <a:extLst>
                      <a:ext uri="{FF2B5EF4-FFF2-40B4-BE49-F238E27FC236}">
                        <a16:creationId xmlns:a16="http://schemas.microsoft.com/office/drawing/2014/main" id="{E5C00F0F-AD16-7648-9324-DCBAAB326086}"/>
                      </a:ext>
                    </a:extLst>
                  </p:cNvPr>
                  <p:cNvSpPr>
                    <a:spLocks/>
                  </p:cNvSpPr>
                  <p:nvPr/>
                </p:nvSpPr>
                <p:spPr bwMode="auto">
                  <a:xfrm>
                    <a:off x="3700730" y="5589540"/>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24" name="Freeform 72">
                  <a:extLst>
                    <a:ext uri="{FF2B5EF4-FFF2-40B4-BE49-F238E27FC236}">
                      <a16:creationId xmlns:a16="http://schemas.microsoft.com/office/drawing/2014/main" id="{4DF4EE86-A917-E247-BFF0-6BEC1D79CDFE}"/>
                    </a:ext>
                  </a:extLst>
                </p:cNvPr>
                <p:cNvSpPr>
                  <a:spLocks/>
                </p:cNvSpPr>
                <p:nvPr/>
              </p:nvSpPr>
              <p:spPr bwMode="auto">
                <a:xfrm>
                  <a:off x="4324086" y="5036287"/>
                  <a:ext cx="740927" cy="451109"/>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00" name="TextBox 99">
                <a:extLst>
                  <a:ext uri="{FF2B5EF4-FFF2-40B4-BE49-F238E27FC236}">
                    <a16:creationId xmlns:a16="http://schemas.microsoft.com/office/drawing/2014/main" id="{902B07B2-474A-5F40-93B0-42A2BA6DEBE1}"/>
                  </a:ext>
                </a:extLst>
              </p:cNvPr>
              <p:cNvSpPr txBox="1"/>
              <p:nvPr/>
            </p:nvSpPr>
            <p:spPr>
              <a:xfrm>
                <a:off x="1955038" y="4853601"/>
                <a:ext cx="1112805" cy="261610"/>
              </a:xfrm>
              <a:prstGeom prst="rect">
                <a:avLst/>
              </a:prstGeom>
              <a:noFill/>
            </p:spPr>
            <p:txBody>
              <a:bodyPr wrap="none" rtlCol="0">
                <a:spAutoFit/>
              </a:bodyPr>
              <a:lstStyle/>
              <a:p>
                <a:r>
                  <a:rPr lang="en-US" sz="1100" b="1" dirty="0">
                    <a:latin typeface="Century Gothic" panose="020B0502020202020204" pitchFamily="34" charset="0"/>
                  </a:rPr>
                  <a:t>North-Central</a:t>
                </a:r>
              </a:p>
            </p:txBody>
          </p:sp>
        </p:grpSp>
        <p:grpSp>
          <p:nvGrpSpPr>
            <p:cNvPr id="214" name="Group 213">
              <a:extLst>
                <a:ext uri="{FF2B5EF4-FFF2-40B4-BE49-F238E27FC236}">
                  <a16:creationId xmlns:a16="http://schemas.microsoft.com/office/drawing/2014/main" id="{D1983430-431D-CD44-A297-7896FE383907}"/>
                </a:ext>
              </a:extLst>
            </p:cNvPr>
            <p:cNvGrpSpPr/>
            <p:nvPr/>
          </p:nvGrpSpPr>
          <p:grpSpPr>
            <a:xfrm>
              <a:off x="3609076" y="4591224"/>
              <a:ext cx="1005287" cy="708372"/>
              <a:chOff x="3609076" y="4591224"/>
              <a:chExt cx="1005287" cy="708372"/>
            </a:xfrm>
          </p:grpSpPr>
          <p:grpSp>
            <p:nvGrpSpPr>
              <p:cNvPr id="134" name="Group 133">
                <a:extLst>
                  <a:ext uri="{FF2B5EF4-FFF2-40B4-BE49-F238E27FC236}">
                    <a16:creationId xmlns:a16="http://schemas.microsoft.com/office/drawing/2014/main" id="{745CDEE2-110E-C54D-952B-CE9CF76928B6}"/>
                  </a:ext>
                </a:extLst>
              </p:cNvPr>
              <p:cNvGrpSpPr/>
              <p:nvPr/>
            </p:nvGrpSpPr>
            <p:grpSpPr>
              <a:xfrm>
                <a:off x="3609076" y="4591224"/>
                <a:ext cx="996464" cy="708372"/>
                <a:chOff x="3276772" y="4383182"/>
                <a:chExt cx="2073856" cy="1474275"/>
              </a:xfrm>
              <a:solidFill>
                <a:srgbClr val="C5C4C3"/>
              </a:solidFill>
            </p:grpSpPr>
            <p:sp>
              <p:nvSpPr>
                <p:cNvPr id="127" name="Freeform 59">
                  <a:extLst>
                    <a:ext uri="{FF2B5EF4-FFF2-40B4-BE49-F238E27FC236}">
                      <a16:creationId xmlns:a16="http://schemas.microsoft.com/office/drawing/2014/main" id="{74B9CB2F-68AF-3142-825F-7ADBF4CCCC63}"/>
                    </a:ext>
                  </a:extLst>
                </p:cNvPr>
                <p:cNvSpPr>
                  <a:spLocks/>
                </p:cNvSpPr>
                <p:nvPr/>
              </p:nvSpPr>
              <p:spPr bwMode="auto">
                <a:xfrm>
                  <a:off x="3471236" y="4383182"/>
                  <a:ext cx="708926" cy="554624"/>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8" name="Freeform 60">
                  <a:extLst>
                    <a:ext uri="{FF2B5EF4-FFF2-40B4-BE49-F238E27FC236}">
                      <a16:creationId xmlns:a16="http://schemas.microsoft.com/office/drawing/2014/main" id="{33E47F5A-A24F-0C4D-9509-0450386E618E}"/>
                    </a:ext>
                  </a:extLst>
                </p:cNvPr>
                <p:cNvSpPr>
                  <a:spLocks/>
                </p:cNvSpPr>
                <p:nvPr/>
              </p:nvSpPr>
              <p:spPr bwMode="auto">
                <a:xfrm>
                  <a:off x="3276772" y="4549895"/>
                  <a:ext cx="743388" cy="916383"/>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29" name="Freeform 61">
                  <a:extLst>
                    <a:ext uri="{FF2B5EF4-FFF2-40B4-BE49-F238E27FC236}">
                      <a16:creationId xmlns:a16="http://schemas.microsoft.com/office/drawing/2014/main" id="{9366BB68-A94F-454F-93B0-5F30DAA0D148}"/>
                    </a:ext>
                  </a:extLst>
                </p:cNvPr>
                <p:cNvSpPr>
                  <a:spLocks/>
                </p:cNvSpPr>
                <p:nvPr/>
              </p:nvSpPr>
              <p:spPr bwMode="auto">
                <a:xfrm>
                  <a:off x="3575851" y="4564061"/>
                  <a:ext cx="771695" cy="716979"/>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0" name="Freeform 63">
                  <a:extLst>
                    <a:ext uri="{FF2B5EF4-FFF2-40B4-BE49-F238E27FC236}">
                      <a16:creationId xmlns:a16="http://schemas.microsoft.com/office/drawing/2014/main" id="{E931A79B-B0ED-334D-B486-2BFAB8F66FC1}"/>
                    </a:ext>
                  </a:extLst>
                </p:cNvPr>
                <p:cNvSpPr>
                  <a:spLocks/>
                </p:cNvSpPr>
                <p:nvPr/>
              </p:nvSpPr>
              <p:spPr bwMode="auto">
                <a:xfrm>
                  <a:off x="4027546" y="5128492"/>
                  <a:ext cx="793850" cy="728965"/>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31" name="Freeform 64">
                  <a:extLst>
                    <a:ext uri="{FF2B5EF4-FFF2-40B4-BE49-F238E27FC236}">
                      <a16:creationId xmlns:a16="http://schemas.microsoft.com/office/drawing/2014/main" id="{75C4CEF6-0F14-3A44-BDBD-507CEA037740}"/>
                    </a:ext>
                  </a:extLst>
                </p:cNvPr>
                <p:cNvSpPr>
                  <a:spLocks/>
                </p:cNvSpPr>
                <p:nvPr/>
              </p:nvSpPr>
              <p:spPr bwMode="auto">
                <a:xfrm>
                  <a:off x="4250315" y="4565150"/>
                  <a:ext cx="640003" cy="636346"/>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2" name="Freeform 65">
                  <a:extLst>
                    <a:ext uri="{FF2B5EF4-FFF2-40B4-BE49-F238E27FC236}">
                      <a16:creationId xmlns:a16="http://schemas.microsoft.com/office/drawing/2014/main" id="{B2823BD0-8885-ED4B-B683-AE480E40CD81}"/>
                    </a:ext>
                  </a:extLst>
                </p:cNvPr>
                <p:cNvSpPr>
                  <a:spLocks/>
                </p:cNvSpPr>
                <p:nvPr/>
              </p:nvSpPr>
              <p:spPr bwMode="auto">
                <a:xfrm>
                  <a:off x="4503855" y="4781988"/>
                  <a:ext cx="489848" cy="64724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33" name="Freeform 66">
                  <a:extLst>
                    <a:ext uri="{FF2B5EF4-FFF2-40B4-BE49-F238E27FC236}">
                      <a16:creationId xmlns:a16="http://schemas.microsoft.com/office/drawing/2014/main" id="{5B9E419B-B541-4D4F-B0BB-47EE3563463A}"/>
                    </a:ext>
                  </a:extLst>
                </p:cNvPr>
                <p:cNvSpPr>
                  <a:spLocks/>
                </p:cNvSpPr>
                <p:nvPr/>
              </p:nvSpPr>
              <p:spPr bwMode="auto">
                <a:xfrm>
                  <a:off x="4650318" y="4647963"/>
                  <a:ext cx="700310" cy="659229"/>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74" name="TextBox 173">
                <a:extLst>
                  <a:ext uri="{FF2B5EF4-FFF2-40B4-BE49-F238E27FC236}">
                    <a16:creationId xmlns:a16="http://schemas.microsoft.com/office/drawing/2014/main" id="{FBD995CD-799D-6444-8EC9-E44C870171D3}"/>
                  </a:ext>
                </a:extLst>
              </p:cNvPr>
              <p:cNvSpPr txBox="1"/>
              <p:nvPr/>
            </p:nvSpPr>
            <p:spPr>
              <a:xfrm>
                <a:off x="3684300" y="4850436"/>
                <a:ext cx="930063" cy="261610"/>
              </a:xfrm>
              <a:prstGeom prst="rect">
                <a:avLst/>
              </a:prstGeom>
              <a:noFill/>
            </p:spPr>
            <p:txBody>
              <a:bodyPr wrap="none" rtlCol="0">
                <a:spAutoFit/>
              </a:bodyPr>
              <a:lstStyle/>
              <a:p>
                <a:r>
                  <a:rPr lang="en-US" sz="1100" b="1" dirty="0">
                    <a:latin typeface="Century Gothic" panose="020B0502020202020204" pitchFamily="34" charset="0"/>
                  </a:rPr>
                  <a:t>North-West</a:t>
                </a:r>
              </a:p>
            </p:txBody>
          </p:sp>
        </p:grpSp>
        <p:grpSp>
          <p:nvGrpSpPr>
            <p:cNvPr id="215" name="Group 214">
              <a:extLst>
                <a:ext uri="{FF2B5EF4-FFF2-40B4-BE49-F238E27FC236}">
                  <a16:creationId xmlns:a16="http://schemas.microsoft.com/office/drawing/2014/main" id="{A494D3D3-F16A-1846-8FD6-EF0254050677}"/>
                </a:ext>
              </a:extLst>
            </p:cNvPr>
            <p:cNvGrpSpPr/>
            <p:nvPr/>
          </p:nvGrpSpPr>
          <p:grpSpPr>
            <a:xfrm>
              <a:off x="5228658" y="4588895"/>
              <a:ext cx="880369" cy="748726"/>
              <a:chOff x="5228658" y="4588895"/>
              <a:chExt cx="880369" cy="748726"/>
            </a:xfrm>
          </p:grpSpPr>
          <p:grpSp>
            <p:nvGrpSpPr>
              <p:cNvPr id="2" name="Group 1">
                <a:extLst>
                  <a:ext uri="{FF2B5EF4-FFF2-40B4-BE49-F238E27FC236}">
                    <a16:creationId xmlns:a16="http://schemas.microsoft.com/office/drawing/2014/main" id="{33F0539B-14A2-104D-967B-14C1A1B045AC}"/>
                  </a:ext>
                </a:extLst>
              </p:cNvPr>
              <p:cNvGrpSpPr/>
              <p:nvPr/>
            </p:nvGrpSpPr>
            <p:grpSpPr>
              <a:xfrm>
                <a:off x="5373851" y="4588895"/>
                <a:ext cx="577144" cy="748726"/>
                <a:chOff x="5278037" y="4460474"/>
                <a:chExt cx="1721853" cy="2233751"/>
              </a:xfrm>
              <a:solidFill>
                <a:srgbClr val="C5C4C3"/>
              </a:solidFill>
            </p:grpSpPr>
            <p:sp>
              <p:nvSpPr>
                <p:cNvPr id="107" name="Freeform 67">
                  <a:extLst>
                    <a:ext uri="{FF2B5EF4-FFF2-40B4-BE49-F238E27FC236}">
                      <a16:creationId xmlns:a16="http://schemas.microsoft.com/office/drawing/2014/main" id="{2EEBAE57-7C4E-1848-8FAB-49772B182B83}"/>
                    </a:ext>
                  </a:extLst>
                </p:cNvPr>
                <p:cNvSpPr>
                  <a:spLocks/>
                </p:cNvSpPr>
                <p:nvPr/>
              </p:nvSpPr>
              <p:spPr bwMode="auto">
                <a:xfrm>
                  <a:off x="5278037" y="4853833"/>
                  <a:ext cx="637542" cy="927279"/>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grpFill/>
                <a:ln w="9525" cmpd="sng">
                  <a:no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09" name="Freeform 68">
                  <a:extLst>
                    <a:ext uri="{FF2B5EF4-FFF2-40B4-BE49-F238E27FC236}">
                      <a16:creationId xmlns:a16="http://schemas.microsoft.com/office/drawing/2014/main" id="{B91D7831-7B7A-A143-BC6A-81337000031A}"/>
                    </a:ext>
                  </a:extLst>
                </p:cNvPr>
                <p:cNvSpPr>
                  <a:spLocks/>
                </p:cNvSpPr>
                <p:nvPr/>
              </p:nvSpPr>
              <p:spPr bwMode="auto">
                <a:xfrm>
                  <a:off x="5569730" y="4572706"/>
                  <a:ext cx="795081" cy="889142"/>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0" name="Freeform 69">
                  <a:extLst>
                    <a:ext uri="{FF2B5EF4-FFF2-40B4-BE49-F238E27FC236}">
                      <a16:creationId xmlns:a16="http://schemas.microsoft.com/office/drawing/2014/main" id="{F89856DB-4941-7B43-8A66-FD655F35DD37}"/>
                    </a:ext>
                  </a:extLst>
                </p:cNvPr>
                <p:cNvSpPr>
                  <a:spLocks/>
                </p:cNvSpPr>
                <p:nvPr/>
              </p:nvSpPr>
              <p:spPr bwMode="auto">
                <a:xfrm>
                  <a:off x="5777732" y="5195978"/>
                  <a:ext cx="434463" cy="562252"/>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1" name="Freeform 74">
                  <a:extLst>
                    <a:ext uri="{FF2B5EF4-FFF2-40B4-BE49-F238E27FC236}">
                      <a16:creationId xmlns:a16="http://schemas.microsoft.com/office/drawing/2014/main" id="{1AC1F5C9-5B10-D54B-915B-F704B13835DB}"/>
                    </a:ext>
                  </a:extLst>
                </p:cNvPr>
                <p:cNvSpPr>
                  <a:spLocks/>
                </p:cNvSpPr>
                <p:nvPr/>
              </p:nvSpPr>
              <p:spPr bwMode="auto">
                <a:xfrm>
                  <a:off x="5418344" y="5716823"/>
                  <a:ext cx="744618" cy="977402"/>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2" name="Freeform 75">
                  <a:extLst>
                    <a:ext uri="{FF2B5EF4-FFF2-40B4-BE49-F238E27FC236}">
                      <a16:creationId xmlns:a16="http://schemas.microsoft.com/office/drawing/2014/main" id="{9C2DD054-A0C5-014F-9DCA-2D305B2603E9}"/>
                    </a:ext>
                  </a:extLst>
                </p:cNvPr>
                <p:cNvSpPr>
                  <a:spLocks/>
                </p:cNvSpPr>
                <p:nvPr/>
              </p:nvSpPr>
              <p:spPr bwMode="auto">
                <a:xfrm>
                  <a:off x="6042348" y="5307121"/>
                  <a:ext cx="705234" cy="1062394"/>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13" name="Freeform 95">
                  <a:extLst>
                    <a:ext uri="{FF2B5EF4-FFF2-40B4-BE49-F238E27FC236}">
                      <a16:creationId xmlns:a16="http://schemas.microsoft.com/office/drawing/2014/main" id="{76ADD9DF-79D1-664B-92C9-2C79D251EF89}"/>
                    </a:ext>
                  </a:extLst>
                </p:cNvPr>
                <p:cNvSpPr>
                  <a:spLocks/>
                </p:cNvSpPr>
                <p:nvPr/>
              </p:nvSpPr>
              <p:spPr bwMode="auto">
                <a:xfrm>
                  <a:off x="6094039" y="4460474"/>
                  <a:ext cx="905851" cy="114302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sp>
            <p:nvSpPr>
              <p:cNvPr id="175" name="TextBox 174">
                <a:extLst>
                  <a:ext uri="{FF2B5EF4-FFF2-40B4-BE49-F238E27FC236}">
                    <a16:creationId xmlns:a16="http://schemas.microsoft.com/office/drawing/2014/main" id="{C42317B5-83BA-354D-9AD4-7459AED61325}"/>
                  </a:ext>
                </a:extLst>
              </p:cNvPr>
              <p:cNvSpPr txBox="1"/>
              <p:nvPr/>
            </p:nvSpPr>
            <p:spPr>
              <a:xfrm>
                <a:off x="5228658" y="4848176"/>
                <a:ext cx="880369" cy="261610"/>
              </a:xfrm>
              <a:prstGeom prst="rect">
                <a:avLst/>
              </a:prstGeom>
              <a:noFill/>
            </p:spPr>
            <p:txBody>
              <a:bodyPr wrap="none" rtlCol="0">
                <a:spAutoFit/>
              </a:bodyPr>
              <a:lstStyle/>
              <a:p>
                <a:r>
                  <a:rPr lang="en-US" sz="1100" b="1" dirty="0">
                    <a:latin typeface="Century Gothic" panose="020B0502020202020204" pitchFamily="34" charset="0"/>
                  </a:rPr>
                  <a:t>North-East</a:t>
                </a:r>
              </a:p>
            </p:txBody>
          </p:sp>
        </p:grpSp>
        <p:grpSp>
          <p:nvGrpSpPr>
            <p:cNvPr id="216" name="Group 215">
              <a:extLst>
                <a:ext uri="{FF2B5EF4-FFF2-40B4-BE49-F238E27FC236}">
                  <a16:creationId xmlns:a16="http://schemas.microsoft.com/office/drawing/2014/main" id="{6917AC3A-888F-F749-BE4E-4108EB78B92B}"/>
                </a:ext>
              </a:extLst>
            </p:cNvPr>
            <p:cNvGrpSpPr/>
            <p:nvPr/>
          </p:nvGrpSpPr>
          <p:grpSpPr>
            <a:xfrm>
              <a:off x="6594059" y="4594928"/>
              <a:ext cx="939681" cy="610188"/>
              <a:chOff x="6594059" y="4594928"/>
              <a:chExt cx="939681" cy="610188"/>
            </a:xfrm>
          </p:grpSpPr>
          <p:grpSp>
            <p:nvGrpSpPr>
              <p:cNvPr id="4" name="Group 3">
                <a:extLst>
                  <a:ext uri="{FF2B5EF4-FFF2-40B4-BE49-F238E27FC236}">
                    <a16:creationId xmlns:a16="http://schemas.microsoft.com/office/drawing/2014/main" id="{2EBEA10C-DD2B-EE40-812B-5C397A37224A}"/>
                  </a:ext>
                </a:extLst>
              </p:cNvPr>
              <p:cNvGrpSpPr/>
              <p:nvPr/>
            </p:nvGrpSpPr>
            <p:grpSpPr>
              <a:xfrm>
                <a:off x="6751059" y="4594928"/>
                <a:ext cx="585587" cy="610188"/>
                <a:chOff x="248521" y="3509158"/>
                <a:chExt cx="994465" cy="1036243"/>
              </a:xfrm>
              <a:solidFill>
                <a:srgbClr val="C5C4C3"/>
              </a:solidFill>
            </p:grpSpPr>
            <p:sp>
              <p:nvSpPr>
                <p:cNvPr id="148" name="Freeform 76">
                  <a:extLst>
                    <a:ext uri="{FF2B5EF4-FFF2-40B4-BE49-F238E27FC236}">
                      <a16:creationId xmlns:a16="http://schemas.microsoft.com/office/drawing/2014/main" id="{2DBCD14C-B73E-9748-BD30-9C6751E85903}"/>
                    </a:ext>
                  </a:extLst>
                </p:cNvPr>
                <p:cNvSpPr>
                  <a:spLocks/>
                </p:cNvSpPr>
                <p:nvPr/>
              </p:nvSpPr>
              <p:spPr bwMode="auto">
                <a:xfrm>
                  <a:off x="276828" y="3509158"/>
                  <a:ext cx="556310" cy="639615"/>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grpFill/>
                <a:ln w="9525" cmpd="sng">
                  <a:no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9" name="Freeform 77">
                  <a:extLst>
                    <a:ext uri="{FF2B5EF4-FFF2-40B4-BE49-F238E27FC236}">
                      <a16:creationId xmlns:a16="http://schemas.microsoft.com/office/drawing/2014/main" id="{ACB4AA99-7017-D449-A280-A599966161E0}"/>
                    </a:ext>
                  </a:extLst>
                </p:cNvPr>
                <p:cNvSpPr>
                  <a:spLocks/>
                </p:cNvSpPr>
                <p:nvPr/>
              </p:nvSpPr>
              <p:spPr bwMode="auto">
                <a:xfrm>
                  <a:off x="653445" y="3842586"/>
                  <a:ext cx="296616" cy="367206"/>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0" name="Freeform 78">
                  <a:extLst>
                    <a:ext uri="{FF2B5EF4-FFF2-40B4-BE49-F238E27FC236}">
                      <a16:creationId xmlns:a16="http://schemas.microsoft.com/office/drawing/2014/main" id="{85F3A403-65E6-1043-961C-07370516C53B}"/>
                    </a:ext>
                  </a:extLst>
                </p:cNvPr>
                <p:cNvSpPr>
                  <a:spLocks/>
                </p:cNvSpPr>
                <p:nvPr/>
              </p:nvSpPr>
              <p:spPr bwMode="auto">
                <a:xfrm>
                  <a:off x="926678" y="3846945"/>
                  <a:ext cx="265847" cy="268050"/>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1" name="Freeform 82">
                  <a:extLst>
                    <a:ext uri="{FF2B5EF4-FFF2-40B4-BE49-F238E27FC236}">
                      <a16:creationId xmlns:a16="http://schemas.microsoft.com/office/drawing/2014/main" id="{27132E9B-74B7-EF41-9D7F-860A43F829D2}"/>
                    </a:ext>
                  </a:extLst>
                </p:cNvPr>
                <p:cNvSpPr>
                  <a:spLocks/>
                </p:cNvSpPr>
                <p:nvPr/>
              </p:nvSpPr>
              <p:spPr bwMode="auto">
                <a:xfrm>
                  <a:off x="248521" y="3891619"/>
                  <a:ext cx="587079" cy="512128"/>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2" name="Freeform 83">
                  <a:extLst>
                    <a:ext uri="{FF2B5EF4-FFF2-40B4-BE49-F238E27FC236}">
                      <a16:creationId xmlns:a16="http://schemas.microsoft.com/office/drawing/2014/main" id="{1FC736B7-F4A5-C643-BEDC-6F72DCE07443}"/>
                    </a:ext>
                  </a:extLst>
                </p:cNvPr>
                <p:cNvSpPr>
                  <a:spLocks/>
                </p:cNvSpPr>
                <p:nvPr/>
              </p:nvSpPr>
              <p:spPr bwMode="auto">
                <a:xfrm>
                  <a:off x="758061" y="3954819"/>
                  <a:ext cx="484925" cy="590582"/>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grpFill/>
                <a:ln w="9525" cmpd="sng">
                  <a:no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3" name="Freeform 85">
                  <a:extLst>
                    <a:ext uri="{FF2B5EF4-FFF2-40B4-BE49-F238E27FC236}">
                      <a16:creationId xmlns:a16="http://schemas.microsoft.com/office/drawing/2014/main" id="{1772024C-CBB3-6343-B4B1-AFCE0F97743A}"/>
                    </a:ext>
                  </a:extLst>
                </p:cNvPr>
                <p:cNvSpPr>
                  <a:spLocks/>
                </p:cNvSpPr>
                <p:nvPr/>
              </p:nvSpPr>
              <p:spPr bwMode="auto">
                <a:xfrm>
                  <a:off x="260828" y="4257737"/>
                  <a:ext cx="462772" cy="12748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grpSp>
          <p:sp>
            <p:nvSpPr>
              <p:cNvPr id="176" name="TextBox 175">
                <a:extLst>
                  <a:ext uri="{FF2B5EF4-FFF2-40B4-BE49-F238E27FC236}">
                    <a16:creationId xmlns:a16="http://schemas.microsoft.com/office/drawing/2014/main" id="{4E6B3547-950E-0E42-8288-E61710C43EA7}"/>
                  </a:ext>
                </a:extLst>
              </p:cNvPr>
              <p:cNvSpPr txBox="1"/>
              <p:nvPr/>
            </p:nvSpPr>
            <p:spPr>
              <a:xfrm>
                <a:off x="6594059" y="4848176"/>
                <a:ext cx="939681" cy="261610"/>
              </a:xfrm>
              <a:prstGeom prst="rect">
                <a:avLst/>
              </a:prstGeom>
              <a:noFill/>
            </p:spPr>
            <p:txBody>
              <a:bodyPr wrap="none" rtlCol="0">
                <a:spAutoFit/>
              </a:bodyPr>
              <a:lstStyle/>
              <a:p>
                <a:r>
                  <a:rPr lang="en-US" sz="1100" b="1" dirty="0">
                    <a:latin typeface="Century Gothic" panose="020B0502020202020204" pitchFamily="34" charset="0"/>
                  </a:rPr>
                  <a:t>South-West</a:t>
                </a:r>
              </a:p>
            </p:txBody>
          </p:sp>
        </p:grpSp>
        <p:grpSp>
          <p:nvGrpSpPr>
            <p:cNvPr id="217" name="Group 216">
              <a:extLst>
                <a:ext uri="{FF2B5EF4-FFF2-40B4-BE49-F238E27FC236}">
                  <a16:creationId xmlns:a16="http://schemas.microsoft.com/office/drawing/2014/main" id="{82DAE505-C786-9346-8FF2-0178FFD53776}"/>
                </a:ext>
              </a:extLst>
            </p:cNvPr>
            <p:cNvGrpSpPr/>
            <p:nvPr/>
          </p:nvGrpSpPr>
          <p:grpSpPr>
            <a:xfrm>
              <a:off x="7942277" y="4592540"/>
              <a:ext cx="889987" cy="703904"/>
              <a:chOff x="7942277" y="4592540"/>
              <a:chExt cx="889987" cy="703904"/>
            </a:xfrm>
          </p:grpSpPr>
          <p:grpSp>
            <p:nvGrpSpPr>
              <p:cNvPr id="5" name="Group 4">
                <a:extLst>
                  <a:ext uri="{FF2B5EF4-FFF2-40B4-BE49-F238E27FC236}">
                    <a16:creationId xmlns:a16="http://schemas.microsoft.com/office/drawing/2014/main" id="{CCC894CF-840C-F744-9425-2C3055D1CAB3}"/>
                  </a:ext>
                </a:extLst>
              </p:cNvPr>
              <p:cNvGrpSpPr/>
              <p:nvPr/>
            </p:nvGrpSpPr>
            <p:grpSpPr>
              <a:xfrm>
                <a:off x="8168918" y="4592540"/>
                <a:ext cx="578465" cy="703904"/>
                <a:chOff x="846192" y="3920423"/>
                <a:chExt cx="578465" cy="703904"/>
              </a:xfrm>
              <a:solidFill>
                <a:srgbClr val="C5C4C3"/>
              </a:solidFill>
            </p:grpSpPr>
            <p:sp>
              <p:nvSpPr>
                <p:cNvPr id="154" name="Freeform 88">
                  <a:extLst>
                    <a:ext uri="{FF2B5EF4-FFF2-40B4-BE49-F238E27FC236}">
                      <a16:creationId xmlns:a16="http://schemas.microsoft.com/office/drawing/2014/main" id="{4804485C-0E7E-4A46-907C-A559AE4E1CDB}"/>
                    </a:ext>
                  </a:extLst>
                </p:cNvPr>
                <p:cNvSpPr>
                  <a:spLocks/>
                </p:cNvSpPr>
                <p:nvPr/>
              </p:nvSpPr>
              <p:spPr bwMode="auto">
                <a:xfrm>
                  <a:off x="856039" y="3991249"/>
                  <a:ext cx="220308" cy="336696"/>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5" name="Freeform 89">
                  <a:extLst>
                    <a:ext uri="{FF2B5EF4-FFF2-40B4-BE49-F238E27FC236}">
                      <a16:creationId xmlns:a16="http://schemas.microsoft.com/office/drawing/2014/main" id="{4DD217BC-3287-914A-A729-E8E020B1262C}"/>
                    </a:ext>
                  </a:extLst>
                </p:cNvPr>
                <p:cNvSpPr>
                  <a:spLocks/>
                </p:cNvSpPr>
                <p:nvPr/>
              </p:nvSpPr>
              <p:spPr bwMode="auto">
                <a:xfrm>
                  <a:off x="1000038" y="3920423"/>
                  <a:ext cx="219078" cy="336696"/>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6" name="Freeform 90">
                  <a:extLst>
                    <a:ext uri="{FF2B5EF4-FFF2-40B4-BE49-F238E27FC236}">
                      <a16:creationId xmlns:a16="http://schemas.microsoft.com/office/drawing/2014/main" id="{B74C3203-E22C-514F-BB20-361CCA11BCCC}"/>
                    </a:ext>
                  </a:extLst>
                </p:cNvPr>
                <p:cNvSpPr>
                  <a:spLocks/>
                </p:cNvSpPr>
                <p:nvPr/>
              </p:nvSpPr>
              <p:spPr bwMode="auto">
                <a:xfrm>
                  <a:off x="1119425" y="4011952"/>
                  <a:ext cx="305232" cy="335607"/>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7" name="Freeform 91">
                  <a:extLst>
                    <a:ext uri="{FF2B5EF4-FFF2-40B4-BE49-F238E27FC236}">
                      <a16:creationId xmlns:a16="http://schemas.microsoft.com/office/drawing/2014/main" id="{25ED0FC7-46EA-BB43-917E-5674AECF73F7}"/>
                    </a:ext>
                  </a:extLst>
                </p:cNvPr>
                <p:cNvSpPr>
                  <a:spLocks/>
                </p:cNvSpPr>
                <p:nvPr/>
              </p:nvSpPr>
              <p:spPr bwMode="auto">
                <a:xfrm>
                  <a:off x="846192" y="4275644"/>
                  <a:ext cx="242462" cy="223375"/>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8" name="Freeform 92">
                  <a:extLst>
                    <a:ext uri="{FF2B5EF4-FFF2-40B4-BE49-F238E27FC236}">
                      <a16:creationId xmlns:a16="http://schemas.microsoft.com/office/drawing/2014/main" id="{DFDE0192-ABBA-4247-915E-0D6B2923FAD4}"/>
                    </a:ext>
                  </a:extLst>
                </p:cNvPr>
                <p:cNvSpPr>
                  <a:spLocks/>
                </p:cNvSpPr>
                <p:nvPr/>
              </p:nvSpPr>
              <p:spPr bwMode="auto">
                <a:xfrm>
                  <a:off x="1002501" y="4222251"/>
                  <a:ext cx="263386" cy="402076"/>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sp>
            <p:nvSpPr>
              <p:cNvPr id="177" name="TextBox 176">
                <a:extLst>
                  <a:ext uri="{FF2B5EF4-FFF2-40B4-BE49-F238E27FC236}">
                    <a16:creationId xmlns:a16="http://schemas.microsoft.com/office/drawing/2014/main" id="{205FB96C-F5FE-4A41-8023-C61537D6BE79}"/>
                  </a:ext>
                </a:extLst>
              </p:cNvPr>
              <p:cNvSpPr txBox="1"/>
              <p:nvPr/>
            </p:nvSpPr>
            <p:spPr>
              <a:xfrm>
                <a:off x="7942277" y="4860094"/>
                <a:ext cx="889987" cy="261610"/>
              </a:xfrm>
              <a:prstGeom prst="rect">
                <a:avLst/>
              </a:prstGeom>
              <a:noFill/>
            </p:spPr>
            <p:txBody>
              <a:bodyPr wrap="none" rtlCol="0">
                <a:spAutoFit/>
              </a:bodyPr>
              <a:lstStyle/>
              <a:p>
                <a:r>
                  <a:rPr lang="en-US" sz="1100" b="1" dirty="0">
                    <a:latin typeface="Century Gothic" panose="020B0502020202020204" pitchFamily="34" charset="0"/>
                  </a:rPr>
                  <a:t>South-East</a:t>
                </a:r>
              </a:p>
            </p:txBody>
          </p:sp>
        </p:grpSp>
        <p:grpSp>
          <p:nvGrpSpPr>
            <p:cNvPr id="218" name="Group 217">
              <a:extLst>
                <a:ext uri="{FF2B5EF4-FFF2-40B4-BE49-F238E27FC236}">
                  <a16:creationId xmlns:a16="http://schemas.microsoft.com/office/drawing/2014/main" id="{57DE0F3B-20BF-0C4A-8693-926EEC59CADE}"/>
                </a:ext>
              </a:extLst>
            </p:cNvPr>
            <p:cNvGrpSpPr/>
            <p:nvPr/>
          </p:nvGrpSpPr>
          <p:grpSpPr>
            <a:xfrm>
              <a:off x="9490908" y="4586522"/>
              <a:ext cx="1009602" cy="692789"/>
              <a:chOff x="9490908" y="4586522"/>
              <a:chExt cx="1009602" cy="692789"/>
            </a:xfrm>
          </p:grpSpPr>
          <p:grpSp>
            <p:nvGrpSpPr>
              <p:cNvPr id="46" name="Group 45">
                <a:extLst>
                  <a:ext uri="{FF2B5EF4-FFF2-40B4-BE49-F238E27FC236}">
                    <a16:creationId xmlns:a16="http://schemas.microsoft.com/office/drawing/2014/main" id="{5F29A1F8-84A6-EE47-A313-4605D3B1051B}"/>
                  </a:ext>
                </a:extLst>
              </p:cNvPr>
              <p:cNvGrpSpPr/>
              <p:nvPr/>
            </p:nvGrpSpPr>
            <p:grpSpPr>
              <a:xfrm>
                <a:off x="9490908" y="4586522"/>
                <a:ext cx="926372" cy="692789"/>
                <a:chOff x="3483667" y="3906922"/>
                <a:chExt cx="1369599" cy="1024257"/>
              </a:xfrm>
              <a:solidFill>
                <a:srgbClr val="C5C4C3"/>
              </a:solidFill>
            </p:grpSpPr>
            <p:sp>
              <p:nvSpPr>
                <p:cNvPr id="166" name="Freeform 81">
                  <a:extLst>
                    <a:ext uri="{FF2B5EF4-FFF2-40B4-BE49-F238E27FC236}">
                      <a16:creationId xmlns:a16="http://schemas.microsoft.com/office/drawing/2014/main" id="{6FCCD9F2-984B-6543-8254-FEBB52BA6986}"/>
                    </a:ext>
                  </a:extLst>
                </p:cNvPr>
                <p:cNvSpPr>
                  <a:spLocks/>
                </p:cNvSpPr>
                <p:nvPr/>
              </p:nvSpPr>
              <p:spPr bwMode="auto">
                <a:xfrm>
                  <a:off x="4340287" y="4101968"/>
                  <a:ext cx="457848" cy="77037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7" name="Freeform 84">
                  <a:extLst>
                    <a:ext uri="{FF2B5EF4-FFF2-40B4-BE49-F238E27FC236}">
                      <a16:creationId xmlns:a16="http://schemas.microsoft.com/office/drawing/2014/main" id="{A33268B6-7519-2E4C-B58C-BA90B076838F}"/>
                    </a:ext>
                  </a:extLst>
                </p:cNvPr>
                <p:cNvSpPr>
                  <a:spLocks/>
                </p:cNvSpPr>
                <p:nvPr/>
              </p:nvSpPr>
              <p:spPr bwMode="auto">
                <a:xfrm>
                  <a:off x="3511975" y="3906922"/>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8" name="Freeform 86">
                  <a:extLst>
                    <a:ext uri="{FF2B5EF4-FFF2-40B4-BE49-F238E27FC236}">
                      <a16:creationId xmlns:a16="http://schemas.microsoft.com/office/drawing/2014/main" id="{6A5C1376-78E7-594D-8B18-FB51605E356E}"/>
                    </a:ext>
                  </a:extLst>
                </p:cNvPr>
                <p:cNvSpPr>
                  <a:spLocks/>
                </p:cNvSpPr>
                <p:nvPr/>
              </p:nvSpPr>
              <p:spPr bwMode="auto">
                <a:xfrm>
                  <a:off x="3483667" y="4252337"/>
                  <a:ext cx="518155" cy="452199"/>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9" name="Freeform 87">
                  <a:extLst>
                    <a:ext uri="{FF2B5EF4-FFF2-40B4-BE49-F238E27FC236}">
                      <a16:creationId xmlns:a16="http://schemas.microsoft.com/office/drawing/2014/main" id="{B352FD3D-984E-EF4F-86C5-C370C4B3C4F9}"/>
                    </a:ext>
                  </a:extLst>
                </p:cNvPr>
                <p:cNvSpPr>
                  <a:spLocks/>
                </p:cNvSpPr>
                <p:nvPr/>
              </p:nvSpPr>
              <p:spPr bwMode="auto">
                <a:xfrm>
                  <a:off x="3611667" y="4616275"/>
                  <a:ext cx="316308" cy="314904"/>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0" name="Freeform 93">
                  <a:extLst>
                    <a:ext uri="{FF2B5EF4-FFF2-40B4-BE49-F238E27FC236}">
                      <a16:creationId xmlns:a16="http://schemas.microsoft.com/office/drawing/2014/main" id="{5943B5C8-BE9C-4D4D-9E7F-242EEE653355}"/>
                    </a:ext>
                  </a:extLst>
                </p:cNvPr>
                <p:cNvSpPr>
                  <a:spLocks/>
                </p:cNvSpPr>
                <p:nvPr/>
              </p:nvSpPr>
              <p:spPr bwMode="auto">
                <a:xfrm>
                  <a:off x="3882438" y="4541090"/>
                  <a:ext cx="324924" cy="383551"/>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1" name="Freeform 94">
                  <a:extLst>
                    <a:ext uri="{FF2B5EF4-FFF2-40B4-BE49-F238E27FC236}">
                      <a16:creationId xmlns:a16="http://schemas.microsoft.com/office/drawing/2014/main" id="{80BE9FEF-C81E-6245-8808-C9B8AF304013}"/>
                    </a:ext>
                  </a:extLst>
                </p:cNvPr>
                <p:cNvSpPr>
                  <a:spLocks/>
                </p:cNvSpPr>
                <p:nvPr/>
              </p:nvSpPr>
              <p:spPr bwMode="auto">
                <a:xfrm>
                  <a:off x="4190131" y="4580317"/>
                  <a:ext cx="246155" cy="293112"/>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grp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72" name="Google Shape;1018;p94">
                  <a:extLst>
                    <a:ext uri="{FF2B5EF4-FFF2-40B4-BE49-F238E27FC236}">
                      <a16:creationId xmlns:a16="http://schemas.microsoft.com/office/drawing/2014/main" id="{90E8D830-FA40-874F-BB91-C227A2CD47AF}"/>
                    </a:ext>
                  </a:extLst>
                </p:cNvPr>
                <p:cNvSpPr txBox="1"/>
                <p:nvPr/>
              </p:nvSpPr>
              <p:spPr>
                <a:xfrm>
                  <a:off x="4342378" y="4650597"/>
                  <a:ext cx="510888" cy="170889"/>
                </a:xfrm>
                <a:prstGeom prst="rect">
                  <a:avLst/>
                </a:prstGeom>
                <a:grpFill/>
                <a:ln w="9525">
                  <a:noFill/>
                </a:ln>
              </p:spPr>
              <p:txBody>
                <a:bodyPr spcFirstLastPara="1" wrap="square" lIns="91425" tIns="45700" rIns="91425" bIns="45700" anchor="t" anchorCtr="0">
                  <a:noAutofit/>
                </a:bodyPr>
                <a:lstStyle/>
                <a:p>
                  <a:pPr algn="ctr">
                    <a:buClr>
                      <a:srgbClr val="000000"/>
                    </a:buClr>
                    <a:buSzPts val="1100"/>
                    <a:buFont typeface="Arial"/>
                    <a:buNone/>
                  </a:pPr>
                  <a:r>
                    <a:rPr lang="en-US" sz="600" dirty="0">
                      <a:solidFill>
                        <a:srgbClr val="FFFFFF"/>
                      </a:solidFill>
                      <a:latin typeface="Century Gothic" panose="020B0502020202020204" pitchFamily="34" charset="0"/>
                      <a:ea typeface="Century Gothic"/>
                      <a:cs typeface="Century Gothic"/>
                      <a:sym typeface="Century Gothic"/>
                    </a:rPr>
                    <a:t>Akwa Ibom </a:t>
                  </a:r>
                  <a:endParaRPr sz="600" dirty="0">
                    <a:solidFill>
                      <a:srgbClr val="FFFFFF"/>
                    </a:solidFill>
                    <a:latin typeface="Century Gothic" panose="020B0502020202020204" pitchFamily="34" charset="0"/>
                    <a:ea typeface="Arial"/>
                    <a:cs typeface="Arial"/>
                    <a:sym typeface="Arial"/>
                  </a:endParaRPr>
                </a:p>
                <a:p>
                  <a:pPr algn="ctr">
                    <a:buClr>
                      <a:srgbClr val="000000"/>
                    </a:buClr>
                    <a:buSzPts val="900"/>
                    <a:buFont typeface="Arial"/>
                    <a:buNone/>
                  </a:pPr>
                  <a:r>
                    <a:rPr lang="en-US" sz="600" dirty="0">
                      <a:solidFill>
                        <a:srgbClr val="FFFFFF"/>
                      </a:solidFill>
                      <a:latin typeface="Century Gothic" panose="020B0502020202020204" pitchFamily="34" charset="0"/>
                      <a:ea typeface="Century Gothic"/>
                      <a:cs typeface="Century Gothic"/>
                      <a:sym typeface="Century Gothic"/>
                    </a:rPr>
                    <a:t> </a:t>
                  </a:r>
                  <a:endParaRPr sz="600" dirty="0">
                    <a:solidFill>
                      <a:srgbClr val="FFFFFF"/>
                    </a:solidFill>
                    <a:latin typeface="Century Gothic" panose="020B0502020202020204" pitchFamily="34" charset="0"/>
                    <a:ea typeface="Arial"/>
                    <a:cs typeface="Arial"/>
                    <a:sym typeface="Arial"/>
                  </a:endParaRPr>
                </a:p>
              </p:txBody>
            </p:sp>
          </p:grpSp>
          <p:sp>
            <p:nvSpPr>
              <p:cNvPr id="178" name="TextBox 177">
                <a:extLst>
                  <a:ext uri="{FF2B5EF4-FFF2-40B4-BE49-F238E27FC236}">
                    <a16:creationId xmlns:a16="http://schemas.microsoft.com/office/drawing/2014/main" id="{D6060474-50B8-2C46-AC1F-BDE2B0F5D385}"/>
                  </a:ext>
                </a:extLst>
              </p:cNvPr>
              <p:cNvSpPr txBox="1"/>
              <p:nvPr/>
            </p:nvSpPr>
            <p:spPr>
              <a:xfrm>
                <a:off x="9506327" y="4842877"/>
                <a:ext cx="994183" cy="261610"/>
              </a:xfrm>
              <a:prstGeom prst="rect">
                <a:avLst/>
              </a:prstGeom>
              <a:noFill/>
            </p:spPr>
            <p:txBody>
              <a:bodyPr wrap="none" rtlCol="0">
                <a:spAutoFit/>
              </a:bodyPr>
              <a:lstStyle/>
              <a:p>
                <a:r>
                  <a:rPr lang="en-US" sz="1100" b="1" dirty="0">
                    <a:latin typeface="Century Gothic" panose="020B0502020202020204" pitchFamily="34" charset="0"/>
                  </a:rPr>
                  <a:t>South-South</a:t>
                </a:r>
              </a:p>
            </p:txBody>
          </p:sp>
        </p:grpSp>
        <p:sp>
          <p:nvSpPr>
            <p:cNvPr id="185" name="TextBox 184">
              <a:extLst>
                <a:ext uri="{FF2B5EF4-FFF2-40B4-BE49-F238E27FC236}">
                  <a16:creationId xmlns:a16="http://schemas.microsoft.com/office/drawing/2014/main" id="{B7CC8CE3-9891-A246-AEF2-F15CB0953CB2}"/>
                </a:ext>
              </a:extLst>
            </p:cNvPr>
            <p:cNvSpPr txBox="1"/>
            <p:nvPr/>
          </p:nvSpPr>
          <p:spPr>
            <a:xfrm>
              <a:off x="10842067" y="5873639"/>
              <a:ext cx="588623"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5536</a:t>
              </a:r>
            </a:p>
          </p:txBody>
        </p:sp>
        <p:sp>
          <p:nvSpPr>
            <p:cNvPr id="187" name="TextBox 186">
              <a:extLst>
                <a:ext uri="{FF2B5EF4-FFF2-40B4-BE49-F238E27FC236}">
                  <a16:creationId xmlns:a16="http://schemas.microsoft.com/office/drawing/2014/main" id="{7D9433C5-05AB-0A43-B7AE-D52F2FB8F95B}"/>
                </a:ext>
              </a:extLst>
            </p:cNvPr>
            <p:cNvSpPr txBox="1"/>
            <p:nvPr/>
          </p:nvSpPr>
          <p:spPr>
            <a:xfrm>
              <a:off x="10871645" y="4887810"/>
              <a:ext cx="502061" cy="261610"/>
            </a:xfrm>
            <a:prstGeom prst="rect">
              <a:avLst/>
            </a:prstGeom>
            <a:noFill/>
          </p:spPr>
          <p:txBody>
            <a:bodyPr wrap="none" rtlCol="0">
              <a:spAutoFit/>
            </a:bodyPr>
            <a:lstStyle/>
            <a:p>
              <a:r>
                <a:rPr lang="en-US" sz="1100" b="1" dirty="0">
                  <a:latin typeface="Century Gothic" panose="020B0502020202020204" pitchFamily="34" charset="0"/>
                </a:rPr>
                <a:t>Total</a:t>
              </a:r>
            </a:p>
          </p:txBody>
        </p:sp>
        <p:grpSp>
          <p:nvGrpSpPr>
            <p:cNvPr id="207" name="Group 206">
              <a:extLst>
                <a:ext uri="{FF2B5EF4-FFF2-40B4-BE49-F238E27FC236}">
                  <a16:creationId xmlns:a16="http://schemas.microsoft.com/office/drawing/2014/main" id="{B85C9D28-2AA0-7044-8F7E-67971AB594E8}"/>
                </a:ext>
              </a:extLst>
            </p:cNvPr>
            <p:cNvGrpSpPr/>
            <p:nvPr/>
          </p:nvGrpSpPr>
          <p:grpSpPr>
            <a:xfrm>
              <a:off x="1666535" y="5292826"/>
              <a:ext cx="1782774" cy="1423350"/>
              <a:chOff x="1666535" y="5292826"/>
              <a:chExt cx="1782774" cy="1423350"/>
            </a:xfrm>
          </p:grpSpPr>
          <p:pic>
            <p:nvPicPr>
              <p:cNvPr id="77" name="Picture 76">
                <a:extLst>
                  <a:ext uri="{FF2B5EF4-FFF2-40B4-BE49-F238E27FC236}">
                    <a16:creationId xmlns:a16="http://schemas.microsoft.com/office/drawing/2014/main" id="{890C1CB7-1C61-1843-8E8A-62BD61EA30E5}"/>
                  </a:ext>
                </a:extLst>
              </p:cNvPr>
              <p:cNvPicPr>
                <a:picLocks noChangeAspect="1"/>
              </p:cNvPicPr>
              <p:nvPr/>
            </p:nvPicPr>
            <p:blipFill>
              <a:blip r:embed="rId9"/>
              <a:stretch>
                <a:fillRect/>
              </a:stretch>
            </p:blipFill>
            <p:spPr>
              <a:xfrm>
                <a:off x="1666535" y="5360414"/>
                <a:ext cx="1782774" cy="1355762"/>
              </a:xfrm>
              <a:prstGeom prst="rect">
                <a:avLst/>
              </a:prstGeom>
            </p:spPr>
          </p:pic>
          <p:sp>
            <p:nvSpPr>
              <p:cNvPr id="179" name="TextBox 178">
                <a:extLst>
                  <a:ext uri="{FF2B5EF4-FFF2-40B4-BE49-F238E27FC236}">
                    <a16:creationId xmlns:a16="http://schemas.microsoft.com/office/drawing/2014/main" id="{989B4323-AF26-FD41-A150-042114E92385}"/>
                  </a:ext>
                </a:extLst>
              </p:cNvPr>
              <p:cNvSpPr txBox="1"/>
              <p:nvPr/>
            </p:nvSpPr>
            <p:spPr>
              <a:xfrm>
                <a:off x="2314105" y="5873640"/>
                <a:ext cx="487634"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725</a:t>
                </a:r>
              </a:p>
            </p:txBody>
          </p:sp>
          <p:sp>
            <p:nvSpPr>
              <p:cNvPr id="188" name="TextBox 187">
                <a:extLst>
                  <a:ext uri="{FF2B5EF4-FFF2-40B4-BE49-F238E27FC236}">
                    <a16:creationId xmlns:a16="http://schemas.microsoft.com/office/drawing/2014/main" id="{FAFF1B01-ACEA-B242-BDF9-322602A69BFD}"/>
                  </a:ext>
                </a:extLst>
              </p:cNvPr>
              <p:cNvSpPr txBox="1"/>
              <p:nvPr/>
            </p:nvSpPr>
            <p:spPr>
              <a:xfrm>
                <a:off x="2347768" y="6367840"/>
                <a:ext cx="420308" cy="261610"/>
              </a:xfrm>
              <a:prstGeom prst="rect">
                <a:avLst/>
              </a:prstGeom>
              <a:noFill/>
            </p:spPr>
            <p:txBody>
              <a:bodyPr wrap="none" rtlCol="0">
                <a:spAutoFit/>
              </a:bodyPr>
              <a:lstStyle/>
              <a:p>
                <a:r>
                  <a:rPr lang="en-US" sz="1100" dirty="0">
                    <a:solidFill>
                      <a:schemeClr val="tx1">
                        <a:lumMod val="75000"/>
                        <a:lumOff val="25000"/>
                      </a:schemeClr>
                    </a:solidFill>
                    <a:latin typeface="Century Gothic" panose="020B0502020202020204" pitchFamily="34" charset="0"/>
                  </a:rPr>
                  <a:t>691</a:t>
                </a:r>
              </a:p>
            </p:txBody>
          </p:sp>
          <p:sp>
            <p:nvSpPr>
              <p:cNvPr id="190" name="TextBox 189">
                <a:extLst>
                  <a:ext uri="{FF2B5EF4-FFF2-40B4-BE49-F238E27FC236}">
                    <a16:creationId xmlns:a16="http://schemas.microsoft.com/office/drawing/2014/main" id="{A385F9A3-F760-0648-B9BB-C76FE13AB520}"/>
                  </a:ext>
                </a:extLst>
              </p:cNvPr>
              <p:cNvSpPr txBox="1"/>
              <p:nvPr/>
            </p:nvSpPr>
            <p:spPr>
              <a:xfrm>
                <a:off x="2477135" y="5292826"/>
                <a:ext cx="341760" cy="261610"/>
              </a:xfrm>
              <a:prstGeom prst="rect">
                <a:avLst/>
              </a:prstGeom>
              <a:noFill/>
            </p:spPr>
            <p:txBody>
              <a:bodyPr wrap="none" rtlCol="0">
                <a:spAutoFit/>
              </a:bodyPr>
              <a:lstStyle/>
              <a:p>
                <a:r>
                  <a:rPr lang="en-US" sz="1100" dirty="0">
                    <a:solidFill>
                      <a:srgbClr val="00632E"/>
                    </a:solidFill>
                    <a:latin typeface="Century Gothic" panose="020B0502020202020204" pitchFamily="34" charset="0"/>
                  </a:rPr>
                  <a:t>34</a:t>
                </a:r>
              </a:p>
            </p:txBody>
          </p:sp>
        </p:grpSp>
        <p:grpSp>
          <p:nvGrpSpPr>
            <p:cNvPr id="208" name="Group 207">
              <a:extLst>
                <a:ext uri="{FF2B5EF4-FFF2-40B4-BE49-F238E27FC236}">
                  <a16:creationId xmlns:a16="http://schemas.microsoft.com/office/drawing/2014/main" id="{BFB645E6-7799-624B-BB79-7CB2E54065EB}"/>
                </a:ext>
              </a:extLst>
            </p:cNvPr>
            <p:cNvGrpSpPr/>
            <p:nvPr/>
          </p:nvGrpSpPr>
          <p:grpSpPr>
            <a:xfrm>
              <a:off x="3270814" y="5292826"/>
              <a:ext cx="1779436" cy="1421218"/>
              <a:chOff x="3270814" y="5292826"/>
              <a:chExt cx="1779436" cy="1421218"/>
            </a:xfrm>
          </p:grpSpPr>
          <p:pic>
            <p:nvPicPr>
              <p:cNvPr id="50" name="Picture 49">
                <a:extLst>
                  <a:ext uri="{FF2B5EF4-FFF2-40B4-BE49-F238E27FC236}">
                    <a16:creationId xmlns:a16="http://schemas.microsoft.com/office/drawing/2014/main" id="{FEFACC5F-20BE-B14D-931B-E999E4130C48}"/>
                  </a:ext>
                </a:extLst>
              </p:cNvPr>
              <p:cNvPicPr>
                <a:picLocks noChangeAspect="1"/>
              </p:cNvPicPr>
              <p:nvPr/>
            </p:nvPicPr>
            <p:blipFill>
              <a:blip r:embed="rId10"/>
              <a:stretch>
                <a:fillRect/>
              </a:stretch>
            </p:blipFill>
            <p:spPr>
              <a:xfrm>
                <a:off x="3270814" y="5360821"/>
                <a:ext cx="1779436" cy="1353223"/>
              </a:xfrm>
              <a:prstGeom prst="rect">
                <a:avLst/>
              </a:prstGeom>
            </p:spPr>
          </p:pic>
          <p:sp>
            <p:nvSpPr>
              <p:cNvPr id="180" name="TextBox 179">
                <a:extLst>
                  <a:ext uri="{FF2B5EF4-FFF2-40B4-BE49-F238E27FC236}">
                    <a16:creationId xmlns:a16="http://schemas.microsoft.com/office/drawing/2014/main" id="{27572970-9347-E34C-B45B-C666C33DA9F1}"/>
                  </a:ext>
                </a:extLst>
              </p:cNvPr>
              <p:cNvSpPr txBox="1"/>
              <p:nvPr/>
            </p:nvSpPr>
            <p:spPr>
              <a:xfrm>
                <a:off x="3918384" y="5873640"/>
                <a:ext cx="487634"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788</a:t>
                </a:r>
              </a:p>
            </p:txBody>
          </p:sp>
          <p:sp>
            <p:nvSpPr>
              <p:cNvPr id="191" name="TextBox 190">
                <a:extLst>
                  <a:ext uri="{FF2B5EF4-FFF2-40B4-BE49-F238E27FC236}">
                    <a16:creationId xmlns:a16="http://schemas.microsoft.com/office/drawing/2014/main" id="{260AD98A-1C6C-ED4B-8A80-685DB293BF1C}"/>
                  </a:ext>
                </a:extLst>
              </p:cNvPr>
              <p:cNvSpPr txBox="1"/>
              <p:nvPr/>
            </p:nvSpPr>
            <p:spPr>
              <a:xfrm>
                <a:off x="4050494" y="5292826"/>
                <a:ext cx="341760" cy="261610"/>
              </a:xfrm>
              <a:prstGeom prst="rect">
                <a:avLst/>
              </a:prstGeom>
              <a:noFill/>
            </p:spPr>
            <p:txBody>
              <a:bodyPr wrap="none" rtlCol="0">
                <a:spAutoFit/>
              </a:bodyPr>
              <a:lstStyle/>
              <a:p>
                <a:r>
                  <a:rPr lang="en-US" sz="1100" dirty="0">
                    <a:solidFill>
                      <a:srgbClr val="00632E"/>
                    </a:solidFill>
                    <a:latin typeface="Century Gothic" panose="020B0502020202020204" pitchFamily="34" charset="0"/>
                  </a:rPr>
                  <a:t>22</a:t>
                </a:r>
              </a:p>
            </p:txBody>
          </p:sp>
          <p:sp>
            <p:nvSpPr>
              <p:cNvPr id="192" name="TextBox 191">
                <a:extLst>
                  <a:ext uri="{FF2B5EF4-FFF2-40B4-BE49-F238E27FC236}">
                    <a16:creationId xmlns:a16="http://schemas.microsoft.com/office/drawing/2014/main" id="{BF454EE3-09C8-0B48-9CEE-B6B729025A23}"/>
                  </a:ext>
                </a:extLst>
              </p:cNvPr>
              <p:cNvSpPr txBox="1"/>
              <p:nvPr/>
            </p:nvSpPr>
            <p:spPr>
              <a:xfrm>
                <a:off x="3956993" y="6378212"/>
                <a:ext cx="420308" cy="261610"/>
              </a:xfrm>
              <a:prstGeom prst="rect">
                <a:avLst/>
              </a:prstGeom>
              <a:noFill/>
            </p:spPr>
            <p:txBody>
              <a:bodyPr wrap="none" rtlCol="0">
                <a:spAutoFit/>
              </a:bodyPr>
              <a:lstStyle/>
              <a:p>
                <a:r>
                  <a:rPr lang="en-US" sz="1100" dirty="0">
                    <a:solidFill>
                      <a:schemeClr val="tx1">
                        <a:lumMod val="75000"/>
                        <a:lumOff val="25000"/>
                      </a:schemeClr>
                    </a:solidFill>
                    <a:latin typeface="Century Gothic" panose="020B0502020202020204" pitchFamily="34" charset="0"/>
                  </a:rPr>
                  <a:t>766</a:t>
                </a:r>
              </a:p>
            </p:txBody>
          </p:sp>
        </p:grpSp>
        <p:grpSp>
          <p:nvGrpSpPr>
            <p:cNvPr id="209" name="Group 208">
              <a:extLst>
                <a:ext uri="{FF2B5EF4-FFF2-40B4-BE49-F238E27FC236}">
                  <a16:creationId xmlns:a16="http://schemas.microsoft.com/office/drawing/2014/main" id="{211C00D5-8802-7C48-BDE9-C7A9A73B6CEF}"/>
                </a:ext>
              </a:extLst>
            </p:cNvPr>
            <p:cNvGrpSpPr/>
            <p:nvPr/>
          </p:nvGrpSpPr>
          <p:grpSpPr>
            <a:xfrm>
              <a:off x="4738652" y="5292826"/>
              <a:ext cx="1782774" cy="1419417"/>
              <a:chOff x="4738652" y="5292826"/>
              <a:chExt cx="1782774" cy="1419417"/>
            </a:xfrm>
          </p:grpSpPr>
          <p:pic>
            <p:nvPicPr>
              <p:cNvPr id="68" name="Picture 67">
                <a:extLst>
                  <a:ext uri="{FF2B5EF4-FFF2-40B4-BE49-F238E27FC236}">
                    <a16:creationId xmlns:a16="http://schemas.microsoft.com/office/drawing/2014/main" id="{D59FC4B7-3E2A-0F42-A740-6037FA38C156}"/>
                  </a:ext>
                </a:extLst>
              </p:cNvPr>
              <p:cNvPicPr>
                <a:picLocks noChangeAspect="1"/>
              </p:cNvPicPr>
              <p:nvPr/>
            </p:nvPicPr>
            <p:blipFill>
              <a:blip r:embed="rId11"/>
              <a:stretch>
                <a:fillRect/>
              </a:stretch>
            </p:blipFill>
            <p:spPr>
              <a:xfrm>
                <a:off x="4738652" y="5356481"/>
                <a:ext cx="1782774" cy="1355762"/>
              </a:xfrm>
              <a:prstGeom prst="rect">
                <a:avLst/>
              </a:prstGeom>
            </p:spPr>
          </p:pic>
          <p:sp>
            <p:nvSpPr>
              <p:cNvPr id="181" name="TextBox 180">
                <a:extLst>
                  <a:ext uri="{FF2B5EF4-FFF2-40B4-BE49-F238E27FC236}">
                    <a16:creationId xmlns:a16="http://schemas.microsoft.com/office/drawing/2014/main" id="{D552AD8B-D6F4-E949-B093-650AA7BEB341}"/>
                  </a:ext>
                </a:extLst>
              </p:cNvPr>
              <p:cNvSpPr txBox="1"/>
              <p:nvPr/>
            </p:nvSpPr>
            <p:spPr>
              <a:xfrm>
                <a:off x="5374027" y="5873640"/>
                <a:ext cx="487634"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948</a:t>
                </a:r>
              </a:p>
            </p:txBody>
          </p:sp>
          <p:sp>
            <p:nvSpPr>
              <p:cNvPr id="193" name="TextBox 192">
                <a:extLst>
                  <a:ext uri="{FF2B5EF4-FFF2-40B4-BE49-F238E27FC236}">
                    <a16:creationId xmlns:a16="http://schemas.microsoft.com/office/drawing/2014/main" id="{7E28E203-1E6D-8746-A357-762ADC6F5031}"/>
                  </a:ext>
                </a:extLst>
              </p:cNvPr>
              <p:cNvSpPr txBox="1"/>
              <p:nvPr/>
            </p:nvSpPr>
            <p:spPr>
              <a:xfrm>
                <a:off x="5407690" y="6367840"/>
                <a:ext cx="420308" cy="261610"/>
              </a:xfrm>
              <a:prstGeom prst="rect">
                <a:avLst/>
              </a:prstGeom>
              <a:noFill/>
            </p:spPr>
            <p:txBody>
              <a:bodyPr wrap="none" rtlCol="0">
                <a:spAutoFit/>
              </a:bodyPr>
              <a:lstStyle/>
              <a:p>
                <a:r>
                  <a:rPr lang="en-US" sz="1100" dirty="0">
                    <a:solidFill>
                      <a:schemeClr val="tx1">
                        <a:lumMod val="75000"/>
                        <a:lumOff val="25000"/>
                      </a:schemeClr>
                    </a:solidFill>
                    <a:latin typeface="Century Gothic" panose="020B0502020202020204" pitchFamily="34" charset="0"/>
                  </a:rPr>
                  <a:t>886</a:t>
                </a:r>
              </a:p>
            </p:txBody>
          </p:sp>
          <p:sp>
            <p:nvSpPr>
              <p:cNvPr id="194" name="TextBox 193">
                <a:extLst>
                  <a:ext uri="{FF2B5EF4-FFF2-40B4-BE49-F238E27FC236}">
                    <a16:creationId xmlns:a16="http://schemas.microsoft.com/office/drawing/2014/main" id="{5B286735-4FE2-7B4F-85DC-E7BBED0A0DE4}"/>
                  </a:ext>
                </a:extLst>
              </p:cNvPr>
              <p:cNvSpPr txBox="1"/>
              <p:nvPr/>
            </p:nvSpPr>
            <p:spPr>
              <a:xfrm>
                <a:off x="5568898" y="5292826"/>
                <a:ext cx="341760" cy="261610"/>
              </a:xfrm>
              <a:prstGeom prst="rect">
                <a:avLst/>
              </a:prstGeom>
              <a:noFill/>
            </p:spPr>
            <p:txBody>
              <a:bodyPr wrap="none" rtlCol="0">
                <a:spAutoFit/>
              </a:bodyPr>
              <a:lstStyle/>
              <a:p>
                <a:r>
                  <a:rPr lang="en-US" sz="1100" dirty="0">
                    <a:solidFill>
                      <a:srgbClr val="00632E"/>
                    </a:solidFill>
                    <a:latin typeface="Century Gothic" panose="020B0502020202020204" pitchFamily="34" charset="0"/>
                  </a:rPr>
                  <a:t>62</a:t>
                </a:r>
              </a:p>
            </p:txBody>
          </p:sp>
        </p:grpSp>
        <p:grpSp>
          <p:nvGrpSpPr>
            <p:cNvPr id="210" name="Group 209">
              <a:extLst>
                <a:ext uri="{FF2B5EF4-FFF2-40B4-BE49-F238E27FC236}">
                  <a16:creationId xmlns:a16="http://schemas.microsoft.com/office/drawing/2014/main" id="{568FBBB7-9557-B442-B7EC-18C87EA983DC}"/>
                </a:ext>
              </a:extLst>
            </p:cNvPr>
            <p:cNvGrpSpPr/>
            <p:nvPr/>
          </p:nvGrpSpPr>
          <p:grpSpPr>
            <a:xfrm>
              <a:off x="6185439" y="5295262"/>
              <a:ext cx="1782775" cy="1424105"/>
              <a:chOff x="6185439" y="5295262"/>
              <a:chExt cx="1782775" cy="1424105"/>
            </a:xfrm>
          </p:grpSpPr>
          <p:pic>
            <p:nvPicPr>
              <p:cNvPr id="76" name="Picture 75">
                <a:extLst>
                  <a:ext uri="{FF2B5EF4-FFF2-40B4-BE49-F238E27FC236}">
                    <a16:creationId xmlns:a16="http://schemas.microsoft.com/office/drawing/2014/main" id="{02661671-CE04-7649-BC26-50997B65A200}"/>
                  </a:ext>
                </a:extLst>
              </p:cNvPr>
              <p:cNvPicPr>
                <a:picLocks noChangeAspect="1"/>
              </p:cNvPicPr>
              <p:nvPr/>
            </p:nvPicPr>
            <p:blipFill>
              <a:blip r:embed="rId12"/>
              <a:stretch>
                <a:fillRect/>
              </a:stretch>
            </p:blipFill>
            <p:spPr>
              <a:xfrm>
                <a:off x="6185439" y="5363604"/>
                <a:ext cx="1782775" cy="1355763"/>
              </a:xfrm>
              <a:prstGeom prst="rect">
                <a:avLst/>
              </a:prstGeom>
            </p:spPr>
          </p:pic>
          <p:sp>
            <p:nvSpPr>
              <p:cNvPr id="182" name="TextBox 181">
                <a:extLst>
                  <a:ext uri="{FF2B5EF4-FFF2-40B4-BE49-F238E27FC236}">
                    <a16:creationId xmlns:a16="http://schemas.microsoft.com/office/drawing/2014/main" id="{B86733D1-8B08-3741-B668-BF3CDEE721A8}"/>
                  </a:ext>
                </a:extLst>
              </p:cNvPr>
              <p:cNvSpPr txBox="1"/>
              <p:nvPr/>
            </p:nvSpPr>
            <p:spPr>
              <a:xfrm>
                <a:off x="6833009" y="5879061"/>
                <a:ext cx="487634"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971</a:t>
                </a:r>
              </a:p>
            </p:txBody>
          </p:sp>
          <p:sp>
            <p:nvSpPr>
              <p:cNvPr id="195" name="TextBox 194">
                <a:extLst>
                  <a:ext uri="{FF2B5EF4-FFF2-40B4-BE49-F238E27FC236}">
                    <a16:creationId xmlns:a16="http://schemas.microsoft.com/office/drawing/2014/main" id="{6D391138-3583-8842-BC56-2849FA86551D}"/>
                  </a:ext>
                </a:extLst>
              </p:cNvPr>
              <p:cNvSpPr txBox="1"/>
              <p:nvPr/>
            </p:nvSpPr>
            <p:spPr>
              <a:xfrm>
                <a:off x="6903277" y="6367840"/>
                <a:ext cx="420308" cy="261610"/>
              </a:xfrm>
              <a:prstGeom prst="rect">
                <a:avLst/>
              </a:prstGeom>
              <a:noFill/>
            </p:spPr>
            <p:txBody>
              <a:bodyPr wrap="none" rtlCol="0">
                <a:spAutoFit/>
              </a:bodyPr>
              <a:lstStyle/>
              <a:p>
                <a:r>
                  <a:rPr lang="en-US" sz="1100" dirty="0">
                    <a:solidFill>
                      <a:schemeClr val="tx1">
                        <a:lumMod val="75000"/>
                        <a:lumOff val="25000"/>
                      </a:schemeClr>
                    </a:solidFill>
                    <a:latin typeface="Century Gothic" panose="020B0502020202020204" pitchFamily="34" charset="0"/>
                  </a:rPr>
                  <a:t>927</a:t>
                </a:r>
              </a:p>
            </p:txBody>
          </p:sp>
          <p:sp>
            <p:nvSpPr>
              <p:cNvPr id="196" name="TextBox 195">
                <a:extLst>
                  <a:ext uri="{FF2B5EF4-FFF2-40B4-BE49-F238E27FC236}">
                    <a16:creationId xmlns:a16="http://schemas.microsoft.com/office/drawing/2014/main" id="{35A57D82-7411-8741-B21A-85F0B9B9DC5F}"/>
                  </a:ext>
                </a:extLst>
              </p:cNvPr>
              <p:cNvSpPr txBox="1"/>
              <p:nvPr/>
            </p:nvSpPr>
            <p:spPr>
              <a:xfrm>
                <a:off x="6972750" y="5295262"/>
                <a:ext cx="341760" cy="261610"/>
              </a:xfrm>
              <a:prstGeom prst="rect">
                <a:avLst/>
              </a:prstGeom>
              <a:noFill/>
            </p:spPr>
            <p:txBody>
              <a:bodyPr wrap="none" rtlCol="0">
                <a:spAutoFit/>
              </a:bodyPr>
              <a:lstStyle/>
              <a:p>
                <a:r>
                  <a:rPr lang="en-US" sz="1100" dirty="0">
                    <a:solidFill>
                      <a:srgbClr val="00632E"/>
                    </a:solidFill>
                    <a:latin typeface="Century Gothic" panose="020B0502020202020204" pitchFamily="34" charset="0"/>
                  </a:rPr>
                  <a:t>44</a:t>
                </a:r>
              </a:p>
            </p:txBody>
          </p:sp>
        </p:grpSp>
        <p:grpSp>
          <p:nvGrpSpPr>
            <p:cNvPr id="211" name="Group 210">
              <a:extLst>
                <a:ext uri="{FF2B5EF4-FFF2-40B4-BE49-F238E27FC236}">
                  <a16:creationId xmlns:a16="http://schemas.microsoft.com/office/drawing/2014/main" id="{240D01D8-1F5E-BC4F-9727-4CCFDA85FEBB}"/>
                </a:ext>
              </a:extLst>
            </p:cNvPr>
            <p:cNvGrpSpPr/>
            <p:nvPr/>
          </p:nvGrpSpPr>
          <p:grpSpPr>
            <a:xfrm>
              <a:off x="7565532" y="5293937"/>
              <a:ext cx="1782775" cy="1411474"/>
              <a:chOff x="7565532" y="5293937"/>
              <a:chExt cx="1782775" cy="1411474"/>
            </a:xfrm>
          </p:grpSpPr>
          <p:pic>
            <p:nvPicPr>
              <p:cNvPr id="80" name="Picture 79">
                <a:extLst>
                  <a:ext uri="{FF2B5EF4-FFF2-40B4-BE49-F238E27FC236}">
                    <a16:creationId xmlns:a16="http://schemas.microsoft.com/office/drawing/2014/main" id="{5FEE4674-C372-7A41-96B3-97757451B6AF}"/>
                  </a:ext>
                </a:extLst>
              </p:cNvPr>
              <p:cNvPicPr>
                <a:picLocks noChangeAspect="1"/>
              </p:cNvPicPr>
              <p:nvPr/>
            </p:nvPicPr>
            <p:blipFill>
              <a:blip r:embed="rId9"/>
              <a:stretch>
                <a:fillRect/>
              </a:stretch>
            </p:blipFill>
            <p:spPr>
              <a:xfrm>
                <a:off x="7565532" y="5349648"/>
                <a:ext cx="1782775" cy="1355763"/>
              </a:xfrm>
              <a:prstGeom prst="rect">
                <a:avLst/>
              </a:prstGeom>
            </p:spPr>
          </p:pic>
          <p:sp>
            <p:nvSpPr>
              <p:cNvPr id="183" name="TextBox 182">
                <a:extLst>
                  <a:ext uri="{FF2B5EF4-FFF2-40B4-BE49-F238E27FC236}">
                    <a16:creationId xmlns:a16="http://schemas.microsoft.com/office/drawing/2014/main" id="{22DF1AAD-9446-424A-A736-CA1D08C136F7}"/>
                  </a:ext>
                </a:extLst>
              </p:cNvPr>
              <p:cNvSpPr txBox="1"/>
              <p:nvPr/>
            </p:nvSpPr>
            <p:spPr>
              <a:xfrm>
                <a:off x="8162607" y="5880473"/>
                <a:ext cx="588623"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1017</a:t>
                </a:r>
              </a:p>
            </p:txBody>
          </p:sp>
          <p:sp>
            <p:nvSpPr>
              <p:cNvPr id="197" name="TextBox 196">
                <a:extLst>
                  <a:ext uri="{FF2B5EF4-FFF2-40B4-BE49-F238E27FC236}">
                    <a16:creationId xmlns:a16="http://schemas.microsoft.com/office/drawing/2014/main" id="{E81C2FA9-9CF9-6047-8C9D-E7C992A67772}"/>
                  </a:ext>
                </a:extLst>
              </p:cNvPr>
              <p:cNvSpPr txBox="1"/>
              <p:nvPr/>
            </p:nvSpPr>
            <p:spPr>
              <a:xfrm>
                <a:off x="8292155" y="6367840"/>
                <a:ext cx="420308" cy="261610"/>
              </a:xfrm>
              <a:prstGeom prst="rect">
                <a:avLst/>
              </a:prstGeom>
              <a:noFill/>
            </p:spPr>
            <p:txBody>
              <a:bodyPr wrap="none" rtlCol="0">
                <a:spAutoFit/>
              </a:bodyPr>
              <a:lstStyle/>
              <a:p>
                <a:r>
                  <a:rPr lang="en-US" sz="1100" dirty="0">
                    <a:solidFill>
                      <a:schemeClr val="tx1">
                        <a:lumMod val="75000"/>
                        <a:lumOff val="25000"/>
                      </a:schemeClr>
                    </a:solidFill>
                    <a:latin typeface="Century Gothic" panose="020B0502020202020204" pitchFamily="34" charset="0"/>
                  </a:rPr>
                  <a:t>975</a:t>
                </a:r>
              </a:p>
            </p:txBody>
          </p:sp>
          <p:sp>
            <p:nvSpPr>
              <p:cNvPr id="198" name="TextBox 197">
                <a:extLst>
                  <a:ext uri="{FF2B5EF4-FFF2-40B4-BE49-F238E27FC236}">
                    <a16:creationId xmlns:a16="http://schemas.microsoft.com/office/drawing/2014/main" id="{DCDF13CA-1420-F042-9268-3A343B88C25C}"/>
                  </a:ext>
                </a:extLst>
              </p:cNvPr>
              <p:cNvSpPr txBox="1"/>
              <p:nvPr/>
            </p:nvSpPr>
            <p:spPr>
              <a:xfrm>
                <a:off x="8380345" y="5293937"/>
                <a:ext cx="341760" cy="261610"/>
              </a:xfrm>
              <a:prstGeom prst="rect">
                <a:avLst/>
              </a:prstGeom>
              <a:noFill/>
            </p:spPr>
            <p:txBody>
              <a:bodyPr wrap="none" rtlCol="0">
                <a:spAutoFit/>
              </a:bodyPr>
              <a:lstStyle/>
              <a:p>
                <a:r>
                  <a:rPr lang="en-US" sz="1100" dirty="0">
                    <a:solidFill>
                      <a:srgbClr val="00632E"/>
                    </a:solidFill>
                    <a:latin typeface="Century Gothic" panose="020B0502020202020204" pitchFamily="34" charset="0"/>
                  </a:rPr>
                  <a:t>42</a:t>
                </a:r>
              </a:p>
            </p:txBody>
          </p:sp>
        </p:grpSp>
        <p:grpSp>
          <p:nvGrpSpPr>
            <p:cNvPr id="212" name="Group 211">
              <a:extLst>
                <a:ext uri="{FF2B5EF4-FFF2-40B4-BE49-F238E27FC236}">
                  <a16:creationId xmlns:a16="http://schemas.microsoft.com/office/drawing/2014/main" id="{CB93EEFD-0876-8147-81AB-DAF419D3E09C}"/>
                </a:ext>
              </a:extLst>
            </p:cNvPr>
            <p:cNvGrpSpPr/>
            <p:nvPr/>
          </p:nvGrpSpPr>
          <p:grpSpPr>
            <a:xfrm>
              <a:off x="9077359" y="5292826"/>
              <a:ext cx="1782775" cy="1432296"/>
              <a:chOff x="9077359" y="5292826"/>
              <a:chExt cx="1782775" cy="1432296"/>
            </a:xfrm>
          </p:grpSpPr>
          <p:pic>
            <p:nvPicPr>
              <p:cNvPr id="91" name="Picture 90">
                <a:extLst>
                  <a:ext uri="{FF2B5EF4-FFF2-40B4-BE49-F238E27FC236}">
                    <a16:creationId xmlns:a16="http://schemas.microsoft.com/office/drawing/2014/main" id="{3D4A381B-66D9-1D43-8C90-006FA5E1202C}"/>
                  </a:ext>
                </a:extLst>
              </p:cNvPr>
              <p:cNvPicPr>
                <a:picLocks noChangeAspect="1"/>
              </p:cNvPicPr>
              <p:nvPr/>
            </p:nvPicPr>
            <p:blipFill>
              <a:blip r:embed="rId13"/>
              <a:stretch>
                <a:fillRect/>
              </a:stretch>
            </p:blipFill>
            <p:spPr>
              <a:xfrm>
                <a:off x="9077359" y="5369359"/>
                <a:ext cx="1782775" cy="1355763"/>
              </a:xfrm>
              <a:prstGeom prst="rect">
                <a:avLst/>
              </a:prstGeom>
            </p:spPr>
          </p:pic>
          <p:sp>
            <p:nvSpPr>
              <p:cNvPr id="184" name="TextBox 183">
                <a:extLst>
                  <a:ext uri="{FF2B5EF4-FFF2-40B4-BE49-F238E27FC236}">
                    <a16:creationId xmlns:a16="http://schemas.microsoft.com/office/drawing/2014/main" id="{2A64AE08-FDB9-5745-8D6F-051F0D9DBDE0}"/>
                  </a:ext>
                </a:extLst>
              </p:cNvPr>
              <p:cNvSpPr txBox="1"/>
              <p:nvPr/>
            </p:nvSpPr>
            <p:spPr>
              <a:xfrm>
                <a:off x="9693321" y="5880473"/>
                <a:ext cx="588623"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1087</a:t>
                </a:r>
              </a:p>
            </p:txBody>
          </p:sp>
          <p:sp>
            <p:nvSpPr>
              <p:cNvPr id="199" name="TextBox 198">
                <a:extLst>
                  <a:ext uri="{FF2B5EF4-FFF2-40B4-BE49-F238E27FC236}">
                    <a16:creationId xmlns:a16="http://schemas.microsoft.com/office/drawing/2014/main" id="{492EDA2C-C39E-EE4E-AC4F-B0DB0BD3680D}"/>
                  </a:ext>
                </a:extLst>
              </p:cNvPr>
              <p:cNvSpPr txBox="1"/>
              <p:nvPr/>
            </p:nvSpPr>
            <p:spPr>
              <a:xfrm>
                <a:off x="9772216" y="6367840"/>
                <a:ext cx="498855" cy="261610"/>
              </a:xfrm>
              <a:prstGeom prst="rect">
                <a:avLst/>
              </a:prstGeom>
              <a:noFill/>
            </p:spPr>
            <p:txBody>
              <a:bodyPr wrap="none" rtlCol="0">
                <a:spAutoFit/>
              </a:bodyPr>
              <a:lstStyle/>
              <a:p>
                <a:r>
                  <a:rPr lang="en-US" sz="1100" dirty="0">
                    <a:solidFill>
                      <a:schemeClr val="tx1">
                        <a:lumMod val="75000"/>
                        <a:lumOff val="25000"/>
                      </a:schemeClr>
                    </a:solidFill>
                    <a:latin typeface="Century Gothic" panose="020B0502020202020204" pitchFamily="34" charset="0"/>
                  </a:rPr>
                  <a:t>1027</a:t>
                </a:r>
              </a:p>
            </p:txBody>
          </p:sp>
          <p:sp>
            <p:nvSpPr>
              <p:cNvPr id="200" name="TextBox 199">
                <a:extLst>
                  <a:ext uri="{FF2B5EF4-FFF2-40B4-BE49-F238E27FC236}">
                    <a16:creationId xmlns:a16="http://schemas.microsoft.com/office/drawing/2014/main" id="{E2B1BFA4-29EA-1C4F-9C04-70FA8160FC4B}"/>
                  </a:ext>
                </a:extLst>
              </p:cNvPr>
              <p:cNvSpPr txBox="1"/>
              <p:nvPr/>
            </p:nvSpPr>
            <p:spPr>
              <a:xfrm>
                <a:off x="9908199" y="5292826"/>
                <a:ext cx="341760" cy="261610"/>
              </a:xfrm>
              <a:prstGeom prst="rect">
                <a:avLst/>
              </a:prstGeom>
              <a:noFill/>
            </p:spPr>
            <p:txBody>
              <a:bodyPr wrap="none" rtlCol="0">
                <a:spAutoFit/>
              </a:bodyPr>
              <a:lstStyle/>
              <a:p>
                <a:r>
                  <a:rPr lang="en-US" sz="1100" dirty="0">
                    <a:solidFill>
                      <a:srgbClr val="00632E"/>
                    </a:solidFill>
                    <a:latin typeface="Century Gothic" panose="020B0502020202020204" pitchFamily="34" charset="0"/>
                  </a:rPr>
                  <a:t>60</a:t>
                </a:r>
              </a:p>
            </p:txBody>
          </p:sp>
        </p:grpSp>
      </p:grpSp>
      <p:sp>
        <p:nvSpPr>
          <p:cNvPr id="221" name="Rectangle 220">
            <a:extLst>
              <a:ext uri="{FF2B5EF4-FFF2-40B4-BE49-F238E27FC236}">
                <a16:creationId xmlns:a16="http://schemas.microsoft.com/office/drawing/2014/main" id="{35E0D083-19A1-2D4A-A51B-51F698539FEE}"/>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03" name="Slide Number Placeholder 102">
            <a:extLst>
              <a:ext uri="{FF2B5EF4-FFF2-40B4-BE49-F238E27FC236}">
                <a16:creationId xmlns:a16="http://schemas.microsoft.com/office/drawing/2014/main" id="{A4B935C3-EE4E-C74D-9509-4F036D7E38F6}"/>
              </a:ext>
            </a:extLst>
          </p:cNvPr>
          <p:cNvSpPr>
            <a:spLocks noGrp="1"/>
          </p:cNvSpPr>
          <p:nvPr>
            <p:ph type="sldNum" sz="quarter" idx="12"/>
          </p:nvPr>
        </p:nvSpPr>
        <p:spPr/>
        <p:txBody>
          <a:bodyPr/>
          <a:lstStyle/>
          <a:p>
            <a:fld id="{396CE113-FF57-7649-A2EE-772FBDF6E8DF}"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55117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7973E3-D6A8-2E42-934D-994EFE9C6D13}"/>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9" name="Group 8">
            <a:extLst>
              <a:ext uri="{FF2B5EF4-FFF2-40B4-BE49-F238E27FC236}">
                <a16:creationId xmlns:a16="http://schemas.microsoft.com/office/drawing/2014/main" id="{54424DBB-7F54-404D-BE34-5C45E2F0BEA9}"/>
              </a:ext>
            </a:extLst>
          </p:cNvPr>
          <p:cNvGrpSpPr/>
          <p:nvPr/>
        </p:nvGrpSpPr>
        <p:grpSpPr>
          <a:xfrm>
            <a:off x="-19050" y="427105"/>
            <a:ext cx="7911246" cy="830997"/>
            <a:chOff x="-19050" y="427105"/>
            <a:chExt cx="7911246" cy="830997"/>
          </a:xfrm>
        </p:grpSpPr>
        <p:sp>
          <p:nvSpPr>
            <p:cNvPr id="2" name="TextBox 1">
              <a:extLst>
                <a:ext uri="{FF2B5EF4-FFF2-40B4-BE49-F238E27FC236}">
                  <a16:creationId xmlns:a16="http://schemas.microsoft.com/office/drawing/2014/main" id="{E7931057-D83A-3E4F-A24A-9568F80B4E2B}"/>
                </a:ext>
              </a:extLst>
            </p:cNvPr>
            <p:cNvSpPr txBox="1"/>
            <p:nvPr/>
          </p:nvSpPr>
          <p:spPr>
            <a:xfrm>
              <a:off x="2813562" y="427105"/>
              <a:ext cx="5078634" cy="830997"/>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Rural Electrification Fund</a:t>
              </a:r>
            </a:p>
            <a:p>
              <a:pPr algn="r"/>
              <a:r>
                <a:rPr lang="en-US" sz="1600" b="1" dirty="0">
                  <a:solidFill>
                    <a:schemeClr val="tx1">
                      <a:lumMod val="75000"/>
                      <a:lumOff val="25000"/>
                    </a:schemeClr>
                  </a:solidFill>
                  <a:latin typeface="Century Gothic" panose="020B0502020202020204" pitchFamily="34" charset="0"/>
                </a:rPr>
                <a:t>Call 2 </a:t>
              </a:r>
            </a:p>
          </p:txBody>
        </p:sp>
        <p:grpSp>
          <p:nvGrpSpPr>
            <p:cNvPr id="5" name="Group 4">
              <a:extLst>
                <a:ext uri="{FF2B5EF4-FFF2-40B4-BE49-F238E27FC236}">
                  <a16:creationId xmlns:a16="http://schemas.microsoft.com/office/drawing/2014/main" id="{DD001263-D5B3-3549-9BB4-0CF0A288DC81}"/>
                </a:ext>
              </a:extLst>
            </p:cNvPr>
            <p:cNvGrpSpPr/>
            <p:nvPr/>
          </p:nvGrpSpPr>
          <p:grpSpPr>
            <a:xfrm>
              <a:off x="-19050" y="1030930"/>
              <a:ext cx="2962275" cy="0"/>
              <a:chOff x="-19050" y="1030930"/>
              <a:chExt cx="2962275" cy="0"/>
            </a:xfrm>
          </p:grpSpPr>
          <p:cxnSp>
            <p:nvCxnSpPr>
              <p:cNvPr id="6" name="Straight Connector 5">
                <a:extLst>
                  <a:ext uri="{FF2B5EF4-FFF2-40B4-BE49-F238E27FC236}">
                    <a16:creationId xmlns:a16="http://schemas.microsoft.com/office/drawing/2014/main" id="{CB74EEB3-F1B1-C844-B2F9-479E4A7D6235}"/>
                  </a:ext>
                </a:extLst>
              </p:cNvPr>
              <p:cNvCxnSpPr>
                <a:cxnSpLocks/>
              </p:cNvCxnSpPr>
              <p:nvPr/>
            </p:nvCxnSpPr>
            <p:spPr>
              <a:xfrm>
                <a:off x="-19050" y="10309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13C2F3E-9901-3C41-8F99-01E102B38A92}"/>
                  </a:ext>
                </a:extLst>
              </p:cNvPr>
              <p:cNvCxnSpPr>
                <a:cxnSpLocks/>
              </p:cNvCxnSpPr>
              <p:nvPr/>
            </p:nvCxnSpPr>
            <p:spPr>
              <a:xfrm>
                <a:off x="2100943" y="10309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grpSp>
      <p:cxnSp>
        <p:nvCxnSpPr>
          <p:cNvPr id="11" name="Straight Connector 10">
            <a:extLst>
              <a:ext uri="{FF2B5EF4-FFF2-40B4-BE49-F238E27FC236}">
                <a16:creationId xmlns:a16="http://schemas.microsoft.com/office/drawing/2014/main" id="{CCD16324-BD66-834C-AAE9-4FC8984DDDB3}"/>
              </a:ext>
            </a:extLst>
          </p:cNvPr>
          <p:cNvCxnSpPr>
            <a:cxnSpLocks/>
          </p:cNvCxnSpPr>
          <p:nvPr/>
        </p:nvCxnSpPr>
        <p:spPr>
          <a:xfrm>
            <a:off x="4370973" y="3029628"/>
            <a:ext cx="7271433" cy="0"/>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2593F01-5EEB-5349-AAD6-E0CFB1BEBECD}"/>
              </a:ext>
            </a:extLst>
          </p:cNvPr>
          <p:cNvCxnSpPr>
            <a:cxnSpLocks/>
          </p:cNvCxnSpPr>
          <p:nvPr/>
        </p:nvCxnSpPr>
        <p:spPr>
          <a:xfrm>
            <a:off x="4370973" y="4451385"/>
            <a:ext cx="7271433" cy="0"/>
          </a:xfrm>
          <a:prstGeom prst="line">
            <a:avLst/>
          </a:prstGeom>
          <a:ln>
            <a:solidFill>
              <a:srgbClr val="C5C4C3"/>
            </a:solidFill>
          </a:ln>
        </p:spPr>
        <p:style>
          <a:lnRef idx="1">
            <a:schemeClr val="accent1"/>
          </a:lnRef>
          <a:fillRef idx="0">
            <a:schemeClr val="accent1"/>
          </a:fillRef>
          <a:effectRef idx="0">
            <a:schemeClr val="accent1"/>
          </a:effectRef>
          <a:fontRef idx="minor">
            <a:schemeClr val="tx1"/>
          </a:fontRef>
        </p:style>
      </p:cxnSp>
      <p:sp>
        <p:nvSpPr>
          <p:cNvPr id="28" name="Google Shape;1026;p90">
            <a:extLst>
              <a:ext uri="{FF2B5EF4-FFF2-40B4-BE49-F238E27FC236}">
                <a16:creationId xmlns:a16="http://schemas.microsoft.com/office/drawing/2014/main" id="{D3867E5A-CD50-D249-AE64-A039C42C813B}"/>
              </a:ext>
            </a:extLst>
          </p:cNvPr>
          <p:cNvSpPr txBox="1"/>
          <p:nvPr/>
        </p:nvSpPr>
        <p:spPr>
          <a:xfrm>
            <a:off x="4814215" y="1223568"/>
            <a:ext cx="6828191" cy="1742075"/>
          </a:xfrm>
          <a:prstGeom prst="rect">
            <a:avLst/>
          </a:prstGeom>
          <a:noFill/>
          <a:ln>
            <a:noFill/>
          </a:ln>
        </p:spPr>
        <p:txBody>
          <a:bodyPr spcFirstLastPara="1" wrap="square" lIns="91425" tIns="91425" rIns="91425" bIns="91425" anchor="ctr" anchorCtr="0">
            <a:noAutofit/>
          </a:bodyPr>
          <a:lstStyle/>
          <a:p>
            <a:r>
              <a:rPr lang="en-US" sz="1200" dirty="0">
                <a:solidFill>
                  <a:schemeClr val="tx1">
                    <a:lumMod val="75000"/>
                    <a:lumOff val="25000"/>
                  </a:schemeClr>
                </a:solidFill>
                <a:latin typeface="Century Gothic" panose="020B0502020202020204" pitchFamily="34" charset="0"/>
                <a:ea typeface="Roboto"/>
                <a:cs typeface="Roboto"/>
                <a:sym typeface="Roboto"/>
              </a:rPr>
              <a:t>REF Call 2 will be carried out in two phases:</a:t>
            </a:r>
          </a:p>
          <a:p>
            <a:endParaRPr lang="en-US" sz="800" dirty="0">
              <a:solidFill>
                <a:schemeClr val="tx1">
                  <a:lumMod val="75000"/>
                  <a:lumOff val="25000"/>
                </a:schemeClr>
              </a:solidFill>
              <a:latin typeface="Century Gothic" panose="020B0502020202020204" pitchFamily="34" charset="0"/>
              <a:ea typeface="Roboto"/>
              <a:cs typeface="Roboto"/>
              <a:sym typeface="Roboto"/>
            </a:endParaRPr>
          </a:p>
          <a:p>
            <a:pPr marL="171450" indent="-171450">
              <a:buFont typeface="Arial" panose="020B0604020202020204" pitchFamily="34" charset="0"/>
              <a:buChar char="•"/>
            </a:pPr>
            <a:r>
              <a:rPr lang="en-US" sz="1200" b="1" dirty="0">
                <a:solidFill>
                  <a:schemeClr val="tx1">
                    <a:lumMod val="75000"/>
                    <a:lumOff val="25000"/>
                  </a:schemeClr>
                </a:solidFill>
                <a:latin typeface="Century Gothic" panose="020B0502020202020204" pitchFamily="34" charset="0"/>
                <a:ea typeface="Roboto"/>
                <a:cs typeface="Roboto"/>
                <a:sym typeface="Roboto"/>
              </a:rPr>
              <a:t>Phase 1 – Infrastructure projects </a:t>
            </a:r>
            <a:r>
              <a:rPr lang="en-US" sz="1200" dirty="0">
                <a:solidFill>
                  <a:schemeClr val="tx1">
                    <a:lumMod val="75000"/>
                    <a:lumOff val="25000"/>
                  </a:schemeClr>
                </a:solidFill>
                <a:latin typeface="Century Gothic" panose="020B0502020202020204" pitchFamily="34" charset="0"/>
                <a:ea typeface="Roboto"/>
                <a:cs typeface="Roboto"/>
                <a:sym typeface="Roboto"/>
              </a:rPr>
              <a:t>(grid extension, Isolated mini grids and ICMG); </a:t>
            </a:r>
            <a:r>
              <a:rPr lang="en-US" sz="1200" b="1" dirty="0">
                <a:solidFill>
                  <a:schemeClr val="tx1">
                    <a:lumMod val="75000"/>
                    <a:lumOff val="25000"/>
                  </a:schemeClr>
                </a:solidFill>
                <a:latin typeface="Century Gothic" panose="020B0502020202020204" pitchFamily="34" charset="0"/>
                <a:ea typeface="Roboto"/>
                <a:cs typeface="Roboto"/>
                <a:sym typeface="Roboto"/>
              </a:rPr>
              <a:t>and Non infrastructural projects</a:t>
            </a:r>
            <a:r>
              <a:rPr lang="en-US" sz="1200" dirty="0">
                <a:solidFill>
                  <a:schemeClr val="tx1">
                    <a:lumMod val="75000"/>
                    <a:lumOff val="25000"/>
                  </a:schemeClr>
                </a:solidFill>
                <a:latin typeface="Century Gothic" panose="020B0502020202020204" pitchFamily="34" charset="0"/>
                <a:ea typeface="Roboto"/>
                <a:cs typeface="Roboto"/>
                <a:sym typeface="Roboto"/>
              </a:rPr>
              <a:t> ( SHS and SHS for productive use)</a:t>
            </a:r>
          </a:p>
          <a:p>
            <a:pPr marL="171450" indent="-171450">
              <a:buFont typeface="Arial" panose="020B0604020202020204" pitchFamily="34" charset="0"/>
              <a:buChar char="•"/>
            </a:pPr>
            <a:endParaRPr lang="en-US" sz="600" dirty="0">
              <a:solidFill>
                <a:schemeClr val="tx1">
                  <a:lumMod val="75000"/>
                  <a:lumOff val="25000"/>
                </a:schemeClr>
              </a:solidFill>
              <a:latin typeface="Century Gothic" panose="020B0502020202020204" pitchFamily="34" charset="0"/>
              <a:ea typeface="Roboto"/>
              <a:cs typeface="Roboto"/>
              <a:sym typeface="Roboto"/>
            </a:endParaRPr>
          </a:p>
          <a:p>
            <a:pPr marL="171450" indent="-171450">
              <a:buFont typeface="Arial" panose="020B0604020202020204" pitchFamily="34" charset="0"/>
              <a:buChar char="•"/>
            </a:pPr>
            <a:r>
              <a:rPr lang="en-US" sz="1200" b="1" dirty="0">
                <a:solidFill>
                  <a:schemeClr val="tx1">
                    <a:lumMod val="75000"/>
                    <a:lumOff val="25000"/>
                  </a:schemeClr>
                </a:solidFill>
                <a:latin typeface="Century Gothic" panose="020B0502020202020204" pitchFamily="34" charset="0"/>
                <a:ea typeface="Roboto"/>
                <a:cs typeface="Roboto"/>
                <a:sym typeface="Roboto"/>
              </a:rPr>
              <a:t>Phase 2 – Innovation </a:t>
            </a:r>
            <a:r>
              <a:rPr lang="en-US" sz="1200" dirty="0">
                <a:solidFill>
                  <a:schemeClr val="tx1">
                    <a:lumMod val="75000"/>
                    <a:lumOff val="25000"/>
                  </a:schemeClr>
                </a:solidFill>
                <a:latin typeface="Century Gothic" panose="020B0502020202020204" pitchFamily="34" charset="0"/>
                <a:ea typeface="Roboto"/>
                <a:cs typeface="Roboto"/>
                <a:sym typeface="Roboto"/>
              </a:rPr>
              <a:t>(start ups, Innovation hubs, University research calls, Hackathons etc.); and </a:t>
            </a:r>
            <a:r>
              <a:rPr lang="en-US" sz="1200" b="1" dirty="0">
                <a:solidFill>
                  <a:schemeClr val="tx1">
                    <a:lumMod val="75000"/>
                    <a:lumOff val="25000"/>
                  </a:schemeClr>
                </a:solidFill>
                <a:latin typeface="Century Gothic" panose="020B0502020202020204" pitchFamily="34" charset="0"/>
                <a:ea typeface="Roboto"/>
                <a:cs typeface="Roboto"/>
                <a:sym typeface="Roboto"/>
              </a:rPr>
              <a:t>State Government Matching fund </a:t>
            </a:r>
            <a:r>
              <a:rPr lang="en-US" sz="1200" dirty="0">
                <a:solidFill>
                  <a:schemeClr val="tx1">
                    <a:lumMod val="75000"/>
                    <a:lumOff val="25000"/>
                  </a:schemeClr>
                </a:solidFill>
                <a:latin typeface="Century Gothic" panose="020B0502020202020204" pitchFamily="34" charset="0"/>
                <a:ea typeface="Roboto"/>
                <a:cs typeface="Roboto"/>
                <a:sym typeface="Roboto"/>
              </a:rPr>
              <a:t>(REUCS supports via promotions department)</a:t>
            </a:r>
            <a:endParaRPr sz="1200" dirty="0">
              <a:solidFill>
                <a:schemeClr val="tx1">
                  <a:lumMod val="75000"/>
                  <a:lumOff val="25000"/>
                </a:schemeClr>
              </a:solidFill>
              <a:latin typeface="Century Gothic" panose="020B0502020202020204" pitchFamily="34" charset="0"/>
              <a:ea typeface="Roboto"/>
              <a:cs typeface="Roboto"/>
              <a:sym typeface="Roboto"/>
            </a:endParaRPr>
          </a:p>
        </p:txBody>
      </p:sp>
      <p:graphicFrame>
        <p:nvGraphicFramePr>
          <p:cNvPr id="40" name="Chart 39">
            <a:extLst>
              <a:ext uri="{FF2B5EF4-FFF2-40B4-BE49-F238E27FC236}">
                <a16:creationId xmlns:a16="http://schemas.microsoft.com/office/drawing/2014/main" id="{E3C3F0FD-3626-7343-93D1-57A19BD25740}"/>
              </a:ext>
            </a:extLst>
          </p:cNvPr>
          <p:cNvGraphicFramePr/>
          <p:nvPr/>
        </p:nvGraphicFramePr>
        <p:xfrm>
          <a:off x="4871232" y="3383440"/>
          <a:ext cx="7673756" cy="1283895"/>
        </p:xfrm>
        <a:graphic>
          <a:graphicData uri="http://schemas.openxmlformats.org/drawingml/2006/chart">
            <c:chart xmlns:c="http://schemas.openxmlformats.org/drawingml/2006/chart" xmlns:r="http://schemas.openxmlformats.org/officeDocument/2006/relationships" r:id="rId3"/>
          </a:graphicData>
        </a:graphic>
      </p:graphicFrame>
      <p:sp>
        <p:nvSpPr>
          <p:cNvPr id="42" name="Left Brace 41">
            <a:extLst>
              <a:ext uri="{FF2B5EF4-FFF2-40B4-BE49-F238E27FC236}">
                <a16:creationId xmlns:a16="http://schemas.microsoft.com/office/drawing/2014/main" id="{571F6550-60E1-2742-973C-01A2C1796065}"/>
              </a:ext>
            </a:extLst>
          </p:cNvPr>
          <p:cNvSpPr/>
          <p:nvPr/>
        </p:nvSpPr>
        <p:spPr>
          <a:xfrm rot="5400000">
            <a:off x="7988775" y="379644"/>
            <a:ext cx="337293" cy="6271321"/>
          </a:xfrm>
          <a:prstGeom prst="leftBrace">
            <a:avLst/>
          </a:prstGeom>
          <a:ln>
            <a:solidFill>
              <a:srgbClr val="C5C4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TextBox 40">
            <a:extLst>
              <a:ext uri="{FF2B5EF4-FFF2-40B4-BE49-F238E27FC236}">
                <a16:creationId xmlns:a16="http://schemas.microsoft.com/office/drawing/2014/main" id="{CCF9C01D-6D3B-B543-A702-7F631FA1C2EF}"/>
              </a:ext>
            </a:extLst>
          </p:cNvPr>
          <p:cNvSpPr txBox="1"/>
          <p:nvPr/>
        </p:nvSpPr>
        <p:spPr>
          <a:xfrm>
            <a:off x="6679023" y="3065060"/>
            <a:ext cx="3156633" cy="307777"/>
          </a:xfrm>
          <a:prstGeom prst="rect">
            <a:avLst/>
          </a:prstGeom>
          <a:noFill/>
        </p:spPr>
        <p:txBody>
          <a:bodyPr wrap="none" rtlCol="0">
            <a:spAutoFit/>
          </a:bodyPr>
          <a:lstStyle/>
          <a:p>
            <a:r>
              <a:rPr lang="en-US" sz="1400" b="1" dirty="0">
                <a:solidFill>
                  <a:schemeClr val="tx1">
                    <a:lumMod val="75000"/>
                    <a:lumOff val="25000"/>
                  </a:schemeClr>
                </a:solidFill>
                <a:latin typeface="Century Gothic" panose="020B0502020202020204" pitchFamily="34" charset="0"/>
              </a:rPr>
              <a:t>NGN 3 billion total funds allocated</a:t>
            </a:r>
          </a:p>
        </p:txBody>
      </p:sp>
      <p:sp>
        <p:nvSpPr>
          <p:cNvPr id="45" name="TextBox 44">
            <a:extLst>
              <a:ext uri="{FF2B5EF4-FFF2-40B4-BE49-F238E27FC236}">
                <a16:creationId xmlns:a16="http://schemas.microsoft.com/office/drawing/2014/main" id="{241C9401-EBCE-F745-A649-87B5E64A4542}"/>
              </a:ext>
            </a:extLst>
          </p:cNvPr>
          <p:cNvSpPr txBox="1"/>
          <p:nvPr/>
        </p:nvSpPr>
        <p:spPr>
          <a:xfrm>
            <a:off x="5677024" y="3886621"/>
            <a:ext cx="2685351" cy="261610"/>
          </a:xfrm>
          <a:prstGeom prst="rect">
            <a:avLst/>
          </a:prstGeom>
          <a:noFill/>
        </p:spPr>
        <p:txBody>
          <a:bodyPr wrap="none" rtlCol="0">
            <a:spAutoFit/>
          </a:bodyPr>
          <a:lstStyle/>
          <a:p>
            <a:r>
              <a:rPr lang="en-US" sz="1100" b="1" dirty="0">
                <a:solidFill>
                  <a:schemeClr val="bg1"/>
                </a:solidFill>
                <a:latin typeface="Century Gothic" panose="020B0502020202020204" pitchFamily="34" charset="0"/>
              </a:rPr>
              <a:t>NGN 2.4 billion allocated for phase 1</a:t>
            </a:r>
          </a:p>
        </p:txBody>
      </p:sp>
      <p:grpSp>
        <p:nvGrpSpPr>
          <p:cNvPr id="12" name="Group 11">
            <a:extLst>
              <a:ext uri="{FF2B5EF4-FFF2-40B4-BE49-F238E27FC236}">
                <a16:creationId xmlns:a16="http://schemas.microsoft.com/office/drawing/2014/main" id="{030D7F08-4AAA-8B44-899E-A3DBDE0F4C1F}"/>
              </a:ext>
            </a:extLst>
          </p:cNvPr>
          <p:cNvGrpSpPr/>
          <p:nvPr/>
        </p:nvGrpSpPr>
        <p:grpSpPr>
          <a:xfrm>
            <a:off x="7537847" y="4490737"/>
            <a:ext cx="1811714" cy="1226634"/>
            <a:chOff x="7184859" y="4923011"/>
            <a:chExt cx="1811714" cy="1226634"/>
          </a:xfrm>
        </p:grpSpPr>
        <p:pic>
          <p:nvPicPr>
            <p:cNvPr id="54" name="Graphic 53" descr="Solar Panels with solid fill">
              <a:extLst>
                <a:ext uri="{FF2B5EF4-FFF2-40B4-BE49-F238E27FC236}">
                  <a16:creationId xmlns:a16="http://schemas.microsoft.com/office/drawing/2014/main" id="{E01426E8-1353-E545-8FBC-ECB114D87C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35969" y="4923011"/>
              <a:ext cx="780703" cy="780703"/>
            </a:xfrm>
            <a:prstGeom prst="rect">
              <a:avLst/>
            </a:prstGeom>
          </p:spPr>
        </p:pic>
        <p:sp>
          <p:nvSpPr>
            <p:cNvPr id="58" name="TextBox 57">
              <a:extLst>
                <a:ext uri="{FF2B5EF4-FFF2-40B4-BE49-F238E27FC236}">
                  <a16:creationId xmlns:a16="http://schemas.microsoft.com/office/drawing/2014/main" id="{3971A3C1-65BD-734E-BE6B-FFD717AB55CB}"/>
                </a:ext>
              </a:extLst>
            </p:cNvPr>
            <p:cNvSpPr txBox="1"/>
            <p:nvPr/>
          </p:nvSpPr>
          <p:spPr>
            <a:xfrm>
              <a:off x="7184859" y="5672591"/>
              <a:ext cx="1811714" cy="477054"/>
            </a:xfrm>
            <a:prstGeom prst="rect">
              <a:avLst/>
            </a:prstGeom>
            <a:noFill/>
          </p:spPr>
          <p:txBody>
            <a:bodyPr wrap="none" rtlCol="0">
              <a:spAutoFit/>
            </a:bodyPr>
            <a:lstStyle/>
            <a:p>
              <a:pPr algn="ctr"/>
              <a:r>
                <a:rPr lang="en-US" sz="1400" b="1" dirty="0">
                  <a:solidFill>
                    <a:schemeClr val="tx1">
                      <a:lumMod val="75000"/>
                      <a:lumOff val="25000"/>
                    </a:schemeClr>
                  </a:solidFill>
                  <a:latin typeface="Century Gothic" panose="020B0502020202020204" pitchFamily="34" charset="0"/>
                </a:rPr>
                <a:t>2,570 KW</a:t>
              </a:r>
            </a:p>
            <a:p>
              <a:pPr algn="ctr"/>
              <a:r>
                <a:rPr lang="en-US" sz="1100" dirty="0">
                  <a:solidFill>
                    <a:schemeClr val="tx1">
                      <a:lumMod val="75000"/>
                      <a:lumOff val="25000"/>
                    </a:schemeClr>
                  </a:solidFill>
                  <a:latin typeface="Century Gothic" panose="020B0502020202020204" pitchFamily="34" charset="0"/>
                </a:rPr>
                <a:t>capacity to be installed</a:t>
              </a:r>
            </a:p>
          </p:txBody>
        </p:sp>
      </p:grpSp>
      <p:sp>
        <p:nvSpPr>
          <p:cNvPr id="32" name="TextBox 31">
            <a:extLst>
              <a:ext uri="{FF2B5EF4-FFF2-40B4-BE49-F238E27FC236}">
                <a16:creationId xmlns:a16="http://schemas.microsoft.com/office/drawing/2014/main" id="{D7CE278B-78F5-6F4A-BB7F-AB87707E4340}"/>
              </a:ext>
            </a:extLst>
          </p:cNvPr>
          <p:cNvSpPr txBox="1"/>
          <p:nvPr/>
        </p:nvSpPr>
        <p:spPr>
          <a:xfrm>
            <a:off x="9096329" y="3821010"/>
            <a:ext cx="1342974" cy="377260"/>
          </a:xfrm>
          <a:prstGeom prst="rect">
            <a:avLst/>
          </a:prstGeom>
          <a:noFill/>
        </p:spPr>
        <p:txBody>
          <a:bodyPr wrap="square" rtlCol="0">
            <a:spAutoFit/>
          </a:bodyPr>
          <a:lstStyle/>
          <a:p>
            <a:r>
              <a:rPr lang="en-US" sz="900" b="1" dirty="0">
                <a:solidFill>
                  <a:schemeClr val="bg1"/>
                </a:solidFill>
                <a:latin typeface="Century Gothic" panose="020B0502020202020204" pitchFamily="34" charset="0"/>
              </a:rPr>
              <a:t>NGN 300million to REF innovation hub</a:t>
            </a:r>
          </a:p>
        </p:txBody>
      </p:sp>
      <p:sp>
        <p:nvSpPr>
          <p:cNvPr id="33" name="TextBox 32">
            <a:extLst>
              <a:ext uri="{FF2B5EF4-FFF2-40B4-BE49-F238E27FC236}">
                <a16:creationId xmlns:a16="http://schemas.microsoft.com/office/drawing/2014/main" id="{CDD6083A-0594-024F-ABB7-EBFC23DA417D}"/>
              </a:ext>
            </a:extLst>
          </p:cNvPr>
          <p:cNvSpPr txBox="1"/>
          <p:nvPr/>
        </p:nvSpPr>
        <p:spPr>
          <a:xfrm>
            <a:off x="10364758" y="3800590"/>
            <a:ext cx="1277648" cy="461665"/>
          </a:xfrm>
          <a:prstGeom prst="rect">
            <a:avLst/>
          </a:prstGeom>
          <a:noFill/>
        </p:spPr>
        <p:txBody>
          <a:bodyPr wrap="square" rtlCol="0">
            <a:spAutoFit/>
          </a:bodyPr>
          <a:lstStyle/>
          <a:p>
            <a:r>
              <a:rPr lang="en-US" sz="800" b="1" dirty="0">
                <a:solidFill>
                  <a:schemeClr val="bg1"/>
                </a:solidFill>
                <a:latin typeface="Century Gothic" panose="020B0502020202020204" pitchFamily="34" charset="0"/>
              </a:rPr>
              <a:t>NGN 300million to State Gov Matching fund</a:t>
            </a:r>
          </a:p>
        </p:txBody>
      </p:sp>
      <p:sp>
        <p:nvSpPr>
          <p:cNvPr id="8" name="Rectangle 7">
            <a:extLst>
              <a:ext uri="{FF2B5EF4-FFF2-40B4-BE49-F238E27FC236}">
                <a16:creationId xmlns:a16="http://schemas.microsoft.com/office/drawing/2014/main" id="{E294CE3B-F31C-0A47-B2BF-908C675B0C93}"/>
              </a:ext>
            </a:extLst>
          </p:cNvPr>
          <p:cNvSpPr/>
          <p:nvPr/>
        </p:nvSpPr>
        <p:spPr>
          <a:xfrm>
            <a:off x="9973742" y="3592238"/>
            <a:ext cx="712054" cy="261610"/>
          </a:xfrm>
          <a:prstGeom prst="rect">
            <a:avLst/>
          </a:prstGeom>
        </p:spPr>
        <p:txBody>
          <a:bodyPr wrap="none">
            <a:spAutoFit/>
          </a:bodyPr>
          <a:lstStyle/>
          <a:p>
            <a:r>
              <a:rPr lang="en-US" sz="1100" b="1" dirty="0">
                <a:solidFill>
                  <a:schemeClr val="tx1">
                    <a:lumMod val="75000"/>
                    <a:lumOff val="25000"/>
                  </a:schemeClr>
                </a:solidFill>
                <a:latin typeface="Century Gothic" panose="020B0502020202020204" pitchFamily="34" charset="0"/>
              </a:rPr>
              <a:t>Phase 2</a:t>
            </a:r>
            <a:endParaRPr lang="en-US" sz="1100" dirty="0">
              <a:solidFill>
                <a:schemeClr val="tx1">
                  <a:lumMod val="75000"/>
                  <a:lumOff val="25000"/>
                </a:schemeClr>
              </a:solidFill>
            </a:endParaRPr>
          </a:p>
        </p:txBody>
      </p:sp>
      <p:grpSp>
        <p:nvGrpSpPr>
          <p:cNvPr id="16" name="Group 15">
            <a:extLst>
              <a:ext uri="{FF2B5EF4-FFF2-40B4-BE49-F238E27FC236}">
                <a16:creationId xmlns:a16="http://schemas.microsoft.com/office/drawing/2014/main" id="{E7E5D3D3-155D-2F41-A0A6-1ECE1D760194}"/>
              </a:ext>
            </a:extLst>
          </p:cNvPr>
          <p:cNvGrpSpPr/>
          <p:nvPr/>
        </p:nvGrpSpPr>
        <p:grpSpPr>
          <a:xfrm>
            <a:off x="9800671" y="4602679"/>
            <a:ext cx="1410964" cy="1110617"/>
            <a:chOff x="9447683" y="5034953"/>
            <a:chExt cx="1410964" cy="1110617"/>
          </a:xfrm>
        </p:grpSpPr>
        <p:grpSp>
          <p:nvGrpSpPr>
            <p:cNvPr id="35" name="Group 34">
              <a:extLst>
                <a:ext uri="{FF2B5EF4-FFF2-40B4-BE49-F238E27FC236}">
                  <a16:creationId xmlns:a16="http://schemas.microsoft.com/office/drawing/2014/main" id="{EF492D70-3FE5-1647-91B0-2984D2EA2E74}"/>
                </a:ext>
              </a:extLst>
            </p:cNvPr>
            <p:cNvGrpSpPr/>
            <p:nvPr/>
          </p:nvGrpSpPr>
          <p:grpSpPr>
            <a:xfrm>
              <a:off x="9651541" y="5034953"/>
              <a:ext cx="968689" cy="682197"/>
              <a:chOff x="1703184" y="-1668018"/>
              <a:chExt cx="968703" cy="682208"/>
            </a:xfrm>
            <a:solidFill>
              <a:schemeClr val="tx1">
                <a:lumMod val="50000"/>
                <a:lumOff val="50000"/>
              </a:schemeClr>
            </a:solidFill>
          </p:grpSpPr>
          <p:pic>
            <p:nvPicPr>
              <p:cNvPr id="36" name="Graphic 35" descr="Neighbourhood">
                <a:extLst>
                  <a:ext uri="{FF2B5EF4-FFF2-40B4-BE49-F238E27FC236}">
                    <a16:creationId xmlns:a16="http://schemas.microsoft.com/office/drawing/2014/main" id="{BE1CE1E8-6AAF-8544-8734-944BF82A01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03184" y="-1668018"/>
                <a:ext cx="682208" cy="682208"/>
              </a:xfrm>
              <a:prstGeom prst="rect">
                <a:avLst/>
              </a:prstGeom>
            </p:spPr>
          </p:pic>
          <p:pic>
            <p:nvPicPr>
              <p:cNvPr id="37" name="Graphic 36" descr="Solar Panels">
                <a:extLst>
                  <a:ext uri="{FF2B5EF4-FFF2-40B4-BE49-F238E27FC236}">
                    <a16:creationId xmlns:a16="http://schemas.microsoft.com/office/drawing/2014/main" id="{4B7EFF5B-58D6-5F40-A3ED-7EC14F0A8D4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84680" y="-1634831"/>
                <a:ext cx="387207" cy="387206"/>
              </a:xfrm>
              <a:prstGeom prst="rect">
                <a:avLst/>
              </a:prstGeom>
            </p:spPr>
          </p:pic>
        </p:grpSp>
        <p:sp>
          <p:nvSpPr>
            <p:cNvPr id="38" name="TextBox 37">
              <a:extLst>
                <a:ext uri="{FF2B5EF4-FFF2-40B4-BE49-F238E27FC236}">
                  <a16:creationId xmlns:a16="http://schemas.microsoft.com/office/drawing/2014/main" id="{25E190D6-9C91-FF4B-A9EE-B9E561C0629D}"/>
                </a:ext>
              </a:extLst>
            </p:cNvPr>
            <p:cNvSpPr txBox="1"/>
            <p:nvPr/>
          </p:nvSpPr>
          <p:spPr>
            <a:xfrm>
              <a:off x="9447683" y="5668516"/>
              <a:ext cx="1410964" cy="477054"/>
            </a:xfrm>
            <a:prstGeom prst="rect">
              <a:avLst/>
            </a:prstGeom>
            <a:noFill/>
          </p:spPr>
          <p:txBody>
            <a:bodyPr wrap="none" rtlCol="0">
              <a:spAutoFit/>
            </a:bodyPr>
            <a:lstStyle/>
            <a:p>
              <a:pPr algn="ctr"/>
              <a:r>
                <a:rPr lang="en-US" sz="1400" b="1" dirty="0">
                  <a:solidFill>
                    <a:schemeClr val="tx1">
                      <a:lumMod val="75000"/>
                      <a:lumOff val="25000"/>
                    </a:schemeClr>
                  </a:solidFill>
                  <a:latin typeface="Century Gothic" panose="020B0502020202020204" pitchFamily="34" charset="0"/>
                </a:rPr>
                <a:t>29</a:t>
              </a:r>
            </a:p>
            <a:p>
              <a:pPr algn="ctr"/>
              <a:r>
                <a:rPr lang="en-US" sz="1100" dirty="0">
                  <a:solidFill>
                    <a:schemeClr val="tx1">
                      <a:lumMod val="75000"/>
                      <a:lumOff val="25000"/>
                    </a:schemeClr>
                  </a:solidFill>
                  <a:latin typeface="Century Gothic" panose="020B0502020202020204" pitchFamily="34" charset="0"/>
                </a:rPr>
                <a:t>Mini grids installed</a:t>
              </a:r>
            </a:p>
          </p:txBody>
        </p:sp>
      </p:grpSp>
      <p:sp>
        <p:nvSpPr>
          <p:cNvPr id="20" name="Slide Number Placeholder 19">
            <a:extLst>
              <a:ext uri="{FF2B5EF4-FFF2-40B4-BE49-F238E27FC236}">
                <a16:creationId xmlns:a16="http://schemas.microsoft.com/office/drawing/2014/main" id="{E56BDF1E-2730-214E-9E5C-59D29358ED4B}"/>
              </a:ext>
            </a:extLst>
          </p:cNvPr>
          <p:cNvSpPr>
            <a:spLocks noGrp="1"/>
          </p:cNvSpPr>
          <p:nvPr>
            <p:ph type="sldNum" sz="quarter" idx="12"/>
          </p:nvPr>
        </p:nvSpPr>
        <p:spPr/>
        <p:txBody>
          <a:bodyPr/>
          <a:lstStyle/>
          <a:p>
            <a:fld id="{396CE113-FF57-7649-A2EE-772FBDF6E8DF}" type="slidenum">
              <a:rPr lang="en-US" smtClean="0">
                <a:solidFill>
                  <a:schemeClr val="tx1"/>
                </a:solidFill>
              </a:rPr>
              <a:t>7</a:t>
            </a:fld>
            <a:endParaRPr lang="en-US" dirty="0">
              <a:solidFill>
                <a:schemeClr val="tx1"/>
              </a:solidFill>
            </a:endParaRPr>
          </a:p>
        </p:txBody>
      </p:sp>
      <p:grpSp>
        <p:nvGrpSpPr>
          <p:cNvPr id="23" name="Group 22">
            <a:extLst>
              <a:ext uri="{FF2B5EF4-FFF2-40B4-BE49-F238E27FC236}">
                <a16:creationId xmlns:a16="http://schemas.microsoft.com/office/drawing/2014/main" id="{956DC86B-946B-9244-9AEE-CD5B36140E8F}"/>
              </a:ext>
            </a:extLst>
          </p:cNvPr>
          <p:cNvGrpSpPr/>
          <p:nvPr/>
        </p:nvGrpSpPr>
        <p:grpSpPr>
          <a:xfrm>
            <a:off x="4045312" y="3146615"/>
            <a:ext cx="651323" cy="651323"/>
            <a:chOff x="3291657" y="-1346626"/>
            <a:chExt cx="835956" cy="835956"/>
          </a:xfrm>
        </p:grpSpPr>
        <p:sp>
          <p:nvSpPr>
            <p:cNvPr id="24" name="Oval 23">
              <a:extLst>
                <a:ext uri="{FF2B5EF4-FFF2-40B4-BE49-F238E27FC236}">
                  <a16:creationId xmlns:a16="http://schemas.microsoft.com/office/drawing/2014/main" id="{02688AC7-3280-2848-86CC-05A880ACEFA0}"/>
                </a:ext>
              </a:extLst>
            </p:cNvPr>
            <p:cNvSpPr/>
            <p:nvPr/>
          </p:nvSpPr>
          <p:spPr>
            <a:xfrm>
              <a:off x="3291657" y="-1346626"/>
              <a:ext cx="835956" cy="835956"/>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oney with solid fill">
              <a:extLst>
                <a:ext uri="{FF2B5EF4-FFF2-40B4-BE49-F238E27FC236}">
                  <a16:creationId xmlns:a16="http://schemas.microsoft.com/office/drawing/2014/main" id="{8977D7D9-D91A-6544-9919-0F5208F8EA0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60874" y="-1314606"/>
              <a:ext cx="697522" cy="697522"/>
            </a:xfrm>
            <a:prstGeom prst="rect">
              <a:avLst/>
            </a:prstGeom>
          </p:spPr>
        </p:pic>
      </p:grpSp>
      <p:grpSp>
        <p:nvGrpSpPr>
          <p:cNvPr id="13" name="Group 12">
            <a:extLst>
              <a:ext uri="{FF2B5EF4-FFF2-40B4-BE49-F238E27FC236}">
                <a16:creationId xmlns:a16="http://schemas.microsoft.com/office/drawing/2014/main" id="{9B6D78E9-1E7E-A042-A6A4-B557970A56C3}"/>
              </a:ext>
            </a:extLst>
          </p:cNvPr>
          <p:cNvGrpSpPr/>
          <p:nvPr/>
        </p:nvGrpSpPr>
        <p:grpSpPr>
          <a:xfrm>
            <a:off x="4045312" y="4696805"/>
            <a:ext cx="651323" cy="651323"/>
            <a:chOff x="1031586" y="3033440"/>
            <a:chExt cx="675269" cy="675269"/>
          </a:xfrm>
        </p:grpSpPr>
        <p:sp>
          <p:nvSpPr>
            <p:cNvPr id="14" name="Oval 13">
              <a:extLst>
                <a:ext uri="{FF2B5EF4-FFF2-40B4-BE49-F238E27FC236}">
                  <a16:creationId xmlns:a16="http://schemas.microsoft.com/office/drawing/2014/main" id="{5E93066D-FDA5-AD40-9A9C-ECD54A36472C}"/>
                </a:ext>
              </a:extLst>
            </p:cNvPr>
            <p:cNvSpPr/>
            <p:nvPr/>
          </p:nvSpPr>
          <p:spPr>
            <a:xfrm>
              <a:off x="1031586" y="3033440"/>
              <a:ext cx="675269" cy="675269"/>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Bullseye with solid fill">
              <a:extLst>
                <a:ext uri="{FF2B5EF4-FFF2-40B4-BE49-F238E27FC236}">
                  <a16:creationId xmlns:a16="http://schemas.microsoft.com/office/drawing/2014/main" id="{B6FE1C39-9FFF-1043-BAAC-3B473A58943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09156" y="3106932"/>
              <a:ext cx="525885" cy="525885"/>
            </a:xfrm>
            <a:prstGeom prst="rect">
              <a:avLst/>
            </a:prstGeom>
          </p:spPr>
        </p:pic>
      </p:grpSp>
      <p:pic>
        <p:nvPicPr>
          <p:cNvPr id="50" name="Picture 49" descr="A picture containing food&#10;&#10;Description automatically generated">
            <a:extLst>
              <a:ext uri="{FF2B5EF4-FFF2-40B4-BE49-F238E27FC236}">
                <a16:creationId xmlns:a16="http://schemas.microsoft.com/office/drawing/2014/main" id="{69469A6A-4F26-414A-9E7C-52A8D740A86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pic>
        <p:nvPicPr>
          <p:cNvPr id="29" name="Picture 28">
            <a:extLst>
              <a:ext uri="{FF2B5EF4-FFF2-40B4-BE49-F238E27FC236}">
                <a16:creationId xmlns:a16="http://schemas.microsoft.com/office/drawing/2014/main" id="{A9B11F28-8B3E-8841-AD42-C416406C48BE}"/>
              </a:ext>
            </a:extLst>
          </p:cNvPr>
          <p:cNvPicPr>
            <a:picLocks noChangeAspect="1"/>
          </p:cNvPicPr>
          <p:nvPr/>
        </p:nvPicPr>
        <p:blipFill>
          <a:blip r:embed="rId13"/>
          <a:stretch>
            <a:fillRect/>
          </a:stretch>
        </p:blipFill>
        <p:spPr>
          <a:xfrm>
            <a:off x="915614" y="5840855"/>
            <a:ext cx="10632999" cy="263356"/>
          </a:xfrm>
          <a:prstGeom prst="rect">
            <a:avLst/>
          </a:prstGeom>
        </p:spPr>
      </p:pic>
      <p:pic>
        <p:nvPicPr>
          <p:cNvPr id="43" name="Picture 42">
            <a:extLst>
              <a:ext uri="{FF2B5EF4-FFF2-40B4-BE49-F238E27FC236}">
                <a16:creationId xmlns:a16="http://schemas.microsoft.com/office/drawing/2014/main" id="{E53CFA32-373D-9741-9766-4B7F2A080D51}"/>
              </a:ext>
            </a:extLst>
          </p:cNvPr>
          <p:cNvPicPr>
            <a:picLocks noChangeAspect="1"/>
          </p:cNvPicPr>
          <p:nvPr/>
        </p:nvPicPr>
        <p:blipFill>
          <a:blip r:embed="rId14"/>
          <a:stretch>
            <a:fillRect/>
          </a:stretch>
        </p:blipFill>
        <p:spPr>
          <a:xfrm>
            <a:off x="2366623" y="6158097"/>
            <a:ext cx="9181990" cy="274602"/>
          </a:xfrm>
          <a:prstGeom prst="rect">
            <a:avLst/>
          </a:prstGeom>
        </p:spPr>
      </p:pic>
      <p:grpSp>
        <p:nvGrpSpPr>
          <p:cNvPr id="51" name="Group 50">
            <a:extLst>
              <a:ext uri="{FF2B5EF4-FFF2-40B4-BE49-F238E27FC236}">
                <a16:creationId xmlns:a16="http://schemas.microsoft.com/office/drawing/2014/main" id="{9741891F-3781-A64C-9D1E-E95DDC21E037}"/>
              </a:ext>
            </a:extLst>
          </p:cNvPr>
          <p:cNvGrpSpPr/>
          <p:nvPr/>
        </p:nvGrpSpPr>
        <p:grpSpPr>
          <a:xfrm>
            <a:off x="379027" y="2016940"/>
            <a:ext cx="3545596" cy="2852709"/>
            <a:chOff x="1113272" y="1506428"/>
            <a:chExt cx="3540938" cy="2971433"/>
          </a:xfrm>
        </p:grpSpPr>
        <p:sp>
          <p:nvSpPr>
            <p:cNvPr id="52" name="Freeform 59">
              <a:extLst>
                <a:ext uri="{FF2B5EF4-FFF2-40B4-BE49-F238E27FC236}">
                  <a16:creationId xmlns:a16="http://schemas.microsoft.com/office/drawing/2014/main" id="{56B05EE8-1E25-2A4E-93AB-03B4372BA8AE}"/>
                </a:ext>
              </a:extLst>
            </p:cNvPr>
            <p:cNvSpPr>
              <a:spLocks/>
            </p:cNvSpPr>
            <p:nvPr/>
          </p:nvSpPr>
          <p:spPr bwMode="auto">
            <a:xfrm>
              <a:off x="1588351" y="1506428"/>
              <a:ext cx="708926" cy="554624"/>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3" name="Freeform 60">
              <a:extLst>
                <a:ext uri="{FF2B5EF4-FFF2-40B4-BE49-F238E27FC236}">
                  <a16:creationId xmlns:a16="http://schemas.microsoft.com/office/drawing/2014/main" id="{D1620899-23BD-9146-92FB-695322278515}"/>
                </a:ext>
              </a:extLst>
            </p:cNvPr>
            <p:cNvSpPr>
              <a:spLocks/>
            </p:cNvSpPr>
            <p:nvPr/>
          </p:nvSpPr>
          <p:spPr bwMode="auto">
            <a:xfrm>
              <a:off x="1393887" y="1673141"/>
              <a:ext cx="743388" cy="916383"/>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7" name="Freeform 61">
              <a:extLst>
                <a:ext uri="{FF2B5EF4-FFF2-40B4-BE49-F238E27FC236}">
                  <a16:creationId xmlns:a16="http://schemas.microsoft.com/office/drawing/2014/main" id="{EA95298B-ACB5-094F-A89D-EBABD7EC8AFA}"/>
                </a:ext>
              </a:extLst>
            </p:cNvPr>
            <p:cNvSpPr>
              <a:spLocks/>
            </p:cNvSpPr>
            <p:nvPr/>
          </p:nvSpPr>
          <p:spPr bwMode="auto">
            <a:xfrm>
              <a:off x="1692966" y="1687307"/>
              <a:ext cx="771695" cy="716979"/>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59" name="Freeform 62">
              <a:extLst>
                <a:ext uri="{FF2B5EF4-FFF2-40B4-BE49-F238E27FC236}">
                  <a16:creationId xmlns:a16="http://schemas.microsoft.com/office/drawing/2014/main" id="{817DC0C1-FBBE-CD4B-83CF-707953FDCE1F}"/>
                </a:ext>
              </a:extLst>
            </p:cNvPr>
            <p:cNvSpPr>
              <a:spLocks/>
            </p:cNvSpPr>
            <p:nvPr/>
          </p:nvSpPr>
          <p:spPr bwMode="auto">
            <a:xfrm>
              <a:off x="1422195" y="2288785"/>
              <a:ext cx="1074466" cy="937085"/>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0" name="Freeform 63">
              <a:extLst>
                <a:ext uri="{FF2B5EF4-FFF2-40B4-BE49-F238E27FC236}">
                  <a16:creationId xmlns:a16="http://schemas.microsoft.com/office/drawing/2014/main" id="{7FA92FB0-184E-F549-8E11-2DD9C9C38A4A}"/>
                </a:ext>
              </a:extLst>
            </p:cNvPr>
            <p:cNvSpPr>
              <a:spLocks/>
            </p:cNvSpPr>
            <p:nvPr/>
          </p:nvSpPr>
          <p:spPr bwMode="auto">
            <a:xfrm>
              <a:off x="2144661" y="2251738"/>
              <a:ext cx="793850" cy="728965"/>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61" name="Freeform 64">
              <a:extLst>
                <a:ext uri="{FF2B5EF4-FFF2-40B4-BE49-F238E27FC236}">
                  <a16:creationId xmlns:a16="http://schemas.microsoft.com/office/drawing/2014/main" id="{F59C68B0-C050-E545-9540-CBC07BE92001}"/>
                </a:ext>
              </a:extLst>
            </p:cNvPr>
            <p:cNvSpPr>
              <a:spLocks/>
            </p:cNvSpPr>
            <p:nvPr/>
          </p:nvSpPr>
          <p:spPr bwMode="auto">
            <a:xfrm>
              <a:off x="2367430" y="1688396"/>
              <a:ext cx="640003" cy="636346"/>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2" name="Freeform 65">
              <a:extLst>
                <a:ext uri="{FF2B5EF4-FFF2-40B4-BE49-F238E27FC236}">
                  <a16:creationId xmlns:a16="http://schemas.microsoft.com/office/drawing/2014/main" id="{8C11CB79-869B-9846-9412-88E6C18BD5B7}"/>
                </a:ext>
              </a:extLst>
            </p:cNvPr>
            <p:cNvSpPr>
              <a:spLocks/>
            </p:cNvSpPr>
            <p:nvPr/>
          </p:nvSpPr>
          <p:spPr bwMode="auto">
            <a:xfrm>
              <a:off x="2620970" y="1905234"/>
              <a:ext cx="489848" cy="64724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63" name="Freeform 66">
              <a:extLst>
                <a:ext uri="{FF2B5EF4-FFF2-40B4-BE49-F238E27FC236}">
                  <a16:creationId xmlns:a16="http://schemas.microsoft.com/office/drawing/2014/main" id="{122DC896-02C3-E64D-8236-8AA4263D04F5}"/>
                </a:ext>
              </a:extLst>
            </p:cNvPr>
            <p:cNvSpPr>
              <a:spLocks/>
            </p:cNvSpPr>
            <p:nvPr/>
          </p:nvSpPr>
          <p:spPr bwMode="auto">
            <a:xfrm>
              <a:off x="2767433" y="1771209"/>
              <a:ext cx="700310" cy="659229"/>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4" name="Freeform 67">
              <a:extLst>
                <a:ext uri="{FF2B5EF4-FFF2-40B4-BE49-F238E27FC236}">
                  <a16:creationId xmlns:a16="http://schemas.microsoft.com/office/drawing/2014/main" id="{29FAC57B-1FA6-D54F-AB75-138533F861FA}"/>
                </a:ext>
              </a:extLst>
            </p:cNvPr>
            <p:cNvSpPr>
              <a:spLocks/>
            </p:cNvSpPr>
            <p:nvPr/>
          </p:nvSpPr>
          <p:spPr bwMode="auto">
            <a:xfrm>
              <a:off x="2932357" y="1948820"/>
              <a:ext cx="637542" cy="927279"/>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5" name="Freeform 68">
              <a:extLst>
                <a:ext uri="{FF2B5EF4-FFF2-40B4-BE49-F238E27FC236}">
                  <a16:creationId xmlns:a16="http://schemas.microsoft.com/office/drawing/2014/main" id="{EBC007EC-7FFF-7C40-9F7F-A4866DCA3567}"/>
                </a:ext>
              </a:extLst>
            </p:cNvPr>
            <p:cNvSpPr>
              <a:spLocks/>
            </p:cNvSpPr>
            <p:nvPr/>
          </p:nvSpPr>
          <p:spPr bwMode="auto">
            <a:xfrm>
              <a:off x="3224050" y="1667693"/>
              <a:ext cx="795081" cy="889142"/>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6" name="Freeform 69">
              <a:extLst>
                <a:ext uri="{FF2B5EF4-FFF2-40B4-BE49-F238E27FC236}">
                  <a16:creationId xmlns:a16="http://schemas.microsoft.com/office/drawing/2014/main" id="{64186359-89F8-DF4A-8613-30E5261EF4FF}"/>
                </a:ext>
              </a:extLst>
            </p:cNvPr>
            <p:cNvSpPr>
              <a:spLocks/>
            </p:cNvSpPr>
            <p:nvPr/>
          </p:nvSpPr>
          <p:spPr bwMode="auto">
            <a:xfrm>
              <a:off x="3432052" y="2290965"/>
              <a:ext cx="434463" cy="562252"/>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7" name="Freeform 70">
              <a:extLst>
                <a:ext uri="{FF2B5EF4-FFF2-40B4-BE49-F238E27FC236}">
                  <a16:creationId xmlns:a16="http://schemas.microsoft.com/office/drawing/2014/main" id="{ACC9E3CE-A9F4-554D-A291-C34F460B2B0D}"/>
                </a:ext>
              </a:extLst>
            </p:cNvPr>
            <p:cNvSpPr>
              <a:spLocks/>
            </p:cNvSpPr>
            <p:nvPr/>
          </p:nvSpPr>
          <p:spPr bwMode="auto">
            <a:xfrm>
              <a:off x="1155117" y="2641827"/>
              <a:ext cx="992004" cy="6635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8" name="Freeform 71">
              <a:extLst>
                <a:ext uri="{FF2B5EF4-FFF2-40B4-BE49-F238E27FC236}">
                  <a16:creationId xmlns:a16="http://schemas.microsoft.com/office/drawing/2014/main" id="{0ED7C3BA-2912-7146-A060-968814DC0DEE}"/>
                </a:ext>
              </a:extLst>
            </p:cNvPr>
            <p:cNvSpPr>
              <a:spLocks/>
            </p:cNvSpPr>
            <p:nvPr/>
          </p:nvSpPr>
          <p:spPr bwMode="auto">
            <a:xfrm>
              <a:off x="2337891" y="2906607"/>
              <a:ext cx="243694" cy="319263"/>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69" name="Freeform 72">
              <a:extLst>
                <a:ext uri="{FF2B5EF4-FFF2-40B4-BE49-F238E27FC236}">
                  <a16:creationId xmlns:a16="http://schemas.microsoft.com/office/drawing/2014/main" id="{52A148A8-B47A-7147-903A-BA73E681169C}"/>
                </a:ext>
              </a:extLst>
            </p:cNvPr>
            <p:cNvSpPr>
              <a:spLocks/>
            </p:cNvSpPr>
            <p:nvPr/>
          </p:nvSpPr>
          <p:spPr bwMode="auto">
            <a:xfrm>
              <a:off x="2446200" y="2896801"/>
              <a:ext cx="740927" cy="451109"/>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0" name="Freeform 73">
              <a:extLst>
                <a:ext uri="{FF2B5EF4-FFF2-40B4-BE49-F238E27FC236}">
                  <a16:creationId xmlns:a16="http://schemas.microsoft.com/office/drawing/2014/main" id="{985B0157-8CD0-DB48-B11D-DA11F5CA9EF1}"/>
                </a:ext>
              </a:extLst>
            </p:cNvPr>
            <p:cNvSpPr>
              <a:spLocks/>
            </p:cNvSpPr>
            <p:nvPr/>
          </p:nvSpPr>
          <p:spPr bwMode="auto">
            <a:xfrm>
              <a:off x="2886817" y="2584076"/>
              <a:ext cx="603080" cy="625451"/>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1" name="Freeform 74">
              <a:extLst>
                <a:ext uri="{FF2B5EF4-FFF2-40B4-BE49-F238E27FC236}">
                  <a16:creationId xmlns:a16="http://schemas.microsoft.com/office/drawing/2014/main" id="{C0A81539-3CBF-5040-B7FC-82D6C0856D27}"/>
                </a:ext>
              </a:extLst>
            </p:cNvPr>
            <p:cNvSpPr>
              <a:spLocks/>
            </p:cNvSpPr>
            <p:nvPr/>
          </p:nvSpPr>
          <p:spPr bwMode="auto">
            <a:xfrm>
              <a:off x="3072664" y="2811810"/>
              <a:ext cx="744618" cy="977402"/>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2" name="Freeform 75">
              <a:extLst>
                <a:ext uri="{FF2B5EF4-FFF2-40B4-BE49-F238E27FC236}">
                  <a16:creationId xmlns:a16="http://schemas.microsoft.com/office/drawing/2014/main" id="{D2243DE5-F945-184C-A058-6D1216B51F13}"/>
                </a:ext>
              </a:extLst>
            </p:cNvPr>
            <p:cNvSpPr>
              <a:spLocks/>
            </p:cNvSpPr>
            <p:nvPr/>
          </p:nvSpPr>
          <p:spPr bwMode="auto">
            <a:xfrm>
              <a:off x="3696668" y="2402108"/>
              <a:ext cx="705234" cy="1062394"/>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3" name="Freeform 76">
              <a:extLst>
                <a:ext uri="{FF2B5EF4-FFF2-40B4-BE49-F238E27FC236}">
                  <a16:creationId xmlns:a16="http://schemas.microsoft.com/office/drawing/2014/main" id="{7E9AD383-AB7C-4945-AB23-4586FF6500A6}"/>
                </a:ext>
              </a:extLst>
            </p:cNvPr>
            <p:cNvSpPr>
              <a:spLocks/>
            </p:cNvSpPr>
            <p:nvPr/>
          </p:nvSpPr>
          <p:spPr bwMode="auto">
            <a:xfrm>
              <a:off x="1141579" y="2933849"/>
              <a:ext cx="556310" cy="639615"/>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solidFill>
              <a:srgbClr val="00632E"/>
            </a:solidFill>
            <a:ln w="9525" cmpd="sng">
              <a:no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4" name="Freeform 77">
              <a:extLst>
                <a:ext uri="{FF2B5EF4-FFF2-40B4-BE49-F238E27FC236}">
                  <a16:creationId xmlns:a16="http://schemas.microsoft.com/office/drawing/2014/main" id="{BEAA39D7-33FE-354F-A9C1-1E491E38F8B1}"/>
                </a:ext>
              </a:extLst>
            </p:cNvPr>
            <p:cNvSpPr>
              <a:spLocks/>
            </p:cNvSpPr>
            <p:nvPr/>
          </p:nvSpPr>
          <p:spPr bwMode="auto">
            <a:xfrm>
              <a:off x="1518196" y="3267277"/>
              <a:ext cx="296616" cy="367206"/>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5" name="Freeform 78">
              <a:extLst>
                <a:ext uri="{FF2B5EF4-FFF2-40B4-BE49-F238E27FC236}">
                  <a16:creationId xmlns:a16="http://schemas.microsoft.com/office/drawing/2014/main" id="{7AA48489-D7AC-D34D-8DA9-095829B7B2F5}"/>
                </a:ext>
              </a:extLst>
            </p:cNvPr>
            <p:cNvSpPr>
              <a:spLocks/>
            </p:cNvSpPr>
            <p:nvPr/>
          </p:nvSpPr>
          <p:spPr bwMode="auto">
            <a:xfrm>
              <a:off x="1791429" y="3271636"/>
              <a:ext cx="265847" cy="268050"/>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6" name="Freeform 79">
              <a:extLst>
                <a:ext uri="{FF2B5EF4-FFF2-40B4-BE49-F238E27FC236}">
                  <a16:creationId xmlns:a16="http://schemas.microsoft.com/office/drawing/2014/main" id="{D7EDAB01-38BB-2948-990D-D1CB7633379B}"/>
                </a:ext>
              </a:extLst>
            </p:cNvPr>
            <p:cNvSpPr>
              <a:spLocks/>
            </p:cNvSpPr>
            <p:nvPr/>
          </p:nvSpPr>
          <p:spPr bwMode="auto">
            <a:xfrm>
              <a:off x="1931736" y="3064606"/>
              <a:ext cx="697849" cy="716979"/>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7" name="Freeform 80">
              <a:extLst>
                <a:ext uri="{FF2B5EF4-FFF2-40B4-BE49-F238E27FC236}">
                  <a16:creationId xmlns:a16="http://schemas.microsoft.com/office/drawing/2014/main" id="{D7C85134-A1F2-3844-BF90-52363346FC27}"/>
                </a:ext>
              </a:extLst>
            </p:cNvPr>
            <p:cNvSpPr>
              <a:spLocks/>
            </p:cNvSpPr>
            <p:nvPr/>
          </p:nvSpPr>
          <p:spPr bwMode="auto">
            <a:xfrm>
              <a:off x="2536047" y="3262919"/>
              <a:ext cx="722465" cy="546997"/>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8" name="Freeform 81">
              <a:extLst>
                <a:ext uri="{FF2B5EF4-FFF2-40B4-BE49-F238E27FC236}">
                  <a16:creationId xmlns:a16="http://schemas.microsoft.com/office/drawing/2014/main" id="{8BADDD04-F61E-F04B-8B9A-58B71666F378}"/>
                </a:ext>
              </a:extLst>
            </p:cNvPr>
            <p:cNvSpPr>
              <a:spLocks/>
            </p:cNvSpPr>
            <p:nvPr/>
          </p:nvSpPr>
          <p:spPr bwMode="auto">
            <a:xfrm>
              <a:off x="2652971" y="3648650"/>
              <a:ext cx="457848" cy="77037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79" name="Freeform 82">
              <a:extLst>
                <a:ext uri="{FF2B5EF4-FFF2-40B4-BE49-F238E27FC236}">
                  <a16:creationId xmlns:a16="http://schemas.microsoft.com/office/drawing/2014/main" id="{DC19AA9D-B8D4-2A4D-993B-C3130D9663F8}"/>
                </a:ext>
              </a:extLst>
            </p:cNvPr>
            <p:cNvSpPr>
              <a:spLocks/>
            </p:cNvSpPr>
            <p:nvPr/>
          </p:nvSpPr>
          <p:spPr bwMode="auto">
            <a:xfrm>
              <a:off x="1113272" y="3316310"/>
              <a:ext cx="587079" cy="512128"/>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0" name="Freeform 83">
              <a:extLst>
                <a:ext uri="{FF2B5EF4-FFF2-40B4-BE49-F238E27FC236}">
                  <a16:creationId xmlns:a16="http://schemas.microsoft.com/office/drawing/2014/main" id="{D602818A-2EDF-D747-906D-3D13FB5260EC}"/>
                </a:ext>
              </a:extLst>
            </p:cNvPr>
            <p:cNvSpPr>
              <a:spLocks/>
            </p:cNvSpPr>
            <p:nvPr/>
          </p:nvSpPr>
          <p:spPr bwMode="auto">
            <a:xfrm>
              <a:off x="1622812" y="3379510"/>
              <a:ext cx="484925" cy="590582"/>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1" name="Freeform 84">
              <a:extLst>
                <a:ext uri="{FF2B5EF4-FFF2-40B4-BE49-F238E27FC236}">
                  <a16:creationId xmlns:a16="http://schemas.microsoft.com/office/drawing/2014/main" id="{01184376-E8B0-3946-91BA-63CD51828839}"/>
                </a:ext>
              </a:extLst>
            </p:cNvPr>
            <p:cNvSpPr>
              <a:spLocks/>
            </p:cNvSpPr>
            <p:nvPr/>
          </p:nvSpPr>
          <p:spPr bwMode="auto">
            <a:xfrm>
              <a:off x="1824659" y="3453604"/>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2" name="Freeform 85">
              <a:extLst>
                <a:ext uri="{FF2B5EF4-FFF2-40B4-BE49-F238E27FC236}">
                  <a16:creationId xmlns:a16="http://schemas.microsoft.com/office/drawing/2014/main" id="{AB18378A-5309-A040-B0EC-735A4033D5A1}"/>
                </a:ext>
              </a:extLst>
            </p:cNvPr>
            <p:cNvSpPr>
              <a:spLocks/>
            </p:cNvSpPr>
            <p:nvPr/>
          </p:nvSpPr>
          <p:spPr bwMode="auto">
            <a:xfrm>
              <a:off x="1125579" y="3682428"/>
              <a:ext cx="462772" cy="12748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83" name="Freeform 86">
              <a:extLst>
                <a:ext uri="{FF2B5EF4-FFF2-40B4-BE49-F238E27FC236}">
                  <a16:creationId xmlns:a16="http://schemas.microsoft.com/office/drawing/2014/main" id="{C0ECA6D6-477C-B446-9F29-57806BBD7971}"/>
                </a:ext>
              </a:extLst>
            </p:cNvPr>
            <p:cNvSpPr>
              <a:spLocks/>
            </p:cNvSpPr>
            <p:nvPr/>
          </p:nvSpPr>
          <p:spPr bwMode="auto">
            <a:xfrm>
              <a:off x="1796351" y="3799019"/>
              <a:ext cx="518155" cy="452199"/>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4" name="Freeform 87">
              <a:extLst>
                <a:ext uri="{FF2B5EF4-FFF2-40B4-BE49-F238E27FC236}">
                  <a16:creationId xmlns:a16="http://schemas.microsoft.com/office/drawing/2014/main" id="{9AC1FE57-AC3E-954A-9033-9DD397D7174D}"/>
                </a:ext>
              </a:extLst>
            </p:cNvPr>
            <p:cNvSpPr>
              <a:spLocks/>
            </p:cNvSpPr>
            <p:nvPr/>
          </p:nvSpPr>
          <p:spPr bwMode="auto">
            <a:xfrm>
              <a:off x="1924351" y="4162957"/>
              <a:ext cx="316308" cy="314904"/>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5" name="Freeform 88">
              <a:extLst>
                <a:ext uri="{FF2B5EF4-FFF2-40B4-BE49-F238E27FC236}">
                  <a16:creationId xmlns:a16="http://schemas.microsoft.com/office/drawing/2014/main" id="{5434523C-9831-B548-81D6-BCA8F9D1473A}"/>
                </a:ext>
              </a:extLst>
            </p:cNvPr>
            <p:cNvSpPr>
              <a:spLocks/>
            </p:cNvSpPr>
            <p:nvPr/>
          </p:nvSpPr>
          <p:spPr bwMode="auto">
            <a:xfrm>
              <a:off x="2267739" y="3680249"/>
              <a:ext cx="220308" cy="336696"/>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6" name="Freeform 89">
              <a:extLst>
                <a:ext uri="{FF2B5EF4-FFF2-40B4-BE49-F238E27FC236}">
                  <a16:creationId xmlns:a16="http://schemas.microsoft.com/office/drawing/2014/main" id="{83401D9B-3084-9D46-9947-851D14655770}"/>
                </a:ext>
              </a:extLst>
            </p:cNvPr>
            <p:cNvSpPr>
              <a:spLocks/>
            </p:cNvSpPr>
            <p:nvPr/>
          </p:nvSpPr>
          <p:spPr bwMode="auto">
            <a:xfrm>
              <a:off x="2411738" y="3609423"/>
              <a:ext cx="219078" cy="336696"/>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7" name="Freeform 90">
              <a:extLst>
                <a:ext uri="{FF2B5EF4-FFF2-40B4-BE49-F238E27FC236}">
                  <a16:creationId xmlns:a16="http://schemas.microsoft.com/office/drawing/2014/main" id="{C8E014F1-571A-2B4A-A047-64C5CEFAF50E}"/>
                </a:ext>
              </a:extLst>
            </p:cNvPr>
            <p:cNvSpPr>
              <a:spLocks/>
            </p:cNvSpPr>
            <p:nvPr/>
          </p:nvSpPr>
          <p:spPr bwMode="auto">
            <a:xfrm>
              <a:off x="2531125" y="3700952"/>
              <a:ext cx="305232" cy="335607"/>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chemeClr val="bg1"/>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8" name="Freeform 91">
              <a:extLst>
                <a:ext uri="{FF2B5EF4-FFF2-40B4-BE49-F238E27FC236}">
                  <a16:creationId xmlns:a16="http://schemas.microsoft.com/office/drawing/2014/main" id="{20A9D7BA-00D1-E24B-9319-A1351C1B42A6}"/>
                </a:ext>
              </a:extLst>
            </p:cNvPr>
            <p:cNvSpPr>
              <a:spLocks/>
            </p:cNvSpPr>
            <p:nvPr/>
          </p:nvSpPr>
          <p:spPr bwMode="auto">
            <a:xfrm>
              <a:off x="2257892" y="3964644"/>
              <a:ext cx="242462" cy="223375"/>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rgbClr val="00632D"/>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89" name="Freeform 92">
              <a:extLst>
                <a:ext uri="{FF2B5EF4-FFF2-40B4-BE49-F238E27FC236}">
                  <a16:creationId xmlns:a16="http://schemas.microsoft.com/office/drawing/2014/main" id="{505343C5-0763-564C-9BB6-DF001DF7B568}"/>
                </a:ext>
              </a:extLst>
            </p:cNvPr>
            <p:cNvSpPr>
              <a:spLocks/>
            </p:cNvSpPr>
            <p:nvPr/>
          </p:nvSpPr>
          <p:spPr bwMode="auto">
            <a:xfrm>
              <a:off x="2414201" y="3911251"/>
              <a:ext cx="263386" cy="402076"/>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0" name="Freeform 93">
              <a:extLst>
                <a:ext uri="{FF2B5EF4-FFF2-40B4-BE49-F238E27FC236}">
                  <a16:creationId xmlns:a16="http://schemas.microsoft.com/office/drawing/2014/main" id="{CD01ECF4-C593-D142-B536-640C7CBC3D93}"/>
                </a:ext>
              </a:extLst>
            </p:cNvPr>
            <p:cNvSpPr>
              <a:spLocks/>
            </p:cNvSpPr>
            <p:nvPr/>
          </p:nvSpPr>
          <p:spPr bwMode="auto">
            <a:xfrm>
              <a:off x="2195122" y="4087772"/>
              <a:ext cx="324924" cy="383551"/>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solidFill>
              <a:schemeClr val="bg1"/>
            </a:solidFill>
            <a:ln w="9525" cmpd="sng">
              <a:solidFill>
                <a:schemeClr val="bg2">
                  <a:lumMod val="50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1" name="Freeform 94">
              <a:extLst>
                <a:ext uri="{FF2B5EF4-FFF2-40B4-BE49-F238E27FC236}">
                  <a16:creationId xmlns:a16="http://schemas.microsoft.com/office/drawing/2014/main" id="{8EEBE933-9E6A-D144-901D-DCFC2202A01D}"/>
                </a:ext>
              </a:extLst>
            </p:cNvPr>
            <p:cNvSpPr>
              <a:spLocks/>
            </p:cNvSpPr>
            <p:nvPr/>
          </p:nvSpPr>
          <p:spPr bwMode="auto">
            <a:xfrm>
              <a:off x="2502815" y="4126999"/>
              <a:ext cx="246155" cy="293112"/>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92" name="Freeform 95">
              <a:extLst>
                <a:ext uri="{FF2B5EF4-FFF2-40B4-BE49-F238E27FC236}">
                  <a16:creationId xmlns:a16="http://schemas.microsoft.com/office/drawing/2014/main" id="{C6DD128D-94E7-4145-BBA3-8CFC061FC916}"/>
                </a:ext>
              </a:extLst>
            </p:cNvPr>
            <p:cNvSpPr>
              <a:spLocks/>
            </p:cNvSpPr>
            <p:nvPr/>
          </p:nvSpPr>
          <p:spPr bwMode="auto">
            <a:xfrm>
              <a:off x="3748359" y="1555461"/>
              <a:ext cx="905851" cy="114302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solidFill>
              <a:srgbClr val="00632E"/>
            </a:solidFill>
            <a:ln w="952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grpSp>
        <p:nvGrpSpPr>
          <p:cNvPr id="93" name="Group 92">
            <a:extLst>
              <a:ext uri="{FF2B5EF4-FFF2-40B4-BE49-F238E27FC236}">
                <a16:creationId xmlns:a16="http://schemas.microsoft.com/office/drawing/2014/main" id="{00F6AAAE-2974-7047-AB2A-7B28E21FBA39}"/>
              </a:ext>
            </a:extLst>
          </p:cNvPr>
          <p:cNvGrpSpPr/>
          <p:nvPr/>
        </p:nvGrpSpPr>
        <p:grpSpPr>
          <a:xfrm>
            <a:off x="4045312" y="1765948"/>
            <a:ext cx="651323" cy="651323"/>
            <a:chOff x="8141371" y="-1301749"/>
            <a:chExt cx="835956" cy="835956"/>
          </a:xfrm>
        </p:grpSpPr>
        <p:sp>
          <p:nvSpPr>
            <p:cNvPr id="94" name="Oval 93">
              <a:extLst>
                <a:ext uri="{FF2B5EF4-FFF2-40B4-BE49-F238E27FC236}">
                  <a16:creationId xmlns:a16="http://schemas.microsoft.com/office/drawing/2014/main" id="{2699B9A7-6C23-D84A-9349-BF8AF54733C5}"/>
                </a:ext>
              </a:extLst>
            </p:cNvPr>
            <p:cNvSpPr/>
            <p:nvPr/>
          </p:nvSpPr>
          <p:spPr>
            <a:xfrm>
              <a:off x="8141371" y="-1301749"/>
              <a:ext cx="835956" cy="835956"/>
            </a:xfrm>
            <a:prstGeom prst="ellipse">
              <a:avLst/>
            </a:prstGeom>
            <a:solidFill>
              <a:srgbClr val="00632E"/>
            </a:solidFill>
            <a:ln>
              <a:solidFill>
                <a:srgbClr val="00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Graphic 94" descr="Information with solid fill">
              <a:extLst>
                <a:ext uri="{FF2B5EF4-FFF2-40B4-BE49-F238E27FC236}">
                  <a16:creationId xmlns:a16="http://schemas.microsoft.com/office/drawing/2014/main" id="{C2DC0FC2-59A9-E540-B80E-749448F743B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205866" y="-1229611"/>
              <a:ext cx="706966" cy="706966"/>
            </a:xfrm>
            <a:prstGeom prst="rect">
              <a:avLst/>
            </a:prstGeom>
          </p:spPr>
        </p:pic>
      </p:grpSp>
      <p:grpSp>
        <p:nvGrpSpPr>
          <p:cNvPr id="3" name="Group 2">
            <a:extLst>
              <a:ext uri="{FF2B5EF4-FFF2-40B4-BE49-F238E27FC236}">
                <a16:creationId xmlns:a16="http://schemas.microsoft.com/office/drawing/2014/main" id="{A0ABDB2A-8C3E-F14C-AEB0-05831B7245B1}"/>
              </a:ext>
            </a:extLst>
          </p:cNvPr>
          <p:cNvGrpSpPr/>
          <p:nvPr/>
        </p:nvGrpSpPr>
        <p:grpSpPr>
          <a:xfrm>
            <a:off x="5243352" y="4520968"/>
            <a:ext cx="2090637" cy="1185361"/>
            <a:chOff x="5243352" y="4520968"/>
            <a:chExt cx="2090637" cy="1185361"/>
          </a:xfrm>
        </p:grpSpPr>
        <p:sp>
          <p:nvSpPr>
            <p:cNvPr id="55" name="TextBox 54">
              <a:extLst>
                <a:ext uri="{FF2B5EF4-FFF2-40B4-BE49-F238E27FC236}">
                  <a16:creationId xmlns:a16="http://schemas.microsoft.com/office/drawing/2014/main" id="{6ECBAA96-5ACE-AB49-BB5F-A3227375CFEE}"/>
                </a:ext>
              </a:extLst>
            </p:cNvPr>
            <p:cNvSpPr txBox="1"/>
            <p:nvPr/>
          </p:nvSpPr>
          <p:spPr>
            <a:xfrm>
              <a:off x="5243352" y="5229275"/>
              <a:ext cx="2090637" cy="477054"/>
            </a:xfrm>
            <a:prstGeom prst="rect">
              <a:avLst/>
            </a:prstGeom>
            <a:noFill/>
          </p:spPr>
          <p:txBody>
            <a:bodyPr wrap="none" rtlCol="0">
              <a:spAutoFit/>
            </a:bodyPr>
            <a:lstStyle/>
            <a:p>
              <a:pPr algn="ctr"/>
              <a:r>
                <a:rPr lang="en-US" sz="1400" b="1" dirty="0">
                  <a:solidFill>
                    <a:schemeClr val="tx1">
                      <a:lumMod val="75000"/>
                      <a:lumOff val="25000"/>
                    </a:schemeClr>
                  </a:solidFill>
                  <a:latin typeface="Century Gothic" panose="020B0502020202020204" pitchFamily="34" charset="0"/>
                </a:rPr>
                <a:t>Over 17,000</a:t>
              </a:r>
            </a:p>
            <a:p>
              <a:pPr algn="ctr"/>
              <a:r>
                <a:rPr lang="en-US" sz="1100" dirty="0">
                  <a:solidFill>
                    <a:schemeClr val="tx1">
                      <a:lumMod val="75000"/>
                      <a:lumOff val="25000"/>
                    </a:schemeClr>
                  </a:solidFill>
                  <a:latin typeface="Century Gothic" panose="020B0502020202020204" pitchFamily="34" charset="0"/>
                </a:rPr>
                <a:t>Households to be electrified</a:t>
              </a:r>
            </a:p>
          </p:txBody>
        </p:sp>
        <p:pic>
          <p:nvPicPr>
            <p:cNvPr id="96" name="Graphic 95" descr="House">
              <a:extLst>
                <a:ext uri="{FF2B5EF4-FFF2-40B4-BE49-F238E27FC236}">
                  <a16:creationId xmlns:a16="http://schemas.microsoft.com/office/drawing/2014/main" id="{D8880D3C-223B-9C41-99DB-930D5FD11C1A}"/>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98320" y="4520968"/>
              <a:ext cx="780703" cy="780703"/>
            </a:xfrm>
            <a:prstGeom prst="rect">
              <a:avLst/>
            </a:prstGeom>
          </p:spPr>
        </p:pic>
      </p:grpSp>
    </p:spTree>
    <p:extLst>
      <p:ext uri="{BB962C8B-B14F-4D97-AF65-F5344CB8AC3E}">
        <p14:creationId xmlns:p14="http://schemas.microsoft.com/office/powerpoint/2010/main" val="343984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362">
            <a:extLst>
              <a:ext uri="{FF2B5EF4-FFF2-40B4-BE49-F238E27FC236}">
                <a16:creationId xmlns:a16="http://schemas.microsoft.com/office/drawing/2014/main" id="{03FD0DCA-2257-1B42-9E4F-FECF5780EAFB}"/>
              </a:ext>
            </a:extLst>
          </p:cNvPr>
          <p:cNvGraphicFramePr>
            <a:graphicFrameLocks noGrp="1"/>
          </p:cNvGraphicFramePr>
          <p:nvPr/>
        </p:nvGraphicFramePr>
        <p:xfrm>
          <a:off x="340086" y="1652455"/>
          <a:ext cx="11403948" cy="4951651"/>
        </p:xfrm>
        <a:graphic>
          <a:graphicData uri="http://schemas.openxmlformats.org/drawingml/2006/table">
            <a:tbl>
              <a:tblPr firstRow="1" bandRow="1">
                <a:tableStyleId>{5C22544A-7EE6-4342-B048-85BDC9FD1C3A}</a:tableStyleId>
              </a:tblPr>
              <a:tblGrid>
                <a:gridCol w="2259445">
                  <a:extLst>
                    <a:ext uri="{9D8B030D-6E8A-4147-A177-3AD203B41FA5}">
                      <a16:colId xmlns:a16="http://schemas.microsoft.com/office/drawing/2014/main" val="2455225978"/>
                    </a:ext>
                  </a:extLst>
                </a:gridCol>
                <a:gridCol w="2259445">
                  <a:extLst>
                    <a:ext uri="{9D8B030D-6E8A-4147-A177-3AD203B41FA5}">
                      <a16:colId xmlns:a16="http://schemas.microsoft.com/office/drawing/2014/main" val="3097504523"/>
                    </a:ext>
                  </a:extLst>
                </a:gridCol>
                <a:gridCol w="2787573">
                  <a:extLst>
                    <a:ext uri="{9D8B030D-6E8A-4147-A177-3AD203B41FA5}">
                      <a16:colId xmlns:a16="http://schemas.microsoft.com/office/drawing/2014/main" val="4115242337"/>
                    </a:ext>
                  </a:extLst>
                </a:gridCol>
                <a:gridCol w="2259445">
                  <a:extLst>
                    <a:ext uri="{9D8B030D-6E8A-4147-A177-3AD203B41FA5}">
                      <a16:colId xmlns:a16="http://schemas.microsoft.com/office/drawing/2014/main" val="2700064822"/>
                    </a:ext>
                  </a:extLst>
                </a:gridCol>
                <a:gridCol w="1838040">
                  <a:extLst>
                    <a:ext uri="{9D8B030D-6E8A-4147-A177-3AD203B41FA5}">
                      <a16:colId xmlns:a16="http://schemas.microsoft.com/office/drawing/2014/main" val="2169483844"/>
                    </a:ext>
                  </a:extLst>
                </a:gridCol>
              </a:tblGrid>
              <a:tr h="801315">
                <a:tc>
                  <a:txBody>
                    <a:bodyPr/>
                    <a:lstStyle/>
                    <a:p>
                      <a:pPr algn="ctr"/>
                      <a:r>
                        <a:rPr lang="en-US" sz="1200" dirty="0">
                          <a:solidFill>
                            <a:schemeClr val="tx1">
                              <a:lumMod val="75000"/>
                              <a:lumOff val="25000"/>
                            </a:schemeClr>
                          </a:solidFill>
                          <a:latin typeface="Century Gothic" panose="020B0502020202020204" pitchFamily="34" charset="0"/>
                        </a:rPr>
                        <a:t>SOLAR HYBRID MINI GRIDS</a:t>
                      </a:r>
                    </a:p>
                  </a:txBody>
                  <a:tcPr marL="91438" marR="91438" marT="45719" marB="45719" anchor="ctr">
                    <a:lnR w="12700" cap="flat" cmpd="sng" algn="ctr">
                      <a:solidFill>
                        <a:schemeClr val="bg1">
                          <a:lumMod val="75000"/>
                        </a:schemeClr>
                      </a:solidFill>
                      <a:prstDash val="sysDash"/>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solidFill>
                            <a:schemeClr val="tx1">
                              <a:lumMod val="75000"/>
                              <a:lumOff val="25000"/>
                            </a:schemeClr>
                          </a:solidFill>
                          <a:latin typeface="Century Gothic" panose="020B0502020202020204" pitchFamily="34" charset="0"/>
                        </a:rPr>
                        <a:t>STANDALONE SOLAR HOME SYSTEMS</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solidFill>
                            <a:schemeClr val="tx1">
                              <a:lumMod val="75000"/>
                              <a:lumOff val="25000"/>
                            </a:schemeClr>
                          </a:solidFill>
                          <a:latin typeface="Century Gothic" panose="020B0502020202020204" pitchFamily="34" charset="0"/>
                        </a:rPr>
                        <a:t>ENERGIZING EDUCATION PROGRAMME (Phases 2 &amp; 3)</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pPr algn="ctr"/>
                      <a:r>
                        <a:rPr lang="en-US" sz="1200" dirty="0">
                          <a:solidFill>
                            <a:schemeClr val="tx1">
                              <a:lumMod val="75000"/>
                              <a:lumOff val="25000"/>
                            </a:schemeClr>
                          </a:solidFill>
                          <a:latin typeface="Century Gothic" panose="020B0502020202020204" pitchFamily="34" charset="0"/>
                        </a:rPr>
                        <a:t>ENERGY EFFICIENT EQUIPMENT &amp; PRODUCTIVE USE APPLIANCES</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B w="28575"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Century Gothic" panose="020B0502020202020204" pitchFamily="34" charset="0"/>
                        </a:rPr>
                        <a:t>TECHNICAL ASSISTANCE</a:t>
                      </a:r>
                    </a:p>
                  </a:txBody>
                  <a:tcPr marL="91438" marR="91438" marT="45719" marB="45719" anchor="ctr">
                    <a:lnL w="12700" cap="flat" cmpd="sng" algn="ctr">
                      <a:solidFill>
                        <a:schemeClr val="bg1">
                          <a:lumMod val="75000"/>
                        </a:schemeClr>
                      </a:solidFill>
                      <a:prstDash val="sysDash"/>
                      <a:round/>
                      <a:headEnd type="none" w="med" len="med"/>
                      <a:tailEnd type="none" w="med" len="med"/>
                    </a:lnL>
                    <a:lnB w="2857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416847842"/>
                  </a:ext>
                </a:extLst>
              </a:tr>
              <a:tr h="562147">
                <a:tc>
                  <a:txBody>
                    <a:bodyPr/>
                    <a:lstStyle/>
                    <a:p>
                      <a:endParaRPr lang="en-US" sz="1200" dirty="0">
                        <a:solidFill>
                          <a:schemeClr val="tx1">
                            <a:lumMod val="75000"/>
                            <a:lumOff val="25000"/>
                          </a:schemeClr>
                        </a:solidFill>
                        <a:latin typeface="Century Gothic" panose="020B0502020202020204" pitchFamily="34" charset="0"/>
                      </a:endParaRPr>
                    </a:p>
                  </a:txBody>
                  <a:tcPr marL="91438" marR="91438" marT="45719" marB="45719" anchor="ctr">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endParaRPr lang="en-US" sz="1200" dirty="0">
                        <a:solidFill>
                          <a:schemeClr val="tx1">
                            <a:lumMod val="75000"/>
                            <a:lumOff val="25000"/>
                          </a:schemeClr>
                        </a:solidFill>
                        <a:latin typeface="Century Gothic" panose="020B0502020202020204" pitchFamily="34" charset="0"/>
                      </a:endParaRP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endParaRPr lang="en-US" sz="1200" dirty="0">
                        <a:solidFill>
                          <a:schemeClr val="tx1">
                            <a:lumMod val="75000"/>
                            <a:lumOff val="25000"/>
                          </a:schemeClr>
                        </a:solidFill>
                        <a:latin typeface="Century Gothic" panose="020B0502020202020204" pitchFamily="34" charset="0"/>
                      </a:endParaRP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endParaRPr lang="en-US" sz="1200" dirty="0">
                        <a:solidFill>
                          <a:schemeClr val="tx1">
                            <a:lumMod val="75000"/>
                            <a:lumOff val="25000"/>
                          </a:schemeClr>
                        </a:solidFill>
                        <a:latin typeface="Century Gothic" panose="020B0502020202020204" pitchFamily="34" charset="0"/>
                      </a:endParaRP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endParaRPr lang="en-US" sz="1200" dirty="0">
                        <a:solidFill>
                          <a:schemeClr val="tx1">
                            <a:lumMod val="75000"/>
                            <a:lumOff val="25000"/>
                          </a:schemeClr>
                        </a:solidFill>
                        <a:latin typeface="Century Gothic" panose="020B0502020202020204" pitchFamily="34" charset="0"/>
                      </a:endParaRPr>
                    </a:p>
                  </a:txBody>
                  <a:tcPr marL="91438" marR="91438" marT="45719" marB="45719" anchor="ctr">
                    <a:lnL w="12700" cap="flat" cmpd="sng" algn="ctr">
                      <a:solidFill>
                        <a:schemeClr val="bg1">
                          <a:lumMod val="75000"/>
                        </a:schemeClr>
                      </a:solidFill>
                      <a:prstDash val="sysDash"/>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3351927225"/>
                  </a:ext>
                </a:extLst>
              </a:tr>
              <a:tr h="332170">
                <a:tc gridSpan="5">
                  <a:txBody>
                    <a:bodyPr/>
                    <a:lstStyle/>
                    <a:p>
                      <a:pPr algn="ctr"/>
                      <a:r>
                        <a:rPr lang="en-US" sz="1400" b="1" dirty="0">
                          <a:solidFill>
                            <a:schemeClr val="bg1"/>
                          </a:solidFill>
                          <a:latin typeface="Century Gothic" panose="020B0502020202020204" pitchFamily="34" charset="0"/>
                        </a:rPr>
                        <a:t>FUNDING</a:t>
                      </a:r>
                    </a:p>
                  </a:txBody>
                  <a:tcPr marL="91438" marR="91438" marT="45719" marB="45719"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00632D"/>
                    </a:solidFill>
                  </a:tcPr>
                </a:tc>
                <a:tc hMerge="1">
                  <a:txBody>
                    <a:bodyPr/>
                    <a:lstStyle/>
                    <a:p>
                      <a:endParaRPr lang="en-US" sz="1200" dirty="0">
                        <a:latin typeface="Century Gothic" panose="020B0502020202020204" pitchFamily="34" charset="0"/>
                      </a:endParaRPr>
                    </a:p>
                  </a:txBody>
                  <a:tcPr/>
                </a:tc>
                <a:tc hMerge="1">
                  <a:txBody>
                    <a:bodyPr/>
                    <a:lstStyle/>
                    <a:p>
                      <a:endParaRPr lang="en-US" sz="1200" dirty="0">
                        <a:latin typeface="Century Gothic" panose="020B0502020202020204" pitchFamily="34" charset="0"/>
                      </a:endParaRPr>
                    </a:p>
                  </a:txBody>
                  <a:tcPr/>
                </a:tc>
                <a:tc hMerge="1">
                  <a:txBody>
                    <a:bodyPr/>
                    <a:lstStyle/>
                    <a:p>
                      <a:endParaRPr lang="en-US" sz="1200" dirty="0">
                        <a:latin typeface="Century Gothic" panose="020B0502020202020204" pitchFamily="34" charset="0"/>
                      </a:endParaRPr>
                    </a:p>
                  </a:txBody>
                  <a:tcPr>
                    <a:lnT w="12700" cap="flat" cmpd="sng" algn="ctr">
                      <a:solidFill>
                        <a:schemeClr val="bg1">
                          <a:lumMod val="75000"/>
                        </a:schemeClr>
                      </a:solidFill>
                      <a:prstDash val="sysDash"/>
                      <a:round/>
                      <a:headEnd type="none" w="med" len="med"/>
                      <a:tailEnd type="none" w="med" len="med"/>
                    </a:lnT>
                  </a:tcPr>
                </a:tc>
                <a:tc hMerge="1">
                  <a:txBody>
                    <a:bodyPr/>
                    <a:lstStyle/>
                    <a:p>
                      <a:endParaRPr lang="en-US" sz="1200" dirty="0">
                        <a:latin typeface="Century Gothic" panose="020B0502020202020204" pitchFamily="34" charset="0"/>
                      </a:endParaRPr>
                    </a:p>
                  </a:txBody>
                  <a:tcPr>
                    <a:lnT w="12700" cap="flat" cmpd="sng" algn="ctr">
                      <a:solidFill>
                        <a:schemeClr val="bg1">
                          <a:lumMod val="75000"/>
                        </a:schemeClr>
                      </a:solidFill>
                      <a:prstDash val="sysDash"/>
                      <a:round/>
                      <a:headEnd type="none" w="med" len="med"/>
                      <a:tailEnd type="none" w="med" len="med"/>
                    </a:lnT>
                  </a:tcPr>
                </a:tc>
                <a:extLst>
                  <a:ext uri="{0D108BD9-81ED-4DB2-BD59-A6C34878D82A}">
                    <a16:rowId xmlns:a16="http://schemas.microsoft.com/office/drawing/2014/main" val="3754916475"/>
                  </a:ext>
                </a:extLst>
              </a:tr>
              <a:tr h="539284">
                <a:tc>
                  <a:txBody>
                    <a:bodyPr/>
                    <a:lstStyle/>
                    <a:p>
                      <a:pPr algn="ctr"/>
                      <a:r>
                        <a:rPr lang="en-US" sz="1200" dirty="0">
                          <a:solidFill>
                            <a:schemeClr val="tx1">
                              <a:lumMod val="75000"/>
                              <a:lumOff val="25000"/>
                            </a:schemeClr>
                          </a:solidFill>
                          <a:latin typeface="Century Gothic" panose="020B0502020202020204" pitchFamily="34" charset="0"/>
                        </a:rPr>
                        <a:t>Performance Based Grant (PBG)</a:t>
                      </a:r>
                    </a:p>
                    <a:p>
                      <a:pPr algn="ctr"/>
                      <a:r>
                        <a:rPr lang="en-US" sz="1200" b="1" dirty="0">
                          <a:solidFill>
                            <a:schemeClr val="tx1">
                              <a:lumMod val="75000"/>
                              <a:lumOff val="25000"/>
                            </a:schemeClr>
                          </a:solidFill>
                          <a:latin typeface="Century Gothic" panose="020B0502020202020204" pitchFamily="34" charset="0"/>
                        </a:rPr>
                        <a:t>$48 Million</a:t>
                      </a:r>
                    </a:p>
                  </a:txBody>
                  <a:tcPr marL="91438" marR="91438" marT="45719" marB="45719" anchor="ctr">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a:txBody>
                    <a:bodyPr/>
                    <a:lstStyle/>
                    <a:p>
                      <a:pPr algn="ctr"/>
                      <a:r>
                        <a:rPr lang="en-US" sz="1200" dirty="0">
                          <a:solidFill>
                            <a:schemeClr val="tx1">
                              <a:lumMod val="75000"/>
                              <a:lumOff val="25000"/>
                            </a:schemeClr>
                          </a:solidFill>
                          <a:latin typeface="Century Gothic" panose="020B0502020202020204" pitchFamily="34" charset="0"/>
                        </a:rPr>
                        <a:t>Output Based Funds (OBF)</a:t>
                      </a:r>
                    </a:p>
                    <a:p>
                      <a:pPr algn="ctr"/>
                      <a:r>
                        <a:rPr lang="en-US" sz="1200" b="1" dirty="0">
                          <a:solidFill>
                            <a:schemeClr val="tx1">
                              <a:lumMod val="75000"/>
                              <a:lumOff val="25000"/>
                            </a:schemeClr>
                          </a:solidFill>
                          <a:latin typeface="Century Gothic" panose="020B0502020202020204" pitchFamily="34" charset="0"/>
                        </a:rPr>
                        <a:t>$60 Million</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3">
                  <a:txBody>
                    <a:bodyPr/>
                    <a:lstStyle/>
                    <a:p>
                      <a:pPr algn="ctr"/>
                      <a:r>
                        <a:rPr lang="en-US" sz="1400" b="1" dirty="0">
                          <a:solidFill>
                            <a:schemeClr val="tx1">
                              <a:lumMod val="75000"/>
                              <a:lumOff val="25000"/>
                            </a:schemeClr>
                          </a:solidFill>
                          <a:latin typeface="Century Gothic" panose="020B0502020202020204" pitchFamily="34" charset="0"/>
                        </a:rPr>
                        <a:t>$205 Million</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3">
                  <a:txBody>
                    <a:bodyPr/>
                    <a:lstStyle/>
                    <a:p>
                      <a:pPr algn="ctr"/>
                      <a:r>
                        <a:rPr lang="en-US" sz="1400" b="1" dirty="0">
                          <a:solidFill>
                            <a:schemeClr val="tx1">
                              <a:lumMod val="75000"/>
                              <a:lumOff val="25000"/>
                            </a:schemeClr>
                          </a:solidFill>
                          <a:latin typeface="Century Gothic" panose="020B0502020202020204" pitchFamily="34" charset="0"/>
                        </a:rPr>
                        <a:t>$20 Million</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B w="12700" cap="flat" cmpd="sng" algn="ctr">
                      <a:solidFill>
                        <a:schemeClr val="bg1">
                          <a:lumMod val="75000"/>
                        </a:schemeClr>
                      </a:solidFill>
                      <a:prstDash val="sysDash"/>
                      <a:round/>
                      <a:headEnd type="none" w="med" len="med"/>
                      <a:tailEnd type="none" w="med" len="med"/>
                    </a:lnB>
                    <a:solidFill>
                      <a:schemeClr val="bg1"/>
                    </a:solidFill>
                  </a:tcPr>
                </a:tc>
                <a:tc rowSpan="3">
                  <a:txBody>
                    <a:bodyPr/>
                    <a:lstStyle/>
                    <a:p>
                      <a:pPr algn="ctr"/>
                      <a:r>
                        <a:rPr lang="en-US" sz="1400" b="1" dirty="0">
                          <a:solidFill>
                            <a:schemeClr val="tx1">
                              <a:lumMod val="75000"/>
                              <a:lumOff val="25000"/>
                            </a:schemeClr>
                          </a:solidFill>
                          <a:latin typeface="Century Gothic" panose="020B0502020202020204" pitchFamily="34" charset="0"/>
                        </a:rPr>
                        <a:t>$37 Million</a:t>
                      </a:r>
                    </a:p>
                  </a:txBody>
                  <a:tcPr marL="91438" marR="91438" marT="45719" marB="45719" anchor="ctr">
                    <a:lnL w="12700" cap="flat" cmpd="sng" algn="ctr">
                      <a:solidFill>
                        <a:schemeClr val="bg1">
                          <a:lumMod val="75000"/>
                        </a:schemeClr>
                      </a:solidFill>
                      <a:prstDash val="sysDash"/>
                      <a:round/>
                      <a:headEnd type="none" w="med" len="med"/>
                      <a:tailEnd type="none" w="med" len="med"/>
                    </a:lnL>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202661325"/>
                  </a:ext>
                </a:extLst>
              </a:tr>
              <a:tr h="539284">
                <a:tc>
                  <a:txBody>
                    <a:bodyPr/>
                    <a:lstStyle/>
                    <a:p>
                      <a:pPr algn="ctr"/>
                      <a:r>
                        <a:rPr lang="en-US" sz="1200" dirty="0">
                          <a:solidFill>
                            <a:schemeClr val="tx1">
                              <a:lumMod val="75000"/>
                              <a:lumOff val="25000"/>
                            </a:schemeClr>
                          </a:solidFill>
                          <a:latin typeface="Century Gothic" panose="020B0502020202020204" pitchFamily="34" charset="0"/>
                        </a:rPr>
                        <a:t>Minimum Subsidy Tender (MST)</a:t>
                      </a:r>
                    </a:p>
                    <a:p>
                      <a:pPr algn="ctr"/>
                      <a:r>
                        <a:rPr lang="en-US" sz="1200" b="1" dirty="0">
                          <a:solidFill>
                            <a:schemeClr val="tx1">
                              <a:lumMod val="75000"/>
                              <a:lumOff val="25000"/>
                            </a:schemeClr>
                          </a:solidFill>
                          <a:latin typeface="Century Gothic" panose="020B0502020202020204" pitchFamily="34" charset="0"/>
                        </a:rPr>
                        <a:t>$95 Million</a:t>
                      </a:r>
                    </a:p>
                  </a:txBody>
                  <a:tcPr marL="91438" marR="91438" marT="45719" marB="45719" anchor="ctr">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rowSpan="2">
                  <a:txBody>
                    <a:bodyPr/>
                    <a:lstStyle/>
                    <a:p>
                      <a:pPr algn="ctr"/>
                      <a:r>
                        <a:rPr lang="en-US" sz="1200" dirty="0">
                          <a:solidFill>
                            <a:schemeClr val="tx1">
                              <a:lumMod val="75000"/>
                              <a:lumOff val="25000"/>
                            </a:schemeClr>
                          </a:solidFill>
                          <a:latin typeface="Century Gothic" panose="020B0502020202020204" pitchFamily="34" charset="0"/>
                        </a:rPr>
                        <a:t>Market Scale-up Fund (MSF)</a:t>
                      </a:r>
                    </a:p>
                    <a:p>
                      <a:pPr algn="ctr"/>
                      <a:r>
                        <a:rPr lang="en-US" sz="1200" b="1" dirty="0">
                          <a:solidFill>
                            <a:schemeClr val="tx1">
                              <a:lumMod val="75000"/>
                              <a:lumOff val="25000"/>
                            </a:schemeClr>
                          </a:solidFill>
                          <a:latin typeface="Century Gothic" panose="020B0502020202020204" pitchFamily="34" charset="0"/>
                        </a:rPr>
                        <a:t>$15 Million</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endParaRPr lang="en-US" dirty="0"/>
                    </a:p>
                  </a:txBody>
                  <a:tcPr/>
                </a:tc>
                <a:tc vMerge="1">
                  <a:txBody>
                    <a:bodyPr/>
                    <a:lstStyle/>
                    <a:p>
                      <a:endParaRPr lang="en-US" sz="1200" dirty="0">
                        <a:latin typeface="Century Gothic" panose="020B0502020202020204" pitchFamily="34" charset="0"/>
                      </a:endParaRPr>
                    </a:p>
                  </a:txBody>
                  <a:tcPr/>
                </a:tc>
                <a:tc vMerge="1">
                  <a:txBody>
                    <a:bodyPr/>
                    <a:lstStyle/>
                    <a:p>
                      <a:endParaRPr lang="en-US"/>
                    </a:p>
                  </a:txBody>
                  <a:tcPr/>
                </a:tc>
                <a:extLst>
                  <a:ext uri="{0D108BD9-81ED-4DB2-BD59-A6C34878D82A}">
                    <a16:rowId xmlns:a16="http://schemas.microsoft.com/office/drawing/2014/main" val="1176039918"/>
                  </a:ext>
                </a:extLst>
              </a:tr>
              <a:tr h="415496">
                <a:tc>
                  <a:txBody>
                    <a:bodyPr/>
                    <a:lstStyle/>
                    <a:p>
                      <a:pPr algn="ctr"/>
                      <a:r>
                        <a:rPr lang="en-US" sz="1200" b="0" dirty="0">
                          <a:solidFill>
                            <a:schemeClr val="tx1">
                              <a:lumMod val="75000"/>
                              <a:lumOff val="25000"/>
                            </a:schemeClr>
                          </a:solidFill>
                          <a:latin typeface="Century Gothic" panose="020B0502020202020204" pitchFamily="34" charset="0"/>
                        </a:rPr>
                        <a:t>COVID 19 &amp; Beyond</a:t>
                      </a:r>
                    </a:p>
                    <a:p>
                      <a:pPr algn="ctr"/>
                      <a:r>
                        <a:rPr lang="en-US" sz="1200" b="1" dirty="0">
                          <a:solidFill>
                            <a:schemeClr val="tx1">
                              <a:lumMod val="75000"/>
                              <a:lumOff val="25000"/>
                            </a:schemeClr>
                          </a:solidFill>
                          <a:latin typeface="Century Gothic" panose="020B0502020202020204" pitchFamily="34" charset="0"/>
                        </a:rPr>
                        <a:t>$70 Million</a:t>
                      </a:r>
                    </a:p>
                  </a:txBody>
                  <a:tcPr marL="91438" marR="91438" marT="45719" marB="45719" anchor="ctr">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pPr algn="ctr"/>
                      <a:endParaRPr lang="en-US" sz="1200" b="1" dirty="0">
                        <a:solidFill>
                          <a:schemeClr val="tx1">
                            <a:lumMod val="75000"/>
                            <a:lumOff val="25000"/>
                          </a:schemeClr>
                        </a:solidFill>
                        <a:latin typeface="Century Gothic" panose="020B0502020202020204" pitchFamily="34" charset="0"/>
                      </a:endParaRPr>
                    </a:p>
                  </a:txBody>
                  <a:tcPr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pPr algn="ctr"/>
                      <a:endParaRPr lang="en-US" sz="1200" b="1" dirty="0">
                        <a:solidFill>
                          <a:schemeClr val="tx1">
                            <a:lumMod val="75000"/>
                            <a:lumOff val="25000"/>
                          </a:schemeClr>
                        </a:solidFill>
                        <a:latin typeface="Century Gothic" panose="020B0502020202020204" pitchFamily="34" charset="0"/>
                      </a:endParaRPr>
                    </a:p>
                  </a:txBody>
                  <a:tcPr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pPr algn="ctr"/>
                      <a:endParaRPr lang="en-US" sz="1200" b="1" dirty="0">
                        <a:solidFill>
                          <a:schemeClr val="tx1">
                            <a:lumMod val="75000"/>
                            <a:lumOff val="25000"/>
                          </a:schemeClr>
                        </a:solidFill>
                        <a:latin typeface="Century Gothic" panose="020B0502020202020204" pitchFamily="34" charset="0"/>
                      </a:endParaRPr>
                    </a:p>
                  </a:txBody>
                  <a:tcPr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tc vMerge="1">
                  <a:txBody>
                    <a:bodyPr/>
                    <a:lstStyle/>
                    <a:p>
                      <a:pPr algn="ctr"/>
                      <a:endParaRPr lang="en-US" sz="1200" b="1" dirty="0">
                        <a:solidFill>
                          <a:schemeClr val="tx1">
                            <a:lumMod val="75000"/>
                            <a:lumOff val="25000"/>
                          </a:schemeClr>
                        </a:solidFill>
                        <a:latin typeface="Century Gothic" panose="020B0502020202020204" pitchFamily="34" charset="0"/>
                      </a:endParaRPr>
                    </a:p>
                  </a:txBody>
                  <a:tcPr anchor="ctr">
                    <a:lnL w="12700" cap="flat" cmpd="sng" algn="ctr">
                      <a:solidFill>
                        <a:schemeClr val="bg1">
                          <a:lumMod val="75000"/>
                        </a:schemeClr>
                      </a:solidFill>
                      <a:prstDash val="sysDash"/>
                      <a:round/>
                      <a:headEnd type="none" w="med" len="med"/>
                      <a:tailEnd type="none" w="med" len="med"/>
                    </a:lnL>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chemeClr val="bg1"/>
                    </a:solidFill>
                  </a:tcPr>
                </a:tc>
                <a:extLst>
                  <a:ext uri="{0D108BD9-81ED-4DB2-BD59-A6C34878D82A}">
                    <a16:rowId xmlns:a16="http://schemas.microsoft.com/office/drawing/2014/main" val="4174130881"/>
                  </a:ext>
                </a:extLst>
              </a:tr>
              <a:tr h="360427">
                <a:tc gridSpan="5">
                  <a:txBody>
                    <a:bodyPr/>
                    <a:lstStyle/>
                    <a:p>
                      <a:pPr algn="ctr"/>
                      <a:r>
                        <a:rPr lang="en-US" sz="1400" b="1" dirty="0">
                          <a:solidFill>
                            <a:schemeClr val="bg1"/>
                          </a:solidFill>
                          <a:latin typeface="Century Gothic" panose="020B0502020202020204" pitchFamily="34" charset="0"/>
                        </a:rPr>
                        <a:t>PROJECTED IMPACT</a:t>
                      </a:r>
                    </a:p>
                  </a:txBody>
                  <a:tcPr marL="91438" marR="91438" marT="45719" marB="45719" anchor="ctr">
                    <a:lnT w="12700" cap="flat" cmpd="sng" algn="ctr">
                      <a:solidFill>
                        <a:schemeClr val="bg1">
                          <a:lumMod val="75000"/>
                        </a:schemeClr>
                      </a:solidFill>
                      <a:prstDash val="sysDash"/>
                      <a:round/>
                      <a:headEnd type="none" w="med" len="med"/>
                      <a:tailEnd type="none" w="med" len="med"/>
                    </a:lnT>
                    <a:lnB w="12700" cap="flat" cmpd="sng" algn="ctr">
                      <a:solidFill>
                        <a:schemeClr val="bg1">
                          <a:lumMod val="75000"/>
                        </a:schemeClr>
                      </a:solidFill>
                      <a:prstDash val="sysDash"/>
                      <a:round/>
                      <a:headEnd type="none" w="med" len="med"/>
                      <a:tailEnd type="none" w="med" len="med"/>
                    </a:lnB>
                    <a:solidFill>
                      <a:srgbClr val="00632D"/>
                    </a:solidFill>
                  </a:tcPr>
                </a:tc>
                <a:tc hMerge="1">
                  <a:txBody>
                    <a:bodyPr/>
                    <a:lstStyle/>
                    <a:p>
                      <a:endParaRPr lang="en-US" sz="1200" dirty="0">
                        <a:latin typeface="Century Gothic" panose="020B0502020202020204" pitchFamily="34" charset="0"/>
                      </a:endParaRPr>
                    </a:p>
                  </a:txBody>
                  <a:tcPr/>
                </a:tc>
                <a:tc hMerge="1">
                  <a:txBody>
                    <a:bodyPr/>
                    <a:lstStyle/>
                    <a:p>
                      <a:endParaRPr lang="en-US" sz="1200" dirty="0">
                        <a:latin typeface="Century Gothic" panose="020B0502020202020204" pitchFamily="34" charset="0"/>
                      </a:endParaRPr>
                    </a:p>
                  </a:txBody>
                  <a:tcPr/>
                </a:tc>
                <a:tc hMerge="1">
                  <a:txBody>
                    <a:bodyPr/>
                    <a:lstStyle/>
                    <a:p>
                      <a:endParaRPr lang="en-US" sz="1200">
                        <a:latin typeface="Century Gothic" panose="020B0502020202020204" pitchFamily="34" charset="0"/>
                      </a:endParaRPr>
                    </a:p>
                  </a:txBody>
                  <a:tcPr>
                    <a:lnT w="12700" cap="flat" cmpd="sng" algn="ctr">
                      <a:solidFill>
                        <a:schemeClr val="bg1">
                          <a:lumMod val="75000"/>
                        </a:schemeClr>
                      </a:solidFill>
                      <a:prstDash val="sysDash"/>
                      <a:round/>
                      <a:headEnd type="none" w="med" len="med"/>
                      <a:tailEnd type="none" w="med" len="med"/>
                    </a:lnT>
                  </a:tcPr>
                </a:tc>
                <a:tc hMerge="1">
                  <a:txBody>
                    <a:bodyPr/>
                    <a:lstStyle/>
                    <a:p>
                      <a:endParaRPr lang="en-US" sz="1200" dirty="0">
                        <a:latin typeface="Century Gothic" panose="020B0502020202020204" pitchFamily="34" charset="0"/>
                      </a:endParaRPr>
                    </a:p>
                  </a:txBody>
                  <a:tcPr>
                    <a:lnT w="12700" cap="flat" cmpd="sng" algn="ctr">
                      <a:solidFill>
                        <a:schemeClr val="bg1">
                          <a:lumMod val="75000"/>
                        </a:schemeClr>
                      </a:solidFill>
                      <a:prstDash val="sysDash"/>
                      <a:round/>
                      <a:headEnd type="none" w="med" len="med"/>
                      <a:tailEnd type="none" w="med" len="med"/>
                    </a:lnT>
                  </a:tcPr>
                </a:tc>
                <a:extLst>
                  <a:ext uri="{0D108BD9-81ED-4DB2-BD59-A6C34878D82A}">
                    <a16:rowId xmlns:a16="http://schemas.microsoft.com/office/drawing/2014/main" val="2128408470"/>
                  </a:ext>
                </a:extLst>
              </a:tr>
              <a:tr h="905189">
                <a:tc>
                  <a:txBody>
                    <a:bodyPr/>
                    <a:lstStyle/>
                    <a:p>
                      <a:pPr algn="ctr"/>
                      <a:r>
                        <a:rPr lang="en-US" sz="1400" b="1" dirty="0">
                          <a:solidFill>
                            <a:schemeClr val="tx1">
                              <a:lumMod val="75000"/>
                              <a:lumOff val="25000"/>
                            </a:schemeClr>
                          </a:solidFill>
                          <a:latin typeface="Century Gothic" panose="020B0502020202020204" pitchFamily="34" charset="0"/>
                        </a:rPr>
                        <a:t>403 </a:t>
                      </a:r>
                      <a:r>
                        <a:rPr lang="en-US" sz="1400" b="0" dirty="0">
                          <a:solidFill>
                            <a:schemeClr val="tx1">
                              <a:lumMod val="75000"/>
                              <a:lumOff val="25000"/>
                            </a:schemeClr>
                          </a:solidFill>
                          <a:latin typeface="Century Gothic" panose="020B0502020202020204" pitchFamily="34" charset="0"/>
                        </a:rPr>
                        <a:t>MST sites</a:t>
                      </a:r>
                      <a:r>
                        <a:rPr lang="en-US" sz="1400" b="1" dirty="0">
                          <a:solidFill>
                            <a:schemeClr val="tx1">
                              <a:lumMod val="75000"/>
                              <a:lumOff val="25000"/>
                            </a:schemeClr>
                          </a:solidFill>
                          <a:latin typeface="Century Gothic" panose="020B0502020202020204" pitchFamily="34" charset="0"/>
                        </a:rPr>
                        <a:t>, 405,000 </a:t>
                      </a:r>
                      <a:r>
                        <a:rPr lang="en-US" sz="1400" dirty="0">
                          <a:solidFill>
                            <a:schemeClr val="tx1">
                              <a:lumMod val="75000"/>
                              <a:lumOff val="25000"/>
                            </a:schemeClr>
                          </a:solidFill>
                          <a:latin typeface="Century Gothic" panose="020B0502020202020204" pitchFamily="34" charset="0"/>
                        </a:rPr>
                        <a:t>Households</a:t>
                      </a:r>
                    </a:p>
                    <a:p>
                      <a:pPr algn="ctr"/>
                      <a:r>
                        <a:rPr lang="en-US" sz="1400" b="1" dirty="0">
                          <a:solidFill>
                            <a:schemeClr val="tx1">
                              <a:lumMod val="75000"/>
                              <a:lumOff val="25000"/>
                            </a:schemeClr>
                          </a:solidFill>
                          <a:latin typeface="Century Gothic" panose="020B0502020202020204" pitchFamily="34" charset="0"/>
                        </a:rPr>
                        <a:t>50,000</a:t>
                      </a:r>
                      <a:r>
                        <a:rPr lang="en-US" sz="1400" dirty="0">
                          <a:solidFill>
                            <a:schemeClr val="tx1">
                              <a:lumMod val="75000"/>
                              <a:lumOff val="25000"/>
                            </a:schemeClr>
                          </a:solidFill>
                          <a:latin typeface="Century Gothic" panose="020B0502020202020204" pitchFamily="34" charset="0"/>
                        </a:rPr>
                        <a:t> MSMEs, </a:t>
                      </a:r>
                      <a:r>
                        <a:rPr lang="en-US" sz="1400" b="1" dirty="0">
                          <a:solidFill>
                            <a:schemeClr val="tx1">
                              <a:lumMod val="75000"/>
                              <a:lumOff val="25000"/>
                            </a:schemeClr>
                          </a:solidFill>
                          <a:latin typeface="Century Gothic" panose="020B0502020202020204" pitchFamily="34" charset="0"/>
                        </a:rPr>
                        <a:t>100</a:t>
                      </a:r>
                      <a:r>
                        <a:rPr lang="en-US" sz="1400" dirty="0">
                          <a:solidFill>
                            <a:schemeClr val="tx1">
                              <a:lumMod val="75000"/>
                              <a:lumOff val="25000"/>
                            </a:schemeClr>
                          </a:solidFill>
                          <a:latin typeface="Century Gothic" panose="020B0502020202020204" pitchFamily="34" charset="0"/>
                        </a:rPr>
                        <a:t> Treatment/Isolation centers, </a:t>
                      </a:r>
                      <a:r>
                        <a:rPr lang="en-US" sz="1400" b="1" dirty="0">
                          <a:solidFill>
                            <a:schemeClr val="tx1">
                              <a:lumMod val="75000"/>
                              <a:lumOff val="25000"/>
                            </a:schemeClr>
                          </a:solidFill>
                          <a:latin typeface="Century Gothic" panose="020B0502020202020204" pitchFamily="34" charset="0"/>
                        </a:rPr>
                        <a:t>400</a:t>
                      </a:r>
                      <a:r>
                        <a:rPr lang="en-US" sz="1400" dirty="0">
                          <a:solidFill>
                            <a:schemeClr val="tx1">
                              <a:lumMod val="75000"/>
                              <a:lumOff val="25000"/>
                            </a:schemeClr>
                          </a:solidFill>
                          <a:latin typeface="Century Gothic" panose="020B0502020202020204" pitchFamily="34" charset="0"/>
                        </a:rPr>
                        <a:t> PHCs</a:t>
                      </a:r>
                    </a:p>
                  </a:txBody>
                  <a:tcPr marL="91438" marR="91438" marT="45719" marB="45719" anchor="ctr">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solidFill>
                      <a:schemeClr val="bg1"/>
                    </a:solidFill>
                  </a:tcPr>
                </a:tc>
                <a:tc>
                  <a:txBody>
                    <a:bodyPr/>
                    <a:lstStyle/>
                    <a:p>
                      <a:pPr algn="ctr"/>
                      <a:r>
                        <a:rPr lang="en-US" sz="1400" b="1" dirty="0">
                          <a:solidFill>
                            <a:schemeClr val="tx1">
                              <a:lumMod val="75000"/>
                              <a:lumOff val="25000"/>
                            </a:schemeClr>
                          </a:solidFill>
                          <a:latin typeface="Century Gothic" panose="020B0502020202020204" pitchFamily="34" charset="0"/>
                        </a:rPr>
                        <a:t>300,000</a:t>
                      </a:r>
                      <a:r>
                        <a:rPr lang="en-US" sz="1400" dirty="0">
                          <a:solidFill>
                            <a:schemeClr val="tx1">
                              <a:lumMod val="75000"/>
                              <a:lumOff val="25000"/>
                            </a:schemeClr>
                          </a:solidFill>
                          <a:latin typeface="Century Gothic" panose="020B0502020202020204" pitchFamily="34" charset="0"/>
                        </a:rPr>
                        <a:t> Households</a:t>
                      </a:r>
                    </a:p>
                    <a:p>
                      <a:pPr algn="ctr"/>
                      <a:r>
                        <a:rPr lang="en-US" sz="1400" b="1" dirty="0">
                          <a:solidFill>
                            <a:schemeClr val="tx1">
                              <a:lumMod val="75000"/>
                              <a:lumOff val="25000"/>
                            </a:schemeClr>
                          </a:solidFill>
                          <a:latin typeface="Century Gothic" panose="020B0502020202020204" pitchFamily="34" charset="0"/>
                        </a:rPr>
                        <a:t>40,000</a:t>
                      </a:r>
                      <a:r>
                        <a:rPr lang="en-US" sz="1400" dirty="0">
                          <a:solidFill>
                            <a:schemeClr val="tx1">
                              <a:lumMod val="75000"/>
                              <a:lumOff val="25000"/>
                            </a:schemeClr>
                          </a:solidFill>
                          <a:latin typeface="Century Gothic" panose="020B0502020202020204" pitchFamily="34" charset="0"/>
                        </a:rPr>
                        <a:t> MSMEs</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solidFill>
                      <a:schemeClr val="bg1"/>
                    </a:solidFill>
                  </a:tcPr>
                </a:tc>
                <a:tc>
                  <a:txBody>
                    <a:bodyPr/>
                    <a:lstStyle/>
                    <a:p>
                      <a:pPr algn="ctr"/>
                      <a:r>
                        <a:rPr lang="en-US" sz="1400" b="1" dirty="0">
                          <a:solidFill>
                            <a:schemeClr val="tx1">
                              <a:lumMod val="75000"/>
                              <a:lumOff val="25000"/>
                            </a:schemeClr>
                          </a:solidFill>
                          <a:latin typeface="Century Gothic" panose="020B0502020202020204" pitchFamily="34" charset="0"/>
                        </a:rPr>
                        <a:t>15</a:t>
                      </a:r>
                      <a:r>
                        <a:rPr lang="en-US" sz="1400" dirty="0">
                          <a:solidFill>
                            <a:schemeClr val="tx1">
                              <a:lumMod val="75000"/>
                              <a:lumOff val="25000"/>
                            </a:schemeClr>
                          </a:solidFill>
                          <a:latin typeface="Century Gothic" panose="020B0502020202020204" pitchFamily="34" charset="0"/>
                        </a:rPr>
                        <a:t> Federal Universities</a:t>
                      </a:r>
                    </a:p>
                    <a:p>
                      <a:pPr algn="ctr"/>
                      <a:r>
                        <a:rPr lang="en-US" sz="1400" b="1" dirty="0">
                          <a:solidFill>
                            <a:schemeClr val="tx1">
                              <a:lumMod val="75000"/>
                              <a:lumOff val="25000"/>
                            </a:schemeClr>
                          </a:solidFill>
                          <a:latin typeface="Century Gothic" panose="020B0502020202020204" pitchFamily="34" charset="0"/>
                        </a:rPr>
                        <a:t>2</a:t>
                      </a:r>
                      <a:r>
                        <a:rPr lang="en-US" sz="1400" dirty="0">
                          <a:solidFill>
                            <a:schemeClr val="tx1">
                              <a:lumMod val="75000"/>
                              <a:lumOff val="25000"/>
                            </a:schemeClr>
                          </a:solidFill>
                          <a:latin typeface="Century Gothic" panose="020B0502020202020204" pitchFamily="34" charset="0"/>
                        </a:rPr>
                        <a:t> Teaching Hospitals</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ysDash"/>
                      <a:round/>
                      <a:headEnd type="none" w="med" len="med"/>
                      <a:tailEnd type="none" w="med" len="med"/>
                    </a:lnT>
                    <a:solidFill>
                      <a:schemeClr val="bg1"/>
                    </a:solidFill>
                  </a:tcPr>
                </a:tc>
                <a:tc>
                  <a:txBody>
                    <a:bodyPr/>
                    <a:lstStyle/>
                    <a:p>
                      <a:pPr algn="ctr"/>
                      <a:r>
                        <a:rPr lang="en-US" sz="1400" b="1" dirty="0">
                          <a:solidFill>
                            <a:schemeClr val="tx1">
                              <a:lumMod val="75000"/>
                              <a:lumOff val="25000"/>
                            </a:schemeClr>
                          </a:solidFill>
                          <a:latin typeface="Century Gothic" panose="020B0502020202020204" pitchFamily="34" charset="0"/>
                        </a:rPr>
                        <a:t>24,500</a:t>
                      </a:r>
                      <a:r>
                        <a:rPr lang="en-US" sz="1400" dirty="0">
                          <a:solidFill>
                            <a:schemeClr val="tx1">
                              <a:lumMod val="75000"/>
                              <a:lumOff val="25000"/>
                            </a:schemeClr>
                          </a:solidFill>
                          <a:latin typeface="Century Gothic" panose="020B0502020202020204" pitchFamily="34" charset="0"/>
                        </a:rPr>
                        <a:t> Productive Use Appliances across </a:t>
                      </a:r>
                      <a:r>
                        <a:rPr lang="en-US" sz="1400" b="1" dirty="0">
                          <a:solidFill>
                            <a:schemeClr val="tx1">
                              <a:lumMod val="75000"/>
                              <a:lumOff val="25000"/>
                            </a:schemeClr>
                          </a:solidFill>
                          <a:latin typeface="Century Gothic" panose="020B0502020202020204" pitchFamily="34" charset="0"/>
                        </a:rPr>
                        <a:t>36 states</a:t>
                      </a:r>
                    </a:p>
                  </a:txBody>
                  <a:tcPr marL="91438" marR="91438" marT="45719" marB="45719"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solidFill>
                      <a:schemeClr val="bg1"/>
                    </a:solidFill>
                  </a:tcPr>
                </a:tc>
                <a:tc>
                  <a:txBody>
                    <a:bodyPr/>
                    <a:lstStyle/>
                    <a:p>
                      <a:pPr algn="ctr"/>
                      <a:r>
                        <a:rPr lang="en-US" sz="1400" dirty="0">
                          <a:solidFill>
                            <a:schemeClr val="tx1">
                              <a:lumMod val="75000"/>
                              <a:lumOff val="25000"/>
                            </a:schemeClr>
                          </a:solidFill>
                          <a:latin typeface="Century Gothic" panose="020B0502020202020204" pitchFamily="34" charset="0"/>
                        </a:rPr>
                        <a:t>Project Implementation and Capacity Building</a:t>
                      </a:r>
                    </a:p>
                  </a:txBody>
                  <a:tcPr marL="91438" marR="91438" marT="45719" marB="45719" anchor="ctr">
                    <a:lnL w="12700" cap="flat" cmpd="sng" algn="ctr">
                      <a:solidFill>
                        <a:schemeClr val="bg1">
                          <a:lumMod val="75000"/>
                        </a:schemeClr>
                      </a:solidFill>
                      <a:prstDash val="sysDash"/>
                      <a:round/>
                      <a:headEnd type="none" w="med" len="med"/>
                      <a:tailEnd type="none" w="med" len="med"/>
                    </a:lnL>
                    <a:solidFill>
                      <a:schemeClr val="bg1"/>
                    </a:solidFill>
                  </a:tcPr>
                </a:tc>
                <a:extLst>
                  <a:ext uri="{0D108BD9-81ED-4DB2-BD59-A6C34878D82A}">
                    <a16:rowId xmlns:a16="http://schemas.microsoft.com/office/drawing/2014/main" val="2447473717"/>
                  </a:ext>
                </a:extLst>
              </a:tr>
            </a:tbl>
          </a:graphicData>
        </a:graphic>
      </p:graphicFrame>
      <p:grpSp>
        <p:nvGrpSpPr>
          <p:cNvPr id="8" name="Group 7">
            <a:extLst>
              <a:ext uri="{FF2B5EF4-FFF2-40B4-BE49-F238E27FC236}">
                <a16:creationId xmlns:a16="http://schemas.microsoft.com/office/drawing/2014/main" id="{0E62D0F1-16F5-BA45-802A-A74248F164BE}"/>
              </a:ext>
            </a:extLst>
          </p:cNvPr>
          <p:cNvGrpSpPr/>
          <p:nvPr/>
        </p:nvGrpSpPr>
        <p:grpSpPr>
          <a:xfrm>
            <a:off x="10435281" y="2352578"/>
            <a:ext cx="682200" cy="682200"/>
            <a:chOff x="5977277" y="-2015615"/>
            <a:chExt cx="682210" cy="682210"/>
          </a:xfrm>
          <a:solidFill>
            <a:schemeClr val="tx1">
              <a:lumMod val="50000"/>
              <a:lumOff val="50000"/>
            </a:schemeClr>
          </a:solidFill>
        </p:grpSpPr>
        <p:pic>
          <p:nvPicPr>
            <p:cNvPr id="9" name="Graphic 8" descr="Speech">
              <a:extLst>
                <a:ext uri="{FF2B5EF4-FFF2-40B4-BE49-F238E27FC236}">
                  <a16:creationId xmlns:a16="http://schemas.microsoft.com/office/drawing/2014/main" id="{90E6FA23-B28A-794C-99FB-F763FD1B21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77277" y="-2015615"/>
              <a:ext cx="682210" cy="682210"/>
            </a:xfrm>
            <a:prstGeom prst="rect">
              <a:avLst/>
            </a:prstGeom>
          </p:spPr>
        </p:pic>
        <p:pic>
          <p:nvPicPr>
            <p:cNvPr id="10" name="Graphic 9" descr="Gears">
              <a:extLst>
                <a:ext uri="{FF2B5EF4-FFF2-40B4-BE49-F238E27FC236}">
                  <a16:creationId xmlns:a16="http://schemas.microsoft.com/office/drawing/2014/main" id="{66725D6C-4FAA-1240-89E5-C2D16B2171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1925906"/>
              <a:ext cx="405155" cy="405155"/>
            </a:xfrm>
            <a:prstGeom prst="rect">
              <a:avLst/>
            </a:prstGeom>
          </p:spPr>
        </p:pic>
      </p:grpSp>
      <p:grpSp>
        <p:nvGrpSpPr>
          <p:cNvPr id="11" name="Group 10">
            <a:extLst>
              <a:ext uri="{FF2B5EF4-FFF2-40B4-BE49-F238E27FC236}">
                <a16:creationId xmlns:a16="http://schemas.microsoft.com/office/drawing/2014/main" id="{1C4F2112-EBD4-4C44-8C15-290D5061D61B}"/>
              </a:ext>
            </a:extLst>
          </p:cNvPr>
          <p:cNvGrpSpPr/>
          <p:nvPr/>
        </p:nvGrpSpPr>
        <p:grpSpPr>
          <a:xfrm>
            <a:off x="5759707" y="2200744"/>
            <a:ext cx="1070914" cy="828601"/>
            <a:chOff x="6982902" y="-1276838"/>
            <a:chExt cx="1070930" cy="828614"/>
          </a:xfrm>
          <a:solidFill>
            <a:schemeClr val="tx1">
              <a:lumMod val="50000"/>
              <a:lumOff val="50000"/>
            </a:schemeClr>
          </a:solidFill>
        </p:grpSpPr>
        <p:pic>
          <p:nvPicPr>
            <p:cNvPr id="12" name="Graphic 11" descr="Schoolhouse">
              <a:extLst>
                <a:ext uri="{FF2B5EF4-FFF2-40B4-BE49-F238E27FC236}">
                  <a16:creationId xmlns:a16="http://schemas.microsoft.com/office/drawing/2014/main" id="{C02DE417-40DA-9B4E-BF13-DC0F3C8440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82902" y="-1276838"/>
              <a:ext cx="828614" cy="828614"/>
            </a:xfrm>
            <a:prstGeom prst="rect">
              <a:avLst/>
            </a:prstGeom>
          </p:spPr>
        </p:pic>
        <p:pic>
          <p:nvPicPr>
            <p:cNvPr id="13" name="Graphic 12" descr="Solar Panels">
              <a:extLst>
                <a:ext uri="{FF2B5EF4-FFF2-40B4-BE49-F238E27FC236}">
                  <a16:creationId xmlns:a16="http://schemas.microsoft.com/office/drawing/2014/main" id="{47AA0272-C64F-CA43-9DB8-569CE8FB5410}"/>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683307" y="-1093711"/>
              <a:ext cx="370525" cy="370525"/>
            </a:xfrm>
            <a:prstGeom prst="rect">
              <a:avLst/>
            </a:prstGeom>
          </p:spPr>
        </p:pic>
      </p:grpSp>
      <p:grpSp>
        <p:nvGrpSpPr>
          <p:cNvPr id="14" name="Group 13">
            <a:extLst>
              <a:ext uri="{FF2B5EF4-FFF2-40B4-BE49-F238E27FC236}">
                <a16:creationId xmlns:a16="http://schemas.microsoft.com/office/drawing/2014/main" id="{1C575181-D95D-DC46-A82C-180DC23C7A3A}"/>
              </a:ext>
            </a:extLst>
          </p:cNvPr>
          <p:cNvGrpSpPr/>
          <p:nvPr/>
        </p:nvGrpSpPr>
        <p:grpSpPr>
          <a:xfrm>
            <a:off x="3275494" y="2315062"/>
            <a:ext cx="1040008" cy="682199"/>
            <a:chOff x="3460247" y="-1520751"/>
            <a:chExt cx="1040023" cy="682209"/>
          </a:xfrm>
          <a:solidFill>
            <a:schemeClr val="tx1">
              <a:lumMod val="50000"/>
              <a:lumOff val="50000"/>
            </a:schemeClr>
          </a:solidFill>
        </p:grpSpPr>
        <p:pic>
          <p:nvPicPr>
            <p:cNvPr id="15" name="Graphic 14" descr="House">
              <a:extLst>
                <a:ext uri="{FF2B5EF4-FFF2-40B4-BE49-F238E27FC236}">
                  <a16:creationId xmlns:a16="http://schemas.microsoft.com/office/drawing/2014/main" id="{D2F3C2EB-CB03-6F4D-87E7-B16D1F9E5B0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460247" y="-1520751"/>
              <a:ext cx="682209" cy="682209"/>
            </a:xfrm>
            <a:prstGeom prst="rect">
              <a:avLst/>
            </a:prstGeom>
          </p:spPr>
        </p:pic>
        <p:pic>
          <p:nvPicPr>
            <p:cNvPr id="16" name="Graphic 15" descr="Solar Panels">
              <a:extLst>
                <a:ext uri="{FF2B5EF4-FFF2-40B4-BE49-F238E27FC236}">
                  <a16:creationId xmlns:a16="http://schemas.microsoft.com/office/drawing/2014/main" id="{6525BA88-F026-4948-998F-007C0A0CD2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59814" y="-1426265"/>
              <a:ext cx="440456" cy="440455"/>
            </a:xfrm>
            <a:prstGeom prst="rect">
              <a:avLst/>
            </a:prstGeom>
          </p:spPr>
        </p:pic>
      </p:grpSp>
      <p:grpSp>
        <p:nvGrpSpPr>
          <p:cNvPr id="17" name="Group 16">
            <a:extLst>
              <a:ext uri="{FF2B5EF4-FFF2-40B4-BE49-F238E27FC236}">
                <a16:creationId xmlns:a16="http://schemas.microsoft.com/office/drawing/2014/main" id="{9C279FC9-0FF6-2144-ABE3-D0191ABE92F3}"/>
              </a:ext>
            </a:extLst>
          </p:cNvPr>
          <p:cNvGrpSpPr/>
          <p:nvPr/>
        </p:nvGrpSpPr>
        <p:grpSpPr>
          <a:xfrm>
            <a:off x="918560" y="2250102"/>
            <a:ext cx="1021937" cy="702260"/>
            <a:chOff x="1703184" y="-1688081"/>
            <a:chExt cx="1021952" cy="702271"/>
          </a:xfrm>
          <a:solidFill>
            <a:schemeClr val="tx1">
              <a:lumMod val="50000"/>
              <a:lumOff val="50000"/>
            </a:schemeClr>
          </a:solidFill>
        </p:grpSpPr>
        <p:pic>
          <p:nvPicPr>
            <p:cNvPr id="18" name="Graphic 17" descr="Neighbourhood">
              <a:extLst>
                <a:ext uri="{FF2B5EF4-FFF2-40B4-BE49-F238E27FC236}">
                  <a16:creationId xmlns:a16="http://schemas.microsoft.com/office/drawing/2014/main" id="{EB419D82-1B2A-9B45-8406-25882DE8C0F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03184" y="-1668018"/>
              <a:ext cx="682208" cy="682208"/>
            </a:xfrm>
            <a:prstGeom prst="rect">
              <a:avLst/>
            </a:prstGeom>
          </p:spPr>
        </p:pic>
        <p:pic>
          <p:nvPicPr>
            <p:cNvPr id="19" name="Graphic 18" descr="Solar Panels">
              <a:extLst>
                <a:ext uri="{FF2B5EF4-FFF2-40B4-BE49-F238E27FC236}">
                  <a16:creationId xmlns:a16="http://schemas.microsoft.com/office/drawing/2014/main" id="{4A32BF36-24D1-FC4F-83A9-6EC13AE133E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84680" y="-1688081"/>
              <a:ext cx="440456" cy="440456"/>
            </a:xfrm>
            <a:prstGeom prst="rect">
              <a:avLst/>
            </a:prstGeom>
          </p:spPr>
        </p:pic>
      </p:grpSp>
      <p:pic>
        <p:nvPicPr>
          <p:cNvPr id="20" name="Graphic 19" descr="Renewable Energy">
            <a:extLst>
              <a:ext uri="{FF2B5EF4-FFF2-40B4-BE49-F238E27FC236}">
                <a16:creationId xmlns:a16="http://schemas.microsoft.com/office/drawing/2014/main" id="{900B3E72-9F8A-1D45-B0DC-47D5A36D6FD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449246" y="2363189"/>
            <a:ext cx="682198" cy="682198"/>
          </a:xfrm>
          <a:prstGeom prst="rect">
            <a:avLst/>
          </a:prstGeom>
        </p:spPr>
      </p:pic>
      <p:sp>
        <p:nvSpPr>
          <p:cNvPr id="21" name="TextBox 20">
            <a:extLst>
              <a:ext uri="{FF2B5EF4-FFF2-40B4-BE49-F238E27FC236}">
                <a16:creationId xmlns:a16="http://schemas.microsoft.com/office/drawing/2014/main" id="{96A66034-EA98-B74A-BA1B-DCD94BC192E3}"/>
              </a:ext>
            </a:extLst>
          </p:cNvPr>
          <p:cNvSpPr txBox="1"/>
          <p:nvPr/>
        </p:nvSpPr>
        <p:spPr>
          <a:xfrm>
            <a:off x="3856427" y="1079288"/>
            <a:ext cx="5275017" cy="345431"/>
          </a:xfrm>
          <a:prstGeom prst="rect">
            <a:avLst/>
          </a:prstGeom>
          <a:noFill/>
        </p:spPr>
        <p:txBody>
          <a:bodyPr wrap="none" rtlCol="0">
            <a:spAutoFit/>
          </a:bodyPr>
          <a:lstStyle/>
          <a:p>
            <a:r>
              <a:rPr lang="en-US" sz="1600" b="1" dirty="0">
                <a:solidFill>
                  <a:srgbClr val="00632D"/>
                </a:solidFill>
                <a:latin typeface="Century Gothic" panose="020B0502020202020204" pitchFamily="34" charset="0"/>
              </a:rPr>
              <a:t>WB - $350 Million + AfDB $200 Million = $550 Million</a:t>
            </a:r>
          </a:p>
        </p:txBody>
      </p:sp>
      <p:sp>
        <p:nvSpPr>
          <p:cNvPr id="22" name="Left Brace 21">
            <a:extLst>
              <a:ext uri="{FF2B5EF4-FFF2-40B4-BE49-F238E27FC236}">
                <a16:creationId xmlns:a16="http://schemas.microsoft.com/office/drawing/2014/main" id="{3BBFF591-BC01-2C47-9411-75E68C3CD76C}"/>
              </a:ext>
            </a:extLst>
          </p:cNvPr>
          <p:cNvSpPr/>
          <p:nvPr/>
        </p:nvSpPr>
        <p:spPr>
          <a:xfrm rot="5400000">
            <a:off x="6070283" y="-3181654"/>
            <a:ext cx="196076" cy="9388622"/>
          </a:xfrm>
          <a:prstGeom prst="leftBrac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7"/>
          </a:p>
        </p:txBody>
      </p:sp>
      <p:pic>
        <p:nvPicPr>
          <p:cNvPr id="24" name="Picture 2" descr="African Development Bank - Wikipedia">
            <a:extLst>
              <a:ext uri="{FF2B5EF4-FFF2-40B4-BE49-F238E27FC236}">
                <a16:creationId xmlns:a16="http://schemas.microsoft.com/office/drawing/2014/main" id="{FB8F8D36-EB6A-BE45-82DB-C474F98839D6}"/>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9938433" y="606313"/>
            <a:ext cx="950780" cy="491236"/>
          </a:xfrm>
          <a:prstGeom prst="rect">
            <a:avLst/>
          </a:prstGeom>
          <a:noFill/>
          <a:extLst>
            <a:ext uri="{909E8E84-426E-40DD-AFC4-6F175D3DCCD1}">
              <a14:hiddenFill xmlns:a14="http://schemas.microsoft.com/office/drawing/2010/main">
                <a:solidFill>
                  <a:srgbClr val="FFFFFF"/>
                </a:solidFill>
              </a14:hiddenFill>
            </a:ext>
          </a:extLst>
        </p:spPr>
      </p:pic>
      <p:pic>
        <p:nvPicPr>
          <p:cNvPr id="25" name="Google Shape;130;p47">
            <a:extLst>
              <a:ext uri="{FF2B5EF4-FFF2-40B4-BE49-F238E27FC236}">
                <a16:creationId xmlns:a16="http://schemas.microsoft.com/office/drawing/2014/main" id="{4E4E07DB-1C95-5340-ACE0-1923B789AC26}"/>
              </a:ext>
            </a:extLst>
          </p:cNvPr>
          <p:cNvPicPr preferRelativeResize="0"/>
          <p:nvPr/>
        </p:nvPicPr>
        <p:blipFill rotWithShape="1">
          <a:blip r:embed="rId18">
            <a:alphaModFix/>
          </a:blip>
          <a:srcRect/>
          <a:stretch/>
        </p:blipFill>
        <p:spPr>
          <a:xfrm>
            <a:off x="9204678" y="568843"/>
            <a:ext cx="611324" cy="604184"/>
          </a:xfrm>
          <a:prstGeom prst="rect">
            <a:avLst/>
          </a:prstGeom>
          <a:noFill/>
          <a:ln>
            <a:noFill/>
          </a:ln>
        </p:spPr>
      </p:pic>
      <p:sp>
        <p:nvSpPr>
          <p:cNvPr id="32" name="Slide Number Placeholder 1">
            <a:extLst>
              <a:ext uri="{FF2B5EF4-FFF2-40B4-BE49-F238E27FC236}">
                <a16:creationId xmlns:a16="http://schemas.microsoft.com/office/drawing/2014/main" id="{8B842510-377E-AA49-A0E8-E1CC19A0C303}"/>
              </a:ext>
            </a:extLst>
          </p:cNvPr>
          <p:cNvSpPr txBox="1">
            <a:spLocks/>
          </p:cNvSpPr>
          <p:nvPr/>
        </p:nvSpPr>
        <p:spPr>
          <a:xfrm>
            <a:off x="8610600" y="645260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96CE113-FF57-7649-A2EE-772FBDF6E8DF}" type="slidenum">
              <a:rPr lang="en-US" smtClean="0">
                <a:solidFill>
                  <a:schemeClr val="tx1"/>
                </a:solidFill>
              </a:rPr>
              <a:pPr/>
              <a:t>8</a:t>
            </a:fld>
            <a:endParaRPr lang="en-US" dirty="0">
              <a:solidFill>
                <a:schemeClr val="tx1"/>
              </a:solidFill>
            </a:endParaRPr>
          </a:p>
        </p:txBody>
      </p:sp>
      <p:pic>
        <p:nvPicPr>
          <p:cNvPr id="33" name="Picture 32" descr="A picture containing food&#10;&#10;Description automatically generated">
            <a:extLst>
              <a:ext uri="{FF2B5EF4-FFF2-40B4-BE49-F238E27FC236}">
                <a16:creationId xmlns:a16="http://schemas.microsoft.com/office/drawing/2014/main" id="{EA8E0277-DAB2-A84C-B035-5AFFD0DBD171}"/>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1016180" y="563161"/>
            <a:ext cx="933450" cy="679365"/>
          </a:xfrm>
          <a:prstGeom prst="rect">
            <a:avLst/>
          </a:prstGeom>
        </p:spPr>
      </p:pic>
      <p:sp>
        <p:nvSpPr>
          <p:cNvPr id="34" name="Rectangle 33">
            <a:extLst>
              <a:ext uri="{FF2B5EF4-FFF2-40B4-BE49-F238E27FC236}">
                <a16:creationId xmlns:a16="http://schemas.microsoft.com/office/drawing/2014/main" id="{2722D4D7-6EEC-5B49-A7EF-9AC91EAFD61A}"/>
              </a:ext>
            </a:extLst>
          </p:cNvPr>
          <p:cNvSpPr/>
          <p:nvPr/>
        </p:nvSpPr>
        <p:spPr>
          <a:xfrm>
            <a:off x="0" y="-1"/>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35" name="TextBox 34">
            <a:extLst>
              <a:ext uri="{FF2B5EF4-FFF2-40B4-BE49-F238E27FC236}">
                <a16:creationId xmlns:a16="http://schemas.microsoft.com/office/drawing/2014/main" id="{8CB3F178-8BC8-5746-96B4-FA2BC0A0F122}"/>
              </a:ext>
            </a:extLst>
          </p:cNvPr>
          <p:cNvSpPr txBox="1"/>
          <p:nvPr/>
        </p:nvSpPr>
        <p:spPr>
          <a:xfrm>
            <a:off x="2831197" y="434050"/>
            <a:ext cx="5897768" cy="584775"/>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Nigeria Electrification Project</a:t>
            </a:r>
          </a:p>
        </p:txBody>
      </p:sp>
      <p:cxnSp>
        <p:nvCxnSpPr>
          <p:cNvPr id="36" name="Straight Connector 35">
            <a:extLst>
              <a:ext uri="{FF2B5EF4-FFF2-40B4-BE49-F238E27FC236}">
                <a16:creationId xmlns:a16="http://schemas.microsoft.com/office/drawing/2014/main" id="{AF567DCC-DC13-E840-9624-21DE741C33C5}"/>
              </a:ext>
            </a:extLst>
          </p:cNvPr>
          <p:cNvCxnSpPr>
            <a:cxnSpLocks/>
          </p:cNvCxnSpPr>
          <p:nvPr/>
        </p:nvCxnSpPr>
        <p:spPr>
          <a:xfrm>
            <a:off x="0" y="1050230"/>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E87E517-B179-6C43-8ED2-E19CF6A11936}"/>
              </a:ext>
            </a:extLst>
          </p:cNvPr>
          <p:cNvCxnSpPr>
            <a:cxnSpLocks/>
          </p:cNvCxnSpPr>
          <p:nvPr/>
        </p:nvCxnSpPr>
        <p:spPr>
          <a:xfrm>
            <a:off x="2119993" y="1050230"/>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02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187">
            <a:extLst>
              <a:ext uri="{FF2B5EF4-FFF2-40B4-BE49-F238E27FC236}">
                <a16:creationId xmlns:a16="http://schemas.microsoft.com/office/drawing/2014/main" id="{E1DC8C82-98E7-5C43-8044-72FEF9E23576}"/>
              </a:ext>
            </a:extLst>
          </p:cNvPr>
          <p:cNvGrpSpPr/>
          <p:nvPr/>
        </p:nvGrpSpPr>
        <p:grpSpPr>
          <a:xfrm>
            <a:off x="0" y="545085"/>
            <a:ext cx="11570707" cy="830997"/>
            <a:chOff x="0" y="545085"/>
            <a:chExt cx="11570707" cy="830997"/>
          </a:xfrm>
        </p:grpSpPr>
        <p:sp>
          <p:nvSpPr>
            <p:cNvPr id="4" name="TextBox 3">
              <a:extLst>
                <a:ext uri="{FF2B5EF4-FFF2-40B4-BE49-F238E27FC236}">
                  <a16:creationId xmlns:a16="http://schemas.microsoft.com/office/drawing/2014/main" id="{C5B1284C-1DF4-2441-A9C9-6E9D3F820370}"/>
                </a:ext>
              </a:extLst>
            </p:cNvPr>
            <p:cNvSpPr txBox="1"/>
            <p:nvPr/>
          </p:nvSpPr>
          <p:spPr>
            <a:xfrm>
              <a:off x="3027786" y="545085"/>
              <a:ext cx="6771405" cy="830997"/>
            </a:xfrm>
            <a:prstGeom prst="rect">
              <a:avLst/>
            </a:prstGeom>
            <a:noFill/>
          </p:spPr>
          <p:txBody>
            <a:bodyPr wrap="none" rtlCol="0">
              <a:spAutoFit/>
            </a:bodyPr>
            <a:lstStyle/>
            <a:p>
              <a:r>
                <a:rPr lang="en-US" sz="3200" b="1" dirty="0">
                  <a:solidFill>
                    <a:schemeClr val="tx1">
                      <a:lumMod val="75000"/>
                      <a:lumOff val="25000"/>
                    </a:schemeClr>
                  </a:solidFill>
                  <a:latin typeface="Century Gothic" panose="020B0502020202020204" pitchFamily="34" charset="0"/>
                </a:rPr>
                <a:t>Energizing Education Programme</a:t>
              </a:r>
              <a:endParaRPr lang="en-US" sz="800" b="1" dirty="0">
                <a:solidFill>
                  <a:schemeClr val="tx1">
                    <a:lumMod val="75000"/>
                    <a:lumOff val="25000"/>
                  </a:schemeClr>
                </a:solidFill>
                <a:latin typeface="Century Gothic" panose="020B0502020202020204" pitchFamily="34" charset="0"/>
              </a:endParaRPr>
            </a:p>
            <a:p>
              <a:pPr algn="r"/>
              <a:r>
                <a:rPr lang="en-US" sz="1600" b="1" dirty="0">
                  <a:solidFill>
                    <a:schemeClr val="tx1">
                      <a:lumMod val="75000"/>
                      <a:lumOff val="25000"/>
                    </a:schemeClr>
                  </a:solidFill>
                  <a:latin typeface="Century Gothic" panose="020B0502020202020204" pitchFamily="34" charset="0"/>
                </a:rPr>
                <a:t>Phase I Status as at 31st July 2021 </a:t>
              </a:r>
            </a:p>
          </p:txBody>
        </p:sp>
        <p:grpSp>
          <p:nvGrpSpPr>
            <p:cNvPr id="5" name="Group 4">
              <a:extLst>
                <a:ext uri="{FF2B5EF4-FFF2-40B4-BE49-F238E27FC236}">
                  <a16:creationId xmlns:a16="http://schemas.microsoft.com/office/drawing/2014/main" id="{507BB792-483D-964B-8254-DE5AD871807B}"/>
                </a:ext>
              </a:extLst>
            </p:cNvPr>
            <p:cNvGrpSpPr/>
            <p:nvPr/>
          </p:nvGrpSpPr>
          <p:grpSpPr>
            <a:xfrm>
              <a:off x="0" y="1050230"/>
              <a:ext cx="2962275" cy="0"/>
              <a:chOff x="-19050" y="1692572"/>
              <a:chExt cx="2962275" cy="0"/>
            </a:xfrm>
          </p:grpSpPr>
          <p:cxnSp>
            <p:nvCxnSpPr>
              <p:cNvPr id="6" name="Straight Connector 5">
                <a:extLst>
                  <a:ext uri="{FF2B5EF4-FFF2-40B4-BE49-F238E27FC236}">
                    <a16:creationId xmlns:a16="http://schemas.microsoft.com/office/drawing/2014/main" id="{2A1F66FE-C2EC-2148-B98B-77DF1D50C0FB}"/>
                  </a:ext>
                </a:extLst>
              </p:cNvPr>
              <p:cNvCxnSpPr>
                <a:cxnSpLocks/>
              </p:cNvCxnSpPr>
              <p:nvPr/>
            </p:nvCxnSpPr>
            <p:spPr>
              <a:xfrm>
                <a:off x="-19050" y="1692572"/>
                <a:ext cx="2962275" cy="0"/>
              </a:xfrm>
              <a:prstGeom prst="line">
                <a:avLst/>
              </a:prstGeom>
              <a:ln w="28575">
                <a:solidFill>
                  <a:srgbClr val="00632E"/>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E0D2FD2-4E2D-4B42-82D5-C3A23DB5A66D}"/>
                  </a:ext>
                </a:extLst>
              </p:cNvPr>
              <p:cNvCxnSpPr>
                <a:cxnSpLocks/>
              </p:cNvCxnSpPr>
              <p:nvPr/>
            </p:nvCxnSpPr>
            <p:spPr>
              <a:xfrm>
                <a:off x="2100943" y="1692572"/>
                <a:ext cx="842282" cy="0"/>
              </a:xfrm>
              <a:prstGeom prst="line">
                <a:avLst/>
              </a:prstGeom>
              <a:ln w="28575">
                <a:solidFill>
                  <a:srgbClr val="C5C4C3"/>
                </a:solidFill>
              </a:ln>
            </p:spPr>
            <p:style>
              <a:lnRef idx="1">
                <a:schemeClr val="accent1"/>
              </a:lnRef>
              <a:fillRef idx="0">
                <a:schemeClr val="accent1"/>
              </a:fillRef>
              <a:effectRef idx="0">
                <a:schemeClr val="accent1"/>
              </a:effectRef>
              <a:fontRef idx="minor">
                <a:schemeClr val="tx1"/>
              </a:fontRef>
            </p:style>
          </p:cxnSp>
        </p:grpSp>
        <p:pic>
          <p:nvPicPr>
            <p:cNvPr id="8" name="Picture 7" descr="A picture containing food&#10;&#10;Description automatically generated">
              <a:extLst>
                <a:ext uri="{FF2B5EF4-FFF2-40B4-BE49-F238E27FC236}">
                  <a16:creationId xmlns:a16="http://schemas.microsoft.com/office/drawing/2014/main" id="{3B9ED04A-1951-AF45-94E9-5154C09068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37257" y="696717"/>
              <a:ext cx="933450" cy="679365"/>
            </a:xfrm>
            <a:prstGeom prst="rect">
              <a:avLst/>
            </a:prstGeom>
          </p:spPr>
        </p:pic>
      </p:grpSp>
      <p:sp>
        <p:nvSpPr>
          <p:cNvPr id="9" name="Rectangle 8">
            <a:extLst>
              <a:ext uri="{FF2B5EF4-FFF2-40B4-BE49-F238E27FC236}">
                <a16:creationId xmlns:a16="http://schemas.microsoft.com/office/drawing/2014/main" id="{6C793793-2A9D-8940-A10E-55393AB7CAB1}"/>
              </a:ext>
            </a:extLst>
          </p:cNvPr>
          <p:cNvSpPr/>
          <p:nvPr/>
        </p:nvSpPr>
        <p:spPr>
          <a:xfrm>
            <a:off x="0" y="478"/>
            <a:ext cx="12192000" cy="426579"/>
          </a:xfrm>
          <a:prstGeom prst="rect">
            <a:avLst/>
          </a:prstGeom>
          <a:solidFill>
            <a:srgbClr val="00632E"/>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grpSp>
        <p:nvGrpSpPr>
          <p:cNvPr id="49" name="Group 48">
            <a:extLst>
              <a:ext uri="{FF2B5EF4-FFF2-40B4-BE49-F238E27FC236}">
                <a16:creationId xmlns:a16="http://schemas.microsoft.com/office/drawing/2014/main" id="{EE976561-E153-064B-A63D-943B18A67B8F}"/>
              </a:ext>
            </a:extLst>
          </p:cNvPr>
          <p:cNvGrpSpPr/>
          <p:nvPr/>
        </p:nvGrpSpPr>
        <p:grpSpPr>
          <a:xfrm>
            <a:off x="667295" y="1652388"/>
            <a:ext cx="2848395" cy="815131"/>
            <a:chOff x="817721" y="1268611"/>
            <a:chExt cx="2848395" cy="815131"/>
          </a:xfrm>
        </p:grpSpPr>
        <p:pic>
          <p:nvPicPr>
            <p:cNvPr id="50" name="Graphic 49" descr="Classroom">
              <a:extLst>
                <a:ext uri="{FF2B5EF4-FFF2-40B4-BE49-F238E27FC236}">
                  <a16:creationId xmlns:a16="http://schemas.microsoft.com/office/drawing/2014/main" id="{959D3E98-3121-2F4A-9844-55787D1BD6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721" y="1268611"/>
              <a:ext cx="815131" cy="815131"/>
            </a:xfrm>
            <a:prstGeom prst="rect">
              <a:avLst/>
            </a:prstGeom>
          </p:spPr>
        </p:pic>
        <p:sp>
          <p:nvSpPr>
            <p:cNvPr id="51" name="TextBox 50">
              <a:extLst>
                <a:ext uri="{FF2B5EF4-FFF2-40B4-BE49-F238E27FC236}">
                  <a16:creationId xmlns:a16="http://schemas.microsoft.com/office/drawing/2014/main" id="{BC6E47A5-3A9B-E04A-802C-56C391D77029}"/>
                </a:ext>
              </a:extLst>
            </p:cNvPr>
            <p:cNvSpPr txBox="1">
              <a:spLocks/>
            </p:cNvSpPr>
            <p:nvPr/>
          </p:nvSpPr>
          <p:spPr bwMode="gray">
            <a:xfrm>
              <a:off x="1645580" y="1437190"/>
              <a:ext cx="2020536" cy="4897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36043" lvl="1" indent="-134424" defTabSz="932863">
                <a:lnSpc>
                  <a:spcPct val="95000"/>
                </a:lnSpc>
                <a:buClr>
                  <a:srgbClr val="008751"/>
                </a:buClr>
                <a:buSzTx/>
                <a:buNone/>
                <a:defRPr/>
              </a:pPr>
              <a:r>
                <a:rPr lang="en-US" sz="1400" b="1" kern="0" dirty="0">
                  <a:solidFill>
                    <a:schemeClr val="tx1">
                      <a:lumMod val="75000"/>
                      <a:lumOff val="25000"/>
                    </a:schemeClr>
                  </a:solidFill>
                  <a:latin typeface="Century Gothic" charset="0"/>
                  <a:ea typeface="Century Gothic" charset="0"/>
                  <a:cs typeface="Century Gothic" charset="0"/>
                </a:rPr>
                <a:t>	</a:t>
              </a:r>
              <a:r>
                <a:rPr lang="en-US" sz="1100" b="1" kern="0" dirty="0">
                  <a:solidFill>
                    <a:schemeClr val="tx1">
                      <a:lumMod val="75000"/>
                      <a:lumOff val="25000"/>
                    </a:schemeClr>
                  </a:solidFill>
                  <a:latin typeface="Century Gothic" charset="0"/>
                  <a:ea typeface="Century Gothic" charset="0"/>
                  <a:cs typeface="Century Gothic" charset="0"/>
                </a:rPr>
                <a:t>153,239  Students</a:t>
              </a:r>
            </a:p>
            <a:p>
              <a:pPr marL="136043" lvl="1" indent="-134424" defTabSz="932863">
                <a:lnSpc>
                  <a:spcPct val="95000"/>
                </a:lnSpc>
                <a:buClr>
                  <a:srgbClr val="008751"/>
                </a:buClr>
                <a:buSzTx/>
                <a:buNone/>
                <a:defRPr/>
              </a:pPr>
              <a:r>
                <a:rPr lang="en-US" sz="1050" b="1" kern="0" dirty="0">
                  <a:solidFill>
                    <a:schemeClr val="tx1">
                      <a:lumMod val="75000"/>
                      <a:lumOff val="25000"/>
                    </a:schemeClr>
                  </a:solidFill>
                  <a:latin typeface="Century Gothic" charset="0"/>
                  <a:ea typeface="Century Gothic" charset="0"/>
                  <a:cs typeface="Century Gothic" charset="0"/>
                </a:rPr>
                <a:t>	</a:t>
              </a:r>
              <a:r>
                <a:rPr lang="en-US" sz="900" kern="0" dirty="0">
                  <a:solidFill>
                    <a:schemeClr val="tx1">
                      <a:lumMod val="75000"/>
                      <a:lumOff val="25000"/>
                    </a:schemeClr>
                  </a:solidFill>
                  <a:latin typeface="Century Gothic" charset="0"/>
                  <a:ea typeface="Century Gothic" charset="0"/>
                  <a:cs typeface="Century Gothic" charset="0"/>
                </a:rPr>
                <a:t>Will have access to uninterrupted power supply</a:t>
              </a:r>
              <a:endParaRPr kumimoji="0" lang="en-US" sz="900" b="0" i="0" u="none" strike="noStrike" kern="0" cap="none" spc="0" normalizeH="0" baseline="0" noProof="0" dirty="0">
                <a:ln>
                  <a:noFill/>
                </a:ln>
                <a:solidFill>
                  <a:schemeClr val="tx1">
                    <a:lumMod val="75000"/>
                    <a:lumOff val="25000"/>
                  </a:schemeClr>
                </a:solidFill>
                <a:effectLst/>
                <a:uLnTx/>
                <a:uFillTx/>
                <a:latin typeface="Century Gothic" charset="0"/>
                <a:ea typeface="Century Gothic" charset="0"/>
                <a:cs typeface="Century Gothic" charset="0"/>
              </a:endParaRPr>
            </a:p>
          </p:txBody>
        </p:sp>
      </p:grpSp>
      <p:grpSp>
        <p:nvGrpSpPr>
          <p:cNvPr id="52" name="Group 51">
            <a:extLst>
              <a:ext uri="{FF2B5EF4-FFF2-40B4-BE49-F238E27FC236}">
                <a16:creationId xmlns:a16="http://schemas.microsoft.com/office/drawing/2014/main" id="{0F79280B-EA3F-EB49-B4C3-5A348A5C62A5}"/>
              </a:ext>
            </a:extLst>
          </p:cNvPr>
          <p:cNvGrpSpPr/>
          <p:nvPr/>
        </p:nvGrpSpPr>
        <p:grpSpPr>
          <a:xfrm>
            <a:off x="535277" y="2443559"/>
            <a:ext cx="2980413" cy="914400"/>
            <a:chOff x="693044" y="2143018"/>
            <a:chExt cx="2980413" cy="914400"/>
          </a:xfrm>
        </p:grpSpPr>
        <p:pic>
          <p:nvPicPr>
            <p:cNvPr id="53" name="Graphic 52" descr="Office worker">
              <a:extLst>
                <a:ext uri="{FF2B5EF4-FFF2-40B4-BE49-F238E27FC236}">
                  <a16:creationId xmlns:a16="http://schemas.microsoft.com/office/drawing/2014/main" id="{BBE28BFC-88B3-9748-BE81-8ED27DD4AE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3044" y="2143018"/>
              <a:ext cx="914400" cy="914400"/>
            </a:xfrm>
            <a:prstGeom prst="rect">
              <a:avLst/>
            </a:prstGeom>
          </p:spPr>
        </p:pic>
        <p:sp>
          <p:nvSpPr>
            <p:cNvPr id="54" name="TextBox 53">
              <a:extLst>
                <a:ext uri="{FF2B5EF4-FFF2-40B4-BE49-F238E27FC236}">
                  <a16:creationId xmlns:a16="http://schemas.microsoft.com/office/drawing/2014/main" id="{11CE535C-7A6D-D847-95B4-531FF7377EC9}"/>
                </a:ext>
              </a:extLst>
            </p:cNvPr>
            <p:cNvSpPr txBox="1">
              <a:spLocks/>
            </p:cNvSpPr>
            <p:nvPr/>
          </p:nvSpPr>
          <p:spPr bwMode="gray">
            <a:xfrm>
              <a:off x="1663066" y="2426431"/>
              <a:ext cx="2010391" cy="46782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36043" lvl="1" indent="-134424" defTabSz="932863">
                <a:lnSpc>
                  <a:spcPct val="95000"/>
                </a:lnSpc>
                <a:buClr>
                  <a:srgbClr val="008751"/>
                </a:buClr>
                <a:buSzTx/>
                <a:buNone/>
                <a:defRPr/>
              </a:pPr>
              <a:r>
                <a:rPr lang="en-US" sz="1400" b="1" kern="0" dirty="0">
                  <a:solidFill>
                    <a:schemeClr val="tx1">
                      <a:lumMod val="75000"/>
                      <a:lumOff val="25000"/>
                    </a:schemeClr>
                  </a:solidFill>
                  <a:latin typeface="Century Gothic" charset="0"/>
                  <a:ea typeface="Century Gothic" charset="0"/>
                  <a:cs typeface="Century Gothic" charset="0"/>
                </a:rPr>
                <a:t>	</a:t>
              </a:r>
              <a:r>
                <a:rPr lang="en-US" sz="1100" b="1" kern="0" dirty="0">
                  <a:solidFill>
                    <a:schemeClr val="tx1">
                      <a:lumMod val="75000"/>
                      <a:lumOff val="25000"/>
                    </a:schemeClr>
                  </a:solidFill>
                  <a:latin typeface="Century Gothic" charset="0"/>
                  <a:ea typeface="Century Gothic" charset="0"/>
                  <a:cs typeface="Century Gothic" charset="0"/>
                </a:rPr>
                <a:t>21,166  Staff</a:t>
              </a:r>
            </a:p>
            <a:p>
              <a:pPr marL="136043" lvl="1" indent="-134424" defTabSz="932863">
                <a:lnSpc>
                  <a:spcPct val="95000"/>
                </a:lnSpc>
                <a:buClr>
                  <a:srgbClr val="008751"/>
                </a:buClr>
                <a:buSzTx/>
                <a:buNone/>
                <a:defRPr/>
              </a:pPr>
              <a:r>
                <a:rPr lang="en-US" sz="900" b="1" kern="0" dirty="0">
                  <a:solidFill>
                    <a:schemeClr val="tx1">
                      <a:lumMod val="75000"/>
                      <a:lumOff val="25000"/>
                    </a:schemeClr>
                  </a:solidFill>
                  <a:latin typeface="Century Gothic" charset="0"/>
                  <a:ea typeface="Century Gothic" charset="0"/>
                  <a:cs typeface="Century Gothic" charset="0"/>
                </a:rPr>
                <a:t>	</a:t>
              </a:r>
              <a:r>
                <a:rPr lang="en-US" sz="900" kern="0" dirty="0">
                  <a:solidFill>
                    <a:schemeClr val="tx1">
                      <a:lumMod val="75000"/>
                      <a:lumOff val="25000"/>
                    </a:schemeClr>
                  </a:solidFill>
                  <a:latin typeface="Century Gothic" charset="0"/>
                  <a:ea typeface="Century Gothic" charset="0"/>
                  <a:cs typeface="Century Gothic" charset="0"/>
                </a:rPr>
                <a:t>Will have access to uninterrupted power supply</a:t>
              </a:r>
              <a:endParaRPr kumimoji="0" lang="en-US" sz="900" i="0" u="none" strike="noStrike" kern="0" cap="none" spc="0" normalizeH="0" baseline="0" noProof="0" dirty="0">
                <a:ln>
                  <a:noFill/>
                </a:ln>
                <a:solidFill>
                  <a:schemeClr val="tx1">
                    <a:lumMod val="75000"/>
                    <a:lumOff val="25000"/>
                  </a:schemeClr>
                </a:solidFill>
                <a:effectLst/>
                <a:uLnTx/>
                <a:uFillTx/>
                <a:latin typeface="Century Gothic" charset="0"/>
                <a:ea typeface="Century Gothic" charset="0"/>
                <a:cs typeface="Century Gothic" charset="0"/>
              </a:endParaRPr>
            </a:p>
          </p:txBody>
        </p:sp>
      </p:grpSp>
      <p:grpSp>
        <p:nvGrpSpPr>
          <p:cNvPr id="55" name="Group 54">
            <a:extLst>
              <a:ext uri="{FF2B5EF4-FFF2-40B4-BE49-F238E27FC236}">
                <a16:creationId xmlns:a16="http://schemas.microsoft.com/office/drawing/2014/main" id="{957003E9-3253-BC4E-A64F-1F89099B163F}"/>
              </a:ext>
            </a:extLst>
          </p:cNvPr>
          <p:cNvGrpSpPr/>
          <p:nvPr/>
        </p:nvGrpSpPr>
        <p:grpSpPr>
          <a:xfrm>
            <a:off x="523714" y="3253430"/>
            <a:ext cx="3094477" cy="914400"/>
            <a:chOff x="681481" y="2952889"/>
            <a:chExt cx="3094477" cy="914400"/>
          </a:xfrm>
        </p:grpSpPr>
        <p:pic>
          <p:nvPicPr>
            <p:cNvPr id="56" name="Graphic 55" descr="Schoolhouse">
              <a:extLst>
                <a:ext uri="{FF2B5EF4-FFF2-40B4-BE49-F238E27FC236}">
                  <a16:creationId xmlns:a16="http://schemas.microsoft.com/office/drawing/2014/main" id="{24FE391E-AC3E-B84C-8107-3A5754262E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1481" y="2952889"/>
              <a:ext cx="914400" cy="914400"/>
            </a:xfrm>
            <a:prstGeom prst="rect">
              <a:avLst/>
            </a:prstGeom>
          </p:spPr>
        </p:pic>
        <p:sp>
          <p:nvSpPr>
            <p:cNvPr id="57" name="TextBox 56">
              <a:extLst>
                <a:ext uri="{FF2B5EF4-FFF2-40B4-BE49-F238E27FC236}">
                  <a16:creationId xmlns:a16="http://schemas.microsoft.com/office/drawing/2014/main" id="{2377A135-A0A1-AA4E-8AC9-EB43E5F2C9ED}"/>
                </a:ext>
              </a:extLst>
            </p:cNvPr>
            <p:cNvSpPr txBox="1">
              <a:spLocks/>
            </p:cNvSpPr>
            <p:nvPr/>
          </p:nvSpPr>
          <p:spPr bwMode="gray">
            <a:xfrm>
              <a:off x="1603333" y="2990640"/>
              <a:ext cx="2172625" cy="82599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36043" marR="0" lvl="1" indent="-134424" defTabSz="932863" eaLnBrk="1" fontAlgn="auto" latinLnBrk="0" hangingPunct="1">
                <a:lnSpc>
                  <a:spcPct val="95000"/>
                </a:lnSpc>
                <a:spcBef>
                  <a:spcPts val="0"/>
                </a:spcBef>
                <a:spcAft>
                  <a:spcPts val="0"/>
                </a:spcAft>
                <a:buClr>
                  <a:srgbClr val="008751"/>
                </a:buClr>
                <a:buSzTx/>
                <a:buFont typeface="Arial" charset="0"/>
                <a:buNone/>
                <a:tabLst/>
                <a:defRPr/>
              </a:pPr>
              <a:r>
                <a:rPr lang="en-US" sz="1200" kern="0" dirty="0">
                  <a:solidFill>
                    <a:schemeClr val="tx1">
                      <a:lumMod val="75000"/>
                      <a:lumOff val="25000"/>
                    </a:schemeClr>
                  </a:solidFill>
                  <a:latin typeface="Century Gothic" charset="0"/>
                  <a:ea typeface="Century Gothic" charset="0"/>
                  <a:cs typeface="Century Gothic" charset="0"/>
                </a:rPr>
                <a:t>   </a:t>
              </a:r>
            </a:p>
            <a:p>
              <a:pPr marL="136043" lvl="1" indent="-134424" defTabSz="932863">
                <a:lnSpc>
                  <a:spcPct val="95000"/>
                </a:lnSpc>
                <a:buClr>
                  <a:srgbClr val="008751"/>
                </a:buClr>
                <a:buSzTx/>
                <a:buNone/>
                <a:defRPr/>
              </a:pPr>
              <a:r>
                <a:rPr lang="en-US" sz="1400" b="1" kern="0" dirty="0">
                  <a:solidFill>
                    <a:schemeClr val="tx1">
                      <a:lumMod val="75000"/>
                      <a:lumOff val="25000"/>
                    </a:schemeClr>
                  </a:solidFill>
                  <a:latin typeface="Century Gothic" charset="0"/>
                  <a:ea typeface="Century Gothic" charset="0"/>
                  <a:cs typeface="Century Gothic" charset="0"/>
                </a:rPr>
                <a:t>	</a:t>
              </a:r>
              <a:r>
                <a:rPr lang="en-US" sz="1100" b="1" kern="0" dirty="0">
                  <a:solidFill>
                    <a:schemeClr val="tx1">
                      <a:lumMod val="75000"/>
                      <a:lumOff val="25000"/>
                    </a:schemeClr>
                  </a:solidFill>
                  <a:latin typeface="Century Gothic" charset="0"/>
                  <a:ea typeface="Century Gothic" charset="0"/>
                  <a:cs typeface="Century Gothic" charset="0"/>
                </a:rPr>
                <a:t>153,239  Students</a:t>
              </a:r>
            </a:p>
            <a:p>
              <a:pPr marL="136043" marR="0" lvl="1" indent="-134424" defTabSz="932863" eaLnBrk="1" fontAlgn="auto" latinLnBrk="0" hangingPunct="1">
                <a:lnSpc>
                  <a:spcPct val="95000"/>
                </a:lnSpc>
                <a:spcBef>
                  <a:spcPts val="0"/>
                </a:spcBef>
                <a:spcAft>
                  <a:spcPts val="0"/>
                </a:spcAft>
                <a:buClr>
                  <a:srgbClr val="008751"/>
                </a:buClr>
                <a:buSzTx/>
                <a:buFont typeface="Arial" charset="0"/>
                <a:buNone/>
                <a:tabLst/>
                <a:defRPr/>
              </a:pPr>
              <a:r>
                <a:rPr lang="en-US" sz="1050" kern="0" dirty="0">
                  <a:solidFill>
                    <a:schemeClr val="tx1">
                      <a:lumMod val="75000"/>
                      <a:lumOff val="25000"/>
                    </a:schemeClr>
                  </a:solidFill>
                  <a:latin typeface="Century Gothic" charset="0"/>
                  <a:ea typeface="Century Gothic" charset="0"/>
                  <a:cs typeface="Century Gothic" charset="0"/>
                </a:rPr>
                <a:t>	</a:t>
              </a:r>
              <a:r>
                <a:rPr lang="en-US" sz="900" kern="0" dirty="0">
                  <a:solidFill>
                    <a:schemeClr val="tx1">
                      <a:lumMod val="75000"/>
                      <a:lumOff val="25000"/>
                    </a:schemeClr>
                  </a:solidFill>
                  <a:latin typeface="Century Gothic" charset="0"/>
                  <a:ea typeface="Century Gothic" charset="0"/>
                  <a:cs typeface="Century Gothic" charset="0"/>
                </a:rPr>
                <a:t>Will be trained on renewable energy courses at the projects’ Workshop/ Training Centers</a:t>
              </a:r>
              <a:endParaRPr kumimoji="0" lang="en-US" sz="1050" b="0" i="0" u="none" strike="noStrike" kern="0" cap="none" spc="0" normalizeH="0" baseline="0" noProof="0" dirty="0">
                <a:ln>
                  <a:noFill/>
                </a:ln>
                <a:solidFill>
                  <a:schemeClr val="tx1">
                    <a:lumMod val="75000"/>
                    <a:lumOff val="25000"/>
                  </a:schemeClr>
                </a:solidFill>
                <a:effectLst/>
                <a:uLnTx/>
                <a:uFillTx/>
                <a:latin typeface="Century Gothic" charset="0"/>
                <a:ea typeface="Century Gothic" charset="0"/>
                <a:cs typeface="Century Gothic" charset="0"/>
              </a:endParaRPr>
            </a:p>
          </p:txBody>
        </p:sp>
      </p:grpSp>
      <p:grpSp>
        <p:nvGrpSpPr>
          <p:cNvPr id="58" name="Group 57">
            <a:extLst>
              <a:ext uri="{FF2B5EF4-FFF2-40B4-BE49-F238E27FC236}">
                <a16:creationId xmlns:a16="http://schemas.microsoft.com/office/drawing/2014/main" id="{2DD411E2-DCA0-F042-B170-618754CDD3FC}"/>
              </a:ext>
            </a:extLst>
          </p:cNvPr>
          <p:cNvGrpSpPr/>
          <p:nvPr/>
        </p:nvGrpSpPr>
        <p:grpSpPr>
          <a:xfrm>
            <a:off x="8149398" y="1700342"/>
            <a:ext cx="3176943" cy="809171"/>
            <a:chOff x="8531222" y="1304094"/>
            <a:chExt cx="3176943" cy="809171"/>
          </a:xfrm>
        </p:grpSpPr>
        <p:pic>
          <p:nvPicPr>
            <p:cNvPr id="59" name="Graphic 58" descr="School girl">
              <a:extLst>
                <a:ext uri="{FF2B5EF4-FFF2-40B4-BE49-F238E27FC236}">
                  <a16:creationId xmlns:a16="http://schemas.microsoft.com/office/drawing/2014/main" id="{F3A55DA0-AD2D-5442-86EA-19F79780037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31222" y="1304094"/>
              <a:ext cx="809171" cy="809171"/>
            </a:xfrm>
            <a:prstGeom prst="rect">
              <a:avLst/>
            </a:prstGeom>
          </p:spPr>
        </p:pic>
        <p:sp>
          <p:nvSpPr>
            <p:cNvPr id="60" name="TextBox 59">
              <a:extLst>
                <a:ext uri="{FF2B5EF4-FFF2-40B4-BE49-F238E27FC236}">
                  <a16:creationId xmlns:a16="http://schemas.microsoft.com/office/drawing/2014/main" id="{6597D677-3749-564E-94D6-0DF0B16787E3}"/>
                </a:ext>
              </a:extLst>
            </p:cNvPr>
            <p:cNvSpPr txBox="1">
              <a:spLocks/>
            </p:cNvSpPr>
            <p:nvPr/>
          </p:nvSpPr>
          <p:spPr bwMode="gray">
            <a:xfrm>
              <a:off x="9412450" y="1465718"/>
              <a:ext cx="2295715" cy="5555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36043" lvl="1" indent="-134424" defTabSz="932863">
                <a:lnSpc>
                  <a:spcPct val="95000"/>
                </a:lnSpc>
                <a:buClr>
                  <a:srgbClr val="008751"/>
                </a:buClr>
                <a:buSzTx/>
                <a:buNone/>
                <a:defRPr/>
              </a:pPr>
              <a:r>
                <a:rPr lang="en-US" sz="1100" kern="0" dirty="0">
                  <a:solidFill>
                    <a:schemeClr val="tx1">
                      <a:lumMod val="75000"/>
                      <a:lumOff val="25000"/>
                    </a:schemeClr>
                  </a:solidFill>
                  <a:latin typeface="Century Gothic" charset="0"/>
                  <a:ea typeface="Century Gothic" charset="0"/>
                  <a:cs typeface="Century Gothic" charset="0"/>
                </a:rPr>
                <a:t>   </a:t>
              </a:r>
              <a:r>
                <a:rPr lang="en-US" sz="1100" b="1" kern="0" dirty="0">
                  <a:solidFill>
                    <a:schemeClr val="tx1">
                      <a:lumMod val="75000"/>
                      <a:lumOff val="25000"/>
                    </a:schemeClr>
                  </a:solidFill>
                  <a:latin typeface="Century Gothic" charset="0"/>
                  <a:ea typeface="Century Gothic" charset="0"/>
                  <a:cs typeface="Century Gothic" charset="0"/>
                </a:rPr>
                <a:t>180 Female Students</a:t>
              </a:r>
            </a:p>
            <a:p>
              <a:pPr marL="136043" lvl="1" indent="-134424" defTabSz="932863">
                <a:lnSpc>
                  <a:spcPct val="95000"/>
                </a:lnSpc>
                <a:buClr>
                  <a:srgbClr val="008751"/>
                </a:buClr>
                <a:buSzTx/>
                <a:buNone/>
                <a:defRPr/>
              </a:pPr>
              <a:r>
                <a:rPr lang="en-US" sz="900" kern="0" dirty="0">
                  <a:solidFill>
                    <a:schemeClr val="tx1">
                      <a:lumMod val="75000"/>
                      <a:lumOff val="25000"/>
                    </a:schemeClr>
                  </a:solidFill>
                  <a:latin typeface="Century Gothic" charset="0"/>
                  <a:ea typeface="Century Gothic" charset="0"/>
                  <a:cs typeface="Century Gothic" charset="0"/>
                </a:rPr>
                <a:t>	Will gain hands-on practical training and experience in the design and construction of power systems</a:t>
              </a:r>
              <a:endParaRPr kumimoji="0" lang="en-US" sz="900" i="0" u="none" strike="noStrike" kern="0" cap="none" spc="0" normalizeH="0" baseline="0" noProof="0" dirty="0">
                <a:ln>
                  <a:noFill/>
                </a:ln>
                <a:solidFill>
                  <a:schemeClr val="tx1">
                    <a:lumMod val="75000"/>
                    <a:lumOff val="25000"/>
                  </a:schemeClr>
                </a:solidFill>
                <a:effectLst/>
                <a:uLnTx/>
                <a:uFillTx/>
                <a:latin typeface="Century Gothic" charset="0"/>
                <a:ea typeface="Century Gothic" charset="0"/>
                <a:cs typeface="Century Gothic" charset="0"/>
              </a:endParaRPr>
            </a:p>
          </p:txBody>
        </p:sp>
      </p:grpSp>
      <p:grpSp>
        <p:nvGrpSpPr>
          <p:cNvPr id="61" name="Group 60">
            <a:extLst>
              <a:ext uri="{FF2B5EF4-FFF2-40B4-BE49-F238E27FC236}">
                <a16:creationId xmlns:a16="http://schemas.microsoft.com/office/drawing/2014/main" id="{1C34B7A4-E363-A04D-8590-7083B7C4DB0E}"/>
              </a:ext>
            </a:extLst>
          </p:cNvPr>
          <p:cNvGrpSpPr/>
          <p:nvPr/>
        </p:nvGrpSpPr>
        <p:grpSpPr>
          <a:xfrm>
            <a:off x="8122695" y="2465285"/>
            <a:ext cx="3337703" cy="914400"/>
            <a:chOff x="8504519" y="2069037"/>
            <a:chExt cx="3337703" cy="914400"/>
          </a:xfrm>
        </p:grpSpPr>
        <p:pic>
          <p:nvPicPr>
            <p:cNvPr id="62" name="Graphic 61" descr="Doctor">
              <a:extLst>
                <a:ext uri="{FF2B5EF4-FFF2-40B4-BE49-F238E27FC236}">
                  <a16:creationId xmlns:a16="http://schemas.microsoft.com/office/drawing/2014/main" id="{BD4EE479-603B-1545-84AF-D35337BF1C8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504519" y="2069037"/>
              <a:ext cx="914400" cy="914400"/>
            </a:xfrm>
            <a:prstGeom prst="rect">
              <a:avLst/>
            </a:prstGeom>
          </p:spPr>
        </p:pic>
        <p:sp>
          <p:nvSpPr>
            <p:cNvPr id="63" name="TextBox 62">
              <a:extLst>
                <a:ext uri="{FF2B5EF4-FFF2-40B4-BE49-F238E27FC236}">
                  <a16:creationId xmlns:a16="http://schemas.microsoft.com/office/drawing/2014/main" id="{4CEBE26B-236F-7A4D-B123-39643AEE195C}"/>
                </a:ext>
              </a:extLst>
            </p:cNvPr>
            <p:cNvSpPr txBox="1">
              <a:spLocks/>
            </p:cNvSpPr>
            <p:nvPr/>
          </p:nvSpPr>
          <p:spPr bwMode="gray">
            <a:xfrm>
              <a:off x="9412449" y="2330279"/>
              <a:ext cx="2429773" cy="59208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36043" lvl="1" indent="-134424" defTabSz="932863">
                <a:lnSpc>
                  <a:spcPct val="95000"/>
                </a:lnSpc>
                <a:buClr>
                  <a:srgbClr val="008751"/>
                </a:buClr>
                <a:buSzTx/>
                <a:buNone/>
                <a:defRPr/>
              </a:pPr>
              <a:r>
                <a:rPr lang="en-US" sz="1100" b="1" kern="0" dirty="0">
                  <a:solidFill>
                    <a:schemeClr val="tx1">
                      <a:lumMod val="75000"/>
                      <a:lumOff val="25000"/>
                    </a:schemeClr>
                  </a:solidFill>
                  <a:latin typeface="Century Gothic" charset="0"/>
                  <a:ea typeface="Century Gothic" charset="0"/>
                  <a:cs typeface="Century Gothic" charset="0"/>
                </a:rPr>
                <a:t>	</a:t>
              </a:r>
              <a:r>
                <a:rPr lang="en-US" sz="1100" b="1" kern="0" dirty="0">
                  <a:solidFill>
                    <a:schemeClr val="tx1">
                      <a:lumMod val="75000"/>
                      <a:lumOff val="25000"/>
                    </a:schemeClr>
                  </a:solidFill>
                  <a:latin typeface="Century Gothic" panose="020B0502020202020204" pitchFamily="34" charset="0"/>
                  <a:ea typeface="Century Gothic" charset="0"/>
                  <a:cs typeface="Century Gothic" charset="0"/>
                </a:rPr>
                <a:t>4,000+ Medical Staff</a:t>
              </a:r>
              <a:r>
                <a:rPr lang="en-US" sz="1100" kern="0" noProof="0" dirty="0">
                  <a:solidFill>
                    <a:schemeClr val="tx1">
                      <a:lumMod val="75000"/>
                      <a:lumOff val="25000"/>
                    </a:schemeClr>
                  </a:solidFill>
                  <a:latin typeface="Century Gothic" panose="020B0502020202020204" pitchFamily="34" charset="0"/>
                  <a:ea typeface="Century Gothic" charset="0"/>
                  <a:cs typeface="Century Gothic" charset="0"/>
                </a:rPr>
                <a:t>    </a:t>
              </a:r>
              <a:endParaRPr lang="en-US" sz="1400" kern="0" noProof="0" dirty="0">
                <a:solidFill>
                  <a:schemeClr val="tx1">
                    <a:lumMod val="75000"/>
                    <a:lumOff val="25000"/>
                  </a:schemeClr>
                </a:solidFill>
                <a:latin typeface="Century Gothic" panose="020B0502020202020204" pitchFamily="34" charset="0"/>
                <a:ea typeface="Century Gothic" charset="0"/>
                <a:cs typeface="Century Gothic" charset="0"/>
              </a:endParaRPr>
            </a:p>
            <a:p>
              <a:pPr marL="136043" marR="0" lvl="1" indent="-134424" algn="just" defTabSz="932863" eaLnBrk="1" fontAlgn="auto" latinLnBrk="0" hangingPunct="1">
                <a:lnSpc>
                  <a:spcPct val="95000"/>
                </a:lnSpc>
                <a:spcBef>
                  <a:spcPts val="0"/>
                </a:spcBef>
                <a:spcAft>
                  <a:spcPts val="0"/>
                </a:spcAft>
                <a:buClr>
                  <a:srgbClr val="008751"/>
                </a:buClr>
                <a:buSzTx/>
                <a:buFont typeface="Arial" charset="0"/>
                <a:buNone/>
                <a:tabLst/>
                <a:defRPr/>
              </a:pPr>
              <a:r>
                <a:rPr lang="en-US" sz="1050" kern="0" noProof="0" dirty="0">
                  <a:solidFill>
                    <a:schemeClr val="tx1">
                      <a:lumMod val="75000"/>
                      <a:lumOff val="25000"/>
                    </a:schemeClr>
                  </a:solidFill>
                  <a:latin typeface="Century Gothic" charset="0"/>
                  <a:ea typeface="Century Gothic" charset="0"/>
                  <a:cs typeface="Century Gothic" charset="0"/>
                </a:rPr>
                <a:t>	</a:t>
              </a:r>
              <a:r>
                <a:rPr lang="en-US" sz="900" kern="0" noProof="0" dirty="0">
                  <a:solidFill>
                    <a:schemeClr val="tx1">
                      <a:lumMod val="75000"/>
                      <a:lumOff val="25000"/>
                    </a:schemeClr>
                  </a:solidFill>
                  <a:latin typeface="Century Gothic" charset="0"/>
                  <a:ea typeface="Century Gothic" charset="0"/>
                  <a:cs typeface="Century Gothic" charset="0"/>
                </a:rPr>
                <a:t>Doctors and </a:t>
              </a:r>
              <a:r>
                <a:rPr lang="en-US" sz="900" b="1" kern="0" noProof="0" dirty="0">
                  <a:solidFill>
                    <a:schemeClr val="tx1">
                      <a:lumMod val="75000"/>
                      <a:lumOff val="25000"/>
                    </a:schemeClr>
                  </a:solidFill>
                  <a:latin typeface="Century Gothic" charset="0"/>
                  <a:ea typeface="Century Gothic" charset="0"/>
                  <a:cs typeface="Century Gothic" charset="0"/>
                </a:rPr>
                <a:t>1000+ </a:t>
              </a:r>
              <a:r>
                <a:rPr lang="en-US" sz="900" kern="0" noProof="0" dirty="0">
                  <a:solidFill>
                    <a:schemeClr val="tx1">
                      <a:lumMod val="75000"/>
                      <a:lumOff val="25000"/>
                    </a:schemeClr>
                  </a:solidFill>
                  <a:latin typeface="Century Gothic" charset="0"/>
                  <a:ea typeface="Century Gothic" charset="0"/>
                  <a:cs typeface="Century Gothic" charset="0"/>
                </a:rPr>
                <a:t>other medical professionals will have access to uninterrupted power supply at work</a:t>
              </a:r>
              <a:endParaRPr kumimoji="0" lang="en-US" sz="1050" i="0" u="none" strike="noStrike" kern="0" cap="none" spc="0" normalizeH="0" baseline="0" noProof="0" dirty="0">
                <a:ln>
                  <a:noFill/>
                </a:ln>
                <a:solidFill>
                  <a:schemeClr val="tx1">
                    <a:lumMod val="75000"/>
                    <a:lumOff val="25000"/>
                  </a:schemeClr>
                </a:solidFill>
                <a:effectLst/>
                <a:uLnTx/>
                <a:uFillTx/>
                <a:latin typeface="Century Gothic" charset="0"/>
                <a:ea typeface="Century Gothic" charset="0"/>
                <a:cs typeface="Century Gothic" charset="0"/>
              </a:endParaRPr>
            </a:p>
          </p:txBody>
        </p:sp>
      </p:grpSp>
      <p:grpSp>
        <p:nvGrpSpPr>
          <p:cNvPr id="64" name="Group 63">
            <a:extLst>
              <a:ext uri="{FF2B5EF4-FFF2-40B4-BE49-F238E27FC236}">
                <a16:creationId xmlns:a16="http://schemas.microsoft.com/office/drawing/2014/main" id="{09C8078D-1652-0A4D-A18D-562D2E4B5A6E}"/>
              </a:ext>
            </a:extLst>
          </p:cNvPr>
          <p:cNvGrpSpPr/>
          <p:nvPr/>
        </p:nvGrpSpPr>
        <p:grpSpPr>
          <a:xfrm>
            <a:off x="8262844" y="3554029"/>
            <a:ext cx="3204024" cy="633537"/>
            <a:chOff x="8644668" y="3157781"/>
            <a:chExt cx="3204024" cy="633537"/>
          </a:xfrm>
        </p:grpSpPr>
        <p:pic>
          <p:nvPicPr>
            <p:cNvPr id="65" name="Graphic 64" descr="Streetlight">
              <a:extLst>
                <a:ext uri="{FF2B5EF4-FFF2-40B4-BE49-F238E27FC236}">
                  <a16:creationId xmlns:a16="http://schemas.microsoft.com/office/drawing/2014/main" id="{016E7120-B140-1D40-B3B1-701BA687BCF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44668" y="3157781"/>
              <a:ext cx="690953" cy="633537"/>
            </a:xfrm>
            <a:prstGeom prst="rect">
              <a:avLst/>
            </a:prstGeom>
          </p:spPr>
        </p:pic>
        <p:sp>
          <p:nvSpPr>
            <p:cNvPr id="66" name="TextBox 65">
              <a:extLst>
                <a:ext uri="{FF2B5EF4-FFF2-40B4-BE49-F238E27FC236}">
                  <a16:creationId xmlns:a16="http://schemas.microsoft.com/office/drawing/2014/main" id="{1819F65B-1C2E-DA45-BB79-EA89A7778539}"/>
                </a:ext>
              </a:extLst>
            </p:cNvPr>
            <p:cNvSpPr txBox="1">
              <a:spLocks/>
            </p:cNvSpPr>
            <p:nvPr/>
          </p:nvSpPr>
          <p:spPr bwMode="gray">
            <a:xfrm>
              <a:off x="9418919" y="3211820"/>
              <a:ext cx="2429773" cy="46051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lvl="0" indent="0" defTabSz="895255" eaLnBrk="1" hangingPunct="1">
                <a:buClr>
                  <a:schemeClr val="tx2"/>
                </a:buClr>
                <a:defRPr baseline="0">
                  <a:latin typeface="+mn-lt"/>
                </a:defRPr>
              </a:lvl1pPr>
              <a:lvl2pPr marL="193655" lvl="1" indent="-192067" defTabSz="895255" eaLnBrk="1" hangingPunct="1">
                <a:buClr>
                  <a:schemeClr val="tx2"/>
                </a:buClr>
                <a:buSzPct val="125000"/>
                <a:buFont typeface="Arial" charset="0"/>
                <a:buChar char="▪"/>
                <a:defRPr baseline="0">
                  <a:latin typeface="+mn-lt"/>
                </a:defRPr>
              </a:lvl2pPr>
              <a:lvl3pPr marL="457151" lvl="2" indent="-261910" defTabSz="895255" eaLnBrk="1" hangingPunct="1">
                <a:buClr>
                  <a:schemeClr val="tx2"/>
                </a:buClr>
                <a:buSzPct val="120000"/>
                <a:buFont typeface="Arial" charset="0"/>
                <a:buChar char="–"/>
                <a:defRPr baseline="0">
                  <a:latin typeface="+mn-lt"/>
                </a:defRPr>
              </a:lvl3pPr>
              <a:lvl4pPr marL="614298" lvl="3" indent="-155558" defTabSz="895255" eaLnBrk="1" hangingPunct="1">
                <a:buClr>
                  <a:schemeClr val="tx2"/>
                </a:buClr>
                <a:buSzPct val="120000"/>
                <a:buFont typeface="Arial" charset="0"/>
                <a:buChar char="▫"/>
                <a:defRPr baseline="0">
                  <a:latin typeface="+mn-lt"/>
                </a:defRPr>
              </a:lvl4pPr>
              <a:lvl5pPr marL="749728" lvl="4" indent="-130162" defTabSz="895255" eaLnBrk="1" hangingPunct="1">
                <a:buClr>
                  <a:schemeClr val="tx2"/>
                </a:buClr>
                <a:buSzPct val="89000"/>
                <a:buFont typeface="Arial" charset="0"/>
                <a:buChar char="-"/>
                <a:defRPr baseline="0">
                  <a:latin typeface="+mn-lt"/>
                </a:defRPr>
              </a:lvl5pPr>
              <a:lvl6pPr marL="749728" indent="-130162" defTabSz="895255" fontAlgn="base">
                <a:spcBef>
                  <a:spcPct val="0"/>
                </a:spcBef>
                <a:spcAft>
                  <a:spcPct val="0"/>
                </a:spcAft>
                <a:buClr>
                  <a:schemeClr val="tx2"/>
                </a:buClr>
                <a:buSzPct val="89000"/>
                <a:buFont typeface="Arial" charset="0"/>
                <a:buChar char="-"/>
                <a:defRPr baseline="0">
                  <a:latin typeface="+mn-lt"/>
                </a:defRPr>
              </a:lvl6pPr>
              <a:lvl7pPr marL="749728" indent="-130162" defTabSz="895255" fontAlgn="base">
                <a:spcBef>
                  <a:spcPct val="0"/>
                </a:spcBef>
                <a:spcAft>
                  <a:spcPct val="0"/>
                </a:spcAft>
                <a:buClr>
                  <a:schemeClr val="tx2"/>
                </a:buClr>
                <a:buSzPct val="89000"/>
                <a:buFont typeface="Arial" charset="0"/>
                <a:buChar char="-"/>
                <a:defRPr baseline="0">
                  <a:latin typeface="+mn-lt"/>
                </a:defRPr>
              </a:lvl7pPr>
              <a:lvl8pPr marL="749728" indent="-130162" defTabSz="895255" fontAlgn="base">
                <a:spcBef>
                  <a:spcPct val="0"/>
                </a:spcBef>
                <a:spcAft>
                  <a:spcPct val="0"/>
                </a:spcAft>
                <a:buClr>
                  <a:schemeClr val="tx2"/>
                </a:buClr>
                <a:buSzPct val="89000"/>
                <a:buFont typeface="Arial" charset="0"/>
                <a:buChar char="-"/>
                <a:defRPr baseline="0">
                  <a:latin typeface="+mn-lt"/>
                </a:defRPr>
              </a:lvl8pPr>
              <a:lvl9pPr marL="749728" indent="-130162" defTabSz="895255" fontAlgn="base">
                <a:spcBef>
                  <a:spcPct val="0"/>
                </a:spcBef>
                <a:spcAft>
                  <a:spcPct val="0"/>
                </a:spcAft>
                <a:buClr>
                  <a:schemeClr val="tx2"/>
                </a:buClr>
                <a:buSzPct val="89000"/>
                <a:buFont typeface="Arial" charset="0"/>
                <a:buChar char="-"/>
                <a:defRPr baseline="0">
                  <a:latin typeface="+mn-lt"/>
                </a:defRPr>
              </a:lvl9pPr>
            </a:lstStyle>
            <a:p>
              <a:pPr marL="136043" lvl="1" indent="-134424" defTabSz="932863">
                <a:lnSpc>
                  <a:spcPct val="95000"/>
                </a:lnSpc>
                <a:buClr>
                  <a:srgbClr val="008751"/>
                </a:buClr>
                <a:buSzTx/>
                <a:buNone/>
                <a:defRPr/>
              </a:pPr>
              <a:r>
                <a:rPr lang="en-US" sz="1100" b="1" kern="0" dirty="0">
                  <a:solidFill>
                    <a:schemeClr val="tx1">
                      <a:lumMod val="75000"/>
                      <a:lumOff val="25000"/>
                    </a:schemeClr>
                  </a:solidFill>
                  <a:latin typeface="Century Gothic" charset="0"/>
                  <a:ea typeface="Century Gothic" charset="0"/>
                  <a:cs typeface="Century Gothic" charset="0"/>
                </a:rPr>
                <a:t>	</a:t>
              </a:r>
              <a:r>
                <a:rPr lang="en-US" sz="1100" b="1" kern="0" dirty="0">
                  <a:solidFill>
                    <a:schemeClr val="tx1">
                      <a:lumMod val="75000"/>
                      <a:lumOff val="25000"/>
                    </a:schemeClr>
                  </a:solidFill>
                  <a:latin typeface="Century Gothic" panose="020B0502020202020204" pitchFamily="34" charset="0"/>
                  <a:ea typeface="Century Gothic" charset="0"/>
                  <a:cs typeface="Century Gothic" charset="0"/>
                </a:rPr>
                <a:t>Streetlights</a:t>
              </a:r>
              <a:endParaRPr lang="en-US" sz="1100" kern="0" noProof="0" dirty="0">
                <a:solidFill>
                  <a:schemeClr val="tx1">
                    <a:lumMod val="75000"/>
                    <a:lumOff val="25000"/>
                  </a:schemeClr>
                </a:solidFill>
                <a:latin typeface="Century Gothic" panose="020B0502020202020204" pitchFamily="34" charset="0"/>
                <a:ea typeface="Century Gothic" charset="0"/>
                <a:cs typeface="Century Gothic" charset="0"/>
              </a:endParaRPr>
            </a:p>
            <a:p>
              <a:pPr marL="136043" marR="0" lvl="1" indent="-134424" algn="just" defTabSz="932863" eaLnBrk="1" fontAlgn="auto" latinLnBrk="0" hangingPunct="1">
                <a:lnSpc>
                  <a:spcPct val="95000"/>
                </a:lnSpc>
                <a:spcBef>
                  <a:spcPts val="0"/>
                </a:spcBef>
                <a:spcAft>
                  <a:spcPts val="0"/>
                </a:spcAft>
                <a:buClr>
                  <a:srgbClr val="008751"/>
                </a:buClr>
                <a:buSzTx/>
                <a:buFont typeface="Arial" charset="0"/>
                <a:buNone/>
                <a:tabLst/>
                <a:defRPr/>
              </a:pPr>
              <a:r>
                <a:rPr lang="en-US" sz="1050" kern="0" noProof="0" dirty="0">
                  <a:solidFill>
                    <a:schemeClr val="tx1">
                      <a:lumMod val="75000"/>
                      <a:lumOff val="25000"/>
                    </a:schemeClr>
                  </a:solidFill>
                  <a:latin typeface="Century Gothic" charset="0"/>
                  <a:ea typeface="Century Gothic" charset="0"/>
                  <a:cs typeface="Century Gothic" charset="0"/>
                </a:rPr>
                <a:t>	~76KM </a:t>
              </a:r>
              <a:r>
                <a:rPr lang="en-US" sz="900" kern="0" dirty="0">
                  <a:solidFill>
                    <a:schemeClr val="tx1">
                      <a:lumMod val="75000"/>
                      <a:lumOff val="25000"/>
                    </a:schemeClr>
                  </a:solidFill>
                  <a:latin typeface="Century Gothic" charset="0"/>
                  <a:ea typeface="Century Gothic" charset="0"/>
                  <a:cs typeface="Century Gothic" charset="0"/>
                </a:rPr>
                <a:t>provided for improved safety and security within University campuses</a:t>
              </a:r>
              <a:endParaRPr kumimoji="0" lang="en-US" sz="1050" i="0" u="none" strike="noStrike" kern="0" cap="none" spc="0" normalizeH="0" baseline="0" noProof="0" dirty="0">
                <a:ln>
                  <a:noFill/>
                </a:ln>
                <a:solidFill>
                  <a:schemeClr val="tx1">
                    <a:lumMod val="75000"/>
                    <a:lumOff val="25000"/>
                  </a:schemeClr>
                </a:solidFill>
                <a:effectLst/>
                <a:uLnTx/>
                <a:uFillTx/>
                <a:latin typeface="Century Gothic" charset="0"/>
                <a:ea typeface="Century Gothic" charset="0"/>
                <a:cs typeface="Century Gothic" charset="0"/>
              </a:endParaRPr>
            </a:p>
          </p:txBody>
        </p:sp>
      </p:grpSp>
      <p:grpSp>
        <p:nvGrpSpPr>
          <p:cNvPr id="149" name="Group 148">
            <a:extLst>
              <a:ext uri="{FF2B5EF4-FFF2-40B4-BE49-F238E27FC236}">
                <a16:creationId xmlns:a16="http://schemas.microsoft.com/office/drawing/2014/main" id="{759421D0-154B-E640-98AE-5E60517977FD}"/>
              </a:ext>
            </a:extLst>
          </p:cNvPr>
          <p:cNvGrpSpPr/>
          <p:nvPr/>
        </p:nvGrpSpPr>
        <p:grpSpPr>
          <a:xfrm>
            <a:off x="4033814" y="4535210"/>
            <a:ext cx="1486536" cy="1973283"/>
            <a:chOff x="137747" y="4510035"/>
            <a:chExt cx="1486536" cy="1973283"/>
          </a:xfrm>
        </p:grpSpPr>
        <p:grpSp>
          <p:nvGrpSpPr>
            <p:cNvPr id="67" name="Group 66">
              <a:extLst>
                <a:ext uri="{FF2B5EF4-FFF2-40B4-BE49-F238E27FC236}">
                  <a16:creationId xmlns:a16="http://schemas.microsoft.com/office/drawing/2014/main" id="{CF2A3910-F022-B542-89E9-0A4F440464C5}"/>
                </a:ext>
              </a:extLst>
            </p:cNvPr>
            <p:cNvGrpSpPr/>
            <p:nvPr/>
          </p:nvGrpSpPr>
          <p:grpSpPr>
            <a:xfrm>
              <a:off x="137747" y="4510035"/>
              <a:ext cx="1486536" cy="1973283"/>
              <a:chOff x="583958" y="4227079"/>
              <a:chExt cx="1455890" cy="1932603"/>
            </a:xfrm>
          </p:grpSpPr>
          <p:sp>
            <p:nvSpPr>
              <p:cNvPr id="68" name="Doughnut 67">
                <a:extLst>
                  <a:ext uri="{FF2B5EF4-FFF2-40B4-BE49-F238E27FC236}">
                    <a16:creationId xmlns:a16="http://schemas.microsoft.com/office/drawing/2014/main" id="{203E5ECE-B508-8A49-B248-FDF4597DDC32}"/>
                  </a:ext>
                </a:extLst>
              </p:cNvPr>
              <p:cNvSpPr/>
              <p:nvPr/>
            </p:nvSpPr>
            <p:spPr>
              <a:xfrm>
                <a:off x="914621" y="4510436"/>
                <a:ext cx="793676" cy="780723"/>
              </a:xfrm>
              <a:prstGeom prst="donut">
                <a:avLst>
                  <a:gd name="adj" fmla="val 3902"/>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latin typeface="Century Gothic" panose="020B0502020202020204" pitchFamily="34" charset="0"/>
                </a:endParaRPr>
              </a:p>
            </p:txBody>
          </p:sp>
          <p:sp>
            <p:nvSpPr>
              <p:cNvPr id="70" name="TextBox 69">
                <a:extLst>
                  <a:ext uri="{FF2B5EF4-FFF2-40B4-BE49-F238E27FC236}">
                    <a16:creationId xmlns:a16="http://schemas.microsoft.com/office/drawing/2014/main" id="{7D939A20-3119-3F4F-BA28-5B2178025BED}"/>
                  </a:ext>
                </a:extLst>
              </p:cNvPr>
              <p:cNvSpPr txBox="1"/>
              <p:nvPr/>
            </p:nvSpPr>
            <p:spPr>
              <a:xfrm>
                <a:off x="583958" y="5309710"/>
                <a:ext cx="1455890" cy="278580"/>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ATBU</a:t>
                </a:r>
              </a:p>
            </p:txBody>
          </p:sp>
          <p:grpSp>
            <p:nvGrpSpPr>
              <p:cNvPr id="71" name="Group 70">
                <a:extLst>
                  <a:ext uri="{FF2B5EF4-FFF2-40B4-BE49-F238E27FC236}">
                    <a16:creationId xmlns:a16="http://schemas.microsoft.com/office/drawing/2014/main" id="{43D07C0E-631F-7D49-AC1A-2CAEF410D519}"/>
                  </a:ext>
                </a:extLst>
              </p:cNvPr>
              <p:cNvGrpSpPr/>
              <p:nvPr/>
            </p:nvGrpSpPr>
            <p:grpSpPr>
              <a:xfrm>
                <a:off x="722602" y="4227079"/>
                <a:ext cx="347713" cy="347713"/>
                <a:chOff x="3612855" y="-898061"/>
                <a:chExt cx="464471" cy="464471"/>
              </a:xfrm>
            </p:grpSpPr>
            <p:sp>
              <p:nvSpPr>
                <p:cNvPr id="73" name="Teardrop 72">
                  <a:extLst>
                    <a:ext uri="{FF2B5EF4-FFF2-40B4-BE49-F238E27FC236}">
                      <a16:creationId xmlns:a16="http://schemas.microsoft.com/office/drawing/2014/main" id="{76C312CC-46A9-284D-9175-13425DEA8B72}"/>
                    </a:ext>
                  </a:extLst>
                </p:cNvPr>
                <p:cNvSpPr/>
                <p:nvPr/>
              </p:nvSpPr>
              <p:spPr>
                <a:xfrm rot="8127956">
                  <a:off x="3612855" y="-898061"/>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74" name="Oval 73">
                  <a:extLst>
                    <a:ext uri="{FF2B5EF4-FFF2-40B4-BE49-F238E27FC236}">
                      <a16:creationId xmlns:a16="http://schemas.microsoft.com/office/drawing/2014/main" id="{E17CE0E7-599B-EC40-BD80-B828E535C7E4}"/>
                    </a:ext>
                  </a:extLst>
                </p:cNvPr>
                <p:cNvSpPr/>
                <p:nvPr/>
              </p:nvSpPr>
              <p:spPr>
                <a:xfrm>
                  <a:off x="3657805" y="-854995"/>
                  <a:ext cx="375545" cy="37554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D</a:t>
                  </a:r>
                </a:p>
              </p:txBody>
            </p:sp>
          </p:grpSp>
          <p:sp>
            <p:nvSpPr>
              <p:cNvPr id="72" name="TextBox 71">
                <a:extLst>
                  <a:ext uri="{FF2B5EF4-FFF2-40B4-BE49-F238E27FC236}">
                    <a16:creationId xmlns:a16="http://schemas.microsoft.com/office/drawing/2014/main" id="{B380E01E-DDEF-FE4A-A385-50FDCAE741F4}"/>
                  </a:ext>
                </a:extLst>
              </p:cNvPr>
              <p:cNvSpPr txBox="1"/>
              <p:nvPr/>
            </p:nvSpPr>
            <p:spPr>
              <a:xfrm>
                <a:off x="672627" y="5571891"/>
                <a:ext cx="1277664" cy="587791"/>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Commissioned 2</a:t>
                </a:r>
                <a:r>
                  <a:rPr lang="en-US" sz="1100" baseline="30000" dirty="0">
                    <a:solidFill>
                      <a:schemeClr val="tx1">
                        <a:lumMod val="75000"/>
                        <a:lumOff val="25000"/>
                      </a:schemeClr>
                    </a:solidFill>
                    <a:latin typeface="Century Gothic" panose="020B0502020202020204" pitchFamily="34" charset="0"/>
                  </a:rPr>
                  <a:t>nd</a:t>
                </a:r>
                <a:r>
                  <a:rPr lang="en-US" sz="1100" dirty="0">
                    <a:solidFill>
                      <a:schemeClr val="tx1">
                        <a:lumMod val="75000"/>
                        <a:lumOff val="25000"/>
                      </a:schemeClr>
                    </a:solidFill>
                    <a:latin typeface="Century Gothic" panose="020B0502020202020204" pitchFamily="34" charset="0"/>
                  </a:rPr>
                  <a:t> February 2021</a:t>
                </a:r>
              </a:p>
            </p:txBody>
          </p:sp>
        </p:grpSp>
        <p:sp>
          <p:nvSpPr>
            <p:cNvPr id="140" name="Freeform 67">
              <a:extLst>
                <a:ext uri="{FF2B5EF4-FFF2-40B4-BE49-F238E27FC236}">
                  <a16:creationId xmlns:a16="http://schemas.microsoft.com/office/drawing/2014/main" id="{F2D5CD99-8AB2-C64C-BE6C-5B54E20D615A}"/>
                </a:ext>
              </a:extLst>
            </p:cNvPr>
            <p:cNvSpPr>
              <a:spLocks/>
            </p:cNvSpPr>
            <p:nvPr/>
          </p:nvSpPr>
          <p:spPr bwMode="auto">
            <a:xfrm>
              <a:off x="713146" y="4961460"/>
              <a:ext cx="284749" cy="424427"/>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rgbClr val="00632E"/>
            </a:solidFill>
            <a:ln w="9525" cmpd="sng">
              <a:solidFill>
                <a:srgbClr val="C5C4C3"/>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grpSp>
        <p:nvGrpSpPr>
          <p:cNvPr id="150" name="Group 149">
            <a:extLst>
              <a:ext uri="{FF2B5EF4-FFF2-40B4-BE49-F238E27FC236}">
                <a16:creationId xmlns:a16="http://schemas.microsoft.com/office/drawing/2014/main" id="{77107B95-D50A-FC44-AFDF-644133572A4D}"/>
              </a:ext>
            </a:extLst>
          </p:cNvPr>
          <p:cNvGrpSpPr/>
          <p:nvPr/>
        </p:nvGrpSpPr>
        <p:grpSpPr>
          <a:xfrm>
            <a:off x="260551" y="4550929"/>
            <a:ext cx="1290090" cy="1788205"/>
            <a:chOff x="1487063" y="4547506"/>
            <a:chExt cx="1290090" cy="1788205"/>
          </a:xfrm>
        </p:grpSpPr>
        <p:grpSp>
          <p:nvGrpSpPr>
            <p:cNvPr id="91" name="Group 90">
              <a:extLst>
                <a:ext uri="{FF2B5EF4-FFF2-40B4-BE49-F238E27FC236}">
                  <a16:creationId xmlns:a16="http://schemas.microsoft.com/office/drawing/2014/main" id="{39F691DF-5A71-2146-BD97-BD635C3C09D3}"/>
                </a:ext>
              </a:extLst>
            </p:cNvPr>
            <p:cNvGrpSpPr/>
            <p:nvPr/>
          </p:nvGrpSpPr>
          <p:grpSpPr>
            <a:xfrm>
              <a:off x="1487063" y="4547506"/>
              <a:ext cx="1290090" cy="1788205"/>
              <a:chOff x="2377672" y="4102293"/>
              <a:chExt cx="1277664" cy="1770980"/>
            </a:xfrm>
          </p:grpSpPr>
          <p:sp>
            <p:nvSpPr>
              <p:cNvPr id="92" name="Doughnut 91">
                <a:extLst>
                  <a:ext uri="{FF2B5EF4-FFF2-40B4-BE49-F238E27FC236}">
                    <a16:creationId xmlns:a16="http://schemas.microsoft.com/office/drawing/2014/main" id="{96A87172-EE9A-034A-A85A-BED39C8BEED6}"/>
                  </a:ext>
                </a:extLst>
              </p:cNvPr>
              <p:cNvSpPr/>
              <p:nvPr/>
            </p:nvSpPr>
            <p:spPr>
              <a:xfrm>
                <a:off x="2624577" y="4407503"/>
                <a:ext cx="793676" cy="780723"/>
              </a:xfrm>
              <a:prstGeom prst="donut">
                <a:avLst>
                  <a:gd name="adj" fmla="val 5936"/>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tx1"/>
                  </a:solidFill>
                </a:endParaRPr>
              </a:p>
            </p:txBody>
          </p:sp>
          <p:sp>
            <p:nvSpPr>
              <p:cNvPr id="94" name="TextBox 93">
                <a:extLst>
                  <a:ext uri="{FF2B5EF4-FFF2-40B4-BE49-F238E27FC236}">
                    <a16:creationId xmlns:a16="http://schemas.microsoft.com/office/drawing/2014/main" id="{D0D60891-BFC3-D445-A4AF-E58B07E62BFC}"/>
                  </a:ext>
                </a:extLst>
              </p:cNvPr>
              <p:cNvSpPr txBox="1"/>
              <p:nvPr/>
            </p:nvSpPr>
            <p:spPr>
              <a:xfrm>
                <a:off x="2480043" y="5198856"/>
                <a:ext cx="1110528" cy="276572"/>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AE-FUNAI</a:t>
                </a:r>
              </a:p>
            </p:txBody>
          </p:sp>
          <p:grpSp>
            <p:nvGrpSpPr>
              <p:cNvPr id="95" name="Group 94">
                <a:extLst>
                  <a:ext uri="{FF2B5EF4-FFF2-40B4-BE49-F238E27FC236}">
                    <a16:creationId xmlns:a16="http://schemas.microsoft.com/office/drawing/2014/main" id="{EF54CB29-EAE1-B04C-BC74-718E7C5C8F77}"/>
                  </a:ext>
                </a:extLst>
              </p:cNvPr>
              <p:cNvGrpSpPr/>
              <p:nvPr/>
            </p:nvGrpSpPr>
            <p:grpSpPr>
              <a:xfrm>
                <a:off x="2436043" y="4102293"/>
                <a:ext cx="347713" cy="347713"/>
                <a:chOff x="3612855" y="-970319"/>
                <a:chExt cx="464471" cy="464471"/>
              </a:xfrm>
            </p:grpSpPr>
            <p:sp>
              <p:nvSpPr>
                <p:cNvPr id="97" name="Teardrop 96">
                  <a:extLst>
                    <a:ext uri="{FF2B5EF4-FFF2-40B4-BE49-F238E27FC236}">
                      <a16:creationId xmlns:a16="http://schemas.microsoft.com/office/drawing/2014/main" id="{9A22DBFB-C849-3C4A-8C84-7539BDF95820}"/>
                    </a:ext>
                  </a:extLst>
                </p:cNvPr>
                <p:cNvSpPr/>
                <p:nvPr/>
              </p:nvSpPr>
              <p:spPr>
                <a:xfrm rot="8127956">
                  <a:off x="3612855" y="-970319"/>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98" name="Oval 97">
                  <a:extLst>
                    <a:ext uri="{FF2B5EF4-FFF2-40B4-BE49-F238E27FC236}">
                      <a16:creationId xmlns:a16="http://schemas.microsoft.com/office/drawing/2014/main" id="{EC58003E-0618-5C4B-B9B4-EEB0A74EEE1A}"/>
                    </a:ext>
                  </a:extLst>
                </p:cNvPr>
                <p:cNvSpPr/>
                <p:nvPr/>
              </p:nvSpPr>
              <p:spPr>
                <a:xfrm>
                  <a:off x="3657806" y="-927253"/>
                  <a:ext cx="375544" cy="375544"/>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A</a:t>
                  </a:r>
                </a:p>
              </p:txBody>
            </p:sp>
          </p:grpSp>
          <p:sp>
            <p:nvSpPr>
              <p:cNvPr id="96" name="TextBox 95">
                <a:extLst>
                  <a:ext uri="{FF2B5EF4-FFF2-40B4-BE49-F238E27FC236}">
                    <a16:creationId xmlns:a16="http://schemas.microsoft.com/office/drawing/2014/main" id="{32C7F4EA-3E95-8241-BE6C-9016ADE2D8AD}"/>
                  </a:ext>
                </a:extLst>
              </p:cNvPr>
              <p:cNvSpPr txBox="1"/>
              <p:nvPr/>
            </p:nvSpPr>
            <p:spPr>
              <a:xfrm>
                <a:off x="2377672" y="5446537"/>
                <a:ext cx="1277664" cy="426736"/>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Commissioned 2</a:t>
                </a:r>
                <a:r>
                  <a:rPr lang="en-US" sz="1100" baseline="30000" dirty="0">
                    <a:solidFill>
                      <a:schemeClr val="tx1">
                        <a:lumMod val="75000"/>
                        <a:lumOff val="25000"/>
                      </a:schemeClr>
                    </a:solidFill>
                    <a:latin typeface="Century Gothic" panose="020B0502020202020204" pitchFamily="34" charset="0"/>
                  </a:rPr>
                  <a:t>nd</a:t>
                </a:r>
                <a:r>
                  <a:rPr lang="en-US" sz="1100" dirty="0">
                    <a:solidFill>
                      <a:schemeClr val="tx1">
                        <a:lumMod val="75000"/>
                        <a:lumOff val="25000"/>
                      </a:schemeClr>
                    </a:solidFill>
                    <a:latin typeface="Century Gothic" panose="020B0502020202020204" pitchFamily="34" charset="0"/>
                  </a:rPr>
                  <a:t> August 2019</a:t>
                </a:r>
              </a:p>
            </p:txBody>
          </p:sp>
        </p:grpSp>
        <p:sp>
          <p:nvSpPr>
            <p:cNvPr id="141" name="Freeform 90">
              <a:extLst>
                <a:ext uri="{FF2B5EF4-FFF2-40B4-BE49-F238E27FC236}">
                  <a16:creationId xmlns:a16="http://schemas.microsoft.com/office/drawing/2014/main" id="{92CA9D0A-2F89-3F45-A9F9-2FD21F779E34}"/>
                </a:ext>
              </a:extLst>
            </p:cNvPr>
            <p:cNvSpPr>
              <a:spLocks/>
            </p:cNvSpPr>
            <p:nvPr/>
          </p:nvSpPr>
          <p:spPr bwMode="auto">
            <a:xfrm>
              <a:off x="1956459" y="5021732"/>
              <a:ext cx="372137" cy="419316"/>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rgbClr val="00632E"/>
            </a:solidFill>
            <a:ln w="9525" cmpd="sng">
              <a:solidFill>
                <a:srgbClr val="C5C4C3"/>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grpSp>
        <p:nvGrpSpPr>
          <p:cNvPr id="2" name="Group 1">
            <a:extLst>
              <a:ext uri="{FF2B5EF4-FFF2-40B4-BE49-F238E27FC236}">
                <a16:creationId xmlns:a16="http://schemas.microsoft.com/office/drawing/2014/main" id="{A1557E9A-DF38-B546-BE93-CE8FC5625D88}"/>
              </a:ext>
            </a:extLst>
          </p:cNvPr>
          <p:cNvGrpSpPr/>
          <p:nvPr/>
        </p:nvGrpSpPr>
        <p:grpSpPr>
          <a:xfrm>
            <a:off x="1463487" y="4567476"/>
            <a:ext cx="1334628" cy="1951550"/>
            <a:chOff x="1463487" y="4567476"/>
            <a:chExt cx="1334628" cy="1951550"/>
          </a:xfrm>
        </p:grpSpPr>
        <p:grpSp>
          <p:nvGrpSpPr>
            <p:cNvPr id="99" name="Group 98">
              <a:extLst>
                <a:ext uri="{FF2B5EF4-FFF2-40B4-BE49-F238E27FC236}">
                  <a16:creationId xmlns:a16="http://schemas.microsoft.com/office/drawing/2014/main" id="{2EA39E75-0CA8-AF4F-8C57-9CC556E13C51}"/>
                </a:ext>
              </a:extLst>
            </p:cNvPr>
            <p:cNvGrpSpPr/>
            <p:nvPr/>
          </p:nvGrpSpPr>
          <p:grpSpPr>
            <a:xfrm>
              <a:off x="1463487" y="4567476"/>
              <a:ext cx="1334628" cy="1951550"/>
              <a:chOff x="3926629" y="4106179"/>
              <a:chExt cx="1300361" cy="1901445"/>
            </a:xfrm>
          </p:grpSpPr>
          <p:sp>
            <p:nvSpPr>
              <p:cNvPr id="100" name="Doughnut 99">
                <a:extLst>
                  <a:ext uri="{FF2B5EF4-FFF2-40B4-BE49-F238E27FC236}">
                    <a16:creationId xmlns:a16="http://schemas.microsoft.com/office/drawing/2014/main" id="{A697ECB3-0EB6-2940-8B79-58DAC7F80C5B}"/>
                  </a:ext>
                </a:extLst>
              </p:cNvPr>
              <p:cNvSpPr/>
              <p:nvPr/>
            </p:nvSpPr>
            <p:spPr>
              <a:xfrm>
                <a:off x="4194572" y="4371623"/>
                <a:ext cx="793676" cy="780723"/>
              </a:xfrm>
              <a:prstGeom prst="donut">
                <a:avLst>
                  <a:gd name="adj" fmla="val 5690"/>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102" name="TextBox 101">
                <a:extLst>
                  <a:ext uri="{FF2B5EF4-FFF2-40B4-BE49-F238E27FC236}">
                    <a16:creationId xmlns:a16="http://schemas.microsoft.com/office/drawing/2014/main" id="{C9DEAA86-9F8C-A342-96DC-9E252DD19779}"/>
                  </a:ext>
                </a:extLst>
              </p:cNvPr>
              <p:cNvSpPr txBox="1"/>
              <p:nvPr/>
            </p:nvSpPr>
            <p:spPr>
              <a:xfrm>
                <a:off x="3926629" y="5172417"/>
                <a:ext cx="1300361" cy="254893"/>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BUK</a:t>
                </a:r>
              </a:p>
            </p:txBody>
          </p:sp>
          <p:grpSp>
            <p:nvGrpSpPr>
              <p:cNvPr id="103" name="Group 102">
                <a:extLst>
                  <a:ext uri="{FF2B5EF4-FFF2-40B4-BE49-F238E27FC236}">
                    <a16:creationId xmlns:a16="http://schemas.microsoft.com/office/drawing/2014/main" id="{593A059D-5948-CC42-9C99-7AC309620C44}"/>
                  </a:ext>
                </a:extLst>
              </p:cNvPr>
              <p:cNvGrpSpPr/>
              <p:nvPr/>
            </p:nvGrpSpPr>
            <p:grpSpPr>
              <a:xfrm>
                <a:off x="3970840" y="4106179"/>
                <a:ext cx="347713" cy="347713"/>
                <a:chOff x="3612855" y="-970319"/>
                <a:chExt cx="464471" cy="464471"/>
              </a:xfrm>
            </p:grpSpPr>
            <p:sp>
              <p:nvSpPr>
                <p:cNvPr id="105" name="Teardrop 104">
                  <a:extLst>
                    <a:ext uri="{FF2B5EF4-FFF2-40B4-BE49-F238E27FC236}">
                      <a16:creationId xmlns:a16="http://schemas.microsoft.com/office/drawing/2014/main" id="{AE14241B-9FF4-114B-9F54-8138E851035C}"/>
                    </a:ext>
                  </a:extLst>
                </p:cNvPr>
                <p:cNvSpPr/>
                <p:nvPr/>
              </p:nvSpPr>
              <p:spPr>
                <a:xfrm rot="8127956">
                  <a:off x="3612855" y="-970319"/>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06" name="Oval 105">
                  <a:extLst>
                    <a:ext uri="{FF2B5EF4-FFF2-40B4-BE49-F238E27FC236}">
                      <a16:creationId xmlns:a16="http://schemas.microsoft.com/office/drawing/2014/main" id="{E3612CC1-65C4-F544-A2D7-A088C704A5C2}"/>
                    </a:ext>
                  </a:extLst>
                </p:cNvPr>
                <p:cNvSpPr/>
                <p:nvPr/>
              </p:nvSpPr>
              <p:spPr>
                <a:xfrm>
                  <a:off x="3657806" y="-927253"/>
                  <a:ext cx="375544" cy="375544"/>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B</a:t>
                  </a:r>
                </a:p>
              </p:txBody>
            </p:sp>
          </p:grpSp>
          <p:sp>
            <p:nvSpPr>
              <p:cNvPr id="104" name="TextBox 103">
                <a:extLst>
                  <a:ext uri="{FF2B5EF4-FFF2-40B4-BE49-F238E27FC236}">
                    <a16:creationId xmlns:a16="http://schemas.microsoft.com/office/drawing/2014/main" id="{6A8C490E-D53F-794E-A286-736715F90BA4}"/>
                  </a:ext>
                </a:extLst>
              </p:cNvPr>
              <p:cNvSpPr txBox="1"/>
              <p:nvPr/>
            </p:nvSpPr>
            <p:spPr>
              <a:xfrm>
                <a:off x="3926629" y="5422869"/>
                <a:ext cx="1277663" cy="584755"/>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Commissioned 3</a:t>
                </a:r>
                <a:r>
                  <a:rPr lang="en-US" sz="1100" baseline="30000" dirty="0">
                    <a:solidFill>
                      <a:schemeClr val="tx1">
                        <a:lumMod val="75000"/>
                        <a:lumOff val="25000"/>
                      </a:schemeClr>
                    </a:solidFill>
                    <a:latin typeface="Century Gothic" panose="020B0502020202020204" pitchFamily="34" charset="0"/>
                  </a:rPr>
                  <a:t>rd</a:t>
                </a:r>
                <a:r>
                  <a:rPr lang="en-US" sz="1100" dirty="0">
                    <a:solidFill>
                      <a:schemeClr val="tx1">
                        <a:lumMod val="75000"/>
                        <a:lumOff val="25000"/>
                      </a:schemeClr>
                    </a:solidFill>
                    <a:latin typeface="Century Gothic" panose="020B0502020202020204" pitchFamily="34" charset="0"/>
                  </a:rPr>
                  <a:t> September 2019</a:t>
                </a:r>
              </a:p>
            </p:txBody>
          </p:sp>
        </p:grpSp>
        <p:sp>
          <p:nvSpPr>
            <p:cNvPr id="142" name="Freeform 65">
              <a:extLst>
                <a:ext uri="{FF2B5EF4-FFF2-40B4-BE49-F238E27FC236}">
                  <a16:creationId xmlns:a16="http://schemas.microsoft.com/office/drawing/2014/main" id="{9B7DE3FC-61D1-CA4B-81C1-9B8D4D1C8720}"/>
                </a:ext>
              </a:extLst>
            </p:cNvPr>
            <p:cNvSpPr>
              <a:spLocks/>
            </p:cNvSpPr>
            <p:nvPr/>
          </p:nvSpPr>
          <p:spPr bwMode="auto">
            <a:xfrm>
              <a:off x="1959665" y="4989768"/>
              <a:ext cx="366298" cy="495997"/>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rgbClr val="00632E"/>
            </a:solidFill>
            <a:ln w="9525" cmpd="sng">
              <a:solidFill>
                <a:srgbClr val="C5C4C3"/>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dirty="0">
                <a:solidFill>
                  <a:srgbClr val="000000"/>
                </a:solidFill>
                <a:latin typeface="Century Gothic" panose="020B0502020202020204" pitchFamily="34" charset="0"/>
              </a:endParaRPr>
            </a:p>
          </p:txBody>
        </p:sp>
      </p:grpSp>
      <p:grpSp>
        <p:nvGrpSpPr>
          <p:cNvPr id="152" name="Group 151">
            <a:extLst>
              <a:ext uri="{FF2B5EF4-FFF2-40B4-BE49-F238E27FC236}">
                <a16:creationId xmlns:a16="http://schemas.microsoft.com/office/drawing/2014/main" id="{53FD0DD5-E05D-FD43-9627-4FCED772C773}"/>
              </a:ext>
            </a:extLst>
          </p:cNvPr>
          <p:cNvGrpSpPr/>
          <p:nvPr/>
        </p:nvGrpSpPr>
        <p:grpSpPr>
          <a:xfrm>
            <a:off x="2791471" y="4525781"/>
            <a:ext cx="1351869" cy="1986028"/>
            <a:chOff x="4189699" y="4569292"/>
            <a:chExt cx="1351869" cy="1986028"/>
          </a:xfrm>
        </p:grpSpPr>
        <p:grpSp>
          <p:nvGrpSpPr>
            <p:cNvPr id="107" name="Group 106">
              <a:extLst>
                <a:ext uri="{FF2B5EF4-FFF2-40B4-BE49-F238E27FC236}">
                  <a16:creationId xmlns:a16="http://schemas.microsoft.com/office/drawing/2014/main" id="{BF58DC42-23D8-0C44-808B-BDFA2BE86221}"/>
                </a:ext>
              </a:extLst>
            </p:cNvPr>
            <p:cNvGrpSpPr/>
            <p:nvPr/>
          </p:nvGrpSpPr>
          <p:grpSpPr>
            <a:xfrm>
              <a:off x="4189699" y="4569292"/>
              <a:ext cx="1351869" cy="1986028"/>
              <a:chOff x="5504198" y="4214074"/>
              <a:chExt cx="1277664" cy="1877014"/>
            </a:xfrm>
          </p:grpSpPr>
          <p:sp>
            <p:nvSpPr>
              <p:cNvPr id="108" name="Doughnut 107">
                <a:extLst>
                  <a:ext uri="{FF2B5EF4-FFF2-40B4-BE49-F238E27FC236}">
                    <a16:creationId xmlns:a16="http://schemas.microsoft.com/office/drawing/2014/main" id="{CA14FE41-29B1-0F46-8104-2CDC8D95261E}"/>
                  </a:ext>
                </a:extLst>
              </p:cNvPr>
              <p:cNvSpPr/>
              <p:nvPr/>
            </p:nvSpPr>
            <p:spPr>
              <a:xfrm>
                <a:off x="5748542" y="4449468"/>
                <a:ext cx="793676" cy="780723"/>
              </a:xfrm>
              <a:prstGeom prst="donut">
                <a:avLst>
                  <a:gd name="adj" fmla="val 4307"/>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TextBox 109">
                <a:extLst>
                  <a:ext uri="{FF2B5EF4-FFF2-40B4-BE49-F238E27FC236}">
                    <a16:creationId xmlns:a16="http://schemas.microsoft.com/office/drawing/2014/main" id="{A6F1EE33-1A4B-4F40-B891-6E3FFB796A61}"/>
                  </a:ext>
                </a:extLst>
              </p:cNvPr>
              <p:cNvSpPr txBox="1"/>
              <p:nvPr/>
            </p:nvSpPr>
            <p:spPr>
              <a:xfrm>
                <a:off x="5549220" y="5254164"/>
                <a:ext cx="1154576" cy="247250"/>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FUAM</a:t>
                </a:r>
              </a:p>
            </p:txBody>
          </p:sp>
          <p:grpSp>
            <p:nvGrpSpPr>
              <p:cNvPr id="111" name="Group 110">
                <a:extLst>
                  <a:ext uri="{FF2B5EF4-FFF2-40B4-BE49-F238E27FC236}">
                    <a16:creationId xmlns:a16="http://schemas.microsoft.com/office/drawing/2014/main" id="{F03BCDDB-1311-3A44-B12C-3F1B8008AF2C}"/>
                  </a:ext>
                </a:extLst>
              </p:cNvPr>
              <p:cNvGrpSpPr/>
              <p:nvPr/>
            </p:nvGrpSpPr>
            <p:grpSpPr>
              <a:xfrm>
                <a:off x="5516549" y="4214074"/>
                <a:ext cx="347713" cy="347713"/>
                <a:chOff x="3612855" y="-970319"/>
                <a:chExt cx="464471" cy="464471"/>
              </a:xfrm>
            </p:grpSpPr>
            <p:sp>
              <p:nvSpPr>
                <p:cNvPr id="113" name="Teardrop 112">
                  <a:extLst>
                    <a:ext uri="{FF2B5EF4-FFF2-40B4-BE49-F238E27FC236}">
                      <a16:creationId xmlns:a16="http://schemas.microsoft.com/office/drawing/2014/main" id="{9346ECED-69C4-7041-82CC-708C03000BE7}"/>
                    </a:ext>
                  </a:extLst>
                </p:cNvPr>
                <p:cNvSpPr/>
                <p:nvPr/>
              </p:nvSpPr>
              <p:spPr>
                <a:xfrm rot="8127956">
                  <a:off x="3612855" y="-970319"/>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114" name="Oval 113">
                  <a:extLst>
                    <a:ext uri="{FF2B5EF4-FFF2-40B4-BE49-F238E27FC236}">
                      <a16:creationId xmlns:a16="http://schemas.microsoft.com/office/drawing/2014/main" id="{64337BC6-B599-C04F-A10C-830E0E19094C}"/>
                    </a:ext>
                  </a:extLst>
                </p:cNvPr>
                <p:cNvSpPr/>
                <p:nvPr/>
              </p:nvSpPr>
              <p:spPr>
                <a:xfrm>
                  <a:off x="3657806" y="-930500"/>
                  <a:ext cx="375544" cy="375544"/>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C</a:t>
                  </a:r>
                </a:p>
              </p:txBody>
            </p:sp>
          </p:grpSp>
          <p:sp>
            <p:nvSpPr>
              <p:cNvPr id="112" name="TextBox 111">
                <a:extLst>
                  <a:ext uri="{FF2B5EF4-FFF2-40B4-BE49-F238E27FC236}">
                    <a16:creationId xmlns:a16="http://schemas.microsoft.com/office/drawing/2014/main" id="{3611364F-F76F-A846-8E1C-08A6CE4CE562}"/>
                  </a:ext>
                </a:extLst>
              </p:cNvPr>
              <p:cNvSpPr txBox="1"/>
              <p:nvPr/>
            </p:nvSpPr>
            <p:spPr>
              <a:xfrm>
                <a:off x="5504198" y="5523867"/>
                <a:ext cx="1277664" cy="567221"/>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Commissioned 4</a:t>
                </a:r>
                <a:r>
                  <a:rPr lang="en-US" sz="1100" baseline="30000" dirty="0">
                    <a:solidFill>
                      <a:schemeClr val="tx1">
                        <a:lumMod val="75000"/>
                        <a:lumOff val="25000"/>
                      </a:schemeClr>
                    </a:solidFill>
                    <a:latin typeface="Century Gothic" panose="020B0502020202020204" pitchFamily="34" charset="0"/>
                  </a:rPr>
                  <a:t>th</a:t>
                </a:r>
                <a:r>
                  <a:rPr lang="en-US" sz="1100" dirty="0">
                    <a:solidFill>
                      <a:schemeClr val="tx1">
                        <a:lumMod val="75000"/>
                        <a:lumOff val="25000"/>
                      </a:schemeClr>
                    </a:solidFill>
                    <a:latin typeface="Century Gothic" panose="020B0502020202020204" pitchFamily="34" charset="0"/>
                  </a:rPr>
                  <a:t> December 2020</a:t>
                </a:r>
              </a:p>
            </p:txBody>
          </p:sp>
        </p:grpSp>
        <p:sp>
          <p:nvSpPr>
            <p:cNvPr id="143" name="Freeform 80">
              <a:extLst>
                <a:ext uri="{FF2B5EF4-FFF2-40B4-BE49-F238E27FC236}">
                  <a16:creationId xmlns:a16="http://schemas.microsoft.com/office/drawing/2014/main" id="{5EC9ED35-F348-2041-B19C-7B0A16C20630}"/>
                </a:ext>
              </a:extLst>
            </p:cNvPr>
            <p:cNvSpPr>
              <a:spLocks/>
            </p:cNvSpPr>
            <p:nvPr/>
          </p:nvSpPr>
          <p:spPr bwMode="auto">
            <a:xfrm>
              <a:off x="4658403" y="5040258"/>
              <a:ext cx="444765" cy="345094"/>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grpSp>
        <p:nvGrpSpPr>
          <p:cNvPr id="153" name="Group 152">
            <a:extLst>
              <a:ext uri="{FF2B5EF4-FFF2-40B4-BE49-F238E27FC236}">
                <a16:creationId xmlns:a16="http://schemas.microsoft.com/office/drawing/2014/main" id="{064C8AC7-F332-9042-8E11-7737F7C4B350}"/>
              </a:ext>
            </a:extLst>
          </p:cNvPr>
          <p:cNvGrpSpPr/>
          <p:nvPr/>
        </p:nvGrpSpPr>
        <p:grpSpPr>
          <a:xfrm>
            <a:off x="5270701" y="4511140"/>
            <a:ext cx="1566136" cy="2010438"/>
            <a:chOff x="5398593" y="4493555"/>
            <a:chExt cx="1566136" cy="2010438"/>
          </a:xfrm>
        </p:grpSpPr>
        <p:grpSp>
          <p:nvGrpSpPr>
            <p:cNvPr id="115" name="Group 114">
              <a:extLst>
                <a:ext uri="{FF2B5EF4-FFF2-40B4-BE49-F238E27FC236}">
                  <a16:creationId xmlns:a16="http://schemas.microsoft.com/office/drawing/2014/main" id="{9336AE0F-5D20-7642-BE68-F1A1B8EAF0EB}"/>
                </a:ext>
              </a:extLst>
            </p:cNvPr>
            <p:cNvGrpSpPr/>
            <p:nvPr/>
          </p:nvGrpSpPr>
          <p:grpSpPr>
            <a:xfrm>
              <a:off x="5398593" y="4493555"/>
              <a:ext cx="1566136" cy="2010438"/>
              <a:chOff x="7051809" y="4046815"/>
              <a:chExt cx="1455890" cy="1868916"/>
            </a:xfrm>
          </p:grpSpPr>
          <p:sp>
            <p:nvSpPr>
              <p:cNvPr id="116" name="Doughnut 115">
                <a:extLst>
                  <a:ext uri="{FF2B5EF4-FFF2-40B4-BE49-F238E27FC236}">
                    <a16:creationId xmlns:a16="http://schemas.microsoft.com/office/drawing/2014/main" id="{8DBCEDEB-7BF0-C144-8498-940AF69D7197}"/>
                  </a:ext>
                </a:extLst>
              </p:cNvPr>
              <p:cNvSpPr/>
              <p:nvPr/>
            </p:nvSpPr>
            <p:spPr>
              <a:xfrm>
                <a:off x="7387067" y="4293041"/>
                <a:ext cx="793676" cy="780723"/>
              </a:xfrm>
              <a:prstGeom prst="donut">
                <a:avLst>
                  <a:gd name="adj" fmla="val 4433"/>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 name="TextBox 117">
                <a:extLst>
                  <a:ext uri="{FF2B5EF4-FFF2-40B4-BE49-F238E27FC236}">
                    <a16:creationId xmlns:a16="http://schemas.microsoft.com/office/drawing/2014/main" id="{53164124-56CC-CD44-8235-B993B7C96B7D}"/>
                  </a:ext>
                </a:extLst>
              </p:cNvPr>
              <p:cNvSpPr txBox="1"/>
              <p:nvPr/>
            </p:nvSpPr>
            <p:spPr>
              <a:xfrm>
                <a:off x="7051809" y="5111584"/>
                <a:ext cx="1455890" cy="243194"/>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FUPRE</a:t>
                </a:r>
              </a:p>
            </p:txBody>
          </p:sp>
          <p:grpSp>
            <p:nvGrpSpPr>
              <p:cNvPr id="119" name="Group 118">
                <a:extLst>
                  <a:ext uri="{FF2B5EF4-FFF2-40B4-BE49-F238E27FC236}">
                    <a16:creationId xmlns:a16="http://schemas.microsoft.com/office/drawing/2014/main" id="{480D170D-6E4C-484C-AB74-9C1EF773EB56}"/>
                  </a:ext>
                </a:extLst>
              </p:cNvPr>
              <p:cNvGrpSpPr/>
              <p:nvPr/>
            </p:nvGrpSpPr>
            <p:grpSpPr>
              <a:xfrm>
                <a:off x="7179591" y="4046815"/>
                <a:ext cx="347713" cy="347713"/>
                <a:chOff x="3612855" y="-1055060"/>
                <a:chExt cx="464471" cy="464471"/>
              </a:xfrm>
            </p:grpSpPr>
            <p:sp>
              <p:nvSpPr>
                <p:cNvPr id="121" name="Teardrop 120">
                  <a:extLst>
                    <a:ext uri="{FF2B5EF4-FFF2-40B4-BE49-F238E27FC236}">
                      <a16:creationId xmlns:a16="http://schemas.microsoft.com/office/drawing/2014/main" id="{FC1E4032-6640-464D-8BB7-D9C26083D246}"/>
                    </a:ext>
                  </a:extLst>
                </p:cNvPr>
                <p:cNvSpPr/>
                <p:nvPr/>
              </p:nvSpPr>
              <p:spPr>
                <a:xfrm rot="8127956">
                  <a:off x="3612855" y="-1055060"/>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122" name="Oval 121">
                  <a:extLst>
                    <a:ext uri="{FF2B5EF4-FFF2-40B4-BE49-F238E27FC236}">
                      <a16:creationId xmlns:a16="http://schemas.microsoft.com/office/drawing/2014/main" id="{0764C4F9-5387-B94C-9F2E-4F0B52FB8C2D}"/>
                    </a:ext>
                  </a:extLst>
                </p:cNvPr>
                <p:cNvSpPr/>
                <p:nvPr/>
              </p:nvSpPr>
              <p:spPr>
                <a:xfrm>
                  <a:off x="3657805" y="-1011994"/>
                  <a:ext cx="375544" cy="375544"/>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E</a:t>
                  </a:r>
                </a:p>
              </p:txBody>
            </p:sp>
          </p:grpSp>
          <p:sp>
            <p:nvSpPr>
              <p:cNvPr id="120" name="TextBox 119">
                <a:extLst>
                  <a:ext uri="{FF2B5EF4-FFF2-40B4-BE49-F238E27FC236}">
                    <a16:creationId xmlns:a16="http://schemas.microsoft.com/office/drawing/2014/main" id="{D119DF24-C910-C744-AB63-106E92AA541C}"/>
                  </a:ext>
                </a:extLst>
              </p:cNvPr>
              <p:cNvSpPr txBox="1"/>
              <p:nvPr/>
            </p:nvSpPr>
            <p:spPr>
              <a:xfrm>
                <a:off x="7136191" y="5357815"/>
                <a:ext cx="1277664" cy="557916"/>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Commissioned 26</a:t>
                </a:r>
                <a:r>
                  <a:rPr lang="en-US" sz="1100" baseline="30000" dirty="0">
                    <a:solidFill>
                      <a:schemeClr val="tx1">
                        <a:lumMod val="75000"/>
                        <a:lumOff val="25000"/>
                      </a:schemeClr>
                    </a:solidFill>
                    <a:latin typeface="Century Gothic" panose="020B0502020202020204" pitchFamily="34" charset="0"/>
                  </a:rPr>
                  <a:t>th</a:t>
                </a:r>
                <a:r>
                  <a:rPr lang="en-US" sz="1100" dirty="0">
                    <a:solidFill>
                      <a:schemeClr val="tx1">
                        <a:lumMod val="75000"/>
                        <a:lumOff val="25000"/>
                      </a:schemeClr>
                    </a:solidFill>
                    <a:latin typeface="Century Gothic" panose="020B0502020202020204" pitchFamily="34" charset="0"/>
                  </a:rPr>
                  <a:t> February 2021</a:t>
                </a:r>
              </a:p>
            </p:txBody>
          </p:sp>
        </p:grpSp>
        <p:sp>
          <p:nvSpPr>
            <p:cNvPr id="144" name="Freeform 86">
              <a:extLst>
                <a:ext uri="{FF2B5EF4-FFF2-40B4-BE49-F238E27FC236}">
                  <a16:creationId xmlns:a16="http://schemas.microsoft.com/office/drawing/2014/main" id="{D0231EC6-FE6F-5548-BCEB-DFC5DCDB1196}"/>
                </a:ext>
              </a:extLst>
            </p:cNvPr>
            <p:cNvSpPr>
              <a:spLocks/>
            </p:cNvSpPr>
            <p:nvPr/>
          </p:nvSpPr>
          <p:spPr bwMode="auto">
            <a:xfrm>
              <a:off x="5979239" y="5038499"/>
              <a:ext cx="390350" cy="349111"/>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grpSp>
        <p:nvGrpSpPr>
          <p:cNvPr id="154" name="Group 153">
            <a:extLst>
              <a:ext uri="{FF2B5EF4-FFF2-40B4-BE49-F238E27FC236}">
                <a16:creationId xmlns:a16="http://schemas.microsoft.com/office/drawing/2014/main" id="{E8E796E2-897C-5448-8E50-E85E202A95CB}"/>
              </a:ext>
            </a:extLst>
          </p:cNvPr>
          <p:cNvGrpSpPr/>
          <p:nvPr/>
        </p:nvGrpSpPr>
        <p:grpSpPr>
          <a:xfrm>
            <a:off x="6647036" y="4532183"/>
            <a:ext cx="1562937" cy="1984700"/>
            <a:chOff x="6714768" y="4514598"/>
            <a:chExt cx="1562937" cy="1984700"/>
          </a:xfrm>
        </p:grpSpPr>
        <p:grpSp>
          <p:nvGrpSpPr>
            <p:cNvPr id="83" name="Group 82">
              <a:extLst>
                <a:ext uri="{FF2B5EF4-FFF2-40B4-BE49-F238E27FC236}">
                  <a16:creationId xmlns:a16="http://schemas.microsoft.com/office/drawing/2014/main" id="{2DC483EC-F2A7-934B-BD4C-50DF84E13387}"/>
                </a:ext>
              </a:extLst>
            </p:cNvPr>
            <p:cNvGrpSpPr/>
            <p:nvPr/>
          </p:nvGrpSpPr>
          <p:grpSpPr>
            <a:xfrm>
              <a:off x="6714768" y="4514598"/>
              <a:ext cx="1562937" cy="1984700"/>
              <a:chOff x="8710866" y="4119999"/>
              <a:chExt cx="1427259" cy="1812407"/>
            </a:xfrm>
          </p:grpSpPr>
          <p:sp>
            <p:nvSpPr>
              <p:cNvPr id="84" name="Doughnut 83">
                <a:extLst>
                  <a:ext uri="{FF2B5EF4-FFF2-40B4-BE49-F238E27FC236}">
                    <a16:creationId xmlns:a16="http://schemas.microsoft.com/office/drawing/2014/main" id="{6934C3D1-3DDF-7C47-A803-5C6CE9E59B30}"/>
                  </a:ext>
                </a:extLst>
              </p:cNvPr>
              <p:cNvSpPr/>
              <p:nvPr/>
            </p:nvSpPr>
            <p:spPr>
              <a:xfrm>
                <a:off x="9046040" y="4341976"/>
                <a:ext cx="793676" cy="780723"/>
              </a:xfrm>
              <a:prstGeom prst="donut">
                <a:avLst>
                  <a:gd name="adj" fmla="val 4386"/>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85">
                <a:extLst>
                  <a:ext uri="{FF2B5EF4-FFF2-40B4-BE49-F238E27FC236}">
                    <a16:creationId xmlns:a16="http://schemas.microsoft.com/office/drawing/2014/main" id="{78726220-E962-F24B-98B8-88DAF4A46717}"/>
                  </a:ext>
                </a:extLst>
              </p:cNvPr>
              <p:cNvSpPr txBox="1"/>
              <p:nvPr/>
            </p:nvSpPr>
            <p:spPr>
              <a:xfrm>
                <a:off x="8728269" y="5147270"/>
                <a:ext cx="1409856" cy="238900"/>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NAU</a:t>
                </a:r>
              </a:p>
            </p:txBody>
          </p:sp>
          <p:grpSp>
            <p:nvGrpSpPr>
              <p:cNvPr id="87" name="Group 86">
                <a:extLst>
                  <a:ext uri="{FF2B5EF4-FFF2-40B4-BE49-F238E27FC236}">
                    <a16:creationId xmlns:a16="http://schemas.microsoft.com/office/drawing/2014/main" id="{8153FA01-626D-FA41-A54E-501D6F64F70A}"/>
                  </a:ext>
                </a:extLst>
              </p:cNvPr>
              <p:cNvGrpSpPr/>
              <p:nvPr/>
            </p:nvGrpSpPr>
            <p:grpSpPr>
              <a:xfrm>
                <a:off x="8826723" y="4119999"/>
                <a:ext cx="347713" cy="347713"/>
                <a:chOff x="3612855" y="-1070207"/>
                <a:chExt cx="464471" cy="464471"/>
              </a:xfrm>
            </p:grpSpPr>
            <p:sp>
              <p:nvSpPr>
                <p:cNvPr id="89" name="Teardrop 88">
                  <a:extLst>
                    <a:ext uri="{FF2B5EF4-FFF2-40B4-BE49-F238E27FC236}">
                      <a16:creationId xmlns:a16="http://schemas.microsoft.com/office/drawing/2014/main" id="{4A050599-00AA-7648-8AC5-3C626BEC4F7A}"/>
                    </a:ext>
                  </a:extLst>
                </p:cNvPr>
                <p:cNvSpPr/>
                <p:nvPr/>
              </p:nvSpPr>
              <p:spPr>
                <a:xfrm rot="8127956">
                  <a:off x="3612855" y="-1070207"/>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90" name="Oval 89">
                  <a:extLst>
                    <a:ext uri="{FF2B5EF4-FFF2-40B4-BE49-F238E27FC236}">
                      <a16:creationId xmlns:a16="http://schemas.microsoft.com/office/drawing/2014/main" id="{C643A0A5-1A75-6E46-8FF4-A8B2E3E3AE4D}"/>
                    </a:ext>
                  </a:extLst>
                </p:cNvPr>
                <p:cNvSpPr/>
                <p:nvPr/>
              </p:nvSpPr>
              <p:spPr>
                <a:xfrm>
                  <a:off x="3657805" y="-1027141"/>
                  <a:ext cx="375543" cy="375543"/>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F</a:t>
                  </a:r>
                </a:p>
              </p:txBody>
            </p:sp>
          </p:grpSp>
          <p:sp>
            <p:nvSpPr>
              <p:cNvPr id="88" name="TextBox 87">
                <a:extLst>
                  <a:ext uri="{FF2B5EF4-FFF2-40B4-BE49-F238E27FC236}">
                    <a16:creationId xmlns:a16="http://schemas.microsoft.com/office/drawing/2014/main" id="{48F9E4F6-C2B2-0444-AC13-53D60C6196B1}"/>
                  </a:ext>
                </a:extLst>
              </p:cNvPr>
              <p:cNvSpPr txBox="1"/>
              <p:nvPr/>
            </p:nvSpPr>
            <p:spPr>
              <a:xfrm>
                <a:off x="8710866" y="5384343"/>
                <a:ext cx="1384874" cy="548063"/>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Project completed - yet to be commissioned</a:t>
                </a:r>
              </a:p>
            </p:txBody>
          </p:sp>
        </p:grpSp>
        <p:sp>
          <p:nvSpPr>
            <p:cNvPr id="145" name="Freeform 91">
              <a:extLst>
                <a:ext uri="{FF2B5EF4-FFF2-40B4-BE49-F238E27FC236}">
                  <a16:creationId xmlns:a16="http://schemas.microsoft.com/office/drawing/2014/main" id="{398057C0-6291-BF4A-AA0E-3B1EB8BD4389}"/>
                </a:ext>
              </a:extLst>
            </p:cNvPr>
            <p:cNvSpPr>
              <a:spLocks/>
            </p:cNvSpPr>
            <p:nvPr/>
          </p:nvSpPr>
          <p:spPr bwMode="auto">
            <a:xfrm>
              <a:off x="7365857" y="5030008"/>
              <a:ext cx="301023" cy="284204"/>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grpSp>
        <p:nvGrpSpPr>
          <p:cNvPr id="155" name="Group 154">
            <a:extLst>
              <a:ext uri="{FF2B5EF4-FFF2-40B4-BE49-F238E27FC236}">
                <a16:creationId xmlns:a16="http://schemas.microsoft.com/office/drawing/2014/main" id="{59FCCB01-B6E5-204B-9D63-250AB3F37F9C}"/>
              </a:ext>
            </a:extLst>
          </p:cNvPr>
          <p:cNvGrpSpPr/>
          <p:nvPr/>
        </p:nvGrpSpPr>
        <p:grpSpPr>
          <a:xfrm>
            <a:off x="9347583" y="4562513"/>
            <a:ext cx="1645854" cy="1947350"/>
            <a:chOff x="8046132" y="4570109"/>
            <a:chExt cx="1645854" cy="1947350"/>
          </a:xfrm>
        </p:grpSpPr>
        <p:grpSp>
          <p:nvGrpSpPr>
            <p:cNvPr id="75" name="Group 74">
              <a:extLst>
                <a:ext uri="{FF2B5EF4-FFF2-40B4-BE49-F238E27FC236}">
                  <a16:creationId xmlns:a16="http://schemas.microsoft.com/office/drawing/2014/main" id="{929477F0-45DB-304C-B731-DC76DFFC3196}"/>
                </a:ext>
              </a:extLst>
            </p:cNvPr>
            <p:cNvGrpSpPr/>
            <p:nvPr/>
          </p:nvGrpSpPr>
          <p:grpSpPr>
            <a:xfrm>
              <a:off x="8046132" y="4570109"/>
              <a:ext cx="1645854" cy="1947350"/>
              <a:chOff x="10401649" y="4108126"/>
              <a:chExt cx="1525902" cy="1805421"/>
            </a:xfrm>
          </p:grpSpPr>
          <p:sp>
            <p:nvSpPr>
              <p:cNvPr id="76" name="Doughnut 75">
                <a:extLst>
                  <a:ext uri="{FF2B5EF4-FFF2-40B4-BE49-F238E27FC236}">
                    <a16:creationId xmlns:a16="http://schemas.microsoft.com/office/drawing/2014/main" id="{C304FC63-382F-9E40-B300-84DBF8AF3A34}"/>
                  </a:ext>
                </a:extLst>
              </p:cNvPr>
              <p:cNvSpPr/>
              <p:nvPr/>
            </p:nvSpPr>
            <p:spPr>
              <a:xfrm>
                <a:off x="10767765" y="4321435"/>
                <a:ext cx="793676" cy="780723"/>
              </a:xfrm>
              <a:prstGeom prst="donut">
                <a:avLst>
                  <a:gd name="adj" fmla="val 4491"/>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extBox 77">
                <a:extLst>
                  <a:ext uri="{FF2B5EF4-FFF2-40B4-BE49-F238E27FC236}">
                    <a16:creationId xmlns:a16="http://schemas.microsoft.com/office/drawing/2014/main" id="{EC0DFD2D-A10E-3D41-AA2C-477F9C916003}"/>
                  </a:ext>
                </a:extLst>
              </p:cNvPr>
              <p:cNvSpPr txBox="1"/>
              <p:nvPr/>
            </p:nvSpPr>
            <p:spPr>
              <a:xfrm>
                <a:off x="10401649" y="5146455"/>
                <a:ext cx="1525902" cy="399483"/>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OAU and OAU Teaching Hospital</a:t>
                </a:r>
              </a:p>
            </p:txBody>
          </p:sp>
          <p:grpSp>
            <p:nvGrpSpPr>
              <p:cNvPr id="79" name="Group 78">
                <a:extLst>
                  <a:ext uri="{FF2B5EF4-FFF2-40B4-BE49-F238E27FC236}">
                    <a16:creationId xmlns:a16="http://schemas.microsoft.com/office/drawing/2014/main" id="{E0C79F72-1006-7443-BCC1-CC5CD61A3872}"/>
                  </a:ext>
                </a:extLst>
              </p:cNvPr>
              <p:cNvGrpSpPr/>
              <p:nvPr/>
            </p:nvGrpSpPr>
            <p:grpSpPr>
              <a:xfrm>
                <a:off x="10551553" y="4108126"/>
                <a:ext cx="347713" cy="347713"/>
                <a:chOff x="3697365" y="-1021025"/>
                <a:chExt cx="464471" cy="464471"/>
              </a:xfrm>
            </p:grpSpPr>
            <p:sp>
              <p:nvSpPr>
                <p:cNvPr id="81" name="Teardrop 80">
                  <a:extLst>
                    <a:ext uri="{FF2B5EF4-FFF2-40B4-BE49-F238E27FC236}">
                      <a16:creationId xmlns:a16="http://schemas.microsoft.com/office/drawing/2014/main" id="{9F97E44A-272F-D943-846C-AEDDC7879605}"/>
                    </a:ext>
                  </a:extLst>
                </p:cNvPr>
                <p:cNvSpPr/>
                <p:nvPr/>
              </p:nvSpPr>
              <p:spPr>
                <a:xfrm rot="8127956">
                  <a:off x="3697365" y="-1021025"/>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82" name="Oval 81">
                  <a:extLst>
                    <a:ext uri="{FF2B5EF4-FFF2-40B4-BE49-F238E27FC236}">
                      <a16:creationId xmlns:a16="http://schemas.microsoft.com/office/drawing/2014/main" id="{20BF135C-DE71-D74E-BFFA-8218F134B425}"/>
                    </a:ext>
                  </a:extLst>
                </p:cNvPr>
                <p:cNvSpPr/>
                <p:nvPr/>
              </p:nvSpPr>
              <p:spPr>
                <a:xfrm>
                  <a:off x="3742318" y="-977959"/>
                  <a:ext cx="375543" cy="375543"/>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H</a:t>
                  </a:r>
                </a:p>
              </p:txBody>
            </p:sp>
          </p:grpSp>
          <p:sp>
            <p:nvSpPr>
              <p:cNvPr id="80" name="TextBox 79">
                <a:extLst>
                  <a:ext uri="{FF2B5EF4-FFF2-40B4-BE49-F238E27FC236}">
                    <a16:creationId xmlns:a16="http://schemas.microsoft.com/office/drawing/2014/main" id="{3BE719F5-B10A-C448-BD90-96E783B4205D}"/>
                  </a:ext>
                </a:extLst>
              </p:cNvPr>
              <p:cNvSpPr txBox="1"/>
              <p:nvPr/>
            </p:nvSpPr>
            <p:spPr>
              <a:xfrm>
                <a:off x="10535122" y="5514064"/>
                <a:ext cx="1277664" cy="399483"/>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Project 65% completed</a:t>
                </a:r>
              </a:p>
            </p:txBody>
          </p:sp>
        </p:grpSp>
        <p:sp>
          <p:nvSpPr>
            <p:cNvPr id="146" name="Freeform 77">
              <a:extLst>
                <a:ext uri="{FF2B5EF4-FFF2-40B4-BE49-F238E27FC236}">
                  <a16:creationId xmlns:a16="http://schemas.microsoft.com/office/drawing/2014/main" id="{2CE71E92-DF39-0A4B-8B24-9E037E77F13A}"/>
                </a:ext>
              </a:extLst>
            </p:cNvPr>
            <p:cNvSpPr>
              <a:spLocks/>
            </p:cNvSpPr>
            <p:nvPr/>
          </p:nvSpPr>
          <p:spPr bwMode="auto">
            <a:xfrm>
              <a:off x="8736580" y="5030564"/>
              <a:ext cx="264959" cy="336149"/>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grpSp>
        <p:nvGrpSpPr>
          <p:cNvPr id="156" name="Group 155">
            <a:extLst>
              <a:ext uri="{FF2B5EF4-FFF2-40B4-BE49-F238E27FC236}">
                <a16:creationId xmlns:a16="http://schemas.microsoft.com/office/drawing/2014/main" id="{FDBC1426-4674-784C-9E9B-5E8228D4DFF2}"/>
              </a:ext>
            </a:extLst>
          </p:cNvPr>
          <p:cNvGrpSpPr/>
          <p:nvPr/>
        </p:nvGrpSpPr>
        <p:grpSpPr>
          <a:xfrm>
            <a:off x="10608295" y="4526458"/>
            <a:ext cx="1543880" cy="1813212"/>
            <a:chOff x="9287218" y="4479917"/>
            <a:chExt cx="1543880" cy="1813212"/>
          </a:xfrm>
        </p:grpSpPr>
        <p:grpSp>
          <p:nvGrpSpPr>
            <p:cNvPr id="124" name="Group 123">
              <a:extLst>
                <a:ext uri="{FF2B5EF4-FFF2-40B4-BE49-F238E27FC236}">
                  <a16:creationId xmlns:a16="http://schemas.microsoft.com/office/drawing/2014/main" id="{02E3F06F-AD75-4D4D-AAFD-97B7A96CF6D0}"/>
                </a:ext>
              </a:extLst>
            </p:cNvPr>
            <p:cNvGrpSpPr/>
            <p:nvPr/>
          </p:nvGrpSpPr>
          <p:grpSpPr>
            <a:xfrm>
              <a:off x="9287218" y="4479917"/>
              <a:ext cx="1543880" cy="1813212"/>
              <a:chOff x="8728269" y="4119999"/>
              <a:chExt cx="1409856" cy="1655806"/>
            </a:xfrm>
          </p:grpSpPr>
          <p:sp>
            <p:nvSpPr>
              <p:cNvPr id="125" name="Doughnut 124">
                <a:extLst>
                  <a:ext uri="{FF2B5EF4-FFF2-40B4-BE49-F238E27FC236}">
                    <a16:creationId xmlns:a16="http://schemas.microsoft.com/office/drawing/2014/main" id="{27476454-8C41-3543-971F-EF7142BADB79}"/>
                  </a:ext>
                </a:extLst>
              </p:cNvPr>
              <p:cNvSpPr/>
              <p:nvPr/>
            </p:nvSpPr>
            <p:spPr>
              <a:xfrm>
                <a:off x="9046040" y="4341975"/>
                <a:ext cx="793676" cy="780723"/>
              </a:xfrm>
              <a:prstGeom prst="donut">
                <a:avLst>
                  <a:gd name="adj" fmla="val 4567"/>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TextBox 126">
                <a:extLst>
                  <a:ext uri="{FF2B5EF4-FFF2-40B4-BE49-F238E27FC236}">
                    <a16:creationId xmlns:a16="http://schemas.microsoft.com/office/drawing/2014/main" id="{A33C2037-585E-8A46-BD98-D1CB4B280B81}"/>
                  </a:ext>
                </a:extLst>
              </p:cNvPr>
              <p:cNvSpPr txBox="1"/>
              <p:nvPr/>
            </p:nvSpPr>
            <p:spPr>
              <a:xfrm>
                <a:off x="8728269" y="5172193"/>
                <a:ext cx="1409856" cy="238900"/>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UNILAG</a:t>
                </a:r>
              </a:p>
            </p:txBody>
          </p:sp>
          <p:grpSp>
            <p:nvGrpSpPr>
              <p:cNvPr id="128" name="Group 127">
                <a:extLst>
                  <a:ext uri="{FF2B5EF4-FFF2-40B4-BE49-F238E27FC236}">
                    <a16:creationId xmlns:a16="http://schemas.microsoft.com/office/drawing/2014/main" id="{2233247A-5ADF-084B-8156-729EE635B3F2}"/>
                  </a:ext>
                </a:extLst>
              </p:cNvPr>
              <p:cNvGrpSpPr/>
              <p:nvPr/>
            </p:nvGrpSpPr>
            <p:grpSpPr>
              <a:xfrm>
                <a:off x="8826723" y="4119999"/>
                <a:ext cx="347713" cy="347713"/>
                <a:chOff x="3612855" y="-1070207"/>
                <a:chExt cx="464471" cy="464471"/>
              </a:xfrm>
            </p:grpSpPr>
            <p:sp>
              <p:nvSpPr>
                <p:cNvPr id="130" name="Teardrop 129">
                  <a:extLst>
                    <a:ext uri="{FF2B5EF4-FFF2-40B4-BE49-F238E27FC236}">
                      <a16:creationId xmlns:a16="http://schemas.microsoft.com/office/drawing/2014/main" id="{4DB98787-361D-1C46-9B1C-A793C2476AD6}"/>
                    </a:ext>
                  </a:extLst>
                </p:cNvPr>
                <p:cNvSpPr/>
                <p:nvPr/>
              </p:nvSpPr>
              <p:spPr>
                <a:xfrm rot="8127956">
                  <a:off x="3612855" y="-1070207"/>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Century Gothic" panose="020B0502020202020204" pitchFamily="34" charset="0"/>
                  </a:endParaRPr>
                </a:p>
              </p:txBody>
            </p:sp>
            <p:sp>
              <p:nvSpPr>
                <p:cNvPr id="131" name="Oval 130">
                  <a:extLst>
                    <a:ext uri="{FF2B5EF4-FFF2-40B4-BE49-F238E27FC236}">
                      <a16:creationId xmlns:a16="http://schemas.microsoft.com/office/drawing/2014/main" id="{4B4B7350-F6E9-2743-A41E-DD7A01976523}"/>
                    </a:ext>
                  </a:extLst>
                </p:cNvPr>
                <p:cNvSpPr/>
                <p:nvPr/>
              </p:nvSpPr>
              <p:spPr>
                <a:xfrm>
                  <a:off x="3657805" y="-1027141"/>
                  <a:ext cx="375543" cy="375543"/>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I</a:t>
                  </a:r>
                </a:p>
              </p:txBody>
            </p:sp>
          </p:grpSp>
          <p:sp>
            <p:nvSpPr>
              <p:cNvPr id="129" name="TextBox 128">
                <a:extLst>
                  <a:ext uri="{FF2B5EF4-FFF2-40B4-BE49-F238E27FC236}">
                    <a16:creationId xmlns:a16="http://schemas.microsoft.com/office/drawing/2014/main" id="{42F93DD7-486E-2E47-92FC-A77D4A76C4C9}"/>
                  </a:ext>
                </a:extLst>
              </p:cNvPr>
              <p:cNvSpPr txBox="1"/>
              <p:nvPr/>
            </p:nvSpPr>
            <p:spPr>
              <a:xfrm>
                <a:off x="8754717" y="5382323"/>
                <a:ext cx="1277664" cy="393482"/>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Project 41% completed</a:t>
                </a:r>
              </a:p>
            </p:txBody>
          </p:sp>
        </p:grpSp>
        <p:sp>
          <p:nvSpPr>
            <p:cNvPr id="147" name="Freeform 85">
              <a:extLst>
                <a:ext uri="{FF2B5EF4-FFF2-40B4-BE49-F238E27FC236}">
                  <a16:creationId xmlns:a16="http://schemas.microsoft.com/office/drawing/2014/main" id="{5B4CC1F7-5AB1-B444-BC2D-36BCE1322C59}"/>
                </a:ext>
              </a:extLst>
            </p:cNvPr>
            <p:cNvSpPr>
              <a:spLocks/>
            </p:cNvSpPr>
            <p:nvPr/>
          </p:nvSpPr>
          <p:spPr bwMode="auto">
            <a:xfrm>
              <a:off x="9863068" y="5106351"/>
              <a:ext cx="413381" cy="116705"/>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grpSp>
      <p:grpSp>
        <p:nvGrpSpPr>
          <p:cNvPr id="157" name="Group 156">
            <a:extLst>
              <a:ext uri="{FF2B5EF4-FFF2-40B4-BE49-F238E27FC236}">
                <a16:creationId xmlns:a16="http://schemas.microsoft.com/office/drawing/2014/main" id="{29A2E0F1-C40D-0B41-BF39-2093E171DC29}"/>
              </a:ext>
            </a:extLst>
          </p:cNvPr>
          <p:cNvGrpSpPr/>
          <p:nvPr/>
        </p:nvGrpSpPr>
        <p:grpSpPr>
          <a:xfrm>
            <a:off x="7916352" y="4575365"/>
            <a:ext cx="1645854" cy="1951376"/>
            <a:chOff x="10504322" y="4559432"/>
            <a:chExt cx="1645854" cy="1951376"/>
          </a:xfrm>
        </p:grpSpPr>
        <p:grpSp>
          <p:nvGrpSpPr>
            <p:cNvPr id="132" name="Group 131">
              <a:extLst>
                <a:ext uri="{FF2B5EF4-FFF2-40B4-BE49-F238E27FC236}">
                  <a16:creationId xmlns:a16="http://schemas.microsoft.com/office/drawing/2014/main" id="{05A7BCFB-2B07-5D4C-B71E-1F31FEEBE7C8}"/>
                </a:ext>
              </a:extLst>
            </p:cNvPr>
            <p:cNvGrpSpPr/>
            <p:nvPr/>
          </p:nvGrpSpPr>
          <p:grpSpPr>
            <a:xfrm>
              <a:off x="10504322" y="4559432"/>
              <a:ext cx="1645854" cy="1951376"/>
              <a:chOff x="10344786" y="4146085"/>
              <a:chExt cx="1525902" cy="1809156"/>
            </a:xfrm>
          </p:grpSpPr>
          <p:sp>
            <p:nvSpPr>
              <p:cNvPr id="133" name="Doughnut 132">
                <a:extLst>
                  <a:ext uri="{FF2B5EF4-FFF2-40B4-BE49-F238E27FC236}">
                    <a16:creationId xmlns:a16="http://schemas.microsoft.com/office/drawing/2014/main" id="{78AE098A-0CA2-F847-8DD3-8CD314EB7508}"/>
                  </a:ext>
                </a:extLst>
              </p:cNvPr>
              <p:cNvSpPr/>
              <p:nvPr/>
            </p:nvSpPr>
            <p:spPr>
              <a:xfrm>
                <a:off x="10704498" y="4359393"/>
                <a:ext cx="793676" cy="780723"/>
              </a:xfrm>
              <a:prstGeom prst="donut">
                <a:avLst>
                  <a:gd name="adj" fmla="val 4453"/>
                </a:avLst>
              </a:prstGeom>
              <a:solidFill>
                <a:srgbClr val="C5C4C3"/>
              </a:solidFill>
              <a:ln>
                <a:solidFill>
                  <a:srgbClr val="C5C4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TextBox 134">
                <a:extLst>
                  <a:ext uri="{FF2B5EF4-FFF2-40B4-BE49-F238E27FC236}">
                    <a16:creationId xmlns:a16="http://schemas.microsoft.com/office/drawing/2014/main" id="{C5A86D44-F0F4-B64D-BF8B-70A88C3F4CD6}"/>
                  </a:ext>
                </a:extLst>
              </p:cNvPr>
              <p:cNvSpPr txBox="1"/>
              <p:nvPr/>
            </p:nvSpPr>
            <p:spPr>
              <a:xfrm>
                <a:off x="10344786" y="5184415"/>
                <a:ext cx="1525902" cy="242544"/>
              </a:xfrm>
              <a:prstGeom prst="rect">
                <a:avLst/>
              </a:prstGeom>
              <a:noFill/>
            </p:spPr>
            <p:txBody>
              <a:bodyPr wrap="square" rtlCol="0">
                <a:spAutoFit/>
              </a:bodyPr>
              <a:lstStyle/>
              <a:p>
                <a:pPr algn="ctr"/>
                <a:r>
                  <a:rPr lang="en-US" sz="1100" b="1" dirty="0">
                    <a:solidFill>
                      <a:srgbClr val="0E864F"/>
                    </a:solidFill>
                    <a:latin typeface="Century Gothic" panose="020B0502020202020204" pitchFamily="34" charset="0"/>
                  </a:rPr>
                  <a:t>UDUS</a:t>
                </a:r>
              </a:p>
            </p:txBody>
          </p:sp>
          <p:grpSp>
            <p:nvGrpSpPr>
              <p:cNvPr id="136" name="Group 135">
                <a:extLst>
                  <a:ext uri="{FF2B5EF4-FFF2-40B4-BE49-F238E27FC236}">
                    <a16:creationId xmlns:a16="http://schemas.microsoft.com/office/drawing/2014/main" id="{87E409E0-16D5-CD4E-905D-0F3D157E9063}"/>
                  </a:ext>
                </a:extLst>
              </p:cNvPr>
              <p:cNvGrpSpPr/>
              <p:nvPr/>
            </p:nvGrpSpPr>
            <p:grpSpPr>
              <a:xfrm>
                <a:off x="10488288" y="4146085"/>
                <a:ext cx="347713" cy="347713"/>
                <a:chOff x="3612855" y="-970319"/>
                <a:chExt cx="464471" cy="464471"/>
              </a:xfrm>
            </p:grpSpPr>
            <p:sp>
              <p:nvSpPr>
                <p:cNvPr id="138" name="Teardrop 137">
                  <a:extLst>
                    <a:ext uri="{FF2B5EF4-FFF2-40B4-BE49-F238E27FC236}">
                      <a16:creationId xmlns:a16="http://schemas.microsoft.com/office/drawing/2014/main" id="{299AD004-F5AE-4341-9318-0112C68A6003}"/>
                    </a:ext>
                  </a:extLst>
                </p:cNvPr>
                <p:cNvSpPr/>
                <p:nvPr/>
              </p:nvSpPr>
              <p:spPr>
                <a:xfrm rot="8127956">
                  <a:off x="3612855" y="-970319"/>
                  <a:ext cx="464471" cy="464471"/>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entury Gothic" panose="020B0502020202020204" pitchFamily="34" charset="0"/>
                  </a:endParaRPr>
                </a:p>
              </p:txBody>
            </p:sp>
            <p:sp>
              <p:nvSpPr>
                <p:cNvPr id="139" name="Oval 138">
                  <a:extLst>
                    <a:ext uri="{FF2B5EF4-FFF2-40B4-BE49-F238E27FC236}">
                      <a16:creationId xmlns:a16="http://schemas.microsoft.com/office/drawing/2014/main" id="{84E70C47-37E5-7A43-ABC3-6566E8656CB8}"/>
                    </a:ext>
                  </a:extLst>
                </p:cNvPr>
                <p:cNvSpPr/>
                <p:nvPr/>
              </p:nvSpPr>
              <p:spPr>
                <a:xfrm>
                  <a:off x="3657805" y="-927253"/>
                  <a:ext cx="375543" cy="375543"/>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G</a:t>
                  </a:r>
                </a:p>
              </p:txBody>
            </p:sp>
          </p:grpSp>
          <p:sp>
            <p:nvSpPr>
              <p:cNvPr id="137" name="TextBox 136">
                <a:extLst>
                  <a:ext uri="{FF2B5EF4-FFF2-40B4-BE49-F238E27FC236}">
                    <a16:creationId xmlns:a16="http://schemas.microsoft.com/office/drawing/2014/main" id="{73AA528E-903B-2444-A0AB-085991779F3D}"/>
                  </a:ext>
                </a:extLst>
              </p:cNvPr>
              <p:cNvSpPr txBox="1"/>
              <p:nvPr/>
            </p:nvSpPr>
            <p:spPr>
              <a:xfrm>
                <a:off x="10454242" y="5398818"/>
                <a:ext cx="1389793" cy="556423"/>
              </a:xfrm>
              <a:prstGeom prst="rect">
                <a:avLst/>
              </a:prstGeom>
              <a:noFill/>
            </p:spPr>
            <p:txBody>
              <a:bodyPr wrap="square" rtlCol="0">
                <a:spAutoFit/>
              </a:bodyPr>
              <a:lstStyle/>
              <a:p>
                <a:pPr algn="ctr"/>
                <a:r>
                  <a:rPr lang="en-US" sz="1100" dirty="0">
                    <a:solidFill>
                      <a:schemeClr val="tx1">
                        <a:lumMod val="75000"/>
                        <a:lumOff val="25000"/>
                      </a:schemeClr>
                    </a:solidFill>
                    <a:latin typeface="Century Gothic" panose="020B0502020202020204" pitchFamily="34" charset="0"/>
                  </a:rPr>
                  <a:t>Project completed and  yet to be commissioned</a:t>
                </a:r>
              </a:p>
            </p:txBody>
          </p:sp>
        </p:grpSp>
        <p:sp>
          <p:nvSpPr>
            <p:cNvPr id="148" name="Freeform 59">
              <a:extLst>
                <a:ext uri="{FF2B5EF4-FFF2-40B4-BE49-F238E27FC236}">
                  <a16:creationId xmlns:a16="http://schemas.microsoft.com/office/drawing/2014/main" id="{D43C404E-FC13-6D4B-B563-39DCAB19F0E9}"/>
                </a:ext>
              </a:extLst>
            </p:cNvPr>
            <p:cNvSpPr>
              <a:spLocks/>
            </p:cNvSpPr>
            <p:nvPr/>
          </p:nvSpPr>
          <p:spPr bwMode="auto">
            <a:xfrm>
              <a:off x="11121177" y="5038254"/>
              <a:ext cx="429810" cy="344598"/>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grpSp>
      <p:grpSp>
        <p:nvGrpSpPr>
          <p:cNvPr id="185" name="Group 184">
            <a:extLst>
              <a:ext uri="{FF2B5EF4-FFF2-40B4-BE49-F238E27FC236}">
                <a16:creationId xmlns:a16="http://schemas.microsoft.com/office/drawing/2014/main" id="{73A8CBBE-0976-6745-BDE9-5682CCBBFCAB}"/>
              </a:ext>
            </a:extLst>
          </p:cNvPr>
          <p:cNvGrpSpPr/>
          <p:nvPr/>
        </p:nvGrpSpPr>
        <p:grpSpPr>
          <a:xfrm>
            <a:off x="4439854" y="1529805"/>
            <a:ext cx="3210530" cy="2763387"/>
            <a:chOff x="4486679" y="1564185"/>
            <a:chExt cx="3163020" cy="2764651"/>
          </a:xfrm>
        </p:grpSpPr>
        <p:grpSp>
          <p:nvGrpSpPr>
            <p:cNvPr id="11" name="Group 10">
              <a:extLst>
                <a:ext uri="{FF2B5EF4-FFF2-40B4-BE49-F238E27FC236}">
                  <a16:creationId xmlns:a16="http://schemas.microsoft.com/office/drawing/2014/main" id="{1DD2015B-8073-FD49-8798-E3D697FCDDC7}"/>
                </a:ext>
              </a:extLst>
            </p:cNvPr>
            <p:cNvGrpSpPr/>
            <p:nvPr/>
          </p:nvGrpSpPr>
          <p:grpSpPr>
            <a:xfrm>
              <a:off x="4486679" y="1608717"/>
              <a:ext cx="3163020" cy="2720119"/>
              <a:chOff x="1113272" y="1506428"/>
              <a:chExt cx="3540938" cy="2971433"/>
            </a:xfrm>
            <a:solidFill>
              <a:schemeClr val="bg1"/>
            </a:solidFill>
          </p:grpSpPr>
          <p:sp>
            <p:nvSpPr>
              <p:cNvPr id="12" name="Freeform 59">
                <a:extLst>
                  <a:ext uri="{FF2B5EF4-FFF2-40B4-BE49-F238E27FC236}">
                    <a16:creationId xmlns:a16="http://schemas.microsoft.com/office/drawing/2014/main" id="{CC29C524-376E-B04B-AD5E-0761A28ECE3E}"/>
                  </a:ext>
                </a:extLst>
              </p:cNvPr>
              <p:cNvSpPr>
                <a:spLocks/>
              </p:cNvSpPr>
              <p:nvPr/>
            </p:nvSpPr>
            <p:spPr bwMode="auto">
              <a:xfrm>
                <a:off x="1588351" y="1506428"/>
                <a:ext cx="708926" cy="554624"/>
              </a:xfrm>
              <a:custGeom>
                <a:avLst/>
                <a:gdLst>
                  <a:gd name="T0" fmla="*/ 2762 w 3804"/>
                  <a:gd name="T1" fmla="*/ 1710 h 2931"/>
                  <a:gd name="T2" fmla="*/ 3137 w 3804"/>
                  <a:gd name="T3" fmla="*/ 1505 h 2931"/>
                  <a:gd name="T4" fmla="*/ 3118 w 3804"/>
                  <a:gd name="T5" fmla="*/ 1216 h 2931"/>
                  <a:gd name="T6" fmla="*/ 3191 w 3804"/>
                  <a:gd name="T7" fmla="*/ 951 h 2931"/>
                  <a:gd name="T8" fmla="*/ 3479 w 3804"/>
                  <a:gd name="T9" fmla="*/ 992 h 2931"/>
                  <a:gd name="T10" fmla="*/ 3767 w 3804"/>
                  <a:gd name="T11" fmla="*/ 960 h 2931"/>
                  <a:gd name="T12" fmla="*/ 3804 w 3804"/>
                  <a:gd name="T13" fmla="*/ 677 h 2931"/>
                  <a:gd name="T14" fmla="*/ 3479 w 3804"/>
                  <a:gd name="T15" fmla="*/ 478 h 2931"/>
                  <a:gd name="T16" fmla="*/ 3137 w 3804"/>
                  <a:gd name="T17" fmla="*/ 364 h 2931"/>
                  <a:gd name="T18" fmla="*/ 2794 w 3804"/>
                  <a:gd name="T19" fmla="*/ 250 h 2931"/>
                  <a:gd name="T20" fmla="*/ 2509 w 3804"/>
                  <a:gd name="T21" fmla="*/ 136 h 2931"/>
                  <a:gd name="T22" fmla="*/ 2250 w 3804"/>
                  <a:gd name="T23" fmla="*/ 0 h 2931"/>
                  <a:gd name="T24" fmla="*/ 1939 w 3804"/>
                  <a:gd name="T25" fmla="*/ 22 h 2931"/>
                  <a:gd name="T26" fmla="*/ 1646 w 3804"/>
                  <a:gd name="T27" fmla="*/ 73 h 2931"/>
                  <a:gd name="T28" fmla="*/ 1369 w 3804"/>
                  <a:gd name="T29" fmla="*/ 136 h 2931"/>
                  <a:gd name="T30" fmla="*/ 1141 w 3804"/>
                  <a:gd name="T31" fmla="*/ 136 h 2931"/>
                  <a:gd name="T32" fmla="*/ 855 w 3804"/>
                  <a:gd name="T33" fmla="*/ 193 h 2931"/>
                  <a:gd name="T34" fmla="*/ 513 w 3804"/>
                  <a:gd name="T35" fmla="*/ 364 h 2931"/>
                  <a:gd name="T36" fmla="*/ 202 w 3804"/>
                  <a:gd name="T37" fmla="*/ 521 h 2931"/>
                  <a:gd name="T38" fmla="*/ 57 w 3804"/>
                  <a:gd name="T39" fmla="*/ 649 h 2931"/>
                  <a:gd name="T40" fmla="*/ 0 w 3804"/>
                  <a:gd name="T41" fmla="*/ 764 h 2931"/>
                  <a:gd name="T42" fmla="*/ 0 w 3804"/>
                  <a:gd name="T43" fmla="*/ 878 h 2931"/>
                  <a:gd name="T44" fmla="*/ 285 w 3804"/>
                  <a:gd name="T45" fmla="*/ 878 h 2931"/>
                  <a:gd name="T46" fmla="*/ 456 w 3804"/>
                  <a:gd name="T47" fmla="*/ 992 h 2931"/>
                  <a:gd name="T48" fmla="*/ 586 w 3804"/>
                  <a:gd name="T49" fmla="*/ 1198 h 2931"/>
                  <a:gd name="T50" fmla="*/ 805 w 3804"/>
                  <a:gd name="T51" fmla="*/ 1216 h 2931"/>
                  <a:gd name="T52" fmla="*/ 896 w 3804"/>
                  <a:gd name="T53" fmla="*/ 1353 h 2931"/>
                  <a:gd name="T54" fmla="*/ 970 w 3804"/>
                  <a:gd name="T55" fmla="*/ 1505 h 2931"/>
                  <a:gd name="T56" fmla="*/ 1027 w 3804"/>
                  <a:gd name="T57" fmla="*/ 1676 h 2931"/>
                  <a:gd name="T58" fmla="*/ 1027 w 3804"/>
                  <a:gd name="T59" fmla="*/ 1790 h 2931"/>
                  <a:gd name="T60" fmla="*/ 912 w 3804"/>
                  <a:gd name="T61" fmla="*/ 1961 h 2931"/>
                  <a:gd name="T62" fmla="*/ 855 w 3804"/>
                  <a:gd name="T63" fmla="*/ 2132 h 2931"/>
                  <a:gd name="T64" fmla="*/ 798 w 3804"/>
                  <a:gd name="T65" fmla="*/ 2304 h 2931"/>
                  <a:gd name="T66" fmla="*/ 627 w 3804"/>
                  <a:gd name="T67" fmla="*/ 2475 h 2931"/>
                  <a:gd name="T68" fmla="*/ 627 w 3804"/>
                  <a:gd name="T69" fmla="*/ 2703 h 2931"/>
                  <a:gd name="T70" fmla="*/ 627 w 3804"/>
                  <a:gd name="T71" fmla="*/ 2931 h 2931"/>
                  <a:gd name="T72" fmla="*/ 798 w 3804"/>
                  <a:gd name="T73" fmla="*/ 2874 h 2931"/>
                  <a:gd name="T74" fmla="*/ 970 w 3804"/>
                  <a:gd name="T75" fmla="*/ 2760 h 2931"/>
                  <a:gd name="T76" fmla="*/ 1152 w 3804"/>
                  <a:gd name="T77" fmla="*/ 2707 h 2931"/>
                  <a:gd name="T78" fmla="*/ 1326 w 3804"/>
                  <a:gd name="T79" fmla="*/ 2643 h 2931"/>
                  <a:gd name="T80" fmla="*/ 1540 w 3804"/>
                  <a:gd name="T81" fmla="*/ 2589 h 2931"/>
                  <a:gd name="T82" fmla="*/ 1774 w 3804"/>
                  <a:gd name="T83" fmla="*/ 2515 h 2931"/>
                  <a:gd name="T84" fmla="*/ 2039 w 3804"/>
                  <a:gd name="T85" fmla="*/ 2478 h 2931"/>
                  <a:gd name="T86" fmla="*/ 2176 w 3804"/>
                  <a:gd name="T87" fmla="*/ 2286 h 2931"/>
                  <a:gd name="T88" fmla="*/ 2186 w 3804"/>
                  <a:gd name="T89" fmla="*/ 2076 h 2931"/>
                  <a:gd name="T90" fmla="*/ 2359 w 3804"/>
                  <a:gd name="T91" fmla="*/ 1929 h 2931"/>
                  <a:gd name="T92" fmla="*/ 2597 w 3804"/>
                  <a:gd name="T93" fmla="*/ 1829 h 2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4" h="2931">
                    <a:moveTo>
                      <a:pt x="2597" y="1829"/>
                    </a:moveTo>
                    <a:lnTo>
                      <a:pt x="2762" y="1710"/>
                    </a:lnTo>
                    <a:lnTo>
                      <a:pt x="2963" y="1628"/>
                    </a:lnTo>
                    <a:lnTo>
                      <a:pt x="3137" y="1505"/>
                    </a:lnTo>
                    <a:lnTo>
                      <a:pt x="3191" y="1363"/>
                    </a:lnTo>
                    <a:lnTo>
                      <a:pt x="3118" y="1216"/>
                    </a:lnTo>
                    <a:lnTo>
                      <a:pt x="3109" y="1052"/>
                    </a:lnTo>
                    <a:lnTo>
                      <a:pt x="3191" y="951"/>
                    </a:lnTo>
                    <a:lnTo>
                      <a:pt x="3308" y="992"/>
                    </a:lnTo>
                    <a:lnTo>
                      <a:pt x="3479" y="992"/>
                    </a:lnTo>
                    <a:lnTo>
                      <a:pt x="3676" y="1052"/>
                    </a:lnTo>
                    <a:lnTo>
                      <a:pt x="3767" y="960"/>
                    </a:lnTo>
                    <a:lnTo>
                      <a:pt x="3804" y="841"/>
                    </a:lnTo>
                    <a:lnTo>
                      <a:pt x="3804" y="677"/>
                    </a:lnTo>
                    <a:lnTo>
                      <a:pt x="3667" y="549"/>
                    </a:lnTo>
                    <a:lnTo>
                      <a:pt x="3479" y="478"/>
                    </a:lnTo>
                    <a:lnTo>
                      <a:pt x="3308" y="421"/>
                    </a:lnTo>
                    <a:lnTo>
                      <a:pt x="3137" y="364"/>
                    </a:lnTo>
                    <a:lnTo>
                      <a:pt x="2966" y="307"/>
                    </a:lnTo>
                    <a:lnTo>
                      <a:pt x="2794" y="250"/>
                    </a:lnTo>
                    <a:lnTo>
                      <a:pt x="2623" y="193"/>
                    </a:lnTo>
                    <a:lnTo>
                      <a:pt x="2509" y="136"/>
                    </a:lnTo>
                    <a:lnTo>
                      <a:pt x="2395" y="22"/>
                    </a:lnTo>
                    <a:lnTo>
                      <a:pt x="2250" y="0"/>
                    </a:lnTo>
                    <a:lnTo>
                      <a:pt x="2103" y="19"/>
                    </a:lnTo>
                    <a:lnTo>
                      <a:pt x="1939" y="22"/>
                    </a:lnTo>
                    <a:lnTo>
                      <a:pt x="1792" y="64"/>
                    </a:lnTo>
                    <a:lnTo>
                      <a:pt x="1646" y="73"/>
                    </a:lnTo>
                    <a:lnTo>
                      <a:pt x="1540" y="136"/>
                    </a:lnTo>
                    <a:lnTo>
                      <a:pt x="1369" y="136"/>
                    </a:lnTo>
                    <a:lnTo>
                      <a:pt x="1255" y="136"/>
                    </a:lnTo>
                    <a:lnTo>
                      <a:pt x="1141" y="136"/>
                    </a:lnTo>
                    <a:lnTo>
                      <a:pt x="970" y="136"/>
                    </a:lnTo>
                    <a:lnTo>
                      <a:pt x="855" y="193"/>
                    </a:lnTo>
                    <a:lnTo>
                      <a:pt x="627" y="307"/>
                    </a:lnTo>
                    <a:lnTo>
                      <a:pt x="513" y="364"/>
                    </a:lnTo>
                    <a:lnTo>
                      <a:pt x="342" y="421"/>
                    </a:lnTo>
                    <a:lnTo>
                      <a:pt x="202" y="521"/>
                    </a:lnTo>
                    <a:lnTo>
                      <a:pt x="114" y="592"/>
                    </a:lnTo>
                    <a:lnTo>
                      <a:pt x="57" y="649"/>
                    </a:lnTo>
                    <a:lnTo>
                      <a:pt x="57" y="707"/>
                    </a:lnTo>
                    <a:lnTo>
                      <a:pt x="0" y="764"/>
                    </a:lnTo>
                    <a:lnTo>
                      <a:pt x="57" y="821"/>
                    </a:lnTo>
                    <a:lnTo>
                      <a:pt x="0" y="878"/>
                    </a:lnTo>
                    <a:lnTo>
                      <a:pt x="147" y="878"/>
                    </a:lnTo>
                    <a:lnTo>
                      <a:pt x="285" y="878"/>
                    </a:lnTo>
                    <a:lnTo>
                      <a:pt x="399" y="935"/>
                    </a:lnTo>
                    <a:lnTo>
                      <a:pt x="456" y="992"/>
                    </a:lnTo>
                    <a:lnTo>
                      <a:pt x="494" y="1088"/>
                    </a:lnTo>
                    <a:lnTo>
                      <a:pt x="586" y="1198"/>
                    </a:lnTo>
                    <a:lnTo>
                      <a:pt x="714" y="1207"/>
                    </a:lnTo>
                    <a:lnTo>
                      <a:pt x="805" y="1216"/>
                    </a:lnTo>
                    <a:lnTo>
                      <a:pt x="878" y="1253"/>
                    </a:lnTo>
                    <a:lnTo>
                      <a:pt x="896" y="1353"/>
                    </a:lnTo>
                    <a:lnTo>
                      <a:pt x="878" y="1463"/>
                    </a:lnTo>
                    <a:lnTo>
                      <a:pt x="970" y="1505"/>
                    </a:lnTo>
                    <a:lnTo>
                      <a:pt x="1015" y="1609"/>
                    </a:lnTo>
                    <a:lnTo>
                      <a:pt x="1027" y="1676"/>
                    </a:lnTo>
                    <a:lnTo>
                      <a:pt x="1027" y="1733"/>
                    </a:lnTo>
                    <a:lnTo>
                      <a:pt x="1027" y="1790"/>
                    </a:lnTo>
                    <a:lnTo>
                      <a:pt x="1027" y="1904"/>
                    </a:lnTo>
                    <a:lnTo>
                      <a:pt x="912" y="1961"/>
                    </a:lnTo>
                    <a:lnTo>
                      <a:pt x="912" y="2075"/>
                    </a:lnTo>
                    <a:lnTo>
                      <a:pt x="855" y="2132"/>
                    </a:lnTo>
                    <a:lnTo>
                      <a:pt x="798" y="2247"/>
                    </a:lnTo>
                    <a:lnTo>
                      <a:pt x="798" y="2304"/>
                    </a:lnTo>
                    <a:lnTo>
                      <a:pt x="684" y="2418"/>
                    </a:lnTo>
                    <a:lnTo>
                      <a:pt x="627" y="2475"/>
                    </a:lnTo>
                    <a:lnTo>
                      <a:pt x="627" y="2589"/>
                    </a:lnTo>
                    <a:lnTo>
                      <a:pt x="627" y="2703"/>
                    </a:lnTo>
                    <a:lnTo>
                      <a:pt x="650" y="2816"/>
                    </a:lnTo>
                    <a:lnTo>
                      <a:pt x="627" y="2931"/>
                    </a:lnTo>
                    <a:lnTo>
                      <a:pt x="684" y="2931"/>
                    </a:lnTo>
                    <a:lnTo>
                      <a:pt x="798" y="2874"/>
                    </a:lnTo>
                    <a:lnTo>
                      <a:pt x="912" y="2760"/>
                    </a:lnTo>
                    <a:lnTo>
                      <a:pt x="970" y="2760"/>
                    </a:lnTo>
                    <a:lnTo>
                      <a:pt x="1084" y="2760"/>
                    </a:lnTo>
                    <a:lnTo>
                      <a:pt x="1152" y="2707"/>
                    </a:lnTo>
                    <a:lnTo>
                      <a:pt x="1244" y="2679"/>
                    </a:lnTo>
                    <a:lnTo>
                      <a:pt x="1326" y="2643"/>
                    </a:lnTo>
                    <a:lnTo>
                      <a:pt x="1426" y="2532"/>
                    </a:lnTo>
                    <a:lnTo>
                      <a:pt x="1540" y="2589"/>
                    </a:lnTo>
                    <a:lnTo>
                      <a:pt x="1619" y="2515"/>
                    </a:lnTo>
                    <a:lnTo>
                      <a:pt x="1774" y="2515"/>
                    </a:lnTo>
                    <a:lnTo>
                      <a:pt x="1920" y="2487"/>
                    </a:lnTo>
                    <a:lnTo>
                      <a:pt x="2039" y="2478"/>
                    </a:lnTo>
                    <a:lnTo>
                      <a:pt x="2186" y="2414"/>
                    </a:lnTo>
                    <a:lnTo>
                      <a:pt x="2176" y="2286"/>
                    </a:lnTo>
                    <a:lnTo>
                      <a:pt x="2176" y="2185"/>
                    </a:lnTo>
                    <a:lnTo>
                      <a:pt x="2186" y="2076"/>
                    </a:lnTo>
                    <a:lnTo>
                      <a:pt x="2277" y="1993"/>
                    </a:lnTo>
                    <a:lnTo>
                      <a:pt x="2359" y="1929"/>
                    </a:lnTo>
                    <a:lnTo>
                      <a:pt x="2452" y="1847"/>
                    </a:lnTo>
                    <a:lnTo>
                      <a:pt x="2597" y="1829"/>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3" name="Freeform 60">
                <a:extLst>
                  <a:ext uri="{FF2B5EF4-FFF2-40B4-BE49-F238E27FC236}">
                    <a16:creationId xmlns:a16="http://schemas.microsoft.com/office/drawing/2014/main" id="{E9064980-D16E-8647-93BF-CED1AFA59ED8}"/>
                  </a:ext>
                </a:extLst>
              </p:cNvPr>
              <p:cNvSpPr>
                <a:spLocks/>
              </p:cNvSpPr>
              <p:nvPr/>
            </p:nvSpPr>
            <p:spPr bwMode="auto">
              <a:xfrm>
                <a:off x="1393887" y="1673141"/>
                <a:ext cx="743388" cy="916383"/>
              </a:xfrm>
              <a:custGeom>
                <a:avLst/>
                <a:gdLst>
                  <a:gd name="T0" fmla="*/ 1569 w 3289"/>
                  <a:gd name="T1" fmla="*/ 1198 h 4638"/>
                  <a:gd name="T2" fmla="*/ 1712 w 3289"/>
                  <a:gd name="T3" fmla="*/ 982 h 4638"/>
                  <a:gd name="T4" fmla="*/ 1666 w 3289"/>
                  <a:gd name="T5" fmla="*/ 601 h 4638"/>
                  <a:gd name="T6" fmla="*/ 1588 w 3289"/>
                  <a:gd name="T7" fmla="*/ 359 h 4638"/>
                  <a:gd name="T8" fmla="*/ 1272 w 3289"/>
                  <a:gd name="T9" fmla="*/ 202 h 4638"/>
                  <a:gd name="T10" fmla="*/ 1100 w 3289"/>
                  <a:gd name="T11" fmla="*/ 0 h 4638"/>
                  <a:gd name="T12" fmla="*/ 893 w 3289"/>
                  <a:gd name="T13" fmla="*/ 118 h 4638"/>
                  <a:gd name="T14" fmla="*/ 893 w 3289"/>
                  <a:gd name="T15" fmla="*/ 336 h 4638"/>
                  <a:gd name="T16" fmla="*/ 846 w 3289"/>
                  <a:gd name="T17" fmla="*/ 554 h 4638"/>
                  <a:gd name="T18" fmla="*/ 611 w 3289"/>
                  <a:gd name="T19" fmla="*/ 828 h 4638"/>
                  <a:gd name="T20" fmla="*/ 376 w 3289"/>
                  <a:gd name="T21" fmla="*/ 1046 h 4638"/>
                  <a:gd name="T22" fmla="*/ 234 w 3289"/>
                  <a:gd name="T23" fmla="*/ 1277 h 4638"/>
                  <a:gd name="T24" fmla="*/ 150 w 3289"/>
                  <a:gd name="T25" fmla="*/ 1590 h 4638"/>
                  <a:gd name="T26" fmla="*/ 75 w 3289"/>
                  <a:gd name="T27" fmla="*/ 1929 h 4638"/>
                  <a:gd name="T28" fmla="*/ 144 w 3289"/>
                  <a:gd name="T29" fmla="*/ 2246 h 4638"/>
                  <a:gd name="T30" fmla="*/ 94 w 3289"/>
                  <a:gd name="T31" fmla="*/ 2464 h 4638"/>
                  <a:gd name="T32" fmla="*/ 0 w 3289"/>
                  <a:gd name="T33" fmla="*/ 2683 h 4638"/>
                  <a:gd name="T34" fmla="*/ 0 w 3289"/>
                  <a:gd name="T35" fmla="*/ 2955 h 4638"/>
                  <a:gd name="T36" fmla="*/ 188 w 3289"/>
                  <a:gd name="T37" fmla="*/ 3282 h 4638"/>
                  <a:gd name="T38" fmla="*/ 470 w 3289"/>
                  <a:gd name="T39" fmla="*/ 3555 h 4638"/>
                  <a:gd name="T40" fmla="*/ 705 w 3289"/>
                  <a:gd name="T41" fmla="*/ 3555 h 4638"/>
                  <a:gd name="T42" fmla="*/ 1001 w 3289"/>
                  <a:gd name="T43" fmla="*/ 3505 h 4638"/>
                  <a:gd name="T44" fmla="*/ 1390 w 3289"/>
                  <a:gd name="T45" fmla="*/ 3750 h 4638"/>
                  <a:gd name="T46" fmla="*/ 1503 w 3289"/>
                  <a:gd name="T47" fmla="*/ 4047 h 4638"/>
                  <a:gd name="T48" fmla="*/ 1409 w 3289"/>
                  <a:gd name="T49" fmla="*/ 4317 h 4638"/>
                  <a:gd name="T50" fmla="*/ 1554 w 3289"/>
                  <a:gd name="T51" fmla="*/ 4615 h 4638"/>
                  <a:gd name="T52" fmla="*/ 1880 w 3289"/>
                  <a:gd name="T53" fmla="*/ 4538 h 4638"/>
                  <a:gd name="T54" fmla="*/ 1792 w 3289"/>
                  <a:gd name="T55" fmla="*/ 4163 h 4638"/>
                  <a:gd name="T56" fmla="*/ 2067 w 3289"/>
                  <a:gd name="T57" fmla="*/ 3883 h 4638"/>
                  <a:gd name="T58" fmla="*/ 2002 w 3289"/>
                  <a:gd name="T59" fmla="*/ 3620 h 4638"/>
                  <a:gd name="T60" fmla="*/ 1917 w 3289"/>
                  <a:gd name="T61" fmla="*/ 3329 h 4638"/>
                  <a:gd name="T62" fmla="*/ 1877 w 3289"/>
                  <a:gd name="T63" fmla="*/ 3123 h 4638"/>
                  <a:gd name="T64" fmla="*/ 2174 w 3289"/>
                  <a:gd name="T65" fmla="*/ 3123 h 4638"/>
                  <a:gd name="T66" fmla="*/ 2349 w 3289"/>
                  <a:gd name="T67" fmla="*/ 3173 h 4638"/>
                  <a:gd name="T68" fmla="*/ 2490 w 3289"/>
                  <a:gd name="T69" fmla="*/ 3337 h 4638"/>
                  <a:gd name="T70" fmla="*/ 2675 w 3289"/>
                  <a:gd name="T71" fmla="*/ 3620 h 4638"/>
                  <a:gd name="T72" fmla="*/ 2866 w 3289"/>
                  <a:gd name="T73" fmla="*/ 3555 h 4638"/>
                  <a:gd name="T74" fmla="*/ 3116 w 3289"/>
                  <a:gd name="T75" fmla="*/ 3513 h 4638"/>
                  <a:gd name="T76" fmla="*/ 3289 w 3289"/>
                  <a:gd name="T77" fmla="*/ 3446 h 4638"/>
                  <a:gd name="T78" fmla="*/ 3195 w 3289"/>
                  <a:gd name="T79" fmla="*/ 3119 h 4638"/>
                  <a:gd name="T80" fmla="*/ 3050 w 3289"/>
                  <a:gd name="T81" fmla="*/ 2985 h 4638"/>
                  <a:gd name="T82" fmla="*/ 3054 w 3289"/>
                  <a:gd name="T83" fmla="*/ 2737 h 4638"/>
                  <a:gd name="T84" fmla="*/ 2885 w 3289"/>
                  <a:gd name="T85" fmla="*/ 2633 h 4638"/>
                  <a:gd name="T86" fmla="*/ 2631 w 3289"/>
                  <a:gd name="T87" fmla="*/ 2573 h 4638"/>
                  <a:gd name="T88" fmla="*/ 2418 w 3289"/>
                  <a:gd name="T89" fmla="*/ 2510 h 4638"/>
                  <a:gd name="T90" fmla="*/ 2161 w 3289"/>
                  <a:gd name="T91" fmla="*/ 2410 h 4638"/>
                  <a:gd name="T92" fmla="*/ 1745 w 3289"/>
                  <a:gd name="T93" fmla="*/ 2464 h 4638"/>
                  <a:gd name="T94" fmla="*/ 1594 w 3289"/>
                  <a:gd name="T95" fmla="*/ 2625 h 4638"/>
                  <a:gd name="T96" fmla="*/ 1337 w 3289"/>
                  <a:gd name="T97" fmla="*/ 2602 h 4638"/>
                  <a:gd name="T98" fmla="*/ 1436 w 3289"/>
                  <a:gd name="T99" fmla="*/ 2151 h 4638"/>
                  <a:gd name="T100" fmla="*/ 1400 w 3289"/>
                  <a:gd name="T101" fmla="*/ 1854 h 4638"/>
                  <a:gd name="T102" fmla="*/ 1521 w 3289"/>
                  <a:gd name="T103" fmla="*/ 1367 h 4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9" h="4638">
                    <a:moveTo>
                      <a:pt x="1521" y="1367"/>
                    </a:moveTo>
                    <a:lnTo>
                      <a:pt x="1522" y="1309"/>
                    </a:lnTo>
                    <a:lnTo>
                      <a:pt x="1569" y="1198"/>
                    </a:lnTo>
                    <a:lnTo>
                      <a:pt x="1616" y="1145"/>
                    </a:lnTo>
                    <a:lnTo>
                      <a:pt x="1616" y="1034"/>
                    </a:lnTo>
                    <a:lnTo>
                      <a:pt x="1712" y="982"/>
                    </a:lnTo>
                    <a:lnTo>
                      <a:pt x="1712" y="761"/>
                    </a:lnTo>
                    <a:lnTo>
                      <a:pt x="1702" y="700"/>
                    </a:lnTo>
                    <a:lnTo>
                      <a:pt x="1666" y="601"/>
                    </a:lnTo>
                    <a:lnTo>
                      <a:pt x="1586" y="560"/>
                    </a:lnTo>
                    <a:lnTo>
                      <a:pt x="1604" y="459"/>
                    </a:lnTo>
                    <a:lnTo>
                      <a:pt x="1588" y="359"/>
                    </a:lnTo>
                    <a:lnTo>
                      <a:pt x="1529" y="322"/>
                    </a:lnTo>
                    <a:lnTo>
                      <a:pt x="1347" y="307"/>
                    </a:lnTo>
                    <a:lnTo>
                      <a:pt x="1272" y="202"/>
                    </a:lnTo>
                    <a:lnTo>
                      <a:pt x="1242" y="112"/>
                    </a:lnTo>
                    <a:lnTo>
                      <a:pt x="1195" y="55"/>
                    </a:lnTo>
                    <a:lnTo>
                      <a:pt x="1100" y="0"/>
                    </a:lnTo>
                    <a:lnTo>
                      <a:pt x="867" y="1"/>
                    </a:lnTo>
                    <a:lnTo>
                      <a:pt x="935" y="61"/>
                    </a:lnTo>
                    <a:lnTo>
                      <a:pt x="893" y="118"/>
                    </a:lnTo>
                    <a:lnTo>
                      <a:pt x="893" y="172"/>
                    </a:lnTo>
                    <a:lnTo>
                      <a:pt x="893" y="227"/>
                    </a:lnTo>
                    <a:lnTo>
                      <a:pt x="893" y="336"/>
                    </a:lnTo>
                    <a:lnTo>
                      <a:pt x="940" y="390"/>
                    </a:lnTo>
                    <a:lnTo>
                      <a:pt x="893" y="445"/>
                    </a:lnTo>
                    <a:lnTo>
                      <a:pt x="846" y="554"/>
                    </a:lnTo>
                    <a:lnTo>
                      <a:pt x="752" y="663"/>
                    </a:lnTo>
                    <a:lnTo>
                      <a:pt x="705" y="773"/>
                    </a:lnTo>
                    <a:lnTo>
                      <a:pt x="611" y="828"/>
                    </a:lnTo>
                    <a:lnTo>
                      <a:pt x="516" y="882"/>
                    </a:lnTo>
                    <a:lnTo>
                      <a:pt x="423" y="937"/>
                    </a:lnTo>
                    <a:lnTo>
                      <a:pt x="376" y="1046"/>
                    </a:lnTo>
                    <a:lnTo>
                      <a:pt x="339" y="1094"/>
                    </a:lnTo>
                    <a:lnTo>
                      <a:pt x="336" y="1157"/>
                    </a:lnTo>
                    <a:lnTo>
                      <a:pt x="234" y="1277"/>
                    </a:lnTo>
                    <a:lnTo>
                      <a:pt x="209" y="1376"/>
                    </a:lnTo>
                    <a:lnTo>
                      <a:pt x="194" y="1484"/>
                    </a:lnTo>
                    <a:lnTo>
                      <a:pt x="150" y="1590"/>
                    </a:lnTo>
                    <a:lnTo>
                      <a:pt x="116" y="1703"/>
                    </a:lnTo>
                    <a:lnTo>
                      <a:pt x="102" y="1814"/>
                    </a:lnTo>
                    <a:lnTo>
                      <a:pt x="75" y="1929"/>
                    </a:lnTo>
                    <a:lnTo>
                      <a:pt x="110" y="2037"/>
                    </a:lnTo>
                    <a:lnTo>
                      <a:pt x="99" y="2189"/>
                    </a:lnTo>
                    <a:lnTo>
                      <a:pt x="144" y="2246"/>
                    </a:lnTo>
                    <a:lnTo>
                      <a:pt x="107" y="2303"/>
                    </a:lnTo>
                    <a:lnTo>
                      <a:pt x="138" y="2414"/>
                    </a:lnTo>
                    <a:lnTo>
                      <a:pt x="94" y="2464"/>
                    </a:lnTo>
                    <a:lnTo>
                      <a:pt x="94" y="2519"/>
                    </a:lnTo>
                    <a:lnTo>
                      <a:pt x="47" y="2628"/>
                    </a:lnTo>
                    <a:lnTo>
                      <a:pt x="0" y="2683"/>
                    </a:lnTo>
                    <a:lnTo>
                      <a:pt x="0" y="2792"/>
                    </a:lnTo>
                    <a:lnTo>
                      <a:pt x="47" y="2846"/>
                    </a:lnTo>
                    <a:lnTo>
                      <a:pt x="0" y="2955"/>
                    </a:lnTo>
                    <a:lnTo>
                      <a:pt x="0" y="3064"/>
                    </a:lnTo>
                    <a:lnTo>
                      <a:pt x="94" y="3173"/>
                    </a:lnTo>
                    <a:lnTo>
                      <a:pt x="188" y="3282"/>
                    </a:lnTo>
                    <a:lnTo>
                      <a:pt x="235" y="3391"/>
                    </a:lnTo>
                    <a:lnTo>
                      <a:pt x="329" y="3536"/>
                    </a:lnTo>
                    <a:lnTo>
                      <a:pt x="470" y="3555"/>
                    </a:lnTo>
                    <a:lnTo>
                      <a:pt x="513" y="3505"/>
                    </a:lnTo>
                    <a:lnTo>
                      <a:pt x="611" y="3501"/>
                    </a:lnTo>
                    <a:lnTo>
                      <a:pt x="705" y="3555"/>
                    </a:lnTo>
                    <a:lnTo>
                      <a:pt x="816" y="3505"/>
                    </a:lnTo>
                    <a:lnTo>
                      <a:pt x="909" y="3490"/>
                    </a:lnTo>
                    <a:lnTo>
                      <a:pt x="1001" y="3505"/>
                    </a:lnTo>
                    <a:lnTo>
                      <a:pt x="1060" y="3658"/>
                    </a:lnTo>
                    <a:lnTo>
                      <a:pt x="1185" y="3773"/>
                    </a:lnTo>
                    <a:lnTo>
                      <a:pt x="1390" y="3750"/>
                    </a:lnTo>
                    <a:lnTo>
                      <a:pt x="1495" y="3766"/>
                    </a:lnTo>
                    <a:lnTo>
                      <a:pt x="1508" y="3942"/>
                    </a:lnTo>
                    <a:lnTo>
                      <a:pt x="1503" y="4047"/>
                    </a:lnTo>
                    <a:lnTo>
                      <a:pt x="1456" y="4101"/>
                    </a:lnTo>
                    <a:lnTo>
                      <a:pt x="1409" y="4210"/>
                    </a:lnTo>
                    <a:lnTo>
                      <a:pt x="1409" y="4317"/>
                    </a:lnTo>
                    <a:lnTo>
                      <a:pt x="1409" y="4428"/>
                    </a:lnTo>
                    <a:lnTo>
                      <a:pt x="1456" y="4538"/>
                    </a:lnTo>
                    <a:lnTo>
                      <a:pt x="1554" y="4615"/>
                    </a:lnTo>
                    <a:lnTo>
                      <a:pt x="1660" y="4630"/>
                    </a:lnTo>
                    <a:lnTo>
                      <a:pt x="1765" y="4638"/>
                    </a:lnTo>
                    <a:lnTo>
                      <a:pt x="1880" y="4538"/>
                    </a:lnTo>
                    <a:lnTo>
                      <a:pt x="1890" y="4470"/>
                    </a:lnTo>
                    <a:lnTo>
                      <a:pt x="1792" y="4309"/>
                    </a:lnTo>
                    <a:lnTo>
                      <a:pt x="1792" y="4163"/>
                    </a:lnTo>
                    <a:lnTo>
                      <a:pt x="1833" y="3992"/>
                    </a:lnTo>
                    <a:lnTo>
                      <a:pt x="1930" y="3896"/>
                    </a:lnTo>
                    <a:lnTo>
                      <a:pt x="2067" y="3883"/>
                    </a:lnTo>
                    <a:lnTo>
                      <a:pt x="2121" y="3804"/>
                    </a:lnTo>
                    <a:lnTo>
                      <a:pt x="2029" y="3720"/>
                    </a:lnTo>
                    <a:lnTo>
                      <a:pt x="2002" y="3620"/>
                    </a:lnTo>
                    <a:lnTo>
                      <a:pt x="2062" y="3498"/>
                    </a:lnTo>
                    <a:lnTo>
                      <a:pt x="2022" y="3398"/>
                    </a:lnTo>
                    <a:lnTo>
                      <a:pt x="1917" y="3329"/>
                    </a:lnTo>
                    <a:lnTo>
                      <a:pt x="1811" y="3291"/>
                    </a:lnTo>
                    <a:lnTo>
                      <a:pt x="1833" y="3173"/>
                    </a:lnTo>
                    <a:lnTo>
                      <a:pt x="1877" y="3123"/>
                    </a:lnTo>
                    <a:lnTo>
                      <a:pt x="1976" y="3123"/>
                    </a:lnTo>
                    <a:lnTo>
                      <a:pt x="2075" y="3115"/>
                    </a:lnTo>
                    <a:lnTo>
                      <a:pt x="2174" y="3123"/>
                    </a:lnTo>
                    <a:lnTo>
                      <a:pt x="2255" y="3119"/>
                    </a:lnTo>
                    <a:lnTo>
                      <a:pt x="2292" y="3130"/>
                    </a:lnTo>
                    <a:lnTo>
                      <a:pt x="2349" y="3173"/>
                    </a:lnTo>
                    <a:lnTo>
                      <a:pt x="2396" y="3228"/>
                    </a:lnTo>
                    <a:lnTo>
                      <a:pt x="2443" y="3282"/>
                    </a:lnTo>
                    <a:lnTo>
                      <a:pt x="2490" y="3337"/>
                    </a:lnTo>
                    <a:lnTo>
                      <a:pt x="2523" y="3459"/>
                    </a:lnTo>
                    <a:lnTo>
                      <a:pt x="2582" y="3505"/>
                    </a:lnTo>
                    <a:lnTo>
                      <a:pt x="2675" y="3620"/>
                    </a:lnTo>
                    <a:lnTo>
                      <a:pt x="2725" y="3610"/>
                    </a:lnTo>
                    <a:lnTo>
                      <a:pt x="2866" y="3555"/>
                    </a:lnTo>
                    <a:lnTo>
                      <a:pt x="2866" y="3555"/>
                    </a:lnTo>
                    <a:lnTo>
                      <a:pt x="2960" y="3555"/>
                    </a:lnTo>
                    <a:lnTo>
                      <a:pt x="3037" y="3513"/>
                    </a:lnTo>
                    <a:lnTo>
                      <a:pt x="3116" y="3513"/>
                    </a:lnTo>
                    <a:lnTo>
                      <a:pt x="3182" y="3528"/>
                    </a:lnTo>
                    <a:lnTo>
                      <a:pt x="3268" y="3536"/>
                    </a:lnTo>
                    <a:lnTo>
                      <a:pt x="3289" y="3446"/>
                    </a:lnTo>
                    <a:lnTo>
                      <a:pt x="3254" y="3352"/>
                    </a:lnTo>
                    <a:lnTo>
                      <a:pt x="3242" y="3228"/>
                    </a:lnTo>
                    <a:lnTo>
                      <a:pt x="3195" y="3119"/>
                    </a:lnTo>
                    <a:lnTo>
                      <a:pt x="3054" y="3064"/>
                    </a:lnTo>
                    <a:lnTo>
                      <a:pt x="3054" y="3064"/>
                    </a:lnTo>
                    <a:lnTo>
                      <a:pt x="3050" y="2985"/>
                    </a:lnTo>
                    <a:lnTo>
                      <a:pt x="3054" y="2901"/>
                    </a:lnTo>
                    <a:lnTo>
                      <a:pt x="3054" y="2901"/>
                    </a:lnTo>
                    <a:lnTo>
                      <a:pt x="3054" y="2737"/>
                    </a:lnTo>
                    <a:lnTo>
                      <a:pt x="3007" y="2628"/>
                    </a:lnTo>
                    <a:lnTo>
                      <a:pt x="3007" y="2628"/>
                    </a:lnTo>
                    <a:lnTo>
                      <a:pt x="2885" y="2633"/>
                    </a:lnTo>
                    <a:lnTo>
                      <a:pt x="2754" y="2579"/>
                    </a:lnTo>
                    <a:lnTo>
                      <a:pt x="2678" y="2519"/>
                    </a:lnTo>
                    <a:lnTo>
                      <a:pt x="2631" y="2573"/>
                    </a:lnTo>
                    <a:lnTo>
                      <a:pt x="2543" y="2556"/>
                    </a:lnTo>
                    <a:lnTo>
                      <a:pt x="2464" y="2541"/>
                    </a:lnTo>
                    <a:lnTo>
                      <a:pt x="2418" y="2510"/>
                    </a:lnTo>
                    <a:lnTo>
                      <a:pt x="2385" y="2411"/>
                    </a:lnTo>
                    <a:lnTo>
                      <a:pt x="2259" y="2411"/>
                    </a:lnTo>
                    <a:lnTo>
                      <a:pt x="2161" y="2410"/>
                    </a:lnTo>
                    <a:lnTo>
                      <a:pt x="2009" y="2434"/>
                    </a:lnTo>
                    <a:lnTo>
                      <a:pt x="1880" y="2410"/>
                    </a:lnTo>
                    <a:lnTo>
                      <a:pt x="1745" y="2464"/>
                    </a:lnTo>
                    <a:lnTo>
                      <a:pt x="1660" y="2526"/>
                    </a:lnTo>
                    <a:lnTo>
                      <a:pt x="1692" y="2573"/>
                    </a:lnTo>
                    <a:lnTo>
                      <a:pt x="1594" y="2625"/>
                    </a:lnTo>
                    <a:lnTo>
                      <a:pt x="1475" y="2679"/>
                    </a:lnTo>
                    <a:lnTo>
                      <a:pt x="1376" y="2686"/>
                    </a:lnTo>
                    <a:lnTo>
                      <a:pt x="1337" y="2602"/>
                    </a:lnTo>
                    <a:lnTo>
                      <a:pt x="1330" y="2426"/>
                    </a:lnTo>
                    <a:lnTo>
                      <a:pt x="1383" y="2281"/>
                    </a:lnTo>
                    <a:lnTo>
                      <a:pt x="1436" y="2151"/>
                    </a:lnTo>
                    <a:lnTo>
                      <a:pt x="1421" y="1964"/>
                    </a:lnTo>
                    <a:lnTo>
                      <a:pt x="1381" y="1964"/>
                    </a:lnTo>
                    <a:lnTo>
                      <a:pt x="1400" y="1854"/>
                    </a:lnTo>
                    <a:lnTo>
                      <a:pt x="1381" y="1740"/>
                    </a:lnTo>
                    <a:lnTo>
                      <a:pt x="1381" y="1527"/>
                    </a:lnTo>
                    <a:lnTo>
                      <a:pt x="1521" y="13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4" name="Freeform 61">
                <a:extLst>
                  <a:ext uri="{FF2B5EF4-FFF2-40B4-BE49-F238E27FC236}">
                    <a16:creationId xmlns:a16="http://schemas.microsoft.com/office/drawing/2014/main" id="{95382221-0A8D-4748-9EB1-1A8FEFF77E53}"/>
                  </a:ext>
                </a:extLst>
              </p:cNvPr>
              <p:cNvSpPr>
                <a:spLocks/>
              </p:cNvSpPr>
              <p:nvPr/>
            </p:nvSpPr>
            <p:spPr bwMode="auto">
              <a:xfrm>
                <a:off x="1692966" y="1687307"/>
                <a:ext cx="771695" cy="716979"/>
              </a:xfrm>
              <a:custGeom>
                <a:avLst/>
                <a:gdLst>
                  <a:gd name="T0" fmla="*/ 2120 w 3408"/>
                  <a:gd name="T1" fmla="*/ 531 h 3631"/>
                  <a:gd name="T2" fmla="*/ 2104 w 3408"/>
                  <a:gd name="T3" fmla="*/ 256 h 3631"/>
                  <a:gd name="T4" fmla="*/ 2163 w 3408"/>
                  <a:gd name="T5" fmla="*/ 0 h 3631"/>
                  <a:gd name="T6" fmla="*/ 2403 w 3408"/>
                  <a:gd name="T7" fmla="*/ 40 h 3631"/>
                  <a:gd name="T8" fmla="*/ 2639 w 3408"/>
                  <a:gd name="T9" fmla="*/ 11 h 3631"/>
                  <a:gd name="T10" fmla="*/ 2919 w 3408"/>
                  <a:gd name="T11" fmla="*/ 132 h 3631"/>
                  <a:gd name="T12" fmla="*/ 3101 w 3408"/>
                  <a:gd name="T13" fmla="*/ 412 h 3631"/>
                  <a:gd name="T14" fmla="*/ 3195 w 3408"/>
                  <a:gd name="T15" fmla="*/ 630 h 3631"/>
                  <a:gd name="T16" fmla="*/ 3197 w 3408"/>
                  <a:gd name="T17" fmla="*/ 849 h 3631"/>
                  <a:gd name="T18" fmla="*/ 3250 w 3408"/>
                  <a:gd name="T19" fmla="*/ 998 h 3631"/>
                  <a:gd name="T20" fmla="*/ 3242 w 3408"/>
                  <a:gd name="T21" fmla="*/ 1177 h 3631"/>
                  <a:gd name="T22" fmla="*/ 3265 w 3408"/>
                  <a:gd name="T23" fmla="*/ 1304 h 3631"/>
                  <a:gd name="T24" fmla="*/ 3242 w 3408"/>
                  <a:gd name="T25" fmla="*/ 1449 h 3631"/>
                  <a:gd name="T26" fmla="*/ 3289 w 3408"/>
                  <a:gd name="T27" fmla="*/ 1558 h 3631"/>
                  <a:gd name="T28" fmla="*/ 3265 w 3408"/>
                  <a:gd name="T29" fmla="*/ 1698 h 3631"/>
                  <a:gd name="T30" fmla="*/ 3310 w 3408"/>
                  <a:gd name="T31" fmla="*/ 1934 h 3631"/>
                  <a:gd name="T32" fmla="*/ 3378 w 3408"/>
                  <a:gd name="T33" fmla="*/ 2074 h 3631"/>
                  <a:gd name="T34" fmla="*/ 3219 w 3408"/>
                  <a:gd name="T35" fmla="*/ 2213 h 3631"/>
                  <a:gd name="T36" fmla="*/ 3054 w 3408"/>
                  <a:gd name="T37" fmla="*/ 2431 h 3631"/>
                  <a:gd name="T38" fmla="*/ 3007 w 3408"/>
                  <a:gd name="T39" fmla="*/ 2594 h 3631"/>
                  <a:gd name="T40" fmla="*/ 3008 w 3408"/>
                  <a:gd name="T41" fmla="*/ 2817 h 3631"/>
                  <a:gd name="T42" fmla="*/ 3054 w 3408"/>
                  <a:gd name="T43" fmla="*/ 2977 h 3631"/>
                  <a:gd name="T44" fmla="*/ 2873 w 3408"/>
                  <a:gd name="T45" fmla="*/ 3150 h 3631"/>
                  <a:gd name="T46" fmla="*/ 2724 w 3408"/>
                  <a:gd name="T47" fmla="*/ 3304 h 3631"/>
                  <a:gd name="T48" fmla="*/ 2579 w 3408"/>
                  <a:gd name="T49" fmla="*/ 3446 h 3631"/>
                  <a:gd name="T50" fmla="*/ 2451 w 3408"/>
                  <a:gd name="T51" fmla="*/ 3578 h 3631"/>
                  <a:gd name="T52" fmla="*/ 2207 w 3408"/>
                  <a:gd name="T53" fmla="*/ 3631 h 3631"/>
                  <a:gd name="T54" fmla="*/ 2014 w 3408"/>
                  <a:gd name="T55" fmla="*/ 3499 h 3631"/>
                  <a:gd name="T56" fmla="*/ 1959 w 3408"/>
                  <a:gd name="T57" fmla="*/ 3375 h 3631"/>
                  <a:gd name="T58" fmla="*/ 1912 w 3408"/>
                  <a:gd name="T59" fmla="*/ 3158 h 3631"/>
                  <a:gd name="T60" fmla="*/ 1725 w 3408"/>
                  <a:gd name="T61" fmla="*/ 2996 h 3631"/>
                  <a:gd name="T62" fmla="*/ 1725 w 3408"/>
                  <a:gd name="T63" fmla="*/ 2813 h 3631"/>
                  <a:gd name="T64" fmla="*/ 1676 w 3408"/>
                  <a:gd name="T65" fmla="*/ 2558 h 3631"/>
                  <a:gd name="T66" fmla="*/ 1423 w 3408"/>
                  <a:gd name="T67" fmla="*/ 2508 h 3631"/>
                  <a:gd name="T68" fmla="*/ 1302 w 3408"/>
                  <a:gd name="T69" fmla="*/ 2503 h 3631"/>
                  <a:gd name="T70" fmla="*/ 1087 w 3408"/>
                  <a:gd name="T71" fmla="*/ 2440 h 3631"/>
                  <a:gd name="T72" fmla="*/ 833 w 3408"/>
                  <a:gd name="T73" fmla="*/ 2342 h 3631"/>
                  <a:gd name="T74" fmla="*/ 551 w 3408"/>
                  <a:gd name="T75" fmla="*/ 2342 h 3631"/>
                  <a:gd name="T76" fmla="*/ 331 w 3408"/>
                  <a:gd name="T77" fmla="*/ 2456 h 3631"/>
                  <a:gd name="T78" fmla="*/ 259 w 3408"/>
                  <a:gd name="T79" fmla="*/ 2561 h 3631"/>
                  <a:gd name="T80" fmla="*/ 49 w 3408"/>
                  <a:gd name="T81" fmla="*/ 2617 h 3631"/>
                  <a:gd name="T82" fmla="*/ 0 w 3408"/>
                  <a:gd name="T83" fmla="*/ 2357 h 3631"/>
                  <a:gd name="T84" fmla="*/ 108 w 3408"/>
                  <a:gd name="T85" fmla="*/ 2089 h 3631"/>
                  <a:gd name="T86" fmla="*/ 193 w 3408"/>
                  <a:gd name="T87" fmla="*/ 1840 h 3631"/>
                  <a:gd name="T88" fmla="*/ 428 w 3408"/>
                  <a:gd name="T89" fmla="*/ 1730 h 3631"/>
                  <a:gd name="T90" fmla="*/ 554 w 3408"/>
                  <a:gd name="T91" fmla="*/ 1656 h 3631"/>
                  <a:gd name="T92" fmla="*/ 711 w 3408"/>
                  <a:gd name="T93" fmla="*/ 1512 h 3631"/>
                  <a:gd name="T94" fmla="*/ 867 w 3408"/>
                  <a:gd name="T95" fmla="*/ 1498 h 3631"/>
                  <a:gd name="T96" fmla="*/ 1117 w 3408"/>
                  <a:gd name="T97" fmla="*/ 1470 h 3631"/>
                  <a:gd name="T98" fmla="*/ 1337 w 3408"/>
                  <a:gd name="T99" fmla="*/ 1400 h 3631"/>
                  <a:gd name="T100" fmla="*/ 1327 w 3408"/>
                  <a:gd name="T101" fmla="*/ 1177 h 3631"/>
                  <a:gd name="T102" fmla="*/ 1414 w 3408"/>
                  <a:gd name="T103" fmla="*/ 993 h 3631"/>
                  <a:gd name="T104" fmla="*/ 1557 w 3408"/>
                  <a:gd name="T105" fmla="*/ 856 h 3631"/>
                  <a:gd name="T106" fmla="*/ 1811 w 3408"/>
                  <a:gd name="T107" fmla="*/ 726 h 3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08" h="3631">
                    <a:moveTo>
                      <a:pt x="1975" y="649"/>
                    </a:moveTo>
                    <a:lnTo>
                      <a:pt x="2120" y="531"/>
                    </a:lnTo>
                    <a:lnTo>
                      <a:pt x="2165" y="397"/>
                    </a:lnTo>
                    <a:lnTo>
                      <a:pt x="2104" y="256"/>
                    </a:lnTo>
                    <a:lnTo>
                      <a:pt x="2095" y="99"/>
                    </a:lnTo>
                    <a:lnTo>
                      <a:pt x="2163" y="0"/>
                    </a:lnTo>
                    <a:lnTo>
                      <a:pt x="2262" y="40"/>
                    </a:lnTo>
                    <a:lnTo>
                      <a:pt x="2403" y="40"/>
                    </a:lnTo>
                    <a:lnTo>
                      <a:pt x="2565" y="99"/>
                    </a:lnTo>
                    <a:lnTo>
                      <a:pt x="2639" y="11"/>
                    </a:lnTo>
                    <a:lnTo>
                      <a:pt x="2768" y="89"/>
                    </a:lnTo>
                    <a:lnTo>
                      <a:pt x="2919" y="132"/>
                    </a:lnTo>
                    <a:lnTo>
                      <a:pt x="3001" y="202"/>
                    </a:lnTo>
                    <a:lnTo>
                      <a:pt x="3101" y="412"/>
                    </a:lnTo>
                    <a:lnTo>
                      <a:pt x="3148" y="521"/>
                    </a:lnTo>
                    <a:lnTo>
                      <a:pt x="3195" y="630"/>
                    </a:lnTo>
                    <a:lnTo>
                      <a:pt x="3197" y="762"/>
                    </a:lnTo>
                    <a:lnTo>
                      <a:pt x="3197" y="849"/>
                    </a:lnTo>
                    <a:lnTo>
                      <a:pt x="3212" y="919"/>
                    </a:lnTo>
                    <a:lnTo>
                      <a:pt x="3250" y="998"/>
                    </a:lnTo>
                    <a:lnTo>
                      <a:pt x="3242" y="1122"/>
                    </a:lnTo>
                    <a:lnTo>
                      <a:pt x="3242" y="1177"/>
                    </a:lnTo>
                    <a:lnTo>
                      <a:pt x="3289" y="1231"/>
                    </a:lnTo>
                    <a:lnTo>
                      <a:pt x="3265" y="1304"/>
                    </a:lnTo>
                    <a:lnTo>
                      <a:pt x="3289" y="1395"/>
                    </a:lnTo>
                    <a:lnTo>
                      <a:pt x="3242" y="1449"/>
                    </a:lnTo>
                    <a:lnTo>
                      <a:pt x="3289" y="1504"/>
                    </a:lnTo>
                    <a:lnTo>
                      <a:pt x="3289" y="1558"/>
                    </a:lnTo>
                    <a:lnTo>
                      <a:pt x="3242" y="1613"/>
                    </a:lnTo>
                    <a:lnTo>
                      <a:pt x="3265" y="1698"/>
                    </a:lnTo>
                    <a:lnTo>
                      <a:pt x="3288" y="1829"/>
                    </a:lnTo>
                    <a:lnTo>
                      <a:pt x="3310" y="1934"/>
                    </a:lnTo>
                    <a:lnTo>
                      <a:pt x="3408" y="1995"/>
                    </a:lnTo>
                    <a:lnTo>
                      <a:pt x="3378" y="2074"/>
                    </a:lnTo>
                    <a:lnTo>
                      <a:pt x="3335" y="2158"/>
                    </a:lnTo>
                    <a:lnTo>
                      <a:pt x="3219" y="2213"/>
                    </a:lnTo>
                    <a:lnTo>
                      <a:pt x="3101" y="2322"/>
                    </a:lnTo>
                    <a:lnTo>
                      <a:pt x="3054" y="2431"/>
                    </a:lnTo>
                    <a:lnTo>
                      <a:pt x="3007" y="2485"/>
                    </a:lnTo>
                    <a:lnTo>
                      <a:pt x="3007" y="2594"/>
                    </a:lnTo>
                    <a:lnTo>
                      <a:pt x="3016" y="2695"/>
                    </a:lnTo>
                    <a:lnTo>
                      <a:pt x="3008" y="2817"/>
                    </a:lnTo>
                    <a:lnTo>
                      <a:pt x="3007" y="2922"/>
                    </a:lnTo>
                    <a:lnTo>
                      <a:pt x="3054" y="2977"/>
                    </a:lnTo>
                    <a:lnTo>
                      <a:pt x="2979" y="3097"/>
                    </a:lnTo>
                    <a:lnTo>
                      <a:pt x="2873" y="3150"/>
                    </a:lnTo>
                    <a:lnTo>
                      <a:pt x="2771" y="3249"/>
                    </a:lnTo>
                    <a:lnTo>
                      <a:pt x="2724" y="3304"/>
                    </a:lnTo>
                    <a:lnTo>
                      <a:pt x="2677" y="3358"/>
                    </a:lnTo>
                    <a:lnTo>
                      <a:pt x="2579" y="3446"/>
                    </a:lnTo>
                    <a:lnTo>
                      <a:pt x="2534" y="3526"/>
                    </a:lnTo>
                    <a:lnTo>
                      <a:pt x="2451" y="3578"/>
                    </a:lnTo>
                    <a:lnTo>
                      <a:pt x="2323" y="3587"/>
                    </a:lnTo>
                    <a:lnTo>
                      <a:pt x="2207" y="3631"/>
                    </a:lnTo>
                    <a:lnTo>
                      <a:pt x="2067" y="3578"/>
                    </a:lnTo>
                    <a:lnTo>
                      <a:pt x="2014" y="3499"/>
                    </a:lnTo>
                    <a:lnTo>
                      <a:pt x="1940" y="3465"/>
                    </a:lnTo>
                    <a:lnTo>
                      <a:pt x="1959" y="3375"/>
                    </a:lnTo>
                    <a:lnTo>
                      <a:pt x="1926" y="3281"/>
                    </a:lnTo>
                    <a:lnTo>
                      <a:pt x="1912" y="3158"/>
                    </a:lnTo>
                    <a:lnTo>
                      <a:pt x="1866" y="3048"/>
                    </a:lnTo>
                    <a:lnTo>
                      <a:pt x="1725" y="2996"/>
                    </a:lnTo>
                    <a:lnTo>
                      <a:pt x="1722" y="2913"/>
                    </a:lnTo>
                    <a:lnTo>
                      <a:pt x="1725" y="2813"/>
                    </a:lnTo>
                    <a:lnTo>
                      <a:pt x="1725" y="2669"/>
                    </a:lnTo>
                    <a:lnTo>
                      <a:pt x="1676" y="2558"/>
                    </a:lnTo>
                    <a:lnTo>
                      <a:pt x="1557" y="2563"/>
                    </a:lnTo>
                    <a:lnTo>
                      <a:pt x="1423" y="2508"/>
                    </a:lnTo>
                    <a:lnTo>
                      <a:pt x="1350" y="2448"/>
                    </a:lnTo>
                    <a:lnTo>
                      <a:pt x="1302" y="2503"/>
                    </a:lnTo>
                    <a:lnTo>
                      <a:pt x="1135" y="2474"/>
                    </a:lnTo>
                    <a:lnTo>
                      <a:pt x="1087" y="2440"/>
                    </a:lnTo>
                    <a:lnTo>
                      <a:pt x="1056" y="2342"/>
                    </a:lnTo>
                    <a:lnTo>
                      <a:pt x="833" y="2342"/>
                    </a:lnTo>
                    <a:lnTo>
                      <a:pt x="679" y="2365"/>
                    </a:lnTo>
                    <a:lnTo>
                      <a:pt x="551" y="2342"/>
                    </a:lnTo>
                    <a:lnTo>
                      <a:pt x="414" y="2394"/>
                    </a:lnTo>
                    <a:lnTo>
                      <a:pt x="331" y="2456"/>
                    </a:lnTo>
                    <a:lnTo>
                      <a:pt x="363" y="2505"/>
                    </a:lnTo>
                    <a:lnTo>
                      <a:pt x="259" y="2561"/>
                    </a:lnTo>
                    <a:lnTo>
                      <a:pt x="143" y="2609"/>
                    </a:lnTo>
                    <a:lnTo>
                      <a:pt x="49" y="2617"/>
                    </a:lnTo>
                    <a:lnTo>
                      <a:pt x="7" y="2534"/>
                    </a:lnTo>
                    <a:lnTo>
                      <a:pt x="0" y="2357"/>
                    </a:lnTo>
                    <a:lnTo>
                      <a:pt x="60" y="2211"/>
                    </a:lnTo>
                    <a:lnTo>
                      <a:pt x="108" y="2089"/>
                    </a:lnTo>
                    <a:lnTo>
                      <a:pt x="93" y="1898"/>
                    </a:lnTo>
                    <a:lnTo>
                      <a:pt x="193" y="1840"/>
                    </a:lnTo>
                    <a:lnTo>
                      <a:pt x="286" y="1731"/>
                    </a:lnTo>
                    <a:lnTo>
                      <a:pt x="428" y="1730"/>
                    </a:lnTo>
                    <a:lnTo>
                      <a:pt x="485" y="1680"/>
                    </a:lnTo>
                    <a:lnTo>
                      <a:pt x="554" y="1656"/>
                    </a:lnTo>
                    <a:lnTo>
                      <a:pt x="625" y="1622"/>
                    </a:lnTo>
                    <a:lnTo>
                      <a:pt x="711" y="1512"/>
                    </a:lnTo>
                    <a:lnTo>
                      <a:pt x="805" y="1568"/>
                    </a:lnTo>
                    <a:lnTo>
                      <a:pt x="867" y="1498"/>
                    </a:lnTo>
                    <a:lnTo>
                      <a:pt x="1000" y="1496"/>
                    </a:lnTo>
                    <a:lnTo>
                      <a:pt x="1117" y="1470"/>
                    </a:lnTo>
                    <a:lnTo>
                      <a:pt x="1216" y="1462"/>
                    </a:lnTo>
                    <a:lnTo>
                      <a:pt x="1337" y="1400"/>
                    </a:lnTo>
                    <a:lnTo>
                      <a:pt x="1327" y="1277"/>
                    </a:lnTo>
                    <a:lnTo>
                      <a:pt x="1327" y="1177"/>
                    </a:lnTo>
                    <a:lnTo>
                      <a:pt x="1337" y="1077"/>
                    </a:lnTo>
                    <a:lnTo>
                      <a:pt x="1414" y="993"/>
                    </a:lnTo>
                    <a:lnTo>
                      <a:pt x="1471" y="944"/>
                    </a:lnTo>
                    <a:lnTo>
                      <a:pt x="1557" y="856"/>
                    </a:lnTo>
                    <a:lnTo>
                      <a:pt x="1674" y="841"/>
                    </a:lnTo>
                    <a:lnTo>
                      <a:pt x="1811" y="726"/>
                    </a:lnTo>
                    <a:lnTo>
                      <a:pt x="1975" y="64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5" name="Freeform 62">
                <a:extLst>
                  <a:ext uri="{FF2B5EF4-FFF2-40B4-BE49-F238E27FC236}">
                    <a16:creationId xmlns:a16="http://schemas.microsoft.com/office/drawing/2014/main" id="{6D58AA5D-E6D2-1746-B5D5-92AABF242CCE}"/>
                  </a:ext>
                </a:extLst>
              </p:cNvPr>
              <p:cNvSpPr>
                <a:spLocks/>
              </p:cNvSpPr>
              <p:nvPr/>
            </p:nvSpPr>
            <p:spPr bwMode="auto">
              <a:xfrm>
                <a:off x="1422195" y="2288785"/>
                <a:ext cx="1074466" cy="937085"/>
              </a:xfrm>
              <a:custGeom>
                <a:avLst/>
                <a:gdLst>
                  <a:gd name="T0" fmla="*/ 445 w 4366"/>
                  <a:gd name="T1" fmla="*/ 349 h 4301"/>
                  <a:gd name="T2" fmla="*/ 806 w 4366"/>
                  <a:gd name="T3" fmla="*/ 352 h 4301"/>
                  <a:gd name="T4" fmla="*/ 1258 w 4366"/>
                  <a:gd name="T5" fmla="*/ 589 h 4301"/>
                  <a:gd name="T6" fmla="*/ 1177 w 4366"/>
                  <a:gd name="T7" fmla="*/ 991 h 4301"/>
                  <a:gd name="T8" fmla="*/ 1499 w 4366"/>
                  <a:gd name="T9" fmla="*/ 1382 h 4301"/>
                  <a:gd name="T10" fmla="*/ 1534 w 4366"/>
                  <a:gd name="T11" fmla="*/ 940 h 4301"/>
                  <a:gd name="T12" fmla="*/ 1832 w 4366"/>
                  <a:gd name="T13" fmla="*/ 623 h 4301"/>
                  <a:gd name="T14" fmla="*/ 1745 w 4366"/>
                  <a:gd name="T15" fmla="*/ 257 h 4301"/>
                  <a:gd name="T16" fmla="*/ 1604 w 4366"/>
                  <a:gd name="T17" fmla="*/ 7 h 4301"/>
                  <a:gd name="T18" fmla="*/ 1952 w 4366"/>
                  <a:gd name="T19" fmla="*/ 4 h 4301"/>
                  <a:gd name="T20" fmla="*/ 2203 w 4366"/>
                  <a:gd name="T21" fmla="*/ 314 h 4301"/>
                  <a:gd name="T22" fmla="*/ 2513 w 4366"/>
                  <a:gd name="T23" fmla="*/ 400 h 4301"/>
                  <a:gd name="T24" fmla="*/ 2805 w 4366"/>
                  <a:gd name="T25" fmla="*/ 375 h 4301"/>
                  <a:gd name="T26" fmla="*/ 3130 w 4366"/>
                  <a:gd name="T27" fmla="*/ 531 h 4301"/>
                  <a:gd name="T28" fmla="*/ 3026 w 4366"/>
                  <a:gd name="T29" fmla="*/ 738 h 4301"/>
                  <a:gd name="T30" fmla="*/ 2939 w 4366"/>
                  <a:gd name="T31" fmla="*/ 1134 h 4301"/>
                  <a:gd name="T32" fmla="*/ 3247 w 4366"/>
                  <a:gd name="T33" fmla="*/ 1139 h 4301"/>
                  <a:gd name="T34" fmla="*/ 3458 w 4366"/>
                  <a:gd name="T35" fmla="*/ 1035 h 4301"/>
                  <a:gd name="T36" fmla="*/ 3702 w 4366"/>
                  <a:gd name="T37" fmla="*/ 903 h 4301"/>
                  <a:gd name="T38" fmla="*/ 3891 w 4366"/>
                  <a:gd name="T39" fmla="*/ 1184 h 4301"/>
                  <a:gd name="T40" fmla="*/ 3977 w 4366"/>
                  <a:gd name="T41" fmla="*/ 1382 h 4301"/>
                  <a:gd name="T42" fmla="*/ 3908 w 4366"/>
                  <a:gd name="T43" fmla="*/ 1694 h 4301"/>
                  <a:gd name="T44" fmla="*/ 4223 w 4366"/>
                  <a:gd name="T45" fmla="*/ 1833 h 4301"/>
                  <a:gd name="T46" fmla="*/ 4302 w 4366"/>
                  <a:gd name="T47" fmla="*/ 2062 h 4301"/>
                  <a:gd name="T48" fmla="*/ 4323 w 4366"/>
                  <a:gd name="T49" fmla="*/ 2371 h 4301"/>
                  <a:gd name="T50" fmla="*/ 4236 w 4366"/>
                  <a:gd name="T51" fmla="*/ 2668 h 4301"/>
                  <a:gd name="T52" fmla="*/ 4333 w 4366"/>
                  <a:gd name="T53" fmla="*/ 2902 h 4301"/>
                  <a:gd name="T54" fmla="*/ 4107 w 4366"/>
                  <a:gd name="T55" fmla="*/ 2965 h 4301"/>
                  <a:gd name="T56" fmla="*/ 3804 w 4366"/>
                  <a:gd name="T57" fmla="*/ 2965 h 4301"/>
                  <a:gd name="T58" fmla="*/ 3718 w 4366"/>
                  <a:gd name="T59" fmla="*/ 3162 h 4301"/>
                  <a:gd name="T60" fmla="*/ 3738 w 4366"/>
                  <a:gd name="T61" fmla="*/ 3520 h 4301"/>
                  <a:gd name="T62" fmla="*/ 3718 w 4366"/>
                  <a:gd name="T63" fmla="*/ 3707 h 4301"/>
                  <a:gd name="T64" fmla="*/ 3718 w 4366"/>
                  <a:gd name="T65" fmla="*/ 3856 h 4301"/>
                  <a:gd name="T66" fmla="*/ 3718 w 4366"/>
                  <a:gd name="T67" fmla="*/ 4054 h 4301"/>
                  <a:gd name="T68" fmla="*/ 3718 w 4366"/>
                  <a:gd name="T69" fmla="*/ 4301 h 4301"/>
                  <a:gd name="T70" fmla="*/ 3501 w 4366"/>
                  <a:gd name="T71" fmla="*/ 4153 h 4301"/>
                  <a:gd name="T72" fmla="*/ 3328 w 4366"/>
                  <a:gd name="T73" fmla="*/ 3856 h 4301"/>
                  <a:gd name="T74" fmla="*/ 2945 w 4366"/>
                  <a:gd name="T75" fmla="*/ 3563 h 4301"/>
                  <a:gd name="T76" fmla="*/ 2611 w 4366"/>
                  <a:gd name="T77" fmla="*/ 3360 h 4301"/>
                  <a:gd name="T78" fmla="*/ 2336 w 4366"/>
                  <a:gd name="T79" fmla="*/ 3257 h 4301"/>
                  <a:gd name="T80" fmla="*/ 2016 w 4366"/>
                  <a:gd name="T81" fmla="*/ 3089 h 4301"/>
                  <a:gd name="T82" fmla="*/ 1775 w 4366"/>
                  <a:gd name="T83" fmla="*/ 3011 h 4301"/>
                  <a:gd name="T84" fmla="*/ 1474 w 4366"/>
                  <a:gd name="T85" fmla="*/ 2863 h 4301"/>
                  <a:gd name="T86" fmla="*/ 1301 w 4366"/>
                  <a:gd name="T87" fmla="*/ 2767 h 4301"/>
                  <a:gd name="T88" fmla="*/ 1130 w 4366"/>
                  <a:gd name="T89" fmla="*/ 2516 h 4301"/>
                  <a:gd name="T90" fmla="*/ 905 w 4366"/>
                  <a:gd name="T91" fmla="*/ 2111 h 4301"/>
                  <a:gd name="T92" fmla="*/ 695 w 4366"/>
                  <a:gd name="T93" fmla="*/ 1874 h 4301"/>
                  <a:gd name="T94" fmla="*/ 302 w 4366"/>
                  <a:gd name="T95" fmla="*/ 1678 h 4301"/>
                  <a:gd name="T96" fmla="*/ 52 w 4366"/>
                  <a:gd name="T97" fmla="*/ 1579 h 4301"/>
                  <a:gd name="T98" fmla="*/ 0 w 4366"/>
                  <a:gd name="T99" fmla="*/ 1283 h 4301"/>
                  <a:gd name="T100" fmla="*/ 173 w 4366"/>
                  <a:gd name="T101" fmla="*/ 937 h 4301"/>
                  <a:gd name="T102" fmla="*/ 173 w 4366"/>
                  <a:gd name="T103" fmla="*/ 472 h 4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66" h="4301">
                    <a:moveTo>
                      <a:pt x="190" y="382"/>
                    </a:moveTo>
                    <a:lnTo>
                      <a:pt x="320" y="397"/>
                    </a:lnTo>
                    <a:lnTo>
                      <a:pt x="356" y="353"/>
                    </a:lnTo>
                    <a:lnTo>
                      <a:pt x="445" y="349"/>
                    </a:lnTo>
                    <a:lnTo>
                      <a:pt x="536" y="398"/>
                    </a:lnTo>
                    <a:lnTo>
                      <a:pt x="628" y="354"/>
                    </a:lnTo>
                    <a:lnTo>
                      <a:pt x="717" y="340"/>
                    </a:lnTo>
                    <a:lnTo>
                      <a:pt x="806" y="352"/>
                    </a:lnTo>
                    <a:lnTo>
                      <a:pt x="862" y="493"/>
                    </a:lnTo>
                    <a:lnTo>
                      <a:pt x="974" y="596"/>
                    </a:lnTo>
                    <a:lnTo>
                      <a:pt x="1158" y="575"/>
                    </a:lnTo>
                    <a:lnTo>
                      <a:pt x="1258" y="589"/>
                    </a:lnTo>
                    <a:lnTo>
                      <a:pt x="1271" y="745"/>
                    </a:lnTo>
                    <a:lnTo>
                      <a:pt x="1267" y="847"/>
                    </a:lnTo>
                    <a:lnTo>
                      <a:pt x="1222" y="896"/>
                    </a:lnTo>
                    <a:lnTo>
                      <a:pt x="1177" y="991"/>
                    </a:lnTo>
                    <a:lnTo>
                      <a:pt x="1178" y="1189"/>
                    </a:lnTo>
                    <a:lnTo>
                      <a:pt x="1219" y="1285"/>
                    </a:lnTo>
                    <a:lnTo>
                      <a:pt x="1312" y="1361"/>
                    </a:lnTo>
                    <a:lnTo>
                      <a:pt x="1499" y="1382"/>
                    </a:lnTo>
                    <a:lnTo>
                      <a:pt x="1613" y="1288"/>
                    </a:lnTo>
                    <a:lnTo>
                      <a:pt x="1622" y="1226"/>
                    </a:lnTo>
                    <a:lnTo>
                      <a:pt x="1532" y="1084"/>
                    </a:lnTo>
                    <a:lnTo>
                      <a:pt x="1534" y="940"/>
                    </a:lnTo>
                    <a:lnTo>
                      <a:pt x="1567" y="803"/>
                    </a:lnTo>
                    <a:lnTo>
                      <a:pt x="1652" y="708"/>
                    </a:lnTo>
                    <a:lnTo>
                      <a:pt x="1784" y="697"/>
                    </a:lnTo>
                    <a:lnTo>
                      <a:pt x="1832" y="623"/>
                    </a:lnTo>
                    <a:lnTo>
                      <a:pt x="1750" y="550"/>
                    </a:lnTo>
                    <a:lnTo>
                      <a:pt x="1726" y="454"/>
                    </a:lnTo>
                    <a:lnTo>
                      <a:pt x="1781" y="350"/>
                    </a:lnTo>
                    <a:lnTo>
                      <a:pt x="1745" y="257"/>
                    </a:lnTo>
                    <a:lnTo>
                      <a:pt x="1651" y="197"/>
                    </a:lnTo>
                    <a:lnTo>
                      <a:pt x="1549" y="158"/>
                    </a:lnTo>
                    <a:lnTo>
                      <a:pt x="1568" y="53"/>
                    </a:lnTo>
                    <a:lnTo>
                      <a:pt x="1604" y="7"/>
                    </a:lnTo>
                    <a:lnTo>
                      <a:pt x="1705" y="8"/>
                    </a:lnTo>
                    <a:lnTo>
                      <a:pt x="1791" y="0"/>
                    </a:lnTo>
                    <a:lnTo>
                      <a:pt x="1877" y="7"/>
                    </a:lnTo>
                    <a:lnTo>
                      <a:pt x="1952" y="4"/>
                    </a:lnTo>
                    <a:lnTo>
                      <a:pt x="1988" y="15"/>
                    </a:lnTo>
                    <a:lnTo>
                      <a:pt x="2045" y="52"/>
                    </a:lnTo>
                    <a:lnTo>
                      <a:pt x="2173" y="202"/>
                    </a:lnTo>
                    <a:lnTo>
                      <a:pt x="2203" y="314"/>
                    </a:lnTo>
                    <a:lnTo>
                      <a:pt x="2264" y="356"/>
                    </a:lnTo>
                    <a:lnTo>
                      <a:pt x="2342" y="457"/>
                    </a:lnTo>
                    <a:lnTo>
                      <a:pt x="2386" y="450"/>
                    </a:lnTo>
                    <a:lnTo>
                      <a:pt x="2513" y="400"/>
                    </a:lnTo>
                    <a:lnTo>
                      <a:pt x="2598" y="400"/>
                    </a:lnTo>
                    <a:lnTo>
                      <a:pt x="2673" y="359"/>
                    </a:lnTo>
                    <a:lnTo>
                      <a:pt x="2748" y="361"/>
                    </a:lnTo>
                    <a:lnTo>
                      <a:pt x="2805" y="375"/>
                    </a:lnTo>
                    <a:lnTo>
                      <a:pt x="2886" y="382"/>
                    </a:lnTo>
                    <a:lnTo>
                      <a:pt x="2952" y="410"/>
                    </a:lnTo>
                    <a:lnTo>
                      <a:pt x="3002" y="483"/>
                    </a:lnTo>
                    <a:lnTo>
                      <a:pt x="3130" y="531"/>
                    </a:lnTo>
                    <a:lnTo>
                      <a:pt x="3069" y="589"/>
                    </a:lnTo>
                    <a:lnTo>
                      <a:pt x="3069" y="639"/>
                    </a:lnTo>
                    <a:lnTo>
                      <a:pt x="3026" y="688"/>
                    </a:lnTo>
                    <a:lnTo>
                      <a:pt x="3026" y="738"/>
                    </a:lnTo>
                    <a:lnTo>
                      <a:pt x="3026" y="837"/>
                    </a:lnTo>
                    <a:lnTo>
                      <a:pt x="2983" y="936"/>
                    </a:lnTo>
                    <a:lnTo>
                      <a:pt x="2939" y="1035"/>
                    </a:lnTo>
                    <a:lnTo>
                      <a:pt x="2939" y="1134"/>
                    </a:lnTo>
                    <a:lnTo>
                      <a:pt x="3005" y="1201"/>
                    </a:lnTo>
                    <a:lnTo>
                      <a:pt x="3112" y="1233"/>
                    </a:lnTo>
                    <a:lnTo>
                      <a:pt x="3199" y="1184"/>
                    </a:lnTo>
                    <a:lnTo>
                      <a:pt x="3247" y="1139"/>
                    </a:lnTo>
                    <a:lnTo>
                      <a:pt x="3290" y="1048"/>
                    </a:lnTo>
                    <a:lnTo>
                      <a:pt x="3350" y="972"/>
                    </a:lnTo>
                    <a:lnTo>
                      <a:pt x="3415" y="985"/>
                    </a:lnTo>
                    <a:lnTo>
                      <a:pt x="3458" y="1035"/>
                    </a:lnTo>
                    <a:lnTo>
                      <a:pt x="3544" y="1085"/>
                    </a:lnTo>
                    <a:lnTo>
                      <a:pt x="3593" y="1041"/>
                    </a:lnTo>
                    <a:lnTo>
                      <a:pt x="3653" y="951"/>
                    </a:lnTo>
                    <a:lnTo>
                      <a:pt x="3702" y="903"/>
                    </a:lnTo>
                    <a:lnTo>
                      <a:pt x="3781" y="937"/>
                    </a:lnTo>
                    <a:lnTo>
                      <a:pt x="3829" y="979"/>
                    </a:lnTo>
                    <a:lnTo>
                      <a:pt x="3878" y="1090"/>
                    </a:lnTo>
                    <a:lnTo>
                      <a:pt x="3891" y="1184"/>
                    </a:lnTo>
                    <a:lnTo>
                      <a:pt x="3934" y="1233"/>
                    </a:lnTo>
                    <a:lnTo>
                      <a:pt x="3977" y="1283"/>
                    </a:lnTo>
                    <a:lnTo>
                      <a:pt x="3934" y="1332"/>
                    </a:lnTo>
                    <a:lnTo>
                      <a:pt x="3977" y="1382"/>
                    </a:lnTo>
                    <a:lnTo>
                      <a:pt x="4017" y="1472"/>
                    </a:lnTo>
                    <a:lnTo>
                      <a:pt x="3969" y="1534"/>
                    </a:lnTo>
                    <a:lnTo>
                      <a:pt x="3926" y="1590"/>
                    </a:lnTo>
                    <a:lnTo>
                      <a:pt x="3908" y="1694"/>
                    </a:lnTo>
                    <a:lnTo>
                      <a:pt x="3981" y="1763"/>
                    </a:lnTo>
                    <a:lnTo>
                      <a:pt x="4048" y="1812"/>
                    </a:lnTo>
                    <a:lnTo>
                      <a:pt x="4145" y="1798"/>
                    </a:lnTo>
                    <a:lnTo>
                      <a:pt x="4223" y="1833"/>
                    </a:lnTo>
                    <a:lnTo>
                      <a:pt x="4290" y="1875"/>
                    </a:lnTo>
                    <a:lnTo>
                      <a:pt x="4302" y="1972"/>
                    </a:lnTo>
                    <a:lnTo>
                      <a:pt x="4280" y="2025"/>
                    </a:lnTo>
                    <a:lnTo>
                      <a:pt x="4302" y="2062"/>
                    </a:lnTo>
                    <a:lnTo>
                      <a:pt x="4302" y="2159"/>
                    </a:lnTo>
                    <a:lnTo>
                      <a:pt x="4302" y="2270"/>
                    </a:lnTo>
                    <a:lnTo>
                      <a:pt x="4280" y="2321"/>
                    </a:lnTo>
                    <a:lnTo>
                      <a:pt x="4323" y="2371"/>
                    </a:lnTo>
                    <a:lnTo>
                      <a:pt x="4321" y="2479"/>
                    </a:lnTo>
                    <a:lnTo>
                      <a:pt x="4236" y="2569"/>
                    </a:lnTo>
                    <a:lnTo>
                      <a:pt x="4236" y="2618"/>
                    </a:lnTo>
                    <a:lnTo>
                      <a:pt x="4236" y="2668"/>
                    </a:lnTo>
                    <a:lnTo>
                      <a:pt x="4280" y="2717"/>
                    </a:lnTo>
                    <a:lnTo>
                      <a:pt x="4333" y="2763"/>
                    </a:lnTo>
                    <a:lnTo>
                      <a:pt x="4366" y="2816"/>
                    </a:lnTo>
                    <a:lnTo>
                      <a:pt x="4333" y="2902"/>
                    </a:lnTo>
                    <a:lnTo>
                      <a:pt x="4280" y="2965"/>
                    </a:lnTo>
                    <a:lnTo>
                      <a:pt x="4236" y="3055"/>
                    </a:lnTo>
                    <a:lnTo>
                      <a:pt x="4151" y="3020"/>
                    </a:lnTo>
                    <a:lnTo>
                      <a:pt x="4107" y="2965"/>
                    </a:lnTo>
                    <a:lnTo>
                      <a:pt x="4020" y="2965"/>
                    </a:lnTo>
                    <a:lnTo>
                      <a:pt x="3934" y="2965"/>
                    </a:lnTo>
                    <a:lnTo>
                      <a:pt x="3848" y="2965"/>
                    </a:lnTo>
                    <a:lnTo>
                      <a:pt x="3804" y="2965"/>
                    </a:lnTo>
                    <a:lnTo>
                      <a:pt x="3761" y="3014"/>
                    </a:lnTo>
                    <a:lnTo>
                      <a:pt x="3720" y="3048"/>
                    </a:lnTo>
                    <a:lnTo>
                      <a:pt x="3718" y="3113"/>
                    </a:lnTo>
                    <a:lnTo>
                      <a:pt x="3718" y="3162"/>
                    </a:lnTo>
                    <a:lnTo>
                      <a:pt x="3718" y="3262"/>
                    </a:lnTo>
                    <a:lnTo>
                      <a:pt x="3718" y="3361"/>
                    </a:lnTo>
                    <a:lnTo>
                      <a:pt x="3718" y="3460"/>
                    </a:lnTo>
                    <a:lnTo>
                      <a:pt x="3738" y="3520"/>
                    </a:lnTo>
                    <a:lnTo>
                      <a:pt x="3718" y="3559"/>
                    </a:lnTo>
                    <a:lnTo>
                      <a:pt x="3718" y="3608"/>
                    </a:lnTo>
                    <a:lnTo>
                      <a:pt x="3718" y="3658"/>
                    </a:lnTo>
                    <a:lnTo>
                      <a:pt x="3718" y="3707"/>
                    </a:lnTo>
                    <a:lnTo>
                      <a:pt x="3761" y="3757"/>
                    </a:lnTo>
                    <a:lnTo>
                      <a:pt x="3718" y="3806"/>
                    </a:lnTo>
                    <a:lnTo>
                      <a:pt x="3718" y="3856"/>
                    </a:lnTo>
                    <a:lnTo>
                      <a:pt x="3718" y="3856"/>
                    </a:lnTo>
                    <a:lnTo>
                      <a:pt x="3718" y="3905"/>
                    </a:lnTo>
                    <a:lnTo>
                      <a:pt x="3718" y="3955"/>
                    </a:lnTo>
                    <a:lnTo>
                      <a:pt x="3718" y="4004"/>
                    </a:lnTo>
                    <a:lnTo>
                      <a:pt x="3718" y="4054"/>
                    </a:lnTo>
                    <a:lnTo>
                      <a:pt x="3718" y="4103"/>
                    </a:lnTo>
                    <a:lnTo>
                      <a:pt x="3761" y="4153"/>
                    </a:lnTo>
                    <a:lnTo>
                      <a:pt x="3761" y="4252"/>
                    </a:lnTo>
                    <a:lnTo>
                      <a:pt x="3718" y="4301"/>
                    </a:lnTo>
                    <a:lnTo>
                      <a:pt x="3675" y="4301"/>
                    </a:lnTo>
                    <a:lnTo>
                      <a:pt x="3588" y="4301"/>
                    </a:lnTo>
                    <a:lnTo>
                      <a:pt x="3544" y="4202"/>
                    </a:lnTo>
                    <a:lnTo>
                      <a:pt x="3501" y="4153"/>
                    </a:lnTo>
                    <a:lnTo>
                      <a:pt x="3458" y="4054"/>
                    </a:lnTo>
                    <a:lnTo>
                      <a:pt x="3415" y="4054"/>
                    </a:lnTo>
                    <a:lnTo>
                      <a:pt x="3372" y="3955"/>
                    </a:lnTo>
                    <a:lnTo>
                      <a:pt x="3328" y="3856"/>
                    </a:lnTo>
                    <a:lnTo>
                      <a:pt x="3242" y="3757"/>
                    </a:lnTo>
                    <a:lnTo>
                      <a:pt x="3168" y="3680"/>
                    </a:lnTo>
                    <a:lnTo>
                      <a:pt x="3069" y="3608"/>
                    </a:lnTo>
                    <a:lnTo>
                      <a:pt x="2945" y="3563"/>
                    </a:lnTo>
                    <a:lnTo>
                      <a:pt x="2845" y="3551"/>
                    </a:lnTo>
                    <a:lnTo>
                      <a:pt x="2768" y="3556"/>
                    </a:lnTo>
                    <a:lnTo>
                      <a:pt x="2681" y="3449"/>
                    </a:lnTo>
                    <a:lnTo>
                      <a:pt x="2611" y="3360"/>
                    </a:lnTo>
                    <a:lnTo>
                      <a:pt x="2543" y="3299"/>
                    </a:lnTo>
                    <a:lnTo>
                      <a:pt x="2465" y="3308"/>
                    </a:lnTo>
                    <a:lnTo>
                      <a:pt x="2375" y="3307"/>
                    </a:lnTo>
                    <a:lnTo>
                      <a:pt x="2336" y="3257"/>
                    </a:lnTo>
                    <a:lnTo>
                      <a:pt x="2249" y="3259"/>
                    </a:lnTo>
                    <a:lnTo>
                      <a:pt x="2161" y="3162"/>
                    </a:lnTo>
                    <a:lnTo>
                      <a:pt x="2089" y="3110"/>
                    </a:lnTo>
                    <a:lnTo>
                      <a:pt x="2016" y="3089"/>
                    </a:lnTo>
                    <a:lnTo>
                      <a:pt x="1948" y="3079"/>
                    </a:lnTo>
                    <a:lnTo>
                      <a:pt x="1879" y="3082"/>
                    </a:lnTo>
                    <a:lnTo>
                      <a:pt x="1817" y="3061"/>
                    </a:lnTo>
                    <a:lnTo>
                      <a:pt x="1775" y="3011"/>
                    </a:lnTo>
                    <a:lnTo>
                      <a:pt x="1729" y="2915"/>
                    </a:lnTo>
                    <a:lnTo>
                      <a:pt x="1681" y="2857"/>
                    </a:lnTo>
                    <a:lnTo>
                      <a:pt x="1594" y="2864"/>
                    </a:lnTo>
                    <a:lnTo>
                      <a:pt x="1474" y="2863"/>
                    </a:lnTo>
                    <a:lnTo>
                      <a:pt x="1385" y="2861"/>
                    </a:lnTo>
                    <a:lnTo>
                      <a:pt x="1383" y="2816"/>
                    </a:lnTo>
                    <a:lnTo>
                      <a:pt x="1342" y="2812"/>
                    </a:lnTo>
                    <a:lnTo>
                      <a:pt x="1301" y="2767"/>
                    </a:lnTo>
                    <a:lnTo>
                      <a:pt x="1261" y="2720"/>
                    </a:lnTo>
                    <a:lnTo>
                      <a:pt x="1216" y="2669"/>
                    </a:lnTo>
                    <a:lnTo>
                      <a:pt x="1171" y="2597"/>
                    </a:lnTo>
                    <a:lnTo>
                      <a:pt x="1130" y="2516"/>
                    </a:lnTo>
                    <a:lnTo>
                      <a:pt x="1040" y="2371"/>
                    </a:lnTo>
                    <a:lnTo>
                      <a:pt x="998" y="2269"/>
                    </a:lnTo>
                    <a:lnTo>
                      <a:pt x="961" y="2180"/>
                    </a:lnTo>
                    <a:lnTo>
                      <a:pt x="905" y="2111"/>
                    </a:lnTo>
                    <a:lnTo>
                      <a:pt x="874" y="2032"/>
                    </a:lnTo>
                    <a:lnTo>
                      <a:pt x="808" y="1922"/>
                    </a:lnTo>
                    <a:lnTo>
                      <a:pt x="745" y="1873"/>
                    </a:lnTo>
                    <a:lnTo>
                      <a:pt x="695" y="1874"/>
                    </a:lnTo>
                    <a:lnTo>
                      <a:pt x="598" y="1813"/>
                    </a:lnTo>
                    <a:lnTo>
                      <a:pt x="481" y="1714"/>
                    </a:lnTo>
                    <a:lnTo>
                      <a:pt x="373" y="1694"/>
                    </a:lnTo>
                    <a:lnTo>
                      <a:pt x="302" y="1678"/>
                    </a:lnTo>
                    <a:lnTo>
                      <a:pt x="223" y="1643"/>
                    </a:lnTo>
                    <a:lnTo>
                      <a:pt x="152" y="1628"/>
                    </a:lnTo>
                    <a:lnTo>
                      <a:pt x="73" y="1622"/>
                    </a:lnTo>
                    <a:lnTo>
                      <a:pt x="52" y="1579"/>
                    </a:lnTo>
                    <a:lnTo>
                      <a:pt x="86" y="1530"/>
                    </a:lnTo>
                    <a:lnTo>
                      <a:pt x="0" y="1481"/>
                    </a:lnTo>
                    <a:lnTo>
                      <a:pt x="0" y="1332"/>
                    </a:lnTo>
                    <a:lnTo>
                      <a:pt x="0" y="1283"/>
                    </a:lnTo>
                    <a:lnTo>
                      <a:pt x="86" y="1233"/>
                    </a:lnTo>
                    <a:lnTo>
                      <a:pt x="149" y="1159"/>
                    </a:lnTo>
                    <a:lnTo>
                      <a:pt x="176" y="1036"/>
                    </a:lnTo>
                    <a:lnTo>
                      <a:pt x="173" y="937"/>
                    </a:lnTo>
                    <a:lnTo>
                      <a:pt x="167" y="826"/>
                    </a:lnTo>
                    <a:lnTo>
                      <a:pt x="161" y="701"/>
                    </a:lnTo>
                    <a:lnTo>
                      <a:pt x="173" y="589"/>
                    </a:lnTo>
                    <a:lnTo>
                      <a:pt x="173" y="472"/>
                    </a:lnTo>
                    <a:lnTo>
                      <a:pt x="190" y="38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6" name="Freeform 63">
                <a:extLst>
                  <a:ext uri="{FF2B5EF4-FFF2-40B4-BE49-F238E27FC236}">
                    <a16:creationId xmlns:a16="http://schemas.microsoft.com/office/drawing/2014/main" id="{3AA33749-54FB-814D-A8AB-23D35D19C4A7}"/>
                  </a:ext>
                </a:extLst>
              </p:cNvPr>
              <p:cNvSpPr>
                <a:spLocks/>
              </p:cNvSpPr>
              <p:nvPr/>
            </p:nvSpPr>
            <p:spPr bwMode="auto">
              <a:xfrm>
                <a:off x="2144661" y="2251738"/>
                <a:ext cx="793850" cy="728965"/>
              </a:xfrm>
              <a:custGeom>
                <a:avLst/>
                <a:gdLst>
                  <a:gd name="T0" fmla="*/ 938 w 3224"/>
                  <a:gd name="T1" fmla="*/ 1258 h 3346"/>
                  <a:gd name="T2" fmla="*/ 841 w 3224"/>
                  <a:gd name="T3" fmla="*/ 1104 h 3346"/>
                  <a:gd name="T4" fmla="*/ 716 w 3224"/>
                  <a:gd name="T5" fmla="*/ 1123 h 3346"/>
                  <a:gd name="T6" fmla="*/ 605 w 3224"/>
                  <a:gd name="T7" fmla="*/ 1253 h 3346"/>
                  <a:gd name="T8" fmla="*/ 475 w 3224"/>
                  <a:gd name="T9" fmla="*/ 1154 h 3346"/>
                  <a:gd name="T10" fmla="*/ 353 w 3224"/>
                  <a:gd name="T11" fmla="*/ 1219 h 3346"/>
                  <a:gd name="T12" fmla="*/ 259 w 3224"/>
                  <a:gd name="T13" fmla="*/ 1352 h 3346"/>
                  <a:gd name="T14" fmla="*/ 63 w 3224"/>
                  <a:gd name="T15" fmla="*/ 1367 h 3346"/>
                  <a:gd name="T16" fmla="*/ 2 w 3224"/>
                  <a:gd name="T17" fmla="*/ 1203 h 3346"/>
                  <a:gd name="T18" fmla="*/ 89 w 3224"/>
                  <a:gd name="T19" fmla="*/ 861 h 3346"/>
                  <a:gd name="T20" fmla="*/ 133 w 3224"/>
                  <a:gd name="T21" fmla="*/ 760 h 3346"/>
                  <a:gd name="T22" fmla="*/ 307 w 3224"/>
                  <a:gd name="T23" fmla="*/ 658 h 3346"/>
                  <a:gd name="T24" fmla="*/ 496 w 3224"/>
                  <a:gd name="T25" fmla="*/ 606 h 3346"/>
                  <a:gd name="T26" fmla="*/ 626 w 3224"/>
                  <a:gd name="T27" fmla="*/ 454 h 3346"/>
                  <a:gd name="T28" fmla="*/ 811 w 3224"/>
                  <a:gd name="T29" fmla="*/ 264 h 3346"/>
                  <a:gd name="T30" fmla="*/ 952 w 3224"/>
                  <a:gd name="T31" fmla="*/ 235 h 3346"/>
                  <a:gd name="T32" fmla="*/ 1159 w 3224"/>
                  <a:gd name="T33" fmla="*/ 261 h 3346"/>
                  <a:gd name="T34" fmla="*/ 1341 w 3224"/>
                  <a:gd name="T35" fmla="*/ 136 h 3346"/>
                  <a:gd name="T36" fmla="*/ 1569 w 3224"/>
                  <a:gd name="T37" fmla="*/ 73 h 3346"/>
                  <a:gd name="T38" fmla="*/ 1705 w 3224"/>
                  <a:gd name="T39" fmla="*/ 292 h 3346"/>
                  <a:gd name="T40" fmla="*/ 1903 w 3224"/>
                  <a:gd name="T41" fmla="*/ 186 h 3346"/>
                  <a:gd name="T42" fmla="*/ 2033 w 3224"/>
                  <a:gd name="T43" fmla="*/ 37 h 3346"/>
                  <a:gd name="T44" fmla="*/ 2251 w 3224"/>
                  <a:gd name="T45" fmla="*/ 42 h 3346"/>
                  <a:gd name="T46" fmla="*/ 2465 w 3224"/>
                  <a:gd name="T47" fmla="*/ 37 h 3346"/>
                  <a:gd name="T48" fmla="*/ 2594 w 3224"/>
                  <a:gd name="T49" fmla="*/ 186 h 3346"/>
                  <a:gd name="T50" fmla="*/ 2768 w 3224"/>
                  <a:gd name="T51" fmla="*/ 334 h 3346"/>
                  <a:gd name="T52" fmla="*/ 2854 w 3224"/>
                  <a:gd name="T53" fmla="*/ 433 h 3346"/>
                  <a:gd name="T54" fmla="*/ 2951 w 3224"/>
                  <a:gd name="T55" fmla="*/ 636 h 3346"/>
                  <a:gd name="T56" fmla="*/ 2941 w 3224"/>
                  <a:gd name="T57" fmla="*/ 830 h 3346"/>
                  <a:gd name="T58" fmla="*/ 2941 w 3224"/>
                  <a:gd name="T59" fmla="*/ 1078 h 3346"/>
                  <a:gd name="T60" fmla="*/ 2984 w 3224"/>
                  <a:gd name="T61" fmla="*/ 1227 h 3346"/>
                  <a:gd name="T62" fmla="*/ 3124 w 3224"/>
                  <a:gd name="T63" fmla="*/ 1293 h 3346"/>
                  <a:gd name="T64" fmla="*/ 3224 w 3224"/>
                  <a:gd name="T65" fmla="*/ 1480 h 3346"/>
                  <a:gd name="T66" fmla="*/ 3115 w 3224"/>
                  <a:gd name="T67" fmla="*/ 1678 h 3346"/>
                  <a:gd name="T68" fmla="*/ 3157 w 3224"/>
                  <a:gd name="T69" fmla="*/ 1969 h 3346"/>
                  <a:gd name="T70" fmla="*/ 3069 w 3224"/>
                  <a:gd name="T71" fmla="*/ 2262 h 3346"/>
                  <a:gd name="T72" fmla="*/ 3033 w 3224"/>
                  <a:gd name="T73" fmla="*/ 2585 h 3346"/>
                  <a:gd name="T74" fmla="*/ 3069 w 3224"/>
                  <a:gd name="T75" fmla="*/ 2835 h 3346"/>
                  <a:gd name="T76" fmla="*/ 3133 w 3224"/>
                  <a:gd name="T77" fmla="*/ 3096 h 3346"/>
                  <a:gd name="T78" fmla="*/ 3027 w 3224"/>
                  <a:gd name="T79" fmla="*/ 3257 h 3346"/>
                  <a:gd name="T80" fmla="*/ 2842 w 3224"/>
                  <a:gd name="T81" fmla="*/ 3346 h 3346"/>
                  <a:gd name="T82" fmla="*/ 2687 w 3224"/>
                  <a:gd name="T83" fmla="*/ 3231 h 3346"/>
                  <a:gd name="T84" fmla="*/ 2596 w 3224"/>
                  <a:gd name="T85" fmla="*/ 3169 h 3346"/>
                  <a:gd name="T86" fmla="*/ 2433 w 3224"/>
                  <a:gd name="T87" fmla="*/ 3263 h 3346"/>
                  <a:gd name="T88" fmla="*/ 2251 w 3224"/>
                  <a:gd name="T89" fmla="*/ 3169 h 3346"/>
                  <a:gd name="T90" fmla="*/ 2205 w 3224"/>
                  <a:gd name="T91" fmla="*/ 2960 h 3346"/>
                  <a:gd name="T92" fmla="*/ 1989 w 3224"/>
                  <a:gd name="T93" fmla="*/ 3059 h 3346"/>
                  <a:gd name="T94" fmla="*/ 1860 w 3224"/>
                  <a:gd name="T95" fmla="*/ 3059 h 3346"/>
                  <a:gd name="T96" fmla="*/ 1557 w 3224"/>
                  <a:gd name="T97" fmla="*/ 3010 h 3346"/>
                  <a:gd name="T98" fmla="*/ 1395 w 3224"/>
                  <a:gd name="T99" fmla="*/ 3067 h 3346"/>
                  <a:gd name="T100" fmla="*/ 1396 w 3224"/>
                  <a:gd name="T101" fmla="*/ 2936 h 3346"/>
                  <a:gd name="T102" fmla="*/ 1296 w 3224"/>
                  <a:gd name="T103" fmla="*/ 2834 h 3346"/>
                  <a:gd name="T104" fmla="*/ 1381 w 3224"/>
                  <a:gd name="T105" fmla="*/ 2647 h 3346"/>
                  <a:gd name="T106" fmla="*/ 1339 w 3224"/>
                  <a:gd name="T107" fmla="*/ 2489 h 3346"/>
                  <a:gd name="T108" fmla="*/ 1362 w 3224"/>
                  <a:gd name="T109" fmla="*/ 2230 h 3346"/>
                  <a:gd name="T110" fmla="*/ 1362 w 3224"/>
                  <a:gd name="T111" fmla="*/ 2139 h 3346"/>
                  <a:gd name="T112" fmla="*/ 1286 w 3224"/>
                  <a:gd name="T113" fmla="*/ 2001 h 3346"/>
                  <a:gd name="T114" fmla="*/ 1106 w 3224"/>
                  <a:gd name="T115" fmla="*/ 1980 h 3346"/>
                  <a:gd name="T116" fmla="*/ 968 w 3224"/>
                  <a:gd name="T117" fmla="*/ 1862 h 3346"/>
                  <a:gd name="T118" fmla="*/ 1077 w 3224"/>
                  <a:gd name="T119" fmla="*/ 1639 h 3346"/>
                  <a:gd name="T120" fmla="*/ 996 w 3224"/>
                  <a:gd name="T121" fmla="*/ 1500 h 3346"/>
                  <a:gd name="T122" fmla="*/ 955 w 3224"/>
                  <a:gd name="T123" fmla="*/ 1351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4" h="3346">
                    <a:moveTo>
                      <a:pt x="955" y="1351"/>
                    </a:moveTo>
                    <a:lnTo>
                      <a:pt x="938" y="1258"/>
                    </a:lnTo>
                    <a:lnTo>
                      <a:pt x="891" y="1147"/>
                    </a:lnTo>
                    <a:lnTo>
                      <a:pt x="841" y="1104"/>
                    </a:lnTo>
                    <a:lnTo>
                      <a:pt x="764" y="1071"/>
                    </a:lnTo>
                    <a:lnTo>
                      <a:pt x="716" y="1123"/>
                    </a:lnTo>
                    <a:lnTo>
                      <a:pt x="659" y="1210"/>
                    </a:lnTo>
                    <a:lnTo>
                      <a:pt x="605" y="1253"/>
                    </a:lnTo>
                    <a:lnTo>
                      <a:pt x="517" y="1204"/>
                    </a:lnTo>
                    <a:lnTo>
                      <a:pt x="475" y="1154"/>
                    </a:lnTo>
                    <a:lnTo>
                      <a:pt x="411" y="1141"/>
                    </a:lnTo>
                    <a:lnTo>
                      <a:pt x="353" y="1219"/>
                    </a:lnTo>
                    <a:lnTo>
                      <a:pt x="313" y="1309"/>
                    </a:lnTo>
                    <a:lnTo>
                      <a:pt x="259" y="1352"/>
                    </a:lnTo>
                    <a:lnTo>
                      <a:pt x="179" y="1402"/>
                    </a:lnTo>
                    <a:lnTo>
                      <a:pt x="63" y="1367"/>
                    </a:lnTo>
                    <a:lnTo>
                      <a:pt x="0" y="1302"/>
                    </a:lnTo>
                    <a:lnTo>
                      <a:pt x="2" y="1203"/>
                    </a:lnTo>
                    <a:lnTo>
                      <a:pt x="89" y="1011"/>
                    </a:lnTo>
                    <a:lnTo>
                      <a:pt x="89" y="861"/>
                    </a:lnTo>
                    <a:lnTo>
                      <a:pt x="133" y="810"/>
                    </a:lnTo>
                    <a:lnTo>
                      <a:pt x="133" y="760"/>
                    </a:lnTo>
                    <a:lnTo>
                      <a:pt x="190" y="700"/>
                    </a:lnTo>
                    <a:lnTo>
                      <a:pt x="307" y="658"/>
                    </a:lnTo>
                    <a:lnTo>
                      <a:pt x="416" y="651"/>
                    </a:lnTo>
                    <a:lnTo>
                      <a:pt x="496" y="606"/>
                    </a:lnTo>
                    <a:lnTo>
                      <a:pt x="538" y="534"/>
                    </a:lnTo>
                    <a:lnTo>
                      <a:pt x="626" y="454"/>
                    </a:lnTo>
                    <a:lnTo>
                      <a:pt x="715" y="351"/>
                    </a:lnTo>
                    <a:lnTo>
                      <a:pt x="811" y="264"/>
                    </a:lnTo>
                    <a:lnTo>
                      <a:pt x="904" y="217"/>
                    </a:lnTo>
                    <a:lnTo>
                      <a:pt x="952" y="235"/>
                    </a:lnTo>
                    <a:lnTo>
                      <a:pt x="1081" y="334"/>
                    </a:lnTo>
                    <a:lnTo>
                      <a:pt x="1159" y="261"/>
                    </a:lnTo>
                    <a:lnTo>
                      <a:pt x="1250" y="208"/>
                    </a:lnTo>
                    <a:lnTo>
                      <a:pt x="1341" y="136"/>
                    </a:lnTo>
                    <a:lnTo>
                      <a:pt x="1441" y="156"/>
                    </a:lnTo>
                    <a:lnTo>
                      <a:pt x="1569" y="73"/>
                    </a:lnTo>
                    <a:lnTo>
                      <a:pt x="1643" y="186"/>
                    </a:lnTo>
                    <a:lnTo>
                      <a:pt x="1705" y="292"/>
                    </a:lnTo>
                    <a:lnTo>
                      <a:pt x="1817" y="285"/>
                    </a:lnTo>
                    <a:lnTo>
                      <a:pt x="1903" y="186"/>
                    </a:lnTo>
                    <a:lnTo>
                      <a:pt x="1989" y="136"/>
                    </a:lnTo>
                    <a:lnTo>
                      <a:pt x="2033" y="37"/>
                    </a:lnTo>
                    <a:lnTo>
                      <a:pt x="2162" y="87"/>
                    </a:lnTo>
                    <a:lnTo>
                      <a:pt x="2251" y="42"/>
                    </a:lnTo>
                    <a:lnTo>
                      <a:pt x="2342" y="0"/>
                    </a:lnTo>
                    <a:lnTo>
                      <a:pt x="2465" y="37"/>
                    </a:lnTo>
                    <a:lnTo>
                      <a:pt x="2551" y="87"/>
                    </a:lnTo>
                    <a:lnTo>
                      <a:pt x="2594" y="186"/>
                    </a:lnTo>
                    <a:lnTo>
                      <a:pt x="2637" y="285"/>
                    </a:lnTo>
                    <a:lnTo>
                      <a:pt x="2768" y="334"/>
                    </a:lnTo>
                    <a:lnTo>
                      <a:pt x="2811" y="384"/>
                    </a:lnTo>
                    <a:lnTo>
                      <a:pt x="2854" y="433"/>
                    </a:lnTo>
                    <a:lnTo>
                      <a:pt x="2933" y="542"/>
                    </a:lnTo>
                    <a:lnTo>
                      <a:pt x="2951" y="636"/>
                    </a:lnTo>
                    <a:lnTo>
                      <a:pt x="2941" y="780"/>
                    </a:lnTo>
                    <a:lnTo>
                      <a:pt x="2941" y="830"/>
                    </a:lnTo>
                    <a:lnTo>
                      <a:pt x="2941" y="929"/>
                    </a:lnTo>
                    <a:lnTo>
                      <a:pt x="2941" y="1078"/>
                    </a:lnTo>
                    <a:lnTo>
                      <a:pt x="2941" y="1127"/>
                    </a:lnTo>
                    <a:lnTo>
                      <a:pt x="2984" y="1227"/>
                    </a:lnTo>
                    <a:lnTo>
                      <a:pt x="3027" y="1276"/>
                    </a:lnTo>
                    <a:lnTo>
                      <a:pt x="3124" y="1293"/>
                    </a:lnTo>
                    <a:lnTo>
                      <a:pt x="3200" y="1375"/>
                    </a:lnTo>
                    <a:lnTo>
                      <a:pt x="3224" y="1480"/>
                    </a:lnTo>
                    <a:lnTo>
                      <a:pt x="3197" y="1584"/>
                    </a:lnTo>
                    <a:lnTo>
                      <a:pt x="3115" y="1678"/>
                    </a:lnTo>
                    <a:lnTo>
                      <a:pt x="3142" y="1793"/>
                    </a:lnTo>
                    <a:lnTo>
                      <a:pt x="3157" y="1969"/>
                    </a:lnTo>
                    <a:lnTo>
                      <a:pt x="3088" y="2168"/>
                    </a:lnTo>
                    <a:lnTo>
                      <a:pt x="3069" y="2262"/>
                    </a:lnTo>
                    <a:lnTo>
                      <a:pt x="3015" y="2418"/>
                    </a:lnTo>
                    <a:lnTo>
                      <a:pt x="3033" y="2585"/>
                    </a:lnTo>
                    <a:lnTo>
                      <a:pt x="3024" y="2710"/>
                    </a:lnTo>
                    <a:lnTo>
                      <a:pt x="3069" y="2835"/>
                    </a:lnTo>
                    <a:lnTo>
                      <a:pt x="3115" y="2950"/>
                    </a:lnTo>
                    <a:lnTo>
                      <a:pt x="3133" y="3096"/>
                    </a:lnTo>
                    <a:lnTo>
                      <a:pt x="3113" y="3208"/>
                    </a:lnTo>
                    <a:lnTo>
                      <a:pt x="3027" y="3257"/>
                    </a:lnTo>
                    <a:lnTo>
                      <a:pt x="2941" y="3307"/>
                    </a:lnTo>
                    <a:lnTo>
                      <a:pt x="2842" y="3346"/>
                    </a:lnTo>
                    <a:lnTo>
                      <a:pt x="2733" y="3346"/>
                    </a:lnTo>
                    <a:lnTo>
                      <a:pt x="2687" y="3231"/>
                    </a:lnTo>
                    <a:lnTo>
                      <a:pt x="2637" y="3109"/>
                    </a:lnTo>
                    <a:lnTo>
                      <a:pt x="2596" y="3169"/>
                    </a:lnTo>
                    <a:lnTo>
                      <a:pt x="2524" y="3210"/>
                    </a:lnTo>
                    <a:lnTo>
                      <a:pt x="2433" y="3263"/>
                    </a:lnTo>
                    <a:lnTo>
                      <a:pt x="2324" y="3242"/>
                    </a:lnTo>
                    <a:lnTo>
                      <a:pt x="2251" y="3169"/>
                    </a:lnTo>
                    <a:lnTo>
                      <a:pt x="2296" y="3033"/>
                    </a:lnTo>
                    <a:lnTo>
                      <a:pt x="2205" y="2960"/>
                    </a:lnTo>
                    <a:lnTo>
                      <a:pt x="2133" y="3012"/>
                    </a:lnTo>
                    <a:lnTo>
                      <a:pt x="1989" y="3059"/>
                    </a:lnTo>
                    <a:lnTo>
                      <a:pt x="1903" y="3059"/>
                    </a:lnTo>
                    <a:lnTo>
                      <a:pt x="1860" y="3059"/>
                    </a:lnTo>
                    <a:lnTo>
                      <a:pt x="1730" y="3010"/>
                    </a:lnTo>
                    <a:lnTo>
                      <a:pt x="1557" y="3010"/>
                    </a:lnTo>
                    <a:lnTo>
                      <a:pt x="1470" y="3059"/>
                    </a:lnTo>
                    <a:lnTo>
                      <a:pt x="1395" y="3067"/>
                    </a:lnTo>
                    <a:lnTo>
                      <a:pt x="1425" y="2986"/>
                    </a:lnTo>
                    <a:lnTo>
                      <a:pt x="1396" y="2936"/>
                    </a:lnTo>
                    <a:lnTo>
                      <a:pt x="1345" y="2892"/>
                    </a:lnTo>
                    <a:lnTo>
                      <a:pt x="1296" y="2834"/>
                    </a:lnTo>
                    <a:lnTo>
                      <a:pt x="1297" y="2736"/>
                    </a:lnTo>
                    <a:lnTo>
                      <a:pt x="1381" y="2647"/>
                    </a:lnTo>
                    <a:lnTo>
                      <a:pt x="1382" y="2540"/>
                    </a:lnTo>
                    <a:lnTo>
                      <a:pt x="1339" y="2489"/>
                    </a:lnTo>
                    <a:lnTo>
                      <a:pt x="1363" y="2439"/>
                    </a:lnTo>
                    <a:lnTo>
                      <a:pt x="1362" y="2230"/>
                    </a:lnTo>
                    <a:lnTo>
                      <a:pt x="1339" y="2193"/>
                    </a:lnTo>
                    <a:lnTo>
                      <a:pt x="1362" y="2139"/>
                    </a:lnTo>
                    <a:lnTo>
                      <a:pt x="1350" y="2042"/>
                    </a:lnTo>
                    <a:lnTo>
                      <a:pt x="1286" y="2001"/>
                    </a:lnTo>
                    <a:lnTo>
                      <a:pt x="1206" y="1967"/>
                    </a:lnTo>
                    <a:lnTo>
                      <a:pt x="1106" y="1980"/>
                    </a:lnTo>
                    <a:lnTo>
                      <a:pt x="1036" y="1928"/>
                    </a:lnTo>
                    <a:lnTo>
                      <a:pt x="968" y="1862"/>
                    </a:lnTo>
                    <a:lnTo>
                      <a:pt x="987" y="1758"/>
                    </a:lnTo>
                    <a:lnTo>
                      <a:pt x="1077" y="1639"/>
                    </a:lnTo>
                    <a:lnTo>
                      <a:pt x="1037" y="1550"/>
                    </a:lnTo>
                    <a:lnTo>
                      <a:pt x="996" y="1500"/>
                    </a:lnTo>
                    <a:lnTo>
                      <a:pt x="1038" y="1449"/>
                    </a:lnTo>
                    <a:lnTo>
                      <a:pt x="955" y="13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7" name="Freeform 64">
                <a:extLst>
                  <a:ext uri="{FF2B5EF4-FFF2-40B4-BE49-F238E27FC236}">
                    <a16:creationId xmlns:a16="http://schemas.microsoft.com/office/drawing/2014/main" id="{FBE492C5-3242-634A-BD51-5ADEC95D649C}"/>
                  </a:ext>
                </a:extLst>
              </p:cNvPr>
              <p:cNvSpPr>
                <a:spLocks/>
              </p:cNvSpPr>
              <p:nvPr/>
            </p:nvSpPr>
            <p:spPr bwMode="auto">
              <a:xfrm>
                <a:off x="2367430" y="1688396"/>
                <a:ext cx="640003" cy="636346"/>
              </a:xfrm>
              <a:custGeom>
                <a:avLst/>
                <a:gdLst>
                  <a:gd name="T0" fmla="*/ 54 w 2600"/>
                  <a:gd name="T1" fmla="*/ 2826 h 2919"/>
                  <a:gd name="T2" fmla="*/ 70 w 2600"/>
                  <a:gd name="T3" fmla="*/ 2694 h 2919"/>
                  <a:gd name="T4" fmla="*/ 28 w 2600"/>
                  <a:gd name="T5" fmla="*/ 2546 h 2919"/>
                  <a:gd name="T6" fmla="*/ 27 w 2600"/>
                  <a:gd name="T7" fmla="*/ 2343 h 2919"/>
                  <a:gd name="T8" fmla="*/ 71 w 2600"/>
                  <a:gd name="T9" fmla="*/ 2195 h 2919"/>
                  <a:gd name="T10" fmla="*/ 224 w 2600"/>
                  <a:gd name="T11" fmla="*/ 2001 h 2919"/>
                  <a:gd name="T12" fmla="*/ 372 w 2600"/>
                  <a:gd name="T13" fmla="*/ 1862 h 2919"/>
                  <a:gd name="T14" fmla="*/ 305 w 2600"/>
                  <a:gd name="T15" fmla="*/ 1749 h 2919"/>
                  <a:gd name="T16" fmla="*/ 265 w 2600"/>
                  <a:gd name="T17" fmla="*/ 1535 h 2919"/>
                  <a:gd name="T18" fmla="*/ 286 w 2600"/>
                  <a:gd name="T19" fmla="*/ 1405 h 2919"/>
                  <a:gd name="T20" fmla="*/ 243 w 2600"/>
                  <a:gd name="T21" fmla="*/ 1306 h 2919"/>
                  <a:gd name="T22" fmla="*/ 263 w 2600"/>
                  <a:gd name="T23" fmla="*/ 1176 h 2919"/>
                  <a:gd name="T24" fmla="*/ 240 w 2600"/>
                  <a:gd name="T25" fmla="*/ 1060 h 2919"/>
                  <a:gd name="T26" fmla="*/ 215 w 2600"/>
                  <a:gd name="T27" fmla="*/ 827 h 2919"/>
                  <a:gd name="T28" fmla="*/ 200 w 2600"/>
                  <a:gd name="T29" fmla="*/ 561 h 2919"/>
                  <a:gd name="T30" fmla="*/ 345 w 2600"/>
                  <a:gd name="T31" fmla="*/ 446 h 2919"/>
                  <a:gd name="T32" fmla="*/ 561 w 2600"/>
                  <a:gd name="T33" fmla="*/ 297 h 2919"/>
                  <a:gd name="T34" fmla="*/ 769 w 2600"/>
                  <a:gd name="T35" fmla="*/ 230 h 2919"/>
                  <a:gd name="T36" fmla="*/ 1035 w 2600"/>
                  <a:gd name="T37" fmla="*/ 99 h 2919"/>
                  <a:gd name="T38" fmla="*/ 1294 w 2600"/>
                  <a:gd name="T39" fmla="*/ 0 h 2919"/>
                  <a:gd name="T40" fmla="*/ 1596 w 2600"/>
                  <a:gd name="T41" fmla="*/ 50 h 2919"/>
                  <a:gd name="T42" fmla="*/ 1702 w 2600"/>
                  <a:gd name="T43" fmla="*/ 215 h 2919"/>
                  <a:gd name="T44" fmla="*/ 1874 w 2600"/>
                  <a:gd name="T45" fmla="*/ 247 h 2919"/>
                  <a:gd name="T46" fmla="*/ 2200 w 2600"/>
                  <a:gd name="T47" fmla="*/ 495 h 2919"/>
                  <a:gd name="T48" fmla="*/ 2459 w 2600"/>
                  <a:gd name="T49" fmla="*/ 644 h 2919"/>
                  <a:gd name="T50" fmla="*/ 2600 w 2600"/>
                  <a:gd name="T51" fmla="*/ 730 h 2919"/>
                  <a:gd name="T52" fmla="*/ 2524 w 2600"/>
                  <a:gd name="T53" fmla="*/ 874 h 2919"/>
                  <a:gd name="T54" fmla="*/ 2329 w 2600"/>
                  <a:gd name="T55" fmla="*/ 990 h 2919"/>
                  <a:gd name="T56" fmla="*/ 2070 w 2600"/>
                  <a:gd name="T57" fmla="*/ 743 h 2919"/>
                  <a:gd name="T58" fmla="*/ 1898 w 2600"/>
                  <a:gd name="T59" fmla="*/ 743 h 2919"/>
                  <a:gd name="T60" fmla="*/ 1768 w 2600"/>
                  <a:gd name="T61" fmla="*/ 644 h 2919"/>
                  <a:gd name="T62" fmla="*/ 1632 w 2600"/>
                  <a:gd name="T63" fmla="*/ 739 h 2919"/>
                  <a:gd name="T64" fmla="*/ 1639 w 2600"/>
                  <a:gd name="T65" fmla="*/ 891 h 2919"/>
                  <a:gd name="T66" fmla="*/ 1625 w 2600"/>
                  <a:gd name="T67" fmla="*/ 1088 h 2919"/>
                  <a:gd name="T68" fmla="*/ 1507 w 2600"/>
                  <a:gd name="T69" fmla="*/ 1233 h 2919"/>
                  <a:gd name="T70" fmla="*/ 1246 w 2600"/>
                  <a:gd name="T71" fmla="*/ 1385 h 2919"/>
                  <a:gd name="T72" fmla="*/ 1071 w 2600"/>
                  <a:gd name="T73" fmla="*/ 1437 h 2919"/>
                  <a:gd name="T74" fmla="*/ 1052 w 2600"/>
                  <a:gd name="T75" fmla="*/ 1692 h 2919"/>
                  <a:gd name="T76" fmla="*/ 1073 w 2600"/>
                  <a:gd name="T77" fmla="*/ 1898 h 2919"/>
                  <a:gd name="T78" fmla="*/ 1156 w 2600"/>
                  <a:gd name="T79" fmla="*/ 2017 h 2919"/>
                  <a:gd name="T80" fmla="*/ 1218 w 2600"/>
                  <a:gd name="T81" fmla="*/ 2176 h 2919"/>
                  <a:gd name="T82" fmla="*/ 1167 w 2600"/>
                  <a:gd name="T83" fmla="*/ 2331 h 2919"/>
                  <a:gd name="T84" fmla="*/ 1071 w 2600"/>
                  <a:gd name="T85" fmla="*/ 2427 h 2919"/>
                  <a:gd name="T86" fmla="*/ 1045 w 2600"/>
                  <a:gd name="T87" fmla="*/ 2581 h 2919"/>
                  <a:gd name="T88" fmla="*/ 1084 w 2600"/>
                  <a:gd name="T89" fmla="*/ 2721 h 2919"/>
                  <a:gd name="T90" fmla="*/ 913 w 2600"/>
                  <a:gd name="T91" fmla="*/ 2868 h 2919"/>
                  <a:gd name="T92" fmla="*/ 745 w 2600"/>
                  <a:gd name="T93" fmla="*/ 2777 h 2919"/>
                  <a:gd name="T94" fmla="*/ 540 w 2600"/>
                  <a:gd name="T95" fmla="*/ 2742 h 2919"/>
                  <a:gd name="T96" fmla="*/ 349 w 2600"/>
                  <a:gd name="T97" fmla="*/ 2792 h 2919"/>
                  <a:gd name="T98" fmla="*/ 177 w 2600"/>
                  <a:gd name="T99" fmla="*/ 2919 h 2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00" h="2919">
                    <a:moveTo>
                      <a:pt x="177" y="2919"/>
                    </a:moveTo>
                    <a:lnTo>
                      <a:pt x="54" y="2826"/>
                    </a:lnTo>
                    <a:lnTo>
                      <a:pt x="0" y="2803"/>
                    </a:lnTo>
                    <a:lnTo>
                      <a:pt x="70" y="2694"/>
                    </a:lnTo>
                    <a:lnTo>
                      <a:pt x="27" y="2645"/>
                    </a:lnTo>
                    <a:lnTo>
                      <a:pt x="28" y="2546"/>
                    </a:lnTo>
                    <a:lnTo>
                      <a:pt x="35" y="2444"/>
                    </a:lnTo>
                    <a:lnTo>
                      <a:pt x="27" y="2343"/>
                    </a:lnTo>
                    <a:lnTo>
                      <a:pt x="27" y="2246"/>
                    </a:lnTo>
                    <a:lnTo>
                      <a:pt x="71" y="2195"/>
                    </a:lnTo>
                    <a:lnTo>
                      <a:pt x="115" y="2098"/>
                    </a:lnTo>
                    <a:lnTo>
                      <a:pt x="224" y="2001"/>
                    </a:lnTo>
                    <a:lnTo>
                      <a:pt x="331" y="1951"/>
                    </a:lnTo>
                    <a:lnTo>
                      <a:pt x="372" y="1862"/>
                    </a:lnTo>
                    <a:lnTo>
                      <a:pt x="393" y="1803"/>
                    </a:lnTo>
                    <a:lnTo>
                      <a:pt x="305" y="1749"/>
                    </a:lnTo>
                    <a:lnTo>
                      <a:pt x="284" y="1638"/>
                    </a:lnTo>
                    <a:lnTo>
                      <a:pt x="265" y="1535"/>
                    </a:lnTo>
                    <a:lnTo>
                      <a:pt x="242" y="1456"/>
                    </a:lnTo>
                    <a:lnTo>
                      <a:pt x="286" y="1405"/>
                    </a:lnTo>
                    <a:lnTo>
                      <a:pt x="286" y="1358"/>
                    </a:lnTo>
                    <a:lnTo>
                      <a:pt x="243" y="1306"/>
                    </a:lnTo>
                    <a:lnTo>
                      <a:pt x="286" y="1256"/>
                    </a:lnTo>
                    <a:lnTo>
                      <a:pt x="263" y="1176"/>
                    </a:lnTo>
                    <a:lnTo>
                      <a:pt x="286" y="1110"/>
                    </a:lnTo>
                    <a:lnTo>
                      <a:pt x="240" y="1060"/>
                    </a:lnTo>
                    <a:lnTo>
                      <a:pt x="249" y="898"/>
                    </a:lnTo>
                    <a:lnTo>
                      <a:pt x="215" y="827"/>
                    </a:lnTo>
                    <a:lnTo>
                      <a:pt x="201" y="757"/>
                    </a:lnTo>
                    <a:lnTo>
                      <a:pt x="200" y="561"/>
                    </a:lnTo>
                    <a:lnTo>
                      <a:pt x="259" y="495"/>
                    </a:lnTo>
                    <a:lnTo>
                      <a:pt x="345" y="446"/>
                    </a:lnTo>
                    <a:lnTo>
                      <a:pt x="432" y="347"/>
                    </a:lnTo>
                    <a:lnTo>
                      <a:pt x="561" y="297"/>
                    </a:lnTo>
                    <a:lnTo>
                      <a:pt x="690" y="297"/>
                    </a:lnTo>
                    <a:lnTo>
                      <a:pt x="769" y="230"/>
                    </a:lnTo>
                    <a:lnTo>
                      <a:pt x="906" y="99"/>
                    </a:lnTo>
                    <a:lnTo>
                      <a:pt x="1035" y="99"/>
                    </a:lnTo>
                    <a:lnTo>
                      <a:pt x="1164" y="50"/>
                    </a:lnTo>
                    <a:lnTo>
                      <a:pt x="1294" y="0"/>
                    </a:lnTo>
                    <a:lnTo>
                      <a:pt x="1424" y="0"/>
                    </a:lnTo>
                    <a:lnTo>
                      <a:pt x="1596" y="50"/>
                    </a:lnTo>
                    <a:lnTo>
                      <a:pt x="1639" y="149"/>
                    </a:lnTo>
                    <a:lnTo>
                      <a:pt x="1702" y="215"/>
                    </a:lnTo>
                    <a:lnTo>
                      <a:pt x="1768" y="248"/>
                    </a:lnTo>
                    <a:lnTo>
                      <a:pt x="1874" y="247"/>
                    </a:lnTo>
                    <a:lnTo>
                      <a:pt x="2041" y="381"/>
                    </a:lnTo>
                    <a:lnTo>
                      <a:pt x="2200" y="495"/>
                    </a:lnTo>
                    <a:lnTo>
                      <a:pt x="2329" y="594"/>
                    </a:lnTo>
                    <a:lnTo>
                      <a:pt x="2459" y="644"/>
                    </a:lnTo>
                    <a:lnTo>
                      <a:pt x="2545" y="693"/>
                    </a:lnTo>
                    <a:lnTo>
                      <a:pt x="2600" y="730"/>
                    </a:lnTo>
                    <a:lnTo>
                      <a:pt x="2580" y="810"/>
                    </a:lnTo>
                    <a:lnTo>
                      <a:pt x="2524" y="874"/>
                    </a:lnTo>
                    <a:lnTo>
                      <a:pt x="2462" y="953"/>
                    </a:lnTo>
                    <a:lnTo>
                      <a:pt x="2329" y="990"/>
                    </a:lnTo>
                    <a:lnTo>
                      <a:pt x="2200" y="842"/>
                    </a:lnTo>
                    <a:lnTo>
                      <a:pt x="2070" y="743"/>
                    </a:lnTo>
                    <a:lnTo>
                      <a:pt x="2006" y="730"/>
                    </a:lnTo>
                    <a:lnTo>
                      <a:pt x="1898" y="743"/>
                    </a:lnTo>
                    <a:lnTo>
                      <a:pt x="1855" y="693"/>
                    </a:lnTo>
                    <a:lnTo>
                      <a:pt x="1768" y="644"/>
                    </a:lnTo>
                    <a:lnTo>
                      <a:pt x="1667" y="667"/>
                    </a:lnTo>
                    <a:lnTo>
                      <a:pt x="1632" y="739"/>
                    </a:lnTo>
                    <a:lnTo>
                      <a:pt x="1625" y="818"/>
                    </a:lnTo>
                    <a:lnTo>
                      <a:pt x="1639" y="891"/>
                    </a:lnTo>
                    <a:lnTo>
                      <a:pt x="1639" y="990"/>
                    </a:lnTo>
                    <a:lnTo>
                      <a:pt x="1625" y="1088"/>
                    </a:lnTo>
                    <a:lnTo>
                      <a:pt x="1596" y="1188"/>
                    </a:lnTo>
                    <a:lnTo>
                      <a:pt x="1507" y="1233"/>
                    </a:lnTo>
                    <a:lnTo>
                      <a:pt x="1381" y="1281"/>
                    </a:lnTo>
                    <a:lnTo>
                      <a:pt x="1246" y="1385"/>
                    </a:lnTo>
                    <a:lnTo>
                      <a:pt x="1148" y="1406"/>
                    </a:lnTo>
                    <a:lnTo>
                      <a:pt x="1071" y="1437"/>
                    </a:lnTo>
                    <a:lnTo>
                      <a:pt x="1029" y="1587"/>
                    </a:lnTo>
                    <a:lnTo>
                      <a:pt x="1052" y="1692"/>
                    </a:lnTo>
                    <a:lnTo>
                      <a:pt x="1073" y="1771"/>
                    </a:lnTo>
                    <a:lnTo>
                      <a:pt x="1073" y="1898"/>
                    </a:lnTo>
                    <a:lnTo>
                      <a:pt x="1093" y="1953"/>
                    </a:lnTo>
                    <a:lnTo>
                      <a:pt x="1156" y="2017"/>
                    </a:lnTo>
                    <a:lnTo>
                      <a:pt x="1207" y="2080"/>
                    </a:lnTo>
                    <a:lnTo>
                      <a:pt x="1218" y="2176"/>
                    </a:lnTo>
                    <a:lnTo>
                      <a:pt x="1219" y="2268"/>
                    </a:lnTo>
                    <a:lnTo>
                      <a:pt x="1167" y="2331"/>
                    </a:lnTo>
                    <a:lnTo>
                      <a:pt x="1128" y="2398"/>
                    </a:lnTo>
                    <a:lnTo>
                      <a:pt x="1071" y="2427"/>
                    </a:lnTo>
                    <a:lnTo>
                      <a:pt x="1030" y="2478"/>
                    </a:lnTo>
                    <a:lnTo>
                      <a:pt x="1045" y="2581"/>
                    </a:lnTo>
                    <a:lnTo>
                      <a:pt x="1126" y="2624"/>
                    </a:lnTo>
                    <a:lnTo>
                      <a:pt x="1084" y="2721"/>
                    </a:lnTo>
                    <a:lnTo>
                      <a:pt x="996" y="2774"/>
                    </a:lnTo>
                    <a:lnTo>
                      <a:pt x="913" y="2868"/>
                    </a:lnTo>
                    <a:lnTo>
                      <a:pt x="801" y="2879"/>
                    </a:lnTo>
                    <a:lnTo>
                      <a:pt x="745" y="2777"/>
                    </a:lnTo>
                    <a:lnTo>
                      <a:pt x="666" y="2660"/>
                    </a:lnTo>
                    <a:lnTo>
                      <a:pt x="540" y="2742"/>
                    </a:lnTo>
                    <a:lnTo>
                      <a:pt x="438" y="2720"/>
                    </a:lnTo>
                    <a:lnTo>
                      <a:pt x="349" y="2792"/>
                    </a:lnTo>
                    <a:lnTo>
                      <a:pt x="256" y="2843"/>
                    </a:lnTo>
                    <a:lnTo>
                      <a:pt x="177" y="2919"/>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18" name="Freeform 65">
                <a:extLst>
                  <a:ext uri="{FF2B5EF4-FFF2-40B4-BE49-F238E27FC236}">
                    <a16:creationId xmlns:a16="http://schemas.microsoft.com/office/drawing/2014/main" id="{84C549C1-7206-1F46-AF66-DC18DF017C8A}"/>
                  </a:ext>
                </a:extLst>
              </p:cNvPr>
              <p:cNvSpPr>
                <a:spLocks/>
              </p:cNvSpPr>
              <p:nvPr/>
            </p:nvSpPr>
            <p:spPr bwMode="auto">
              <a:xfrm>
                <a:off x="2620970" y="1905234"/>
                <a:ext cx="489848" cy="647243"/>
              </a:xfrm>
              <a:custGeom>
                <a:avLst/>
                <a:gdLst>
                  <a:gd name="T0" fmla="*/ 2 w 1990"/>
                  <a:gd name="T1" fmla="*/ 1479 h 2970"/>
                  <a:gd name="T2" fmla="*/ 96 w 1990"/>
                  <a:gd name="T3" fmla="*/ 1402 h 2970"/>
                  <a:gd name="T4" fmla="*/ 191 w 1990"/>
                  <a:gd name="T5" fmla="*/ 1275 h 2970"/>
                  <a:gd name="T6" fmla="*/ 174 w 1990"/>
                  <a:gd name="T7" fmla="*/ 1082 h 2970"/>
                  <a:gd name="T8" fmla="*/ 58 w 1990"/>
                  <a:gd name="T9" fmla="*/ 955 h 2970"/>
                  <a:gd name="T10" fmla="*/ 40 w 1990"/>
                  <a:gd name="T11" fmla="*/ 774 h 2970"/>
                  <a:gd name="T12" fmla="*/ 0 w 1990"/>
                  <a:gd name="T13" fmla="*/ 589 h 2970"/>
                  <a:gd name="T14" fmla="*/ 118 w 1990"/>
                  <a:gd name="T15" fmla="*/ 409 h 2970"/>
                  <a:gd name="T16" fmla="*/ 349 w 1990"/>
                  <a:gd name="T17" fmla="*/ 289 h 2970"/>
                  <a:gd name="T18" fmla="*/ 566 w 1990"/>
                  <a:gd name="T19" fmla="*/ 190 h 2970"/>
                  <a:gd name="T20" fmla="*/ 606 w 1990"/>
                  <a:gd name="T21" fmla="*/ 0 h 2970"/>
                  <a:gd name="T22" fmla="*/ 766 w 1990"/>
                  <a:gd name="T23" fmla="*/ 107 h 2970"/>
                  <a:gd name="T24" fmla="*/ 926 w 1990"/>
                  <a:gd name="T25" fmla="*/ 18 h 2970"/>
                  <a:gd name="T26" fmla="*/ 1092 w 1990"/>
                  <a:gd name="T27" fmla="*/ 43 h 2970"/>
                  <a:gd name="T28" fmla="*/ 1271 w 1990"/>
                  <a:gd name="T29" fmla="*/ 175 h 2970"/>
                  <a:gd name="T30" fmla="*/ 1351 w 1990"/>
                  <a:gd name="T31" fmla="*/ 390 h 2970"/>
                  <a:gd name="T32" fmla="*/ 1481 w 1990"/>
                  <a:gd name="T33" fmla="*/ 539 h 2970"/>
                  <a:gd name="T34" fmla="*/ 1524 w 1990"/>
                  <a:gd name="T35" fmla="*/ 638 h 2970"/>
                  <a:gd name="T36" fmla="*/ 1622 w 1990"/>
                  <a:gd name="T37" fmla="*/ 811 h 2970"/>
                  <a:gd name="T38" fmla="*/ 1869 w 1990"/>
                  <a:gd name="T39" fmla="*/ 788 h 2970"/>
                  <a:gd name="T40" fmla="*/ 1869 w 1990"/>
                  <a:gd name="T41" fmla="*/ 936 h 2970"/>
                  <a:gd name="T42" fmla="*/ 1783 w 1990"/>
                  <a:gd name="T43" fmla="*/ 1036 h 2970"/>
                  <a:gd name="T44" fmla="*/ 1844 w 1990"/>
                  <a:gd name="T45" fmla="*/ 1234 h 2970"/>
                  <a:gd name="T46" fmla="*/ 1956 w 1990"/>
                  <a:gd name="T47" fmla="*/ 1283 h 2970"/>
                  <a:gd name="T48" fmla="*/ 1976 w 1990"/>
                  <a:gd name="T49" fmla="*/ 1432 h 2970"/>
                  <a:gd name="T50" fmla="*/ 1904 w 1990"/>
                  <a:gd name="T51" fmla="*/ 1578 h 2970"/>
                  <a:gd name="T52" fmla="*/ 1826 w 1990"/>
                  <a:gd name="T53" fmla="*/ 1680 h 2970"/>
                  <a:gd name="T54" fmla="*/ 1783 w 1990"/>
                  <a:gd name="T55" fmla="*/ 1828 h 2970"/>
                  <a:gd name="T56" fmla="*/ 1610 w 1990"/>
                  <a:gd name="T57" fmla="*/ 1878 h 2970"/>
                  <a:gd name="T58" fmla="*/ 1481 w 1990"/>
                  <a:gd name="T59" fmla="*/ 1977 h 2970"/>
                  <a:gd name="T60" fmla="*/ 1371 w 1990"/>
                  <a:gd name="T61" fmla="*/ 2089 h 2970"/>
                  <a:gd name="T62" fmla="*/ 1276 w 1990"/>
                  <a:gd name="T63" fmla="*/ 2230 h 2970"/>
                  <a:gd name="T64" fmla="*/ 1349 w 1990"/>
                  <a:gd name="T65" fmla="*/ 2329 h 2970"/>
                  <a:gd name="T66" fmla="*/ 1367 w 1990"/>
                  <a:gd name="T67" fmla="*/ 2449 h 2970"/>
                  <a:gd name="T68" fmla="*/ 1317 w 1990"/>
                  <a:gd name="T69" fmla="*/ 2580 h 2970"/>
                  <a:gd name="T70" fmla="*/ 1380 w 1990"/>
                  <a:gd name="T71" fmla="*/ 2736 h 2970"/>
                  <a:gd name="T72" fmla="*/ 1308 w 1990"/>
                  <a:gd name="T73" fmla="*/ 2872 h 2970"/>
                  <a:gd name="T74" fmla="*/ 1189 w 1990"/>
                  <a:gd name="T75" fmla="*/ 2887 h 2970"/>
                  <a:gd name="T76" fmla="*/ 1050 w 1990"/>
                  <a:gd name="T77" fmla="*/ 2824 h 2970"/>
                  <a:gd name="T78" fmla="*/ 1007 w 1990"/>
                  <a:gd name="T79" fmla="*/ 2367 h 2970"/>
                  <a:gd name="T80" fmla="*/ 998 w 1990"/>
                  <a:gd name="T81" fmla="*/ 2135 h 2970"/>
                  <a:gd name="T82" fmla="*/ 831 w 1990"/>
                  <a:gd name="T83" fmla="*/ 1926 h 2970"/>
                  <a:gd name="T84" fmla="*/ 618 w 1990"/>
                  <a:gd name="T85" fmla="*/ 1681 h 2970"/>
                  <a:gd name="T86" fmla="*/ 408 w 1990"/>
                  <a:gd name="T87" fmla="*/ 1590 h 2970"/>
                  <a:gd name="T88" fmla="*/ 227 w 1990"/>
                  <a:gd name="T89" fmla="*/ 1680 h 2970"/>
                  <a:gd name="T90" fmla="*/ 13 w 1990"/>
                  <a:gd name="T91" fmla="*/ 1586 h 2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0" h="2970">
                    <a:moveTo>
                      <a:pt x="13" y="1586"/>
                    </a:moveTo>
                    <a:lnTo>
                      <a:pt x="2" y="1479"/>
                    </a:lnTo>
                    <a:lnTo>
                      <a:pt x="45" y="1429"/>
                    </a:lnTo>
                    <a:lnTo>
                      <a:pt x="96" y="1402"/>
                    </a:lnTo>
                    <a:lnTo>
                      <a:pt x="141" y="1333"/>
                    </a:lnTo>
                    <a:lnTo>
                      <a:pt x="191" y="1275"/>
                    </a:lnTo>
                    <a:lnTo>
                      <a:pt x="186" y="1184"/>
                    </a:lnTo>
                    <a:lnTo>
                      <a:pt x="174" y="1082"/>
                    </a:lnTo>
                    <a:lnTo>
                      <a:pt x="124" y="1024"/>
                    </a:lnTo>
                    <a:lnTo>
                      <a:pt x="58" y="955"/>
                    </a:lnTo>
                    <a:lnTo>
                      <a:pt x="39" y="900"/>
                    </a:lnTo>
                    <a:lnTo>
                      <a:pt x="40" y="774"/>
                    </a:lnTo>
                    <a:lnTo>
                      <a:pt x="17" y="691"/>
                    </a:lnTo>
                    <a:lnTo>
                      <a:pt x="0" y="589"/>
                    </a:lnTo>
                    <a:lnTo>
                      <a:pt x="43" y="440"/>
                    </a:lnTo>
                    <a:lnTo>
                      <a:pt x="118" y="409"/>
                    </a:lnTo>
                    <a:lnTo>
                      <a:pt x="218" y="389"/>
                    </a:lnTo>
                    <a:lnTo>
                      <a:pt x="349" y="289"/>
                    </a:lnTo>
                    <a:lnTo>
                      <a:pt x="479" y="239"/>
                    </a:lnTo>
                    <a:lnTo>
                      <a:pt x="566" y="190"/>
                    </a:lnTo>
                    <a:lnTo>
                      <a:pt x="595" y="86"/>
                    </a:lnTo>
                    <a:lnTo>
                      <a:pt x="606" y="0"/>
                    </a:lnTo>
                    <a:lnTo>
                      <a:pt x="702" y="93"/>
                    </a:lnTo>
                    <a:lnTo>
                      <a:pt x="766" y="107"/>
                    </a:lnTo>
                    <a:lnTo>
                      <a:pt x="832" y="43"/>
                    </a:lnTo>
                    <a:lnTo>
                      <a:pt x="926" y="18"/>
                    </a:lnTo>
                    <a:lnTo>
                      <a:pt x="1003" y="18"/>
                    </a:lnTo>
                    <a:lnTo>
                      <a:pt x="1092" y="43"/>
                    </a:lnTo>
                    <a:lnTo>
                      <a:pt x="1194" y="70"/>
                    </a:lnTo>
                    <a:lnTo>
                      <a:pt x="1271" y="175"/>
                    </a:lnTo>
                    <a:lnTo>
                      <a:pt x="1290" y="295"/>
                    </a:lnTo>
                    <a:lnTo>
                      <a:pt x="1351" y="390"/>
                    </a:lnTo>
                    <a:lnTo>
                      <a:pt x="1437" y="489"/>
                    </a:lnTo>
                    <a:lnTo>
                      <a:pt x="1481" y="539"/>
                    </a:lnTo>
                    <a:lnTo>
                      <a:pt x="1481" y="589"/>
                    </a:lnTo>
                    <a:lnTo>
                      <a:pt x="1524" y="638"/>
                    </a:lnTo>
                    <a:lnTo>
                      <a:pt x="1549" y="717"/>
                    </a:lnTo>
                    <a:lnTo>
                      <a:pt x="1622" y="811"/>
                    </a:lnTo>
                    <a:lnTo>
                      <a:pt x="1776" y="764"/>
                    </a:lnTo>
                    <a:lnTo>
                      <a:pt x="1869" y="788"/>
                    </a:lnTo>
                    <a:lnTo>
                      <a:pt x="1908" y="884"/>
                    </a:lnTo>
                    <a:lnTo>
                      <a:pt x="1869" y="936"/>
                    </a:lnTo>
                    <a:lnTo>
                      <a:pt x="1826" y="986"/>
                    </a:lnTo>
                    <a:lnTo>
                      <a:pt x="1783" y="1036"/>
                    </a:lnTo>
                    <a:lnTo>
                      <a:pt x="1783" y="1135"/>
                    </a:lnTo>
                    <a:lnTo>
                      <a:pt x="1844" y="1234"/>
                    </a:lnTo>
                    <a:lnTo>
                      <a:pt x="1922" y="1249"/>
                    </a:lnTo>
                    <a:lnTo>
                      <a:pt x="1956" y="1283"/>
                    </a:lnTo>
                    <a:lnTo>
                      <a:pt x="1990" y="1364"/>
                    </a:lnTo>
                    <a:lnTo>
                      <a:pt x="1976" y="1432"/>
                    </a:lnTo>
                    <a:lnTo>
                      <a:pt x="1956" y="1482"/>
                    </a:lnTo>
                    <a:lnTo>
                      <a:pt x="1904" y="1578"/>
                    </a:lnTo>
                    <a:lnTo>
                      <a:pt x="1869" y="1630"/>
                    </a:lnTo>
                    <a:lnTo>
                      <a:pt x="1826" y="1680"/>
                    </a:lnTo>
                    <a:lnTo>
                      <a:pt x="1863" y="1802"/>
                    </a:lnTo>
                    <a:lnTo>
                      <a:pt x="1783" y="1828"/>
                    </a:lnTo>
                    <a:lnTo>
                      <a:pt x="1697" y="1828"/>
                    </a:lnTo>
                    <a:lnTo>
                      <a:pt x="1610" y="1878"/>
                    </a:lnTo>
                    <a:lnTo>
                      <a:pt x="1524" y="1928"/>
                    </a:lnTo>
                    <a:lnTo>
                      <a:pt x="1481" y="1977"/>
                    </a:lnTo>
                    <a:lnTo>
                      <a:pt x="1437" y="2027"/>
                    </a:lnTo>
                    <a:lnTo>
                      <a:pt x="1371" y="2089"/>
                    </a:lnTo>
                    <a:lnTo>
                      <a:pt x="1326" y="2173"/>
                    </a:lnTo>
                    <a:lnTo>
                      <a:pt x="1276" y="2230"/>
                    </a:lnTo>
                    <a:lnTo>
                      <a:pt x="1308" y="2275"/>
                    </a:lnTo>
                    <a:lnTo>
                      <a:pt x="1349" y="2329"/>
                    </a:lnTo>
                    <a:lnTo>
                      <a:pt x="1380" y="2381"/>
                    </a:lnTo>
                    <a:lnTo>
                      <a:pt x="1367" y="2449"/>
                    </a:lnTo>
                    <a:lnTo>
                      <a:pt x="1344" y="2517"/>
                    </a:lnTo>
                    <a:lnTo>
                      <a:pt x="1317" y="2580"/>
                    </a:lnTo>
                    <a:lnTo>
                      <a:pt x="1353" y="2668"/>
                    </a:lnTo>
                    <a:lnTo>
                      <a:pt x="1380" y="2736"/>
                    </a:lnTo>
                    <a:lnTo>
                      <a:pt x="1358" y="2809"/>
                    </a:lnTo>
                    <a:lnTo>
                      <a:pt x="1308" y="2872"/>
                    </a:lnTo>
                    <a:lnTo>
                      <a:pt x="1266" y="2970"/>
                    </a:lnTo>
                    <a:lnTo>
                      <a:pt x="1189" y="2887"/>
                    </a:lnTo>
                    <a:lnTo>
                      <a:pt x="1093" y="2872"/>
                    </a:lnTo>
                    <a:lnTo>
                      <a:pt x="1050" y="2824"/>
                    </a:lnTo>
                    <a:lnTo>
                      <a:pt x="1005" y="2720"/>
                    </a:lnTo>
                    <a:lnTo>
                      <a:pt x="1007" y="2367"/>
                    </a:lnTo>
                    <a:lnTo>
                      <a:pt x="1017" y="2227"/>
                    </a:lnTo>
                    <a:lnTo>
                      <a:pt x="998" y="2135"/>
                    </a:lnTo>
                    <a:lnTo>
                      <a:pt x="925" y="2034"/>
                    </a:lnTo>
                    <a:lnTo>
                      <a:pt x="831" y="1926"/>
                    </a:lnTo>
                    <a:lnTo>
                      <a:pt x="699" y="1873"/>
                    </a:lnTo>
                    <a:lnTo>
                      <a:pt x="618" y="1681"/>
                    </a:lnTo>
                    <a:lnTo>
                      <a:pt x="533" y="1627"/>
                    </a:lnTo>
                    <a:lnTo>
                      <a:pt x="408" y="1590"/>
                    </a:lnTo>
                    <a:lnTo>
                      <a:pt x="308" y="1639"/>
                    </a:lnTo>
                    <a:lnTo>
                      <a:pt x="227" y="1680"/>
                    </a:lnTo>
                    <a:lnTo>
                      <a:pt x="98" y="1629"/>
                    </a:lnTo>
                    <a:lnTo>
                      <a:pt x="13" y="1586"/>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19" name="Freeform 66">
                <a:extLst>
                  <a:ext uri="{FF2B5EF4-FFF2-40B4-BE49-F238E27FC236}">
                    <a16:creationId xmlns:a16="http://schemas.microsoft.com/office/drawing/2014/main" id="{2B2F615A-8673-7C4F-8CEC-91E2A389A53F}"/>
                  </a:ext>
                </a:extLst>
              </p:cNvPr>
              <p:cNvSpPr>
                <a:spLocks/>
              </p:cNvSpPr>
              <p:nvPr/>
            </p:nvSpPr>
            <p:spPr bwMode="auto">
              <a:xfrm>
                <a:off x="2767433" y="1771209"/>
                <a:ext cx="700310" cy="659229"/>
              </a:xfrm>
              <a:custGeom>
                <a:avLst/>
                <a:gdLst>
                  <a:gd name="T0" fmla="*/ 705 w 2847"/>
                  <a:gd name="T1" fmla="*/ 607 h 3025"/>
                  <a:gd name="T2" fmla="*/ 447 w 2847"/>
                  <a:gd name="T3" fmla="*/ 363 h 3025"/>
                  <a:gd name="T4" fmla="*/ 278 w 2847"/>
                  <a:gd name="T5" fmla="*/ 364 h 3025"/>
                  <a:gd name="T6" fmla="*/ 147 w 2847"/>
                  <a:gd name="T7" fmla="*/ 263 h 3025"/>
                  <a:gd name="T8" fmla="*/ 8 w 2847"/>
                  <a:gd name="T9" fmla="*/ 364 h 3025"/>
                  <a:gd name="T10" fmla="*/ 18 w 2847"/>
                  <a:gd name="T11" fmla="*/ 519 h 3025"/>
                  <a:gd name="T12" fmla="*/ 115 w 2847"/>
                  <a:gd name="T13" fmla="*/ 712 h 3025"/>
                  <a:gd name="T14" fmla="*/ 237 w 2847"/>
                  <a:gd name="T15" fmla="*/ 660 h 3025"/>
                  <a:gd name="T16" fmla="*/ 415 w 2847"/>
                  <a:gd name="T17" fmla="*/ 636 h 3025"/>
                  <a:gd name="T18" fmla="*/ 677 w 2847"/>
                  <a:gd name="T19" fmla="*/ 793 h 3025"/>
                  <a:gd name="T20" fmla="*/ 760 w 2847"/>
                  <a:gd name="T21" fmla="*/ 1007 h 3025"/>
                  <a:gd name="T22" fmla="*/ 884 w 2847"/>
                  <a:gd name="T23" fmla="*/ 1203 h 3025"/>
                  <a:gd name="T24" fmla="*/ 954 w 2847"/>
                  <a:gd name="T25" fmla="*/ 1332 h 3025"/>
                  <a:gd name="T26" fmla="*/ 1179 w 2847"/>
                  <a:gd name="T27" fmla="*/ 1381 h 3025"/>
                  <a:gd name="T28" fmla="*/ 1316 w 2847"/>
                  <a:gd name="T29" fmla="*/ 1500 h 3025"/>
                  <a:gd name="T30" fmla="*/ 1187 w 2847"/>
                  <a:gd name="T31" fmla="*/ 1651 h 3025"/>
                  <a:gd name="T32" fmla="*/ 1254 w 2847"/>
                  <a:gd name="T33" fmla="*/ 1852 h 3025"/>
                  <a:gd name="T34" fmla="*/ 1366 w 2847"/>
                  <a:gd name="T35" fmla="*/ 1901 h 3025"/>
                  <a:gd name="T36" fmla="*/ 1383 w 2847"/>
                  <a:gd name="T37" fmla="*/ 2038 h 3025"/>
                  <a:gd name="T38" fmla="*/ 1322 w 2847"/>
                  <a:gd name="T39" fmla="*/ 2173 h 3025"/>
                  <a:gd name="T40" fmla="*/ 1232 w 2847"/>
                  <a:gd name="T41" fmla="*/ 2296 h 3025"/>
                  <a:gd name="T42" fmla="*/ 1380 w 2847"/>
                  <a:gd name="T43" fmla="*/ 2436 h 3025"/>
                  <a:gd name="T44" fmla="*/ 1552 w 2847"/>
                  <a:gd name="T45" fmla="*/ 2485 h 3025"/>
                  <a:gd name="T46" fmla="*/ 1869 w 2847"/>
                  <a:gd name="T47" fmla="*/ 2608 h 3025"/>
                  <a:gd name="T48" fmla="*/ 1960 w 2847"/>
                  <a:gd name="T49" fmla="*/ 2802 h 3025"/>
                  <a:gd name="T50" fmla="*/ 2032 w 2847"/>
                  <a:gd name="T51" fmla="*/ 2983 h 3025"/>
                  <a:gd name="T52" fmla="*/ 2171 w 2847"/>
                  <a:gd name="T53" fmla="*/ 2949 h 3025"/>
                  <a:gd name="T54" fmla="*/ 2413 w 2847"/>
                  <a:gd name="T55" fmla="*/ 2802 h 3025"/>
                  <a:gd name="T56" fmla="*/ 2522 w 2847"/>
                  <a:gd name="T57" fmla="*/ 2580 h 3025"/>
                  <a:gd name="T58" fmla="*/ 2286 w 2847"/>
                  <a:gd name="T59" fmla="*/ 2584 h 3025"/>
                  <a:gd name="T60" fmla="*/ 2135 w 2847"/>
                  <a:gd name="T61" fmla="*/ 2510 h 3025"/>
                  <a:gd name="T62" fmla="*/ 2044 w 2847"/>
                  <a:gd name="T63" fmla="*/ 2323 h 3025"/>
                  <a:gd name="T64" fmla="*/ 1897 w 2847"/>
                  <a:gd name="T65" fmla="*/ 2187 h 3025"/>
                  <a:gd name="T66" fmla="*/ 1917 w 2847"/>
                  <a:gd name="T67" fmla="*/ 2010 h 3025"/>
                  <a:gd name="T68" fmla="*/ 1832 w 2847"/>
                  <a:gd name="T69" fmla="*/ 1885 h 3025"/>
                  <a:gd name="T70" fmla="*/ 1768 w 2847"/>
                  <a:gd name="T71" fmla="*/ 1741 h 3025"/>
                  <a:gd name="T72" fmla="*/ 2070 w 2847"/>
                  <a:gd name="T73" fmla="*/ 1543 h 3025"/>
                  <a:gd name="T74" fmla="*/ 2286 w 2847"/>
                  <a:gd name="T75" fmla="*/ 1493 h 3025"/>
                  <a:gd name="T76" fmla="*/ 2373 w 2847"/>
                  <a:gd name="T77" fmla="*/ 1246 h 3025"/>
                  <a:gd name="T78" fmla="*/ 2359 w 2847"/>
                  <a:gd name="T79" fmla="*/ 1036 h 3025"/>
                  <a:gd name="T80" fmla="*/ 2522 w 2847"/>
                  <a:gd name="T81" fmla="*/ 883 h 3025"/>
                  <a:gd name="T82" fmla="*/ 2722 w 2847"/>
                  <a:gd name="T83" fmla="*/ 848 h 3025"/>
                  <a:gd name="T84" fmla="*/ 2758 w 2847"/>
                  <a:gd name="T85" fmla="*/ 695 h 3025"/>
                  <a:gd name="T86" fmla="*/ 2771 w 2847"/>
                  <a:gd name="T87" fmla="*/ 431 h 3025"/>
                  <a:gd name="T88" fmla="*/ 2565 w 2847"/>
                  <a:gd name="T89" fmla="*/ 292 h 3025"/>
                  <a:gd name="T90" fmla="*/ 2373 w 2847"/>
                  <a:gd name="T91" fmla="*/ 155 h 3025"/>
                  <a:gd name="T92" fmla="*/ 2341 w 2847"/>
                  <a:gd name="T93" fmla="*/ 0 h 3025"/>
                  <a:gd name="T94" fmla="*/ 2159 w 2847"/>
                  <a:gd name="T95" fmla="*/ 97 h 3025"/>
                  <a:gd name="T96" fmla="*/ 2075 w 2847"/>
                  <a:gd name="T97" fmla="*/ 243 h 3025"/>
                  <a:gd name="T98" fmla="*/ 2002 w 2847"/>
                  <a:gd name="T99" fmla="*/ 376 h 3025"/>
                  <a:gd name="T100" fmla="*/ 1854 w 2847"/>
                  <a:gd name="T101" fmla="*/ 353 h 3025"/>
                  <a:gd name="T102" fmla="*/ 1596 w 2847"/>
                  <a:gd name="T103" fmla="*/ 353 h 3025"/>
                  <a:gd name="T104" fmla="*/ 1294 w 2847"/>
                  <a:gd name="T105" fmla="*/ 254 h 3025"/>
                  <a:gd name="T106" fmla="*/ 981 w 2847"/>
                  <a:gd name="T107" fmla="*/ 349 h 3025"/>
                  <a:gd name="T108" fmla="*/ 899 w 2847"/>
                  <a:gd name="T109" fmla="*/ 49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47" h="3025">
                    <a:moveTo>
                      <a:pt x="840" y="573"/>
                    </a:moveTo>
                    <a:lnTo>
                      <a:pt x="705" y="607"/>
                    </a:lnTo>
                    <a:lnTo>
                      <a:pt x="576" y="463"/>
                    </a:lnTo>
                    <a:lnTo>
                      <a:pt x="447" y="363"/>
                    </a:lnTo>
                    <a:lnTo>
                      <a:pt x="387" y="349"/>
                    </a:lnTo>
                    <a:lnTo>
                      <a:pt x="278" y="364"/>
                    </a:lnTo>
                    <a:lnTo>
                      <a:pt x="234" y="312"/>
                    </a:lnTo>
                    <a:lnTo>
                      <a:pt x="147" y="263"/>
                    </a:lnTo>
                    <a:lnTo>
                      <a:pt x="42" y="289"/>
                    </a:lnTo>
                    <a:lnTo>
                      <a:pt x="8" y="364"/>
                    </a:lnTo>
                    <a:lnTo>
                      <a:pt x="0" y="445"/>
                    </a:lnTo>
                    <a:lnTo>
                      <a:pt x="18" y="519"/>
                    </a:lnTo>
                    <a:lnTo>
                      <a:pt x="14" y="616"/>
                    </a:lnTo>
                    <a:lnTo>
                      <a:pt x="115" y="712"/>
                    </a:lnTo>
                    <a:lnTo>
                      <a:pt x="171" y="720"/>
                    </a:lnTo>
                    <a:lnTo>
                      <a:pt x="237" y="660"/>
                    </a:lnTo>
                    <a:lnTo>
                      <a:pt x="326" y="634"/>
                    </a:lnTo>
                    <a:lnTo>
                      <a:pt x="415" y="636"/>
                    </a:lnTo>
                    <a:lnTo>
                      <a:pt x="607" y="690"/>
                    </a:lnTo>
                    <a:lnTo>
                      <a:pt x="677" y="793"/>
                    </a:lnTo>
                    <a:lnTo>
                      <a:pt x="695" y="913"/>
                    </a:lnTo>
                    <a:lnTo>
                      <a:pt x="760" y="1007"/>
                    </a:lnTo>
                    <a:lnTo>
                      <a:pt x="890" y="1155"/>
                    </a:lnTo>
                    <a:lnTo>
                      <a:pt x="884" y="1203"/>
                    </a:lnTo>
                    <a:lnTo>
                      <a:pt x="929" y="1255"/>
                    </a:lnTo>
                    <a:lnTo>
                      <a:pt x="954" y="1332"/>
                    </a:lnTo>
                    <a:lnTo>
                      <a:pt x="1028" y="1428"/>
                    </a:lnTo>
                    <a:lnTo>
                      <a:pt x="1179" y="1381"/>
                    </a:lnTo>
                    <a:lnTo>
                      <a:pt x="1279" y="1406"/>
                    </a:lnTo>
                    <a:lnTo>
                      <a:pt x="1316" y="1500"/>
                    </a:lnTo>
                    <a:lnTo>
                      <a:pt x="1245" y="1590"/>
                    </a:lnTo>
                    <a:lnTo>
                      <a:pt x="1187" y="1651"/>
                    </a:lnTo>
                    <a:lnTo>
                      <a:pt x="1187" y="1746"/>
                    </a:lnTo>
                    <a:lnTo>
                      <a:pt x="1254" y="1852"/>
                    </a:lnTo>
                    <a:lnTo>
                      <a:pt x="1329" y="1866"/>
                    </a:lnTo>
                    <a:lnTo>
                      <a:pt x="1366" y="1901"/>
                    </a:lnTo>
                    <a:lnTo>
                      <a:pt x="1397" y="1980"/>
                    </a:lnTo>
                    <a:lnTo>
                      <a:pt x="1383" y="2038"/>
                    </a:lnTo>
                    <a:lnTo>
                      <a:pt x="1364" y="2095"/>
                    </a:lnTo>
                    <a:lnTo>
                      <a:pt x="1322" y="2173"/>
                    </a:lnTo>
                    <a:lnTo>
                      <a:pt x="1275" y="2247"/>
                    </a:lnTo>
                    <a:lnTo>
                      <a:pt x="1232" y="2296"/>
                    </a:lnTo>
                    <a:lnTo>
                      <a:pt x="1272" y="2419"/>
                    </a:lnTo>
                    <a:lnTo>
                      <a:pt x="1380" y="2436"/>
                    </a:lnTo>
                    <a:lnTo>
                      <a:pt x="1466" y="2485"/>
                    </a:lnTo>
                    <a:lnTo>
                      <a:pt x="1552" y="2485"/>
                    </a:lnTo>
                    <a:lnTo>
                      <a:pt x="1675" y="2573"/>
                    </a:lnTo>
                    <a:lnTo>
                      <a:pt x="1869" y="2608"/>
                    </a:lnTo>
                    <a:lnTo>
                      <a:pt x="1893" y="2691"/>
                    </a:lnTo>
                    <a:lnTo>
                      <a:pt x="1960" y="2802"/>
                    </a:lnTo>
                    <a:lnTo>
                      <a:pt x="2008" y="2879"/>
                    </a:lnTo>
                    <a:lnTo>
                      <a:pt x="2032" y="2983"/>
                    </a:lnTo>
                    <a:lnTo>
                      <a:pt x="2093" y="3025"/>
                    </a:lnTo>
                    <a:lnTo>
                      <a:pt x="2171" y="2949"/>
                    </a:lnTo>
                    <a:lnTo>
                      <a:pt x="2317" y="2949"/>
                    </a:lnTo>
                    <a:lnTo>
                      <a:pt x="2413" y="2802"/>
                    </a:lnTo>
                    <a:lnTo>
                      <a:pt x="2502" y="2683"/>
                    </a:lnTo>
                    <a:lnTo>
                      <a:pt x="2522" y="2580"/>
                    </a:lnTo>
                    <a:lnTo>
                      <a:pt x="2407" y="2559"/>
                    </a:lnTo>
                    <a:lnTo>
                      <a:pt x="2286" y="2584"/>
                    </a:lnTo>
                    <a:lnTo>
                      <a:pt x="2199" y="2584"/>
                    </a:lnTo>
                    <a:lnTo>
                      <a:pt x="2135" y="2510"/>
                    </a:lnTo>
                    <a:lnTo>
                      <a:pt x="2105" y="2371"/>
                    </a:lnTo>
                    <a:lnTo>
                      <a:pt x="2044" y="2323"/>
                    </a:lnTo>
                    <a:lnTo>
                      <a:pt x="2002" y="2253"/>
                    </a:lnTo>
                    <a:lnTo>
                      <a:pt x="1897" y="2187"/>
                    </a:lnTo>
                    <a:lnTo>
                      <a:pt x="1905" y="2093"/>
                    </a:lnTo>
                    <a:lnTo>
                      <a:pt x="1917" y="2010"/>
                    </a:lnTo>
                    <a:lnTo>
                      <a:pt x="1960" y="1926"/>
                    </a:lnTo>
                    <a:lnTo>
                      <a:pt x="1832" y="1885"/>
                    </a:lnTo>
                    <a:lnTo>
                      <a:pt x="1725" y="1840"/>
                    </a:lnTo>
                    <a:lnTo>
                      <a:pt x="1768" y="1741"/>
                    </a:lnTo>
                    <a:lnTo>
                      <a:pt x="1911" y="1641"/>
                    </a:lnTo>
                    <a:lnTo>
                      <a:pt x="2070" y="1543"/>
                    </a:lnTo>
                    <a:lnTo>
                      <a:pt x="2196" y="1537"/>
                    </a:lnTo>
                    <a:lnTo>
                      <a:pt x="2286" y="1493"/>
                    </a:lnTo>
                    <a:lnTo>
                      <a:pt x="2329" y="1394"/>
                    </a:lnTo>
                    <a:lnTo>
                      <a:pt x="2373" y="1246"/>
                    </a:lnTo>
                    <a:lnTo>
                      <a:pt x="2347" y="1147"/>
                    </a:lnTo>
                    <a:lnTo>
                      <a:pt x="2359" y="1036"/>
                    </a:lnTo>
                    <a:lnTo>
                      <a:pt x="2407" y="897"/>
                    </a:lnTo>
                    <a:lnTo>
                      <a:pt x="2522" y="883"/>
                    </a:lnTo>
                    <a:lnTo>
                      <a:pt x="2625" y="862"/>
                    </a:lnTo>
                    <a:lnTo>
                      <a:pt x="2722" y="848"/>
                    </a:lnTo>
                    <a:lnTo>
                      <a:pt x="2758" y="814"/>
                    </a:lnTo>
                    <a:lnTo>
                      <a:pt x="2758" y="695"/>
                    </a:lnTo>
                    <a:lnTo>
                      <a:pt x="2847" y="551"/>
                    </a:lnTo>
                    <a:lnTo>
                      <a:pt x="2771" y="431"/>
                    </a:lnTo>
                    <a:lnTo>
                      <a:pt x="2680" y="362"/>
                    </a:lnTo>
                    <a:lnTo>
                      <a:pt x="2565" y="292"/>
                    </a:lnTo>
                    <a:lnTo>
                      <a:pt x="2459" y="254"/>
                    </a:lnTo>
                    <a:lnTo>
                      <a:pt x="2373" y="155"/>
                    </a:lnTo>
                    <a:lnTo>
                      <a:pt x="2383" y="56"/>
                    </a:lnTo>
                    <a:lnTo>
                      <a:pt x="2341" y="0"/>
                    </a:lnTo>
                    <a:lnTo>
                      <a:pt x="2238" y="21"/>
                    </a:lnTo>
                    <a:lnTo>
                      <a:pt x="2159" y="97"/>
                    </a:lnTo>
                    <a:lnTo>
                      <a:pt x="2113" y="155"/>
                    </a:lnTo>
                    <a:lnTo>
                      <a:pt x="2075" y="243"/>
                    </a:lnTo>
                    <a:lnTo>
                      <a:pt x="2075" y="334"/>
                    </a:lnTo>
                    <a:lnTo>
                      <a:pt x="2002" y="376"/>
                    </a:lnTo>
                    <a:lnTo>
                      <a:pt x="1941" y="402"/>
                    </a:lnTo>
                    <a:lnTo>
                      <a:pt x="1854" y="353"/>
                    </a:lnTo>
                    <a:lnTo>
                      <a:pt x="1768" y="353"/>
                    </a:lnTo>
                    <a:lnTo>
                      <a:pt x="1596" y="353"/>
                    </a:lnTo>
                    <a:lnTo>
                      <a:pt x="1423" y="303"/>
                    </a:lnTo>
                    <a:lnTo>
                      <a:pt x="1294" y="254"/>
                    </a:lnTo>
                    <a:lnTo>
                      <a:pt x="1164" y="303"/>
                    </a:lnTo>
                    <a:lnTo>
                      <a:pt x="981" y="349"/>
                    </a:lnTo>
                    <a:lnTo>
                      <a:pt x="959" y="429"/>
                    </a:lnTo>
                    <a:lnTo>
                      <a:pt x="899" y="496"/>
                    </a:lnTo>
                    <a:lnTo>
                      <a:pt x="840" y="57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0" name="Freeform 67">
                <a:extLst>
                  <a:ext uri="{FF2B5EF4-FFF2-40B4-BE49-F238E27FC236}">
                    <a16:creationId xmlns:a16="http://schemas.microsoft.com/office/drawing/2014/main" id="{CD01742D-C4F1-AD43-B773-91F05F10289E}"/>
                  </a:ext>
                </a:extLst>
              </p:cNvPr>
              <p:cNvSpPr>
                <a:spLocks/>
              </p:cNvSpPr>
              <p:nvPr/>
            </p:nvSpPr>
            <p:spPr bwMode="auto">
              <a:xfrm>
                <a:off x="2932357" y="1948820"/>
                <a:ext cx="637542" cy="927279"/>
              </a:xfrm>
              <a:custGeom>
                <a:avLst/>
                <a:gdLst>
                  <a:gd name="T0" fmla="*/ 1617 w 2591"/>
                  <a:gd name="T1" fmla="*/ 1771 h 4258"/>
                  <a:gd name="T2" fmla="*/ 1431 w 2591"/>
                  <a:gd name="T3" fmla="*/ 1555 h 4258"/>
                  <a:gd name="T4" fmla="*/ 1227 w 2591"/>
                  <a:gd name="T5" fmla="*/ 1375 h 4258"/>
                  <a:gd name="T6" fmla="*/ 1287 w 2591"/>
                  <a:gd name="T7" fmla="*/ 1114 h 4258"/>
                  <a:gd name="T8" fmla="*/ 1101 w 2591"/>
                  <a:gd name="T9" fmla="*/ 925 h 4258"/>
                  <a:gd name="T10" fmla="*/ 1531 w 2591"/>
                  <a:gd name="T11" fmla="*/ 723 h 4258"/>
                  <a:gd name="T12" fmla="*/ 1699 w 2591"/>
                  <a:gd name="T13" fmla="*/ 428 h 4258"/>
                  <a:gd name="T14" fmla="*/ 1737 w 2591"/>
                  <a:gd name="T15" fmla="*/ 85 h 4258"/>
                  <a:gd name="T16" fmla="*/ 2050 w 2591"/>
                  <a:gd name="T17" fmla="*/ 36 h 4258"/>
                  <a:gd name="T18" fmla="*/ 2277 w 2591"/>
                  <a:gd name="T19" fmla="*/ 61 h 4258"/>
                  <a:gd name="T20" fmla="*/ 2359 w 2591"/>
                  <a:gd name="T21" fmla="*/ 456 h 4258"/>
                  <a:gd name="T22" fmla="*/ 2338 w 2591"/>
                  <a:gd name="T23" fmla="*/ 934 h 4258"/>
                  <a:gd name="T24" fmla="*/ 2467 w 2591"/>
                  <a:gd name="T25" fmla="*/ 1228 h 4258"/>
                  <a:gd name="T26" fmla="*/ 2462 w 2591"/>
                  <a:gd name="T27" fmla="*/ 1480 h 4258"/>
                  <a:gd name="T28" fmla="*/ 2524 w 2591"/>
                  <a:gd name="T29" fmla="*/ 1613 h 4258"/>
                  <a:gd name="T30" fmla="*/ 2548 w 2591"/>
                  <a:gd name="T31" fmla="*/ 1827 h 4258"/>
                  <a:gd name="T32" fmla="*/ 2332 w 2591"/>
                  <a:gd name="T33" fmla="*/ 1877 h 4258"/>
                  <a:gd name="T34" fmla="*/ 2160 w 2591"/>
                  <a:gd name="T35" fmla="*/ 2026 h 4258"/>
                  <a:gd name="T36" fmla="*/ 2160 w 2591"/>
                  <a:gd name="T37" fmla="*/ 2174 h 4258"/>
                  <a:gd name="T38" fmla="*/ 2117 w 2591"/>
                  <a:gd name="T39" fmla="*/ 2323 h 4258"/>
                  <a:gd name="T40" fmla="*/ 2030 w 2591"/>
                  <a:gd name="T41" fmla="*/ 2422 h 4258"/>
                  <a:gd name="T42" fmla="*/ 2030 w 2591"/>
                  <a:gd name="T43" fmla="*/ 2621 h 4258"/>
                  <a:gd name="T44" fmla="*/ 2117 w 2591"/>
                  <a:gd name="T45" fmla="*/ 2770 h 4258"/>
                  <a:gd name="T46" fmla="*/ 2289 w 2591"/>
                  <a:gd name="T47" fmla="*/ 2819 h 4258"/>
                  <a:gd name="T48" fmla="*/ 2375 w 2591"/>
                  <a:gd name="T49" fmla="*/ 3017 h 4258"/>
                  <a:gd name="T50" fmla="*/ 2419 w 2591"/>
                  <a:gd name="T51" fmla="*/ 3117 h 4258"/>
                  <a:gd name="T52" fmla="*/ 2375 w 2591"/>
                  <a:gd name="T53" fmla="*/ 3266 h 4258"/>
                  <a:gd name="T54" fmla="*/ 2246 w 2591"/>
                  <a:gd name="T55" fmla="*/ 3365 h 4258"/>
                  <a:gd name="T56" fmla="*/ 2332 w 2591"/>
                  <a:gd name="T57" fmla="*/ 3514 h 4258"/>
                  <a:gd name="T58" fmla="*/ 2505 w 2591"/>
                  <a:gd name="T59" fmla="*/ 3663 h 4258"/>
                  <a:gd name="T60" fmla="*/ 2548 w 2591"/>
                  <a:gd name="T61" fmla="*/ 3812 h 4258"/>
                  <a:gd name="T62" fmla="*/ 2505 w 2591"/>
                  <a:gd name="T63" fmla="*/ 4010 h 4258"/>
                  <a:gd name="T64" fmla="*/ 2324 w 2591"/>
                  <a:gd name="T65" fmla="*/ 4119 h 4258"/>
                  <a:gd name="T66" fmla="*/ 2043 w 2591"/>
                  <a:gd name="T67" fmla="*/ 4150 h 4258"/>
                  <a:gd name="T68" fmla="*/ 1870 w 2591"/>
                  <a:gd name="T69" fmla="*/ 3983 h 4258"/>
                  <a:gd name="T70" fmla="*/ 1642 w 2591"/>
                  <a:gd name="T71" fmla="*/ 3812 h 4258"/>
                  <a:gd name="T72" fmla="*/ 1426 w 2591"/>
                  <a:gd name="T73" fmla="*/ 3812 h 4258"/>
                  <a:gd name="T74" fmla="*/ 1298 w 2591"/>
                  <a:gd name="T75" fmla="*/ 3889 h 4258"/>
                  <a:gd name="T76" fmla="*/ 1210 w 2591"/>
                  <a:gd name="T77" fmla="*/ 4109 h 4258"/>
                  <a:gd name="T78" fmla="*/ 1038 w 2591"/>
                  <a:gd name="T79" fmla="*/ 4208 h 4258"/>
                  <a:gd name="T80" fmla="*/ 865 w 2591"/>
                  <a:gd name="T81" fmla="*/ 4159 h 4258"/>
                  <a:gd name="T82" fmla="*/ 690 w 2591"/>
                  <a:gd name="T83" fmla="*/ 3973 h 4258"/>
                  <a:gd name="T84" fmla="*/ 564 w 2591"/>
                  <a:gd name="T85" fmla="*/ 3713 h 4258"/>
                  <a:gd name="T86" fmla="*/ 433 w 2591"/>
                  <a:gd name="T87" fmla="*/ 3564 h 4258"/>
                  <a:gd name="T88" fmla="*/ 347 w 2591"/>
                  <a:gd name="T89" fmla="*/ 3365 h 4258"/>
                  <a:gd name="T90" fmla="*/ 261 w 2591"/>
                  <a:gd name="T91" fmla="*/ 3117 h 4258"/>
                  <a:gd name="T92" fmla="*/ 89 w 2591"/>
                  <a:gd name="T93" fmla="*/ 2918 h 4258"/>
                  <a:gd name="T94" fmla="*/ 27 w 2591"/>
                  <a:gd name="T95" fmla="*/ 2877 h 4258"/>
                  <a:gd name="T96" fmla="*/ 95 w 2591"/>
                  <a:gd name="T97" fmla="*/ 2610 h 4258"/>
                  <a:gd name="T98" fmla="*/ 86 w 2591"/>
                  <a:gd name="T99" fmla="*/ 2304 h 4258"/>
                  <a:gd name="T100" fmla="*/ 82 w 2591"/>
                  <a:gd name="T101" fmla="*/ 2125 h 4258"/>
                  <a:gd name="T102" fmla="*/ 107 w 2591"/>
                  <a:gd name="T103" fmla="*/ 1892 h 4258"/>
                  <a:gd name="T104" fmla="*/ 433 w 2591"/>
                  <a:gd name="T105" fmla="*/ 1628 h 4258"/>
                  <a:gd name="T106" fmla="*/ 704 w 2591"/>
                  <a:gd name="T107" fmla="*/ 1619 h 4258"/>
                  <a:gd name="T108" fmla="*/ 1005 w 2591"/>
                  <a:gd name="T109" fmla="*/ 1759 h 4258"/>
                  <a:gd name="T110" fmla="*/ 1336 w 2591"/>
                  <a:gd name="T111" fmla="*/ 2064 h 4258"/>
                  <a:gd name="T112" fmla="*/ 1501 w 2591"/>
                  <a:gd name="T113" fmla="*/ 2137 h 4258"/>
                  <a:gd name="T114" fmla="*/ 1833 w 2591"/>
                  <a:gd name="T115" fmla="*/ 1872 h 4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1" h="4258">
                    <a:moveTo>
                      <a:pt x="1851" y="1767"/>
                    </a:moveTo>
                    <a:lnTo>
                      <a:pt x="1741" y="1747"/>
                    </a:lnTo>
                    <a:lnTo>
                      <a:pt x="1617" y="1771"/>
                    </a:lnTo>
                    <a:lnTo>
                      <a:pt x="1527" y="1769"/>
                    </a:lnTo>
                    <a:lnTo>
                      <a:pt x="1463" y="1696"/>
                    </a:lnTo>
                    <a:lnTo>
                      <a:pt x="1431" y="1555"/>
                    </a:lnTo>
                    <a:lnTo>
                      <a:pt x="1368" y="1501"/>
                    </a:lnTo>
                    <a:lnTo>
                      <a:pt x="1329" y="1435"/>
                    </a:lnTo>
                    <a:lnTo>
                      <a:pt x="1227" y="1375"/>
                    </a:lnTo>
                    <a:lnTo>
                      <a:pt x="1232" y="1274"/>
                    </a:lnTo>
                    <a:lnTo>
                      <a:pt x="1248" y="1198"/>
                    </a:lnTo>
                    <a:lnTo>
                      <a:pt x="1287" y="1114"/>
                    </a:lnTo>
                    <a:lnTo>
                      <a:pt x="1164" y="1071"/>
                    </a:lnTo>
                    <a:lnTo>
                      <a:pt x="1051" y="1029"/>
                    </a:lnTo>
                    <a:lnTo>
                      <a:pt x="1101" y="925"/>
                    </a:lnTo>
                    <a:lnTo>
                      <a:pt x="1243" y="828"/>
                    </a:lnTo>
                    <a:lnTo>
                      <a:pt x="1393" y="730"/>
                    </a:lnTo>
                    <a:lnTo>
                      <a:pt x="1531" y="723"/>
                    </a:lnTo>
                    <a:lnTo>
                      <a:pt x="1618" y="679"/>
                    </a:lnTo>
                    <a:lnTo>
                      <a:pt x="1657" y="575"/>
                    </a:lnTo>
                    <a:lnTo>
                      <a:pt x="1699" y="428"/>
                    </a:lnTo>
                    <a:lnTo>
                      <a:pt x="1673" y="329"/>
                    </a:lnTo>
                    <a:lnTo>
                      <a:pt x="1687" y="223"/>
                    </a:lnTo>
                    <a:lnTo>
                      <a:pt x="1737" y="85"/>
                    </a:lnTo>
                    <a:lnTo>
                      <a:pt x="1851" y="72"/>
                    </a:lnTo>
                    <a:lnTo>
                      <a:pt x="1975" y="45"/>
                    </a:lnTo>
                    <a:lnTo>
                      <a:pt x="2050" y="36"/>
                    </a:lnTo>
                    <a:lnTo>
                      <a:pt x="2089" y="0"/>
                    </a:lnTo>
                    <a:lnTo>
                      <a:pt x="2170" y="6"/>
                    </a:lnTo>
                    <a:lnTo>
                      <a:pt x="2277" y="61"/>
                    </a:lnTo>
                    <a:lnTo>
                      <a:pt x="2335" y="139"/>
                    </a:lnTo>
                    <a:lnTo>
                      <a:pt x="2310" y="300"/>
                    </a:lnTo>
                    <a:lnTo>
                      <a:pt x="2359" y="456"/>
                    </a:lnTo>
                    <a:lnTo>
                      <a:pt x="2389" y="601"/>
                    </a:lnTo>
                    <a:lnTo>
                      <a:pt x="2337" y="679"/>
                    </a:lnTo>
                    <a:lnTo>
                      <a:pt x="2338" y="934"/>
                    </a:lnTo>
                    <a:lnTo>
                      <a:pt x="2385" y="1036"/>
                    </a:lnTo>
                    <a:lnTo>
                      <a:pt x="2439" y="1066"/>
                    </a:lnTo>
                    <a:lnTo>
                      <a:pt x="2467" y="1228"/>
                    </a:lnTo>
                    <a:lnTo>
                      <a:pt x="2505" y="1282"/>
                    </a:lnTo>
                    <a:lnTo>
                      <a:pt x="2462" y="1381"/>
                    </a:lnTo>
                    <a:lnTo>
                      <a:pt x="2462" y="1480"/>
                    </a:lnTo>
                    <a:lnTo>
                      <a:pt x="2462" y="1480"/>
                    </a:lnTo>
                    <a:lnTo>
                      <a:pt x="2462" y="1530"/>
                    </a:lnTo>
                    <a:lnTo>
                      <a:pt x="2524" y="1613"/>
                    </a:lnTo>
                    <a:lnTo>
                      <a:pt x="2569" y="1707"/>
                    </a:lnTo>
                    <a:lnTo>
                      <a:pt x="2548" y="1778"/>
                    </a:lnTo>
                    <a:lnTo>
                      <a:pt x="2548" y="1827"/>
                    </a:lnTo>
                    <a:lnTo>
                      <a:pt x="2462" y="1877"/>
                    </a:lnTo>
                    <a:lnTo>
                      <a:pt x="2375" y="1877"/>
                    </a:lnTo>
                    <a:lnTo>
                      <a:pt x="2332" y="1877"/>
                    </a:lnTo>
                    <a:lnTo>
                      <a:pt x="2260" y="1947"/>
                    </a:lnTo>
                    <a:lnTo>
                      <a:pt x="2188" y="1958"/>
                    </a:lnTo>
                    <a:lnTo>
                      <a:pt x="2160" y="2026"/>
                    </a:lnTo>
                    <a:lnTo>
                      <a:pt x="2160" y="2125"/>
                    </a:lnTo>
                    <a:lnTo>
                      <a:pt x="2117" y="2125"/>
                    </a:lnTo>
                    <a:lnTo>
                      <a:pt x="2160" y="2174"/>
                    </a:lnTo>
                    <a:lnTo>
                      <a:pt x="2117" y="2224"/>
                    </a:lnTo>
                    <a:lnTo>
                      <a:pt x="2117" y="2274"/>
                    </a:lnTo>
                    <a:lnTo>
                      <a:pt x="2117" y="2323"/>
                    </a:lnTo>
                    <a:lnTo>
                      <a:pt x="2074" y="2373"/>
                    </a:lnTo>
                    <a:lnTo>
                      <a:pt x="2117" y="2422"/>
                    </a:lnTo>
                    <a:lnTo>
                      <a:pt x="2030" y="2422"/>
                    </a:lnTo>
                    <a:lnTo>
                      <a:pt x="2030" y="2472"/>
                    </a:lnTo>
                    <a:lnTo>
                      <a:pt x="2030" y="2522"/>
                    </a:lnTo>
                    <a:lnTo>
                      <a:pt x="2030" y="2621"/>
                    </a:lnTo>
                    <a:lnTo>
                      <a:pt x="2030" y="2670"/>
                    </a:lnTo>
                    <a:lnTo>
                      <a:pt x="2074" y="2720"/>
                    </a:lnTo>
                    <a:lnTo>
                      <a:pt x="2117" y="2770"/>
                    </a:lnTo>
                    <a:lnTo>
                      <a:pt x="2203" y="2770"/>
                    </a:lnTo>
                    <a:lnTo>
                      <a:pt x="2246" y="2770"/>
                    </a:lnTo>
                    <a:lnTo>
                      <a:pt x="2289" y="2819"/>
                    </a:lnTo>
                    <a:lnTo>
                      <a:pt x="2332" y="2869"/>
                    </a:lnTo>
                    <a:lnTo>
                      <a:pt x="2375" y="2968"/>
                    </a:lnTo>
                    <a:lnTo>
                      <a:pt x="2375" y="3017"/>
                    </a:lnTo>
                    <a:lnTo>
                      <a:pt x="2419" y="3017"/>
                    </a:lnTo>
                    <a:lnTo>
                      <a:pt x="2419" y="3067"/>
                    </a:lnTo>
                    <a:lnTo>
                      <a:pt x="2419" y="3117"/>
                    </a:lnTo>
                    <a:lnTo>
                      <a:pt x="2419" y="3166"/>
                    </a:lnTo>
                    <a:lnTo>
                      <a:pt x="2375" y="3217"/>
                    </a:lnTo>
                    <a:lnTo>
                      <a:pt x="2375" y="3266"/>
                    </a:lnTo>
                    <a:lnTo>
                      <a:pt x="2332" y="3266"/>
                    </a:lnTo>
                    <a:lnTo>
                      <a:pt x="2279" y="3315"/>
                    </a:lnTo>
                    <a:lnTo>
                      <a:pt x="2246" y="3365"/>
                    </a:lnTo>
                    <a:lnTo>
                      <a:pt x="2246" y="3415"/>
                    </a:lnTo>
                    <a:lnTo>
                      <a:pt x="2289" y="3465"/>
                    </a:lnTo>
                    <a:lnTo>
                      <a:pt x="2332" y="3514"/>
                    </a:lnTo>
                    <a:lnTo>
                      <a:pt x="2419" y="3564"/>
                    </a:lnTo>
                    <a:lnTo>
                      <a:pt x="2462" y="3613"/>
                    </a:lnTo>
                    <a:lnTo>
                      <a:pt x="2505" y="3663"/>
                    </a:lnTo>
                    <a:lnTo>
                      <a:pt x="2505" y="3713"/>
                    </a:lnTo>
                    <a:lnTo>
                      <a:pt x="2548" y="3762"/>
                    </a:lnTo>
                    <a:lnTo>
                      <a:pt x="2548" y="3812"/>
                    </a:lnTo>
                    <a:lnTo>
                      <a:pt x="2591" y="3911"/>
                    </a:lnTo>
                    <a:lnTo>
                      <a:pt x="2591" y="3960"/>
                    </a:lnTo>
                    <a:lnTo>
                      <a:pt x="2505" y="4010"/>
                    </a:lnTo>
                    <a:lnTo>
                      <a:pt x="2462" y="4010"/>
                    </a:lnTo>
                    <a:lnTo>
                      <a:pt x="2419" y="4060"/>
                    </a:lnTo>
                    <a:lnTo>
                      <a:pt x="2324" y="4119"/>
                    </a:lnTo>
                    <a:lnTo>
                      <a:pt x="2203" y="4159"/>
                    </a:lnTo>
                    <a:lnTo>
                      <a:pt x="2160" y="4159"/>
                    </a:lnTo>
                    <a:lnTo>
                      <a:pt x="2043" y="4150"/>
                    </a:lnTo>
                    <a:lnTo>
                      <a:pt x="1987" y="4109"/>
                    </a:lnTo>
                    <a:lnTo>
                      <a:pt x="1888" y="4067"/>
                    </a:lnTo>
                    <a:lnTo>
                      <a:pt x="1870" y="3983"/>
                    </a:lnTo>
                    <a:lnTo>
                      <a:pt x="1816" y="3910"/>
                    </a:lnTo>
                    <a:lnTo>
                      <a:pt x="1728" y="3812"/>
                    </a:lnTo>
                    <a:lnTo>
                      <a:pt x="1642" y="3812"/>
                    </a:lnTo>
                    <a:lnTo>
                      <a:pt x="1598" y="3861"/>
                    </a:lnTo>
                    <a:lnTo>
                      <a:pt x="1512" y="3861"/>
                    </a:lnTo>
                    <a:lnTo>
                      <a:pt x="1426" y="3812"/>
                    </a:lnTo>
                    <a:lnTo>
                      <a:pt x="1340" y="3812"/>
                    </a:lnTo>
                    <a:lnTo>
                      <a:pt x="1340" y="3812"/>
                    </a:lnTo>
                    <a:lnTo>
                      <a:pt x="1298" y="3889"/>
                    </a:lnTo>
                    <a:lnTo>
                      <a:pt x="1297" y="4010"/>
                    </a:lnTo>
                    <a:lnTo>
                      <a:pt x="1254" y="4060"/>
                    </a:lnTo>
                    <a:lnTo>
                      <a:pt x="1210" y="4109"/>
                    </a:lnTo>
                    <a:lnTo>
                      <a:pt x="1167" y="4109"/>
                    </a:lnTo>
                    <a:lnTo>
                      <a:pt x="1124" y="4109"/>
                    </a:lnTo>
                    <a:lnTo>
                      <a:pt x="1038" y="4208"/>
                    </a:lnTo>
                    <a:lnTo>
                      <a:pt x="995" y="4208"/>
                    </a:lnTo>
                    <a:lnTo>
                      <a:pt x="909" y="4258"/>
                    </a:lnTo>
                    <a:lnTo>
                      <a:pt x="865" y="4159"/>
                    </a:lnTo>
                    <a:lnTo>
                      <a:pt x="822" y="4109"/>
                    </a:lnTo>
                    <a:lnTo>
                      <a:pt x="779" y="4060"/>
                    </a:lnTo>
                    <a:lnTo>
                      <a:pt x="690" y="3973"/>
                    </a:lnTo>
                    <a:lnTo>
                      <a:pt x="608" y="3920"/>
                    </a:lnTo>
                    <a:lnTo>
                      <a:pt x="564" y="3812"/>
                    </a:lnTo>
                    <a:lnTo>
                      <a:pt x="564" y="3713"/>
                    </a:lnTo>
                    <a:lnTo>
                      <a:pt x="564" y="3613"/>
                    </a:lnTo>
                    <a:lnTo>
                      <a:pt x="517" y="3576"/>
                    </a:lnTo>
                    <a:lnTo>
                      <a:pt x="433" y="3564"/>
                    </a:lnTo>
                    <a:lnTo>
                      <a:pt x="433" y="3514"/>
                    </a:lnTo>
                    <a:lnTo>
                      <a:pt x="354" y="3461"/>
                    </a:lnTo>
                    <a:lnTo>
                      <a:pt x="347" y="3365"/>
                    </a:lnTo>
                    <a:lnTo>
                      <a:pt x="304" y="3316"/>
                    </a:lnTo>
                    <a:lnTo>
                      <a:pt x="281" y="3231"/>
                    </a:lnTo>
                    <a:lnTo>
                      <a:pt x="261" y="3117"/>
                    </a:lnTo>
                    <a:lnTo>
                      <a:pt x="175" y="2968"/>
                    </a:lnTo>
                    <a:lnTo>
                      <a:pt x="132" y="2968"/>
                    </a:lnTo>
                    <a:lnTo>
                      <a:pt x="89" y="2918"/>
                    </a:lnTo>
                    <a:lnTo>
                      <a:pt x="45" y="2968"/>
                    </a:lnTo>
                    <a:lnTo>
                      <a:pt x="0" y="2978"/>
                    </a:lnTo>
                    <a:lnTo>
                      <a:pt x="27" y="2877"/>
                    </a:lnTo>
                    <a:lnTo>
                      <a:pt x="4" y="2771"/>
                    </a:lnTo>
                    <a:lnTo>
                      <a:pt x="45" y="2675"/>
                    </a:lnTo>
                    <a:lnTo>
                      <a:pt x="95" y="2610"/>
                    </a:lnTo>
                    <a:lnTo>
                      <a:pt x="117" y="2536"/>
                    </a:lnTo>
                    <a:lnTo>
                      <a:pt x="54" y="2381"/>
                    </a:lnTo>
                    <a:lnTo>
                      <a:pt x="86" y="2304"/>
                    </a:lnTo>
                    <a:lnTo>
                      <a:pt x="106" y="2245"/>
                    </a:lnTo>
                    <a:lnTo>
                      <a:pt x="118" y="2181"/>
                    </a:lnTo>
                    <a:lnTo>
                      <a:pt x="82" y="2125"/>
                    </a:lnTo>
                    <a:lnTo>
                      <a:pt x="10" y="2034"/>
                    </a:lnTo>
                    <a:lnTo>
                      <a:pt x="63" y="1974"/>
                    </a:lnTo>
                    <a:lnTo>
                      <a:pt x="107" y="1892"/>
                    </a:lnTo>
                    <a:lnTo>
                      <a:pt x="167" y="1834"/>
                    </a:lnTo>
                    <a:lnTo>
                      <a:pt x="260" y="1728"/>
                    </a:lnTo>
                    <a:lnTo>
                      <a:pt x="433" y="1628"/>
                    </a:lnTo>
                    <a:lnTo>
                      <a:pt x="520" y="1629"/>
                    </a:lnTo>
                    <a:lnTo>
                      <a:pt x="598" y="1603"/>
                    </a:lnTo>
                    <a:lnTo>
                      <a:pt x="704" y="1619"/>
                    </a:lnTo>
                    <a:lnTo>
                      <a:pt x="798" y="1675"/>
                    </a:lnTo>
                    <a:lnTo>
                      <a:pt x="886" y="1675"/>
                    </a:lnTo>
                    <a:lnTo>
                      <a:pt x="1005" y="1759"/>
                    </a:lnTo>
                    <a:lnTo>
                      <a:pt x="1194" y="1791"/>
                    </a:lnTo>
                    <a:lnTo>
                      <a:pt x="1220" y="1877"/>
                    </a:lnTo>
                    <a:lnTo>
                      <a:pt x="1336" y="2064"/>
                    </a:lnTo>
                    <a:lnTo>
                      <a:pt x="1357" y="2166"/>
                    </a:lnTo>
                    <a:lnTo>
                      <a:pt x="1423" y="2212"/>
                    </a:lnTo>
                    <a:lnTo>
                      <a:pt x="1501" y="2137"/>
                    </a:lnTo>
                    <a:lnTo>
                      <a:pt x="1647" y="2136"/>
                    </a:lnTo>
                    <a:lnTo>
                      <a:pt x="1735" y="1999"/>
                    </a:lnTo>
                    <a:lnTo>
                      <a:pt x="1833" y="1872"/>
                    </a:lnTo>
                    <a:lnTo>
                      <a:pt x="1851" y="1767"/>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1" name="Freeform 68">
                <a:extLst>
                  <a:ext uri="{FF2B5EF4-FFF2-40B4-BE49-F238E27FC236}">
                    <a16:creationId xmlns:a16="http://schemas.microsoft.com/office/drawing/2014/main" id="{BCCE7CD8-7451-4147-AE8E-81015EDBE1CD}"/>
                  </a:ext>
                </a:extLst>
              </p:cNvPr>
              <p:cNvSpPr>
                <a:spLocks/>
              </p:cNvSpPr>
              <p:nvPr/>
            </p:nvSpPr>
            <p:spPr bwMode="auto">
              <a:xfrm>
                <a:off x="3224050" y="1667693"/>
                <a:ext cx="795081" cy="889142"/>
              </a:xfrm>
              <a:custGeom>
                <a:avLst/>
                <a:gdLst>
                  <a:gd name="T0" fmla="*/ 2276 w 3231"/>
                  <a:gd name="T1" fmla="*/ 4036 h 4080"/>
                  <a:gd name="T2" fmla="*/ 2352 w 3231"/>
                  <a:gd name="T3" fmla="*/ 3865 h 4080"/>
                  <a:gd name="T4" fmla="*/ 2340 w 3231"/>
                  <a:gd name="T5" fmla="*/ 3685 h 4080"/>
                  <a:gd name="T6" fmla="*/ 2449 w 3231"/>
                  <a:gd name="T7" fmla="*/ 3493 h 4080"/>
                  <a:gd name="T8" fmla="*/ 2607 w 3231"/>
                  <a:gd name="T9" fmla="*/ 3407 h 4080"/>
                  <a:gd name="T10" fmla="*/ 2794 w 3231"/>
                  <a:gd name="T11" fmla="*/ 3146 h 4080"/>
                  <a:gd name="T12" fmla="*/ 2838 w 3231"/>
                  <a:gd name="T13" fmla="*/ 2898 h 4080"/>
                  <a:gd name="T14" fmla="*/ 2924 w 3231"/>
                  <a:gd name="T15" fmla="*/ 2652 h 4080"/>
                  <a:gd name="T16" fmla="*/ 2924 w 3231"/>
                  <a:gd name="T17" fmla="*/ 2404 h 4080"/>
                  <a:gd name="T18" fmla="*/ 2873 w 3231"/>
                  <a:gd name="T19" fmla="*/ 2206 h 4080"/>
                  <a:gd name="T20" fmla="*/ 2881 w 3231"/>
                  <a:gd name="T21" fmla="*/ 2008 h 4080"/>
                  <a:gd name="T22" fmla="*/ 2892 w 3231"/>
                  <a:gd name="T23" fmla="*/ 1631 h 4080"/>
                  <a:gd name="T24" fmla="*/ 2967 w 3231"/>
                  <a:gd name="T25" fmla="*/ 1365 h 4080"/>
                  <a:gd name="T26" fmla="*/ 3104 w 3231"/>
                  <a:gd name="T27" fmla="*/ 1131 h 4080"/>
                  <a:gd name="T28" fmla="*/ 3231 w 3231"/>
                  <a:gd name="T29" fmla="*/ 867 h 4080"/>
                  <a:gd name="T30" fmla="*/ 3025 w 3231"/>
                  <a:gd name="T31" fmla="*/ 597 h 4080"/>
                  <a:gd name="T32" fmla="*/ 3130 w 3231"/>
                  <a:gd name="T33" fmla="*/ 370 h 4080"/>
                  <a:gd name="T34" fmla="*/ 2924 w 3231"/>
                  <a:gd name="T35" fmla="*/ 375 h 4080"/>
                  <a:gd name="T36" fmla="*/ 2622 w 3231"/>
                  <a:gd name="T37" fmla="*/ 326 h 4080"/>
                  <a:gd name="T38" fmla="*/ 2298 w 3231"/>
                  <a:gd name="T39" fmla="*/ 152 h 4080"/>
                  <a:gd name="T40" fmla="*/ 1930 w 3231"/>
                  <a:gd name="T41" fmla="*/ 30 h 4080"/>
                  <a:gd name="T42" fmla="*/ 1628 w 3231"/>
                  <a:gd name="T43" fmla="*/ 30 h 4080"/>
                  <a:gd name="T44" fmla="*/ 1322 w 3231"/>
                  <a:gd name="T45" fmla="*/ 49 h 4080"/>
                  <a:gd name="T46" fmla="*/ 1098 w 3231"/>
                  <a:gd name="T47" fmla="*/ 104 h 4080"/>
                  <a:gd name="T48" fmla="*/ 904 w 3231"/>
                  <a:gd name="T49" fmla="*/ 111 h 4080"/>
                  <a:gd name="T50" fmla="*/ 677 w 3231"/>
                  <a:gd name="T51" fmla="*/ 129 h 4080"/>
                  <a:gd name="T52" fmla="*/ 332 w 3231"/>
                  <a:gd name="T53" fmla="*/ 277 h 4080"/>
                  <a:gd name="T54" fmla="*/ 202 w 3231"/>
                  <a:gd name="T55" fmla="*/ 524 h 4080"/>
                  <a:gd name="T56" fmla="*/ 0 w 3231"/>
                  <a:gd name="T57" fmla="*/ 825 h 4080"/>
                  <a:gd name="T58" fmla="*/ 146 w 3231"/>
                  <a:gd name="T59" fmla="*/ 848 h 4080"/>
                  <a:gd name="T60" fmla="*/ 220 w 3231"/>
                  <a:gd name="T61" fmla="*/ 716 h 4080"/>
                  <a:gd name="T62" fmla="*/ 302 w 3231"/>
                  <a:gd name="T63" fmla="*/ 570 h 4080"/>
                  <a:gd name="T64" fmla="*/ 484 w 3231"/>
                  <a:gd name="T65" fmla="*/ 472 h 4080"/>
                  <a:gd name="T66" fmla="*/ 518 w 3231"/>
                  <a:gd name="T67" fmla="*/ 626 h 4080"/>
                  <a:gd name="T68" fmla="*/ 709 w 3231"/>
                  <a:gd name="T69" fmla="*/ 764 h 4080"/>
                  <a:gd name="T70" fmla="*/ 916 w 3231"/>
                  <a:gd name="T71" fmla="*/ 901 h 4080"/>
                  <a:gd name="T72" fmla="*/ 904 w 3231"/>
                  <a:gd name="T73" fmla="*/ 1164 h 4080"/>
                  <a:gd name="T74" fmla="*/ 991 w 3231"/>
                  <a:gd name="T75" fmla="*/ 1296 h 4080"/>
                  <a:gd name="T76" fmla="*/ 1152 w 3231"/>
                  <a:gd name="T77" fmla="*/ 1428 h 4080"/>
                  <a:gd name="T78" fmla="*/ 1175 w 3231"/>
                  <a:gd name="T79" fmla="*/ 1746 h 4080"/>
                  <a:gd name="T80" fmla="*/ 1152 w 3231"/>
                  <a:gd name="T81" fmla="*/ 1971 h 4080"/>
                  <a:gd name="T82" fmla="*/ 1198 w 3231"/>
                  <a:gd name="T83" fmla="*/ 2323 h 4080"/>
                  <a:gd name="T84" fmla="*/ 1281 w 3231"/>
                  <a:gd name="T85" fmla="*/ 2517 h 4080"/>
                  <a:gd name="T86" fmla="*/ 1275 w 3231"/>
                  <a:gd name="T87" fmla="*/ 2671 h 4080"/>
                  <a:gd name="T88" fmla="*/ 1338 w 3231"/>
                  <a:gd name="T89" fmla="*/ 2902 h 4080"/>
                  <a:gd name="T90" fmla="*/ 1443 w 3231"/>
                  <a:gd name="T91" fmla="*/ 2921 h 4080"/>
                  <a:gd name="T92" fmla="*/ 1607 w 3231"/>
                  <a:gd name="T93" fmla="*/ 2928 h 4080"/>
                  <a:gd name="T94" fmla="*/ 1714 w 3231"/>
                  <a:gd name="T95" fmla="*/ 2997 h 4080"/>
                  <a:gd name="T96" fmla="*/ 1855 w 3231"/>
                  <a:gd name="T97" fmla="*/ 3101 h 4080"/>
                  <a:gd name="T98" fmla="*/ 1930 w 3231"/>
                  <a:gd name="T99" fmla="*/ 3394 h 4080"/>
                  <a:gd name="T100" fmla="*/ 1976 w 3231"/>
                  <a:gd name="T101" fmla="*/ 3588 h 4080"/>
                  <a:gd name="T102" fmla="*/ 2055 w 3231"/>
                  <a:gd name="T103" fmla="*/ 3831 h 4080"/>
                  <a:gd name="T104" fmla="*/ 2122 w 3231"/>
                  <a:gd name="T105" fmla="*/ 4046 h 4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1" h="4080">
                    <a:moveTo>
                      <a:pt x="2207" y="4080"/>
                    </a:moveTo>
                    <a:lnTo>
                      <a:pt x="2276" y="4036"/>
                    </a:lnTo>
                    <a:lnTo>
                      <a:pt x="2322" y="3949"/>
                    </a:lnTo>
                    <a:lnTo>
                      <a:pt x="2352" y="3865"/>
                    </a:lnTo>
                    <a:lnTo>
                      <a:pt x="2376" y="3789"/>
                    </a:lnTo>
                    <a:lnTo>
                      <a:pt x="2340" y="3685"/>
                    </a:lnTo>
                    <a:lnTo>
                      <a:pt x="2352" y="3559"/>
                    </a:lnTo>
                    <a:lnTo>
                      <a:pt x="2449" y="3493"/>
                    </a:lnTo>
                    <a:lnTo>
                      <a:pt x="2528" y="3462"/>
                    </a:lnTo>
                    <a:lnTo>
                      <a:pt x="2607" y="3407"/>
                    </a:lnTo>
                    <a:lnTo>
                      <a:pt x="2708" y="3245"/>
                    </a:lnTo>
                    <a:lnTo>
                      <a:pt x="2794" y="3146"/>
                    </a:lnTo>
                    <a:lnTo>
                      <a:pt x="2838" y="2997"/>
                    </a:lnTo>
                    <a:lnTo>
                      <a:pt x="2838" y="2898"/>
                    </a:lnTo>
                    <a:lnTo>
                      <a:pt x="2881" y="2800"/>
                    </a:lnTo>
                    <a:lnTo>
                      <a:pt x="2924" y="2652"/>
                    </a:lnTo>
                    <a:lnTo>
                      <a:pt x="2910" y="2539"/>
                    </a:lnTo>
                    <a:lnTo>
                      <a:pt x="2924" y="2404"/>
                    </a:lnTo>
                    <a:lnTo>
                      <a:pt x="2916" y="2276"/>
                    </a:lnTo>
                    <a:lnTo>
                      <a:pt x="2873" y="2206"/>
                    </a:lnTo>
                    <a:lnTo>
                      <a:pt x="2881" y="2108"/>
                    </a:lnTo>
                    <a:lnTo>
                      <a:pt x="2881" y="2008"/>
                    </a:lnTo>
                    <a:lnTo>
                      <a:pt x="2910" y="1845"/>
                    </a:lnTo>
                    <a:lnTo>
                      <a:pt x="2892" y="1631"/>
                    </a:lnTo>
                    <a:lnTo>
                      <a:pt x="2904" y="1513"/>
                    </a:lnTo>
                    <a:lnTo>
                      <a:pt x="2967" y="1365"/>
                    </a:lnTo>
                    <a:lnTo>
                      <a:pt x="3010" y="1217"/>
                    </a:lnTo>
                    <a:lnTo>
                      <a:pt x="3104" y="1131"/>
                    </a:lnTo>
                    <a:lnTo>
                      <a:pt x="3182" y="1013"/>
                    </a:lnTo>
                    <a:lnTo>
                      <a:pt x="3231" y="867"/>
                    </a:lnTo>
                    <a:lnTo>
                      <a:pt x="3140" y="728"/>
                    </a:lnTo>
                    <a:lnTo>
                      <a:pt x="3025" y="597"/>
                    </a:lnTo>
                    <a:lnTo>
                      <a:pt x="3067" y="486"/>
                    </a:lnTo>
                    <a:lnTo>
                      <a:pt x="3130" y="370"/>
                    </a:lnTo>
                    <a:lnTo>
                      <a:pt x="3043" y="354"/>
                    </a:lnTo>
                    <a:lnTo>
                      <a:pt x="2924" y="375"/>
                    </a:lnTo>
                    <a:lnTo>
                      <a:pt x="2751" y="425"/>
                    </a:lnTo>
                    <a:lnTo>
                      <a:pt x="2622" y="326"/>
                    </a:lnTo>
                    <a:lnTo>
                      <a:pt x="2449" y="249"/>
                    </a:lnTo>
                    <a:lnTo>
                      <a:pt x="2298" y="152"/>
                    </a:lnTo>
                    <a:lnTo>
                      <a:pt x="2103" y="79"/>
                    </a:lnTo>
                    <a:lnTo>
                      <a:pt x="1930" y="30"/>
                    </a:lnTo>
                    <a:lnTo>
                      <a:pt x="1794" y="0"/>
                    </a:lnTo>
                    <a:lnTo>
                      <a:pt x="1628" y="30"/>
                    </a:lnTo>
                    <a:lnTo>
                      <a:pt x="1455" y="42"/>
                    </a:lnTo>
                    <a:lnTo>
                      <a:pt x="1322" y="49"/>
                    </a:lnTo>
                    <a:lnTo>
                      <a:pt x="1196" y="79"/>
                    </a:lnTo>
                    <a:lnTo>
                      <a:pt x="1098" y="104"/>
                    </a:lnTo>
                    <a:lnTo>
                      <a:pt x="1007" y="55"/>
                    </a:lnTo>
                    <a:lnTo>
                      <a:pt x="904" y="111"/>
                    </a:lnTo>
                    <a:lnTo>
                      <a:pt x="770" y="97"/>
                    </a:lnTo>
                    <a:lnTo>
                      <a:pt x="677" y="129"/>
                    </a:lnTo>
                    <a:lnTo>
                      <a:pt x="505" y="178"/>
                    </a:lnTo>
                    <a:lnTo>
                      <a:pt x="332" y="277"/>
                    </a:lnTo>
                    <a:lnTo>
                      <a:pt x="245" y="375"/>
                    </a:lnTo>
                    <a:lnTo>
                      <a:pt x="202" y="524"/>
                    </a:lnTo>
                    <a:lnTo>
                      <a:pt x="55" y="631"/>
                    </a:lnTo>
                    <a:lnTo>
                      <a:pt x="0" y="825"/>
                    </a:lnTo>
                    <a:lnTo>
                      <a:pt x="88" y="875"/>
                    </a:lnTo>
                    <a:lnTo>
                      <a:pt x="146" y="848"/>
                    </a:lnTo>
                    <a:lnTo>
                      <a:pt x="220" y="805"/>
                    </a:lnTo>
                    <a:lnTo>
                      <a:pt x="220" y="716"/>
                    </a:lnTo>
                    <a:lnTo>
                      <a:pt x="256" y="626"/>
                    </a:lnTo>
                    <a:lnTo>
                      <a:pt x="302" y="570"/>
                    </a:lnTo>
                    <a:lnTo>
                      <a:pt x="381" y="492"/>
                    </a:lnTo>
                    <a:lnTo>
                      <a:pt x="484" y="472"/>
                    </a:lnTo>
                    <a:lnTo>
                      <a:pt x="528" y="528"/>
                    </a:lnTo>
                    <a:lnTo>
                      <a:pt x="518" y="626"/>
                    </a:lnTo>
                    <a:lnTo>
                      <a:pt x="602" y="725"/>
                    </a:lnTo>
                    <a:lnTo>
                      <a:pt x="709" y="764"/>
                    </a:lnTo>
                    <a:lnTo>
                      <a:pt x="831" y="836"/>
                    </a:lnTo>
                    <a:lnTo>
                      <a:pt x="916" y="901"/>
                    </a:lnTo>
                    <a:lnTo>
                      <a:pt x="993" y="1021"/>
                    </a:lnTo>
                    <a:lnTo>
                      <a:pt x="904" y="1164"/>
                    </a:lnTo>
                    <a:lnTo>
                      <a:pt x="904" y="1285"/>
                    </a:lnTo>
                    <a:lnTo>
                      <a:pt x="991" y="1296"/>
                    </a:lnTo>
                    <a:lnTo>
                      <a:pt x="1091" y="1348"/>
                    </a:lnTo>
                    <a:lnTo>
                      <a:pt x="1152" y="1428"/>
                    </a:lnTo>
                    <a:lnTo>
                      <a:pt x="1125" y="1585"/>
                    </a:lnTo>
                    <a:lnTo>
                      <a:pt x="1175" y="1746"/>
                    </a:lnTo>
                    <a:lnTo>
                      <a:pt x="1207" y="1889"/>
                    </a:lnTo>
                    <a:lnTo>
                      <a:pt x="1152" y="1971"/>
                    </a:lnTo>
                    <a:lnTo>
                      <a:pt x="1152" y="2219"/>
                    </a:lnTo>
                    <a:lnTo>
                      <a:pt x="1198" y="2323"/>
                    </a:lnTo>
                    <a:lnTo>
                      <a:pt x="1251" y="2355"/>
                    </a:lnTo>
                    <a:lnTo>
                      <a:pt x="1281" y="2517"/>
                    </a:lnTo>
                    <a:lnTo>
                      <a:pt x="1320" y="2573"/>
                    </a:lnTo>
                    <a:lnTo>
                      <a:pt x="1275" y="2671"/>
                    </a:lnTo>
                    <a:lnTo>
                      <a:pt x="1278" y="2822"/>
                    </a:lnTo>
                    <a:lnTo>
                      <a:pt x="1338" y="2902"/>
                    </a:lnTo>
                    <a:lnTo>
                      <a:pt x="1384" y="2998"/>
                    </a:lnTo>
                    <a:lnTo>
                      <a:pt x="1443" y="2921"/>
                    </a:lnTo>
                    <a:lnTo>
                      <a:pt x="1498" y="2863"/>
                    </a:lnTo>
                    <a:lnTo>
                      <a:pt x="1607" y="2928"/>
                    </a:lnTo>
                    <a:lnTo>
                      <a:pt x="1686" y="2955"/>
                    </a:lnTo>
                    <a:lnTo>
                      <a:pt x="1714" y="2997"/>
                    </a:lnTo>
                    <a:lnTo>
                      <a:pt x="1758" y="3053"/>
                    </a:lnTo>
                    <a:lnTo>
                      <a:pt x="1855" y="3101"/>
                    </a:lnTo>
                    <a:lnTo>
                      <a:pt x="1904" y="3261"/>
                    </a:lnTo>
                    <a:lnTo>
                      <a:pt x="1930" y="3394"/>
                    </a:lnTo>
                    <a:lnTo>
                      <a:pt x="1946" y="3491"/>
                    </a:lnTo>
                    <a:lnTo>
                      <a:pt x="1976" y="3588"/>
                    </a:lnTo>
                    <a:lnTo>
                      <a:pt x="2025" y="3698"/>
                    </a:lnTo>
                    <a:lnTo>
                      <a:pt x="2055" y="3831"/>
                    </a:lnTo>
                    <a:lnTo>
                      <a:pt x="2043" y="3962"/>
                    </a:lnTo>
                    <a:lnTo>
                      <a:pt x="2122" y="4046"/>
                    </a:lnTo>
                    <a:lnTo>
                      <a:pt x="2207" y="408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2" name="Freeform 69">
                <a:extLst>
                  <a:ext uri="{FF2B5EF4-FFF2-40B4-BE49-F238E27FC236}">
                    <a16:creationId xmlns:a16="http://schemas.microsoft.com/office/drawing/2014/main" id="{DA2F9081-B7F1-3049-BE42-DEB4E52B222E}"/>
                  </a:ext>
                </a:extLst>
              </p:cNvPr>
              <p:cNvSpPr>
                <a:spLocks/>
              </p:cNvSpPr>
              <p:nvPr/>
            </p:nvSpPr>
            <p:spPr bwMode="auto">
              <a:xfrm>
                <a:off x="3432052" y="2290965"/>
                <a:ext cx="434463" cy="562252"/>
              </a:xfrm>
              <a:custGeom>
                <a:avLst/>
                <a:gdLst>
                  <a:gd name="T0" fmla="*/ 877 w 1767"/>
                  <a:gd name="T1" fmla="*/ 144 h 2581"/>
                  <a:gd name="T2" fmla="*/ 764 w 1767"/>
                  <a:gd name="T3" fmla="*/ 69 h 2581"/>
                  <a:gd name="T4" fmla="*/ 540 w 1767"/>
                  <a:gd name="T5" fmla="*/ 132 h 2581"/>
                  <a:gd name="T6" fmla="*/ 519 w 1767"/>
                  <a:gd name="T7" fmla="*/ 256 h 2581"/>
                  <a:gd name="T8" fmla="*/ 300 w 1767"/>
                  <a:gd name="T9" fmla="*/ 307 h 2581"/>
                  <a:gd name="T10" fmla="*/ 153 w 1767"/>
                  <a:gd name="T11" fmla="*/ 387 h 2581"/>
                  <a:gd name="T12" fmla="*/ 127 w 1767"/>
                  <a:gd name="T13" fmla="*/ 552 h 2581"/>
                  <a:gd name="T14" fmla="*/ 129 w 1767"/>
                  <a:gd name="T15" fmla="*/ 603 h 2581"/>
                  <a:gd name="T16" fmla="*/ 85 w 1767"/>
                  <a:gd name="T17" fmla="*/ 753 h 2581"/>
                  <a:gd name="T18" fmla="*/ 87 w 1767"/>
                  <a:gd name="T19" fmla="*/ 852 h 2581"/>
                  <a:gd name="T20" fmla="*/ 1 w 1767"/>
                  <a:gd name="T21" fmla="*/ 1098 h 2581"/>
                  <a:gd name="T22" fmla="*/ 214 w 1767"/>
                  <a:gd name="T23" fmla="*/ 1197 h 2581"/>
                  <a:gd name="T24" fmla="*/ 345 w 1767"/>
                  <a:gd name="T25" fmla="*/ 1395 h 2581"/>
                  <a:gd name="T26" fmla="*/ 387 w 1767"/>
                  <a:gd name="T27" fmla="*/ 1449 h 2581"/>
                  <a:gd name="T28" fmla="*/ 342 w 1767"/>
                  <a:gd name="T29" fmla="*/ 1645 h 2581"/>
                  <a:gd name="T30" fmla="*/ 300 w 1767"/>
                  <a:gd name="T31" fmla="*/ 1696 h 2581"/>
                  <a:gd name="T32" fmla="*/ 216 w 1767"/>
                  <a:gd name="T33" fmla="*/ 1792 h 2581"/>
                  <a:gd name="T34" fmla="*/ 301 w 1767"/>
                  <a:gd name="T35" fmla="*/ 1945 h 2581"/>
                  <a:gd name="T36" fmla="*/ 474 w 1767"/>
                  <a:gd name="T37" fmla="*/ 2088 h 2581"/>
                  <a:gd name="T38" fmla="*/ 516 w 1767"/>
                  <a:gd name="T39" fmla="*/ 2191 h 2581"/>
                  <a:gd name="T40" fmla="*/ 559 w 1767"/>
                  <a:gd name="T41" fmla="*/ 2337 h 2581"/>
                  <a:gd name="T42" fmla="*/ 588 w 1767"/>
                  <a:gd name="T43" fmla="*/ 2432 h 2581"/>
                  <a:gd name="T44" fmla="*/ 718 w 1767"/>
                  <a:gd name="T45" fmla="*/ 2531 h 2581"/>
                  <a:gd name="T46" fmla="*/ 900 w 1767"/>
                  <a:gd name="T47" fmla="*/ 2565 h 2581"/>
                  <a:gd name="T48" fmla="*/ 1107 w 1767"/>
                  <a:gd name="T49" fmla="*/ 2531 h 2581"/>
                  <a:gd name="T50" fmla="*/ 1237 w 1767"/>
                  <a:gd name="T51" fmla="*/ 2581 h 2581"/>
                  <a:gd name="T52" fmla="*/ 1453 w 1767"/>
                  <a:gd name="T53" fmla="*/ 2482 h 2581"/>
                  <a:gd name="T54" fmla="*/ 1614 w 1767"/>
                  <a:gd name="T55" fmla="*/ 2264 h 2581"/>
                  <a:gd name="T56" fmla="*/ 1767 w 1767"/>
                  <a:gd name="T57" fmla="*/ 1870 h 2581"/>
                  <a:gd name="T58" fmla="*/ 1563 w 1767"/>
                  <a:gd name="T59" fmla="*/ 1810 h 2581"/>
                  <a:gd name="T60" fmla="*/ 1422 w 1767"/>
                  <a:gd name="T61" fmla="*/ 1713 h 2581"/>
                  <a:gd name="T62" fmla="*/ 1287 w 1767"/>
                  <a:gd name="T63" fmla="*/ 1557 h 2581"/>
                  <a:gd name="T64" fmla="*/ 1335 w 1767"/>
                  <a:gd name="T65" fmla="*/ 1432 h 2581"/>
                  <a:gd name="T66" fmla="*/ 1362 w 1767"/>
                  <a:gd name="T67" fmla="*/ 1221 h 2581"/>
                  <a:gd name="T68" fmla="*/ 1198 w 1767"/>
                  <a:gd name="T69" fmla="*/ 1104 h 2581"/>
                  <a:gd name="T70" fmla="*/ 1180 w 1767"/>
                  <a:gd name="T71" fmla="*/ 844 h 2581"/>
                  <a:gd name="T72" fmla="*/ 1098 w 1767"/>
                  <a:gd name="T73" fmla="*/ 631 h 2581"/>
                  <a:gd name="T74" fmla="*/ 1061 w 1767"/>
                  <a:gd name="T75" fmla="*/ 405 h 2581"/>
                  <a:gd name="T76" fmla="*/ 917 w 1767"/>
                  <a:gd name="T77" fmla="*/ 194 h 2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67" h="2581">
                    <a:moveTo>
                      <a:pt x="917" y="194"/>
                    </a:moveTo>
                    <a:lnTo>
                      <a:pt x="877" y="144"/>
                    </a:lnTo>
                    <a:lnTo>
                      <a:pt x="843" y="97"/>
                    </a:lnTo>
                    <a:lnTo>
                      <a:pt x="764" y="69"/>
                    </a:lnTo>
                    <a:lnTo>
                      <a:pt x="653" y="0"/>
                    </a:lnTo>
                    <a:lnTo>
                      <a:pt x="540" y="132"/>
                    </a:lnTo>
                    <a:lnTo>
                      <a:pt x="514" y="210"/>
                    </a:lnTo>
                    <a:lnTo>
                      <a:pt x="519" y="256"/>
                    </a:lnTo>
                    <a:lnTo>
                      <a:pt x="432" y="304"/>
                    </a:lnTo>
                    <a:lnTo>
                      <a:pt x="300" y="307"/>
                    </a:lnTo>
                    <a:lnTo>
                      <a:pt x="225" y="378"/>
                    </a:lnTo>
                    <a:lnTo>
                      <a:pt x="153" y="387"/>
                    </a:lnTo>
                    <a:lnTo>
                      <a:pt x="130" y="453"/>
                    </a:lnTo>
                    <a:lnTo>
                      <a:pt x="127" y="552"/>
                    </a:lnTo>
                    <a:lnTo>
                      <a:pt x="85" y="555"/>
                    </a:lnTo>
                    <a:lnTo>
                      <a:pt x="129" y="603"/>
                    </a:lnTo>
                    <a:lnTo>
                      <a:pt x="84" y="655"/>
                    </a:lnTo>
                    <a:lnTo>
                      <a:pt x="85" y="753"/>
                    </a:lnTo>
                    <a:lnTo>
                      <a:pt x="42" y="799"/>
                    </a:lnTo>
                    <a:lnTo>
                      <a:pt x="87" y="852"/>
                    </a:lnTo>
                    <a:lnTo>
                      <a:pt x="0" y="852"/>
                    </a:lnTo>
                    <a:lnTo>
                      <a:pt x="1" y="1098"/>
                    </a:lnTo>
                    <a:lnTo>
                      <a:pt x="82" y="1197"/>
                    </a:lnTo>
                    <a:lnTo>
                      <a:pt x="214" y="1197"/>
                    </a:lnTo>
                    <a:lnTo>
                      <a:pt x="303" y="1299"/>
                    </a:lnTo>
                    <a:lnTo>
                      <a:pt x="345" y="1395"/>
                    </a:lnTo>
                    <a:lnTo>
                      <a:pt x="345" y="1443"/>
                    </a:lnTo>
                    <a:lnTo>
                      <a:pt x="387" y="1449"/>
                    </a:lnTo>
                    <a:lnTo>
                      <a:pt x="387" y="1599"/>
                    </a:lnTo>
                    <a:lnTo>
                      <a:pt x="342" y="1645"/>
                    </a:lnTo>
                    <a:lnTo>
                      <a:pt x="346" y="1693"/>
                    </a:lnTo>
                    <a:lnTo>
                      <a:pt x="300" y="1696"/>
                    </a:lnTo>
                    <a:lnTo>
                      <a:pt x="247" y="1746"/>
                    </a:lnTo>
                    <a:lnTo>
                      <a:pt x="216" y="1792"/>
                    </a:lnTo>
                    <a:lnTo>
                      <a:pt x="216" y="1843"/>
                    </a:lnTo>
                    <a:lnTo>
                      <a:pt x="301" y="1945"/>
                    </a:lnTo>
                    <a:lnTo>
                      <a:pt x="388" y="1989"/>
                    </a:lnTo>
                    <a:lnTo>
                      <a:pt x="474" y="2088"/>
                    </a:lnTo>
                    <a:lnTo>
                      <a:pt x="475" y="2140"/>
                    </a:lnTo>
                    <a:lnTo>
                      <a:pt x="516" y="2191"/>
                    </a:lnTo>
                    <a:lnTo>
                      <a:pt x="514" y="2238"/>
                    </a:lnTo>
                    <a:lnTo>
                      <a:pt x="559" y="2337"/>
                    </a:lnTo>
                    <a:lnTo>
                      <a:pt x="562" y="2391"/>
                    </a:lnTo>
                    <a:lnTo>
                      <a:pt x="588" y="2432"/>
                    </a:lnTo>
                    <a:lnTo>
                      <a:pt x="675" y="2482"/>
                    </a:lnTo>
                    <a:lnTo>
                      <a:pt x="718" y="2531"/>
                    </a:lnTo>
                    <a:lnTo>
                      <a:pt x="796" y="2550"/>
                    </a:lnTo>
                    <a:lnTo>
                      <a:pt x="900" y="2565"/>
                    </a:lnTo>
                    <a:lnTo>
                      <a:pt x="997" y="2573"/>
                    </a:lnTo>
                    <a:lnTo>
                      <a:pt x="1107" y="2531"/>
                    </a:lnTo>
                    <a:lnTo>
                      <a:pt x="1177" y="2573"/>
                    </a:lnTo>
                    <a:lnTo>
                      <a:pt x="1237" y="2581"/>
                    </a:lnTo>
                    <a:lnTo>
                      <a:pt x="1323" y="2526"/>
                    </a:lnTo>
                    <a:lnTo>
                      <a:pt x="1453" y="2482"/>
                    </a:lnTo>
                    <a:lnTo>
                      <a:pt x="1538" y="2431"/>
                    </a:lnTo>
                    <a:lnTo>
                      <a:pt x="1614" y="2264"/>
                    </a:lnTo>
                    <a:lnTo>
                      <a:pt x="1662" y="2042"/>
                    </a:lnTo>
                    <a:lnTo>
                      <a:pt x="1767" y="1870"/>
                    </a:lnTo>
                    <a:lnTo>
                      <a:pt x="1684" y="1867"/>
                    </a:lnTo>
                    <a:lnTo>
                      <a:pt x="1563" y="1810"/>
                    </a:lnTo>
                    <a:lnTo>
                      <a:pt x="1467" y="1770"/>
                    </a:lnTo>
                    <a:lnTo>
                      <a:pt x="1422" y="1713"/>
                    </a:lnTo>
                    <a:lnTo>
                      <a:pt x="1326" y="1650"/>
                    </a:lnTo>
                    <a:lnTo>
                      <a:pt x="1287" y="1557"/>
                    </a:lnTo>
                    <a:lnTo>
                      <a:pt x="1302" y="1480"/>
                    </a:lnTo>
                    <a:lnTo>
                      <a:pt x="1335" y="1432"/>
                    </a:lnTo>
                    <a:lnTo>
                      <a:pt x="1345" y="1320"/>
                    </a:lnTo>
                    <a:lnTo>
                      <a:pt x="1362" y="1221"/>
                    </a:lnTo>
                    <a:lnTo>
                      <a:pt x="1279" y="1189"/>
                    </a:lnTo>
                    <a:lnTo>
                      <a:pt x="1198" y="1104"/>
                    </a:lnTo>
                    <a:lnTo>
                      <a:pt x="1209" y="975"/>
                    </a:lnTo>
                    <a:lnTo>
                      <a:pt x="1180" y="844"/>
                    </a:lnTo>
                    <a:lnTo>
                      <a:pt x="1129" y="715"/>
                    </a:lnTo>
                    <a:lnTo>
                      <a:pt x="1098" y="631"/>
                    </a:lnTo>
                    <a:lnTo>
                      <a:pt x="1086" y="535"/>
                    </a:lnTo>
                    <a:lnTo>
                      <a:pt x="1061" y="405"/>
                    </a:lnTo>
                    <a:lnTo>
                      <a:pt x="1009" y="240"/>
                    </a:lnTo>
                    <a:lnTo>
                      <a:pt x="917" y="19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3" name="Freeform 70">
                <a:extLst>
                  <a:ext uri="{FF2B5EF4-FFF2-40B4-BE49-F238E27FC236}">
                    <a16:creationId xmlns:a16="http://schemas.microsoft.com/office/drawing/2014/main" id="{F146E8CA-9F53-A247-8B9C-5AB1DD1C673A}"/>
                  </a:ext>
                </a:extLst>
              </p:cNvPr>
              <p:cNvSpPr>
                <a:spLocks/>
              </p:cNvSpPr>
              <p:nvPr/>
            </p:nvSpPr>
            <p:spPr bwMode="auto">
              <a:xfrm>
                <a:off x="1155117" y="2641827"/>
                <a:ext cx="992004" cy="663587"/>
              </a:xfrm>
              <a:custGeom>
                <a:avLst/>
                <a:gdLst>
                  <a:gd name="T0" fmla="*/ 2592 w 4029"/>
                  <a:gd name="T1" fmla="*/ 2947 h 3046"/>
                  <a:gd name="T2" fmla="*/ 2764 w 4029"/>
                  <a:gd name="T3" fmla="*/ 3046 h 3046"/>
                  <a:gd name="T4" fmla="*/ 2959 w 4029"/>
                  <a:gd name="T5" fmla="*/ 3010 h 3046"/>
                  <a:gd name="T6" fmla="*/ 3153 w 4029"/>
                  <a:gd name="T7" fmla="*/ 2947 h 3046"/>
                  <a:gd name="T8" fmla="*/ 3289 w 4029"/>
                  <a:gd name="T9" fmla="*/ 2768 h 3046"/>
                  <a:gd name="T10" fmla="*/ 3159 w 4029"/>
                  <a:gd name="T11" fmla="*/ 2600 h 3046"/>
                  <a:gd name="T12" fmla="*/ 3255 w 4029"/>
                  <a:gd name="T13" fmla="*/ 2429 h 3046"/>
                  <a:gd name="T14" fmla="*/ 3472 w 4029"/>
                  <a:gd name="T15" fmla="*/ 2354 h 3046"/>
                  <a:gd name="T16" fmla="*/ 3628 w 4029"/>
                  <a:gd name="T17" fmla="*/ 2452 h 3046"/>
                  <a:gd name="T18" fmla="*/ 3802 w 4029"/>
                  <a:gd name="T19" fmla="*/ 2458 h 3046"/>
                  <a:gd name="T20" fmla="*/ 3963 w 4029"/>
                  <a:gd name="T21" fmla="*/ 2311 h 3046"/>
                  <a:gd name="T22" fmla="*/ 4003 w 4029"/>
                  <a:gd name="T23" fmla="*/ 2065 h 3046"/>
                  <a:gd name="T24" fmla="*/ 3930 w 4029"/>
                  <a:gd name="T25" fmla="*/ 1931 h 3046"/>
                  <a:gd name="T26" fmla="*/ 3769 w 4029"/>
                  <a:gd name="T27" fmla="*/ 1834 h 3046"/>
                  <a:gd name="T28" fmla="*/ 3626 w 4029"/>
                  <a:gd name="T29" fmla="*/ 1681 h 3046"/>
                  <a:gd name="T30" fmla="*/ 3463 w 4029"/>
                  <a:gd name="T31" fmla="*/ 1688 h 3046"/>
                  <a:gd name="T32" fmla="*/ 3335 w 4029"/>
                  <a:gd name="T33" fmla="*/ 1639 h 3046"/>
                  <a:gd name="T34" fmla="*/ 3176 w 4029"/>
                  <a:gd name="T35" fmla="*/ 1487 h 3046"/>
                  <a:gd name="T36" fmla="*/ 3044 w 4029"/>
                  <a:gd name="T37" fmla="*/ 1459 h 3046"/>
                  <a:gd name="T38" fmla="*/ 2904 w 4029"/>
                  <a:gd name="T39" fmla="*/ 1441 h 3046"/>
                  <a:gd name="T40" fmla="*/ 2817 w 4029"/>
                  <a:gd name="T41" fmla="*/ 1296 h 3046"/>
                  <a:gd name="T42" fmla="*/ 2701 w 4029"/>
                  <a:gd name="T43" fmla="*/ 1243 h 3046"/>
                  <a:gd name="T44" fmla="*/ 2470 w 4029"/>
                  <a:gd name="T45" fmla="*/ 1194 h 3046"/>
                  <a:gd name="T46" fmla="*/ 2303 w 4029"/>
                  <a:gd name="T47" fmla="*/ 1050 h 3046"/>
                  <a:gd name="T48" fmla="*/ 2208 w 4029"/>
                  <a:gd name="T49" fmla="*/ 888 h 3046"/>
                  <a:gd name="T50" fmla="*/ 2042 w 4029"/>
                  <a:gd name="T51" fmla="*/ 553 h 3046"/>
                  <a:gd name="T52" fmla="*/ 1956 w 4029"/>
                  <a:gd name="T53" fmla="*/ 405 h 3046"/>
                  <a:gd name="T54" fmla="*/ 1827 w 4029"/>
                  <a:gd name="T55" fmla="*/ 253 h 3046"/>
                  <a:gd name="T56" fmla="*/ 1694 w 4029"/>
                  <a:gd name="T57" fmla="*/ 203 h 3046"/>
                  <a:gd name="T58" fmla="*/ 1390 w 4029"/>
                  <a:gd name="T59" fmla="*/ 56 h 3046"/>
                  <a:gd name="T60" fmla="*/ 1244 w 4029"/>
                  <a:gd name="T61" fmla="*/ 8 h 3046"/>
                  <a:gd name="T62" fmla="*/ 1123 w 4029"/>
                  <a:gd name="T63" fmla="*/ 26 h 3046"/>
                  <a:gd name="T64" fmla="*/ 1080 w 4029"/>
                  <a:gd name="T65" fmla="*/ 224 h 3046"/>
                  <a:gd name="T66" fmla="*/ 978 w 4029"/>
                  <a:gd name="T67" fmla="*/ 327 h 3046"/>
                  <a:gd name="T68" fmla="*/ 821 w 4029"/>
                  <a:gd name="T69" fmla="*/ 471 h 3046"/>
                  <a:gd name="T70" fmla="*/ 691 w 4029"/>
                  <a:gd name="T71" fmla="*/ 719 h 3046"/>
                  <a:gd name="T72" fmla="*/ 604 w 4029"/>
                  <a:gd name="T73" fmla="*/ 867 h 3046"/>
                  <a:gd name="T74" fmla="*/ 561 w 4029"/>
                  <a:gd name="T75" fmla="*/ 1065 h 3046"/>
                  <a:gd name="T76" fmla="*/ 518 w 4029"/>
                  <a:gd name="T77" fmla="*/ 1263 h 3046"/>
                  <a:gd name="T78" fmla="*/ 389 w 4029"/>
                  <a:gd name="T79" fmla="*/ 1412 h 3046"/>
                  <a:gd name="T80" fmla="*/ 259 w 4029"/>
                  <a:gd name="T81" fmla="*/ 1561 h 3046"/>
                  <a:gd name="T82" fmla="*/ 92 w 4029"/>
                  <a:gd name="T83" fmla="*/ 1590 h 3046"/>
                  <a:gd name="T84" fmla="*/ 0 w 4029"/>
                  <a:gd name="T85" fmla="*/ 1809 h 3046"/>
                  <a:gd name="T86" fmla="*/ 43 w 4029"/>
                  <a:gd name="T87" fmla="*/ 2007 h 3046"/>
                  <a:gd name="T88" fmla="*/ 216 w 4029"/>
                  <a:gd name="T89" fmla="*/ 1908 h 3046"/>
                  <a:gd name="T90" fmla="*/ 390 w 4029"/>
                  <a:gd name="T91" fmla="*/ 1836 h 3046"/>
                  <a:gd name="T92" fmla="*/ 584 w 4029"/>
                  <a:gd name="T93" fmla="*/ 1780 h 3046"/>
                  <a:gd name="T94" fmla="*/ 821 w 4029"/>
                  <a:gd name="T95" fmla="*/ 1611 h 3046"/>
                  <a:gd name="T96" fmla="*/ 1020 w 4029"/>
                  <a:gd name="T97" fmla="*/ 1590 h 3046"/>
                  <a:gd name="T98" fmla="*/ 1062 w 4029"/>
                  <a:gd name="T99" fmla="*/ 1335 h 3046"/>
                  <a:gd name="T100" fmla="*/ 1228 w 4029"/>
                  <a:gd name="T101" fmla="*/ 1383 h 3046"/>
                  <a:gd name="T102" fmla="*/ 1512 w 4029"/>
                  <a:gd name="T103" fmla="*/ 1561 h 3046"/>
                  <a:gd name="T104" fmla="*/ 1678 w 4029"/>
                  <a:gd name="T105" fmla="*/ 1638 h 3046"/>
                  <a:gd name="T106" fmla="*/ 1858 w 4029"/>
                  <a:gd name="T107" fmla="*/ 1709 h 3046"/>
                  <a:gd name="T108" fmla="*/ 1740 w 4029"/>
                  <a:gd name="T109" fmla="*/ 1962 h 3046"/>
                  <a:gd name="T110" fmla="*/ 1857 w 4029"/>
                  <a:gd name="T111" fmla="*/ 2155 h 3046"/>
                  <a:gd name="T112" fmla="*/ 1824 w 4029"/>
                  <a:gd name="T113" fmla="*/ 2320 h 3046"/>
                  <a:gd name="T114" fmla="*/ 1814 w 4029"/>
                  <a:gd name="T115" fmla="*/ 2502 h 3046"/>
                  <a:gd name="T116" fmla="*/ 1955 w 4029"/>
                  <a:gd name="T117" fmla="*/ 2614 h 3046"/>
                  <a:gd name="T118" fmla="*/ 2074 w 4029"/>
                  <a:gd name="T119" fmla="*/ 2700 h 3046"/>
                  <a:gd name="T120" fmla="*/ 2203 w 4029"/>
                  <a:gd name="T121" fmla="*/ 2898 h 3046"/>
                  <a:gd name="T122" fmla="*/ 2447 w 4029"/>
                  <a:gd name="T123" fmla="*/ 2868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9" h="3046">
                    <a:moveTo>
                      <a:pt x="2447" y="2868"/>
                    </a:moveTo>
                    <a:lnTo>
                      <a:pt x="2592" y="2947"/>
                    </a:lnTo>
                    <a:lnTo>
                      <a:pt x="2678" y="3046"/>
                    </a:lnTo>
                    <a:lnTo>
                      <a:pt x="2764" y="3046"/>
                    </a:lnTo>
                    <a:lnTo>
                      <a:pt x="2842" y="3043"/>
                    </a:lnTo>
                    <a:lnTo>
                      <a:pt x="2959" y="3010"/>
                    </a:lnTo>
                    <a:lnTo>
                      <a:pt x="3066" y="2997"/>
                    </a:lnTo>
                    <a:lnTo>
                      <a:pt x="3153" y="2947"/>
                    </a:lnTo>
                    <a:lnTo>
                      <a:pt x="3236" y="2891"/>
                    </a:lnTo>
                    <a:lnTo>
                      <a:pt x="3289" y="2768"/>
                    </a:lnTo>
                    <a:lnTo>
                      <a:pt x="3201" y="2685"/>
                    </a:lnTo>
                    <a:lnTo>
                      <a:pt x="3159" y="2600"/>
                    </a:lnTo>
                    <a:lnTo>
                      <a:pt x="3154" y="2504"/>
                    </a:lnTo>
                    <a:lnTo>
                      <a:pt x="3255" y="2429"/>
                    </a:lnTo>
                    <a:lnTo>
                      <a:pt x="3382" y="2330"/>
                    </a:lnTo>
                    <a:lnTo>
                      <a:pt x="3472" y="2354"/>
                    </a:lnTo>
                    <a:lnTo>
                      <a:pt x="3547" y="2407"/>
                    </a:lnTo>
                    <a:lnTo>
                      <a:pt x="3628" y="2452"/>
                    </a:lnTo>
                    <a:lnTo>
                      <a:pt x="3726" y="2492"/>
                    </a:lnTo>
                    <a:lnTo>
                      <a:pt x="3802" y="2458"/>
                    </a:lnTo>
                    <a:lnTo>
                      <a:pt x="3906" y="2428"/>
                    </a:lnTo>
                    <a:lnTo>
                      <a:pt x="3963" y="2311"/>
                    </a:lnTo>
                    <a:lnTo>
                      <a:pt x="3978" y="2206"/>
                    </a:lnTo>
                    <a:lnTo>
                      <a:pt x="4003" y="2065"/>
                    </a:lnTo>
                    <a:lnTo>
                      <a:pt x="4029" y="1943"/>
                    </a:lnTo>
                    <a:lnTo>
                      <a:pt x="3930" y="1931"/>
                    </a:lnTo>
                    <a:lnTo>
                      <a:pt x="3856" y="1936"/>
                    </a:lnTo>
                    <a:lnTo>
                      <a:pt x="3769" y="1834"/>
                    </a:lnTo>
                    <a:lnTo>
                      <a:pt x="3696" y="1736"/>
                    </a:lnTo>
                    <a:lnTo>
                      <a:pt x="3626" y="1681"/>
                    </a:lnTo>
                    <a:lnTo>
                      <a:pt x="3559" y="1689"/>
                    </a:lnTo>
                    <a:lnTo>
                      <a:pt x="3463" y="1688"/>
                    </a:lnTo>
                    <a:lnTo>
                      <a:pt x="3421" y="1638"/>
                    </a:lnTo>
                    <a:lnTo>
                      <a:pt x="3335" y="1639"/>
                    </a:lnTo>
                    <a:lnTo>
                      <a:pt x="3251" y="1543"/>
                    </a:lnTo>
                    <a:lnTo>
                      <a:pt x="3176" y="1487"/>
                    </a:lnTo>
                    <a:lnTo>
                      <a:pt x="3112" y="1469"/>
                    </a:lnTo>
                    <a:lnTo>
                      <a:pt x="3044" y="1459"/>
                    </a:lnTo>
                    <a:lnTo>
                      <a:pt x="2962" y="1460"/>
                    </a:lnTo>
                    <a:lnTo>
                      <a:pt x="2904" y="1441"/>
                    </a:lnTo>
                    <a:lnTo>
                      <a:pt x="2860" y="1391"/>
                    </a:lnTo>
                    <a:lnTo>
                      <a:pt x="2817" y="1296"/>
                    </a:lnTo>
                    <a:lnTo>
                      <a:pt x="2767" y="1237"/>
                    </a:lnTo>
                    <a:lnTo>
                      <a:pt x="2701" y="1243"/>
                    </a:lnTo>
                    <a:lnTo>
                      <a:pt x="2472" y="1243"/>
                    </a:lnTo>
                    <a:lnTo>
                      <a:pt x="2470" y="1194"/>
                    </a:lnTo>
                    <a:lnTo>
                      <a:pt x="2427" y="1191"/>
                    </a:lnTo>
                    <a:lnTo>
                      <a:pt x="2303" y="1050"/>
                    </a:lnTo>
                    <a:lnTo>
                      <a:pt x="2258" y="982"/>
                    </a:lnTo>
                    <a:lnTo>
                      <a:pt x="2208" y="888"/>
                    </a:lnTo>
                    <a:lnTo>
                      <a:pt x="2126" y="750"/>
                    </a:lnTo>
                    <a:lnTo>
                      <a:pt x="2042" y="553"/>
                    </a:lnTo>
                    <a:lnTo>
                      <a:pt x="1993" y="495"/>
                    </a:lnTo>
                    <a:lnTo>
                      <a:pt x="1956" y="405"/>
                    </a:lnTo>
                    <a:lnTo>
                      <a:pt x="1892" y="302"/>
                    </a:lnTo>
                    <a:lnTo>
                      <a:pt x="1827" y="253"/>
                    </a:lnTo>
                    <a:lnTo>
                      <a:pt x="1781" y="254"/>
                    </a:lnTo>
                    <a:lnTo>
                      <a:pt x="1694" y="203"/>
                    </a:lnTo>
                    <a:lnTo>
                      <a:pt x="1567" y="96"/>
                    </a:lnTo>
                    <a:lnTo>
                      <a:pt x="1390" y="56"/>
                    </a:lnTo>
                    <a:lnTo>
                      <a:pt x="1311" y="23"/>
                    </a:lnTo>
                    <a:lnTo>
                      <a:pt x="1244" y="8"/>
                    </a:lnTo>
                    <a:lnTo>
                      <a:pt x="1159" y="0"/>
                    </a:lnTo>
                    <a:lnTo>
                      <a:pt x="1123" y="26"/>
                    </a:lnTo>
                    <a:lnTo>
                      <a:pt x="1080" y="125"/>
                    </a:lnTo>
                    <a:lnTo>
                      <a:pt x="1080" y="224"/>
                    </a:lnTo>
                    <a:lnTo>
                      <a:pt x="1037" y="274"/>
                    </a:lnTo>
                    <a:lnTo>
                      <a:pt x="978" y="327"/>
                    </a:lnTo>
                    <a:lnTo>
                      <a:pt x="907" y="373"/>
                    </a:lnTo>
                    <a:lnTo>
                      <a:pt x="821" y="471"/>
                    </a:lnTo>
                    <a:lnTo>
                      <a:pt x="735" y="620"/>
                    </a:lnTo>
                    <a:lnTo>
                      <a:pt x="691" y="719"/>
                    </a:lnTo>
                    <a:lnTo>
                      <a:pt x="632" y="756"/>
                    </a:lnTo>
                    <a:lnTo>
                      <a:pt x="604" y="867"/>
                    </a:lnTo>
                    <a:lnTo>
                      <a:pt x="561" y="966"/>
                    </a:lnTo>
                    <a:lnTo>
                      <a:pt x="561" y="1065"/>
                    </a:lnTo>
                    <a:lnTo>
                      <a:pt x="561" y="1164"/>
                    </a:lnTo>
                    <a:lnTo>
                      <a:pt x="518" y="1263"/>
                    </a:lnTo>
                    <a:lnTo>
                      <a:pt x="432" y="1362"/>
                    </a:lnTo>
                    <a:lnTo>
                      <a:pt x="389" y="1412"/>
                    </a:lnTo>
                    <a:lnTo>
                      <a:pt x="345" y="1461"/>
                    </a:lnTo>
                    <a:lnTo>
                      <a:pt x="259" y="1561"/>
                    </a:lnTo>
                    <a:lnTo>
                      <a:pt x="154" y="1566"/>
                    </a:lnTo>
                    <a:lnTo>
                      <a:pt x="92" y="1590"/>
                    </a:lnTo>
                    <a:lnTo>
                      <a:pt x="43" y="1660"/>
                    </a:lnTo>
                    <a:lnTo>
                      <a:pt x="0" y="1809"/>
                    </a:lnTo>
                    <a:lnTo>
                      <a:pt x="0" y="1957"/>
                    </a:lnTo>
                    <a:lnTo>
                      <a:pt x="43" y="2007"/>
                    </a:lnTo>
                    <a:lnTo>
                      <a:pt x="86" y="2007"/>
                    </a:lnTo>
                    <a:lnTo>
                      <a:pt x="216" y="1908"/>
                    </a:lnTo>
                    <a:lnTo>
                      <a:pt x="293" y="1828"/>
                    </a:lnTo>
                    <a:lnTo>
                      <a:pt x="390" y="1836"/>
                    </a:lnTo>
                    <a:lnTo>
                      <a:pt x="475" y="1908"/>
                    </a:lnTo>
                    <a:lnTo>
                      <a:pt x="584" y="1780"/>
                    </a:lnTo>
                    <a:lnTo>
                      <a:pt x="716" y="1772"/>
                    </a:lnTo>
                    <a:lnTo>
                      <a:pt x="821" y="1611"/>
                    </a:lnTo>
                    <a:lnTo>
                      <a:pt x="861" y="1573"/>
                    </a:lnTo>
                    <a:lnTo>
                      <a:pt x="1020" y="1590"/>
                    </a:lnTo>
                    <a:lnTo>
                      <a:pt x="1037" y="1412"/>
                    </a:lnTo>
                    <a:lnTo>
                      <a:pt x="1062" y="1335"/>
                    </a:lnTo>
                    <a:lnTo>
                      <a:pt x="1166" y="1343"/>
                    </a:lnTo>
                    <a:lnTo>
                      <a:pt x="1228" y="1383"/>
                    </a:lnTo>
                    <a:lnTo>
                      <a:pt x="1382" y="1461"/>
                    </a:lnTo>
                    <a:lnTo>
                      <a:pt x="1512" y="1561"/>
                    </a:lnTo>
                    <a:lnTo>
                      <a:pt x="1555" y="1611"/>
                    </a:lnTo>
                    <a:lnTo>
                      <a:pt x="1678" y="1638"/>
                    </a:lnTo>
                    <a:lnTo>
                      <a:pt x="1761" y="1605"/>
                    </a:lnTo>
                    <a:lnTo>
                      <a:pt x="1858" y="1709"/>
                    </a:lnTo>
                    <a:lnTo>
                      <a:pt x="1782" y="1836"/>
                    </a:lnTo>
                    <a:lnTo>
                      <a:pt x="1740" y="1962"/>
                    </a:lnTo>
                    <a:lnTo>
                      <a:pt x="1771" y="2106"/>
                    </a:lnTo>
                    <a:lnTo>
                      <a:pt x="1857" y="2155"/>
                    </a:lnTo>
                    <a:lnTo>
                      <a:pt x="1814" y="2254"/>
                    </a:lnTo>
                    <a:lnTo>
                      <a:pt x="1824" y="2320"/>
                    </a:lnTo>
                    <a:lnTo>
                      <a:pt x="1824" y="2407"/>
                    </a:lnTo>
                    <a:lnTo>
                      <a:pt x="1814" y="2502"/>
                    </a:lnTo>
                    <a:lnTo>
                      <a:pt x="1857" y="2551"/>
                    </a:lnTo>
                    <a:lnTo>
                      <a:pt x="1955" y="2614"/>
                    </a:lnTo>
                    <a:lnTo>
                      <a:pt x="2030" y="2700"/>
                    </a:lnTo>
                    <a:lnTo>
                      <a:pt x="2074" y="2700"/>
                    </a:lnTo>
                    <a:lnTo>
                      <a:pt x="2160" y="2799"/>
                    </a:lnTo>
                    <a:lnTo>
                      <a:pt x="2203" y="2898"/>
                    </a:lnTo>
                    <a:lnTo>
                      <a:pt x="2333" y="2898"/>
                    </a:lnTo>
                    <a:lnTo>
                      <a:pt x="2447" y="286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4" name="Freeform 71">
                <a:extLst>
                  <a:ext uri="{FF2B5EF4-FFF2-40B4-BE49-F238E27FC236}">
                    <a16:creationId xmlns:a16="http://schemas.microsoft.com/office/drawing/2014/main" id="{D22D7789-201E-3942-84B3-7CD0DB195F6A}"/>
                  </a:ext>
                </a:extLst>
              </p:cNvPr>
              <p:cNvSpPr>
                <a:spLocks/>
              </p:cNvSpPr>
              <p:nvPr/>
            </p:nvSpPr>
            <p:spPr bwMode="auto">
              <a:xfrm>
                <a:off x="2337891" y="2906607"/>
                <a:ext cx="243694" cy="319263"/>
              </a:xfrm>
              <a:custGeom>
                <a:avLst/>
                <a:gdLst>
                  <a:gd name="T0" fmla="*/ 1032 w 1311"/>
                  <a:gd name="T1" fmla="*/ 0 h 1683"/>
                  <a:gd name="T2" fmla="*/ 911 w 1311"/>
                  <a:gd name="T3" fmla="*/ 57 h 1683"/>
                  <a:gd name="T4" fmla="*/ 816 w 1311"/>
                  <a:gd name="T5" fmla="*/ 65 h 1683"/>
                  <a:gd name="T6" fmla="*/ 740 w 1311"/>
                  <a:gd name="T7" fmla="*/ 144 h 1683"/>
                  <a:gd name="T8" fmla="*/ 684 w 1311"/>
                  <a:gd name="T9" fmla="*/ 246 h 1683"/>
                  <a:gd name="T10" fmla="*/ 572 w 1311"/>
                  <a:gd name="T11" fmla="*/ 207 h 1683"/>
                  <a:gd name="T12" fmla="*/ 515 w 1311"/>
                  <a:gd name="T13" fmla="*/ 143 h 1683"/>
                  <a:gd name="T14" fmla="*/ 116 w 1311"/>
                  <a:gd name="T15" fmla="*/ 141 h 1683"/>
                  <a:gd name="T16" fmla="*/ 59 w 1311"/>
                  <a:gd name="T17" fmla="*/ 197 h 1683"/>
                  <a:gd name="T18" fmla="*/ 2 w 1311"/>
                  <a:gd name="T19" fmla="*/ 240 h 1683"/>
                  <a:gd name="T20" fmla="*/ 2 w 1311"/>
                  <a:gd name="T21" fmla="*/ 716 h 1683"/>
                  <a:gd name="T22" fmla="*/ 26 w 1311"/>
                  <a:gd name="T23" fmla="*/ 783 h 1683"/>
                  <a:gd name="T24" fmla="*/ 2 w 1311"/>
                  <a:gd name="T25" fmla="*/ 830 h 1683"/>
                  <a:gd name="T26" fmla="*/ 2 w 1311"/>
                  <a:gd name="T27" fmla="*/ 999 h 1683"/>
                  <a:gd name="T28" fmla="*/ 56 w 1311"/>
                  <a:gd name="T29" fmla="*/ 1055 h 1683"/>
                  <a:gd name="T30" fmla="*/ 2 w 1311"/>
                  <a:gd name="T31" fmla="*/ 1115 h 1683"/>
                  <a:gd name="T32" fmla="*/ 0 w 1311"/>
                  <a:gd name="T33" fmla="*/ 1452 h 1683"/>
                  <a:gd name="T34" fmla="*/ 57 w 1311"/>
                  <a:gd name="T35" fmla="*/ 1511 h 1683"/>
                  <a:gd name="T36" fmla="*/ 57 w 1311"/>
                  <a:gd name="T37" fmla="*/ 1625 h 1683"/>
                  <a:gd name="T38" fmla="*/ 3 w 1311"/>
                  <a:gd name="T39" fmla="*/ 1683 h 1683"/>
                  <a:gd name="T40" fmla="*/ 162 w 1311"/>
                  <a:gd name="T41" fmla="*/ 1590 h 1683"/>
                  <a:gd name="T42" fmla="*/ 299 w 1311"/>
                  <a:gd name="T43" fmla="*/ 1553 h 1683"/>
                  <a:gd name="T44" fmla="*/ 455 w 1311"/>
                  <a:gd name="T45" fmla="*/ 1519 h 1683"/>
                  <a:gd name="T46" fmla="*/ 626 w 1311"/>
                  <a:gd name="T47" fmla="*/ 1519 h 1683"/>
                  <a:gd name="T48" fmla="*/ 738 w 1311"/>
                  <a:gd name="T49" fmla="*/ 1471 h 1683"/>
                  <a:gd name="T50" fmla="*/ 855 w 1311"/>
                  <a:gd name="T51" fmla="*/ 1405 h 1683"/>
                  <a:gd name="T52" fmla="*/ 939 w 1311"/>
                  <a:gd name="T53" fmla="*/ 1370 h 1683"/>
                  <a:gd name="T54" fmla="*/ 1030 w 1311"/>
                  <a:gd name="T55" fmla="*/ 1325 h 1683"/>
                  <a:gd name="T56" fmla="*/ 1140 w 1311"/>
                  <a:gd name="T57" fmla="*/ 1234 h 1683"/>
                  <a:gd name="T58" fmla="*/ 1254 w 1311"/>
                  <a:gd name="T59" fmla="*/ 1177 h 1683"/>
                  <a:gd name="T60" fmla="*/ 1311 w 1311"/>
                  <a:gd name="T61" fmla="*/ 1062 h 1683"/>
                  <a:gd name="T62" fmla="*/ 1311 w 1311"/>
                  <a:gd name="T63" fmla="*/ 891 h 1683"/>
                  <a:gd name="T64" fmla="*/ 1311 w 1311"/>
                  <a:gd name="T65" fmla="*/ 720 h 1683"/>
                  <a:gd name="T66" fmla="*/ 1286 w 1311"/>
                  <a:gd name="T67" fmla="*/ 621 h 1683"/>
                  <a:gd name="T68" fmla="*/ 1277 w 1311"/>
                  <a:gd name="T69" fmla="*/ 474 h 1683"/>
                  <a:gd name="T70" fmla="*/ 1222 w 1311"/>
                  <a:gd name="T71" fmla="*/ 319 h 1683"/>
                  <a:gd name="T72" fmla="*/ 1231 w 1311"/>
                  <a:gd name="T73" fmla="*/ 154 h 1683"/>
                  <a:gd name="T74" fmla="*/ 1251 w 1311"/>
                  <a:gd name="T75" fmla="*/ 0 h 1683"/>
                  <a:gd name="T76" fmla="*/ 1032 w 1311"/>
                  <a:gd name="T7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1" h="1683">
                    <a:moveTo>
                      <a:pt x="1032" y="0"/>
                    </a:moveTo>
                    <a:lnTo>
                      <a:pt x="911" y="57"/>
                    </a:lnTo>
                    <a:lnTo>
                      <a:pt x="816" y="65"/>
                    </a:lnTo>
                    <a:lnTo>
                      <a:pt x="740" y="144"/>
                    </a:lnTo>
                    <a:lnTo>
                      <a:pt x="684" y="246"/>
                    </a:lnTo>
                    <a:lnTo>
                      <a:pt x="572" y="207"/>
                    </a:lnTo>
                    <a:lnTo>
                      <a:pt x="515" y="143"/>
                    </a:lnTo>
                    <a:lnTo>
                      <a:pt x="116" y="141"/>
                    </a:lnTo>
                    <a:lnTo>
                      <a:pt x="59" y="197"/>
                    </a:lnTo>
                    <a:lnTo>
                      <a:pt x="2" y="240"/>
                    </a:lnTo>
                    <a:lnTo>
                      <a:pt x="2" y="716"/>
                    </a:lnTo>
                    <a:lnTo>
                      <a:pt x="26" y="783"/>
                    </a:lnTo>
                    <a:lnTo>
                      <a:pt x="2" y="830"/>
                    </a:lnTo>
                    <a:lnTo>
                      <a:pt x="2" y="999"/>
                    </a:lnTo>
                    <a:lnTo>
                      <a:pt x="56" y="1055"/>
                    </a:lnTo>
                    <a:lnTo>
                      <a:pt x="2" y="1115"/>
                    </a:lnTo>
                    <a:lnTo>
                      <a:pt x="0" y="1452"/>
                    </a:lnTo>
                    <a:lnTo>
                      <a:pt x="57" y="1511"/>
                    </a:lnTo>
                    <a:lnTo>
                      <a:pt x="57" y="1625"/>
                    </a:lnTo>
                    <a:lnTo>
                      <a:pt x="3" y="1683"/>
                    </a:lnTo>
                    <a:lnTo>
                      <a:pt x="162" y="1590"/>
                    </a:lnTo>
                    <a:lnTo>
                      <a:pt x="299" y="1553"/>
                    </a:lnTo>
                    <a:lnTo>
                      <a:pt x="455" y="1519"/>
                    </a:lnTo>
                    <a:lnTo>
                      <a:pt x="626" y="1519"/>
                    </a:lnTo>
                    <a:lnTo>
                      <a:pt x="738" y="1471"/>
                    </a:lnTo>
                    <a:lnTo>
                      <a:pt x="855" y="1405"/>
                    </a:lnTo>
                    <a:lnTo>
                      <a:pt x="939" y="1370"/>
                    </a:lnTo>
                    <a:lnTo>
                      <a:pt x="1030" y="1325"/>
                    </a:lnTo>
                    <a:lnTo>
                      <a:pt x="1140" y="1234"/>
                    </a:lnTo>
                    <a:lnTo>
                      <a:pt x="1254" y="1177"/>
                    </a:lnTo>
                    <a:lnTo>
                      <a:pt x="1311" y="1062"/>
                    </a:lnTo>
                    <a:lnTo>
                      <a:pt x="1311" y="891"/>
                    </a:lnTo>
                    <a:lnTo>
                      <a:pt x="1311" y="720"/>
                    </a:lnTo>
                    <a:lnTo>
                      <a:pt x="1286" y="621"/>
                    </a:lnTo>
                    <a:lnTo>
                      <a:pt x="1277" y="474"/>
                    </a:lnTo>
                    <a:lnTo>
                      <a:pt x="1222" y="319"/>
                    </a:lnTo>
                    <a:lnTo>
                      <a:pt x="1231" y="154"/>
                    </a:lnTo>
                    <a:lnTo>
                      <a:pt x="1251" y="0"/>
                    </a:lnTo>
                    <a:lnTo>
                      <a:pt x="1032"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5" name="Freeform 72">
                <a:extLst>
                  <a:ext uri="{FF2B5EF4-FFF2-40B4-BE49-F238E27FC236}">
                    <a16:creationId xmlns:a16="http://schemas.microsoft.com/office/drawing/2014/main" id="{F78078A2-F3A9-9F4E-881D-120036C6CD08}"/>
                  </a:ext>
                </a:extLst>
              </p:cNvPr>
              <p:cNvSpPr>
                <a:spLocks/>
              </p:cNvSpPr>
              <p:nvPr/>
            </p:nvSpPr>
            <p:spPr bwMode="auto">
              <a:xfrm>
                <a:off x="2446200" y="2896801"/>
                <a:ext cx="740927" cy="451109"/>
              </a:xfrm>
              <a:custGeom>
                <a:avLst/>
                <a:gdLst>
                  <a:gd name="T0" fmla="*/ 2267 w 3972"/>
                  <a:gd name="T1" fmla="*/ 398 h 2384"/>
                  <a:gd name="T2" fmla="*/ 1994 w 3972"/>
                  <a:gd name="T3" fmla="*/ 444 h 2384"/>
                  <a:gd name="T4" fmla="*/ 1814 w 3972"/>
                  <a:gd name="T5" fmla="*/ 240 h 2384"/>
                  <a:gd name="T6" fmla="*/ 1451 w 3972"/>
                  <a:gd name="T7" fmla="*/ 324 h 2384"/>
                  <a:gd name="T8" fmla="*/ 1415 w 3972"/>
                  <a:gd name="T9" fmla="*/ 83 h 2384"/>
                  <a:gd name="T10" fmla="*/ 1202 w 3972"/>
                  <a:gd name="T11" fmla="*/ 59 h 2384"/>
                  <a:gd name="T12" fmla="*/ 837 w 3972"/>
                  <a:gd name="T13" fmla="*/ 114 h 2384"/>
                  <a:gd name="T14" fmla="*/ 644 w 3972"/>
                  <a:gd name="T15" fmla="*/ 213 h 2384"/>
                  <a:gd name="T16" fmla="*/ 689 w 3972"/>
                  <a:gd name="T17" fmla="*/ 531 h 2384"/>
                  <a:gd name="T18" fmla="*/ 723 w 3972"/>
                  <a:gd name="T19" fmla="*/ 779 h 2384"/>
                  <a:gd name="T20" fmla="*/ 669 w 3972"/>
                  <a:gd name="T21" fmla="*/ 1232 h 2384"/>
                  <a:gd name="T22" fmla="*/ 551 w 3972"/>
                  <a:gd name="T23" fmla="*/ 1292 h 2384"/>
                  <a:gd name="T24" fmla="*/ 353 w 3972"/>
                  <a:gd name="T25" fmla="*/ 1425 h 2384"/>
                  <a:gd name="T26" fmla="*/ 152 w 3972"/>
                  <a:gd name="T27" fmla="*/ 1529 h 2384"/>
                  <a:gd name="T28" fmla="*/ 42 w 3972"/>
                  <a:gd name="T29" fmla="*/ 1674 h 2384"/>
                  <a:gd name="T30" fmla="*/ 18 w 3972"/>
                  <a:gd name="T31" fmla="*/ 1842 h 2384"/>
                  <a:gd name="T32" fmla="*/ 0 w 3972"/>
                  <a:gd name="T33" fmla="*/ 2040 h 2384"/>
                  <a:gd name="T34" fmla="*/ 191 w 3972"/>
                  <a:gd name="T35" fmla="*/ 2042 h 2384"/>
                  <a:gd name="T36" fmla="*/ 419 w 3972"/>
                  <a:gd name="T37" fmla="*/ 1985 h 2384"/>
                  <a:gd name="T38" fmla="*/ 590 w 3972"/>
                  <a:gd name="T39" fmla="*/ 2042 h 2384"/>
                  <a:gd name="T40" fmla="*/ 726 w 3972"/>
                  <a:gd name="T41" fmla="*/ 2202 h 2384"/>
                  <a:gd name="T42" fmla="*/ 989 w 3972"/>
                  <a:gd name="T43" fmla="*/ 2099 h 2384"/>
                  <a:gd name="T44" fmla="*/ 1389 w 3972"/>
                  <a:gd name="T45" fmla="*/ 2213 h 2384"/>
                  <a:gd name="T46" fmla="*/ 1674 w 3972"/>
                  <a:gd name="T47" fmla="*/ 2270 h 2384"/>
                  <a:gd name="T48" fmla="*/ 1902 w 3972"/>
                  <a:gd name="T49" fmla="*/ 2384 h 2384"/>
                  <a:gd name="T50" fmla="*/ 2016 w 3972"/>
                  <a:gd name="T51" fmla="*/ 2213 h 2384"/>
                  <a:gd name="T52" fmla="*/ 2076 w 3972"/>
                  <a:gd name="T53" fmla="*/ 1980 h 2384"/>
                  <a:gd name="T54" fmla="*/ 2262 w 3972"/>
                  <a:gd name="T55" fmla="*/ 2034 h 2384"/>
                  <a:gd name="T56" fmla="*/ 2478 w 3972"/>
                  <a:gd name="T57" fmla="*/ 2154 h 2384"/>
                  <a:gd name="T58" fmla="*/ 2814 w 3972"/>
                  <a:gd name="T59" fmla="*/ 2156 h 2384"/>
                  <a:gd name="T60" fmla="*/ 3072 w 3972"/>
                  <a:gd name="T61" fmla="*/ 2232 h 2384"/>
                  <a:gd name="T62" fmla="*/ 3282 w 3972"/>
                  <a:gd name="T63" fmla="*/ 2328 h 2384"/>
                  <a:gd name="T64" fmla="*/ 3426 w 3972"/>
                  <a:gd name="T65" fmla="*/ 2250 h 2384"/>
                  <a:gd name="T66" fmla="*/ 3636 w 3972"/>
                  <a:gd name="T67" fmla="*/ 2100 h 2384"/>
                  <a:gd name="T68" fmla="*/ 3654 w 3972"/>
                  <a:gd name="T69" fmla="*/ 1884 h 2384"/>
                  <a:gd name="T70" fmla="*/ 3918 w 3972"/>
                  <a:gd name="T71" fmla="*/ 1800 h 2384"/>
                  <a:gd name="T72" fmla="*/ 3876 w 3972"/>
                  <a:gd name="T73" fmla="*/ 1584 h 2384"/>
                  <a:gd name="T74" fmla="*/ 3570 w 3972"/>
                  <a:gd name="T75" fmla="*/ 1530 h 2384"/>
                  <a:gd name="T76" fmla="*/ 3328 w 3972"/>
                  <a:gd name="T77" fmla="*/ 1528 h 2384"/>
                  <a:gd name="T78" fmla="*/ 3043 w 3972"/>
                  <a:gd name="T79" fmla="*/ 1471 h 2384"/>
                  <a:gd name="T80" fmla="*/ 2862 w 3972"/>
                  <a:gd name="T81" fmla="*/ 1296 h 2384"/>
                  <a:gd name="T82" fmla="*/ 2832 w 3972"/>
                  <a:gd name="T83" fmla="*/ 1068 h 2384"/>
                  <a:gd name="T84" fmla="*/ 2985 w 3972"/>
                  <a:gd name="T85" fmla="*/ 787 h 2384"/>
                  <a:gd name="T86" fmla="*/ 2898 w 3972"/>
                  <a:gd name="T87" fmla="*/ 552 h 2384"/>
                  <a:gd name="T88" fmla="*/ 2634 w 3972"/>
                  <a:gd name="T89" fmla="*/ 450 h 2384"/>
                  <a:gd name="T90" fmla="*/ 2495 w 3972"/>
                  <a:gd name="T91" fmla="*/ 285 h 2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2" h="2384">
                    <a:moveTo>
                      <a:pt x="2495" y="285"/>
                    </a:moveTo>
                    <a:lnTo>
                      <a:pt x="2267" y="398"/>
                    </a:lnTo>
                    <a:lnTo>
                      <a:pt x="2136" y="443"/>
                    </a:lnTo>
                    <a:lnTo>
                      <a:pt x="1994" y="444"/>
                    </a:lnTo>
                    <a:lnTo>
                      <a:pt x="1865" y="171"/>
                    </a:lnTo>
                    <a:lnTo>
                      <a:pt x="1814" y="240"/>
                    </a:lnTo>
                    <a:lnTo>
                      <a:pt x="1593" y="348"/>
                    </a:lnTo>
                    <a:lnTo>
                      <a:pt x="1451" y="324"/>
                    </a:lnTo>
                    <a:lnTo>
                      <a:pt x="1356" y="240"/>
                    </a:lnTo>
                    <a:lnTo>
                      <a:pt x="1415" y="83"/>
                    </a:lnTo>
                    <a:lnTo>
                      <a:pt x="1296" y="0"/>
                    </a:lnTo>
                    <a:lnTo>
                      <a:pt x="1202" y="59"/>
                    </a:lnTo>
                    <a:lnTo>
                      <a:pt x="1010" y="114"/>
                    </a:lnTo>
                    <a:lnTo>
                      <a:pt x="837" y="114"/>
                    </a:lnTo>
                    <a:lnTo>
                      <a:pt x="663" y="56"/>
                    </a:lnTo>
                    <a:lnTo>
                      <a:pt x="644" y="213"/>
                    </a:lnTo>
                    <a:lnTo>
                      <a:pt x="635" y="377"/>
                    </a:lnTo>
                    <a:lnTo>
                      <a:pt x="689" y="531"/>
                    </a:lnTo>
                    <a:lnTo>
                      <a:pt x="696" y="671"/>
                    </a:lnTo>
                    <a:lnTo>
                      <a:pt x="723" y="779"/>
                    </a:lnTo>
                    <a:lnTo>
                      <a:pt x="723" y="1116"/>
                    </a:lnTo>
                    <a:lnTo>
                      <a:pt x="669" y="1232"/>
                    </a:lnTo>
                    <a:lnTo>
                      <a:pt x="647" y="1243"/>
                    </a:lnTo>
                    <a:lnTo>
                      <a:pt x="551" y="1292"/>
                    </a:lnTo>
                    <a:lnTo>
                      <a:pt x="444" y="1379"/>
                    </a:lnTo>
                    <a:lnTo>
                      <a:pt x="353" y="1425"/>
                    </a:lnTo>
                    <a:lnTo>
                      <a:pt x="272" y="1458"/>
                    </a:lnTo>
                    <a:lnTo>
                      <a:pt x="152" y="1529"/>
                    </a:lnTo>
                    <a:lnTo>
                      <a:pt x="38" y="1575"/>
                    </a:lnTo>
                    <a:lnTo>
                      <a:pt x="42" y="1674"/>
                    </a:lnTo>
                    <a:lnTo>
                      <a:pt x="24" y="1752"/>
                    </a:lnTo>
                    <a:lnTo>
                      <a:pt x="18" y="1842"/>
                    </a:lnTo>
                    <a:lnTo>
                      <a:pt x="20" y="1928"/>
                    </a:lnTo>
                    <a:lnTo>
                      <a:pt x="0" y="2040"/>
                    </a:lnTo>
                    <a:lnTo>
                      <a:pt x="108" y="2094"/>
                    </a:lnTo>
                    <a:lnTo>
                      <a:pt x="191" y="2042"/>
                    </a:lnTo>
                    <a:lnTo>
                      <a:pt x="318" y="2004"/>
                    </a:lnTo>
                    <a:lnTo>
                      <a:pt x="419" y="1985"/>
                    </a:lnTo>
                    <a:lnTo>
                      <a:pt x="510" y="2028"/>
                    </a:lnTo>
                    <a:lnTo>
                      <a:pt x="590" y="2042"/>
                    </a:lnTo>
                    <a:lnTo>
                      <a:pt x="672" y="2124"/>
                    </a:lnTo>
                    <a:lnTo>
                      <a:pt x="726" y="2202"/>
                    </a:lnTo>
                    <a:lnTo>
                      <a:pt x="875" y="2156"/>
                    </a:lnTo>
                    <a:lnTo>
                      <a:pt x="989" y="2099"/>
                    </a:lnTo>
                    <a:lnTo>
                      <a:pt x="1164" y="2148"/>
                    </a:lnTo>
                    <a:lnTo>
                      <a:pt x="1389" y="2213"/>
                    </a:lnTo>
                    <a:lnTo>
                      <a:pt x="1503" y="2213"/>
                    </a:lnTo>
                    <a:lnTo>
                      <a:pt x="1674" y="2270"/>
                    </a:lnTo>
                    <a:lnTo>
                      <a:pt x="1788" y="2327"/>
                    </a:lnTo>
                    <a:lnTo>
                      <a:pt x="1902" y="2384"/>
                    </a:lnTo>
                    <a:lnTo>
                      <a:pt x="2016" y="2334"/>
                    </a:lnTo>
                    <a:lnTo>
                      <a:pt x="2016" y="2213"/>
                    </a:lnTo>
                    <a:lnTo>
                      <a:pt x="2034" y="2106"/>
                    </a:lnTo>
                    <a:lnTo>
                      <a:pt x="2076" y="1980"/>
                    </a:lnTo>
                    <a:lnTo>
                      <a:pt x="2136" y="1932"/>
                    </a:lnTo>
                    <a:lnTo>
                      <a:pt x="2262" y="2034"/>
                    </a:lnTo>
                    <a:lnTo>
                      <a:pt x="2376" y="2118"/>
                    </a:lnTo>
                    <a:lnTo>
                      <a:pt x="2478" y="2154"/>
                    </a:lnTo>
                    <a:lnTo>
                      <a:pt x="2628" y="2136"/>
                    </a:lnTo>
                    <a:lnTo>
                      <a:pt x="2814" y="2156"/>
                    </a:lnTo>
                    <a:lnTo>
                      <a:pt x="2904" y="2154"/>
                    </a:lnTo>
                    <a:lnTo>
                      <a:pt x="3072" y="2232"/>
                    </a:lnTo>
                    <a:lnTo>
                      <a:pt x="3214" y="2270"/>
                    </a:lnTo>
                    <a:lnTo>
                      <a:pt x="3282" y="2328"/>
                    </a:lnTo>
                    <a:lnTo>
                      <a:pt x="3360" y="2364"/>
                    </a:lnTo>
                    <a:lnTo>
                      <a:pt x="3426" y="2250"/>
                    </a:lnTo>
                    <a:lnTo>
                      <a:pt x="3498" y="2142"/>
                    </a:lnTo>
                    <a:lnTo>
                      <a:pt x="3636" y="2100"/>
                    </a:lnTo>
                    <a:lnTo>
                      <a:pt x="3660" y="2004"/>
                    </a:lnTo>
                    <a:lnTo>
                      <a:pt x="3654" y="1884"/>
                    </a:lnTo>
                    <a:lnTo>
                      <a:pt x="3798" y="1830"/>
                    </a:lnTo>
                    <a:lnTo>
                      <a:pt x="3918" y="1800"/>
                    </a:lnTo>
                    <a:lnTo>
                      <a:pt x="3972" y="1656"/>
                    </a:lnTo>
                    <a:lnTo>
                      <a:pt x="3876" y="1584"/>
                    </a:lnTo>
                    <a:lnTo>
                      <a:pt x="3727" y="1585"/>
                    </a:lnTo>
                    <a:lnTo>
                      <a:pt x="3570" y="1530"/>
                    </a:lnTo>
                    <a:lnTo>
                      <a:pt x="3450" y="1518"/>
                    </a:lnTo>
                    <a:lnTo>
                      <a:pt x="3328" y="1528"/>
                    </a:lnTo>
                    <a:lnTo>
                      <a:pt x="3204" y="1494"/>
                    </a:lnTo>
                    <a:lnTo>
                      <a:pt x="3043" y="1471"/>
                    </a:lnTo>
                    <a:lnTo>
                      <a:pt x="2985" y="1414"/>
                    </a:lnTo>
                    <a:lnTo>
                      <a:pt x="2862" y="1296"/>
                    </a:lnTo>
                    <a:lnTo>
                      <a:pt x="2790" y="1176"/>
                    </a:lnTo>
                    <a:lnTo>
                      <a:pt x="2832" y="1068"/>
                    </a:lnTo>
                    <a:lnTo>
                      <a:pt x="2868" y="942"/>
                    </a:lnTo>
                    <a:lnTo>
                      <a:pt x="2985" y="787"/>
                    </a:lnTo>
                    <a:lnTo>
                      <a:pt x="3018" y="654"/>
                    </a:lnTo>
                    <a:lnTo>
                      <a:pt x="2898" y="552"/>
                    </a:lnTo>
                    <a:lnTo>
                      <a:pt x="2772" y="570"/>
                    </a:lnTo>
                    <a:lnTo>
                      <a:pt x="2634" y="450"/>
                    </a:lnTo>
                    <a:lnTo>
                      <a:pt x="2550" y="390"/>
                    </a:lnTo>
                    <a:lnTo>
                      <a:pt x="2495" y="285"/>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6" name="Freeform 73">
                <a:extLst>
                  <a:ext uri="{FF2B5EF4-FFF2-40B4-BE49-F238E27FC236}">
                    <a16:creationId xmlns:a16="http://schemas.microsoft.com/office/drawing/2014/main" id="{6B63B3EF-049E-B740-80F8-7745A4D0789B}"/>
                  </a:ext>
                </a:extLst>
              </p:cNvPr>
              <p:cNvSpPr>
                <a:spLocks/>
              </p:cNvSpPr>
              <p:nvPr/>
            </p:nvSpPr>
            <p:spPr bwMode="auto">
              <a:xfrm>
                <a:off x="2886817" y="2584076"/>
                <a:ext cx="603080" cy="625451"/>
              </a:xfrm>
              <a:custGeom>
                <a:avLst/>
                <a:gdLst>
                  <a:gd name="T0" fmla="*/ 1481 w 2451"/>
                  <a:gd name="T1" fmla="*/ 977 h 2871"/>
                  <a:gd name="T2" fmla="*/ 1396 w 2451"/>
                  <a:gd name="T3" fmla="*/ 1194 h 2871"/>
                  <a:gd name="T4" fmla="*/ 1225 w 2451"/>
                  <a:gd name="T5" fmla="*/ 1290 h 2871"/>
                  <a:gd name="T6" fmla="*/ 1091 w 2451"/>
                  <a:gd name="T7" fmla="*/ 1341 h 2871"/>
                  <a:gd name="T8" fmla="*/ 969 w 2451"/>
                  <a:gd name="T9" fmla="*/ 1147 h 2871"/>
                  <a:gd name="T10" fmla="*/ 790 w 2451"/>
                  <a:gd name="T11" fmla="*/ 999 h 2871"/>
                  <a:gd name="T12" fmla="*/ 748 w 2451"/>
                  <a:gd name="T13" fmla="*/ 696 h 2871"/>
                  <a:gd name="T14" fmla="*/ 615 w 2451"/>
                  <a:gd name="T15" fmla="*/ 645 h 2871"/>
                  <a:gd name="T16" fmla="*/ 536 w 2451"/>
                  <a:gd name="T17" fmla="*/ 541 h 2871"/>
                  <a:gd name="T18" fmla="*/ 486 w 2451"/>
                  <a:gd name="T19" fmla="*/ 395 h 2871"/>
                  <a:gd name="T20" fmla="*/ 442 w 2451"/>
                  <a:gd name="T21" fmla="*/ 195 h 2871"/>
                  <a:gd name="T22" fmla="*/ 315 w 2451"/>
                  <a:gd name="T23" fmla="*/ 49 h 2871"/>
                  <a:gd name="T24" fmla="*/ 229 w 2451"/>
                  <a:gd name="T25" fmla="*/ 47 h 2871"/>
                  <a:gd name="T26" fmla="*/ 101 w 2451"/>
                  <a:gd name="T27" fmla="*/ 156 h 2871"/>
                  <a:gd name="T28" fmla="*/ 143 w 2451"/>
                  <a:gd name="T29" fmla="*/ 447 h 2871"/>
                  <a:gd name="T30" fmla="*/ 57 w 2451"/>
                  <a:gd name="T31" fmla="*/ 734 h 2871"/>
                  <a:gd name="T32" fmla="*/ 18 w 2451"/>
                  <a:gd name="T33" fmla="*/ 1059 h 2871"/>
                  <a:gd name="T34" fmla="*/ 57 w 2451"/>
                  <a:gd name="T35" fmla="*/ 1315 h 2871"/>
                  <a:gd name="T36" fmla="*/ 119 w 2451"/>
                  <a:gd name="T37" fmla="*/ 1569 h 2871"/>
                  <a:gd name="T38" fmla="*/ 140 w 2451"/>
                  <a:gd name="T39" fmla="*/ 1774 h 2871"/>
                  <a:gd name="T40" fmla="*/ 311 w 2451"/>
                  <a:gd name="T41" fmla="*/ 1932 h 2871"/>
                  <a:gd name="T42" fmla="*/ 495 w 2451"/>
                  <a:gd name="T43" fmla="*/ 2003 h 2871"/>
                  <a:gd name="T44" fmla="*/ 382 w 2451"/>
                  <a:gd name="T45" fmla="*/ 2249 h 2871"/>
                  <a:gd name="T46" fmla="*/ 324 w 2451"/>
                  <a:gd name="T47" fmla="*/ 2454 h 2871"/>
                  <a:gd name="T48" fmla="*/ 513 w 2451"/>
                  <a:gd name="T49" fmla="*/ 2711 h 2871"/>
                  <a:gd name="T50" fmla="*/ 729 w 2451"/>
                  <a:gd name="T51" fmla="*/ 2763 h 2871"/>
                  <a:gd name="T52" fmla="*/ 909 w 2451"/>
                  <a:gd name="T53" fmla="*/ 2763 h 2871"/>
                  <a:gd name="T54" fmla="*/ 1145 w 2451"/>
                  <a:gd name="T55" fmla="*/ 2809 h 2871"/>
                  <a:gd name="T56" fmla="*/ 1333 w 2451"/>
                  <a:gd name="T57" fmla="*/ 2848 h 2871"/>
                  <a:gd name="T58" fmla="*/ 1546 w 2451"/>
                  <a:gd name="T59" fmla="*/ 2780 h 2871"/>
                  <a:gd name="T60" fmla="*/ 1665 w 2451"/>
                  <a:gd name="T61" fmla="*/ 2658 h 2871"/>
                  <a:gd name="T62" fmla="*/ 1761 w 2451"/>
                  <a:gd name="T63" fmla="*/ 2483 h 2871"/>
                  <a:gd name="T64" fmla="*/ 1989 w 2451"/>
                  <a:gd name="T65" fmla="*/ 2325 h 2871"/>
                  <a:gd name="T66" fmla="*/ 2149 w 2451"/>
                  <a:gd name="T67" fmla="*/ 2187 h 2871"/>
                  <a:gd name="T68" fmla="*/ 2384 w 2451"/>
                  <a:gd name="T69" fmla="*/ 2055 h 2871"/>
                  <a:gd name="T70" fmla="*/ 2439 w 2451"/>
                  <a:gd name="T71" fmla="*/ 1905 h 2871"/>
                  <a:gd name="T72" fmla="*/ 2322 w 2451"/>
                  <a:gd name="T73" fmla="*/ 1742 h 2871"/>
                  <a:gd name="T74" fmla="*/ 2259 w 2451"/>
                  <a:gd name="T75" fmla="*/ 1484 h 2871"/>
                  <a:gd name="T76" fmla="*/ 2309 w 2451"/>
                  <a:gd name="T77" fmla="*/ 1238 h 2871"/>
                  <a:gd name="T78" fmla="*/ 2161 w 2451"/>
                  <a:gd name="T79" fmla="*/ 1188 h 2871"/>
                  <a:gd name="T80" fmla="*/ 2050 w 2451"/>
                  <a:gd name="T81" fmla="*/ 1060 h 2871"/>
                  <a:gd name="T82" fmla="*/ 1909 w 2451"/>
                  <a:gd name="T83" fmla="*/ 893 h 2871"/>
                  <a:gd name="T84" fmla="*/ 1784 w 2451"/>
                  <a:gd name="T85" fmla="*/ 944 h 2871"/>
                  <a:gd name="T86" fmla="*/ 1613 w 2451"/>
                  <a:gd name="T87" fmla="*/ 894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1" h="2871">
                    <a:moveTo>
                      <a:pt x="1525" y="894"/>
                    </a:moveTo>
                    <a:lnTo>
                      <a:pt x="1481" y="977"/>
                    </a:lnTo>
                    <a:lnTo>
                      <a:pt x="1480" y="1100"/>
                    </a:lnTo>
                    <a:lnTo>
                      <a:pt x="1396" y="1194"/>
                    </a:lnTo>
                    <a:lnTo>
                      <a:pt x="1306" y="1194"/>
                    </a:lnTo>
                    <a:lnTo>
                      <a:pt x="1225" y="1290"/>
                    </a:lnTo>
                    <a:lnTo>
                      <a:pt x="1175" y="1293"/>
                    </a:lnTo>
                    <a:lnTo>
                      <a:pt x="1091" y="1341"/>
                    </a:lnTo>
                    <a:lnTo>
                      <a:pt x="1048" y="1237"/>
                    </a:lnTo>
                    <a:lnTo>
                      <a:pt x="969" y="1147"/>
                    </a:lnTo>
                    <a:lnTo>
                      <a:pt x="874" y="1053"/>
                    </a:lnTo>
                    <a:lnTo>
                      <a:pt x="790" y="999"/>
                    </a:lnTo>
                    <a:lnTo>
                      <a:pt x="746" y="888"/>
                    </a:lnTo>
                    <a:lnTo>
                      <a:pt x="748" y="696"/>
                    </a:lnTo>
                    <a:lnTo>
                      <a:pt x="698" y="656"/>
                    </a:lnTo>
                    <a:lnTo>
                      <a:pt x="615" y="645"/>
                    </a:lnTo>
                    <a:lnTo>
                      <a:pt x="615" y="595"/>
                    </a:lnTo>
                    <a:lnTo>
                      <a:pt x="536" y="541"/>
                    </a:lnTo>
                    <a:lnTo>
                      <a:pt x="529" y="447"/>
                    </a:lnTo>
                    <a:lnTo>
                      <a:pt x="486" y="395"/>
                    </a:lnTo>
                    <a:lnTo>
                      <a:pt x="463" y="311"/>
                    </a:lnTo>
                    <a:lnTo>
                      <a:pt x="442" y="195"/>
                    </a:lnTo>
                    <a:lnTo>
                      <a:pt x="357" y="49"/>
                    </a:lnTo>
                    <a:lnTo>
                      <a:pt x="315" y="49"/>
                    </a:lnTo>
                    <a:lnTo>
                      <a:pt x="271" y="0"/>
                    </a:lnTo>
                    <a:lnTo>
                      <a:pt x="229" y="47"/>
                    </a:lnTo>
                    <a:lnTo>
                      <a:pt x="184" y="59"/>
                    </a:lnTo>
                    <a:lnTo>
                      <a:pt x="101" y="156"/>
                    </a:lnTo>
                    <a:lnTo>
                      <a:pt x="128" y="272"/>
                    </a:lnTo>
                    <a:lnTo>
                      <a:pt x="143" y="447"/>
                    </a:lnTo>
                    <a:lnTo>
                      <a:pt x="73" y="644"/>
                    </a:lnTo>
                    <a:lnTo>
                      <a:pt x="57" y="734"/>
                    </a:lnTo>
                    <a:lnTo>
                      <a:pt x="0" y="897"/>
                    </a:lnTo>
                    <a:lnTo>
                      <a:pt x="18" y="1059"/>
                    </a:lnTo>
                    <a:lnTo>
                      <a:pt x="10" y="1185"/>
                    </a:lnTo>
                    <a:lnTo>
                      <a:pt x="57" y="1315"/>
                    </a:lnTo>
                    <a:lnTo>
                      <a:pt x="100" y="1423"/>
                    </a:lnTo>
                    <a:lnTo>
                      <a:pt x="119" y="1569"/>
                    </a:lnTo>
                    <a:lnTo>
                      <a:pt x="100" y="1682"/>
                    </a:lnTo>
                    <a:lnTo>
                      <a:pt x="140" y="1774"/>
                    </a:lnTo>
                    <a:lnTo>
                      <a:pt x="208" y="1830"/>
                    </a:lnTo>
                    <a:lnTo>
                      <a:pt x="311" y="1932"/>
                    </a:lnTo>
                    <a:lnTo>
                      <a:pt x="401" y="1915"/>
                    </a:lnTo>
                    <a:lnTo>
                      <a:pt x="495" y="2003"/>
                    </a:lnTo>
                    <a:lnTo>
                      <a:pt x="469" y="2119"/>
                    </a:lnTo>
                    <a:lnTo>
                      <a:pt x="382" y="2249"/>
                    </a:lnTo>
                    <a:lnTo>
                      <a:pt x="353" y="2365"/>
                    </a:lnTo>
                    <a:lnTo>
                      <a:pt x="324" y="2454"/>
                    </a:lnTo>
                    <a:lnTo>
                      <a:pt x="376" y="2560"/>
                    </a:lnTo>
                    <a:lnTo>
                      <a:pt x="513" y="2711"/>
                    </a:lnTo>
                    <a:lnTo>
                      <a:pt x="641" y="2731"/>
                    </a:lnTo>
                    <a:lnTo>
                      <a:pt x="729" y="2763"/>
                    </a:lnTo>
                    <a:lnTo>
                      <a:pt x="815" y="2752"/>
                    </a:lnTo>
                    <a:lnTo>
                      <a:pt x="909" y="2763"/>
                    </a:lnTo>
                    <a:lnTo>
                      <a:pt x="1029" y="2809"/>
                    </a:lnTo>
                    <a:lnTo>
                      <a:pt x="1145" y="2809"/>
                    </a:lnTo>
                    <a:lnTo>
                      <a:pt x="1214" y="2871"/>
                    </a:lnTo>
                    <a:lnTo>
                      <a:pt x="1333" y="2848"/>
                    </a:lnTo>
                    <a:lnTo>
                      <a:pt x="1459" y="2829"/>
                    </a:lnTo>
                    <a:lnTo>
                      <a:pt x="1546" y="2780"/>
                    </a:lnTo>
                    <a:lnTo>
                      <a:pt x="1610" y="2737"/>
                    </a:lnTo>
                    <a:lnTo>
                      <a:pt x="1665" y="2658"/>
                    </a:lnTo>
                    <a:lnTo>
                      <a:pt x="1718" y="2533"/>
                    </a:lnTo>
                    <a:lnTo>
                      <a:pt x="1761" y="2483"/>
                    </a:lnTo>
                    <a:lnTo>
                      <a:pt x="1900" y="2404"/>
                    </a:lnTo>
                    <a:lnTo>
                      <a:pt x="1989" y="2325"/>
                    </a:lnTo>
                    <a:lnTo>
                      <a:pt x="2063" y="2236"/>
                    </a:lnTo>
                    <a:lnTo>
                      <a:pt x="2149" y="2187"/>
                    </a:lnTo>
                    <a:lnTo>
                      <a:pt x="2252" y="2111"/>
                    </a:lnTo>
                    <a:lnTo>
                      <a:pt x="2384" y="2055"/>
                    </a:lnTo>
                    <a:lnTo>
                      <a:pt x="2451" y="1989"/>
                    </a:lnTo>
                    <a:lnTo>
                      <a:pt x="2439" y="1905"/>
                    </a:lnTo>
                    <a:lnTo>
                      <a:pt x="2425" y="1841"/>
                    </a:lnTo>
                    <a:lnTo>
                      <a:pt x="2322" y="1742"/>
                    </a:lnTo>
                    <a:lnTo>
                      <a:pt x="2279" y="1594"/>
                    </a:lnTo>
                    <a:lnTo>
                      <a:pt x="2259" y="1484"/>
                    </a:lnTo>
                    <a:lnTo>
                      <a:pt x="2273" y="1381"/>
                    </a:lnTo>
                    <a:lnTo>
                      <a:pt x="2309" y="1238"/>
                    </a:lnTo>
                    <a:lnTo>
                      <a:pt x="2227" y="1232"/>
                    </a:lnTo>
                    <a:lnTo>
                      <a:pt x="2161" y="1188"/>
                    </a:lnTo>
                    <a:lnTo>
                      <a:pt x="2069" y="1146"/>
                    </a:lnTo>
                    <a:lnTo>
                      <a:pt x="2050" y="1060"/>
                    </a:lnTo>
                    <a:lnTo>
                      <a:pt x="1998" y="990"/>
                    </a:lnTo>
                    <a:lnTo>
                      <a:pt x="1909" y="893"/>
                    </a:lnTo>
                    <a:lnTo>
                      <a:pt x="1825" y="894"/>
                    </a:lnTo>
                    <a:lnTo>
                      <a:pt x="1784" y="944"/>
                    </a:lnTo>
                    <a:lnTo>
                      <a:pt x="1693" y="945"/>
                    </a:lnTo>
                    <a:lnTo>
                      <a:pt x="1613" y="894"/>
                    </a:lnTo>
                    <a:lnTo>
                      <a:pt x="1525" y="894"/>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7" name="Freeform 74">
                <a:extLst>
                  <a:ext uri="{FF2B5EF4-FFF2-40B4-BE49-F238E27FC236}">
                    <a16:creationId xmlns:a16="http://schemas.microsoft.com/office/drawing/2014/main" id="{5A95CEB9-7EE2-4547-8467-166B3677393A}"/>
                  </a:ext>
                </a:extLst>
              </p:cNvPr>
              <p:cNvSpPr>
                <a:spLocks/>
              </p:cNvSpPr>
              <p:nvPr/>
            </p:nvSpPr>
            <p:spPr bwMode="auto">
              <a:xfrm>
                <a:off x="3072664" y="2811810"/>
                <a:ext cx="744618" cy="977402"/>
              </a:xfrm>
              <a:custGeom>
                <a:avLst/>
                <a:gdLst>
                  <a:gd name="T0" fmla="*/ 401 w 3026"/>
                  <a:gd name="T1" fmla="*/ 3901 h 4487"/>
                  <a:gd name="T2" fmla="*/ 694 w 3026"/>
                  <a:gd name="T3" fmla="*/ 3587 h 4487"/>
                  <a:gd name="T4" fmla="*/ 705 w 3026"/>
                  <a:gd name="T5" fmla="*/ 3304 h 4487"/>
                  <a:gd name="T6" fmla="*/ 656 w 3026"/>
                  <a:gd name="T7" fmla="*/ 3055 h 4487"/>
                  <a:gd name="T8" fmla="*/ 386 w 3026"/>
                  <a:gd name="T9" fmla="*/ 2756 h 4487"/>
                  <a:gd name="T10" fmla="*/ 134 w 3026"/>
                  <a:gd name="T11" fmla="*/ 2673 h 4487"/>
                  <a:gd name="T12" fmla="*/ 45 w 3026"/>
                  <a:gd name="T13" fmla="*/ 2363 h 4487"/>
                  <a:gd name="T14" fmla="*/ 228 w 3026"/>
                  <a:gd name="T15" fmla="*/ 2128 h 4487"/>
                  <a:gd name="T16" fmla="*/ 426 w 3026"/>
                  <a:gd name="T17" fmla="*/ 1951 h 4487"/>
                  <a:gd name="T18" fmla="*/ 707 w 3026"/>
                  <a:gd name="T19" fmla="*/ 1787 h 4487"/>
                  <a:gd name="T20" fmla="*/ 915 w 3026"/>
                  <a:gd name="T21" fmla="*/ 1610 h 4487"/>
                  <a:gd name="T22" fmla="*/ 1150 w 3026"/>
                  <a:gd name="T23" fmla="*/ 1360 h 4487"/>
                  <a:gd name="T24" fmla="*/ 1407 w 3026"/>
                  <a:gd name="T25" fmla="*/ 1138 h 4487"/>
                  <a:gd name="T26" fmla="*/ 1696 w 3026"/>
                  <a:gd name="T27" fmla="*/ 947 h 4487"/>
                  <a:gd name="T28" fmla="*/ 1567 w 3026"/>
                  <a:gd name="T29" fmla="*/ 699 h 4487"/>
                  <a:gd name="T30" fmla="*/ 1521 w 3026"/>
                  <a:gd name="T31" fmla="*/ 338 h 4487"/>
                  <a:gd name="T32" fmla="*/ 1752 w 3026"/>
                  <a:gd name="T33" fmla="*/ 158 h 4487"/>
                  <a:gd name="T34" fmla="*/ 1939 w 3026"/>
                  <a:gd name="T35" fmla="*/ 50 h 4487"/>
                  <a:gd name="T36" fmla="*/ 2134 w 3026"/>
                  <a:gd name="T37" fmla="*/ 95 h 4487"/>
                  <a:gd name="T38" fmla="*/ 2344 w 3026"/>
                  <a:gd name="T39" fmla="*/ 174 h 4487"/>
                  <a:gd name="T40" fmla="*/ 2631 w 3026"/>
                  <a:gd name="T41" fmla="*/ 180 h 4487"/>
                  <a:gd name="T42" fmla="*/ 2641 w 3026"/>
                  <a:gd name="T43" fmla="*/ 453 h 4487"/>
                  <a:gd name="T44" fmla="*/ 2908 w 3026"/>
                  <a:gd name="T45" fmla="*/ 654 h 4487"/>
                  <a:gd name="T46" fmla="*/ 3026 w 3026"/>
                  <a:gd name="T47" fmla="*/ 925 h 4487"/>
                  <a:gd name="T48" fmla="*/ 3026 w 3026"/>
                  <a:gd name="T49" fmla="*/ 1272 h 4487"/>
                  <a:gd name="T50" fmla="*/ 3026 w 3026"/>
                  <a:gd name="T51" fmla="*/ 1518 h 4487"/>
                  <a:gd name="T52" fmla="*/ 2896 w 3026"/>
                  <a:gd name="T53" fmla="*/ 1716 h 4487"/>
                  <a:gd name="T54" fmla="*/ 2751 w 3026"/>
                  <a:gd name="T55" fmla="*/ 1958 h 4487"/>
                  <a:gd name="T56" fmla="*/ 2569 w 3026"/>
                  <a:gd name="T57" fmla="*/ 2201 h 4487"/>
                  <a:gd name="T58" fmla="*/ 2574 w 3026"/>
                  <a:gd name="T59" fmla="*/ 2500 h 4487"/>
                  <a:gd name="T60" fmla="*/ 2824 w 3026"/>
                  <a:gd name="T61" fmla="*/ 2542 h 4487"/>
                  <a:gd name="T62" fmla="*/ 2981 w 3026"/>
                  <a:gd name="T63" fmla="*/ 2888 h 4487"/>
                  <a:gd name="T64" fmla="*/ 3011 w 3026"/>
                  <a:gd name="T65" fmla="*/ 3270 h 4487"/>
                  <a:gd name="T66" fmla="*/ 3026 w 3026"/>
                  <a:gd name="T67" fmla="*/ 3596 h 4487"/>
                  <a:gd name="T68" fmla="*/ 2853 w 3026"/>
                  <a:gd name="T69" fmla="*/ 3894 h 4487"/>
                  <a:gd name="T70" fmla="*/ 2723 w 3026"/>
                  <a:gd name="T71" fmla="*/ 4141 h 4487"/>
                  <a:gd name="T72" fmla="*/ 2594 w 3026"/>
                  <a:gd name="T73" fmla="*/ 4338 h 4487"/>
                  <a:gd name="T74" fmla="*/ 2301 w 3026"/>
                  <a:gd name="T75" fmla="*/ 4463 h 4487"/>
                  <a:gd name="T76" fmla="*/ 2160 w 3026"/>
                  <a:gd name="T77" fmla="*/ 4190 h 4487"/>
                  <a:gd name="T78" fmla="*/ 1858 w 3026"/>
                  <a:gd name="T79" fmla="*/ 3795 h 4487"/>
                  <a:gd name="T80" fmla="*/ 1543 w 3026"/>
                  <a:gd name="T81" fmla="*/ 3638 h 4487"/>
                  <a:gd name="T82" fmla="*/ 1342 w 3026"/>
                  <a:gd name="T83" fmla="*/ 3846 h 4487"/>
                  <a:gd name="T84" fmla="*/ 1020 w 3026"/>
                  <a:gd name="T85" fmla="*/ 3846 h 4487"/>
                  <a:gd name="T86" fmla="*/ 777 w 3026"/>
                  <a:gd name="T87" fmla="*/ 3978 h 4487"/>
                  <a:gd name="T88" fmla="*/ 468 w 3026"/>
                  <a:gd name="T89" fmla="*/ 4151 h 4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6" h="4487">
                    <a:moveTo>
                      <a:pt x="468" y="4151"/>
                    </a:moveTo>
                    <a:lnTo>
                      <a:pt x="386" y="3993"/>
                    </a:lnTo>
                    <a:lnTo>
                      <a:pt x="401" y="3901"/>
                    </a:lnTo>
                    <a:lnTo>
                      <a:pt x="500" y="3788"/>
                    </a:lnTo>
                    <a:lnTo>
                      <a:pt x="589" y="3682"/>
                    </a:lnTo>
                    <a:lnTo>
                      <a:pt x="694" y="3587"/>
                    </a:lnTo>
                    <a:lnTo>
                      <a:pt x="674" y="3471"/>
                    </a:lnTo>
                    <a:lnTo>
                      <a:pt x="632" y="3388"/>
                    </a:lnTo>
                    <a:lnTo>
                      <a:pt x="705" y="3304"/>
                    </a:lnTo>
                    <a:lnTo>
                      <a:pt x="754" y="3228"/>
                    </a:lnTo>
                    <a:lnTo>
                      <a:pt x="733" y="3151"/>
                    </a:lnTo>
                    <a:lnTo>
                      <a:pt x="656" y="3055"/>
                    </a:lnTo>
                    <a:lnTo>
                      <a:pt x="571" y="2951"/>
                    </a:lnTo>
                    <a:lnTo>
                      <a:pt x="473" y="2854"/>
                    </a:lnTo>
                    <a:lnTo>
                      <a:pt x="386" y="2756"/>
                    </a:lnTo>
                    <a:lnTo>
                      <a:pt x="343" y="2707"/>
                    </a:lnTo>
                    <a:lnTo>
                      <a:pt x="213" y="2707"/>
                    </a:lnTo>
                    <a:lnTo>
                      <a:pt x="134" y="2673"/>
                    </a:lnTo>
                    <a:lnTo>
                      <a:pt x="43" y="2555"/>
                    </a:lnTo>
                    <a:lnTo>
                      <a:pt x="0" y="2440"/>
                    </a:lnTo>
                    <a:lnTo>
                      <a:pt x="45" y="2363"/>
                    </a:lnTo>
                    <a:lnTo>
                      <a:pt x="105" y="2253"/>
                    </a:lnTo>
                    <a:lnTo>
                      <a:pt x="210" y="2217"/>
                    </a:lnTo>
                    <a:lnTo>
                      <a:pt x="228" y="2128"/>
                    </a:lnTo>
                    <a:lnTo>
                      <a:pt x="224" y="2025"/>
                    </a:lnTo>
                    <a:lnTo>
                      <a:pt x="327" y="1983"/>
                    </a:lnTo>
                    <a:lnTo>
                      <a:pt x="426" y="1951"/>
                    </a:lnTo>
                    <a:lnTo>
                      <a:pt x="465" y="1826"/>
                    </a:lnTo>
                    <a:lnTo>
                      <a:pt x="594" y="1802"/>
                    </a:lnTo>
                    <a:lnTo>
                      <a:pt x="707" y="1787"/>
                    </a:lnTo>
                    <a:lnTo>
                      <a:pt x="790" y="1740"/>
                    </a:lnTo>
                    <a:lnTo>
                      <a:pt x="859" y="1693"/>
                    </a:lnTo>
                    <a:lnTo>
                      <a:pt x="915" y="1610"/>
                    </a:lnTo>
                    <a:lnTo>
                      <a:pt x="965" y="1493"/>
                    </a:lnTo>
                    <a:lnTo>
                      <a:pt x="1005" y="1440"/>
                    </a:lnTo>
                    <a:lnTo>
                      <a:pt x="1150" y="1360"/>
                    </a:lnTo>
                    <a:lnTo>
                      <a:pt x="1235" y="1285"/>
                    </a:lnTo>
                    <a:lnTo>
                      <a:pt x="1303" y="1196"/>
                    </a:lnTo>
                    <a:lnTo>
                      <a:pt x="1407" y="1138"/>
                    </a:lnTo>
                    <a:lnTo>
                      <a:pt x="1507" y="1064"/>
                    </a:lnTo>
                    <a:lnTo>
                      <a:pt x="1624" y="1013"/>
                    </a:lnTo>
                    <a:lnTo>
                      <a:pt x="1696" y="947"/>
                    </a:lnTo>
                    <a:lnTo>
                      <a:pt x="1684" y="869"/>
                    </a:lnTo>
                    <a:lnTo>
                      <a:pt x="1671" y="798"/>
                    </a:lnTo>
                    <a:lnTo>
                      <a:pt x="1567" y="699"/>
                    </a:lnTo>
                    <a:lnTo>
                      <a:pt x="1525" y="554"/>
                    </a:lnTo>
                    <a:lnTo>
                      <a:pt x="1504" y="441"/>
                    </a:lnTo>
                    <a:lnTo>
                      <a:pt x="1521" y="338"/>
                    </a:lnTo>
                    <a:lnTo>
                      <a:pt x="1552" y="195"/>
                    </a:lnTo>
                    <a:lnTo>
                      <a:pt x="1630" y="198"/>
                    </a:lnTo>
                    <a:lnTo>
                      <a:pt x="1752" y="158"/>
                    </a:lnTo>
                    <a:lnTo>
                      <a:pt x="1849" y="96"/>
                    </a:lnTo>
                    <a:lnTo>
                      <a:pt x="1888" y="51"/>
                    </a:lnTo>
                    <a:lnTo>
                      <a:pt x="1939" y="50"/>
                    </a:lnTo>
                    <a:lnTo>
                      <a:pt x="2023" y="0"/>
                    </a:lnTo>
                    <a:lnTo>
                      <a:pt x="2047" y="42"/>
                    </a:lnTo>
                    <a:lnTo>
                      <a:pt x="2134" y="95"/>
                    </a:lnTo>
                    <a:lnTo>
                      <a:pt x="2175" y="142"/>
                    </a:lnTo>
                    <a:lnTo>
                      <a:pt x="2263" y="161"/>
                    </a:lnTo>
                    <a:lnTo>
                      <a:pt x="2344" y="174"/>
                    </a:lnTo>
                    <a:lnTo>
                      <a:pt x="2455" y="184"/>
                    </a:lnTo>
                    <a:lnTo>
                      <a:pt x="2564" y="143"/>
                    </a:lnTo>
                    <a:lnTo>
                      <a:pt x="2631" y="180"/>
                    </a:lnTo>
                    <a:lnTo>
                      <a:pt x="2694" y="192"/>
                    </a:lnTo>
                    <a:lnTo>
                      <a:pt x="2653" y="320"/>
                    </a:lnTo>
                    <a:lnTo>
                      <a:pt x="2641" y="453"/>
                    </a:lnTo>
                    <a:lnTo>
                      <a:pt x="2738" y="536"/>
                    </a:lnTo>
                    <a:lnTo>
                      <a:pt x="2853" y="579"/>
                    </a:lnTo>
                    <a:lnTo>
                      <a:pt x="2908" y="654"/>
                    </a:lnTo>
                    <a:lnTo>
                      <a:pt x="2983" y="727"/>
                    </a:lnTo>
                    <a:lnTo>
                      <a:pt x="2983" y="826"/>
                    </a:lnTo>
                    <a:lnTo>
                      <a:pt x="3026" y="925"/>
                    </a:lnTo>
                    <a:lnTo>
                      <a:pt x="3026" y="1074"/>
                    </a:lnTo>
                    <a:lnTo>
                      <a:pt x="3026" y="1123"/>
                    </a:lnTo>
                    <a:lnTo>
                      <a:pt x="3026" y="1272"/>
                    </a:lnTo>
                    <a:lnTo>
                      <a:pt x="3026" y="1272"/>
                    </a:lnTo>
                    <a:lnTo>
                      <a:pt x="3026" y="1420"/>
                    </a:lnTo>
                    <a:lnTo>
                      <a:pt x="3026" y="1518"/>
                    </a:lnTo>
                    <a:lnTo>
                      <a:pt x="2983" y="1568"/>
                    </a:lnTo>
                    <a:lnTo>
                      <a:pt x="2951" y="1633"/>
                    </a:lnTo>
                    <a:lnTo>
                      <a:pt x="2896" y="1716"/>
                    </a:lnTo>
                    <a:lnTo>
                      <a:pt x="2836" y="1799"/>
                    </a:lnTo>
                    <a:lnTo>
                      <a:pt x="2787" y="1854"/>
                    </a:lnTo>
                    <a:lnTo>
                      <a:pt x="2751" y="1958"/>
                    </a:lnTo>
                    <a:lnTo>
                      <a:pt x="2672" y="2042"/>
                    </a:lnTo>
                    <a:lnTo>
                      <a:pt x="2605" y="2097"/>
                    </a:lnTo>
                    <a:lnTo>
                      <a:pt x="2569" y="2201"/>
                    </a:lnTo>
                    <a:lnTo>
                      <a:pt x="2550" y="2310"/>
                    </a:lnTo>
                    <a:lnTo>
                      <a:pt x="2538" y="2409"/>
                    </a:lnTo>
                    <a:lnTo>
                      <a:pt x="2574" y="2500"/>
                    </a:lnTo>
                    <a:lnTo>
                      <a:pt x="2665" y="2486"/>
                    </a:lnTo>
                    <a:lnTo>
                      <a:pt x="2733" y="2472"/>
                    </a:lnTo>
                    <a:lnTo>
                      <a:pt x="2824" y="2542"/>
                    </a:lnTo>
                    <a:lnTo>
                      <a:pt x="2884" y="2646"/>
                    </a:lnTo>
                    <a:lnTo>
                      <a:pt x="2920" y="2756"/>
                    </a:lnTo>
                    <a:lnTo>
                      <a:pt x="2981" y="2888"/>
                    </a:lnTo>
                    <a:lnTo>
                      <a:pt x="3026" y="3003"/>
                    </a:lnTo>
                    <a:lnTo>
                      <a:pt x="3026" y="3151"/>
                    </a:lnTo>
                    <a:lnTo>
                      <a:pt x="3011" y="3270"/>
                    </a:lnTo>
                    <a:lnTo>
                      <a:pt x="2983" y="3399"/>
                    </a:lnTo>
                    <a:lnTo>
                      <a:pt x="3026" y="3546"/>
                    </a:lnTo>
                    <a:lnTo>
                      <a:pt x="3026" y="3596"/>
                    </a:lnTo>
                    <a:lnTo>
                      <a:pt x="2983" y="3695"/>
                    </a:lnTo>
                    <a:lnTo>
                      <a:pt x="2940" y="3795"/>
                    </a:lnTo>
                    <a:lnTo>
                      <a:pt x="2853" y="3894"/>
                    </a:lnTo>
                    <a:lnTo>
                      <a:pt x="2767" y="3993"/>
                    </a:lnTo>
                    <a:lnTo>
                      <a:pt x="2723" y="4092"/>
                    </a:lnTo>
                    <a:lnTo>
                      <a:pt x="2723" y="4141"/>
                    </a:lnTo>
                    <a:lnTo>
                      <a:pt x="2680" y="4190"/>
                    </a:lnTo>
                    <a:lnTo>
                      <a:pt x="2637" y="4239"/>
                    </a:lnTo>
                    <a:lnTo>
                      <a:pt x="2594" y="4338"/>
                    </a:lnTo>
                    <a:lnTo>
                      <a:pt x="2490" y="4443"/>
                    </a:lnTo>
                    <a:lnTo>
                      <a:pt x="2377" y="4487"/>
                    </a:lnTo>
                    <a:lnTo>
                      <a:pt x="2301" y="4463"/>
                    </a:lnTo>
                    <a:lnTo>
                      <a:pt x="2240" y="4429"/>
                    </a:lnTo>
                    <a:lnTo>
                      <a:pt x="2204" y="4311"/>
                    </a:lnTo>
                    <a:lnTo>
                      <a:pt x="2160" y="4190"/>
                    </a:lnTo>
                    <a:lnTo>
                      <a:pt x="2053" y="4061"/>
                    </a:lnTo>
                    <a:lnTo>
                      <a:pt x="1950" y="3922"/>
                    </a:lnTo>
                    <a:lnTo>
                      <a:pt x="1858" y="3795"/>
                    </a:lnTo>
                    <a:lnTo>
                      <a:pt x="1728" y="3695"/>
                    </a:lnTo>
                    <a:lnTo>
                      <a:pt x="1640" y="3631"/>
                    </a:lnTo>
                    <a:lnTo>
                      <a:pt x="1543" y="3638"/>
                    </a:lnTo>
                    <a:lnTo>
                      <a:pt x="1468" y="3695"/>
                    </a:lnTo>
                    <a:lnTo>
                      <a:pt x="1397" y="3756"/>
                    </a:lnTo>
                    <a:lnTo>
                      <a:pt x="1342" y="3846"/>
                    </a:lnTo>
                    <a:lnTo>
                      <a:pt x="1252" y="3894"/>
                    </a:lnTo>
                    <a:lnTo>
                      <a:pt x="1081" y="3880"/>
                    </a:lnTo>
                    <a:lnTo>
                      <a:pt x="1020" y="3846"/>
                    </a:lnTo>
                    <a:lnTo>
                      <a:pt x="936" y="3846"/>
                    </a:lnTo>
                    <a:lnTo>
                      <a:pt x="838" y="3901"/>
                    </a:lnTo>
                    <a:lnTo>
                      <a:pt x="777" y="3978"/>
                    </a:lnTo>
                    <a:lnTo>
                      <a:pt x="690" y="4042"/>
                    </a:lnTo>
                    <a:lnTo>
                      <a:pt x="608" y="4144"/>
                    </a:lnTo>
                    <a:lnTo>
                      <a:pt x="468" y="415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8" name="Freeform 75">
                <a:extLst>
                  <a:ext uri="{FF2B5EF4-FFF2-40B4-BE49-F238E27FC236}">
                    <a16:creationId xmlns:a16="http://schemas.microsoft.com/office/drawing/2014/main" id="{D782C1DB-A72E-1746-804C-3B11FF94FA8A}"/>
                  </a:ext>
                </a:extLst>
              </p:cNvPr>
              <p:cNvSpPr>
                <a:spLocks/>
              </p:cNvSpPr>
              <p:nvPr/>
            </p:nvSpPr>
            <p:spPr bwMode="auto">
              <a:xfrm>
                <a:off x="3696668" y="2402108"/>
                <a:ext cx="705234" cy="1062394"/>
              </a:xfrm>
              <a:custGeom>
                <a:avLst/>
                <a:gdLst>
                  <a:gd name="T0" fmla="*/ 588 w 2865"/>
                  <a:gd name="T1" fmla="*/ 1532 h 4877"/>
                  <a:gd name="T2" fmla="*/ 465 w 2865"/>
                  <a:gd name="T3" fmla="*/ 1919 h 4877"/>
                  <a:gd name="T4" fmla="*/ 245 w 2865"/>
                  <a:gd name="T5" fmla="*/ 2015 h 4877"/>
                  <a:gd name="T6" fmla="*/ 119 w 2865"/>
                  <a:gd name="T7" fmla="*/ 2193 h 4877"/>
                  <a:gd name="T8" fmla="*/ 192 w 2865"/>
                  <a:gd name="T9" fmla="*/ 2408 h 4877"/>
                  <a:gd name="T10" fmla="*/ 377 w 2865"/>
                  <a:gd name="T11" fmla="*/ 2537 h 4877"/>
                  <a:gd name="T12" fmla="*/ 447 w 2865"/>
                  <a:gd name="T13" fmla="*/ 2708 h 4877"/>
                  <a:gd name="T14" fmla="*/ 491 w 2865"/>
                  <a:gd name="T15" fmla="*/ 3395 h 4877"/>
                  <a:gd name="T16" fmla="*/ 416 w 2865"/>
                  <a:gd name="T17" fmla="*/ 3512 h 4877"/>
                  <a:gd name="T18" fmla="*/ 302 w 2865"/>
                  <a:gd name="T19" fmla="*/ 3674 h 4877"/>
                  <a:gd name="T20" fmla="*/ 213 w 2865"/>
                  <a:gd name="T21" fmla="*/ 3837 h 4877"/>
                  <a:gd name="T22" fmla="*/ 69 w 2865"/>
                  <a:gd name="T23" fmla="*/ 3975 h 4877"/>
                  <a:gd name="T24" fmla="*/ 12 w 2865"/>
                  <a:gd name="T25" fmla="*/ 4190 h 4877"/>
                  <a:gd name="T26" fmla="*/ 39 w 2865"/>
                  <a:gd name="T27" fmla="*/ 4376 h 4877"/>
                  <a:gd name="T28" fmla="*/ 197 w 2865"/>
                  <a:gd name="T29" fmla="*/ 4349 h 4877"/>
                  <a:gd name="T30" fmla="*/ 347 w 2865"/>
                  <a:gd name="T31" fmla="*/ 4524 h 4877"/>
                  <a:gd name="T32" fmla="*/ 449 w 2865"/>
                  <a:gd name="T33" fmla="*/ 4773 h 4877"/>
                  <a:gd name="T34" fmla="*/ 657 w 2865"/>
                  <a:gd name="T35" fmla="*/ 4838 h 4877"/>
                  <a:gd name="T36" fmla="*/ 858 w 2865"/>
                  <a:gd name="T37" fmla="*/ 4712 h 4877"/>
                  <a:gd name="T38" fmla="*/ 858 w 2865"/>
                  <a:gd name="T39" fmla="*/ 4466 h 4877"/>
                  <a:gd name="T40" fmla="*/ 916 w 2865"/>
                  <a:gd name="T41" fmla="*/ 4259 h 4877"/>
                  <a:gd name="T42" fmla="*/ 976 w 2865"/>
                  <a:gd name="T43" fmla="*/ 3982 h 4877"/>
                  <a:gd name="T44" fmla="*/ 1046 w 2865"/>
                  <a:gd name="T45" fmla="*/ 3664 h 4877"/>
                  <a:gd name="T46" fmla="*/ 1254 w 2865"/>
                  <a:gd name="T47" fmla="*/ 3474 h 4877"/>
                  <a:gd name="T48" fmla="*/ 1523 w 2865"/>
                  <a:gd name="T49" fmla="*/ 3269 h 4877"/>
                  <a:gd name="T50" fmla="*/ 1656 w 2865"/>
                  <a:gd name="T51" fmla="*/ 3228 h 4877"/>
                  <a:gd name="T52" fmla="*/ 1802 w 2865"/>
                  <a:gd name="T53" fmla="*/ 2959 h 4877"/>
                  <a:gd name="T54" fmla="*/ 1826 w 2865"/>
                  <a:gd name="T55" fmla="*/ 2675 h 4877"/>
                  <a:gd name="T56" fmla="*/ 1869 w 2865"/>
                  <a:gd name="T57" fmla="*/ 2329 h 4877"/>
                  <a:gd name="T58" fmla="*/ 2010 w 2865"/>
                  <a:gd name="T59" fmla="*/ 2109 h 4877"/>
                  <a:gd name="T60" fmla="*/ 2260 w 2865"/>
                  <a:gd name="T61" fmla="*/ 2070 h 4877"/>
                  <a:gd name="T62" fmla="*/ 2309 w 2865"/>
                  <a:gd name="T63" fmla="*/ 1887 h 4877"/>
                  <a:gd name="T64" fmla="*/ 2259 w 2865"/>
                  <a:gd name="T65" fmla="*/ 1636 h 4877"/>
                  <a:gd name="T66" fmla="*/ 2315 w 2865"/>
                  <a:gd name="T67" fmla="*/ 1372 h 4877"/>
                  <a:gd name="T68" fmla="*/ 2503 w 2865"/>
                  <a:gd name="T69" fmla="*/ 1197 h 4877"/>
                  <a:gd name="T70" fmla="*/ 2649 w 2865"/>
                  <a:gd name="T71" fmla="*/ 943 h 4877"/>
                  <a:gd name="T72" fmla="*/ 2605 w 2865"/>
                  <a:gd name="T73" fmla="*/ 646 h 4877"/>
                  <a:gd name="T74" fmla="*/ 2735 w 2865"/>
                  <a:gd name="T75" fmla="*/ 399 h 4877"/>
                  <a:gd name="T76" fmla="*/ 2822 w 2865"/>
                  <a:gd name="T77" fmla="*/ 201 h 4877"/>
                  <a:gd name="T78" fmla="*/ 2786 w 2865"/>
                  <a:gd name="T79" fmla="*/ 0 h 4877"/>
                  <a:gd name="T80" fmla="*/ 2588 w 2865"/>
                  <a:gd name="T81" fmla="*/ 70 h 4877"/>
                  <a:gd name="T82" fmla="*/ 2427 w 2865"/>
                  <a:gd name="T83" fmla="*/ 265 h 4877"/>
                  <a:gd name="T84" fmla="*/ 2338 w 2865"/>
                  <a:gd name="T85" fmla="*/ 573 h 4877"/>
                  <a:gd name="T86" fmla="*/ 2187 w 2865"/>
                  <a:gd name="T87" fmla="*/ 768 h 4877"/>
                  <a:gd name="T88" fmla="*/ 1994 w 2865"/>
                  <a:gd name="T89" fmla="*/ 663 h 4877"/>
                  <a:gd name="T90" fmla="*/ 1780 w 2865"/>
                  <a:gd name="T91" fmla="*/ 664 h 4877"/>
                  <a:gd name="T92" fmla="*/ 1516 w 2865"/>
                  <a:gd name="T93" fmla="*/ 713 h 4877"/>
                  <a:gd name="T94" fmla="*/ 1260 w 2865"/>
                  <a:gd name="T95" fmla="*/ 812 h 4877"/>
                  <a:gd name="T96" fmla="*/ 996 w 2865"/>
                  <a:gd name="T97" fmla="*/ 1013 h 4877"/>
                  <a:gd name="T98" fmla="*/ 869 w 2865"/>
                  <a:gd name="T99" fmla="*/ 1257 h 4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65" h="4877">
                    <a:moveTo>
                      <a:pt x="692" y="1358"/>
                    </a:moveTo>
                    <a:lnTo>
                      <a:pt x="588" y="1532"/>
                    </a:lnTo>
                    <a:lnTo>
                      <a:pt x="542" y="1749"/>
                    </a:lnTo>
                    <a:lnTo>
                      <a:pt x="465" y="1919"/>
                    </a:lnTo>
                    <a:lnTo>
                      <a:pt x="375" y="1971"/>
                    </a:lnTo>
                    <a:lnTo>
                      <a:pt x="245" y="2015"/>
                    </a:lnTo>
                    <a:lnTo>
                      <a:pt x="158" y="2070"/>
                    </a:lnTo>
                    <a:lnTo>
                      <a:pt x="119" y="2193"/>
                    </a:lnTo>
                    <a:lnTo>
                      <a:pt x="107" y="2330"/>
                    </a:lnTo>
                    <a:lnTo>
                      <a:pt x="192" y="2408"/>
                    </a:lnTo>
                    <a:lnTo>
                      <a:pt x="318" y="2457"/>
                    </a:lnTo>
                    <a:lnTo>
                      <a:pt x="377" y="2537"/>
                    </a:lnTo>
                    <a:lnTo>
                      <a:pt x="449" y="2604"/>
                    </a:lnTo>
                    <a:lnTo>
                      <a:pt x="447" y="2708"/>
                    </a:lnTo>
                    <a:lnTo>
                      <a:pt x="491" y="2802"/>
                    </a:lnTo>
                    <a:lnTo>
                      <a:pt x="491" y="3395"/>
                    </a:lnTo>
                    <a:lnTo>
                      <a:pt x="446" y="3447"/>
                    </a:lnTo>
                    <a:lnTo>
                      <a:pt x="416" y="3512"/>
                    </a:lnTo>
                    <a:lnTo>
                      <a:pt x="360" y="3596"/>
                    </a:lnTo>
                    <a:lnTo>
                      <a:pt x="302" y="3674"/>
                    </a:lnTo>
                    <a:lnTo>
                      <a:pt x="249" y="3738"/>
                    </a:lnTo>
                    <a:lnTo>
                      <a:pt x="213" y="3837"/>
                    </a:lnTo>
                    <a:lnTo>
                      <a:pt x="141" y="3917"/>
                    </a:lnTo>
                    <a:lnTo>
                      <a:pt x="69" y="3975"/>
                    </a:lnTo>
                    <a:lnTo>
                      <a:pt x="30" y="4080"/>
                    </a:lnTo>
                    <a:lnTo>
                      <a:pt x="12" y="4190"/>
                    </a:lnTo>
                    <a:lnTo>
                      <a:pt x="0" y="4287"/>
                    </a:lnTo>
                    <a:lnTo>
                      <a:pt x="39" y="4376"/>
                    </a:lnTo>
                    <a:lnTo>
                      <a:pt x="116" y="4365"/>
                    </a:lnTo>
                    <a:lnTo>
                      <a:pt x="197" y="4349"/>
                    </a:lnTo>
                    <a:lnTo>
                      <a:pt x="291" y="4421"/>
                    </a:lnTo>
                    <a:lnTo>
                      <a:pt x="347" y="4524"/>
                    </a:lnTo>
                    <a:lnTo>
                      <a:pt x="384" y="4632"/>
                    </a:lnTo>
                    <a:lnTo>
                      <a:pt x="449" y="4773"/>
                    </a:lnTo>
                    <a:lnTo>
                      <a:pt x="491" y="4877"/>
                    </a:lnTo>
                    <a:lnTo>
                      <a:pt x="657" y="4838"/>
                    </a:lnTo>
                    <a:lnTo>
                      <a:pt x="754" y="4752"/>
                    </a:lnTo>
                    <a:lnTo>
                      <a:pt x="858" y="4712"/>
                    </a:lnTo>
                    <a:lnTo>
                      <a:pt x="865" y="4601"/>
                    </a:lnTo>
                    <a:lnTo>
                      <a:pt x="858" y="4466"/>
                    </a:lnTo>
                    <a:lnTo>
                      <a:pt x="913" y="4355"/>
                    </a:lnTo>
                    <a:lnTo>
                      <a:pt x="916" y="4259"/>
                    </a:lnTo>
                    <a:lnTo>
                      <a:pt x="934" y="4133"/>
                    </a:lnTo>
                    <a:lnTo>
                      <a:pt x="976" y="3982"/>
                    </a:lnTo>
                    <a:lnTo>
                      <a:pt x="1031" y="3807"/>
                    </a:lnTo>
                    <a:lnTo>
                      <a:pt x="1046" y="3664"/>
                    </a:lnTo>
                    <a:lnTo>
                      <a:pt x="1133" y="3516"/>
                    </a:lnTo>
                    <a:lnTo>
                      <a:pt x="1254" y="3474"/>
                    </a:lnTo>
                    <a:lnTo>
                      <a:pt x="1379" y="3371"/>
                    </a:lnTo>
                    <a:lnTo>
                      <a:pt x="1523" y="3269"/>
                    </a:lnTo>
                    <a:lnTo>
                      <a:pt x="1600" y="3260"/>
                    </a:lnTo>
                    <a:lnTo>
                      <a:pt x="1656" y="3228"/>
                    </a:lnTo>
                    <a:lnTo>
                      <a:pt x="1739" y="3071"/>
                    </a:lnTo>
                    <a:lnTo>
                      <a:pt x="1802" y="2959"/>
                    </a:lnTo>
                    <a:lnTo>
                      <a:pt x="1826" y="2823"/>
                    </a:lnTo>
                    <a:lnTo>
                      <a:pt x="1826" y="2675"/>
                    </a:lnTo>
                    <a:lnTo>
                      <a:pt x="1869" y="2477"/>
                    </a:lnTo>
                    <a:lnTo>
                      <a:pt x="1869" y="2329"/>
                    </a:lnTo>
                    <a:lnTo>
                      <a:pt x="1927" y="2181"/>
                    </a:lnTo>
                    <a:lnTo>
                      <a:pt x="2010" y="2109"/>
                    </a:lnTo>
                    <a:lnTo>
                      <a:pt x="2129" y="2082"/>
                    </a:lnTo>
                    <a:lnTo>
                      <a:pt x="2260" y="2070"/>
                    </a:lnTo>
                    <a:lnTo>
                      <a:pt x="2322" y="1959"/>
                    </a:lnTo>
                    <a:lnTo>
                      <a:pt x="2309" y="1887"/>
                    </a:lnTo>
                    <a:lnTo>
                      <a:pt x="2309" y="1745"/>
                    </a:lnTo>
                    <a:lnTo>
                      <a:pt x="2259" y="1636"/>
                    </a:lnTo>
                    <a:lnTo>
                      <a:pt x="2302" y="1488"/>
                    </a:lnTo>
                    <a:lnTo>
                      <a:pt x="2315" y="1372"/>
                    </a:lnTo>
                    <a:lnTo>
                      <a:pt x="2389" y="1290"/>
                    </a:lnTo>
                    <a:lnTo>
                      <a:pt x="2503" y="1197"/>
                    </a:lnTo>
                    <a:lnTo>
                      <a:pt x="2579" y="1015"/>
                    </a:lnTo>
                    <a:lnTo>
                      <a:pt x="2649" y="943"/>
                    </a:lnTo>
                    <a:lnTo>
                      <a:pt x="2642" y="776"/>
                    </a:lnTo>
                    <a:lnTo>
                      <a:pt x="2605" y="646"/>
                    </a:lnTo>
                    <a:lnTo>
                      <a:pt x="2649" y="498"/>
                    </a:lnTo>
                    <a:lnTo>
                      <a:pt x="2735" y="399"/>
                    </a:lnTo>
                    <a:lnTo>
                      <a:pt x="2808" y="317"/>
                    </a:lnTo>
                    <a:lnTo>
                      <a:pt x="2822" y="201"/>
                    </a:lnTo>
                    <a:lnTo>
                      <a:pt x="2865" y="53"/>
                    </a:lnTo>
                    <a:lnTo>
                      <a:pt x="2786" y="0"/>
                    </a:lnTo>
                    <a:lnTo>
                      <a:pt x="2693" y="38"/>
                    </a:lnTo>
                    <a:lnTo>
                      <a:pt x="2588" y="70"/>
                    </a:lnTo>
                    <a:lnTo>
                      <a:pt x="2513" y="120"/>
                    </a:lnTo>
                    <a:lnTo>
                      <a:pt x="2427" y="265"/>
                    </a:lnTo>
                    <a:lnTo>
                      <a:pt x="2383" y="366"/>
                    </a:lnTo>
                    <a:lnTo>
                      <a:pt x="2338" y="573"/>
                    </a:lnTo>
                    <a:lnTo>
                      <a:pt x="2297" y="713"/>
                    </a:lnTo>
                    <a:lnTo>
                      <a:pt x="2187" y="768"/>
                    </a:lnTo>
                    <a:lnTo>
                      <a:pt x="2101" y="746"/>
                    </a:lnTo>
                    <a:lnTo>
                      <a:pt x="1994" y="663"/>
                    </a:lnTo>
                    <a:lnTo>
                      <a:pt x="1862" y="614"/>
                    </a:lnTo>
                    <a:lnTo>
                      <a:pt x="1780" y="664"/>
                    </a:lnTo>
                    <a:lnTo>
                      <a:pt x="1650" y="664"/>
                    </a:lnTo>
                    <a:lnTo>
                      <a:pt x="1516" y="713"/>
                    </a:lnTo>
                    <a:lnTo>
                      <a:pt x="1386" y="812"/>
                    </a:lnTo>
                    <a:lnTo>
                      <a:pt x="1260" y="812"/>
                    </a:lnTo>
                    <a:lnTo>
                      <a:pt x="1087" y="887"/>
                    </a:lnTo>
                    <a:lnTo>
                      <a:pt x="996" y="1013"/>
                    </a:lnTo>
                    <a:lnTo>
                      <a:pt x="912" y="1157"/>
                    </a:lnTo>
                    <a:lnTo>
                      <a:pt x="869" y="1257"/>
                    </a:lnTo>
                    <a:lnTo>
                      <a:pt x="692" y="135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29" name="Freeform 76">
                <a:extLst>
                  <a:ext uri="{FF2B5EF4-FFF2-40B4-BE49-F238E27FC236}">
                    <a16:creationId xmlns:a16="http://schemas.microsoft.com/office/drawing/2014/main" id="{BFD6FBE0-F385-A946-ABDC-20D58556BBFD}"/>
                  </a:ext>
                </a:extLst>
              </p:cNvPr>
              <p:cNvSpPr>
                <a:spLocks/>
              </p:cNvSpPr>
              <p:nvPr/>
            </p:nvSpPr>
            <p:spPr bwMode="auto">
              <a:xfrm>
                <a:off x="1141579" y="2933849"/>
                <a:ext cx="556310" cy="639615"/>
              </a:xfrm>
              <a:custGeom>
                <a:avLst/>
                <a:gdLst>
                  <a:gd name="T0" fmla="*/ 2413 w 2456"/>
                  <a:gd name="T1" fmla="*/ 1612 h 3239"/>
                  <a:gd name="T2" fmla="*/ 2264 w 2456"/>
                  <a:gd name="T3" fmla="*/ 1500 h 3239"/>
                  <a:gd name="T4" fmla="*/ 2080 w 2456"/>
                  <a:gd name="T5" fmla="*/ 1336 h 3239"/>
                  <a:gd name="T6" fmla="*/ 2040 w 2456"/>
                  <a:gd name="T7" fmla="*/ 1177 h 3239"/>
                  <a:gd name="T8" fmla="*/ 2033 w 2456"/>
                  <a:gd name="T9" fmla="*/ 1013 h 3239"/>
                  <a:gd name="T10" fmla="*/ 1984 w 2456"/>
                  <a:gd name="T11" fmla="*/ 847 h 3239"/>
                  <a:gd name="T12" fmla="*/ 1997 w 2456"/>
                  <a:gd name="T13" fmla="*/ 548 h 3239"/>
                  <a:gd name="T14" fmla="*/ 1971 w 2456"/>
                  <a:gd name="T15" fmla="*/ 295 h 3239"/>
                  <a:gd name="T16" fmla="*/ 1751 w 2456"/>
                  <a:gd name="T17" fmla="*/ 304 h 3239"/>
                  <a:gd name="T18" fmla="*/ 1561 w 2456"/>
                  <a:gd name="T19" fmla="*/ 138 h 3239"/>
                  <a:gd name="T20" fmla="*/ 1324 w 2456"/>
                  <a:gd name="T21" fmla="*/ 6 h 3239"/>
                  <a:gd name="T22" fmla="*/ 1186 w 2456"/>
                  <a:gd name="T23" fmla="*/ 77 h 3239"/>
                  <a:gd name="T24" fmla="*/ 993 w 2456"/>
                  <a:gd name="T25" fmla="*/ 261 h 3239"/>
                  <a:gd name="T26" fmla="*/ 835 w 2456"/>
                  <a:gd name="T27" fmla="*/ 479 h 3239"/>
                  <a:gd name="T28" fmla="*/ 574 w 2456"/>
                  <a:gd name="T29" fmla="*/ 628 h 3239"/>
                  <a:gd name="T30" fmla="*/ 380 w 2456"/>
                  <a:gd name="T31" fmla="*/ 538 h 3239"/>
                  <a:gd name="T32" fmla="*/ 153 w 2456"/>
                  <a:gd name="T33" fmla="*/ 738 h 3239"/>
                  <a:gd name="T34" fmla="*/ 67 w 2456"/>
                  <a:gd name="T35" fmla="*/ 894 h 3239"/>
                  <a:gd name="T36" fmla="*/ 21 w 2456"/>
                  <a:gd name="T37" fmla="*/ 1058 h 3239"/>
                  <a:gd name="T38" fmla="*/ 21 w 2456"/>
                  <a:gd name="T39" fmla="*/ 1167 h 3239"/>
                  <a:gd name="T40" fmla="*/ 21 w 2456"/>
                  <a:gd name="T41" fmla="*/ 1385 h 3239"/>
                  <a:gd name="T42" fmla="*/ 30 w 2456"/>
                  <a:gd name="T43" fmla="*/ 1538 h 3239"/>
                  <a:gd name="T44" fmla="*/ 15 w 2456"/>
                  <a:gd name="T45" fmla="*/ 1721 h 3239"/>
                  <a:gd name="T46" fmla="*/ 21 w 2456"/>
                  <a:gd name="T47" fmla="*/ 1931 h 3239"/>
                  <a:gd name="T48" fmla="*/ 161 w 2456"/>
                  <a:gd name="T49" fmla="*/ 2040 h 3239"/>
                  <a:gd name="T50" fmla="*/ 209 w 2456"/>
                  <a:gd name="T51" fmla="*/ 2096 h 3239"/>
                  <a:gd name="T52" fmla="*/ 218 w 2456"/>
                  <a:gd name="T53" fmla="*/ 2281 h 3239"/>
                  <a:gd name="T54" fmla="*/ 208 w 2456"/>
                  <a:gd name="T55" fmla="*/ 2476 h 3239"/>
                  <a:gd name="T56" fmla="*/ 302 w 2456"/>
                  <a:gd name="T57" fmla="*/ 2639 h 3239"/>
                  <a:gd name="T58" fmla="*/ 396 w 2456"/>
                  <a:gd name="T59" fmla="*/ 2748 h 3239"/>
                  <a:gd name="T60" fmla="*/ 584 w 2456"/>
                  <a:gd name="T61" fmla="*/ 2803 h 3239"/>
                  <a:gd name="T62" fmla="*/ 783 w 2456"/>
                  <a:gd name="T63" fmla="*/ 2770 h 3239"/>
                  <a:gd name="T64" fmla="*/ 1007 w 2456"/>
                  <a:gd name="T65" fmla="*/ 2748 h 3239"/>
                  <a:gd name="T66" fmla="*/ 1100 w 2456"/>
                  <a:gd name="T67" fmla="*/ 2857 h 3239"/>
                  <a:gd name="T68" fmla="*/ 1194 w 2456"/>
                  <a:gd name="T69" fmla="*/ 2966 h 3239"/>
                  <a:gd name="T70" fmla="*/ 1241 w 2456"/>
                  <a:gd name="T71" fmla="*/ 3075 h 3239"/>
                  <a:gd name="T72" fmla="*/ 1288 w 2456"/>
                  <a:gd name="T73" fmla="*/ 3239 h 3239"/>
                  <a:gd name="T74" fmla="*/ 1570 w 2456"/>
                  <a:gd name="T75" fmla="*/ 3184 h 3239"/>
                  <a:gd name="T76" fmla="*/ 1805 w 2456"/>
                  <a:gd name="T77" fmla="*/ 3021 h 3239"/>
                  <a:gd name="T78" fmla="*/ 1776 w 2456"/>
                  <a:gd name="T79" fmla="*/ 2753 h 3239"/>
                  <a:gd name="T80" fmla="*/ 1836 w 2456"/>
                  <a:gd name="T81" fmla="*/ 2464 h 3239"/>
                  <a:gd name="T82" fmla="*/ 1671 w 2456"/>
                  <a:gd name="T83" fmla="*/ 2299 h 3239"/>
                  <a:gd name="T84" fmla="*/ 1852 w 2456"/>
                  <a:gd name="T85" fmla="*/ 2149 h 3239"/>
                  <a:gd name="T86" fmla="*/ 2047 w 2456"/>
                  <a:gd name="T87" fmla="*/ 2054 h 3239"/>
                  <a:gd name="T88" fmla="*/ 2250 w 2456"/>
                  <a:gd name="T89" fmla="*/ 1993 h 3239"/>
                  <a:gd name="T90" fmla="*/ 2456 w 2456"/>
                  <a:gd name="T91" fmla="*/ 1723 h 3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6" h="3239">
                    <a:moveTo>
                      <a:pt x="2456" y="1723"/>
                    </a:moveTo>
                    <a:lnTo>
                      <a:pt x="2413" y="1612"/>
                    </a:lnTo>
                    <a:lnTo>
                      <a:pt x="2311" y="1500"/>
                    </a:lnTo>
                    <a:lnTo>
                      <a:pt x="2264" y="1500"/>
                    </a:lnTo>
                    <a:lnTo>
                      <a:pt x="2180" y="1404"/>
                    </a:lnTo>
                    <a:lnTo>
                      <a:pt x="2080" y="1336"/>
                    </a:lnTo>
                    <a:lnTo>
                      <a:pt x="2033" y="1279"/>
                    </a:lnTo>
                    <a:lnTo>
                      <a:pt x="2040" y="1177"/>
                    </a:lnTo>
                    <a:lnTo>
                      <a:pt x="2040" y="1079"/>
                    </a:lnTo>
                    <a:lnTo>
                      <a:pt x="2033" y="1013"/>
                    </a:lnTo>
                    <a:lnTo>
                      <a:pt x="2075" y="899"/>
                    </a:lnTo>
                    <a:lnTo>
                      <a:pt x="1984" y="847"/>
                    </a:lnTo>
                    <a:lnTo>
                      <a:pt x="1951" y="689"/>
                    </a:lnTo>
                    <a:lnTo>
                      <a:pt x="1997" y="548"/>
                    </a:lnTo>
                    <a:lnTo>
                      <a:pt x="2080" y="409"/>
                    </a:lnTo>
                    <a:lnTo>
                      <a:pt x="1971" y="295"/>
                    </a:lnTo>
                    <a:lnTo>
                      <a:pt x="1884" y="331"/>
                    </a:lnTo>
                    <a:lnTo>
                      <a:pt x="1751" y="304"/>
                    </a:lnTo>
                    <a:lnTo>
                      <a:pt x="1697" y="244"/>
                    </a:lnTo>
                    <a:lnTo>
                      <a:pt x="1561" y="138"/>
                    </a:lnTo>
                    <a:lnTo>
                      <a:pt x="1393" y="50"/>
                    </a:lnTo>
                    <a:lnTo>
                      <a:pt x="1324" y="6"/>
                    </a:lnTo>
                    <a:lnTo>
                      <a:pt x="1210" y="0"/>
                    </a:lnTo>
                    <a:lnTo>
                      <a:pt x="1186" y="77"/>
                    </a:lnTo>
                    <a:lnTo>
                      <a:pt x="1166" y="279"/>
                    </a:lnTo>
                    <a:lnTo>
                      <a:pt x="993" y="261"/>
                    </a:lnTo>
                    <a:lnTo>
                      <a:pt x="951" y="299"/>
                    </a:lnTo>
                    <a:lnTo>
                      <a:pt x="835" y="479"/>
                    </a:lnTo>
                    <a:lnTo>
                      <a:pt x="694" y="487"/>
                    </a:lnTo>
                    <a:lnTo>
                      <a:pt x="574" y="628"/>
                    </a:lnTo>
                    <a:lnTo>
                      <a:pt x="480" y="549"/>
                    </a:lnTo>
                    <a:lnTo>
                      <a:pt x="380" y="538"/>
                    </a:lnTo>
                    <a:lnTo>
                      <a:pt x="296" y="626"/>
                    </a:lnTo>
                    <a:lnTo>
                      <a:pt x="153" y="738"/>
                    </a:lnTo>
                    <a:lnTo>
                      <a:pt x="107" y="737"/>
                    </a:lnTo>
                    <a:lnTo>
                      <a:pt x="67" y="894"/>
                    </a:lnTo>
                    <a:lnTo>
                      <a:pt x="22" y="952"/>
                    </a:lnTo>
                    <a:lnTo>
                      <a:pt x="21" y="1058"/>
                    </a:lnTo>
                    <a:lnTo>
                      <a:pt x="21" y="1112"/>
                    </a:lnTo>
                    <a:lnTo>
                      <a:pt x="21" y="1167"/>
                    </a:lnTo>
                    <a:lnTo>
                      <a:pt x="0" y="1276"/>
                    </a:lnTo>
                    <a:lnTo>
                      <a:pt x="21" y="1385"/>
                    </a:lnTo>
                    <a:lnTo>
                      <a:pt x="21" y="1439"/>
                    </a:lnTo>
                    <a:lnTo>
                      <a:pt x="30" y="1538"/>
                    </a:lnTo>
                    <a:lnTo>
                      <a:pt x="21" y="1604"/>
                    </a:lnTo>
                    <a:lnTo>
                      <a:pt x="15" y="1721"/>
                    </a:lnTo>
                    <a:lnTo>
                      <a:pt x="30" y="1809"/>
                    </a:lnTo>
                    <a:lnTo>
                      <a:pt x="21" y="1931"/>
                    </a:lnTo>
                    <a:lnTo>
                      <a:pt x="67" y="1985"/>
                    </a:lnTo>
                    <a:lnTo>
                      <a:pt x="161" y="2040"/>
                    </a:lnTo>
                    <a:lnTo>
                      <a:pt x="161" y="2040"/>
                    </a:lnTo>
                    <a:lnTo>
                      <a:pt x="209" y="2096"/>
                    </a:lnTo>
                    <a:lnTo>
                      <a:pt x="208" y="2203"/>
                    </a:lnTo>
                    <a:lnTo>
                      <a:pt x="218" y="2281"/>
                    </a:lnTo>
                    <a:lnTo>
                      <a:pt x="208" y="2367"/>
                    </a:lnTo>
                    <a:lnTo>
                      <a:pt x="208" y="2476"/>
                    </a:lnTo>
                    <a:lnTo>
                      <a:pt x="255" y="2530"/>
                    </a:lnTo>
                    <a:lnTo>
                      <a:pt x="302" y="2639"/>
                    </a:lnTo>
                    <a:lnTo>
                      <a:pt x="349" y="2694"/>
                    </a:lnTo>
                    <a:lnTo>
                      <a:pt x="396" y="2748"/>
                    </a:lnTo>
                    <a:lnTo>
                      <a:pt x="490" y="2748"/>
                    </a:lnTo>
                    <a:lnTo>
                      <a:pt x="584" y="2803"/>
                    </a:lnTo>
                    <a:lnTo>
                      <a:pt x="677" y="2789"/>
                    </a:lnTo>
                    <a:lnTo>
                      <a:pt x="783" y="2770"/>
                    </a:lnTo>
                    <a:lnTo>
                      <a:pt x="903" y="2745"/>
                    </a:lnTo>
                    <a:lnTo>
                      <a:pt x="1007" y="2748"/>
                    </a:lnTo>
                    <a:lnTo>
                      <a:pt x="1061" y="2806"/>
                    </a:lnTo>
                    <a:lnTo>
                      <a:pt x="1100" y="2857"/>
                    </a:lnTo>
                    <a:lnTo>
                      <a:pt x="1159" y="2884"/>
                    </a:lnTo>
                    <a:lnTo>
                      <a:pt x="1194" y="2966"/>
                    </a:lnTo>
                    <a:lnTo>
                      <a:pt x="1194" y="3021"/>
                    </a:lnTo>
                    <a:lnTo>
                      <a:pt x="1241" y="3075"/>
                    </a:lnTo>
                    <a:lnTo>
                      <a:pt x="1249" y="3190"/>
                    </a:lnTo>
                    <a:lnTo>
                      <a:pt x="1288" y="3239"/>
                    </a:lnTo>
                    <a:lnTo>
                      <a:pt x="1429" y="3239"/>
                    </a:lnTo>
                    <a:lnTo>
                      <a:pt x="1570" y="3184"/>
                    </a:lnTo>
                    <a:lnTo>
                      <a:pt x="1746" y="3147"/>
                    </a:lnTo>
                    <a:lnTo>
                      <a:pt x="1805" y="3021"/>
                    </a:lnTo>
                    <a:lnTo>
                      <a:pt x="1758" y="2912"/>
                    </a:lnTo>
                    <a:lnTo>
                      <a:pt x="1776" y="2753"/>
                    </a:lnTo>
                    <a:lnTo>
                      <a:pt x="1822" y="2639"/>
                    </a:lnTo>
                    <a:lnTo>
                      <a:pt x="1836" y="2464"/>
                    </a:lnTo>
                    <a:lnTo>
                      <a:pt x="1710" y="2367"/>
                    </a:lnTo>
                    <a:lnTo>
                      <a:pt x="1671" y="2299"/>
                    </a:lnTo>
                    <a:lnTo>
                      <a:pt x="1663" y="2203"/>
                    </a:lnTo>
                    <a:lnTo>
                      <a:pt x="1852" y="2149"/>
                    </a:lnTo>
                    <a:lnTo>
                      <a:pt x="1946" y="2094"/>
                    </a:lnTo>
                    <a:lnTo>
                      <a:pt x="2047" y="2054"/>
                    </a:lnTo>
                    <a:lnTo>
                      <a:pt x="2138" y="2054"/>
                    </a:lnTo>
                    <a:lnTo>
                      <a:pt x="2250" y="1993"/>
                    </a:lnTo>
                    <a:lnTo>
                      <a:pt x="2321" y="1822"/>
                    </a:lnTo>
                    <a:lnTo>
                      <a:pt x="2456" y="172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0" name="Freeform 77">
                <a:extLst>
                  <a:ext uri="{FF2B5EF4-FFF2-40B4-BE49-F238E27FC236}">
                    <a16:creationId xmlns:a16="http://schemas.microsoft.com/office/drawing/2014/main" id="{5CE54537-62C9-384C-BD3F-2DC2FF7C4D31}"/>
                  </a:ext>
                </a:extLst>
              </p:cNvPr>
              <p:cNvSpPr>
                <a:spLocks/>
              </p:cNvSpPr>
              <p:nvPr/>
            </p:nvSpPr>
            <p:spPr bwMode="auto">
              <a:xfrm>
                <a:off x="1518196" y="3267277"/>
                <a:ext cx="296616" cy="367206"/>
              </a:xfrm>
              <a:custGeom>
                <a:avLst/>
                <a:gdLst>
                  <a:gd name="T0" fmla="*/ 1257 w 1306"/>
                  <a:gd name="T1" fmla="*/ 1138 h 1859"/>
                  <a:gd name="T2" fmla="*/ 1257 w 1306"/>
                  <a:gd name="T3" fmla="*/ 1193 h 1859"/>
                  <a:gd name="T4" fmla="*/ 1210 w 1306"/>
                  <a:gd name="T5" fmla="*/ 1247 h 1859"/>
                  <a:gd name="T6" fmla="*/ 1116 w 1306"/>
                  <a:gd name="T7" fmla="*/ 1356 h 1859"/>
                  <a:gd name="T8" fmla="*/ 1022 w 1306"/>
                  <a:gd name="T9" fmla="*/ 1411 h 1859"/>
                  <a:gd name="T10" fmla="*/ 928 w 1306"/>
                  <a:gd name="T11" fmla="*/ 1465 h 1859"/>
                  <a:gd name="T12" fmla="*/ 850 w 1306"/>
                  <a:gd name="T13" fmla="*/ 1561 h 1859"/>
                  <a:gd name="T14" fmla="*/ 786 w 1306"/>
                  <a:gd name="T15" fmla="*/ 1683 h 1859"/>
                  <a:gd name="T16" fmla="*/ 751 w 1306"/>
                  <a:gd name="T17" fmla="*/ 1779 h 1859"/>
                  <a:gd name="T18" fmla="*/ 721 w 1306"/>
                  <a:gd name="T19" fmla="*/ 1848 h 1859"/>
                  <a:gd name="T20" fmla="*/ 623 w 1306"/>
                  <a:gd name="T21" fmla="*/ 1790 h 1859"/>
                  <a:gd name="T22" fmla="*/ 484 w 1306"/>
                  <a:gd name="T23" fmla="*/ 1836 h 1859"/>
                  <a:gd name="T24" fmla="*/ 395 w 1306"/>
                  <a:gd name="T25" fmla="*/ 1859 h 1859"/>
                  <a:gd name="T26" fmla="*/ 317 w 1306"/>
                  <a:gd name="T27" fmla="*/ 1738 h 1859"/>
                  <a:gd name="T28" fmla="*/ 222 w 1306"/>
                  <a:gd name="T29" fmla="*/ 1574 h 1859"/>
                  <a:gd name="T30" fmla="*/ 82 w 1306"/>
                  <a:gd name="T31" fmla="*/ 1465 h 1859"/>
                  <a:gd name="T32" fmla="*/ 142 w 1306"/>
                  <a:gd name="T33" fmla="*/ 1336 h 1859"/>
                  <a:gd name="T34" fmla="*/ 96 w 1306"/>
                  <a:gd name="T35" fmla="*/ 1225 h 1859"/>
                  <a:gd name="T36" fmla="*/ 114 w 1306"/>
                  <a:gd name="T37" fmla="*/ 1066 h 1859"/>
                  <a:gd name="T38" fmla="*/ 161 w 1306"/>
                  <a:gd name="T39" fmla="*/ 953 h 1859"/>
                  <a:gd name="T40" fmla="*/ 173 w 1306"/>
                  <a:gd name="T41" fmla="*/ 780 h 1859"/>
                  <a:gd name="T42" fmla="*/ 49 w 1306"/>
                  <a:gd name="T43" fmla="*/ 683 h 1859"/>
                  <a:gd name="T44" fmla="*/ 7 w 1306"/>
                  <a:gd name="T45" fmla="*/ 611 h 1859"/>
                  <a:gd name="T46" fmla="*/ 0 w 1306"/>
                  <a:gd name="T47" fmla="*/ 519 h 1859"/>
                  <a:gd name="T48" fmla="*/ 187 w 1306"/>
                  <a:gd name="T49" fmla="*/ 465 h 1859"/>
                  <a:gd name="T50" fmla="*/ 284 w 1306"/>
                  <a:gd name="T51" fmla="*/ 409 h 1859"/>
                  <a:gd name="T52" fmla="*/ 387 w 1306"/>
                  <a:gd name="T53" fmla="*/ 367 h 1859"/>
                  <a:gd name="T54" fmla="*/ 476 w 1306"/>
                  <a:gd name="T55" fmla="*/ 370 h 1859"/>
                  <a:gd name="T56" fmla="*/ 587 w 1306"/>
                  <a:gd name="T57" fmla="*/ 304 h 1859"/>
                  <a:gd name="T58" fmla="*/ 652 w 1306"/>
                  <a:gd name="T59" fmla="*/ 138 h 1859"/>
                  <a:gd name="T60" fmla="*/ 791 w 1306"/>
                  <a:gd name="T61" fmla="*/ 34 h 1859"/>
                  <a:gd name="T62" fmla="*/ 929 w 1306"/>
                  <a:gd name="T63" fmla="*/ 31 h 1859"/>
                  <a:gd name="T64" fmla="*/ 1051 w 1306"/>
                  <a:gd name="T65" fmla="*/ 0 h 1859"/>
                  <a:gd name="T66" fmla="*/ 1213 w 1306"/>
                  <a:gd name="T67" fmla="*/ 88 h 1859"/>
                  <a:gd name="T68" fmla="*/ 1306 w 1306"/>
                  <a:gd name="T69" fmla="*/ 198 h 1859"/>
                  <a:gd name="T70" fmla="*/ 1265 w 1306"/>
                  <a:gd name="T71" fmla="*/ 390 h 1859"/>
                  <a:gd name="T72" fmla="*/ 1275 w 1306"/>
                  <a:gd name="T73" fmla="*/ 516 h 1859"/>
                  <a:gd name="T74" fmla="*/ 1225 w 1306"/>
                  <a:gd name="T75" fmla="*/ 620 h 1859"/>
                  <a:gd name="T76" fmla="*/ 1206 w 1306"/>
                  <a:gd name="T77" fmla="*/ 734 h 1859"/>
                  <a:gd name="T78" fmla="*/ 1245 w 1306"/>
                  <a:gd name="T79" fmla="*/ 849 h 1859"/>
                  <a:gd name="T80" fmla="*/ 1285 w 1306"/>
                  <a:gd name="T81" fmla="*/ 998 h 1859"/>
                  <a:gd name="T82" fmla="*/ 1257 w 1306"/>
                  <a:gd name="T83" fmla="*/ 1138 h 1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06" h="1859">
                    <a:moveTo>
                      <a:pt x="1257" y="1138"/>
                    </a:moveTo>
                    <a:lnTo>
                      <a:pt x="1257" y="1193"/>
                    </a:lnTo>
                    <a:lnTo>
                      <a:pt x="1210" y="1247"/>
                    </a:lnTo>
                    <a:lnTo>
                      <a:pt x="1116" y="1356"/>
                    </a:lnTo>
                    <a:lnTo>
                      <a:pt x="1022" y="1411"/>
                    </a:lnTo>
                    <a:lnTo>
                      <a:pt x="928" y="1465"/>
                    </a:lnTo>
                    <a:lnTo>
                      <a:pt x="850" y="1561"/>
                    </a:lnTo>
                    <a:lnTo>
                      <a:pt x="786" y="1683"/>
                    </a:lnTo>
                    <a:lnTo>
                      <a:pt x="751" y="1779"/>
                    </a:lnTo>
                    <a:lnTo>
                      <a:pt x="721" y="1848"/>
                    </a:lnTo>
                    <a:lnTo>
                      <a:pt x="623" y="1790"/>
                    </a:lnTo>
                    <a:lnTo>
                      <a:pt x="484" y="1836"/>
                    </a:lnTo>
                    <a:lnTo>
                      <a:pt x="395" y="1859"/>
                    </a:lnTo>
                    <a:lnTo>
                      <a:pt x="317" y="1738"/>
                    </a:lnTo>
                    <a:lnTo>
                      <a:pt x="222" y="1574"/>
                    </a:lnTo>
                    <a:lnTo>
                      <a:pt x="82" y="1465"/>
                    </a:lnTo>
                    <a:lnTo>
                      <a:pt x="142" y="1336"/>
                    </a:lnTo>
                    <a:lnTo>
                      <a:pt x="96" y="1225"/>
                    </a:lnTo>
                    <a:lnTo>
                      <a:pt x="114" y="1066"/>
                    </a:lnTo>
                    <a:lnTo>
                      <a:pt x="161" y="953"/>
                    </a:lnTo>
                    <a:lnTo>
                      <a:pt x="173" y="780"/>
                    </a:lnTo>
                    <a:lnTo>
                      <a:pt x="49" y="683"/>
                    </a:lnTo>
                    <a:lnTo>
                      <a:pt x="7" y="611"/>
                    </a:lnTo>
                    <a:lnTo>
                      <a:pt x="0" y="519"/>
                    </a:lnTo>
                    <a:lnTo>
                      <a:pt x="187" y="465"/>
                    </a:lnTo>
                    <a:lnTo>
                      <a:pt x="284" y="409"/>
                    </a:lnTo>
                    <a:lnTo>
                      <a:pt x="387" y="367"/>
                    </a:lnTo>
                    <a:lnTo>
                      <a:pt x="476" y="370"/>
                    </a:lnTo>
                    <a:lnTo>
                      <a:pt x="587" y="304"/>
                    </a:lnTo>
                    <a:lnTo>
                      <a:pt x="652" y="138"/>
                    </a:lnTo>
                    <a:lnTo>
                      <a:pt x="791" y="34"/>
                    </a:lnTo>
                    <a:lnTo>
                      <a:pt x="929" y="31"/>
                    </a:lnTo>
                    <a:lnTo>
                      <a:pt x="1051" y="0"/>
                    </a:lnTo>
                    <a:lnTo>
                      <a:pt x="1213" y="88"/>
                    </a:lnTo>
                    <a:lnTo>
                      <a:pt x="1306" y="198"/>
                    </a:lnTo>
                    <a:lnTo>
                      <a:pt x="1265" y="390"/>
                    </a:lnTo>
                    <a:lnTo>
                      <a:pt x="1275" y="516"/>
                    </a:lnTo>
                    <a:lnTo>
                      <a:pt x="1225" y="620"/>
                    </a:lnTo>
                    <a:lnTo>
                      <a:pt x="1206" y="734"/>
                    </a:lnTo>
                    <a:lnTo>
                      <a:pt x="1245" y="849"/>
                    </a:lnTo>
                    <a:lnTo>
                      <a:pt x="1285" y="998"/>
                    </a:lnTo>
                    <a:lnTo>
                      <a:pt x="1257" y="1138"/>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1" name="Freeform 78">
                <a:extLst>
                  <a:ext uri="{FF2B5EF4-FFF2-40B4-BE49-F238E27FC236}">
                    <a16:creationId xmlns:a16="http://schemas.microsoft.com/office/drawing/2014/main" id="{16E0598E-B209-324B-8B80-B4ABFC97CC93}"/>
                  </a:ext>
                </a:extLst>
              </p:cNvPr>
              <p:cNvSpPr>
                <a:spLocks/>
              </p:cNvSpPr>
              <p:nvPr/>
            </p:nvSpPr>
            <p:spPr bwMode="auto">
              <a:xfrm>
                <a:off x="1791429" y="3271636"/>
                <a:ext cx="265847" cy="268050"/>
              </a:xfrm>
              <a:custGeom>
                <a:avLst/>
                <a:gdLst>
                  <a:gd name="T0" fmla="*/ 636 w 1428"/>
                  <a:gd name="T1" fmla="*/ 123 h 1419"/>
                  <a:gd name="T2" fmla="*/ 759 w 1428"/>
                  <a:gd name="T3" fmla="*/ 62 h 1419"/>
                  <a:gd name="T4" fmla="*/ 861 w 1428"/>
                  <a:gd name="T5" fmla="*/ 0 h 1419"/>
                  <a:gd name="T6" fmla="*/ 996 w 1428"/>
                  <a:gd name="T7" fmla="*/ 51 h 1419"/>
                  <a:gd name="T8" fmla="*/ 1176 w 1428"/>
                  <a:gd name="T9" fmla="*/ 117 h 1419"/>
                  <a:gd name="T10" fmla="*/ 1242 w 1428"/>
                  <a:gd name="T11" fmla="*/ 201 h 1419"/>
                  <a:gd name="T12" fmla="*/ 1236 w 1428"/>
                  <a:gd name="T13" fmla="*/ 291 h 1419"/>
                  <a:gd name="T14" fmla="*/ 1254 w 1428"/>
                  <a:gd name="T15" fmla="*/ 387 h 1419"/>
                  <a:gd name="T16" fmla="*/ 1331 w 1428"/>
                  <a:gd name="T17" fmla="*/ 466 h 1419"/>
                  <a:gd name="T18" fmla="*/ 1350 w 1428"/>
                  <a:gd name="T19" fmla="*/ 525 h 1419"/>
                  <a:gd name="T20" fmla="*/ 1428 w 1428"/>
                  <a:gd name="T21" fmla="*/ 567 h 1419"/>
                  <a:gd name="T22" fmla="*/ 1386 w 1428"/>
                  <a:gd name="T23" fmla="*/ 615 h 1419"/>
                  <a:gd name="T24" fmla="*/ 1290 w 1428"/>
                  <a:gd name="T25" fmla="*/ 669 h 1419"/>
                  <a:gd name="T26" fmla="*/ 1217 w 1428"/>
                  <a:gd name="T27" fmla="*/ 695 h 1419"/>
                  <a:gd name="T28" fmla="*/ 1176 w 1428"/>
                  <a:gd name="T29" fmla="*/ 747 h 1419"/>
                  <a:gd name="T30" fmla="*/ 1116 w 1428"/>
                  <a:gd name="T31" fmla="*/ 807 h 1419"/>
                  <a:gd name="T32" fmla="*/ 1110 w 1428"/>
                  <a:gd name="T33" fmla="*/ 909 h 1419"/>
                  <a:gd name="T34" fmla="*/ 1116 w 1428"/>
                  <a:gd name="T35" fmla="*/ 1005 h 1419"/>
                  <a:gd name="T36" fmla="*/ 1032 w 1428"/>
                  <a:gd name="T37" fmla="*/ 1053 h 1419"/>
                  <a:gd name="T38" fmla="*/ 930 w 1428"/>
                  <a:gd name="T39" fmla="*/ 1107 h 1419"/>
                  <a:gd name="T40" fmla="*/ 876 w 1428"/>
                  <a:gd name="T41" fmla="*/ 1191 h 1419"/>
                  <a:gd name="T42" fmla="*/ 828 w 1428"/>
                  <a:gd name="T43" fmla="*/ 1263 h 1419"/>
                  <a:gd name="T44" fmla="*/ 762 w 1428"/>
                  <a:gd name="T45" fmla="*/ 1317 h 1419"/>
                  <a:gd name="T46" fmla="*/ 703 w 1428"/>
                  <a:gd name="T47" fmla="*/ 1265 h 1419"/>
                  <a:gd name="T48" fmla="*/ 589 w 1428"/>
                  <a:gd name="T49" fmla="*/ 1208 h 1419"/>
                  <a:gd name="T50" fmla="*/ 532 w 1428"/>
                  <a:gd name="T51" fmla="*/ 1265 h 1419"/>
                  <a:gd name="T52" fmla="*/ 418 w 1428"/>
                  <a:gd name="T53" fmla="*/ 1322 h 1419"/>
                  <a:gd name="T54" fmla="*/ 361 w 1428"/>
                  <a:gd name="T55" fmla="*/ 1379 h 1419"/>
                  <a:gd name="T56" fmla="*/ 270 w 1428"/>
                  <a:gd name="T57" fmla="*/ 1419 h 1419"/>
                  <a:gd name="T58" fmla="*/ 190 w 1428"/>
                  <a:gd name="T59" fmla="*/ 1322 h 1419"/>
                  <a:gd name="T60" fmla="*/ 150 w 1428"/>
                  <a:gd name="T61" fmla="*/ 1257 h 1419"/>
                  <a:gd name="T62" fmla="*/ 62 w 1428"/>
                  <a:gd name="T63" fmla="*/ 1220 h 1419"/>
                  <a:gd name="T64" fmla="*/ 63 w 1428"/>
                  <a:gd name="T65" fmla="*/ 1155 h 1419"/>
                  <a:gd name="T66" fmla="*/ 96 w 1428"/>
                  <a:gd name="T67" fmla="*/ 1019 h 1419"/>
                  <a:gd name="T68" fmla="*/ 50 w 1428"/>
                  <a:gd name="T69" fmla="*/ 867 h 1419"/>
                  <a:gd name="T70" fmla="*/ 0 w 1428"/>
                  <a:gd name="T71" fmla="*/ 741 h 1419"/>
                  <a:gd name="T72" fmla="*/ 23 w 1428"/>
                  <a:gd name="T73" fmla="*/ 623 h 1419"/>
                  <a:gd name="T74" fmla="*/ 84 w 1428"/>
                  <a:gd name="T75" fmla="*/ 513 h 1419"/>
                  <a:gd name="T76" fmla="*/ 71 w 1428"/>
                  <a:gd name="T77" fmla="*/ 386 h 1419"/>
                  <a:gd name="T78" fmla="*/ 122 w 1428"/>
                  <a:gd name="T79" fmla="*/ 180 h 1419"/>
                  <a:gd name="T80" fmla="*/ 341 w 1428"/>
                  <a:gd name="T81" fmla="*/ 176 h 1419"/>
                  <a:gd name="T82" fmla="*/ 501 w 1428"/>
                  <a:gd name="T83" fmla="*/ 137 h 1419"/>
                  <a:gd name="T84" fmla="*/ 636 w 1428"/>
                  <a:gd name="T85" fmla="*/ 123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8" h="1419">
                    <a:moveTo>
                      <a:pt x="636" y="123"/>
                    </a:moveTo>
                    <a:lnTo>
                      <a:pt x="759" y="62"/>
                    </a:lnTo>
                    <a:lnTo>
                      <a:pt x="861" y="0"/>
                    </a:lnTo>
                    <a:lnTo>
                      <a:pt x="996" y="51"/>
                    </a:lnTo>
                    <a:lnTo>
                      <a:pt x="1176" y="117"/>
                    </a:lnTo>
                    <a:lnTo>
                      <a:pt x="1242" y="201"/>
                    </a:lnTo>
                    <a:lnTo>
                      <a:pt x="1236" y="291"/>
                    </a:lnTo>
                    <a:lnTo>
                      <a:pt x="1254" y="387"/>
                    </a:lnTo>
                    <a:lnTo>
                      <a:pt x="1331" y="466"/>
                    </a:lnTo>
                    <a:lnTo>
                      <a:pt x="1350" y="525"/>
                    </a:lnTo>
                    <a:lnTo>
                      <a:pt x="1428" y="567"/>
                    </a:lnTo>
                    <a:lnTo>
                      <a:pt x="1386" y="615"/>
                    </a:lnTo>
                    <a:lnTo>
                      <a:pt x="1290" y="669"/>
                    </a:lnTo>
                    <a:lnTo>
                      <a:pt x="1217" y="695"/>
                    </a:lnTo>
                    <a:lnTo>
                      <a:pt x="1176" y="747"/>
                    </a:lnTo>
                    <a:lnTo>
                      <a:pt x="1116" y="807"/>
                    </a:lnTo>
                    <a:lnTo>
                      <a:pt x="1110" y="909"/>
                    </a:lnTo>
                    <a:lnTo>
                      <a:pt x="1116" y="1005"/>
                    </a:lnTo>
                    <a:lnTo>
                      <a:pt x="1032" y="1053"/>
                    </a:lnTo>
                    <a:lnTo>
                      <a:pt x="930" y="1107"/>
                    </a:lnTo>
                    <a:lnTo>
                      <a:pt x="876" y="1191"/>
                    </a:lnTo>
                    <a:lnTo>
                      <a:pt x="828" y="1263"/>
                    </a:lnTo>
                    <a:lnTo>
                      <a:pt x="762" y="1317"/>
                    </a:lnTo>
                    <a:lnTo>
                      <a:pt x="703" y="1265"/>
                    </a:lnTo>
                    <a:lnTo>
                      <a:pt x="589" y="1208"/>
                    </a:lnTo>
                    <a:lnTo>
                      <a:pt x="532" y="1265"/>
                    </a:lnTo>
                    <a:lnTo>
                      <a:pt x="418" y="1322"/>
                    </a:lnTo>
                    <a:lnTo>
                      <a:pt x="361" y="1379"/>
                    </a:lnTo>
                    <a:lnTo>
                      <a:pt x="270" y="1419"/>
                    </a:lnTo>
                    <a:lnTo>
                      <a:pt x="190" y="1322"/>
                    </a:lnTo>
                    <a:lnTo>
                      <a:pt x="150" y="1257"/>
                    </a:lnTo>
                    <a:lnTo>
                      <a:pt x="62" y="1220"/>
                    </a:lnTo>
                    <a:lnTo>
                      <a:pt x="63" y="1155"/>
                    </a:lnTo>
                    <a:lnTo>
                      <a:pt x="96" y="1019"/>
                    </a:lnTo>
                    <a:lnTo>
                      <a:pt x="50" y="867"/>
                    </a:lnTo>
                    <a:lnTo>
                      <a:pt x="0" y="741"/>
                    </a:lnTo>
                    <a:lnTo>
                      <a:pt x="23" y="623"/>
                    </a:lnTo>
                    <a:lnTo>
                      <a:pt x="84" y="513"/>
                    </a:lnTo>
                    <a:lnTo>
                      <a:pt x="71" y="386"/>
                    </a:lnTo>
                    <a:lnTo>
                      <a:pt x="122" y="180"/>
                    </a:lnTo>
                    <a:lnTo>
                      <a:pt x="341" y="176"/>
                    </a:lnTo>
                    <a:lnTo>
                      <a:pt x="501" y="137"/>
                    </a:lnTo>
                    <a:lnTo>
                      <a:pt x="636" y="12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2" name="Freeform 79">
                <a:extLst>
                  <a:ext uri="{FF2B5EF4-FFF2-40B4-BE49-F238E27FC236}">
                    <a16:creationId xmlns:a16="http://schemas.microsoft.com/office/drawing/2014/main" id="{DE880EC6-12D1-8C44-B337-31EDC35099CF}"/>
                  </a:ext>
                </a:extLst>
              </p:cNvPr>
              <p:cNvSpPr>
                <a:spLocks/>
              </p:cNvSpPr>
              <p:nvPr/>
            </p:nvSpPr>
            <p:spPr bwMode="auto">
              <a:xfrm>
                <a:off x="1931736" y="3064606"/>
                <a:ext cx="697849" cy="716979"/>
              </a:xfrm>
              <a:custGeom>
                <a:avLst/>
                <a:gdLst>
                  <a:gd name="T0" fmla="*/ 1999 w 2835"/>
                  <a:gd name="T1" fmla="*/ 598 h 3289"/>
                  <a:gd name="T2" fmla="*/ 1776 w 2835"/>
                  <a:gd name="T3" fmla="*/ 658 h 3289"/>
                  <a:gd name="T4" fmla="*/ 1522 w 2835"/>
                  <a:gd name="T5" fmla="*/ 741 h 3289"/>
                  <a:gd name="T6" fmla="*/ 1432 w 2835"/>
                  <a:gd name="T7" fmla="*/ 588 h 3289"/>
                  <a:gd name="T8" fmla="*/ 1351 w 2835"/>
                  <a:gd name="T9" fmla="*/ 494 h 3289"/>
                  <a:gd name="T10" fmla="*/ 1177 w 2835"/>
                  <a:gd name="T11" fmla="*/ 197 h 3289"/>
                  <a:gd name="T12" fmla="*/ 1003 w 2835"/>
                  <a:gd name="T13" fmla="*/ 49 h 3289"/>
                  <a:gd name="T14" fmla="*/ 840 w 2835"/>
                  <a:gd name="T15" fmla="*/ 156 h 3289"/>
                  <a:gd name="T16" fmla="*/ 750 w 2835"/>
                  <a:gd name="T17" fmla="*/ 486 h 3289"/>
                  <a:gd name="T18" fmla="*/ 572 w 2835"/>
                  <a:gd name="T19" fmla="*/ 551 h 3289"/>
                  <a:gd name="T20" fmla="*/ 399 w 2835"/>
                  <a:gd name="T21" fmla="*/ 473 h 3289"/>
                  <a:gd name="T22" fmla="*/ 225 w 2835"/>
                  <a:gd name="T23" fmla="*/ 390 h 3289"/>
                  <a:gd name="T24" fmla="*/ 2 w 2835"/>
                  <a:gd name="T25" fmla="*/ 658 h 3289"/>
                  <a:gd name="T26" fmla="*/ 133 w 2835"/>
                  <a:gd name="T27" fmla="*/ 827 h 3289"/>
                  <a:gd name="T28" fmla="*/ 318 w 2835"/>
                  <a:gd name="T29" fmla="*/ 1049 h 3289"/>
                  <a:gd name="T30" fmla="*/ 366 w 2835"/>
                  <a:gd name="T31" fmla="*/ 1204 h 3289"/>
                  <a:gd name="T32" fmla="*/ 436 w 2835"/>
                  <a:gd name="T33" fmla="*/ 1352 h 3289"/>
                  <a:gd name="T34" fmla="*/ 517 w 2835"/>
                  <a:gd name="T35" fmla="*/ 1444 h 3289"/>
                  <a:gd name="T36" fmla="*/ 632 w 2835"/>
                  <a:gd name="T37" fmla="*/ 1535 h 3289"/>
                  <a:gd name="T38" fmla="*/ 632 w 2835"/>
                  <a:gd name="T39" fmla="*/ 1733 h 3289"/>
                  <a:gd name="T40" fmla="*/ 762 w 2835"/>
                  <a:gd name="T41" fmla="*/ 1832 h 3289"/>
                  <a:gd name="T42" fmla="*/ 922 w 2835"/>
                  <a:gd name="T43" fmla="*/ 1882 h 3289"/>
                  <a:gd name="T44" fmla="*/ 1151 w 2835"/>
                  <a:gd name="T45" fmla="*/ 2079 h 3289"/>
                  <a:gd name="T46" fmla="*/ 1280 w 2835"/>
                  <a:gd name="T47" fmla="*/ 2178 h 3289"/>
                  <a:gd name="T48" fmla="*/ 1379 w 2835"/>
                  <a:gd name="T49" fmla="*/ 2238 h 3289"/>
                  <a:gd name="T50" fmla="*/ 1444 w 2835"/>
                  <a:gd name="T51" fmla="*/ 2330 h 3289"/>
                  <a:gd name="T52" fmla="*/ 1443 w 2835"/>
                  <a:gd name="T53" fmla="*/ 2429 h 3289"/>
                  <a:gd name="T54" fmla="*/ 1444 w 2835"/>
                  <a:gd name="T55" fmla="*/ 2531 h 3289"/>
                  <a:gd name="T56" fmla="*/ 1405 w 2835"/>
                  <a:gd name="T57" fmla="*/ 2683 h 3289"/>
                  <a:gd name="T58" fmla="*/ 1399 w 2835"/>
                  <a:gd name="T59" fmla="*/ 2839 h 3289"/>
                  <a:gd name="T60" fmla="*/ 1398 w 2835"/>
                  <a:gd name="T61" fmla="*/ 3055 h 3289"/>
                  <a:gd name="T62" fmla="*/ 1401 w 2835"/>
                  <a:gd name="T63" fmla="*/ 3220 h 3289"/>
                  <a:gd name="T64" fmla="*/ 1490 w 2835"/>
                  <a:gd name="T65" fmla="*/ 3245 h 3289"/>
                  <a:gd name="T66" fmla="*/ 1626 w 2835"/>
                  <a:gd name="T67" fmla="*/ 3068 h 3289"/>
                  <a:gd name="T68" fmla="*/ 1837 w 2835"/>
                  <a:gd name="T69" fmla="*/ 2827 h 3289"/>
                  <a:gd name="T70" fmla="*/ 1951 w 2835"/>
                  <a:gd name="T71" fmla="*/ 2906 h 3289"/>
                  <a:gd name="T72" fmla="*/ 2140 w 2835"/>
                  <a:gd name="T73" fmla="*/ 2720 h 3289"/>
                  <a:gd name="T74" fmla="*/ 2343 w 2835"/>
                  <a:gd name="T75" fmla="*/ 2539 h 3289"/>
                  <a:gd name="T76" fmla="*/ 2576 w 2835"/>
                  <a:gd name="T77" fmla="*/ 2425 h 3289"/>
                  <a:gd name="T78" fmla="*/ 2785 w 2835"/>
                  <a:gd name="T79" fmla="*/ 2228 h 3289"/>
                  <a:gd name="T80" fmla="*/ 2832 w 2835"/>
                  <a:gd name="T81" fmla="*/ 2027 h 3289"/>
                  <a:gd name="T82" fmla="*/ 2764 w 2835"/>
                  <a:gd name="T83" fmla="*/ 1742 h 3289"/>
                  <a:gd name="T84" fmla="*/ 2806 w 2835"/>
                  <a:gd name="T85" fmla="*/ 1573 h 3289"/>
                  <a:gd name="T86" fmla="*/ 2736 w 2835"/>
                  <a:gd name="T87" fmla="*/ 1414 h 3289"/>
                  <a:gd name="T88" fmla="*/ 2586 w 2835"/>
                  <a:gd name="T89" fmla="*/ 1214 h 3289"/>
                  <a:gd name="T90" fmla="*/ 2602 w 2835"/>
                  <a:gd name="T91" fmla="*/ 1078 h 3289"/>
                  <a:gd name="T92" fmla="*/ 2482 w 2835"/>
                  <a:gd name="T93" fmla="*/ 990 h 3289"/>
                  <a:gd name="T94" fmla="*/ 2335 w 2835"/>
                  <a:gd name="T95" fmla="*/ 972 h 3289"/>
                  <a:gd name="T96" fmla="*/ 2181 w 2835"/>
                  <a:gd name="T97" fmla="*/ 1048 h 3289"/>
                  <a:gd name="T98" fmla="*/ 2112 w 2835"/>
                  <a:gd name="T99" fmla="*/ 902 h 3289"/>
                  <a:gd name="T100" fmla="*/ 2116 w 2835"/>
                  <a:gd name="T101" fmla="*/ 749 h 3289"/>
                  <a:gd name="T102" fmla="*/ 2126 w 2835"/>
                  <a:gd name="T103" fmla="*/ 598 h 3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35" h="3289">
                    <a:moveTo>
                      <a:pt x="2126" y="598"/>
                    </a:moveTo>
                    <a:lnTo>
                      <a:pt x="1999" y="598"/>
                    </a:lnTo>
                    <a:lnTo>
                      <a:pt x="1882" y="627"/>
                    </a:lnTo>
                    <a:lnTo>
                      <a:pt x="1776" y="658"/>
                    </a:lnTo>
                    <a:lnTo>
                      <a:pt x="1656" y="741"/>
                    </a:lnTo>
                    <a:lnTo>
                      <a:pt x="1522" y="741"/>
                    </a:lnTo>
                    <a:lnTo>
                      <a:pt x="1479" y="643"/>
                    </a:lnTo>
                    <a:lnTo>
                      <a:pt x="1432" y="588"/>
                    </a:lnTo>
                    <a:lnTo>
                      <a:pt x="1394" y="494"/>
                    </a:lnTo>
                    <a:lnTo>
                      <a:pt x="1351" y="494"/>
                    </a:lnTo>
                    <a:lnTo>
                      <a:pt x="1263" y="296"/>
                    </a:lnTo>
                    <a:lnTo>
                      <a:pt x="1177" y="197"/>
                    </a:lnTo>
                    <a:lnTo>
                      <a:pt x="1103" y="121"/>
                    </a:lnTo>
                    <a:lnTo>
                      <a:pt x="1003" y="49"/>
                    </a:lnTo>
                    <a:lnTo>
                      <a:pt x="874" y="0"/>
                    </a:lnTo>
                    <a:lnTo>
                      <a:pt x="840" y="156"/>
                    </a:lnTo>
                    <a:lnTo>
                      <a:pt x="806" y="374"/>
                    </a:lnTo>
                    <a:lnTo>
                      <a:pt x="750" y="486"/>
                    </a:lnTo>
                    <a:lnTo>
                      <a:pt x="651" y="514"/>
                    </a:lnTo>
                    <a:lnTo>
                      <a:pt x="572" y="551"/>
                    </a:lnTo>
                    <a:lnTo>
                      <a:pt x="475" y="513"/>
                    </a:lnTo>
                    <a:lnTo>
                      <a:pt x="399" y="473"/>
                    </a:lnTo>
                    <a:lnTo>
                      <a:pt x="318" y="414"/>
                    </a:lnTo>
                    <a:lnTo>
                      <a:pt x="225" y="390"/>
                    </a:lnTo>
                    <a:lnTo>
                      <a:pt x="0" y="564"/>
                    </a:lnTo>
                    <a:lnTo>
                      <a:pt x="2" y="658"/>
                    </a:lnTo>
                    <a:lnTo>
                      <a:pt x="50" y="748"/>
                    </a:lnTo>
                    <a:lnTo>
                      <a:pt x="133" y="827"/>
                    </a:lnTo>
                    <a:lnTo>
                      <a:pt x="82" y="950"/>
                    </a:lnTo>
                    <a:lnTo>
                      <a:pt x="318" y="1049"/>
                    </a:lnTo>
                    <a:lnTo>
                      <a:pt x="369" y="1127"/>
                    </a:lnTo>
                    <a:lnTo>
                      <a:pt x="366" y="1204"/>
                    </a:lnTo>
                    <a:lnTo>
                      <a:pt x="379" y="1288"/>
                    </a:lnTo>
                    <a:lnTo>
                      <a:pt x="436" y="1352"/>
                    </a:lnTo>
                    <a:lnTo>
                      <a:pt x="451" y="1406"/>
                    </a:lnTo>
                    <a:lnTo>
                      <a:pt x="517" y="1444"/>
                    </a:lnTo>
                    <a:lnTo>
                      <a:pt x="589" y="1486"/>
                    </a:lnTo>
                    <a:lnTo>
                      <a:pt x="632" y="1535"/>
                    </a:lnTo>
                    <a:lnTo>
                      <a:pt x="611" y="1636"/>
                    </a:lnTo>
                    <a:lnTo>
                      <a:pt x="632" y="1733"/>
                    </a:lnTo>
                    <a:lnTo>
                      <a:pt x="719" y="1782"/>
                    </a:lnTo>
                    <a:lnTo>
                      <a:pt x="762" y="1832"/>
                    </a:lnTo>
                    <a:lnTo>
                      <a:pt x="853" y="1922"/>
                    </a:lnTo>
                    <a:lnTo>
                      <a:pt x="922" y="1882"/>
                    </a:lnTo>
                    <a:lnTo>
                      <a:pt x="1081" y="1985"/>
                    </a:lnTo>
                    <a:lnTo>
                      <a:pt x="1151" y="2079"/>
                    </a:lnTo>
                    <a:lnTo>
                      <a:pt x="1237" y="2128"/>
                    </a:lnTo>
                    <a:lnTo>
                      <a:pt x="1280" y="2178"/>
                    </a:lnTo>
                    <a:lnTo>
                      <a:pt x="1323" y="2178"/>
                    </a:lnTo>
                    <a:lnTo>
                      <a:pt x="1379" y="2238"/>
                    </a:lnTo>
                    <a:lnTo>
                      <a:pt x="1443" y="2279"/>
                    </a:lnTo>
                    <a:lnTo>
                      <a:pt x="1444" y="2330"/>
                    </a:lnTo>
                    <a:lnTo>
                      <a:pt x="1489" y="2380"/>
                    </a:lnTo>
                    <a:lnTo>
                      <a:pt x="1443" y="2429"/>
                    </a:lnTo>
                    <a:lnTo>
                      <a:pt x="1443" y="2476"/>
                    </a:lnTo>
                    <a:lnTo>
                      <a:pt x="1444" y="2531"/>
                    </a:lnTo>
                    <a:lnTo>
                      <a:pt x="1410" y="2630"/>
                    </a:lnTo>
                    <a:lnTo>
                      <a:pt x="1405" y="2683"/>
                    </a:lnTo>
                    <a:lnTo>
                      <a:pt x="1414" y="2761"/>
                    </a:lnTo>
                    <a:lnTo>
                      <a:pt x="1399" y="2839"/>
                    </a:lnTo>
                    <a:lnTo>
                      <a:pt x="1401" y="2920"/>
                    </a:lnTo>
                    <a:lnTo>
                      <a:pt x="1398" y="3055"/>
                    </a:lnTo>
                    <a:lnTo>
                      <a:pt x="1405" y="3121"/>
                    </a:lnTo>
                    <a:lnTo>
                      <a:pt x="1401" y="3220"/>
                    </a:lnTo>
                    <a:lnTo>
                      <a:pt x="1428" y="3289"/>
                    </a:lnTo>
                    <a:lnTo>
                      <a:pt x="1490" y="3245"/>
                    </a:lnTo>
                    <a:lnTo>
                      <a:pt x="1539" y="3167"/>
                    </a:lnTo>
                    <a:lnTo>
                      <a:pt x="1626" y="3068"/>
                    </a:lnTo>
                    <a:lnTo>
                      <a:pt x="1726" y="2944"/>
                    </a:lnTo>
                    <a:lnTo>
                      <a:pt x="1837" y="2827"/>
                    </a:lnTo>
                    <a:lnTo>
                      <a:pt x="1881" y="2875"/>
                    </a:lnTo>
                    <a:lnTo>
                      <a:pt x="1951" y="2906"/>
                    </a:lnTo>
                    <a:lnTo>
                      <a:pt x="2050" y="2825"/>
                    </a:lnTo>
                    <a:lnTo>
                      <a:pt x="2140" y="2720"/>
                    </a:lnTo>
                    <a:lnTo>
                      <a:pt x="2226" y="2621"/>
                    </a:lnTo>
                    <a:lnTo>
                      <a:pt x="2343" y="2539"/>
                    </a:lnTo>
                    <a:lnTo>
                      <a:pt x="2452" y="2501"/>
                    </a:lnTo>
                    <a:lnTo>
                      <a:pt x="2576" y="2425"/>
                    </a:lnTo>
                    <a:lnTo>
                      <a:pt x="2705" y="2326"/>
                    </a:lnTo>
                    <a:lnTo>
                      <a:pt x="2785" y="2228"/>
                    </a:lnTo>
                    <a:lnTo>
                      <a:pt x="2829" y="2144"/>
                    </a:lnTo>
                    <a:lnTo>
                      <a:pt x="2832" y="2027"/>
                    </a:lnTo>
                    <a:lnTo>
                      <a:pt x="2745" y="1880"/>
                    </a:lnTo>
                    <a:lnTo>
                      <a:pt x="2764" y="1742"/>
                    </a:lnTo>
                    <a:lnTo>
                      <a:pt x="2835" y="1658"/>
                    </a:lnTo>
                    <a:lnTo>
                      <a:pt x="2806" y="1573"/>
                    </a:lnTo>
                    <a:lnTo>
                      <a:pt x="2796" y="1478"/>
                    </a:lnTo>
                    <a:lnTo>
                      <a:pt x="2736" y="1414"/>
                    </a:lnTo>
                    <a:lnTo>
                      <a:pt x="2660" y="1311"/>
                    </a:lnTo>
                    <a:lnTo>
                      <a:pt x="2586" y="1214"/>
                    </a:lnTo>
                    <a:lnTo>
                      <a:pt x="2640" y="1142"/>
                    </a:lnTo>
                    <a:lnTo>
                      <a:pt x="2602" y="1078"/>
                    </a:lnTo>
                    <a:lnTo>
                      <a:pt x="2539" y="1006"/>
                    </a:lnTo>
                    <a:lnTo>
                      <a:pt x="2482" y="990"/>
                    </a:lnTo>
                    <a:lnTo>
                      <a:pt x="2414" y="954"/>
                    </a:lnTo>
                    <a:lnTo>
                      <a:pt x="2335" y="972"/>
                    </a:lnTo>
                    <a:lnTo>
                      <a:pt x="2237" y="1006"/>
                    </a:lnTo>
                    <a:lnTo>
                      <a:pt x="2181" y="1048"/>
                    </a:lnTo>
                    <a:lnTo>
                      <a:pt x="2096" y="1003"/>
                    </a:lnTo>
                    <a:lnTo>
                      <a:pt x="2112" y="902"/>
                    </a:lnTo>
                    <a:lnTo>
                      <a:pt x="2110" y="826"/>
                    </a:lnTo>
                    <a:lnTo>
                      <a:pt x="2116" y="749"/>
                    </a:lnTo>
                    <a:lnTo>
                      <a:pt x="2128" y="681"/>
                    </a:lnTo>
                    <a:lnTo>
                      <a:pt x="2126" y="598"/>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3" name="Freeform 80">
                <a:extLst>
                  <a:ext uri="{FF2B5EF4-FFF2-40B4-BE49-F238E27FC236}">
                    <a16:creationId xmlns:a16="http://schemas.microsoft.com/office/drawing/2014/main" id="{5936D3FC-8B3A-FE46-87DE-3BD00CBF29B0}"/>
                  </a:ext>
                </a:extLst>
              </p:cNvPr>
              <p:cNvSpPr>
                <a:spLocks/>
              </p:cNvSpPr>
              <p:nvPr/>
            </p:nvSpPr>
            <p:spPr bwMode="auto">
              <a:xfrm>
                <a:off x="2536047" y="3262919"/>
                <a:ext cx="722465" cy="546997"/>
              </a:xfrm>
              <a:custGeom>
                <a:avLst/>
                <a:gdLst>
                  <a:gd name="T0" fmla="*/ 2118 w 2935"/>
                  <a:gd name="T1" fmla="*/ 342 h 2512"/>
                  <a:gd name="T2" fmla="*/ 1968 w 2935"/>
                  <a:gd name="T3" fmla="*/ 264 h 2512"/>
                  <a:gd name="T4" fmla="*/ 1761 w 2935"/>
                  <a:gd name="T5" fmla="*/ 194 h 2512"/>
                  <a:gd name="T6" fmla="*/ 1515 w 2935"/>
                  <a:gd name="T7" fmla="*/ 194 h 2512"/>
                  <a:gd name="T8" fmla="*/ 1344 w 2935"/>
                  <a:gd name="T9" fmla="*/ 83 h 2512"/>
                  <a:gd name="T10" fmla="*/ 1208 w 2935"/>
                  <a:gd name="T11" fmla="*/ 40 h 2512"/>
                  <a:gd name="T12" fmla="*/ 1165 w 2935"/>
                  <a:gd name="T13" fmla="*/ 241 h 2512"/>
                  <a:gd name="T14" fmla="*/ 1077 w 2935"/>
                  <a:gd name="T15" fmla="*/ 390 h 2512"/>
                  <a:gd name="T16" fmla="*/ 778 w 2935"/>
                  <a:gd name="T17" fmla="*/ 242 h 2512"/>
                  <a:gd name="T18" fmla="*/ 386 w 2935"/>
                  <a:gd name="T19" fmla="*/ 142 h 2512"/>
                  <a:gd name="T20" fmla="*/ 189 w 2935"/>
                  <a:gd name="T21" fmla="*/ 231 h 2512"/>
                  <a:gd name="T22" fmla="*/ 267 w 2935"/>
                  <a:gd name="T23" fmla="*/ 492 h 2512"/>
                  <a:gd name="T24" fmla="*/ 339 w 2935"/>
                  <a:gd name="T25" fmla="*/ 569 h 2512"/>
                  <a:gd name="T26" fmla="*/ 380 w 2935"/>
                  <a:gd name="T27" fmla="*/ 750 h 2512"/>
                  <a:gd name="T28" fmla="*/ 289 w 2935"/>
                  <a:gd name="T29" fmla="*/ 971 h 2512"/>
                  <a:gd name="T30" fmla="*/ 374 w 2935"/>
                  <a:gd name="T31" fmla="*/ 1234 h 2512"/>
                  <a:gd name="T32" fmla="*/ 248 w 2935"/>
                  <a:gd name="T33" fmla="*/ 1416 h 2512"/>
                  <a:gd name="T34" fmla="*/ 76 w 2935"/>
                  <a:gd name="T35" fmla="*/ 1541 h 2512"/>
                  <a:gd name="T36" fmla="*/ 53 w 2935"/>
                  <a:gd name="T37" fmla="*/ 1724 h 2512"/>
                  <a:gd name="T38" fmla="*/ 152 w 2935"/>
                  <a:gd name="T39" fmla="*/ 1821 h 2512"/>
                  <a:gd name="T40" fmla="*/ 333 w 2935"/>
                  <a:gd name="T41" fmla="*/ 1829 h 2512"/>
                  <a:gd name="T42" fmla="*/ 384 w 2935"/>
                  <a:gd name="T43" fmla="*/ 2072 h 2512"/>
                  <a:gd name="T44" fmla="*/ 341 w 2935"/>
                  <a:gd name="T45" fmla="*/ 2243 h 2512"/>
                  <a:gd name="T46" fmla="*/ 505 w 2935"/>
                  <a:gd name="T47" fmla="*/ 2369 h 2512"/>
                  <a:gd name="T48" fmla="*/ 596 w 2935"/>
                  <a:gd name="T49" fmla="*/ 2202 h 2512"/>
                  <a:gd name="T50" fmla="*/ 693 w 2935"/>
                  <a:gd name="T51" fmla="*/ 2116 h 2512"/>
                  <a:gd name="T52" fmla="*/ 823 w 2935"/>
                  <a:gd name="T53" fmla="*/ 2017 h 2512"/>
                  <a:gd name="T54" fmla="*/ 953 w 2935"/>
                  <a:gd name="T55" fmla="*/ 2067 h 2512"/>
                  <a:gd name="T56" fmla="*/ 1178 w 2935"/>
                  <a:gd name="T57" fmla="*/ 2123 h 2512"/>
                  <a:gd name="T58" fmla="*/ 1323 w 2935"/>
                  <a:gd name="T59" fmla="*/ 2012 h 2512"/>
                  <a:gd name="T60" fmla="*/ 1351 w 2935"/>
                  <a:gd name="T61" fmla="*/ 1837 h 2512"/>
                  <a:gd name="T62" fmla="*/ 1482 w 2935"/>
                  <a:gd name="T63" fmla="*/ 1845 h 2512"/>
                  <a:gd name="T64" fmla="*/ 1644 w 2935"/>
                  <a:gd name="T65" fmla="*/ 1869 h 2512"/>
                  <a:gd name="T66" fmla="*/ 1788 w 2935"/>
                  <a:gd name="T67" fmla="*/ 1956 h 2512"/>
                  <a:gd name="T68" fmla="*/ 1860 w 2935"/>
                  <a:gd name="T69" fmla="*/ 2116 h 2512"/>
                  <a:gd name="T70" fmla="*/ 1995 w 2935"/>
                  <a:gd name="T71" fmla="*/ 2147 h 2512"/>
                  <a:gd name="T72" fmla="*/ 2162 w 2935"/>
                  <a:gd name="T73" fmla="*/ 2116 h 2512"/>
                  <a:gd name="T74" fmla="*/ 2249 w 2935"/>
                  <a:gd name="T75" fmla="*/ 2215 h 2512"/>
                  <a:gd name="T76" fmla="*/ 2336 w 2935"/>
                  <a:gd name="T77" fmla="*/ 2413 h 2512"/>
                  <a:gd name="T78" fmla="*/ 2404 w 2935"/>
                  <a:gd name="T79" fmla="*/ 2512 h 2512"/>
                  <a:gd name="T80" fmla="*/ 2552 w 2935"/>
                  <a:gd name="T81" fmla="*/ 2265 h 2512"/>
                  <a:gd name="T82" fmla="*/ 2567 w 2935"/>
                  <a:gd name="T83" fmla="*/ 1924 h 2512"/>
                  <a:gd name="T84" fmla="*/ 2771 w 2935"/>
                  <a:gd name="T85" fmla="*/ 1611 h 2512"/>
                  <a:gd name="T86" fmla="*/ 2856 w 2935"/>
                  <a:gd name="T87" fmla="*/ 1403 h 2512"/>
                  <a:gd name="T88" fmla="*/ 2886 w 2935"/>
                  <a:gd name="T89" fmla="*/ 1237 h 2512"/>
                  <a:gd name="T90" fmla="*/ 2915 w 2935"/>
                  <a:gd name="T91" fmla="*/ 1083 h 2512"/>
                  <a:gd name="T92" fmla="*/ 2647 w 2935"/>
                  <a:gd name="T93" fmla="*/ 777 h 2512"/>
                  <a:gd name="T94" fmla="*/ 2397 w 2935"/>
                  <a:gd name="T95" fmla="*/ 638 h 2512"/>
                  <a:gd name="T96" fmla="*/ 2224 w 2935"/>
                  <a:gd name="T97" fmla="*/ 484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35" h="2512">
                    <a:moveTo>
                      <a:pt x="2183" y="374"/>
                    </a:moveTo>
                    <a:lnTo>
                      <a:pt x="2118" y="342"/>
                    </a:lnTo>
                    <a:lnTo>
                      <a:pt x="2073" y="294"/>
                    </a:lnTo>
                    <a:lnTo>
                      <a:pt x="1968" y="264"/>
                    </a:lnTo>
                    <a:lnTo>
                      <a:pt x="1839" y="192"/>
                    </a:lnTo>
                    <a:lnTo>
                      <a:pt x="1761" y="194"/>
                    </a:lnTo>
                    <a:lnTo>
                      <a:pt x="1628" y="177"/>
                    </a:lnTo>
                    <a:lnTo>
                      <a:pt x="1515" y="194"/>
                    </a:lnTo>
                    <a:lnTo>
                      <a:pt x="1436" y="162"/>
                    </a:lnTo>
                    <a:lnTo>
                      <a:pt x="1344" y="83"/>
                    </a:lnTo>
                    <a:lnTo>
                      <a:pt x="1256" y="0"/>
                    </a:lnTo>
                    <a:lnTo>
                      <a:pt x="1208" y="40"/>
                    </a:lnTo>
                    <a:lnTo>
                      <a:pt x="1178" y="151"/>
                    </a:lnTo>
                    <a:lnTo>
                      <a:pt x="1165" y="241"/>
                    </a:lnTo>
                    <a:lnTo>
                      <a:pt x="1164" y="345"/>
                    </a:lnTo>
                    <a:lnTo>
                      <a:pt x="1077" y="390"/>
                    </a:lnTo>
                    <a:lnTo>
                      <a:pt x="915" y="297"/>
                    </a:lnTo>
                    <a:lnTo>
                      <a:pt x="778" y="242"/>
                    </a:lnTo>
                    <a:lnTo>
                      <a:pt x="684" y="242"/>
                    </a:lnTo>
                    <a:lnTo>
                      <a:pt x="386" y="142"/>
                    </a:lnTo>
                    <a:lnTo>
                      <a:pt x="300" y="192"/>
                    </a:lnTo>
                    <a:lnTo>
                      <a:pt x="189" y="231"/>
                    </a:lnTo>
                    <a:lnTo>
                      <a:pt x="132" y="304"/>
                    </a:lnTo>
                    <a:lnTo>
                      <a:pt x="267" y="492"/>
                    </a:lnTo>
                    <a:lnTo>
                      <a:pt x="304" y="532"/>
                    </a:lnTo>
                    <a:lnTo>
                      <a:pt x="339" y="569"/>
                    </a:lnTo>
                    <a:lnTo>
                      <a:pt x="352" y="668"/>
                    </a:lnTo>
                    <a:lnTo>
                      <a:pt x="380" y="750"/>
                    </a:lnTo>
                    <a:lnTo>
                      <a:pt x="311" y="830"/>
                    </a:lnTo>
                    <a:lnTo>
                      <a:pt x="289" y="971"/>
                    </a:lnTo>
                    <a:lnTo>
                      <a:pt x="376" y="1121"/>
                    </a:lnTo>
                    <a:lnTo>
                      <a:pt x="374" y="1234"/>
                    </a:lnTo>
                    <a:lnTo>
                      <a:pt x="332" y="1317"/>
                    </a:lnTo>
                    <a:lnTo>
                      <a:pt x="248" y="1416"/>
                    </a:lnTo>
                    <a:lnTo>
                      <a:pt x="124" y="1512"/>
                    </a:lnTo>
                    <a:lnTo>
                      <a:pt x="76" y="1541"/>
                    </a:lnTo>
                    <a:lnTo>
                      <a:pt x="0" y="1593"/>
                    </a:lnTo>
                    <a:lnTo>
                      <a:pt x="53" y="1724"/>
                    </a:lnTo>
                    <a:lnTo>
                      <a:pt x="71" y="1826"/>
                    </a:lnTo>
                    <a:lnTo>
                      <a:pt x="152" y="1821"/>
                    </a:lnTo>
                    <a:lnTo>
                      <a:pt x="246" y="1784"/>
                    </a:lnTo>
                    <a:lnTo>
                      <a:pt x="333" y="1829"/>
                    </a:lnTo>
                    <a:lnTo>
                      <a:pt x="384" y="1922"/>
                    </a:lnTo>
                    <a:lnTo>
                      <a:pt x="384" y="2072"/>
                    </a:lnTo>
                    <a:lnTo>
                      <a:pt x="341" y="2172"/>
                    </a:lnTo>
                    <a:lnTo>
                      <a:pt x="341" y="2243"/>
                    </a:lnTo>
                    <a:lnTo>
                      <a:pt x="356" y="2331"/>
                    </a:lnTo>
                    <a:lnTo>
                      <a:pt x="505" y="2369"/>
                    </a:lnTo>
                    <a:lnTo>
                      <a:pt x="547" y="2321"/>
                    </a:lnTo>
                    <a:lnTo>
                      <a:pt x="596" y="2202"/>
                    </a:lnTo>
                    <a:lnTo>
                      <a:pt x="644" y="2154"/>
                    </a:lnTo>
                    <a:lnTo>
                      <a:pt x="693" y="2116"/>
                    </a:lnTo>
                    <a:lnTo>
                      <a:pt x="780" y="2067"/>
                    </a:lnTo>
                    <a:lnTo>
                      <a:pt x="823" y="2017"/>
                    </a:lnTo>
                    <a:lnTo>
                      <a:pt x="909" y="2017"/>
                    </a:lnTo>
                    <a:lnTo>
                      <a:pt x="953" y="2067"/>
                    </a:lnTo>
                    <a:lnTo>
                      <a:pt x="1039" y="2166"/>
                    </a:lnTo>
                    <a:lnTo>
                      <a:pt x="1178" y="2123"/>
                    </a:lnTo>
                    <a:lnTo>
                      <a:pt x="1296" y="2091"/>
                    </a:lnTo>
                    <a:lnTo>
                      <a:pt x="1323" y="2012"/>
                    </a:lnTo>
                    <a:lnTo>
                      <a:pt x="1341" y="1918"/>
                    </a:lnTo>
                    <a:lnTo>
                      <a:pt x="1351" y="1837"/>
                    </a:lnTo>
                    <a:lnTo>
                      <a:pt x="1428" y="1770"/>
                    </a:lnTo>
                    <a:lnTo>
                      <a:pt x="1482" y="1845"/>
                    </a:lnTo>
                    <a:lnTo>
                      <a:pt x="1557" y="1869"/>
                    </a:lnTo>
                    <a:lnTo>
                      <a:pt x="1644" y="1869"/>
                    </a:lnTo>
                    <a:lnTo>
                      <a:pt x="1730" y="1918"/>
                    </a:lnTo>
                    <a:lnTo>
                      <a:pt x="1788" y="1956"/>
                    </a:lnTo>
                    <a:lnTo>
                      <a:pt x="1794" y="2059"/>
                    </a:lnTo>
                    <a:lnTo>
                      <a:pt x="1860" y="2116"/>
                    </a:lnTo>
                    <a:lnTo>
                      <a:pt x="1946" y="2166"/>
                    </a:lnTo>
                    <a:lnTo>
                      <a:pt x="1995" y="2147"/>
                    </a:lnTo>
                    <a:lnTo>
                      <a:pt x="2072" y="2123"/>
                    </a:lnTo>
                    <a:lnTo>
                      <a:pt x="2162" y="2116"/>
                    </a:lnTo>
                    <a:lnTo>
                      <a:pt x="2224" y="2179"/>
                    </a:lnTo>
                    <a:lnTo>
                      <a:pt x="2249" y="2215"/>
                    </a:lnTo>
                    <a:lnTo>
                      <a:pt x="2279" y="2313"/>
                    </a:lnTo>
                    <a:lnTo>
                      <a:pt x="2336" y="2413"/>
                    </a:lnTo>
                    <a:lnTo>
                      <a:pt x="2336" y="2512"/>
                    </a:lnTo>
                    <a:lnTo>
                      <a:pt x="2404" y="2512"/>
                    </a:lnTo>
                    <a:lnTo>
                      <a:pt x="2465" y="2413"/>
                    </a:lnTo>
                    <a:lnTo>
                      <a:pt x="2552" y="2265"/>
                    </a:lnTo>
                    <a:lnTo>
                      <a:pt x="2649" y="2082"/>
                    </a:lnTo>
                    <a:lnTo>
                      <a:pt x="2567" y="1924"/>
                    </a:lnTo>
                    <a:lnTo>
                      <a:pt x="2583" y="1833"/>
                    </a:lnTo>
                    <a:lnTo>
                      <a:pt x="2771" y="1611"/>
                    </a:lnTo>
                    <a:lnTo>
                      <a:pt x="2874" y="1515"/>
                    </a:lnTo>
                    <a:lnTo>
                      <a:pt x="2856" y="1403"/>
                    </a:lnTo>
                    <a:lnTo>
                      <a:pt x="2815" y="1319"/>
                    </a:lnTo>
                    <a:lnTo>
                      <a:pt x="2886" y="1237"/>
                    </a:lnTo>
                    <a:lnTo>
                      <a:pt x="2935" y="1160"/>
                    </a:lnTo>
                    <a:lnTo>
                      <a:pt x="2915" y="1083"/>
                    </a:lnTo>
                    <a:lnTo>
                      <a:pt x="2758" y="889"/>
                    </a:lnTo>
                    <a:lnTo>
                      <a:pt x="2647" y="777"/>
                    </a:lnTo>
                    <a:lnTo>
                      <a:pt x="2524" y="638"/>
                    </a:lnTo>
                    <a:lnTo>
                      <a:pt x="2397" y="638"/>
                    </a:lnTo>
                    <a:lnTo>
                      <a:pt x="2317" y="606"/>
                    </a:lnTo>
                    <a:lnTo>
                      <a:pt x="2224" y="484"/>
                    </a:lnTo>
                    <a:lnTo>
                      <a:pt x="2183" y="374"/>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4" name="Freeform 81">
                <a:extLst>
                  <a:ext uri="{FF2B5EF4-FFF2-40B4-BE49-F238E27FC236}">
                    <a16:creationId xmlns:a16="http://schemas.microsoft.com/office/drawing/2014/main" id="{F76DF6EB-BB66-F444-B84E-65ACC6DA10CE}"/>
                  </a:ext>
                </a:extLst>
              </p:cNvPr>
              <p:cNvSpPr>
                <a:spLocks/>
              </p:cNvSpPr>
              <p:nvPr/>
            </p:nvSpPr>
            <p:spPr bwMode="auto">
              <a:xfrm>
                <a:off x="2652971" y="3648650"/>
                <a:ext cx="457848" cy="770372"/>
              </a:xfrm>
              <a:custGeom>
                <a:avLst/>
                <a:gdLst>
                  <a:gd name="T0" fmla="*/ 1859 w 1859"/>
                  <a:gd name="T1" fmla="*/ 743 h 3536"/>
                  <a:gd name="T2" fmla="*/ 1801 w 1859"/>
                  <a:gd name="T3" fmla="*/ 542 h 3536"/>
                  <a:gd name="T4" fmla="*/ 1747 w 1859"/>
                  <a:gd name="T5" fmla="*/ 406 h 3536"/>
                  <a:gd name="T6" fmla="*/ 1584 w 1859"/>
                  <a:gd name="T7" fmla="*/ 354 h 3536"/>
                  <a:gd name="T8" fmla="*/ 1384 w 1859"/>
                  <a:gd name="T9" fmla="*/ 346 h 3536"/>
                  <a:gd name="T10" fmla="*/ 1313 w 1859"/>
                  <a:gd name="T11" fmla="*/ 186 h 3536"/>
                  <a:gd name="T12" fmla="*/ 1170 w 1859"/>
                  <a:gd name="T13" fmla="*/ 99 h 3536"/>
                  <a:gd name="T14" fmla="*/ 1006 w 1859"/>
                  <a:gd name="T15" fmla="*/ 76 h 3536"/>
                  <a:gd name="T16" fmla="*/ 874 w 1859"/>
                  <a:gd name="T17" fmla="*/ 69 h 3536"/>
                  <a:gd name="T18" fmla="*/ 848 w 1859"/>
                  <a:gd name="T19" fmla="*/ 240 h 3536"/>
                  <a:gd name="T20" fmla="*/ 702 w 1859"/>
                  <a:gd name="T21" fmla="*/ 352 h 3536"/>
                  <a:gd name="T22" fmla="*/ 549 w 1859"/>
                  <a:gd name="T23" fmla="*/ 502 h 3536"/>
                  <a:gd name="T24" fmla="*/ 619 w 1859"/>
                  <a:gd name="T25" fmla="*/ 622 h 3536"/>
                  <a:gd name="T26" fmla="*/ 743 w 1859"/>
                  <a:gd name="T27" fmla="*/ 824 h 3536"/>
                  <a:gd name="T28" fmla="*/ 688 w 1859"/>
                  <a:gd name="T29" fmla="*/ 987 h 3536"/>
                  <a:gd name="T30" fmla="*/ 526 w 1859"/>
                  <a:gd name="T31" fmla="*/ 1069 h 3536"/>
                  <a:gd name="T32" fmla="*/ 458 w 1859"/>
                  <a:gd name="T33" fmla="*/ 1196 h 3536"/>
                  <a:gd name="T34" fmla="*/ 386 w 1859"/>
                  <a:gd name="T35" fmla="*/ 1404 h 3536"/>
                  <a:gd name="T36" fmla="*/ 224 w 1859"/>
                  <a:gd name="T37" fmla="*/ 1467 h 3536"/>
                  <a:gd name="T38" fmla="*/ 101 w 1859"/>
                  <a:gd name="T39" fmla="*/ 1515 h 3536"/>
                  <a:gd name="T40" fmla="*/ 52 w 1859"/>
                  <a:gd name="T41" fmla="*/ 1665 h 3536"/>
                  <a:gd name="T42" fmla="*/ 83 w 1859"/>
                  <a:gd name="T43" fmla="*/ 1814 h 3536"/>
                  <a:gd name="T44" fmla="*/ 95 w 1859"/>
                  <a:gd name="T45" fmla="*/ 2012 h 3536"/>
                  <a:gd name="T46" fmla="*/ 48 w 1859"/>
                  <a:gd name="T47" fmla="*/ 2209 h 3536"/>
                  <a:gd name="T48" fmla="*/ 9 w 1859"/>
                  <a:gd name="T49" fmla="*/ 2358 h 3536"/>
                  <a:gd name="T50" fmla="*/ 89 w 1859"/>
                  <a:gd name="T51" fmla="*/ 2515 h 3536"/>
                  <a:gd name="T52" fmla="*/ 155 w 1859"/>
                  <a:gd name="T53" fmla="*/ 2654 h 3536"/>
                  <a:gd name="T54" fmla="*/ 343 w 1859"/>
                  <a:gd name="T55" fmla="*/ 2800 h 3536"/>
                  <a:gd name="T56" fmla="*/ 452 w 1859"/>
                  <a:gd name="T57" fmla="*/ 2946 h 3536"/>
                  <a:gd name="T58" fmla="*/ 537 w 1859"/>
                  <a:gd name="T59" fmla="*/ 3050 h 3536"/>
                  <a:gd name="T60" fmla="*/ 622 w 1859"/>
                  <a:gd name="T61" fmla="*/ 3210 h 3536"/>
                  <a:gd name="T62" fmla="*/ 700 w 1859"/>
                  <a:gd name="T63" fmla="*/ 3398 h 3536"/>
                  <a:gd name="T64" fmla="*/ 873 w 1859"/>
                  <a:gd name="T65" fmla="*/ 3497 h 3536"/>
                  <a:gd name="T66" fmla="*/ 827 w 1859"/>
                  <a:gd name="T67" fmla="*/ 3257 h 3536"/>
                  <a:gd name="T68" fmla="*/ 830 w 1859"/>
                  <a:gd name="T69" fmla="*/ 3052 h 3536"/>
                  <a:gd name="T70" fmla="*/ 873 w 1859"/>
                  <a:gd name="T71" fmla="*/ 2853 h 3536"/>
                  <a:gd name="T72" fmla="*/ 1062 w 1859"/>
                  <a:gd name="T73" fmla="*/ 2646 h 3536"/>
                  <a:gd name="T74" fmla="*/ 1131 w 1859"/>
                  <a:gd name="T75" fmla="*/ 2384 h 3536"/>
                  <a:gd name="T76" fmla="*/ 1089 w 1859"/>
                  <a:gd name="T77" fmla="*/ 2160 h 3536"/>
                  <a:gd name="T78" fmla="*/ 1216 w 1859"/>
                  <a:gd name="T79" fmla="*/ 2015 h 3536"/>
                  <a:gd name="T80" fmla="*/ 1102 w 1859"/>
                  <a:gd name="T81" fmla="*/ 1875 h 3536"/>
                  <a:gd name="T82" fmla="*/ 1076 w 1859"/>
                  <a:gd name="T83" fmla="*/ 1733 h 3536"/>
                  <a:gd name="T84" fmla="*/ 1155 w 1859"/>
                  <a:gd name="T85" fmla="*/ 1564 h 3536"/>
                  <a:gd name="T86" fmla="*/ 1180 w 1859"/>
                  <a:gd name="T87" fmla="*/ 1392 h 3536"/>
                  <a:gd name="T88" fmla="*/ 1367 w 1859"/>
                  <a:gd name="T89" fmla="*/ 1377 h 3536"/>
                  <a:gd name="T90" fmla="*/ 1505 w 1859"/>
                  <a:gd name="T91" fmla="*/ 1233 h 3536"/>
                  <a:gd name="T92" fmla="*/ 1651 w 1859"/>
                  <a:gd name="T93" fmla="*/ 1071 h 3536"/>
                  <a:gd name="T94" fmla="*/ 1748 w 1859"/>
                  <a:gd name="T95" fmla="*/ 781 h 3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9" h="3536">
                    <a:moveTo>
                      <a:pt x="1748" y="781"/>
                    </a:moveTo>
                    <a:lnTo>
                      <a:pt x="1859" y="743"/>
                    </a:lnTo>
                    <a:lnTo>
                      <a:pt x="1859" y="646"/>
                    </a:lnTo>
                    <a:lnTo>
                      <a:pt x="1801" y="542"/>
                    </a:lnTo>
                    <a:lnTo>
                      <a:pt x="1774" y="449"/>
                    </a:lnTo>
                    <a:lnTo>
                      <a:pt x="1747" y="406"/>
                    </a:lnTo>
                    <a:lnTo>
                      <a:pt x="1687" y="345"/>
                    </a:lnTo>
                    <a:lnTo>
                      <a:pt x="1584" y="354"/>
                    </a:lnTo>
                    <a:lnTo>
                      <a:pt x="1470" y="394"/>
                    </a:lnTo>
                    <a:lnTo>
                      <a:pt x="1384" y="346"/>
                    </a:lnTo>
                    <a:lnTo>
                      <a:pt x="1318" y="289"/>
                    </a:lnTo>
                    <a:lnTo>
                      <a:pt x="1313" y="186"/>
                    </a:lnTo>
                    <a:lnTo>
                      <a:pt x="1249" y="146"/>
                    </a:lnTo>
                    <a:lnTo>
                      <a:pt x="1170" y="99"/>
                    </a:lnTo>
                    <a:lnTo>
                      <a:pt x="1080" y="99"/>
                    </a:lnTo>
                    <a:lnTo>
                      <a:pt x="1006" y="76"/>
                    </a:lnTo>
                    <a:lnTo>
                      <a:pt x="950" y="0"/>
                    </a:lnTo>
                    <a:lnTo>
                      <a:pt x="874" y="69"/>
                    </a:lnTo>
                    <a:lnTo>
                      <a:pt x="866" y="148"/>
                    </a:lnTo>
                    <a:lnTo>
                      <a:pt x="848" y="240"/>
                    </a:lnTo>
                    <a:lnTo>
                      <a:pt x="820" y="321"/>
                    </a:lnTo>
                    <a:lnTo>
                      <a:pt x="702" y="352"/>
                    </a:lnTo>
                    <a:lnTo>
                      <a:pt x="563" y="396"/>
                    </a:lnTo>
                    <a:lnTo>
                      <a:pt x="549" y="502"/>
                    </a:lnTo>
                    <a:lnTo>
                      <a:pt x="528" y="573"/>
                    </a:lnTo>
                    <a:lnTo>
                      <a:pt x="619" y="622"/>
                    </a:lnTo>
                    <a:lnTo>
                      <a:pt x="709" y="712"/>
                    </a:lnTo>
                    <a:lnTo>
                      <a:pt x="743" y="824"/>
                    </a:lnTo>
                    <a:lnTo>
                      <a:pt x="743" y="918"/>
                    </a:lnTo>
                    <a:lnTo>
                      <a:pt x="688" y="987"/>
                    </a:lnTo>
                    <a:lnTo>
                      <a:pt x="600" y="1023"/>
                    </a:lnTo>
                    <a:lnTo>
                      <a:pt x="526" y="1069"/>
                    </a:lnTo>
                    <a:lnTo>
                      <a:pt x="483" y="1134"/>
                    </a:lnTo>
                    <a:lnTo>
                      <a:pt x="458" y="1196"/>
                    </a:lnTo>
                    <a:lnTo>
                      <a:pt x="440" y="1318"/>
                    </a:lnTo>
                    <a:lnTo>
                      <a:pt x="386" y="1404"/>
                    </a:lnTo>
                    <a:lnTo>
                      <a:pt x="295" y="1425"/>
                    </a:lnTo>
                    <a:lnTo>
                      <a:pt x="224" y="1467"/>
                    </a:lnTo>
                    <a:lnTo>
                      <a:pt x="138" y="1467"/>
                    </a:lnTo>
                    <a:lnTo>
                      <a:pt x="101" y="1515"/>
                    </a:lnTo>
                    <a:lnTo>
                      <a:pt x="52" y="1566"/>
                    </a:lnTo>
                    <a:lnTo>
                      <a:pt x="52" y="1665"/>
                    </a:lnTo>
                    <a:lnTo>
                      <a:pt x="77" y="1745"/>
                    </a:lnTo>
                    <a:lnTo>
                      <a:pt x="83" y="1814"/>
                    </a:lnTo>
                    <a:lnTo>
                      <a:pt x="95" y="1913"/>
                    </a:lnTo>
                    <a:lnTo>
                      <a:pt x="95" y="2012"/>
                    </a:lnTo>
                    <a:lnTo>
                      <a:pt x="100" y="2116"/>
                    </a:lnTo>
                    <a:lnTo>
                      <a:pt x="48" y="2209"/>
                    </a:lnTo>
                    <a:lnTo>
                      <a:pt x="0" y="2289"/>
                    </a:lnTo>
                    <a:lnTo>
                      <a:pt x="9" y="2358"/>
                    </a:lnTo>
                    <a:lnTo>
                      <a:pt x="59" y="2460"/>
                    </a:lnTo>
                    <a:lnTo>
                      <a:pt x="89" y="2515"/>
                    </a:lnTo>
                    <a:lnTo>
                      <a:pt x="107" y="2557"/>
                    </a:lnTo>
                    <a:lnTo>
                      <a:pt x="155" y="2654"/>
                    </a:lnTo>
                    <a:lnTo>
                      <a:pt x="228" y="2751"/>
                    </a:lnTo>
                    <a:lnTo>
                      <a:pt x="343" y="2800"/>
                    </a:lnTo>
                    <a:lnTo>
                      <a:pt x="397" y="2902"/>
                    </a:lnTo>
                    <a:lnTo>
                      <a:pt x="452" y="2946"/>
                    </a:lnTo>
                    <a:lnTo>
                      <a:pt x="484" y="3002"/>
                    </a:lnTo>
                    <a:lnTo>
                      <a:pt x="537" y="3050"/>
                    </a:lnTo>
                    <a:lnTo>
                      <a:pt x="586" y="3133"/>
                    </a:lnTo>
                    <a:lnTo>
                      <a:pt x="622" y="3210"/>
                    </a:lnTo>
                    <a:lnTo>
                      <a:pt x="652" y="3314"/>
                    </a:lnTo>
                    <a:lnTo>
                      <a:pt x="700" y="3398"/>
                    </a:lnTo>
                    <a:lnTo>
                      <a:pt x="780" y="3536"/>
                    </a:lnTo>
                    <a:lnTo>
                      <a:pt x="873" y="3497"/>
                    </a:lnTo>
                    <a:lnTo>
                      <a:pt x="875" y="3392"/>
                    </a:lnTo>
                    <a:lnTo>
                      <a:pt x="827" y="3257"/>
                    </a:lnTo>
                    <a:lnTo>
                      <a:pt x="785" y="3162"/>
                    </a:lnTo>
                    <a:lnTo>
                      <a:pt x="830" y="3052"/>
                    </a:lnTo>
                    <a:lnTo>
                      <a:pt x="877" y="2960"/>
                    </a:lnTo>
                    <a:lnTo>
                      <a:pt x="873" y="2853"/>
                    </a:lnTo>
                    <a:lnTo>
                      <a:pt x="1002" y="2754"/>
                    </a:lnTo>
                    <a:lnTo>
                      <a:pt x="1062" y="2646"/>
                    </a:lnTo>
                    <a:lnTo>
                      <a:pt x="1124" y="2495"/>
                    </a:lnTo>
                    <a:lnTo>
                      <a:pt x="1131" y="2384"/>
                    </a:lnTo>
                    <a:lnTo>
                      <a:pt x="1076" y="2250"/>
                    </a:lnTo>
                    <a:lnTo>
                      <a:pt x="1089" y="2160"/>
                    </a:lnTo>
                    <a:lnTo>
                      <a:pt x="1167" y="2078"/>
                    </a:lnTo>
                    <a:lnTo>
                      <a:pt x="1216" y="2015"/>
                    </a:lnTo>
                    <a:lnTo>
                      <a:pt x="1175" y="1962"/>
                    </a:lnTo>
                    <a:lnTo>
                      <a:pt x="1102" y="1875"/>
                    </a:lnTo>
                    <a:lnTo>
                      <a:pt x="1048" y="1815"/>
                    </a:lnTo>
                    <a:lnTo>
                      <a:pt x="1076" y="1733"/>
                    </a:lnTo>
                    <a:lnTo>
                      <a:pt x="1132" y="1665"/>
                    </a:lnTo>
                    <a:lnTo>
                      <a:pt x="1155" y="1564"/>
                    </a:lnTo>
                    <a:lnTo>
                      <a:pt x="1175" y="1467"/>
                    </a:lnTo>
                    <a:lnTo>
                      <a:pt x="1180" y="1392"/>
                    </a:lnTo>
                    <a:lnTo>
                      <a:pt x="1261" y="1368"/>
                    </a:lnTo>
                    <a:lnTo>
                      <a:pt x="1367" y="1377"/>
                    </a:lnTo>
                    <a:lnTo>
                      <a:pt x="1450" y="1298"/>
                    </a:lnTo>
                    <a:lnTo>
                      <a:pt x="1505" y="1233"/>
                    </a:lnTo>
                    <a:lnTo>
                      <a:pt x="1608" y="1121"/>
                    </a:lnTo>
                    <a:lnTo>
                      <a:pt x="1651" y="1071"/>
                    </a:lnTo>
                    <a:lnTo>
                      <a:pt x="1671" y="892"/>
                    </a:lnTo>
                    <a:lnTo>
                      <a:pt x="1748" y="781"/>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5" name="Freeform 82">
                <a:extLst>
                  <a:ext uri="{FF2B5EF4-FFF2-40B4-BE49-F238E27FC236}">
                    <a16:creationId xmlns:a16="http://schemas.microsoft.com/office/drawing/2014/main" id="{633CFA9A-D803-A94F-B4AA-0ECD0E2C2A11}"/>
                  </a:ext>
                </a:extLst>
              </p:cNvPr>
              <p:cNvSpPr>
                <a:spLocks/>
              </p:cNvSpPr>
              <p:nvPr/>
            </p:nvSpPr>
            <p:spPr bwMode="auto">
              <a:xfrm>
                <a:off x="1113272" y="3316310"/>
                <a:ext cx="587079" cy="512128"/>
              </a:xfrm>
              <a:custGeom>
                <a:avLst/>
                <a:gdLst>
                  <a:gd name="T0" fmla="*/ 2934 w 3156"/>
                  <a:gd name="T1" fmla="*/ 1614 h 2712"/>
                  <a:gd name="T2" fmla="*/ 2660 w 3156"/>
                  <a:gd name="T3" fmla="*/ 1685 h 2712"/>
                  <a:gd name="T4" fmla="*/ 2450 w 3156"/>
                  <a:gd name="T5" fmla="*/ 1389 h 2712"/>
                  <a:gd name="T6" fmla="*/ 2072 w 3156"/>
                  <a:gd name="T7" fmla="*/ 1310 h 2712"/>
                  <a:gd name="T8" fmla="*/ 1722 w 3156"/>
                  <a:gd name="T9" fmla="*/ 1367 h 2712"/>
                  <a:gd name="T10" fmla="*/ 1667 w 3156"/>
                  <a:gd name="T11" fmla="*/ 1199 h 2712"/>
                  <a:gd name="T12" fmla="*/ 1608 w 3156"/>
                  <a:gd name="T13" fmla="*/ 1083 h 2712"/>
                  <a:gd name="T14" fmla="*/ 1500 w 3156"/>
                  <a:gd name="T15" fmla="*/ 972 h 2712"/>
                  <a:gd name="T16" fmla="*/ 1382 w 3156"/>
                  <a:gd name="T17" fmla="*/ 854 h 2712"/>
                  <a:gd name="T18" fmla="*/ 1142 w 3156"/>
                  <a:gd name="T19" fmla="*/ 872 h 2712"/>
                  <a:gd name="T20" fmla="*/ 867 w 3156"/>
                  <a:gd name="T21" fmla="*/ 911 h 2712"/>
                  <a:gd name="T22" fmla="*/ 639 w 3156"/>
                  <a:gd name="T23" fmla="*/ 854 h 2712"/>
                  <a:gd name="T24" fmla="*/ 468 w 3156"/>
                  <a:gd name="T25" fmla="*/ 626 h 2712"/>
                  <a:gd name="T26" fmla="*/ 411 w 3156"/>
                  <a:gd name="T27" fmla="*/ 456 h 2712"/>
                  <a:gd name="T28" fmla="*/ 411 w 3156"/>
                  <a:gd name="T29" fmla="*/ 285 h 2712"/>
                  <a:gd name="T30" fmla="*/ 357 w 3156"/>
                  <a:gd name="T31" fmla="*/ 116 h 2712"/>
                  <a:gd name="T32" fmla="*/ 185 w 3156"/>
                  <a:gd name="T33" fmla="*/ 0 h 2712"/>
                  <a:gd name="T34" fmla="*/ 138 w 3156"/>
                  <a:gd name="T35" fmla="*/ 132 h 2712"/>
                  <a:gd name="T36" fmla="*/ 126 w 3156"/>
                  <a:gd name="T37" fmla="*/ 288 h 2712"/>
                  <a:gd name="T38" fmla="*/ 113 w 3156"/>
                  <a:gd name="T39" fmla="*/ 395 h 2712"/>
                  <a:gd name="T40" fmla="*/ 54 w 3156"/>
                  <a:gd name="T41" fmla="*/ 624 h 2712"/>
                  <a:gd name="T42" fmla="*/ 54 w 3156"/>
                  <a:gd name="T43" fmla="*/ 792 h 2712"/>
                  <a:gd name="T44" fmla="*/ 60 w 3156"/>
                  <a:gd name="T45" fmla="*/ 918 h 2712"/>
                  <a:gd name="T46" fmla="*/ 60 w 3156"/>
                  <a:gd name="T47" fmla="*/ 1056 h 2712"/>
                  <a:gd name="T48" fmla="*/ 78 w 3156"/>
                  <a:gd name="T49" fmla="*/ 1242 h 2712"/>
                  <a:gd name="T50" fmla="*/ 42 w 3156"/>
                  <a:gd name="T51" fmla="*/ 1482 h 2712"/>
                  <a:gd name="T52" fmla="*/ 84 w 3156"/>
                  <a:gd name="T53" fmla="*/ 1650 h 2712"/>
                  <a:gd name="T54" fmla="*/ 78 w 3156"/>
                  <a:gd name="T55" fmla="*/ 1776 h 2712"/>
                  <a:gd name="T56" fmla="*/ 56 w 3156"/>
                  <a:gd name="T57" fmla="*/ 1878 h 2712"/>
                  <a:gd name="T58" fmla="*/ 56 w 3156"/>
                  <a:gd name="T59" fmla="*/ 2049 h 2712"/>
                  <a:gd name="T60" fmla="*/ 36 w 3156"/>
                  <a:gd name="T61" fmla="*/ 2286 h 2712"/>
                  <a:gd name="T62" fmla="*/ 66 w 3156"/>
                  <a:gd name="T63" fmla="*/ 2460 h 2712"/>
                  <a:gd name="T64" fmla="*/ 284 w 3156"/>
                  <a:gd name="T65" fmla="*/ 2277 h 2712"/>
                  <a:gd name="T66" fmla="*/ 398 w 3156"/>
                  <a:gd name="T67" fmla="*/ 2277 h 2712"/>
                  <a:gd name="T68" fmla="*/ 594 w 3156"/>
                  <a:gd name="T69" fmla="*/ 2220 h 2712"/>
                  <a:gd name="T70" fmla="*/ 854 w 3156"/>
                  <a:gd name="T71" fmla="*/ 2049 h 2712"/>
                  <a:gd name="T72" fmla="*/ 1050 w 3156"/>
                  <a:gd name="T73" fmla="*/ 1980 h 2712"/>
                  <a:gd name="T74" fmla="*/ 1253 w 3156"/>
                  <a:gd name="T75" fmla="*/ 1935 h 2712"/>
                  <a:gd name="T76" fmla="*/ 1481 w 3156"/>
                  <a:gd name="T77" fmla="*/ 1935 h 2712"/>
                  <a:gd name="T78" fmla="*/ 1710 w 3156"/>
                  <a:gd name="T79" fmla="*/ 1956 h 2712"/>
                  <a:gd name="T80" fmla="*/ 1879 w 3156"/>
                  <a:gd name="T81" fmla="*/ 1992 h 2712"/>
                  <a:gd name="T82" fmla="*/ 2164 w 3156"/>
                  <a:gd name="T83" fmla="*/ 1992 h 2712"/>
                  <a:gd name="T84" fmla="*/ 2376 w 3156"/>
                  <a:gd name="T85" fmla="*/ 2022 h 2712"/>
                  <a:gd name="T86" fmla="*/ 2449 w 3156"/>
                  <a:gd name="T87" fmla="*/ 2277 h 2712"/>
                  <a:gd name="T88" fmla="*/ 2544 w 3156"/>
                  <a:gd name="T89" fmla="*/ 2514 h 2712"/>
                  <a:gd name="T90" fmla="*/ 2760 w 3156"/>
                  <a:gd name="T91" fmla="*/ 2634 h 2712"/>
                  <a:gd name="T92" fmla="*/ 2994 w 3156"/>
                  <a:gd name="T93" fmla="*/ 2646 h 2712"/>
                  <a:gd name="T94" fmla="*/ 3078 w 3156"/>
                  <a:gd name="T95" fmla="*/ 2430 h 2712"/>
                  <a:gd name="T96" fmla="*/ 3090 w 3156"/>
                  <a:gd name="T97" fmla="*/ 2166 h 2712"/>
                  <a:gd name="T98" fmla="*/ 2814 w 3156"/>
                  <a:gd name="T99" fmla="*/ 2202 h 2712"/>
                  <a:gd name="T100" fmla="*/ 2742 w 3156"/>
                  <a:gd name="T101" fmla="*/ 2076 h 2712"/>
                  <a:gd name="T102" fmla="*/ 2905 w 3156"/>
                  <a:gd name="T103" fmla="*/ 1935 h 2712"/>
                  <a:gd name="T104" fmla="*/ 3053 w 3156"/>
                  <a:gd name="T105" fmla="*/ 1673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56" h="2712">
                    <a:moveTo>
                      <a:pt x="3053" y="1673"/>
                    </a:moveTo>
                    <a:lnTo>
                      <a:pt x="2934" y="1614"/>
                    </a:lnTo>
                    <a:lnTo>
                      <a:pt x="2753" y="1665"/>
                    </a:lnTo>
                    <a:lnTo>
                      <a:pt x="2660" y="1685"/>
                    </a:lnTo>
                    <a:lnTo>
                      <a:pt x="2561" y="1559"/>
                    </a:lnTo>
                    <a:lnTo>
                      <a:pt x="2450" y="1389"/>
                    </a:lnTo>
                    <a:lnTo>
                      <a:pt x="2276" y="1272"/>
                    </a:lnTo>
                    <a:lnTo>
                      <a:pt x="2072" y="1310"/>
                    </a:lnTo>
                    <a:lnTo>
                      <a:pt x="1895" y="1367"/>
                    </a:lnTo>
                    <a:lnTo>
                      <a:pt x="1722" y="1367"/>
                    </a:lnTo>
                    <a:lnTo>
                      <a:pt x="1677" y="1317"/>
                    </a:lnTo>
                    <a:lnTo>
                      <a:pt x="1667" y="1199"/>
                    </a:lnTo>
                    <a:lnTo>
                      <a:pt x="1611" y="1140"/>
                    </a:lnTo>
                    <a:lnTo>
                      <a:pt x="1608" y="1083"/>
                    </a:lnTo>
                    <a:lnTo>
                      <a:pt x="1566" y="996"/>
                    </a:lnTo>
                    <a:lnTo>
                      <a:pt x="1500" y="972"/>
                    </a:lnTo>
                    <a:lnTo>
                      <a:pt x="1448" y="914"/>
                    </a:lnTo>
                    <a:lnTo>
                      <a:pt x="1382" y="854"/>
                    </a:lnTo>
                    <a:lnTo>
                      <a:pt x="1257" y="849"/>
                    </a:lnTo>
                    <a:lnTo>
                      <a:pt x="1142" y="872"/>
                    </a:lnTo>
                    <a:lnTo>
                      <a:pt x="974" y="897"/>
                    </a:lnTo>
                    <a:lnTo>
                      <a:pt x="867" y="911"/>
                    </a:lnTo>
                    <a:lnTo>
                      <a:pt x="755" y="854"/>
                    </a:lnTo>
                    <a:lnTo>
                      <a:pt x="639" y="854"/>
                    </a:lnTo>
                    <a:lnTo>
                      <a:pt x="527" y="743"/>
                    </a:lnTo>
                    <a:lnTo>
                      <a:pt x="468" y="626"/>
                    </a:lnTo>
                    <a:lnTo>
                      <a:pt x="411" y="569"/>
                    </a:lnTo>
                    <a:lnTo>
                      <a:pt x="411" y="456"/>
                    </a:lnTo>
                    <a:lnTo>
                      <a:pt x="423" y="368"/>
                    </a:lnTo>
                    <a:lnTo>
                      <a:pt x="411" y="285"/>
                    </a:lnTo>
                    <a:lnTo>
                      <a:pt x="411" y="173"/>
                    </a:lnTo>
                    <a:lnTo>
                      <a:pt x="357" y="116"/>
                    </a:lnTo>
                    <a:lnTo>
                      <a:pt x="240" y="56"/>
                    </a:lnTo>
                    <a:lnTo>
                      <a:pt x="185" y="0"/>
                    </a:lnTo>
                    <a:lnTo>
                      <a:pt x="156" y="60"/>
                    </a:lnTo>
                    <a:lnTo>
                      <a:pt x="138" y="132"/>
                    </a:lnTo>
                    <a:lnTo>
                      <a:pt x="138" y="216"/>
                    </a:lnTo>
                    <a:lnTo>
                      <a:pt x="126" y="288"/>
                    </a:lnTo>
                    <a:lnTo>
                      <a:pt x="114" y="348"/>
                    </a:lnTo>
                    <a:lnTo>
                      <a:pt x="113" y="395"/>
                    </a:lnTo>
                    <a:lnTo>
                      <a:pt x="78" y="510"/>
                    </a:lnTo>
                    <a:lnTo>
                      <a:pt x="54" y="624"/>
                    </a:lnTo>
                    <a:lnTo>
                      <a:pt x="66" y="738"/>
                    </a:lnTo>
                    <a:lnTo>
                      <a:pt x="54" y="792"/>
                    </a:lnTo>
                    <a:lnTo>
                      <a:pt x="48" y="858"/>
                    </a:lnTo>
                    <a:lnTo>
                      <a:pt x="60" y="918"/>
                    </a:lnTo>
                    <a:lnTo>
                      <a:pt x="78" y="978"/>
                    </a:lnTo>
                    <a:lnTo>
                      <a:pt x="60" y="1056"/>
                    </a:lnTo>
                    <a:lnTo>
                      <a:pt x="84" y="1140"/>
                    </a:lnTo>
                    <a:lnTo>
                      <a:pt x="78" y="1242"/>
                    </a:lnTo>
                    <a:lnTo>
                      <a:pt x="48" y="1356"/>
                    </a:lnTo>
                    <a:lnTo>
                      <a:pt x="42" y="1482"/>
                    </a:lnTo>
                    <a:lnTo>
                      <a:pt x="66" y="1596"/>
                    </a:lnTo>
                    <a:lnTo>
                      <a:pt x="84" y="1650"/>
                    </a:lnTo>
                    <a:lnTo>
                      <a:pt x="56" y="1707"/>
                    </a:lnTo>
                    <a:lnTo>
                      <a:pt x="78" y="1776"/>
                    </a:lnTo>
                    <a:lnTo>
                      <a:pt x="42" y="1818"/>
                    </a:lnTo>
                    <a:lnTo>
                      <a:pt x="56" y="1878"/>
                    </a:lnTo>
                    <a:lnTo>
                      <a:pt x="56" y="1935"/>
                    </a:lnTo>
                    <a:lnTo>
                      <a:pt x="56" y="2049"/>
                    </a:lnTo>
                    <a:lnTo>
                      <a:pt x="56" y="2163"/>
                    </a:lnTo>
                    <a:lnTo>
                      <a:pt x="36" y="2286"/>
                    </a:lnTo>
                    <a:lnTo>
                      <a:pt x="0" y="2382"/>
                    </a:lnTo>
                    <a:lnTo>
                      <a:pt x="66" y="2460"/>
                    </a:lnTo>
                    <a:lnTo>
                      <a:pt x="186" y="2322"/>
                    </a:lnTo>
                    <a:lnTo>
                      <a:pt x="284" y="2277"/>
                    </a:lnTo>
                    <a:lnTo>
                      <a:pt x="324" y="2262"/>
                    </a:lnTo>
                    <a:lnTo>
                      <a:pt x="398" y="2277"/>
                    </a:lnTo>
                    <a:lnTo>
                      <a:pt x="504" y="2286"/>
                    </a:lnTo>
                    <a:lnTo>
                      <a:pt x="594" y="2220"/>
                    </a:lnTo>
                    <a:lnTo>
                      <a:pt x="740" y="2106"/>
                    </a:lnTo>
                    <a:lnTo>
                      <a:pt x="854" y="2049"/>
                    </a:lnTo>
                    <a:lnTo>
                      <a:pt x="954" y="2034"/>
                    </a:lnTo>
                    <a:lnTo>
                      <a:pt x="1050" y="1980"/>
                    </a:lnTo>
                    <a:lnTo>
                      <a:pt x="1139" y="1935"/>
                    </a:lnTo>
                    <a:lnTo>
                      <a:pt x="1253" y="1935"/>
                    </a:lnTo>
                    <a:lnTo>
                      <a:pt x="1374" y="1944"/>
                    </a:lnTo>
                    <a:lnTo>
                      <a:pt x="1481" y="1935"/>
                    </a:lnTo>
                    <a:lnTo>
                      <a:pt x="1608" y="1950"/>
                    </a:lnTo>
                    <a:lnTo>
                      <a:pt x="1710" y="1956"/>
                    </a:lnTo>
                    <a:lnTo>
                      <a:pt x="1788" y="1980"/>
                    </a:lnTo>
                    <a:lnTo>
                      <a:pt x="1879" y="1992"/>
                    </a:lnTo>
                    <a:lnTo>
                      <a:pt x="2016" y="2010"/>
                    </a:lnTo>
                    <a:lnTo>
                      <a:pt x="2164" y="1992"/>
                    </a:lnTo>
                    <a:lnTo>
                      <a:pt x="2286" y="2034"/>
                    </a:lnTo>
                    <a:lnTo>
                      <a:pt x="2376" y="2022"/>
                    </a:lnTo>
                    <a:lnTo>
                      <a:pt x="2448" y="2178"/>
                    </a:lnTo>
                    <a:lnTo>
                      <a:pt x="2449" y="2277"/>
                    </a:lnTo>
                    <a:lnTo>
                      <a:pt x="2472" y="2418"/>
                    </a:lnTo>
                    <a:lnTo>
                      <a:pt x="2544" y="2514"/>
                    </a:lnTo>
                    <a:lnTo>
                      <a:pt x="2550" y="2616"/>
                    </a:lnTo>
                    <a:lnTo>
                      <a:pt x="2760" y="2634"/>
                    </a:lnTo>
                    <a:lnTo>
                      <a:pt x="2940" y="2712"/>
                    </a:lnTo>
                    <a:lnTo>
                      <a:pt x="2994" y="2646"/>
                    </a:lnTo>
                    <a:lnTo>
                      <a:pt x="3012" y="2532"/>
                    </a:lnTo>
                    <a:lnTo>
                      <a:pt x="3078" y="2430"/>
                    </a:lnTo>
                    <a:lnTo>
                      <a:pt x="3156" y="2286"/>
                    </a:lnTo>
                    <a:lnTo>
                      <a:pt x="3090" y="2166"/>
                    </a:lnTo>
                    <a:lnTo>
                      <a:pt x="2922" y="2196"/>
                    </a:lnTo>
                    <a:lnTo>
                      <a:pt x="2814" y="2202"/>
                    </a:lnTo>
                    <a:lnTo>
                      <a:pt x="2734" y="2163"/>
                    </a:lnTo>
                    <a:lnTo>
                      <a:pt x="2742" y="2076"/>
                    </a:lnTo>
                    <a:lnTo>
                      <a:pt x="2814" y="1986"/>
                    </a:lnTo>
                    <a:lnTo>
                      <a:pt x="2905" y="1935"/>
                    </a:lnTo>
                    <a:lnTo>
                      <a:pt x="2994" y="1812"/>
                    </a:lnTo>
                    <a:lnTo>
                      <a:pt x="3053" y="167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6" name="Freeform 83">
                <a:extLst>
                  <a:ext uri="{FF2B5EF4-FFF2-40B4-BE49-F238E27FC236}">
                    <a16:creationId xmlns:a16="http://schemas.microsoft.com/office/drawing/2014/main" id="{240BC924-8DDC-D24E-99BF-32664E40FD86}"/>
                  </a:ext>
                </a:extLst>
              </p:cNvPr>
              <p:cNvSpPr>
                <a:spLocks/>
              </p:cNvSpPr>
              <p:nvPr/>
            </p:nvSpPr>
            <p:spPr bwMode="auto">
              <a:xfrm>
                <a:off x="1622812" y="3379510"/>
                <a:ext cx="484925" cy="590582"/>
              </a:xfrm>
              <a:custGeom>
                <a:avLst/>
                <a:gdLst>
                  <a:gd name="T0" fmla="*/ 1512 w 2147"/>
                  <a:gd name="T1" fmla="*/ 521 h 2987"/>
                  <a:gd name="T2" fmla="*/ 1663 w 2147"/>
                  <a:gd name="T3" fmla="*/ 330 h 2987"/>
                  <a:gd name="T4" fmla="*/ 1723 w 2147"/>
                  <a:gd name="T5" fmla="*/ 167 h 2987"/>
                  <a:gd name="T6" fmla="*/ 1816 w 2147"/>
                  <a:gd name="T7" fmla="*/ 98 h 2987"/>
                  <a:gd name="T8" fmla="*/ 1925 w 2147"/>
                  <a:gd name="T9" fmla="*/ 0 h 2987"/>
                  <a:gd name="T10" fmla="*/ 2051 w 2147"/>
                  <a:gd name="T11" fmla="*/ 100 h 2987"/>
                  <a:gd name="T12" fmla="*/ 2054 w 2147"/>
                  <a:gd name="T13" fmla="*/ 322 h 2987"/>
                  <a:gd name="T14" fmla="*/ 2103 w 2147"/>
                  <a:gd name="T15" fmla="*/ 394 h 2987"/>
                  <a:gd name="T16" fmla="*/ 2123 w 2147"/>
                  <a:gd name="T17" fmla="*/ 543 h 2987"/>
                  <a:gd name="T18" fmla="*/ 2133 w 2147"/>
                  <a:gd name="T19" fmla="*/ 667 h 2987"/>
                  <a:gd name="T20" fmla="*/ 2076 w 2147"/>
                  <a:gd name="T21" fmla="*/ 816 h 2987"/>
                  <a:gd name="T22" fmla="*/ 1970 w 2147"/>
                  <a:gd name="T23" fmla="*/ 983 h 2987"/>
                  <a:gd name="T24" fmla="*/ 1935 w 2147"/>
                  <a:gd name="T25" fmla="*/ 1089 h 2987"/>
                  <a:gd name="T26" fmla="*/ 1888 w 2147"/>
                  <a:gd name="T27" fmla="*/ 1144 h 2987"/>
                  <a:gd name="T28" fmla="*/ 1841 w 2147"/>
                  <a:gd name="T29" fmla="*/ 1253 h 2987"/>
                  <a:gd name="T30" fmla="*/ 1861 w 2147"/>
                  <a:gd name="T31" fmla="*/ 1362 h 2987"/>
                  <a:gd name="T32" fmla="*/ 1841 w 2147"/>
                  <a:gd name="T33" fmla="*/ 1471 h 2987"/>
                  <a:gd name="T34" fmla="*/ 1733 w 2147"/>
                  <a:gd name="T35" fmla="*/ 1609 h 2987"/>
                  <a:gd name="T36" fmla="*/ 1589 w 2147"/>
                  <a:gd name="T37" fmla="*/ 1661 h 2987"/>
                  <a:gd name="T38" fmla="*/ 1465 w 2147"/>
                  <a:gd name="T39" fmla="*/ 1471 h 2987"/>
                  <a:gd name="T40" fmla="*/ 1277 w 2147"/>
                  <a:gd name="T41" fmla="*/ 1416 h 2987"/>
                  <a:gd name="T42" fmla="*/ 1230 w 2147"/>
                  <a:gd name="T43" fmla="*/ 1416 h 2987"/>
                  <a:gd name="T44" fmla="*/ 1136 w 2147"/>
                  <a:gd name="T45" fmla="*/ 1526 h 2987"/>
                  <a:gd name="T46" fmla="*/ 1120 w 2147"/>
                  <a:gd name="T47" fmla="*/ 1643 h 2987"/>
                  <a:gd name="T48" fmla="*/ 1075 w 2147"/>
                  <a:gd name="T49" fmla="*/ 1724 h 2987"/>
                  <a:gd name="T50" fmla="*/ 1016 w 2147"/>
                  <a:gd name="T51" fmla="*/ 1833 h 2987"/>
                  <a:gd name="T52" fmla="*/ 1075 w 2147"/>
                  <a:gd name="T53" fmla="*/ 1999 h 2987"/>
                  <a:gd name="T54" fmla="*/ 1041 w 2147"/>
                  <a:gd name="T55" fmla="*/ 2126 h 2987"/>
                  <a:gd name="T56" fmla="*/ 909 w 2147"/>
                  <a:gd name="T57" fmla="*/ 2241 h 2987"/>
                  <a:gd name="T58" fmla="*/ 927 w 2147"/>
                  <a:gd name="T59" fmla="*/ 2401 h 2987"/>
                  <a:gd name="T60" fmla="*/ 981 w 2147"/>
                  <a:gd name="T61" fmla="*/ 2522 h 2987"/>
                  <a:gd name="T62" fmla="*/ 1041 w 2147"/>
                  <a:gd name="T63" fmla="*/ 2618 h 2987"/>
                  <a:gd name="T64" fmla="*/ 995 w 2147"/>
                  <a:gd name="T65" fmla="*/ 2724 h 2987"/>
                  <a:gd name="T66" fmla="*/ 907 w 2147"/>
                  <a:gd name="T67" fmla="*/ 2648 h 2987"/>
                  <a:gd name="T68" fmla="*/ 854 w 2147"/>
                  <a:gd name="T69" fmla="*/ 2727 h 2987"/>
                  <a:gd name="T70" fmla="*/ 803 w 2147"/>
                  <a:gd name="T71" fmla="*/ 2838 h 2987"/>
                  <a:gd name="T72" fmla="*/ 774 w 2147"/>
                  <a:gd name="T73" fmla="*/ 2987 h 2987"/>
                  <a:gd name="T74" fmla="*/ 666 w 2147"/>
                  <a:gd name="T75" fmla="*/ 2890 h 2987"/>
                  <a:gd name="T76" fmla="*/ 572 w 2147"/>
                  <a:gd name="T77" fmla="*/ 2727 h 2987"/>
                  <a:gd name="T78" fmla="*/ 452 w 2147"/>
                  <a:gd name="T79" fmla="*/ 2597 h 2987"/>
                  <a:gd name="T80" fmla="*/ 289 w 2147"/>
                  <a:gd name="T81" fmla="*/ 2399 h 2987"/>
                  <a:gd name="T82" fmla="*/ 215 w 2147"/>
                  <a:gd name="T83" fmla="*/ 2212 h 2987"/>
                  <a:gd name="T84" fmla="*/ 284 w 2147"/>
                  <a:gd name="T85" fmla="*/ 2004 h 2987"/>
                  <a:gd name="T86" fmla="*/ 294 w 2147"/>
                  <a:gd name="T87" fmla="*/ 1752 h 2987"/>
                  <a:gd name="T88" fmla="*/ 69 w 2147"/>
                  <a:gd name="T89" fmla="*/ 1787 h 2987"/>
                  <a:gd name="T90" fmla="*/ 7 w 2147"/>
                  <a:gd name="T91" fmla="*/ 1666 h 2987"/>
                  <a:gd name="T92" fmla="*/ 143 w 2147"/>
                  <a:gd name="T93" fmla="*/ 1531 h 2987"/>
                  <a:gd name="T94" fmla="*/ 264 w 2147"/>
                  <a:gd name="T95" fmla="*/ 1281 h 2987"/>
                  <a:gd name="T96" fmla="*/ 333 w 2147"/>
                  <a:gd name="T97" fmla="*/ 1106 h 2987"/>
                  <a:gd name="T98" fmla="*/ 472 w 2147"/>
                  <a:gd name="T99" fmla="*/ 897 h 2987"/>
                  <a:gd name="T100" fmla="*/ 798 w 2147"/>
                  <a:gd name="T101" fmla="*/ 627 h 2987"/>
                  <a:gd name="T102" fmla="*/ 909 w 2147"/>
                  <a:gd name="T103" fmla="*/ 730 h 2987"/>
                  <a:gd name="T104" fmla="*/ 1047 w 2147"/>
                  <a:gd name="T105" fmla="*/ 778 h 2987"/>
                  <a:gd name="T106" fmla="*/ 1186 w 2147"/>
                  <a:gd name="T107" fmla="*/ 669 h 2987"/>
                  <a:gd name="T108" fmla="*/ 1330 w 2147"/>
                  <a:gd name="T109" fmla="*/ 669 h 2987"/>
                  <a:gd name="T110" fmla="*/ 1433 w 2147"/>
                  <a:gd name="T111" fmla="*/ 667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47" h="2987">
                    <a:moveTo>
                      <a:pt x="1433" y="667"/>
                    </a:moveTo>
                    <a:lnTo>
                      <a:pt x="1512" y="521"/>
                    </a:lnTo>
                    <a:lnTo>
                      <a:pt x="1670" y="419"/>
                    </a:lnTo>
                    <a:lnTo>
                      <a:pt x="1663" y="330"/>
                    </a:lnTo>
                    <a:lnTo>
                      <a:pt x="1668" y="230"/>
                    </a:lnTo>
                    <a:lnTo>
                      <a:pt x="1723" y="167"/>
                    </a:lnTo>
                    <a:lnTo>
                      <a:pt x="1747" y="126"/>
                    </a:lnTo>
                    <a:lnTo>
                      <a:pt x="1816" y="98"/>
                    </a:lnTo>
                    <a:lnTo>
                      <a:pt x="1891" y="47"/>
                    </a:lnTo>
                    <a:lnTo>
                      <a:pt x="1925" y="0"/>
                    </a:lnTo>
                    <a:lnTo>
                      <a:pt x="2009" y="49"/>
                    </a:lnTo>
                    <a:lnTo>
                      <a:pt x="2051" y="100"/>
                    </a:lnTo>
                    <a:lnTo>
                      <a:pt x="2029" y="215"/>
                    </a:lnTo>
                    <a:lnTo>
                      <a:pt x="2054" y="322"/>
                    </a:lnTo>
                    <a:lnTo>
                      <a:pt x="2147" y="373"/>
                    </a:lnTo>
                    <a:lnTo>
                      <a:pt x="2103" y="394"/>
                    </a:lnTo>
                    <a:lnTo>
                      <a:pt x="2093" y="432"/>
                    </a:lnTo>
                    <a:lnTo>
                      <a:pt x="2123" y="543"/>
                    </a:lnTo>
                    <a:lnTo>
                      <a:pt x="2123" y="597"/>
                    </a:lnTo>
                    <a:lnTo>
                      <a:pt x="2133" y="667"/>
                    </a:lnTo>
                    <a:lnTo>
                      <a:pt x="2123" y="762"/>
                    </a:lnTo>
                    <a:lnTo>
                      <a:pt x="2076" y="816"/>
                    </a:lnTo>
                    <a:lnTo>
                      <a:pt x="2029" y="925"/>
                    </a:lnTo>
                    <a:lnTo>
                      <a:pt x="1970" y="983"/>
                    </a:lnTo>
                    <a:lnTo>
                      <a:pt x="1935" y="1035"/>
                    </a:lnTo>
                    <a:lnTo>
                      <a:pt x="1935" y="1089"/>
                    </a:lnTo>
                    <a:lnTo>
                      <a:pt x="1935" y="1089"/>
                    </a:lnTo>
                    <a:lnTo>
                      <a:pt x="1888" y="1144"/>
                    </a:lnTo>
                    <a:lnTo>
                      <a:pt x="1841" y="1198"/>
                    </a:lnTo>
                    <a:lnTo>
                      <a:pt x="1841" y="1253"/>
                    </a:lnTo>
                    <a:lnTo>
                      <a:pt x="1841" y="1307"/>
                    </a:lnTo>
                    <a:lnTo>
                      <a:pt x="1861" y="1362"/>
                    </a:lnTo>
                    <a:lnTo>
                      <a:pt x="1871" y="1437"/>
                    </a:lnTo>
                    <a:lnTo>
                      <a:pt x="1841" y="1471"/>
                    </a:lnTo>
                    <a:lnTo>
                      <a:pt x="1797" y="1546"/>
                    </a:lnTo>
                    <a:lnTo>
                      <a:pt x="1733" y="1609"/>
                    </a:lnTo>
                    <a:lnTo>
                      <a:pt x="1663" y="1661"/>
                    </a:lnTo>
                    <a:lnTo>
                      <a:pt x="1589" y="1661"/>
                    </a:lnTo>
                    <a:lnTo>
                      <a:pt x="1535" y="1528"/>
                    </a:lnTo>
                    <a:lnTo>
                      <a:pt x="1465" y="1471"/>
                    </a:lnTo>
                    <a:lnTo>
                      <a:pt x="1371" y="1416"/>
                    </a:lnTo>
                    <a:lnTo>
                      <a:pt x="1277" y="1416"/>
                    </a:lnTo>
                    <a:lnTo>
                      <a:pt x="1277" y="1416"/>
                    </a:lnTo>
                    <a:lnTo>
                      <a:pt x="1230" y="1416"/>
                    </a:lnTo>
                    <a:lnTo>
                      <a:pt x="1183" y="1471"/>
                    </a:lnTo>
                    <a:lnTo>
                      <a:pt x="1136" y="1526"/>
                    </a:lnTo>
                    <a:lnTo>
                      <a:pt x="1136" y="1580"/>
                    </a:lnTo>
                    <a:lnTo>
                      <a:pt x="1120" y="1643"/>
                    </a:lnTo>
                    <a:lnTo>
                      <a:pt x="1089" y="1689"/>
                    </a:lnTo>
                    <a:lnTo>
                      <a:pt x="1075" y="1724"/>
                    </a:lnTo>
                    <a:lnTo>
                      <a:pt x="1041" y="1744"/>
                    </a:lnTo>
                    <a:lnTo>
                      <a:pt x="1016" y="1833"/>
                    </a:lnTo>
                    <a:lnTo>
                      <a:pt x="991" y="1913"/>
                    </a:lnTo>
                    <a:lnTo>
                      <a:pt x="1075" y="1999"/>
                    </a:lnTo>
                    <a:lnTo>
                      <a:pt x="1089" y="2126"/>
                    </a:lnTo>
                    <a:lnTo>
                      <a:pt x="1041" y="2126"/>
                    </a:lnTo>
                    <a:lnTo>
                      <a:pt x="942" y="2206"/>
                    </a:lnTo>
                    <a:lnTo>
                      <a:pt x="909" y="2241"/>
                    </a:lnTo>
                    <a:lnTo>
                      <a:pt x="897" y="2292"/>
                    </a:lnTo>
                    <a:lnTo>
                      <a:pt x="927" y="2401"/>
                    </a:lnTo>
                    <a:lnTo>
                      <a:pt x="971" y="2453"/>
                    </a:lnTo>
                    <a:lnTo>
                      <a:pt x="981" y="2522"/>
                    </a:lnTo>
                    <a:lnTo>
                      <a:pt x="1011" y="2585"/>
                    </a:lnTo>
                    <a:lnTo>
                      <a:pt x="1041" y="2618"/>
                    </a:lnTo>
                    <a:lnTo>
                      <a:pt x="1038" y="2668"/>
                    </a:lnTo>
                    <a:lnTo>
                      <a:pt x="995" y="2724"/>
                    </a:lnTo>
                    <a:lnTo>
                      <a:pt x="947" y="2672"/>
                    </a:lnTo>
                    <a:lnTo>
                      <a:pt x="907" y="2648"/>
                    </a:lnTo>
                    <a:lnTo>
                      <a:pt x="854" y="2672"/>
                    </a:lnTo>
                    <a:lnTo>
                      <a:pt x="854" y="2727"/>
                    </a:lnTo>
                    <a:lnTo>
                      <a:pt x="807" y="2781"/>
                    </a:lnTo>
                    <a:lnTo>
                      <a:pt x="803" y="2838"/>
                    </a:lnTo>
                    <a:lnTo>
                      <a:pt x="798" y="2895"/>
                    </a:lnTo>
                    <a:lnTo>
                      <a:pt x="774" y="2987"/>
                    </a:lnTo>
                    <a:lnTo>
                      <a:pt x="729" y="2970"/>
                    </a:lnTo>
                    <a:lnTo>
                      <a:pt x="666" y="2890"/>
                    </a:lnTo>
                    <a:lnTo>
                      <a:pt x="610" y="2798"/>
                    </a:lnTo>
                    <a:lnTo>
                      <a:pt x="572" y="2727"/>
                    </a:lnTo>
                    <a:lnTo>
                      <a:pt x="517" y="2665"/>
                    </a:lnTo>
                    <a:lnTo>
                      <a:pt x="452" y="2597"/>
                    </a:lnTo>
                    <a:lnTo>
                      <a:pt x="363" y="2505"/>
                    </a:lnTo>
                    <a:lnTo>
                      <a:pt x="289" y="2399"/>
                    </a:lnTo>
                    <a:lnTo>
                      <a:pt x="168" y="2275"/>
                    </a:lnTo>
                    <a:lnTo>
                      <a:pt x="215" y="2212"/>
                    </a:lnTo>
                    <a:lnTo>
                      <a:pt x="229" y="2105"/>
                    </a:lnTo>
                    <a:lnTo>
                      <a:pt x="284" y="2004"/>
                    </a:lnTo>
                    <a:lnTo>
                      <a:pt x="348" y="1866"/>
                    </a:lnTo>
                    <a:lnTo>
                      <a:pt x="294" y="1752"/>
                    </a:lnTo>
                    <a:lnTo>
                      <a:pt x="157" y="1780"/>
                    </a:lnTo>
                    <a:lnTo>
                      <a:pt x="69" y="1787"/>
                    </a:lnTo>
                    <a:lnTo>
                      <a:pt x="0" y="1751"/>
                    </a:lnTo>
                    <a:lnTo>
                      <a:pt x="7" y="1666"/>
                    </a:lnTo>
                    <a:lnTo>
                      <a:pt x="68" y="1577"/>
                    </a:lnTo>
                    <a:lnTo>
                      <a:pt x="143" y="1531"/>
                    </a:lnTo>
                    <a:lnTo>
                      <a:pt x="215" y="1413"/>
                    </a:lnTo>
                    <a:lnTo>
                      <a:pt x="264" y="1281"/>
                    </a:lnTo>
                    <a:lnTo>
                      <a:pt x="303" y="1189"/>
                    </a:lnTo>
                    <a:lnTo>
                      <a:pt x="333" y="1106"/>
                    </a:lnTo>
                    <a:lnTo>
                      <a:pt x="392" y="996"/>
                    </a:lnTo>
                    <a:lnTo>
                      <a:pt x="472" y="897"/>
                    </a:lnTo>
                    <a:lnTo>
                      <a:pt x="662" y="788"/>
                    </a:lnTo>
                    <a:lnTo>
                      <a:pt x="798" y="627"/>
                    </a:lnTo>
                    <a:lnTo>
                      <a:pt x="872" y="661"/>
                    </a:lnTo>
                    <a:lnTo>
                      <a:pt x="909" y="730"/>
                    </a:lnTo>
                    <a:lnTo>
                      <a:pt x="971" y="815"/>
                    </a:lnTo>
                    <a:lnTo>
                      <a:pt x="1047" y="778"/>
                    </a:lnTo>
                    <a:lnTo>
                      <a:pt x="1092" y="724"/>
                    </a:lnTo>
                    <a:lnTo>
                      <a:pt x="1186" y="669"/>
                    </a:lnTo>
                    <a:lnTo>
                      <a:pt x="1235" y="615"/>
                    </a:lnTo>
                    <a:lnTo>
                      <a:pt x="1330" y="669"/>
                    </a:lnTo>
                    <a:lnTo>
                      <a:pt x="1376" y="719"/>
                    </a:lnTo>
                    <a:lnTo>
                      <a:pt x="1433" y="66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7" name="Freeform 84">
                <a:extLst>
                  <a:ext uri="{FF2B5EF4-FFF2-40B4-BE49-F238E27FC236}">
                    <a16:creationId xmlns:a16="http://schemas.microsoft.com/office/drawing/2014/main" id="{45073886-2DEB-F54C-BB86-251AFAB107A9}"/>
                  </a:ext>
                </a:extLst>
              </p:cNvPr>
              <p:cNvSpPr>
                <a:spLocks/>
              </p:cNvSpPr>
              <p:nvPr/>
            </p:nvSpPr>
            <p:spPr bwMode="auto">
              <a:xfrm>
                <a:off x="1824659" y="3453604"/>
                <a:ext cx="473848" cy="567699"/>
              </a:xfrm>
              <a:custGeom>
                <a:avLst/>
                <a:gdLst>
                  <a:gd name="T0" fmla="*/ 2391 w 2545"/>
                  <a:gd name="T1" fmla="*/ 525 h 3004"/>
                  <a:gd name="T2" fmla="*/ 2257 w 2545"/>
                  <a:gd name="T3" fmla="*/ 455 h 3004"/>
                  <a:gd name="T4" fmla="*/ 2089 w 2545"/>
                  <a:gd name="T5" fmla="*/ 344 h 3004"/>
                  <a:gd name="T6" fmla="*/ 1786 w 2545"/>
                  <a:gd name="T7" fmla="*/ 116 h 3004"/>
                  <a:gd name="T8" fmla="*/ 1588 w 2545"/>
                  <a:gd name="T9" fmla="*/ 69 h 3004"/>
                  <a:gd name="T10" fmla="*/ 1464 w 2545"/>
                  <a:gd name="T11" fmla="*/ 21 h 3004"/>
                  <a:gd name="T12" fmla="*/ 1489 w 2545"/>
                  <a:gd name="T13" fmla="*/ 170 h 3004"/>
                  <a:gd name="T14" fmla="*/ 1501 w 2545"/>
                  <a:gd name="T15" fmla="*/ 300 h 3004"/>
                  <a:gd name="T16" fmla="*/ 1431 w 2545"/>
                  <a:gd name="T17" fmla="*/ 465 h 3004"/>
                  <a:gd name="T18" fmla="*/ 1371 w 2545"/>
                  <a:gd name="T19" fmla="*/ 581 h 3004"/>
                  <a:gd name="T20" fmla="*/ 1261 w 2545"/>
                  <a:gd name="T21" fmla="*/ 687 h 3004"/>
                  <a:gd name="T22" fmla="*/ 1146 w 2545"/>
                  <a:gd name="T23" fmla="*/ 861 h 3004"/>
                  <a:gd name="T24" fmla="*/ 1173 w 2545"/>
                  <a:gd name="T25" fmla="*/ 1040 h 3004"/>
                  <a:gd name="T26" fmla="*/ 1146 w 2545"/>
                  <a:gd name="T27" fmla="*/ 1149 h 3004"/>
                  <a:gd name="T28" fmla="*/ 1021 w 2545"/>
                  <a:gd name="T29" fmla="*/ 1286 h 3004"/>
                  <a:gd name="T30" fmla="*/ 843 w 2545"/>
                  <a:gd name="T31" fmla="*/ 1346 h 3004"/>
                  <a:gd name="T32" fmla="*/ 688 w 2545"/>
                  <a:gd name="T33" fmla="*/ 1143 h 3004"/>
                  <a:gd name="T34" fmla="*/ 405 w 2545"/>
                  <a:gd name="T35" fmla="*/ 1088 h 3004"/>
                  <a:gd name="T36" fmla="*/ 292 w 2545"/>
                  <a:gd name="T37" fmla="*/ 1262 h 3004"/>
                  <a:gd name="T38" fmla="*/ 234 w 2545"/>
                  <a:gd name="T39" fmla="*/ 1374 h 3004"/>
                  <a:gd name="T40" fmla="*/ 177 w 2545"/>
                  <a:gd name="T41" fmla="*/ 1433 h 3004"/>
                  <a:gd name="T42" fmla="*/ 217 w 2545"/>
                  <a:gd name="T43" fmla="*/ 1698 h 3004"/>
                  <a:gd name="T44" fmla="*/ 180 w 2545"/>
                  <a:gd name="T45" fmla="*/ 1830 h 3004"/>
                  <a:gd name="T46" fmla="*/ 54 w 2545"/>
                  <a:gd name="T47" fmla="*/ 1917 h 3004"/>
                  <a:gd name="T48" fmla="*/ 0 w 2545"/>
                  <a:gd name="T49" fmla="*/ 2004 h 3004"/>
                  <a:gd name="T50" fmla="*/ 91 w 2545"/>
                  <a:gd name="T51" fmla="*/ 2171 h 3004"/>
                  <a:gd name="T52" fmla="*/ 138 w 2545"/>
                  <a:gd name="T53" fmla="*/ 2309 h 3004"/>
                  <a:gd name="T54" fmla="*/ 174 w 2545"/>
                  <a:gd name="T55" fmla="*/ 2403 h 3004"/>
                  <a:gd name="T56" fmla="*/ 233 w 2545"/>
                  <a:gd name="T57" fmla="*/ 2596 h 3004"/>
                  <a:gd name="T58" fmla="*/ 529 w 2545"/>
                  <a:gd name="T59" fmla="*/ 2580 h 3004"/>
                  <a:gd name="T60" fmla="*/ 793 w 2545"/>
                  <a:gd name="T61" fmla="*/ 2484 h 3004"/>
                  <a:gd name="T62" fmla="*/ 1057 w 2545"/>
                  <a:gd name="T63" fmla="*/ 2468 h 3004"/>
                  <a:gd name="T64" fmla="*/ 1153 w 2545"/>
                  <a:gd name="T65" fmla="*/ 2684 h 3004"/>
                  <a:gd name="T66" fmla="*/ 1145 w 2545"/>
                  <a:gd name="T67" fmla="*/ 2904 h 3004"/>
                  <a:gd name="T68" fmla="*/ 1321 w 2545"/>
                  <a:gd name="T69" fmla="*/ 3004 h 3004"/>
                  <a:gd name="T70" fmla="*/ 1487 w 2545"/>
                  <a:gd name="T71" fmla="*/ 2961 h 3004"/>
                  <a:gd name="T72" fmla="*/ 1715 w 2545"/>
                  <a:gd name="T73" fmla="*/ 2847 h 3004"/>
                  <a:gd name="T74" fmla="*/ 1817 w 2545"/>
                  <a:gd name="T75" fmla="*/ 2556 h 3004"/>
                  <a:gd name="T76" fmla="*/ 1665 w 2545"/>
                  <a:gd name="T77" fmla="*/ 2284 h 3004"/>
                  <a:gd name="T78" fmla="*/ 1617 w 2545"/>
                  <a:gd name="T79" fmla="*/ 2028 h 3004"/>
                  <a:gd name="T80" fmla="*/ 1772 w 2545"/>
                  <a:gd name="T81" fmla="*/ 2163 h 3004"/>
                  <a:gd name="T82" fmla="*/ 2001 w 2545"/>
                  <a:gd name="T83" fmla="*/ 2049 h 3004"/>
                  <a:gd name="T84" fmla="*/ 2172 w 2545"/>
                  <a:gd name="T85" fmla="*/ 1935 h 3004"/>
                  <a:gd name="T86" fmla="*/ 2377 w 2545"/>
                  <a:gd name="T87" fmla="*/ 1828 h 3004"/>
                  <a:gd name="T88" fmla="*/ 2430 w 2545"/>
                  <a:gd name="T89" fmla="*/ 1655 h 3004"/>
                  <a:gd name="T90" fmla="*/ 2425 w 2545"/>
                  <a:gd name="T91" fmla="*/ 1461 h 3004"/>
                  <a:gd name="T92" fmla="*/ 2427 w 2545"/>
                  <a:gd name="T93" fmla="*/ 1211 h 3004"/>
                  <a:gd name="T94" fmla="*/ 2434 w 2545"/>
                  <a:gd name="T95" fmla="*/ 1032 h 3004"/>
                  <a:gd name="T96" fmla="*/ 2487 w 2545"/>
                  <a:gd name="T97" fmla="*/ 857 h 3004"/>
                  <a:gd name="T98" fmla="*/ 2545 w 2545"/>
                  <a:gd name="T99" fmla="*/ 684 h 3004"/>
                  <a:gd name="T100" fmla="*/ 2487 w 2545"/>
                  <a:gd name="T101" fmla="*/ 570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3004">
                    <a:moveTo>
                      <a:pt x="2487" y="570"/>
                    </a:moveTo>
                    <a:lnTo>
                      <a:pt x="2391" y="525"/>
                    </a:lnTo>
                    <a:lnTo>
                      <a:pt x="2317" y="456"/>
                    </a:lnTo>
                    <a:lnTo>
                      <a:pt x="2257" y="455"/>
                    </a:lnTo>
                    <a:lnTo>
                      <a:pt x="2200" y="399"/>
                    </a:lnTo>
                    <a:lnTo>
                      <a:pt x="2089" y="344"/>
                    </a:lnTo>
                    <a:lnTo>
                      <a:pt x="1996" y="233"/>
                    </a:lnTo>
                    <a:lnTo>
                      <a:pt x="1786" y="116"/>
                    </a:lnTo>
                    <a:lnTo>
                      <a:pt x="1693" y="161"/>
                    </a:lnTo>
                    <a:lnTo>
                      <a:pt x="1588" y="69"/>
                    </a:lnTo>
                    <a:lnTo>
                      <a:pt x="1516" y="0"/>
                    </a:lnTo>
                    <a:lnTo>
                      <a:pt x="1464" y="21"/>
                    </a:lnTo>
                    <a:lnTo>
                      <a:pt x="1452" y="63"/>
                    </a:lnTo>
                    <a:lnTo>
                      <a:pt x="1489" y="170"/>
                    </a:lnTo>
                    <a:lnTo>
                      <a:pt x="1488" y="231"/>
                    </a:lnTo>
                    <a:lnTo>
                      <a:pt x="1501" y="300"/>
                    </a:lnTo>
                    <a:lnTo>
                      <a:pt x="1489" y="402"/>
                    </a:lnTo>
                    <a:lnTo>
                      <a:pt x="1431" y="465"/>
                    </a:lnTo>
                    <a:lnTo>
                      <a:pt x="1399" y="525"/>
                    </a:lnTo>
                    <a:lnTo>
                      <a:pt x="1371" y="581"/>
                    </a:lnTo>
                    <a:lnTo>
                      <a:pt x="1305" y="635"/>
                    </a:lnTo>
                    <a:lnTo>
                      <a:pt x="1261" y="687"/>
                    </a:lnTo>
                    <a:lnTo>
                      <a:pt x="1260" y="750"/>
                    </a:lnTo>
                    <a:lnTo>
                      <a:pt x="1146" y="861"/>
                    </a:lnTo>
                    <a:lnTo>
                      <a:pt x="1146" y="977"/>
                    </a:lnTo>
                    <a:lnTo>
                      <a:pt x="1173" y="1040"/>
                    </a:lnTo>
                    <a:lnTo>
                      <a:pt x="1183" y="1112"/>
                    </a:lnTo>
                    <a:lnTo>
                      <a:pt x="1146" y="1149"/>
                    </a:lnTo>
                    <a:lnTo>
                      <a:pt x="1095" y="1224"/>
                    </a:lnTo>
                    <a:lnTo>
                      <a:pt x="1021" y="1286"/>
                    </a:lnTo>
                    <a:lnTo>
                      <a:pt x="934" y="1344"/>
                    </a:lnTo>
                    <a:lnTo>
                      <a:pt x="843" y="1346"/>
                    </a:lnTo>
                    <a:lnTo>
                      <a:pt x="777" y="1206"/>
                    </a:lnTo>
                    <a:lnTo>
                      <a:pt x="688" y="1143"/>
                    </a:lnTo>
                    <a:lnTo>
                      <a:pt x="576" y="1088"/>
                    </a:lnTo>
                    <a:lnTo>
                      <a:pt x="405" y="1088"/>
                    </a:lnTo>
                    <a:lnTo>
                      <a:pt x="289" y="1206"/>
                    </a:lnTo>
                    <a:lnTo>
                      <a:pt x="292" y="1262"/>
                    </a:lnTo>
                    <a:lnTo>
                      <a:pt x="271" y="1323"/>
                    </a:lnTo>
                    <a:lnTo>
                      <a:pt x="234" y="1374"/>
                    </a:lnTo>
                    <a:lnTo>
                      <a:pt x="217" y="1410"/>
                    </a:lnTo>
                    <a:lnTo>
                      <a:pt x="177" y="1433"/>
                    </a:lnTo>
                    <a:lnTo>
                      <a:pt x="115" y="1610"/>
                    </a:lnTo>
                    <a:lnTo>
                      <a:pt x="217" y="1698"/>
                    </a:lnTo>
                    <a:lnTo>
                      <a:pt x="235" y="1830"/>
                    </a:lnTo>
                    <a:lnTo>
                      <a:pt x="180" y="1830"/>
                    </a:lnTo>
                    <a:lnTo>
                      <a:pt x="121" y="1871"/>
                    </a:lnTo>
                    <a:lnTo>
                      <a:pt x="54" y="1917"/>
                    </a:lnTo>
                    <a:lnTo>
                      <a:pt x="19" y="1953"/>
                    </a:lnTo>
                    <a:lnTo>
                      <a:pt x="0" y="2004"/>
                    </a:lnTo>
                    <a:lnTo>
                      <a:pt x="36" y="2115"/>
                    </a:lnTo>
                    <a:lnTo>
                      <a:pt x="91" y="2171"/>
                    </a:lnTo>
                    <a:lnTo>
                      <a:pt x="102" y="2240"/>
                    </a:lnTo>
                    <a:lnTo>
                      <a:pt x="138" y="2309"/>
                    </a:lnTo>
                    <a:lnTo>
                      <a:pt x="177" y="2345"/>
                    </a:lnTo>
                    <a:lnTo>
                      <a:pt x="174" y="2403"/>
                    </a:lnTo>
                    <a:lnTo>
                      <a:pt x="120" y="2456"/>
                    </a:lnTo>
                    <a:lnTo>
                      <a:pt x="233" y="2596"/>
                    </a:lnTo>
                    <a:lnTo>
                      <a:pt x="403" y="2619"/>
                    </a:lnTo>
                    <a:lnTo>
                      <a:pt x="529" y="2580"/>
                    </a:lnTo>
                    <a:lnTo>
                      <a:pt x="705" y="2500"/>
                    </a:lnTo>
                    <a:lnTo>
                      <a:pt x="793" y="2484"/>
                    </a:lnTo>
                    <a:lnTo>
                      <a:pt x="917" y="2448"/>
                    </a:lnTo>
                    <a:lnTo>
                      <a:pt x="1057" y="2468"/>
                    </a:lnTo>
                    <a:lnTo>
                      <a:pt x="1129" y="2556"/>
                    </a:lnTo>
                    <a:lnTo>
                      <a:pt x="1153" y="2684"/>
                    </a:lnTo>
                    <a:lnTo>
                      <a:pt x="1121" y="2804"/>
                    </a:lnTo>
                    <a:lnTo>
                      <a:pt x="1145" y="2904"/>
                    </a:lnTo>
                    <a:lnTo>
                      <a:pt x="1225" y="2996"/>
                    </a:lnTo>
                    <a:lnTo>
                      <a:pt x="1321" y="3004"/>
                    </a:lnTo>
                    <a:lnTo>
                      <a:pt x="1373" y="2961"/>
                    </a:lnTo>
                    <a:lnTo>
                      <a:pt x="1487" y="2961"/>
                    </a:lnTo>
                    <a:lnTo>
                      <a:pt x="1609" y="2892"/>
                    </a:lnTo>
                    <a:lnTo>
                      <a:pt x="1715" y="2847"/>
                    </a:lnTo>
                    <a:lnTo>
                      <a:pt x="1777" y="2740"/>
                    </a:lnTo>
                    <a:lnTo>
                      <a:pt x="1817" y="2556"/>
                    </a:lnTo>
                    <a:lnTo>
                      <a:pt x="1793" y="2436"/>
                    </a:lnTo>
                    <a:lnTo>
                      <a:pt x="1665" y="2284"/>
                    </a:lnTo>
                    <a:lnTo>
                      <a:pt x="1544" y="2106"/>
                    </a:lnTo>
                    <a:lnTo>
                      <a:pt x="1617" y="2028"/>
                    </a:lnTo>
                    <a:lnTo>
                      <a:pt x="1715" y="2106"/>
                    </a:lnTo>
                    <a:lnTo>
                      <a:pt x="1772" y="2163"/>
                    </a:lnTo>
                    <a:lnTo>
                      <a:pt x="1857" y="2148"/>
                    </a:lnTo>
                    <a:lnTo>
                      <a:pt x="2001" y="2049"/>
                    </a:lnTo>
                    <a:lnTo>
                      <a:pt x="2058" y="1992"/>
                    </a:lnTo>
                    <a:lnTo>
                      <a:pt x="2172" y="1935"/>
                    </a:lnTo>
                    <a:lnTo>
                      <a:pt x="2249" y="1876"/>
                    </a:lnTo>
                    <a:lnTo>
                      <a:pt x="2377" y="1828"/>
                    </a:lnTo>
                    <a:lnTo>
                      <a:pt x="2463" y="1734"/>
                    </a:lnTo>
                    <a:lnTo>
                      <a:pt x="2430" y="1655"/>
                    </a:lnTo>
                    <a:lnTo>
                      <a:pt x="2433" y="1542"/>
                    </a:lnTo>
                    <a:lnTo>
                      <a:pt x="2425" y="1461"/>
                    </a:lnTo>
                    <a:lnTo>
                      <a:pt x="2430" y="1343"/>
                    </a:lnTo>
                    <a:lnTo>
                      <a:pt x="2427" y="1211"/>
                    </a:lnTo>
                    <a:lnTo>
                      <a:pt x="2445" y="1124"/>
                    </a:lnTo>
                    <a:lnTo>
                      <a:pt x="2434" y="1032"/>
                    </a:lnTo>
                    <a:lnTo>
                      <a:pt x="2442" y="978"/>
                    </a:lnTo>
                    <a:lnTo>
                      <a:pt x="2487" y="857"/>
                    </a:lnTo>
                    <a:lnTo>
                      <a:pt x="2487" y="741"/>
                    </a:lnTo>
                    <a:lnTo>
                      <a:pt x="2545" y="684"/>
                    </a:lnTo>
                    <a:lnTo>
                      <a:pt x="2487" y="629"/>
                    </a:lnTo>
                    <a:lnTo>
                      <a:pt x="2487" y="57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38" name="Freeform 85">
                <a:extLst>
                  <a:ext uri="{FF2B5EF4-FFF2-40B4-BE49-F238E27FC236}">
                    <a16:creationId xmlns:a16="http://schemas.microsoft.com/office/drawing/2014/main" id="{6766E9AA-F6DB-3441-878C-94FFB9A6AB69}"/>
                  </a:ext>
                </a:extLst>
              </p:cNvPr>
              <p:cNvSpPr>
                <a:spLocks/>
              </p:cNvSpPr>
              <p:nvPr/>
            </p:nvSpPr>
            <p:spPr bwMode="auto">
              <a:xfrm>
                <a:off x="1125579" y="3682428"/>
                <a:ext cx="462772" cy="127487"/>
              </a:xfrm>
              <a:custGeom>
                <a:avLst/>
                <a:gdLst>
                  <a:gd name="T0" fmla="*/ 2044 w 2044"/>
                  <a:gd name="T1" fmla="*/ 651 h 651"/>
                  <a:gd name="T2" fmla="*/ 2041 w 2044"/>
                  <a:gd name="T3" fmla="*/ 556 h 651"/>
                  <a:gd name="T4" fmla="*/ 1981 w 2044"/>
                  <a:gd name="T5" fmla="*/ 465 h 651"/>
                  <a:gd name="T6" fmla="*/ 1962 w 2044"/>
                  <a:gd name="T7" fmla="*/ 330 h 651"/>
                  <a:gd name="T8" fmla="*/ 1960 w 2044"/>
                  <a:gd name="T9" fmla="*/ 234 h 651"/>
                  <a:gd name="T10" fmla="*/ 1901 w 2044"/>
                  <a:gd name="T11" fmla="*/ 83 h 651"/>
                  <a:gd name="T12" fmla="*/ 1827 w 2044"/>
                  <a:gd name="T13" fmla="*/ 94 h 651"/>
                  <a:gd name="T14" fmla="*/ 1728 w 2044"/>
                  <a:gd name="T15" fmla="*/ 54 h 651"/>
                  <a:gd name="T16" fmla="*/ 1604 w 2044"/>
                  <a:gd name="T17" fmla="*/ 71 h 651"/>
                  <a:gd name="T18" fmla="*/ 1420 w 2044"/>
                  <a:gd name="T19" fmla="*/ 45 h 651"/>
                  <a:gd name="T20" fmla="*/ 1352 w 2044"/>
                  <a:gd name="T21" fmla="*/ 20 h 651"/>
                  <a:gd name="T22" fmla="*/ 1270 w 2044"/>
                  <a:gd name="T23" fmla="*/ 14 h 651"/>
                  <a:gd name="T24" fmla="*/ 1168 w 2044"/>
                  <a:gd name="T25" fmla="*/ 0 h 651"/>
                  <a:gd name="T26" fmla="*/ 1072 w 2044"/>
                  <a:gd name="T27" fmla="*/ 9 h 651"/>
                  <a:gd name="T28" fmla="*/ 976 w 2044"/>
                  <a:gd name="T29" fmla="*/ 0 h 651"/>
                  <a:gd name="T30" fmla="*/ 882 w 2044"/>
                  <a:gd name="T31" fmla="*/ 0 h 651"/>
                  <a:gd name="T32" fmla="*/ 808 w 2044"/>
                  <a:gd name="T33" fmla="*/ 45 h 651"/>
                  <a:gd name="T34" fmla="*/ 729 w 2044"/>
                  <a:gd name="T35" fmla="*/ 94 h 651"/>
                  <a:gd name="T36" fmla="*/ 648 w 2044"/>
                  <a:gd name="T37" fmla="*/ 108 h 651"/>
                  <a:gd name="T38" fmla="*/ 553 w 2044"/>
                  <a:gd name="T39" fmla="*/ 163 h 651"/>
                  <a:gd name="T40" fmla="*/ 361 w 2044"/>
                  <a:gd name="T41" fmla="*/ 336 h 651"/>
                  <a:gd name="T42" fmla="*/ 274 w 2044"/>
                  <a:gd name="T43" fmla="*/ 327 h 651"/>
                  <a:gd name="T44" fmla="*/ 212 w 2044"/>
                  <a:gd name="T45" fmla="*/ 313 h 651"/>
                  <a:gd name="T46" fmla="*/ 158 w 2044"/>
                  <a:gd name="T47" fmla="*/ 333 h 651"/>
                  <a:gd name="T48" fmla="*/ 94 w 2044"/>
                  <a:gd name="T49" fmla="*/ 372 h 651"/>
                  <a:gd name="T50" fmla="*/ 0 w 2044"/>
                  <a:gd name="T51" fmla="*/ 499 h 651"/>
                  <a:gd name="T52" fmla="*/ 119 w 2044"/>
                  <a:gd name="T53" fmla="*/ 484 h 651"/>
                  <a:gd name="T54" fmla="*/ 262 w 2044"/>
                  <a:gd name="T55" fmla="*/ 518 h 651"/>
                  <a:gd name="T56" fmla="*/ 441 w 2044"/>
                  <a:gd name="T57" fmla="*/ 510 h 651"/>
                  <a:gd name="T58" fmla="*/ 555 w 2044"/>
                  <a:gd name="T59" fmla="*/ 501 h 651"/>
                  <a:gd name="T60" fmla="*/ 661 w 2044"/>
                  <a:gd name="T61" fmla="*/ 448 h 651"/>
                  <a:gd name="T62" fmla="*/ 781 w 2044"/>
                  <a:gd name="T63" fmla="*/ 457 h 651"/>
                  <a:gd name="T64" fmla="*/ 911 w 2044"/>
                  <a:gd name="T65" fmla="*/ 401 h 651"/>
                  <a:gd name="T66" fmla="*/ 1060 w 2044"/>
                  <a:gd name="T67" fmla="*/ 431 h 651"/>
                  <a:gd name="T68" fmla="*/ 1193 w 2044"/>
                  <a:gd name="T69" fmla="*/ 455 h 651"/>
                  <a:gd name="T70" fmla="*/ 1301 w 2044"/>
                  <a:gd name="T71" fmla="*/ 448 h 651"/>
                  <a:gd name="T72" fmla="*/ 1381 w 2044"/>
                  <a:gd name="T73" fmla="*/ 510 h 651"/>
                  <a:gd name="T74" fmla="*/ 1519 w 2044"/>
                  <a:gd name="T75" fmla="*/ 510 h 651"/>
                  <a:gd name="T76" fmla="*/ 1663 w 2044"/>
                  <a:gd name="T77" fmla="*/ 510 h 651"/>
                  <a:gd name="T78" fmla="*/ 1866 w 2044"/>
                  <a:gd name="T79" fmla="*/ 536 h 651"/>
                  <a:gd name="T80" fmla="*/ 1911 w 2044"/>
                  <a:gd name="T81" fmla="*/ 589 h 651"/>
                  <a:gd name="T82" fmla="*/ 2044 w 2044"/>
                  <a:gd name="T83" fmla="*/ 651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4" h="651">
                    <a:moveTo>
                      <a:pt x="2044" y="651"/>
                    </a:moveTo>
                    <a:lnTo>
                      <a:pt x="2041" y="556"/>
                    </a:lnTo>
                    <a:lnTo>
                      <a:pt x="1981" y="465"/>
                    </a:lnTo>
                    <a:lnTo>
                      <a:pt x="1962" y="330"/>
                    </a:lnTo>
                    <a:lnTo>
                      <a:pt x="1960" y="234"/>
                    </a:lnTo>
                    <a:lnTo>
                      <a:pt x="1901" y="83"/>
                    </a:lnTo>
                    <a:lnTo>
                      <a:pt x="1827" y="94"/>
                    </a:lnTo>
                    <a:lnTo>
                      <a:pt x="1728" y="54"/>
                    </a:lnTo>
                    <a:lnTo>
                      <a:pt x="1604" y="71"/>
                    </a:lnTo>
                    <a:lnTo>
                      <a:pt x="1420" y="45"/>
                    </a:lnTo>
                    <a:lnTo>
                      <a:pt x="1352" y="20"/>
                    </a:lnTo>
                    <a:lnTo>
                      <a:pt x="1270" y="14"/>
                    </a:lnTo>
                    <a:lnTo>
                      <a:pt x="1168" y="0"/>
                    </a:lnTo>
                    <a:lnTo>
                      <a:pt x="1072" y="9"/>
                    </a:lnTo>
                    <a:lnTo>
                      <a:pt x="976" y="0"/>
                    </a:lnTo>
                    <a:lnTo>
                      <a:pt x="882" y="0"/>
                    </a:lnTo>
                    <a:lnTo>
                      <a:pt x="808" y="45"/>
                    </a:lnTo>
                    <a:lnTo>
                      <a:pt x="729" y="94"/>
                    </a:lnTo>
                    <a:lnTo>
                      <a:pt x="648" y="108"/>
                    </a:lnTo>
                    <a:lnTo>
                      <a:pt x="553" y="163"/>
                    </a:lnTo>
                    <a:lnTo>
                      <a:pt x="361" y="336"/>
                    </a:lnTo>
                    <a:lnTo>
                      <a:pt x="274" y="327"/>
                    </a:lnTo>
                    <a:lnTo>
                      <a:pt x="212" y="313"/>
                    </a:lnTo>
                    <a:lnTo>
                      <a:pt x="158" y="333"/>
                    </a:lnTo>
                    <a:lnTo>
                      <a:pt x="94" y="372"/>
                    </a:lnTo>
                    <a:lnTo>
                      <a:pt x="0" y="499"/>
                    </a:lnTo>
                    <a:lnTo>
                      <a:pt x="119" y="484"/>
                    </a:lnTo>
                    <a:lnTo>
                      <a:pt x="262" y="518"/>
                    </a:lnTo>
                    <a:lnTo>
                      <a:pt x="441" y="510"/>
                    </a:lnTo>
                    <a:lnTo>
                      <a:pt x="555" y="501"/>
                    </a:lnTo>
                    <a:lnTo>
                      <a:pt x="661" y="448"/>
                    </a:lnTo>
                    <a:lnTo>
                      <a:pt x="781" y="457"/>
                    </a:lnTo>
                    <a:lnTo>
                      <a:pt x="911" y="401"/>
                    </a:lnTo>
                    <a:lnTo>
                      <a:pt x="1060" y="431"/>
                    </a:lnTo>
                    <a:lnTo>
                      <a:pt x="1193" y="455"/>
                    </a:lnTo>
                    <a:lnTo>
                      <a:pt x="1301" y="448"/>
                    </a:lnTo>
                    <a:lnTo>
                      <a:pt x="1381" y="510"/>
                    </a:lnTo>
                    <a:lnTo>
                      <a:pt x="1519" y="510"/>
                    </a:lnTo>
                    <a:lnTo>
                      <a:pt x="1663" y="510"/>
                    </a:lnTo>
                    <a:lnTo>
                      <a:pt x="1866" y="536"/>
                    </a:lnTo>
                    <a:lnTo>
                      <a:pt x="1911" y="589"/>
                    </a:lnTo>
                    <a:lnTo>
                      <a:pt x="2044" y="651"/>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kern="0">
                  <a:solidFill>
                    <a:srgbClr val="000000"/>
                  </a:solidFill>
                  <a:latin typeface="Century Gothic" panose="020B0502020202020204" pitchFamily="34" charset="0"/>
                </a:endParaRPr>
              </a:p>
            </p:txBody>
          </p:sp>
          <p:sp>
            <p:nvSpPr>
              <p:cNvPr id="39" name="Freeform 86">
                <a:extLst>
                  <a:ext uri="{FF2B5EF4-FFF2-40B4-BE49-F238E27FC236}">
                    <a16:creationId xmlns:a16="http://schemas.microsoft.com/office/drawing/2014/main" id="{7D4AEDAD-2568-2A48-9F24-175EB9B3CEF9}"/>
                  </a:ext>
                </a:extLst>
              </p:cNvPr>
              <p:cNvSpPr>
                <a:spLocks/>
              </p:cNvSpPr>
              <p:nvPr/>
            </p:nvSpPr>
            <p:spPr bwMode="auto">
              <a:xfrm>
                <a:off x="1796351" y="3799019"/>
                <a:ext cx="518155" cy="452199"/>
              </a:xfrm>
              <a:custGeom>
                <a:avLst/>
                <a:gdLst>
                  <a:gd name="T0" fmla="*/ 1341 w 2105"/>
                  <a:gd name="T1" fmla="*/ 174 h 2075"/>
                  <a:gd name="T2" fmla="*/ 1377 w 2105"/>
                  <a:gd name="T3" fmla="*/ 397 h 2075"/>
                  <a:gd name="T4" fmla="*/ 1490 w 2105"/>
                  <a:gd name="T5" fmla="*/ 633 h 2075"/>
                  <a:gd name="T6" fmla="*/ 1416 w 2105"/>
                  <a:gd name="T7" fmla="*/ 884 h 2075"/>
                  <a:gd name="T8" fmla="*/ 1241 w 2105"/>
                  <a:gd name="T9" fmla="*/ 982 h 2075"/>
                  <a:gd name="T10" fmla="*/ 1114 w 2105"/>
                  <a:gd name="T11" fmla="*/ 1018 h 2075"/>
                  <a:gd name="T12" fmla="*/ 983 w 2105"/>
                  <a:gd name="T13" fmla="*/ 935 h 2075"/>
                  <a:gd name="T14" fmla="*/ 989 w 2105"/>
                  <a:gd name="T15" fmla="*/ 744 h 2075"/>
                  <a:gd name="T16" fmla="*/ 915 w 2105"/>
                  <a:gd name="T17" fmla="*/ 555 h 2075"/>
                  <a:gd name="T18" fmla="*/ 710 w 2105"/>
                  <a:gd name="T19" fmla="*/ 570 h 2075"/>
                  <a:gd name="T20" fmla="*/ 516 w 2105"/>
                  <a:gd name="T21" fmla="*/ 651 h 2075"/>
                  <a:gd name="T22" fmla="*/ 293 w 2105"/>
                  <a:gd name="T23" fmla="*/ 667 h 2075"/>
                  <a:gd name="T24" fmla="*/ 165 w 2105"/>
                  <a:gd name="T25" fmla="*/ 499 h 2075"/>
                  <a:gd name="T26" fmla="*/ 75 w 2105"/>
                  <a:gd name="T27" fmla="*/ 498 h 2075"/>
                  <a:gd name="T28" fmla="*/ 37 w 2105"/>
                  <a:gd name="T29" fmla="*/ 598 h 2075"/>
                  <a:gd name="T30" fmla="*/ 5 w 2105"/>
                  <a:gd name="T31" fmla="*/ 784 h 2075"/>
                  <a:gd name="T32" fmla="*/ 49 w 2105"/>
                  <a:gd name="T33" fmla="*/ 965 h 2075"/>
                  <a:gd name="T34" fmla="*/ 146 w 2105"/>
                  <a:gd name="T35" fmla="*/ 1171 h 2075"/>
                  <a:gd name="T36" fmla="*/ 267 w 2105"/>
                  <a:gd name="T37" fmla="*/ 1422 h 2075"/>
                  <a:gd name="T38" fmla="*/ 339 w 2105"/>
                  <a:gd name="T39" fmla="*/ 1624 h 2075"/>
                  <a:gd name="T40" fmla="*/ 473 w 2105"/>
                  <a:gd name="T41" fmla="*/ 1881 h 2075"/>
                  <a:gd name="T42" fmla="*/ 619 w 2105"/>
                  <a:gd name="T43" fmla="*/ 1943 h 2075"/>
                  <a:gd name="T44" fmla="*/ 795 w 2105"/>
                  <a:gd name="T45" fmla="*/ 2075 h 2075"/>
                  <a:gd name="T46" fmla="*/ 964 w 2105"/>
                  <a:gd name="T47" fmla="*/ 1943 h 2075"/>
                  <a:gd name="T48" fmla="*/ 1141 w 2105"/>
                  <a:gd name="T49" fmla="*/ 1815 h 2075"/>
                  <a:gd name="T50" fmla="*/ 1357 w 2105"/>
                  <a:gd name="T51" fmla="*/ 1864 h 2075"/>
                  <a:gd name="T52" fmla="*/ 1535 w 2105"/>
                  <a:gd name="T53" fmla="*/ 1673 h 2075"/>
                  <a:gd name="T54" fmla="*/ 1729 w 2105"/>
                  <a:gd name="T55" fmla="*/ 1603 h 2075"/>
                  <a:gd name="T56" fmla="*/ 1876 w 2105"/>
                  <a:gd name="T57" fmla="*/ 1320 h 2075"/>
                  <a:gd name="T58" fmla="*/ 1972 w 2105"/>
                  <a:gd name="T59" fmla="*/ 999 h 2075"/>
                  <a:gd name="T60" fmla="*/ 1962 w 2105"/>
                  <a:gd name="T61" fmla="*/ 676 h 2075"/>
                  <a:gd name="T62" fmla="*/ 2105 w 2105"/>
                  <a:gd name="T63" fmla="*/ 354 h 2075"/>
                  <a:gd name="T64" fmla="*/ 1916 w 2105"/>
                  <a:gd name="T65" fmla="*/ 0 h 2075"/>
                  <a:gd name="T66" fmla="*/ 1764 w 2105"/>
                  <a:gd name="T67" fmla="*/ 92 h 2075"/>
                  <a:gd name="T68" fmla="*/ 1632 w 2105"/>
                  <a:gd name="T69" fmla="*/ 193 h 2075"/>
                  <a:gd name="T70" fmla="*/ 1457 w 2105"/>
                  <a:gd name="T71" fmla="*/ 289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5" h="2075">
                    <a:moveTo>
                      <a:pt x="1421" y="246"/>
                    </a:moveTo>
                    <a:lnTo>
                      <a:pt x="1341" y="174"/>
                    </a:lnTo>
                    <a:lnTo>
                      <a:pt x="1284" y="242"/>
                    </a:lnTo>
                    <a:lnTo>
                      <a:pt x="1377" y="397"/>
                    </a:lnTo>
                    <a:lnTo>
                      <a:pt x="1472" y="523"/>
                    </a:lnTo>
                    <a:lnTo>
                      <a:pt x="1490" y="633"/>
                    </a:lnTo>
                    <a:lnTo>
                      <a:pt x="1462" y="791"/>
                    </a:lnTo>
                    <a:lnTo>
                      <a:pt x="1416" y="884"/>
                    </a:lnTo>
                    <a:lnTo>
                      <a:pt x="1327" y="927"/>
                    </a:lnTo>
                    <a:lnTo>
                      <a:pt x="1241" y="982"/>
                    </a:lnTo>
                    <a:lnTo>
                      <a:pt x="1155" y="983"/>
                    </a:lnTo>
                    <a:lnTo>
                      <a:pt x="1114" y="1018"/>
                    </a:lnTo>
                    <a:lnTo>
                      <a:pt x="1043" y="1012"/>
                    </a:lnTo>
                    <a:lnTo>
                      <a:pt x="983" y="935"/>
                    </a:lnTo>
                    <a:lnTo>
                      <a:pt x="965" y="846"/>
                    </a:lnTo>
                    <a:lnTo>
                      <a:pt x="989" y="744"/>
                    </a:lnTo>
                    <a:lnTo>
                      <a:pt x="971" y="634"/>
                    </a:lnTo>
                    <a:lnTo>
                      <a:pt x="915" y="555"/>
                    </a:lnTo>
                    <a:lnTo>
                      <a:pt x="806" y="537"/>
                    </a:lnTo>
                    <a:lnTo>
                      <a:pt x="710" y="570"/>
                    </a:lnTo>
                    <a:lnTo>
                      <a:pt x="650" y="581"/>
                    </a:lnTo>
                    <a:lnTo>
                      <a:pt x="516" y="651"/>
                    </a:lnTo>
                    <a:lnTo>
                      <a:pt x="420" y="685"/>
                    </a:lnTo>
                    <a:lnTo>
                      <a:pt x="293" y="667"/>
                    </a:lnTo>
                    <a:lnTo>
                      <a:pt x="205" y="544"/>
                    </a:lnTo>
                    <a:lnTo>
                      <a:pt x="165" y="499"/>
                    </a:lnTo>
                    <a:lnTo>
                      <a:pt x="130" y="478"/>
                    </a:lnTo>
                    <a:lnTo>
                      <a:pt x="75" y="498"/>
                    </a:lnTo>
                    <a:lnTo>
                      <a:pt x="79" y="550"/>
                    </a:lnTo>
                    <a:lnTo>
                      <a:pt x="37" y="598"/>
                    </a:lnTo>
                    <a:lnTo>
                      <a:pt x="28" y="699"/>
                    </a:lnTo>
                    <a:lnTo>
                      <a:pt x="5" y="784"/>
                    </a:lnTo>
                    <a:lnTo>
                      <a:pt x="0" y="874"/>
                    </a:lnTo>
                    <a:lnTo>
                      <a:pt x="49" y="965"/>
                    </a:lnTo>
                    <a:lnTo>
                      <a:pt x="103" y="1023"/>
                    </a:lnTo>
                    <a:lnTo>
                      <a:pt x="146" y="1171"/>
                    </a:lnTo>
                    <a:lnTo>
                      <a:pt x="213" y="1284"/>
                    </a:lnTo>
                    <a:lnTo>
                      <a:pt x="267" y="1422"/>
                    </a:lnTo>
                    <a:lnTo>
                      <a:pt x="276" y="1517"/>
                    </a:lnTo>
                    <a:lnTo>
                      <a:pt x="339" y="1624"/>
                    </a:lnTo>
                    <a:lnTo>
                      <a:pt x="376" y="1728"/>
                    </a:lnTo>
                    <a:lnTo>
                      <a:pt x="473" y="1881"/>
                    </a:lnTo>
                    <a:lnTo>
                      <a:pt x="522" y="1929"/>
                    </a:lnTo>
                    <a:lnTo>
                      <a:pt x="619" y="1943"/>
                    </a:lnTo>
                    <a:lnTo>
                      <a:pt x="709" y="2033"/>
                    </a:lnTo>
                    <a:lnTo>
                      <a:pt x="795" y="2075"/>
                    </a:lnTo>
                    <a:lnTo>
                      <a:pt x="891" y="2012"/>
                    </a:lnTo>
                    <a:lnTo>
                      <a:pt x="964" y="1943"/>
                    </a:lnTo>
                    <a:lnTo>
                      <a:pt x="1054" y="1815"/>
                    </a:lnTo>
                    <a:lnTo>
                      <a:pt x="1141" y="1815"/>
                    </a:lnTo>
                    <a:lnTo>
                      <a:pt x="1256" y="1839"/>
                    </a:lnTo>
                    <a:lnTo>
                      <a:pt x="1357" y="1864"/>
                    </a:lnTo>
                    <a:lnTo>
                      <a:pt x="1455" y="1741"/>
                    </a:lnTo>
                    <a:lnTo>
                      <a:pt x="1535" y="1673"/>
                    </a:lnTo>
                    <a:lnTo>
                      <a:pt x="1674" y="1728"/>
                    </a:lnTo>
                    <a:lnTo>
                      <a:pt x="1729" y="1603"/>
                    </a:lnTo>
                    <a:lnTo>
                      <a:pt x="1814" y="1464"/>
                    </a:lnTo>
                    <a:lnTo>
                      <a:pt x="1876" y="1320"/>
                    </a:lnTo>
                    <a:lnTo>
                      <a:pt x="1929" y="1214"/>
                    </a:lnTo>
                    <a:lnTo>
                      <a:pt x="1972" y="999"/>
                    </a:lnTo>
                    <a:lnTo>
                      <a:pt x="1923" y="832"/>
                    </a:lnTo>
                    <a:lnTo>
                      <a:pt x="1962" y="676"/>
                    </a:lnTo>
                    <a:lnTo>
                      <a:pt x="2092" y="528"/>
                    </a:lnTo>
                    <a:lnTo>
                      <a:pt x="2105" y="354"/>
                    </a:lnTo>
                    <a:lnTo>
                      <a:pt x="2081" y="193"/>
                    </a:lnTo>
                    <a:lnTo>
                      <a:pt x="1916" y="0"/>
                    </a:lnTo>
                    <a:lnTo>
                      <a:pt x="1819" y="42"/>
                    </a:lnTo>
                    <a:lnTo>
                      <a:pt x="1764" y="92"/>
                    </a:lnTo>
                    <a:lnTo>
                      <a:pt x="1674" y="143"/>
                    </a:lnTo>
                    <a:lnTo>
                      <a:pt x="1632" y="193"/>
                    </a:lnTo>
                    <a:lnTo>
                      <a:pt x="1523" y="276"/>
                    </a:lnTo>
                    <a:lnTo>
                      <a:pt x="1457" y="289"/>
                    </a:lnTo>
                    <a:lnTo>
                      <a:pt x="1421" y="246"/>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0" name="Freeform 87">
                <a:extLst>
                  <a:ext uri="{FF2B5EF4-FFF2-40B4-BE49-F238E27FC236}">
                    <a16:creationId xmlns:a16="http://schemas.microsoft.com/office/drawing/2014/main" id="{6DADE09D-361F-574D-A368-FC811691BEB9}"/>
                  </a:ext>
                </a:extLst>
              </p:cNvPr>
              <p:cNvSpPr>
                <a:spLocks/>
              </p:cNvSpPr>
              <p:nvPr/>
            </p:nvSpPr>
            <p:spPr bwMode="auto">
              <a:xfrm>
                <a:off x="1924351" y="4162957"/>
                <a:ext cx="316308" cy="314904"/>
              </a:xfrm>
              <a:custGeom>
                <a:avLst/>
                <a:gdLst>
                  <a:gd name="T0" fmla="*/ 0 w 1699"/>
                  <a:gd name="T1" fmla="*/ 297 h 1664"/>
                  <a:gd name="T2" fmla="*/ 129 w 1699"/>
                  <a:gd name="T3" fmla="*/ 311 h 1664"/>
                  <a:gd name="T4" fmla="*/ 247 w 1699"/>
                  <a:gd name="T5" fmla="*/ 413 h 1664"/>
                  <a:gd name="T6" fmla="*/ 366 w 1699"/>
                  <a:gd name="T7" fmla="*/ 464 h 1664"/>
                  <a:gd name="T8" fmla="*/ 487 w 1699"/>
                  <a:gd name="T9" fmla="*/ 396 h 1664"/>
                  <a:gd name="T10" fmla="*/ 589 w 1699"/>
                  <a:gd name="T11" fmla="*/ 312 h 1664"/>
                  <a:gd name="T12" fmla="*/ 703 w 1699"/>
                  <a:gd name="T13" fmla="*/ 164 h 1664"/>
                  <a:gd name="T14" fmla="*/ 828 w 1699"/>
                  <a:gd name="T15" fmla="*/ 164 h 1664"/>
                  <a:gd name="T16" fmla="*/ 1104 w 1699"/>
                  <a:gd name="T17" fmla="*/ 221 h 1664"/>
                  <a:gd name="T18" fmla="*/ 1237 w 1699"/>
                  <a:gd name="T19" fmla="*/ 80 h 1664"/>
                  <a:gd name="T20" fmla="*/ 1339 w 1699"/>
                  <a:gd name="T21" fmla="*/ 0 h 1664"/>
                  <a:gd name="T22" fmla="*/ 1528 w 1699"/>
                  <a:gd name="T23" fmla="*/ 65 h 1664"/>
                  <a:gd name="T24" fmla="*/ 1623 w 1699"/>
                  <a:gd name="T25" fmla="*/ 96 h 1664"/>
                  <a:gd name="T26" fmla="*/ 1623 w 1699"/>
                  <a:gd name="T27" fmla="*/ 153 h 1664"/>
                  <a:gd name="T28" fmla="*/ 1603 w 1699"/>
                  <a:gd name="T29" fmla="*/ 240 h 1664"/>
                  <a:gd name="T30" fmla="*/ 1566 w 1699"/>
                  <a:gd name="T31" fmla="*/ 324 h 1664"/>
                  <a:gd name="T32" fmla="*/ 1509 w 1699"/>
                  <a:gd name="T33" fmla="*/ 381 h 1664"/>
                  <a:gd name="T34" fmla="*/ 1509 w 1699"/>
                  <a:gd name="T35" fmla="*/ 381 h 1664"/>
                  <a:gd name="T36" fmla="*/ 1452 w 1699"/>
                  <a:gd name="T37" fmla="*/ 495 h 1664"/>
                  <a:gd name="T38" fmla="*/ 1475 w 1699"/>
                  <a:gd name="T39" fmla="*/ 576 h 1664"/>
                  <a:gd name="T40" fmla="*/ 1509 w 1699"/>
                  <a:gd name="T41" fmla="*/ 666 h 1664"/>
                  <a:gd name="T42" fmla="*/ 1566 w 1699"/>
                  <a:gd name="T43" fmla="*/ 724 h 1664"/>
                  <a:gd name="T44" fmla="*/ 1603 w 1699"/>
                  <a:gd name="T45" fmla="*/ 824 h 1664"/>
                  <a:gd name="T46" fmla="*/ 1623 w 1699"/>
                  <a:gd name="T47" fmla="*/ 895 h 1664"/>
                  <a:gd name="T48" fmla="*/ 1659 w 1699"/>
                  <a:gd name="T49" fmla="*/ 968 h 1664"/>
                  <a:gd name="T50" fmla="*/ 1680 w 1699"/>
                  <a:gd name="T51" fmla="*/ 1066 h 1664"/>
                  <a:gd name="T52" fmla="*/ 1699 w 1699"/>
                  <a:gd name="T53" fmla="*/ 1176 h 1664"/>
                  <a:gd name="T54" fmla="*/ 1680 w 1699"/>
                  <a:gd name="T55" fmla="*/ 1294 h 1664"/>
                  <a:gd name="T56" fmla="*/ 1635 w 1699"/>
                  <a:gd name="T57" fmla="*/ 1448 h 1664"/>
                  <a:gd name="T58" fmla="*/ 1509 w 1699"/>
                  <a:gd name="T59" fmla="*/ 1522 h 1664"/>
                  <a:gd name="T60" fmla="*/ 1299 w 1699"/>
                  <a:gd name="T61" fmla="*/ 1600 h 1664"/>
                  <a:gd name="T62" fmla="*/ 1203 w 1699"/>
                  <a:gd name="T63" fmla="*/ 1664 h 1664"/>
                  <a:gd name="T64" fmla="*/ 1067 w 1699"/>
                  <a:gd name="T65" fmla="*/ 1656 h 1664"/>
                  <a:gd name="T66" fmla="*/ 939 w 1699"/>
                  <a:gd name="T67" fmla="*/ 1579 h 1664"/>
                  <a:gd name="T68" fmla="*/ 767 w 1699"/>
                  <a:gd name="T69" fmla="*/ 1579 h 1664"/>
                  <a:gd name="T70" fmla="*/ 675 w 1699"/>
                  <a:gd name="T71" fmla="*/ 1504 h 1664"/>
                  <a:gd name="T72" fmla="*/ 596 w 1699"/>
                  <a:gd name="T73" fmla="*/ 1351 h 1664"/>
                  <a:gd name="T74" fmla="*/ 482 w 1699"/>
                  <a:gd name="T75" fmla="*/ 1408 h 1664"/>
                  <a:gd name="T76" fmla="*/ 368 w 1699"/>
                  <a:gd name="T77" fmla="*/ 1351 h 1664"/>
                  <a:gd name="T78" fmla="*/ 331 w 1699"/>
                  <a:gd name="T79" fmla="*/ 1288 h 1664"/>
                  <a:gd name="T80" fmla="*/ 323 w 1699"/>
                  <a:gd name="T81" fmla="*/ 1152 h 1664"/>
                  <a:gd name="T82" fmla="*/ 275 w 1699"/>
                  <a:gd name="T83" fmla="*/ 1008 h 1664"/>
                  <a:gd name="T84" fmla="*/ 275 w 1699"/>
                  <a:gd name="T85" fmla="*/ 896 h 1664"/>
                  <a:gd name="T86" fmla="*/ 227 w 1699"/>
                  <a:gd name="T87" fmla="*/ 744 h 1664"/>
                  <a:gd name="T88" fmla="*/ 179 w 1699"/>
                  <a:gd name="T89" fmla="*/ 600 h 1664"/>
                  <a:gd name="T90" fmla="*/ 0 w 1699"/>
                  <a:gd name="T91" fmla="*/ 297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99" h="1664">
                    <a:moveTo>
                      <a:pt x="0" y="297"/>
                    </a:moveTo>
                    <a:lnTo>
                      <a:pt x="129" y="311"/>
                    </a:lnTo>
                    <a:lnTo>
                      <a:pt x="247" y="413"/>
                    </a:lnTo>
                    <a:lnTo>
                      <a:pt x="366" y="464"/>
                    </a:lnTo>
                    <a:lnTo>
                      <a:pt x="487" y="396"/>
                    </a:lnTo>
                    <a:lnTo>
                      <a:pt x="589" y="312"/>
                    </a:lnTo>
                    <a:lnTo>
                      <a:pt x="703" y="164"/>
                    </a:lnTo>
                    <a:lnTo>
                      <a:pt x="828" y="164"/>
                    </a:lnTo>
                    <a:lnTo>
                      <a:pt x="1104" y="221"/>
                    </a:lnTo>
                    <a:lnTo>
                      <a:pt x="1237" y="80"/>
                    </a:lnTo>
                    <a:lnTo>
                      <a:pt x="1339" y="0"/>
                    </a:lnTo>
                    <a:lnTo>
                      <a:pt x="1528" y="65"/>
                    </a:lnTo>
                    <a:lnTo>
                      <a:pt x="1623" y="96"/>
                    </a:lnTo>
                    <a:lnTo>
                      <a:pt x="1623" y="153"/>
                    </a:lnTo>
                    <a:lnTo>
                      <a:pt x="1603" y="240"/>
                    </a:lnTo>
                    <a:lnTo>
                      <a:pt x="1566" y="324"/>
                    </a:lnTo>
                    <a:lnTo>
                      <a:pt x="1509" y="381"/>
                    </a:lnTo>
                    <a:lnTo>
                      <a:pt x="1509" y="381"/>
                    </a:lnTo>
                    <a:lnTo>
                      <a:pt x="1452" y="495"/>
                    </a:lnTo>
                    <a:lnTo>
                      <a:pt x="1475" y="576"/>
                    </a:lnTo>
                    <a:lnTo>
                      <a:pt x="1509" y="666"/>
                    </a:lnTo>
                    <a:lnTo>
                      <a:pt x="1566" y="724"/>
                    </a:lnTo>
                    <a:lnTo>
                      <a:pt x="1603" y="824"/>
                    </a:lnTo>
                    <a:lnTo>
                      <a:pt x="1623" y="895"/>
                    </a:lnTo>
                    <a:lnTo>
                      <a:pt x="1659" y="968"/>
                    </a:lnTo>
                    <a:lnTo>
                      <a:pt x="1680" y="1066"/>
                    </a:lnTo>
                    <a:lnTo>
                      <a:pt x="1699" y="1176"/>
                    </a:lnTo>
                    <a:lnTo>
                      <a:pt x="1680" y="1294"/>
                    </a:lnTo>
                    <a:lnTo>
                      <a:pt x="1635" y="1448"/>
                    </a:lnTo>
                    <a:lnTo>
                      <a:pt x="1509" y="1522"/>
                    </a:lnTo>
                    <a:lnTo>
                      <a:pt x="1299" y="1600"/>
                    </a:lnTo>
                    <a:lnTo>
                      <a:pt x="1203" y="1664"/>
                    </a:lnTo>
                    <a:lnTo>
                      <a:pt x="1067" y="1656"/>
                    </a:lnTo>
                    <a:lnTo>
                      <a:pt x="939" y="1579"/>
                    </a:lnTo>
                    <a:lnTo>
                      <a:pt x="767" y="1579"/>
                    </a:lnTo>
                    <a:lnTo>
                      <a:pt x="675" y="1504"/>
                    </a:lnTo>
                    <a:lnTo>
                      <a:pt x="596" y="1351"/>
                    </a:lnTo>
                    <a:lnTo>
                      <a:pt x="482" y="1408"/>
                    </a:lnTo>
                    <a:lnTo>
                      <a:pt x="368" y="1351"/>
                    </a:lnTo>
                    <a:lnTo>
                      <a:pt x="331" y="1288"/>
                    </a:lnTo>
                    <a:lnTo>
                      <a:pt x="323" y="1152"/>
                    </a:lnTo>
                    <a:lnTo>
                      <a:pt x="275" y="1008"/>
                    </a:lnTo>
                    <a:lnTo>
                      <a:pt x="275" y="896"/>
                    </a:lnTo>
                    <a:lnTo>
                      <a:pt x="227" y="744"/>
                    </a:lnTo>
                    <a:lnTo>
                      <a:pt x="179" y="600"/>
                    </a:lnTo>
                    <a:lnTo>
                      <a:pt x="0" y="297"/>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1" name="Freeform 88">
                <a:extLst>
                  <a:ext uri="{FF2B5EF4-FFF2-40B4-BE49-F238E27FC236}">
                    <a16:creationId xmlns:a16="http://schemas.microsoft.com/office/drawing/2014/main" id="{EF83E870-D1DC-674A-88EA-4D366B4F6300}"/>
                  </a:ext>
                </a:extLst>
              </p:cNvPr>
              <p:cNvSpPr>
                <a:spLocks/>
              </p:cNvSpPr>
              <p:nvPr/>
            </p:nvSpPr>
            <p:spPr bwMode="auto">
              <a:xfrm>
                <a:off x="2267739" y="3680249"/>
                <a:ext cx="220308" cy="336696"/>
              </a:xfrm>
              <a:custGeom>
                <a:avLst/>
                <a:gdLst>
                  <a:gd name="T0" fmla="*/ 472 w 895"/>
                  <a:gd name="T1" fmla="*/ 0 h 1545"/>
                  <a:gd name="T2" fmla="*/ 515 w 895"/>
                  <a:gd name="T3" fmla="*/ 48 h 1545"/>
                  <a:gd name="T4" fmla="*/ 584 w 895"/>
                  <a:gd name="T5" fmla="*/ 81 h 1545"/>
                  <a:gd name="T6" fmla="*/ 654 w 895"/>
                  <a:gd name="T7" fmla="*/ 164 h 1545"/>
                  <a:gd name="T8" fmla="*/ 660 w 895"/>
                  <a:gd name="T9" fmla="*/ 247 h 1545"/>
                  <a:gd name="T10" fmla="*/ 697 w 895"/>
                  <a:gd name="T11" fmla="*/ 337 h 1545"/>
                  <a:gd name="T12" fmla="*/ 731 w 895"/>
                  <a:gd name="T13" fmla="*/ 403 h 1545"/>
                  <a:gd name="T14" fmla="*/ 733 w 895"/>
                  <a:gd name="T15" fmla="*/ 490 h 1545"/>
                  <a:gd name="T16" fmla="*/ 775 w 895"/>
                  <a:gd name="T17" fmla="*/ 551 h 1545"/>
                  <a:gd name="T18" fmla="*/ 806 w 895"/>
                  <a:gd name="T19" fmla="*/ 642 h 1545"/>
                  <a:gd name="T20" fmla="*/ 818 w 895"/>
                  <a:gd name="T21" fmla="*/ 700 h 1545"/>
                  <a:gd name="T22" fmla="*/ 812 w 895"/>
                  <a:gd name="T23" fmla="*/ 774 h 1545"/>
                  <a:gd name="T24" fmla="*/ 818 w 895"/>
                  <a:gd name="T25" fmla="*/ 849 h 1545"/>
                  <a:gd name="T26" fmla="*/ 842 w 895"/>
                  <a:gd name="T27" fmla="*/ 968 h 1545"/>
                  <a:gd name="T28" fmla="*/ 895 w 895"/>
                  <a:gd name="T29" fmla="*/ 1059 h 1545"/>
                  <a:gd name="T30" fmla="*/ 878 w 895"/>
                  <a:gd name="T31" fmla="*/ 1156 h 1545"/>
                  <a:gd name="T32" fmla="*/ 860 w 895"/>
                  <a:gd name="T33" fmla="*/ 1239 h 1545"/>
                  <a:gd name="T34" fmla="*/ 860 w 895"/>
                  <a:gd name="T35" fmla="*/ 1308 h 1545"/>
                  <a:gd name="T36" fmla="*/ 800 w 895"/>
                  <a:gd name="T37" fmla="*/ 1336 h 1545"/>
                  <a:gd name="T38" fmla="*/ 703 w 895"/>
                  <a:gd name="T39" fmla="*/ 1320 h 1545"/>
                  <a:gd name="T40" fmla="*/ 600 w 895"/>
                  <a:gd name="T41" fmla="*/ 1315 h 1545"/>
                  <a:gd name="T42" fmla="*/ 516 w 895"/>
                  <a:gd name="T43" fmla="*/ 1343 h 1545"/>
                  <a:gd name="T44" fmla="*/ 442 w 895"/>
                  <a:gd name="T45" fmla="*/ 1378 h 1545"/>
                  <a:gd name="T46" fmla="*/ 394 w 895"/>
                  <a:gd name="T47" fmla="*/ 1398 h 1545"/>
                  <a:gd name="T48" fmla="*/ 299 w 895"/>
                  <a:gd name="T49" fmla="*/ 1442 h 1545"/>
                  <a:gd name="T50" fmla="*/ 224 w 895"/>
                  <a:gd name="T51" fmla="*/ 1489 h 1545"/>
                  <a:gd name="T52" fmla="*/ 164 w 895"/>
                  <a:gd name="T53" fmla="*/ 1530 h 1545"/>
                  <a:gd name="T54" fmla="*/ 55 w 895"/>
                  <a:gd name="T55" fmla="*/ 1545 h 1545"/>
                  <a:gd name="T56" fmla="*/ 6 w 895"/>
                  <a:gd name="T57" fmla="*/ 1379 h 1545"/>
                  <a:gd name="T58" fmla="*/ 42 w 895"/>
                  <a:gd name="T59" fmla="*/ 1228 h 1545"/>
                  <a:gd name="T60" fmla="*/ 175 w 895"/>
                  <a:gd name="T61" fmla="*/ 1072 h 1545"/>
                  <a:gd name="T62" fmla="*/ 188 w 895"/>
                  <a:gd name="T63" fmla="*/ 903 h 1545"/>
                  <a:gd name="T64" fmla="*/ 168 w 895"/>
                  <a:gd name="T65" fmla="*/ 741 h 1545"/>
                  <a:gd name="T66" fmla="*/ 0 w 895"/>
                  <a:gd name="T67" fmla="*/ 547 h 1545"/>
                  <a:gd name="T68" fmla="*/ 65 w 895"/>
                  <a:gd name="T69" fmla="*/ 463 h 1545"/>
                  <a:gd name="T70" fmla="*/ 120 w 895"/>
                  <a:gd name="T71" fmla="*/ 425 h 1545"/>
                  <a:gd name="T72" fmla="*/ 168 w 895"/>
                  <a:gd name="T73" fmla="*/ 346 h 1545"/>
                  <a:gd name="T74" fmla="*/ 251 w 895"/>
                  <a:gd name="T75" fmla="*/ 251 h 1545"/>
                  <a:gd name="T76" fmla="*/ 350 w 895"/>
                  <a:gd name="T77" fmla="*/ 130 h 1545"/>
                  <a:gd name="T78" fmla="*/ 472 w 895"/>
                  <a:gd name="T79"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95" h="1545">
                    <a:moveTo>
                      <a:pt x="472" y="0"/>
                    </a:moveTo>
                    <a:lnTo>
                      <a:pt x="515" y="48"/>
                    </a:lnTo>
                    <a:lnTo>
                      <a:pt x="584" y="81"/>
                    </a:lnTo>
                    <a:lnTo>
                      <a:pt x="654" y="164"/>
                    </a:lnTo>
                    <a:lnTo>
                      <a:pt x="660" y="247"/>
                    </a:lnTo>
                    <a:lnTo>
                      <a:pt x="697" y="337"/>
                    </a:lnTo>
                    <a:lnTo>
                      <a:pt x="731" y="403"/>
                    </a:lnTo>
                    <a:lnTo>
                      <a:pt x="733" y="490"/>
                    </a:lnTo>
                    <a:lnTo>
                      <a:pt x="775" y="551"/>
                    </a:lnTo>
                    <a:lnTo>
                      <a:pt x="806" y="642"/>
                    </a:lnTo>
                    <a:lnTo>
                      <a:pt x="818" y="700"/>
                    </a:lnTo>
                    <a:lnTo>
                      <a:pt x="812" y="774"/>
                    </a:lnTo>
                    <a:lnTo>
                      <a:pt x="818" y="849"/>
                    </a:lnTo>
                    <a:lnTo>
                      <a:pt x="842" y="968"/>
                    </a:lnTo>
                    <a:lnTo>
                      <a:pt x="895" y="1059"/>
                    </a:lnTo>
                    <a:lnTo>
                      <a:pt x="878" y="1156"/>
                    </a:lnTo>
                    <a:lnTo>
                      <a:pt x="860" y="1239"/>
                    </a:lnTo>
                    <a:lnTo>
                      <a:pt x="860" y="1308"/>
                    </a:lnTo>
                    <a:lnTo>
                      <a:pt x="800" y="1336"/>
                    </a:lnTo>
                    <a:lnTo>
                      <a:pt x="703" y="1320"/>
                    </a:lnTo>
                    <a:lnTo>
                      <a:pt x="600" y="1315"/>
                    </a:lnTo>
                    <a:lnTo>
                      <a:pt x="516" y="1343"/>
                    </a:lnTo>
                    <a:lnTo>
                      <a:pt x="442" y="1378"/>
                    </a:lnTo>
                    <a:lnTo>
                      <a:pt x="394" y="1398"/>
                    </a:lnTo>
                    <a:lnTo>
                      <a:pt x="299" y="1442"/>
                    </a:lnTo>
                    <a:lnTo>
                      <a:pt x="224" y="1489"/>
                    </a:lnTo>
                    <a:lnTo>
                      <a:pt x="164" y="1530"/>
                    </a:lnTo>
                    <a:lnTo>
                      <a:pt x="55" y="1545"/>
                    </a:lnTo>
                    <a:lnTo>
                      <a:pt x="6" y="1379"/>
                    </a:lnTo>
                    <a:lnTo>
                      <a:pt x="42" y="1228"/>
                    </a:lnTo>
                    <a:lnTo>
                      <a:pt x="175" y="1072"/>
                    </a:lnTo>
                    <a:lnTo>
                      <a:pt x="188" y="903"/>
                    </a:lnTo>
                    <a:lnTo>
                      <a:pt x="168" y="741"/>
                    </a:lnTo>
                    <a:lnTo>
                      <a:pt x="0" y="547"/>
                    </a:lnTo>
                    <a:lnTo>
                      <a:pt x="65" y="463"/>
                    </a:lnTo>
                    <a:lnTo>
                      <a:pt x="120" y="425"/>
                    </a:lnTo>
                    <a:lnTo>
                      <a:pt x="168" y="346"/>
                    </a:lnTo>
                    <a:lnTo>
                      <a:pt x="251" y="251"/>
                    </a:lnTo>
                    <a:lnTo>
                      <a:pt x="350" y="130"/>
                    </a:lnTo>
                    <a:lnTo>
                      <a:pt x="472"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2" name="Freeform 89">
                <a:extLst>
                  <a:ext uri="{FF2B5EF4-FFF2-40B4-BE49-F238E27FC236}">
                    <a16:creationId xmlns:a16="http://schemas.microsoft.com/office/drawing/2014/main" id="{11BBCFA3-9E1F-BD4A-8702-3E62DC17BD8B}"/>
                  </a:ext>
                </a:extLst>
              </p:cNvPr>
              <p:cNvSpPr>
                <a:spLocks/>
              </p:cNvSpPr>
              <p:nvPr/>
            </p:nvSpPr>
            <p:spPr bwMode="auto">
              <a:xfrm>
                <a:off x="2411738" y="3609423"/>
                <a:ext cx="219078" cy="336696"/>
              </a:xfrm>
              <a:custGeom>
                <a:avLst/>
                <a:gdLst>
                  <a:gd name="T0" fmla="*/ 503 w 890"/>
                  <a:gd name="T1" fmla="*/ 0 h 1545"/>
                  <a:gd name="T2" fmla="*/ 557 w 890"/>
                  <a:gd name="T3" fmla="*/ 137 h 1545"/>
                  <a:gd name="T4" fmla="*/ 577 w 890"/>
                  <a:gd name="T5" fmla="*/ 235 h 1545"/>
                  <a:gd name="T6" fmla="*/ 656 w 890"/>
                  <a:gd name="T7" fmla="*/ 230 h 1545"/>
                  <a:gd name="T8" fmla="*/ 751 w 890"/>
                  <a:gd name="T9" fmla="*/ 193 h 1545"/>
                  <a:gd name="T10" fmla="*/ 835 w 890"/>
                  <a:gd name="T11" fmla="*/ 238 h 1545"/>
                  <a:gd name="T12" fmla="*/ 890 w 890"/>
                  <a:gd name="T13" fmla="*/ 327 h 1545"/>
                  <a:gd name="T14" fmla="*/ 890 w 890"/>
                  <a:gd name="T15" fmla="*/ 475 h 1545"/>
                  <a:gd name="T16" fmla="*/ 846 w 890"/>
                  <a:gd name="T17" fmla="*/ 582 h 1545"/>
                  <a:gd name="T18" fmla="*/ 846 w 890"/>
                  <a:gd name="T19" fmla="*/ 645 h 1545"/>
                  <a:gd name="T20" fmla="*/ 861 w 890"/>
                  <a:gd name="T21" fmla="*/ 739 h 1545"/>
                  <a:gd name="T22" fmla="*/ 835 w 890"/>
                  <a:gd name="T23" fmla="*/ 801 h 1545"/>
                  <a:gd name="T24" fmla="*/ 835 w 890"/>
                  <a:gd name="T25" fmla="*/ 850 h 1545"/>
                  <a:gd name="T26" fmla="*/ 835 w 890"/>
                  <a:gd name="T27" fmla="*/ 900 h 1545"/>
                  <a:gd name="T28" fmla="*/ 835 w 890"/>
                  <a:gd name="T29" fmla="*/ 950 h 1545"/>
                  <a:gd name="T30" fmla="*/ 835 w 890"/>
                  <a:gd name="T31" fmla="*/ 950 h 1545"/>
                  <a:gd name="T32" fmla="*/ 835 w 890"/>
                  <a:gd name="T33" fmla="*/ 999 h 1545"/>
                  <a:gd name="T34" fmla="*/ 806 w 890"/>
                  <a:gd name="T35" fmla="*/ 1089 h 1545"/>
                  <a:gd name="T36" fmla="*/ 749 w 890"/>
                  <a:gd name="T37" fmla="*/ 1198 h 1545"/>
                  <a:gd name="T38" fmla="*/ 737 w 890"/>
                  <a:gd name="T39" fmla="*/ 1272 h 1545"/>
                  <a:gd name="T40" fmla="*/ 723 w 890"/>
                  <a:gd name="T41" fmla="*/ 1343 h 1545"/>
                  <a:gd name="T42" fmla="*/ 702 w 890"/>
                  <a:gd name="T43" fmla="*/ 1407 h 1545"/>
                  <a:gd name="T44" fmla="*/ 647 w 890"/>
                  <a:gd name="T45" fmla="*/ 1462 h 1545"/>
                  <a:gd name="T46" fmla="*/ 577 w 890"/>
                  <a:gd name="T47" fmla="*/ 1495 h 1545"/>
                  <a:gd name="T48" fmla="*/ 491 w 890"/>
                  <a:gd name="T49" fmla="*/ 1545 h 1545"/>
                  <a:gd name="T50" fmla="*/ 361 w 890"/>
                  <a:gd name="T51" fmla="*/ 1495 h 1545"/>
                  <a:gd name="T52" fmla="*/ 308 w 890"/>
                  <a:gd name="T53" fmla="*/ 1381 h 1545"/>
                  <a:gd name="T54" fmla="*/ 256 w 890"/>
                  <a:gd name="T55" fmla="*/ 1293 h 1545"/>
                  <a:gd name="T56" fmla="*/ 232 w 890"/>
                  <a:gd name="T57" fmla="*/ 1173 h 1545"/>
                  <a:gd name="T58" fmla="*/ 224 w 890"/>
                  <a:gd name="T59" fmla="*/ 1099 h 1545"/>
                  <a:gd name="T60" fmla="*/ 232 w 890"/>
                  <a:gd name="T61" fmla="*/ 1026 h 1545"/>
                  <a:gd name="T62" fmla="*/ 222 w 890"/>
                  <a:gd name="T63" fmla="*/ 971 h 1545"/>
                  <a:gd name="T64" fmla="*/ 190 w 890"/>
                  <a:gd name="T65" fmla="*/ 876 h 1545"/>
                  <a:gd name="T66" fmla="*/ 147 w 890"/>
                  <a:gd name="T67" fmla="*/ 815 h 1545"/>
                  <a:gd name="T68" fmla="*/ 146 w 890"/>
                  <a:gd name="T69" fmla="*/ 726 h 1545"/>
                  <a:gd name="T70" fmla="*/ 114 w 890"/>
                  <a:gd name="T71" fmla="*/ 666 h 1545"/>
                  <a:gd name="T72" fmla="*/ 75 w 890"/>
                  <a:gd name="T73" fmla="*/ 570 h 1545"/>
                  <a:gd name="T74" fmla="*/ 69 w 890"/>
                  <a:gd name="T75" fmla="*/ 487 h 1545"/>
                  <a:gd name="T76" fmla="*/ 0 w 890"/>
                  <a:gd name="T77" fmla="*/ 403 h 1545"/>
                  <a:gd name="T78" fmla="*/ 105 w 890"/>
                  <a:gd name="T79" fmla="*/ 321 h 1545"/>
                  <a:gd name="T80" fmla="*/ 275 w 890"/>
                  <a:gd name="T81" fmla="*/ 121 h 1545"/>
                  <a:gd name="T82" fmla="*/ 396 w 890"/>
                  <a:gd name="T83" fmla="*/ 40 h 1545"/>
                  <a:gd name="T84" fmla="*/ 503 w 890"/>
                  <a:gd name="T8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90" h="1545">
                    <a:moveTo>
                      <a:pt x="503" y="0"/>
                    </a:moveTo>
                    <a:lnTo>
                      <a:pt x="557" y="137"/>
                    </a:lnTo>
                    <a:lnTo>
                      <a:pt x="577" y="235"/>
                    </a:lnTo>
                    <a:lnTo>
                      <a:pt x="656" y="230"/>
                    </a:lnTo>
                    <a:lnTo>
                      <a:pt x="751" y="193"/>
                    </a:lnTo>
                    <a:lnTo>
                      <a:pt x="835" y="238"/>
                    </a:lnTo>
                    <a:lnTo>
                      <a:pt x="890" y="327"/>
                    </a:lnTo>
                    <a:lnTo>
                      <a:pt x="890" y="475"/>
                    </a:lnTo>
                    <a:lnTo>
                      <a:pt x="846" y="582"/>
                    </a:lnTo>
                    <a:lnTo>
                      <a:pt x="846" y="645"/>
                    </a:lnTo>
                    <a:lnTo>
                      <a:pt x="861" y="739"/>
                    </a:lnTo>
                    <a:lnTo>
                      <a:pt x="835" y="801"/>
                    </a:lnTo>
                    <a:lnTo>
                      <a:pt x="835" y="850"/>
                    </a:lnTo>
                    <a:lnTo>
                      <a:pt x="835" y="900"/>
                    </a:lnTo>
                    <a:lnTo>
                      <a:pt x="835" y="950"/>
                    </a:lnTo>
                    <a:lnTo>
                      <a:pt x="835" y="950"/>
                    </a:lnTo>
                    <a:lnTo>
                      <a:pt x="835" y="999"/>
                    </a:lnTo>
                    <a:lnTo>
                      <a:pt x="806" y="1089"/>
                    </a:lnTo>
                    <a:lnTo>
                      <a:pt x="749" y="1198"/>
                    </a:lnTo>
                    <a:lnTo>
                      <a:pt x="737" y="1272"/>
                    </a:lnTo>
                    <a:lnTo>
                      <a:pt x="723" y="1343"/>
                    </a:lnTo>
                    <a:lnTo>
                      <a:pt x="702" y="1407"/>
                    </a:lnTo>
                    <a:lnTo>
                      <a:pt x="647" y="1462"/>
                    </a:lnTo>
                    <a:lnTo>
                      <a:pt x="577" y="1495"/>
                    </a:lnTo>
                    <a:lnTo>
                      <a:pt x="491" y="1545"/>
                    </a:lnTo>
                    <a:lnTo>
                      <a:pt x="361" y="1495"/>
                    </a:lnTo>
                    <a:lnTo>
                      <a:pt x="308" y="1381"/>
                    </a:lnTo>
                    <a:lnTo>
                      <a:pt x="256" y="1293"/>
                    </a:lnTo>
                    <a:lnTo>
                      <a:pt x="232" y="1173"/>
                    </a:lnTo>
                    <a:lnTo>
                      <a:pt x="224" y="1099"/>
                    </a:lnTo>
                    <a:lnTo>
                      <a:pt x="232" y="1026"/>
                    </a:lnTo>
                    <a:lnTo>
                      <a:pt x="222" y="971"/>
                    </a:lnTo>
                    <a:lnTo>
                      <a:pt x="190" y="876"/>
                    </a:lnTo>
                    <a:lnTo>
                      <a:pt x="147" y="815"/>
                    </a:lnTo>
                    <a:lnTo>
                      <a:pt x="146" y="726"/>
                    </a:lnTo>
                    <a:lnTo>
                      <a:pt x="114" y="666"/>
                    </a:lnTo>
                    <a:lnTo>
                      <a:pt x="75" y="570"/>
                    </a:lnTo>
                    <a:lnTo>
                      <a:pt x="69" y="487"/>
                    </a:lnTo>
                    <a:lnTo>
                      <a:pt x="0" y="403"/>
                    </a:lnTo>
                    <a:lnTo>
                      <a:pt x="105" y="321"/>
                    </a:lnTo>
                    <a:lnTo>
                      <a:pt x="275" y="121"/>
                    </a:lnTo>
                    <a:lnTo>
                      <a:pt x="396" y="40"/>
                    </a:lnTo>
                    <a:lnTo>
                      <a:pt x="503" y="0"/>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3" name="Freeform 90">
                <a:extLst>
                  <a:ext uri="{FF2B5EF4-FFF2-40B4-BE49-F238E27FC236}">
                    <a16:creationId xmlns:a16="http://schemas.microsoft.com/office/drawing/2014/main" id="{662D08B5-6676-EA45-80D5-747A4F9D95FF}"/>
                  </a:ext>
                </a:extLst>
              </p:cNvPr>
              <p:cNvSpPr>
                <a:spLocks/>
              </p:cNvSpPr>
              <p:nvPr/>
            </p:nvSpPr>
            <p:spPr bwMode="auto">
              <a:xfrm>
                <a:off x="2531125" y="3700952"/>
                <a:ext cx="305232" cy="335607"/>
              </a:xfrm>
              <a:custGeom>
                <a:avLst/>
                <a:gdLst>
                  <a:gd name="T0" fmla="*/ 845 w 1240"/>
                  <a:gd name="T1" fmla="*/ 0 h 1538"/>
                  <a:gd name="T2" fmla="*/ 932 w 1240"/>
                  <a:gd name="T3" fmla="*/ 4 h 1538"/>
                  <a:gd name="T4" fmla="*/ 1060 w 1240"/>
                  <a:gd name="T5" fmla="*/ 155 h 1538"/>
                  <a:gd name="T6" fmla="*/ 1046 w 1240"/>
                  <a:gd name="T7" fmla="*/ 256 h 1538"/>
                  <a:gd name="T8" fmla="*/ 1023 w 1240"/>
                  <a:gd name="T9" fmla="*/ 328 h 1538"/>
                  <a:gd name="T10" fmla="*/ 1110 w 1240"/>
                  <a:gd name="T11" fmla="*/ 379 h 1538"/>
                  <a:gd name="T12" fmla="*/ 1204 w 1240"/>
                  <a:gd name="T13" fmla="*/ 469 h 1538"/>
                  <a:gd name="T14" fmla="*/ 1240 w 1240"/>
                  <a:gd name="T15" fmla="*/ 579 h 1538"/>
                  <a:gd name="T16" fmla="*/ 1239 w 1240"/>
                  <a:gd name="T17" fmla="*/ 674 h 1538"/>
                  <a:gd name="T18" fmla="*/ 1185 w 1240"/>
                  <a:gd name="T19" fmla="*/ 743 h 1538"/>
                  <a:gd name="T20" fmla="*/ 1101 w 1240"/>
                  <a:gd name="T21" fmla="*/ 778 h 1538"/>
                  <a:gd name="T22" fmla="*/ 1024 w 1240"/>
                  <a:gd name="T23" fmla="*/ 824 h 1538"/>
                  <a:gd name="T24" fmla="*/ 977 w 1240"/>
                  <a:gd name="T25" fmla="*/ 894 h 1538"/>
                  <a:gd name="T26" fmla="*/ 954 w 1240"/>
                  <a:gd name="T27" fmla="*/ 953 h 1538"/>
                  <a:gd name="T28" fmla="*/ 935 w 1240"/>
                  <a:gd name="T29" fmla="*/ 1075 h 1538"/>
                  <a:gd name="T30" fmla="*/ 882 w 1240"/>
                  <a:gd name="T31" fmla="*/ 1159 h 1538"/>
                  <a:gd name="T32" fmla="*/ 792 w 1240"/>
                  <a:gd name="T33" fmla="*/ 1180 h 1538"/>
                  <a:gd name="T34" fmla="*/ 722 w 1240"/>
                  <a:gd name="T35" fmla="*/ 1225 h 1538"/>
                  <a:gd name="T36" fmla="*/ 634 w 1240"/>
                  <a:gd name="T37" fmla="*/ 1225 h 1538"/>
                  <a:gd name="T38" fmla="*/ 601 w 1240"/>
                  <a:gd name="T39" fmla="*/ 1268 h 1538"/>
                  <a:gd name="T40" fmla="*/ 548 w 1240"/>
                  <a:gd name="T41" fmla="*/ 1320 h 1538"/>
                  <a:gd name="T42" fmla="*/ 549 w 1240"/>
                  <a:gd name="T43" fmla="*/ 1421 h 1538"/>
                  <a:gd name="T44" fmla="*/ 572 w 1240"/>
                  <a:gd name="T45" fmla="*/ 1500 h 1538"/>
                  <a:gd name="T46" fmla="*/ 506 w 1240"/>
                  <a:gd name="T47" fmla="*/ 1534 h 1538"/>
                  <a:gd name="T48" fmla="*/ 329 w 1240"/>
                  <a:gd name="T49" fmla="*/ 1538 h 1538"/>
                  <a:gd name="T50" fmla="*/ 208 w 1240"/>
                  <a:gd name="T51" fmla="*/ 1513 h 1538"/>
                  <a:gd name="T52" fmla="*/ 132 w 1240"/>
                  <a:gd name="T53" fmla="*/ 1465 h 1538"/>
                  <a:gd name="T54" fmla="*/ 70 w 1240"/>
                  <a:gd name="T55" fmla="*/ 1389 h 1538"/>
                  <a:gd name="T56" fmla="*/ 14 w 1240"/>
                  <a:gd name="T57" fmla="*/ 1298 h 1538"/>
                  <a:gd name="T58" fmla="*/ 0 w 1240"/>
                  <a:gd name="T59" fmla="*/ 1187 h 1538"/>
                  <a:gd name="T60" fmla="*/ 1 w 1240"/>
                  <a:gd name="T61" fmla="*/ 1124 h 1538"/>
                  <a:gd name="T62" fmla="*/ 83 w 1240"/>
                  <a:gd name="T63" fmla="*/ 1078 h 1538"/>
                  <a:gd name="T64" fmla="*/ 167 w 1240"/>
                  <a:gd name="T65" fmla="*/ 1036 h 1538"/>
                  <a:gd name="T66" fmla="*/ 222 w 1240"/>
                  <a:gd name="T67" fmla="*/ 979 h 1538"/>
                  <a:gd name="T68" fmla="*/ 248 w 1240"/>
                  <a:gd name="T69" fmla="*/ 866 h 1538"/>
                  <a:gd name="T70" fmla="*/ 262 w 1240"/>
                  <a:gd name="T71" fmla="*/ 785 h 1538"/>
                  <a:gd name="T72" fmla="*/ 326 w 1240"/>
                  <a:gd name="T73" fmla="*/ 660 h 1538"/>
                  <a:gd name="T74" fmla="*/ 352 w 1240"/>
                  <a:gd name="T75" fmla="*/ 575 h 1538"/>
                  <a:gd name="T76" fmla="*/ 349 w 1240"/>
                  <a:gd name="T77" fmla="*/ 380 h 1538"/>
                  <a:gd name="T78" fmla="*/ 374 w 1240"/>
                  <a:gd name="T79" fmla="*/ 317 h 1538"/>
                  <a:gd name="T80" fmla="*/ 528 w 1240"/>
                  <a:gd name="T81" fmla="*/ 353 h 1538"/>
                  <a:gd name="T82" fmla="*/ 570 w 1240"/>
                  <a:gd name="T83" fmla="*/ 301 h 1538"/>
                  <a:gd name="T84" fmla="*/ 615 w 1240"/>
                  <a:gd name="T85" fmla="*/ 188 h 1538"/>
                  <a:gd name="T86" fmla="*/ 658 w 1240"/>
                  <a:gd name="T87" fmla="*/ 143 h 1538"/>
                  <a:gd name="T88" fmla="*/ 717 w 1240"/>
                  <a:gd name="T89" fmla="*/ 96 h 1538"/>
                  <a:gd name="T90" fmla="*/ 796 w 1240"/>
                  <a:gd name="T91" fmla="*/ 53 h 1538"/>
                  <a:gd name="T92" fmla="*/ 845 w 1240"/>
                  <a:gd name="T93"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0" h="1538">
                    <a:moveTo>
                      <a:pt x="845" y="0"/>
                    </a:moveTo>
                    <a:lnTo>
                      <a:pt x="932" y="4"/>
                    </a:lnTo>
                    <a:lnTo>
                      <a:pt x="1060" y="155"/>
                    </a:lnTo>
                    <a:lnTo>
                      <a:pt x="1046" y="256"/>
                    </a:lnTo>
                    <a:lnTo>
                      <a:pt x="1023" y="328"/>
                    </a:lnTo>
                    <a:lnTo>
                      <a:pt x="1110" y="379"/>
                    </a:lnTo>
                    <a:lnTo>
                      <a:pt x="1204" y="469"/>
                    </a:lnTo>
                    <a:lnTo>
                      <a:pt x="1240" y="579"/>
                    </a:lnTo>
                    <a:lnTo>
                      <a:pt x="1239" y="674"/>
                    </a:lnTo>
                    <a:lnTo>
                      <a:pt x="1185" y="743"/>
                    </a:lnTo>
                    <a:lnTo>
                      <a:pt x="1101" y="778"/>
                    </a:lnTo>
                    <a:lnTo>
                      <a:pt x="1024" y="824"/>
                    </a:lnTo>
                    <a:lnTo>
                      <a:pt x="977" y="894"/>
                    </a:lnTo>
                    <a:lnTo>
                      <a:pt x="954" y="953"/>
                    </a:lnTo>
                    <a:lnTo>
                      <a:pt x="935" y="1075"/>
                    </a:lnTo>
                    <a:lnTo>
                      <a:pt x="882" y="1159"/>
                    </a:lnTo>
                    <a:lnTo>
                      <a:pt x="792" y="1180"/>
                    </a:lnTo>
                    <a:lnTo>
                      <a:pt x="722" y="1225"/>
                    </a:lnTo>
                    <a:lnTo>
                      <a:pt x="634" y="1225"/>
                    </a:lnTo>
                    <a:lnTo>
                      <a:pt x="601" y="1268"/>
                    </a:lnTo>
                    <a:lnTo>
                      <a:pt x="548" y="1320"/>
                    </a:lnTo>
                    <a:lnTo>
                      <a:pt x="549" y="1421"/>
                    </a:lnTo>
                    <a:lnTo>
                      <a:pt x="572" y="1500"/>
                    </a:lnTo>
                    <a:lnTo>
                      <a:pt x="506" y="1534"/>
                    </a:lnTo>
                    <a:lnTo>
                      <a:pt x="329" y="1538"/>
                    </a:lnTo>
                    <a:lnTo>
                      <a:pt x="208" y="1513"/>
                    </a:lnTo>
                    <a:lnTo>
                      <a:pt x="132" y="1465"/>
                    </a:lnTo>
                    <a:lnTo>
                      <a:pt x="70" y="1389"/>
                    </a:lnTo>
                    <a:lnTo>
                      <a:pt x="14" y="1298"/>
                    </a:lnTo>
                    <a:lnTo>
                      <a:pt x="0" y="1187"/>
                    </a:lnTo>
                    <a:lnTo>
                      <a:pt x="1" y="1124"/>
                    </a:lnTo>
                    <a:lnTo>
                      <a:pt x="83" y="1078"/>
                    </a:lnTo>
                    <a:lnTo>
                      <a:pt x="167" y="1036"/>
                    </a:lnTo>
                    <a:lnTo>
                      <a:pt x="222" y="979"/>
                    </a:lnTo>
                    <a:lnTo>
                      <a:pt x="248" y="866"/>
                    </a:lnTo>
                    <a:lnTo>
                      <a:pt x="262" y="785"/>
                    </a:lnTo>
                    <a:lnTo>
                      <a:pt x="326" y="660"/>
                    </a:lnTo>
                    <a:lnTo>
                      <a:pt x="352" y="575"/>
                    </a:lnTo>
                    <a:lnTo>
                      <a:pt x="349" y="380"/>
                    </a:lnTo>
                    <a:lnTo>
                      <a:pt x="374" y="317"/>
                    </a:lnTo>
                    <a:lnTo>
                      <a:pt x="528" y="353"/>
                    </a:lnTo>
                    <a:lnTo>
                      <a:pt x="570" y="301"/>
                    </a:lnTo>
                    <a:lnTo>
                      <a:pt x="615" y="188"/>
                    </a:lnTo>
                    <a:lnTo>
                      <a:pt x="658" y="143"/>
                    </a:lnTo>
                    <a:lnTo>
                      <a:pt x="717" y="96"/>
                    </a:lnTo>
                    <a:lnTo>
                      <a:pt x="796" y="53"/>
                    </a:lnTo>
                    <a:lnTo>
                      <a:pt x="845" y="0"/>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4" name="Freeform 91">
                <a:extLst>
                  <a:ext uri="{FF2B5EF4-FFF2-40B4-BE49-F238E27FC236}">
                    <a16:creationId xmlns:a16="http://schemas.microsoft.com/office/drawing/2014/main" id="{812BEB2F-7040-0646-94E5-403FD541540B}"/>
                  </a:ext>
                </a:extLst>
              </p:cNvPr>
              <p:cNvSpPr>
                <a:spLocks/>
              </p:cNvSpPr>
              <p:nvPr/>
            </p:nvSpPr>
            <p:spPr bwMode="auto">
              <a:xfrm>
                <a:off x="2257892" y="3964644"/>
                <a:ext cx="242462" cy="223375"/>
              </a:xfrm>
              <a:custGeom>
                <a:avLst/>
                <a:gdLst>
                  <a:gd name="T0" fmla="*/ 342 w 985"/>
                  <a:gd name="T1" fmla="*/ 132 h 1025"/>
                  <a:gd name="T2" fmla="*/ 469 w 985"/>
                  <a:gd name="T3" fmla="*/ 76 h 1025"/>
                  <a:gd name="T4" fmla="*/ 559 w 985"/>
                  <a:gd name="T5" fmla="*/ 36 h 1025"/>
                  <a:gd name="T6" fmla="*/ 637 w 985"/>
                  <a:gd name="T7" fmla="*/ 12 h 1025"/>
                  <a:gd name="T8" fmla="*/ 740 w 985"/>
                  <a:gd name="T9" fmla="*/ 14 h 1025"/>
                  <a:gd name="T10" fmla="*/ 840 w 985"/>
                  <a:gd name="T11" fmla="*/ 28 h 1025"/>
                  <a:gd name="T12" fmla="*/ 900 w 985"/>
                  <a:gd name="T13" fmla="*/ 0 h 1025"/>
                  <a:gd name="T14" fmla="*/ 899 w 985"/>
                  <a:gd name="T15" fmla="*/ 76 h 1025"/>
                  <a:gd name="T16" fmla="*/ 901 w 985"/>
                  <a:gd name="T17" fmla="*/ 130 h 1025"/>
                  <a:gd name="T18" fmla="*/ 942 w 985"/>
                  <a:gd name="T19" fmla="*/ 209 h 1025"/>
                  <a:gd name="T20" fmla="*/ 985 w 985"/>
                  <a:gd name="T21" fmla="*/ 274 h 1025"/>
                  <a:gd name="T22" fmla="*/ 962 w 985"/>
                  <a:gd name="T23" fmla="*/ 375 h 1025"/>
                  <a:gd name="T24" fmla="*/ 928 w 985"/>
                  <a:gd name="T25" fmla="*/ 455 h 1025"/>
                  <a:gd name="T26" fmla="*/ 942 w 985"/>
                  <a:gd name="T27" fmla="*/ 521 h 1025"/>
                  <a:gd name="T28" fmla="*/ 949 w 985"/>
                  <a:gd name="T29" fmla="*/ 629 h 1025"/>
                  <a:gd name="T30" fmla="*/ 942 w 985"/>
                  <a:gd name="T31" fmla="*/ 692 h 1025"/>
                  <a:gd name="T32" fmla="*/ 899 w 985"/>
                  <a:gd name="T33" fmla="*/ 718 h 1025"/>
                  <a:gd name="T34" fmla="*/ 839 w 985"/>
                  <a:gd name="T35" fmla="*/ 795 h 1025"/>
                  <a:gd name="T36" fmla="*/ 813 w 985"/>
                  <a:gd name="T37" fmla="*/ 866 h 1025"/>
                  <a:gd name="T38" fmla="*/ 770 w 985"/>
                  <a:gd name="T39" fmla="*/ 916 h 1025"/>
                  <a:gd name="T40" fmla="*/ 727 w 985"/>
                  <a:gd name="T41" fmla="*/ 1015 h 1025"/>
                  <a:gd name="T42" fmla="*/ 666 w 985"/>
                  <a:gd name="T43" fmla="*/ 1025 h 1025"/>
                  <a:gd name="T44" fmla="*/ 570 w 985"/>
                  <a:gd name="T45" fmla="*/ 1017 h 1025"/>
                  <a:gd name="T46" fmla="*/ 512 w 985"/>
                  <a:gd name="T47" fmla="*/ 1015 h 1025"/>
                  <a:gd name="T48" fmla="*/ 469 w 985"/>
                  <a:gd name="T49" fmla="*/ 965 h 1025"/>
                  <a:gd name="T50" fmla="*/ 426 w 985"/>
                  <a:gd name="T51" fmla="*/ 965 h 1025"/>
                  <a:gd name="T52" fmla="*/ 383 w 985"/>
                  <a:gd name="T53" fmla="*/ 965 h 1025"/>
                  <a:gd name="T54" fmla="*/ 316 w 985"/>
                  <a:gd name="T55" fmla="*/ 942 h 1025"/>
                  <a:gd name="T56" fmla="*/ 254 w 985"/>
                  <a:gd name="T57" fmla="*/ 916 h 1025"/>
                  <a:gd name="T58" fmla="*/ 211 w 985"/>
                  <a:gd name="T59" fmla="*/ 866 h 1025"/>
                  <a:gd name="T60" fmla="*/ 211 w 985"/>
                  <a:gd name="T61" fmla="*/ 768 h 1025"/>
                  <a:gd name="T62" fmla="*/ 211 w 985"/>
                  <a:gd name="T63" fmla="*/ 669 h 1025"/>
                  <a:gd name="T64" fmla="*/ 150 w 985"/>
                  <a:gd name="T65" fmla="*/ 581 h 1025"/>
                  <a:gd name="T66" fmla="*/ 81 w 985"/>
                  <a:gd name="T67" fmla="*/ 605 h 1025"/>
                  <a:gd name="T68" fmla="*/ 0 w 985"/>
                  <a:gd name="T69" fmla="*/ 563 h 1025"/>
                  <a:gd name="T70" fmla="*/ 56 w 985"/>
                  <a:gd name="T71" fmla="*/ 451 h 1025"/>
                  <a:gd name="T72" fmla="*/ 99 w 985"/>
                  <a:gd name="T73" fmla="*/ 237 h 1025"/>
                  <a:gd name="T74" fmla="*/ 205 w 985"/>
                  <a:gd name="T75" fmla="*/ 222 h 1025"/>
                  <a:gd name="T76" fmla="*/ 342 w 985"/>
                  <a:gd name="T77" fmla="*/ 132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5" h="1025">
                    <a:moveTo>
                      <a:pt x="342" y="132"/>
                    </a:moveTo>
                    <a:lnTo>
                      <a:pt x="469" y="76"/>
                    </a:lnTo>
                    <a:lnTo>
                      <a:pt x="559" y="36"/>
                    </a:lnTo>
                    <a:lnTo>
                      <a:pt x="637" y="12"/>
                    </a:lnTo>
                    <a:lnTo>
                      <a:pt x="740" y="14"/>
                    </a:lnTo>
                    <a:lnTo>
                      <a:pt x="840" y="28"/>
                    </a:lnTo>
                    <a:lnTo>
                      <a:pt x="900" y="0"/>
                    </a:lnTo>
                    <a:lnTo>
                      <a:pt x="899" y="76"/>
                    </a:lnTo>
                    <a:lnTo>
                      <a:pt x="901" y="130"/>
                    </a:lnTo>
                    <a:lnTo>
                      <a:pt x="942" y="209"/>
                    </a:lnTo>
                    <a:lnTo>
                      <a:pt x="985" y="274"/>
                    </a:lnTo>
                    <a:lnTo>
                      <a:pt x="962" y="375"/>
                    </a:lnTo>
                    <a:lnTo>
                      <a:pt x="928" y="455"/>
                    </a:lnTo>
                    <a:lnTo>
                      <a:pt x="942" y="521"/>
                    </a:lnTo>
                    <a:lnTo>
                      <a:pt x="949" y="629"/>
                    </a:lnTo>
                    <a:lnTo>
                      <a:pt x="942" y="692"/>
                    </a:lnTo>
                    <a:lnTo>
                      <a:pt x="899" y="718"/>
                    </a:lnTo>
                    <a:lnTo>
                      <a:pt x="839" y="795"/>
                    </a:lnTo>
                    <a:lnTo>
                      <a:pt x="813" y="866"/>
                    </a:lnTo>
                    <a:lnTo>
                      <a:pt x="770" y="916"/>
                    </a:lnTo>
                    <a:lnTo>
                      <a:pt x="727" y="1015"/>
                    </a:lnTo>
                    <a:lnTo>
                      <a:pt x="666" y="1025"/>
                    </a:lnTo>
                    <a:lnTo>
                      <a:pt x="570" y="1017"/>
                    </a:lnTo>
                    <a:lnTo>
                      <a:pt x="512" y="1015"/>
                    </a:lnTo>
                    <a:lnTo>
                      <a:pt x="469" y="965"/>
                    </a:lnTo>
                    <a:lnTo>
                      <a:pt x="426" y="965"/>
                    </a:lnTo>
                    <a:lnTo>
                      <a:pt x="383" y="965"/>
                    </a:lnTo>
                    <a:lnTo>
                      <a:pt x="316" y="942"/>
                    </a:lnTo>
                    <a:lnTo>
                      <a:pt x="254" y="916"/>
                    </a:lnTo>
                    <a:lnTo>
                      <a:pt x="211" y="866"/>
                    </a:lnTo>
                    <a:lnTo>
                      <a:pt x="211" y="768"/>
                    </a:lnTo>
                    <a:lnTo>
                      <a:pt x="211" y="669"/>
                    </a:lnTo>
                    <a:lnTo>
                      <a:pt x="150" y="581"/>
                    </a:lnTo>
                    <a:lnTo>
                      <a:pt x="81" y="605"/>
                    </a:lnTo>
                    <a:lnTo>
                      <a:pt x="0" y="563"/>
                    </a:lnTo>
                    <a:lnTo>
                      <a:pt x="56" y="451"/>
                    </a:lnTo>
                    <a:lnTo>
                      <a:pt x="99" y="237"/>
                    </a:lnTo>
                    <a:lnTo>
                      <a:pt x="205" y="222"/>
                    </a:lnTo>
                    <a:lnTo>
                      <a:pt x="342" y="132"/>
                    </a:lnTo>
                    <a:close/>
                  </a:path>
                </a:pathLst>
              </a:custGeom>
              <a:solidFill>
                <a:srgbClr val="00632E"/>
              </a:solid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5" name="Freeform 92">
                <a:extLst>
                  <a:ext uri="{FF2B5EF4-FFF2-40B4-BE49-F238E27FC236}">
                    <a16:creationId xmlns:a16="http://schemas.microsoft.com/office/drawing/2014/main" id="{74500C6E-7235-8C4F-93A6-0766567A8AAC}"/>
                  </a:ext>
                </a:extLst>
              </p:cNvPr>
              <p:cNvSpPr>
                <a:spLocks/>
              </p:cNvSpPr>
              <p:nvPr/>
            </p:nvSpPr>
            <p:spPr bwMode="auto">
              <a:xfrm>
                <a:off x="2414201" y="3911251"/>
                <a:ext cx="263386" cy="402076"/>
              </a:xfrm>
              <a:custGeom>
                <a:avLst/>
                <a:gdLst>
                  <a:gd name="T0" fmla="*/ 1046 w 1070"/>
                  <a:gd name="T1" fmla="*/ 532 h 1843"/>
                  <a:gd name="T2" fmla="*/ 980 w 1070"/>
                  <a:gd name="T3" fmla="*/ 568 h 1843"/>
                  <a:gd name="T4" fmla="*/ 798 w 1070"/>
                  <a:gd name="T5" fmla="*/ 571 h 1843"/>
                  <a:gd name="T6" fmla="*/ 684 w 1070"/>
                  <a:gd name="T7" fmla="*/ 546 h 1843"/>
                  <a:gd name="T8" fmla="*/ 606 w 1070"/>
                  <a:gd name="T9" fmla="*/ 500 h 1843"/>
                  <a:gd name="T10" fmla="*/ 541 w 1070"/>
                  <a:gd name="T11" fmla="*/ 418 h 1843"/>
                  <a:gd name="T12" fmla="*/ 487 w 1070"/>
                  <a:gd name="T13" fmla="*/ 331 h 1843"/>
                  <a:gd name="T14" fmla="*/ 476 w 1070"/>
                  <a:gd name="T15" fmla="*/ 230 h 1843"/>
                  <a:gd name="T16" fmla="*/ 477 w 1070"/>
                  <a:gd name="T17" fmla="*/ 158 h 1843"/>
                  <a:gd name="T18" fmla="*/ 351 w 1070"/>
                  <a:gd name="T19" fmla="*/ 108 h 1843"/>
                  <a:gd name="T20" fmla="*/ 300 w 1070"/>
                  <a:gd name="T21" fmla="*/ 0 h 1843"/>
                  <a:gd name="T22" fmla="*/ 284 w 1070"/>
                  <a:gd name="T23" fmla="*/ 89 h 1843"/>
                  <a:gd name="T24" fmla="*/ 267 w 1070"/>
                  <a:gd name="T25" fmla="*/ 174 h 1843"/>
                  <a:gd name="T26" fmla="*/ 263 w 1070"/>
                  <a:gd name="T27" fmla="*/ 241 h 1843"/>
                  <a:gd name="T28" fmla="*/ 264 w 1070"/>
                  <a:gd name="T29" fmla="*/ 368 h 1843"/>
                  <a:gd name="T30" fmla="*/ 307 w 1070"/>
                  <a:gd name="T31" fmla="*/ 451 h 1843"/>
                  <a:gd name="T32" fmla="*/ 350 w 1070"/>
                  <a:gd name="T33" fmla="*/ 516 h 1843"/>
                  <a:gd name="T34" fmla="*/ 325 w 1070"/>
                  <a:gd name="T35" fmla="*/ 618 h 1843"/>
                  <a:gd name="T36" fmla="*/ 293 w 1070"/>
                  <a:gd name="T37" fmla="*/ 696 h 1843"/>
                  <a:gd name="T38" fmla="*/ 307 w 1070"/>
                  <a:gd name="T39" fmla="*/ 761 h 1843"/>
                  <a:gd name="T40" fmla="*/ 312 w 1070"/>
                  <a:gd name="T41" fmla="*/ 858 h 1843"/>
                  <a:gd name="T42" fmla="*/ 307 w 1070"/>
                  <a:gd name="T43" fmla="*/ 934 h 1843"/>
                  <a:gd name="T44" fmla="*/ 263 w 1070"/>
                  <a:gd name="T45" fmla="*/ 959 h 1843"/>
                  <a:gd name="T46" fmla="*/ 200 w 1070"/>
                  <a:gd name="T47" fmla="*/ 1040 h 1843"/>
                  <a:gd name="T48" fmla="*/ 177 w 1070"/>
                  <a:gd name="T49" fmla="*/ 1107 h 1843"/>
                  <a:gd name="T50" fmla="*/ 132 w 1070"/>
                  <a:gd name="T51" fmla="*/ 1158 h 1843"/>
                  <a:gd name="T52" fmla="*/ 89 w 1070"/>
                  <a:gd name="T53" fmla="*/ 1259 h 1843"/>
                  <a:gd name="T54" fmla="*/ 87 w 1070"/>
                  <a:gd name="T55" fmla="*/ 1331 h 1843"/>
                  <a:gd name="T56" fmla="*/ 87 w 1070"/>
                  <a:gd name="T57" fmla="*/ 1431 h 1843"/>
                  <a:gd name="T58" fmla="*/ 43 w 1070"/>
                  <a:gd name="T59" fmla="*/ 1530 h 1843"/>
                  <a:gd name="T60" fmla="*/ 0 w 1070"/>
                  <a:gd name="T61" fmla="*/ 1629 h 1843"/>
                  <a:gd name="T62" fmla="*/ 34 w 1070"/>
                  <a:gd name="T63" fmla="*/ 1676 h 1843"/>
                  <a:gd name="T64" fmla="*/ 57 w 1070"/>
                  <a:gd name="T65" fmla="*/ 1770 h 1843"/>
                  <a:gd name="T66" fmla="*/ 102 w 1070"/>
                  <a:gd name="T67" fmla="*/ 1843 h 1843"/>
                  <a:gd name="T68" fmla="*/ 173 w 1070"/>
                  <a:gd name="T69" fmla="*/ 1827 h 1843"/>
                  <a:gd name="T70" fmla="*/ 225 w 1070"/>
                  <a:gd name="T71" fmla="*/ 1807 h 1843"/>
                  <a:gd name="T72" fmla="*/ 312 w 1070"/>
                  <a:gd name="T73" fmla="*/ 1760 h 1843"/>
                  <a:gd name="T74" fmla="*/ 367 w 1070"/>
                  <a:gd name="T75" fmla="*/ 1749 h 1843"/>
                  <a:gd name="T76" fmla="*/ 412 w 1070"/>
                  <a:gd name="T77" fmla="*/ 1640 h 1843"/>
                  <a:gd name="T78" fmla="*/ 421 w 1070"/>
                  <a:gd name="T79" fmla="*/ 1530 h 1843"/>
                  <a:gd name="T80" fmla="*/ 433 w 1070"/>
                  <a:gd name="T81" fmla="*/ 1431 h 1843"/>
                  <a:gd name="T82" fmla="*/ 477 w 1070"/>
                  <a:gd name="T83" fmla="*/ 1331 h 1843"/>
                  <a:gd name="T84" fmla="*/ 477 w 1070"/>
                  <a:gd name="T85" fmla="*/ 1282 h 1843"/>
                  <a:gd name="T86" fmla="*/ 508 w 1070"/>
                  <a:gd name="T87" fmla="*/ 1202 h 1843"/>
                  <a:gd name="T88" fmla="*/ 517 w 1070"/>
                  <a:gd name="T89" fmla="*/ 1140 h 1843"/>
                  <a:gd name="T90" fmla="*/ 549 w 1070"/>
                  <a:gd name="T91" fmla="*/ 1082 h 1843"/>
                  <a:gd name="T92" fmla="*/ 606 w 1070"/>
                  <a:gd name="T93" fmla="*/ 1034 h 1843"/>
                  <a:gd name="T94" fmla="*/ 650 w 1070"/>
                  <a:gd name="T95" fmla="*/ 985 h 1843"/>
                  <a:gd name="T96" fmla="*/ 650 w 1070"/>
                  <a:gd name="T97" fmla="*/ 985 h 1843"/>
                  <a:gd name="T98" fmla="*/ 736 w 1070"/>
                  <a:gd name="T99" fmla="*/ 985 h 1843"/>
                  <a:gd name="T100" fmla="*/ 776 w 1070"/>
                  <a:gd name="T101" fmla="*/ 1041 h 1843"/>
                  <a:gd name="T102" fmla="*/ 836 w 1070"/>
                  <a:gd name="T103" fmla="*/ 1061 h 1843"/>
                  <a:gd name="T104" fmla="*/ 899 w 1070"/>
                  <a:gd name="T105" fmla="*/ 1082 h 1843"/>
                  <a:gd name="T106" fmla="*/ 972 w 1070"/>
                  <a:gd name="T107" fmla="*/ 1082 h 1843"/>
                  <a:gd name="T108" fmla="*/ 1024 w 1070"/>
                  <a:gd name="T109" fmla="*/ 994 h 1843"/>
                  <a:gd name="T110" fmla="*/ 1070 w 1070"/>
                  <a:gd name="T111" fmla="*/ 908 h 1843"/>
                  <a:gd name="T112" fmla="*/ 1065 w 1070"/>
                  <a:gd name="T113" fmla="*/ 808 h 1843"/>
                  <a:gd name="T114" fmla="*/ 1063 w 1070"/>
                  <a:gd name="T115" fmla="*/ 698 h 1843"/>
                  <a:gd name="T116" fmla="*/ 1046 w 1070"/>
                  <a:gd name="T117" fmla="*/ 53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0" h="1843">
                    <a:moveTo>
                      <a:pt x="1046" y="532"/>
                    </a:moveTo>
                    <a:lnTo>
                      <a:pt x="980" y="568"/>
                    </a:lnTo>
                    <a:lnTo>
                      <a:pt x="798" y="571"/>
                    </a:lnTo>
                    <a:lnTo>
                      <a:pt x="684" y="546"/>
                    </a:lnTo>
                    <a:lnTo>
                      <a:pt x="606" y="500"/>
                    </a:lnTo>
                    <a:lnTo>
                      <a:pt x="541" y="418"/>
                    </a:lnTo>
                    <a:lnTo>
                      <a:pt x="487" y="331"/>
                    </a:lnTo>
                    <a:lnTo>
                      <a:pt x="476" y="230"/>
                    </a:lnTo>
                    <a:lnTo>
                      <a:pt x="477" y="158"/>
                    </a:lnTo>
                    <a:lnTo>
                      <a:pt x="351" y="108"/>
                    </a:lnTo>
                    <a:lnTo>
                      <a:pt x="300" y="0"/>
                    </a:lnTo>
                    <a:lnTo>
                      <a:pt x="284" y="89"/>
                    </a:lnTo>
                    <a:lnTo>
                      <a:pt x="267" y="174"/>
                    </a:lnTo>
                    <a:lnTo>
                      <a:pt x="263" y="241"/>
                    </a:lnTo>
                    <a:lnTo>
                      <a:pt x="264" y="368"/>
                    </a:lnTo>
                    <a:lnTo>
                      <a:pt x="307" y="451"/>
                    </a:lnTo>
                    <a:lnTo>
                      <a:pt x="350" y="516"/>
                    </a:lnTo>
                    <a:lnTo>
                      <a:pt x="325" y="618"/>
                    </a:lnTo>
                    <a:lnTo>
                      <a:pt x="293" y="696"/>
                    </a:lnTo>
                    <a:lnTo>
                      <a:pt x="307" y="761"/>
                    </a:lnTo>
                    <a:lnTo>
                      <a:pt x="312" y="858"/>
                    </a:lnTo>
                    <a:lnTo>
                      <a:pt x="307" y="934"/>
                    </a:lnTo>
                    <a:lnTo>
                      <a:pt x="263" y="959"/>
                    </a:lnTo>
                    <a:lnTo>
                      <a:pt x="200" y="1040"/>
                    </a:lnTo>
                    <a:lnTo>
                      <a:pt x="177" y="1107"/>
                    </a:lnTo>
                    <a:lnTo>
                      <a:pt x="132" y="1158"/>
                    </a:lnTo>
                    <a:lnTo>
                      <a:pt x="89" y="1259"/>
                    </a:lnTo>
                    <a:lnTo>
                      <a:pt x="87" y="1331"/>
                    </a:lnTo>
                    <a:lnTo>
                      <a:pt x="87" y="1431"/>
                    </a:lnTo>
                    <a:lnTo>
                      <a:pt x="43" y="1530"/>
                    </a:lnTo>
                    <a:lnTo>
                      <a:pt x="0" y="1629"/>
                    </a:lnTo>
                    <a:lnTo>
                      <a:pt x="34" y="1676"/>
                    </a:lnTo>
                    <a:lnTo>
                      <a:pt x="57" y="1770"/>
                    </a:lnTo>
                    <a:lnTo>
                      <a:pt x="102" y="1843"/>
                    </a:lnTo>
                    <a:lnTo>
                      <a:pt x="173" y="1827"/>
                    </a:lnTo>
                    <a:lnTo>
                      <a:pt x="225" y="1807"/>
                    </a:lnTo>
                    <a:lnTo>
                      <a:pt x="312" y="1760"/>
                    </a:lnTo>
                    <a:lnTo>
                      <a:pt x="367" y="1749"/>
                    </a:lnTo>
                    <a:lnTo>
                      <a:pt x="412" y="1640"/>
                    </a:lnTo>
                    <a:lnTo>
                      <a:pt x="421" y="1530"/>
                    </a:lnTo>
                    <a:lnTo>
                      <a:pt x="433" y="1431"/>
                    </a:lnTo>
                    <a:lnTo>
                      <a:pt x="477" y="1331"/>
                    </a:lnTo>
                    <a:lnTo>
                      <a:pt x="477" y="1282"/>
                    </a:lnTo>
                    <a:lnTo>
                      <a:pt x="508" y="1202"/>
                    </a:lnTo>
                    <a:lnTo>
                      <a:pt x="517" y="1140"/>
                    </a:lnTo>
                    <a:lnTo>
                      <a:pt x="549" y="1082"/>
                    </a:lnTo>
                    <a:lnTo>
                      <a:pt x="606" y="1034"/>
                    </a:lnTo>
                    <a:lnTo>
                      <a:pt x="650" y="985"/>
                    </a:lnTo>
                    <a:lnTo>
                      <a:pt x="650" y="985"/>
                    </a:lnTo>
                    <a:lnTo>
                      <a:pt x="736" y="985"/>
                    </a:lnTo>
                    <a:lnTo>
                      <a:pt x="776" y="1041"/>
                    </a:lnTo>
                    <a:lnTo>
                      <a:pt x="836" y="1061"/>
                    </a:lnTo>
                    <a:lnTo>
                      <a:pt x="899" y="1082"/>
                    </a:lnTo>
                    <a:lnTo>
                      <a:pt x="972" y="1082"/>
                    </a:lnTo>
                    <a:lnTo>
                      <a:pt x="1024" y="994"/>
                    </a:lnTo>
                    <a:lnTo>
                      <a:pt x="1070" y="908"/>
                    </a:lnTo>
                    <a:lnTo>
                      <a:pt x="1065" y="808"/>
                    </a:lnTo>
                    <a:lnTo>
                      <a:pt x="1063" y="698"/>
                    </a:lnTo>
                    <a:lnTo>
                      <a:pt x="1046" y="532"/>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6" name="Freeform 93">
                <a:extLst>
                  <a:ext uri="{FF2B5EF4-FFF2-40B4-BE49-F238E27FC236}">
                    <a16:creationId xmlns:a16="http://schemas.microsoft.com/office/drawing/2014/main" id="{67924817-C8CC-734E-964B-1121ACE8C826}"/>
                  </a:ext>
                </a:extLst>
              </p:cNvPr>
              <p:cNvSpPr>
                <a:spLocks/>
              </p:cNvSpPr>
              <p:nvPr/>
            </p:nvSpPr>
            <p:spPr bwMode="auto">
              <a:xfrm>
                <a:off x="2195122" y="4087772"/>
                <a:ext cx="324924" cy="383551"/>
              </a:xfrm>
              <a:custGeom>
                <a:avLst/>
                <a:gdLst>
                  <a:gd name="T0" fmla="*/ 85 w 1320"/>
                  <a:gd name="T1" fmla="*/ 626 h 1761"/>
                  <a:gd name="T2" fmla="*/ 114 w 1320"/>
                  <a:gd name="T3" fmla="*/ 552 h 1761"/>
                  <a:gd name="T4" fmla="*/ 128 w 1320"/>
                  <a:gd name="T5" fmla="*/ 480 h 1761"/>
                  <a:gd name="T6" fmla="*/ 129 w 1320"/>
                  <a:gd name="T7" fmla="*/ 428 h 1761"/>
                  <a:gd name="T8" fmla="*/ 54 w 1320"/>
                  <a:gd name="T9" fmla="*/ 400 h 1761"/>
                  <a:gd name="T10" fmla="*/ 104 w 1320"/>
                  <a:gd name="T11" fmla="*/ 282 h 1761"/>
                  <a:gd name="T12" fmla="*/ 193 w 1320"/>
                  <a:gd name="T13" fmla="*/ 135 h 1761"/>
                  <a:gd name="T14" fmla="*/ 251 w 1320"/>
                  <a:gd name="T15" fmla="*/ 0 h 1761"/>
                  <a:gd name="T16" fmla="*/ 333 w 1320"/>
                  <a:gd name="T17" fmla="*/ 42 h 1761"/>
                  <a:gd name="T18" fmla="*/ 404 w 1320"/>
                  <a:gd name="T19" fmla="*/ 16 h 1761"/>
                  <a:gd name="T20" fmla="*/ 463 w 1320"/>
                  <a:gd name="T21" fmla="*/ 102 h 1761"/>
                  <a:gd name="T22" fmla="*/ 464 w 1320"/>
                  <a:gd name="T23" fmla="*/ 300 h 1761"/>
                  <a:gd name="T24" fmla="*/ 507 w 1320"/>
                  <a:gd name="T25" fmla="*/ 352 h 1761"/>
                  <a:gd name="T26" fmla="*/ 637 w 1320"/>
                  <a:gd name="T27" fmla="*/ 402 h 1761"/>
                  <a:gd name="T28" fmla="*/ 722 w 1320"/>
                  <a:gd name="T29" fmla="*/ 402 h 1761"/>
                  <a:gd name="T30" fmla="*/ 766 w 1320"/>
                  <a:gd name="T31" fmla="*/ 450 h 1761"/>
                  <a:gd name="T32" fmla="*/ 921 w 1320"/>
                  <a:gd name="T33" fmla="*/ 462 h 1761"/>
                  <a:gd name="T34" fmla="*/ 980 w 1320"/>
                  <a:gd name="T35" fmla="*/ 451 h 1761"/>
                  <a:gd name="T36" fmla="*/ 979 w 1320"/>
                  <a:gd name="T37" fmla="*/ 619 h 1761"/>
                  <a:gd name="T38" fmla="*/ 890 w 1320"/>
                  <a:gd name="T39" fmla="*/ 821 h 1761"/>
                  <a:gd name="T40" fmla="*/ 926 w 1320"/>
                  <a:gd name="T41" fmla="*/ 874 h 1761"/>
                  <a:gd name="T42" fmla="*/ 950 w 1320"/>
                  <a:gd name="T43" fmla="*/ 963 h 1761"/>
                  <a:gd name="T44" fmla="*/ 975 w 1320"/>
                  <a:gd name="T45" fmla="*/ 1005 h 1761"/>
                  <a:gd name="T46" fmla="*/ 995 w 1320"/>
                  <a:gd name="T47" fmla="*/ 1036 h 1761"/>
                  <a:gd name="T48" fmla="*/ 1063 w 1320"/>
                  <a:gd name="T49" fmla="*/ 1018 h 1761"/>
                  <a:gd name="T50" fmla="*/ 1129 w 1320"/>
                  <a:gd name="T51" fmla="*/ 994 h 1761"/>
                  <a:gd name="T52" fmla="*/ 1204 w 1320"/>
                  <a:gd name="T53" fmla="*/ 953 h 1761"/>
                  <a:gd name="T54" fmla="*/ 1257 w 1320"/>
                  <a:gd name="T55" fmla="*/ 943 h 1761"/>
                  <a:gd name="T56" fmla="*/ 1284 w 1320"/>
                  <a:gd name="T57" fmla="*/ 1014 h 1761"/>
                  <a:gd name="T58" fmla="*/ 1250 w 1320"/>
                  <a:gd name="T59" fmla="*/ 1074 h 1761"/>
                  <a:gd name="T60" fmla="*/ 1290 w 1320"/>
                  <a:gd name="T61" fmla="*/ 1171 h 1761"/>
                  <a:gd name="T62" fmla="*/ 1296 w 1320"/>
                  <a:gd name="T63" fmla="*/ 1269 h 1761"/>
                  <a:gd name="T64" fmla="*/ 1308 w 1320"/>
                  <a:gd name="T65" fmla="*/ 1338 h 1761"/>
                  <a:gd name="T66" fmla="*/ 1320 w 1320"/>
                  <a:gd name="T67" fmla="*/ 1436 h 1761"/>
                  <a:gd name="T68" fmla="*/ 1235 w 1320"/>
                  <a:gd name="T69" fmla="*/ 1484 h 1761"/>
                  <a:gd name="T70" fmla="*/ 1141 w 1320"/>
                  <a:gd name="T71" fmla="*/ 1543 h 1761"/>
                  <a:gd name="T72" fmla="*/ 1083 w 1320"/>
                  <a:gd name="T73" fmla="*/ 1679 h 1761"/>
                  <a:gd name="T74" fmla="*/ 1025 w 1320"/>
                  <a:gd name="T75" fmla="*/ 1761 h 1761"/>
                  <a:gd name="T76" fmla="*/ 923 w 1320"/>
                  <a:gd name="T77" fmla="*/ 1730 h 1761"/>
                  <a:gd name="T78" fmla="*/ 851 w 1320"/>
                  <a:gd name="T79" fmla="*/ 1662 h 1761"/>
                  <a:gd name="T80" fmla="*/ 764 w 1320"/>
                  <a:gd name="T81" fmla="*/ 1612 h 1761"/>
                  <a:gd name="T82" fmla="*/ 683 w 1320"/>
                  <a:gd name="T83" fmla="*/ 1588 h 1761"/>
                  <a:gd name="T84" fmla="*/ 635 w 1320"/>
                  <a:gd name="T85" fmla="*/ 1612 h 1761"/>
                  <a:gd name="T86" fmla="*/ 514 w 1320"/>
                  <a:gd name="T87" fmla="*/ 1658 h 1761"/>
                  <a:gd name="T88" fmla="*/ 435 w 1320"/>
                  <a:gd name="T89" fmla="*/ 1671 h 1761"/>
                  <a:gd name="T90" fmla="*/ 376 w 1320"/>
                  <a:gd name="T91" fmla="*/ 1662 h 1761"/>
                  <a:gd name="T92" fmla="*/ 302 w 1320"/>
                  <a:gd name="T93" fmla="*/ 1692 h 1761"/>
                  <a:gd name="T94" fmla="*/ 246 w 1320"/>
                  <a:gd name="T95" fmla="*/ 1711 h 1761"/>
                  <a:gd name="T96" fmla="*/ 214 w 1320"/>
                  <a:gd name="T97" fmla="*/ 1699 h 1761"/>
                  <a:gd name="T98" fmla="*/ 139 w 1320"/>
                  <a:gd name="T99" fmla="*/ 1603 h 1761"/>
                  <a:gd name="T100" fmla="*/ 167 w 1320"/>
                  <a:gd name="T101" fmla="*/ 1486 h 1761"/>
                  <a:gd name="T102" fmla="*/ 186 w 1320"/>
                  <a:gd name="T103" fmla="*/ 1368 h 1761"/>
                  <a:gd name="T104" fmla="*/ 171 w 1320"/>
                  <a:gd name="T105" fmla="*/ 1266 h 1761"/>
                  <a:gd name="T106" fmla="*/ 157 w 1320"/>
                  <a:gd name="T107" fmla="*/ 1188 h 1761"/>
                  <a:gd name="T108" fmla="*/ 128 w 1320"/>
                  <a:gd name="T109" fmla="*/ 1118 h 1761"/>
                  <a:gd name="T110" fmla="*/ 111 w 1320"/>
                  <a:gd name="T111" fmla="*/ 1050 h 1761"/>
                  <a:gd name="T112" fmla="*/ 86 w 1320"/>
                  <a:gd name="T113" fmla="*/ 975 h 1761"/>
                  <a:gd name="T114" fmla="*/ 43 w 1320"/>
                  <a:gd name="T115" fmla="*/ 923 h 1761"/>
                  <a:gd name="T116" fmla="*/ 17 w 1320"/>
                  <a:gd name="T117" fmla="*/ 847 h 1761"/>
                  <a:gd name="T118" fmla="*/ 0 w 1320"/>
                  <a:gd name="T119" fmla="*/ 775 h 1761"/>
                  <a:gd name="T120" fmla="*/ 41 w 1320"/>
                  <a:gd name="T121" fmla="*/ 677 h 1761"/>
                  <a:gd name="T122" fmla="*/ 85 w 1320"/>
                  <a:gd name="T123" fmla="*/ 626 h 1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1761">
                    <a:moveTo>
                      <a:pt x="85" y="626"/>
                    </a:moveTo>
                    <a:lnTo>
                      <a:pt x="114" y="552"/>
                    </a:lnTo>
                    <a:lnTo>
                      <a:pt x="128" y="480"/>
                    </a:lnTo>
                    <a:lnTo>
                      <a:pt x="129" y="428"/>
                    </a:lnTo>
                    <a:lnTo>
                      <a:pt x="54" y="400"/>
                    </a:lnTo>
                    <a:lnTo>
                      <a:pt x="104" y="282"/>
                    </a:lnTo>
                    <a:lnTo>
                      <a:pt x="193" y="135"/>
                    </a:lnTo>
                    <a:lnTo>
                      <a:pt x="251" y="0"/>
                    </a:lnTo>
                    <a:lnTo>
                      <a:pt x="333" y="42"/>
                    </a:lnTo>
                    <a:lnTo>
                      <a:pt x="404" y="16"/>
                    </a:lnTo>
                    <a:lnTo>
                      <a:pt x="463" y="102"/>
                    </a:lnTo>
                    <a:lnTo>
                      <a:pt x="464" y="300"/>
                    </a:lnTo>
                    <a:lnTo>
                      <a:pt x="507" y="352"/>
                    </a:lnTo>
                    <a:lnTo>
                      <a:pt x="637" y="402"/>
                    </a:lnTo>
                    <a:lnTo>
                      <a:pt x="722" y="402"/>
                    </a:lnTo>
                    <a:lnTo>
                      <a:pt x="766" y="450"/>
                    </a:lnTo>
                    <a:lnTo>
                      <a:pt x="921" y="462"/>
                    </a:lnTo>
                    <a:lnTo>
                      <a:pt x="980" y="451"/>
                    </a:lnTo>
                    <a:lnTo>
                      <a:pt x="979" y="619"/>
                    </a:lnTo>
                    <a:lnTo>
                      <a:pt x="890" y="821"/>
                    </a:lnTo>
                    <a:lnTo>
                      <a:pt x="926" y="874"/>
                    </a:lnTo>
                    <a:lnTo>
                      <a:pt x="950" y="963"/>
                    </a:lnTo>
                    <a:lnTo>
                      <a:pt x="975" y="1005"/>
                    </a:lnTo>
                    <a:lnTo>
                      <a:pt x="995" y="1036"/>
                    </a:lnTo>
                    <a:lnTo>
                      <a:pt x="1063" y="1018"/>
                    </a:lnTo>
                    <a:lnTo>
                      <a:pt x="1129" y="994"/>
                    </a:lnTo>
                    <a:lnTo>
                      <a:pt x="1204" y="953"/>
                    </a:lnTo>
                    <a:lnTo>
                      <a:pt x="1257" y="943"/>
                    </a:lnTo>
                    <a:lnTo>
                      <a:pt x="1284" y="1014"/>
                    </a:lnTo>
                    <a:lnTo>
                      <a:pt x="1250" y="1074"/>
                    </a:lnTo>
                    <a:lnTo>
                      <a:pt x="1290" y="1171"/>
                    </a:lnTo>
                    <a:lnTo>
                      <a:pt x="1296" y="1269"/>
                    </a:lnTo>
                    <a:lnTo>
                      <a:pt x="1308" y="1338"/>
                    </a:lnTo>
                    <a:lnTo>
                      <a:pt x="1320" y="1436"/>
                    </a:lnTo>
                    <a:lnTo>
                      <a:pt x="1235" y="1484"/>
                    </a:lnTo>
                    <a:lnTo>
                      <a:pt x="1141" y="1543"/>
                    </a:lnTo>
                    <a:lnTo>
                      <a:pt x="1083" y="1679"/>
                    </a:lnTo>
                    <a:lnTo>
                      <a:pt x="1025" y="1761"/>
                    </a:lnTo>
                    <a:lnTo>
                      <a:pt x="923" y="1730"/>
                    </a:lnTo>
                    <a:lnTo>
                      <a:pt x="851" y="1662"/>
                    </a:lnTo>
                    <a:lnTo>
                      <a:pt x="764" y="1612"/>
                    </a:lnTo>
                    <a:lnTo>
                      <a:pt x="683" y="1588"/>
                    </a:lnTo>
                    <a:lnTo>
                      <a:pt x="635" y="1612"/>
                    </a:lnTo>
                    <a:lnTo>
                      <a:pt x="514" y="1658"/>
                    </a:lnTo>
                    <a:lnTo>
                      <a:pt x="435" y="1671"/>
                    </a:lnTo>
                    <a:lnTo>
                      <a:pt x="376" y="1662"/>
                    </a:lnTo>
                    <a:lnTo>
                      <a:pt x="302" y="1692"/>
                    </a:lnTo>
                    <a:lnTo>
                      <a:pt x="246" y="1711"/>
                    </a:lnTo>
                    <a:lnTo>
                      <a:pt x="214" y="1699"/>
                    </a:lnTo>
                    <a:lnTo>
                      <a:pt x="139" y="1603"/>
                    </a:lnTo>
                    <a:lnTo>
                      <a:pt x="167" y="1486"/>
                    </a:lnTo>
                    <a:lnTo>
                      <a:pt x="186" y="1368"/>
                    </a:lnTo>
                    <a:lnTo>
                      <a:pt x="171" y="1266"/>
                    </a:lnTo>
                    <a:lnTo>
                      <a:pt x="157" y="1188"/>
                    </a:lnTo>
                    <a:lnTo>
                      <a:pt x="128" y="1118"/>
                    </a:lnTo>
                    <a:lnTo>
                      <a:pt x="111" y="1050"/>
                    </a:lnTo>
                    <a:lnTo>
                      <a:pt x="86" y="975"/>
                    </a:lnTo>
                    <a:lnTo>
                      <a:pt x="43" y="923"/>
                    </a:lnTo>
                    <a:lnTo>
                      <a:pt x="17" y="847"/>
                    </a:lnTo>
                    <a:lnTo>
                      <a:pt x="0" y="775"/>
                    </a:lnTo>
                    <a:lnTo>
                      <a:pt x="41" y="677"/>
                    </a:lnTo>
                    <a:lnTo>
                      <a:pt x="85" y="62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7" name="Freeform 94">
                <a:extLst>
                  <a:ext uri="{FF2B5EF4-FFF2-40B4-BE49-F238E27FC236}">
                    <a16:creationId xmlns:a16="http://schemas.microsoft.com/office/drawing/2014/main" id="{8999A566-93EA-B64C-8C15-F6DF4CC43664}"/>
                  </a:ext>
                </a:extLst>
              </p:cNvPr>
              <p:cNvSpPr>
                <a:spLocks/>
              </p:cNvSpPr>
              <p:nvPr/>
            </p:nvSpPr>
            <p:spPr bwMode="auto">
              <a:xfrm>
                <a:off x="2502815" y="4126999"/>
                <a:ext cx="246155" cy="293112"/>
              </a:xfrm>
              <a:custGeom>
                <a:avLst/>
                <a:gdLst>
                  <a:gd name="T0" fmla="*/ 1055 w 1085"/>
                  <a:gd name="T1" fmla="*/ 1236 h 1483"/>
                  <a:gd name="T2" fmla="*/ 1085 w 1085"/>
                  <a:gd name="T3" fmla="*/ 1099 h 1483"/>
                  <a:gd name="T4" fmla="*/ 1006 w 1085"/>
                  <a:gd name="T5" fmla="*/ 869 h 1483"/>
                  <a:gd name="T6" fmla="*/ 937 w 1085"/>
                  <a:gd name="T7" fmla="*/ 709 h 1483"/>
                  <a:gd name="T8" fmla="*/ 909 w 1085"/>
                  <a:gd name="T9" fmla="*/ 608 h 1483"/>
                  <a:gd name="T10" fmla="*/ 830 w 1085"/>
                  <a:gd name="T11" fmla="*/ 502 h 1483"/>
                  <a:gd name="T12" fmla="*/ 758 w 1085"/>
                  <a:gd name="T13" fmla="*/ 349 h 1483"/>
                  <a:gd name="T14" fmla="*/ 671 w 1085"/>
                  <a:gd name="T15" fmla="*/ 177 h 1483"/>
                  <a:gd name="T16" fmla="*/ 666 w 1085"/>
                  <a:gd name="T17" fmla="*/ 105 h 1483"/>
                  <a:gd name="T18" fmla="*/ 587 w 1085"/>
                  <a:gd name="T19" fmla="*/ 106 h 1483"/>
                  <a:gd name="T20" fmla="*/ 454 w 1085"/>
                  <a:gd name="T21" fmla="*/ 62 h 1483"/>
                  <a:gd name="T22" fmla="*/ 409 w 1085"/>
                  <a:gd name="T23" fmla="*/ 0 h 1483"/>
                  <a:gd name="T24" fmla="*/ 314 w 1085"/>
                  <a:gd name="T25" fmla="*/ 0 h 1483"/>
                  <a:gd name="T26" fmla="*/ 267 w 1085"/>
                  <a:gd name="T27" fmla="*/ 54 h 1483"/>
                  <a:gd name="T28" fmla="*/ 205 w 1085"/>
                  <a:gd name="T29" fmla="*/ 106 h 1483"/>
                  <a:gd name="T30" fmla="*/ 170 w 1085"/>
                  <a:gd name="T31" fmla="*/ 165 h 1483"/>
                  <a:gd name="T32" fmla="*/ 158 w 1085"/>
                  <a:gd name="T33" fmla="*/ 243 h 1483"/>
                  <a:gd name="T34" fmla="*/ 127 w 1085"/>
                  <a:gd name="T35" fmla="*/ 324 h 1483"/>
                  <a:gd name="T36" fmla="*/ 125 w 1085"/>
                  <a:gd name="T37" fmla="*/ 384 h 1483"/>
                  <a:gd name="T38" fmla="*/ 79 w 1085"/>
                  <a:gd name="T39" fmla="*/ 492 h 1483"/>
                  <a:gd name="T40" fmla="*/ 66 w 1085"/>
                  <a:gd name="T41" fmla="*/ 610 h 1483"/>
                  <a:gd name="T42" fmla="*/ 56 w 1085"/>
                  <a:gd name="T43" fmla="*/ 722 h 1483"/>
                  <a:gd name="T44" fmla="*/ 6 w 1085"/>
                  <a:gd name="T45" fmla="*/ 842 h 1483"/>
                  <a:gd name="T46" fmla="*/ 37 w 1085"/>
                  <a:gd name="T47" fmla="*/ 915 h 1483"/>
                  <a:gd name="T48" fmla="*/ 0 w 1085"/>
                  <a:gd name="T49" fmla="*/ 985 h 1483"/>
                  <a:gd name="T50" fmla="*/ 43 w 1085"/>
                  <a:gd name="T51" fmla="*/ 1092 h 1483"/>
                  <a:gd name="T52" fmla="*/ 49 w 1085"/>
                  <a:gd name="T53" fmla="*/ 1192 h 1483"/>
                  <a:gd name="T54" fmla="*/ 64 w 1085"/>
                  <a:gd name="T55" fmla="*/ 1293 h 1483"/>
                  <a:gd name="T56" fmla="*/ 75 w 1085"/>
                  <a:gd name="T57" fmla="*/ 1386 h 1483"/>
                  <a:gd name="T58" fmla="*/ 224 w 1085"/>
                  <a:gd name="T59" fmla="*/ 1483 h 1483"/>
                  <a:gd name="T60" fmla="*/ 366 w 1085"/>
                  <a:gd name="T61" fmla="*/ 1483 h 1483"/>
                  <a:gd name="T62" fmla="*/ 460 w 1085"/>
                  <a:gd name="T63" fmla="*/ 1483 h 1483"/>
                  <a:gd name="T64" fmla="*/ 554 w 1085"/>
                  <a:gd name="T65" fmla="*/ 1374 h 1483"/>
                  <a:gd name="T66" fmla="*/ 648 w 1085"/>
                  <a:gd name="T67" fmla="*/ 1319 h 1483"/>
                  <a:gd name="T68" fmla="*/ 789 w 1085"/>
                  <a:gd name="T69" fmla="*/ 1319 h 1483"/>
                  <a:gd name="T70" fmla="*/ 884 w 1085"/>
                  <a:gd name="T71" fmla="*/ 1319 h 1483"/>
                  <a:gd name="T72" fmla="*/ 1055 w 1085"/>
                  <a:gd name="T73" fmla="*/ 1236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85" h="1483">
                    <a:moveTo>
                      <a:pt x="1055" y="1236"/>
                    </a:moveTo>
                    <a:lnTo>
                      <a:pt x="1085" y="1099"/>
                    </a:lnTo>
                    <a:lnTo>
                      <a:pt x="1006" y="869"/>
                    </a:lnTo>
                    <a:lnTo>
                      <a:pt x="937" y="709"/>
                    </a:lnTo>
                    <a:lnTo>
                      <a:pt x="909" y="608"/>
                    </a:lnTo>
                    <a:lnTo>
                      <a:pt x="830" y="502"/>
                    </a:lnTo>
                    <a:lnTo>
                      <a:pt x="758" y="349"/>
                    </a:lnTo>
                    <a:lnTo>
                      <a:pt x="671" y="177"/>
                    </a:lnTo>
                    <a:lnTo>
                      <a:pt x="666" y="105"/>
                    </a:lnTo>
                    <a:lnTo>
                      <a:pt x="587" y="106"/>
                    </a:lnTo>
                    <a:lnTo>
                      <a:pt x="454" y="62"/>
                    </a:lnTo>
                    <a:lnTo>
                      <a:pt x="409" y="0"/>
                    </a:lnTo>
                    <a:lnTo>
                      <a:pt x="314" y="0"/>
                    </a:lnTo>
                    <a:lnTo>
                      <a:pt x="267" y="54"/>
                    </a:lnTo>
                    <a:lnTo>
                      <a:pt x="205" y="106"/>
                    </a:lnTo>
                    <a:lnTo>
                      <a:pt x="170" y="165"/>
                    </a:lnTo>
                    <a:lnTo>
                      <a:pt x="158" y="243"/>
                    </a:lnTo>
                    <a:lnTo>
                      <a:pt x="127" y="324"/>
                    </a:lnTo>
                    <a:lnTo>
                      <a:pt x="125" y="384"/>
                    </a:lnTo>
                    <a:lnTo>
                      <a:pt x="79" y="492"/>
                    </a:lnTo>
                    <a:lnTo>
                      <a:pt x="66" y="610"/>
                    </a:lnTo>
                    <a:lnTo>
                      <a:pt x="56" y="722"/>
                    </a:lnTo>
                    <a:lnTo>
                      <a:pt x="6" y="842"/>
                    </a:lnTo>
                    <a:lnTo>
                      <a:pt x="37" y="915"/>
                    </a:lnTo>
                    <a:lnTo>
                      <a:pt x="0" y="985"/>
                    </a:lnTo>
                    <a:lnTo>
                      <a:pt x="43" y="1092"/>
                    </a:lnTo>
                    <a:lnTo>
                      <a:pt x="49" y="1192"/>
                    </a:lnTo>
                    <a:lnTo>
                      <a:pt x="64" y="1293"/>
                    </a:lnTo>
                    <a:lnTo>
                      <a:pt x="75" y="1386"/>
                    </a:lnTo>
                    <a:lnTo>
                      <a:pt x="224" y="1483"/>
                    </a:lnTo>
                    <a:lnTo>
                      <a:pt x="366" y="1483"/>
                    </a:lnTo>
                    <a:lnTo>
                      <a:pt x="460" y="1483"/>
                    </a:lnTo>
                    <a:lnTo>
                      <a:pt x="554" y="1374"/>
                    </a:lnTo>
                    <a:lnTo>
                      <a:pt x="648" y="1319"/>
                    </a:lnTo>
                    <a:lnTo>
                      <a:pt x="789" y="1319"/>
                    </a:lnTo>
                    <a:lnTo>
                      <a:pt x="884" y="1319"/>
                    </a:lnTo>
                    <a:lnTo>
                      <a:pt x="1055" y="1236"/>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a:solidFill>
                    <a:sysClr val="windowText" lastClr="000000"/>
                  </a:solidFill>
                  <a:latin typeface="Century Gothic" panose="020B0502020202020204" pitchFamily="34" charset="0"/>
                </a:endParaRPr>
              </a:p>
            </p:txBody>
          </p:sp>
          <p:sp>
            <p:nvSpPr>
              <p:cNvPr id="48" name="Freeform 95">
                <a:extLst>
                  <a:ext uri="{FF2B5EF4-FFF2-40B4-BE49-F238E27FC236}">
                    <a16:creationId xmlns:a16="http://schemas.microsoft.com/office/drawing/2014/main" id="{43ACCA4D-B7E0-DE4B-8CB0-611E214A8B98}"/>
                  </a:ext>
                </a:extLst>
              </p:cNvPr>
              <p:cNvSpPr>
                <a:spLocks/>
              </p:cNvSpPr>
              <p:nvPr/>
            </p:nvSpPr>
            <p:spPr bwMode="auto">
              <a:xfrm>
                <a:off x="3748359" y="1555461"/>
                <a:ext cx="905851" cy="1143027"/>
              </a:xfrm>
              <a:custGeom>
                <a:avLst/>
                <a:gdLst>
                  <a:gd name="T0" fmla="*/ 483 w 3680"/>
                  <a:gd name="T1" fmla="*/ 5244 h 5244"/>
                  <a:gd name="T2" fmla="*/ 705 w 3680"/>
                  <a:gd name="T3" fmla="*/ 5040 h 5244"/>
                  <a:gd name="T4" fmla="*/ 875 w 3680"/>
                  <a:gd name="T5" fmla="*/ 4776 h 5244"/>
                  <a:gd name="T6" fmla="*/ 1178 w 3680"/>
                  <a:gd name="T7" fmla="*/ 4700 h 5244"/>
                  <a:gd name="T8" fmla="*/ 1437 w 3680"/>
                  <a:gd name="T9" fmla="*/ 4552 h 5244"/>
                  <a:gd name="T10" fmla="*/ 1653 w 3680"/>
                  <a:gd name="T11" fmla="*/ 4503 h 5244"/>
                  <a:gd name="T12" fmla="*/ 1888 w 3680"/>
                  <a:gd name="T13" fmla="*/ 4633 h 5244"/>
                  <a:gd name="T14" fmla="*/ 2084 w 3680"/>
                  <a:gd name="T15" fmla="*/ 4602 h 5244"/>
                  <a:gd name="T16" fmla="*/ 2170 w 3680"/>
                  <a:gd name="T17" fmla="*/ 4255 h 5244"/>
                  <a:gd name="T18" fmla="*/ 2300 w 3680"/>
                  <a:gd name="T19" fmla="*/ 4007 h 5244"/>
                  <a:gd name="T20" fmla="*/ 2476 w 3680"/>
                  <a:gd name="T21" fmla="*/ 3926 h 5244"/>
                  <a:gd name="T22" fmla="*/ 2731 w 3680"/>
                  <a:gd name="T23" fmla="*/ 3758 h 5244"/>
                  <a:gd name="T24" fmla="*/ 2804 w 3680"/>
                  <a:gd name="T25" fmla="*/ 3536 h 5244"/>
                  <a:gd name="T26" fmla="*/ 3031 w 3680"/>
                  <a:gd name="T27" fmla="*/ 3405 h 5244"/>
                  <a:gd name="T28" fmla="*/ 3281 w 3680"/>
                  <a:gd name="T29" fmla="*/ 3311 h 5244"/>
                  <a:gd name="T30" fmla="*/ 3479 w 3680"/>
                  <a:gd name="T31" fmla="*/ 3166 h 5244"/>
                  <a:gd name="T32" fmla="*/ 3663 w 3680"/>
                  <a:gd name="T33" fmla="*/ 2875 h 5244"/>
                  <a:gd name="T34" fmla="*/ 3582 w 3680"/>
                  <a:gd name="T35" fmla="*/ 2665 h 5244"/>
                  <a:gd name="T36" fmla="*/ 3633 w 3680"/>
                  <a:gd name="T37" fmla="*/ 2411 h 5244"/>
                  <a:gd name="T38" fmla="*/ 3652 w 3680"/>
                  <a:gd name="T39" fmla="*/ 2132 h 5244"/>
                  <a:gd name="T40" fmla="*/ 3574 w 3680"/>
                  <a:gd name="T41" fmla="*/ 2018 h 5244"/>
                  <a:gd name="T42" fmla="*/ 3376 w 3680"/>
                  <a:gd name="T43" fmla="*/ 1881 h 5244"/>
                  <a:gd name="T44" fmla="*/ 3162 w 3680"/>
                  <a:gd name="T45" fmla="*/ 1877 h 5244"/>
                  <a:gd name="T46" fmla="*/ 3112 w 3680"/>
                  <a:gd name="T47" fmla="*/ 1670 h 5244"/>
                  <a:gd name="T48" fmla="*/ 3075 w 3680"/>
                  <a:gd name="T49" fmla="*/ 1409 h 5244"/>
                  <a:gd name="T50" fmla="*/ 2994 w 3680"/>
                  <a:gd name="T51" fmla="*/ 1096 h 5244"/>
                  <a:gd name="T52" fmla="*/ 2892 w 3680"/>
                  <a:gd name="T53" fmla="*/ 748 h 5244"/>
                  <a:gd name="T54" fmla="*/ 2774 w 3680"/>
                  <a:gd name="T55" fmla="*/ 490 h 5244"/>
                  <a:gd name="T56" fmla="*/ 2645 w 3680"/>
                  <a:gd name="T57" fmla="*/ 341 h 5244"/>
                  <a:gd name="T58" fmla="*/ 2414 w 3680"/>
                  <a:gd name="T59" fmla="*/ 0 h 5244"/>
                  <a:gd name="T60" fmla="*/ 2194 w 3680"/>
                  <a:gd name="T61" fmla="*/ 0 h 5244"/>
                  <a:gd name="T62" fmla="*/ 1974 w 3680"/>
                  <a:gd name="T63" fmla="*/ 131 h 5244"/>
                  <a:gd name="T64" fmla="*/ 1666 w 3680"/>
                  <a:gd name="T65" fmla="*/ 305 h 5244"/>
                  <a:gd name="T66" fmla="*/ 1437 w 3680"/>
                  <a:gd name="T67" fmla="*/ 539 h 5244"/>
                  <a:gd name="T68" fmla="*/ 1221 w 3680"/>
                  <a:gd name="T69" fmla="*/ 688 h 5244"/>
                  <a:gd name="T70" fmla="*/ 999 w 3680"/>
                  <a:gd name="T71" fmla="*/ 885 h 5244"/>
                  <a:gd name="T72" fmla="*/ 893 w 3680"/>
                  <a:gd name="T73" fmla="*/ 1112 h 5244"/>
                  <a:gd name="T74" fmla="*/ 1098 w 3680"/>
                  <a:gd name="T75" fmla="*/ 1383 h 5244"/>
                  <a:gd name="T76" fmla="*/ 970 w 3680"/>
                  <a:gd name="T77" fmla="*/ 1648 h 5244"/>
                  <a:gd name="T78" fmla="*/ 838 w 3680"/>
                  <a:gd name="T79" fmla="*/ 1877 h 5244"/>
                  <a:gd name="T80" fmla="*/ 761 w 3680"/>
                  <a:gd name="T81" fmla="*/ 2149 h 5244"/>
                  <a:gd name="T82" fmla="*/ 751 w 3680"/>
                  <a:gd name="T83" fmla="*/ 2520 h 5244"/>
                  <a:gd name="T84" fmla="*/ 742 w 3680"/>
                  <a:gd name="T85" fmla="*/ 2724 h 5244"/>
                  <a:gd name="T86" fmla="*/ 793 w 3680"/>
                  <a:gd name="T87" fmla="*/ 2922 h 5244"/>
                  <a:gd name="T88" fmla="*/ 793 w 3680"/>
                  <a:gd name="T89" fmla="*/ 3173 h 5244"/>
                  <a:gd name="T90" fmla="*/ 708 w 3680"/>
                  <a:gd name="T91" fmla="*/ 3414 h 5244"/>
                  <a:gd name="T92" fmla="*/ 664 w 3680"/>
                  <a:gd name="T93" fmla="*/ 3663 h 5244"/>
                  <a:gd name="T94" fmla="*/ 478 w 3680"/>
                  <a:gd name="T95" fmla="*/ 3924 h 5244"/>
                  <a:gd name="T96" fmla="*/ 319 w 3680"/>
                  <a:gd name="T97" fmla="*/ 4010 h 5244"/>
                  <a:gd name="T98" fmla="*/ 209 w 3680"/>
                  <a:gd name="T99" fmla="*/ 4202 h 5244"/>
                  <a:gd name="T100" fmla="*/ 226 w 3680"/>
                  <a:gd name="T101" fmla="*/ 4372 h 5244"/>
                  <a:gd name="T102" fmla="*/ 146 w 3680"/>
                  <a:gd name="T103" fmla="*/ 4551 h 5244"/>
                  <a:gd name="T104" fmla="*/ 57 w 3680"/>
                  <a:gd name="T105" fmla="*/ 4700 h 5244"/>
                  <a:gd name="T106" fmla="*/ 15 w 3680"/>
                  <a:gd name="T107" fmla="*/ 4856 h 5244"/>
                  <a:gd name="T108" fmla="*/ 41 w 3680"/>
                  <a:gd name="T109" fmla="*/ 5023 h 5244"/>
                  <a:gd name="T110" fmla="*/ 186 w 3680"/>
                  <a:gd name="T111" fmla="*/ 5146 h 5244"/>
                  <a:gd name="T112" fmla="*/ 402 w 3680"/>
                  <a:gd name="T113" fmla="*/ 5243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80" h="5244">
                    <a:moveTo>
                      <a:pt x="402" y="5243"/>
                    </a:moveTo>
                    <a:lnTo>
                      <a:pt x="483" y="5244"/>
                    </a:lnTo>
                    <a:lnTo>
                      <a:pt x="660" y="5145"/>
                    </a:lnTo>
                    <a:lnTo>
                      <a:pt x="705" y="5040"/>
                    </a:lnTo>
                    <a:lnTo>
                      <a:pt x="786" y="4903"/>
                    </a:lnTo>
                    <a:lnTo>
                      <a:pt x="875" y="4776"/>
                    </a:lnTo>
                    <a:lnTo>
                      <a:pt x="1049" y="4700"/>
                    </a:lnTo>
                    <a:lnTo>
                      <a:pt x="1178" y="4700"/>
                    </a:lnTo>
                    <a:lnTo>
                      <a:pt x="1299" y="4602"/>
                    </a:lnTo>
                    <a:lnTo>
                      <a:pt x="1437" y="4552"/>
                    </a:lnTo>
                    <a:lnTo>
                      <a:pt x="1567" y="4552"/>
                    </a:lnTo>
                    <a:lnTo>
                      <a:pt x="1653" y="4503"/>
                    </a:lnTo>
                    <a:lnTo>
                      <a:pt x="1784" y="4548"/>
                    </a:lnTo>
                    <a:lnTo>
                      <a:pt x="1888" y="4633"/>
                    </a:lnTo>
                    <a:lnTo>
                      <a:pt x="1977" y="4653"/>
                    </a:lnTo>
                    <a:lnTo>
                      <a:pt x="2084" y="4602"/>
                    </a:lnTo>
                    <a:lnTo>
                      <a:pt x="2127" y="4453"/>
                    </a:lnTo>
                    <a:lnTo>
                      <a:pt x="2170" y="4255"/>
                    </a:lnTo>
                    <a:lnTo>
                      <a:pt x="2214" y="4156"/>
                    </a:lnTo>
                    <a:lnTo>
                      <a:pt x="2300" y="4007"/>
                    </a:lnTo>
                    <a:lnTo>
                      <a:pt x="2371" y="3958"/>
                    </a:lnTo>
                    <a:lnTo>
                      <a:pt x="2476" y="3926"/>
                    </a:lnTo>
                    <a:lnTo>
                      <a:pt x="2580" y="3886"/>
                    </a:lnTo>
                    <a:lnTo>
                      <a:pt x="2731" y="3758"/>
                    </a:lnTo>
                    <a:lnTo>
                      <a:pt x="2745" y="3659"/>
                    </a:lnTo>
                    <a:lnTo>
                      <a:pt x="2804" y="3536"/>
                    </a:lnTo>
                    <a:lnTo>
                      <a:pt x="2914" y="3354"/>
                    </a:lnTo>
                    <a:lnTo>
                      <a:pt x="3031" y="3405"/>
                    </a:lnTo>
                    <a:lnTo>
                      <a:pt x="3141" y="3413"/>
                    </a:lnTo>
                    <a:lnTo>
                      <a:pt x="3281" y="3311"/>
                    </a:lnTo>
                    <a:lnTo>
                      <a:pt x="3376" y="3231"/>
                    </a:lnTo>
                    <a:lnTo>
                      <a:pt x="3479" y="3166"/>
                    </a:lnTo>
                    <a:lnTo>
                      <a:pt x="3633" y="3028"/>
                    </a:lnTo>
                    <a:lnTo>
                      <a:pt x="3663" y="2875"/>
                    </a:lnTo>
                    <a:lnTo>
                      <a:pt x="3604" y="2759"/>
                    </a:lnTo>
                    <a:lnTo>
                      <a:pt x="3582" y="2665"/>
                    </a:lnTo>
                    <a:lnTo>
                      <a:pt x="3637" y="2520"/>
                    </a:lnTo>
                    <a:lnTo>
                      <a:pt x="3633" y="2411"/>
                    </a:lnTo>
                    <a:lnTo>
                      <a:pt x="3680" y="2274"/>
                    </a:lnTo>
                    <a:lnTo>
                      <a:pt x="3652" y="2132"/>
                    </a:lnTo>
                    <a:lnTo>
                      <a:pt x="3619" y="2069"/>
                    </a:lnTo>
                    <a:lnTo>
                      <a:pt x="3574" y="2018"/>
                    </a:lnTo>
                    <a:lnTo>
                      <a:pt x="3501" y="1946"/>
                    </a:lnTo>
                    <a:lnTo>
                      <a:pt x="3376" y="1881"/>
                    </a:lnTo>
                    <a:lnTo>
                      <a:pt x="3249" y="1877"/>
                    </a:lnTo>
                    <a:lnTo>
                      <a:pt x="3162" y="1877"/>
                    </a:lnTo>
                    <a:lnTo>
                      <a:pt x="3105" y="1793"/>
                    </a:lnTo>
                    <a:lnTo>
                      <a:pt x="3112" y="1670"/>
                    </a:lnTo>
                    <a:lnTo>
                      <a:pt x="3090" y="1532"/>
                    </a:lnTo>
                    <a:lnTo>
                      <a:pt x="3075" y="1409"/>
                    </a:lnTo>
                    <a:lnTo>
                      <a:pt x="3031" y="1271"/>
                    </a:lnTo>
                    <a:lnTo>
                      <a:pt x="2994" y="1096"/>
                    </a:lnTo>
                    <a:lnTo>
                      <a:pt x="2943" y="857"/>
                    </a:lnTo>
                    <a:lnTo>
                      <a:pt x="2892" y="748"/>
                    </a:lnTo>
                    <a:lnTo>
                      <a:pt x="2817" y="638"/>
                    </a:lnTo>
                    <a:lnTo>
                      <a:pt x="2774" y="490"/>
                    </a:lnTo>
                    <a:lnTo>
                      <a:pt x="2664" y="443"/>
                    </a:lnTo>
                    <a:lnTo>
                      <a:pt x="2645" y="341"/>
                    </a:lnTo>
                    <a:lnTo>
                      <a:pt x="2517" y="182"/>
                    </a:lnTo>
                    <a:lnTo>
                      <a:pt x="2414" y="0"/>
                    </a:lnTo>
                    <a:lnTo>
                      <a:pt x="2297" y="0"/>
                    </a:lnTo>
                    <a:lnTo>
                      <a:pt x="2194" y="0"/>
                    </a:lnTo>
                    <a:lnTo>
                      <a:pt x="2047" y="29"/>
                    </a:lnTo>
                    <a:lnTo>
                      <a:pt x="1974" y="131"/>
                    </a:lnTo>
                    <a:lnTo>
                      <a:pt x="1915" y="247"/>
                    </a:lnTo>
                    <a:lnTo>
                      <a:pt x="1666" y="305"/>
                    </a:lnTo>
                    <a:lnTo>
                      <a:pt x="1519" y="385"/>
                    </a:lnTo>
                    <a:lnTo>
                      <a:pt x="1437" y="539"/>
                    </a:lnTo>
                    <a:lnTo>
                      <a:pt x="1351" y="638"/>
                    </a:lnTo>
                    <a:lnTo>
                      <a:pt x="1221" y="688"/>
                    </a:lnTo>
                    <a:lnTo>
                      <a:pt x="1135" y="787"/>
                    </a:lnTo>
                    <a:lnTo>
                      <a:pt x="999" y="885"/>
                    </a:lnTo>
                    <a:lnTo>
                      <a:pt x="936" y="999"/>
                    </a:lnTo>
                    <a:lnTo>
                      <a:pt x="893" y="1112"/>
                    </a:lnTo>
                    <a:lnTo>
                      <a:pt x="1007" y="1242"/>
                    </a:lnTo>
                    <a:lnTo>
                      <a:pt x="1098" y="1383"/>
                    </a:lnTo>
                    <a:lnTo>
                      <a:pt x="1050" y="1530"/>
                    </a:lnTo>
                    <a:lnTo>
                      <a:pt x="970" y="1648"/>
                    </a:lnTo>
                    <a:lnTo>
                      <a:pt x="879" y="1731"/>
                    </a:lnTo>
                    <a:lnTo>
                      <a:pt x="838" y="1877"/>
                    </a:lnTo>
                    <a:lnTo>
                      <a:pt x="771" y="2031"/>
                    </a:lnTo>
                    <a:lnTo>
                      <a:pt x="761" y="2149"/>
                    </a:lnTo>
                    <a:lnTo>
                      <a:pt x="777" y="2360"/>
                    </a:lnTo>
                    <a:lnTo>
                      <a:pt x="751" y="2520"/>
                    </a:lnTo>
                    <a:lnTo>
                      <a:pt x="750" y="2630"/>
                    </a:lnTo>
                    <a:lnTo>
                      <a:pt x="742" y="2724"/>
                    </a:lnTo>
                    <a:lnTo>
                      <a:pt x="785" y="2793"/>
                    </a:lnTo>
                    <a:lnTo>
                      <a:pt x="793" y="2922"/>
                    </a:lnTo>
                    <a:lnTo>
                      <a:pt x="777" y="3050"/>
                    </a:lnTo>
                    <a:lnTo>
                      <a:pt x="793" y="3173"/>
                    </a:lnTo>
                    <a:lnTo>
                      <a:pt x="750" y="3319"/>
                    </a:lnTo>
                    <a:lnTo>
                      <a:pt x="708" y="3414"/>
                    </a:lnTo>
                    <a:lnTo>
                      <a:pt x="705" y="3519"/>
                    </a:lnTo>
                    <a:lnTo>
                      <a:pt x="664" y="3663"/>
                    </a:lnTo>
                    <a:lnTo>
                      <a:pt x="574" y="3765"/>
                    </a:lnTo>
                    <a:lnTo>
                      <a:pt x="478" y="3924"/>
                    </a:lnTo>
                    <a:lnTo>
                      <a:pt x="396" y="3981"/>
                    </a:lnTo>
                    <a:lnTo>
                      <a:pt x="319" y="4010"/>
                    </a:lnTo>
                    <a:lnTo>
                      <a:pt x="221" y="4072"/>
                    </a:lnTo>
                    <a:lnTo>
                      <a:pt x="209" y="4202"/>
                    </a:lnTo>
                    <a:lnTo>
                      <a:pt x="246" y="4308"/>
                    </a:lnTo>
                    <a:lnTo>
                      <a:pt x="226" y="4372"/>
                    </a:lnTo>
                    <a:lnTo>
                      <a:pt x="191" y="4470"/>
                    </a:lnTo>
                    <a:lnTo>
                      <a:pt x="146" y="4551"/>
                    </a:lnTo>
                    <a:lnTo>
                      <a:pt x="75" y="4599"/>
                    </a:lnTo>
                    <a:lnTo>
                      <a:pt x="57" y="4700"/>
                    </a:lnTo>
                    <a:lnTo>
                      <a:pt x="49" y="4808"/>
                    </a:lnTo>
                    <a:lnTo>
                      <a:pt x="15" y="4856"/>
                    </a:lnTo>
                    <a:lnTo>
                      <a:pt x="0" y="4927"/>
                    </a:lnTo>
                    <a:lnTo>
                      <a:pt x="41" y="5023"/>
                    </a:lnTo>
                    <a:lnTo>
                      <a:pt x="139" y="5089"/>
                    </a:lnTo>
                    <a:lnTo>
                      <a:pt x="186" y="5146"/>
                    </a:lnTo>
                    <a:lnTo>
                      <a:pt x="270" y="5181"/>
                    </a:lnTo>
                    <a:lnTo>
                      <a:pt x="402" y="5243"/>
                    </a:lnTo>
                    <a:close/>
                  </a:path>
                </a:pathLst>
              </a:custGeom>
              <a:grpFill/>
              <a:ln w="9525" cmpd="sng">
                <a:solidFill>
                  <a:schemeClr val="bg1">
                    <a:lumMod val="75000"/>
                  </a:schemeClr>
                </a:solidFill>
                <a:prstDash val="solid"/>
                <a:round/>
                <a:headEnd/>
                <a:tailEnd/>
              </a:ln>
              <a:effectLst>
                <a:outerShdw dist="28398" dir="6993903" algn="ctr" rotWithShape="0">
                  <a:srgbClr val="B2B2B2">
                    <a:alpha val="50000"/>
                  </a:srgbClr>
                </a:outerShdw>
              </a:effectLst>
            </p:spPr>
            <p:txBody>
              <a:bodyPr/>
              <a:lstStyle/>
              <a:p>
                <a:endParaRPr lang="zh-CN" altLang="en-US" sz="700" kern="0" dirty="0">
                  <a:solidFill>
                    <a:sysClr val="windowText" lastClr="000000"/>
                  </a:solidFill>
                  <a:latin typeface="Century Gothic" panose="020B0502020202020204" pitchFamily="34" charset="0"/>
                </a:endParaRPr>
              </a:p>
            </p:txBody>
          </p:sp>
        </p:grpSp>
        <p:grpSp>
          <p:nvGrpSpPr>
            <p:cNvPr id="160" name="Group 159">
              <a:extLst>
                <a:ext uri="{FF2B5EF4-FFF2-40B4-BE49-F238E27FC236}">
                  <a16:creationId xmlns:a16="http://schemas.microsoft.com/office/drawing/2014/main" id="{CEB7BBFE-087B-BF4D-AB05-46099A6F2506}"/>
                </a:ext>
              </a:extLst>
            </p:cNvPr>
            <p:cNvGrpSpPr/>
            <p:nvPr/>
          </p:nvGrpSpPr>
          <p:grpSpPr>
            <a:xfrm>
              <a:off x="6364188" y="2244977"/>
              <a:ext cx="248855" cy="248855"/>
              <a:chOff x="6336610" y="1996569"/>
              <a:chExt cx="355032" cy="355032"/>
            </a:xfrm>
          </p:grpSpPr>
          <p:sp>
            <p:nvSpPr>
              <p:cNvPr id="158" name="Teardrop 157">
                <a:extLst>
                  <a:ext uri="{FF2B5EF4-FFF2-40B4-BE49-F238E27FC236}">
                    <a16:creationId xmlns:a16="http://schemas.microsoft.com/office/drawing/2014/main" id="{E4F01784-3919-ED43-8887-9A6414BF76CB}"/>
                  </a:ext>
                </a:extLst>
              </p:cNvPr>
              <p:cNvSpPr/>
              <p:nvPr/>
            </p:nvSpPr>
            <p:spPr>
              <a:xfrm rot="8127956">
                <a:off x="6336610" y="1996569"/>
                <a:ext cx="355032" cy="355032"/>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59" name="Oval 158">
                <a:extLst>
                  <a:ext uri="{FF2B5EF4-FFF2-40B4-BE49-F238E27FC236}">
                    <a16:creationId xmlns:a16="http://schemas.microsoft.com/office/drawing/2014/main" id="{AB916A44-CD94-F740-A6D4-9BE81A6F8E99}"/>
                  </a:ext>
                </a:extLst>
              </p:cNvPr>
              <p:cNvSpPr/>
              <p:nvPr/>
            </p:nvSpPr>
            <p:spPr>
              <a:xfrm>
                <a:off x="6370969" y="2029488"/>
                <a:ext cx="287059" cy="287059"/>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D</a:t>
                </a:r>
              </a:p>
            </p:txBody>
          </p:sp>
        </p:grpSp>
        <p:grpSp>
          <p:nvGrpSpPr>
            <p:cNvPr id="163" name="Group 162">
              <a:extLst>
                <a:ext uri="{FF2B5EF4-FFF2-40B4-BE49-F238E27FC236}">
                  <a16:creationId xmlns:a16="http://schemas.microsoft.com/office/drawing/2014/main" id="{46926C22-F1FD-244D-B952-33C2AE2460C6}"/>
                </a:ext>
              </a:extLst>
            </p:cNvPr>
            <p:cNvGrpSpPr/>
            <p:nvPr/>
          </p:nvGrpSpPr>
          <p:grpSpPr>
            <a:xfrm>
              <a:off x="5709228" y="3466207"/>
              <a:ext cx="267566" cy="267566"/>
              <a:chOff x="5487024" y="2780389"/>
              <a:chExt cx="351095" cy="351095"/>
            </a:xfrm>
          </p:grpSpPr>
          <p:sp>
            <p:nvSpPr>
              <p:cNvPr id="161" name="Teardrop 160">
                <a:extLst>
                  <a:ext uri="{FF2B5EF4-FFF2-40B4-BE49-F238E27FC236}">
                    <a16:creationId xmlns:a16="http://schemas.microsoft.com/office/drawing/2014/main" id="{38507A74-0194-F04B-8E01-E842C5BDA560}"/>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62" name="Oval 161">
                <a:extLst>
                  <a:ext uri="{FF2B5EF4-FFF2-40B4-BE49-F238E27FC236}">
                    <a16:creationId xmlns:a16="http://schemas.microsoft.com/office/drawing/2014/main" id="{E5FF36A5-FB4E-C340-A217-C9D4227BFA7D}"/>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A</a:t>
                </a:r>
              </a:p>
            </p:txBody>
          </p:sp>
        </p:grpSp>
        <p:grpSp>
          <p:nvGrpSpPr>
            <p:cNvPr id="164" name="Group 163">
              <a:extLst>
                <a:ext uri="{FF2B5EF4-FFF2-40B4-BE49-F238E27FC236}">
                  <a16:creationId xmlns:a16="http://schemas.microsoft.com/office/drawing/2014/main" id="{1AB0B12E-691F-EA40-9FB1-57270B6E4806}"/>
                </a:ext>
              </a:extLst>
            </p:cNvPr>
            <p:cNvGrpSpPr/>
            <p:nvPr/>
          </p:nvGrpSpPr>
          <p:grpSpPr>
            <a:xfrm>
              <a:off x="5954497" y="1920143"/>
              <a:ext cx="267566" cy="267566"/>
              <a:chOff x="5487024" y="2780389"/>
              <a:chExt cx="351095" cy="351095"/>
            </a:xfrm>
          </p:grpSpPr>
          <p:sp>
            <p:nvSpPr>
              <p:cNvPr id="165" name="Teardrop 164">
                <a:extLst>
                  <a:ext uri="{FF2B5EF4-FFF2-40B4-BE49-F238E27FC236}">
                    <a16:creationId xmlns:a16="http://schemas.microsoft.com/office/drawing/2014/main" id="{B6CB9FA9-0D3C-6342-97AF-00050AE1A731}"/>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66" name="Oval 165">
                <a:extLst>
                  <a:ext uri="{FF2B5EF4-FFF2-40B4-BE49-F238E27FC236}">
                    <a16:creationId xmlns:a16="http://schemas.microsoft.com/office/drawing/2014/main" id="{8776E9AB-BB04-0B44-8089-4AB8D2700A26}"/>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B</a:t>
                </a:r>
              </a:p>
            </p:txBody>
          </p:sp>
        </p:grpSp>
        <p:grpSp>
          <p:nvGrpSpPr>
            <p:cNvPr id="167" name="Group 166">
              <a:extLst>
                <a:ext uri="{FF2B5EF4-FFF2-40B4-BE49-F238E27FC236}">
                  <a16:creationId xmlns:a16="http://schemas.microsoft.com/office/drawing/2014/main" id="{5EF2A860-6772-444D-9E80-E5A7794185FA}"/>
                </a:ext>
              </a:extLst>
            </p:cNvPr>
            <p:cNvGrpSpPr/>
            <p:nvPr/>
          </p:nvGrpSpPr>
          <p:grpSpPr>
            <a:xfrm>
              <a:off x="6040039" y="3117279"/>
              <a:ext cx="267566" cy="267566"/>
              <a:chOff x="5487024" y="2780389"/>
              <a:chExt cx="351095" cy="351095"/>
            </a:xfrm>
          </p:grpSpPr>
          <p:sp>
            <p:nvSpPr>
              <p:cNvPr id="168" name="Teardrop 167">
                <a:extLst>
                  <a:ext uri="{FF2B5EF4-FFF2-40B4-BE49-F238E27FC236}">
                    <a16:creationId xmlns:a16="http://schemas.microsoft.com/office/drawing/2014/main" id="{16B021E6-A23F-2E40-9917-266FAF741316}"/>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69" name="Oval 168">
                <a:extLst>
                  <a:ext uri="{FF2B5EF4-FFF2-40B4-BE49-F238E27FC236}">
                    <a16:creationId xmlns:a16="http://schemas.microsoft.com/office/drawing/2014/main" id="{EE8353CB-AAEE-1A48-85AA-F040EED19410}"/>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C</a:t>
                </a:r>
              </a:p>
            </p:txBody>
          </p:sp>
        </p:grpSp>
        <p:grpSp>
          <p:nvGrpSpPr>
            <p:cNvPr id="170" name="Group 169">
              <a:extLst>
                <a:ext uri="{FF2B5EF4-FFF2-40B4-BE49-F238E27FC236}">
                  <a16:creationId xmlns:a16="http://schemas.microsoft.com/office/drawing/2014/main" id="{3EA051A5-82A7-A84D-BC45-4AE4814DE51A}"/>
                </a:ext>
              </a:extLst>
            </p:cNvPr>
            <p:cNvGrpSpPr/>
            <p:nvPr/>
          </p:nvGrpSpPr>
          <p:grpSpPr>
            <a:xfrm>
              <a:off x="5173385" y="3595411"/>
              <a:ext cx="267566" cy="267566"/>
              <a:chOff x="5487024" y="2780389"/>
              <a:chExt cx="351095" cy="351095"/>
            </a:xfrm>
          </p:grpSpPr>
          <p:sp>
            <p:nvSpPr>
              <p:cNvPr id="171" name="Teardrop 170">
                <a:extLst>
                  <a:ext uri="{FF2B5EF4-FFF2-40B4-BE49-F238E27FC236}">
                    <a16:creationId xmlns:a16="http://schemas.microsoft.com/office/drawing/2014/main" id="{21566084-0705-714F-B988-FD0206D85FEE}"/>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72" name="Oval 171">
                <a:extLst>
                  <a:ext uri="{FF2B5EF4-FFF2-40B4-BE49-F238E27FC236}">
                    <a16:creationId xmlns:a16="http://schemas.microsoft.com/office/drawing/2014/main" id="{4E340525-F8FA-904E-A608-D6DBB7343559}"/>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E</a:t>
                </a:r>
              </a:p>
            </p:txBody>
          </p:sp>
        </p:grpSp>
        <p:grpSp>
          <p:nvGrpSpPr>
            <p:cNvPr id="173" name="Group 172">
              <a:extLst>
                <a:ext uri="{FF2B5EF4-FFF2-40B4-BE49-F238E27FC236}">
                  <a16:creationId xmlns:a16="http://schemas.microsoft.com/office/drawing/2014/main" id="{E626DFC7-B1FE-C74C-8D56-2AD3768F8FF5}"/>
                </a:ext>
              </a:extLst>
            </p:cNvPr>
            <p:cNvGrpSpPr/>
            <p:nvPr/>
          </p:nvGrpSpPr>
          <p:grpSpPr>
            <a:xfrm>
              <a:off x="5500669" y="3588593"/>
              <a:ext cx="267566" cy="267566"/>
              <a:chOff x="5487024" y="2780389"/>
              <a:chExt cx="351095" cy="351095"/>
            </a:xfrm>
          </p:grpSpPr>
          <p:sp>
            <p:nvSpPr>
              <p:cNvPr id="174" name="Teardrop 173">
                <a:extLst>
                  <a:ext uri="{FF2B5EF4-FFF2-40B4-BE49-F238E27FC236}">
                    <a16:creationId xmlns:a16="http://schemas.microsoft.com/office/drawing/2014/main" id="{AAB696E1-858C-7246-8BA7-FBA27EB08390}"/>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75" name="Oval 174">
                <a:extLst>
                  <a:ext uri="{FF2B5EF4-FFF2-40B4-BE49-F238E27FC236}">
                    <a16:creationId xmlns:a16="http://schemas.microsoft.com/office/drawing/2014/main" id="{47D0EEA2-8D40-0041-A876-D00A9D84791A}"/>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F</a:t>
                </a:r>
              </a:p>
            </p:txBody>
          </p:sp>
        </p:grpSp>
        <p:grpSp>
          <p:nvGrpSpPr>
            <p:cNvPr id="176" name="Group 175">
              <a:extLst>
                <a:ext uri="{FF2B5EF4-FFF2-40B4-BE49-F238E27FC236}">
                  <a16:creationId xmlns:a16="http://schemas.microsoft.com/office/drawing/2014/main" id="{6F06345E-A4B0-7641-81B2-021E48490351}"/>
                </a:ext>
              </a:extLst>
            </p:cNvPr>
            <p:cNvGrpSpPr/>
            <p:nvPr/>
          </p:nvGrpSpPr>
          <p:grpSpPr>
            <a:xfrm>
              <a:off x="5064362" y="1564185"/>
              <a:ext cx="267566" cy="267566"/>
              <a:chOff x="5487024" y="2780389"/>
              <a:chExt cx="351095" cy="351095"/>
            </a:xfrm>
          </p:grpSpPr>
          <p:sp>
            <p:nvSpPr>
              <p:cNvPr id="177" name="Teardrop 176">
                <a:extLst>
                  <a:ext uri="{FF2B5EF4-FFF2-40B4-BE49-F238E27FC236}">
                    <a16:creationId xmlns:a16="http://schemas.microsoft.com/office/drawing/2014/main" id="{C748378A-8E3B-CE41-9DC1-BF78FE01E5E1}"/>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78" name="Oval 177">
                <a:extLst>
                  <a:ext uri="{FF2B5EF4-FFF2-40B4-BE49-F238E27FC236}">
                    <a16:creationId xmlns:a16="http://schemas.microsoft.com/office/drawing/2014/main" id="{D3B0F7BE-9C16-6C4E-8004-E5B307A2DC9F}"/>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G</a:t>
                </a:r>
              </a:p>
            </p:txBody>
          </p:sp>
        </p:grpSp>
        <p:grpSp>
          <p:nvGrpSpPr>
            <p:cNvPr id="179" name="Group 178">
              <a:extLst>
                <a:ext uri="{FF2B5EF4-FFF2-40B4-BE49-F238E27FC236}">
                  <a16:creationId xmlns:a16="http://schemas.microsoft.com/office/drawing/2014/main" id="{71643783-0BE6-E24C-98A3-75D53F252486}"/>
                </a:ext>
              </a:extLst>
            </p:cNvPr>
            <p:cNvGrpSpPr/>
            <p:nvPr/>
          </p:nvGrpSpPr>
          <p:grpSpPr>
            <a:xfrm>
              <a:off x="4523897" y="3257120"/>
              <a:ext cx="267566" cy="267566"/>
              <a:chOff x="5487024" y="2780389"/>
              <a:chExt cx="351095" cy="351095"/>
            </a:xfrm>
          </p:grpSpPr>
          <p:sp>
            <p:nvSpPr>
              <p:cNvPr id="180" name="Teardrop 179">
                <a:extLst>
                  <a:ext uri="{FF2B5EF4-FFF2-40B4-BE49-F238E27FC236}">
                    <a16:creationId xmlns:a16="http://schemas.microsoft.com/office/drawing/2014/main" id="{0AE908AB-6A6E-8344-96B4-D1827425715F}"/>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81" name="Oval 180">
                <a:extLst>
                  <a:ext uri="{FF2B5EF4-FFF2-40B4-BE49-F238E27FC236}">
                    <a16:creationId xmlns:a16="http://schemas.microsoft.com/office/drawing/2014/main" id="{8BF6F1F1-97A3-0E4E-9826-3F692A538C77}"/>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I</a:t>
                </a:r>
              </a:p>
            </p:txBody>
          </p:sp>
        </p:grpSp>
        <p:grpSp>
          <p:nvGrpSpPr>
            <p:cNvPr id="182" name="Group 181">
              <a:extLst>
                <a:ext uri="{FF2B5EF4-FFF2-40B4-BE49-F238E27FC236}">
                  <a16:creationId xmlns:a16="http://schemas.microsoft.com/office/drawing/2014/main" id="{CF62FAEB-D3FA-C54B-934D-ED8A26EBDF9A}"/>
                </a:ext>
              </a:extLst>
            </p:cNvPr>
            <p:cNvGrpSpPr/>
            <p:nvPr/>
          </p:nvGrpSpPr>
          <p:grpSpPr>
            <a:xfrm>
              <a:off x="4859317" y="3026971"/>
              <a:ext cx="267566" cy="267566"/>
              <a:chOff x="5487024" y="2780389"/>
              <a:chExt cx="351095" cy="351095"/>
            </a:xfrm>
          </p:grpSpPr>
          <p:sp>
            <p:nvSpPr>
              <p:cNvPr id="183" name="Teardrop 182">
                <a:extLst>
                  <a:ext uri="{FF2B5EF4-FFF2-40B4-BE49-F238E27FC236}">
                    <a16:creationId xmlns:a16="http://schemas.microsoft.com/office/drawing/2014/main" id="{B71C0710-B75F-3042-8F1D-0D7D17F610E4}"/>
                  </a:ext>
                </a:extLst>
              </p:cNvPr>
              <p:cNvSpPr/>
              <p:nvPr/>
            </p:nvSpPr>
            <p:spPr>
              <a:xfrm rot="8127956">
                <a:off x="5487024" y="2780389"/>
                <a:ext cx="351095" cy="351095"/>
              </a:xfrm>
              <a:prstGeom prst="teardrop">
                <a:avLst>
                  <a:gd name="adj" fmla="val 133542"/>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a:latin typeface="Century Gothic" panose="020B0502020202020204" pitchFamily="34" charset="0"/>
                </a:endParaRPr>
              </a:p>
            </p:txBody>
          </p:sp>
          <p:sp>
            <p:nvSpPr>
              <p:cNvPr id="184" name="Oval 183">
                <a:extLst>
                  <a:ext uri="{FF2B5EF4-FFF2-40B4-BE49-F238E27FC236}">
                    <a16:creationId xmlns:a16="http://schemas.microsoft.com/office/drawing/2014/main" id="{863E26AE-EA96-0D4F-B4FE-466CE5F26A66}"/>
                  </a:ext>
                </a:extLst>
              </p:cNvPr>
              <p:cNvSpPr/>
              <p:nvPr/>
            </p:nvSpPr>
            <p:spPr>
              <a:xfrm>
                <a:off x="5521003" y="2812943"/>
                <a:ext cx="283875" cy="283875"/>
              </a:xfrm>
              <a:prstGeom prst="ellipse">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50000"/>
                        <a:lumOff val="50000"/>
                      </a:schemeClr>
                    </a:solidFill>
                    <a:latin typeface="Century Gothic" panose="020B0502020202020204" pitchFamily="34" charset="0"/>
                  </a:rPr>
                  <a:t>H</a:t>
                </a:r>
              </a:p>
            </p:txBody>
          </p:sp>
        </p:grpSp>
      </p:grpSp>
      <p:sp>
        <p:nvSpPr>
          <p:cNvPr id="3" name="Slide Number Placeholder 2">
            <a:extLst>
              <a:ext uri="{FF2B5EF4-FFF2-40B4-BE49-F238E27FC236}">
                <a16:creationId xmlns:a16="http://schemas.microsoft.com/office/drawing/2014/main" id="{4274F594-FE97-6B43-B996-2AB663BE250E}"/>
              </a:ext>
            </a:extLst>
          </p:cNvPr>
          <p:cNvSpPr>
            <a:spLocks noGrp="1"/>
          </p:cNvSpPr>
          <p:nvPr>
            <p:ph type="sldNum" sz="quarter" idx="12"/>
          </p:nvPr>
        </p:nvSpPr>
        <p:spPr/>
        <p:txBody>
          <a:bodyPr/>
          <a:lstStyle/>
          <a:p>
            <a:fld id="{396CE113-FF57-7649-A2EE-772FBDF6E8DF}"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30891170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16026</TotalTime>
  <Words>4744</Words>
  <Application>Microsoft Office PowerPoint</Application>
  <PresentationFormat>Widescreen</PresentationFormat>
  <Paragraphs>1045</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Jibril</dc:creator>
  <cp:lastModifiedBy>Naomi Tietie</cp:lastModifiedBy>
  <cp:revision>88</cp:revision>
  <dcterms:created xsi:type="dcterms:W3CDTF">2021-08-13T12:59:53Z</dcterms:created>
  <dcterms:modified xsi:type="dcterms:W3CDTF">2021-08-26T11:35:34Z</dcterms:modified>
</cp:coreProperties>
</file>