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4" r:id="rId3"/>
    <p:sldId id="259" r:id="rId4"/>
    <p:sldId id="260" r:id="rId5"/>
    <p:sldId id="265" r:id="rId6"/>
    <p:sldId id="261" r:id="rId7"/>
    <p:sldId id="262" r:id="rId8"/>
    <p:sldId id="263" r:id="rId9"/>
  </p:sldIdLst>
  <p:sldSz cx="12192000" cy="6858000"/>
  <p:notesSz cx="7010400" cy="9296400"/>
  <p:defaultText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3AD93-3FC5-4CBA-8B2F-797ADDC7C9B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G"/>
          </a:p>
        </p:txBody>
      </p:sp>
      <p:sp>
        <p:nvSpPr>
          <p:cNvPr id="3" name="Subtitle 2">
            <a:extLst>
              <a:ext uri="{FF2B5EF4-FFF2-40B4-BE49-F238E27FC236}">
                <a16:creationId xmlns:a16="http://schemas.microsoft.com/office/drawing/2014/main" id="{D3BEA65D-12D7-4B5B-AE92-1B5C5AA3A4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G"/>
          </a:p>
        </p:txBody>
      </p:sp>
      <p:sp>
        <p:nvSpPr>
          <p:cNvPr id="4" name="Date Placeholder 3">
            <a:extLst>
              <a:ext uri="{FF2B5EF4-FFF2-40B4-BE49-F238E27FC236}">
                <a16:creationId xmlns:a16="http://schemas.microsoft.com/office/drawing/2014/main" id="{241EDC30-3EB9-4588-A859-E969AE751F2F}"/>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155421B3-956B-4933-ABB0-DEB945888F79}"/>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0CE624C2-55BD-4973-BA93-6321F4F07750}"/>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1037893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C9BE1-D019-4160-A357-1A6A8E83181C}"/>
              </a:ext>
            </a:extLst>
          </p:cNvPr>
          <p:cNvSpPr>
            <a:spLocks noGrp="1"/>
          </p:cNvSpPr>
          <p:nvPr>
            <p:ph type="title"/>
          </p:nvPr>
        </p:nvSpPr>
        <p:spPr/>
        <p:txBody>
          <a:bodyPr/>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EF28F3D4-9806-47B1-8A67-0035A03294B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455BCBAB-1974-4D8C-BD68-34D07BC0F32D}"/>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37A1994F-B90F-491E-8596-E6AEA1864683}"/>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A68993B-C8C8-4AF1-94EA-7787AD6699ED}"/>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3515470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AF3B586-3481-48C4-81FD-01C1F5CF91F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G"/>
          </a:p>
        </p:txBody>
      </p:sp>
      <p:sp>
        <p:nvSpPr>
          <p:cNvPr id="3" name="Vertical Text Placeholder 2">
            <a:extLst>
              <a:ext uri="{FF2B5EF4-FFF2-40B4-BE49-F238E27FC236}">
                <a16:creationId xmlns:a16="http://schemas.microsoft.com/office/drawing/2014/main" id="{B0DF9E20-30FC-45A9-9397-4AE97EC647B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172D540D-E651-45BC-96EA-6F12782A103B}"/>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3791A3BC-6040-4C98-B3A2-6944036F19F6}"/>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2D30A044-5363-43C8-A021-1236B6F59FF1}"/>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3647800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289952-435D-4B22-A7BF-A50305A168B4}"/>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8DD782F4-0E39-4E26-B65E-E932BE411E2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EBE53FBB-5351-4640-805E-6B59AEA6B26A}"/>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2FCC3D93-1117-4202-B71C-85045E29C93E}"/>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0BEB0BF-27F8-4AA9-9C84-C2956B2372D6}"/>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321113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B21D-8BD9-4550-8A05-D2191EFA31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G"/>
          </a:p>
        </p:txBody>
      </p:sp>
      <p:sp>
        <p:nvSpPr>
          <p:cNvPr id="3" name="Text Placeholder 2">
            <a:extLst>
              <a:ext uri="{FF2B5EF4-FFF2-40B4-BE49-F238E27FC236}">
                <a16:creationId xmlns:a16="http://schemas.microsoft.com/office/drawing/2014/main" id="{713B3872-9786-469C-9D2C-18E3DFE6403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6BFD1BD-1AF5-4BEF-9CD3-305670E62D45}"/>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2B5304C8-6B1C-498B-9466-4CEB58364CBA}"/>
              </a:ext>
            </a:extLst>
          </p:cNvPr>
          <p:cNvSpPr>
            <a:spLocks noGrp="1"/>
          </p:cNvSpPr>
          <p:nvPr>
            <p:ph type="ftr" sz="quarter" idx="11"/>
          </p:nvPr>
        </p:nvSpPr>
        <p:spPr/>
        <p:txBody>
          <a:bodyPr/>
          <a:lstStyle/>
          <a:p>
            <a:endParaRPr lang="en-NG"/>
          </a:p>
        </p:txBody>
      </p:sp>
      <p:sp>
        <p:nvSpPr>
          <p:cNvPr id="6" name="Slide Number Placeholder 5">
            <a:extLst>
              <a:ext uri="{FF2B5EF4-FFF2-40B4-BE49-F238E27FC236}">
                <a16:creationId xmlns:a16="http://schemas.microsoft.com/office/drawing/2014/main" id="{C6BB89CB-3EB5-44B7-B2D2-C09D9C66D097}"/>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2035856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0FFF3-0A34-4AB3-A606-792EAD4F8A67}"/>
              </a:ext>
            </a:extLst>
          </p:cNvPr>
          <p:cNvSpPr>
            <a:spLocks noGrp="1"/>
          </p:cNvSpPr>
          <p:nvPr>
            <p:ph type="title"/>
          </p:nvPr>
        </p:nvSpPr>
        <p:spPr/>
        <p:txBody>
          <a:bodyPr/>
          <a:lstStyle/>
          <a:p>
            <a:r>
              <a:rPr lang="en-US"/>
              <a:t>Click to edit Master title style</a:t>
            </a:r>
            <a:endParaRPr lang="en-NG"/>
          </a:p>
        </p:txBody>
      </p:sp>
      <p:sp>
        <p:nvSpPr>
          <p:cNvPr id="3" name="Content Placeholder 2">
            <a:extLst>
              <a:ext uri="{FF2B5EF4-FFF2-40B4-BE49-F238E27FC236}">
                <a16:creationId xmlns:a16="http://schemas.microsoft.com/office/drawing/2014/main" id="{D09B7F39-C1CF-4B47-9A40-431ADC5E725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Content Placeholder 3">
            <a:extLst>
              <a:ext uri="{FF2B5EF4-FFF2-40B4-BE49-F238E27FC236}">
                <a16:creationId xmlns:a16="http://schemas.microsoft.com/office/drawing/2014/main" id="{AF632F7F-5FCD-44C0-98A0-BF2F9DAC68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Date Placeholder 4">
            <a:extLst>
              <a:ext uri="{FF2B5EF4-FFF2-40B4-BE49-F238E27FC236}">
                <a16:creationId xmlns:a16="http://schemas.microsoft.com/office/drawing/2014/main" id="{EE88D636-E754-4A11-A967-0FB14F5E4C14}"/>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6" name="Footer Placeholder 5">
            <a:extLst>
              <a:ext uri="{FF2B5EF4-FFF2-40B4-BE49-F238E27FC236}">
                <a16:creationId xmlns:a16="http://schemas.microsoft.com/office/drawing/2014/main" id="{42C227EE-13A2-443F-B226-AAF94CE9739D}"/>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AA6CF1E9-35CC-44A1-B4EE-F8F647A2C67B}"/>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2472785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6D43D-80A0-4032-AFCB-D89573504E02}"/>
              </a:ext>
            </a:extLst>
          </p:cNvPr>
          <p:cNvSpPr>
            <a:spLocks noGrp="1"/>
          </p:cNvSpPr>
          <p:nvPr>
            <p:ph type="title"/>
          </p:nvPr>
        </p:nvSpPr>
        <p:spPr>
          <a:xfrm>
            <a:off x="839788" y="365125"/>
            <a:ext cx="10515600" cy="1325563"/>
          </a:xfrm>
        </p:spPr>
        <p:txBody>
          <a:bodyPr/>
          <a:lstStyle/>
          <a:p>
            <a:r>
              <a:rPr lang="en-US"/>
              <a:t>Click to edit Master title style</a:t>
            </a:r>
            <a:endParaRPr lang="en-NG"/>
          </a:p>
        </p:txBody>
      </p:sp>
      <p:sp>
        <p:nvSpPr>
          <p:cNvPr id="3" name="Text Placeholder 2">
            <a:extLst>
              <a:ext uri="{FF2B5EF4-FFF2-40B4-BE49-F238E27FC236}">
                <a16:creationId xmlns:a16="http://schemas.microsoft.com/office/drawing/2014/main" id="{6F1D4CFC-C124-451A-97D0-797ABDDB8D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CD94BFD-0228-42D1-ADFF-94512FE9A00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5" name="Text Placeholder 4">
            <a:extLst>
              <a:ext uri="{FF2B5EF4-FFF2-40B4-BE49-F238E27FC236}">
                <a16:creationId xmlns:a16="http://schemas.microsoft.com/office/drawing/2014/main" id="{15B4A17E-53F6-404F-A0CF-D3FDCE503B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AF90324-D4E1-493B-ACD4-1DAC482B65D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7" name="Date Placeholder 6">
            <a:extLst>
              <a:ext uri="{FF2B5EF4-FFF2-40B4-BE49-F238E27FC236}">
                <a16:creationId xmlns:a16="http://schemas.microsoft.com/office/drawing/2014/main" id="{3C2D4834-F261-4E3B-AD8D-25A9F56FD320}"/>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8" name="Footer Placeholder 7">
            <a:extLst>
              <a:ext uri="{FF2B5EF4-FFF2-40B4-BE49-F238E27FC236}">
                <a16:creationId xmlns:a16="http://schemas.microsoft.com/office/drawing/2014/main" id="{28AC2D82-AD05-4C7F-938D-847C30BE2F57}"/>
              </a:ext>
            </a:extLst>
          </p:cNvPr>
          <p:cNvSpPr>
            <a:spLocks noGrp="1"/>
          </p:cNvSpPr>
          <p:nvPr>
            <p:ph type="ftr" sz="quarter" idx="11"/>
          </p:nvPr>
        </p:nvSpPr>
        <p:spPr/>
        <p:txBody>
          <a:bodyPr/>
          <a:lstStyle/>
          <a:p>
            <a:endParaRPr lang="en-NG"/>
          </a:p>
        </p:txBody>
      </p:sp>
      <p:sp>
        <p:nvSpPr>
          <p:cNvPr id="9" name="Slide Number Placeholder 8">
            <a:extLst>
              <a:ext uri="{FF2B5EF4-FFF2-40B4-BE49-F238E27FC236}">
                <a16:creationId xmlns:a16="http://schemas.microsoft.com/office/drawing/2014/main" id="{8CB545CA-4527-4EAF-9BCA-8875ABFB56BF}"/>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855692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1A64DC-B1E1-4710-BC97-99716C833915}"/>
              </a:ext>
            </a:extLst>
          </p:cNvPr>
          <p:cNvSpPr>
            <a:spLocks noGrp="1"/>
          </p:cNvSpPr>
          <p:nvPr>
            <p:ph type="title"/>
          </p:nvPr>
        </p:nvSpPr>
        <p:spPr/>
        <p:txBody>
          <a:bodyPr/>
          <a:lstStyle/>
          <a:p>
            <a:r>
              <a:rPr lang="en-US"/>
              <a:t>Click to edit Master title style</a:t>
            </a:r>
            <a:endParaRPr lang="en-NG"/>
          </a:p>
        </p:txBody>
      </p:sp>
      <p:sp>
        <p:nvSpPr>
          <p:cNvPr id="3" name="Date Placeholder 2">
            <a:extLst>
              <a:ext uri="{FF2B5EF4-FFF2-40B4-BE49-F238E27FC236}">
                <a16:creationId xmlns:a16="http://schemas.microsoft.com/office/drawing/2014/main" id="{E16F0ADA-6E43-4069-A399-A62CE92B0860}"/>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4" name="Footer Placeholder 3">
            <a:extLst>
              <a:ext uri="{FF2B5EF4-FFF2-40B4-BE49-F238E27FC236}">
                <a16:creationId xmlns:a16="http://schemas.microsoft.com/office/drawing/2014/main" id="{44C60ECD-EA29-44D3-B3B0-5AF846EE6DC6}"/>
              </a:ext>
            </a:extLst>
          </p:cNvPr>
          <p:cNvSpPr>
            <a:spLocks noGrp="1"/>
          </p:cNvSpPr>
          <p:nvPr>
            <p:ph type="ftr" sz="quarter" idx="11"/>
          </p:nvPr>
        </p:nvSpPr>
        <p:spPr/>
        <p:txBody>
          <a:bodyPr/>
          <a:lstStyle/>
          <a:p>
            <a:endParaRPr lang="en-NG"/>
          </a:p>
        </p:txBody>
      </p:sp>
      <p:sp>
        <p:nvSpPr>
          <p:cNvPr id="5" name="Slide Number Placeholder 4">
            <a:extLst>
              <a:ext uri="{FF2B5EF4-FFF2-40B4-BE49-F238E27FC236}">
                <a16:creationId xmlns:a16="http://schemas.microsoft.com/office/drawing/2014/main" id="{35DE7319-952A-49CC-B4DD-895B48698D9B}"/>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297665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3D156E2-F604-4F9F-ACD7-D0855DFD4179}"/>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3" name="Footer Placeholder 2">
            <a:extLst>
              <a:ext uri="{FF2B5EF4-FFF2-40B4-BE49-F238E27FC236}">
                <a16:creationId xmlns:a16="http://schemas.microsoft.com/office/drawing/2014/main" id="{266C3EAF-01D5-4865-9EEE-DAC5CC958524}"/>
              </a:ext>
            </a:extLst>
          </p:cNvPr>
          <p:cNvSpPr>
            <a:spLocks noGrp="1"/>
          </p:cNvSpPr>
          <p:nvPr>
            <p:ph type="ftr" sz="quarter" idx="11"/>
          </p:nvPr>
        </p:nvSpPr>
        <p:spPr/>
        <p:txBody>
          <a:bodyPr/>
          <a:lstStyle/>
          <a:p>
            <a:endParaRPr lang="en-NG"/>
          </a:p>
        </p:txBody>
      </p:sp>
      <p:sp>
        <p:nvSpPr>
          <p:cNvPr id="4" name="Slide Number Placeholder 3">
            <a:extLst>
              <a:ext uri="{FF2B5EF4-FFF2-40B4-BE49-F238E27FC236}">
                <a16:creationId xmlns:a16="http://schemas.microsoft.com/office/drawing/2014/main" id="{222953F6-FFEA-4476-8A6D-3A46BFCE7607}"/>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76782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2E276-8F52-497D-8CCB-D01AC8725E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Content Placeholder 2">
            <a:extLst>
              <a:ext uri="{FF2B5EF4-FFF2-40B4-BE49-F238E27FC236}">
                <a16:creationId xmlns:a16="http://schemas.microsoft.com/office/drawing/2014/main" id="{003F8DF2-C9CA-4B88-918B-AF35E43818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Text Placeholder 3">
            <a:extLst>
              <a:ext uri="{FF2B5EF4-FFF2-40B4-BE49-F238E27FC236}">
                <a16:creationId xmlns:a16="http://schemas.microsoft.com/office/drawing/2014/main" id="{F180A7CE-42BB-4EC0-8E96-D38911D83C1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55123B-CD04-48C2-B516-24D46F3C9E77}"/>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6" name="Footer Placeholder 5">
            <a:extLst>
              <a:ext uri="{FF2B5EF4-FFF2-40B4-BE49-F238E27FC236}">
                <a16:creationId xmlns:a16="http://schemas.microsoft.com/office/drawing/2014/main" id="{87B3446C-3230-47D1-8C15-640F9D5325B1}"/>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6D913752-BBC8-4032-A658-968D36C9B7DD}"/>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1953417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374BA-70F8-404A-8920-76691503A66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G"/>
          </a:p>
        </p:txBody>
      </p:sp>
      <p:sp>
        <p:nvSpPr>
          <p:cNvPr id="3" name="Picture Placeholder 2">
            <a:extLst>
              <a:ext uri="{FF2B5EF4-FFF2-40B4-BE49-F238E27FC236}">
                <a16:creationId xmlns:a16="http://schemas.microsoft.com/office/drawing/2014/main" id="{BD12FBF3-D3CA-4AC1-82A0-D18E2353015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G"/>
          </a:p>
        </p:txBody>
      </p:sp>
      <p:sp>
        <p:nvSpPr>
          <p:cNvPr id="4" name="Text Placeholder 3">
            <a:extLst>
              <a:ext uri="{FF2B5EF4-FFF2-40B4-BE49-F238E27FC236}">
                <a16:creationId xmlns:a16="http://schemas.microsoft.com/office/drawing/2014/main" id="{26F9F5ED-4158-4537-B4F7-CA8E117243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845FAA-AA1B-4AF1-81F6-661F08A1740F}"/>
              </a:ext>
            </a:extLst>
          </p:cNvPr>
          <p:cNvSpPr>
            <a:spLocks noGrp="1"/>
          </p:cNvSpPr>
          <p:nvPr>
            <p:ph type="dt" sz="half" idx="10"/>
          </p:nvPr>
        </p:nvSpPr>
        <p:spPr/>
        <p:txBody>
          <a:bodyPr/>
          <a:lstStyle/>
          <a:p>
            <a:fld id="{8A8A3DC2-46FD-4469-AFC9-0C7C3BC5BA7E}" type="datetimeFigureOut">
              <a:rPr lang="en-NG" smtClean="0"/>
              <a:t>07/06/2021</a:t>
            </a:fld>
            <a:endParaRPr lang="en-NG"/>
          </a:p>
        </p:txBody>
      </p:sp>
      <p:sp>
        <p:nvSpPr>
          <p:cNvPr id="6" name="Footer Placeholder 5">
            <a:extLst>
              <a:ext uri="{FF2B5EF4-FFF2-40B4-BE49-F238E27FC236}">
                <a16:creationId xmlns:a16="http://schemas.microsoft.com/office/drawing/2014/main" id="{5E69E32E-D030-43E6-A05A-4FA754398167}"/>
              </a:ext>
            </a:extLst>
          </p:cNvPr>
          <p:cNvSpPr>
            <a:spLocks noGrp="1"/>
          </p:cNvSpPr>
          <p:nvPr>
            <p:ph type="ftr" sz="quarter" idx="11"/>
          </p:nvPr>
        </p:nvSpPr>
        <p:spPr/>
        <p:txBody>
          <a:bodyPr/>
          <a:lstStyle/>
          <a:p>
            <a:endParaRPr lang="en-NG"/>
          </a:p>
        </p:txBody>
      </p:sp>
      <p:sp>
        <p:nvSpPr>
          <p:cNvPr id="7" name="Slide Number Placeholder 6">
            <a:extLst>
              <a:ext uri="{FF2B5EF4-FFF2-40B4-BE49-F238E27FC236}">
                <a16:creationId xmlns:a16="http://schemas.microsoft.com/office/drawing/2014/main" id="{97ED9672-EAE6-4B05-B021-DC2405657D3F}"/>
              </a:ext>
            </a:extLst>
          </p:cNvPr>
          <p:cNvSpPr>
            <a:spLocks noGrp="1"/>
          </p:cNvSpPr>
          <p:nvPr>
            <p:ph type="sldNum" sz="quarter" idx="12"/>
          </p:nvPr>
        </p:nvSpPr>
        <p:spPr/>
        <p:txBody>
          <a:bodyPr/>
          <a:lstStyle/>
          <a:p>
            <a:fld id="{D8DE7DF1-F144-4D39-835C-461BC6898A04}" type="slidenum">
              <a:rPr lang="en-NG" smtClean="0"/>
              <a:t>‹#›</a:t>
            </a:fld>
            <a:endParaRPr lang="en-NG"/>
          </a:p>
        </p:txBody>
      </p:sp>
    </p:spTree>
    <p:extLst>
      <p:ext uri="{BB962C8B-B14F-4D97-AF65-F5344CB8AC3E}">
        <p14:creationId xmlns:p14="http://schemas.microsoft.com/office/powerpoint/2010/main" val="994023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5D9954-E49A-445A-9978-4AB749348F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G"/>
          </a:p>
        </p:txBody>
      </p:sp>
      <p:sp>
        <p:nvSpPr>
          <p:cNvPr id="3" name="Text Placeholder 2">
            <a:extLst>
              <a:ext uri="{FF2B5EF4-FFF2-40B4-BE49-F238E27FC236}">
                <a16:creationId xmlns:a16="http://schemas.microsoft.com/office/drawing/2014/main" id="{6410B5B9-9CC4-460F-A83E-3F956ABCD1C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G"/>
          </a:p>
        </p:txBody>
      </p:sp>
      <p:sp>
        <p:nvSpPr>
          <p:cNvPr id="4" name="Date Placeholder 3">
            <a:extLst>
              <a:ext uri="{FF2B5EF4-FFF2-40B4-BE49-F238E27FC236}">
                <a16:creationId xmlns:a16="http://schemas.microsoft.com/office/drawing/2014/main" id="{07A578EB-7B30-4A2B-963E-FAADD400AE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A3DC2-46FD-4469-AFC9-0C7C3BC5BA7E}" type="datetimeFigureOut">
              <a:rPr lang="en-NG" smtClean="0"/>
              <a:t>07/06/2021</a:t>
            </a:fld>
            <a:endParaRPr lang="en-NG"/>
          </a:p>
        </p:txBody>
      </p:sp>
      <p:sp>
        <p:nvSpPr>
          <p:cNvPr id="5" name="Footer Placeholder 4">
            <a:extLst>
              <a:ext uri="{FF2B5EF4-FFF2-40B4-BE49-F238E27FC236}">
                <a16:creationId xmlns:a16="http://schemas.microsoft.com/office/drawing/2014/main" id="{1B2A1C41-A74D-4095-BE5A-49D5A8A5A1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G"/>
          </a:p>
        </p:txBody>
      </p:sp>
      <p:sp>
        <p:nvSpPr>
          <p:cNvPr id="6" name="Slide Number Placeholder 5">
            <a:extLst>
              <a:ext uri="{FF2B5EF4-FFF2-40B4-BE49-F238E27FC236}">
                <a16:creationId xmlns:a16="http://schemas.microsoft.com/office/drawing/2014/main" id="{A53707F3-741B-4D8C-A121-C2465C7A54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8DE7DF1-F144-4D39-835C-461BC6898A04}" type="slidenum">
              <a:rPr lang="en-NG" smtClean="0"/>
              <a:t>‹#›</a:t>
            </a:fld>
            <a:endParaRPr lang="en-NG"/>
          </a:p>
        </p:txBody>
      </p:sp>
    </p:spTree>
    <p:extLst>
      <p:ext uri="{BB962C8B-B14F-4D97-AF65-F5344CB8AC3E}">
        <p14:creationId xmlns:p14="http://schemas.microsoft.com/office/powerpoint/2010/main" val="1961396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N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www.nigeriagalleria.com/Nigeria/States_Nigeria/Cross-River/" TargetMode="External"/><Relationship Id="rId13" Type="http://schemas.openxmlformats.org/officeDocument/2006/relationships/hyperlink" Target="https://www.nigeriagalleria.com/Nigeria/States_Nigeria/Gombe/" TargetMode="External"/><Relationship Id="rId18" Type="http://schemas.openxmlformats.org/officeDocument/2006/relationships/hyperlink" Target="https://www.nigeriagalleria.com/Nigeria/States_Nigeria/Niger/" TargetMode="External"/><Relationship Id="rId3" Type="http://schemas.openxmlformats.org/officeDocument/2006/relationships/hyperlink" Target="https://www.nigeriagalleria.com/Nigeria/States_Nigeria/Adamawa/" TargetMode="External"/><Relationship Id="rId21" Type="http://schemas.openxmlformats.org/officeDocument/2006/relationships/hyperlink" Target="https://www.nigeriagalleria.com/Nigeria/States_Nigeria/Osun/" TargetMode="External"/><Relationship Id="rId7" Type="http://schemas.openxmlformats.org/officeDocument/2006/relationships/hyperlink" Target="https://www.nigeriagalleria.com/Nigeria/States_Nigeria/Borno/" TargetMode="External"/><Relationship Id="rId12" Type="http://schemas.openxmlformats.org/officeDocument/2006/relationships/hyperlink" Target="https://www.nigeriagalleria.com/Nigeria/States_Nigeria/Enugu/" TargetMode="External"/><Relationship Id="rId17" Type="http://schemas.openxmlformats.org/officeDocument/2006/relationships/hyperlink" Target="https://www.nigeriagalleria.com/Nigeria/States_Nigeria/Kwara/" TargetMode="External"/><Relationship Id="rId2" Type="http://schemas.openxmlformats.org/officeDocument/2006/relationships/hyperlink" Target="https://www.nigeriagalleria.com/Nigeria/States_Nigeria/Abia/" TargetMode="External"/><Relationship Id="rId16" Type="http://schemas.openxmlformats.org/officeDocument/2006/relationships/hyperlink" Target="https://www.nigeriagalleria.com/Nigeria/States_Nigeria/Kebbi/" TargetMode="External"/><Relationship Id="rId20" Type="http://schemas.openxmlformats.org/officeDocument/2006/relationships/hyperlink" Target="https://www.nigeriagalleria.com/Nigeria/States_Nigeria/Ondo/" TargetMode="External"/><Relationship Id="rId1" Type="http://schemas.openxmlformats.org/officeDocument/2006/relationships/slideLayout" Target="../slideLayouts/slideLayout2.xml"/><Relationship Id="rId6" Type="http://schemas.openxmlformats.org/officeDocument/2006/relationships/hyperlink" Target="https://www.nigeriagalleria.com/Nigeria/States_Nigeria/Bayelsa/" TargetMode="External"/><Relationship Id="rId11" Type="http://schemas.openxmlformats.org/officeDocument/2006/relationships/hyperlink" Target="https://www.nigeriagalleria.com/Nigeria/States_Nigeria/Ekiti/" TargetMode="External"/><Relationship Id="rId5" Type="http://schemas.openxmlformats.org/officeDocument/2006/relationships/hyperlink" Target="https://www.nigeriagalleria.com/Nigeria/States_Nigeria/Bauchi/" TargetMode="External"/><Relationship Id="rId15" Type="http://schemas.openxmlformats.org/officeDocument/2006/relationships/hyperlink" Target="https://www.nigeriagalleria.com/Nigeria/States_Nigeria/Kaduna/" TargetMode="External"/><Relationship Id="rId23" Type="http://schemas.openxmlformats.org/officeDocument/2006/relationships/hyperlink" Target="https://www.nigeriagalleria.com/Nigeria/States_Nigeria/Plateau/" TargetMode="External"/><Relationship Id="rId10" Type="http://schemas.openxmlformats.org/officeDocument/2006/relationships/hyperlink" Target="https://www.nigeriagalleria.com/Nigeria/States_Nigeria/Ebonyi/" TargetMode="External"/><Relationship Id="rId19" Type="http://schemas.openxmlformats.org/officeDocument/2006/relationships/hyperlink" Target="https://www.nigeriagalleria.com/Nigeria/States_Nigeria/Ogun/" TargetMode="External"/><Relationship Id="rId4" Type="http://schemas.openxmlformats.org/officeDocument/2006/relationships/hyperlink" Target="https://www.nigeriagalleria.com/Nigeria/States_Nigeria/Akwa-Ibom/" TargetMode="External"/><Relationship Id="rId9" Type="http://schemas.openxmlformats.org/officeDocument/2006/relationships/hyperlink" Target="https://www.nigeriagalleria.com/Nigeria/States_Nigeria/Delta/" TargetMode="External"/><Relationship Id="rId14" Type="http://schemas.openxmlformats.org/officeDocument/2006/relationships/hyperlink" Target="https://www.nigeriagalleria.com/Nigeria/States_Nigeria/Imo/" TargetMode="External"/><Relationship Id="rId22" Type="http://schemas.openxmlformats.org/officeDocument/2006/relationships/hyperlink" Target="https://www.nigeriagalleria.com/Nigeria/States_Nigeria/Oyo/"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6FEAA-EDEF-4C60-ADC1-10B0CEEB814E}"/>
              </a:ext>
            </a:extLst>
          </p:cNvPr>
          <p:cNvSpPr>
            <a:spLocks noGrp="1"/>
          </p:cNvSpPr>
          <p:nvPr>
            <p:ph type="ctrTitle"/>
          </p:nvPr>
        </p:nvSpPr>
        <p:spPr/>
        <p:txBody>
          <a:bodyPr>
            <a:normAutofit/>
          </a:bodyPr>
          <a:lstStyle/>
          <a:p>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ANALYSIS OF NGWA-GBV REPORTS JUNE 2021</a:t>
            </a:r>
            <a:endParaRPr lang="en-NG" sz="4000" dirty="0"/>
          </a:p>
        </p:txBody>
      </p:sp>
    </p:spTree>
    <p:extLst>
      <p:ext uri="{BB962C8B-B14F-4D97-AF65-F5344CB8AC3E}">
        <p14:creationId xmlns:p14="http://schemas.microsoft.com/office/powerpoint/2010/main" val="494102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F3446CB8-63EC-40E5-80C8-47123EA676F5}"/>
              </a:ext>
            </a:extLst>
          </p:cNvPr>
          <p:cNvGraphicFramePr>
            <a:graphicFrameLocks noGrp="1"/>
          </p:cNvGraphicFramePr>
          <p:nvPr>
            <p:extLst>
              <p:ext uri="{D42A27DB-BD31-4B8C-83A1-F6EECF244321}">
                <p14:modId xmlns:p14="http://schemas.microsoft.com/office/powerpoint/2010/main" val="2637103065"/>
              </p:ext>
            </p:extLst>
          </p:nvPr>
        </p:nvGraphicFramePr>
        <p:xfrm>
          <a:off x="0" y="0"/>
          <a:ext cx="12192000" cy="6863150"/>
        </p:xfrm>
        <a:graphic>
          <a:graphicData uri="http://schemas.openxmlformats.org/drawingml/2006/table">
            <a:tbl>
              <a:tblPr firstRow="1" firstCol="1" bandRow="1">
                <a:tableStyleId>{5C22544A-7EE6-4342-B048-85BDC9FD1C3A}</a:tableStyleId>
              </a:tblPr>
              <a:tblGrid>
                <a:gridCol w="1194464">
                  <a:extLst>
                    <a:ext uri="{9D8B030D-6E8A-4147-A177-3AD203B41FA5}">
                      <a16:colId xmlns:a16="http://schemas.microsoft.com/office/drawing/2014/main" val="1785301201"/>
                    </a:ext>
                  </a:extLst>
                </a:gridCol>
                <a:gridCol w="657380">
                  <a:extLst>
                    <a:ext uri="{9D8B030D-6E8A-4147-A177-3AD203B41FA5}">
                      <a16:colId xmlns:a16="http://schemas.microsoft.com/office/drawing/2014/main" val="1708456013"/>
                    </a:ext>
                  </a:extLst>
                </a:gridCol>
                <a:gridCol w="1143635">
                  <a:extLst>
                    <a:ext uri="{9D8B030D-6E8A-4147-A177-3AD203B41FA5}">
                      <a16:colId xmlns:a16="http://schemas.microsoft.com/office/drawing/2014/main" val="4218551421"/>
                    </a:ext>
                  </a:extLst>
                </a:gridCol>
                <a:gridCol w="1080946">
                  <a:extLst>
                    <a:ext uri="{9D8B030D-6E8A-4147-A177-3AD203B41FA5}">
                      <a16:colId xmlns:a16="http://schemas.microsoft.com/office/drawing/2014/main" val="3690356665"/>
                    </a:ext>
                  </a:extLst>
                </a:gridCol>
                <a:gridCol w="1154649">
                  <a:extLst>
                    <a:ext uri="{9D8B030D-6E8A-4147-A177-3AD203B41FA5}">
                      <a16:colId xmlns:a16="http://schemas.microsoft.com/office/drawing/2014/main" val="240906647"/>
                    </a:ext>
                  </a:extLst>
                </a:gridCol>
                <a:gridCol w="931004">
                  <a:extLst>
                    <a:ext uri="{9D8B030D-6E8A-4147-A177-3AD203B41FA5}">
                      <a16:colId xmlns:a16="http://schemas.microsoft.com/office/drawing/2014/main" val="3066600297"/>
                    </a:ext>
                  </a:extLst>
                </a:gridCol>
                <a:gridCol w="1189380">
                  <a:extLst>
                    <a:ext uri="{9D8B030D-6E8A-4147-A177-3AD203B41FA5}">
                      <a16:colId xmlns:a16="http://schemas.microsoft.com/office/drawing/2014/main" val="1226789876"/>
                    </a:ext>
                  </a:extLst>
                </a:gridCol>
                <a:gridCol w="807323">
                  <a:extLst>
                    <a:ext uri="{9D8B030D-6E8A-4147-A177-3AD203B41FA5}">
                      <a16:colId xmlns:a16="http://schemas.microsoft.com/office/drawing/2014/main" val="3548465951"/>
                    </a:ext>
                  </a:extLst>
                </a:gridCol>
                <a:gridCol w="1569746">
                  <a:extLst>
                    <a:ext uri="{9D8B030D-6E8A-4147-A177-3AD203B41FA5}">
                      <a16:colId xmlns:a16="http://schemas.microsoft.com/office/drawing/2014/main" val="4241418086"/>
                    </a:ext>
                  </a:extLst>
                </a:gridCol>
                <a:gridCol w="1166507">
                  <a:extLst>
                    <a:ext uri="{9D8B030D-6E8A-4147-A177-3AD203B41FA5}">
                      <a16:colId xmlns:a16="http://schemas.microsoft.com/office/drawing/2014/main" val="4021018620"/>
                    </a:ext>
                  </a:extLst>
                </a:gridCol>
                <a:gridCol w="1296966">
                  <a:extLst>
                    <a:ext uri="{9D8B030D-6E8A-4147-A177-3AD203B41FA5}">
                      <a16:colId xmlns:a16="http://schemas.microsoft.com/office/drawing/2014/main" val="2773396034"/>
                    </a:ext>
                  </a:extLst>
                </a:gridCol>
              </a:tblGrid>
              <a:tr h="154077">
                <a:tc gridSpan="11">
                  <a:txBody>
                    <a:bodyPr/>
                    <a:lstStyle/>
                    <a:p>
                      <a:pPr algn="ctr">
                        <a:lnSpc>
                          <a:spcPct val="115000"/>
                        </a:lnSpc>
                        <a:spcAft>
                          <a:spcPts val="1000"/>
                        </a:spcAft>
                      </a:pPr>
                      <a:r>
                        <a:rPr lang="en-US" sz="600">
                          <a:solidFill>
                            <a:schemeClr val="bg1"/>
                          </a:solidFill>
                          <a:effectLst/>
                        </a:rPr>
                        <a:t>NGWA GBV MENBERS’ COMPILED REPORY  SUMMARY JUNE 2021</a:t>
                      </a:r>
                      <a:endParaRPr lang="en-NG" sz="6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tc hMerge="1">
                  <a:txBody>
                    <a:bodyPr/>
                    <a:lstStyle/>
                    <a:p>
                      <a:endParaRPr lang="en-NG"/>
                    </a:p>
                  </a:txBody>
                  <a:tcPr/>
                </a:tc>
                <a:extLst>
                  <a:ext uri="{0D108BD9-81ED-4DB2-BD59-A6C34878D82A}">
                    <a16:rowId xmlns:a16="http://schemas.microsoft.com/office/drawing/2014/main" val="3769216376"/>
                  </a:ext>
                </a:extLst>
              </a:tr>
              <a:tr h="453991">
                <a:tc>
                  <a:txBody>
                    <a:bodyPr/>
                    <a:lstStyle/>
                    <a:p>
                      <a:pPr algn="ctr">
                        <a:lnSpc>
                          <a:spcPct val="115000"/>
                        </a:lnSpc>
                        <a:spcAft>
                          <a:spcPts val="1000"/>
                        </a:spcAft>
                      </a:pPr>
                      <a:r>
                        <a:rPr lang="en-US" sz="1000" b="1" dirty="0">
                          <a:solidFill>
                            <a:schemeClr val="bg1"/>
                          </a:solidFill>
                          <a:effectLst/>
                        </a:rPr>
                        <a:t>State</a:t>
                      </a:r>
                      <a:endParaRPr lang="en-NG" sz="1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ctr">
                        <a:lnSpc>
                          <a:spcPct val="115000"/>
                        </a:lnSpc>
                        <a:spcAft>
                          <a:spcPts val="1000"/>
                        </a:spcAft>
                      </a:pPr>
                      <a:r>
                        <a:rPr lang="en-US" sz="1000" b="1" dirty="0">
                          <a:effectLst/>
                        </a:rPr>
                        <a:t>VAPP ACT</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ctr">
                        <a:lnSpc>
                          <a:spcPct val="115000"/>
                        </a:lnSpc>
                        <a:spcAft>
                          <a:spcPts val="1000"/>
                        </a:spcAft>
                      </a:pPr>
                      <a:r>
                        <a:rPr lang="en-US" sz="1000" b="1" dirty="0">
                          <a:effectLst/>
                        </a:rPr>
                        <a:t>Child Right Law</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Other Policies</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Shelters</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b="1" dirty="0">
                          <a:effectLst/>
                        </a:rPr>
                        <a:t>SARC</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b="1">
                          <a:effectLst/>
                        </a:rPr>
                        <a:t>GBV Coordinating Mechanism</a:t>
                      </a:r>
                      <a:endParaRPr lang="en-NG" sz="1000" b="1">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GBV Budget</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GBV Facilities  outside State capital</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Development Partners </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b="1" dirty="0">
                          <a:effectLst/>
                        </a:rPr>
                        <a:t>Adequate GBV Services  Providers</a:t>
                      </a:r>
                      <a:endParaRPr lang="en-NG" sz="1000" b="1"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765542541"/>
                  </a:ext>
                </a:extLst>
              </a:tr>
              <a:tr h="175072">
                <a:tc>
                  <a:txBody>
                    <a:bodyPr/>
                    <a:lstStyle/>
                    <a:p>
                      <a:pPr algn="l">
                        <a:lnSpc>
                          <a:spcPct val="115000"/>
                        </a:lnSpc>
                        <a:spcAft>
                          <a:spcPts val="1000"/>
                        </a:spcAft>
                      </a:pPr>
                      <a:r>
                        <a:rPr lang="en-US" sz="1000" u="none" strike="noStrike" dirty="0" err="1">
                          <a:solidFill>
                            <a:schemeClr val="bg1"/>
                          </a:solidFill>
                          <a:effectLst/>
                          <a:hlinkClick r:id="rId2">
                            <a:extLst>
                              <a:ext uri="{A12FA001-AC4F-418D-AE19-62706E023703}">
                                <ahyp:hlinkClr xmlns:ahyp="http://schemas.microsoft.com/office/drawing/2018/hyperlinkcolor" val="tx"/>
                              </a:ext>
                            </a:extLst>
                          </a:hlinkClick>
                        </a:rPr>
                        <a:t>Abia</a:t>
                      </a:r>
                      <a:r>
                        <a:rPr lang="en-US" sz="1000" u="none" strike="noStrike" dirty="0">
                          <a:solidFill>
                            <a:schemeClr val="bg1"/>
                          </a:solidFill>
                          <a:effectLst/>
                          <a:hlinkClick r:id="rId2">
                            <a:extLst>
                              <a:ext uri="{A12FA001-AC4F-418D-AE19-62706E023703}">
                                <ahyp:hlinkClr xmlns:ahyp="http://schemas.microsoft.com/office/drawing/2018/hyperlinkcolor" val="tx"/>
                              </a:ext>
                            </a:extLst>
                          </a:hlinkClick>
                        </a:rPr>
                        <a:t> </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28600"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48895"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258884163"/>
                  </a:ext>
                </a:extLst>
              </a:tr>
              <a:tr h="175072">
                <a:tc>
                  <a:txBody>
                    <a:bodyPr/>
                    <a:lstStyle/>
                    <a:p>
                      <a:pPr algn="l">
                        <a:lnSpc>
                          <a:spcPct val="115000"/>
                        </a:lnSpc>
                        <a:spcAft>
                          <a:spcPts val="1000"/>
                        </a:spcAft>
                      </a:pPr>
                      <a:r>
                        <a:rPr lang="en-US" sz="1000" u="none" strike="noStrike" dirty="0">
                          <a:solidFill>
                            <a:schemeClr val="bg1"/>
                          </a:solidFill>
                          <a:effectLst/>
                          <a:hlinkClick r:id="rId3">
                            <a:extLst>
                              <a:ext uri="{A12FA001-AC4F-418D-AE19-62706E023703}">
                                <ahyp:hlinkClr xmlns:ahyp="http://schemas.microsoft.com/office/drawing/2018/hyperlinkcolor" val="tx"/>
                              </a:ext>
                            </a:extLst>
                          </a:hlinkClick>
                        </a:rPr>
                        <a:t>Adamawa </a:t>
                      </a:r>
                      <a:r>
                        <a:rPr lang="en-US" sz="1000" u="none" strike="noStrike" dirty="0">
                          <a:solidFill>
                            <a:schemeClr val="bg1"/>
                          </a:solidFill>
                          <a:effectLst/>
                        </a:rPr>
                        <a:t> </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222320046"/>
                  </a:ext>
                </a:extLst>
              </a:tr>
              <a:tr h="175072">
                <a:tc>
                  <a:txBody>
                    <a:bodyPr/>
                    <a:lstStyle/>
                    <a:p>
                      <a:pPr algn="l">
                        <a:lnSpc>
                          <a:spcPct val="115000"/>
                        </a:lnSpc>
                        <a:spcAft>
                          <a:spcPts val="1000"/>
                        </a:spcAft>
                      </a:pPr>
                      <a:r>
                        <a:rPr lang="en-US" sz="1000" u="none" strike="noStrike" dirty="0" err="1">
                          <a:solidFill>
                            <a:schemeClr val="bg1"/>
                          </a:solidFill>
                          <a:effectLst/>
                          <a:hlinkClick r:id="rId4">
                            <a:extLst>
                              <a:ext uri="{A12FA001-AC4F-418D-AE19-62706E023703}">
                                <ahyp:hlinkClr xmlns:ahyp="http://schemas.microsoft.com/office/drawing/2018/hyperlinkcolor" val="tx"/>
                              </a:ext>
                            </a:extLst>
                          </a:hlinkClick>
                        </a:rPr>
                        <a:t>Akwa</a:t>
                      </a:r>
                      <a:r>
                        <a:rPr lang="en-US" sz="1000" u="none" strike="noStrike" dirty="0">
                          <a:solidFill>
                            <a:schemeClr val="bg1"/>
                          </a:solidFill>
                          <a:effectLst/>
                          <a:hlinkClick r:id="rId4">
                            <a:extLst>
                              <a:ext uri="{A12FA001-AC4F-418D-AE19-62706E023703}">
                                <ahyp:hlinkClr xmlns:ahyp="http://schemas.microsoft.com/office/drawing/2018/hyperlinkcolor" val="tx"/>
                              </a:ext>
                            </a:extLst>
                          </a:hlinkClick>
                        </a:rPr>
                        <a:t> Ibom </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735871742"/>
                  </a:ext>
                </a:extLst>
              </a:tr>
              <a:tr h="175072">
                <a:tc>
                  <a:txBody>
                    <a:bodyPr/>
                    <a:lstStyle/>
                    <a:p>
                      <a:pPr algn="l">
                        <a:lnSpc>
                          <a:spcPct val="115000"/>
                        </a:lnSpc>
                        <a:spcAft>
                          <a:spcPts val="1000"/>
                        </a:spcAft>
                      </a:pPr>
                      <a:r>
                        <a:rPr lang="en-US" sz="1000" dirty="0">
                          <a:solidFill>
                            <a:schemeClr val="bg1"/>
                          </a:solidFill>
                          <a:effectLst/>
                        </a:rPr>
                        <a:t>Anambra</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965599462"/>
                  </a:ext>
                </a:extLst>
              </a:tr>
              <a:tr h="175072">
                <a:tc>
                  <a:txBody>
                    <a:bodyPr/>
                    <a:lstStyle/>
                    <a:p>
                      <a:pPr algn="l">
                        <a:lnSpc>
                          <a:spcPct val="115000"/>
                        </a:lnSpc>
                        <a:spcAft>
                          <a:spcPts val="1000"/>
                        </a:spcAft>
                      </a:pPr>
                      <a:r>
                        <a:rPr lang="en-US" sz="1000" u="none" strike="noStrike" dirty="0">
                          <a:solidFill>
                            <a:schemeClr val="bg1"/>
                          </a:solidFill>
                          <a:effectLst/>
                          <a:hlinkClick r:id="rId5">
                            <a:extLst>
                              <a:ext uri="{A12FA001-AC4F-418D-AE19-62706E023703}">
                                <ahyp:hlinkClr xmlns:ahyp="http://schemas.microsoft.com/office/drawing/2018/hyperlinkcolor" val="tx"/>
                              </a:ext>
                            </a:extLst>
                          </a:hlinkClick>
                        </a:rPr>
                        <a:t>Bauchi </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754495885"/>
                  </a:ext>
                </a:extLst>
              </a:tr>
              <a:tr h="175072">
                <a:tc>
                  <a:txBody>
                    <a:bodyPr/>
                    <a:lstStyle/>
                    <a:p>
                      <a:pPr algn="l">
                        <a:lnSpc>
                          <a:spcPct val="115000"/>
                        </a:lnSpc>
                        <a:spcAft>
                          <a:spcPts val="1000"/>
                        </a:spcAft>
                      </a:pPr>
                      <a:r>
                        <a:rPr lang="en-US" sz="1000" u="none" strike="noStrike">
                          <a:solidFill>
                            <a:schemeClr val="bg1"/>
                          </a:solidFill>
                          <a:effectLst/>
                          <a:hlinkClick r:id="rId6">
                            <a:extLst>
                              <a:ext uri="{A12FA001-AC4F-418D-AE19-62706E023703}">
                                <ahyp:hlinkClr xmlns:ahyp="http://schemas.microsoft.com/office/drawing/2018/hyperlinkcolor" val="tx"/>
                              </a:ext>
                            </a:extLst>
                          </a:hlinkClick>
                        </a:rPr>
                        <a:t>Bayelsa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381725022"/>
                  </a:ext>
                </a:extLst>
              </a:tr>
              <a:tr h="175072">
                <a:tc>
                  <a:txBody>
                    <a:bodyPr/>
                    <a:lstStyle/>
                    <a:p>
                      <a:pPr algn="l">
                        <a:lnSpc>
                          <a:spcPct val="115000"/>
                        </a:lnSpc>
                        <a:spcAft>
                          <a:spcPts val="1000"/>
                        </a:spcAft>
                      </a:pPr>
                      <a:r>
                        <a:rPr lang="en-US" sz="1000">
                          <a:solidFill>
                            <a:schemeClr val="bg1"/>
                          </a:solidFill>
                          <a:effectLst/>
                        </a:rPr>
                        <a:t>Benue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effectLst/>
                        </a:rPr>
                        <a:t>      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189484232"/>
                  </a:ext>
                </a:extLst>
              </a:tr>
              <a:tr h="175072">
                <a:tc>
                  <a:txBody>
                    <a:bodyPr/>
                    <a:lstStyle/>
                    <a:p>
                      <a:pPr algn="l">
                        <a:lnSpc>
                          <a:spcPct val="115000"/>
                        </a:lnSpc>
                        <a:spcAft>
                          <a:spcPts val="1000"/>
                        </a:spcAft>
                      </a:pPr>
                      <a:r>
                        <a:rPr lang="en-US" sz="1000" u="none" strike="noStrike">
                          <a:solidFill>
                            <a:schemeClr val="bg1"/>
                          </a:solidFill>
                          <a:effectLst/>
                          <a:hlinkClick r:id="rId7">
                            <a:extLst>
                              <a:ext uri="{A12FA001-AC4F-418D-AE19-62706E023703}">
                                <ahyp:hlinkClr xmlns:ahyp="http://schemas.microsoft.com/office/drawing/2018/hyperlinkcolor" val="tx"/>
                              </a:ext>
                            </a:extLst>
                          </a:hlinkClick>
                        </a:rPr>
                        <a:t>Borno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555944097"/>
                  </a:ext>
                </a:extLst>
              </a:tr>
              <a:tr h="175072">
                <a:tc>
                  <a:txBody>
                    <a:bodyPr/>
                    <a:lstStyle/>
                    <a:p>
                      <a:pPr algn="l">
                        <a:lnSpc>
                          <a:spcPct val="115000"/>
                        </a:lnSpc>
                        <a:spcAft>
                          <a:spcPts val="1000"/>
                        </a:spcAft>
                      </a:pPr>
                      <a:r>
                        <a:rPr lang="en-US" sz="1000" u="none" strike="noStrike">
                          <a:solidFill>
                            <a:schemeClr val="bg1"/>
                          </a:solidFill>
                          <a:effectLst/>
                          <a:hlinkClick r:id="rId8">
                            <a:extLst>
                              <a:ext uri="{A12FA001-AC4F-418D-AE19-62706E023703}">
                                <ahyp:hlinkClr xmlns:ahyp="http://schemas.microsoft.com/office/drawing/2018/hyperlinkcolor" val="tx"/>
                              </a:ext>
                            </a:extLst>
                          </a:hlinkClick>
                        </a:rPr>
                        <a:t>Cross River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180923274"/>
                  </a:ext>
                </a:extLst>
              </a:tr>
              <a:tr h="175072">
                <a:tc>
                  <a:txBody>
                    <a:bodyPr/>
                    <a:lstStyle/>
                    <a:p>
                      <a:pPr algn="l">
                        <a:lnSpc>
                          <a:spcPct val="115000"/>
                        </a:lnSpc>
                        <a:spcAft>
                          <a:spcPts val="1000"/>
                        </a:spcAft>
                      </a:pPr>
                      <a:r>
                        <a:rPr lang="en-US" sz="1000" u="none" strike="noStrike">
                          <a:solidFill>
                            <a:schemeClr val="bg1"/>
                          </a:solidFill>
                          <a:effectLst/>
                          <a:hlinkClick r:id="rId9">
                            <a:extLst>
                              <a:ext uri="{A12FA001-AC4F-418D-AE19-62706E023703}">
                                <ahyp:hlinkClr xmlns:ahyp="http://schemas.microsoft.com/office/drawing/2018/hyperlinkcolor" val="tx"/>
                              </a:ext>
                            </a:extLst>
                          </a:hlinkClick>
                        </a:rPr>
                        <a:t>Delta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4277376935"/>
                  </a:ext>
                </a:extLst>
              </a:tr>
              <a:tr h="175072">
                <a:tc>
                  <a:txBody>
                    <a:bodyPr/>
                    <a:lstStyle/>
                    <a:p>
                      <a:pPr algn="l">
                        <a:lnSpc>
                          <a:spcPct val="115000"/>
                        </a:lnSpc>
                        <a:spcAft>
                          <a:spcPts val="1000"/>
                        </a:spcAft>
                      </a:pPr>
                      <a:r>
                        <a:rPr lang="en-US" sz="1000" u="none" strike="noStrike">
                          <a:solidFill>
                            <a:schemeClr val="bg1"/>
                          </a:solidFill>
                          <a:effectLst/>
                          <a:hlinkClick r:id="rId10">
                            <a:extLst>
                              <a:ext uri="{A12FA001-AC4F-418D-AE19-62706E023703}">
                                <ahyp:hlinkClr xmlns:ahyp="http://schemas.microsoft.com/office/drawing/2018/hyperlinkcolor" val="tx"/>
                              </a:ext>
                            </a:extLst>
                          </a:hlinkClick>
                        </a:rPr>
                        <a:t>Ebonyi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878604721"/>
                  </a:ext>
                </a:extLst>
              </a:tr>
              <a:tr h="175072">
                <a:tc>
                  <a:txBody>
                    <a:bodyPr/>
                    <a:lstStyle/>
                    <a:p>
                      <a:pPr algn="l">
                        <a:lnSpc>
                          <a:spcPct val="115000"/>
                        </a:lnSpc>
                        <a:spcAft>
                          <a:spcPts val="1000"/>
                        </a:spcAft>
                      </a:pPr>
                      <a:r>
                        <a:rPr lang="en-US" sz="1000">
                          <a:solidFill>
                            <a:schemeClr val="bg1"/>
                          </a:solidFill>
                          <a:effectLst/>
                        </a:rPr>
                        <a:t>Edo</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38760" algn="l">
                        <a:lnSpc>
                          <a:spcPct val="115000"/>
                        </a:lnSpc>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45720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614693284"/>
                  </a:ext>
                </a:extLst>
              </a:tr>
              <a:tr h="175072">
                <a:tc>
                  <a:txBody>
                    <a:bodyPr/>
                    <a:lstStyle/>
                    <a:p>
                      <a:pPr algn="l">
                        <a:lnSpc>
                          <a:spcPct val="115000"/>
                        </a:lnSpc>
                        <a:spcAft>
                          <a:spcPts val="1000"/>
                        </a:spcAft>
                      </a:pPr>
                      <a:r>
                        <a:rPr lang="en-US" sz="1000" u="none" strike="noStrike">
                          <a:solidFill>
                            <a:schemeClr val="bg1"/>
                          </a:solidFill>
                          <a:effectLst/>
                          <a:hlinkClick r:id="rId11">
                            <a:extLst>
                              <a:ext uri="{A12FA001-AC4F-418D-AE19-62706E023703}">
                                <ahyp:hlinkClr xmlns:ahyp="http://schemas.microsoft.com/office/drawing/2018/hyperlinkcolor" val="tx"/>
                              </a:ext>
                            </a:extLst>
                          </a:hlinkClick>
                        </a:rPr>
                        <a:t>Ekiti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381028179"/>
                  </a:ext>
                </a:extLst>
              </a:tr>
              <a:tr h="175072">
                <a:tc>
                  <a:txBody>
                    <a:bodyPr/>
                    <a:lstStyle/>
                    <a:p>
                      <a:pPr algn="l">
                        <a:lnSpc>
                          <a:spcPct val="115000"/>
                        </a:lnSpc>
                        <a:spcAft>
                          <a:spcPts val="1000"/>
                        </a:spcAft>
                      </a:pPr>
                      <a:r>
                        <a:rPr lang="en-US" sz="1000" u="none" strike="noStrike">
                          <a:solidFill>
                            <a:schemeClr val="bg1"/>
                          </a:solidFill>
                          <a:effectLst/>
                          <a:hlinkClick r:id="rId12">
                            <a:extLst>
                              <a:ext uri="{A12FA001-AC4F-418D-AE19-62706E023703}">
                                <ahyp:hlinkClr xmlns:ahyp="http://schemas.microsoft.com/office/drawing/2018/hyperlinkcolor" val="tx"/>
                              </a:ext>
                            </a:extLst>
                          </a:hlinkClick>
                        </a:rPr>
                        <a:t>Enugu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76436037"/>
                  </a:ext>
                </a:extLst>
              </a:tr>
              <a:tr h="175072">
                <a:tc>
                  <a:txBody>
                    <a:bodyPr/>
                    <a:lstStyle/>
                    <a:p>
                      <a:pPr algn="l">
                        <a:lnSpc>
                          <a:spcPct val="115000"/>
                        </a:lnSpc>
                        <a:spcAft>
                          <a:spcPts val="1000"/>
                        </a:spcAft>
                      </a:pPr>
                      <a:r>
                        <a:rPr lang="en-US" sz="1000" u="none" strike="noStrike">
                          <a:solidFill>
                            <a:schemeClr val="bg1"/>
                          </a:solidFill>
                          <a:effectLst/>
                          <a:hlinkClick r:id="rId13">
                            <a:extLst>
                              <a:ext uri="{A12FA001-AC4F-418D-AE19-62706E023703}">
                                <ahyp:hlinkClr xmlns:ahyp="http://schemas.microsoft.com/office/drawing/2018/hyperlinkcolor" val="tx"/>
                              </a:ext>
                            </a:extLst>
                          </a:hlinkClick>
                        </a:rPr>
                        <a:t>Gombe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GB"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713391715"/>
                  </a:ext>
                </a:extLst>
              </a:tr>
              <a:tr h="175072">
                <a:tc>
                  <a:txBody>
                    <a:bodyPr/>
                    <a:lstStyle/>
                    <a:p>
                      <a:pPr algn="l">
                        <a:lnSpc>
                          <a:spcPct val="115000"/>
                        </a:lnSpc>
                        <a:spcAft>
                          <a:spcPts val="1000"/>
                        </a:spcAft>
                      </a:pPr>
                      <a:r>
                        <a:rPr lang="en-US" sz="1000" u="none" strike="noStrike">
                          <a:solidFill>
                            <a:schemeClr val="bg1"/>
                          </a:solidFill>
                          <a:effectLst/>
                          <a:hlinkClick r:id="rId14">
                            <a:extLst>
                              <a:ext uri="{A12FA001-AC4F-418D-AE19-62706E023703}">
                                <ahyp:hlinkClr xmlns:ahyp="http://schemas.microsoft.com/office/drawing/2018/hyperlinkcolor" val="tx"/>
                              </a:ext>
                            </a:extLst>
                          </a:hlinkClick>
                        </a:rPr>
                        <a:t>Imo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effectLst/>
                        </a:rPr>
                        <a:t>      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084128919"/>
                  </a:ext>
                </a:extLst>
              </a:tr>
              <a:tr h="175072">
                <a:tc>
                  <a:txBody>
                    <a:bodyPr/>
                    <a:lstStyle/>
                    <a:p>
                      <a:pPr algn="l">
                        <a:lnSpc>
                          <a:spcPct val="115000"/>
                        </a:lnSpc>
                        <a:spcAft>
                          <a:spcPts val="1000"/>
                        </a:spcAft>
                      </a:pPr>
                      <a:r>
                        <a:rPr lang="en-US" sz="1000">
                          <a:solidFill>
                            <a:schemeClr val="bg1"/>
                          </a:solidFill>
                          <a:effectLst/>
                        </a:rPr>
                        <a:t>Jigawa</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457200"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435123484"/>
                  </a:ext>
                </a:extLst>
              </a:tr>
              <a:tr h="175072">
                <a:tc>
                  <a:txBody>
                    <a:bodyPr/>
                    <a:lstStyle/>
                    <a:p>
                      <a:pPr algn="l">
                        <a:lnSpc>
                          <a:spcPct val="115000"/>
                        </a:lnSpc>
                        <a:spcAft>
                          <a:spcPts val="1000"/>
                        </a:spcAft>
                      </a:pPr>
                      <a:r>
                        <a:rPr lang="en-US" sz="1000" u="none" strike="noStrike">
                          <a:solidFill>
                            <a:schemeClr val="bg1"/>
                          </a:solidFill>
                          <a:effectLst/>
                          <a:hlinkClick r:id="rId15">
                            <a:extLst>
                              <a:ext uri="{A12FA001-AC4F-418D-AE19-62706E023703}">
                                <ahyp:hlinkClr xmlns:ahyp="http://schemas.microsoft.com/office/drawing/2018/hyperlinkcolor" val="tx"/>
                              </a:ext>
                            </a:extLst>
                          </a:hlinkClick>
                        </a:rPr>
                        <a:t>Kaduna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512445125"/>
                  </a:ext>
                </a:extLst>
              </a:tr>
              <a:tr h="175072">
                <a:tc>
                  <a:txBody>
                    <a:bodyPr/>
                    <a:lstStyle/>
                    <a:p>
                      <a:pPr algn="l">
                        <a:lnSpc>
                          <a:spcPct val="115000"/>
                        </a:lnSpc>
                        <a:spcAft>
                          <a:spcPts val="1000"/>
                        </a:spcAft>
                      </a:pPr>
                      <a:r>
                        <a:rPr lang="en-US" sz="1000">
                          <a:solidFill>
                            <a:schemeClr val="bg1"/>
                          </a:solidFill>
                          <a:effectLst/>
                        </a:rPr>
                        <a:t>Kastina</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0" marR="0" lvl="0" indent="0" algn="ctr" defTabSz="914400" rtl="0" eaLnBrk="1" fontAlgn="auto" latinLnBrk="0" hangingPunct="1">
                        <a:lnSpc>
                          <a:spcPct val="115000"/>
                        </a:lnSpc>
                        <a:spcBef>
                          <a:spcPts val="0"/>
                        </a:spcBef>
                        <a:spcAft>
                          <a:spcPts val="1000"/>
                        </a:spcAft>
                        <a:buClrTx/>
                        <a:buSzTx/>
                        <a:buFontTx/>
                        <a:buNone/>
                        <a:tabLst/>
                        <a:defRPr/>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1000" dirty="0">
                          <a:effectLst/>
                        </a:rPr>
                        <a:t>                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504183226"/>
                  </a:ext>
                </a:extLst>
              </a:tr>
              <a:tr h="175072">
                <a:tc>
                  <a:txBody>
                    <a:bodyPr/>
                    <a:lstStyle/>
                    <a:p>
                      <a:pPr algn="l">
                        <a:lnSpc>
                          <a:spcPct val="115000"/>
                        </a:lnSpc>
                        <a:spcAft>
                          <a:spcPts val="1000"/>
                        </a:spcAft>
                      </a:pPr>
                      <a:r>
                        <a:rPr lang="en-US" sz="1000" u="none" strike="noStrike">
                          <a:solidFill>
                            <a:schemeClr val="bg1"/>
                          </a:solidFill>
                          <a:effectLst/>
                          <a:hlinkClick r:id="rId16">
                            <a:extLst>
                              <a:ext uri="{A12FA001-AC4F-418D-AE19-62706E023703}">
                                <ahyp:hlinkClr xmlns:ahyp="http://schemas.microsoft.com/office/drawing/2018/hyperlinkcolor" val="tx"/>
                              </a:ext>
                            </a:extLst>
                          </a:hlinkClick>
                        </a:rPr>
                        <a:t>Kebbi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ctr">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177869906"/>
                  </a:ext>
                </a:extLst>
              </a:tr>
              <a:tr h="472541">
                <a:tc>
                  <a:txBody>
                    <a:bodyPr/>
                    <a:lstStyle/>
                    <a:p>
                      <a:pPr algn="l">
                        <a:lnSpc>
                          <a:spcPct val="115000"/>
                        </a:lnSpc>
                        <a:spcAft>
                          <a:spcPts val="1000"/>
                        </a:spcAft>
                      </a:pPr>
                      <a:r>
                        <a:rPr lang="en-US" sz="1000">
                          <a:solidFill>
                            <a:schemeClr val="bg1"/>
                          </a:solidFill>
                          <a:effectLst/>
                        </a:rPr>
                        <a:t>Kogi</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marR="0" lvl="0" indent="-281940" algn="ctr" defTabSz="914400" rtl="0" eaLnBrk="1" fontAlgn="auto" latinLnBrk="0" hangingPunct="1">
                        <a:lnSpc>
                          <a:spcPct val="115000"/>
                        </a:lnSpc>
                        <a:spcBef>
                          <a:spcPts val="0"/>
                        </a:spcBef>
                        <a:spcAft>
                          <a:spcPts val="1000"/>
                        </a:spcAft>
                        <a:buClrTx/>
                        <a:buSzTx/>
                        <a:buFontTx/>
                        <a:buNone/>
                        <a:tabLst/>
                        <a:defRPr/>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255905" indent="-281940" algn="ctr">
                        <a:lnSpc>
                          <a:spcPct val="115000"/>
                        </a:lnSpc>
                        <a:spcAft>
                          <a:spcPts val="1000"/>
                        </a:spcAft>
                      </a:pP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effectLst/>
                        </a:rPr>
                        <a:t>Yes</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Yes</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4059001383"/>
                  </a:ext>
                </a:extLst>
              </a:tr>
              <a:tr h="175072">
                <a:tc>
                  <a:txBody>
                    <a:bodyPr/>
                    <a:lstStyle/>
                    <a:p>
                      <a:pPr algn="l">
                        <a:lnSpc>
                          <a:spcPct val="115000"/>
                        </a:lnSpc>
                        <a:spcAft>
                          <a:spcPts val="1000"/>
                        </a:spcAft>
                      </a:pPr>
                      <a:r>
                        <a:rPr lang="en-US" sz="1000" u="none" strike="noStrike">
                          <a:solidFill>
                            <a:schemeClr val="bg1"/>
                          </a:solidFill>
                          <a:effectLst/>
                          <a:hlinkClick r:id="rId17">
                            <a:extLst>
                              <a:ext uri="{A12FA001-AC4F-418D-AE19-62706E023703}">
                                <ahyp:hlinkClr xmlns:ahyp="http://schemas.microsoft.com/office/drawing/2018/hyperlinkcolor" val="tx"/>
                              </a:ext>
                            </a:extLst>
                          </a:hlinkClick>
                        </a:rPr>
                        <a:t>Kwara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289833845"/>
                  </a:ext>
                </a:extLst>
              </a:tr>
              <a:tr h="175072">
                <a:tc>
                  <a:txBody>
                    <a:bodyPr/>
                    <a:lstStyle/>
                    <a:p>
                      <a:pPr algn="l">
                        <a:lnSpc>
                          <a:spcPct val="115000"/>
                        </a:lnSpc>
                        <a:spcAft>
                          <a:spcPts val="1000"/>
                        </a:spcAft>
                      </a:pPr>
                      <a:r>
                        <a:rPr lang="en-US" sz="1000">
                          <a:solidFill>
                            <a:schemeClr val="bg1"/>
                          </a:solidFill>
                          <a:effectLst/>
                        </a:rPr>
                        <a:t>Lagos</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340151493"/>
                  </a:ext>
                </a:extLst>
              </a:tr>
              <a:tr h="175072">
                <a:tc>
                  <a:txBody>
                    <a:bodyPr/>
                    <a:lstStyle/>
                    <a:p>
                      <a:pPr algn="l">
                        <a:lnSpc>
                          <a:spcPct val="115000"/>
                        </a:lnSpc>
                        <a:spcAft>
                          <a:spcPts val="1000"/>
                        </a:spcAft>
                      </a:pPr>
                      <a:r>
                        <a:rPr lang="en-US" sz="1000">
                          <a:solidFill>
                            <a:schemeClr val="bg1"/>
                          </a:solidFill>
                          <a:effectLst/>
                        </a:rPr>
                        <a:t>Nasarawa</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366871248"/>
                  </a:ext>
                </a:extLst>
              </a:tr>
              <a:tr h="175072">
                <a:tc>
                  <a:txBody>
                    <a:bodyPr/>
                    <a:lstStyle/>
                    <a:p>
                      <a:pPr algn="l">
                        <a:lnSpc>
                          <a:spcPct val="115000"/>
                        </a:lnSpc>
                        <a:spcAft>
                          <a:spcPts val="1000"/>
                        </a:spcAft>
                      </a:pPr>
                      <a:r>
                        <a:rPr lang="en-US" sz="1000" u="none" strike="noStrike">
                          <a:solidFill>
                            <a:schemeClr val="bg1"/>
                          </a:solidFill>
                          <a:effectLst/>
                          <a:hlinkClick r:id="rId18">
                            <a:extLst>
                              <a:ext uri="{A12FA001-AC4F-418D-AE19-62706E023703}">
                                <ahyp:hlinkClr xmlns:ahyp="http://schemas.microsoft.com/office/drawing/2018/hyperlinkcolor" val="tx"/>
                              </a:ext>
                            </a:extLst>
                          </a:hlinkClick>
                        </a:rPr>
                        <a:t>Niger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682775892"/>
                  </a:ext>
                </a:extLst>
              </a:tr>
              <a:tr h="175072">
                <a:tc>
                  <a:txBody>
                    <a:bodyPr/>
                    <a:lstStyle/>
                    <a:p>
                      <a:pPr algn="l">
                        <a:lnSpc>
                          <a:spcPct val="115000"/>
                        </a:lnSpc>
                        <a:spcAft>
                          <a:spcPts val="1000"/>
                        </a:spcAft>
                      </a:pPr>
                      <a:r>
                        <a:rPr lang="en-US" sz="1000" u="none" strike="noStrike">
                          <a:solidFill>
                            <a:schemeClr val="bg1"/>
                          </a:solidFill>
                          <a:effectLst/>
                          <a:hlinkClick r:id="rId19">
                            <a:extLst>
                              <a:ext uri="{A12FA001-AC4F-418D-AE19-62706E023703}">
                                <ahyp:hlinkClr xmlns:ahyp="http://schemas.microsoft.com/office/drawing/2018/hyperlinkcolor" val="tx"/>
                              </a:ext>
                            </a:extLst>
                          </a:hlinkClick>
                        </a:rPr>
                        <a:t>Ogun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1625366813"/>
                  </a:ext>
                </a:extLst>
              </a:tr>
              <a:tr h="175072">
                <a:tc>
                  <a:txBody>
                    <a:bodyPr/>
                    <a:lstStyle/>
                    <a:p>
                      <a:pPr algn="l">
                        <a:lnSpc>
                          <a:spcPct val="115000"/>
                        </a:lnSpc>
                        <a:spcAft>
                          <a:spcPts val="1000"/>
                        </a:spcAft>
                      </a:pPr>
                      <a:r>
                        <a:rPr lang="en-US" sz="1000" u="none" strike="noStrike">
                          <a:solidFill>
                            <a:schemeClr val="bg1"/>
                          </a:solidFill>
                          <a:effectLst/>
                          <a:hlinkClick r:id="rId20">
                            <a:extLst>
                              <a:ext uri="{A12FA001-AC4F-418D-AE19-62706E023703}">
                                <ahyp:hlinkClr xmlns:ahyp="http://schemas.microsoft.com/office/drawing/2018/hyperlinkcolor" val="tx"/>
                              </a:ext>
                            </a:extLst>
                          </a:hlinkClick>
                        </a:rPr>
                        <a:t>Ondo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256633943"/>
                  </a:ext>
                </a:extLst>
              </a:tr>
              <a:tr h="175072">
                <a:tc>
                  <a:txBody>
                    <a:bodyPr/>
                    <a:lstStyle/>
                    <a:p>
                      <a:pPr algn="l">
                        <a:lnSpc>
                          <a:spcPct val="115000"/>
                        </a:lnSpc>
                        <a:spcAft>
                          <a:spcPts val="1000"/>
                        </a:spcAft>
                      </a:pPr>
                      <a:r>
                        <a:rPr lang="en-US" sz="1000" u="none" strike="noStrike">
                          <a:solidFill>
                            <a:schemeClr val="bg1"/>
                          </a:solidFill>
                          <a:effectLst/>
                          <a:hlinkClick r:id="rId21">
                            <a:extLst>
                              <a:ext uri="{A12FA001-AC4F-418D-AE19-62706E023703}">
                                <ahyp:hlinkClr xmlns:ahyp="http://schemas.microsoft.com/office/drawing/2018/hyperlinkcolor" val="tx"/>
                              </a:ext>
                            </a:extLst>
                          </a:hlinkClick>
                        </a:rPr>
                        <a:t>Osun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418643021"/>
                  </a:ext>
                </a:extLst>
              </a:tr>
              <a:tr h="175072">
                <a:tc>
                  <a:txBody>
                    <a:bodyPr/>
                    <a:lstStyle/>
                    <a:p>
                      <a:pPr algn="l">
                        <a:lnSpc>
                          <a:spcPct val="115000"/>
                        </a:lnSpc>
                        <a:spcAft>
                          <a:spcPts val="1000"/>
                        </a:spcAft>
                      </a:pPr>
                      <a:r>
                        <a:rPr lang="en-US" sz="1000" u="none" strike="noStrike">
                          <a:solidFill>
                            <a:schemeClr val="bg1"/>
                          </a:solidFill>
                          <a:effectLst/>
                          <a:hlinkClick r:id="rId22">
                            <a:extLst>
                              <a:ext uri="{A12FA001-AC4F-418D-AE19-62706E023703}">
                                <ahyp:hlinkClr xmlns:ahyp="http://schemas.microsoft.com/office/drawing/2018/hyperlinkcolor" val="tx"/>
                              </a:ext>
                            </a:extLst>
                          </a:hlinkClick>
                        </a:rPr>
                        <a:t>Oyo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marR="24130"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365223795"/>
                  </a:ext>
                </a:extLst>
              </a:tr>
              <a:tr h="175072">
                <a:tc>
                  <a:txBody>
                    <a:bodyPr/>
                    <a:lstStyle/>
                    <a:p>
                      <a:pPr algn="l">
                        <a:lnSpc>
                          <a:spcPct val="115000"/>
                        </a:lnSpc>
                        <a:spcAft>
                          <a:spcPts val="1000"/>
                        </a:spcAft>
                      </a:pPr>
                      <a:r>
                        <a:rPr lang="en-US" sz="1000" u="none" strike="noStrike">
                          <a:solidFill>
                            <a:schemeClr val="bg1"/>
                          </a:solidFill>
                          <a:effectLst/>
                          <a:hlinkClick r:id="rId23">
                            <a:extLst>
                              <a:ext uri="{A12FA001-AC4F-418D-AE19-62706E023703}">
                                <ahyp:hlinkClr xmlns:ahyp="http://schemas.microsoft.com/office/drawing/2018/hyperlinkcolor" val="tx"/>
                              </a:ext>
                            </a:extLst>
                          </a:hlinkClick>
                        </a:rPr>
                        <a:t>Plateau </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45720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868808988"/>
                  </a:ext>
                </a:extLst>
              </a:tr>
              <a:tr h="175072">
                <a:tc>
                  <a:txBody>
                    <a:bodyPr/>
                    <a:lstStyle/>
                    <a:p>
                      <a:pPr algn="l">
                        <a:lnSpc>
                          <a:spcPct val="115000"/>
                        </a:lnSpc>
                        <a:spcAft>
                          <a:spcPts val="1000"/>
                        </a:spcAft>
                      </a:pPr>
                      <a:r>
                        <a:rPr lang="en-US" sz="1000">
                          <a:solidFill>
                            <a:schemeClr val="bg1"/>
                          </a:solidFill>
                          <a:effectLst/>
                        </a:rPr>
                        <a:t>Rivers</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457200"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138821195"/>
                  </a:ext>
                </a:extLst>
              </a:tr>
              <a:tr h="173322">
                <a:tc>
                  <a:txBody>
                    <a:bodyPr/>
                    <a:lstStyle/>
                    <a:p>
                      <a:pPr algn="l">
                        <a:lnSpc>
                          <a:spcPct val="115000"/>
                        </a:lnSpc>
                        <a:spcAft>
                          <a:spcPts val="1000"/>
                        </a:spcAft>
                      </a:pPr>
                      <a:r>
                        <a:rPr lang="en-US" sz="1000" dirty="0">
                          <a:solidFill>
                            <a:schemeClr val="bg1"/>
                          </a:solidFill>
                          <a:effectLst/>
                        </a:rPr>
                        <a:t>Sokoto</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457200" algn="l">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effectLst/>
                        </a:rPr>
                        <a:t>X</a:t>
                      </a:r>
                      <a:endParaRPr lang="en-NG"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648000328"/>
                  </a:ext>
                </a:extLst>
              </a:tr>
              <a:tr h="175072">
                <a:tc>
                  <a:txBody>
                    <a:bodyPr/>
                    <a:lstStyle/>
                    <a:p>
                      <a:pPr algn="l">
                        <a:lnSpc>
                          <a:spcPct val="115000"/>
                        </a:lnSpc>
                        <a:spcAft>
                          <a:spcPts val="1000"/>
                        </a:spcAft>
                      </a:pPr>
                      <a:r>
                        <a:rPr lang="en-US" sz="1000">
                          <a:solidFill>
                            <a:schemeClr val="bg1"/>
                          </a:solidFill>
                          <a:effectLst/>
                        </a:rPr>
                        <a:t>Taraba</a:t>
                      </a:r>
                      <a:endParaRPr lang="en-NG" sz="100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marL="214630" indent="-180340" algn="ctr">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72745" indent="-37465"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rPr>
                        <a:t>  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ctr">
                        <a:lnSpc>
                          <a:spcPct val="115000"/>
                        </a:lnSpc>
                        <a:spcAft>
                          <a:spcPts val="1000"/>
                        </a:spcAft>
                      </a:pPr>
                      <a:r>
                        <a:rPr lang="en-US" sz="1000" dirty="0">
                          <a:solidFill>
                            <a:schemeClr val="tx1"/>
                          </a:solidFill>
                          <a:effectLst/>
                        </a:rPr>
                        <a:t>X</a:t>
                      </a:r>
                      <a:endParaRPr lang="en-NG" sz="10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3664701853"/>
                  </a:ext>
                </a:extLst>
              </a:tr>
              <a:tr h="175072">
                <a:tc>
                  <a:txBody>
                    <a:bodyPr/>
                    <a:lstStyle/>
                    <a:p>
                      <a:pPr algn="l">
                        <a:lnSpc>
                          <a:spcPct val="115000"/>
                        </a:lnSpc>
                        <a:spcAft>
                          <a:spcPts val="1000"/>
                        </a:spcAft>
                      </a:pPr>
                      <a:r>
                        <a:rPr lang="en-US" sz="1000" dirty="0">
                          <a:solidFill>
                            <a:schemeClr val="bg1"/>
                          </a:solidFill>
                          <a:effectLst/>
                        </a:rPr>
                        <a:t>Zamfara</a:t>
                      </a:r>
                      <a:endParaRPr lang="en-NG" sz="1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l">
                        <a:lnSpc>
                          <a:spcPct val="115000"/>
                        </a:lnSpc>
                        <a:spcAft>
                          <a:spcPts val="1000"/>
                        </a:spcAft>
                      </a:pPr>
                      <a:r>
                        <a:rPr lang="en-US" sz="1000">
                          <a:effectLst/>
                        </a:rPr>
                        <a:t>   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255905" indent="-281940" algn="ctr">
                        <a:lnSpc>
                          <a:spcPct val="115000"/>
                        </a:lnSpc>
                        <a:spcAft>
                          <a:spcPts val="1000"/>
                        </a:spcAft>
                      </a:pPr>
                      <a:r>
                        <a:rPr lang="en-US" sz="1000">
                          <a:effectLst/>
                        </a:rPr>
                        <a:t>X</a:t>
                      </a:r>
                      <a:endParaRPr lang="en-NG" sz="1000">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marL="322580"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nchor="ctr"/>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a:solidFill>
                            <a:srgbClr val="FF0000"/>
                          </a:solidFill>
                          <a:effectLst/>
                        </a:rPr>
                        <a:t>Yes</a:t>
                      </a:r>
                      <a:endParaRPr lang="en-NG" sz="100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tc>
                  <a:txBody>
                    <a:bodyPr/>
                    <a:lstStyle/>
                    <a:p>
                      <a:pPr algn="l">
                        <a:lnSpc>
                          <a:spcPct val="115000"/>
                        </a:lnSpc>
                        <a:spcAft>
                          <a:spcPts val="1000"/>
                        </a:spcAft>
                      </a:pPr>
                      <a:r>
                        <a:rPr lang="en-US" sz="1000" dirty="0">
                          <a:solidFill>
                            <a:srgbClr val="FF0000"/>
                          </a:solidFill>
                          <a:effectLst/>
                        </a:rPr>
                        <a:t>Yes</a:t>
                      </a:r>
                      <a:endParaRPr lang="en-NG" sz="10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5055" marR="5055" marT="5055" marB="5055"/>
                </a:tc>
                <a:extLst>
                  <a:ext uri="{0D108BD9-81ED-4DB2-BD59-A6C34878D82A}">
                    <a16:rowId xmlns:a16="http://schemas.microsoft.com/office/drawing/2014/main" val="2229762655"/>
                  </a:ext>
                </a:extLst>
              </a:tr>
            </a:tbl>
          </a:graphicData>
        </a:graphic>
      </p:graphicFrame>
    </p:spTree>
    <p:extLst>
      <p:ext uri="{BB962C8B-B14F-4D97-AF65-F5344CB8AC3E}">
        <p14:creationId xmlns:p14="http://schemas.microsoft.com/office/powerpoint/2010/main" val="2214384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F933C-B12D-40AC-B3DB-C6F40E3E7784}"/>
              </a:ext>
            </a:extLst>
          </p:cNvPr>
          <p:cNvSpPr>
            <a:spLocks noGrp="1"/>
          </p:cNvSpPr>
          <p:nvPr>
            <p:ph type="title"/>
          </p:nvPr>
        </p:nvSpPr>
        <p:spPr>
          <a:xfrm>
            <a:off x="838200" y="365125"/>
            <a:ext cx="10515600" cy="664685"/>
          </a:xfrm>
        </p:spPr>
        <p:txBody>
          <a:bodyPr>
            <a:normAutofit fontScale="90000"/>
          </a:bodyPr>
          <a:lstStyle/>
          <a:p>
            <a:r>
              <a:rPr lang="en-US" b="1" dirty="0"/>
              <a:t>                       Findings</a:t>
            </a:r>
            <a:br>
              <a:rPr lang="en-US" b="1" dirty="0"/>
            </a:br>
            <a:r>
              <a:rPr lang="en-US" b="1" dirty="0"/>
              <a:t> </a:t>
            </a:r>
            <a:endParaRPr lang="en-NG" b="1" dirty="0"/>
          </a:p>
        </p:txBody>
      </p:sp>
      <p:sp>
        <p:nvSpPr>
          <p:cNvPr id="3" name="Content Placeholder 2">
            <a:extLst>
              <a:ext uri="{FF2B5EF4-FFF2-40B4-BE49-F238E27FC236}">
                <a16:creationId xmlns:a16="http://schemas.microsoft.com/office/drawing/2014/main" id="{4BA1037A-E3D9-4922-A9EB-80D79783D6BA}"/>
              </a:ext>
            </a:extLst>
          </p:cNvPr>
          <p:cNvSpPr>
            <a:spLocks noGrp="1"/>
          </p:cNvSpPr>
          <p:nvPr>
            <p:ph idx="1"/>
          </p:nvPr>
        </p:nvSpPr>
        <p:spPr>
          <a:xfrm>
            <a:off x="838200" y="905522"/>
            <a:ext cx="10515600" cy="5752453"/>
          </a:xfrm>
        </p:spPr>
        <p:txBody>
          <a:bodyPr>
            <a:normAutofit fontScale="92500" lnSpcReduction="20000"/>
          </a:bodyPr>
          <a:lstStyle/>
          <a:p>
            <a:r>
              <a:rPr lang="en-US" dirty="0"/>
              <a:t>Out of the 34 NGWA-GBV States who have provided reports,  25 have domesticated the VAPP Act while 9 have not. However, most of those who have not done so are at various stages of completion of the process. </a:t>
            </a:r>
          </a:p>
          <a:p>
            <a:r>
              <a:rPr lang="en-US" dirty="0"/>
              <a:t>According to </a:t>
            </a:r>
            <a:r>
              <a:rPr lang="en-US" b="1" dirty="0"/>
              <a:t>Rule of Law and Empowerment Initiative’s</a:t>
            </a:r>
            <a:r>
              <a:rPr lang="en-US" dirty="0"/>
              <a:t> (</a:t>
            </a:r>
            <a:r>
              <a:rPr lang="en-US" b="1" dirty="0"/>
              <a:t>ROLAC)</a:t>
            </a:r>
            <a:r>
              <a:rPr lang="en-US" dirty="0"/>
              <a:t> VAPP Tracker, 23 States (including FCT) have domesticated the VAPP Act as of April 2021. However confirmed States such as Delta,  Niger, Adamawa and </a:t>
            </a:r>
            <a:r>
              <a:rPr lang="en-US" dirty="0" err="1"/>
              <a:t>Nassarawa</a:t>
            </a:r>
            <a:r>
              <a:rPr lang="en-US" dirty="0"/>
              <a:t> States are not on this list, this brings the number to 27 out of 36 States plus FCT. </a:t>
            </a:r>
          </a:p>
          <a:p>
            <a:r>
              <a:rPr lang="en-US" dirty="0"/>
              <a:t>Since June 2020 when NGWA-GBV started work, 14 States have passed the VAPP Act, indicating results of the NGF State of Emergency that NGWA-GBV helped influence.</a:t>
            </a:r>
          </a:p>
          <a:p>
            <a:r>
              <a:rPr lang="en-US" dirty="0"/>
              <a:t>7 States are working to finalize the Child Rights Law</a:t>
            </a:r>
          </a:p>
          <a:p>
            <a:r>
              <a:rPr lang="en-US" dirty="0"/>
              <a:t>In addition to passing the VAPP Act and Child Rights Law, 20 States have passed other laws that will enhance the rights of women and children.</a:t>
            </a:r>
          </a:p>
          <a:p>
            <a:r>
              <a:rPr lang="en-US" dirty="0"/>
              <a:t>14 States have a Shelter for the protection of women and children, while others are in the process of establishing one.</a:t>
            </a:r>
          </a:p>
          <a:p>
            <a:endParaRPr lang="en-US" dirty="0"/>
          </a:p>
          <a:p>
            <a:pPr marL="0" indent="0">
              <a:buNone/>
            </a:pPr>
            <a:endParaRPr lang="en-NG" dirty="0"/>
          </a:p>
        </p:txBody>
      </p:sp>
    </p:spTree>
    <p:extLst>
      <p:ext uri="{BB962C8B-B14F-4D97-AF65-F5344CB8AC3E}">
        <p14:creationId xmlns:p14="http://schemas.microsoft.com/office/powerpoint/2010/main" val="2957793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1E624C-5C87-4BFB-986F-6D92606AEC3A}"/>
              </a:ext>
            </a:extLst>
          </p:cNvPr>
          <p:cNvSpPr>
            <a:spLocks noGrp="1"/>
          </p:cNvSpPr>
          <p:nvPr>
            <p:ph type="title"/>
          </p:nvPr>
        </p:nvSpPr>
        <p:spPr>
          <a:xfrm>
            <a:off x="838200" y="365126"/>
            <a:ext cx="10515600" cy="780094"/>
          </a:xfrm>
        </p:spPr>
        <p:txBody>
          <a:bodyPr/>
          <a:lstStyle/>
          <a:p>
            <a:r>
              <a:rPr lang="en-US" b="1" dirty="0"/>
              <a:t>Findings Cont.</a:t>
            </a:r>
            <a:endParaRPr lang="en-NG" b="1" dirty="0"/>
          </a:p>
        </p:txBody>
      </p:sp>
      <p:sp>
        <p:nvSpPr>
          <p:cNvPr id="3" name="Content Placeholder 2">
            <a:extLst>
              <a:ext uri="{FF2B5EF4-FFF2-40B4-BE49-F238E27FC236}">
                <a16:creationId xmlns:a16="http://schemas.microsoft.com/office/drawing/2014/main" id="{B03F84AF-BEE2-413F-B68F-F15FB5905246}"/>
              </a:ext>
            </a:extLst>
          </p:cNvPr>
          <p:cNvSpPr>
            <a:spLocks noGrp="1"/>
          </p:cNvSpPr>
          <p:nvPr>
            <p:ph idx="1"/>
          </p:nvPr>
        </p:nvSpPr>
        <p:spPr>
          <a:xfrm>
            <a:off x="838200" y="1145220"/>
            <a:ext cx="10515600" cy="5788980"/>
          </a:xfrm>
        </p:spPr>
        <p:txBody>
          <a:bodyPr>
            <a:normAutofit fontScale="92500" lnSpcReduction="20000"/>
          </a:bodyPr>
          <a:lstStyle/>
          <a:p>
            <a:endParaRPr lang="en-US" dirty="0"/>
          </a:p>
          <a:p>
            <a:r>
              <a:rPr lang="en-US" dirty="0"/>
              <a:t>21 States reported to have established SARCs while others are in the process.</a:t>
            </a:r>
          </a:p>
          <a:p>
            <a:r>
              <a:rPr lang="en-US" sz="2800" dirty="0">
                <a:latin typeface="Calibri" panose="020F0502020204030204" pitchFamily="34" charset="0"/>
                <a:ea typeface="Calibri" panose="020F0502020204030204" pitchFamily="34" charset="0"/>
                <a:cs typeface="Calibri" panose="020F0502020204030204" pitchFamily="34" charset="0"/>
              </a:rPr>
              <a:t>T</a:t>
            </a:r>
            <a:r>
              <a:rPr lang="en-US" sz="2800" dirty="0">
                <a:effectLst/>
                <a:latin typeface="Calibri" panose="020F0502020204030204" pitchFamily="34" charset="0"/>
                <a:ea typeface="Calibri" panose="020F0502020204030204" pitchFamily="34" charset="0"/>
                <a:cs typeface="Calibri" panose="020F0502020204030204" pitchFamily="34" charset="0"/>
              </a:rPr>
              <a:t>he Directory </a:t>
            </a:r>
            <a:r>
              <a:rPr lang="en-US" sz="2800" dirty="0">
                <a:latin typeface="Calibri" panose="020F0502020204030204" pitchFamily="34" charset="0"/>
                <a:ea typeface="Calibri" panose="020F0502020204030204" pitchFamily="34" charset="0"/>
                <a:cs typeface="Calibri" panose="020F0502020204030204" pitchFamily="34" charset="0"/>
              </a:rPr>
              <a:t>of </a:t>
            </a:r>
            <a:r>
              <a:rPr lang="en-US" sz="2800" dirty="0">
                <a:effectLst/>
                <a:latin typeface="Calibri" panose="020F0502020204030204" pitchFamily="34" charset="0"/>
                <a:ea typeface="Calibri" panose="020F0502020204030204" pitchFamily="34" charset="0"/>
                <a:cs typeface="Calibri" panose="020F0502020204030204" pitchFamily="34" charset="0"/>
              </a:rPr>
              <a:t>Sexual Assault Referral </a:t>
            </a:r>
            <a:r>
              <a:rPr lang="en-US" sz="2800" dirty="0" err="1">
                <a:effectLst/>
                <a:latin typeface="Calibri" panose="020F0502020204030204" pitchFamily="34" charset="0"/>
                <a:ea typeface="Calibri" panose="020F0502020204030204" pitchFamily="34" charset="0"/>
                <a:cs typeface="Calibri" panose="020F0502020204030204" pitchFamily="34" charset="0"/>
              </a:rPr>
              <a:t>Centres</a:t>
            </a:r>
            <a:r>
              <a:rPr lang="en-US" sz="2800" dirty="0">
                <a:effectLst/>
                <a:latin typeface="Calibri" panose="020F0502020204030204" pitchFamily="34" charset="0"/>
                <a:ea typeface="Calibri" panose="020F0502020204030204" pitchFamily="34" charset="0"/>
                <a:cs typeface="Calibri" panose="020F0502020204030204" pitchFamily="34" charset="0"/>
              </a:rPr>
              <a:t> (by ROLAC and the British Council) in Nigeria </a:t>
            </a:r>
            <a:r>
              <a:rPr lang="en-US" sz="2800" dirty="0">
                <a:latin typeface="Calibri" panose="020F0502020204030204" pitchFamily="34" charset="0"/>
                <a:ea typeface="Calibri" panose="020F0502020204030204" pitchFamily="34" charset="0"/>
                <a:cs typeface="Calibri" panose="020F0502020204030204" pitchFamily="34" charset="0"/>
              </a:rPr>
              <a:t>lists</a:t>
            </a:r>
            <a:r>
              <a:rPr lang="en-US" sz="2800" dirty="0">
                <a:effectLst/>
                <a:latin typeface="Calibri" panose="020F0502020204030204" pitchFamily="34" charset="0"/>
                <a:ea typeface="Calibri" panose="020F0502020204030204" pitchFamily="34" charset="0"/>
                <a:cs typeface="Calibri" panose="020F0502020204030204" pitchFamily="34" charset="0"/>
              </a:rPr>
              <a:t> </a:t>
            </a:r>
            <a:r>
              <a:rPr lang="en-NG" sz="2800" dirty="0">
                <a:effectLst/>
                <a:latin typeface="Calibri" panose="020F0502020204030204" pitchFamily="34" charset="0"/>
                <a:ea typeface="Calibri" panose="020F0502020204030204" pitchFamily="34" charset="0"/>
                <a:cs typeface="Calibri" panose="020F0502020204030204" pitchFamily="34" charset="0"/>
              </a:rPr>
              <a:t>17 out of 36 states </a:t>
            </a:r>
            <a:r>
              <a:rPr lang="en-US" sz="2800" dirty="0">
                <a:effectLst/>
                <a:latin typeface="Calibri" panose="020F0502020204030204" pitchFamily="34" charset="0"/>
                <a:ea typeface="Calibri" panose="020F0502020204030204" pitchFamily="34" charset="0"/>
                <a:cs typeface="Calibri" panose="020F0502020204030204" pitchFamily="34" charset="0"/>
              </a:rPr>
              <a:t>that </a:t>
            </a:r>
            <a:r>
              <a:rPr lang="en-NG" sz="2800" dirty="0">
                <a:effectLst/>
                <a:latin typeface="Calibri" panose="020F0502020204030204" pitchFamily="34" charset="0"/>
                <a:ea typeface="Calibri" panose="020F0502020204030204" pitchFamily="34" charset="0"/>
                <a:cs typeface="Calibri" panose="020F0502020204030204" pitchFamily="34" charset="0"/>
              </a:rPr>
              <a:t>have established Sexual Assault Referral Centres (SARCs)</a:t>
            </a:r>
            <a:r>
              <a:rPr lang="en-US" sz="2800" dirty="0">
                <a:effectLst/>
                <a:latin typeface="Calibri" panose="020F0502020204030204" pitchFamily="34" charset="0"/>
                <a:ea typeface="Calibri" panose="020F0502020204030204" pitchFamily="34" charset="0"/>
                <a:cs typeface="Calibri" panose="020F0502020204030204" pitchFamily="34" charset="0"/>
              </a:rPr>
              <a:t>. This means some SARCs might not be listed in the Directory.</a:t>
            </a:r>
            <a:endParaRPr lang="en-NG" sz="2800" dirty="0">
              <a:effectLst/>
              <a:latin typeface="Calibri" panose="020F0502020204030204" pitchFamily="34" charset="0"/>
              <a:ea typeface="Calibri" panose="020F0502020204030204" pitchFamily="34" charset="0"/>
              <a:cs typeface="Calibri" panose="020F0502020204030204" pitchFamily="34" charset="0"/>
            </a:endParaRPr>
          </a:p>
          <a:p>
            <a:r>
              <a:rPr lang="en-US" dirty="0"/>
              <a:t>Bauchi, Ebonyi, Katsina, Kebbi, Kogi, Oyo and Rivers should reconfirm the availability of SARCs in their respective States and contact ROLAC for inclusion in the Directory.</a:t>
            </a:r>
          </a:p>
          <a:p>
            <a:r>
              <a:rPr lang="en-US" dirty="0"/>
              <a:t>Except 2 States (Imo &amp; Jigawa) all other States have GBV Coordinating Mechanisms in which the Wives of State Governors are playing an active role</a:t>
            </a:r>
          </a:p>
          <a:p>
            <a:r>
              <a:rPr lang="en-US" dirty="0"/>
              <a:t>13 States have incorporated GBV Responses into the State budget framework.</a:t>
            </a:r>
          </a:p>
          <a:p>
            <a:r>
              <a:rPr lang="en-US" dirty="0"/>
              <a:t>18 States have established GBV facilities outside the State capital</a:t>
            </a:r>
          </a:p>
          <a:p>
            <a:pPr marL="0" indent="0">
              <a:buNone/>
            </a:pPr>
            <a:endParaRPr lang="en-NG" dirty="0"/>
          </a:p>
        </p:txBody>
      </p:sp>
    </p:spTree>
    <p:extLst>
      <p:ext uri="{BB962C8B-B14F-4D97-AF65-F5344CB8AC3E}">
        <p14:creationId xmlns:p14="http://schemas.microsoft.com/office/powerpoint/2010/main" val="4069453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15663-AE0C-4C1A-B438-1AEDABCE40F9}"/>
              </a:ext>
            </a:extLst>
          </p:cNvPr>
          <p:cNvSpPr>
            <a:spLocks noGrp="1"/>
          </p:cNvSpPr>
          <p:nvPr>
            <p:ph type="title"/>
          </p:nvPr>
        </p:nvSpPr>
        <p:spPr/>
        <p:txBody>
          <a:bodyPr/>
          <a:lstStyle/>
          <a:p>
            <a:r>
              <a:rPr lang="en-US" dirty="0"/>
              <a:t>Findings </a:t>
            </a:r>
            <a:r>
              <a:rPr lang="en-US" dirty="0" err="1"/>
              <a:t>Contd</a:t>
            </a:r>
            <a:endParaRPr lang="en-US" dirty="0"/>
          </a:p>
        </p:txBody>
      </p:sp>
      <p:sp>
        <p:nvSpPr>
          <p:cNvPr id="3" name="Content Placeholder 2">
            <a:extLst>
              <a:ext uri="{FF2B5EF4-FFF2-40B4-BE49-F238E27FC236}">
                <a16:creationId xmlns:a16="http://schemas.microsoft.com/office/drawing/2014/main" id="{757A2350-AC5E-41B4-A11F-804B0A23CE63}"/>
              </a:ext>
            </a:extLst>
          </p:cNvPr>
          <p:cNvSpPr>
            <a:spLocks noGrp="1"/>
          </p:cNvSpPr>
          <p:nvPr>
            <p:ph idx="1"/>
          </p:nvPr>
        </p:nvSpPr>
        <p:spPr/>
        <p:txBody>
          <a:bodyPr/>
          <a:lstStyle/>
          <a:p>
            <a:r>
              <a:rPr lang="en-US" dirty="0"/>
              <a:t>Except for 4 states (Adamawa Bayelsa Nasarawa &amp; Taraba), all others have development partners who support  GBV programs</a:t>
            </a:r>
          </a:p>
          <a:p>
            <a:r>
              <a:rPr lang="en-US" dirty="0"/>
              <a:t>All the States are working with GBV focused NGOs</a:t>
            </a:r>
          </a:p>
          <a:p>
            <a:r>
              <a:rPr lang="en-US" dirty="0"/>
              <a:t>Only 11 states have adequate GBV Service Providers.</a:t>
            </a:r>
          </a:p>
          <a:p>
            <a:r>
              <a:rPr lang="en-US" dirty="0"/>
              <a:t>Information is not available on Kano and Yobe States, but both have SARC centers, going by the SARC directory.</a:t>
            </a:r>
          </a:p>
          <a:p>
            <a:endParaRPr lang="en-US" dirty="0"/>
          </a:p>
        </p:txBody>
      </p:sp>
    </p:spTree>
    <p:extLst>
      <p:ext uri="{BB962C8B-B14F-4D97-AF65-F5344CB8AC3E}">
        <p14:creationId xmlns:p14="http://schemas.microsoft.com/office/powerpoint/2010/main" val="21393499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B4362-4A69-4950-9CE7-C55476C77C30}"/>
              </a:ext>
            </a:extLst>
          </p:cNvPr>
          <p:cNvSpPr>
            <a:spLocks noGrp="1"/>
          </p:cNvSpPr>
          <p:nvPr>
            <p:ph type="title"/>
          </p:nvPr>
        </p:nvSpPr>
        <p:spPr>
          <a:xfrm>
            <a:off x="752475" y="-234950"/>
            <a:ext cx="10515600" cy="1325563"/>
          </a:xfrm>
        </p:spPr>
        <p:txBody>
          <a:bodyPr>
            <a:normAutofit/>
          </a:bodyPr>
          <a:lstStyle/>
          <a:p>
            <a:r>
              <a:rPr lang="en-US" sz="3200" b="1" dirty="0"/>
              <a:t>CHALLENGES</a:t>
            </a:r>
            <a:endParaRPr lang="en-NG" sz="3200" b="1" dirty="0"/>
          </a:p>
        </p:txBody>
      </p:sp>
      <p:sp>
        <p:nvSpPr>
          <p:cNvPr id="3" name="Content Placeholder 2">
            <a:extLst>
              <a:ext uri="{FF2B5EF4-FFF2-40B4-BE49-F238E27FC236}">
                <a16:creationId xmlns:a16="http://schemas.microsoft.com/office/drawing/2014/main" id="{E5D38AC3-A9A2-4014-A0FA-D2AA84E0686A}"/>
              </a:ext>
            </a:extLst>
          </p:cNvPr>
          <p:cNvSpPr>
            <a:spLocks noGrp="1"/>
          </p:cNvSpPr>
          <p:nvPr>
            <p:ph idx="1"/>
          </p:nvPr>
        </p:nvSpPr>
        <p:spPr>
          <a:xfrm>
            <a:off x="638175" y="1090613"/>
            <a:ext cx="10515600" cy="5643562"/>
          </a:xfrm>
        </p:spPr>
        <p:txBody>
          <a:bodyPr>
            <a:normAutofit fontScale="92500" lnSpcReduction="10000"/>
          </a:bodyPr>
          <a:lstStyle/>
          <a:p>
            <a:r>
              <a:rPr lang="en-US" dirty="0"/>
              <a:t>Funding </a:t>
            </a:r>
          </a:p>
          <a:p>
            <a:r>
              <a:rPr lang="en-US" dirty="0"/>
              <a:t>Lack of legal frameworks</a:t>
            </a:r>
          </a:p>
          <a:p>
            <a:r>
              <a:rPr lang="en-US" dirty="0"/>
              <a:t>Poverty</a:t>
            </a:r>
          </a:p>
          <a:p>
            <a:r>
              <a:rPr lang="en-US" dirty="0"/>
              <a:t>Capacity Building</a:t>
            </a:r>
          </a:p>
          <a:p>
            <a:r>
              <a:rPr lang="en-US" dirty="0"/>
              <a:t>Lack of Cooperation from grassroots communities</a:t>
            </a:r>
          </a:p>
          <a:p>
            <a:r>
              <a:rPr lang="en-US" dirty="0"/>
              <a:t>Cultural and religious barriers </a:t>
            </a:r>
          </a:p>
          <a:p>
            <a:r>
              <a:rPr lang="en-US" dirty="0"/>
              <a:t>Family Influence</a:t>
            </a:r>
          </a:p>
          <a:p>
            <a:r>
              <a:rPr lang="en-US" dirty="0"/>
              <a:t>Insecurity </a:t>
            </a:r>
          </a:p>
          <a:p>
            <a:r>
              <a:rPr lang="en-US" dirty="0"/>
              <a:t>Culture of silence</a:t>
            </a:r>
          </a:p>
          <a:p>
            <a:r>
              <a:rPr lang="en-US" dirty="0"/>
              <a:t>Poor investigation by law enforcement agencies </a:t>
            </a:r>
          </a:p>
          <a:p>
            <a:r>
              <a:rPr lang="en-US" dirty="0"/>
              <a:t>Lack of awareness </a:t>
            </a:r>
          </a:p>
          <a:p>
            <a:pPr marL="0" indent="0">
              <a:buNone/>
            </a:pPr>
            <a:r>
              <a:rPr lang="en-US" dirty="0"/>
              <a:t>  </a:t>
            </a:r>
          </a:p>
          <a:p>
            <a:endParaRPr lang="en-NG" dirty="0"/>
          </a:p>
        </p:txBody>
      </p:sp>
    </p:spTree>
    <p:extLst>
      <p:ext uri="{BB962C8B-B14F-4D97-AF65-F5344CB8AC3E}">
        <p14:creationId xmlns:p14="http://schemas.microsoft.com/office/powerpoint/2010/main" val="2800922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C848DC-5338-48C4-9424-B15F2D6E81FB}"/>
              </a:ext>
            </a:extLst>
          </p:cNvPr>
          <p:cNvSpPr>
            <a:spLocks noGrp="1"/>
          </p:cNvSpPr>
          <p:nvPr>
            <p:ph type="title"/>
          </p:nvPr>
        </p:nvSpPr>
        <p:spPr>
          <a:xfrm>
            <a:off x="838200" y="365125"/>
            <a:ext cx="10515600" cy="717951"/>
          </a:xfrm>
        </p:spPr>
        <p:txBody>
          <a:bodyPr/>
          <a:lstStyle/>
          <a:p>
            <a:r>
              <a:rPr lang="en-US" b="1" dirty="0"/>
              <a:t>                Recommendations </a:t>
            </a:r>
            <a:endParaRPr lang="en-NG" b="1" dirty="0"/>
          </a:p>
        </p:txBody>
      </p:sp>
      <p:sp>
        <p:nvSpPr>
          <p:cNvPr id="3" name="Content Placeholder 2">
            <a:extLst>
              <a:ext uri="{FF2B5EF4-FFF2-40B4-BE49-F238E27FC236}">
                <a16:creationId xmlns:a16="http://schemas.microsoft.com/office/drawing/2014/main" id="{2DDD76AD-DDD4-47FD-8CAA-3A13F3B6AE87}"/>
              </a:ext>
            </a:extLst>
          </p:cNvPr>
          <p:cNvSpPr>
            <a:spLocks noGrp="1"/>
          </p:cNvSpPr>
          <p:nvPr>
            <p:ph idx="1"/>
          </p:nvPr>
        </p:nvSpPr>
        <p:spPr>
          <a:xfrm>
            <a:off x="838200" y="1083076"/>
            <a:ext cx="10515600" cy="5546324"/>
          </a:xfrm>
        </p:spPr>
        <p:txBody>
          <a:bodyPr>
            <a:normAutofit fontScale="92500" lnSpcReduction="20000"/>
          </a:bodyPr>
          <a:lstStyle/>
          <a:p>
            <a:r>
              <a:rPr lang="en-US" dirty="0"/>
              <a:t>First Ladies should not relent in their advocacy to get the VAPP Act and other relevant laws passed. Proactive measures such as pressure on the Nigerian Governors’ Forum, Houses of Assembly, advocacy visits, </a:t>
            </a:r>
            <a:r>
              <a:rPr lang="en-US" dirty="0" err="1"/>
              <a:t>etc</a:t>
            </a:r>
            <a:r>
              <a:rPr lang="en-US" dirty="0"/>
              <a:t>  should be considered.</a:t>
            </a:r>
          </a:p>
          <a:p>
            <a:r>
              <a:rPr lang="en-US" dirty="0"/>
              <a:t>NGWA-GBV members should develop </a:t>
            </a:r>
            <a:r>
              <a:rPr lang="en-US" b="1" dirty="0"/>
              <a:t>Standard Operating Procedures </a:t>
            </a:r>
            <a:r>
              <a:rPr lang="en-US" dirty="0"/>
              <a:t>for GBV in their States (based on their context) where they do not exist. This is usually overseen by the State GBV Coordinating Mechanism.</a:t>
            </a:r>
          </a:p>
          <a:p>
            <a:r>
              <a:rPr lang="en-US" dirty="0"/>
              <a:t>States should develop a Comprehensive Strategic Workplan for Gender Based Violence Prohibition. This will help attract donor support to the States</a:t>
            </a:r>
          </a:p>
          <a:p>
            <a:r>
              <a:rPr lang="en-US" dirty="0"/>
              <a:t>State GBV Coordinating Mechanisms should be empowered  with financial, human and technical resources as implementing bodies for the VAPP Act</a:t>
            </a:r>
          </a:p>
          <a:p>
            <a:r>
              <a:rPr lang="en-US" dirty="0"/>
              <a:t>A State Coordinating Mechanism is an inter-agency body made up of both MDAs and civil society organisations, established with the approval of the Governor. The private foundation of a First Lady can be a member of a SCM but cannot be a substitute. Where this is the case, a formal SCM needs to be put in place by the Governor with the First Lady playing an active role.</a:t>
            </a:r>
          </a:p>
          <a:p>
            <a:endParaRPr lang="en-US" dirty="0"/>
          </a:p>
          <a:p>
            <a:endParaRPr lang="en-NG" dirty="0"/>
          </a:p>
        </p:txBody>
      </p:sp>
    </p:spTree>
    <p:extLst>
      <p:ext uri="{BB962C8B-B14F-4D97-AF65-F5344CB8AC3E}">
        <p14:creationId xmlns:p14="http://schemas.microsoft.com/office/powerpoint/2010/main" val="648474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89E3C-B96A-4507-AFEF-F131F406EE7D}"/>
              </a:ext>
            </a:extLst>
          </p:cNvPr>
          <p:cNvSpPr>
            <a:spLocks noGrp="1"/>
          </p:cNvSpPr>
          <p:nvPr>
            <p:ph type="title"/>
          </p:nvPr>
        </p:nvSpPr>
        <p:spPr>
          <a:xfrm>
            <a:off x="2952750" y="-111125"/>
            <a:ext cx="10515600" cy="1325563"/>
          </a:xfrm>
        </p:spPr>
        <p:txBody>
          <a:bodyPr/>
          <a:lstStyle/>
          <a:p>
            <a:r>
              <a:rPr lang="en-US" b="1" dirty="0"/>
              <a:t>Recommendations</a:t>
            </a:r>
          </a:p>
        </p:txBody>
      </p:sp>
      <p:sp>
        <p:nvSpPr>
          <p:cNvPr id="3" name="Content Placeholder 2">
            <a:extLst>
              <a:ext uri="{FF2B5EF4-FFF2-40B4-BE49-F238E27FC236}">
                <a16:creationId xmlns:a16="http://schemas.microsoft.com/office/drawing/2014/main" id="{03B45B2A-3C0F-4224-8A55-70ED982F726B}"/>
              </a:ext>
            </a:extLst>
          </p:cNvPr>
          <p:cNvSpPr>
            <a:spLocks noGrp="1"/>
          </p:cNvSpPr>
          <p:nvPr>
            <p:ph idx="1"/>
          </p:nvPr>
        </p:nvSpPr>
        <p:spPr>
          <a:xfrm>
            <a:off x="838200" y="1514474"/>
            <a:ext cx="10515600" cy="5229225"/>
          </a:xfrm>
        </p:spPr>
        <p:txBody>
          <a:bodyPr>
            <a:normAutofit fontScale="92500" lnSpcReduction="20000"/>
          </a:bodyPr>
          <a:lstStyle/>
          <a:p>
            <a:r>
              <a:rPr lang="en-US" dirty="0"/>
              <a:t>There should be a GBV Resource Mobilisation Framework to ensure adequate GBV resourcing, regardless of support from development partners. </a:t>
            </a:r>
          </a:p>
          <a:p>
            <a:r>
              <a:rPr lang="en-US" dirty="0"/>
              <a:t>There is a need for State GBV Mapping to ascertain which GBV services are available within the State (Rapid Response, Legal, Psycho-social, Rehabilitation, </a:t>
            </a:r>
            <a:r>
              <a:rPr lang="en-US" dirty="0" err="1"/>
              <a:t>etc</a:t>
            </a:r>
            <a:r>
              <a:rPr lang="en-US" dirty="0"/>
              <a:t>)</a:t>
            </a:r>
          </a:p>
          <a:p>
            <a:r>
              <a:rPr lang="en-US" dirty="0"/>
              <a:t>Local GBV Coordinating Committees should be set up in the State to coordinate GBV related activities at the local level.</a:t>
            </a:r>
          </a:p>
          <a:p>
            <a:r>
              <a:rPr lang="en-US" dirty="0"/>
              <a:t>Ongoing advocacy with political, religious and traditional leaders on GBV prohibition.</a:t>
            </a:r>
          </a:p>
          <a:p>
            <a:r>
              <a:rPr lang="en-US" dirty="0"/>
              <a:t>In order to ensure that the current momentum is sustained, each First Lady should develop a context-specific Sustainability Plan for the continuation of GBV responses in the State.</a:t>
            </a:r>
          </a:p>
          <a:p>
            <a:r>
              <a:rPr lang="en-US" dirty="0"/>
              <a:t>NGWA-GBV should </a:t>
            </a:r>
            <a:r>
              <a:rPr lang="en-US" dirty="0" err="1"/>
              <a:t>harmonise</a:t>
            </a:r>
            <a:r>
              <a:rPr lang="en-US" dirty="0"/>
              <a:t> information with national bodies and development partners to adequately reflect progress in each State.</a:t>
            </a:r>
          </a:p>
          <a:p>
            <a:pPr marL="0" indent="0">
              <a:buNone/>
            </a:pPr>
            <a:endParaRPr lang="en-US" dirty="0"/>
          </a:p>
        </p:txBody>
      </p:sp>
    </p:spTree>
    <p:extLst>
      <p:ext uri="{BB962C8B-B14F-4D97-AF65-F5344CB8AC3E}">
        <p14:creationId xmlns:p14="http://schemas.microsoft.com/office/powerpoint/2010/main" val="12982296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553</TotalTime>
  <Words>1220</Words>
  <Application>Microsoft Office PowerPoint</Application>
  <PresentationFormat>Widescreen</PresentationFormat>
  <Paragraphs>433</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Office Theme</vt:lpstr>
      <vt:lpstr>ANALYSIS OF NGWA-GBV REPORTS JUNE 2021</vt:lpstr>
      <vt:lpstr>PowerPoint Presentation</vt:lpstr>
      <vt:lpstr>                       Findings  </vt:lpstr>
      <vt:lpstr>Findings Cont.</vt:lpstr>
      <vt:lpstr>Findings Contd</vt:lpstr>
      <vt:lpstr>CHALLENGES</vt:lpstr>
      <vt:lpstr>                Recommendations </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COMPILED NGWA-GBV REPORT JUNE 2021</dc:title>
  <dc:creator>Abiodun Oyeleye</dc:creator>
  <cp:lastModifiedBy>Naomi Tietie</cp:lastModifiedBy>
  <cp:revision>54</cp:revision>
  <cp:lastPrinted>2021-06-01T12:46:03Z</cp:lastPrinted>
  <dcterms:created xsi:type="dcterms:W3CDTF">2021-06-01T10:10:58Z</dcterms:created>
  <dcterms:modified xsi:type="dcterms:W3CDTF">2021-06-07T16:02:11Z</dcterms:modified>
</cp:coreProperties>
</file>