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7" r:id="rId13"/>
    <p:sldId id="267" r:id="rId14"/>
    <p:sldId id="268" r:id="rId15"/>
    <p:sldId id="269" r:id="rId16"/>
    <p:sldId id="270" r:id="rId17"/>
    <p:sldId id="271" r:id="rId18"/>
    <p:sldId id="272" r:id="rId19"/>
    <p:sldId id="288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0" r:id="rId28"/>
    <p:sldId id="283" r:id="rId29"/>
    <p:sldId id="284" r:id="rId30"/>
    <p:sldId id="285" r:id="rId31"/>
    <p:sldId id="286" r:id="rId32"/>
    <p:sldId id="289" r:id="rId33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173AD07-B5EA-4AC6-945A-F03211553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5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5988"/>
            <a:ext cx="54864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7F95734-7F78-4E67-BCED-A632C32B7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2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E654370-5F23-4998-A0DC-E1262BA4EBE9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34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777D516-6611-4FDD-898E-AE26C8A54222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70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C1F7605-734B-4DD6-85C1-1844D19BC646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03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E30675E-7E4B-4482-ACEC-DD7260C6D4EC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C790F3-9BF1-4B46-895C-5ACEC6B0F5A2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18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A30891-FE65-401C-BBBE-66A3B7933D33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13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7005B81-D51B-4066-80D0-F2EE5E3FD941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9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04209F1-093A-4FFB-9B6E-706EA90AD215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51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39675F2-5BF2-45A2-AAAB-D4A4CFA618D8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18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9C06E0-93B4-44AB-B412-1ACBA82793DE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5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1BD5727-59B9-4279-9452-FBBD85B50238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638D37-8064-4E4E-8EA1-E2F18EF61612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2017418-F58E-4D1B-A445-7A35297BFD57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29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3C21C42-711D-4505-ADDB-220233BC5712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62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679E3E9-8D3C-4A11-BCE4-86FFBCC14E69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50A130-D38E-4326-B7D6-348D856F4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5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8E320-2FCB-4868-AF0A-C62370AF3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91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DFCA3-D798-46D7-9356-0455ADFFB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16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3F028-C9B6-41F4-ACF5-DCA204DD9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0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B9543-72B0-4655-9246-E136E42D0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70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4748C-270B-4403-8D8A-8E5B09023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6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AFCD1-6847-439B-8757-B98E84D44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84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FE84A-70B8-49A5-8500-E68FF7821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34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03CFB-0D81-4202-B081-1C60DEBD3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36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D412-A041-4C4E-B19D-C92CA0692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31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99478-7BFD-42DB-990A-4659D3A82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26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168BD0-B821-4911-AC06-255A35A9A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Email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Email Records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emails, regardless of content, that are created by an organization, or that come into an organization, are organization records</a:t>
            </a:r>
          </a:p>
          <a:p>
            <a:pPr eaLnBrk="1" hangingPunct="1"/>
            <a:r>
              <a:rPr lang="en-US" altLang="en-US" smtClean="0"/>
              <a:t>However, the record retention schedule enables the custodian to determine the record series of any email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Email Record Series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Administrative Correspondence—email relating to policies, procedures, strategic planning, etc.</a:t>
            </a:r>
          </a:p>
          <a:p>
            <a:pPr eaLnBrk="1" hangingPunct="1"/>
            <a:r>
              <a:rPr lang="en-US" altLang="en-US" smtClean="0"/>
              <a:t>General Correspondence—email relating to general operations</a:t>
            </a:r>
          </a:p>
          <a:p>
            <a:pPr eaLnBrk="1" hangingPunct="1"/>
            <a:r>
              <a:rPr lang="en-US" altLang="en-US" smtClean="0"/>
              <a:t>Other Email Records—record series is determined by the content of the message and/or its attachments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Transitory Information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Recipient of an email can determine that other emails are transient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Everyone emails referring to an event on a specific date, or an action that contains a deadline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email can be put into a “Transient” folder (i. e., the Trash) when the email has served its purpose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User can establish rules, or global rules can be developed if possible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Space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Emails stay in this space until they can be filed as transient or official records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Work Space can have time or space limits that are established by policy or by written operating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limitations are imposed to handle users who do not dispose of transitory information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Issues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 written policy or procedure needs to define whether the sender of an email, the receiver, or both are custodians of the record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 written policy or procedure needs to identify the auto-delete time frames for transitory and work space emails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There is the potential for auto-deleting vital records inappropriately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The record custodian will be responsible for violating the law, not the IT staff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Backups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Vital records MUST be backed 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number of backup tapes used before they are recycled is based on a written policy or operating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Depends on the requirements of the business continuity plan—how many backups are needed to create a reliable image of business operations?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Generally no more than 30 days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Records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 document that is created or received in the course of State business</a:t>
            </a:r>
          </a:p>
          <a:p>
            <a:pPr eaLnBrk="1" hangingPunct="1"/>
            <a:r>
              <a:rPr lang="en-US" altLang="en-US" smtClean="0"/>
              <a:t>The medium of a record is irrelevant. Paper records, electronic files, emails, images, etc. are all state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Training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will need to collaborate to develop an efficient and cost effective way of delivering the training, whether it be</a:t>
            </a:r>
          </a:p>
          <a:p>
            <a:pPr lvl="1" eaLnBrk="1" hangingPunct="1"/>
            <a:r>
              <a:rPr lang="en-US" altLang="en-US" smtClean="0"/>
              <a:t>Classroom</a:t>
            </a:r>
          </a:p>
          <a:p>
            <a:pPr lvl="1" eaLnBrk="1" hangingPunct="1"/>
            <a:r>
              <a:rPr lang="en-US" altLang="en-US" smtClean="0"/>
              <a:t>Online</a:t>
            </a:r>
          </a:p>
          <a:p>
            <a:pPr lvl="1" eaLnBrk="1" hangingPunct="1"/>
            <a:r>
              <a:rPr lang="en-US" altLang="en-US" smtClean="0"/>
              <a:t>Emails/websites</a:t>
            </a:r>
          </a:p>
          <a:p>
            <a:pPr lvl="1" eaLnBrk="1" hangingPunct="1"/>
            <a:r>
              <a:rPr lang="en-US" altLang="en-US" smtClean="0"/>
              <a:t>One-on-one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Consequences for IT Staff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The objective is to be viewed as a service component, which implements the policies and operating procedures approved by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In this case, IT has no legal responsibility for failures, unless they are malicious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IT must have input in the development of policies and procedures, since IT acquisitions flow from defined business processes and needs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If IT is viewed as determining the records management paradigm, it could be assigned responsibility for mismanagement of records and bear the legal consequences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Compliance Status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organization is currently in compliance</a:t>
            </a:r>
          </a:p>
          <a:p>
            <a:pPr eaLnBrk="1" hangingPunct="1"/>
            <a:r>
              <a:rPr lang="en-US" altLang="en-US" smtClean="0"/>
              <a:t>Organizations decrease their liability by articulating and implementing a plan to get into compliance</a:t>
            </a:r>
          </a:p>
          <a:p>
            <a:pPr eaLnBrk="1" hangingPunct="1"/>
            <a:r>
              <a:rPr lang="en-US" altLang="en-US" smtClean="0"/>
              <a:t>At some unknown future time, organizations without evidence of planning will be highly vulnerable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Steps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Compliance Office will conduct an inventory of electronic records (where are they stored, by whom,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Will take one year for vital records, three years for all records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Will enable departments to establish a standardized filing structure for electronic records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Policies—other than for a brief overarching policy, policies should NOT be developed for getting into compliance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Steps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procedures should be developed that are approved by</a:t>
            </a:r>
          </a:p>
          <a:p>
            <a:pPr lvl="1" eaLnBrk="1" hangingPunct="1"/>
            <a:r>
              <a:rPr lang="en-US" altLang="en-US" smtClean="0"/>
              <a:t>Associate VP for Computing and CIO</a:t>
            </a:r>
          </a:p>
          <a:p>
            <a:pPr lvl="1" eaLnBrk="1" hangingPunct="1"/>
            <a:r>
              <a:rPr lang="en-US" altLang="en-US" smtClean="0"/>
              <a:t>Vice President for Finance and Business Affairs</a:t>
            </a:r>
          </a:p>
          <a:p>
            <a:pPr lvl="1" eaLnBrk="1" hangingPunct="1"/>
            <a:r>
              <a:rPr lang="en-US" altLang="en-US" smtClean="0"/>
              <a:t>Records Manager (Compliance Officer)</a:t>
            </a:r>
          </a:p>
          <a:p>
            <a:pPr lvl="1" eaLnBrk="1" hangingPunct="1"/>
            <a:r>
              <a:rPr lang="en-US" altLang="en-US" smtClean="0"/>
              <a:t>[President]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Procedures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Define custodian for emails (sender, receiver, both)</a:t>
            </a:r>
          </a:p>
          <a:p>
            <a:pPr lvl="1" eaLnBrk="1" hangingPunct="1"/>
            <a:r>
              <a:rPr lang="en-US" altLang="en-US" sz="2200" smtClean="0"/>
              <a:t>Establishes responsibility for management</a:t>
            </a:r>
          </a:p>
          <a:p>
            <a:pPr eaLnBrk="1" hangingPunct="1"/>
            <a:r>
              <a:rPr lang="en-US" altLang="en-US" sz="2600" smtClean="0"/>
              <a:t>Define categories of storage (transitory, official records, work space)</a:t>
            </a:r>
          </a:p>
          <a:p>
            <a:pPr eaLnBrk="1" hangingPunct="1"/>
            <a:r>
              <a:rPr lang="en-US" altLang="en-US" sz="2600" smtClean="0"/>
              <a:t>Determine rules for auto-deleting transitory and work space emails</a:t>
            </a:r>
          </a:p>
          <a:p>
            <a:pPr eaLnBrk="1" hangingPunct="1"/>
            <a:r>
              <a:rPr lang="en-US" altLang="en-US" sz="2600" smtClean="0"/>
              <a:t>Determine how backups will be done and how many tapes will be used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Procedures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Define records management roles for users</a:t>
            </a:r>
          </a:p>
          <a:p>
            <a:pPr eaLnBrk="1" hangingPunct="1"/>
            <a:r>
              <a:rPr lang="en-US" altLang="en-US" sz="2600" smtClean="0"/>
              <a:t>Define how vital records will be identified by the user</a:t>
            </a:r>
          </a:p>
          <a:p>
            <a:pPr eaLnBrk="1" hangingPunct="1"/>
            <a:r>
              <a:rPr lang="en-US" altLang="en-US" sz="2600" smtClean="0"/>
              <a:t>Define how record holds will be implemented</a:t>
            </a:r>
          </a:p>
          <a:p>
            <a:pPr eaLnBrk="1" hangingPunct="1"/>
            <a:r>
              <a:rPr lang="en-US" altLang="en-US" sz="2600" smtClean="0"/>
              <a:t>Define communication responsibilities for procedures that are implemented</a:t>
            </a:r>
          </a:p>
          <a:p>
            <a:pPr eaLnBrk="1" hangingPunct="1"/>
            <a:r>
              <a:rPr lang="en-US" altLang="en-US" sz="2600" smtClean="0"/>
              <a:t>Establish consequences for violation of procedures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Tasks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Determine what training is needed</a:t>
            </a:r>
          </a:p>
          <a:p>
            <a:pPr eaLnBrk="1" hangingPunct="1"/>
            <a:r>
              <a:rPr lang="en-US" altLang="en-US" smtClean="0"/>
              <a:t>Define applications needs for email retention</a:t>
            </a:r>
          </a:p>
          <a:p>
            <a:pPr eaLnBrk="1" hangingPunct="1"/>
            <a:r>
              <a:rPr lang="en-US" altLang="en-US" smtClean="0"/>
              <a:t>Determine if any vendors can meet these needs</a:t>
            </a:r>
          </a:p>
          <a:p>
            <a:pPr eaLnBrk="1" hangingPunct="1"/>
            <a:r>
              <a:rPr lang="en-US" altLang="en-US" smtClean="0"/>
              <a:t>Determine if funds are available or can be acquired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 you!!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 and Suggestions . .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Archiving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record management terms, archiving a record series means storing a permanent record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Vital Records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Vital records are those that need to be backed up so that they can be restored in the event that an organization has a disaster and must implement its business continuity plan</a:t>
            </a:r>
          </a:p>
          <a:p>
            <a:pPr eaLnBrk="1" hangingPunct="1"/>
            <a:r>
              <a:rPr lang="en-US" altLang="en-US" smtClean="0"/>
              <a:t>Only some records are defined in the Record Retention Schedule as being vital records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Important Record Series for this Presentation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Calendars [1.1.013]—retention period is 1 year following the end of the previous calendar year (2005 calendar entries can be deleted 1/1/2007)</a:t>
            </a:r>
          </a:p>
          <a:p>
            <a:pPr eaLnBrk="1" hangingPunct="1"/>
            <a:r>
              <a:rPr lang="en-US" altLang="en-US" smtClean="0"/>
              <a:t>Transitory Information [1.1.057]—retention period is “when the purpose of the record has been fulfilled”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Important Records Series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Administrative Correspondence [1.1.007]—retention period is 3 years</a:t>
            </a:r>
          </a:p>
          <a:p>
            <a:pPr eaLnBrk="1" hangingPunct="1"/>
            <a:r>
              <a:rPr lang="en-US" altLang="en-US" smtClean="0"/>
              <a:t>General Correspondence [1.1.008]—retention period is 1 year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Record Series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The custodian of a document (the person who created it or received it) is responsible for determining the record series into which any other type of document falls</a:t>
            </a:r>
          </a:p>
          <a:p>
            <a:pPr eaLnBrk="1" hangingPunct="1"/>
            <a:r>
              <a:rPr lang="en-US" altLang="en-US" sz="2600" smtClean="0"/>
              <a:t>The retention period is determined by the record series</a:t>
            </a:r>
          </a:p>
          <a:p>
            <a:pPr eaLnBrk="1" hangingPunct="1"/>
            <a:r>
              <a:rPr lang="en-US" altLang="en-US" sz="2600" smtClean="0"/>
              <a:t>For emails, this is based on the content of the email and/or its attachments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201</TotalTime>
  <Words>1437</Words>
  <Application>Microsoft Office PowerPoint</Application>
  <PresentationFormat>On-screen Show (4:3)</PresentationFormat>
  <Paragraphs>152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Verdana</vt:lpstr>
      <vt:lpstr>Arial</vt:lpstr>
      <vt:lpstr>Wingdings</vt:lpstr>
      <vt:lpstr>Times New Roman</vt:lpstr>
      <vt:lpstr>Profile</vt:lpstr>
      <vt:lpstr>Email and Electronic Records Retention: IT Requirements</vt:lpstr>
      <vt:lpstr>Records</vt:lpstr>
      <vt:lpstr>Objective of Records Management</vt:lpstr>
      <vt:lpstr>Record Series</vt:lpstr>
      <vt:lpstr>Archiving</vt:lpstr>
      <vt:lpstr>Vital Records</vt:lpstr>
      <vt:lpstr>Important Record Series for this Presentation</vt:lpstr>
      <vt:lpstr>Important Records Series (cont.)</vt:lpstr>
      <vt:lpstr>Other Record Series</vt:lpstr>
      <vt:lpstr>Email</vt:lpstr>
      <vt:lpstr>Email Records</vt:lpstr>
      <vt:lpstr>Email Record Series</vt:lpstr>
      <vt:lpstr>Transitory Information</vt:lpstr>
      <vt:lpstr>Transitory Information (cont.)</vt:lpstr>
      <vt:lpstr>Official Records</vt:lpstr>
      <vt:lpstr>Work Space</vt:lpstr>
      <vt:lpstr>Issues</vt:lpstr>
      <vt:lpstr>Backups</vt:lpstr>
      <vt:lpstr>Backups (cont.)</vt:lpstr>
      <vt:lpstr>Training</vt:lpstr>
      <vt:lpstr>Training (cont.)</vt:lpstr>
      <vt:lpstr>Consequences for Users</vt:lpstr>
      <vt:lpstr>Consequences for Management</vt:lpstr>
      <vt:lpstr>Views of IT Staff</vt:lpstr>
      <vt:lpstr>Consequences for IT Staff</vt:lpstr>
      <vt:lpstr>Compliance Status</vt:lpstr>
      <vt:lpstr>Implementation Steps</vt:lpstr>
      <vt:lpstr>Implementation Steps</vt:lpstr>
      <vt:lpstr>Operating Procedures</vt:lpstr>
      <vt:lpstr>Operating Procedures</vt:lpstr>
      <vt:lpstr>Other Tasks</vt:lpstr>
      <vt:lpstr>Thank you!!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and Electronic Records Retention: IT Requirements</dc:title>
  <dc:creator>Dworak</dc:creator>
  <cp:lastModifiedBy>user</cp:lastModifiedBy>
  <cp:revision>24</cp:revision>
  <dcterms:created xsi:type="dcterms:W3CDTF">2005-10-27T17:16:24Z</dcterms:created>
  <dcterms:modified xsi:type="dcterms:W3CDTF">2021-04-15T09:29:42Z</dcterms:modified>
</cp:coreProperties>
</file>