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8"/>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 id="302" r:id="rId17"/>
    <p:sldId id="303" r:id="rId18"/>
    <p:sldId id="304" r:id="rId19"/>
    <p:sldId id="305" r:id="rId20"/>
    <p:sldId id="306" r:id="rId21"/>
    <p:sldId id="367" r:id="rId22"/>
    <p:sldId id="368" r:id="rId23"/>
    <p:sldId id="369" r:id="rId24"/>
    <p:sldId id="370" r:id="rId25"/>
    <p:sldId id="307" r:id="rId26"/>
    <p:sldId id="308" r:id="rId27"/>
    <p:sldId id="374" r:id="rId28"/>
    <p:sldId id="376" r:id="rId29"/>
    <p:sldId id="309" r:id="rId30"/>
    <p:sldId id="310" r:id="rId31"/>
    <p:sldId id="311" r:id="rId32"/>
    <p:sldId id="312" r:id="rId33"/>
    <p:sldId id="313" r:id="rId34"/>
    <p:sldId id="314" r:id="rId35"/>
    <p:sldId id="315" r:id="rId36"/>
    <p:sldId id="317" r:id="rId37"/>
    <p:sldId id="318" r:id="rId38"/>
    <p:sldId id="319" r:id="rId39"/>
    <p:sldId id="327" r:id="rId40"/>
    <p:sldId id="328" r:id="rId41"/>
    <p:sldId id="329" r:id="rId42"/>
    <p:sldId id="330" r:id="rId43"/>
    <p:sldId id="331" r:id="rId44"/>
    <p:sldId id="377" r:id="rId45"/>
    <p:sldId id="378" r:id="rId46"/>
    <p:sldId id="379" r:id="rId47"/>
    <p:sldId id="332" r:id="rId48"/>
    <p:sldId id="333" r:id="rId49"/>
    <p:sldId id="334" r:id="rId50"/>
    <p:sldId id="335" r:id="rId51"/>
    <p:sldId id="336" r:id="rId52"/>
    <p:sldId id="337" r:id="rId53"/>
    <p:sldId id="338" r:id="rId54"/>
    <p:sldId id="339" r:id="rId55"/>
    <p:sldId id="340" r:id="rId56"/>
    <p:sldId id="341" r:id="rId57"/>
    <p:sldId id="342" r:id="rId58"/>
    <p:sldId id="343" r:id="rId59"/>
    <p:sldId id="344" r:id="rId60"/>
    <p:sldId id="345" r:id="rId61"/>
    <p:sldId id="346" r:id="rId62"/>
    <p:sldId id="380" r:id="rId63"/>
    <p:sldId id="348" r:id="rId64"/>
    <p:sldId id="349" r:id="rId65"/>
    <p:sldId id="350" r:id="rId66"/>
    <p:sldId id="351" r:id="rId67"/>
    <p:sldId id="352" r:id="rId68"/>
    <p:sldId id="353" r:id="rId69"/>
    <p:sldId id="354" r:id="rId70"/>
    <p:sldId id="355" r:id="rId71"/>
    <p:sldId id="356" r:id="rId72"/>
    <p:sldId id="357" r:id="rId73"/>
    <p:sldId id="358" r:id="rId74"/>
    <p:sldId id="359" r:id="rId75"/>
    <p:sldId id="360" r:id="rId76"/>
    <p:sldId id="361" r:id="rId7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6D3AB49-8417-4D17-A3C4-BC3B99223869}">
          <p14:sldIdLst>
            <p14:sldId id="256"/>
            <p14:sldId id="257"/>
          </p14:sldIdLst>
        </p14:section>
        <p14:section name="Part A: What Security Is" id="{250FDBFB-9533-4CB6-A7CB-631172FA0ABE}">
          <p14:sldIdLst>
            <p14:sldId id="258"/>
            <p14:sldId id="259"/>
            <p14:sldId id="260"/>
            <p14:sldId id="261"/>
            <p14:sldId id="262"/>
            <p14:sldId id="263"/>
            <p14:sldId id="264"/>
            <p14:sldId id="265"/>
            <p14:sldId id="266"/>
            <p14:sldId id="267"/>
            <p14:sldId id="268"/>
            <p14:sldId id="270"/>
            <p14:sldId id="302"/>
            <p14:sldId id="303"/>
            <p14:sldId id="304"/>
            <p14:sldId id="305"/>
            <p14:sldId id="306"/>
            <p14:sldId id="367"/>
            <p14:sldId id="368"/>
            <p14:sldId id="369"/>
            <p14:sldId id="370"/>
            <p14:sldId id="307"/>
            <p14:sldId id="308"/>
            <p14:sldId id="374"/>
            <p14:sldId id="376"/>
            <p14:sldId id="309"/>
            <p14:sldId id="310"/>
            <p14:sldId id="311"/>
            <p14:sldId id="312"/>
            <p14:sldId id="313"/>
          </p14:sldIdLst>
        </p14:section>
        <p14:section name="Part B: Information Security Policy And Procedures" id="{B2D255FE-044E-462C-A179-15310744FF7F}">
          <p14:sldIdLst>
            <p14:sldId id="314"/>
            <p14:sldId id="315"/>
            <p14:sldId id="317"/>
            <p14:sldId id="318"/>
            <p14:sldId id="319"/>
            <p14:sldId id="327"/>
            <p14:sldId id="328"/>
            <p14:sldId id="329"/>
            <p14:sldId id="330"/>
            <p14:sldId id="331"/>
            <p14:sldId id="377"/>
            <p14:sldId id="378"/>
            <p14:sldId id="379"/>
            <p14:sldId id="332"/>
            <p14:sldId id="333"/>
            <p14:sldId id="334"/>
            <p14:sldId id="335"/>
          </p14:sldIdLst>
        </p14:section>
        <p14:section name="Part C: Enforcing Security" id="{63694AEB-60D4-4DCA-8C1A-27185AC340DB}">
          <p14:sldIdLst>
            <p14:sldId id="336"/>
            <p14:sldId id="337"/>
            <p14:sldId id="338"/>
            <p14:sldId id="339"/>
            <p14:sldId id="340"/>
            <p14:sldId id="341"/>
            <p14:sldId id="342"/>
            <p14:sldId id="343"/>
            <p14:sldId id="344"/>
            <p14:sldId id="345"/>
          </p14:sldIdLst>
        </p14:section>
        <p14:section name="Part D: Ensuring Business Continuity" id="{A6EF5956-DE65-4A6E-9FA8-8051A457B764}">
          <p14:sldIdLst>
            <p14:sldId id="346"/>
            <p14:sldId id="380"/>
            <p14:sldId id="348"/>
            <p14:sldId id="349"/>
            <p14:sldId id="350"/>
            <p14:sldId id="351"/>
            <p14:sldId id="352"/>
            <p14:sldId id="353"/>
            <p14:sldId id="354"/>
            <p14:sldId id="355"/>
            <p14:sldId id="356"/>
            <p14:sldId id="357"/>
            <p14:sldId id="358"/>
            <p14:sldId id="359"/>
            <p14:sldId id="360"/>
            <p14:sldId id="36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2" d="100"/>
          <a:sy n="72" d="100"/>
        </p:scale>
        <p:origin x="132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slide" Target="slides/slide66.xml"/><Relationship Id="rId16" Type="http://schemas.openxmlformats.org/officeDocument/2006/relationships/slide" Target="slides/slide14.xml"/><Relationship Id="rId11" Type="http://schemas.openxmlformats.org/officeDocument/2006/relationships/slide" Target="slides/slide9.xml"/><Relationship Id="rId32" Type="http://schemas.openxmlformats.org/officeDocument/2006/relationships/slide" Target="slides/slide30.xml"/><Relationship Id="rId37" Type="http://schemas.openxmlformats.org/officeDocument/2006/relationships/slide" Target="slides/slide35.xml"/><Relationship Id="rId53" Type="http://schemas.openxmlformats.org/officeDocument/2006/relationships/slide" Target="slides/slide51.xml"/><Relationship Id="rId58" Type="http://schemas.openxmlformats.org/officeDocument/2006/relationships/slide" Target="slides/slide56.xml"/><Relationship Id="rId74" Type="http://schemas.openxmlformats.org/officeDocument/2006/relationships/slide" Target="slides/slide72.xml"/><Relationship Id="rId79" Type="http://schemas.openxmlformats.org/officeDocument/2006/relationships/presProps" Target="presProps.xml"/><Relationship Id="rId5" Type="http://schemas.openxmlformats.org/officeDocument/2006/relationships/slide" Target="slides/slide3.xml"/><Relationship Id="rId61" Type="http://schemas.openxmlformats.org/officeDocument/2006/relationships/slide" Target="slides/slide59.xml"/><Relationship Id="rId82" Type="http://schemas.openxmlformats.org/officeDocument/2006/relationships/tableStyles" Target="tableStyle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slide" Target="slides/slide67.xml"/><Relationship Id="rId77" Type="http://schemas.openxmlformats.org/officeDocument/2006/relationships/slide" Target="slides/slide75.xml"/><Relationship Id="rId8" Type="http://schemas.openxmlformats.org/officeDocument/2006/relationships/slide" Target="slides/slide6.xml"/><Relationship Id="rId51" Type="http://schemas.openxmlformats.org/officeDocument/2006/relationships/slide" Target="slides/slide49.xml"/><Relationship Id="rId72" Type="http://schemas.openxmlformats.org/officeDocument/2006/relationships/slide" Target="slides/slide70.xml"/><Relationship Id="rId80" Type="http://schemas.openxmlformats.org/officeDocument/2006/relationships/viewProps" Target="viewProps.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slide" Target="slides/slide65.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slide" Target="slides/slide68.xml"/><Relationship Id="rId75" Type="http://schemas.openxmlformats.org/officeDocument/2006/relationships/slide" Target="slides/slide73.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slide" Target="slides/slide63.xml"/><Relationship Id="rId73" Type="http://schemas.openxmlformats.org/officeDocument/2006/relationships/slide" Target="slides/slide71.xml"/><Relationship Id="rId78" Type="http://schemas.openxmlformats.org/officeDocument/2006/relationships/notesMaster" Target="notesMasters/notesMaster1.xml"/><Relationship Id="rId8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 Id="rId76" Type="http://schemas.openxmlformats.org/officeDocument/2006/relationships/slide" Target="slides/slide74.xml"/><Relationship Id="rId7" Type="http://schemas.openxmlformats.org/officeDocument/2006/relationships/slide" Target="slides/slide5.xml"/><Relationship Id="rId71" Type="http://schemas.openxmlformats.org/officeDocument/2006/relationships/slide" Target="slides/slide69.xml"/><Relationship Id="rId2" Type="http://schemas.openxmlformats.org/officeDocument/2006/relationships/slideMaster" Target="slideMasters/slideMaster2.xml"/><Relationship Id="rId29" Type="http://schemas.openxmlformats.org/officeDocument/2006/relationships/slide" Target="slides/slide27.xml"/><Relationship Id="rId24" Type="http://schemas.openxmlformats.org/officeDocument/2006/relationships/slide" Target="slides/slide22.xml"/><Relationship Id="rId40" Type="http://schemas.openxmlformats.org/officeDocument/2006/relationships/slide" Target="slides/slide38.xml"/><Relationship Id="rId45" Type="http://schemas.openxmlformats.org/officeDocument/2006/relationships/slide" Target="slides/slide43.xml"/><Relationship Id="rId66" Type="http://schemas.openxmlformats.org/officeDocument/2006/relationships/slide" Target="slides/slide6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3CEAA8-AB96-4A0B-82CA-BB636451617F}" type="datetimeFigureOut">
              <a:rPr lang="en-US" smtClean="0"/>
              <a:pPr/>
              <a:t>4/16/2021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B53AA9-F1D0-4A7E-8A33-73144B7FACC6}" type="slidenum">
              <a:rPr lang="en-US" smtClean="0"/>
              <a:pPr/>
              <a:t>‹#›</a:t>
            </a:fld>
            <a:endParaRPr lang="en-US"/>
          </a:p>
        </p:txBody>
      </p:sp>
    </p:spTree>
    <p:extLst>
      <p:ext uri="{BB962C8B-B14F-4D97-AF65-F5344CB8AC3E}">
        <p14:creationId xmlns:p14="http://schemas.microsoft.com/office/powerpoint/2010/main" val="20285501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B53AA9-F1D0-4A7E-8A33-73144B7FACC6}" type="slidenum">
              <a:rPr lang="en-US" smtClean="0"/>
              <a:pPr/>
              <a:t>43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B53AA9-F1D0-4A7E-8A33-73144B7FACC6}" type="slidenum">
              <a:rPr lang="en-US" smtClean="0"/>
              <a:pPr/>
              <a:t>44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B53AA9-F1D0-4A7E-8A33-73144B7FACC6}" type="slidenum">
              <a:rPr lang="en-US" smtClean="0"/>
              <a:pPr/>
              <a:t>45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E48BE17-D76A-4888-9F2B-8E03719BE77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8BE17-D76A-4888-9F2B-8E03719BE77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8BE17-D76A-4888-9F2B-8E03719BE77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a:t>Click to edit Master title style</a:t>
            </a:r>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7" name="Date Placeholder 6"/>
          <p:cNvSpPr>
            <a:spLocks noGrp="1"/>
          </p:cNvSpPr>
          <p:nvPr>
            <p:ph type="dt" sz="half" idx="10"/>
          </p:nvPr>
        </p:nvSpPr>
        <p:spPr/>
        <p:txBody>
          <a:bodyPr/>
          <a:lstStyle/>
          <a:p>
            <a:fld id="{CEC064BD-E4CC-4B42-9E5E-40E4596A545A}" type="datetimeFigureOut">
              <a:rPr lang="en-US" smtClean="0"/>
              <a:pPr/>
              <a:t>4/16/2021</a:t>
            </a:fld>
            <a:endParaRPr lang="en-US"/>
          </a:p>
        </p:txBody>
      </p:sp>
      <p:sp>
        <p:nvSpPr>
          <p:cNvPr id="20" name="Footer Placeholder 19"/>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558A6154-FA34-481E-B8F2-D1B61FA4B7AE}" type="slidenum">
              <a:rPr lang="en-US" smtClean="0"/>
              <a:pPr/>
              <a:t>‹#›</a:t>
            </a:fld>
            <a:endParaRPr lang="en-US"/>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C064BD-E4CC-4B42-9E5E-40E4596A545A}"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a:t>Click to edit Master title style</a:t>
            </a:r>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CEC064BD-E4CC-4B42-9E5E-40E4596A545A}"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A6154-FA34-481E-B8F2-D1B61FA4B7AE}" type="slidenum">
              <a:rPr lang="en-US" smtClean="0"/>
              <a:pPr/>
              <a:t>‹#›</a:t>
            </a:fld>
            <a:endParaRPr lang="en-US"/>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p>
            <a:pPr algn="ctr" eaLnBrk="1" latinLnBrk="0" hangingPunct="1"/>
            <a:endParaRPr kumimoji="0"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p>
            <a:r>
              <a:rPr kumimoji="0" lang="en-US"/>
              <a:t>Click to edit Master title style</a:t>
            </a:r>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C064BD-E4CC-4B42-9E5E-40E4596A545A}"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a:t>Click to edit Master title style</a:t>
            </a:r>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CEC064BD-E4CC-4B42-9E5E-40E4596A545A}"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p>
            <a:r>
              <a:rPr kumimoji="0" lang="en-US"/>
              <a:t>Click to edit Master title style</a:t>
            </a:r>
          </a:p>
        </p:txBody>
      </p:sp>
      <p:sp>
        <p:nvSpPr>
          <p:cNvPr id="3" name="Date Placeholder 2"/>
          <p:cNvSpPr>
            <a:spLocks noGrp="1"/>
          </p:cNvSpPr>
          <p:nvPr>
            <p:ph type="dt" sz="half" idx="10"/>
          </p:nvPr>
        </p:nvSpPr>
        <p:spPr/>
        <p:txBody>
          <a:bodyPr/>
          <a:lstStyle/>
          <a:p>
            <a:fld id="{CEC064BD-E4CC-4B42-9E5E-40E4596A545A}"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Date Placeholder 1"/>
          <p:cNvSpPr>
            <a:spLocks noGrp="1"/>
          </p:cNvSpPr>
          <p:nvPr>
            <p:ph type="dt" sz="half" idx="10"/>
          </p:nvPr>
        </p:nvSpPr>
        <p:spPr/>
        <p:txBody>
          <a:bodyPr/>
          <a:lstStyle/>
          <a:p>
            <a:fld id="{CEC064BD-E4CC-4B42-9E5E-40E4596A545A}"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8A6154-FA34-481E-B8F2-D1B61FA4B7AE}" type="slidenum">
              <a:rPr lang="en-US" smtClean="0"/>
              <a:pPr/>
              <a:t>‹#›</a:t>
            </a:fld>
            <a:endParaRPr lang="en-US"/>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a:t>Click to edit Master title style</a:t>
            </a:r>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CEC064BD-E4CC-4B42-9E5E-40E4596A545A}"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48BE17-D76A-4888-9F2B-8E03719BE77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a:t>Click to edit Master title style</a:t>
            </a:r>
          </a:p>
        </p:txBody>
      </p:sp>
      <p:sp>
        <p:nvSpPr>
          <p:cNvPr id="5" name="Date Placeholder 4"/>
          <p:cNvSpPr>
            <a:spLocks noGrp="1"/>
          </p:cNvSpPr>
          <p:nvPr>
            <p:ph type="dt" sz="half" idx="10"/>
          </p:nvPr>
        </p:nvSpPr>
        <p:spPr/>
        <p:txBody>
          <a:bodyPr/>
          <a:lstStyle/>
          <a:p>
            <a:fld id="{CEC064BD-E4CC-4B42-9E5E-40E4596A545A}"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8A6154-FA34-481E-B8F2-D1B61FA4B7AE}" type="slidenum">
              <a:rPr lang="en-US" smtClean="0"/>
              <a:pPr/>
              <a:t>‹#›</a:t>
            </a:fld>
            <a:endParaRPr lang="en-US"/>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C064BD-E4CC-4B42-9E5E-40E4596A545A}"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1143000" y="274640"/>
            <a:ext cx="55626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CEC064BD-E4CC-4B42-9E5E-40E4596A545A}"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8A6154-FA34-481E-B8F2-D1B61FA4B7A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E48BE17-D76A-4888-9F2B-8E03719BE772}" type="datetimeFigureOut">
              <a:rPr lang="en-US" smtClean="0"/>
              <a:pPr/>
              <a:t>4/16/2021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48BE17-D76A-4888-9F2B-8E03719BE77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48BE17-D76A-4888-9F2B-8E03719BE772}" type="datetimeFigureOut">
              <a:rPr lang="en-US" smtClean="0"/>
              <a:pPr/>
              <a:t>4/16/2021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48BE17-D76A-4888-9F2B-8E03719BE772}" type="datetimeFigureOut">
              <a:rPr lang="en-US" smtClean="0"/>
              <a:pPr/>
              <a:t>4/16/2021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8BE17-D76A-4888-9F2B-8E03719BE772}" type="datetimeFigureOut">
              <a:rPr lang="en-US" smtClean="0"/>
              <a:pPr/>
              <a:t>4/16/2021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48BE17-D76A-4888-9F2B-8E03719BE77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E48BE17-D76A-4888-9F2B-8E03719BE772}" type="datetimeFigureOut">
              <a:rPr lang="en-US" smtClean="0"/>
              <a:pPr/>
              <a:t>4/16/2021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DE35ED-DADE-4230-881B-7441434E49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48BE17-D76A-4888-9F2B-8E03719BE772}" type="datetimeFigureOut">
              <a:rPr lang="en-US" smtClean="0"/>
              <a:pPr/>
              <a:t>4/16/2021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DE35ED-DADE-4230-881B-7441434E494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p>
            <a:r>
              <a:rPr kumimoji="0" lang="en-US"/>
              <a:t>Click to edit Master title style</a:t>
            </a:r>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CEC064BD-E4CC-4B42-9E5E-40E4596A545A}" type="datetimeFigureOut">
              <a:rPr lang="en-US" smtClean="0"/>
              <a:pPr/>
              <a:t>4/16/2021</a:t>
            </a:fld>
            <a:endParaRPr lang="en-US"/>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US"/>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558A6154-FA34-481E-B8F2-D1B61FA4B7AE}" type="slidenum">
              <a:rPr lang="en-US" smtClean="0"/>
              <a:pPr/>
              <a:t>‹#›</a:t>
            </a:fld>
            <a:endParaRPr lang="en-US"/>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800" y="1295400"/>
            <a:ext cx="7406640" cy="1447800"/>
          </a:xfrm>
        </p:spPr>
        <p:txBody>
          <a:bodyPr anchor="ctr">
            <a:noAutofit/>
          </a:bodyPr>
          <a:lstStyle/>
          <a:p>
            <a:pPr algn="r"/>
            <a:r>
              <a:rPr lang="en-US" sz="4800" b="1" dirty="0"/>
              <a:t>Security Management in an ICT Environment</a:t>
            </a:r>
          </a:p>
        </p:txBody>
      </p:sp>
      <p:sp>
        <p:nvSpPr>
          <p:cNvPr id="3" name="Subtitle 2"/>
          <p:cNvSpPr>
            <a:spLocks noGrp="1"/>
          </p:cNvSpPr>
          <p:nvPr>
            <p:ph type="subTitle" idx="1"/>
          </p:nvPr>
        </p:nvSpPr>
        <p:spPr>
          <a:xfrm>
            <a:off x="1447800" y="2819400"/>
            <a:ext cx="7406640" cy="1752600"/>
          </a:xfrm>
        </p:spPr>
        <p:txBody>
          <a:bodyPr anchor="t">
            <a:normAutofit/>
          </a:bodyPr>
          <a:lstStyle/>
          <a:p>
            <a:pPr algn="r"/>
            <a:r>
              <a:rPr lang="en-US" sz="2800">
                <a:effectLst>
                  <a:outerShdw blurRad="38100" dist="38100" dir="2700000" algn="tl">
                    <a:srgbClr val="000000">
                      <a:alpha val="43137"/>
                    </a:srgbClr>
                  </a:outerShdw>
                </a:effectLst>
              </a:rPr>
              <a:t>Organizing and Controlling Resources in the Business Enterprise.</a:t>
            </a: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0688" cy="9144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Integrity</a:t>
            </a:r>
          </a:p>
        </p:txBody>
      </p:sp>
      <p:sp>
        <p:nvSpPr>
          <p:cNvPr id="3" name="Content Placeholder 2"/>
          <p:cNvSpPr>
            <a:spLocks noGrp="1"/>
          </p:cNvSpPr>
          <p:nvPr>
            <p:ph idx="1"/>
          </p:nvPr>
        </p:nvSpPr>
        <p:spPr>
          <a:xfrm>
            <a:off x="1143000" y="1295400"/>
            <a:ext cx="7790688" cy="5334000"/>
          </a:xfrm>
        </p:spPr>
        <p:txBody>
          <a:bodyPr>
            <a:noAutofit/>
          </a:bodyPr>
          <a:lstStyle/>
          <a:p>
            <a:pPr>
              <a:buClrTx/>
            </a:pPr>
            <a:r>
              <a:rPr lang="en-US" sz="2800" dirty="0"/>
              <a:t>Common integrity violations include the following:</a:t>
            </a:r>
          </a:p>
          <a:p>
            <a:pPr lvl="1">
              <a:buClrTx/>
            </a:pPr>
            <a:r>
              <a:rPr lang="en-US" sz="2400" dirty="0"/>
              <a:t>Modifying the appearance of a corporate website</a:t>
            </a:r>
          </a:p>
          <a:p>
            <a:pPr lvl="1">
              <a:buClrTx/>
            </a:pPr>
            <a:r>
              <a:rPr lang="en-US" sz="2400" dirty="0"/>
              <a:t>Intercepting and altering an e-commerce transaction</a:t>
            </a:r>
          </a:p>
          <a:p>
            <a:pPr lvl="1">
              <a:buClrTx/>
            </a:pPr>
            <a:r>
              <a:rPr lang="en-US" sz="2400" dirty="0"/>
              <a:t>Modifying financial records that are stored electronically</a:t>
            </a:r>
            <a:endParaRPr lang="en-US" sz="24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12192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Availability</a:t>
            </a:r>
          </a:p>
        </p:txBody>
      </p:sp>
      <p:sp>
        <p:nvSpPr>
          <p:cNvPr id="3" name="Content Placeholder 2"/>
          <p:cNvSpPr>
            <a:spLocks noGrp="1"/>
          </p:cNvSpPr>
          <p:nvPr>
            <p:ph idx="1"/>
          </p:nvPr>
        </p:nvSpPr>
        <p:spPr>
          <a:xfrm>
            <a:off x="1143000" y="1600200"/>
            <a:ext cx="7790688" cy="5029200"/>
          </a:xfrm>
        </p:spPr>
        <p:txBody>
          <a:bodyPr>
            <a:noAutofit/>
          </a:bodyPr>
          <a:lstStyle/>
          <a:p>
            <a:pPr>
              <a:buClrTx/>
            </a:pPr>
            <a:r>
              <a:rPr lang="en-US" sz="2400" dirty="0"/>
              <a:t>Securing computers and networks can be a strain on resources.</a:t>
            </a:r>
          </a:p>
          <a:p>
            <a:pPr>
              <a:buClrTx/>
            </a:pPr>
            <a:r>
              <a:rPr lang="en-US" sz="2400" dirty="0"/>
              <a:t>Availability means that data is obtainable regardless of how information is stored, accessed, or protected. The availability of data is a measure of the data’s accessibility. </a:t>
            </a:r>
          </a:p>
          <a:p>
            <a:pPr>
              <a:buClrTx/>
            </a:pPr>
            <a:r>
              <a:rPr lang="en-US" sz="2400" dirty="0"/>
              <a:t>It also means that data should be available regardless of the malicious attack that might be perpetrated on it.</a:t>
            </a:r>
          </a:p>
          <a:p>
            <a:pPr>
              <a:buClrTx/>
            </a:pPr>
            <a:r>
              <a:rPr lang="en-US" sz="2400" dirty="0"/>
              <a:t>For example, if a server was down only 5 minutes per year, the server would have an availability of 99.999 percent (that is, the </a:t>
            </a:r>
            <a:r>
              <a:rPr lang="en-US" sz="2400" i="1" dirty="0"/>
              <a:t>five nines of availability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12192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Availability</a:t>
            </a:r>
          </a:p>
        </p:txBody>
      </p:sp>
      <p:sp>
        <p:nvSpPr>
          <p:cNvPr id="3" name="Content Placeholder 2"/>
          <p:cNvSpPr>
            <a:spLocks noGrp="1"/>
          </p:cNvSpPr>
          <p:nvPr>
            <p:ph idx="1"/>
          </p:nvPr>
        </p:nvSpPr>
        <p:spPr>
          <a:xfrm>
            <a:off x="1066800" y="1524000"/>
            <a:ext cx="7866888" cy="5181600"/>
          </a:xfrm>
        </p:spPr>
        <p:txBody>
          <a:bodyPr>
            <a:noAutofit/>
          </a:bodyPr>
          <a:lstStyle/>
          <a:p>
            <a:pPr>
              <a:buClrTx/>
            </a:pPr>
            <a:r>
              <a:rPr lang="en-US" sz="2800" dirty="0"/>
              <a:t>Instances of how an attacker could attempt to compromise the availability of a network include the following:</a:t>
            </a:r>
          </a:p>
          <a:p>
            <a:pPr lvl="1">
              <a:buClrTx/>
            </a:pPr>
            <a:r>
              <a:rPr lang="en-US" sz="2400" dirty="0"/>
              <a:t>Send improperly formatted data to a networked device, resulting in an unhandled exception error.</a:t>
            </a:r>
          </a:p>
          <a:p>
            <a:pPr lvl="1">
              <a:buClrTx/>
            </a:pPr>
            <a:r>
              <a:rPr lang="en-US" sz="2400" dirty="0"/>
              <a:t>Flood a network system with an excessive amount of traffic or requests, which would consume a system’s processing resources and prevent the system from responding to many legitimate requests. This type of attack is referred to as a denial of service (</a:t>
            </a:r>
            <a:r>
              <a:rPr lang="en-US" sz="2400" dirty="0" err="1"/>
              <a:t>DoS</a:t>
            </a:r>
            <a:r>
              <a:rPr lang="en-US" sz="2400" dirty="0"/>
              <a:t>) attack.</a:t>
            </a:r>
            <a:endParaRPr lang="en-US" sz="24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AAA</a:t>
            </a:r>
          </a:p>
        </p:txBody>
      </p:sp>
      <p:sp>
        <p:nvSpPr>
          <p:cNvPr id="3" name="Content Placeholder 2"/>
          <p:cNvSpPr>
            <a:spLocks noGrp="1"/>
          </p:cNvSpPr>
          <p:nvPr>
            <p:ph idx="1"/>
          </p:nvPr>
        </p:nvSpPr>
        <p:spPr>
          <a:xfrm>
            <a:off x="1143000" y="990600"/>
            <a:ext cx="7790688" cy="5562600"/>
          </a:xfrm>
        </p:spPr>
        <p:txBody>
          <a:bodyPr>
            <a:noAutofit/>
          </a:bodyPr>
          <a:lstStyle/>
          <a:p>
            <a:pPr>
              <a:buClrTx/>
            </a:pPr>
            <a:r>
              <a:rPr lang="en-US" sz="2400" dirty="0"/>
              <a:t>Another acronym to keep in mind is the </a:t>
            </a:r>
            <a:r>
              <a:rPr lang="en-US" sz="2400" b="1" dirty="0"/>
              <a:t>AAA</a:t>
            </a:r>
            <a:r>
              <a:rPr lang="en-US" sz="2400" dirty="0"/>
              <a:t> of computer security: authentication, authorization, and accounting.</a:t>
            </a:r>
          </a:p>
          <a:p>
            <a:pPr>
              <a:buClrTx/>
            </a:pPr>
            <a:r>
              <a:rPr lang="en-US" sz="2400" b="1" dirty="0"/>
              <a:t>Authentication </a:t>
            </a:r>
            <a:r>
              <a:rPr lang="en-US" sz="2400" dirty="0"/>
              <a:t>- When a person’s identity is established with proof and confirmed by a system. Typically, this requires a digital identity of some sort, username/password, or other authentication scheme.</a:t>
            </a:r>
          </a:p>
          <a:p>
            <a:pPr>
              <a:buClrTx/>
            </a:pPr>
            <a:r>
              <a:rPr lang="en-US" sz="2400" b="1" dirty="0"/>
              <a:t>Authorization</a:t>
            </a:r>
            <a:r>
              <a:rPr lang="en-US" sz="2400" dirty="0"/>
              <a:t> -</a:t>
            </a:r>
            <a:r>
              <a:rPr lang="en-US" sz="2400" b="1" dirty="0"/>
              <a:t> </a:t>
            </a:r>
            <a:r>
              <a:rPr lang="en-US" sz="2400" dirty="0"/>
              <a:t>When a user is given access to certain data or areas of a </a:t>
            </a:r>
            <a:r>
              <a:rPr lang="en-US" sz="2400" dirty="0" err="1"/>
              <a:t>building.Authorization</a:t>
            </a:r>
            <a:r>
              <a:rPr lang="en-US" sz="2400" dirty="0"/>
              <a:t> happens after authentication and can be determined in several ways including permissions, access control lists, time-of-day, and other login restrictions and physical restrictions.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AAA</a:t>
            </a:r>
          </a:p>
        </p:txBody>
      </p:sp>
      <p:sp>
        <p:nvSpPr>
          <p:cNvPr id="3" name="Content Placeholder 2"/>
          <p:cNvSpPr>
            <a:spLocks noGrp="1"/>
          </p:cNvSpPr>
          <p:nvPr>
            <p:ph idx="1"/>
          </p:nvPr>
        </p:nvSpPr>
        <p:spPr>
          <a:xfrm>
            <a:off x="1143000" y="1066800"/>
            <a:ext cx="7790688" cy="5562600"/>
          </a:xfrm>
        </p:spPr>
        <p:txBody>
          <a:bodyPr>
            <a:noAutofit/>
          </a:bodyPr>
          <a:lstStyle/>
          <a:p>
            <a:pPr>
              <a:buClrTx/>
            </a:pPr>
            <a:r>
              <a:rPr lang="en-US" sz="2400" b="1" dirty="0"/>
              <a:t>Accounting </a:t>
            </a:r>
            <a:r>
              <a:rPr lang="en-US" sz="2400" dirty="0"/>
              <a:t>Often accounting means logging, auditing, and monitoring of the data and resources. Accountability is quickly becoming more important in today’s secure networks.</a:t>
            </a:r>
          </a:p>
          <a:p>
            <a:pPr>
              <a:buClrTx/>
            </a:pPr>
            <a:r>
              <a:rPr lang="en-US" sz="2400" dirty="0"/>
              <a:t>Part of this concept is the burden of proof. You as the security person must provide proof if you believe that someone committed an unauthorized action. When you have indisputable proof of something users have done and they cannot deny it, it is known as </a:t>
            </a:r>
            <a:r>
              <a:rPr lang="en-US" sz="2400" i="1" dirty="0"/>
              <a:t>non-repudiation</a:t>
            </a:r>
            <a:r>
              <a:rPr lang="en-US" sz="2400" dirty="0"/>
              <a:t>.</a:t>
            </a:r>
          </a:p>
          <a:p>
            <a:pPr>
              <a:buClrTx/>
            </a:pPr>
            <a:r>
              <a:rPr lang="en-US" sz="2400" dirty="0"/>
              <a:t>This AAA concept should also be applied to any security plan you develop. But it goes further than this. There are authentication protocols based on the concept of AAA such as RADIUS, TACACS, and TACACS+</a:t>
            </a:r>
            <a:endParaRPr lang="en-US" sz="2200"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914400" y="1066800"/>
            <a:ext cx="8019288" cy="5562600"/>
          </a:xfrm>
        </p:spPr>
        <p:txBody>
          <a:bodyPr>
            <a:noAutofit/>
          </a:bodyPr>
          <a:lstStyle/>
          <a:p>
            <a:pPr>
              <a:buClrTx/>
            </a:pPr>
            <a:r>
              <a:rPr lang="en-US" sz="2800" dirty="0"/>
              <a:t>Technology is neutral, its use makes it good or bad. With the advent of networks and its related technologies several issues have surfaces and are discussed in this segment.</a:t>
            </a:r>
          </a:p>
          <a:p>
            <a:pPr>
              <a:buClrTx/>
            </a:pPr>
            <a:r>
              <a:rPr lang="en-US" sz="2800" dirty="0"/>
              <a:t>Modern systems are accessed by PCs, which are inherently more vulnerable to security risks and difficult to control.</a:t>
            </a:r>
          </a:p>
          <a:p>
            <a:pPr>
              <a:buClrTx/>
            </a:pPr>
            <a:r>
              <a:rPr lang="en-US" sz="2800" dirty="0"/>
              <a:t>It is hard to control physical access to each PC.</a:t>
            </a:r>
          </a:p>
          <a:p>
            <a:pPr>
              <a:buClrTx/>
            </a:pPr>
            <a:r>
              <a:rPr lang="en-US" sz="2800" dirty="0"/>
              <a:t>PCs are portable, and if they are stolen, the data and access capabilities go with them.</a:t>
            </a:r>
          </a:p>
          <a:p>
            <a:pPr>
              <a:buClrTx/>
            </a:pPr>
            <a:r>
              <a:rPr lang="en-US" sz="2800" dirty="0"/>
              <a:t>PC users tend to be more oblivious to security concerns.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1143000" y="1066800"/>
            <a:ext cx="7790688" cy="5562600"/>
          </a:xfrm>
        </p:spPr>
        <p:txBody>
          <a:bodyPr>
            <a:noAutofit/>
          </a:bodyPr>
          <a:lstStyle/>
          <a:p>
            <a:pPr>
              <a:buClrTx/>
            </a:pPr>
            <a:r>
              <a:rPr lang="en-US" sz="2400" dirty="0"/>
              <a:t>Network Threats are activities or programs that can alter or disrupt the normal functioning of a program, website, hardware, computer or process(</a:t>
            </a:r>
            <a:r>
              <a:rPr lang="en-US" sz="2400" dirty="0" err="1"/>
              <a:t>es</a:t>
            </a:r>
            <a:r>
              <a:rPr lang="en-US" sz="2400" dirty="0"/>
              <a:t>) and access to stored data or other resources.</a:t>
            </a:r>
          </a:p>
          <a:p>
            <a:pPr>
              <a:buClrTx/>
            </a:pPr>
            <a:r>
              <a:rPr lang="en-US" sz="2400" dirty="0"/>
              <a:t>Threats to business networks are outlined thus:</a:t>
            </a:r>
          </a:p>
          <a:p>
            <a:pPr lvl="1">
              <a:buClrTx/>
            </a:pPr>
            <a:r>
              <a:rPr lang="en-US" sz="2200" b="1" dirty="0"/>
              <a:t>Malicious Software (Malware): </a:t>
            </a:r>
            <a:r>
              <a:rPr lang="en-US" sz="2200" dirty="0"/>
              <a:t>Can be any of virus, worm, </a:t>
            </a:r>
            <a:r>
              <a:rPr lang="en-US" sz="2200" dirty="0" err="1"/>
              <a:t>rootkit</a:t>
            </a:r>
            <a:r>
              <a:rPr lang="en-US" sz="2200" dirty="0"/>
              <a:t>, </a:t>
            </a:r>
            <a:r>
              <a:rPr lang="en-US" sz="2200" dirty="0" err="1"/>
              <a:t>trojan</a:t>
            </a:r>
            <a:r>
              <a:rPr lang="en-US" sz="2200" dirty="0"/>
              <a:t> horse or </a:t>
            </a:r>
            <a:r>
              <a:rPr lang="en-US" sz="2200" dirty="0" err="1"/>
              <a:t>grayware</a:t>
            </a:r>
            <a:r>
              <a:rPr lang="en-US" sz="2200" dirty="0"/>
              <a:t>. Any set of instructions that alters the normal functions of a computer for destructive and malicious reasons such as theft or fraud.</a:t>
            </a:r>
          </a:p>
          <a:p>
            <a:pPr lvl="1">
              <a:buClrTx/>
            </a:pPr>
            <a:r>
              <a:rPr lang="en-US" sz="2200" dirty="0"/>
              <a:t>Malware can execute its payload e.g. deleting files with (virus, </a:t>
            </a:r>
            <a:r>
              <a:rPr lang="en-US" sz="2200" dirty="0" err="1"/>
              <a:t>grayware</a:t>
            </a:r>
            <a:r>
              <a:rPr lang="en-US" sz="2200" dirty="0"/>
              <a:t>) or without (worm, </a:t>
            </a:r>
            <a:r>
              <a:rPr lang="en-US" sz="2200" dirty="0" err="1"/>
              <a:t>rootkit</a:t>
            </a:r>
            <a:r>
              <a:rPr lang="en-US" sz="2200" dirty="0"/>
              <a:t>, </a:t>
            </a:r>
            <a:r>
              <a:rPr lang="en-US" sz="2200" dirty="0" err="1"/>
              <a:t>trojan</a:t>
            </a:r>
            <a:r>
              <a:rPr lang="en-US" sz="2200" dirty="0"/>
              <a:t> horse) the actions of the user.</a:t>
            </a:r>
          </a:p>
          <a:p>
            <a:pPr lvl="1">
              <a:buClrTx/>
            </a:pPr>
            <a:r>
              <a:rPr lang="en-US" sz="2200" dirty="0"/>
              <a:t>Often transferred via email, Instant Message, websites or infected media.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1066800" y="914400"/>
            <a:ext cx="7790688" cy="533400"/>
          </a:xfrm>
        </p:spPr>
        <p:txBody>
          <a:bodyPr>
            <a:noAutofit/>
          </a:bodyPr>
          <a:lstStyle/>
          <a:p>
            <a:pPr lvl="1">
              <a:buClrTx/>
            </a:pPr>
            <a:r>
              <a:rPr lang="en-US" sz="2200" b="1" dirty="0"/>
              <a:t>Malicious Software (Malware)</a:t>
            </a:r>
            <a:endParaRPr lang="en-US" sz="2200" dirty="0"/>
          </a:p>
        </p:txBody>
      </p:sp>
      <p:graphicFrame>
        <p:nvGraphicFramePr>
          <p:cNvPr id="4" name="Table 3"/>
          <p:cNvGraphicFramePr>
            <a:graphicFrameLocks noGrp="1"/>
          </p:cNvGraphicFramePr>
          <p:nvPr/>
        </p:nvGraphicFramePr>
        <p:xfrm>
          <a:off x="1066800" y="1371600"/>
          <a:ext cx="8001000" cy="5461000"/>
        </p:xfrm>
        <a:graphic>
          <a:graphicData uri="http://schemas.openxmlformats.org/drawingml/2006/table">
            <a:tbl>
              <a:tblPr firstRow="1" bandRow="1">
                <a:tableStyleId>{073A0DAA-6AF3-43AB-8588-CEC1D06C72B9}</a:tableStyleId>
              </a:tblPr>
              <a:tblGrid>
                <a:gridCol w="1804148">
                  <a:extLst>
                    <a:ext uri="{9D8B030D-6E8A-4147-A177-3AD203B41FA5}">
                      <a16:colId xmlns:a16="http://schemas.microsoft.com/office/drawing/2014/main" val="20000"/>
                    </a:ext>
                  </a:extLst>
                </a:gridCol>
                <a:gridCol w="3765176">
                  <a:extLst>
                    <a:ext uri="{9D8B030D-6E8A-4147-A177-3AD203B41FA5}">
                      <a16:colId xmlns:a16="http://schemas.microsoft.com/office/drawing/2014/main" val="20001"/>
                    </a:ext>
                  </a:extLst>
                </a:gridCol>
                <a:gridCol w="2431676">
                  <a:extLst>
                    <a:ext uri="{9D8B030D-6E8A-4147-A177-3AD203B41FA5}">
                      <a16:colId xmlns:a16="http://schemas.microsoft.com/office/drawing/2014/main" val="20002"/>
                    </a:ext>
                  </a:extLst>
                </a:gridCol>
              </a:tblGrid>
              <a:tr h="370840">
                <a:tc>
                  <a:txBody>
                    <a:bodyPr/>
                    <a:lstStyle/>
                    <a:p>
                      <a:r>
                        <a:rPr kumimoji="0" lang="en-US" sz="1600" kern="1200" baseline="0" dirty="0"/>
                        <a:t>Malware Threat</a:t>
                      </a:r>
                    </a:p>
                  </a:txBody>
                  <a:tcPr/>
                </a:tc>
                <a:tc>
                  <a:txBody>
                    <a:bodyPr/>
                    <a:lstStyle/>
                    <a:p>
                      <a:r>
                        <a:rPr kumimoji="0" lang="en-US" sz="1600" kern="1200" baseline="0" dirty="0"/>
                        <a:t>Definition</a:t>
                      </a:r>
                      <a:endParaRPr lang="en-US" sz="1600" dirty="0"/>
                    </a:p>
                  </a:txBody>
                  <a:tcPr/>
                </a:tc>
                <a:tc>
                  <a:txBody>
                    <a:bodyPr/>
                    <a:lstStyle/>
                    <a:p>
                      <a:r>
                        <a:rPr kumimoji="0" lang="en-US" sz="1600" kern="1200" baseline="0" dirty="0"/>
                        <a:t>Example</a:t>
                      </a:r>
                      <a:endParaRPr lang="en-US" sz="1600" dirty="0"/>
                    </a:p>
                  </a:txBody>
                  <a:tcPr/>
                </a:tc>
                <a:extLst>
                  <a:ext uri="{0D108BD9-81ED-4DB2-BD59-A6C34878D82A}">
                    <a16:rowId xmlns:a16="http://schemas.microsoft.com/office/drawing/2014/main" val="10000"/>
                  </a:ext>
                </a:extLst>
              </a:tr>
              <a:tr h="370840">
                <a:tc>
                  <a:txBody>
                    <a:bodyPr/>
                    <a:lstStyle/>
                    <a:p>
                      <a:r>
                        <a:rPr kumimoji="0" lang="en-US" sz="1600" kern="1200" baseline="0" dirty="0"/>
                        <a:t>Virus</a:t>
                      </a:r>
                      <a:endParaRPr lang="en-US" sz="1600" dirty="0"/>
                    </a:p>
                  </a:txBody>
                  <a:tcPr/>
                </a:tc>
                <a:tc>
                  <a:txBody>
                    <a:bodyPr/>
                    <a:lstStyle/>
                    <a:p>
                      <a:r>
                        <a:rPr kumimoji="0" lang="en-US" sz="1600" kern="1200" baseline="0" dirty="0"/>
                        <a:t>Code that runs on a computer without the user’s knowledge; it infects the computer when the code is accessed and executed.</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Love Bug virus</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Ex: love-letter-for-</a:t>
                      </a:r>
                      <a:r>
                        <a:rPr kumimoji="0" lang="en-US" sz="1600" kern="1200" baseline="0" dirty="0" err="1"/>
                        <a:t>you.txt.vbs</a:t>
                      </a:r>
                      <a:endParaRPr kumimoji="0" lang="en-US" sz="1600" kern="1200" baseline="0" dirty="0"/>
                    </a:p>
                  </a:txBody>
                  <a:tcPr/>
                </a:tc>
                <a:extLst>
                  <a:ext uri="{0D108BD9-81ED-4DB2-BD59-A6C34878D82A}">
                    <a16:rowId xmlns:a16="http://schemas.microsoft.com/office/drawing/2014/main" val="10001"/>
                  </a:ext>
                </a:extLst>
              </a:tr>
              <a:tr h="370840">
                <a:tc>
                  <a:txBody>
                    <a:bodyPr/>
                    <a:lstStyle/>
                    <a:p>
                      <a:r>
                        <a:rPr kumimoji="0" lang="en-US" sz="1600" kern="1200" baseline="0" dirty="0"/>
                        <a:t>Worm </a:t>
                      </a:r>
                      <a:endParaRPr lang="en-US" sz="1600" dirty="0"/>
                    </a:p>
                  </a:txBody>
                  <a:tcPr/>
                </a:tc>
                <a:tc>
                  <a:txBody>
                    <a:bodyPr/>
                    <a:lstStyle/>
                    <a:p>
                      <a:r>
                        <a:rPr kumimoji="0" lang="en-US" sz="1600" kern="1200" baseline="0" dirty="0"/>
                        <a:t>Similar to viruses except that it self replicates, whereas a virus does not.</a:t>
                      </a:r>
                    </a:p>
                  </a:txBody>
                  <a:tcPr/>
                </a:tc>
                <a:tc>
                  <a:txBody>
                    <a:bodyPr/>
                    <a:lstStyle/>
                    <a:p>
                      <a:pPr>
                        <a:buFont typeface="Arial" pitchFamily="34" charset="0"/>
                        <a:buChar char="•"/>
                      </a:pPr>
                      <a:r>
                        <a:rPr kumimoji="0" lang="en-US" sz="1600" kern="1200" baseline="0" dirty="0" err="1"/>
                        <a:t>Nimda</a:t>
                      </a:r>
                      <a:endParaRPr kumimoji="0" lang="en-US" sz="1600" kern="1200" baseline="0" dirty="0"/>
                    </a:p>
                    <a:p>
                      <a:pPr>
                        <a:buFont typeface="Arial" pitchFamily="34" charset="0"/>
                        <a:buChar char="•"/>
                      </a:pPr>
                      <a:r>
                        <a:rPr kumimoji="0" lang="en-US" sz="1600" kern="1200" baseline="0" dirty="0"/>
                        <a:t>Propagated through network shares and mass e-mailing</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a:t>Trojan horse</a:t>
                      </a:r>
                    </a:p>
                  </a:txBody>
                  <a:tcPr/>
                </a:tc>
                <a:tc>
                  <a:txBody>
                    <a:bodyPr/>
                    <a:lstStyle/>
                    <a:p>
                      <a:r>
                        <a:rPr kumimoji="0" lang="en-US" sz="1600" kern="1200" baseline="0" dirty="0"/>
                        <a:t>Appears to perform desired functions but actually is performing malicious functions behind the scenes.</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Remote access Trojan</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Ex: </a:t>
                      </a:r>
                      <a:r>
                        <a:rPr kumimoji="0" lang="en-US" sz="1600" kern="1200" baseline="0" dirty="0" err="1"/>
                        <a:t>SubSeven</a:t>
                      </a:r>
                      <a:r>
                        <a:rPr kumimoji="0" lang="en-US" sz="1600" kern="1200" baseline="0" dirty="0"/>
                        <a:t> malware application</a:t>
                      </a:r>
                    </a:p>
                  </a:txBody>
                  <a:tcPr/>
                </a:tc>
                <a:extLst>
                  <a:ext uri="{0D108BD9-81ED-4DB2-BD59-A6C34878D82A}">
                    <a16:rowId xmlns:a16="http://schemas.microsoft.com/office/drawing/2014/main" val="10003"/>
                  </a:ext>
                </a:extLst>
              </a:tr>
              <a:tr h="370840">
                <a:tc>
                  <a:txBody>
                    <a:bodyPr/>
                    <a:lstStyle/>
                    <a:p>
                      <a:r>
                        <a:rPr kumimoji="0" lang="en-US" sz="1600" kern="1200" baseline="0" dirty="0"/>
                        <a:t>Spyware</a:t>
                      </a:r>
                      <a:endParaRPr lang="en-US" sz="1600" dirty="0"/>
                    </a:p>
                  </a:txBody>
                  <a:tcPr/>
                </a:tc>
                <a:tc>
                  <a:txBody>
                    <a:bodyPr/>
                    <a:lstStyle/>
                    <a:p>
                      <a:r>
                        <a:rPr kumimoji="0" lang="en-US" sz="1600" kern="1200" baseline="0" dirty="0"/>
                        <a:t>Malicious software either downloaded unwittingly from a website or installed along with some other third-party</a:t>
                      </a:r>
                    </a:p>
                    <a:p>
                      <a:r>
                        <a:rPr kumimoji="0" lang="en-US" sz="1600" kern="1200" baseline="0" dirty="0"/>
                        <a:t>software.</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en-US" sz="1600" kern="1200" baseline="0" dirty="0"/>
                        <a:t>Internet Optimizer (aka </a:t>
                      </a:r>
                      <a:r>
                        <a:rPr kumimoji="0" lang="en-US" sz="1600" kern="1200" baseline="0" dirty="0" err="1"/>
                        <a:t>DyFuCA</a:t>
                      </a:r>
                      <a:r>
                        <a:rPr kumimoji="0" lang="en-US" sz="1600" kern="1200" baseline="0" dirty="0"/>
                        <a:t>)</a:t>
                      </a:r>
                    </a:p>
                    <a:p>
                      <a:endParaRPr lang="en-US" sz="1600" dirty="0"/>
                    </a:p>
                  </a:txBody>
                  <a:tcPr/>
                </a:tc>
                <a:extLst>
                  <a:ext uri="{0D108BD9-81ED-4DB2-BD59-A6C34878D82A}">
                    <a16:rowId xmlns:a16="http://schemas.microsoft.com/office/drawing/2014/main" val="10004"/>
                  </a:ext>
                </a:extLst>
              </a:tr>
              <a:tr h="370840">
                <a:tc>
                  <a:txBody>
                    <a:bodyPr/>
                    <a:lstStyle/>
                    <a:p>
                      <a:r>
                        <a:rPr kumimoji="0" lang="en-US" sz="1600" kern="1200" baseline="0" dirty="0" err="1"/>
                        <a:t>Rootkit</a:t>
                      </a:r>
                      <a:endParaRPr lang="en-US" sz="1600" dirty="0"/>
                    </a:p>
                  </a:txBody>
                  <a:tcPr/>
                </a:tc>
                <a:tc>
                  <a:txBody>
                    <a:bodyPr/>
                    <a:lstStyle/>
                    <a:p>
                      <a:r>
                        <a:rPr kumimoji="0" lang="en-US" sz="1600" kern="1200" baseline="0" dirty="0"/>
                        <a:t>Software designed to gain</a:t>
                      </a:r>
                    </a:p>
                    <a:p>
                      <a:r>
                        <a:rPr kumimoji="0" lang="en-US" sz="1600" kern="1200" baseline="0" dirty="0"/>
                        <a:t>administrator-level control over a computer system without being detected.</a:t>
                      </a:r>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Boot loader </a:t>
                      </a:r>
                      <a:r>
                        <a:rPr kumimoji="0" lang="en-US" sz="1600" kern="1200" baseline="0" dirty="0" err="1"/>
                        <a:t>rootkits</a:t>
                      </a:r>
                      <a:endParaRPr kumimoji="0" lang="en-US" sz="1600" kern="1200" baseline="0" dirty="0"/>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kumimoji="0" lang="en-US" sz="1600" kern="1200" baseline="0" dirty="0"/>
                        <a:t>Ex: Evil Maid Attack</a:t>
                      </a:r>
                    </a:p>
                  </a:txBody>
                  <a:tcPr/>
                </a:tc>
                <a:extLst>
                  <a:ext uri="{0D108BD9-81ED-4DB2-BD59-A6C34878D82A}">
                    <a16:rowId xmlns:a16="http://schemas.microsoft.com/office/drawing/2014/main" val="10005"/>
                  </a:ext>
                </a:extLst>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457200" y="762000"/>
            <a:ext cx="8476488" cy="5562600"/>
          </a:xfrm>
        </p:spPr>
        <p:txBody>
          <a:bodyPr>
            <a:noAutofit/>
          </a:bodyPr>
          <a:lstStyle/>
          <a:p>
            <a:pPr lvl="1">
              <a:buClrTx/>
            </a:pPr>
            <a:r>
              <a:rPr lang="en-US" b="1" dirty="0"/>
              <a:t>Spam</a:t>
            </a:r>
            <a:r>
              <a:rPr lang="en-US" dirty="0"/>
              <a:t>: Unsolicited messages (Instant Messages, emails) that carry keywords not acceptable (blacklisted) and/or have malware within them and links to malware.</a:t>
            </a:r>
          </a:p>
          <a:p>
            <a:pPr lvl="1">
              <a:buClrTx/>
            </a:pPr>
            <a:r>
              <a:rPr lang="en-US" b="1" dirty="0"/>
              <a:t>Attacks:</a:t>
            </a:r>
            <a:r>
              <a:rPr lang="en-US" dirty="0"/>
              <a:t> The proactive activity (or group of activities) of accessing and/or taking over control of a resource in a program, website, computer or network. Can be any of Confidentiality attacks, Integrity attacks (a.k.a. man-in-the middle attack), data diddling (using worm, virus etc.), trust relationship exploitation, password attack (using </a:t>
            </a:r>
            <a:r>
              <a:rPr lang="en-US" dirty="0" err="1"/>
              <a:t>keyloggers</a:t>
            </a:r>
            <a:r>
              <a:rPr lang="en-US" dirty="0"/>
              <a:t> or </a:t>
            </a:r>
            <a:r>
              <a:rPr lang="en-US" dirty="0" err="1"/>
              <a:t>trojan</a:t>
            </a:r>
            <a:r>
              <a:rPr lang="en-US" dirty="0"/>
              <a:t> horse), privilege escalation, brute force or session hijacking etc.</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667512" y="1143000"/>
            <a:ext cx="8476488" cy="5562600"/>
          </a:xfrm>
        </p:spPr>
        <p:txBody>
          <a:bodyPr>
            <a:noAutofit/>
          </a:bodyPr>
          <a:lstStyle/>
          <a:p>
            <a:pPr lvl="1">
              <a:buClrTx/>
            </a:pPr>
            <a:r>
              <a:rPr lang="en-US" b="1" dirty="0"/>
              <a:t>Unauthorized access: </a:t>
            </a:r>
            <a:r>
              <a:rPr lang="en-US" dirty="0"/>
              <a:t>Access to computer resources and data without consent of the owner. It might include approaching the system, trespassing, communicating, storing and retrieving data, intercepting data, or any other methods that would interfere with a computer’s normal work. Access to data must be controlled to ensure privacy. Improper administrative access falls into this category as well.</a:t>
            </a:r>
            <a:endParaRPr lang="en-US" sz="8800" dirty="0"/>
          </a:p>
          <a:p>
            <a:pPr lvl="1">
              <a:buClrTx/>
            </a:pPr>
            <a:r>
              <a:rPr lang="en-US" b="1" dirty="0"/>
              <a:t>System failure: </a:t>
            </a:r>
            <a:r>
              <a:rPr lang="en-US" dirty="0"/>
              <a:t>Computer crashes or individual application failure. This can happen due to several reasons, including user error, malicious activity, or hardware failure.</a:t>
            </a:r>
            <a:endParaRPr lang="en-US" sz="8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1020762"/>
          </a:xfrm>
        </p:spPr>
        <p:txBody>
          <a:bodyPr>
            <a:normAutofit/>
          </a:bodyPr>
          <a:lstStyle/>
          <a:p>
            <a:r>
              <a:rPr lang="en-US" sz="4000" b="1" dirty="0">
                <a:effectLst>
                  <a:outerShdw blurRad="38100" dist="38100" dir="2700000" algn="tl">
                    <a:srgbClr val="000000">
                      <a:alpha val="43137"/>
                    </a:srgbClr>
                  </a:outerShdw>
                </a:effectLst>
              </a:rPr>
              <a:t>Overview</a:t>
            </a:r>
          </a:p>
        </p:txBody>
      </p:sp>
      <p:sp>
        <p:nvSpPr>
          <p:cNvPr id="3" name="Content Placeholder 2"/>
          <p:cNvSpPr>
            <a:spLocks noGrp="1"/>
          </p:cNvSpPr>
          <p:nvPr>
            <p:ph idx="1"/>
          </p:nvPr>
        </p:nvSpPr>
        <p:spPr>
          <a:xfrm>
            <a:off x="1143000" y="1066800"/>
            <a:ext cx="7790688" cy="5562600"/>
          </a:xfrm>
        </p:spPr>
        <p:txBody>
          <a:bodyPr>
            <a:noAutofit/>
          </a:bodyPr>
          <a:lstStyle/>
          <a:p>
            <a:pPr>
              <a:buClrTx/>
              <a:buNone/>
            </a:pPr>
            <a:r>
              <a:rPr lang="en-US" sz="2000" dirty="0">
                <a:effectLst>
                  <a:outerShdw blurRad="38100" dist="38100" dir="2700000" algn="tl">
                    <a:srgbClr val="000000">
                      <a:alpha val="43137"/>
                    </a:srgbClr>
                  </a:outerShdw>
                </a:effectLst>
              </a:rPr>
              <a:t>Part A: What Security Is</a:t>
            </a:r>
          </a:p>
          <a:p>
            <a:pPr>
              <a:buClrTx/>
            </a:pPr>
            <a:r>
              <a:rPr lang="en-US" sz="2000" dirty="0"/>
              <a:t>Introduction</a:t>
            </a:r>
          </a:p>
          <a:p>
            <a:pPr>
              <a:buClrTx/>
            </a:pPr>
            <a:r>
              <a:rPr lang="en-US" sz="2000" dirty="0"/>
              <a:t>Foundations of Security</a:t>
            </a:r>
          </a:p>
          <a:p>
            <a:pPr>
              <a:buClrTx/>
            </a:pPr>
            <a:r>
              <a:rPr lang="en-US" sz="2000" dirty="0"/>
              <a:t>Network Threats and Vulnerabilities</a:t>
            </a:r>
          </a:p>
          <a:p>
            <a:pPr>
              <a:buClrTx/>
            </a:pPr>
            <a:r>
              <a:rPr lang="en-US" sz="2000" dirty="0"/>
              <a:t>Mitigating Network Threats and Vulnerabilities</a:t>
            </a:r>
          </a:p>
          <a:p>
            <a:pPr>
              <a:buClrTx/>
              <a:buNone/>
            </a:pPr>
            <a:r>
              <a:rPr lang="en-US" sz="2000" dirty="0">
                <a:effectLst>
                  <a:outerShdw blurRad="38100" dist="38100" dir="2700000" algn="tl">
                    <a:srgbClr val="000000">
                      <a:alpha val="43137"/>
                    </a:srgbClr>
                  </a:outerShdw>
                </a:effectLst>
              </a:rPr>
              <a:t>Part B: </a:t>
            </a:r>
            <a:r>
              <a:rPr lang="en-US" sz="2000" dirty="0">
                <a:solidFill>
                  <a:srgbClr val="000000">
                    <a:satMod val="130000"/>
                  </a:srgbClr>
                </a:solidFill>
                <a:effectLst>
                  <a:outerShdw blurRad="38100" dist="38100" dir="2700000" algn="tl">
                    <a:srgbClr val="000000">
                      <a:alpha val="43137"/>
                    </a:srgbClr>
                  </a:outerShdw>
                </a:effectLst>
              </a:rPr>
              <a:t>Information Security Policy And Procedures</a:t>
            </a:r>
            <a:endParaRPr lang="en-US" sz="2000" dirty="0">
              <a:effectLst>
                <a:outerShdw blurRad="38100" dist="38100" dir="2700000" algn="tl">
                  <a:srgbClr val="000000">
                    <a:alpha val="43137"/>
                  </a:srgbClr>
                </a:outerShdw>
              </a:effectLst>
            </a:endParaRPr>
          </a:p>
          <a:p>
            <a:pPr lvl="0">
              <a:buClrTx/>
            </a:pPr>
            <a:r>
              <a:rPr lang="en-US" sz="2000" dirty="0">
                <a:solidFill>
                  <a:prstClr val="black"/>
                </a:solidFill>
              </a:rPr>
              <a:t>Introduction</a:t>
            </a:r>
          </a:p>
          <a:p>
            <a:pPr lvl="0">
              <a:buClrTx/>
            </a:pPr>
            <a:r>
              <a:rPr lang="en-US" sz="2000" dirty="0">
                <a:solidFill>
                  <a:prstClr val="black"/>
                </a:solidFill>
              </a:rPr>
              <a:t>Security Controls</a:t>
            </a:r>
          </a:p>
          <a:p>
            <a:pPr lvl="0">
              <a:buClrTx/>
            </a:pPr>
            <a:r>
              <a:rPr lang="en-US" sz="2000" dirty="0">
                <a:solidFill>
                  <a:prstClr val="black"/>
                </a:solidFill>
              </a:rPr>
              <a:t>Policies, Procedures and People</a:t>
            </a:r>
          </a:p>
          <a:p>
            <a:pPr lvl="0">
              <a:buClrTx/>
            </a:pPr>
            <a:r>
              <a:rPr lang="en-US" sz="2000" dirty="0">
                <a:solidFill>
                  <a:prstClr val="black"/>
                </a:solidFill>
              </a:rPr>
              <a:t>Data Sensitivity and Classification of Information</a:t>
            </a:r>
          </a:p>
          <a:p>
            <a:pPr>
              <a:buClrTx/>
              <a:buNone/>
            </a:pPr>
            <a:r>
              <a:rPr lang="en-US" sz="2000" dirty="0">
                <a:effectLst>
                  <a:outerShdw blurRad="38100" dist="38100" dir="2700000" algn="tl">
                    <a:srgbClr val="000000">
                      <a:alpha val="43137"/>
                    </a:srgbClr>
                  </a:outerShdw>
                </a:effectLst>
              </a:rPr>
              <a:t>Part C: Enforcing Security</a:t>
            </a:r>
          </a:p>
          <a:p>
            <a:pPr>
              <a:buClrTx/>
            </a:pPr>
            <a:r>
              <a:rPr lang="en-US" sz="2000" dirty="0"/>
              <a:t>Implementing Security Applications</a:t>
            </a:r>
          </a:p>
          <a:p>
            <a:pPr>
              <a:buClrTx/>
              <a:buNone/>
            </a:pPr>
            <a:r>
              <a:rPr lang="en-US" sz="2000" dirty="0">
                <a:effectLst>
                  <a:outerShdw blurRad="38100" dist="38100" dir="2700000" algn="tl">
                    <a:srgbClr val="000000">
                      <a:alpha val="43137"/>
                    </a:srgbClr>
                  </a:outerShdw>
                </a:effectLst>
              </a:rPr>
              <a:t>Part D: Ensuring Business Continuity</a:t>
            </a:r>
          </a:p>
          <a:p>
            <a:pPr lvl="0">
              <a:buClrTx/>
            </a:pPr>
            <a:r>
              <a:rPr lang="en-US" sz="2000" dirty="0">
                <a:solidFill>
                  <a:prstClr val="black"/>
                </a:solidFill>
              </a:rPr>
              <a:t>Contingency and Disaster Recovery</a:t>
            </a:r>
          </a:p>
          <a:p>
            <a:pPr lvl="0">
              <a:buClrTx/>
            </a:pPr>
            <a:r>
              <a:rPr lang="en-US" sz="2000" dirty="0">
                <a:solidFill>
                  <a:prstClr val="black"/>
                </a:solidFill>
              </a:rPr>
              <a:t>Incidence Response and Reporting</a:t>
            </a:r>
            <a:endParaRPr lang="en-US" sz="2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609600" y="762000"/>
            <a:ext cx="8019288" cy="5562600"/>
          </a:xfrm>
        </p:spPr>
        <p:txBody>
          <a:bodyPr>
            <a:noAutofit/>
          </a:bodyPr>
          <a:lstStyle/>
          <a:p>
            <a:r>
              <a:rPr lang="en-US" sz="2800" b="1" dirty="0"/>
              <a:t>Social Engineering: </a:t>
            </a:r>
            <a:r>
              <a:rPr lang="en-US" sz="2800" dirty="0"/>
              <a:t>is the act of manipulating users into revealing confidential information or performing other actions detrimental to the user. </a:t>
            </a:r>
          </a:p>
          <a:p>
            <a:r>
              <a:rPr lang="en-US" sz="2800" dirty="0"/>
              <a:t>Examples of social engineering are common in everyday life. A basic example would be a person asking for your username and password over the phone; often the person uses flattery to gain the information she seeks.</a:t>
            </a:r>
          </a:p>
          <a:p>
            <a:r>
              <a:rPr lang="en-US" sz="2800" dirty="0"/>
              <a:t>Malicious people use various forms of social engineering in an attempt to steal whatever you have of value: your money, information, identity, confidential company data, or IT equipment.</a:t>
            </a:r>
          </a:p>
        </p:txBody>
      </p:sp>
    </p:spTree>
    <p:extLst>
      <p:ext uri="{BB962C8B-B14F-4D97-AF65-F5344CB8AC3E}">
        <p14:creationId xmlns:p14="http://schemas.microsoft.com/office/powerpoint/2010/main" val="28126535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685800"/>
            <a:ext cx="8305800" cy="5638800"/>
          </a:xfrm>
        </p:spPr>
        <p:txBody>
          <a:bodyPr>
            <a:noAutofit/>
          </a:bodyPr>
          <a:lstStyle/>
          <a:p>
            <a:r>
              <a:rPr lang="en-US" sz="2800" dirty="0"/>
              <a:t>Social engineering experts use techniques such as bold impersonation, company jargon, embedding of questions, grooming trust, persistence and patience, and even emergency to gain their ends. </a:t>
            </a:r>
          </a:p>
          <a:p>
            <a:r>
              <a:rPr lang="en-US" sz="2800" dirty="0"/>
              <a:t>They use tools such as social networking sites and P2P software to obtain information disclosure. The main reason that social engineering succeeds is due to lack of user awareness. </a:t>
            </a:r>
          </a:p>
          <a:p>
            <a:r>
              <a:rPr lang="en-US" sz="2800" dirty="0"/>
              <a:t>Social engineering can also be effective in environments in which the IT personnel have little training and in public areas, for example, public buildings with shared office space. </a:t>
            </a:r>
          </a:p>
          <a:p>
            <a:endParaRPr lang="en-GB" sz="2800" dirty="0"/>
          </a:p>
        </p:txBody>
      </p:sp>
      <p:sp>
        <p:nvSpPr>
          <p:cNvPr id="4" name="Title 1"/>
          <p:cNvSpPr>
            <a:spLocks noGrp="1"/>
          </p:cNvSpPr>
          <p:nvPr>
            <p:ph type="title"/>
          </p:nvPr>
        </p:nvSpPr>
        <p:spPr>
          <a:xfrm>
            <a:off x="1066800" y="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Tree>
    <p:extLst>
      <p:ext uri="{BB962C8B-B14F-4D97-AF65-F5344CB8AC3E}">
        <p14:creationId xmlns:p14="http://schemas.microsoft.com/office/powerpoint/2010/main" val="8891804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7" name="Content Placeholder 6"/>
          <p:cNvSpPr>
            <a:spLocks noGrp="1"/>
          </p:cNvSpPr>
          <p:nvPr>
            <p:ph idx="1"/>
          </p:nvPr>
        </p:nvSpPr>
        <p:spPr>
          <a:xfrm>
            <a:off x="1219200" y="1066800"/>
            <a:ext cx="7714488" cy="838200"/>
          </a:xfrm>
        </p:spPr>
        <p:txBody>
          <a:bodyPr>
            <a:normAutofit/>
          </a:bodyPr>
          <a:lstStyle/>
          <a:p>
            <a:r>
              <a:rPr lang="en-US" sz="2400" dirty="0"/>
              <a:t>Below are some of the more common types of social engineering:</a:t>
            </a:r>
          </a:p>
        </p:txBody>
      </p:sp>
      <p:graphicFrame>
        <p:nvGraphicFramePr>
          <p:cNvPr id="4" name="Table 3"/>
          <p:cNvGraphicFramePr>
            <a:graphicFrameLocks noGrp="1"/>
          </p:cNvGraphicFramePr>
          <p:nvPr/>
        </p:nvGraphicFramePr>
        <p:xfrm>
          <a:off x="1219200" y="1981200"/>
          <a:ext cx="7696200" cy="4668520"/>
        </p:xfrm>
        <a:graphic>
          <a:graphicData uri="http://schemas.openxmlformats.org/drawingml/2006/table">
            <a:tbl>
              <a:tblPr firstRow="1" bandRow="1">
                <a:tableStyleId>{073A0DAA-6AF3-43AB-8588-CEC1D06C72B9}</a:tableStyleId>
              </a:tblPr>
              <a:tblGrid>
                <a:gridCol w="18288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370840">
                <a:tc>
                  <a:txBody>
                    <a:bodyPr/>
                    <a:lstStyle/>
                    <a:p>
                      <a:r>
                        <a:rPr lang="en-US" sz="1800" dirty="0"/>
                        <a:t>Type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Description</a:t>
                      </a:r>
                      <a:endParaRPr lang="en-US" sz="1800" b="1" dirty="0"/>
                    </a:p>
                  </a:txBody>
                  <a:tcPr/>
                </a:tc>
                <a:extLst>
                  <a:ext uri="{0D108BD9-81ED-4DB2-BD59-A6C34878D82A}">
                    <a16:rowId xmlns:a16="http://schemas.microsoft.com/office/drawing/2014/main" val="10000"/>
                  </a:ext>
                </a:extLst>
              </a:tr>
              <a:tr h="370840">
                <a:tc>
                  <a:txBody>
                    <a:bodyPr/>
                    <a:lstStyle/>
                    <a:p>
                      <a:r>
                        <a:rPr lang="en-US" sz="1800" dirty="0" err="1"/>
                        <a:t>Pretexting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person invents a scenario, or pretext, in the hope of persuading a victim to divulge information.</a:t>
                      </a:r>
                    </a:p>
                  </a:txBody>
                  <a:tcPr/>
                </a:tc>
                <a:extLst>
                  <a:ext uri="{0D108BD9-81ED-4DB2-BD59-A6C34878D82A}">
                    <a16:rowId xmlns:a16="http://schemas.microsoft.com/office/drawing/2014/main" val="10001"/>
                  </a:ext>
                </a:extLst>
              </a:tr>
              <a:tr h="370840">
                <a:tc>
                  <a:txBody>
                    <a:bodyPr/>
                    <a:lstStyle/>
                    <a:p>
                      <a:r>
                        <a:rPr lang="en-US" sz="1800" dirty="0"/>
                        <a:t>Diversion theft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thief attempts to take responsibility for a shipment by diverting the delivery to a nearby location.</a:t>
                      </a:r>
                    </a:p>
                  </a:txBody>
                  <a:tcPr/>
                </a:tc>
                <a:extLst>
                  <a:ext uri="{0D108BD9-81ED-4DB2-BD59-A6C34878D82A}">
                    <a16:rowId xmlns:a16="http://schemas.microsoft.com/office/drawing/2014/main" val="10002"/>
                  </a:ext>
                </a:extLst>
              </a:tr>
              <a:tr h="370840">
                <a:tc>
                  <a:txBody>
                    <a:bodyPr/>
                    <a:lstStyle/>
                    <a:p>
                      <a:r>
                        <a:rPr lang="en-US" sz="1800" dirty="0"/>
                        <a:t>Phishing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The attempt at fraudulently obtaining private information, usually done electronically.</a:t>
                      </a:r>
                    </a:p>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err="1"/>
                        <a:t>Vishing</a:t>
                      </a:r>
                      <a:r>
                        <a:rPr lang="en-US" sz="1800" dirty="0"/>
                        <a:t> is done by phone.</a:t>
                      </a:r>
                    </a:p>
                    <a:p>
                      <a:pPr>
                        <a:buFont typeface="Arial" pitchFamily="34" charset="0"/>
                        <a:buChar char="•"/>
                      </a:pPr>
                      <a:r>
                        <a:rPr lang="en-US" sz="1800" dirty="0"/>
                        <a:t>Spear phishing targets specific individuals.</a:t>
                      </a:r>
                    </a:p>
                    <a:p>
                      <a:pPr>
                        <a:buFont typeface="Arial" pitchFamily="34" charset="0"/>
                        <a:buChar char="•"/>
                      </a:pPr>
                      <a:r>
                        <a:rPr lang="en-US" sz="1800" dirty="0"/>
                        <a:t>Whaling targets senior executives.</a:t>
                      </a:r>
                    </a:p>
                  </a:txBody>
                  <a:tcPr/>
                </a:tc>
                <a:extLst>
                  <a:ext uri="{0D108BD9-81ED-4DB2-BD59-A6C34878D82A}">
                    <a16:rowId xmlns:a16="http://schemas.microsoft.com/office/drawing/2014/main" val="10003"/>
                  </a:ext>
                </a:extLst>
              </a:tr>
              <a:tr h="370840">
                <a:tc>
                  <a:txBody>
                    <a:bodyPr/>
                    <a:lstStyle/>
                    <a:p>
                      <a:r>
                        <a:rPr lang="en-US" sz="1800" dirty="0"/>
                        <a:t>Hoax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The attempt at deceiving people into believing something that is false.</a:t>
                      </a:r>
                    </a:p>
                  </a:txBody>
                  <a:tcPr/>
                </a:tc>
                <a:extLst>
                  <a:ext uri="{0D108BD9-81ED-4DB2-BD59-A6C34878D82A}">
                    <a16:rowId xmlns:a16="http://schemas.microsoft.com/office/drawing/2014/main" val="10004"/>
                  </a:ext>
                </a:extLst>
              </a:tr>
              <a:tr h="370840">
                <a:tc>
                  <a:txBody>
                    <a:bodyPr/>
                    <a:lstStyle/>
                    <a:p>
                      <a:r>
                        <a:rPr lang="en-US" sz="1800" dirty="0"/>
                        <a:t>Shoulder surfing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person uses direct observation to find out a target’s password, PIN, or other such authentication information.</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115785566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graphicFrame>
        <p:nvGraphicFramePr>
          <p:cNvPr id="4" name="Table 3"/>
          <p:cNvGraphicFramePr>
            <a:graphicFrameLocks noGrp="1"/>
          </p:cNvGraphicFramePr>
          <p:nvPr/>
        </p:nvGraphicFramePr>
        <p:xfrm>
          <a:off x="1219200" y="990600"/>
          <a:ext cx="7696200" cy="3754120"/>
        </p:xfrm>
        <a:graphic>
          <a:graphicData uri="http://schemas.openxmlformats.org/drawingml/2006/table">
            <a:tbl>
              <a:tblPr firstRow="1" bandRow="1">
                <a:tableStyleId>{073A0DAA-6AF3-43AB-8588-CEC1D06C72B9}</a:tableStyleId>
              </a:tblPr>
              <a:tblGrid>
                <a:gridCol w="1828800">
                  <a:extLst>
                    <a:ext uri="{9D8B030D-6E8A-4147-A177-3AD203B41FA5}">
                      <a16:colId xmlns:a16="http://schemas.microsoft.com/office/drawing/2014/main" val="20000"/>
                    </a:ext>
                  </a:extLst>
                </a:gridCol>
                <a:gridCol w="5867400">
                  <a:extLst>
                    <a:ext uri="{9D8B030D-6E8A-4147-A177-3AD203B41FA5}">
                      <a16:colId xmlns:a16="http://schemas.microsoft.com/office/drawing/2014/main" val="20001"/>
                    </a:ext>
                  </a:extLst>
                </a:gridCol>
              </a:tblGrid>
              <a:tr h="370840">
                <a:tc>
                  <a:txBody>
                    <a:bodyPr/>
                    <a:lstStyle/>
                    <a:p>
                      <a:r>
                        <a:rPr lang="en-US" sz="1800" dirty="0"/>
                        <a:t>Type</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Description</a:t>
                      </a:r>
                      <a:endParaRPr lang="en-US" sz="1800" b="1" dirty="0"/>
                    </a:p>
                  </a:txBody>
                  <a:tcPr/>
                </a:tc>
                <a:extLst>
                  <a:ext uri="{0D108BD9-81ED-4DB2-BD59-A6C34878D82A}">
                    <a16:rowId xmlns:a16="http://schemas.microsoft.com/office/drawing/2014/main" val="10000"/>
                  </a:ext>
                </a:extLst>
              </a:tr>
              <a:tr h="370840">
                <a:tc>
                  <a:txBody>
                    <a:bodyPr/>
                    <a:lstStyle/>
                    <a:p>
                      <a:r>
                        <a:rPr lang="en-US" sz="1800" dirty="0"/>
                        <a:t>Eavesdropping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person uses direct observation to “listen” in to a conversation. This could be a person hiding around the corner or a person tapping into a phone conversation.</a:t>
                      </a:r>
                    </a:p>
                  </a:txBody>
                  <a:tcPr/>
                </a:tc>
                <a:extLst>
                  <a:ext uri="{0D108BD9-81ED-4DB2-BD59-A6C34878D82A}">
                    <a16:rowId xmlns:a16="http://schemas.microsoft.com/office/drawing/2014/main" val="10001"/>
                  </a:ext>
                </a:extLst>
              </a:tr>
              <a:tr h="370840">
                <a:tc>
                  <a:txBody>
                    <a:bodyPr/>
                    <a:lstStyle/>
                    <a:p>
                      <a:r>
                        <a:rPr lang="en-US" sz="1800" dirty="0"/>
                        <a:t>Dumpster diving </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person literally scavenges for private information in garbage and recycling containers.</a:t>
                      </a:r>
                    </a:p>
                  </a:txBody>
                  <a:tcPr/>
                </a:tc>
                <a:extLst>
                  <a:ext uri="{0D108BD9-81ED-4DB2-BD59-A6C34878D82A}">
                    <a16:rowId xmlns:a16="http://schemas.microsoft.com/office/drawing/2014/main" val="10002"/>
                  </a:ext>
                </a:extLst>
              </a:tr>
              <a:tr h="370840">
                <a:tc>
                  <a:txBody>
                    <a:bodyPr/>
                    <a:lstStyle/>
                    <a:p>
                      <a:r>
                        <a:rPr lang="en-US" sz="1800" dirty="0"/>
                        <a:t>Baiting</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 malicious individual leaves malware-infected removable media such as a USB drive or optical disc lying around in plain view in the hopes that unknowing people will bring it back to their computer and access it.</a:t>
                      </a:r>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Piggybacking/ Tailgating</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When an unauthorized person tags along with an authorized person to gain entry to a restricted area.</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0844146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Network Threats and Vulnerabilities</a:t>
            </a:r>
          </a:p>
        </p:txBody>
      </p:sp>
      <p:sp>
        <p:nvSpPr>
          <p:cNvPr id="3" name="Content Placeholder 2"/>
          <p:cNvSpPr>
            <a:spLocks noGrp="1"/>
          </p:cNvSpPr>
          <p:nvPr>
            <p:ph idx="1"/>
          </p:nvPr>
        </p:nvSpPr>
        <p:spPr>
          <a:xfrm>
            <a:off x="1143000" y="1066800"/>
            <a:ext cx="7790688" cy="5562600"/>
          </a:xfrm>
        </p:spPr>
        <p:txBody>
          <a:bodyPr>
            <a:noAutofit/>
          </a:bodyPr>
          <a:lstStyle/>
          <a:p>
            <a:pPr>
              <a:buClrTx/>
            </a:pPr>
            <a:r>
              <a:rPr lang="en-US" dirty="0"/>
              <a:t>Vulnerabilities are weaknesses/ flaws in the design of a program, website or device that can be used to take advantage of such resource or resources linked to it.</a:t>
            </a:r>
          </a:p>
          <a:p>
            <a:pPr>
              <a:buClrTx/>
            </a:pPr>
            <a:r>
              <a:rPr lang="en-US" dirty="0"/>
              <a:t>Common known vulnerabilities are poor or insecure  programming, open backdoors, lack of security policies, lack of updates.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txBody>
          <a:bodyPr>
            <a:normAutofit fontScale="90000"/>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1143000" y="1219200"/>
            <a:ext cx="7790688" cy="5410200"/>
          </a:xfrm>
        </p:spPr>
        <p:txBody>
          <a:bodyPr>
            <a:noAutofit/>
          </a:bodyPr>
          <a:lstStyle/>
          <a:p>
            <a:pPr>
              <a:buClrTx/>
            </a:pPr>
            <a:r>
              <a:rPr lang="en-US" sz="2400" dirty="0"/>
              <a:t>There are several ways to prevent and help recover from the previous threats they include:</a:t>
            </a:r>
          </a:p>
          <a:p>
            <a:pPr>
              <a:buClrTx/>
            </a:pPr>
            <a:r>
              <a:rPr lang="en-US" sz="2400" b="1" dirty="0"/>
              <a:t>User Education and Awareness: </a:t>
            </a:r>
            <a:r>
              <a:rPr lang="en-US" sz="2400" dirty="0"/>
              <a:t>The wiser the user, the less chance of security breaches.</a:t>
            </a:r>
          </a:p>
          <a:p>
            <a:pPr>
              <a:buClrTx/>
            </a:pPr>
            <a:r>
              <a:rPr lang="en-US" sz="2400" dirty="0"/>
              <a:t>Employee training and education, easily accessible and understandable policies, security awareness e-mails, and online security resources all help to provide user awareness. </a:t>
            </a:r>
          </a:p>
          <a:p>
            <a:pPr>
              <a:buClrTx/>
            </a:pPr>
            <a:r>
              <a:rPr lang="en-US" sz="2400" dirty="0"/>
              <a:t>These methods can help to protect from all the threats mentioned previously. Although it can only go so far while remaining cost effective and productive, educating the user can be an excellent method when attempting to protect against security attacks.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868362"/>
          </a:xfrm>
        </p:spPr>
        <p:txBody>
          <a:bodyPr>
            <a:normAutofit fontScale="90000"/>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1143000" y="1219200"/>
            <a:ext cx="7790688" cy="5410200"/>
          </a:xfrm>
        </p:spPr>
        <p:txBody>
          <a:bodyPr>
            <a:noAutofit/>
          </a:bodyPr>
          <a:lstStyle/>
          <a:p>
            <a:pPr>
              <a:buClrTx/>
            </a:pPr>
            <a:r>
              <a:rPr lang="en-US" sz="2400" dirty="0"/>
              <a:t>User education and awareness training are the keys to helping reduce social engineering success. The following is a basic list of rules you can use when training employees:</a:t>
            </a:r>
          </a:p>
          <a:p>
            <a:pPr lvl="1"/>
            <a:r>
              <a:rPr lang="en-US" sz="2200" dirty="0"/>
              <a:t>Never, under any circumstances, give out any authentication details such as passwords, PINs, company ID, and so on.</a:t>
            </a:r>
          </a:p>
          <a:p>
            <a:pPr lvl="1"/>
            <a:r>
              <a:rPr lang="en-US" sz="2200" dirty="0"/>
              <a:t>Always shield keypads and screens when entering authentication information.</a:t>
            </a:r>
          </a:p>
          <a:p>
            <a:pPr lvl="1"/>
            <a:r>
              <a:rPr lang="en-US" sz="2200" dirty="0"/>
              <a:t>Always screen your e-mail and phone calls carefully and keep a log of events.</a:t>
            </a:r>
          </a:p>
          <a:p>
            <a:pPr lvl="1"/>
            <a:r>
              <a:rPr lang="en-US" sz="2200" dirty="0"/>
              <a:t>Use encryption when possible to protect e-mails and phone calls.</a:t>
            </a:r>
          </a:p>
          <a:p>
            <a:pPr lvl="1"/>
            <a:r>
              <a:rPr lang="en-US" sz="2200" dirty="0"/>
              <a:t>Never pick up, and make use of, any removable media. Always track and expedite shipments.</a:t>
            </a:r>
          </a:p>
        </p:txBody>
      </p:sp>
    </p:spTree>
    <p:extLst>
      <p:ext uri="{BB962C8B-B14F-4D97-AF65-F5344CB8AC3E}">
        <p14:creationId xmlns:p14="http://schemas.microsoft.com/office/powerpoint/2010/main" val="339660669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52400"/>
            <a:ext cx="7714488" cy="715962"/>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5" name="Content Placeholder 4"/>
          <p:cNvSpPr>
            <a:spLocks noGrp="1"/>
          </p:cNvSpPr>
          <p:nvPr>
            <p:ph idx="1"/>
          </p:nvPr>
        </p:nvSpPr>
        <p:spPr>
          <a:xfrm>
            <a:off x="1219200" y="990600"/>
            <a:ext cx="7714488" cy="5638800"/>
          </a:xfrm>
        </p:spPr>
        <p:txBody>
          <a:bodyPr>
            <a:noAutofit/>
          </a:bodyPr>
          <a:lstStyle/>
          <a:p>
            <a:pPr lvl="1"/>
            <a:r>
              <a:rPr lang="en-US" sz="2200" dirty="0"/>
              <a:t>If there is any doubt as to the legitimacy of a person, e-mail, or phone call, document the situation and escalate it to your supervisor, security, or the authorities.</a:t>
            </a:r>
          </a:p>
          <a:p>
            <a:pPr lvl="1"/>
            <a:r>
              <a:rPr lang="en-US" sz="2200" dirty="0"/>
              <a:t>Always shred any sensitive information destined for the garbage or recycling.</a:t>
            </a:r>
          </a:p>
          <a:p>
            <a:r>
              <a:rPr lang="en-US" sz="2400" dirty="0"/>
              <a:t>When training employees, try to keep them interested; infuse some fun and examples.</a:t>
            </a:r>
          </a:p>
          <a:p>
            <a:r>
              <a:rPr lang="en-US" sz="2400" dirty="0"/>
              <a:t>Use examples of social engineering so that your trainees can make the connection between actual social engineering methods and their defenses. Make them understand that social engineers don’t care how powerful an organization’s firewall is or how many armed guards the company has. They get past technology and other types of security by exploiting the weaknesses inherent in human nature.</a:t>
            </a:r>
          </a:p>
        </p:txBody>
      </p:sp>
    </p:spTree>
    <p:extLst>
      <p:ext uri="{BB962C8B-B14F-4D97-AF65-F5344CB8AC3E}">
        <p14:creationId xmlns:p14="http://schemas.microsoft.com/office/powerpoint/2010/main" val="39749844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1143000" y="1295400"/>
            <a:ext cx="7790688" cy="5334000"/>
          </a:xfrm>
        </p:spPr>
        <p:txBody>
          <a:bodyPr>
            <a:noAutofit/>
          </a:bodyPr>
          <a:lstStyle/>
          <a:p>
            <a:r>
              <a:rPr lang="en-US" sz="2400" b="1" dirty="0"/>
              <a:t>Authentication:</a:t>
            </a:r>
            <a:r>
              <a:rPr lang="en-US" sz="2400" dirty="0"/>
              <a:t> The verification of a person’s identity that helps protect against unauthorized access. It is a preventative measure that can be broken down into four categories:</a:t>
            </a:r>
          </a:p>
          <a:p>
            <a:pPr lvl="1"/>
            <a:r>
              <a:rPr lang="en-US" sz="2200" dirty="0"/>
              <a:t>Something the user knows, for example a password or PIN</a:t>
            </a:r>
          </a:p>
          <a:p>
            <a:pPr lvl="1"/>
            <a:r>
              <a:rPr lang="en-US" sz="2200" dirty="0"/>
              <a:t>Something the user has, for example a smart card or other security token</a:t>
            </a:r>
          </a:p>
          <a:p>
            <a:pPr lvl="1"/>
            <a:r>
              <a:rPr lang="en-US" sz="2200" dirty="0"/>
              <a:t>Something the user is, for example, the biometric reading of a fingerprint or retina scan</a:t>
            </a:r>
          </a:p>
          <a:p>
            <a:pPr lvl="1"/>
            <a:r>
              <a:rPr lang="en-US" sz="2200" dirty="0"/>
              <a:t>Something a user does, for example, voice recognition or a written signature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1143000" y="1295400"/>
            <a:ext cx="7790688" cy="5334000"/>
          </a:xfrm>
        </p:spPr>
        <p:txBody>
          <a:bodyPr>
            <a:noAutofit/>
          </a:bodyPr>
          <a:lstStyle/>
          <a:p>
            <a:r>
              <a:rPr lang="en-US" sz="2400" b="1" dirty="0"/>
              <a:t>Antimalware software:</a:t>
            </a:r>
            <a:r>
              <a:rPr lang="en-US" sz="2400" dirty="0"/>
              <a:t> Protects a computer from the various forms of malware, and if necessary, detects and removes them. Types include antivirus and antispyware software. </a:t>
            </a:r>
          </a:p>
          <a:p>
            <a:r>
              <a:rPr lang="en-US" sz="2400" dirty="0"/>
              <a:t>Well-known examples include programs from </a:t>
            </a:r>
            <a:r>
              <a:rPr lang="en-US" sz="2400" dirty="0" err="1"/>
              <a:t>Avast</a:t>
            </a:r>
            <a:r>
              <a:rPr lang="en-US" sz="2400" dirty="0"/>
              <a:t>, Symantec and McAfee, as well as Windows Defender and Spyware Doctor. </a:t>
            </a:r>
          </a:p>
          <a:p>
            <a:r>
              <a:rPr lang="en-US" sz="2400" dirty="0"/>
              <a:t>Nowadays, a lot of the software named “antivirus” can protect against spyware and other types of malware as well.</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1990725"/>
            <a:ext cx="6400800" cy="1057275"/>
          </a:xfrm>
        </p:spPr>
        <p:txBody>
          <a:bodyPr anchor="b">
            <a:normAutofit/>
          </a:bodyPr>
          <a:lstStyle/>
          <a:p>
            <a:r>
              <a:rPr lang="en-US" sz="4800" cap="none" dirty="0"/>
              <a:t>Part A: What Security Is</a:t>
            </a:r>
            <a:endParaRPr lang="en-US" sz="4800" i="1" cap="none" dirty="0"/>
          </a:p>
        </p:txBody>
      </p:sp>
      <p:sp>
        <p:nvSpPr>
          <p:cNvPr id="5" name="Text Placeholder 4"/>
          <p:cNvSpPr>
            <a:spLocks noGrp="1"/>
          </p:cNvSpPr>
          <p:nvPr>
            <p:ph type="body" idx="1"/>
          </p:nvPr>
        </p:nvSpPr>
        <p:spPr>
          <a:xfrm>
            <a:off x="2514600" y="2971800"/>
            <a:ext cx="6400800" cy="1676400"/>
          </a:xfrm>
        </p:spPr>
        <p:txBody>
          <a:bodyPr anchor="t">
            <a:normAutofit fontScale="92500"/>
          </a:bodyPr>
          <a:lstStyle/>
          <a:p>
            <a:pPr marL="365760" lvl="0" indent="-283464">
              <a:lnSpc>
                <a:spcPct val="100000"/>
              </a:lnSpc>
              <a:spcBef>
                <a:spcPts val="600"/>
              </a:spcBef>
              <a:buClrTx/>
              <a:buFont typeface="Wingdings 2"/>
              <a:buChar char=""/>
            </a:pPr>
            <a:r>
              <a:rPr lang="en-US" sz="2400" dirty="0">
                <a:solidFill>
                  <a:prstClr val="black"/>
                </a:solidFill>
              </a:rPr>
              <a:t>Introduction</a:t>
            </a:r>
          </a:p>
          <a:p>
            <a:pPr marL="365760" lvl="0" indent="-283464">
              <a:lnSpc>
                <a:spcPct val="100000"/>
              </a:lnSpc>
              <a:spcBef>
                <a:spcPts val="600"/>
              </a:spcBef>
              <a:buClrTx/>
              <a:buFont typeface="Wingdings 2"/>
              <a:buChar char=""/>
            </a:pPr>
            <a:r>
              <a:rPr lang="en-US" sz="2400" dirty="0">
                <a:solidFill>
                  <a:prstClr val="black"/>
                </a:solidFill>
              </a:rPr>
              <a:t>Foundations of Security</a:t>
            </a:r>
          </a:p>
          <a:p>
            <a:pPr marL="365760" lvl="0" indent="-283464">
              <a:lnSpc>
                <a:spcPct val="100000"/>
              </a:lnSpc>
              <a:spcBef>
                <a:spcPts val="600"/>
              </a:spcBef>
              <a:buClrTx/>
              <a:buFont typeface="Wingdings 2"/>
              <a:buChar char=""/>
            </a:pPr>
            <a:r>
              <a:rPr lang="en-US" sz="2400" dirty="0">
                <a:solidFill>
                  <a:prstClr val="black"/>
                </a:solidFill>
              </a:rPr>
              <a:t>Network Threats and Vulnerabilities</a:t>
            </a:r>
          </a:p>
          <a:p>
            <a:pPr marL="365760" lvl="0" indent="-283464">
              <a:lnSpc>
                <a:spcPct val="100000"/>
              </a:lnSpc>
              <a:spcBef>
                <a:spcPts val="600"/>
              </a:spcBef>
              <a:buClrTx/>
              <a:buFont typeface="Wingdings 2"/>
              <a:buChar char=""/>
            </a:pPr>
            <a:r>
              <a:rPr lang="en-US" sz="2400" dirty="0">
                <a:solidFill>
                  <a:prstClr val="black"/>
                </a:solidFill>
              </a:rPr>
              <a:t>Mitigating Network Threats and Vulnerabilities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914400" y="1295400"/>
            <a:ext cx="8019288" cy="5334000"/>
          </a:xfrm>
        </p:spPr>
        <p:txBody>
          <a:bodyPr>
            <a:noAutofit/>
          </a:bodyPr>
          <a:lstStyle/>
          <a:p>
            <a:r>
              <a:rPr lang="en-US" sz="2800" b="1" dirty="0"/>
              <a:t>Data backups: </a:t>
            </a:r>
            <a:r>
              <a:rPr lang="en-US" sz="2800" dirty="0"/>
              <a:t>Data backup is an important part of security. Backups won’t stop damage to data, but they can enable you to recover data after an attack or other compromise, or system failure. From programs such as Windows Backup and Restore Center, </a:t>
            </a:r>
            <a:r>
              <a:rPr lang="en-US" sz="2800" dirty="0" err="1"/>
              <a:t>NTbackup</a:t>
            </a:r>
            <a:r>
              <a:rPr lang="en-US" sz="2800" dirty="0"/>
              <a:t>, and </a:t>
            </a:r>
            <a:r>
              <a:rPr lang="en-US" sz="2800" dirty="0" err="1"/>
              <a:t>Bacula</a:t>
            </a:r>
            <a:r>
              <a:rPr lang="en-US" sz="2800" dirty="0"/>
              <a:t> to enterprise-level programs such as Tivoli and </a:t>
            </a:r>
            <a:r>
              <a:rPr lang="en-US" sz="2800" dirty="0" err="1"/>
              <a:t>Veritas</a:t>
            </a:r>
            <a:r>
              <a:rPr lang="en-US" sz="2800" dirty="0"/>
              <a:t>.</a:t>
            </a:r>
          </a:p>
          <a:p>
            <a:r>
              <a:rPr lang="en-US" sz="2800" dirty="0"/>
              <a:t>Note that fault-tolerant methods such as RAID are good preventative measures against hardware failure but might not offer protection from data corruption or erasure.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1143000" y="1295400"/>
            <a:ext cx="7790688" cy="5334000"/>
          </a:xfrm>
        </p:spPr>
        <p:txBody>
          <a:bodyPr>
            <a:noAutofit/>
          </a:bodyPr>
          <a:lstStyle/>
          <a:p>
            <a:r>
              <a:rPr lang="en-US" b="1" dirty="0"/>
              <a:t>Encryption:</a:t>
            </a:r>
            <a:r>
              <a:rPr lang="en-US" dirty="0"/>
              <a:t> The act of changing information using an algorithm known as a cipher to make it unreadable to anyone except users who possess the proper “key” to the data. Examples of this include AES-encrypted wireless sessions, HTTPS web pages, and PGP-encrypted e-mails.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Mitigating Network Threats and Vulnerabilities</a:t>
            </a:r>
          </a:p>
        </p:txBody>
      </p:sp>
      <p:sp>
        <p:nvSpPr>
          <p:cNvPr id="3" name="Content Placeholder 2"/>
          <p:cNvSpPr>
            <a:spLocks noGrp="1"/>
          </p:cNvSpPr>
          <p:nvPr>
            <p:ph idx="1"/>
          </p:nvPr>
        </p:nvSpPr>
        <p:spPr>
          <a:xfrm>
            <a:off x="914400" y="1295400"/>
            <a:ext cx="8019288" cy="5334000"/>
          </a:xfrm>
        </p:spPr>
        <p:txBody>
          <a:bodyPr>
            <a:noAutofit/>
          </a:bodyPr>
          <a:lstStyle/>
          <a:p>
            <a:r>
              <a:rPr lang="en-US" sz="2800" b="1" dirty="0"/>
              <a:t>Data removal: </a:t>
            </a:r>
            <a:r>
              <a:rPr lang="en-US" sz="2800" dirty="0"/>
              <a:t>Proper data removal goes far beyond file deletion or the formatting of digital media. The problem with file deletion/formatting is data </a:t>
            </a:r>
            <a:r>
              <a:rPr lang="en-US" sz="2800" dirty="0" err="1"/>
              <a:t>remanence</a:t>
            </a:r>
            <a:r>
              <a:rPr lang="en-US" sz="2800" dirty="0"/>
              <a:t>, or the residue, left behind, from which re-creation of files can be accomplished by some less-than-reputable people with smart tools. </a:t>
            </a:r>
          </a:p>
          <a:p>
            <a:r>
              <a:rPr lang="en-US" sz="2800" dirty="0"/>
              <a:t>Companies typically employ one of three options when met with the prospect of data removal: clearing, purging (also known as sanitizing), and destruction.</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1752601"/>
            <a:ext cx="6400800" cy="1219200"/>
          </a:xfrm>
        </p:spPr>
        <p:txBody>
          <a:bodyPr anchor="ctr">
            <a:normAutofit fontScale="90000"/>
          </a:bodyPr>
          <a:lstStyle/>
          <a:p>
            <a:r>
              <a:rPr lang="en-US" sz="4800" cap="none" dirty="0"/>
              <a:t>Part B: </a:t>
            </a:r>
            <a:r>
              <a:rPr lang="en-US" sz="4800" cap="none" dirty="0">
                <a:solidFill>
                  <a:srgbClr val="000000">
                    <a:satMod val="130000"/>
                  </a:srgbClr>
                </a:solidFill>
              </a:rPr>
              <a:t>Information Security Policy And Procedures</a:t>
            </a:r>
            <a:endParaRPr lang="en-US" sz="4800" cap="none" dirty="0"/>
          </a:p>
        </p:txBody>
      </p:sp>
      <p:sp>
        <p:nvSpPr>
          <p:cNvPr id="5" name="Text Placeholder 4"/>
          <p:cNvSpPr>
            <a:spLocks noGrp="1"/>
          </p:cNvSpPr>
          <p:nvPr>
            <p:ph type="body" idx="1"/>
          </p:nvPr>
        </p:nvSpPr>
        <p:spPr>
          <a:xfrm>
            <a:off x="2514600" y="2971800"/>
            <a:ext cx="6400800" cy="2895600"/>
          </a:xfrm>
        </p:spPr>
        <p:txBody>
          <a:bodyPr anchor="t">
            <a:normAutofit/>
          </a:bodyPr>
          <a:lstStyle/>
          <a:p>
            <a:pPr marL="365760" lvl="0" indent="-283464">
              <a:lnSpc>
                <a:spcPct val="100000"/>
              </a:lnSpc>
              <a:spcBef>
                <a:spcPts val="600"/>
              </a:spcBef>
              <a:buClrTx/>
              <a:buFont typeface="Wingdings 2"/>
              <a:buChar char=""/>
            </a:pPr>
            <a:r>
              <a:rPr lang="en-US" sz="2400" dirty="0">
                <a:solidFill>
                  <a:prstClr val="black"/>
                </a:solidFill>
              </a:rPr>
              <a:t>Introduction</a:t>
            </a:r>
          </a:p>
          <a:p>
            <a:pPr marL="365760" lvl="0" indent="-283464">
              <a:lnSpc>
                <a:spcPct val="100000"/>
              </a:lnSpc>
              <a:spcBef>
                <a:spcPts val="600"/>
              </a:spcBef>
              <a:buClrTx/>
              <a:buFont typeface="Wingdings 2"/>
              <a:buChar char=""/>
            </a:pPr>
            <a:r>
              <a:rPr lang="en-US" sz="2400" dirty="0">
                <a:solidFill>
                  <a:prstClr val="black"/>
                </a:solidFill>
              </a:rPr>
              <a:t>Security Controls</a:t>
            </a:r>
          </a:p>
          <a:p>
            <a:pPr marL="365760" lvl="0" indent="-283464">
              <a:lnSpc>
                <a:spcPct val="100000"/>
              </a:lnSpc>
              <a:spcBef>
                <a:spcPts val="600"/>
              </a:spcBef>
              <a:buClrTx/>
              <a:buFont typeface="Wingdings 2"/>
              <a:buChar char=""/>
            </a:pPr>
            <a:r>
              <a:rPr lang="en-US" sz="2400" dirty="0">
                <a:solidFill>
                  <a:prstClr val="black"/>
                </a:solidFill>
              </a:rPr>
              <a:t>Policies, Procedures and People</a:t>
            </a:r>
          </a:p>
          <a:p>
            <a:pPr marL="365760" lvl="0" indent="-283464">
              <a:lnSpc>
                <a:spcPct val="100000"/>
              </a:lnSpc>
              <a:spcBef>
                <a:spcPts val="600"/>
              </a:spcBef>
              <a:buClrTx/>
              <a:buFont typeface="Wingdings 2"/>
              <a:buChar char=""/>
            </a:pPr>
            <a:r>
              <a:rPr lang="en-US" sz="2400" dirty="0">
                <a:solidFill>
                  <a:prstClr val="black"/>
                </a:solidFill>
              </a:rPr>
              <a:t>Data Sensitivity and Classification of Information</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0"/>
            <a:ext cx="7790688" cy="838200"/>
          </a:xfrm>
        </p:spPr>
        <p:txBody>
          <a:bodyPr>
            <a:noAutofit/>
          </a:bodyPr>
          <a:lstStyle/>
          <a:p>
            <a:r>
              <a:rPr lang="en-US" sz="4000" b="1"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838200" y="762000"/>
            <a:ext cx="8095488" cy="5562600"/>
          </a:xfrm>
        </p:spPr>
        <p:txBody>
          <a:bodyPr>
            <a:noAutofit/>
          </a:bodyPr>
          <a:lstStyle/>
          <a:p>
            <a:pPr>
              <a:buClrTx/>
            </a:pPr>
            <a:r>
              <a:rPr lang="en-US" sz="2800" dirty="0"/>
              <a:t>By combining a well-thought-out security plan with strong individual security methods, a security professional can effectively stop threats before they become realities, or at the least, in worst-case scenarios, recover from them quickly and efficiently.</a:t>
            </a:r>
          </a:p>
          <a:p>
            <a:pPr>
              <a:buClrTx/>
            </a:pPr>
            <a:r>
              <a:rPr lang="en-US" sz="2800" dirty="0"/>
              <a:t>The strongest security plans take many or all of these methods and combine them in a layering strategy known as </a:t>
            </a:r>
            <a:r>
              <a:rPr lang="en-US" sz="2800" i="1" dirty="0"/>
              <a:t>defense in depth , </a:t>
            </a:r>
            <a:r>
              <a:rPr lang="en-US" sz="2800" dirty="0"/>
              <a:t>which can be defined as the building up and layering of security measures that protect data throughout the entire life cycle starting from inception, on through usage, storage and network transfer, and finally to disposal.</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Security Controls</a:t>
            </a:r>
          </a:p>
        </p:txBody>
      </p:sp>
      <p:sp>
        <p:nvSpPr>
          <p:cNvPr id="3" name="Content Placeholder 2"/>
          <p:cNvSpPr>
            <a:spLocks noGrp="1"/>
          </p:cNvSpPr>
          <p:nvPr>
            <p:ph idx="1"/>
          </p:nvPr>
        </p:nvSpPr>
        <p:spPr>
          <a:xfrm>
            <a:off x="1143000" y="1066800"/>
            <a:ext cx="7790688" cy="5562600"/>
          </a:xfrm>
        </p:spPr>
        <p:txBody>
          <a:bodyPr>
            <a:noAutofit/>
          </a:bodyPr>
          <a:lstStyle/>
          <a:p>
            <a:pPr>
              <a:buClrTx/>
            </a:pPr>
            <a:r>
              <a:rPr lang="en-US" sz="2400" dirty="0"/>
              <a:t>Many information security technologies and concepts can protect against, or help recover from, the preceding threats. </a:t>
            </a:r>
          </a:p>
          <a:p>
            <a:pPr>
              <a:buClrTx/>
            </a:pPr>
            <a:r>
              <a:rPr lang="en-US" sz="2400" dirty="0"/>
              <a:t>The question is does your organization have the resources to implement them? Even on a low budget the answer is usually “yes.”</a:t>
            </a:r>
          </a:p>
          <a:p>
            <a:pPr>
              <a:buClrTx/>
            </a:pPr>
            <a:r>
              <a:rPr lang="en-US" sz="2400" dirty="0"/>
              <a:t>It all starts with planning, which is effectively free.</a:t>
            </a:r>
          </a:p>
          <a:p>
            <a:pPr>
              <a:buClrTx/>
            </a:pPr>
            <a:r>
              <a:rPr lang="en-US" sz="2400" dirty="0"/>
              <a:t>In general, a security administrator should create a proactive security plan that usually starts with the implementation of security controls. </a:t>
            </a:r>
          </a:p>
          <a:p>
            <a:pPr>
              <a:buClrTx/>
            </a:pPr>
            <a:r>
              <a:rPr lang="en-US" sz="2400" dirty="0"/>
              <a:t>When creating the security plan, some IT professionals divide the plan into three categories of controls as follows: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Security Controls</a:t>
            </a:r>
          </a:p>
        </p:txBody>
      </p:sp>
      <p:sp>
        <p:nvSpPr>
          <p:cNvPr id="3" name="Content Placeholder 2"/>
          <p:cNvSpPr>
            <a:spLocks noGrp="1"/>
          </p:cNvSpPr>
          <p:nvPr>
            <p:ph idx="1"/>
          </p:nvPr>
        </p:nvSpPr>
        <p:spPr>
          <a:xfrm>
            <a:off x="990600" y="1066800"/>
            <a:ext cx="7943088" cy="5562600"/>
          </a:xfrm>
        </p:spPr>
        <p:txBody>
          <a:bodyPr>
            <a:noAutofit/>
          </a:bodyPr>
          <a:lstStyle/>
          <a:p>
            <a:pPr lvl="1">
              <a:buClrTx/>
            </a:pPr>
            <a:r>
              <a:rPr lang="en-US" sz="2400" b="1" dirty="0"/>
              <a:t>Physical:</a:t>
            </a:r>
            <a:r>
              <a:rPr lang="en-US" sz="2400" dirty="0"/>
              <a:t> Things such as alarm systems, surveillance cameras, locks, ID cards, security guards, and so on.</a:t>
            </a:r>
          </a:p>
          <a:p>
            <a:pPr lvl="1">
              <a:buClrTx/>
            </a:pPr>
            <a:r>
              <a:rPr lang="en-US" sz="2400" b="1" dirty="0"/>
              <a:t>Technical: </a:t>
            </a:r>
            <a:r>
              <a:rPr lang="en-US" sz="2400" dirty="0"/>
              <a:t>Items such as smart cards, access control lists (ACLs), encryption, and network authentication.</a:t>
            </a:r>
          </a:p>
          <a:p>
            <a:pPr lvl="1">
              <a:buClrTx/>
            </a:pPr>
            <a:r>
              <a:rPr lang="en-US" sz="2400" b="1" dirty="0"/>
              <a:t> Administrative:</a:t>
            </a:r>
            <a:r>
              <a:rPr lang="en-US" sz="2400" dirty="0"/>
              <a:t> Various policies and procedures, security awareness training, contingency planning, and disaster recovery plans (DRPs). Administrative controls can also be broken down into two subsections: procedural controls and legal/regulatory controls.</a:t>
            </a:r>
          </a:p>
          <a:p>
            <a:pPr>
              <a:buClrTx/>
            </a:pPr>
            <a:r>
              <a:rPr lang="en-US" sz="2800" dirty="0"/>
              <a:t>These information security controls are used to protect the confidentiality, integrity, and availability, or “CIA” of data.</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3" name="Content Placeholder 2"/>
          <p:cNvSpPr>
            <a:spLocks noGrp="1"/>
          </p:cNvSpPr>
          <p:nvPr>
            <p:ph idx="1"/>
          </p:nvPr>
        </p:nvSpPr>
        <p:spPr>
          <a:xfrm>
            <a:off x="1143000" y="990600"/>
            <a:ext cx="7790688" cy="5562600"/>
          </a:xfrm>
        </p:spPr>
        <p:txBody>
          <a:bodyPr>
            <a:noAutofit/>
          </a:bodyPr>
          <a:lstStyle/>
          <a:p>
            <a:r>
              <a:rPr lang="en-US" sz="2400" b="1" dirty="0"/>
              <a:t>Environmental Controls: </a:t>
            </a:r>
            <a:r>
              <a:rPr lang="en-US" sz="2400" dirty="0"/>
              <a:t>Although it is usually the duty of the IT director and building management to take care of the installation, maintenance, and repair of environmental controls, you also should have a basic knowledge of how these systems function. Significant concepts include:</a:t>
            </a:r>
          </a:p>
          <a:p>
            <a:pPr lvl="1"/>
            <a:r>
              <a:rPr lang="en-US" sz="2200" dirty="0"/>
              <a:t>Fire suppression</a:t>
            </a:r>
          </a:p>
          <a:p>
            <a:pPr lvl="1"/>
            <a:r>
              <a:rPr lang="en-US" sz="2200" dirty="0"/>
              <a:t>HVAC (Heating, Ventilation and Air Conditioning)</a:t>
            </a:r>
          </a:p>
          <a:p>
            <a:pPr lvl="1"/>
            <a:r>
              <a:rPr lang="en-US" sz="2200" dirty="0"/>
              <a:t>Shielding of equipment.</a:t>
            </a:r>
          </a:p>
          <a:p>
            <a:pPr lvl="1"/>
            <a:r>
              <a:rPr lang="en-US" sz="2200" dirty="0"/>
              <a:t>Workplace safety. </a:t>
            </a:r>
          </a:p>
          <a:p>
            <a:r>
              <a:rPr lang="en-US" sz="2400" dirty="0"/>
              <a:t>By far, the concept a person would spend the most time dealing with when planning a server room is fire suppression.</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sz="2400" b="1" dirty="0"/>
              <a:t>Legislative and Organizational Policies: </a:t>
            </a:r>
            <a:r>
              <a:rPr lang="en-US" sz="2400" dirty="0"/>
              <a:t>There are myriad legislative laws and policies. We will look at a few that affect, and protect, the privacy of individuals. In this section, we cover those and some associated security standards. More important for are organizational policies. Organizations usually define policies that concern how data is classified, expected employee behavior, and how to dispose of IT equipment that is no longer needed.</a:t>
            </a:r>
          </a:p>
          <a:p>
            <a:r>
              <a:rPr lang="en-US" sz="2400" dirty="0"/>
              <a:t>These policies begin with a statement or goal that is usually short, to the point, and open-ended.</a:t>
            </a:r>
          </a:p>
          <a:p>
            <a:r>
              <a:rPr lang="en-US" sz="2400" dirty="0"/>
              <a:t>They are normally written in clear language that can be understood by most everyone. They are followed by procedures (or guidelines) that detail how the policy will be implemented.</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graphicFrame>
        <p:nvGraphicFramePr>
          <p:cNvPr id="7" name="Table 6"/>
          <p:cNvGraphicFramePr>
            <a:graphicFrameLocks noGrp="1"/>
          </p:cNvGraphicFramePr>
          <p:nvPr/>
        </p:nvGraphicFramePr>
        <p:xfrm>
          <a:off x="1066800" y="990600"/>
          <a:ext cx="7924800" cy="5130800"/>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0840">
                <a:tc>
                  <a:txBody>
                    <a:bodyPr/>
                    <a:lstStyle/>
                    <a:p>
                      <a:r>
                        <a:rPr lang="en-US" sz="1800" dirty="0"/>
                        <a:t>Policy</a:t>
                      </a:r>
                      <a:endParaRPr lang="en-US" dirty="0"/>
                    </a:p>
                  </a:txBody>
                  <a:tcPr/>
                </a:tc>
                <a:tc>
                  <a:txBody>
                    <a:bodyPr/>
                    <a:lstStyle/>
                    <a:p>
                      <a:r>
                        <a:rPr lang="en-US" sz="1800" dirty="0"/>
                        <a:t>Procedure</a:t>
                      </a:r>
                      <a:endParaRPr lang="en-US"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Employees will identify themselves in a minimum of two ways when entering the complex.</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1. When employees enter the complex, they will first enter a guard room. This will begin the authentication process.</a:t>
                      </a:r>
                    </a:p>
                  </a:txBody>
                  <a:tcPr/>
                </a:tc>
                <a:extLst>
                  <a:ext uri="{0D108BD9-81ED-4DB2-BD59-A6C34878D82A}">
                    <a16:rowId xmlns:a16="http://schemas.microsoft.com/office/drawing/2014/main" val="10001"/>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2. In the guard room, they must prove their identification in two ways:</a:t>
                      </a:r>
                    </a:p>
                  </a:txBody>
                  <a:tcPr/>
                </a:tc>
                <a:extLst>
                  <a:ext uri="{0D108BD9-81ED-4DB2-BD59-A6C34878D82A}">
                    <a16:rowId xmlns:a16="http://schemas.microsoft.com/office/drawing/2014/main" val="10002"/>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By showing their ID badge to the on-duty guard.</a:t>
                      </a:r>
                    </a:p>
                  </a:txBody>
                  <a:tcPr/>
                </a:tc>
                <a:extLst>
                  <a:ext uri="{0D108BD9-81ED-4DB2-BD59-A6C34878D82A}">
                    <a16:rowId xmlns:a16="http://schemas.microsoft.com/office/drawing/2014/main" val="10003"/>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800" dirty="0"/>
                        <a:t>By being visible to the guard so that the guard can compare their likeness to the ID badge’s photo. The head of the employee should not be obstructed by hats, sunglasses, and so on. In essence, the employee should look similar to the ID photo. If the employee’s appearance changes for any reason, that person should contact human resources for a new ID badge.</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r>
              <a:rPr lang="en-US" sz="4000" b="1"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1143000" y="1143000"/>
            <a:ext cx="7790688" cy="5486400"/>
          </a:xfrm>
        </p:spPr>
        <p:txBody>
          <a:bodyPr>
            <a:normAutofit fontScale="92500"/>
          </a:bodyPr>
          <a:lstStyle/>
          <a:p>
            <a:pPr>
              <a:buClrTx/>
            </a:pPr>
            <a:r>
              <a:rPr lang="en-US" sz="2400" dirty="0"/>
              <a:t>Security is a key aspect of today’s world especially in the business place. Prior to this present day, it has often been overlooked or ignored but has proven otherwise.</a:t>
            </a:r>
          </a:p>
          <a:p>
            <a:pPr>
              <a:buClrTx/>
            </a:pPr>
            <a:r>
              <a:rPr lang="en-US" sz="2400" dirty="0"/>
              <a:t>Security is not just personnel, an application or a piece of hardware, it is a combination of several many techniques and technologies.</a:t>
            </a:r>
          </a:p>
          <a:p>
            <a:pPr>
              <a:buClrTx/>
            </a:pPr>
            <a:r>
              <a:rPr lang="en-US" sz="2400" dirty="0"/>
              <a:t>Security has to do with controlling access to resources/ assets which can be any of software, data, computers, structures and/or personnel.</a:t>
            </a:r>
          </a:p>
          <a:p>
            <a:pPr>
              <a:buClrTx/>
            </a:pPr>
            <a:r>
              <a:rPr lang="en-US" sz="2400" dirty="0"/>
              <a:t>Over the years, as technology evolves, the need to secure such as become of concern.</a:t>
            </a:r>
          </a:p>
          <a:p>
            <a:pPr>
              <a:buClrTx/>
            </a:pPr>
            <a:r>
              <a:rPr lang="en-US" sz="2400" dirty="0"/>
              <a:t>Managing security processes (which is any of setup, testing, enforcement and updating of techniques and technologies) in an organization is the focus of this group of learning resource.</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graphicFrame>
        <p:nvGraphicFramePr>
          <p:cNvPr id="7" name="Table 6"/>
          <p:cNvGraphicFramePr>
            <a:graphicFrameLocks noGrp="1"/>
          </p:cNvGraphicFramePr>
          <p:nvPr/>
        </p:nvGraphicFramePr>
        <p:xfrm>
          <a:off x="1066800" y="990600"/>
          <a:ext cx="7924800" cy="3571240"/>
        </p:xfrm>
        <a:graphic>
          <a:graphicData uri="http://schemas.openxmlformats.org/drawingml/2006/table">
            <a:tbl>
              <a:tblPr firstRow="1" bandRow="1">
                <a:tableStyleId>{073A0DAA-6AF3-43AB-8588-CEC1D06C72B9}</a:tableStyleId>
              </a:tblPr>
              <a:tblGrid>
                <a:gridCol w="2743200">
                  <a:extLst>
                    <a:ext uri="{9D8B030D-6E8A-4147-A177-3AD203B41FA5}">
                      <a16:colId xmlns:a16="http://schemas.microsoft.com/office/drawing/2014/main" val="20000"/>
                    </a:ext>
                  </a:extLst>
                </a:gridCol>
                <a:gridCol w="5181600">
                  <a:extLst>
                    <a:ext uri="{9D8B030D-6E8A-4147-A177-3AD203B41FA5}">
                      <a16:colId xmlns:a16="http://schemas.microsoft.com/office/drawing/2014/main" val="20001"/>
                    </a:ext>
                  </a:extLst>
                </a:gridCol>
              </a:tblGrid>
              <a:tr h="370840">
                <a:tc>
                  <a:txBody>
                    <a:bodyPr/>
                    <a:lstStyle/>
                    <a:p>
                      <a:r>
                        <a:rPr lang="en-US" sz="1800" dirty="0"/>
                        <a:t>Policy</a:t>
                      </a:r>
                      <a:endParaRPr lang="en-US" dirty="0"/>
                    </a:p>
                  </a:txBody>
                  <a:tcPr/>
                </a:tc>
                <a:tc>
                  <a:txBody>
                    <a:bodyPr/>
                    <a:lstStyle/>
                    <a:p>
                      <a:r>
                        <a:rPr lang="en-US" sz="1800" dirty="0"/>
                        <a:t>Procedure</a:t>
                      </a:r>
                      <a:endParaRPr lang="en-US" dirty="0"/>
                    </a:p>
                  </a:txBody>
                  <a:tcPr/>
                </a:tc>
                <a:extLst>
                  <a:ext uri="{0D108BD9-81ED-4DB2-BD59-A6C34878D82A}">
                    <a16:rowId xmlns:a16="http://schemas.microsoft.com/office/drawing/2014/main" val="10000"/>
                  </a:ext>
                </a:extLst>
              </a:tr>
              <a:tr h="370840">
                <a:tc>
                  <a:txBody>
                    <a:bodyPr/>
                    <a:lstStyle/>
                    <a:p>
                      <a:endParaRPr lang="en-US"/>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 If guards cannot identify the “employee,” they will contact the employee’s supervisor, human resources, or security in an attempt to confirm the person’s identity. If the employee is not confirmed, they will be escorted out of the building by security.</a:t>
                      </a:r>
                    </a:p>
                  </a:txBody>
                  <a:tcPr/>
                </a:tc>
                <a:extLst>
                  <a:ext uri="{0D108BD9-81ED-4DB2-BD59-A6C34878D82A}">
                    <a16:rowId xmlns:a16="http://schemas.microsoft.com/office/drawing/2014/main" val="10001"/>
                  </a:ext>
                </a:extLst>
              </a:tr>
              <a:tr h="370840">
                <a:tc>
                  <a:txBody>
                    <a:bodyPr/>
                    <a:lstStyle/>
                    <a:p>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800" dirty="0"/>
                        <a:t>3. After the guard has acknowledged the identification, employees will swipe their ID badge against the door scanner to complete the authentication process and gain access to the complex.</a:t>
                      </a:r>
                    </a:p>
                  </a:txBody>
                  <a:tcPr/>
                </a:tc>
                <a:extLst>
                  <a:ext uri="{0D108BD9-81ED-4DB2-BD59-A6C34878D82A}">
                    <a16:rowId xmlns:a16="http://schemas.microsoft.com/office/drawing/2014/main" val="10002"/>
                  </a:ext>
                </a:extLst>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sz="2800" dirty="0"/>
              <a:t>Keep in mind that this is just a basic example; technical documentation specialists will tailor the wording to fit the feel of the organization. Plus, the procedure will be different depending on the size and resources of the organization and the type of authentication scheme used, which could be more or less complex. </a:t>
            </a:r>
          </a:p>
          <a:p>
            <a:r>
              <a:rPr lang="en-US" sz="2800" dirty="0"/>
              <a:t>However, the </a:t>
            </a:r>
            <a:r>
              <a:rPr lang="en-US" sz="2800" i="1" dirty="0"/>
              <a:t>policy </a:t>
            </a:r>
            <a:r>
              <a:rPr lang="en-US" sz="2800" dirty="0"/>
              <a:t>(which is fairly common) is written in such a way as to be open-ended, allowing for the </a:t>
            </a:r>
            <a:r>
              <a:rPr lang="en-US" sz="2800" i="1" dirty="0"/>
              <a:t>procedure </a:t>
            </a:r>
            <a:r>
              <a:rPr lang="en-US" sz="2800" dirty="0"/>
              <a:t>to change over time</a:t>
            </a:r>
            <a:r>
              <a:rPr lang="en-US" sz="2800" i="1" dirty="0"/>
              <a:t>.</a:t>
            </a:r>
            <a:endParaRPr lang="en-US" sz="2800"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sz="2400" b="1" dirty="0"/>
              <a:t>Policy Types: </a:t>
            </a:r>
            <a:r>
              <a:rPr lang="en-US" sz="2400" dirty="0"/>
              <a:t>We talk about many different policies as follows:</a:t>
            </a:r>
          </a:p>
          <a:p>
            <a:pPr lvl="1"/>
            <a:r>
              <a:rPr lang="en-US" sz="2400" b="1" dirty="0"/>
              <a:t>Data Sensitivity and Classification of Information </a:t>
            </a:r>
            <a:r>
              <a:rPr lang="en-US" sz="2400" dirty="0"/>
              <a:t>(ISO/IEC 27002:2005)</a:t>
            </a:r>
          </a:p>
          <a:p>
            <a:pPr lvl="1"/>
            <a:r>
              <a:rPr lang="en-US" sz="2400" b="1" dirty="0"/>
              <a:t>Personal Security Policies</a:t>
            </a:r>
            <a:endParaRPr lang="en-US" sz="2400" dirty="0"/>
          </a:p>
          <a:p>
            <a:pPr lvl="1"/>
            <a:endParaRPr lang="en-US" sz="2400" dirty="0"/>
          </a:p>
          <a:p>
            <a:pPr lvl="1"/>
            <a:endParaRPr lang="en-US" sz="2200"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1066800"/>
          </a:xfrm>
        </p:spPr>
        <p:txBody>
          <a:bodyPr>
            <a:noAutofit/>
          </a:bodyPr>
          <a:lstStyle/>
          <a:p>
            <a:r>
              <a:rPr lang="en-US" sz="4000" b="1" dirty="0"/>
              <a:t>Data Sensitivity and Classification of Information</a:t>
            </a:r>
          </a:p>
        </p:txBody>
      </p:sp>
      <p:sp>
        <p:nvSpPr>
          <p:cNvPr id="3" name="Content Placeholder 2"/>
          <p:cNvSpPr>
            <a:spLocks noGrp="1"/>
          </p:cNvSpPr>
          <p:nvPr>
            <p:ph idx="1"/>
          </p:nvPr>
        </p:nvSpPr>
        <p:spPr>
          <a:xfrm>
            <a:off x="1143000" y="1295400"/>
            <a:ext cx="7790688" cy="5257800"/>
          </a:xfrm>
        </p:spPr>
        <p:txBody>
          <a:bodyPr>
            <a:noAutofit/>
          </a:bodyPr>
          <a:lstStyle/>
          <a:p>
            <a:r>
              <a:rPr lang="en-US" sz="2400" dirty="0"/>
              <a:t>Sensitive data is information that can result in a loss of security, or loss of advantage to a company, if accessed by unauthorized persons. Often, information is broken down into two groups: </a:t>
            </a:r>
          </a:p>
          <a:p>
            <a:pPr lvl="1"/>
            <a:r>
              <a:rPr lang="en-US" sz="2400" b="1" dirty="0"/>
              <a:t>classified</a:t>
            </a:r>
            <a:r>
              <a:rPr lang="en-US" sz="2400" dirty="0"/>
              <a:t> (which requires some level of security clearance) and </a:t>
            </a:r>
          </a:p>
          <a:p>
            <a:pPr lvl="1"/>
            <a:r>
              <a:rPr lang="en-US" sz="2400" b="1" dirty="0"/>
              <a:t>non-classified.</a:t>
            </a:r>
          </a:p>
          <a:p>
            <a:r>
              <a:rPr lang="en-US" sz="2400" dirty="0"/>
              <a:t>ISO/IEC 27002:2005 (which revises the older ISO/IEC 17799:2005) is a security standard that among other things can aid companies in classifying their data. </a:t>
            </a:r>
          </a:p>
          <a:p>
            <a:endParaRPr lang="en-US" sz="2200" dirty="0"/>
          </a:p>
        </p:txBody>
      </p:sp>
    </p:spTree>
    <p:extLst>
      <p:ext uri="{BB962C8B-B14F-4D97-AF65-F5344CB8AC3E}">
        <p14:creationId xmlns:p14="http://schemas.microsoft.com/office/powerpoint/2010/main" val="102712715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1066800"/>
          </a:xfrm>
        </p:spPr>
        <p:txBody>
          <a:bodyPr>
            <a:noAutofit/>
          </a:bodyPr>
          <a:lstStyle/>
          <a:p>
            <a:r>
              <a:rPr lang="en-US" sz="4000" b="1" dirty="0"/>
              <a:t>Data Sensitivity and Classification of Information</a:t>
            </a:r>
          </a:p>
        </p:txBody>
      </p:sp>
      <p:sp>
        <p:nvSpPr>
          <p:cNvPr id="3" name="Content Placeholder 2"/>
          <p:cNvSpPr>
            <a:spLocks noGrp="1"/>
          </p:cNvSpPr>
          <p:nvPr>
            <p:ph idx="1"/>
          </p:nvPr>
        </p:nvSpPr>
        <p:spPr>
          <a:xfrm>
            <a:off x="1143000" y="1295400"/>
            <a:ext cx="7790688" cy="5257800"/>
          </a:xfrm>
        </p:spPr>
        <p:txBody>
          <a:bodyPr>
            <a:noAutofit/>
          </a:bodyPr>
          <a:lstStyle/>
          <a:p>
            <a:pPr>
              <a:buNone/>
            </a:pPr>
            <a:r>
              <a:rPr lang="en-US" sz="2400" dirty="0"/>
              <a:t>Data Sensitivity Classifications</a:t>
            </a:r>
          </a:p>
        </p:txBody>
      </p:sp>
      <p:graphicFrame>
        <p:nvGraphicFramePr>
          <p:cNvPr id="4" name="Table 3"/>
          <p:cNvGraphicFramePr>
            <a:graphicFrameLocks noGrp="1"/>
          </p:cNvGraphicFramePr>
          <p:nvPr/>
        </p:nvGraphicFramePr>
        <p:xfrm>
          <a:off x="1371600" y="1752600"/>
          <a:ext cx="7391400" cy="4815840"/>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4648200">
                  <a:extLst>
                    <a:ext uri="{9D8B030D-6E8A-4147-A177-3AD203B41FA5}">
                      <a16:colId xmlns:a16="http://schemas.microsoft.com/office/drawing/2014/main" val="20001"/>
                    </a:ext>
                  </a:extLst>
                </a:gridCol>
              </a:tblGrid>
              <a:tr h="370840">
                <a:tc>
                  <a:txBody>
                    <a:bodyPr/>
                    <a:lstStyle/>
                    <a:p>
                      <a:r>
                        <a:rPr lang="en-US" sz="2000" b="1" dirty="0">
                          <a:solidFill>
                            <a:sysClr val="windowText" lastClr="000000"/>
                          </a:solidFill>
                        </a:rPr>
                        <a:t>Class</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solidFill>
                            <a:sysClr val="windowText" lastClr="000000"/>
                          </a:solidFill>
                        </a:rPr>
                        <a:t>Description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r>
                        <a:rPr lang="en-US" sz="2000" dirty="0"/>
                        <a:t>Public information </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US" sz="2000" dirty="0"/>
                        <a:t>Information available to anyone.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r>
                        <a:rPr lang="en-US" sz="2000" dirty="0"/>
                        <a:t>Internal information </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Used internally by a company, but if it becomes public, no critical consequences result.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Confidential information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Information that can cause financial and operational loss to the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r>
                        <a:rPr lang="en-US" sz="2000" dirty="0"/>
                        <a:t>Secret information </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Data that should never become public and is critical to the company.</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r>
                        <a:rPr lang="en-US" sz="2000" dirty="0"/>
                        <a:t>Top secret information</a:t>
                      </a:r>
                      <a:endParaRPr lang="en-US" sz="2000" dirty="0">
                        <a:solidFill>
                          <a:sysClr val="windowText" lastClr="00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dirty="0"/>
                        <a:t>The highest sensitivity of data, few should have access, security clearance may be necessary. Information is broken into sections on a need-to-know basis.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4492618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1066800"/>
          </a:xfrm>
        </p:spPr>
        <p:txBody>
          <a:bodyPr>
            <a:noAutofit/>
          </a:bodyPr>
          <a:lstStyle/>
          <a:p>
            <a:r>
              <a:rPr lang="en-US" sz="4000" b="1" dirty="0"/>
              <a:t>Data Sensitivity and Classification of Information</a:t>
            </a:r>
          </a:p>
        </p:txBody>
      </p:sp>
      <p:sp>
        <p:nvSpPr>
          <p:cNvPr id="3" name="Content Placeholder 2"/>
          <p:cNvSpPr>
            <a:spLocks noGrp="1"/>
          </p:cNvSpPr>
          <p:nvPr>
            <p:ph idx="1"/>
          </p:nvPr>
        </p:nvSpPr>
        <p:spPr>
          <a:xfrm>
            <a:off x="1066800" y="1295400"/>
            <a:ext cx="7790688" cy="5257800"/>
          </a:xfrm>
        </p:spPr>
        <p:txBody>
          <a:bodyPr>
            <a:noAutofit/>
          </a:bodyPr>
          <a:lstStyle/>
          <a:p>
            <a:r>
              <a:rPr lang="en-US" sz="2400" dirty="0"/>
              <a:t>In the classification earlier mentioned, loss of public and internal information probably won’t affect the company very much.</a:t>
            </a:r>
          </a:p>
          <a:p>
            <a:r>
              <a:rPr lang="en-US" sz="2400" dirty="0"/>
              <a:t>However, unauthorized access, misuse, modification, or loss of confidential, secret, or top secret data can affect users’ privacy, trade secrets, financials, and the general security of the company.</a:t>
            </a:r>
          </a:p>
          <a:p>
            <a:r>
              <a:rPr lang="en-US" sz="2400" dirty="0"/>
              <a:t>By classifying data and enforcing policies that govern who has access to what information, a company can limit its exposure to security threats.</a:t>
            </a:r>
          </a:p>
          <a:p>
            <a:r>
              <a:rPr lang="en-US" sz="2400" dirty="0"/>
              <a:t>Many companies need to be in compliance with specific laws when it comes to the disclosure of information. </a:t>
            </a:r>
          </a:p>
        </p:txBody>
      </p:sp>
    </p:spTree>
    <p:extLst>
      <p:ext uri="{BB962C8B-B14F-4D97-AF65-F5344CB8AC3E}">
        <p14:creationId xmlns:p14="http://schemas.microsoft.com/office/powerpoint/2010/main" val="43906417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pPr lvl="1"/>
            <a:r>
              <a:rPr lang="en-US" sz="2400" b="1" dirty="0"/>
              <a:t>Personal Security Policies</a:t>
            </a:r>
            <a:endParaRPr lang="en-US" sz="2400" dirty="0"/>
          </a:p>
          <a:p>
            <a:pPr lvl="1"/>
            <a:endParaRPr lang="en-US" sz="2200" dirty="0"/>
          </a:p>
        </p:txBody>
      </p:sp>
      <p:grpSp>
        <p:nvGrpSpPr>
          <p:cNvPr id="3" name="Group 6"/>
          <p:cNvGrpSpPr/>
          <p:nvPr/>
        </p:nvGrpSpPr>
        <p:grpSpPr>
          <a:xfrm>
            <a:off x="1295400" y="1600200"/>
            <a:ext cx="7620000" cy="4953000"/>
            <a:chOff x="1295400" y="2209800"/>
            <a:chExt cx="7391400" cy="4267200"/>
          </a:xfrm>
        </p:grpSpPr>
        <p:pic>
          <p:nvPicPr>
            <p:cNvPr id="3074" name="Picture 2"/>
            <p:cNvPicPr>
              <a:picLocks noChangeAspect="1" noChangeArrowheads="1"/>
            </p:cNvPicPr>
            <p:nvPr/>
          </p:nvPicPr>
          <p:blipFill>
            <a:blip r:embed="rId2"/>
            <a:srcRect/>
            <a:stretch>
              <a:fillRect/>
            </a:stretch>
          </p:blipFill>
          <p:spPr bwMode="auto">
            <a:xfrm>
              <a:off x="1295400" y="2209800"/>
              <a:ext cx="7391400" cy="3352800"/>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a:srcRect t="25000"/>
            <a:stretch>
              <a:fillRect/>
            </a:stretch>
          </p:blipFill>
          <p:spPr bwMode="auto">
            <a:xfrm>
              <a:off x="1295400" y="5486400"/>
              <a:ext cx="7391400" cy="990600"/>
            </a:xfrm>
            <a:prstGeom prst="rect">
              <a:avLst/>
            </a:prstGeom>
            <a:noFill/>
            <a:ln w="9525">
              <a:noFill/>
              <a:miter lim="800000"/>
              <a:headEnd/>
              <a:tailEnd/>
            </a:ln>
            <a:effectLst/>
          </p:spPr>
        </p:pic>
      </p:gr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sz="2400" dirty="0"/>
              <a:t>An organization often has in-depth policies concerning vendors. Issues often occur because the level of agreement between an organization and the vendor was not clearly defined. </a:t>
            </a:r>
          </a:p>
          <a:p>
            <a:r>
              <a:rPr lang="en-US" sz="2400" dirty="0"/>
              <a:t>A proper </a:t>
            </a:r>
            <a:r>
              <a:rPr lang="en-US" sz="2400" i="1" dirty="0"/>
              <a:t>service level agreement (SLA) </a:t>
            </a:r>
            <a:r>
              <a:rPr lang="en-US" sz="2400" dirty="0"/>
              <a:t>that is analyzed by the organization carefully before signing can be helpful.</a:t>
            </a:r>
          </a:p>
          <a:p>
            <a:r>
              <a:rPr lang="en-US" sz="2400" dirty="0"/>
              <a:t> A basic service contract is usually not enough; a service contract with an SLA will have a section within it that formally and clearly defines exactly what a vendor is responsible for and what the organization is responsible for—a demarcation point so to speak. It might also define performance expectations and what the vendor will do if a failure of service occurs, timeframes for repair, backup plans, and so on.</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sz="2800" dirty="0"/>
              <a:t>To benefit the organization, these will usually be legally binding and not informal. Due to this, it would benefit the organization to scrutinize the SLA before signing, and an organization’s attorney should be involved in that process.</a:t>
            </a:r>
          </a:p>
          <a:p>
            <a:r>
              <a:rPr lang="en-US" sz="2800" dirty="0"/>
              <a:t>For instance, a company might use an ISP for its T3 connection. The customer will want to know what kind of fault-tolerant methods are on hand at the ISP and what kind of uptime they should expect, which should be monitored by a network admin.</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638"/>
            <a:ext cx="7714488" cy="715962"/>
          </a:xfrm>
        </p:spPr>
        <p:txBody>
          <a:bodyPr>
            <a:noAutofit/>
          </a:bodyPr>
          <a:lstStyle/>
          <a:p>
            <a:r>
              <a:rPr lang="en-US" sz="4000" b="1" dirty="0">
                <a:effectLst>
                  <a:outerShdw blurRad="38100" dist="38100" dir="2700000" algn="tl">
                    <a:srgbClr val="000000">
                      <a:alpha val="43137"/>
                    </a:srgbClr>
                  </a:outerShdw>
                </a:effectLst>
              </a:rPr>
              <a:t>Policies, Procedures and People</a:t>
            </a:r>
          </a:p>
        </p:txBody>
      </p:sp>
      <p:sp>
        <p:nvSpPr>
          <p:cNvPr id="5" name="Content Placeholder 4"/>
          <p:cNvSpPr>
            <a:spLocks noGrp="1"/>
          </p:cNvSpPr>
          <p:nvPr>
            <p:ph idx="1"/>
          </p:nvPr>
        </p:nvSpPr>
        <p:spPr>
          <a:xfrm>
            <a:off x="1143000" y="990600"/>
            <a:ext cx="7790688" cy="5638800"/>
          </a:xfrm>
        </p:spPr>
        <p:txBody>
          <a:bodyPr>
            <a:noAutofit/>
          </a:bodyPr>
          <a:lstStyle/>
          <a:p>
            <a:r>
              <a:rPr lang="en-US" dirty="0"/>
              <a:t>The SLA might have some sort of guarantee of measurable service that can be clearly defined. Perhaps a minimum level of service and a target level of service. Before signing an SLA such as this, it is recommended that an attorney, the IT director, and other organizational management review the document carefully and make sure that it covers all the points required by the organization.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r>
              <a:rPr lang="en-US" sz="4000" b="1" dirty="0">
                <a:effectLst>
                  <a:outerShdw blurRad="38100" dist="38100" dir="2700000" algn="tl">
                    <a:srgbClr val="000000">
                      <a:alpha val="43137"/>
                    </a:srgbClr>
                  </a:outerShdw>
                </a:effectLst>
              </a:rPr>
              <a:t>Introduction</a:t>
            </a:r>
          </a:p>
        </p:txBody>
      </p:sp>
      <p:sp>
        <p:nvSpPr>
          <p:cNvPr id="3" name="Content Placeholder 2"/>
          <p:cNvSpPr>
            <a:spLocks noGrp="1"/>
          </p:cNvSpPr>
          <p:nvPr>
            <p:ph idx="1"/>
          </p:nvPr>
        </p:nvSpPr>
        <p:spPr>
          <a:xfrm>
            <a:off x="1143000" y="1143000"/>
            <a:ext cx="7790688" cy="5486400"/>
          </a:xfrm>
        </p:spPr>
        <p:txBody>
          <a:bodyPr>
            <a:normAutofit/>
          </a:bodyPr>
          <a:lstStyle/>
          <a:p>
            <a:r>
              <a:rPr lang="en-US" sz="2800" dirty="0"/>
              <a:t>There is no such thing as “</a:t>
            </a:r>
            <a:r>
              <a:rPr lang="en-US" sz="2800" b="1" dirty="0"/>
              <a:t>complete or total security</a:t>
            </a:r>
            <a:r>
              <a:rPr lang="en-US" sz="2800" dirty="0"/>
              <a:t>”; any information system, website, data, computer or network is only as secure as it is designed, used or as secure as measures put in place to protect such  resource(s).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2066925"/>
            <a:ext cx="6400800" cy="904875"/>
          </a:xfrm>
        </p:spPr>
        <p:txBody>
          <a:bodyPr anchor="b">
            <a:normAutofit fontScale="90000"/>
          </a:bodyPr>
          <a:lstStyle/>
          <a:p>
            <a:r>
              <a:rPr lang="en-US" sz="4800" cap="none" dirty="0"/>
              <a:t>Part C: </a:t>
            </a:r>
            <a:r>
              <a:rPr lang="en-US" sz="4800" cap="none" dirty="0">
                <a:solidFill>
                  <a:srgbClr val="000000">
                    <a:satMod val="130000"/>
                  </a:srgbClr>
                </a:solidFill>
              </a:rPr>
              <a:t>Enforcing Security</a:t>
            </a:r>
            <a:endParaRPr lang="en-US" sz="4800" cap="none" dirty="0"/>
          </a:p>
        </p:txBody>
      </p:sp>
      <p:sp>
        <p:nvSpPr>
          <p:cNvPr id="5" name="Text Placeholder 4"/>
          <p:cNvSpPr>
            <a:spLocks noGrp="1"/>
          </p:cNvSpPr>
          <p:nvPr>
            <p:ph type="body" idx="1"/>
          </p:nvPr>
        </p:nvSpPr>
        <p:spPr>
          <a:xfrm>
            <a:off x="2514600" y="2895600"/>
            <a:ext cx="6400800" cy="2971800"/>
          </a:xfrm>
        </p:spPr>
        <p:txBody>
          <a:bodyPr anchor="t">
            <a:normAutofit/>
          </a:bodyPr>
          <a:lstStyle/>
          <a:p>
            <a:pPr marL="365760" lvl="0" indent="-283464">
              <a:lnSpc>
                <a:spcPct val="100000"/>
              </a:lnSpc>
              <a:spcBef>
                <a:spcPts val="600"/>
              </a:spcBef>
              <a:buClrTx/>
              <a:buFont typeface="Wingdings 2"/>
              <a:buChar char=""/>
            </a:pPr>
            <a:r>
              <a:rPr lang="en-US" sz="2400" dirty="0">
                <a:solidFill>
                  <a:prstClr val="black"/>
                </a:solidFill>
              </a:rPr>
              <a:t>Implementing Security Applications</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1143000" y="1066800"/>
            <a:ext cx="7790688" cy="5334000"/>
          </a:xfrm>
        </p:spPr>
        <p:txBody>
          <a:bodyPr>
            <a:noAutofit/>
          </a:bodyPr>
          <a:lstStyle/>
          <a:p>
            <a:r>
              <a:rPr lang="en-US" sz="2400" b="1" dirty="0"/>
              <a:t>Personal Software Firewalls: </a:t>
            </a:r>
            <a:r>
              <a:rPr lang="en-US" sz="2400" dirty="0"/>
              <a:t>Personal firewalls are applications that protect an individual computer from unwanted network/ Internet traffic. They do so by way of a set of rules and policies.</a:t>
            </a:r>
          </a:p>
          <a:p>
            <a:r>
              <a:rPr lang="en-US" sz="2400" dirty="0"/>
              <a:t>Some personal firewalls prompt the user for permission to enable particular applications to access the Internet. </a:t>
            </a:r>
          </a:p>
          <a:p>
            <a:r>
              <a:rPr lang="en-US" sz="2400" dirty="0"/>
              <a:t>In addition, some personal firewalls now also have the capability to detect intrusions to a computer and block that intrusion; this is a basic form of a HIDS that we talk more about in the next few slides.</a:t>
            </a:r>
          </a:p>
          <a:p>
            <a:r>
              <a:rPr lang="en-US" sz="2400" dirty="0"/>
              <a:t>Examples of software-based personal firewalls include the following:</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838200" y="1066800"/>
            <a:ext cx="8095488" cy="5334000"/>
          </a:xfrm>
        </p:spPr>
        <p:txBody>
          <a:bodyPr>
            <a:noAutofit/>
          </a:bodyPr>
          <a:lstStyle/>
          <a:p>
            <a:pPr lvl="1"/>
            <a:r>
              <a:rPr lang="en-US" sz="2400" b="1" dirty="0"/>
              <a:t>Windows Firewall:</a:t>
            </a:r>
            <a:r>
              <a:rPr lang="en-US" sz="2400" dirty="0"/>
              <a:t> Built in to Windows, the basic version is accessible from the Control Panel in Windows 7/Vista and later and from the network adapter’s Properties window in older versions of Windows (XP and 2000).</a:t>
            </a:r>
          </a:p>
          <a:p>
            <a:pPr lvl="1"/>
            <a:r>
              <a:rPr lang="en-US" sz="2400" dirty="0"/>
              <a:t>The advanced version, the Windows Firewall with Advanced Security, can be accessed (for example, in Windows 7) by navigating to </a:t>
            </a:r>
            <a:r>
              <a:rPr lang="en-US" sz="2400" b="1" dirty="0"/>
              <a:t>Start &gt; All Programs &gt;Administrative Tools &gt; Windows Firewall with Advanced Security</a:t>
            </a:r>
            <a:r>
              <a:rPr lang="en-US" sz="2400" dirty="0"/>
              <a:t>.</a:t>
            </a:r>
          </a:p>
          <a:p>
            <a:pPr lvl="1"/>
            <a:r>
              <a:rPr lang="en-US" sz="2400" dirty="0"/>
              <a:t>This advanced version enables a user to complete more in-depth configurations such as custom rules.</a:t>
            </a:r>
          </a:p>
          <a:p>
            <a:pPr lvl="1"/>
            <a:r>
              <a:rPr lang="en-US" sz="2400" dirty="0"/>
              <a:t>■ </a:t>
            </a:r>
            <a:r>
              <a:rPr lang="en-US" sz="2400" b="1" dirty="0" err="1"/>
              <a:t>ipfirewall</a:t>
            </a:r>
            <a:r>
              <a:rPr lang="en-US" sz="2400" b="1" dirty="0"/>
              <a:t>:</a:t>
            </a:r>
            <a:r>
              <a:rPr lang="en-US" sz="2400" dirty="0"/>
              <a:t> Built in to Mac OS and some versions of FreeBSD.</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990600" y="990600"/>
            <a:ext cx="7943088" cy="5334000"/>
          </a:xfrm>
        </p:spPr>
        <p:txBody>
          <a:bodyPr>
            <a:noAutofit/>
          </a:bodyPr>
          <a:lstStyle/>
          <a:p>
            <a:pPr lvl="1"/>
            <a:r>
              <a:rPr lang="en-US" sz="2400" b="1" dirty="0" err="1"/>
              <a:t>ZoneAlarm</a:t>
            </a:r>
            <a:r>
              <a:rPr lang="en-US" sz="2400" b="1" dirty="0"/>
              <a:t>:</a:t>
            </a:r>
            <a:r>
              <a:rPr lang="en-US" sz="2400" dirty="0"/>
              <a:t> Originally a free product that is still available (see the following link), this was purchased by Check Point and is now also offered as part of a suite of security applications. Go to </a:t>
            </a:r>
            <a:r>
              <a:rPr lang="en-US" sz="2400" b="1" dirty="0"/>
              <a:t>www.zonealarm.com/security/en-us/zonealarm-pc-security-free-firewall.htm</a:t>
            </a:r>
          </a:p>
          <a:p>
            <a:r>
              <a:rPr lang="en-US" sz="2800" dirty="0"/>
              <a:t>Antivirus application suites, such as </a:t>
            </a:r>
            <a:r>
              <a:rPr lang="en-US" sz="2800" dirty="0" err="1"/>
              <a:t>Avast</a:t>
            </a:r>
            <a:r>
              <a:rPr lang="en-US" sz="2800" dirty="0"/>
              <a:t>! Internet Security, Norton 360, McAfee Total Protection, </a:t>
            </a:r>
            <a:r>
              <a:rPr lang="en-US" sz="2800" dirty="0" err="1"/>
              <a:t>Kaspersky</a:t>
            </a:r>
            <a:r>
              <a:rPr lang="en-US" sz="2800" dirty="0"/>
              <a:t> Internet Security, and so on, include personal firewalls as well. This has become a common trend over the past few years, and you can expect to see personal firewall applications built in to most antivirus application suites in the future.</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762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896112" y="762000"/>
            <a:ext cx="8247888" cy="5334000"/>
          </a:xfrm>
        </p:spPr>
        <p:txBody>
          <a:bodyPr>
            <a:noAutofit/>
          </a:bodyPr>
          <a:lstStyle/>
          <a:p>
            <a:r>
              <a:rPr lang="en-US" sz="2800" dirty="0"/>
              <a:t>Antivirus application suites, such as </a:t>
            </a:r>
            <a:r>
              <a:rPr lang="en-US" sz="2800" dirty="0" err="1"/>
              <a:t>Avast</a:t>
            </a:r>
            <a:r>
              <a:rPr lang="en-US" sz="2800" dirty="0"/>
              <a:t>! Internet Security, Norton 360, McAfee Total Protection, </a:t>
            </a:r>
            <a:r>
              <a:rPr lang="en-US" sz="2800" dirty="0" err="1"/>
              <a:t>Kaspersky</a:t>
            </a:r>
            <a:r>
              <a:rPr lang="en-US" sz="2800" dirty="0"/>
              <a:t> Internet Security, and so on, include personal firewalls as well. This has become a common trend over the past few years, and you can expect to see personal firewall applications built in to most antivirus application suites in the future.</a:t>
            </a:r>
          </a:p>
          <a:p>
            <a:r>
              <a:rPr lang="en-US" sz="2800" dirty="0"/>
              <a:t>Because they are software, and because of the ever-increasing level of Internet attacks, personal firewalls should be updated often, and in many cases it is preferable to have them auto-update, although this depends on your organization’s policies.</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838200" y="1066800"/>
            <a:ext cx="8095488" cy="5334000"/>
          </a:xfrm>
        </p:spPr>
        <p:txBody>
          <a:bodyPr>
            <a:noAutofit/>
          </a:bodyPr>
          <a:lstStyle/>
          <a:p>
            <a:r>
              <a:rPr lang="en-US" sz="2800" dirty="0"/>
              <a:t>A personal firewall is software, and as such, it can utilize some of the computer’s resources i.e. CPU power and RAM, sometimes to the point of crashing the computer; in some cases this was because of the resources used by the firewall.</a:t>
            </a:r>
          </a:p>
          <a:p>
            <a:r>
              <a:rPr lang="en-US" sz="2800" dirty="0"/>
              <a:t>So a smart systems administrator selects an application suite that has a small footprint.</a:t>
            </a:r>
          </a:p>
          <a:p>
            <a:r>
              <a:rPr lang="en-US" sz="2800" dirty="0"/>
              <a:t>As alternative some organizations opt not to use personal firewalls on client computers and instead focus more on the network-based firewalls and other security precautions.</a:t>
            </a:r>
          </a:p>
          <a:p>
            <a:r>
              <a:rPr lang="en-US" sz="2800" dirty="0"/>
              <a:t>This can vary but should be carefully analyzed before a decision is made</a:t>
            </a:r>
            <a:r>
              <a:rPr lang="en-US" sz="2800" b="1" dirty="0"/>
              <a:t>.</a:t>
            </a:r>
            <a:endParaRPr lang="en-US" sz="2800" dirty="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1143000" y="914400"/>
            <a:ext cx="7790688" cy="5334000"/>
          </a:xfrm>
        </p:spPr>
        <p:txBody>
          <a:bodyPr>
            <a:noAutofit/>
          </a:bodyPr>
          <a:lstStyle/>
          <a:p>
            <a:r>
              <a:rPr lang="en-US" sz="2400" b="1" dirty="0"/>
              <a:t>Intrusion Detection Systems: </a:t>
            </a:r>
            <a:r>
              <a:rPr lang="en-US" sz="2400" dirty="0"/>
              <a:t>An intrusion detection systems (IDS) is used to monitor an individual computer system or a network, or portion of a network and analyze data that passes through to identify incidents, attacks, and so forth.</a:t>
            </a:r>
          </a:p>
          <a:p>
            <a:r>
              <a:rPr lang="en-US" sz="2400" dirty="0"/>
              <a:t>Two types of IDSs are:</a:t>
            </a:r>
          </a:p>
          <a:p>
            <a:pPr lvl="1"/>
            <a:r>
              <a:rPr lang="en-US" sz="2200" b="1" dirty="0"/>
              <a:t>Host-based intrusion detection system (HIDS): </a:t>
            </a:r>
            <a:r>
              <a:rPr lang="en-US" sz="2200" dirty="0"/>
              <a:t>Loaded on an individual computer, it analyzes and monitors what happens inside that computer, for example, if any changes have been made to file integrity. </a:t>
            </a:r>
          </a:p>
          <a:p>
            <a:pPr lvl="1"/>
            <a:r>
              <a:rPr lang="en-US" sz="2200" dirty="0"/>
              <a:t>A HIDS is installed directly within an operating system, so it is not considered to be an “inline” device, unlike other network-based IDS solutions. </a:t>
            </a:r>
          </a:p>
          <a:p>
            <a:pPr lvl="1"/>
            <a:r>
              <a:rPr lang="en-US" sz="2200" dirty="0"/>
              <a:t>One of the advantages of using a HIDS is that it can interpret encrypted traffic. </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762000" y="838200"/>
            <a:ext cx="8171688" cy="5486400"/>
          </a:xfrm>
        </p:spPr>
        <p:txBody>
          <a:bodyPr>
            <a:noAutofit/>
          </a:bodyPr>
          <a:lstStyle/>
          <a:p>
            <a:pPr lvl="1"/>
            <a:r>
              <a:rPr lang="en-US" sz="2400" dirty="0"/>
              <a:t>Disadvantages include price and resource-intensive, and by default the HIDS object database is stored locally; if something happens to the computer the database will be unavailable. A couple examples of HIDS applications include the following:</a:t>
            </a:r>
          </a:p>
          <a:p>
            <a:pPr lvl="1"/>
            <a:r>
              <a:rPr lang="en-US" sz="2400" b="1" dirty="0"/>
              <a:t>Trend Micro OSSEC (www.ossec.net): </a:t>
            </a:r>
            <a:r>
              <a:rPr lang="en-US" sz="2400" dirty="0"/>
              <a:t>A free solution with versions for Windows, Mac, Linux, and UNIX</a:t>
            </a:r>
          </a:p>
          <a:p>
            <a:pPr lvl="1"/>
            <a:r>
              <a:rPr lang="en-US" sz="2400" b="1" dirty="0" err="1"/>
              <a:t>Verisys</a:t>
            </a:r>
            <a:r>
              <a:rPr lang="en-US" sz="2400" b="1" dirty="0"/>
              <a:t> </a:t>
            </a:r>
            <a:r>
              <a:rPr lang="en-US" sz="2400" dirty="0"/>
              <a:t>(www.ionx.co.uk/products/verisys): A commercial HIDS solution for Windows.</a:t>
            </a:r>
          </a:p>
          <a:p>
            <a:pPr lvl="1"/>
            <a:r>
              <a:rPr lang="en-US" sz="2400" b="1" dirty="0"/>
              <a:t>Network intrusion detection system (NIDS):</a:t>
            </a:r>
            <a:r>
              <a:rPr lang="en-US" sz="2400" dirty="0"/>
              <a:t> Can be loaded on the computer, or can be a standalone appliance, but it checks all the packets that pass through the network interfaces, enabling it to “see” more than just one computer; because of this, a NIDS is considered to be an “inline” device. </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1143000" y="838200"/>
            <a:ext cx="7790688" cy="5486400"/>
          </a:xfrm>
        </p:spPr>
        <p:txBody>
          <a:bodyPr>
            <a:noAutofit/>
          </a:bodyPr>
          <a:lstStyle/>
          <a:p>
            <a:pPr lvl="1"/>
            <a:r>
              <a:rPr lang="en-US" dirty="0"/>
              <a:t>Advantages include the fact that it is less expensive and less resource intensive, and an entire network can be scanned for malicious activity as opposed to just one computer. </a:t>
            </a:r>
          </a:p>
          <a:p>
            <a:pPr lvl="1"/>
            <a:r>
              <a:rPr lang="en-US" dirty="0"/>
              <a:t>Of course, the disadvantage is that a NIDS cannot monitor for things that happen within an operating system.</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152400"/>
            <a:ext cx="7790688" cy="838200"/>
          </a:xfrm>
        </p:spPr>
        <p:txBody>
          <a:bodyPr>
            <a:noAutofit/>
          </a:bodyPr>
          <a:lstStyle/>
          <a:p>
            <a:r>
              <a:rPr lang="en-US" sz="4000" b="1" dirty="0">
                <a:effectLst>
                  <a:outerShdw blurRad="38100" dist="38100" dir="2700000" algn="tl">
                    <a:srgbClr val="000000">
                      <a:alpha val="43137"/>
                    </a:srgbClr>
                  </a:outerShdw>
                </a:effectLst>
              </a:rPr>
              <a:t>Implementing Security Applications</a:t>
            </a:r>
          </a:p>
        </p:txBody>
      </p:sp>
      <p:sp>
        <p:nvSpPr>
          <p:cNvPr id="3" name="Content Placeholder 2"/>
          <p:cNvSpPr>
            <a:spLocks noGrp="1"/>
          </p:cNvSpPr>
          <p:nvPr>
            <p:ph idx="1"/>
          </p:nvPr>
        </p:nvSpPr>
        <p:spPr>
          <a:xfrm>
            <a:off x="1143000" y="914400"/>
            <a:ext cx="7790688" cy="5334000"/>
          </a:xfrm>
        </p:spPr>
        <p:txBody>
          <a:bodyPr>
            <a:noAutofit/>
          </a:bodyPr>
          <a:lstStyle/>
          <a:p>
            <a:r>
              <a:rPr lang="en-US" sz="2400" b="1" dirty="0"/>
              <a:t>Intrusion Prevention Systems (IPS):</a:t>
            </a:r>
            <a:r>
              <a:rPr lang="en-US" sz="2400" dirty="0"/>
              <a:t> Over time, the need for prevention has become more desirable, and so </a:t>
            </a:r>
            <a:r>
              <a:rPr lang="en-US" sz="2400" i="1" dirty="0"/>
              <a:t>intrusion prevention systems (IPS) </a:t>
            </a:r>
            <a:r>
              <a:rPr lang="en-US" sz="2400" dirty="0"/>
              <a:t>and intrusion detection and prevention systems (IDPS) were developed. These not only detect incidents and attacks, but also attempt to prevent them from doing any real damage to the computer or to the network.</a:t>
            </a:r>
          </a:p>
          <a:p>
            <a:r>
              <a:rPr lang="en-US" sz="2400" dirty="0"/>
              <a:t>Typical companies such as McAfee and Norton offer host-based intrusion prevention systems. There are also downloadable implementations for Linux that prevent malicious code from executing such as Security-Enhanced Linux (</a:t>
            </a:r>
            <a:r>
              <a:rPr lang="en-US" sz="2400" dirty="0" err="1"/>
              <a:t>SELinux</a:t>
            </a:r>
            <a:r>
              <a:rPr lang="en-US" sz="2400" dirty="0"/>
              <a:t>). It is a set of kernel modifications originally developed by the NSA but was released to the open source community for download.</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74638"/>
            <a:ext cx="7790688" cy="792162"/>
          </a:xfrm>
        </p:spPr>
        <p:txBody>
          <a:bodyPr>
            <a:normAutofit/>
          </a:bodyPr>
          <a:lstStyle/>
          <a:p>
            <a:r>
              <a:rPr lang="en-US" sz="4000" b="1" dirty="0">
                <a:effectLst>
                  <a:outerShdw blurRad="38100" dist="38100" dir="2700000" algn="tl">
                    <a:srgbClr val="000000">
                      <a:alpha val="43137"/>
                    </a:srgbClr>
                  </a:outerShdw>
                </a:effectLst>
              </a:rPr>
              <a:t>Foundations of Security</a:t>
            </a:r>
          </a:p>
        </p:txBody>
      </p:sp>
      <p:sp>
        <p:nvSpPr>
          <p:cNvPr id="3" name="Content Placeholder 2"/>
          <p:cNvSpPr>
            <a:spLocks noGrp="1"/>
          </p:cNvSpPr>
          <p:nvPr>
            <p:ph idx="1"/>
          </p:nvPr>
        </p:nvSpPr>
        <p:spPr>
          <a:xfrm>
            <a:off x="1143000" y="1143000"/>
            <a:ext cx="7790688" cy="5486400"/>
          </a:xfrm>
        </p:spPr>
        <p:txBody>
          <a:bodyPr>
            <a:noAutofit/>
          </a:bodyPr>
          <a:lstStyle/>
          <a:p>
            <a:pPr>
              <a:buClrTx/>
            </a:pPr>
            <a:r>
              <a:rPr lang="en-US" sz="2400" dirty="0"/>
              <a:t>One key fact to note about security is that ‘nothing (computers, networks, software and personnel alike) is completely secure.’ Total security is a myth.</a:t>
            </a:r>
          </a:p>
          <a:p>
            <a:pPr>
              <a:buClrTx/>
            </a:pPr>
            <a:r>
              <a:rPr lang="en-US" sz="2400" dirty="0"/>
              <a:t>Having taken note of this, IT professionals &amp; Security administrators rely on three key principles to protect organizations’ hardware, software, data and communications thus:</a:t>
            </a:r>
          </a:p>
          <a:p>
            <a:pPr lvl="1">
              <a:buClrTx/>
            </a:pPr>
            <a:r>
              <a:rPr lang="en-US" sz="2200" dirty="0"/>
              <a:t>Confidentiality</a:t>
            </a:r>
          </a:p>
          <a:p>
            <a:pPr lvl="1">
              <a:buClrTx/>
            </a:pPr>
            <a:r>
              <a:rPr lang="en-US" sz="2200" dirty="0"/>
              <a:t>Integrity</a:t>
            </a:r>
          </a:p>
          <a:p>
            <a:pPr lvl="1">
              <a:buClrTx/>
            </a:pPr>
            <a:r>
              <a:rPr lang="en-US" sz="2200" dirty="0"/>
              <a:t>Availability</a:t>
            </a:r>
          </a:p>
          <a:p>
            <a:pPr>
              <a:buClrTx/>
            </a:pPr>
            <a:r>
              <a:rPr lang="en-US" sz="2400" dirty="0"/>
              <a:t>These three principles should be applied whenever dealing with the security of hardware, software, or communications. They should be foremost in the mind of a security administrator.</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514600" y="1600200"/>
            <a:ext cx="6400800" cy="1371601"/>
          </a:xfrm>
        </p:spPr>
        <p:txBody>
          <a:bodyPr anchor="ctr">
            <a:normAutofit/>
          </a:bodyPr>
          <a:lstStyle/>
          <a:p>
            <a:r>
              <a:rPr lang="en-US" sz="4800" cap="none" dirty="0"/>
              <a:t>Part D: </a:t>
            </a:r>
            <a:r>
              <a:rPr lang="en-US" sz="4800" cap="none" dirty="0">
                <a:solidFill>
                  <a:srgbClr val="000000">
                    <a:satMod val="130000"/>
                  </a:srgbClr>
                </a:solidFill>
              </a:rPr>
              <a:t>Ensuring Business Continuity</a:t>
            </a:r>
            <a:endParaRPr lang="en-US" sz="4800" cap="none" dirty="0"/>
          </a:p>
        </p:txBody>
      </p:sp>
      <p:sp>
        <p:nvSpPr>
          <p:cNvPr id="5" name="Text Placeholder 4"/>
          <p:cNvSpPr>
            <a:spLocks noGrp="1"/>
          </p:cNvSpPr>
          <p:nvPr>
            <p:ph type="body" idx="1"/>
          </p:nvPr>
        </p:nvSpPr>
        <p:spPr>
          <a:xfrm>
            <a:off x="2514600" y="2819400"/>
            <a:ext cx="6400800" cy="3048000"/>
          </a:xfrm>
        </p:spPr>
        <p:txBody>
          <a:bodyPr anchor="t">
            <a:normAutofit/>
          </a:bodyPr>
          <a:lstStyle/>
          <a:p>
            <a:pPr marL="365760" lvl="0" indent="-283464">
              <a:lnSpc>
                <a:spcPct val="100000"/>
              </a:lnSpc>
              <a:spcBef>
                <a:spcPts val="600"/>
              </a:spcBef>
              <a:buClrTx/>
              <a:buFont typeface="Wingdings 2"/>
              <a:buChar char=""/>
            </a:pPr>
            <a:r>
              <a:rPr lang="en-US" sz="2400" dirty="0">
                <a:solidFill>
                  <a:prstClr val="black"/>
                </a:solidFill>
              </a:rPr>
              <a:t>Contingency and Disaster Recovery</a:t>
            </a:r>
          </a:p>
          <a:p>
            <a:pPr marL="365760" lvl="0" indent="-283464">
              <a:lnSpc>
                <a:spcPct val="100000"/>
              </a:lnSpc>
              <a:spcBef>
                <a:spcPts val="600"/>
              </a:spcBef>
              <a:buClrTx/>
              <a:buFont typeface="Wingdings 2"/>
              <a:buChar char=""/>
            </a:pPr>
            <a:r>
              <a:rPr lang="en-US" sz="2400" dirty="0">
                <a:solidFill>
                  <a:prstClr val="black"/>
                </a:solidFill>
              </a:rPr>
              <a:t>Incidence Response and Reporting</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838200" y="1066800"/>
            <a:ext cx="8095488" cy="5562600"/>
          </a:xfrm>
        </p:spPr>
        <p:txBody>
          <a:bodyPr>
            <a:noAutofit/>
          </a:bodyPr>
          <a:lstStyle/>
          <a:p>
            <a:r>
              <a:rPr lang="en-US" sz="2800" b="1" dirty="0"/>
              <a:t>Disaster recovery (DR): </a:t>
            </a:r>
            <a:r>
              <a:rPr lang="en-US" sz="2800" dirty="0"/>
              <a:t>is the process, policies and procedures that are related to preparing for recovery or continuation of technology infrastructure which are vital to an organization after a natural or human induced disaster.</a:t>
            </a:r>
          </a:p>
          <a:p>
            <a:r>
              <a:rPr lang="en-US" sz="2800" dirty="0"/>
              <a:t>Disaster recovery focuses on the IT or technology systems that support business functions, as opposed to </a:t>
            </a:r>
            <a:r>
              <a:rPr lang="en-US" sz="2800" i="1" dirty="0"/>
              <a:t>business continuity</a:t>
            </a:r>
            <a:r>
              <a:rPr lang="en-US" sz="2800" dirty="0"/>
              <a:t>, which involves planning for keeping all aspects of a business functioning in the midst of disruptive events.</a:t>
            </a:r>
          </a:p>
          <a:p>
            <a:r>
              <a:rPr lang="en-US" sz="2800" dirty="0"/>
              <a:t>Disaster recovery is a subset of business continuity.</a:t>
            </a:r>
          </a:p>
        </p:txBody>
      </p:sp>
    </p:spTree>
    <p:extLst>
      <p:ext uri="{BB962C8B-B14F-4D97-AF65-F5344CB8AC3E}">
        <p14:creationId xmlns:p14="http://schemas.microsoft.com/office/powerpoint/2010/main" val="37333805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143000" y="1066800"/>
            <a:ext cx="7790688" cy="5562600"/>
          </a:xfrm>
        </p:spPr>
        <p:txBody>
          <a:bodyPr>
            <a:noAutofit/>
          </a:bodyPr>
          <a:lstStyle/>
          <a:p>
            <a:r>
              <a:rPr lang="en-US" sz="2800" b="1" dirty="0"/>
              <a:t>Classification of disasters: </a:t>
            </a:r>
            <a:r>
              <a:rPr lang="en-US" sz="2800" dirty="0"/>
              <a:t>Disasters can be classified into two broad categories.</a:t>
            </a:r>
          </a:p>
          <a:p>
            <a:pPr lvl="1"/>
            <a:r>
              <a:rPr lang="en-US" sz="2400" dirty="0"/>
              <a:t>The first is natural disasters such as floods, hurricanes, tornadoes or earthquakes. While preventing a natural disaster is very difficult, measures such as good planning which includes mitigation measures can help reduce or avoid losses. </a:t>
            </a:r>
          </a:p>
          <a:p>
            <a:pPr lvl="1"/>
            <a:r>
              <a:rPr lang="en-US" sz="2400" dirty="0"/>
              <a:t>The second category is man made disasters. These include hazardous material spills, infrastructure failure, or bio-terrorism. In these instances surveillance and mitigation planning are invaluable towards avoiding or lessening losses from these events.</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143000" y="1066800"/>
            <a:ext cx="7790688" cy="5562600"/>
          </a:xfrm>
        </p:spPr>
        <p:txBody>
          <a:bodyPr>
            <a:noAutofit/>
          </a:bodyPr>
          <a:lstStyle/>
          <a:p>
            <a:r>
              <a:rPr lang="en-US" sz="2400" b="1" dirty="0"/>
              <a:t>Importance of Disaster </a:t>
            </a:r>
            <a:r>
              <a:rPr lang="en-US" sz="2400" b="1" dirty="0" err="1"/>
              <a:t>Reovery</a:t>
            </a:r>
            <a:r>
              <a:rPr lang="en-US" sz="2400" b="1" dirty="0"/>
              <a:t> Planning: </a:t>
            </a:r>
            <a:r>
              <a:rPr lang="en-US" sz="2400" dirty="0"/>
              <a:t>Recent research supports the idea that implementing a more holistic pre-disaster planning approach is more cost-effective in the long run.</a:t>
            </a:r>
          </a:p>
          <a:p>
            <a:r>
              <a:rPr lang="en-US" sz="2400" dirty="0"/>
              <a:t>Every NGN 1 spent on hazard mitigation(such as a disaster recovery plan) saves society NGN 4 in response and recovery costs.</a:t>
            </a:r>
          </a:p>
          <a:p>
            <a:r>
              <a:rPr lang="en-US" sz="2400" dirty="0"/>
              <a:t>As IT systems have become increasingly critical to the smooth operation of a company, and arguably the economy as a whole, the importance of ensuring the continued operation of those systems, and their rapid recovery, has increased. For example, of companies that had a major loss of business data, 43% never reopen and 29% close within two years.</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143000" y="1066800"/>
            <a:ext cx="7790688" cy="5562600"/>
          </a:xfrm>
        </p:spPr>
        <p:txBody>
          <a:bodyPr>
            <a:noAutofit/>
          </a:bodyPr>
          <a:lstStyle/>
          <a:p>
            <a:r>
              <a:rPr lang="en-US" sz="2400" dirty="0"/>
              <a:t>As a result, preparation for continuation or recovery of systems needs to be taken very seriously. This involves a significant investment of time and money with the aim of ensuring minimal losses in the event of a disruptive event.</a:t>
            </a:r>
          </a:p>
          <a:p>
            <a:r>
              <a:rPr lang="en-US" sz="2400" b="1" dirty="0"/>
              <a:t>Control Measures: </a:t>
            </a:r>
            <a:r>
              <a:rPr lang="en-US" sz="2400" dirty="0"/>
              <a:t>Control measures are steps or mechanisms that can reduce or eliminate various threats for organizations. Different types of measures can be Importance of disaster recovery planning included in disaster recovery plan (DRP).</a:t>
            </a:r>
          </a:p>
          <a:p>
            <a:r>
              <a:rPr lang="en-US" sz="2400" dirty="0"/>
              <a:t>Disaster recovery planning is a subset of a larger process known as business continuity planning and includes planning for resumption of applications, data, hardware, electronic communications (such as networking) and other IT infrastructure.</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143000" y="1066800"/>
            <a:ext cx="7790688" cy="5562600"/>
          </a:xfrm>
        </p:spPr>
        <p:txBody>
          <a:bodyPr>
            <a:noAutofit/>
          </a:bodyPr>
          <a:lstStyle/>
          <a:p>
            <a:r>
              <a:rPr lang="en-US" sz="2400" dirty="0"/>
              <a:t>A </a:t>
            </a:r>
            <a:r>
              <a:rPr lang="en-US" sz="2400" i="1" dirty="0"/>
              <a:t>business continuity plan </a:t>
            </a:r>
            <a:r>
              <a:rPr lang="en-US" sz="2400" dirty="0"/>
              <a:t>(BCP) includes planning for non-IT related aspects such as key personnel, facilities, crisis communication and reputation protection, and should refer to the disaster recovery plan (DRP) for IT related infrastructure recovery/ continuity.</a:t>
            </a:r>
          </a:p>
          <a:p>
            <a:r>
              <a:rPr lang="en-US" sz="2400" dirty="0"/>
              <a:t>IT disaster recovery control measures can be classified into the following three types:</a:t>
            </a:r>
          </a:p>
          <a:p>
            <a:pPr lvl="1"/>
            <a:r>
              <a:rPr lang="en-US" sz="2200" b="1" dirty="0"/>
              <a:t>Preventive Measures </a:t>
            </a:r>
            <a:r>
              <a:rPr lang="en-US" sz="2200" dirty="0"/>
              <a:t>- Controls aimed at preventing an event from occurring.</a:t>
            </a:r>
          </a:p>
          <a:p>
            <a:pPr lvl="1"/>
            <a:r>
              <a:rPr lang="en-US" sz="2200" b="1" dirty="0"/>
              <a:t>Detective Measures </a:t>
            </a:r>
            <a:r>
              <a:rPr lang="en-US" sz="2200" dirty="0"/>
              <a:t>- Controls aimed at detecting or discovering unwanted events.</a:t>
            </a:r>
          </a:p>
          <a:p>
            <a:pPr lvl="1"/>
            <a:r>
              <a:rPr lang="en-US" sz="2200" b="1" dirty="0"/>
              <a:t>Corrective Measures </a:t>
            </a:r>
            <a:r>
              <a:rPr lang="en-US" sz="2200" dirty="0"/>
              <a:t>- Controls aimed at correcting or restoring the system after a disaster or an event.</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143000" y="1066800"/>
            <a:ext cx="7790688" cy="5562600"/>
          </a:xfrm>
        </p:spPr>
        <p:txBody>
          <a:bodyPr>
            <a:noAutofit/>
          </a:bodyPr>
          <a:lstStyle/>
          <a:p>
            <a:r>
              <a:rPr lang="en-US" sz="2400" dirty="0"/>
              <a:t>Good disaster recovery plan measures dictate that these three types of controls be documented and tested regularly.</a:t>
            </a:r>
          </a:p>
          <a:p>
            <a:r>
              <a:rPr lang="en-US" sz="2400" b="1" dirty="0"/>
              <a:t>Strategies: </a:t>
            </a:r>
            <a:r>
              <a:rPr lang="en-US" sz="2400" dirty="0"/>
              <a:t>Prior to selecting a disaster recovery strategy, a disaster recovery planner first refers to their organization's business continuity plan which should indicate the key metrics of recovery point objective (RPO) and recovery time objective (RTO) for various business processes (such as the process to run payroll, generate an order, etc.). The metrics specified for the business processes are then mapped to the underlying IT systems and infrastructure that support those processes.</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066800" y="914400"/>
            <a:ext cx="7924800" cy="5562600"/>
          </a:xfrm>
        </p:spPr>
        <p:txBody>
          <a:bodyPr>
            <a:noAutofit/>
          </a:bodyPr>
          <a:lstStyle/>
          <a:p>
            <a:r>
              <a:rPr lang="en-US" sz="2400" dirty="0"/>
              <a:t>Incomplete RTOs and RPOs can quickly derail a disaster recovery plan. Every item in the DR plan requires a defined recovery point and time objective, as failure to create them may lead to significant problems that can extend the disaster’s impact. Once the RTO and RPO metrics have been mapped to IT infrastructure, the DR planner can determine the most suitable recovery strategy for each system. The organization ultimately sets the IT budget and therefore the RTO and RPO metrics need to fit with the available budget. While most business unit heads would like zero data loss and zero time loss, the cost associated with that level of protection may make the desired high availability solutions impractical. A cost-benefit analysis often dictates which disaster recovery measures are implemented.</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066800" y="914400"/>
            <a:ext cx="7924800" cy="5562600"/>
          </a:xfrm>
        </p:spPr>
        <p:txBody>
          <a:bodyPr>
            <a:noAutofit/>
          </a:bodyPr>
          <a:lstStyle/>
          <a:p>
            <a:r>
              <a:rPr lang="en-US" sz="2400" dirty="0"/>
              <a:t>Some of the most common strategies for data protection include:</a:t>
            </a:r>
          </a:p>
          <a:p>
            <a:pPr lvl="1"/>
            <a:r>
              <a:rPr lang="en-US" sz="2000" dirty="0"/>
              <a:t>Backups made to tape and sent off-site at regular intervals</a:t>
            </a:r>
          </a:p>
          <a:p>
            <a:pPr lvl="1"/>
            <a:r>
              <a:rPr lang="en-US" sz="2000" dirty="0"/>
              <a:t>Backups made to disk on-site and automatically copied to off-site disk, or made directly to off-site disk</a:t>
            </a:r>
          </a:p>
          <a:p>
            <a:pPr lvl="1"/>
            <a:r>
              <a:rPr lang="en-US" sz="2000" dirty="0"/>
              <a:t>Replication of data to an off-site location, which overcomes the need to restore the data (only the systems then need to be restored or synchronized), often making use of storage area network (SAN) technology</a:t>
            </a:r>
          </a:p>
          <a:p>
            <a:pPr lvl="1"/>
            <a:r>
              <a:rPr lang="en-US" sz="2000" dirty="0"/>
              <a:t>Hybrid Cloud solutions that replicate both on-site and to off-site data centers. These solutions provide the ability to instantly fail-over to local on-site hardware, but in the event of a physical disaster, servers can be brought up in the cloud data centers as well. Examples include </a:t>
            </a:r>
            <a:r>
              <a:rPr lang="en-US" sz="2000" dirty="0" err="1"/>
              <a:t>Quorom</a:t>
            </a:r>
            <a:r>
              <a:rPr lang="en-US" sz="2000" dirty="0"/>
              <a:t>, </a:t>
            </a:r>
            <a:r>
              <a:rPr lang="en-US" sz="2000" dirty="0" err="1"/>
              <a:t>rCloud</a:t>
            </a:r>
            <a:r>
              <a:rPr lang="en-US" sz="2000" dirty="0"/>
              <a:t> from Persistent Systems or </a:t>
            </a:r>
            <a:r>
              <a:rPr lang="en-US" sz="2000" dirty="0" err="1"/>
              <a:t>EverSafe</a:t>
            </a:r>
            <a:r>
              <a:rPr lang="en-US" sz="2000" dirty="0"/>
              <a:t>.</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066800" y="914400"/>
            <a:ext cx="7924800" cy="5562600"/>
          </a:xfrm>
        </p:spPr>
        <p:txBody>
          <a:bodyPr>
            <a:noAutofit/>
          </a:bodyPr>
          <a:lstStyle/>
          <a:p>
            <a:pPr lvl="1"/>
            <a:r>
              <a:rPr lang="en-US" sz="2000" dirty="0"/>
              <a:t>The use of high availability systems which keep both the data and system replicated off-site, enabling continuous access to systems and data, even after a disaster (often associated with cloud storage)</a:t>
            </a:r>
          </a:p>
          <a:p>
            <a:r>
              <a:rPr lang="en-US" sz="2400" dirty="0"/>
              <a:t>In many cases, an organization may elect to use an outsourced disaster recovery provider to provide a stand-by site and systems rather than using their own remote facilities, increasingly via cloud computing.</a:t>
            </a:r>
          </a:p>
          <a:p>
            <a:r>
              <a:rPr lang="en-US" sz="2400" dirty="0"/>
              <a:t>In addition to preparing for the need to recover systems, organizations also implement precautionary measures with the objective of preventing a disaster in the first place. These may include:</a:t>
            </a:r>
          </a:p>
          <a:p>
            <a:pPr lvl="1"/>
            <a:r>
              <a:rPr lang="en-US" sz="2200" dirty="0"/>
              <a:t>Local mirrors of systems and/or data and use of disk protection technology such as RAID</a:t>
            </a:r>
          </a:p>
          <a:p>
            <a:pPr lvl="1"/>
            <a:r>
              <a:rPr lang="en-US" sz="2200" dirty="0"/>
              <a:t>Surge protectors — to minimize the effect of power surges on delicate electronic equipment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0688" cy="11430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Confidentiality</a:t>
            </a:r>
          </a:p>
        </p:txBody>
      </p:sp>
      <p:sp>
        <p:nvSpPr>
          <p:cNvPr id="3" name="Content Placeholder 2"/>
          <p:cNvSpPr>
            <a:spLocks noGrp="1"/>
          </p:cNvSpPr>
          <p:nvPr>
            <p:ph idx="1"/>
          </p:nvPr>
        </p:nvSpPr>
        <p:spPr>
          <a:xfrm>
            <a:off x="1143000" y="1447800"/>
            <a:ext cx="7790688" cy="5181600"/>
          </a:xfrm>
        </p:spPr>
        <p:txBody>
          <a:bodyPr>
            <a:noAutofit/>
          </a:bodyPr>
          <a:lstStyle/>
          <a:p>
            <a:pPr>
              <a:buClrTx/>
            </a:pPr>
            <a:r>
              <a:rPr lang="en-US" sz="2400" dirty="0"/>
              <a:t>Is preventing the disclosure of information to unauthorized persons. For the public it signifies driver license information, national identity card (or other country specific identification), bank accounts and passwords, and so on.</a:t>
            </a:r>
          </a:p>
          <a:p>
            <a:pPr>
              <a:buClrTx/>
            </a:pPr>
            <a:r>
              <a:rPr lang="en-US" sz="2400" dirty="0"/>
              <a:t>For organizations this can include all the preceding information, but it actually denotes the confidentiality of data. </a:t>
            </a:r>
          </a:p>
          <a:p>
            <a:pPr>
              <a:buClrTx/>
            </a:pPr>
            <a:r>
              <a:rPr lang="en-US" sz="2400" dirty="0"/>
              <a:t>To make data confidential, the organization (not just the security professionals) must work hard to make sure that it can be accessed only by authorized individuals. How to accomplish this is highlighted throughout the workshop. </a:t>
            </a: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Contingency and Disaster Recovery</a:t>
            </a:r>
          </a:p>
        </p:txBody>
      </p:sp>
      <p:sp>
        <p:nvSpPr>
          <p:cNvPr id="3" name="Content Placeholder 2"/>
          <p:cNvSpPr>
            <a:spLocks noGrp="1"/>
          </p:cNvSpPr>
          <p:nvPr>
            <p:ph idx="1"/>
          </p:nvPr>
        </p:nvSpPr>
        <p:spPr>
          <a:xfrm>
            <a:off x="1066800" y="914400"/>
            <a:ext cx="7924800" cy="5562600"/>
          </a:xfrm>
        </p:spPr>
        <p:txBody>
          <a:bodyPr>
            <a:noAutofit/>
          </a:bodyPr>
          <a:lstStyle/>
          <a:p>
            <a:pPr lvl="1"/>
            <a:r>
              <a:rPr lang="en-US" sz="2200" dirty="0"/>
              <a:t>Use of an uninterruptible power supply (UPS) and/or Backup generator to keep systems going in the event of a power failure </a:t>
            </a:r>
          </a:p>
          <a:p>
            <a:pPr lvl="1"/>
            <a:r>
              <a:rPr lang="en-US" sz="2200" dirty="0"/>
              <a:t>Fire prevention/mitigation systems such as alarms and fire extinguishers</a:t>
            </a:r>
          </a:p>
          <a:p>
            <a:pPr lvl="1"/>
            <a:r>
              <a:rPr lang="en-US" sz="2200" dirty="0"/>
              <a:t>Anti-virus software and other security measures</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lvl="0"/>
            <a:r>
              <a:rPr lang="en-US" sz="4000" b="1" dirty="0">
                <a:solidFill>
                  <a:prstClr val="black"/>
                </a:solidFill>
                <a:effectLst>
                  <a:outerShdw blurRad="38100" dist="38100" dir="2700000" algn="tl">
                    <a:srgbClr val="000000">
                      <a:alpha val="43137"/>
                    </a:srgbClr>
                  </a:outerShdw>
                </a:effectLst>
              </a:rPr>
              <a:t>Incidence Response and Reporting</a:t>
            </a:r>
            <a:endParaRPr lang="en-US" sz="4000" b="1" dirty="0">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143000" y="1066800"/>
            <a:ext cx="7790688" cy="5562600"/>
          </a:xfrm>
        </p:spPr>
        <p:txBody>
          <a:bodyPr>
            <a:noAutofit/>
          </a:bodyPr>
          <a:lstStyle/>
          <a:p>
            <a:r>
              <a:rPr lang="en-US" sz="2400" b="1" dirty="0"/>
              <a:t>Incident Response Procedures: </a:t>
            </a:r>
            <a:r>
              <a:rPr lang="en-US" sz="2400" dirty="0"/>
              <a:t>Incident response is a set of procedures that an investigator follows when examining a computer security incident. Incident response procedures are a part of computer security </a:t>
            </a:r>
            <a:r>
              <a:rPr lang="en-US" sz="2400" i="1" dirty="0"/>
              <a:t>incident management , </a:t>
            </a:r>
            <a:r>
              <a:rPr lang="en-US" sz="2400" dirty="0"/>
              <a:t>which can be defined as the monitoring and detection of security events on a computer network and the execution of proper responses to those security events.</a:t>
            </a:r>
          </a:p>
          <a:p>
            <a:r>
              <a:rPr lang="en-US" sz="2400" dirty="0"/>
              <a:t>However, often, IT employees of the organization discover the incident. Sometimes they act as the investigators also. It depends on the resources and budget of the organization. So it is important for the IT personnel to be well briefed on policies regarding the reporting and disclosure of incidents.</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marL="365760" lvl="0" indent="-283464">
              <a:lnSpc>
                <a:spcPct val="100000"/>
              </a:lnSpc>
              <a:spcBef>
                <a:spcPts val="600"/>
              </a:spcBef>
            </a:pPr>
            <a:r>
              <a:rPr lang="en-US" sz="4000" b="1" dirty="0">
                <a:solidFill>
                  <a:prstClr val="black"/>
                </a:solidFill>
                <a:effectLst>
                  <a:outerShdw blurRad="38100" dist="38100" dir="2700000" algn="tl">
                    <a:srgbClr val="000000">
                      <a:alpha val="43137"/>
                    </a:srgbClr>
                  </a:outerShdw>
                </a:effectLst>
              </a:rPr>
              <a:t>Incidence Response and Reporting</a:t>
            </a:r>
          </a:p>
        </p:txBody>
      </p:sp>
      <p:sp>
        <p:nvSpPr>
          <p:cNvPr id="3" name="Content Placeholder 2"/>
          <p:cNvSpPr>
            <a:spLocks noGrp="1"/>
          </p:cNvSpPr>
          <p:nvPr>
            <p:ph idx="1"/>
          </p:nvPr>
        </p:nvSpPr>
        <p:spPr>
          <a:xfrm>
            <a:off x="1143000" y="1066800"/>
            <a:ext cx="7790688" cy="5562600"/>
          </a:xfrm>
        </p:spPr>
        <p:txBody>
          <a:bodyPr>
            <a:noAutofit/>
          </a:bodyPr>
          <a:lstStyle/>
          <a:p>
            <a:r>
              <a:rPr lang="en-US" sz="2400" dirty="0"/>
              <a:t>Don’t confuse an incident with an event. An example of a single event might be a single stop error on a Windows computer. In many cases, the BSOD won’t occur again, and regardless, it has been logged in the case that it does. The event should be monitored, but that is about all. An example of an incident would be when several DDOS attacks are launched at an organization’s web servers over the course of a work day. This will require an incident response team that might include the security administrator, IT or senior management, and possibly a liaison to the public and local municipality.</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marL="365760" lvl="0" indent="-283464">
              <a:lnSpc>
                <a:spcPct val="100000"/>
              </a:lnSpc>
              <a:spcBef>
                <a:spcPts val="600"/>
              </a:spcBef>
            </a:pPr>
            <a:r>
              <a:rPr lang="en-US" sz="4000" b="1" dirty="0">
                <a:solidFill>
                  <a:prstClr val="black"/>
                </a:solidFill>
                <a:effectLst>
                  <a:outerShdw blurRad="38100" dist="38100" dir="2700000" algn="tl">
                    <a:srgbClr val="000000">
                      <a:alpha val="43137"/>
                    </a:srgbClr>
                  </a:outerShdw>
                </a:effectLst>
              </a:rPr>
              <a:t>Incidence Response and Reporting</a:t>
            </a:r>
          </a:p>
        </p:txBody>
      </p:sp>
      <p:sp>
        <p:nvSpPr>
          <p:cNvPr id="3" name="Content Placeholder 2"/>
          <p:cNvSpPr>
            <a:spLocks noGrp="1"/>
          </p:cNvSpPr>
          <p:nvPr>
            <p:ph idx="1"/>
          </p:nvPr>
        </p:nvSpPr>
        <p:spPr>
          <a:xfrm>
            <a:off x="1143000" y="1066800"/>
            <a:ext cx="7790688" cy="5562600"/>
          </a:xfrm>
        </p:spPr>
        <p:txBody>
          <a:bodyPr>
            <a:noAutofit/>
          </a:bodyPr>
          <a:lstStyle/>
          <a:p>
            <a:r>
              <a:rPr lang="en-US" sz="2400" dirty="0"/>
              <a:t>The seven main steps of the incident response process can be summed up simply as the following:</a:t>
            </a:r>
          </a:p>
          <a:p>
            <a:pPr lvl="1"/>
            <a:r>
              <a:rPr lang="en-US" sz="2000" b="1" dirty="0"/>
              <a:t>Step 1. Identification: </a:t>
            </a:r>
            <a:r>
              <a:rPr lang="en-US" sz="2000" dirty="0"/>
              <a:t>The recognition of whether an event that occurs should be classified as an incident.</a:t>
            </a:r>
          </a:p>
          <a:p>
            <a:pPr lvl="1"/>
            <a:r>
              <a:rPr lang="en-US" sz="2000" b="1" dirty="0"/>
              <a:t>Step 2. Containment: </a:t>
            </a:r>
            <a:r>
              <a:rPr lang="en-US" sz="2000" dirty="0"/>
              <a:t>Isolating the problem. For example, if it is a network attack, the attacker should be extradited to a padded cell. Or if only one server has been affected so far by a worm or virus, it should be physically disconnected from the network.</a:t>
            </a:r>
          </a:p>
          <a:p>
            <a:pPr lvl="1"/>
            <a:r>
              <a:rPr lang="en-US" sz="2000" b="1" dirty="0"/>
              <a:t>Step 3. Evidence gathering: </a:t>
            </a:r>
            <a:r>
              <a:rPr lang="en-US" sz="2000" dirty="0"/>
              <a:t>Evidence of the incident is gathered by security professionals in a way that preserves the evidence’s integrity.</a:t>
            </a:r>
          </a:p>
          <a:p>
            <a:pPr lvl="1"/>
            <a:r>
              <a:rPr lang="en-US" sz="2000" b="1" dirty="0"/>
              <a:t>Step 4. Investigation: </a:t>
            </a:r>
            <a:r>
              <a:rPr lang="en-US" sz="2000" dirty="0"/>
              <a:t>Investigators within the organization and perhaps consultants ascertain exactly what happened and why.</a:t>
            </a:r>
          </a:p>
          <a:p>
            <a:pPr lvl="1"/>
            <a:r>
              <a:rPr lang="en-US" sz="2000" b="1" dirty="0"/>
              <a:t>Step 5. Eradication: </a:t>
            </a:r>
            <a:r>
              <a:rPr lang="en-US" sz="2000" dirty="0"/>
              <a:t>Removal of the attack, threat, and so on.</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24712" y="228600"/>
            <a:ext cx="7790688" cy="838200"/>
          </a:xfrm>
        </p:spPr>
        <p:txBody>
          <a:bodyPr>
            <a:noAutofit/>
          </a:bodyPr>
          <a:lstStyle/>
          <a:p>
            <a:pPr marL="365760" lvl="0" indent="-283464">
              <a:lnSpc>
                <a:spcPct val="100000"/>
              </a:lnSpc>
              <a:spcBef>
                <a:spcPts val="600"/>
              </a:spcBef>
            </a:pPr>
            <a:r>
              <a:rPr lang="en-US" sz="4000" b="1" dirty="0">
                <a:solidFill>
                  <a:prstClr val="black"/>
                </a:solidFill>
                <a:effectLst>
                  <a:outerShdw blurRad="38100" dist="38100" dir="2700000" algn="tl">
                    <a:srgbClr val="000000">
                      <a:alpha val="43137"/>
                    </a:srgbClr>
                  </a:outerShdw>
                </a:effectLst>
              </a:rPr>
              <a:t>Incidence Response and Reporting</a:t>
            </a:r>
          </a:p>
        </p:txBody>
      </p:sp>
      <p:sp>
        <p:nvSpPr>
          <p:cNvPr id="3" name="Content Placeholder 2"/>
          <p:cNvSpPr>
            <a:spLocks noGrp="1"/>
          </p:cNvSpPr>
          <p:nvPr>
            <p:ph idx="1"/>
          </p:nvPr>
        </p:nvSpPr>
        <p:spPr>
          <a:xfrm>
            <a:off x="1143000" y="1066800"/>
            <a:ext cx="7790688" cy="5562600"/>
          </a:xfrm>
        </p:spPr>
        <p:txBody>
          <a:bodyPr>
            <a:noAutofit/>
          </a:bodyPr>
          <a:lstStyle/>
          <a:p>
            <a:pPr lvl="1"/>
            <a:r>
              <a:rPr lang="en-US" sz="2000" b="1" dirty="0"/>
              <a:t>Step 6. Recovery: </a:t>
            </a:r>
            <a:r>
              <a:rPr lang="en-US" sz="2000" dirty="0"/>
              <a:t>Retrieve data, repair systems, re-enable servers, networks, and so on.</a:t>
            </a:r>
          </a:p>
          <a:p>
            <a:pPr lvl="1"/>
            <a:r>
              <a:rPr lang="en-US" sz="2000" b="1" dirty="0"/>
              <a:t>Step 7. Documentation &amp; Monitoring: </a:t>
            </a:r>
            <a:r>
              <a:rPr lang="en-US" sz="2000" dirty="0"/>
              <a:t>Document the process and make any changes to procedures and processes that are necessary for the future. Damage and loss should be calculated and that information should be shared with the accounting department of the organization. The affected systems should be monitored for any repercussions.</a:t>
            </a:r>
          </a:p>
          <a:p>
            <a:r>
              <a:rPr lang="en-US" sz="2400" dirty="0"/>
              <a:t>An organization’s typical incident response policy and procedures generally detail the following:</a:t>
            </a:r>
          </a:p>
          <a:p>
            <a:pPr lvl="1"/>
            <a:r>
              <a:rPr lang="en-US" sz="2200" dirty="0"/>
              <a:t>Initial incident management process</a:t>
            </a:r>
          </a:p>
          <a:p>
            <a:pPr lvl="1"/>
            <a:r>
              <a:rPr lang="en-US" sz="2200" dirty="0"/>
              <a:t>Emergency response detail</a:t>
            </a:r>
          </a:p>
          <a:p>
            <a:pPr lvl="1"/>
            <a:r>
              <a:rPr lang="en-US" sz="2200" dirty="0"/>
              <a:t>Computer forensics</a:t>
            </a:r>
          </a:p>
          <a:p>
            <a:pPr lvl="1"/>
            <a:r>
              <a:rPr lang="en-US" sz="2200" dirty="0"/>
              <a:t>Collection and preservation of evidence</a:t>
            </a:r>
          </a:p>
          <a:p>
            <a:pPr lvl="1"/>
            <a:r>
              <a:rPr lang="en-US" sz="2200" dirty="0"/>
              <a:t>Damage and loss control</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43200"/>
            <a:ext cx="7498080" cy="1143000"/>
          </a:xfrm>
        </p:spPr>
        <p:txBody>
          <a:bodyPr/>
          <a:lstStyle/>
          <a:p>
            <a:pPr algn="ctr"/>
            <a:r>
              <a:rPr lang="en-GB" dirty="0"/>
              <a:t>Thank you!</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0688" cy="11430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Confidentiality</a:t>
            </a:r>
          </a:p>
        </p:txBody>
      </p:sp>
      <p:sp>
        <p:nvSpPr>
          <p:cNvPr id="3" name="Content Placeholder 2"/>
          <p:cNvSpPr>
            <a:spLocks noGrp="1"/>
          </p:cNvSpPr>
          <p:nvPr>
            <p:ph idx="1"/>
          </p:nvPr>
        </p:nvSpPr>
        <p:spPr>
          <a:xfrm>
            <a:off x="914400" y="1447800"/>
            <a:ext cx="8019288" cy="5181600"/>
          </a:xfrm>
        </p:spPr>
        <p:txBody>
          <a:bodyPr>
            <a:noAutofit/>
          </a:bodyPr>
          <a:lstStyle/>
          <a:p>
            <a:r>
              <a:rPr lang="en-US" sz="2800" dirty="0"/>
              <a:t>For example, when you’re about logging into a website online, the characters of your password are encrypted with a strong cipher so that the password cannot be compromised. Next time you login to your account online, take a look at how the password is being kept confidential.</a:t>
            </a:r>
          </a:p>
          <a:p>
            <a:r>
              <a:rPr lang="en-US" sz="2800" dirty="0"/>
              <a:t>As a security professional, confidentiality should be your number one goal. In keeping data confidential, you remove threats, absorb vulnerabilities, and reduce risk.</a:t>
            </a:r>
            <a:endParaRPr lang="en-US" sz="2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90688" cy="914400"/>
          </a:xfrm>
        </p:spPr>
        <p:txBody>
          <a:bodyPr>
            <a:noAutofit/>
          </a:bodyPr>
          <a:lstStyle/>
          <a:p>
            <a:r>
              <a:rPr lang="en-US" sz="4000" b="1" dirty="0">
                <a:effectLst>
                  <a:outerShdw blurRad="38100" dist="38100" dir="2700000" algn="tl">
                    <a:srgbClr val="000000">
                      <a:alpha val="43137"/>
                    </a:srgbClr>
                  </a:outerShdw>
                </a:effectLst>
              </a:rPr>
              <a:t>Foundations of Security - </a:t>
            </a:r>
            <a:r>
              <a:rPr lang="en-US" sz="4000" b="1" i="1" dirty="0">
                <a:effectLst>
                  <a:outerShdw blurRad="38100" dist="38100" dir="2700000" algn="tl">
                    <a:srgbClr val="000000">
                      <a:alpha val="43137"/>
                    </a:srgbClr>
                  </a:outerShdw>
                </a:effectLst>
              </a:rPr>
              <a:t>Integrity</a:t>
            </a:r>
          </a:p>
        </p:txBody>
      </p:sp>
      <p:sp>
        <p:nvSpPr>
          <p:cNvPr id="3" name="Content Placeholder 2"/>
          <p:cNvSpPr>
            <a:spLocks noGrp="1"/>
          </p:cNvSpPr>
          <p:nvPr>
            <p:ph idx="1"/>
          </p:nvPr>
        </p:nvSpPr>
        <p:spPr>
          <a:xfrm>
            <a:off x="1143000" y="1295400"/>
            <a:ext cx="7790688" cy="5334000"/>
          </a:xfrm>
        </p:spPr>
        <p:txBody>
          <a:bodyPr>
            <a:noAutofit/>
          </a:bodyPr>
          <a:lstStyle/>
          <a:p>
            <a:pPr>
              <a:buClrTx/>
            </a:pPr>
            <a:r>
              <a:rPr lang="en-US" sz="2400" dirty="0"/>
              <a:t>This means that data has not been tampered with be it stored or in transit. </a:t>
            </a:r>
          </a:p>
          <a:p>
            <a:pPr>
              <a:buClrTx/>
            </a:pPr>
            <a:r>
              <a:rPr lang="en-US" sz="2400" dirty="0"/>
              <a:t>A data integrity solution might perform origin authentication to verify that traffic is originating from the source that should send the traffic.</a:t>
            </a:r>
          </a:p>
          <a:p>
            <a:pPr>
              <a:buClrTx/>
            </a:pPr>
            <a:r>
              <a:rPr lang="en-US" sz="2400" dirty="0"/>
              <a:t>Authorization is necessary before data can be modified in any way to protect the data’s integrity.</a:t>
            </a:r>
          </a:p>
          <a:p>
            <a:pPr>
              <a:buClrTx/>
            </a:pPr>
            <a:r>
              <a:rPr lang="en-US" sz="2400" dirty="0"/>
              <a:t>There should have been permissions in place to stop the person from deleting the file.</a:t>
            </a:r>
          </a:p>
          <a:p>
            <a:pPr>
              <a:buClrTx/>
            </a:pPr>
            <a:r>
              <a:rPr lang="en-US" sz="2400" dirty="0"/>
              <a:t>For example, if a person were to delete a required file, either maliciously or inadvertently, the integrity of that file will have been violated.</a:t>
            </a:r>
          </a:p>
        </p:txBody>
      </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Solstic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Trial">
      <a:majorFont>
        <a:latin typeface="Segoe UI Light"/>
        <a:ea typeface=""/>
        <a:cs typeface=""/>
      </a:majorFont>
      <a:minorFont>
        <a:latin typeface="Ebrima"/>
        <a:ea typeface=""/>
        <a:cs typeface=""/>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2">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960</TotalTime>
  <Words>7135</Words>
  <Application>Microsoft Office PowerPoint</Application>
  <PresentationFormat>On-screen Show (4:3)</PresentationFormat>
  <Paragraphs>387</Paragraphs>
  <Slides>75</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75</vt:i4>
      </vt:variant>
    </vt:vector>
  </HeadingPairs>
  <TitlesOfParts>
    <vt:vector size="83" baseType="lpstr">
      <vt:lpstr>Arial</vt:lpstr>
      <vt:lpstr>Calibri</vt:lpstr>
      <vt:lpstr>Ebrima</vt:lpstr>
      <vt:lpstr>Segoe UI Light</vt:lpstr>
      <vt:lpstr>Verdana</vt:lpstr>
      <vt:lpstr>Wingdings 2</vt:lpstr>
      <vt:lpstr>Office Theme</vt:lpstr>
      <vt:lpstr>Solstice</vt:lpstr>
      <vt:lpstr>Security Management in an ICT Environment</vt:lpstr>
      <vt:lpstr>Overview</vt:lpstr>
      <vt:lpstr>Part A: What Security Is</vt:lpstr>
      <vt:lpstr>Introduction</vt:lpstr>
      <vt:lpstr>Introduction</vt:lpstr>
      <vt:lpstr>Foundations of Security</vt:lpstr>
      <vt:lpstr>Foundations of Security - Confidentiality</vt:lpstr>
      <vt:lpstr>Foundations of Security - Confidentiality</vt:lpstr>
      <vt:lpstr>Foundations of Security - Integrity</vt:lpstr>
      <vt:lpstr>Foundations of Security - Integrity</vt:lpstr>
      <vt:lpstr>Foundations of Security - Availability</vt:lpstr>
      <vt:lpstr>Foundations of Security - Availability</vt:lpstr>
      <vt:lpstr>Foundations of Security – AAA</vt:lpstr>
      <vt:lpstr>Foundations of Security – AAA</vt:lpstr>
      <vt:lpstr>Network Threats and Vulnerabilities</vt:lpstr>
      <vt:lpstr>Network Threats and Vulnerabilities</vt:lpstr>
      <vt:lpstr>Network Threats and Vulnerabilities</vt:lpstr>
      <vt:lpstr>Network Threats and Vulnerabilities</vt:lpstr>
      <vt:lpstr>Network Threats and Vulnerabilities</vt:lpstr>
      <vt:lpstr>Network Threats and Vulnerabilities</vt:lpstr>
      <vt:lpstr>Network Threats and Vulnerabilities</vt:lpstr>
      <vt:lpstr>Network Threats and Vulnerabilities</vt:lpstr>
      <vt:lpstr>Network Threats and Vulnerabilities</vt:lpstr>
      <vt:lpstr>Network Threats and Vulnerabilities</vt:lpstr>
      <vt:lpstr>Mitigating Network Threats and Vulnerabilities</vt:lpstr>
      <vt:lpstr>Mitigating Network Threats and Vulnerabilities</vt:lpstr>
      <vt:lpstr>Mitigating Network Threats and Vulnerabilities</vt:lpstr>
      <vt:lpstr>Mitigating Network Threats and Vulnerabilities</vt:lpstr>
      <vt:lpstr>Mitigating Network Threats and Vulnerabilities</vt:lpstr>
      <vt:lpstr>Mitigating Network Threats and Vulnerabilities</vt:lpstr>
      <vt:lpstr>Mitigating Network Threats and Vulnerabilities</vt:lpstr>
      <vt:lpstr>Mitigating Network Threats and Vulnerabilities</vt:lpstr>
      <vt:lpstr>Part B: Information Security Policy And Procedures</vt:lpstr>
      <vt:lpstr>Introduction</vt:lpstr>
      <vt:lpstr>Security Controls</vt:lpstr>
      <vt:lpstr>Security Controls</vt:lpstr>
      <vt:lpstr>Policies, Procedures and People</vt:lpstr>
      <vt:lpstr>Policies, Procedures and People</vt:lpstr>
      <vt:lpstr>Policies, Procedures and People</vt:lpstr>
      <vt:lpstr>Policies, Procedures and People</vt:lpstr>
      <vt:lpstr>Policies, Procedures and People</vt:lpstr>
      <vt:lpstr>Policies, Procedures and People</vt:lpstr>
      <vt:lpstr>Data Sensitivity and Classification of Information</vt:lpstr>
      <vt:lpstr>Data Sensitivity and Classification of Information</vt:lpstr>
      <vt:lpstr>Data Sensitivity and Classification of Information</vt:lpstr>
      <vt:lpstr>Policies, Procedures and People</vt:lpstr>
      <vt:lpstr>Policies, Procedures and People</vt:lpstr>
      <vt:lpstr>Policies, Procedures and People</vt:lpstr>
      <vt:lpstr>Policies, Procedures and People</vt:lpstr>
      <vt:lpstr>Part C: Enforcing Security</vt:lpstr>
      <vt:lpstr>Implementing Security Applications</vt:lpstr>
      <vt:lpstr>Implementing Security Applications</vt:lpstr>
      <vt:lpstr>Implementing Security Applications</vt:lpstr>
      <vt:lpstr>Implementing Security Applications</vt:lpstr>
      <vt:lpstr>Implementing Security Applications</vt:lpstr>
      <vt:lpstr>Implementing Security Applications</vt:lpstr>
      <vt:lpstr>Implementing Security Applications</vt:lpstr>
      <vt:lpstr>Implementing Security Applications</vt:lpstr>
      <vt:lpstr>Implementing Security Applications</vt:lpstr>
      <vt:lpstr>Part D: Ensuring Business Continuity</vt:lpstr>
      <vt:lpstr>Contingency and Disaster Recovery</vt:lpstr>
      <vt:lpstr>Contingency and Disaster Recovery</vt:lpstr>
      <vt:lpstr>Contingency and Disaster Recovery</vt:lpstr>
      <vt:lpstr>Contingency and Disaster Recovery</vt:lpstr>
      <vt:lpstr>Contingency and Disaster Recovery</vt:lpstr>
      <vt:lpstr>Contingency and Disaster Recovery</vt:lpstr>
      <vt:lpstr>Contingency and Disaster Recovery</vt:lpstr>
      <vt:lpstr>Contingency and Disaster Recovery</vt:lpstr>
      <vt:lpstr>Contingency and Disaster Recovery</vt:lpstr>
      <vt:lpstr>Contingency and Disaster Recovery</vt:lpstr>
      <vt:lpstr>Incidence Response and Reporting</vt:lpstr>
      <vt:lpstr>Incidence Response and Reporting</vt:lpstr>
      <vt:lpstr>Incidence Response and Reporting</vt:lpstr>
      <vt:lpstr>Incidence Response and Reporting</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Security Management in an ICT Environment</dc:title>
  <dc:creator>Mba</dc:creator>
  <cp:lastModifiedBy>Naomi Tietie</cp:lastModifiedBy>
  <cp:revision>46</cp:revision>
  <dcterms:created xsi:type="dcterms:W3CDTF">2015-10-14T07:58:13Z</dcterms:created>
  <dcterms:modified xsi:type="dcterms:W3CDTF">2021-04-16T11:11:53Z</dcterms:modified>
</cp:coreProperties>
</file>