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1" r:id="rId10"/>
    <p:sldId id="272" r:id="rId11"/>
    <p:sldId id="273" r:id="rId12"/>
    <p:sldId id="274" r:id="rId13"/>
    <p:sldId id="275" r:id="rId14"/>
    <p:sldId id="268" r:id="rId15"/>
    <p:sldId id="265" r:id="rId16"/>
    <p:sldId id="269" r:id="rId17"/>
    <p:sldId id="276" r:id="rId18"/>
    <p:sldId id="277" r:id="rId19"/>
    <p:sldId id="270" r:id="rId20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empus Sans ITC" panose="04020404030D07020202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C0000"/>
    <a:srgbClr val="FF0066"/>
    <a:srgbClr val="0033CC"/>
    <a:srgbClr val="3333FF"/>
    <a:srgbClr val="FFFF00"/>
    <a:srgbClr val="FF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42" d="100"/>
          <a:sy n="42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81C7523-1F70-4D31-B803-5A05781C9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74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5988"/>
            <a:ext cx="5486400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18DF7F60-AF1B-4FF5-8377-6E9A32C32B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32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ACB3C-B2D7-4342-9892-7426A899231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65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47B7C-0B9B-4DC6-A38A-7755DFD9488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708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D13A8-012D-4E48-9C69-9FD23030612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566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5D106-79AC-4442-873B-D6194842511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56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441BB-1470-4099-B337-BBD9C4843D8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810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FEAEB-83F2-421D-B547-CC8FA39EFE0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047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4432B-0900-4F6C-8C76-41A65B0A60A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419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65065-3D65-4AC0-A15F-EE435B37782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034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6277A-2B8E-4F38-8AAE-C1A74E8A0F1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35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27ED5-D11B-4AD0-B4FF-AA1A130C2D7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401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5B663-3E63-4E4A-BA37-A1EFE005D72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92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69AA9-9214-4C73-879E-4B913826AE1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877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8CF38-4079-469D-B62B-CC1DCD881F1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743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6FE20-614D-4E47-B38C-E4FB99107CD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0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EFCD5-75DB-4FA9-A9A1-1E8B1C7BE34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085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673A4-1239-49D0-857E-766E923B99F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061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F6C30-9FAB-4A02-945D-EF01D70B2F4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676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06CA5-5988-4C45-9DA7-8B229BC26DA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677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EF2E5-03B9-4E95-875F-2CC919CBFA0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35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34621-0E43-4BE3-B333-58E48605D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6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21484-2A1B-42DC-9E12-8BAA9710F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8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69932-3253-4E99-B655-C0C9012E7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55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E1FCD2-4B1B-4D14-B5E2-2C0BE91029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78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69E2-D73E-4FA4-B0D1-E7B38E134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49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414FC-5EE8-4A61-A162-A361A6A40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31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71E7E-11D3-405F-BF47-6FC6A0BC5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06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B2AD9-6559-48E0-B224-A8DA79029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0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2721-C1F1-4A8D-97A6-F5511008D5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45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1B8D4-3613-43D0-B4F6-56E2F78EC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37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1610D-400D-44F0-A97B-C7D0C805C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63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BBC8D-9EA9-4AD4-9D4E-243E43E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2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1DEAA10-F4D3-49B6-9194-403A8A47C2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6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7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wmf"/><Relationship Id="rId11" Type="http://schemas.openxmlformats.org/officeDocument/2006/relationships/image" Target="../media/image12.wmf"/><Relationship Id="rId5" Type="http://schemas.openxmlformats.org/officeDocument/2006/relationships/image" Target="../media/image20.gi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6.wmf"/><Relationship Id="rId4" Type="http://schemas.openxmlformats.org/officeDocument/2006/relationships/image" Target="../media/image19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4.bin"/><Relationship Id="rId22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23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743200"/>
            <a:ext cx="7772400" cy="1143000"/>
          </a:xfrm>
        </p:spPr>
        <p:txBody>
          <a:bodyPr anchor="ctr"/>
          <a:lstStyle/>
          <a:p>
            <a:r>
              <a:rPr lang="en-US" altLang="en-US" sz="4400" b="1">
                <a:solidFill>
                  <a:srgbClr val="0033CC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Document Management: tools and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i="1">
                <a:solidFill>
                  <a:srgbClr val="0033CC"/>
                </a:solidFill>
                <a:cs typeface="Times New Roman" panose="02020603050405020304" pitchFamily="18" charset="0"/>
              </a:rPr>
              <a:t>Capture of documents for bringing them into the system Cont..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altLang="en-US" sz="2800" b="1" i="1">
                <a:cs typeface="Times New Roman" panose="02020603050405020304" pitchFamily="18" charset="0"/>
              </a:rPr>
              <a:t>Bit depth:</a:t>
            </a:r>
            <a:r>
              <a:rPr lang="en-US" altLang="en-US" sz="3600"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This consideration in view of possible number of colour combinations in the documents.</a:t>
            </a:r>
          </a:p>
          <a:p>
            <a:r>
              <a:rPr lang="en-US" altLang="en-US" sz="2800" b="1" i="1">
                <a:cs typeface="Times New Roman" panose="02020603050405020304" pitchFamily="18" charset="0"/>
              </a:rPr>
              <a:t>Compression</a:t>
            </a:r>
            <a:r>
              <a:rPr lang="en-US" altLang="en-US" sz="2800" i="1">
                <a:cs typeface="Times New Roman" panose="02020603050405020304" pitchFamily="18" charset="0"/>
              </a:rPr>
              <a:t>:</a:t>
            </a:r>
            <a:r>
              <a:rPr lang="en-US" altLang="en-US" sz="2800"/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TIFF G4 format is generally adopted as archiving</a:t>
            </a:r>
            <a:r>
              <a:rPr lang="en-US" altLang="en-US" sz="2400"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format.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TIFF Group 3, JPG, BMP, and GIF compression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altLang="en-US" sz="2800" b="1" i="1">
                <a:cs typeface="Times New Roman" panose="02020603050405020304" pitchFamily="18" charset="0"/>
              </a:rPr>
              <a:t>Exposure:</a:t>
            </a: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This denotes the brightness and contrast of an image.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rightness upto 130 and contrast upto 80 is adjusted for exposure.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5800" y="5867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1" i="1"/>
              <a:t>  Page orientation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uiExpand="1" build="p"/>
      <p:bldP spid="23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i="1">
                <a:solidFill>
                  <a:srgbClr val="0033CC"/>
                </a:solidFill>
                <a:cs typeface="Times New Roman" panose="02020603050405020304" pitchFamily="18" charset="0"/>
              </a:rPr>
              <a:t>Capture of documents for bringing them into the system Cont..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i="1">
                <a:cs typeface="Times New Roman" panose="02020603050405020304" pitchFamily="18" charset="0"/>
              </a:rPr>
              <a:t>OCR:</a:t>
            </a:r>
            <a:r>
              <a:rPr lang="en-US" altLang="en-US" sz="3600" b="1" i="1">
                <a:cs typeface="Times New Roman" panose="02020603050405020304" pitchFamily="18" charset="0"/>
              </a:rPr>
              <a:t> </a:t>
            </a:r>
            <a:r>
              <a:rPr lang="en-US" altLang="en-US" sz="2900">
                <a:cs typeface="Times New Roman" panose="02020603050405020304" pitchFamily="18" charset="0"/>
              </a:rPr>
              <a:t>Optical Character Recognition- for printed material(in this case scanning at 300 dpi is recommended)</a:t>
            </a:r>
          </a:p>
          <a:p>
            <a:pPr>
              <a:lnSpc>
                <a:spcPct val="80000"/>
              </a:lnSpc>
            </a:pPr>
            <a:r>
              <a:rPr lang="en-US" altLang="en-US" sz="2800" b="1" i="1">
                <a:cs typeface="Times New Roman" panose="02020603050405020304" pitchFamily="18" charset="0"/>
              </a:rPr>
              <a:t>ICR</a:t>
            </a:r>
            <a:r>
              <a:rPr lang="en-US" altLang="en-US" sz="2800"/>
              <a:t> :</a:t>
            </a:r>
            <a:r>
              <a:rPr lang="en-US" altLang="en-US" sz="3600"/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Intelligent Character recognition</a:t>
            </a:r>
            <a:r>
              <a:rPr lang="en-US" altLang="en-US" sz="3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that recognizes handwritten and printed text as alphanumeric characters</a:t>
            </a:r>
          </a:p>
          <a:p>
            <a:pPr>
              <a:lnSpc>
                <a:spcPct val="80000"/>
              </a:lnSpc>
            </a:pPr>
            <a:r>
              <a:rPr lang="en-US" altLang="en-US" sz="2800" b="1" i="1">
                <a:cs typeface="Times New Roman" panose="02020603050405020304" pitchFamily="18" charset="0"/>
              </a:rPr>
              <a:t>Zone OCR:</a:t>
            </a:r>
            <a:r>
              <a:rPr lang="en-US" altLang="en-US" sz="3600" b="1" i="1">
                <a:cs typeface="Times New Roman" panose="02020603050405020304" pitchFamily="18" charset="0"/>
              </a:rPr>
              <a:t> </a:t>
            </a:r>
            <a:r>
              <a:rPr lang="en-US" altLang="en-US" sz="3600"/>
              <a:t> </a:t>
            </a: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Zone OCR enables automated document indexing that reads certain regions (zones) of a document and then places information into the appropriate index template fields</a:t>
            </a:r>
          </a:p>
          <a:p>
            <a:pPr>
              <a:lnSpc>
                <a:spcPct val="80000"/>
              </a:lnSpc>
            </a:pPr>
            <a:endParaRPr lang="en-US" altLang="en-US" sz="24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9600" y="5943600"/>
            <a:ext cx="8201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200"/>
              <a:t>   Note: OCR is never 100% with available technologies till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i="1">
                <a:solidFill>
                  <a:srgbClr val="0033CC"/>
                </a:solidFill>
                <a:cs typeface="Times New Roman" panose="02020603050405020304" pitchFamily="18" charset="0"/>
              </a:rPr>
              <a:t>Capture of documents for bringing them into the system Cont..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r>
              <a:rPr lang="en-US" altLang="en-US" sz="3600" b="1" i="1">
                <a:cs typeface="Times New Roman" panose="02020603050405020304" pitchFamily="18" charset="0"/>
              </a:rPr>
              <a:t>Annotations</a:t>
            </a:r>
            <a:endParaRPr lang="en-US" altLang="en-US" sz="360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en-US" altLang="en-US" sz="4000" b="1" i="1">
                <a:cs typeface="Times New Roman" panose="02020603050405020304" pitchFamily="18" charset="0"/>
              </a:rPr>
              <a:t>   </a:t>
            </a:r>
            <a:r>
              <a:rPr lang="en-US" altLang="en-US" sz="2400">
                <a:latin typeface="Tempus Sans ITC" panose="04020404030D07020202" pitchFamily="82" charset="0"/>
                <a:cs typeface="Times New Roman" panose="02020603050405020304" pitchFamily="18" charset="0"/>
              </a:rPr>
              <a:t>These permit the users to append or remove information about a document that has been captured without permanently changing the original image. </a:t>
            </a:r>
            <a:r>
              <a:rPr lang="en-US" altLang="en-US" sz="2400">
                <a:solidFill>
                  <a:schemeClr val="accent2"/>
                </a:solidFill>
                <a:latin typeface="Tempus Sans ITC" panose="04020404030D07020202" pitchFamily="82" charset="0"/>
                <a:cs typeface="Times New Roman" panose="02020603050405020304" pitchFamily="18" charset="0"/>
              </a:rPr>
              <a:t>Highlighting, Stamps, Redactions (black-outs or white-outs) and Sticky notes</a:t>
            </a:r>
            <a:r>
              <a:rPr lang="en-US" altLang="en-US" sz="2400">
                <a:latin typeface="Tempus Sans ITC" panose="04020404030D07020202" pitchFamily="82" charset="0"/>
                <a:cs typeface="Times New Roman" panose="02020603050405020304" pitchFamily="18" charset="0"/>
              </a:rPr>
              <a:t> are among the most common annotations.</a:t>
            </a: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en-US" sz="2800">
              <a:latin typeface="Arial" panose="020B0604020202020204" pitchFamily="34" charset="0"/>
            </a:endParaRPr>
          </a:p>
          <a:p>
            <a:pPr algn="just"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51816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altLang="en-US"/>
              <a:t>DMS’s security should give the system      administrator       control over who can view annotations and see through reductions.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uiExpand="1" build="p"/>
      <p:bldP spid="256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33CC"/>
                </a:solidFill>
                <a:cs typeface="Times New Roman" panose="02020603050405020304" pitchFamily="18" charset="0"/>
              </a:rPr>
              <a:t>Storage options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Magnetic Media (Hard Drives): It includes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   -  RAID - Redundant Array of Independent Disks,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    -  NAS Network Attached Storage and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    -  SAN Storage Area Networks .</a:t>
            </a:r>
            <a:r>
              <a:rPr lang="en-US" altLang="en-US" sz="2400" b="1"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Magneto-optical Storage</a:t>
            </a:r>
            <a:r>
              <a:rPr lang="en-US" altLang="en-US" sz="2400"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Compact Disc</a:t>
            </a:r>
            <a:r>
              <a:rPr lang="en-US" altLang="en-US" sz="2400">
                <a:latin typeface="Tempus Sans ITC" panose="04020404030D07020202" pitchFamily="82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DVD’s </a:t>
            </a:r>
          </a:p>
          <a:p>
            <a:pPr>
              <a:lnSpc>
                <a:spcPct val="90000"/>
              </a:lnSpc>
            </a:pPr>
            <a:r>
              <a:rPr lang="en-US" altLang="en-US" sz="2400" b="1">
                <a:latin typeface="Tempus Sans ITC" panose="04020404030D07020202" pitchFamily="82" charset="0"/>
                <a:cs typeface="Times New Roman" panose="02020603050405020304" pitchFamily="18" charset="0"/>
              </a:rPr>
              <a:t>WORM 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85800" y="5257800"/>
            <a:ext cx="784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1"/>
              <a:t>  Ultrium Data Cartridge: It is high capacity very secured storage medium. It is available in 200GB, 400GB and 800 GB capacity.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uiExpand="1" build="p"/>
      <p:bldP spid="266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14400" y="1066800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solidFill>
                  <a:srgbClr val="0033CC"/>
                </a:solidFill>
                <a:latin typeface="Times New Roman" panose="02020603050405020304" pitchFamily="18" charset="0"/>
              </a:rPr>
              <a:t>   Indexing and Retrieving Tools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0" y="2209800"/>
            <a:ext cx="28432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Through Index</a:t>
            </a:r>
            <a:b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447800" y="3124200"/>
            <a:ext cx="345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2. Full Text Indexing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524000" y="4038600"/>
            <a:ext cx="3697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Folder File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0" grpId="0" autoUpdateAnimBg="0"/>
      <p:bldP spid="16391" grpId="0" autoUpdateAnimBg="0"/>
      <p:bldP spid="163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33CC"/>
                </a:solidFill>
                <a:cs typeface="Times New Roman" panose="02020603050405020304" pitchFamily="18" charset="0"/>
              </a:rPr>
              <a:t>Security of Documents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2000" y="1752600"/>
            <a:ext cx="6065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/>
              <a:t>There are basically two categories of rights: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2000" y="2362200"/>
            <a:ext cx="70866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a.</a:t>
            </a:r>
            <a:r>
              <a:rPr lang="en-US" altLang="en-US" b="1"/>
              <a:t>   </a:t>
            </a:r>
            <a:r>
              <a:rPr lang="en-US" altLang="en-US" sz="3200" b="1"/>
              <a:t>Access Rights:</a:t>
            </a:r>
            <a:r>
              <a:rPr lang="en-US" altLang="en-US">
                <a:latin typeface="Tempus Sans ITC" panose="04020404030D07020202" pitchFamily="82" charset="0"/>
              </a:rPr>
              <a:t> </a:t>
            </a:r>
          </a:p>
          <a:p>
            <a:pPr eaLnBrk="1" hangingPunct="1"/>
            <a:r>
              <a:rPr lang="en-US" altLang="en-US"/>
              <a:t>       It basically determines who can log on the system</a:t>
            </a:r>
          </a:p>
          <a:p>
            <a:pPr eaLnBrk="1" hangingPunct="1"/>
            <a:r>
              <a:rPr lang="en-US" altLang="en-US"/>
              <a:t>       </a:t>
            </a:r>
            <a:r>
              <a:rPr lang="en-US" altLang="en-US">
                <a:latin typeface="Tempus Sans ITC" panose="04020404030D07020202" pitchFamily="82" charset="0"/>
              </a:rPr>
              <a:t>and which folders or files individuals can open.</a:t>
            </a:r>
            <a:endParaRPr lang="en-US" alt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38200" y="3810000"/>
            <a:ext cx="7391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Times New Roman" panose="02020603050405020304" pitchFamily="18" charset="0"/>
              </a:rPr>
              <a:t>b.  Feature Rights:</a:t>
            </a:r>
            <a:r>
              <a:rPr lang="en-US" altLang="en-US" b="1"/>
              <a:t> </a:t>
            </a:r>
            <a:endParaRPr lang="en-US" altLang="en-US"/>
          </a:p>
          <a:p>
            <a:r>
              <a:rPr lang="en-US" altLang="en-US"/>
              <a:t>      </a:t>
            </a:r>
            <a:r>
              <a:rPr lang="en-US" altLang="en-US">
                <a:latin typeface="Times New Roman" panose="02020603050405020304" pitchFamily="18" charset="0"/>
              </a:rPr>
              <a:t>It determines a range of actions, including adding</a:t>
            </a:r>
          </a:p>
          <a:p>
            <a:r>
              <a:rPr lang="en-US" altLang="en-US">
                <a:latin typeface="Times New Roman" panose="02020603050405020304" pitchFamily="18" charset="0"/>
              </a:rPr>
              <a:t>       </a:t>
            </a:r>
            <a:r>
              <a:rPr lang="en-US" altLang="en-US"/>
              <a:t>pages, annotating, copying, or deleting records.</a:t>
            </a: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/>
      <p:bldP spid="13317" grpId="0"/>
      <p:bldP spid="133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534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0033CC"/>
                </a:solidFill>
                <a:cs typeface="Times New Roman" panose="02020603050405020304" pitchFamily="18" charset="0"/>
              </a:rPr>
              <a:t>Benefits of Document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>
                <a:cs typeface="Times New Roman" panose="02020603050405020304" pitchFamily="18" charset="0"/>
              </a:rPr>
              <a:t>Improve staff productivity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cs typeface="Times New Roman" panose="02020603050405020304" pitchFamily="18" charset="0"/>
              </a:rPr>
              <a:t>Reduce costs associated with manual document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cs typeface="Times New Roman" panose="02020603050405020304" pitchFamily="18" charset="0"/>
              </a:rPr>
              <a:t>Promote sharing of knowledge and information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cs typeface="Times New Roman" panose="02020603050405020304" pitchFamily="18" charset="0"/>
              </a:rPr>
              <a:t>Enhance corporate transparency and governance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cs typeface="Times New Roman" panose="02020603050405020304" pitchFamily="18" charset="0"/>
              </a:rPr>
              <a:t>E-mail and fax files instantly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cs typeface="Times New Roman" panose="02020603050405020304" pitchFamily="18" charset="0"/>
              </a:rPr>
              <a:t>Access documents while traveling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>
                <a:cs typeface="Times New Roman" panose="02020603050405020304" pitchFamily="18" charset="0"/>
              </a:rPr>
              <a:t>Publish documents to CD, DVD or the web, as appropriate</a:t>
            </a:r>
            <a:r>
              <a:rPr lang="en-US" altLang="en-US" sz="2800"/>
              <a:t> </a:t>
            </a:r>
            <a:endParaRPr lang="en-US" altLang="en-US" sz="2800">
              <a:cs typeface="Times New Roman" panose="02020603050405020304" pitchFamily="18" charset="0"/>
            </a:endParaRPr>
          </a:p>
          <a:p>
            <a:pPr marL="609600" indent="-609600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0033CC"/>
                </a:solidFill>
              </a:rPr>
              <a:t>Challenges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altLang="en-US" sz="2800" b="1">
                <a:cs typeface="Times New Roman" panose="02020603050405020304" pitchFamily="18" charset="0"/>
              </a:rPr>
              <a:t>MONEY 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MAN</a:t>
            </a:r>
            <a:r>
              <a:rPr lang="en-US" altLang="en-US">
                <a:cs typeface="Times New Roman" panose="02020603050405020304" pitchFamily="18" charset="0"/>
              </a:rPr>
              <a:t>:  </a:t>
            </a:r>
            <a:r>
              <a:rPr lang="en-US" altLang="en-US" sz="2400">
                <a:cs typeface="Times New Roman" panose="02020603050405020304" pitchFamily="18" charset="0"/>
              </a:rPr>
              <a:t>It is the toughest task to make people abandon there old working and to adapt to new working ways.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Computer Malfunctioning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New Technologies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Backup in different Media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Disaster Management</a:t>
            </a:r>
            <a:r>
              <a:rPr lang="en-US" altLang="en-US" sz="2800">
                <a:cs typeface="Times New Roman" panose="02020603050405020304" pitchFamily="18" charset="0"/>
              </a:rPr>
              <a:t>: </a:t>
            </a:r>
            <a:r>
              <a:rPr lang="en-US" altLang="en-US" sz="2400">
                <a:cs typeface="Times New Roman" panose="02020603050405020304" pitchFamily="18" charset="0"/>
              </a:rPr>
              <a:t>We can store backup data in different Seismic Zone </a:t>
            </a:r>
          </a:p>
          <a:p>
            <a:r>
              <a:rPr lang="en-US" altLang="en-US" sz="2800" b="1">
                <a:cs typeface="Times New Roman" panose="02020603050405020304" pitchFamily="18" charset="0"/>
              </a:rPr>
              <a:t>Data Security/Data Theft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33CC"/>
                </a:solidFill>
              </a:rPr>
              <a:t>To Conclude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Disaster Mgmt./Preparedness </a:t>
            </a:r>
          </a:p>
          <a:p>
            <a:r>
              <a:rPr lang="en-US" altLang="en-US" b="1"/>
              <a:t>Efficiency of working</a:t>
            </a:r>
          </a:p>
          <a:p>
            <a:r>
              <a:rPr lang="en-US" altLang="en-US" b="1"/>
              <a:t>Mobile Working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4" grpId="1"/>
      <p:bldP spid="286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2971800" y="2590800"/>
            <a:ext cx="358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Century" panose="02040604050505020304" pitchFamily="18" charset="0"/>
              </a:rPr>
              <a:t>Thanks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33CC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Document Management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en-US" sz="2800">
                <a:latin typeface="Century" panose="02040604050505020304" pitchFamily="18" charset="0"/>
                <a:cs typeface="Times New Roman" panose="02020603050405020304" pitchFamily="18" charset="0"/>
              </a:rPr>
              <a:t>Document management is a process taken with document within an organization, with respect to the creation, distribution and deletion of documents.</a:t>
            </a:r>
          </a:p>
          <a:p>
            <a:pPr>
              <a:buFontTx/>
              <a:buNone/>
            </a:pPr>
            <a:endParaRPr lang="en-US" altLang="en-US" sz="280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i="1">
                <a:latin typeface="Century" panose="02040604050505020304" pitchFamily="18" charset="0"/>
                <a:cs typeface="Times New Roman" panose="02020603050405020304" pitchFamily="18" charset="0"/>
              </a:rPr>
              <a:t>“Document Management includes every action taken with a document within an organization, with respect to the creation, distribution and deletion of documents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33CC"/>
                </a:solidFill>
                <a:latin typeface="Arial Unicode MS" panose="020B0604020202020204" pitchFamily="34" charset="-128"/>
                <a:cs typeface="Times New Roman" panose="02020603050405020304" pitchFamily="18" charset="0"/>
              </a:rPr>
              <a:t>“Document”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sz="2800">
                <a:cs typeface="Times New Roman" panose="02020603050405020304" pitchFamily="18" charset="0"/>
              </a:rPr>
              <a:t>It is commonly said that “a document can either be represented in electronic form (i.e. Word document, Spreadsheet file, Movie file, Sound clip, etc.) or as a traditional hardcopy consisting of one to thousands of pages”. 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6858000" cy="914400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Synonyms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None/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Document  management has been named differently </a:t>
            </a:r>
          </a:p>
          <a:p>
            <a:pPr marL="533400" indent="-533400">
              <a:lnSpc>
                <a:spcPct val="120000"/>
              </a:lnSpc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DMS (Document Management Systems),</a:t>
            </a:r>
          </a:p>
          <a:p>
            <a:pPr marL="533400" indent="-533400">
              <a:lnSpc>
                <a:spcPct val="120000"/>
              </a:lnSpc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DIS(Document Information Systems),</a:t>
            </a:r>
          </a:p>
          <a:p>
            <a:pPr marL="533400" indent="-533400">
              <a:lnSpc>
                <a:spcPct val="120000"/>
              </a:lnSpc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IDM(Integrated Document Management),</a:t>
            </a:r>
          </a:p>
          <a:p>
            <a:pPr marL="533400" indent="-533400">
              <a:lnSpc>
                <a:spcPct val="120000"/>
              </a:lnSpc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EDM(Electronic Document Management),</a:t>
            </a:r>
          </a:p>
          <a:p>
            <a:pPr marL="533400" indent="-533400">
              <a:lnSpc>
                <a:spcPct val="120000"/>
              </a:lnSpc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ECM(Enterprise Content Management), </a:t>
            </a:r>
          </a:p>
          <a:p>
            <a:pPr marL="533400" indent="-533400">
              <a:lnSpc>
                <a:spcPct val="120000"/>
              </a:lnSpc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Content Management and Knowledge Management. </a:t>
            </a:r>
          </a:p>
          <a:p>
            <a:pPr marL="533400" indent="-533400">
              <a:lnSpc>
                <a:spcPct val="120000"/>
              </a:lnSpc>
            </a:pPr>
            <a:r>
              <a:rPr lang="en-US" altLang="en-US" sz="2400">
                <a:latin typeface="Century" panose="02040604050505020304" pitchFamily="18" charset="0"/>
                <a:cs typeface="Times New Roman" panose="02020603050405020304" pitchFamily="18" charset="0"/>
              </a:rPr>
              <a:t>Document Management System (also known by some as a "paperless office" system or content management system),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altLang="en-US">
                <a:solidFill>
                  <a:srgbClr val="339933"/>
                </a:solidFill>
              </a:rPr>
              <a:t>Doc.Manag.at ICT Environment</a:t>
            </a:r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9048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25622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15049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48200"/>
            <a:ext cx="23431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447800" y="2362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15240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34063"/>
            <a:ext cx="292417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90600"/>
            <a:ext cx="29527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13906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7" name="Picture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13906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1981200"/>
            <a:ext cx="13906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67818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4648200" y="29718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22" name="Picture 3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81400"/>
            <a:ext cx="35147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3" name="Picture 3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724400"/>
            <a:ext cx="1714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86400"/>
            <a:ext cx="28098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5" name="Line 33"/>
          <p:cNvSpPr>
            <a:spLocks noChangeShapeType="1"/>
          </p:cNvSpPr>
          <p:nvPr/>
        </p:nvSpPr>
        <p:spPr bwMode="auto">
          <a:xfrm flipH="1">
            <a:off x="5638800" y="5334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69342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667000" y="4953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11" grpId="0" animBg="1"/>
      <p:bldP spid="8212" grpId="0" animBg="1"/>
      <p:bldP spid="8219" grpId="0" animBg="1"/>
      <p:bldP spid="8220" grpId="0" animBg="1"/>
      <p:bldP spid="8225" grpId="0" animBg="1"/>
      <p:bldP spid="8226" grpId="0" animBg="1"/>
      <p:bldP spid="8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33CC"/>
                </a:solidFill>
                <a:cs typeface="Times New Roman" panose="02020603050405020304" pitchFamily="18" charset="0"/>
              </a:rPr>
              <a:t>Components of Document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There are six basic components of DMS: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Capture of documents for bringing them into the system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Storing and archiving methods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Indexing and retrieving tools for document search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Distribution for exporting documents from the systems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Security to protect documents from authorized access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Audit trails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457200" y="274638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8000"/>
                </a:solidFill>
              </a:rPr>
              <a:t>SCANNING &amp; INDEXING WORK FLOW</a:t>
            </a:r>
          </a:p>
        </p:txBody>
      </p:sp>
      <p:pic>
        <p:nvPicPr>
          <p:cNvPr id="11320" name="Picture 56" descr="j02919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0600" y="2362200"/>
            <a:ext cx="13716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1" name="Picture 57" descr="j030052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1400"/>
            <a:ext cx="952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2590800" y="838200"/>
            <a:ext cx="3352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Enter Details on RECEIPT &amp; RETURN REGISTER</a:t>
            </a: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4724400" y="2743200"/>
            <a:ext cx="1371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QC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Verified </a:t>
            </a:r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 flipV="1">
            <a:off x="1600200" y="1828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36" name="Documents"/>
          <p:cNvSpPr>
            <a:spLocks noEditPoints="1" noChangeArrowheads="1"/>
          </p:cNvSpPr>
          <p:nvPr/>
        </p:nvSpPr>
        <p:spPr bwMode="auto">
          <a:xfrm>
            <a:off x="3505200" y="1466850"/>
            <a:ext cx="762000" cy="8191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337" name="scanner1"/>
          <p:cNvSpPr>
            <a:spLocks noEditPoints="1" noChangeArrowheads="1"/>
          </p:cNvSpPr>
          <p:nvPr/>
        </p:nvSpPr>
        <p:spPr bwMode="auto">
          <a:xfrm>
            <a:off x="6858000" y="3581400"/>
            <a:ext cx="1295400" cy="762000"/>
          </a:xfrm>
          <a:custGeom>
            <a:avLst/>
            <a:gdLst>
              <a:gd name="T0" fmla="*/ 21600 w 21600"/>
              <a:gd name="T1" fmla="*/ 7200 h 21600"/>
              <a:gd name="T2" fmla="*/ 21600 w 21600"/>
              <a:gd name="T3" fmla="*/ 12695 h 21600"/>
              <a:gd name="T4" fmla="*/ 13925 w 21600"/>
              <a:gd name="T5" fmla="*/ 21600 h 21600"/>
              <a:gd name="T6" fmla="*/ 0 w 21600"/>
              <a:gd name="T7" fmla="*/ 11558 h 21600"/>
              <a:gd name="T8" fmla="*/ 0 w 21600"/>
              <a:gd name="T9" fmla="*/ 6063 h 21600"/>
              <a:gd name="T10" fmla="*/ 7456 w 21600"/>
              <a:gd name="T11" fmla="*/ 0 h 21600"/>
              <a:gd name="T12" fmla="*/ 18749 w 21600"/>
              <a:gd name="T13" fmla="*/ 947 h 21600"/>
              <a:gd name="T14" fmla="*/ 1425 w 21600"/>
              <a:gd name="T15" fmla="*/ 23068 h 21600"/>
              <a:gd name="T16" fmla="*/ 20312 w 21600"/>
              <a:gd name="T17" fmla="*/ 3093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21600" y="10800"/>
                </a:lnTo>
                <a:lnTo>
                  <a:pt x="21600" y="12695"/>
                </a:lnTo>
                <a:lnTo>
                  <a:pt x="13925" y="21600"/>
                </a:lnTo>
                <a:lnTo>
                  <a:pt x="10964" y="19326"/>
                </a:lnTo>
                <a:lnTo>
                  <a:pt x="0" y="11558"/>
                </a:lnTo>
                <a:lnTo>
                  <a:pt x="0" y="10800"/>
                </a:lnTo>
                <a:lnTo>
                  <a:pt x="0" y="6063"/>
                </a:lnTo>
                <a:lnTo>
                  <a:pt x="7456" y="0"/>
                </a:lnTo>
                <a:lnTo>
                  <a:pt x="8552" y="568"/>
                </a:lnTo>
                <a:lnTo>
                  <a:pt x="10964" y="568"/>
                </a:lnTo>
                <a:lnTo>
                  <a:pt x="18749" y="947"/>
                </a:lnTo>
                <a:lnTo>
                  <a:pt x="15350" y="4547"/>
                </a:lnTo>
                <a:close/>
              </a:path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13925" y="15347"/>
                </a:lnTo>
                <a:lnTo>
                  <a:pt x="0" y="6063"/>
                </a:lnTo>
                <a:moveTo>
                  <a:pt x="8552" y="568"/>
                </a:moveTo>
                <a:lnTo>
                  <a:pt x="2083" y="6063"/>
                </a:lnTo>
                <a:lnTo>
                  <a:pt x="11951" y="7579"/>
                </a:lnTo>
                <a:lnTo>
                  <a:pt x="15350" y="4547"/>
                </a:lnTo>
                <a:moveTo>
                  <a:pt x="14254" y="5684"/>
                </a:moveTo>
                <a:lnTo>
                  <a:pt x="19078" y="7768"/>
                </a:lnTo>
                <a:lnTo>
                  <a:pt x="13815" y="13074"/>
                </a:lnTo>
                <a:lnTo>
                  <a:pt x="2083" y="6063"/>
                </a:lnTo>
                <a:moveTo>
                  <a:pt x="13925" y="21600"/>
                </a:moveTo>
                <a:lnTo>
                  <a:pt x="13925" y="20463"/>
                </a:lnTo>
                <a:lnTo>
                  <a:pt x="13925" y="16674"/>
                </a:lnTo>
                <a:lnTo>
                  <a:pt x="13925" y="15347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 flipH="1" flipV="1">
            <a:off x="5105400" y="5715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7467600" y="2438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6248400" y="6324600"/>
            <a:ext cx="266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Document QC</a:t>
            </a: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7543800" y="2895600"/>
            <a:ext cx="160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Document Scanning</a:t>
            </a:r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>
            <a:off x="7467600" y="4267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43" name="Line 79"/>
          <p:cNvSpPr>
            <a:spLocks noChangeShapeType="1"/>
          </p:cNvSpPr>
          <p:nvPr/>
        </p:nvSpPr>
        <p:spPr bwMode="auto">
          <a:xfrm flipV="1">
            <a:off x="4876800" y="1828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6096000" y="852488"/>
            <a:ext cx="2514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Preparing Pre- indexing Data Sheet</a:t>
            </a:r>
          </a:p>
        </p:txBody>
      </p:sp>
      <p:sp>
        <p:nvSpPr>
          <p:cNvPr id="11345" name="laptop"/>
          <p:cNvSpPr>
            <a:spLocks noEditPoints="1" noChangeArrowheads="1"/>
          </p:cNvSpPr>
          <p:nvPr/>
        </p:nvSpPr>
        <p:spPr bwMode="auto">
          <a:xfrm>
            <a:off x="6934200" y="1524000"/>
            <a:ext cx="1057275" cy="76200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346" name="laptop"/>
          <p:cNvSpPr>
            <a:spLocks noEditPoints="1" noChangeArrowheads="1"/>
          </p:cNvSpPr>
          <p:nvPr/>
        </p:nvSpPr>
        <p:spPr bwMode="auto">
          <a:xfrm>
            <a:off x="6858000" y="5257800"/>
            <a:ext cx="1285875" cy="90963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47" name="Group 83"/>
          <p:cNvGrpSpPr>
            <a:grpSpLocks/>
          </p:cNvGrpSpPr>
          <p:nvPr/>
        </p:nvGrpSpPr>
        <p:grpSpPr bwMode="auto">
          <a:xfrm flipH="1">
            <a:off x="3962400" y="5257800"/>
            <a:ext cx="990600" cy="838200"/>
            <a:chOff x="1632" y="1248"/>
            <a:chExt cx="2682" cy="2286"/>
          </a:xfrm>
        </p:grpSpPr>
        <p:sp>
          <p:nvSpPr>
            <p:cNvPr id="11348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1349" name="AutoShape 85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1350" name="AutoShape 86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  <p:sp>
        <p:nvSpPr>
          <p:cNvPr id="11351" name="Line 87"/>
          <p:cNvSpPr>
            <a:spLocks noChangeShapeType="1"/>
          </p:cNvSpPr>
          <p:nvPr/>
        </p:nvSpPr>
        <p:spPr bwMode="auto">
          <a:xfrm flipV="1">
            <a:off x="4495800" y="4495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3657600" y="6276975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TIF File Creation</a:t>
            </a:r>
          </a:p>
        </p:txBody>
      </p:sp>
      <p:sp>
        <p:nvSpPr>
          <p:cNvPr id="11353" name="Line 89"/>
          <p:cNvSpPr>
            <a:spLocks noChangeShapeType="1"/>
          </p:cNvSpPr>
          <p:nvPr/>
        </p:nvSpPr>
        <p:spPr bwMode="auto">
          <a:xfrm flipH="1">
            <a:off x="3124200" y="44196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54" name="Line 90"/>
          <p:cNvSpPr>
            <a:spLocks noChangeShapeType="1"/>
          </p:cNvSpPr>
          <p:nvPr/>
        </p:nvSpPr>
        <p:spPr bwMode="auto">
          <a:xfrm flipH="1" flipV="1">
            <a:off x="2438400" y="3352800"/>
            <a:ext cx="1524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2057400" y="2514600"/>
            <a:ext cx="1752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Return of Documents to  DIC</a:t>
            </a:r>
          </a:p>
        </p:txBody>
      </p:sp>
      <p:sp>
        <p:nvSpPr>
          <p:cNvPr id="11356" name="Line 92"/>
          <p:cNvSpPr>
            <a:spLocks noChangeShapeType="1"/>
          </p:cNvSpPr>
          <p:nvPr/>
        </p:nvSpPr>
        <p:spPr bwMode="auto">
          <a:xfrm flipH="1" flipV="1">
            <a:off x="1219200" y="4800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357" name="Infopage"/>
          <p:cNvSpPr>
            <a:spLocks noEditPoints="1" noChangeArrowheads="1"/>
          </p:cNvSpPr>
          <p:nvPr/>
        </p:nvSpPr>
        <p:spPr bwMode="auto">
          <a:xfrm>
            <a:off x="2209800" y="4876800"/>
            <a:ext cx="685800" cy="1066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1447800" y="6032500"/>
            <a:ext cx="1752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Reporting, Approval &amp; Audit</a:t>
            </a:r>
          </a:p>
        </p:txBody>
      </p:sp>
      <p:sp>
        <p:nvSpPr>
          <p:cNvPr id="11359" name="Text Box 95"/>
          <p:cNvSpPr txBox="1">
            <a:spLocks noChangeArrowheads="1"/>
          </p:cNvSpPr>
          <p:nvPr/>
        </p:nvSpPr>
        <p:spPr bwMode="auto">
          <a:xfrm>
            <a:off x="228600" y="5029200"/>
            <a:ext cx="1143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Index &amp; Upload to the Server</a:t>
            </a:r>
          </a:p>
        </p:txBody>
      </p:sp>
      <p:pic>
        <p:nvPicPr>
          <p:cNvPr id="11370" name="Picture 106" descr="j02920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47800"/>
            <a:ext cx="1447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71" name="Picture 107" descr="j029298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9906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72" name="Rectangle 108"/>
          <p:cNvSpPr>
            <a:spLocks noChangeArrowheads="1"/>
          </p:cNvSpPr>
          <p:nvPr/>
        </p:nvSpPr>
        <p:spPr bwMode="auto">
          <a:xfrm>
            <a:off x="228600" y="685800"/>
            <a:ext cx="2133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Receive Documents 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    from DIC</a:t>
            </a:r>
          </a:p>
        </p:txBody>
      </p:sp>
      <p:grpSp>
        <p:nvGrpSpPr>
          <p:cNvPr id="11382" name="Group 118"/>
          <p:cNvGrpSpPr>
            <a:grpSpLocks/>
          </p:cNvGrpSpPr>
          <p:nvPr/>
        </p:nvGrpSpPr>
        <p:grpSpPr bwMode="auto">
          <a:xfrm>
            <a:off x="457200" y="1447800"/>
            <a:ext cx="1066800" cy="990600"/>
            <a:chOff x="624" y="1344"/>
            <a:chExt cx="439" cy="416"/>
          </a:xfrm>
        </p:grpSpPr>
        <p:graphicFrame>
          <p:nvGraphicFramePr>
            <p:cNvPr id="11383" name="Object 11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98" y="1401"/>
            <a:ext cx="249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1" name="Clip" r:id="rId8" imgW="393480" imgH="315720" progId="MS_ClipArt_Gallery.2">
                    <p:embed/>
                  </p:oleObj>
                </mc:Choice>
                <mc:Fallback>
                  <p:oleObj name="Clip" r:id="rId8" imgW="393480" imgH="315720" progId="MS_ClipArt_Gallery.2">
                    <p:embed/>
                    <p:pic>
                      <p:nvPicPr>
                        <p:cNvPr id="0" name="Object 11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" y="1401"/>
                          <a:ext cx="249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84" name="Object 12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75" y="1371"/>
            <a:ext cx="25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2" name="Clip" r:id="rId10" imgW="395280" imgH="314280" progId="MS_ClipArt_Gallery.2">
                    <p:embed/>
                  </p:oleObj>
                </mc:Choice>
                <mc:Fallback>
                  <p:oleObj name="Clip" r:id="rId10" imgW="395280" imgH="314280" progId="MS_ClipArt_Gallery.2">
                    <p:embed/>
                    <p:pic>
                      <p:nvPicPr>
                        <p:cNvPr id="0" name="Object 12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" y="1371"/>
                          <a:ext cx="250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85" name="Object 12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22" y="1431"/>
            <a:ext cx="24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3" name="Clip" r:id="rId12" imgW="392040" imgH="314280" progId="MS_ClipArt_Gallery.2">
                    <p:embed/>
                  </p:oleObj>
                </mc:Choice>
                <mc:Fallback>
                  <p:oleObj name="Clip" r:id="rId12" imgW="392040" imgH="314280" progId="MS_ClipArt_Gallery.2">
                    <p:embed/>
                    <p:pic>
                      <p:nvPicPr>
                        <p:cNvPr id="0" name="Object 1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" y="1431"/>
                          <a:ext cx="248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86" name="Object 12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68" y="1491"/>
            <a:ext cx="249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4" name="Clip" r:id="rId14" imgW="393480" imgH="314280" progId="MS_ClipArt_Gallery.2">
                    <p:embed/>
                  </p:oleObj>
                </mc:Choice>
                <mc:Fallback>
                  <p:oleObj name="Clip" r:id="rId14" imgW="393480" imgH="314280" progId="MS_ClipArt_Gallery.2">
                    <p:embed/>
                    <p:pic>
                      <p:nvPicPr>
                        <p:cNvPr id="0" name="Object 12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491"/>
                          <a:ext cx="249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87" name="Object 12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814" y="1551"/>
            <a:ext cx="249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5" name="Clip" r:id="rId16" imgW="393480" imgH="314280" progId="MS_ClipArt_Gallery.2">
                    <p:embed/>
                  </p:oleObj>
                </mc:Choice>
                <mc:Fallback>
                  <p:oleObj name="Clip" r:id="rId16" imgW="393480" imgH="314280" progId="MS_ClipArt_Gallery.2">
                    <p:embed/>
                    <p:pic>
                      <p:nvPicPr>
                        <p:cNvPr id="0" name="Object 12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" y="1551"/>
                          <a:ext cx="249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88" name="Object 12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70" y="1523"/>
            <a:ext cx="269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6" name="Clip" r:id="rId18" imgW="425160" imgH="374400" progId="MS_ClipArt_Gallery.2">
                    <p:embed/>
                  </p:oleObj>
                </mc:Choice>
                <mc:Fallback>
                  <p:oleObj name="Clip" r:id="rId18" imgW="425160" imgH="374400" progId="MS_ClipArt_Gallery.2">
                    <p:embed/>
                    <p:pic>
                      <p:nvPicPr>
                        <p:cNvPr id="0" name="Object 12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" y="1523"/>
                          <a:ext cx="269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89" name="Object 12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47" y="1434"/>
            <a:ext cx="26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7" name="Clip" r:id="rId20" imgW="425160" imgH="372960" progId="MS_ClipArt_Gallery.2">
                    <p:embed/>
                  </p:oleObj>
                </mc:Choice>
                <mc:Fallback>
                  <p:oleObj name="Clip" r:id="rId20" imgW="425160" imgH="372960" progId="MS_ClipArt_Gallery.2">
                    <p:embed/>
                    <p:pic>
                      <p:nvPicPr>
                        <p:cNvPr id="0" name="Object 1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" y="1434"/>
                          <a:ext cx="269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90" name="Object 12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624" y="1344"/>
            <a:ext cx="269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98" name="Clip" r:id="rId22" imgW="425160" imgH="374400" progId="MS_ClipArt_Gallery.2">
                    <p:embed/>
                  </p:oleObj>
                </mc:Choice>
                <mc:Fallback>
                  <p:oleObj name="Clip" r:id="rId22" imgW="425160" imgH="374400" progId="MS_ClipArt_Gallery.2">
                    <p:embed/>
                    <p:pic>
                      <p:nvPicPr>
                        <p:cNvPr id="0" name="Object 1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344"/>
                          <a:ext cx="269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3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9" grpId="0" autoUpdateAnimBg="0"/>
      <p:bldP spid="11324" grpId="0" autoUpdateAnimBg="0"/>
      <p:bldP spid="11325" grpId="0" autoUpdateAnimBg="0"/>
      <p:bldP spid="11326" grpId="0" animBg="1"/>
      <p:bldP spid="11336" grpId="0" animBg="1" autoUpdateAnimBg="0"/>
      <p:bldP spid="11337" grpId="0" animBg="1"/>
      <p:bldP spid="11338" grpId="0" animBg="1"/>
      <p:bldP spid="11339" grpId="0" animBg="1"/>
      <p:bldP spid="11340" grpId="0" autoUpdateAnimBg="0"/>
      <p:bldP spid="11341" grpId="0" autoUpdateAnimBg="0"/>
      <p:bldP spid="11342" grpId="0" animBg="1"/>
      <p:bldP spid="11343" grpId="0" animBg="1"/>
      <p:bldP spid="11344" grpId="0" autoUpdateAnimBg="0"/>
      <p:bldP spid="11345" grpId="0" animBg="1" autoUpdateAnimBg="0"/>
      <p:bldP spid="11346" grpId="0" animBg="1"/>
      <p:bldP spid="11351" grpId="0" animBg="1"/>
      <p:bldP spid="11352" grpId="0" autoUpdateAnimBg="0"/>
      <p:bldP spid="11353" grpId="0" animBg="1"/>
      <p:bldP spid="11354" grpId="0" animBg="1"/>
      <p:bldP spid="11355" grpId="0" autoUpdateAnimBg="0"/>
      <p:bldP spid="11356" grpId="0" animBg="1"/>
      <p:bldP spid="11357" grpId="0" animBg="1"/>
      <p:bldP spid="11358" grpId="0" autoUpdateAnimBg="0"/>
      <p:bldP spid="11359" grpId="0" autoUpdateAnimBg="0"/>
      <p:bldP spid="113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28600" y="990600"/>
          <a:ext cx="8534400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Worksheet" r:id="rId4" imgW="9430207" imgH="2762707" progId="Excel.Sheet.8">
                  <p:embed/>
                </p:oleObj>
              </mc:Choice>
              <mc:Fallback>
                <p:oleObj name="Worksheet" r:id="rId4" imgW="9430207" imgH="276270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534400" cy="267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514600" y="3733800"/>
          <a:ext cx="3914775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Worksheet" r:id="rId6" imgW="3000756" imgH="1581607" progId="Excel.Sheet.8">
                  <p:embed/>
                </p:oleObj>
              </mc:Choice>
              <mc:Fallback>
                <p:oleObj name="Worksheet" r:id="rId6" imgW="3000756" imgH="158160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733800"/>
                        <a:ext cx="3914775" cy="264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85800" y="48768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25908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339933"/>
                </a:solidFill>
                <a:latin typeface="Times New Roman" panose="02020603050405020304" pitchFamily="18" charset="0"/>
              </a:rPr>
              <a:t>Process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inkTgt spid="_x0000_s5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inkTgt spid="_x0000_s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i="1">
                <a:solidFill>
                  <a:srgbClr val="0033CC"/>
                </a:solidFill>
                <a:cs typeface="Times New Roman" panose="02020603050405020304" pitchFamily="18" charset="0"/>
              </a:rPr>
              <a:t>Capture of documents for bringing them into the system</a:t>
            </a:r>
            <a:endParaRPr lang="en-US" altLang="en-US" sz="4000">
              <a:solidFill>
                <a:srgbClr val="0033CC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en-US" sz="3600" b="1" i="1">
                <a:cs typeface="Times New Roman" panose="02020603050405020304" pitchFamily="18" charset="0"/>
              </a:rPr>
              <a:t>Imaging or Scanning:</a:t>
            </a:r>
          </a:p>
          <a:p>
            <a:pPr>
              <a:buFontTx/>
              <a:buNone/>
            </a:pPr>
            <a:r>
              <a:rPr lang="en-US" altLang="en-US" sz="3600" b="1" i="1">
                <a:cs typeface="Times New Roman" panose="02020603050405020304" pitchFamily="18" charset="0"/>
              </a:rPr>
              <a:t>    </a:t>
            </a:r>
            <a:r>
              <a:rPr lang="en-US" altLang="en-US" sz="2800" b="1" i="1">
                <a:cs typeface="Times New Roman" panose="02020603050405020304" pitchFamily="18" charset="0"/>
              </a:rPr>
              <a:t>The scanner should preferably have both flat bat and ADF(Automatic Document Feeder)</a:t>
            </a:r>
          </a:p>
          <a:p>
            <a:r>
              <a:rPr lang="en-US" altLang="en-US" sz="3600" b="1" i="1">
                <a:cs typeface="Times New Roman" panose="02020603050405020304" pitchFamily="18" charset="0"/>
              </a:rPr>
              <a:t>Scanners Speed: </a:t>
            </a:r>
            <a:r>
              <a:rPr lang="en-US" altLang="en-US" sz="2800" b="1" i="1">
                <a:cs typeface="Times New Roman" panose="02020603050405020304" pitchFamily="18" charset="0"/>
              </a:rPr>
              <a:t>can handle 10 to 200 pages per minute</a:t>
            </a:r>
          </a:p>
          <a:p>
            <a:r>
              <a:rPr lang="en-US" altLang="en-US" sz="3600" b="1" i="1">
                <a:cs typeface="Times New Roman" panose="02020603050405020304" pitchFamily="18" charset="0"/>
              </a:rPr>
              <a:t>Scanning scale: </a:t>
            </a:r>
            <a:r>
              <a:rPr lang="en-US" altLang="en-US" sz="2800" b="1" i="1">
                <a:cs typeface="Times New Roman" panose="02020603050405020304" pitchFamily="18" charset="0"/>
              </a:rPr>
              <a:t>100%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5800" y="5334000"/>
            <a:ext cx="7391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600" b="1" i="1">
                <a:latin typeface="Times New Roman" panose="02020603050405020304" pitchFamily="18" charset="0"/>
              </a:rPr>
              <a:t> Resolution standard: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 i="1"/>
              <a:t>  </a:t>
            </a:r>
            <a:r>
              <a:rPr lang="en-US" altLang="en-US" b="1" i="1">
                <a:latin typeface="Times New Roman" panose="02020603050405020304" pitchFamily="18" charset="0"/>
              </a:rPr>
              <a:t>Normally scanning at 200 dpi is recommended,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b="1" i="1">
                <a:latin typeface="Times New Roman" panose="02020603050405020304" pitchFamily="18" charset="0"/>
              </a:rPr>
              <a:t>  Maximum dpi limit can be upto  600.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84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charRg st="184" end="1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  <p:bldP spid="2253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834</Words>
  <Application>Microsoft Office PowerPoint</Application>
  <PresentationFormat>On-screen Show (4:3)</PresentationFormat>
  <Paragraphs>123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Times New Roman</vt:lpstr>
      <vt:lpstr>Comic Sans MS</vt:lpstr>
      <vt:lpstr>Arial</vt:lpstr>
      <vt:lpstr>Arial Narrow</vt:lpstr>
      <vt:lpstr>Century</vt:lpstr>
      <vt:lpstr>Arial Unicode MS</vt:lpstr>
      <vt:lpstr>Wingdings</vt:lpstr>
      <vt:lpstr>Tempus Sans ITC</vt:lpstr>
      <vt:lpstr>Default Design</vt:lpstr>
      <vt:lpstr>Microsoft Clip Gallery</vt:lpstr>
      <vt:lpstr>Microsoft Excel 97-2003 Worksheet</vt:lpstr>
      <vt:lpstr>Document Management: tools and techniques</vt:lpstr>
      <vt:lpstr>Document Management</vt:lpstr>
      <vt:lpstr>“Document”</vt:lpstr>
      <vt:lpstr>Synonyms</vt:lpstr>
      <vt:lpstr>Doc.Manag.at ICT Environment</vt:lpstr>
      <vt:lpstr>Components of Document Management</vt:lpstr>
      <vt:lpstr>PowerPoint Presentation</vt:lpstr>
      <vt:lpstr>PowerPoint Presentation</vt:lpstr>
      <vt:lpstr>Capture of documents for bringing them into the system</vt:lpstr>
      <vt:lpstr>Capture of documents for bringing them into the system Cont..</vt:lpstr>
      <vt:lpstr>Capture of documents for bringing them into the system Cont..</vt:lpstr>
      <vt:lpstr>Capture of documents for bringing them into the system Cont..</vt:lpstr>
      <vt:lpstr>Storage options</vt:lpstr>
      <vt:lpstr>PowerPoint Presentation</vt:lpstr>
      <vt:lpstr>Security of Documents</vt:lpstr>
      <vt:lpstr>Benefits of Document Management</vt:lpstr>
      <vt:lpstr>Challenges</vt:lpstr>
      <vt:lpstr>To Conclude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ALPHA PARTNERS</dc:creator>
  <cp:lastModifiedBy>user</cp:lastModifiedBy>
  <cp:revision>117</cp:revision>
  <dcterms:created xsi:type="dcterms:W3CDTF">1601-01-01T00:00:00Z</dcterms:created>
  <dcterms:modified xsi:type="dcterms:W3CDTF">2021-04-15T09:28:37Z</dcterms:modified>
</cp:coreProperties>
</file>