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2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 autoAdjust="0"/>
  </p:normalViewPr>
  <p:slideViewPr>
    <p:cSldViewPr>
      <p:cViewPr varScale="1">
        <p:scale>
          <a:sx n="42" d="100"/>
          <a:sy n="42" d="100"/>
        </p:scale>
        <p:origin x="1284" y="54"/>
      </p:cViewPr>
      <p:guideLst>
        <p:guide orient="horz" pos="120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3067"/>
        <p:guide pos="2160"/>
      </p:guideLst>
    </p:cSldViewPr>
  </p:notesViewPr>
  <p:gridSpacing cx="76200" cy="76200"/>
</p:viewPr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8763000"/>
            <a:ext cx="5711825" cy="25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tabLst>
                <a:tab pos="5372100" algn="r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0"/>
              <a:t>Chapter 1	</a:t>
            </a:r>
            <a:fld id="{402BE72E-C566-47B1-B221-E6F661F35ED1}" type="slidenum">
              <a:rPr lang="en-US" altLang="en-US" sz="1000" b="0"/>
              <a:pPr>
                <a:spcBef>
                  <a:spcPct val="0"/>
                </a:spcBef>
                <a:buFontTx/>
                <a:buNone/>
              </a:pPr>
              <a:t>‹#›</a:t>
            </a:fld>
            <a:endParaRPr lang="en-US" altLang="en-US" sz="1000" b="0"/>
          </a:p>
        </p:txBody>
      </p:sp>
    </p:spTree>
    <p:extLst>
      <p:ext uri="{BB962C8B-B14F-4D97-AF65-F5344CB8AC3E}">
        <p14:creationId xmlns:p14="http://schemas.microsoft.com/office/powerpoint/2010/main" val="191905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69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3300" y="736600"/>
            <a:ext cx="4851400" cy="3638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8828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0"/>
              <a:t>2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742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3713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88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2456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7973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939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-38100" y="0"/>
          <a:ext cx="9182100" cy="686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Slide" r:id="rId3" imgW="4169664" imgH="3127248" progId="PowerPoint.Slide.8">
                  <p:embed/>
                </p:oleObj>
              </mc:Choice>
              <mc:Fallback>
                <p:oleObj name="Slide" r:id="rId3" imgW="4169664" imgH="3127248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0"/>
                        <a:ext cx="9182100" cy="686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8153400" cy="1143000"/>
          </a:xfrm>
          <a:noFill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81400"/>
            <a:ext cx="8153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MIS 715 Eaton Fall 2001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EDE5B4A-84B7-4456-8819-DD2D6CB77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8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7938"/>
          <a:ext cx="9144000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Slide" r:id="rId3" imgW="4566054" imgH="3425954" progId="PowerPoint.Slide.8">
                  <p:embed/>
                </p:oleObj>
              </mc:Choice>
              <mc:Fallback>
                <p:oleObj name="Slide" r:id="rId3" imgW="4566054" imgH="3425954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38"/>
                        <a:ext cx="9144000" cy="6850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MIS 715 Eaton Fall 2001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B8775-2853-4D65-A02C-D6E176B4A20A}" type="slidenum">
              <a:rPr lang="en-US" altLang="en-US"/>
              <a:pPr/>
              <a:t>‹#›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1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7938"/>
          <a:ext cx="9144000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0" name="Slide" r:id="rId3" imgW="4566054" imgH="3425954" progId="PowerPoint.Slide.8">
                  <p:embed/>
                </p:oleObj>
              </mc:Choice>
              <mc:Fallback>
                <p:oleObj name="Slide" r:id="rId3" imgW="4566054" imgH="3425954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38"/>
                        <a:ext cx="9144000" cy="6850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20193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9055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MIS 715 Eaton Fall 2001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57727-99C2-4C4D-92F0-16D60FD9ABE5}" type="slidenum">
              <a:rPr lang="en-US" altLang="en-US"/>
              <a:pPr/>
              <a:t>‹#›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7938"/>
          <a:ext cx="9144000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Slide" r:id="rId3" imgW="4566054" imgH="3425954" progId="PowerPoint.Slide.8">
                  <p:embed/>
                </p:oleObj>
              </mc:Choice>
              <mc:Fallback>
                <p:oleObj name="Slide" r:id="rId3" imgW="4566054" imgH="3425954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38"/>
                        <a:ext cx="9144000" cy="6850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MIS 715 Eaton Fall 2001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07409-AFFB-4374-B4A8-FA16EE70E0AF}" type="slidenum">
              <a:rPr lang="en-US" altLang="en-US"/>
              <a:pPr/>
              <a:t>‹#›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8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7938"/>
          <a:ext cx="9144000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Slide" r:id="rId3" imgW="4566054" imgH="3425954" progId="PowerPoint.Slide.8">
                  <p:embed/>
                </p:oleObj>
              </mc:Choice>
              <mc:Fallback>
                <p:oleObj name="Slide" r:id="rId3" imgW="4566054" imgH="3425954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38"/>
                        <a:ext cx="9144000" cy="6850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MIS 715 Eaton Fall 2001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8E499-20A4-48BD-8EEF-162459848A2B}" type="slidenum">
              <a:rPr lang="en-US" altLang="en-US"/>
              <a:pPr/>
              <a:t>‹#›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9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7938"/>
          <a:ext cx="9144000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lide" r:id="rId14" imgW="4566054" imgH="3425954" progId="PowerPoint.Slide.8">
                  <p:embed/>
                </p:oleObj>
              </mc:Choice>
              <mc:Fallback>
                <p:oleObj name="Slide" r:id="rId14" imgW="4566054" imgH="3425954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38"/>
                        <a:ext cx="9144000" cy="6850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685800" y="762000"/>
            <a:ext cx="80772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white">
          <a:xfrm>
            <a:off x="685800" y="1905000"/>
            <a:ext cx="8077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smtClean="0"/>
            </a:lvl1pPr>
          </a:lstStyle>
          <a:p>
            <a:pPr>
              <a:defRPr/>
            </a:pPr>
            <a:r>
              <a:rPr lang="en-US"/>
              <a:t>MIS 715 Eaton Fall 2001</a:t>
            </a:r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1EB26A31-F909-445D-A2D4-C3EBB0343F3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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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5C5C00-4873-4F88-8784-B011DE1E5AFA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1</a:t>
            </a:fld>
            <a:endParaRPr lang="en-US" altLang="en-US" sz="1400" b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153400" cy="3886200"/>
          </a:xfrm>
        </p:spPr>
        <p:txBody>
          <a:bodyPr/>
          <a:lstStyle/>
          <a:p>
            <a:r>
              <a:rPr lang="en-US" altLang="en-US" sz="2800" smtClean="0"/>
              <a:t>Why Do People Need Information?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z="2400" smtClean="0"/>
              <a:t>Individuals - Entertainment and enlightenment</a:t>
            </a:r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z="2400" smtClean="0"/>
              <a:t>Businesses - Decision making, problem solving and control</a:t>
            </a:r>
            <a:endParaRPr lang="en-US" altLang="en-US" smtClean="0"/>
          </a:p>
          <a:p>
            <a:pPr lvl="2"/>
            <a:endParaRPr lang="en-US" altLang="en-US" sz="200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4CDD3F-D881-4450-9C04-3ADB2AAFDF92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z="1400" b="0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Data, Information,</a:t>
            </a:r>
            <a:br>
              <a:rPr lang="en-US" smtClean="0"/>
            </a:br>
            <a:r>
              <a:rPr lang="en-US" smtClean="0"/>
              <a:t>and Systems</a:t>
            </a:r>
          </a:p>
        </p:txBody>
      </p:sp>
      <p:grpSp>
        <p:nvGrpSpPr>
          <p:cNvPr id="24580" name="Group 12"/>
          <p:cNvGrpSpPr>
            <a:grpSpLocks/>
          </p:cNvGrpSpPr>
          <p:nvPr/>
        </p:nvGrpSpPr>
        <p:grpSpPr bwMode="auto">
          <a:xfrm>
            <a:off x="762000" y="2133600"/>
            <a:ext cx="7467600" cy="3684588"/>
            <a:chOff x="1728" y="1344"/>
            <a:chExt cx="3456" cy="2505"/>
          </a:xfrm>
        </p:grpSpPr>
        <p:pic>
          <p:nvPicPr>
            <p:cNvPr id="24581" name="Picture 7" descr="Fig01-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55" r="1370" b="10905"/>
            <a:stretch>
              <a:fillRect/>
            </a:stretch>
          </p:blipFill>
          <p:spPr bwMode="auto">
            <a:xfrm>
              <a:off x="1728" y="1344"/>
              <a:ext cx="3456" cy="2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Text Box 10"/>
            <p:cNvSpPr txBox="1">
              <a:spLocks noChangeArrowheads="1"/>
            </p:cNvSpPr>
            <p:nvPr/>
          </p:nvSpPr>
          <p:spPr bwMode="white">
            <a:xfrm>
              <a:off x="1728" y="3600"/>
              <a:ext cx="3456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tx2"/>
                  </a:solidFill>
                </a:rPr>
                <a:t>Figure 1.6</a:t>
              </a:r>
              <a:r>
                <a:rPr lang="en-US" altLang="en-US" sz="1800"/>
                <a:t> Components of an information system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3C8786-206F-4F37-9C28-C2DA307FE78A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12</a:t>
            </a:fld>
            <a:endParaRPr lang="en-US" altLang="en-US" sz="1400" b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Data, Information, </a:t>
            </a:r>
            <a:br>
              <a:rPr lang="en-US" smtClean="0"/>
            </a:br>
            <a:r>
              <a:rPr lang="en-US" smtClean="0"/>
              <a:t>and Systems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The Four Stages of Data Processing</a:t>
            </a:r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Input: Data is collected and entered into computer.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/>
            <a:r>
              <a:rPr lang="en-US" altLang="en-US" smtClean="0"/>
              <a:t>Data processing: Data is manipulated into information using mathematical, statistical, and other tools.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Output: Information is displayed or presented.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Storage: Data and information are maintained for later use.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07EAD0-AE89-4BA0-89BD-D104B78BD91F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13</a:t>
            </a:fld>
            <a:endParaRPr lang="en-US" altLang="en-US" sz="1400" b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Why Study IS?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Information Systems Careers</a:t>
            </a:r>
            <a:endParaRPr lang="en-US" altLang="en-US" sz="2000" smtClean="0"/>
          </a:p>
          <a:p>
            <a:pPr lvl="1"/>
            <a:r>
              <a:rPr lang="en-US" altLang="en-US" sz="1800" smtClean="0"/>
              <a:t>Systems analyst, specialist in enterprise resource planning (ERP), database administrator, telecommunications specialist, consulting, etc.</a:t>
            </a:r>
          </a:p>
          <a:p>
            <a:r>
              <a:rPr lang="en-US" altLang="en-US" smtClean="0"/>
              <a:t>Knowledge Workers</a:t>
            </a:r>
          </a:p>
          <a:p>
            <a:pPr lvl="1"/>
            <a:r>
              <a:rPr lang="en-US" altLang="en-US" sz="1800" smtClean="0"/>
              <a:t>Managers and non-managers</a:t>
            </a:r>
          </a:p>
          <a:p>
            <a:pPr lvl="1"/>
            <a:r>
              <a:rPr lang="en-US" altLang="en-US" sz="1800" smtClean="0"/>
              <a:t>Employers seek computer-literate professionals who know how to use information technology.</a:t>
            </a:r>
          </a:p>
          <a:p>
            <a:r>
              <a:rPr lang="en-US" altLang="en-US" smtClean="0"/>
              <a:t>Computer Literacy Replacing  Traditional Literacy</a:t>
            </a:r>
          </a:p>
          <a:p>
            <a:pPr lvl="1"/>
            <a:r>
              <a:rPr lang="en-US" altLang="en-US" smtClean="0"/>
              <a:t>Key to full participation in western society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5AF021-2D0B-4A0C-A2F9-281F74FB62A4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z="1400" b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Ethical and Societal Issues</a:t>
            </a:r>
            <a:br>
              <a:rPr lang="en-US" smtClean="0"/>
            </a:br>
            <a:r>
              <a:rPr lang="en-US" sz="2400" smtClean="0"/>
              <a:t>The Not-So-Bright Side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Consumer Privacy</a:t>
            </a:r>
          </a:p>
          <a:p>
            <a:pPr lvl="1"/>
            <a:r>
              <a:rPr lang="en-US" altLang="en-US" sz="2400" smtClean="0"/>
              <a:t>Organizations collect (and sometimes sell) huge amounts of data on individuals.</a:t>
            </a:r>
          </a:p>
          <a:p>
            <a:pPr lvl="1"/>
            <a:endParaRPr lang="en-US" altLang="en-US" smtClean="0"/>
          </a:p>
          <a:p>
            <a:r>
              <a:rPr lang="en-US" altLang="en-US" sz="2800" smtClean="0"/>
              <a:t>Employee Privacy</a:t>
            </a:r>
            <a:endParaRPr lang="en-US" altLang="en-US" smtClean="0"/>
          </a:p>
          <a:p>
            <a:pPr lvl="1"/>
            <a:r>
              <a:rPr lang="en-US" altLang="en-US" sz="2400" smtClean="0"/>
              <a:t>IT supports remote monitoring of employees, violating privacy and creating stress.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43100B-EAC8-41F7-BC3A-D677C0181648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400" b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Ethical and Societal Issues</a:t>
            </a:r>
            <a:br>
              <a:rPr lang="en-US" sz="3200" smtClean="0"/>
            </a:br>
            <a:r>
              <a:rPr lang="en-US" sz="2000" smtClean="0"/>
              <a:t>The Not-So-Bright Side</a:t>
            </a:r>
            <a:r>
              <a:rPr lang="en-US" sz="3200" smtClean="0"/>
              <a:t>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Freedom of Speech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IT increases opportunities for pornography, hate speech, intellectual property crime, an d other intrusions; prevention may abridge free speech.  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IT  Professionalism</a:t>
            </a:r>
            <a:endParaRPr lang="en-US" altLang="en-US" sz="2000" smtClean="0"/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No mandatory or enforced code of ethics for IT professionals--unlike other professions.  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Social Inequality</a:t>
            </a:r>
            <a:endParaRPr lang="en-US" altLang="en-US" sz="2000" smtClean="0"/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Less than 20% of the world’s population have ever used a PC; less than 3% have Internet access.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C2EE3F-B8B1-4CF0-9D21-2A492432410D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400" b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Data, Information, </a:t>
            </a:r>
            <a:br>
              <a:rPr lang="en-US" smtClean="0"/>
            </a:br>
            <a:r>
              <a:rPr lang="en-US" smtClean="0"/>
              <a:t>and Systems</a:t>
            </a:r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01000" cy="3886200"/>
          </a:xfrm>
          <a:noFill/>
        </p:spPr>
        <p:txBody>
          <a:bodyPr/>
          <a:lstStyle/>
          <a:p>
            <a:r>
              <a:rPr lang="en-US" altLang="en-US" sz="2800" smtClean="0"/>
              <a:t>Data vs. Information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/>
            <a:r>
              <a:rPr lang="en-US" altLang="en-US" sz="2400" smtClean="0"/>
              <a:t>Data</a:t>
            </a:r>
          </a:p>
          <a:p>
            <a:pPr lvl="2"/>
            <a:r>
              <a:rPr lang="en-US" altLang="en-US" sz="2000" smtClean="0"/>
              <a:t>A “given,” or fact; a number, a statement, or a picture</a:t>
            </a:r>
          </a:p>
          <a:p>
            <a:pPr lvl="2"/>
            <a:r>
              <a:rPr lang="en-US" altLang="en-US" sz="2000" smtClean="0"/>
              <a:t>Represents something in the real world</a:t>
            </a:r>
          </a:p>
          <a:p>
            <a:pPr lvl="2"/>
            <a:r>
              <a:rPr lang="en-US" altLang="en-US" sz="2000" smtClean="0"/>
              <a:t>The raw materials in the production of information</a:t>
            </a:r>
            <a:endParaRPr lang="en-US" altLang="en-US" sz="1800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z="2400" smtClean="0"/>
              <a:t>Information</a:t>
            </a:r>
          </a:p>
          <a:p>
            <a:pPr lvl="2"/>
            <a:r>
              <a:rPr lang="en-US" altLang="en-US" sz="2000" smtClean="0"/>
              <a:t>Data that have meaning within a context</a:t>
            </a:r>
          </a:p>
          <a:p>
            <a:pPr lvl="2"/>
            <a:r>
              <a:rPr lang="en-US" altLang="en-US" sz="2000" smtClean="0"/>
              <a:t>Data in relationships</a:t>
            </a:r>
          </a:p>
          <a:p>
            <a:pPr lvl="2"/>
            <a:r>
              <a:rPr lang="en-US" altLang="en-US" sz="2000" smtClean="0"/>
              <a:t>Data after manipulation</a:t>
            </a:r>
            <a:endParaRPr lang="en-US" altLang="en-US" sz="18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277528-4D4A-42DD-BE71-D6B205B99118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400" b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Data, Information,</a:t>
            </a:r>
            <a:br>
              <a:rPr lang="en-US" smtClean="0"/>
            </a:br>
            <a:r>
              <a:rPr lang="en-US" smtClean="0"/>
              <a:t>and Systems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Data Manipulation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z="2400" smtClean="0"/>
              <a:t>Example: customer survey</a:t>
            </a:r>
          </a:p>
          <a:p>
            <a:pPr lvl="2"/>
            <a:r>
              <a:rPr lang="en-US" altLang="en-US" sz="2000" smtClean="0"/>
              <a:t>Reading through data collected from a customer survey with questions in various categories would be time-consuming and not very helpful.</a:t>
            </a:r>
          </a:p>
          <a:p>
            <a:pPr lvl="2"/>
            <a:r>
              <a:rPr lang="en-US" altLang="en-US" sz="2000" smtClean="0"/>
              <a:t>When manipulated, the surveys may provide useful information.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770564-428D-4653-9C0F-D05D088A77D9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z="1400" b="0"/>
          </a:p>
        </p:txBody>
      </p:sp>
      <p:grpSp>
        <p:nvGrpSpPr>
          <p:cNvPr id="18435" name="Group 13"/>
          <p:cNvGrpSpPr>
            <a:grpSpLocks/>
          </p:cNvGrpSpPr>
          <p:nvPr/>
        </p:nvGrpSpPr>
        <p:grpSpPr bwMode="auto">
          <a:xfrm>
            <a:off x="1066800" y="2362200"/>
            <a:ext cx="6934200" cy="4340225"/>
            <a:chOff x="1824" y="1289"/>
            <a:chExt cx="3216" cy="2734"/>
          </a:xfrm>
        </p:grpSpPr>
        <p:pic>
          <p:nvPicPr>
            <p:cNvPr id="18438" name="Picture 8" descr="Fig01-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46" r="7242" b="10320"/>
            <a:stretch>
              <a:fillRect/>
            </a:stretch>
          </p:blipFill>
          <p:spPr bwMode="auto">
            <a:xfrm>
              <a:off x="1824" y="1289"/>
              <a:ext cx="3216" cy="2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9" name="Text Box 11"/>
            <p:cNvSpPr txBox="1">
              <a:spLocks noChangeArrowheads="1"/>
            </p:cNvSpPr>
            <p:nvPr/>
          </p:nvSpPr>
          <p:spPr bwMode="white">
            <a:xfrm>
              <a:off x="1824" y="3792"/>
              <a:ext cx="3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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tx2"/>
                  </a:solidFill>
                </a:rPr>
                <a:t>Figure 1.2</a:t>
              </a:r>
              <a:r>
                <a:rPr lang="en-US" altLang="en-US" sz="1800"/>
                <a:t> Characteristics of useful information</a:t>
              </a:r>
            </a:p>
          </p:txBody>
        </p:sp>
      </p:grpSp>
      <p:sp>
        <p:nvSpPr>
          <p:cNvPr id="2254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Data, Information,</a:t>
            </a:r>
            <a:br>
              <a:rPr lang="en-US" smtClean="0"/>
            </a:br>
            <a:r>
              <a:rPr lang="en-US" smtClean="0"/>
              <a:t>and Systems</a:t>
            </a:r>
          </a:p>
        </p:txBody>
      </p:sp>
      <p:sp>
        <p:nvSpPr>
          <p:cNvPr id="1843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Information in Context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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DF9237-1048-4FF0-B847-250538F29A47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400" b="0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Data, Information, </a:t>
            </a:r>
            <a:br>
              <a:rPr lang="en-US" smtClean="0"/>
            </a:br>
            <a:r>
              <a:rPr lang="en-US" smtClean="0"/>
              <a:t>and Systems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What Is a System?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System: A set of components that work together to achieve a common goal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Subsystem: One part of a system where the products of more than one system are combined to reach an ultimate goal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Closed system: Stand-alone system that has no contact with other systems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Open system: System that interfaces with other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ZSAMPLE">
  <a:themeElements>
    <a:clrScheme name="OZSAMPL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ZSAMPL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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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Z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7723</TotalTime>
  <Pages>44</Pages>
  <Words>570</Words>
  <Application>Microsoft Office PowerPoint</Application>
  <PresentationFormat>On-screen Show (4:3)</PresentationFormat>
  <Paragraphs>108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Wingdings</vt:lpstr>
      <vt:lpstr>Arial</vt:lpstr>
      <vt:lpstr>OZSAMPLE</vt:lpstr>
      <vt:lpstr>Microsoft PowerPoint 97-2003 Slide</vt:lpstr>
      <vt:lpstr>Information Systems</vt:lpstr>
      <vt:lpstr>Data, Information,  and Systems</vt:lpstr>
      <vt:lpstr>Data, Information, and Systems</vt:lpstr>
      <vt:lpstr>Data, Information, and Systems</vt:lpstr>
      <vt:lpstr>Data, Information, and Systems</vt:lpstr>
      <vt:lpstr>Data, Information,  and Systems</vt:lpstr>
      <vt:lpstr>Data, Information, and Systems</vt:lpstr>
      <vt:lpstr>Data, Information, and Systems</vt:lpstr>
      <vt:lpstr>Data, Information, and Systems</vt:lpstr>
      <vt:lpstr>Data, Information, and Systems</vt:lpstr>
      <vt:lpstr>Data, Information, and Systems</vt:lpstr>
      <vt:lpstr>Data, Information,  and Systems</vt:lpstr>
      <vt:lpstr>Why Study IS?</vt:lpstr>
      <vt:lpstr>Ethical and Societal Issues The Not-So-Bright Side</vt:lpstr>
      <vt:lpstr>Ethical and Societal Issues The Not-So-Bright Side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Information Systems</dc:title>
  <dc:subject/>
  <dc:creator>Effy Oz</dc:creator>
  <cp:keywords/>
  <dc:description/>
  <cp:lastModifiedBy>user</cp:lastModifiedBy>
  <cp:revision>89</cp:revision>
  <cp:lastPrinted>1999-11-30T18:31:31Z</cp:lastPrinted>
  <dcterms:created xsi:type="dcterms:W3CDTF">1997-10-08T16:30:44Z</dcterms:created>
  <dcterms:modified xsi:type="dcterms:W3CDTF">2021-04-15T09:30:45Z</dcterms:modified>
</cp:coreProperties>
</file>