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82" r:id="rId5"/>
  </p:sldMasterIdLst>
  <p:notesMasterIdLst>
    <p:notesMasterId r:id="rId35"/>
  </p:notesMasterIdLst>
  <p:handoutMasterIdLst>
    <p:handoutMasterId r:id="rId36"/>
  </p:handoutMasterIdLst>
  <p:sldIdLst>
    <p:sldId id="2145706043" r:id="rId6"/>
    <p:sldId id="6420" r:id="rId7"/>
    <p:sldId id="640" r:id="rId8"/>
    <p:sldId id="672" r:id="rId9"/>
    <p:sldId id="2145706039" r:id="rId10"/>
    <p:sldId id="6381" r:id="rId11"/>
    <p:sldId id="471" r:id="rId12"/>
    <p:sldId id="671" r:id="rId13"/>
    <p:sldId id="479" r:id="rId14"/>
    <p:sldId id="465" r:id="rId15"/>
    <p:sldId id="2145706051" r:id="rId16"/>
    <p:sldId id="758" r:id="rId17"/>
    <p:sldId id="12085" r:id="rId18"/>
    <p:sldId id="498" r:id="rId19"/>
    <p:sldId id="689" r:id="rId20"/>
    <p:sldId id="696" r:id="rId21"/>
    <p:sldId id="697" r:id="rId22"/>
    <p:sldId id="699" r:id="rId23"/>
    <p:sldId id="692" r:id="rId24"/>
    <p:sldId id="1043" r:id="rId25"/>
    <p:sldId id="6382" r:id="rId26"/>
    <p:sldId id="4657" r:id="rId27"/>
    <p:sldId id="776" r:id="rId28"/>
    <p:sldId id="2145706050" r:id="rId29"/>
    <p:sldId id="694" r:id="rId30"/>
    <p:sldId id="707" r:id="rId31"/>
    <p:sldId id="2145706049" r:id="rId32"/>
    <p:sldId id="413" r:id="rId33"/>
    <p:sldId id="265" r:id="rId34"/>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Titilayo - Intro" id="{6DE85718-D25F-479B-B99F-A208CF9CFAE7}">
          <p14:sldIdLst>
            <p14:sldId id="2145706043"/>
            <p14:sldId id="6420"/>
            <p14:sldId id="640"/>
            <p14:sldId id="672"/>
            <p14:sldId id="2145706039"/>
          </p14:sldIdLst>
        </p14:section>
        <p14:section name="Hannes" id="{C3294A92-D56B-4EA5-8C4E-11B593B604CE}">
          <p14:sldIdLst>
            <p14:sldId id="6381"/>
            <p14:sldId id="471"/>
            <p14:sldId id="671"/>
            <p14:sldId id="479"/>
            <p14:sldId id="465"/>
            <p14:sldId id="2145706051"/>
            <p14:sldId id="758"/>
            <p14:sldId id="12085"/>
            <p14:sldId id="498"/>
            <p14:sldId id="689"/>
            <p14:sldId id="696"/>
            <p14:sldId id="697"/>
            <p14:sldId id="699"/>
            <p14:sldId id="692"/>
            <p14:sldId id="1043"/>
            <p14:sldId id="6382"/>
            <p14:sldId id="4657"/>
            <p14:sldId id="776"/>
            <p14:sldId id="2145706050"/>
            <p14:sldId id="694"/>
            <p14:sldId id="707"/>
            <p14:sldId id="2145706049"/>
            <p14:sldId id="413"/>
            <p14:sldId id="265"/>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E59"/>
    <a:srgbClr val="00195A"/>
    <a:srgbClr val="FF0000"/>
    <a:srgbClr val="0F46A7"/>
    <a:srgbClr val="970A82"/>
    <a:srgbClr val="FF3399"/>
    <a:srgbClr val="FFFFFF"/>
    <a:srgbClr val="FEE3A1"/>
    <a:srgbClr val="FFF1D0"/>
    <a:srgbClr val="FFF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AA1CB-57E3-47DC-8A85-177DF43CD8C4}" v="60" dt="2021-04-16T14:40:24.125"/>
    <p1510:client id="{B28D5D16-1547-4ED9-82F4-E3A30F64C586}" v="3" dt="2021-04-15T14:49:59.873"/>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32" autoAdjust="0"/>
  </p:normalViewPr>
  <p:slideViewPr>
    <p:cSldViewPr snapToGrid="0">
      <p:cViewPr varScale="1">
        <p:scale>
          <a:sx n="72" d="100"/>
          <a:sy n="72" d="100"/>
        </p:scale>
        <p:origin x="636" y="66"/>
      </p:cViewPr>
      <p:guideLst>
        <p:guide pos="3841"/>
        <p:guide orient="horz" pos="2160"/>
      </p:guideLst>
    </p:cSldViewPr>
  </p:slideViewPr>
  <p:notesTextViewPr>
    <p:cViewPr>
      <p:scale>
        <a:sx n="1" d="1"/>
        <a:sy n="1" d="1"/>
      </p:scale>
      <p:origin x="0" y="0"/>
    </p:cViewPr>
  </p:notesTextViewPr>
  <p:sorterViewPr>
    <p:cViewPr varScale="1">
      <p:scale>
        <a:sx n="100" d="100"/>
        <a:sy n="100" d="100"/>
      </p:scale>
      <p:origin x="0" y="-10363"/>
    </p:cViewPr>
  </p:sorterViewPr>
  <p:notesViewPr>
    <p:cSldViewPr snapToGrid="0">
      <p:cViewPr varScale="1">
        <p:scale>
          <a:sx n="75" d="100"/>
          <a:sy n="75" d="100"/>
        </p:scale>
        <p:origin x="3448"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br>
              <a:rPr lang="en-GB" dirty="0"/>
            </a:br>
            <a:r>
              <a:rPr lang="en-GB" dirty="0"/>
              <a:t>First phase – First taxes</a:t>
            </a:r>
            <a:endParaRPr lang="es-ES" b="0" noProof="0" dirty="0">
              <a:latin typeface="BentonSans Book" panose="02000503000000020004" pitchFamily="2" charset="0"/>
            </a:endParaRPr>
          </a:p>
        </c:rich>
      </c:tx>
      <c:layout>
        <c:manualLayout>
          <c:xMode val="edge"/>
          <c:yMode val="edge"/>
          <c:x val="0.20322904110372506"/>
          <c:y val="0.10359235727671734"/>
        </c:manualLayout>
      </c:layout>
      <c:overlay val="0"/>
    </c:title>
    <c:autoTitleDeleted val="0"/>
    <c:plotArea>
      <c:layout/>
      <c:pieChart>
        <c:varyColors val="1"/>
        <c:ser>
          <c:idx val="0"/>
          <c:order val="0"/>
          <c:tx>
            <c:strRef>
              <c:f>Sheet1!$B$1</c:f>
              <c:strCache>
                <c:ptCount val="1"/>
                <c:pt idx="0">
                  <c:v>First Tax Types</c:v>
                </c:pt>
              </c:strCache>
            </c:strRef>
          </c:tx>
          <c:spPr>
            <a:ln>
              <a:solidFill>
                <a:schemeClr val="tx1">
                  <a:lumMod val="50000"/>
                  <a:lumOff val="50000"/>
                </a:schemeClr>
              </a:solidFill>
            </a:ln>
          </c:spPr>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Sheet1!$A$2:$A$11</c:f>
              <c:strCache>
                <c:ptCount val="10"/>
                <c:pt idx="0">
                  <c:v>Project Prep</c:v>
                </c:pt>
                <c:pt idx="1">
                  <c:v>System Set-up</c:v>
                </c:pt>
                <c:pt idx="2">
                  <c:v>Workflow</c:v>
                </c:pt>
                <c:pt idx="3">
                  <c:v>Forms/Rules</c:v>
                </c:pt>
                <c:pt idx="4">
                  <c:v>Accounting</c:v>
                </c:pt>
                <c:pt idx="5">
                  <c:v>Payments</c:v>
                </c:pt>
                <c:pt idx="6">
                  <c:v>Collection</c:v>
                </c:pt>
                <c:pt idx="7">
                  <c:v>Interaction Ctr</c:v>
                </c:pt>
                <c:pt idx="8">
                  <c:v>Cases/Campaign</c:v>
                </c:pt>
                <c:pt idx="9">
                  <c:v>Dev/Inferfaces</c:v>
                </c:pt>
              </c:strCache>
            </c:strRef>
          </c:cat>
          <c:val>
            <c:numRef>
              <c:f>Sheet1!$B$2:$B$11</c:f>
              <c:numCache>
                <c:formatCode>General</c:formatCode>
                <c:ptCount val="10"/>
                <c:pt idx="0">
                  <c:v>10</c:v>
                </c:pt>
                <c:pt idx="1">
                  <c:v>9</c:v>
                </c:pt>
                <c:pt idx="2">
                  <c:v>11</c:v>
                </c:pt>
                <c:pt idx="3">
                  <c:v>15</c:v>
                </c:pt>
                <c:pt idx="4">
                  <c:v>6</c:v>
                </c:pt>
                <c:pt idx="5">
                  <c:v>15</c:v>
                </c:pt>
                <c:pt idx="6">
                  <c:v>5</c:v>
                </c:pt>
                <c:pt idx="7">
                  <c:v>6</c:v>
                </c:pt>
                <c:pt idx="8">
                  <c:v>14</c:v>
                </c:pt>
                <c:pt idx="9">
                  <c:v>9</c:v>
                </c:pt>
              </c:numCache>
            </c:numRef>
          </c:val>
          <c:extLst>
            <c:ext xmlns:c16="http://schemas.microsoft.com/office/drawing/2014/chart" uri="{C3380CC4-5D6E-409C-BE32-E72D297353CC}">
              <c16:uniqueId val="{00000000-1E7F-41A0-87DD-8A0035CA7D30}"/>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4879531067289409"/>
          <c:y val="0.31742254873904852"/>
          <c:w val="0.33541445328794367"/>
          <c:h val="0.46365396889918165"/>
        </c:manualLayout>
      </c:layout>
      <c:overlay val="0"/>
    </c:legend>
    <c:plotVisOnly val="1"/>
    <c:dispBlanksAs val="gap"/>
    <c:showDLblsOverMax val="0"/>
  </c:chart>
  <c:txPr>
    <a:bodyPr/>
    <a:lstStyle/>
    <a:p>
      <a:pPr>
        <a:defRPr sz="1400"/>
      </a:pPr>
      <a:endParaRPr lang="en-NG"/>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GB" sz="1680" b="1" i="0" u="none" strike="noStrike" kern="1200" baseline="0" dirty="0">
                <a:solidFill>
                  <a:srgbClr val="000000"/>
                </a:solidFill>
                <a:latin typeface="+mn-lt"/>
                <a:ea typeface="+mn-ea"/>
                <a:cs typeface="+mn-cs"/>
              </a:defRPr>
            </a:pPr>
            <a:br>
              <a:rPr lang="en-GB" sz="1680" b="1" i="0" u="none" strike="noStrike" kern="1200" baseline="0" dirty="0">
                <a:solidFill>
                  <a:srgbClr val="000000"/>
                </a:solidFill>
                <a:latin typeface="+mn-lt"/>
                <a:ea typeface="+mn-ea"/>
                <a:cs typeface="+mn-cs"/>
              </a:rPr>
            </a:br>
            <a:r>
              <a:rPr lang="en-GB" sz="1680" b="1" i="0" u="none" strike="noStrike" kern="1200" baseline="0" dirty="0">
                <a:solidFill>
                  <a:srgbClr val="000000"/>
                </a:solidFill>
                <a:latin typeface="+mn-lt"/>
                <a:ea typeface="+mn-ea"/>
                <a:cs typeface="+mn-cs"/>
              </a:rPr>
              <a:t>Following phases</a:t>
            </a:r>
          </a:p>
        </c:rich>
      </c:tx>
      <c:layout>
        <c:manualLayout>
          <c:xMode val="edge"/>
          <c:yMode val="edge"/>
          <c:x val="0.26466225892291462"/>
          <c:y val="9.893887129072379E-2"/>
        </c:manualLayout>
      </c:layout>
      <c:overlay val="0"/>
    </c:title>
    <c:autoTitleDeleted val="0"/>
    <c:plotArea>
      <c:layout/>
      <c:pieChart>
        <c:varyColors val="1"/>
        <c:ser>
          <c:idx val="0"/>
          <c:order val="0"/>
          <c:tx>
            <c:strRef>
              <c:f>Sheet1!$B$1</c:f>
              <c:strCache>
                <c:ptCount val="1"/>
                <c:pt idx="0">
                  <c:v>Addition Tax Types</c:v>
                </c:pt>
              </c:strCache>
            </c:strRef>
          </c:tx>
          <c:spPr>
            <a:ln>
              <a:solidFill>
                <a:schemeClr val="tx1">
                  <a:lumMod val="50000"/>
                  <a:lumOff val="50000"/>
                </a:schemeClr>
              </a:solidFill>
            </a:ln>
          </c:spPr>
          <c:dPt>
            <c:idx val="10"/>
            <c:bubble3D val="0"/>
            <c:spPr>
              <a:solidFill>
                <a:schemeClr val="bg1"/>
              </a:solidFill>
              <a:ln>
                <a:solidFill>
                  <a:schemeClr val="tx1">
                    <a:lumMod val="50000"/>
                    <a:lumOff val="50000"/>
                  </a:schemeClr>
                </a:solidFill>
              </a:ln>
            </c:spPr>
            <c:extLst>
              <c:ext xmlns:c16="http://schemas.microsoft.com/office/drawing/2014/chart" uri="{C3380CC4-5D6E-409C-BE32-E72D297353CC}">
                <c16:uniqueId val="{00000001-98C1-4D98-BC42-AB6CA0DA48EF}"/>
              </c:ext>
            </c:extLst>
          </c:dPt>
          <c:dLbls>
            <c:dLbl>
              <c:idx val="10"/>
              <c:layout>
                <c:manualLayout>
                  <c:x val="0.13605096227541685"/>
                  <c:y val="-1.785794125855934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8C1-4D98-BC42-AB6CA0DA48EF}"/>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Sheet1!$A$2:$A$12</c:f>
              <c:strCache>
                <c:ptCount val="11"/>
                <c:pt idx="0">
                  <c:v>Project Prep</c:v>
                </c:pt>
                <c:pt idx="1">
                  <c:v>System Set-up</c:v>
                </c:pt>
                <c:pt idx="2">
                  <c:v>Workflow</c:v>
                </c:pt>
                <c:pt idx="3">
                  <c:v>Forms/Rules</c:v>
                </c:pt>
                <c:pt idx="4">
                  <c:v>Accounting</c:v>
                </c:pt>
                <c:pt idx="5">
                  <c:v>Payments</c:v>
                </c:pt>
                <c:pt idx="6">
                  <c:v>Collection</c:v>
                </c:pt>
                <c:pt idx="7">
                  <c:v>Interaction Ctr</c:v>
                </c:pt>
                <c:pt idx="8">
                  <c:v>Cases/Campaign</c:v>
                </c:pt>
                <c:pt idx="9">
                  <c:v>Dev/Interfaces</c:v>
                </c:pt>
                <c:pt idx="10">
                  <c:v>Potential Saving</c:v>
                </c:pt>
              </c:strCache>
            </c:strRef>
          </c:cat>
          <c:val>
            <c:numRef>
              <c:f>Sheet1!$B$2:$B$12</c:f>
              <c:numCache>
                <c:formatCode>General</c:formatCode>
                <c:ptCount val="11"/>
                <c:pt idx="0">
                  <c:v>5</c:v>
                </c:pt>
                <c:pt idx="1">
                  <c:v>2</c:v>
                </c:pt>
                <c:pt idx="2">
                  <c:v>9</c:v>
                </c:pt>
                <c:pt idx="3">
                  <c:v>13</c:v>
                </c:pt>
                <c:pt idx="4">
                  <c:v>2</c:v>
                </c:pt>
                <c:pt idx="5">
                  <c:v>4</c:v>
                </c:pt>
                <c:pt idx="6">
                  <c:v>4</c:v>
                </c:pt>
                <c:pt idx="7">
                  <c:v>2</c:v>
                </c:pt>
                <c:pt idx="8">
                  <c:v>8</c:v>
                </c:pt>
                <c:pt idx="9">
                  <c:v>8</c:v>
                </c:pt>
                <c:pt idx="10">
                  <c:v>43</c:v>
                </c:pt>
              </c:numCache>
            </c:numRef>
          </c:val>
          <c:extLst>
            <c:ext xmlns:c16="http://schemas.microsoft.com/office/drawing/2014/chart" uri="{C3380CC4-5D6E-409C-BE32-E72D297353CC}">
              <c16:uniqueId val="{00000002-98C1-4D98-BC42-AB6CA0DA48EF}"/>
            </c:ext>
          </c:extLst>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txPr>
    <a:bodyPr/>
    <a:lstStyle/>
    <a:p>
      <a:pPr>
        <a:defRPr sz="1400"/>
      </a:pPr>
      <a:endParaRPr lang="en-NG"/>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36ADA-A9B7-48B8-BBD1-0E59CBF9228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2AF735F0-41D0-4EAD-AE63-6E589188E813}">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t>Data Validation</a:t>
          </a:r>
        </a:p>
      </dgm:t>
    </dgm:pt>
    <dgm:pt modelId="{83258A62-1390-44C3-B58B-BE7C5B044B5F}" type="parTrans" cxnId="{28E33528-F122-4BE4-867D-7ADCBB41FF63}">
      <dgm:prSet/>
      <dgm:spPr/>
      <dgm:t>
        <a:bodyPr/>
        <a:lstStyle/>
        <a:p>
          <a:endParaRPr lang="en-US" sz="1600"/>
        </a:p>
      </dgm:t>
    </dgm:pt>
    <dgm:pt modelId="{FB7E30F3-BBC7-438D-BDFF-AB7FC9DFC9C3}" type="sibTrans" cxnId="{28E33528-F122-4BE4-867D-7ADCBB41FF63}">
      <dgm:prSet/>
      <dgm:spPr/>
      <dgm:t>
        <a:bodyPr/>
        <a:lstStyle/>
        <a:p>
          <a:endParaRPr lang="en-US" sz="1600"/>
        </a:p>
      </dgm:t>
    </dgm:pt>
    <dgm:pt modelId="{73ED3439-03E2-4216-8BBC-A2D2963AE734}">
      <dgm:prSet phldrT="[Text]" custT="1"/>
      <dgm:spPr/>
      <dgm:t>
        <a:bodyPr/>
        <a:lstStyle/>
        <a:p>
          <a:r>
            <a:rPr lang="en-US" sz="2000" dirty="0">
              <a:latin typeface="Calibri" pitchFamily="34" charset="0"/>
              <a:cs typeface="Calibri" pitchFamily="34" charset="0"/>
            </a:rPr>
            <a:t>Completeness</a:t>
          </a:r>
        </a:p>
      </dgm:t>
    </dgm:pt>
    <dgm:pt modelId="{DBCD117B-45C9-4892-BC85-AE2977C2D62E}" type="parTrans" cxnId="{A6552828-1A66-43EC-8FDA-07438E385917}">
      <dgm:prSet/>
      <dgm:spPr/>
      <dgm:t>
        <a:bodyPr/>
        <a:lstStyle/>
        <a:p>
          <a:endParaRPr lang="en-US" sz="1600"/>
        </a:p>
      </dgm:t>
    </dgm:pt>
    <dgm:pt modelId="{213F9AF7-4FF8-40E6-8BF3-654299A7C030}" type="sibTrans" cxnId="{A6552828-1A66-43EC-8FDA-07438E385917}">
      <dgm:prSet/>
      <dgm:spPr/>
      <dgm:t>
        <a:bodyPr/>
        <a:lstStyle/>
        <a:p>
          <a:endParaRPr lang="en-US" sz="1600"/>
        </a:p>
      </dgm:t>
    </dgm:pt>
    <dgm:pt modelId="{D1E4A6A4-2EBC-4667-9355-2D8256B95FB4}">
      <dgm:prSet phldrT="[Text]" custT="1"/>
      <dgm:spPr/>
      <dgm:t>
        <a:bodyPr/>
        <a:lstStyle/>
        <a:p>
          <a:r>
            <a:rPr lang="en-US" sz="2000" dirty="0">
              <a:latin typeface="Calibri" pitchFamily="34" charset="0"/>
              <a:cs typeface="Calibri" pitchFamily="34" charset="0"/>
            </a:rPr>
            <a:t>Rejection</a:t>
          </a:r>
        </a:p>
      </dgm:t>
    </dgm:pt>
    <dgm:pt modelId="{B2392029-198C-4DFF-8E68-DD4954E00E71}" type="parTrans" cxnId="{C7B9D974-1B01-4834-91F2-17AB55C8B30A}">
      <dgm:prSet/>
      <dgm:spPr/>
      <dgm:t>
        <a:bodyPr/>
        <a:lstStyle/>
        <a:p>
          <a:endParaRPr lang="en-US" sz="1600"/>
        </a:p>
      </dgm:t>
    </dgm:pt>
    <dgm:pt modelId="{C9DC7E4A-3AAB-4B9F-9326-B613D2123290}" type="sibTrans" cxnId="{C7B9D974-1B01-4834-91F2-17AB55C8B30A}">
      <dgm:prSet/>
      <dgm:spPr/>
      <dgm:t>
        <a:bodyPr/>
        <a:lstStyle/>
        <a:p>
          <a:endParaRPr lang="en-US" sz="1600"/>
        </a:p>
      </dgm:t>
    </dgm:pt>
    <dgm:pt modelId="{EC6AC72D-3025-465B-A45F-F83E92FA18ED}">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200" b="1" dirty="0"/>
            <a:t>Compliance Rules</a:t>
          </a:r>
        </a:p>
      </dgm:t>
    </dgm:pt>
    <dgm:pt modelId="{A42768DE-F64A-4543-B31F-FC2CC07EA1B0}" type="parTrans" cxnId="{0A2F66C6-95C1-4D06-9E3A-206730CFD369}">
      <dgm:prSet/>
      <dgm:spPr/>
      <dgm:t>
        <a:bodyPr/>
        <a:lstStyle/>
        <a:p>
          <a:endParaRPr lang="en-US" sz="1600"/>
        </a:p>
      </dgm:t>
    </dgm:pt>
    <dgm:pt modelId="{3DDD92E8-68A8-406E-8630-8A3C110EA50E}" type="sibTrans" cxnId="{0A2F66C6-95C1-4D06-9E3A-206730CFD369}">
      <dgm:prSet/>
      <dgm:spPr/>
      <dgm:t>
        <a:bodyPr/>
        <a:lstStyle/>
        <a:p>
          <a:endParaRPr lang="en-US" sz="1600"/>
        </a:p>
      </dgm:t>
    </dgm:pt>
    <dgm:pt modelId="{CC1A7B8E-CB17-4CCA-B2C8-4CBFA06C2391}">
      <dgm:prSet phldrT="[Text]" custT="1"/>
      <dgm:spPr/>
      <dgm:t>
        <a:bodyPr/>
        <a:lstStyle/>
        <a:p>
          <a:r>
            <a:rPr lang="en-US" sz="2000" dirty="0">
              <a:latin typeface="Calibri" pitchFamily="34" charset="0"/>
              <a:cs typeface="Calibri" pitchFamily="34" charset="0"/>
            </a:rPr>
            <a:t>Determine Risk</a:t>
          </a:r>
        </a:p>
      </dgm:t>
    </dgm:pt>
    <dgm:pt modelId="{1CF2E4AD-E3CC-40FB-AA5B-5555C1ED19D8}" type="parTrans" cxnId="{63923F00-BF65-4172-969D-1623438BD7BD}">
      <dgm:prSet/>
      <dgm:spPr/>
      <dgm:t>
        <a:bodyPr/>
        <a:lstStyle/>
        <a:p>
          <a:endParaRPr lang="en-US" sz="1600"/>
        </a:p>
      </dgm:t>
    </dgm:pt>
    <dgm:pt modelId="{950DA5FF-A5D0-41E8-8522-BAFEFA73A715}" type="sibTrans" cxnId="{63923F00-BF65-4172-969D-1623438BD7BD}">
      <dgm:prSet/>
      <dgm:spPr/>
      <dgm:t>
        <a:bodyPr/>
        <a:lstStyle/>
        <a:p>
          <a:endParaRPr lang="en-US" sz="1600"/>
        </a:p>
      </dgm:t>
    </dgm:pt>
    <dgm:pt modelId="{41F81EDA-EFD4-475C-B458-C71461CE0502}">
      <dgm:prSet phldrT="[Text]" custT="1"/>
      <dgm:spPr/>
      <dgm:t>
        <a:bodyPr/>
        <a:lstStyle/>
        <a:p>
          <a:r>
            <a:rPr lang="en-US" sz="2000" dirty="0">
              <a:latin typeface="Calibri" pitchFamily="34" charset="0"/>
              <a:cs typeface="Calibri" pitchFamily="34" charset="0"/>
            </a:rPr>
            <a:t>Validate Data</a:t>
          </a:r>
        </a:p>
      </dgm:t>
    </dgm:pt>
    <dgm:pt modelId="{D3B72E4B-BDCD-40CF-AF64-FEF0FCE48423}" type="parTrans" cxnId="{070B2446-6E06-4929-9B0E-1C4A46E40458}">
      <dgm:prSet/>
      <dgm:spPr/>
      <dgm:t>
        <a:bodyPr/>
        <a:lstStyle/>
        <a:p>
          <a:endParaRPr lang="en-US" sz="1600"/>
        </a:p>
      </dgm:t>
    </dgm:pt>
    <dgm:pt modelId="{B0E46B87-F094-4B62-A07B-B5CB0E950962}" type="sibTrans" cxnId="{070B2446-6E06-4929-9B0E-1C4A46E40458}">
      <dgm:prSet/>
      <dgm:spPr/>
      <dgm:t>
        <a:bodyPr/>
        <a:lstStyle/>
        <a:p>
          <a:endParaRPr lang="en-US" sz="1600"/>
        </a:p>
      </dgm:t>
    </dgm:pt>
    <dgm:pt modelId="{05FFD215-E07B-4665-8244-13AD3953D080}">
      <dgm:prSet phldrT="[Text]" custT="1"/>
      <dgm:spPr>
        <a:solidFill>
          <a:schemeClr val="accent1">
            <a:hueOff val="0"/>
            <a:satOff val="0"/>
            <a:lumOff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200" b="1" dirty="0"/>
            <a:t>Calculation Rules</a:t>
          </a:r>
        </a:p>
      </dgm:t>
    </dgm:pt>
    <dgm:pt modelId="{D4FC9B2E-B114-4406-9E36-88E7184BA0C9}" type="parTrans" cxnId="{CBF03878-77FD-4E37-A107-F6CDB9A021F7}">
      <dgm:prSet/>
      <dgm:spPr/>
      <dgm:t>
        <a:bodyPr/>
        <a:lstStyle/>
        <a:p>
          <a:endParaRPr lang="en-US" sz="1600"/>
        </a:p>
      </dgm:t>
    </dgm:pt>
    <dgm:pt modelId="{0E0E73F8-9DDD-439A-BD1A-AC981EBB5090}" type="sibTrans" cxnId="{CBF03878-77FD-4E37-A107-F6CDB9A021F7}">
      <dgm:prSet/>
      <dgm:spPr/>
      <dgm:t>
        <a:bodyPr/>
        <a:lstStyle/>
        <a:p>
          <a:endParaRPr lang="en-US" sz="1600"/>
        </a:p>
      </dgm:t>
    </dgm:pt>
    <dgm:pt modelId="{186E82EE-B9BD-4ECA-BCDC-2EECC4988FF4}">
      <dgm:prSet phldrT="[Text]" custT="1"/>
      <dgm:spPr/>
      <dgm:t>
        <a:bodyPr/>
        <a:lstStyle/>
        <a:p>
          <a:r>
            <a:rPr lang="en-US" sz="2000" dirty="0">
              <a:latin typeface="Calibri" pitchFamily="34" charset="0"/>
              <a:cs typeface="Calibri" pitchFamily="34" charset="0"/>
            </a:rPr>
            <a:t>Calculate Liability</a:t>
          </a:r>
        </a:p>
      </dgm:t>
    </dgm:pt>
    <dgm:pt modelId="{F4D00466-D317-457E-94CC-FF394B0AE999}" type="parTrans" cxnId="{A7FD2B2F-2847-4959-BFCA-11ED2B304EE7}">
      <dgm:prSet/>
      <dgm:spPr/>
      <dgm:t>
        <a:bodyPr/>
        <a:lstStyle/>
        <a:p>
          <a:endParaRPr lang="en-US" sz="1600"/>
        </a:p>
      </dgm:t>
    </dgm:pt>
    <dgm:pt modelId="{01217018-BAB0-4B52-8655-5E0149D5C385}" type="sibTrans" cxnId="{A7FD2B2F-2847-4959-BFCA-11ED2B304EE7}">
      <dgm:prSet/>
      <dgm:spPr/>
      <dgm:t>
        <a:bodyPr/>
        <a:lstStyle/>
        <a:p>
          <a:endParaRPr lang="en-US" sz="1600"/>
        </a:p>
      </dgm:t>
    </dgm:pt>
    <dgm:pt modelId="{A2D9E753-3C74-4014-9E83-9683CFFEAB5E}">
      <dgm:prSet phldrT="[Text]" custT="1"/>
      <dgm:spPr/>
      <dgm:t>
        <a:bodyPr/>
        <a:lstStyle/>
        <a:p>
          <a:r>
            <a:rPr lang="en-US" sz="2000" dirty="0">
              <a:latin typeface="Calibri" pitchFamily="34" charset="0"/>
              <a:cs typeface="Calibri" pitchFamily="34" charset="0"/>
            </a:rPr>
            <a:t>Calculate Refund</a:t>
          </a:r>
        </a:p>
      </dgm:t>
    </dgm:pt>
    <dgm:pt modelId="{803AB536-8CBD-45D3-9891-206C5A9F2CB8}" type="parTrans" cxnId="{6DF73FAF-89C6-4103-B7EE-44D3916AC948}">
      <dgm:prSet/>
      <dgm:spPr/>
      <dgm:t>
        <a:bodyPr/>
        <a:lstStyle/>
        <a:p>
          <a:endParaRPr lang="en-US" sz="1600"/>
        </a:p>
      </dgm:t>
    </dgm:pt>
    <dgm:pt modelId="{34C03E2C-3947-475C-B00E-E59FBBF31B34}" type="sibTrans" cxnId="{6DF73FAF-89C6-4103-B7EE-44D3916AC948}">
      <dgm:prSet/>
      <dgm:spPr/>
      <dgm:t>
        <a:bodyPr/>
        <a:lstStyle/>
        <a:p>
          <a:endParaRPr lang="en-US" sz="1600"/>
        </a:p>
      </dgm:t>
    </dgm:pt>
    <dgm:pt modelId="{C92AAA2F-18C2-478E-B742-F0D817A616C4}" type="pres">
      <dgm:prSet presAssocID="{4B636ADA-A9B7-48B8-BBD1-0E59CBF92289}" presName="composite" presStyleCnt="0">
        <dgm:presLayoutVars>
          <dgm:chMax val="5"/>
          <dgm:dir/>
          <dgm:animLvl val="ctr"/>
          <dgm:resizeHandles val="exact"/>
        </dgm:presLayoutVars>
      </dgm:prSet>
      <dgm:spPr/>
    </dgm:pt>
    <dgm:pt modelId="{9D020165-A018-4A01-8243-609312420D21}" type="pres">
      <dgm:prSet presAssocID="{4B636ADA-A9B7-48B8-BBD1-0E59CBF92289}" presName="cycle" presStyleCnt="0"/>
      <dgm:spPr/>
    </dgm:pt>
    <dgm:pt modelId="{AAEBCBE1-2840-49F7-90C8-6D4B95E479BF}" type="pres">
      <dgm:prSet presAssocID="{4B636ADA-A9B7-48B8-BBD1-0E59CBF92289}" presName="centerShape" presStyleCnt="0"/>
      <dgm:spPr/>
    </dgm:pt>
    <dgm:pt modelId="{F90A2880-B057-4EBD-A8B6-39743ED57604}" type="pres">
      <dgm:prSet presAssocID="{4B636ADA-A9B7-48B8-BBD1-0E59CBF92289}" presName="connSite" presStyleLbl="node1" presStyleIdx="0" presStyleCnt="4"/>
      <dgm:spPr/>
    </dgm:pt>
    <dgm:pt modelId="{8D58199A-767B-4F87-82B9-EE72AACD9F70}" type="pres">
      <dgm:prSet presAssocID="{4B636ADA-A9B7-48B8-BBD1-0E59CBF92289}" presName="visible" presStyleLbl="node1" presStyleIdx="0" presStyleCnt="4" custScaleX="161813" custScaleY="157421" custLinFactNeighborX="-75410" custLinFactNeighborY="1441"/>
      <dgm:spPr>
        <a:blipFill rotWithShape="0">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82EFE92-C8E7-4659-AEB9-439BF04EDBE3}" type="pres">
      <dgm:prSet presAssocID="{83258A62-1390-44C3-B58B-BE7C5B044B5F}" presName="Name25" presStyleLbl="parChTrans1D1" presStyleIdx="0" presStyleCnt="3"/>
      <dgm:spPr/>
    </dgm:pt>
    <dgm:pt modelId="{DBD7556B-98E2-4639-9C2C-29976CA7DBD6}" type="pres">
      <dgm:prSet presAssocID="{2AF735F0-41D0-4EAD-AE63-6E589188E813}" presName="node" presStyleCnt="0"/>
      <dgm:spPr/>
    </dgm:pt>
    <dgm:pt modelId="{26163FA6-8EF2-467F-8402-AEF6A304D80A}" type="pres">
      <dgm:prSet presAssocID="{2AF735F0-41D0-4EAD-AE63-6E589188E813}" presName="parentNode" presStyleLbl="node1" presStyleIdx="1" presStyleCnt="4">
        <dgm:presLayoutVars>
          <dgm:chMax val="1"/>
          <dgm:bulletEnabled val="1"/>
        </dgm:presLayoutVars>
      </dgm:prSet>
      <dgm:spPr/>
    </dgm:pt>
    <dgm:pt modelId="{99CFDD72-6295-4FDF-A223-A5F437D538A3}" type="pres">
      <dgm:prSet presAssocID="{2AF735F0-41D0-4EAD-AE63-6E589188E813}" presName="childNode" presStyleLbl="revTx" presStyleIdx="0" presStyleCnt="3">
        <dgm:presLayoutVars>
          <dgm:bulletEnabled val="1"/>
        </dgm:presLayoutVars>
      </dgm:prSet>
      <dgm:spPr/>
    </dgm:pt>
    <dgm:pt modelId="{183D5E34-97CB-4E04-8FB3-19B4359247C3}" type="pres">
      <dgm:prSet presAssocID="{A42768DE-F64A-4543-B31F-FC2CC07EA1B0}" presName="Name25" presStyleLbl="parChTrans1D1" presStyleIdx="1" presStyleCnt="3"/>
      <dgm:spPr/>
    </dgm:pt>
    <dgm:pt modelId="{8A495E1F-2DF0-41DD-8DFC-33FEE1B652EB}" type="pres">
      <dgm:prSet presAssocID="{EC6AC72D-3025-465B-A45F-F83E92FA18ED}" presName="node" presStyleCnt="0"/>
      <dgm:spPr/>
    </dgm:pt>
    <dgm:pt modelId="{6B784752-2F82-4888-B574-77F99386FE16}" type="pres">
      <dgm:prSet presAssocID="{EC6AC72D-3025-465B-A45F-F83E92FA18ED}" presName="parentNode" presStyleLbl="node1" presStyleIdx="2" presStyleCnt="4">
        <dgm:presLayoutVars>
          <dgm:chMax val="1"/>
          <dgm:bulletEnabled val="1"/>
        </dgm:presLayoutVars>
      </dgm:prSet>
      <dgm:spPr/>
    </dgm:pt>
    <dgm:pt modelId="{A0D89A14-3F7A-4E18-800B-7FD4358E46DB}" type="pres">
      <dgm:prSet presAssocID="{EC6AC72D-3025-465B-A45F-F83E92FA18ED}" presName="childNode" presStyleLbl="revTx" presStyleIdx="1" presStyleCnt="3">
        <dgm:presLayoutVars>
          <dgm:bulletEnabled val="1"/>
        </dgm:presLayoutVars>
      </dgm:prSet>
      <dgm:spPr/>
    </dgm:pt>
    <dgm:pt modelId="{B1FFEB44-510E-457C-9888-B1CF7EA80807}" type="pres">
      <dgm:prSet presAssocID="{D4FC9B2E-B114-4406-9E36-88E7184BA0C9}" presName="Name25" presStyleLbl="parChTrans1D1" presStyleIdx="2" presStyleCnt="3"/>
      <dgm:spPr/>
    </dgm:pt>
    <dgm:pt modelId="{6D55C02C-3534-439C-8325-17BC9735A59C}" type="pres">
      <dgm:prSet presAssocID="{05FFD215-E07B-4665-8244-13AD3953D080}" presName="node" presStyleCnt="0"/>
      <dgm:spPr/>
    </dgm:pt>
    <dgm:pt modelId="{A6784D38-18BF-4ADF-B859-037EEF46D8EC}" type="pres">
      <dgm:prSet presAssocID="{05FFD215-E07B-4665-8244-13AD3953D080}" presName="parentNode" presStyleLbl="node1" presStyleIdx="3" presStyleCnt="4">
        <dgm:presLayoutVars>
          <dgm:chMax val="1"/>
          <dgm:bulletEnabled val="1"/>
        </dgm:presLayoutVars>
      </dgm:prSet>
      <dgm:spPr/>
    </dgm:pt>
    <dgm:pt modelId="{1B60EE2A-4630-41C2-A309-5886CA4FC3F9}" type="pres">
      <dgm:prSet presAssocID="{05FFD215-E07B-4665-8244-13AD3953D080}" presName="childNode" presStyleLbl="revTx" presStyleIdx="2" presStyleCnt="3">
        <dgm:presLayoutVars>
          <dgm:bulletEnabled val="1"/>
        </dgm:presLayoutVars>
      </dgm:prSet>
      <dgm:spPr/>
    </dgm:pt>
  </dgm:ptLst>
  <dgm:cxnLst>
    <dgm:cxn modelId="{63923F00-BF65-4172-969D-1623438BD7BD}" srcId="{EC6AC72D-3025-465B-A45F-F83E92FA18ED}" destId="{CC1A7B8E-CB17-4CCA-B2C8-4CBFA06C2391}" srcOrd="0" destOrd="0" parTransId="{1CF2E4AD-E3CC-40FB-AA5B-5555C1ED19D8}" sibTransId="{950DA5FF-A5D0-41E8-8522-BAFEFA73A715}"/>
    <dgm:cxn modelId="{8F359708-CD50-405E-9F41-0B04A8D65B64}" type="presOf" srcId="{A42768DE-F64A-4543-B31F-FC2CC07EA1B0}" destId="{183D5E34-97CB-4E04-8FB3-19B4359247C3}" srcOrd="0" destOrd="0" presId="urn:microsoft.com/office/officeart/2005/8/layout/radial2"/>
    <dgm:cxn modelId="{7E6E2B10-8C58-417F-A746-80F1FD904731}" type="presOf" srcId="{CC1A7B8E-CB17-4CCA-B2C8-4CBFA06C2391}" destId="{A0D89A14-3F7A-4E18-800B-7FD4358E46DB}" srcOrd="0" destOrd="0" presId="urn:microsoft.com/office/officeart/2005/8/layout/radial2"/>
    <dgm:cxn modelId="{A6552828-1A66-43EC-8FDA-07438E385917}" srcId="{2AF735F0-41D0-4EAD-AE63-6E589188E813}" destId="{73ED3439-03E2-4216-8BBC-A2D2963AE734}" srcOrd="0" destOrd="0" parTransId="{DBCD117B-45C9-4892-BC85-AE2977C2D62E}" sibTransId="{213F9AF7-4FF8-40E6-8BF3-654299A7C030}"/>
    <dgm:cxn modelId="{28E33528-F122-4BE4-867D-7ADCBB41FF63}" srcId="{4B636ADA-A9B7-48B8-BBD1-0E59CBF92289}" destId="{2AF735F0-41D0-4EAD-AE63-6E589188E813}" srcOrd="0" destOrd="0" parTransId="{83258A62-1390-44C3-B58B-BE7C5B044B5F}" sibTransId="{FB7E30F3-BBC7-438D-BDFF-AB7FC9DFC9C3}"/>
    <dgm:cxn modelId="{13B9C42D-3F2F-45E3-9487-574B39F54C48}" type="presOf" srcId="{D1E4A6A4-2EBC-4667-9355-2D8256B95FB4}" destId="{99CFDD72-6295-4FDF-A223-A5F437D538A3}" srcOrd="0" destOrd="1" presId="urn:microsoft.com/office/officeart/2005/8/layout/radial2"/>
    <dgm:cxn modelId="{A7FD2B2F-2847-4959-BFCA-11ED2B304EE7}" srcId="{05FFD215-E07B-4665-8244-13AD3953D080}" destId="{186E82EE-B9BD-4ECA-BCDC-2EECC4988FF4}" srcOrd="0" destOrd="0" parTransId="{F4D00466-D317-457E-94CC-FF394B0AE999}" sibTransId="{01217018-BAB0-4B52-8655-5E0149D5C385}"/>
    <dgm:cxn modelId="{8522D130-244C-4B01-B5EB-71BAA5D8B463}" type="presOf" srcId="{186E82EE-B9BD-4ECA-BCDC-2EECC4988FF4}" destId="{1B60EE2A-4630-41C2-A309-5886CA4FC3F9}" srcOrd="0" destOrd="0" presId="urn:microsoft.com/office/officeart/2005/8/layout/radial2"/>
    <dgm:cxn modelId="{50EF5A37-57AA-4273-9947-D7CA3789C270}" type="presOf" srcId="{A2D9E753-3C74-4014-9E83-9683CFFEAB5E}" destId="{1B60EE2A-4630-41C2-A309-5886CA4FC3F9}" srcOrd="0" destOrd="1" presId="urn:microsoft.com/office/officeart/2005/8/layout/radial2"/>
    <dgm:cxn modelId="{070B2446-6E06-4929-9B0E-1C4A46E40458}" srcId="{EC6AC72D-3025-465B-A45F-F83E92FA18ED}" destId="{41F81EDA-EFD4-475C-B458-C71461CE0502}" srcOrd="1" destOrd="0" parTransId="{D3B72E4B-BDCD-40CF-AF64-FEF0FCE48423}" sibTransId="{B0E46B87-F094-4B62-A07B-B5CB0E950962}"/>
    <dgm:cxn modelId="{C7B9D974-1B01-4834-91F2-17AB55C8B30A}" srcId="{2AF735F0-41D0-4EAD-AE63-6E589188E813}" destId="{D1E4A6A4-2EBC-4667-9355-2D8256B95FB4}" srcOrd="1" destOrd="0" parTransId="{B2392029-198C-4DFF-8E68-DD4954E00E71}" sibTransId="{C9DC7E4A-3AAB-4B9F-9326-B613D2123290}"/>
    <dgm:cxn modelId="{A5512756-C8C4-4525-8437-11498E295F8B}" type="presOf" srcId="{4B636ADA-A9B7-48B8-BBD1-0E59CBF92289}" destId="{C92AAA2F-18C2-478E-B742-F0D817A616C4}" srcOrd="0" destOrd="0" presId="urn:microsoft.com/office/officeart/2005/8/layout/radial2"/>
    <dgm:cxn modelId="{CBF03878-77FD-4E37-A107-F6CDB9A021F7}" srcId="{4B636ADA-A9B7-48B8-BBD1-0E59CBF92289}" destId="{05FFD215-E07B-4665-8244-13AD3953D080}" srcOrd="2" destOrd="0" parTransId="{D4FC9B2E-B114-4406-9E36-88E7184BA0C9}" sibTransId="{0E0E73F8-9DDD-439A-BD1A-AC981EBB5090}"/>
    <dgm:cxn modelId="{BA2B8F82-1DC2-4A13-8CF7-3ED83DA6A602}" type="presOf" srcId="{EC6AC72D-3025-465B-A45F-F83E92FA18ED}" destId="{6B784752-2F82-4888-B574-77F99386FE16}" srcOrd="0" destOrd="0" presId="urn:microsoft.com/office/officeart/2005/8/layout/radial2"/>
    <dgm:cxn modelId="{025BFD8E-FB27-4C75-B475-C8D96D939A09}" type="presOf" srcId="{41F81EDA-EFD4-475C-B458-C71461CE0502}" destId="{A0D89A14-3F7A-4E18-800B-7FD4358E46DB}" srcOrd="0" destOrd="1" presId="urn:microsoft.com/office/officeart/2005/8/layout/radial2"/>
    <dgm:cxn modelId="{267687A1-A19B-4275-B663-1BFAFC1EDDC2}" type="presOf" srcId="{83258A62-1390-44C3-B58B-BE7C5B044B5F}" destId="{E82EFE92-C8E7-4659-AEB9-439BF04EDBE3}" srcOrd="0" destOrd="0" presId="urn:microsoft.com/office/officeart/2005/8/layout/radial2"/>
    <dgm:cxn modelId="{6DF73FAF-89C6-4103-B7EE-44D3916AC948}" srcId="{05FFD215-E07B-4665-8244-13AD3953D080}" destId="{A2D9E753-3C74-4014-9E83-9683CFFEAB5E}" srcOrd="1" destOrd="0" parTransId="{803AB536-8CBD-45D3-9891-206C5A9F2CB8}" sibTransId="{34C03E2C-3947-475C-B00E-E59FBBF31B34}"/>
    <dgm:cxn modelId="{67853CB1-251E-4073-97CF-0889C08228C5}" type="presOf" srcId="{05FFD215-E07B-4665-8244-13AD3953D080}" destId="{A6784D38-18BF-4ADF-B859-037EEF46D8EC}" srcOrd="0" destOrd="0" presId="urn:microsoft.com/office/officeart/2005/8/layout/radial2"/>
    <dgm:cxn modelId="{B8FA28C0-0AF5-403F-B07C-C20E8D0C64B1}" type="presOf" srcId="{D4FC9B2E-B114-4406-9E36-88E7184BA0C9}" destId="{B1FFEB44-510E-457C-9888-B1CF7EA80807}" srcOrd="0" destOrd="0" presId="urn:microsoft.com/office/officeart/2005/8/layout/radial2"/>
    <dgm:cxn modelId="{1AB437C0-D2F7-4BD1-9D8D-81A576A5D237}" type="presOf" srcId="{73ED3439-03E2-4216-8BBC-A2D2963AE734}" destId="{99CFDD72-6295-4FDF-A223-A5F437D538A3}" srcOrd="0" destOrd="0" presId="urn:microsoft.com/office/officeart/2005/8/layout/radial2"/>
    <dgm:cxn modelId="{0A2F66C6-95C1-4D06-9E3A-206730CFD369}" srcId="{4B636ADA-A9B7-48B8-BBD1-0E59CBF92289}" destId="{EC6AC72D-3025-465B-A45F-F83E92FA18ED}" srcOrd="1" destOrd="0" parTransId="{A42768DE-F64A-4543-B31F-FC2CC07EA1B0}" sibTransId="{3DDD92E8-68A8-406E-8630-8A3C110EA50E}"/>
    <dgm:cxn modelId="{24A1C9D0-7231-42A5-958A-109FA329E95D}" type="presOf" srcId="{2AF735F0-41D0-4EAD-AE63-6E589188E813}" destId="{26163FA6-8EF2-467F-8402-AEF6A304D80A}" srcOrd="0" destOrd="0" presId="urn:microsoft.com/office/officeart/2005/8/layout/radial2"/>
    <dgm:cxn modelId="{0EA5C921-FC12-405B-9714-B87611A8AF6E}" type="presParOf" srcId="{C92AAA2F-18C2-478E-B742-F0D817A616C4}" destId="{9D020165-A018-4A01-8243-609312420D21}" srcOrd="0" destOrd="0" presId="urn:microsoft.com/office/officeart/2005/8/layout/radial2"/>
    <dgm:cxn modelId="{EF49C2D2-C009-4774-BFF3-DB11B7637803}" type="presParOf" srcId="{9D020165-A018-4A01-8243-609312420D21}" destId="{AAEBCBE1-2840-49F7-90C8-6D4B95E479BF}" srcOrd="0" destOrd="0" presId="urn:microsoft.com/office/officeart/2005/8/layout/radial2"/>
    <dgm:cxn modelId="{C15B513E-2C80-40DA-BD3D-0E0ABD3898BF}" type="presParOf" srcId="{AAEBCBE1-2840-49F7-90C8-6D4B95E479BF}" destId="{F90A2880-B057-4EBD-A8B6-39743ED57604}" srcOrd="0" destOrd="0" presId="urn:microsoft.com/office/officeart/2005/8/layout/radial2"/>
    <dgm:cxn modelId="{D560FFB7-3A74-43C4-876B-FEF63A2AA830}" type="presParOf" srcId="{AAEBCBE1-2840-49F7-90C8-6D4B95E479BF}" destId="{8D58199A-767B-4F87-82B9-EE72AACD9F70}" srcOrd="1" destOrd="0" presId="urn:microsoft.com/office/officeart/2005/8/layout/radial2"/>
    <dgm:cxn modelId="{16B6CAF2-B529-472E-85E6-AA5626ED4567}" type="presParOf" srcId="{9D020165-A018-4A01-8243-609312420D21}" destId="{E82EFE92-C8E7-4659-AEB9-439BF04EDBE3}" srcOrd="1" destOrd="0" presId="urn:microsoft.com/office/officeart/2005/8/layout/radial2"/>
    <dgm:cxn modelId="{AB01FF5E-8300-49BF-8694-FE4E45A4C072}" type="presParOf" srcId="{9D020165-A018-4A01-8243-609312420D21}" destId="{DBD7556B-98E2-4639-9C2C-29976CA7DBD6}" srcOrd="2" destOrd="0" presId="urn:microsoft.com/office/officeart/2005/8/layout/radial2"/>
    <dgm:cxn modelId="{8A15E473-46E7-4C03-92AB-C5AD4D8BD493}" type="presParOf" srcId="{DBD7556B-98E2-4639-9C2C-29976CA7DBD6}" destId="{26163FA6-8EF2-467F-8402-AEF6A304D80A}" srcOrd="0" destOrd="0" presId="urn:microsoft.com/office/officeart/2005/8/layout/radial2"/>
    <dgm:cxn modelId="{0AC0F56C-0E39-488A-8FAA-90889D5C421E}" type="presParOf" srcId="{DBD7556B-98E2-4639-9C2C-29976CA7DBD6}" destId="{99CFDD72-6295-4FDF-A223-A5F437D538A3}" srcOrd="1" destOrd="0" presId="urn:microsoft.com/office/officeart/2005/8/layout/radial2"/>
    <dgm:cxn modelId="{1E9FE7B7-A58F-4845-898A-AAED5535FBF0}" type="presParOf" srcId="{9D020165-A018-4A01-8243-609312420D21}" destId="{183D5E34-97CB-4E04-8FB3-19B4359247C3}" srcOrd="3" destOrd="0" presId="urn:microsoft.com/office/officeart/2005/8/layout/radial2"/>
    <dgm:cxn modelId="{207CB4C3-5298-4377-918C-D4D8196A3CA8}" type="presParOf" srcId="{9D020165-A018-4A01-8243-609312420D21}" destId="{8A495E1F-2DF0-41DD-8DFC-33FEE1B652EB}" srcOrd="4" destOrd="0" presId="urn:microsoft.com/office/officeart/2005/8/layout/radial2"/>
    <dgm:cxn modelId="{A1A4131F-D327-46CE-AB56-CEEA1066D3D1}" type="presParOf" srcId="{8A495E1F-2DF0-41DD-8DFC-33FEE1B652EB}" destId="{6B784752-2F82-4888-B574-77F99386FE16}" srcOrd="0" destOrd="0" presId="urn:microsoft.com/office/officeart/2005/8/layout/radial2"/>
    <dgm:cxn modelId="{56C797F0-5AD8-451E-8D79-AB4D7F342D98}" type="presParOf" srcId="{8A495E1F-2DF0-41DD-8DFC-33FEE1B652EB}" destId="{A0D89A14-3F7A-4E18-800B-7FD4358E46DB}" srcOrd="1" destOrd="0" presId="urn:microsoft.com/office/officeart/2005/8/layout/radial2"/>
    <dgm:cxn modelId="{3E536FD6-384D-4333-9FED-46AB857F85DA}" type="presParOf" srcId="{9D020165-A018-4A01-8243-609312420D21}" destId="{B1FFEB44-510E-457C-9888-B1CF7EA80807}" srcOrd="5" destOrd="0" presId="urn:microsoft.com/office/officeart/2005/8/layout/radial2"/>
    <dgm:cxn modelId="{6493319B-C737-4AEE-A805-942615BEFCF5}" type="presParOf" srcId="{9D020165-A018-4A01-8243-609312420D21}" destId="{6D55C02C-3534-439C-8325-17BC9735A59C}" srcOrd="6" destOrd="0" presId="urn:microsoft.com/office/officeart/2005/8/layout/radial2"/>
    <dgm:cxn modelId="{6768E7F8-C3AF-45AA-8AE3-1FEC6374B0B3}" type="presParOf" srcId="{6D55C02C-3534-439C-8325-17BC9735A59C}" destId="{A6784D38-18BF-4ADF-B859-037EEF46D8EC}" srcOrd="0" destOrd="0" presId="urn:microsoft.com/office/officeart/2005/8/layout/radial2"/>
    <dgm:cxn modelId="{79CD4E5F-0DF4-483E-A3BE-E7AA5D289AE6}" type="presParOf" srcId="{6D55C02C-3534-439C-8325-17BC9735A59C}" destId="{1B60EE2A-4630-41C2-A309-5886CA4FC3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FEB44-510E-457C-9888-B1CF7EA80807}">
      <dsp:nvSpPr>
        <dsp:cNvPr id="0" name=""/>
        <dsp:cNvSpPr/>
      </dsp:nvSpPr>
      <dsp:spPr>
        <a:xfrm rot="2563200">
          <a:off x="4500263" y="3225180"/>
          <a:ext cx="692075" cy="36650"/>
        </a:xfrm>
        <a:custGeom>
          <a:avLst/>
          <a:gdLst/>
          <a:ahLst/>
          <a:cxnLst/>
          <a:rect l="0" t="0" r="0" b="0"/>
          <a:pathLst>
            <a:path>
              <a:moveTo>
                <a:pt x="0" y="18325"/>
              </a:moveTo>
              <a:lnTo>
                <a:pt x="692075" y="1832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D5E34-97CB-4E04-8FB3-19B4359247C3}">
      <dsp:nvSpPr>
        <dsp:cNvPr id="0" name=""/>
        <dsp:cNvSpPr/>
      </dsp:nvSpPr>
      <dsp:spPr>
        <a:xfrm>
          <a:off x="4592074" y="2277133"/>
          <a:ext cx="770071" cy="36650"/>
        </a:xfrm>
        <a:custGeom>
          <a:avLst/>
          <a:gdLst/>
          <a:ahLst/>
          <a:cxnLst/>
          <a:rect l="0" t="0" r="0" b="0"/>
          <a:pathLst>
            <a:path>
              <a:moveTo>
                <a:pt x="0" y="18325"/>
              </a:moveTo>
              <a:lnTo>
                <a:pt x="770071" y="1832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EFE92-C8E7-4659-AEB9-439BF04EDBE3}">
      <dsp:nvSpPr>
        <dsp:cNvPr id="0" name=""/>
        <dsp:cNvSpPr/>
      </dsp:nvSpPr>
      <dsp:spPr>
        <a:xfrm rot="19036800">
          <a:off x="4500263" y="1329086"/>
          <a:ext cx="692075" cy="36650"/>
        </a:xfrm>
        <a:custGeom>
          <a:avLst/>
          <a:gdLst/>
          <a:ahLst/>
          <a:cxnLst/>
          <a:rect l="0" t="0" r="0" b="0"/>
          <a:pathLst>
            <a:path>
              <a:moveTo>
                <a:pt x="0" y="18325"/>
              </a:moveTo>
              <a:lnTo>
                <a:pt x="692075" y="1832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58199A-767B-4F87-82B9-EE72AACD9F70}">
      <dsp:nvSpPr>
        <dsp:cNvPr id="0" name=""/>
        <dsp:cNvSpPr/>
      </dsp:nvSpPr>
      <dsp:spPr>
        <a:xfrm>
          <a:off x="369757" y="590136"/>
          <a:ext cx="3571180" cy="3474250"/>
        </a:xfrm>
        <a:prstGeom prst="ellipse">
          <a:avLst/>
        </a:prstGeom>
        <a:blipFill rotWithShape="0">
          <a:blip xmlns:r="http://schemas.openxmlformats.org/officeDocument/2006/relationships" r:embed="rId1"/>
          <a:stretch>
            <a:fillRect/>
          </a:stretch>
        </a:blip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26163FA6-8EF2-467F-8402-AEF6A304D80A}">
      <dsp:nvSpPr>
        <dsp:cNvPr id="0" name=""/>
        <dsp:cNvSpPr/>
      </dsp:nvSpPr>
      <dsp:spPr>
        <a:xfrm>
          <a:off x="4924859" y="1384"/>
          <a:ext cx="1324188" cy="1324188"/>
        </a:xfrm>
        <a:prstGeom prst="ellipse">
          <a:avLst/>
        </a:prstGeom>
        <a:solidFill>
          <a:schemeClr val="accent1">
            <a:hueOff val="0"/>
            <a:satOff val="0"/>
            <a:lumOff val="0"/>
            <a:alpha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Data Validation</a:t>
          </a:r>
        </a:p>
      </dsp:txBody>
      <dsp:txXfrm>
        <a:off x="5118782" y="195307"/>
        <a:ext cx="936342" cy="936342"/>
      </dsp:txXfrm>
    </dsp:sp>
    <dsp:sp modelId="{99CFDD72-6295-4FDF-A223-A5F437D538A3}">
      <dsp:nvSpPr>
        <dsp:cNvPr id="0" name=""/>
        <dsp:cNvSpPr/>
      </dsp:nvSpPr>
      <dsp:spPr>
        <a:xfrm>
          <a:off x="6381465" y="1384"/>
          <a:ext cx="1986282" cy="1324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libri" pitchFamily="34" charset="0"/>
              <a:cs typeface="Calibri" pitchFamily="34" charset="0"/>
            </a:rPr>
            <a:t>Completeness</a:t>
          </a:r>
        </a:p>
        <a:p>
          <a:pPr marL="228600" lvl="1" indent="-228600" algn="l" defTabSz="889000">
            <a:lnSpc>
              <a:spcPct val="90000"/>
            </a:lnSpc>
            <a:spcBef>
              <a:spcPct val="0"/>
            </a:spcBef>
            <a:spcAft>
              <a:spcPct val="15000"/>
            </a:spcAft>
            <a:buChar char="•"/>
          </a:pPr>
          <a:r>
            <a:rPr lang="en-US" sz="2000" kern="1200" dirty="0">
              <a:latin typeface="Calibri" pitchFamily="34" charset="0"/>
              <a:cs typeface="Calibri" pitchFamily="34" charset="0"/>
            </a:rPr>
            <a:t>Rejection</a:t>
          </a:r>
        </a:p>
      </dsp:txBody>
      <dsp:txXfrm>
        <a:off x="6381465" y="1384"/>
        <a:ext cx="1986282" cy="1324188"/>
      </dsp:txXfrm>
    </dsp:sp>
    <dsp:sp modelId="{6B784752-2F82-4888-B574-77F99386FE16}">
      <dsp:nvSpPr>
        <dsp:cNvPr id="0" name=""/>
        <dsp:cNvSpPr/>
      </dsp:nvSpPr>
      <dsp:spPr>
        <a:xfrm>
          <a:off x="5362146" y="1633364"/>
          <a:ext cx="1324188" cy="1324188"/>
        </a:xfrm>
        <a:prstGeom prst="ellipse">
          <a:avLst/>
        </a:prstGeom>
        <a:solidFill>
          <a:schemeClr val="accent1">
            <a:hueOff val="0"/>
            <a:satOff val="0"/>
            <a:lumOff val="0"/>
            <a:alpha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Compliance Rules</a:t>
          </a:r>
        </a:p>
      </dsp:txBody>
      <dsp:txXfrm>
        <a:off x="5556069" y="1827287"/>
        <a:ext cx="936342" cy="936342"/>
      </dsp:txXfrm>
    </dsp:sp>
    <dsp:sp modelId="{A0D89A14-3F7A-4E18-800B-7FD4358E46DB}">
      <dsp:nvSpPr>
        <dsp:cNvPr id="0" name=""/>
        <dsp:cNvSpPr/>
      </dsp:nvSpPr>
      <dsp:spPr>
        <a:xfrm>
          <a:off x="6818753" y="1633364"/>
          <a:ext cx="1986282" cy="1324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libri" pitchFamily="34" charset="0"/>
              <a:cs typeface="Calibri" pitchFamily="34" charset="0"/>
            </a:rPr>
            <a:t>Determine Risk</a:t>
          </a:r>
        </a:p>
        <a:p>
          <a:pPr marL="228600" lvl="1" indent="-228600" algn="l" defTabSz="889000">
            <a:lnSpc>
              <a:spcPct val="90000"/>
            </a:lnSpc>
            <a:spcBef>
              <a:spcPct val="0"/>
            </a:spcBef>
            <a:spcAft>
              <a:spcPct val="15000"/>
            </a:spcAft>
            <a:buChar char="•"/>
          </a:pPr>
          <a:r>
            <a:rPr lang="en-US" sz="2000" kern="1200" dirty="0">
              <a:latin typeface="Calibri" pitchFamily="34" charset="0"/>
              <a:cs typeface="Calibri" pitchFamily="34" charset="0"/>
            </a:rPr>
            <a:t>Validate Data</a:t>
          </a:r>
        </a:p>
      </dsp:txBody>
      <dsp:txXfrm>
        <a:off x="6818753" y="1633364"/>
        <a:ext cx="1986282" cy="1324188"/>
      </dsp:txXfrm>
    </dsp:sp>
    <dsp:sp modelId="{A6784D38-18BF-4ADF-B859-037EEF46D8EC}">
      <dsp:nvSpPr>
        <dsp:cNvPr id="0" name=""/>
        <dsp:cNvSpPr/>
      </dsp:nvSpPr>
      <dsp:spPr>
        <a:xfrm>
          <a:off x="4924859" y="3265344"/>
          <a:ext cx="1324188" cy="1324188"/>
        </a:xfrm>
        <a:prstGeom prst="ellipse">
          <a:avLst/>
        </a:prstGeom>
        <a:solidFill>
          <a:schemeClr val="accent1">
            <a:hueOff val="0"/>
            <a:satOff val="0"/>
            <a:lum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Calculation Rules</a:t>
          </a:r>
        </a:p>
      </dsp:txBody>
      <dsp:txXfrm>
        <a:off x="5118782" y="3459267"/>
        <a:ext cx="936342" cy="936342"/>
      </dsp:txXfrm>
    </dsp:sp>
    <dsp:sp modelId="{1B60EE2A-4630-41C2-A309-5886CA4FC3F9}">
      <dsp:nvSpPr>
        <dsp:cNvPr id="0" name=""/>
        <dsp:cNvSpPr/>
      </dsp:nvSpPr>
      <dsp:spPr>
        <a:xfrm>
          <a:off x="6381465" y="3265344"/>
          <a:ext cx="1986282" cy="1324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libri" pitchFamily="34" charset="0"/>
              <a:cs typeface="Calibri" pitchFamily="34" charset="0"/>
            </a:rPr>
            <a:t>Calculate Liability</a:t>
          </a:r>
        </a:p>
        <a:p>
          <a:pPr marL="228600" lvl="1" indent="-228600" algn="l" defTabSz="889000">
            <a:lnSpc>
              <a:spcPct val="90000"/>
            </a:lnSpc>
            <a:spcBef>
              <a:spcPct val="0"/>
            </a:spcBef>
            <a:spcAft>
              <a:spcPct val="15000"/>
            </a:spcAft>
            <a:buChar char="•"/>
          </a:pPr>
          <a:r>
            <a:rPr lang="en-US" sz="2000" kern="1200" dirty="0">
              <a:latin typeface="Calibri" pitchFamily="34" charset="0"/>
              <a:cs typeface="Calibri" pitchFamily="34" charset="0"/>
            </a:rPr>
            <a:t>Calculate Refund</a:t>
          </a:r>
        </a:p>
      </dsp:txBody>
      <dsp:txXfrm>
        <a:off x="6381465" y="3265344"/>
        <a:ext cx="1986282" cy="132418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487" lvl="1" indent="0">
              <a:spcBef>
                <a:spcPct val="0"/>
              </a:spcBef>
              <a:buNone/>
            </a:pPr>
            <a:r>
              <a:rPr lang="fr-FR" altLang="en-US" dirty="0">
                <a:solidFill>
                  <a:schemeClr val="hlink"/>
                </a:solidFill>
              </a:rPr>
              <a:t>In application business </a:t>
            </a:r>
            <a:r>
              <a:rPr lang="fr-FR" altLang="en-US" dirty="0" err="1">
                <a:solidFill>
                  <a:schemeClr val="hlink"/>
                </a:solidFill>
              </a:rPr>
              <a:t>since</a:t>
            </a:r>
            <a:r>
              <a:rPr lang="fr-FR" altLang="en-US" dirty="0">
                <a:solidFill>
                  <a:schemeClr val="hlink"/>
                </a:solidFill>
              </a:rPr>
              <a:t> 1972 : </a:t>
            </a:r>
            <a:r>
              <a:rPr lang="en-US" altLang="en-US" dirty="0"/>
              <a:t>Developing Enterprise Application SW has been and still is SAP’s core business.</a:t>
            </a:r>
          </a:p>
          <a:p>
            <a:pPr marL="90487" lvl="1" indent="0">
              <a:spcBef>
                <a:spcPct val="0"/>
              </a:spcBef>
              <a:buNone/>
            </a:pPr>
            <a:r>
              <a:rPr lang="en-US" altLang="en-US" dirty="0">
                <a:solidFill>
                  <a:schemeClr val="hlink"/>
                </a:solidFill>
              </a:rPr>
              <a:t>COTS vs customer build: Plus 10,000 software developers : </a:t>
            </a:r>
            <a:r>
              <a:rPr lang="en-US" altLang="en-US" dirty="0"/>
              <a:t>SAP is further massively investing in product innovation and development, including Defense specific applications.</a:t>
            </a:r>
          </a:p>
          <a:p>
            <a:pPr marL="90487" lvl="1" indent="0">
              <a:spcBef>
                <a:spcPct val="0"/>
              </a:spcBef>
              <a:buNone/>
            </a:pPr>
            <a:r>
              <a:rPr lang="en-ZW" altLang="en-US" dirty="0">
                <a:solidFill>
                  <a:schemeClr val="hlink"/>
                </a:solidFill>
              </a:rPr>
              <a:t>Complete application documentation : </a:t>
            </a:r>
            <a:r>
              <a:rPr lang="en-ZW" altLang="en-US" dirty="0"/>
              <a:t>The documentation is including all </a:t>
            </a:r>
            <a:r>
              <a:rPr lang="en-US" altLang="en-US" dirty="0"/>
              <a:t>industry solutions</a:t>
            </a:r>
            <a:r>
              <a:rPr lang="en-ZW" altLang="en-US" dirty="0"/>
              <a:t>, business scenarios, components and interfaces.</a:t>
            </a:r>
          </a:p>
          <a:p>
            <a:pPr marL="90487" lvl="1" indent="0">
              <a:spcBef>
                <a:spcPct val="0"/>
              </a:spcBef>
              <a:buNone/>
            </a:pPr>
            <a:r>
              <a:rPr lang="en-US" altLang="en-US" dirty="0">
                <a:solidFill>
                  <a:schemeClr val="hlink"/>
                </a:solidFill>
              </a:rPr>
              <a:t>High effort for best software quality : </a:t>
            </a:r>
            <a:r>
              <a:rPr lang="en-US" altLang="en-US" dirty="0"/>
              <a:t>The SAP process for product launches ensures timely and high product quality.</a:t>
            </a:r>
          </a:p>
          <a:p>
            <a:pPr marL="90487" lvl="1" indent="0">
              <a:spcBef>
                <a:spcPct val="0"/>
              </a:spcBef>
              <a:buNone/>
            </a:pPr>
            <a:r>
              <a:rPr lang="en-US" altLang="en-US" dirty="0"/>
              <a:t>In 2011 SAP spent 13% of it’s revenue in R&amp;D expenses alone (2bn€)</a:t>
            </a:r>
          </a:p>
          <a:p>
            <a:endParaRPr lang="en-SG"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149547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139700" y="766763"/>
            <a:ext cx="6826250" cy="3840162"/>
          </a:xfrm>
          <a:ln/>
        </p:spPr>
      </p:sp>
      <p:sp>
        <p:nvSpPr>
          <p:cNvPr id="163843" name="Rectangle 3"/>
          <p:cNvSpPr>
            <a:spLocks noGrp="1" noChangeArrowheads="1"/>
          </p:cNvSpPr>
          <p:nvPr>
            <p:ph type="body" idx="1"/>
          </p:nvPr>
        </p:nvSpPr>
        <p:spPr>
          <a:xfrm>
            <a:off x="709925" y="4862405"/>
            <a:ext cx="5682627" cy="4604293"/>
          </a:xfrm>
          <a:noFill/>
          <a:ln w="9525"/>
        </p:spPr>
        <p:txBody>
          <a:bodyPr/>
          <a:lstStyle/>
          <a:p>
            <a:endParaRPr lang="sv-SE"/>
          </a:p>
        </p:txBody>
      </p:sp>
    </p:spTree>
    <p:extLst>
      <p:ext uri="{BB962C8B-B14F-4D97-AF65-F5344CB8AC3E}">
        <p14:creationId xmlns:p14="http://schemas.microsoft.com/office/powerpoint/2010/main" val="346543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547688" y="612775"/>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Arial" panose="020B0604020202020204" pitchFamily="34" charset="0"/>
              </a:defRPr>
            </a:lvl1pPr>
            <a:lvl2pPr marL="742950" indent="-285750">
              <a:spcBef>
                <a:spcPct val="30000"/>
              </a:spcBef>
              <a:buClr>
                <a:schemeClr val="accent1"/>
              </a:buClr>
              <a:buSzPct val="100000"/>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30000"/>
              </a:spcBef>
              <a:buClr>
                <a:schemeClr val="accent2"/>
              </a:buClr>
              <a:buSzPct val="80000"/>
              <a:buFont typeface="Symbol" panose="05050102010706020507" pitchFamily="18" charset="2"/>
              <a:buChar char="-"/>
              <a:defRPr sz="1200">
                <a:solidFill>
                  <a:schemeClr val="tx1"/>
                </a:solidFill>
                <a:latin typeface="Arial" panose="020B0604020202020204" pitchFamily="34" charset="0"/>
              </a:defRPr>
            </a:lvl3pPr>
            <a:lvl4pPr marL="1600200" indent="-228600">
              <a:spcBef>
                <a:spcPct val="30000"/>
              </a:spcBef>
              <a:buClr>
                <a:schemeClr val="accent2"/>
              </a:buClr>
              <a:buFont typeface="Arial" panose="020B0604020202020204" pitchFamily="34" charset="0"/>
              <a:buChar char="–"/>
              <a:defRPr sz="1200">
                <a:solidFill>
                  <a:schemeClr val="tx1"/>
                </a:solidFill>
                <a:latin typeface="Arial" panose="020B0604020202020204" pitchFamily="34" charset="0"/>
              </a:defRPr>
            </a:lvl4pPr>
            <a:lvl5pPr marL="2057400" indent="-228600">
              <a:spcBef>
                <a:spcPct val="30000"/>
              </a:spcBef>
              <a:defRPr sz="1400">
                <a:solidFill>
                  <a:schemeClr val="tx1"/>
                </a:solidFill>
                <a:latin typeface="Arial" panose="020B0604020202020204" pitchFamily="34" charset="0"/>
              </a:defRPr>
            </a:lvl5pPr>
            <a:lvl6pPr marL="2514600" indent="-228600" defTabSz="1087438" eaLnBrk="0" fontAlgn="base" hangingPunct="0">
              <a:spcBef>
                <a:spcPct val="30000"/>
              </a:spcBef>
              <a:spcAft>
                <a:spcPct val="0"/>
              </a:spcAft>
              <a:defRPr sz="1400">
                <a:solidFill>
                  <a:schemeClr val="tx1"/>
                </a:solidFill>
                <a:latin typeface="Arial" panose="020B0604020202020204" pitchFamily="34" charset="0"/>
              </a:defRPr>
            </a:lvl6pPr>
            <a:lvl7pPr marL="2971800" indent="-228600" defTabSz="1087438" eaLnBrk="0" fontAlgn="base" hangingPunct="0">
              <a:spcBef>
                <a:spcPct val="30000"/>
              </a:spcBef>
              <a:spcAft>
                <a:spcPct val="0"/>
              </a:spcAft>
              <a:defRPr sz="1400">
                <a:solidFill>
                  <a:schemeClr val="tx1"/>
                </a:solidFill>
                <a:latin typeface="Arial" panose="020B0604020202020204" pitchFamily="34" charset="0"/>
              </a:defRPr>
            </a:lvl7pPr>
            <a:lvl8pPr marL="3429000" indent="-228600" defTabSz="1087438" eaLnBrk="0" fontAlgn="base" hangingPunct="0">
              <a:spcBef>
                <a:spcPct val="30000"/>
              </a:spcBef>
              <a:spcAft>
                <a:spcPct val="0"/>
              </a:spcAft>
              <a:defRPr sz="1400">
                <a:solidFill>
                  <a:schemeClr val="tx1"/>
                </a:solidFill>
                <a:latin typeface="Arial" panose="020B0604020202020204" pitchFamily="34" charset="0"/>
              </a:defRPr>
            </a:lvl8pPr>
            <a:lvl9pPr marL="3886200" indent="-228600" defTabSz="1087438" eaLnBrk="0" fontAlgn="base" hangingPunct="0">
              <a:spcBef>
                <a:spcPct val="30000"/>
              </a:spcBef>
              <a:spcAft>
                <a:spcPct val="0"/>
              </a:spcAft>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B3C0734-8C5C-46BA-9C40-F9F512280086}" type="slidenum">
              <a:rPr kumimoji="0" lang="de-DE" altLang="de-DE" sz="10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15</a:t>
            </a:fld>
            <a:endParaRPr kumimoji="0" lang="de-DE" altLang="de-DE" sz="10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052330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9955" y="9430308"/>
            <a:ext cx="2946135" cy="496331"/>
          </a:xfrm>
          <a:prstGeom prst="rect">
            <a:avLst/>
          </a:prstGeom>
        </p:spPr>
        <p:txBody>
          <a:bodyPr lIns="91330" tIns="45665" rIns="91330" bIns="45665"/>
          <a:lstStyle/>
          <a:p>
            <a:fld id="{D568B186-A5D0-49E4-839A-6B0592DEDA88}" type="slidenum">
              <a:rPr lang="en-US" smtClean="0"/>
              <a:pPr/>
              <a:t>23</a:t>
            </a:fld>
            <a:endParaRPr lang="en-US"/>
          </a:p>
        </p:txBody>
      </p:sp>
    </p:spTree>
    <p:extLst>
      <p:ext uri="{BB962C8B-B14F-4D97-AF65-F5344CB8AC3E}">
        <p14:creationId xmlns:p14="http://schemas.microsoft.com/office/powerpoint/2010/main" val="275001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612775"/>
            <a:ext cx="5762625" cy="3241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26</a:t>
            </a:fld>
            <a:endParaRPr lang="en-US" dirty="0"/>
          </a:p>
        </p:txBody>
      </p:sp>
    </p:spTree>
    <p:extLst>
      <p:ext uri="{BB962C8B-B14F-4D97-AF65-F5344CB8AC3E}">
        <p14:creationId xmlns:p14="http://schemas.microsoft.com/office/powerpoint/2010/main" val="2941931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29</a:t>
            </a:fld>
            <a:endParaRPr lang="de-DE"/>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612775"/>
            <a:ext cx="5762625" cy="32416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1532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a:t>
            </a:fld>
            <a:endParaRPr lang="de-DE" dirty="0"/>
          </a:p>
        </p:txBody>
      </p:sp>
    </p:spTree>
    <p:extLst>
      <p:ext uri="{BB962C8B-B14F-4D97-AF65-F5344CB8AC3E}">
        <p14:creationId xmlns:p14="http://schemas.microsoft.com/office/powerpoint/2010/main" val="280773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AE346DA5-7CC9-0E46-BF9E-2874CCDB689C}"/>
              </a:ext>
            </a:extLst>
          </p:cNvPr>
          <p:cNvSpPr>
            <a:spLocks noGrp="1" noRot="1" noChangeAspect="1" noChangeArrowheads="1" noTextEdit="1"/>
          </p:cNvSpPr>
          <p:nvPr>
            <p:ph type="sldImg"/>
          </p:nvPr>
        </p:nvSpPr>
        <p:spPr>
          <a:xfrm>
            <a:off x="-139700" y="384175"/>
            <a:ext cx="7597775" cy="4273550"/>
          </a:xfrm>
          <a:ln/>
        </p:spPr>
      </p:sp>
      <p:sp>
        <p:nvSpPr>
          <p:cNvPr id="22531" name="Rectangle 5">
            <a:extLst>
              <a:ext uri="{FF2B5EF4-FFF2-40B4-BE49-F238E27FC236}">
                <a16:creationId xmlns:a16="http://schemas.microsoft.com/office/drawing/2014/main" id="{8E021CE9-1EAB-CB42-B2A1-D750F669A7AF}"/>
              </a:ext>
            </a:extLst>
          </p:cNvPr>
          <p:cNvSpPr>
            <a:spLocks noGrp="1" noChangeArrowheads="1"/>
          </p:cNvSpPr>
          <p:nvPr>
            <p:ph type="body" idx="1"/>
          </p:nvPr>
        </p:nvSpPr>
        <p:spPr>
          <a:xfrm>
            <a:off x="534988" y="4922838"/>
            <a:ext cx="6257925" cy="42941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90000"/>
              </a:lnSpc>
            </a:pPr>
            <a:endParaRPr lang="en-US" altLang="de-DE" dirty="0">
              <a:latin typeface="Arial" panose="020B0604020202020204" pitchFamily="34" charset="0"/>
            </a:endParaRPr>
          </a:p>
        </p:txBody>
      </p:sp>
    </p:spTree>
    <p:extLst>
      <p:ext uri="{BB962C8B-B14F-4D97-AF65-F5344CB8AC3E}">
        <p14:creationId xmlns:p14="http://schemas.microsoft.com/office/powerpoint/2010/main" val="291309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8C2C35-2B8A-446E-BEC0-FD36716C29AC}" type="slidenum">
              <a:rPr lang="de-DE" smtClean="0"/>
              <a:pPr/>
              <a:t>5</a:t>
            </a:fld>
            <a:endParaRPr lang="de-DE" dirty="0"/>
          </a:p>
        </p:txBody>
      </p:sp>
    </p:spTree>
    <p:extLst>
      <p:ext uri="{BB962C8B-B14F-4D97-AF65-F5344CB8AC3E}">
        <p14:creationId xmlns:p14="http://schemas.microsoft.com/office/powerpoint/2010/main" val="38891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6</a:t>
            </a:fld>
            <a:endParaRPr lang="de-DE" dirty="0"/>
          </a:p>
        </p:txBody>
      </p:sp>
    </p:spTree>
    <p:extLst>
      <p:ext uri="{BB962C8B-B14F-4D97-AF65-F5344CB8AC3E}">
        <p14:creationId xmlns:p14="http://schemas.microsoft.com/office/powerpoint/2010/main" val="149547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3075" cy="3836988"/>
          </a:xfrm>
        </p:spPr>
      </p:sp>
      <p:sp>
        <p:nvSpPr>
          <p:cNvPr id="3" name="Notes Placeholder 2"/>
          <p:cNvSpPr>
            <a:spLocks noGrp="1"/>
          </p:cNvSpPr>
          <p:nvPr>
            <p:ph type="body" idx="1"/>
          </p:nvPr>
        </p:nvSpPr>
        <p:spPr/>
        <p:txBody>
          <a:bodyPr>
            <a:normAutofit/>
          </a:bodyPr>
          <a:lstStyle/>
          <a:p>
            <a:pPr marL="0" marR="0" indent="0" algn="l" defTabSz="1088592" rtl="0" eaLnBrk="1" fontAlgn="auto" latinLnBrk="0" hangingPunct="1">
              <a:lnSpc>
                <a:spcPct val="100000"/>
              </a:lnSpc>
              <a:spcBef>
                <a:spcPts val="0"/>
              </a:spcBef>
              <a:spcAft>
                <a:spcPts val="0"/>
              </a:spcAft>
              <a:buClrTx/>
              <a:buSzTx/>
              <a:buFontTx/>
              <a:buNone/>
              <a:tabLst/>
              <a:defRPr/>
            </a:pPr>
            <a:endParaRPr lang="fr-FR" b="1" baseline="0" dirty="0">
              <a:sym typeface="Wingdings" pitchFamily="2" charset="2"/>
            </a:endParaRPr>
          </a:p>
        </p:txBody>
      </p:sp>
      <p:sp>
        <p:nvSpPr>
          <p:cNvPr id="4" name="Slide Number Placeholder 3"/>
          <p:cNvSpPr>
            <a:spLocks noGrp="1"/>
          </p:cNvSpPr>
          <p:nvPr>
            <p:ph type="sldNum" sz="quarter" idx="10"/>
          </p:nvPr>
        </p:nvSpPr>
        <p:spPr/>
        <p:txBody>
          <a:bodyPr/>
          <a:lstStyle/>
          <a:p>
            <a:fld id="{7D8C2C35-2B8A-446E-BEC0-FD36716C29AC}" type="slidenum">
              <a:rPr>
                <a:solidFill>
                  <a:prstClr val="black"/>
                </a:solidFill>
              </a:rPr>
              <a:pPr/>
              <a:t>7</a:t>
            </a:fld>
            <a:endParaRPr dirty="0">
              <a:solidFill>
                <a:prstClr val="black"/>
              </a:solidFill>
            </a:endParaRPr>
          </a:p>
        </p:txBody>
      </p:sp>
    </p:spTree>
    <p:extLst>
      <p:ext uri="{BB962C8B-B14F-4D97-AF65-F5344CB8AC3E}">
        <p14:creationId xmlns:p14="http://schemas.microsoft.com/office/powerpoint/2010/main" val="344066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otes Placeholder 2"/>
          <p:cNvSpPr>
            <a:spLocks noGrp="1"/>
          </p:cNvSpPr>
          <p:nvPr>
            <p:ph type="body" idx="1"/>
          </p:nvPr>
        </p:nvSpPr>
        <p:spPr bwMode="auto"/>
        <p:txBody>
          <a:bodyPr wrap="square" numCol="1" anchor="t" anchorCtr="0" compatLnSpc="1">
            <a:prstTxWarp prst="textNoShape">
              <a:avLst/>
            </a:prstTxWarp>
            <a:normAutofit/>
          </a:bodyPr>
          <a:lstStyle/>
          <a:p>
            <a:pPr>
              <a:spcBef>
                <a:spcPct val="0"/>
              </a:spcBef>
              <a:defRPr/>
            </a:pPr>
            <a:endParaRPr lang="en-US" dirty="0"/>
          </a:p>
        </p:txBody>
      </p:sp>
      <p:sp>
        <p:nvSpPr>
          <p:cNvPr id="109571" name="Slide Image Placeholder 4"/>
          <p:cNvSpPr>
            <a:spLocks noGrp="1" noRot="1" noChangeAspect="1" noTextEdit="1"/>
          </p:cNvSpPr>
          <p:nvPr>
            <p:ph type="sldImg"/>
          </p:nvPr>
        </p:nvSpPr>
        <p:spPr bwMode="auto">
          <a:xfrm>
            <a:off x="547688" y="612775"/>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8271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10</a:t>
            </a:fld>
            <a:endParaRPr lang="de-DE"/>
          </a:p>
        </p:txBody>
      </p:sp>
    </p:spTree>
    <p:extLst>
      <p:ext uri="{BB962C8B-B14F-4D97-AF65-F5344CB8AC3E}">
        <p14:creationId xmlns:p14="http://schemas.microsoft.com/office/powerpoint/2010/main" val="1451786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elastingdienst.nl/wps/wcm/connect/bldcontentnl/belastingdienst/prive"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a:t>Click to insert title image or illustration</a:t>
            </a:r>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7999" y="4268503"/>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4" name="Title 3"/>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a:t>Thank you.</a:t>
            </a:r>
            <a:endParaRPr lang="de-DE"/>
          </a:p>
        </p:txBody>
      </p:sp>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2020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03997" y="1749063"/>
            <a:ext cx="363600" cy="363600"/>
          </a:xfrm>
          <a:prstGeom prst="rect">
            <a:avLst/>
          </a:prstGeom>
        </p:spPr>
      </p:pic>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4519251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5565" y="5994000"/>
            <a:ext cx="1963635" cy="360000"/>
          </a:xfrm>
          <a:prstGeom prst="rect">
            <a:avLst/>
          </a:prstGeom>
        </p:spPr>
      </p:pic>
      <p:sp>
        <p:nvSpPr>
          <p:cNvPr id="32"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a:t>© 2020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4"/>
              </a:rPr>
              <a:t>www.sap.com/corporate/de/legal/copyright.html</a:t>
            </a:r>
            <a:r>
              <a:rPr lang="de-DE" sz="800" kern="1200" noProof="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03997" y="1749063"/>
            <a:ext cx="363600" cy="363600"/>
          </a:xfrm>
          <a:prstGeom prst="rect">
            <a:avLst/>
          </a:prstGeom>
        </p:spPr>
      </p:pic>
      <p:sp>
        <p:nvSpPr>
          <p:cNvPr id="20"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191186275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over with imag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
        <p:nvSpPr>
          <p:cNvPr id="5" name="Cover Image Placeholder"/>
          <p:cNvSpPr>
            <a:spLocks noGrp="1"/>
          </p:cNvSpPr>
          <p:nvPr>
            <p:ph type="pic" sz="quarter" idx="12" hasCustomPrompt="1"/>
          </p:nvPr>
        </p:nvSpPr>
        <p:spPr>
          <a:xfrm>
            <a:off x="1" y="0"/>
            <a:ext cx="12195175"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71173" y="0"/>
            <a:ext cx="3024002"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9" name="Speaker"/>
          <p:cNvSpPr>
            <a:spLocks noGrp="1"/>
          </p:cNvSpPr>
          <p:nvPr userDrawn="1">
            <p:ph type="subTitle" idx="1" hasCustomPrompt="1"/>
          </p:nvPr>
        </p:nvSpPr>
        <p:spPr bwMode="gray">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a:t>
            </a:r>
          </a:p>
        </p:txBody>
      </p:sp>
      <p:sp>
        <p:nvSpPr>
          <p:cNvPr id="20" name="Presentation Title"/>
          <p:cNvSpPr>
            <a:spLocks noGrp="1"/>
          </p:cNvSpPr>
          <p:nvPr userDrawn="1">
            <p:ph type="body" sz="quarter" idx="14" hasCustomPrompt="1"/>
          </p:nvPr>
        </p:nvSpPr>
        <p:spPr>
          <a:xfrm>
            <a:off x="288000" y="4024430"/>
            <a:ext cx="10899174" cy="997196"/>
          </a:xfrm>
        </p:spPr>
        <p:txBody>
          <a:bodyPr wrap="square">
            <a:sp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spTree>
    <p:extLst>
      <p:ext uri="{BB962C8B-B14F-4D97-AF65-F5344CB8AC3E}">
        <p14:creationId xmlns:p14="http://schemas.microsoft.com/office/powerpoint/2010/main" val="31505577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36" y="4406900"/>
            <a:ext cx="10365899" cy="1362075"/>
          </a:xfrm>
          <a:prstGeom prst="rect">
            <a:avLst/>
          </a:prstGeom>
        </p:spPr>
        <p:txBody>
          <a:bodyPr anchor="t">
            <a:noAutofit/>
          </a:bodyPr>
          <a:lstStyle>
            <a:lvl1pPr algn="l">
              <a:defRPr sz="4400" b="1" cap="all">
                <a:latin typeface="+mj-lt"/>
              </a:defRPr>
            </a:lvl1pPr>
          </a:lstStyle>
          <a:p>
            <a:r>
              <a:rPr lang="en-US" dirty="0"/>
              <a:t>Click to edit Master title style</a:t>
            </a:r>
            <a:endParaRPr lang="en-GB" dirty="0"/>
          </a:p>
        </p:txBody>
      </p:sp>
      <p:sp>
        <p:nvSpPr>
          <p:cNvPr id="3" name="Text Placeholder 2"/>
          <p:cNvSpPr>
            <a:spLocks noGrp="1"/>
          </p:cNvSpPr>
          <p:nvPr>
            <p:ph type="body" idx="1"/>
          </p:nvPr>
        </p:nvSpPr>
        <p:spPr>
          <a:xfrm>
            <a:off x="963336" y="2906714"/>
            <a:ext cx="10365899" cy="1500187"/>
          </a:xfrm>
        </p:spPr>
        <p:txBody>
          <a:bodyPr anchor="b"/>
          <a:lstStyle>
            <a:lvl1pPr marL="0" indent="0">
              <a:buNone/>
              <a:defRPr sz="2000">
                <a:solidFill>
                  <a:srgbClr val="666366"/>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15555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27F6F84C-866C-4603-A37A-2566B2E0988D}" type="datetimeFigureOut">
              <a:rPr lang="en-AU" smtClean="0"/>
              <a:pPr/>
              <a:t>20/04/2021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04B2F0E-5374-4660-A1DA-FC97D28C5AE0}" type="slidenum">
              <a:rPr lang="en-AU" smtClean="0"/>
              <a:pPr/>
              <a:t>‹#›</a:t>
            </a:fld>
            <a:endParaRPr lang="en-AU"/>
          </a:p>
        </p:txBody>
      </p:sp>
    </p:spTree>
    <p:extLst>
      <p:ext uri="{BB962C8B-B14F-4D97-AF65-F5344CB8AC3E}">
        <p14:creationId xmlns:p14="http://schemas.microsoft.com/office/powerpoint/2010/main" val="125382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9" y="2130427"/>
            <a:ext cx="10365899" cy="369332"/>
          </a:xfrm>
        </p:spPr>
        <p:txBody>
          <a:bodyPr/>
          <a:lstStyle/>
          <a:p>
            <a:r>
              <a:rPr lang="en-US"/>
              <a:t>Click to edit Master title style</a:t>
            </a:r>
            <a:endParaRPr lang="de-DE"/>
          </a:p>
        </p:txBody>
      </p:sp>
      <p:sp>
        <p:nvSpPr>
          <p:cNvPr id="3" name="Subtitle 2"/>
          <p:cNvSpPr>
            <a:spLocks noGrp="1"/>
          </p:cNvSpPr>
          <p:nvPr>
            <p:ph type="subTitle" idx="1"/>
          </p:nvPr>
        </p:nvSpPr>
        <p:spPr>
          <a:xfrm>
            <a:off x="1829277" y="3886200"/>
            <a:ext cx="8536623" cy="1752600"/>
          </a:xfrm>
        </p:spPr>
        <p:txBody>
          <a:bodyPr/>
          <a:lstStyle>
            <a:lvl1pPr marL="0" indent="0" algn="ctr">
              <a:buNone/>
              <a:defRPr>
                <a:solidFill>
                  <a:schemeClr val="tx1">
                    <a:tint val="75000"/>
                  </a:schemeClr>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a:xfrm>
            <a:off x="609761" y="6356350"/>
            <a:ext cx="2845541" cy="365125"/>
          </a:xfrm>
          <a:prstGeom prst="rect">
            <a:avLst/>
          </a:prstGeom>
        </p:spPr>
        <p:txBody>
          <a:bodyPr lIns="108878" tIns="54439" rIns="108878" bIns="54439"/>
          <a:lstStyle/>
          <a:p>
            <a:fld id="{5225490D-43CF-478A-92C2-8744DAE4FD54}" type="datetimeFigureOut">
              <a:rPr lang="de-DE" smtClean="0">
                <a:solidFill>
                  <a:srgbClr val="000000"/>
                </a:solidFill>
              </a:rPr>
              <a:pPr/>
              <a:t>20.04.2021</a:t>
            </a:fld>
            <a:endParaRPr lang="de-DE">
              <a:solidFill>
                <a:srgbClr val="000000"/>
              </a:solidFill>
            </a:endParaRPr>
          </a:p>
        </p:txBody>
      </p:sp>
      <p:sp>
        <p:nvSpPr>
          <p:cNvPr id="5" name="Footer Placeholder 4"/>
          <p:cNvSpPr>
            <a:spLocks noGrp="1"/>
          </p:cNvSpPr>
          <p:nvPr>
            <p:ph type="ftr" sz="quarter" idx="11"/>
          </p:nvPr>
        </p:nvSpPr>
        <p:spPr>
          <a:xfrm>
            <a:off x="4166686" y="6356350"/>
            <a:ext cx="3861805" cy="365125"/>
          </a:xfrm>
          <a:prstGeom prst="rect">
            <a:avLst/>
          </a:prstGeom>
        </p:spPr>
        <p:txBody>
          <a:bodyPr lIns="108878" tIns="54439" rIns="108878" bIns="54439"/>
          <a:lstStyle/>
          <a:p>
            <a:endParaRPr lang="de-DE">
              <a:solidFill>
                <a:srgbClr val="000000"/>
              </a:solidFill>
            </a:endParaRPr>
          </a:p>
        </p:txBody>
      </p:sp>
      <p:sp>
        <p:nvSpPr>
          <p:cNvPr id="6" name="Slide Number Placeholder 5"/>
          <p:cNvSpPr>
            <a:spLocks noGrp="1"/>
          </p:cNvSpPr>
          <p:nvPr>
            <p:ph type="sldNum" sz="quarter" idx="12"/>
          </p:nvPr>
        </p:nvSpPr>
        <p:spPr>
          <a:xfrm>
            <a:off x="8739876" y="6356350"/>
            <a:ext cx="2845541" cy="365125"/>
          </a:xfrm>
          <a:prstGeom prst="rect">
            <a:avLst/>
          </a:prstGeom>
        </p:spPr>
        <p:txBody>
          <a:bodyPr lIns="108878" tIns="54439" rIns="108878" bIns="54439"/>
          <a:lstStyle/>
          <a:p>
            <a:fld id="{E41B6183-C3AC-489B-900A-8AA9A41DC9DF}" type="slidenum">
              <a:rPr lang="de-DE" smtClean="0">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440497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6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32114" y="324001"/>
            <a:ext cx="10238665" cy="771263"/>
          </a:xfrm>
          <a:prstGeom prst="rect">
            <a:avLst/>
          </a:prstGeom>
          <a:gradFill>
            <a:gsLst>
              <a:gs pos="100000">
                <a:schemeClr val="bg1">
                  <a:alpha val="0"/>
                </a:schemeClr>
              </a:gs>
              <a:gs pos="79000">
                <a:schemeClr val="tx1">
                  <a:lumMod val="85000"/>
                  <a:lumOff val="15000"/>
                  <a:alpha val="80000"/>
                </a:schemeClr>
              </a:gs>
            </a:gsLst>
            <a:lin ang="0" scaled="1"/>
          </a:gradFill>
        </p:spPr>
        <p:txBody>
          <a:bodyPr wrap="square" lIns="217773" tIns="108886" rIns="217773" bIns="108886" anchor="t" anchorCtr="0">
            <a:spAutoFit/>
          </a:bodyPr>
          <a:lstStyle>
            <a:lvl1pPr>
              <a:defRPr lang="de-DE" sz="3599" b="0" dirty="0">
                <a:solidFill>
                  <a:schemeClr val="bg1"/>
                </a:solidFill>
              </a:defRPr>
            </a:lvl1pPr>
          </a:lstStyle>
          <a:p>
            <a:pPr lvl="0"/>
            <a:r>
              <a:rPr lang="en-US" noProof="0" dirty="0"/>
              <a:t>Insert page title</a:t>
            </a:r>
            <a:endParaRPr lang="en-US" dirty="0"/>
          </a:p>
        </p:txBody>
      </p:sp>
      <p:pic>
        <p:nvPicPr>
          <p:cNvPr id="8194" name="Picture 2" descr="http://www.belastingdienst.nl/wps/wcm/connect/bldontwerp/bld/resources/3e0a8d0048a7e2fba50bef26b93b457b/logo.png">
            <a:hlinkClick r:id="rId2" tooltip="Naar de startpagina van de Belastingdien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3774" y="6022974"/>
            <a:ext cx="476126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3497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2020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5" r:id="rId3"/>
    <p:sldLayoutId id="2147483741" r:id="rId4"/>
    <p:sldLayoutId id="2147483765" r:id="rId5"/>
    <p:sldLayoutId id="2147483767" r:id="rId6"/>
    <p:sldLayoutId id="2147483743" r:id="rId7"/>
    <p:sldLayoutId id="2147483774" r:id="rId8"/>
    <p:sldLayoutId id="2147483745" r:id="rId9"/>
    <p:sldLayoutId id="2147483760" r:id="rId10"/>
    <p:sldLayoutId id="2147483768" r:id="rId11"/>
    <p:sldLayoutId id="2147483769" r:id="rId12"/>
    <p:sldLayoutId id="2147483770" r:id="rId13"/>
    <p:sldLayoutId id="2147483744" r:id="rId14"/>
    <p:sldLayoutId id="2147483757" r:id="rId15"/>
    <p:sldLayoutId id="2147483748" r:id="rId16"/>
    <p:sldLayoutId id="2147483771" r:id="rId17"/>
    <p:sldLayoutId id="2147483763" r:id="rId18"/>
    <p:sldLayoutId id="2147483751" r:id="rId19"/>
    <p:sldLayoutId id="2147483756" r:id="rId20"/>
    <p:sldLayoutId id="2147483740" r:id="rId21"/>
    <p:sldLayoutId id="2147483754" r:id="rId22"/>
    <p:sldLayoutId id="2147483755" r:id="rId23"/>
    <p:sldLayoutId id="2147483882" r:id="rId24"/>
    <p:sldLayoutId id="2147483883" r:id="rId25"/>
    <p:sldLayoutId id="2147483885" r:id="rId26"/>
    <p:sldLayoutId id="2147483886" r:id="rId27"/>
    <p:sldLayoutId id="2147483887" r:id="rId28"/>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
        <p:nvSpPr>
          <p:cNvPr id="13" name="Slide number">
            <a:extLst>
              <a:ext uri="{FF2B5EF4-FFF2-40B4-BE49-F238E27FC236}">
                <a16:creationId xmlns:a16="http://schemas.microsoft.com/office/drawing/2014/main"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4" name="Classification">
            <a:extLst>
              <a:ext uri="{FF2B5EF4-FFF2-40B4-BE49-F238E27FC236}">
                <a16:creationId xmlns:a16="http://schemas.microsoft.com/office/drawing/2014/main" id="{4950D02E-DEA7-4F24-8212-FEEF73ED9421}"/>
              </a:ext>
            </a:extLst>
          </p:cNvPr>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p>
        </p:txBody>
      </p:sp>
      <p:sp>
        <p:nvSpPr>
          <p:cNvPr id="15" name="Copyright">
            <a:extLst>
              <a:ext uri="{FF2B5EF4-FFF2-40B4-BE49-F238E27FC236}">
                <a16:creationId xmlns:a16="http://schemas.microsoft.com/office/drawing/2014/main"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2020 SAP SE or an SAP affiliate company. All rights reserved.  </a:t>
            </a:r>
            <a:r>
              <a:rPr kumimoji="0" lang="en-US" sz="600" b="0" i="0" u="none" kern="0" baseline="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3.jpg"/><Relationship Id="rId7" Type="http://schemas.openxmlformats.org/officeDocument/2006/relationships/image" Target="../media/image20.png"/><Relationship Id="rId12" Type="http://schemas.openxmlformats.org/officeDocument/2006/relationships/image" Target="../media/image39.jpe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1.png"/><Relationship Id="rId5" Type="http://schemas.openxmlformats.org/officeDocument/2006/relationships/image" Target="../media/image35.png"/><Relationship Id="rId15" Type="http://schemas.openxmlformats.org/officeDocument/2006/relationships/image" Target="../media/image41.png"/><Relationship Id="rId10" Type="http://schemas.openxmlformats.org/officeDocument/2006/relationships/image" Target="../media/image17.png"/><Relationship Id="rId4" Type="http://schemas.openxmlformats.org/officeDocument/2006/relationships/image" Target="../media/image34.png"/><Relationship Id="rId9" Type="http://schemas.openxmlformats.org/officeDocument/2006/relationships/image" Target="../media/image38.jpeg"/><Relationship Id="rId14"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hyperlink" Target="https://www.youtube.com/watch?v=fW8HLbQP2EY&amp;t=39s"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app=desktop&amp;v=fW8HLbQP2EY&amp;t=39s&amp;pli=1" TargetMode="External"/><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mailto:hannes.venter@sap.com" TargetMode="External"/><Relationship Id="rId2" Type="http://schemas.openxmlformats.org/officeDocument/2006/relationships/hyperlink" Target="mailto:Titilayo.adewumi@sap.com" TargetMode="Externa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slideLayout" Target="../slideLayouts/slideLayout8.xml"/><Relationship Id="rId16" Type="http://schemas.openxmlformats.org/officeDocument/2006/relationships/image" Target="../media/image25.jpeg"/><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emf"/><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oleObject" Target="../embeddings/oleObject1.bin"/><Relationship Id="rId9" Type="http://schemas.openxmlformats.org/officeDocument/2006/relationships/image" Target="../media/image18.wmf"/><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999" y="5262107"/>
            <a:ext cx="10900800" cy="430887"/>
          </a:xfrm>
        </p:spPr>
        <p:txBody>
          <a:bodyPr/>
          <a:lstStyle/>
          <a:p>
            <a:r>
              <a:rPr lang="en-US" dirty="0"/>
              <a:t>Titilayo Adewumi – SAP Sales Director – West Africa</a:t>
            </a:r>
          </a:p>
          <a:p>
            <a:r>
              <a:rPr lang="en-US" dirty="0"/>
              <a:t>April 2021</a:t>
            </a:r>
          </a:p>
          <a:p>
            <a:endParaRPr lang="en-US" dirty="0"/>
          </a:p>
          <a:p>
            <a:endParaRPr lang="en-US" dirty="0"/>
          </a:p>
        </p:txBody>
      </p:sp>
      <p:pic>
        <p:nvPicPr>
          <p:cNvPr id="16" name="Picture Placeholder 15">
            <a:extLst>
              <a:ext uri="{FF2B5EF4-FFF2-40B4-BE49-F238E27FC236}">
                <a16:creationId xmlns:a16="http://schemas.microsoft.com/office/drawing/2014/main" id="{BFC90BAA-64EF-4521-B700-4DB6039BAD1A}"/>
              </a:ext>
            </a:extLst>
          </p:cNvPr>
          <p:cNvPicPr>
            <a:picLocks noGrp="1" noChangeAspect="1"/>
          </p:cNvPicPr>
          <p:nvPr>
            <p:ph type="pic" sz="quarter" idx="12"/>
          </p:nvPr>
        </p:nvPicPr>
        <p:blipFill>
          <a:blip r:embed="rId3"/>
          <a:srcRect t="28925" b="28925"/>
          <a:stretch>
            <a:fillRect/>
          </a:stretch>
        </p:blipFill>
        <p:spPr/>
      </p:pic>
      <p:sp>
        <p:nvSpPr>
          <p:cNvPr id="7" name="Text Placeholder 3">
            <a:extLst>
              <a:ext uri="{FF2B5EF4-FFF2-40B4-BE49-F238E27FC236}">
                <a16:creationId xmlns:a16="http://schemas.microsoft.com/office/drawing/2014/main" id="{2C7AB3E5-153C-4494-9693-ADCD2BF8FB97}"/>
              </a:ext>
            </a:extLst>
          </p:cNvPr>
          <p:cNvSpPr>
            <a:spLocks noGrp="1"/>
          </p:cNvSpPr>
          <p:nvPr>
            <p:ph type="body" sz="quarter" idx="14"/>
          </p:nvPr>
        </p:nvSpPr>
        <p:spPr>
          <a:xfrm>
            <a:off x="287999" y="4024430"/>
            <a:ext cx="11685169" cy="858697"/>
          </a:xfrm>
        </p:spPr>
        <p:txBody>
          <a:bodyPr/>
          <a:lstStyle/>
          <a:p>
            <a:r>
              <a:rPr lang="en-ZA" sz="3100" dirty="0"/>
              <a:t>Transforming end-to-end tax processes through technology </a:t>
            </a:r>
          </a:p>
          <a:p>
            <a:r>
              <a:rPr lang="en-ZA" sz="3100" dirty="0">
                <a:solidFill>
                  <a:schemeClr val="accent1"/>
                </a:solidFill>
              </a:rPr>
              <a:t>to improve the taxpayer experience</a:t>
            </a:r>
            <a:endParaRPr lang="en-US" sz="3100" dirty="0">
              <a:solidFill>
                <a:schemeClr val="accent1"/>
              </a:solidFill>
            </a:endParaRPr>
          </a:p>
        </p:txBody>
      </p:sp>
    </p:spTree>
    <p:extLst>
      <p:ext uri="{BB962C8B-B14F-4D97-AF65-F5344CB8AC3E}">
        <p14:creationId xmlns:p14="http://schemas.microsoft.com/office/powerpoint/2010/main" val="3155900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SAP Tax and Revenue Management Manages All Tax Types </a:t>
            </a:r>
          </a:p>
        </p:txBody>
      </p:sp>
      <p:graphicFrame>
        <p:nvGraphicFramePr>
          <p:cNvPr id="3" name="Table 2"/>
          <p:cNvGraphicFramePr>
            <a:graphicFrameLocks noGrp="1"/>
          </p:cNvGraphicFramePr>
          <p:nvPr/>
        </p:nvGraphicFramePr>
        <p:xfrm>
          <a:off x="433590" y="1353897"/>
          <a:ext cx="11328000" cy="4632960"/>
        </p:xfrm>
        <a:graphic>
          <a:graphicData uri="http://schemas.openxmlformats.org/drawingml/2006/table">
            <a:tbl>
              <a:tblPr firstRow="1" bandRow="1">
                <a:tableStyleId>{1FECB4D8-DB02-4DC6-A0A2-4F2EBAE1DC90}</a:tableStyleId>
              </a:tblPr>
              <a:tblGrid>
                <a:gridCol w="1549197">
                  <a:extLst>
                    <a:ext uri="{9D8B030D-6E8A-4147-A177-3AD203B41FA5}">
                      <a16:colId xmlns:a16="http://schemas.microsoft.com/office/drawing/2014/main" val="20000"/>
                    </a:ext>
                  </a:extLst>
                </a:gridCol>
                <a:gridCol w="1745673">
                  <a:extLst>
                    <a:ext uri="{9D8B030D-6E8A-4147-A177-3AD203B41FA5}">
                      <a16:colId xmlns:a16="http://schemas.microsoft.com/office/drawing/2014/main" val="20001"/>
                    </a:ext>
                  </a:extLst>
                </a:gridCol>
                <a:gridCol w="1454727">
                  <a:extLst>
                    <a:ext uri="{9D8B030D-6E8A-4147-A177-3AD203B41FA5}">
                      <a16:colId xmlns:a16="http://schemas.microsoft.com/office/drawing/2014/main" val="20002"/>
                    </a:ext>
                  </a:extLst>
                </a:gridCol>
                <a:gridCol w="2424545">
                  <a:extLst>
                    <a:ext uri="{9D8B030D-6E8A-4147-A177-3AD203B41FA5}">
                      <a16:colId xmlns:a16="http://schemas.microsoft.com/office/drawing/2014/main" val="20003"/>
                    </a:ext>
                  </a:extLst>
                </a:gridCol>
                <a:gridCol w="1842655">
                  <a:extLst>
                    <a:ext uri="{9D8B030D-6E8A-4147-A177-3AD203B41FA5}">
                      <a16:colId xmlns:a16="http://schemas.microsoft.com/office/drawing/2014/main" val="20004"/>
                    </a:ext>
                  </a:extLst>
                </a:gridCol>
                <a:gridCol w="2311203">
                  <a:extLst>
                    <a:ext uri="{9D8B030D-6E8A-4147-A177-3AD203B41FA5}">
                      <a16:colId xmlns:a16="http://schemas.microsoft.com/office/drawing/2014/main" val="20005"/>
                    </a:ext>
                  </a:extLst>
                </a:gridCol>
              </a:tblGrid>
              <a:tr h="528320">
                <a:tc>
                  <a:txBody>
                    <a:bodyPr/>
                    <a:lstStyle/>
                    <a:p>
                      <a:r>
                        <a:rPr lang="en-AU" sz="1300" dirty="0"/>
                        <a:t>Personal</a:t>
                      </a:r>
                      <a:r>
                        <a:rPr lang="en-AU" sz="1300" baseline="0" dirty="0"/>
                        <a:t> Income</a:t>
                      </a:r>
                      <a:endParaRPr lang="en-AU" sz="1300" dirty="0"/>
                    </a:p>
                  </a:txBody>
                  <a:tcPr marL="121920" marR="121920" marT="60960" marB="60960"/>
                </a:tc>
                <a:tc>
                  <a:txBody>
                    <a:bodyPr/>
                    <a:lstStyle/>
                    <a:p>
                      <a:r>
                        <a:rPr lang="en-AU" sz="1300" dirty="0"/>
                        <a:t>Business Income</a:t>
                      </a:r>
                    </a:p>
                  </a:txBody>
                  <a:tcPr marL="121920" marR="121920" marT="60960" marB="60960"/>
                </a:tc>
                <a:tc>
                  <a:txBody>
                    <a:bodyPr/>
                    <a:lstStyle/>
                    <a:p>
                      <a:r>
                        <a:rPr lang="en-AU" sz="1300" dirty="0"/>
                        <a:t>GST/VAT/SUT</a:t>
                      </a:r>
                    </a:p>
                  </a:txBody>
                  <a:tcPr marL="121920" marR="121920" marT="60960" marB="60960"/>
                </a:tc>
                <a:tc>
                  <a:txBody>
                    <a:bodyPr/>
                    <a:lstStyle/>
                    <a:p>
                      <a:r>
                        <a:rPr lang="en-AU" sz="1300" dirty="0"/>
                        <a:t>Customs &amp; Excise</a:t>
                      </a:r>
                    </a:p>
                  </a:txBody>
                  <a:tcPr marL="121920" marR="121920" marT="60960" marB="60960"/>
                </a:tc>
                <a:tc>
                  <a:txBody>
                    <a:bodyPr/>
                    <a:lstStyle/>
                    <a:p>
                      <a:r>
                        <a:rPr lang="en-AU" sz="1300" dirty="0"/>
                        <a:t>Land/</a:t>
                      </a:r>
                      <a:br>
                        <a:rPr lang="en-AU" sz="1300" dirty="0"/>
                      </a:br>
                      <a:r>
                        <a:rPr lang="en-AU" sz="1300" dirty="0"/>
                        <a:t>Property</a:t>
                      </a:r>
                    </a:p>
                  </a:txBody>
                  <a:tcPr marL="121920" marR="121920" marT="60960" marB="60960"/>
                </a:tc>
                <a:tc>
                  <a:txBody>
                    <a:bodyPr/>
                    <a:lstStyle/>
                    <a:p>
                      <a:r>
                        <a:rPr lang="en-AU" sz="1300" dirty="0"/>
                        <a:t>Others</a:t>
                      </a:r>
                    </a:p>
                  </a:txBody>
                  <a:tcPr marL="121920" marR="121920" marT="60960" marB="60960"/>
                </a:tc>
                <a:extLst>
                  <a:ext uri="{0D108BD9-81ED-4DB2-BD59-A6C34878D82A}">
                    <a16:rowId xmlns:a16="http://schemas.microsoft.com/office/drawing/2014/main" val="10000"/>
                  </a:ext>
                </a:extLst>
              </a:tr>
              <a:tr h="528320">
                <a:tc>
                  <a:txBody>
                    <a:bodyPr/>
                    <a:lstStyle/>
                    <a:p>
                      <a:r>
                        <a:rPr lang="en-AU" sz="1300" dirty="0"/>
                        <a:t>Vietnam</a:t>
                      </a:r>
                    </a:p>
                  </a:txBody>
                  <a:tcPr marL="121920" marR="121920" marT="60960" marB="60960"/>
                </a:tc>
                <a:tc>
                  <a:txBody>
                    <a:bodyPr/>
                    <a:lstStyle/>
                    <a:p>
                      <a:r>
                        <a:rPr lang="en-AU" sz="1300" dirty="0"/>
                        <a:t>Pennsylvania</a:t>
                      </a:r>
                    </a:p>
                  </a:txBody>
                  <a:tcPr marL="121920" marR="121920" marT="60960" marB="60960"/>
                </a:tc>
                <a:tc>
                  <a:txBody>
                    <a:bodyPr/>
                    <a:lstStyle/>
                    <a:p>
                      <a:r>
                        <a:rPr lang="en-AU" sz="1300" dirty="0"/>
                        <a:t>Slovenia</a:t>
                      </a:r>
                    </a:p>
                  </a:txBody>
                  <a:tcPr marL="121920" marR="121920" marT="60960" marB="60960"/>
                </a:tc>
                <a:tc>
                  <a:txBody>
                    <a:bodyPr/>
                    <a:lstStyle/>
                    <a:p>
                      <a:r>
                        <a:rPr lang="en-AU" sz="1300" dirty="0"/>
                        <a:t>Queensland</a:t>
                      </a:r>
                      <a:br>
                        <a:rPr lang="en-AU" sz="1300" dirty="0"/>
                      </a:br>
                      <a:r>
                        <a:rPr lang="en-AU" sz="1300" dirty="0"/>
                        <a:t>(Land Transfer, Insurances)</a:t>
                      </a:r>
                    </a:p>
                  </a:txBody>
                  <a:tcPr marL="121920" marR="121920" marT="60960" marB="60960"/>
                </a:tc>
                <a:tc>
                  <a:txBody>
                    <a:bodyPr/>
                    <a:lstStyle/>
                    <a:p>
                      <a:r>
                        <a:rPr lang="en-AU" sz="1300" dirty="0"/>
                        <a:t>UK</a:t>
                      </a:r>
                    </a:p>
                  </a:txBody>
                  <a:tcPr marL="121920" marR="121920" marT="60960" marB="60960"/>
                </a:tc>
                <a:tc>
                  <a:txBody>
                    <a:bodyPr/>
                    <a:lstStyle/>
                    <a:p>
                      <a:r>
                        <a:rPr lang="en-AU" sz="1300" dirty="0"/>
                        <a:t>Saudi Arabia</a:t>
                      </a:r>
                      <a:br>
                        <a:rPr lang="en-AU" sz="1300" dirty="0"/>
                      </a:br>
                      <a:r>
                        <a:rPr lang="en-AU" sz="1300" dirty="0"/>
                        <a:t>(Religious)</a:t>
                      </a:r>
                    </a:p>
                  </a:txBody>
                  <a:tcPr marL="121920" marR="121920" marT="60960" marB="60960"/>
                </a:tc>
                <a:extLst>
                  <a:ext uri="{0D108BD9-81ED-4DB2-BD59-A6C34878D82A}">
                    <a16:rowId xmlns:a16="http://schemas.microsoft.com/office/drawing/2014/main" val="10001"/>
                  </a:ext>
                </a:extLst>
              </a:tr>
              <a:tr h="528320">
                <a:tc>
                  <a:txBody>
                    <a:bodyPr/>
                    <a:lstStyle/>
                    <a:p>
                      <a:r>
                        <a:rPr lang="en-AU" sz="1300" dirty="0"/>
                        <a:t>Florida</a:t>
                      </a:r>
                    </a:p>
                  </a:txBody>
                  <a:tcPr marL="121920" marR="121920" marT="60960" marB="60960"/>
                </a:tc>
                <a:tc>
                  <a:txBody>
                    <a:bodyPr/>
                    <a:lstStyle/>
                    <a:p>
                      <a:r>
                        <a:rPr lang="en-AU" sz="1300" dirty="0"/>
                        <a:t>Florida</a:t>
                      </a:r>
                    </a:p>
                  </a:txBody>
                  <a:tcPr marL="121920" marR="121920" marT="60960" marB="60960"/>
                </a:tc>
                <a:tc>
                  <a:txBody>
                    <a:bodyPr/>
                    <a:lstStyle/>
                    <a:p>
                      <a:r>
                        <a:rPr lang="en-AU" sz="1300" dirty="0"/>
                        <a:t>Vietnam</a:t>
                      </a:r>
                    </a:p>
                  </a:txBody>
                  <a:tcPr marL="121920" marR="121920" marT="60960" marB="60960"/>
                </a:tc>
                <a:tc>
                  <a:txBody>
                    <a:bodyPr/>
                    <a:lstStyle/>
                    <a:p>
                      <a:r>
                        <a:rPr lang="en-AU" sz="1300" dirty="0"/>
                        <a:t>UK </a:t>
                      </a:r>
                      <a:br>
                        <a:rPr lang="en-AU" sz="1300" dirty="0"/>
                      </a:br>
                      <a:r>
                        <a:rPr lang="en-AU" sz="1300" dirty="0"/>
                        <a:t>(Gaming, Land Transfer)</a:t>
                      </a:r>
                    </a:p>
                  </a:txBody>
                  <a:tcPr marL="121920" marR="121920" marT="60960" marB="60960"/>
                </a:tc>
                <a:tc>
                  <a:txBody>
                    <a:bodyPr/>
                    <a:lstStyle/>
                    <a:p>
                      <a:r>
                        <a:rPr lang="en-AU" sz="1300" dirty="0"/>
                        <a:t>Queensland</a:t>
                      </a:r>
                    </a:p>
                  </a:txBody>
                  <a:tcPr marL="121920" marR="121920" marT="60960" marB="60960"/>
                </a:tc>
                <a:tc>
                  <a:txBody>
                    <a:bodyPr/>
                    <a:lstStyle/>
                    <a:p>
                      <a:r>
                        <a:rPr lang="en-AU" sz="1300" dirty="0"/>
                        <a:t>Maldives</a:t>
                      </a:r>
                      <a:br>
                        <a:rPr lang="en-AU" sz="1300" dirty="0"/>
                      </a:br>
                      <a:r>
                        <a:rPr lang="en-AU" sz="1300" dirty="0"/>
                        <a:t>(Hotels)</a:t>
                      </a:r>
                    </a:p>
                  </a:txBody>
                  <a:tcPr marL="121920" marR="121920" marT="60960" marB="60960"/>
                </a:tc>
                <a:extLst>
                  <a:ext uri="{0D108BD9-81ED-4DB2-BD59-A6C34878D82A}">
                    <a16:rowId xmlns:a16="http://schemas.microsoft.com/office/drawing/2014/main" val="10002"/>
                  </a:ext>
                </a:extLst>
              </a:tr>
              <a:tr h="528320">
                <a:tc>
                  <a:txBody>
                    <a:bodyPr/>
                    <a:lstStyle/>
                    <a:p>
                      <a:r>
                        <a:rPr lang="en-AU" sz="1300" dirty="0"/>
                        <a:t>Michigan</a:t>
                      </a:r>
                    </a:p>
                  </a:txBody>
                  <a:tcPr marL="121920" marR="121920" marT="60960" marB="60960"/>
                </a:tc>
                <a:tc>
                  <a:txBody>
                    <a:bodyPr/>
                    <a:lstStyle/>
                    <a:p>
                      <a:r>
                        <a:rPr lang="en-AU" sz="1300" dirty="0"/>
                        <a:t>Vietnam</a:t>
                      </a:r>
                    </a:p>
                  </a:txBody>
                  <a:tcPr marL="121920" marR="121920" marT="60960" marB="60960"/>
                </a:tc>
                <a:tc>
                  <a:txBody>
                    <a:bodyPr/>
                    <a:lstStyle/>
                    <a:p>
                      <a:r>
                        <a:rPr lang="en-AU" sz="1300" dirty="0"/>
                        <a:t>Maharashtra</a:t>
                      </a:r>
                    </a:p>
                  </a:txBody>
                  <a:tcPr marL="121920" marR="121920" marT="60960" marB="60960"/>
                </a:tc>
                <a:tc>
                  <a:txBody>
                    <a:bodyPr/>
                    <a:lstStyle/>
                    <a:p>
                      <a:r>
                        <a:rPr lang="en-AU" sz="1300" dirty="0"/>
                        <a:t>Mauritius (Betting,</a:t>
                      </a:r>
                      <a:r>
                        <a:rPr lang="en-AU" sz="1300" baseline="0" dirty="0"/>
                        <a:t> Gaming, Lotteries, Liquor)</a:t>
                      </a:r>
                      <a:endParaRPr lang="en-AU" sz="1300" dirty="0"/>
                    </a:p>
                  </a:txBody>
                  <a:tcPr marL="121920" marR="121920" marT="60960" marB="60960"/>
                </a:tc>
                <a:tc>
                  <a:txBody>
                    <a:bodyPr/>
                    <a:lstStyle/>
                    <a:p>
                      <a:r>
                        <a:rPr lang="en-AU" sz="1300" dirty="0"/>
                        <a:t>South</a:t>
                      </a:r>
                      <a:r>
                        <a:rPr lang="en-AU" sz="1300" baseline="0" dirty="0"/>
                        <a:t> Australia</a:t>
                      </a:r>
                      <a:endParaRPr lang="en-AU" sz="1300" dirty="0"/>
                    </a:p>
                  </a:txBody>
                  <a:tcPr marL="121920" marR="121920" marT="60960" marB="60960"/>
                </a:tc>
                <a:tc>
                  <a:txBody>
                    <a:bodyPr/>
                    <a:lstStyle/>
                    <a:p>
                      <a:r>
                        <a:rPr lang="en-AU" sz="1300" dirty="0"/>
                        <a:t>South Australia</a:t>
                      </a:r>
                      <a:br>
                        <a:rPr lang="en-AU" sz="1300" dirty="0"/>
                      </a:br>
                      <a:r>
                        <a:rPr lang="en-AU" sz="1300" dirty="0"/>
                        <a:t>(Payroll, Health Levy)</a:t>
                      </a:r>
                    </a:p>
                  </a:txBody>
                  <a:tcPr marL="121920" marR="121920" marT="60960" marB="60960"/>
                </a:tc>
                <a:extLst>
                  <a:ext uri="{0D108BD9-81ED-4DB2-BD59-A6C34878D82A}">
                    <a16:rowId xmlns:a16="http://schemas.microsoft.com/office/drawing/2014/main" val="10003"/>
                  </a:ext>
                </a:extLst>
              </a:tr>
              <a:tr h="731520">
                <a:tc>
                  <a:txBody>
                    <a:bodyPr/>
                    <a:lstStyle/>
                    <a:p>
                      <a:r>
                        <a:rPr lang="en-AU" sz="1300" dirty="0"/>
                        <a:t>Bangladesh</a:t>
                      </a:r>
                    </a:p>
                  </a:txBody>
                  <a:tcPr marL="121920" marR="121920" marT="60960" marB="60960"/>
                </a:tc>
                <a:tc>
                  <a:txBody>
                    <a:bodyPr/>
                    <a:lstStyle/>
                    <a:p>
                      <a:r>
                        <a:rPr lang="en-AU" sz="1300" dirty="0"/>
                        <a:t>Mauritius</a:t>
                      </a:r>
                    </a:p>
                  </a:txBody>
                  <a:tcPr marL="121920" marR="121920" marT="60960" marB="60960"/>
                </a:tc>
                <a:tc>
                  <a:txBody>
                    <a:bodyPr/>
                    <a:lstStyle/>
                    <a:p>
                      <a:r>
                        <a:rPr lang="en-AU" sz="1300" dirty="0"/>
                        <a:t>Mauritius</a:t>
                      </a:r>
                    </a:p>
                  </a:txBody>
                  <a:tcPr marL="121920" marR="121920" marT="60960" marB="60960"/>
                </a:tc>
                <a:tc>
                  <a:txBody>
                    <a:bodyPr/>
                    <a:lstStyle/>
                    <a:p>
                      <a:r>
                        <a:rPr lang="en-AU" sz="1300" dirty="0"/>
                        <a:t>Vietnam</a:t>
                      </a:r>
                      <a:r>
                        <a:rPr lang="en-AU" sz="1300" baseline="0" dirty="0"/>
                        <a:t> </a:t>
                      </a:r>
                      <a:br>
                        <a:rPr lang="en-AU" sz="1300" baseline="0" dirty="0"/>
                      </a:br>
                      <a:r>
                        <a:rPr lang="en-AU" sz="1300" baseline="0" dirty="0"/>
                        <a:t>(Agriculture)</a:t>
                      </a:r>
                      <a:endParaRPr lang="en-AU" sz="13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300" dirty="0"/>
                        <a:t>Auckland, Christchurch</a:t>
                      </a:r>
                    </a:p>
                    <a:p>
                      <a:endParaRPr lang="en-AU" sz="1300" dirty="0"/>
                    </a:p>
                  </a:txBody>
                  <a:tcPr marL="121920" marR="121920" marT="60960" marB="60960"/>
                </a:tc>
                <a:tc>
                  <a:txBody>
                    <a:bodyPr/>
                    <a:lstStyle/>
                    <a:p>
                      <a:r>
                        <a:rPr lang="en-AU" sz="1300" dirty="0"/>
                        <a:t>Florida</a:t>
                      </a:r>
                      <a:br>
                        <a:rPr lang="en-AU" sz="1300" dirty="0"/>
                      </a:br>
                      <a:r>
                        <a:rPr lang="en-AU" sz="1300" dirty="0"/>
                        <a:t>(Child Support, Payroll)</a:t>
                      </a:r>
                    </a:p>
                  </a:txBody>
                  <a:tcPr marL="121920" marR="121920" marT="60960" marB="60960"/>
                </a:tc>
                <a:extLst>
                  <a:ext uri="{0D108BD9-81ED-4DB2-BD59-A6C34878D82A}">
                    <a16:rowId xmlns:a16="http://schemas.microsoft.com/office/drawing/2014/main" val="10004"/>
                  </a:ext>
                </a:extLst>
              </a:tr>
              <a:tr h="731520">
                <a:tc>
                  <a:txBody>
                    <a:bodyPr/>
                    <a:lstStyle/>
                    <a:p>
                      <a:r>
                        <a:rPr lang="en-AU" sz="1300" dirty="0"/>
                        <a:t>UK</a:t>
                      </a:r>
                      <a:br>
                        <a:rPr lang="en-AU" sz="1300" dirty="0"/>
                      </a:br>
                      <a:r>
                        <a:rPr lang="en-AU" sz="1300" dirty="0"/>
                        <a:t>(PAYG</a:t>
                      </a:r>
                      <a:r>
                        <a:rPr lang="en-AU" sz="1300" baseline="0" dirty="0"/>
                        <a:t> only)</a:t>
                      </a:r>
                      <a:endParaRPr lang="en-AU" sz="1300" dirty="0"/>
                    </a:p>
                  </a:txBody>
                  <a:tcPr marL="121920" marR="121920" marT="60960" marB="60960"/>
                </a:tc>
                <a:tc>
                  <a:txBody>
                    <a:bodyPr/>
                    <a:lstStyle/>
                    <a:p>
                      <a:r>
                        <a:rPr lang="en-AU" sz="1300" dirty="0"/>
                        <a:t>Slovenia</a:t>
                      </a:r>
                    </a:p>
                  </a:txBody>
                  <a:tcPr marL="121920" marR="121920" marT="60960" marB="60960"/>
                </a:tc>
                <a:tc>
                  <a:txBody>
                    <a:bodyPr/>
                    <a:lstStyle/>
                    <a:p>
                      <a:r>
                        <a:rPr lang="en-AU" sz="1300" dirty="0"/>
                        <a:t>Zimbabwe</a:t>
                      </a:r>
                    </a:p>
                  </a:txBody>
                  <a:tcPr marL="121920" marR="121920" marT="60960" marB="60960"/>
                </a:tc>
                <a:tc>
                  <a:txBody>
                    <a:bodyPr/>
                    <a:lstStyle/>
                    <a:p>
                      <a:r>
                        <a:rPr lang="en-AU" sz="1300" dirty="0"/>
                        <a:t>South Africa</a:t>
                      </a:r>
                      <a:br>
                        <a:rPr lang="en-AU" sz="1300" dirty="0"/>
                      </a:br>
                      <a:r>
                        <a:rPr lang="en-AU" sz="1300" dirty="0"/>
                        <a:t>(Customs)</a:t>
                      </a:r>
                    </a:p>
                  </a:txBody>
                  <a:tcPr marL="121920" marR="121920" marT="60960" marB="60960"/>
                </a:tc>
                <a:tc>
                  <a:txBody>
                    <a:bodyPr/>
                    <a:lstStyle/>
                    <a:p>
                      <a:r>
                        <a:rPr lang="en-AU" sz="1300" dirty="0"/>
                        <a:t>Tel</a:t>
                      </a:r>
                      <a:r>
                        <a:rPr lang="en-AU" sz="1300" baseline="0" dirty="0"/>
                        <a:t> Aviv, Cape Town</a:t>
                      </a:r>
                      <a:endParaRPr lang="en-AU" sz="1300" dirty="0"/>
                    </a:p>
                  </a:txBody>
                  <a:tcPr marL="121920" marR="121920" marT="60960" marB="60960"/>
                </a:tc>
                <a:tc>
                  <a:txBody>
                    <a:bodyPr/>
                    <a:lstStyle/>
                    <a:p>
                      <a:r>
                        <a:rPr lang="en-AU" sz="1300" dirty="0"/>
                        <a:t>British Columbia</a:t>
                      </a:r>
                      <a:br>
                        <a:rPr lang="en-AU" sz="1300" dirty="0"/>
                      </a:br>
                      <a:r>
                        <a:rPr lang="en-AU" sz="1300" dirty="0"/>
                        <a:t>(Student</a:t>
                      </a:r>
                      <a:r>
                        <a:rPr lang="en-AU" sz="1300" baseline="0" dirty="0"/>
                        <a:t> Loans, Infringements</a:t>
                      </a:r>
                      <a:r>
                        <a:rPr lang="en-AU" sz="1300" dirty="0"/>
                        <a:t>)</a:t>
                      </a:r>
                    </a:p>
                  </a:txBody>
                  <a:tcPr marL="121920" marR="121920" marT="60960" marB="60960"/>
                </a:tc>
                <a:extLst>
                  <a:ext uri="{0D108BD9-81ED-4DB2-BD59-A6C34878D82A}">
                    <a16:rowId xmlns:a16="http://schemas.microsoft.com/office/drawing/2014/main" val="10005"/>
                  </a:ext>
                </a:extLst>
              </a:tr>
              <a:tr h="528320">
                <a:tc>
                  <a:txBody>
                    <a:bodyPr/>
                    <a:lstStyle/>
                    <a:p>
                      <a:r>
                        <a:rPr lang="en-AU" sz="1300" dirty="0"/>
                        <a:t>Mauritius</a:t>
                      </a:r>
                    </a:p>
                  </a:txBody>
                  <a:tcPr marL="121920" marR="121920" marT="60960" marB="60960"/>
                </a:tc>
                <a:tc>
                  <a:txBody>
                    <a:bodyPr/>
                    <a:lstStyle/>
                    <a:p>
                      <a:r>
                        <a:rPr lang="en-AU" sz="1300" dirty="0"/>
                        <a:t>Michigan</a:t>
                      </a:r>
                    </a:p>
                  </a:txBody>
                  <a:tcPr marL="121920" marR="121920" marT="60960" marB="60960"/>
                </a:tc>
                <a:tc>
                  <a:txBody>
                    <a:bodyPr/>
                    <a:lstStyle/>
                    <a:p>
                      <a:r>
                        <a:rPr lang="en-AU" sz="1300" dirty="0"/>
                        <a:t>Florida, Michigan</a:t>
                      </a:r>
                    </a:p>
                  </a:txBody>
                  <a:tcPr marL="121920" marR="121920" marT="60960" marB="60960"/>
                </a:tc>
                <a:tc>
                  <a:txBody>
                    <a:bodyPr/>
                    <a:lstStyle/>
                    <a:p>
                      <a:r>
                        <a:rPr lang="en-AU" sz="1300" dirty="0"/>
                        <a:t>Luxembourg</a:t>
                      </a:r>
                      <a:br>
                        <a:rPr lang="en-AU" sz="1300" dirty="0"/>
                      </a:br>
                      <a:r>
                        <a:rPr lang="en-AU" sz="1300" dirty="0"/>
                        <a:t>(Customs)</a:t>
                      </a:r>
                    </a:p>
                  </a:txBody>
                  <a:tcPr marL="121920" marR="121920" marT="60960" marB="60960"/>
                </a:tc>
                <a:tc>
                  <a:txBody>
                    <a:bodyPr/>
                    <a:lstStyle/>
                    <a:p>
                      <a:r>
                        <a:rPr lang="en-AU" sz="1300" dirty="0"/>
                        <a:t>Austria</a:t>
                      </a:r>
                      <a:r>
                        <a:rPr lang="en-AU" sz="1300" baseline="0" dirty="0"/>
                        <a:t> (Shared Services)</a:t>
                      </a:r>
                      <a:endParaRPr lang="en-AU" sz="1300" dirty="0"/>
                    </a:p>
                  </a:txBody>
                  <a:tcPr marL="121920" marR="121920" marT="60960" marB="60960"/>
                </a:tc>
                <a:tc>
                  <a:txBody>
                    <a:bodyPr/>
                    <a:lstStyle/>
                    <a:p>
                      <a:r>
                        <a:rPr lang="en-AU" sz="1300" dirty="0"/>
                        <a:t>Guanajuato</a:t>
                      </a:r>
                      <a:br>
                        <a:rPr lang="en-AU" sz="1300" dirty="0"/>
                      </a:br>
                      <a:r>
                        <a:rPr lang="en-AU" sz="1300" dirty="0"/>
                        <a:t>(Vehicle Tax)</a:t>
                      </a:r>
                    </a:p>
                  </a:txBody>
                  <a:tcPr marL="121920" marR="121920" marT="60960" marB="60960"/>
                </a:tc>
                <a:extLst>
                  <a:ext uri="{0D108BD9-81ED-4DB2-BD59-A6C34878D82A}">
                    <a16:rowId xmlns:a16="http://schemas.microsoft.com/office/drawing/2014/main" val="10006"/>
                  </a:ext>
                </a:extLst>
              </a:tr>
              <a:tr h="528320">
                <a:tc>
                  <a:txBody>
                    <a:bodyPr/>
                    <a:lstStyle/>
                    <a:p>
                      <a:r>
                        <a:rPr lang="en-AU" sz="1300" dirty="0"/>
                        <a:t>Maldives</a:t>
                      </a:r>
                    </a:p>
                  </a:txBody>
                  <a:tcPr marL="121920" marR="121920" marT="60960" marB="60960"/>
                </a:tc>
                <a:tc>
                  <a:txBody>
                    <a:bodyPr/>
                    <a:lstStyle/>
                    <a:p>
                      <a:r>
                        <a:rPr lang="en-AU" sz="1300" dirty="0"/>
                        <a:t>Maldives</a:t>
                      </a:r>
                    </a:p>
                  </a:txBody>
                  <a:tcPr marL="121920" marR="121920" marT="60960" marB="60960"/>
                </a:tc>
                <a:tc>
                  <a:txBody>
                    <a:bodyPr/>
                    <a:lstStyle/>
                    <a:p>
                      <a:r>
                        <a:rPr lang="en-AU" sz="1300" dirty="0"/>
                        <a:t>Bangladesh</a:t>
                      </a:r>
                    </a:p>
                  </a:txBody>
                  <a:tcPr marL="121920" marR="121920" marT="60960" marB="60960"/>
                </a:tc>
                <a:tc>
                  <a:txBody>
                    <a:bodyPr/>
                    <a:lstStyle/>
                    <a:p>
                      <a:r>
                        <a:rPr lang="en-AU" sz="1300" dirty="0"/>
                        <a:t>Florida</a:t>
                      </a:r>
                      <a:br>
                        <a:rPr lang="en-AU" sz="1300" dirty="0"/>
                      </a:br>
                      <a:r>
                        <a:rPr lang="en-AU" sz="1300" dirty="0"/>
                        <a:t>(Liquor)</a:t>
                      </a:r>
                    </a:p>
                  </a:txBody>
                  <a:tcPr marL="121920" marR="121920" marT="60960" marB="60960"/>
                </a:tc>
                <a:tc>
                  <a:txBody>
                    <a:bodyPr/>
                    <a:lstStyle/>
                    <a:p>
                      <a:r>
                        <a:rPr lang="en-AU" sz="1300" dirty="0"/>
                        <a:t>Vietnam</a:t>
                      </a:r>
                    </a:p>
                  </a:txBody>
                  <a:tcPr marL="121920" marR="121920" marT="60960" marB="60960"/>
                </a:tc>
                <a:tc>
                  <a:txBody>
                    <a:bodyPr/>
                    <a:lstStyle/>
                    <a:p>
                      <a:r>
                        <a:rPr lang="en-AU" sz="1300" dirty="0"/>
                        <a:t>Queensland</a:t>
                      </a:r>
                      <a:br>
                        <a:rPr lang="en-AU" sz="1300" dirty="0"/>
                      </a:br>
                      <a:r>
                        <a:rPr lang="en-AU" sz="1300" dirty="0"/>
                        <a:t>(Mining Royalties)</a:t>
                      </a:r>
                    </a:p>
                  </a:txBody>
                  <a:tcPr marL="121920" marR="121920" marT="60960" marB="6096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5250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581-0079-4EFE-B341-397FAFFB989A}"/>
              </a:ext>
            </a:extLst>
          </p:cNvPr>
          <p:cNvSpPr>
            <a:spLocks noGrp="1"/>
          </p:cNvSpPr>
          <p:nvPr>
            <p:ph type="title"/>
          </p:nvPr>
        </p:nvSpPr>
        <p:spPr/>
        <p:txBody>
          <a:bodyPr/>
          <a:lstStyle/>
          <a:p>
            <a:r>
              <a:rPr lang="en-ZA" dirty="0"/>
              <a:t>Implementation Approaches</a:t>
            </a:r>
          </a:p>
        </p:txBody>
      </p:sp>
      <p:pic>
        <p:nvPicPr>
          <p:cNvPr id="3" name="Picture 2" descr="C:\Users\i016045\Pictures\imagesCAT050QX.jpg">
            <a:extLst>
              <a:ext uri="{FF2B5EF4-FFF2-40B4-BE49-F238E27FC236}">
                <a16:creationId xmlns:a16="http://schemas.microsoft.com/office/drawing/2014/main" id="{BEFA24A4-A80E-4408-B6F4-6008209D1169}"/>
              </a:ext>
            </a:extLst>
          </p:cNvPr>
          <p:cNvPicPr>
            <a:picLocks noChangeAspect="1" noChangeArrowheads="1"/>
          </p:cNvPicPr>
          <p:nvPr/>
        </p:nvPicPr>
        <p:blipFill>
          <a:blip r:embed="rId2" cstate="print"/>
          <a:srcRect/>
          <a:stretch>
            <a:fillRect/>
          </a:stretch>
        </p:blipFill>
        <p:spPr bwMode="auto">
          <a:xfrm>
            <a:off x="2615976" y="1955324"/>
            <a:ext cx="3472761" cy="1008881"/>
          </a:xfrm>
          <a:prstGeom prst="rect">
            <a:avLst/>
          </a:prstGeom>
          <a:noFill/>
        </p:spPr>
      </p:pic>
      <p:pic>
        <p:nvPicPr>
          <p:cNvPr id="4" name="Picture 3" descr="C:\Users\i016045\Pictures\imagesCAAT548V.jpg">
            <a:extLst>
              <a:ext uri="{FF2B5EF4-FFF2-40B4-BE49-F238E27FC236}">
                <a16:creationId xmlns:a16="http://schemas.microsoft.com/office/drawing/2014/main" id="{5482017C-CB6B-4755-B89B-930F50974FF6}"/>
              </a:ext>
            </a:extLst>
          </p:cNvPr>
          <p:cNvPicPr>
            <a:picLocks noChangeAspect="1" noChangeArrowheads="1"/>
          </p:cNvPicPr>
          <p:nvPr/>
        </p:nvPicPr>
        <p:blipFill>
          <a:blip r:embed="rId3" cstate="print"/>
          <a:srcRect/>
          <a:stretch>
            <a:fillRect/>
          </a:stretch>
        </p:blipFill>
        <p:spPr bwMode="auto">
          <a:xfrm>
            <a:off x="5860266" y="1829035"/>
            <a:ext cx="2902772" cy="2222843"/>
          </a:xfrm>
          <a:prstGeom prst="rect">
            <a:avLst/>
          </a:prstGeom>
          <a:noFill/>
        </p:spPr>
      </p:pic>
      <p:sp>
        <p:nvSpPr>
          <p:cNvPr id="5" name="TextBox 44">
            <a:extLst>
              <a:ext uri="{FF2B5EF4-FFF2-40B4-BE49-F238E27FC236}">
                <a16:creationId xmlns:a16="http://schemas.microsoft.com/office/drawing/2014/main" id="{50F81F8A-F932-446C-BA17-ECD3AC0C93F6}"/>
              </a:ext>
            </a:extLst>
          </p:cNvPr>
          <p:cNvSpPr txBox="1"/>
          <p:nvPr/>
        </p:nvSpPr>
        <p:spPr bwMode="gray">
          <a:xfrm>
            <a:off x="5359043" y="5451631"/>
            <a:ext cx="2450911" cy="338554"/>
          </a:xfrm>
          <a:prstGeom prst="rect">
            <a:avLst/>
          </a:prstGeom>
          <a:noFill/>
        </p:spPr>
        <p:txBody>
          <a:bodyPr wrap="square">
            <a:spAutoFit/>
          </a:bodyPr>
          <a:lstStyle/>
          <a:p>
            <a:pPr algn="ctr">
              <a:defRPr/>
            </a:pPr>
            <a:r>
              <a:rPr lang="en-US" b="1" dirty="0">
                <a:solidFill>
                  <a:schemeClr val="accent2"/>
                </a:solidFill>
                <a:latin typeface="+mn-lt"/>
              </a:rPr>
              <a:t>Phased approach</a:t>
            </a:r>
          </a:p>
        </p:txBody>
      </p:sp>
      <p:pic>
        <p:nvPicPr>
          <p:cNvPr id="6" name="Picture 5" descr="C:\Users\I016045\Pictures\imagesCA2MW0OA.jpg">
            <a:extLst>
              <a:ext uri="{FF2B5EF4-FFF2-40B4-BE49-F238E27FC236}">
                <a16:creationId xmlns:a16="http://schemas.microsoft.com/office/drawing/2014/main" id="{81C199EA-7897-4A92-A94E-A4ABEC7F8A25}"/>
              </a:ext>
            </a:extLst>
          </p:cNvPr>
          <p:cNvPicPr>
            <a:picLocks noChangeAspect="1" noChangeArrowheads="1"/>
          </p:cNvPicPr>
          <p:nvPr/>
        </p:nvPicPr>
        <p:blipFill>
          <a:blip r:embed="rId4" cstate="print"/>
          <a:srcRect/>
          <a:stretch>
            <a:fillRect/>
          </a:stretch>
        </p:blipFill>
        <p:spPr bwMode="auto">
          <a:xfrm>
            <a:off x="4783437" y="3868970"/>
            <a:ext cx="3674319" cy="1633031"/>
          </a:xfrm>
          <a:prstGeom prst="rect">
            <a:avLst/>
          </a:prstGeom>
          <a:noFill/>
        </p:spPr>
      </p:pic>
      <p:sp>
        <p:nvSpPr>
          <p:cNvPr id="7" name="TextBox 44">
            <a:extLst>
              <a:ext uri="{FF2B5EF4-FFF2-40B4-BE49-F238E27FC236}">
                <a16:creationId xmlns:a16="http://schemas.microsoft.com/office/drawing/2014/main" id="{7B89F8CA-195F-4AE2-B955-86AD16AE0A85}"/>
              </a:ext>
            </a:extLst>
          </p:cNvPr>
          <p:cNvSpPr txBox="1"/>
          <p:nvPr/>
        </p:nvSpPr>
        <p:spPr bwMode="gray">
          <a:xfrm>
            <a:off x="2408308" y="1206048"/>
            <a:ext cx="2450911" cy="338554"/>
          </a:xfrm>
          <a:prstGeom prst="rect">
            <a:avLst/>
          </a:prstGeom>
          <a:noFill/>
        </p:spPr>
        <p:txBody>
          <a:bodyPr wrap="square">
            <a:spAutoFit/>
          </a:bodyPr>
          <a:lstStyle/>
          <a:p>
            <a:pPr algn="ctr">
              <a:defRPr/>
            </a:pPr>
            <a:r>
              <a:rPr lang="en-US" b="1" dirty="0">
                <a:solidFill>
                  <a:schemeClr val="accent2"/>
                </a:solidFill>
                <a:latin typeface="+mn-lt"/>
              </a:rPr>
              <a:t>Big Bang approach</a:t>
            </a:r>
          </a:p>
        </p:txBody>
      </p:sp>
      <p:pic>
        <p:nvPicPr>
          <p:cNvPr id="8" name="Picture 3" descr="C:\Users\I016045\Pictures\imagesCAGKGY87.jpg">
            <a:extLst>
              <a:ext uri="{FF2B5EF4-FFF2-40B4-BE49-F238E27FC236}">
                <a16:creationId xmlns:a16="http://schemas.microsoft.com/office/drawing/2014/main" id="{8D2C238A-16AD-4152-9DB2-058D15BBAD23}"/>
              </a:ext>
            </a:extLst>
          </p:cNvPr>
          <p:cNvPicPr>
            <a:picLocks noChangeAspect="1" noChangeArrowheads="1"/>
          </p:cNvPicPr>
          <p:nvPr/>
        </p:nvPicPr>
        <p:blipFill>
          <a:blip r:embed="rId5" cstate="print"/>
          <a:srcRect/>
          <a:stretch>
            <a:fillRect/>
          </a:stretch>
        </p:blipFill>
        <p:spPr bwMode="auto">
          <a:xfrm>
            <a:off x="2732107" y="3562483"/>
            <a:ext cx="1790801" cy="2253360"/>
          </a:xfrm>
          <a:prstGeom prst="rect">
            <a:avLst/>
          </a:prstGeom>
          <a:noFill/>
        </p:spPr>
      </p:pic>
    </p:spTree>
    <p:extLst>
      <p:ext uri="{BB962C8B-B14F-4D97-AF65-F5344CB8AC3E}">
        <p14:creationId xmlns:p14="http://schemas.microsoft.com/office/powerpoint/2010/main" val="14451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
          <p:cNvSpPr>
            <a:spLocks noChangeArrowheads="1"/>
          </p:cNvSpPr>
          <p:nvPr/>
        </p:nvSpPr>
        <p:spPr bwMode="auto">
          <a:xfrm>
            <a:off x="4004274" y="6067144"/>
            <a:ext cx="6407150" cy="230186"/>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r>
              <a:rPr lang="fi-FI" sz="1200" dirty="0">
                <a:solidFill>
                  <a:srgbClr val="000000"/>
                </a:solidFill>
                <a:latin typeface="Arial" charset="0"/>
                <a:ea typeface="Arial Unicode MS" pitchFamily="34" charset="-128"/>
                <a:cs typeface="Arial Unicode MS" pitchFamily="34" charset="-128"/>
              </a:rPr>
              <a:t>Maintenance</a:t>
            </a:r>
            <a:endParaRPr lang="en-US" sz="1200" dirty="0">
              <a:solidFill>
                <a:srgbClr val="000000"/>
              </a:solidFill>
              <a:latin typeface="Arial" charset="0"/>
              <a:ea typeface="Arial Unicode MS" pitchFamily="34" charset="-128"/>
              <a:cs typeface="Arial Unicode MS" pitchFamily="34" charset="-128"/>
            </a:endParaRPr>
          </a:p>
        </p:txBody>
      </p:sp>
      <p:sp>
        <p:nvSpPr>
          <p:cNvPr id="53" name="Rectangle 2"/>
          <p:cNvSpPr>
            <a:spLocks noChangeArrowheads="1"/>
          </p:cNvSpPr>
          <p:nvPr/>
        </p:nvSpPr>
        <p:spPr bwMode="auto">
          <a:xfrm>
            <a:off x="4009529" y="5757087"/>
            <a:ext cx="6407150" cy="230186"/>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r>
              <a:rPr lang="fi-FI" sz="1200" dirty="0">
                <a:solidFill>
                  <a:srgbClr val="000000"/>
                </a:solidFill>
                <a:latin typeface="Arial" charset="0"/>
                <a:ea typeface="Arial Unicode MS" pitchFamily="34" charset="-128"/>
                <a:cs typeface="Arial Unicode MS" pitchFamily="34" charset="-128"/>
              </a:rPr>
              <a:t>Migrate</a:t>
            </a:r>
            <a:endParaRPr lang="en-US" sz="1200" dirty="0">
              <a:solidFill>
                <a:srgbClr val="000000"/>
              </a:solidFill>
              <a:latin typeface="Arial" charset="0"/>
              <a:ea typeface="Arial Unicode MS" pitchFamily="34" charset="-128"/>
              <a:cs typeface="Arial Unicode MS" pitchFamily="34" charset="-128"/>
            </a:endParaRPr>
          </a:p>
        </p:txBody>
      </p:sp>
      <p:sp>
        <p:nvSpPr>
          <p:cNvPr id="85" name="Rectangle 2"/>
          <p:cNvSpPr>
            <a:spLocks noChangeArrowheads="1"/>
          </p:cNvSpPr>
          <p:nvPr/>
        </p:nvSpPr>
        <p:spPr bwMode="auto">
          <a:xfrm>
            <a:off x="4014789" y="5447027"/>
            <a:ext cx="6407150" cy="230186"/>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r>
              <a:rPr lang="fi-FI" sz="1200" dirty="0">
                <a:solidFill>
                  <a:srgbClr val="000000"/>
                </a:solidFill>
                <a:latin typeface="Arial" charset="0"/>
                <a:ea typeface="Arial Unicode MS" pitchFamily="34" charset="-128"/>
                <a:cs typeface="Arial Unicode MS" pitchFamily="34" charset="-128"/>
              </a:rPr>
              <a:t>Portal</a:t>
            </a:r>
            <a:endParaRPr lang="en-US" sz="1200" dirty="0">
              <a:solidFill>
                <a:srgbClr val="000000"/>
              </a:solidFill>
              <a:latin typeface="Arial" charset="0"/>
              <a:ea typeface="Arial Unicode MS" pitchFamily="34" charset="-128"/>
              <a:cs typeface="Arial Unicode MS" pitchFamily="34" charset="-128"/>
            </a:endParaRPr>
          </a:p>
        </p:txBody>
      </p:sp>
      <p:sp>
        <p:nvSpPr>
          <p:cNvPr id="52" name="Rectangle 2"/>
          <p:cNvSpPr>
            <a:spLocks noChangeArrowheads="1"/>
          </p:cNvSpPr>
          <p:nvPr/>
        </p:nvSpPr>
        <p:spPr bwMode="auto">
          <a:xfrm>
            <a:off x="4024313" y="5129746"/>
            <a:ext cx="6407150" cy="230186"/>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r>
              <a:rPr lang="fi-FI" sz="1200" dirty="0">
                <a:solidFill>
                  <a:srgbClr val="000000"/>
                </a:solidFill>
                <a:latin typeface="Arial" charset="0"/>
                <a:ea typeface="Arial Unicode MS" pitchFamily="34" charset="-128"/>
                <a:cs typeface="Arial Unicode MS" pitchFamily="34" charset="-128"/>
              </a:rPr>
              <a:t>Online Services</a:t>
            </a:r>
            <a:endParaRPr lang="en-US" sz="1200" dirty="0">
              <a:solidFill>
                <a:srgbClr val="000000"/>
              </a:solidFill>
              <a:latin typeface="Arial" charset="0"/>
              <a:ea typeface="Arial Unicode MS" pitchFamily="34" charset="-128"/>
              <a:cs typeface="Arial Unicode MS" pitchFamily="34" charset="-128"/>
            </a:endParaRPr>
          </a:p>
        </p:txBody>
      </p:sp>
      <p:sp>
        <p:nvSpPr>
          <p:cNvPr id="50" name="Rectangle 2"/>
          <p:cNvSpPr>
            <a:spLocks noChangeArrowheads="1"/>
          </p:cNvSpPr>
          <p:nvPr/>
        </p:nvSpPr>
        <p:spPr bwMode="auto">
          <a:xfrm>
            <a:off x="4033838" y="4812136"/>
            <a:ext cx="6397625" cy="230186"/>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r>
              <a:rPr lang="fi-FI" sz="1200" dirty="0">
                <a:solidFill>
                  <a:srgbClr val="000000"/>
                </a:solidFill>
                <a:latin typeface="Arial" charset="0"/>
                <a:ea typeface="Arial Unicode MS" pitchFamily="34" charset="-128"/>
                <a:cs typeface="Arial Unicode MS" pitchFamily="34" charset="-128"/>
              </a:rPr>
              <a:t>Technology </a:t>
            </a:r>
            <a:endParaRPr lang="en-US" sz="1200" dirty="0">
              <a:solidFill>
                <a:srgbClr val="000000"/>
              </a:solidFill>
              <a:latin typeface="Arial" charset="0"/>
              <a:ea typeface="Arial Unicode MS" pitchFamily="34" charset="-128"/>
              <a:cs typeface="Arial Unicode MS" pitchFamily="34" charset="-128"/>
            </a:endParaRPr>
          </a:p>
        </p:txBody>
      </p:sp>
      <p:sp>
        <p:nvSpPr>
          <p:cNvPr id="9218" name="Line 48"/>
          <p:cNvSpPr>
            <a:spLocks noChangeShapeType="1"/>
          </p:cNvSpPr>
          <p:nvPr/>
        </p:nvSpPr>
        <p:spPr bwMode="auto">
          <a:xfrm>
            <a:off x="5257800" y="2689225"/>
            <a:ext cx="207962" cy="0"/>
          </a:xfrm>
          <a:prstGeom prst="line">
            <a:avLst/>
          </a:prstGeom>
          <a:noFill/>
          <a:ln w="12700">
            <a:solidFill>
              <a:schemeClr val="tx1"/>
            </a:solidFill>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19" name="Rectangle 2"/>
          <p:cNvSpPr>
            <a:spLocks noChangeArrowheads="1"/>
          </p:cNvSpPr>
          <p:nvPr/>
        </p:nvSpPr>
        <p:spPr bwMode="auto">
          <a:xfrm>
            <a:off x="4033838" y="4507340"/>
            <a:ext cx="6388100" cy="220661"/>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20" name="Rectangle 3"/>
          <p:cNvSpPr>
            <a:spLocks noChangeArrowheads="1"/>
          </p:cNvSpPr>
          <p:nvPr/>
        </p:nvSpPr>
        <p:spPr bwMode="auto">
          <a:xfrm>
            <a:off x="4032252" y="4199475"/>
            <a:ext cx="6389687" cy="227011"/>
          </a:xfrm>
          <a:prstGeom prst="rect">
            <a:avLst/>
          </a:prstGeom>
          <a:solidFill>
            <a:srgbClr val="EAEAEA"/>
          </a:solidFill>
          <a:ln w="12700">
            <a:solidFill>
              <a:srgbClr val="2C8458"/>
            </a:solidFill>
            <a:miter lim="800000"/>
            <a:headEnd/>
            <a:tailEnd/>
          </a:ln>
        </p:spPr>
        <p:txBody>
          <a:bodyPr wrap="none" anchor="ct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21" name="Rectangle 4"/>
          <p:cNvSpPr>
            <a:spLocks noGrp="1" noChangeArrowheads="1"/>
          </p:cNvSpPr>
          <p:nvPr>
            <p:ph type="title"/>
          </p:nvPr>
        </p:nvSpPr>
        <p:spPr bwMode="auto">
          <a:xfrm>
            <a:off x="378938" y="204708"/>
            <a:ext cx="11186476" cy="369332"/>
          </a:xfrm>
          <a:noFill/>
          <a:ln>
            <a:miter lim="800000"/>
            <a:headEnd/>
            <a:tailEnd/>
          </a:ln>
        </p:spPr>
        <p:txBody>
          <a:bodyPr vert="horz" wrap="square" lIns="91440" tIns="45720" rIns="91440" bIns="45720" numCol="1" rtlCol="0" anchor="t" anchorCtr="0" compatLnSpc="1">
            <a:prstTxWarp prst="textNoShape">
              <a:avLst/>
            </a:prstTxWarp>
            <a:noAutofit/>
          </a:bodyPr>
          <a:lstStyle/>
          <a:p>
            <a:r>
              <a:rPr lang="en-US" dirty="0"/>
              <a:t>Typical Tax and Revenue Management Implementation Phased Approach</a:t>
            </a:r>
          </a:p>
        </p:txBody>
      </p:sp>
      <p:sp>
        <p:nvSpPr>
          <p:cNvPr id="9222" name="Text Box 5"/>
          <p:cNvSpPr txBox="1">
            <a:spLocks noChangeArrowheads="1"/>
          </p:cNvSpPr>
          <p:nvPr/>
        </p:nvSpPr>
        <p:spPr bwMode="auto">
          <a:xfrm>
            <a:off x="5466968" y="1343632"/>
            <a:ext cx="2995449" cy="338554"/>
          </a:xfrm>
          <a:prstGeom prst="rect">
            <a:avLst/>
          </a:prstGeom>
          <a:solidFill>
            <a:schemeClr val="bg1"/>
          </a:solidFill>
          <a:ln w="12700">
            <a:solidFill>
              <a:srgbClr val="2C8458"/>
            </a:solidFill>
            <a:miter lim="800000"/>
            <a:headEnd/>
            <a:tailEnd/>
          </a:ln>
        </p:spPr>
        <p:txBody>
          <a:bodyPr wrap="square">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Program Steering Committee</a:t>
            </a:r>
          </a:p>
        </p:txBody>
      </p:sp>
      <p:sp>
        <p:nvSpPr>
          <p:cNvPr id="9223" name="Text Box 6"/>
          <p:cNvSpPr txBox="1">
            <a:spLocks noChangeArrowheads="1"/>
          </p:cNvSpPr>
          <p:nvPr/>
        </p:nvSpPr>
        <p:spPr bwMode="auto">
          <a:xfrm>
            <a:off x="5464177" y="1945129"/>
            <a:ext cx="2976562" cy="1138773"/>
          </a:xfrm>
          <a:prstGeom prst="rect">
            <a:avLst/>
          </a:prstGeom>
          <a:solidFill>
            <a:srgbClr val="EAEAEA"/>
          </a:solidFill>
          <a:ln w="12700">
            <a:solidFill>
              <a:srgbClr val="2C8458"/>
            </a:solidFill>
            <a:miter lim="800000"/>
            <a:headEnd/>
            <a:tailEnd/>
          </a:ln>
        </p:spPr>
        <p:txBody>
          <a:bodyPr>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Program</a:t>
            </a:r>
            <a:br>
              <a:rPr lang="en-US" sz="1600" dirty="0">
                <a:solidFill>
                  <a:srgbClr val="000000"/>
                </a:solidFill>
                <a:latin typeface="Arial" charset="0"/>
                <a:ea typeface="Arial Unicode MS" pitchFamily="34" charset="-128"/>
                <a:cs typeface="Arial Unicode MS" pitchFamily="34" charset="-128"/>
              </a:rPr>
            </a:br>
            <a:r>
              <a:rPr lang="en-US" sz="1600" dirty="0">
                <a:solidFill>
                  <a:srgbClr val="000000"/>
                </a:solidFill>
                <a:latin typeface="Arial" charset="0"/>
                <a:ea typeface="Arial Unicode MS" pitchFamily="34" charset="-128"/>
                <a:cs typeface="Arial Unicode MS" pitchFamily="34" charset="-128"/>
              </a:rPr>
              <a:t>Program Management Office</a:t>
            </a:r>
          </a:p>
          <a:p>
            <a:pPr algn="ctr" defTabSz="914400" fontAlgn="base">
              <a:spcBef>
                <a:spcPct val="0"/>
              </a:spcBef>
              <a:spcAft>
                <a:spcPct val="0"/>
              </a:spcAft>
            </a:pPr>
            <a:r>
              <a:rPr lang="en-US" sz="1200" dirty="0">
                <a:solidFill>
                  <a:srgbClr val="000000"/>
                </a:solidFill>
                <a:latin typeface="Arial" charset="0"/>
                <a:ea typeface="Arial Unicode MS" pitchFamily="34" charset="-128"/>
                <a:cs typeface="Arial Unicode MS" pitchFamily="34" charset="-128"/>
              </a:rPr>
              <a:t>Program Management</a:t>
            </a:r>
          </a:p>
          <a:p>
            <a:pPr algn="ctr" defTabSz="914400" fontAlgn="base">
              <a:spcBef>
                <a:spcPct val="0"/>
              </a:spcBef>
              <a:spcAft>
                <a:spcPct val="0"/>
              </a:spcAft>
            </a:pPr>
            <a:r>
              <a:rPr lang="en-US" sz="1200" dirty="0">
                <a:solidFill>
                  <a:srgbClr val="000000"/>
                </a:solidFill>
                <a:latin typeface="Arial" charset="0"/>
                <a:ea typeface="Arial Unicode MS" pitchFamily="34" charset="-128"/>
                <a:cs typeface="Arial Unicode MS" pitchFamily="34" charset="-128"/>
              </a:rPr>
              <a:t>Project Management  </a:t>
            </a:r>
            <a:br>
              <a:rPr lang="en-US" sz="1200" dirty="0">
                <a:solidFill>
                  <a:srgbClr val="000000"/>
                </a:solidFill>
                <a:latin typeface="Arial" charset="0"/>
                <a:ea typeface="Arial Unicode MS" pitchFamily="34" charset="-128"/>
                <a:cs typeface="Arial Unicode MS" pitchFamily="34" charset="-128"/>
              </a:rPr>
            </a:br>
            <a:r>
              <a:rPr lang="en-US" sz="1200" dirty="0">
                <a:solidFill>
                  <a:srgbClr val="000000"/>
                </a:solidFill>
                <a:latin typeface="Arial" charset="0"/>
                <a:ea typeface="Arial Unicode MS" pitchFamily="34" charset="-128"/>
                <a:cs typeface="Arial Unicode MS" pitchFamily="34" charset="-128"/>
              </a:rPr>
              <a:t>Project Office Administration</a:t>
            </a:r>
          </a:p>
        </p:txBody>
      </p:sp>
      <p:sp>
        <p:nvSpPr>
          <p:cNvPr id="9224" name="Text Box 7"/>
          <p:cNvSpPr txBox="1">
            <a:spLocks noChangeArrowheads="1"/>
          </p:cNvSpPr>
          <p:nvPr/>
        </p:nvSpPr>
        <p:spPr bwMode="auto">
          <a:xfrm rot="-5400000">
            <a:off x="-231775" y="3416341"/>
            <a:ext cx="4654550" cy="338554"/>
          </a:xfrm>
          <a:prstGeom prst="rect">
            <a:avLst/>
          </a:prstGeom>
          <a:noFill/>
          <a:ln w="12700">
            <a:solidFill>
              <a:srgbClr val="2C8458"/>
            </a:solidFill>
            <a:miter lim="800000"/>
            <a:headEnd/>
            <a:tailEnd/>
          </a:ln>
        </p:spPr>
        <p:txBody>
          <a:bodyPr>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Organizational Units and functions / IT </a:t>
            </a:r>
          </a:p>
        </p:txBody>
      </p:sp>
      <p:cxnSp>
        <p:nvCxnSpPr>
          <p:cNvPr id="9225" name="AutoShape 8"/>
          <p:cNvCxnSpPr>
            <a:cxnSpLocks noChangeShapeType="1"/>
            <a:stCxn id="9222" idx="2"/>
            <a:endCxn id="9223" idx="0"/>
          </p:cNvCxnSpPr>
          <p:nvPr/>
        </p:nvCxnSpPr>
        <p:spPr bwMode="auto">
          <a:xfrm rot="5400000">
            <a:off x="6827106" y="1807541"/>
            <a:ext cx="262938" cy="12235"/>
          </a:xfrm>
          <a:prstGeom prst="straightConnector1">
            <a:avLst/>
          </a:prstGeom>
          <a:noFill/>
          <a:ln w="12700">
            <a:solidFill>
              <a:schemeClr val="tx1"/>
            </a:solidFill>
            <a:round/>
            <a:headEnd/>
            <a:tailEnd/>
          </a:ln>
        </p:spPr>
      </p:cxnSp>
      <p:grpSp>
        <p:nvGrpSpPr>
          <p:cNvPr id="2" name="Group 11"/>
          <p:cNvGrpSpPr>
            <a:grpSpLocks/>
          </p:cNvGrpSpPr>
          <p:nvPr/>
        </p:nvGrpSpPr>
        <p:grpSpPr bwMode="auto">
          <a:xfrm>
            <a:off x="4867275" y="3358548"/>
            <a:ext cx="4162427" cy="2979740"/>
            <a:chOff x="1837" y="2372"/>
            <a:chExt cx="2622" cy="1877"/>
          </a:xfrm>
        </p:grpSpPr>
        <p:sp>
          <p:nvSpPr>
            <p:cNvPr id="9257" name="Text Box 12"/>
            <p:cNvSpPr txBox="1">
              <a:spLocks noChangeArrowheads="1"/>
            </p:cNvSpPr>
            <p:nvPr/>
          </p:nvSpPr>
          <p:spPr bwMode="auto">
            <a:xfrm>
              <a:off x="1837" y="2372"/>
              <a:ext cx="636" cy="330"/>
            </a:xfrm>
            <a:prstGeom prst="rect">
              <a:avLst/>
            </a:prstGeom>
            <a:solidFill>
              <a:srgbClr val="EAEAEA"/>
            </a:solidFill>
            <a:ln w="12700">
              <a:solidFill>
                <a:srgbClr val="2C8458"/>
              </a:solidFill>
              <a:miter lim="800000"/>
              <a:headEnd/>
              <a:tailEnd/>
            </a:ln>
          </p:spPr>
          <p:txBody>
            <a:bodyPr wrap="square">
              <a:spAutoFit/>
            </a:bodyPr>
            <a:lstStyle/>
            <a:p>
              <a:pPr algn="ctr" defTabSz="914400" fontAlgn="base">
                <a:spcBef>
                  <a:spcPct val="0"/>
                </a:spcBef>
                <a:spcAft>
                  <a:spcPct val="0"/>
                </a:spcAft>
              </a:pPr>
              <a:r>
                <a:rPr lang="en-US" sz="1400" dirty="0">
                  <a:solidFill>
                    <a:srgbClr val="000000"/>
                  </a:solidFill>
                  <a:latin typeface="Arial" charset="0"/>
                  <a:ea typeface="Arial Unicode MS" pitchFamily="34" charset="-128"/>
                  <a:cs typeface="Arial Unicode MS" pitchFamily="34" charset="-128"/>
                </a:rPr>
                <a:t>Baseline</a:t>
              </a:r>
            </a:p>
            <a:p>
              <a:pPr algn="ctr" defTabSz="914400" fontAlgn="base">
                <a:spcBef>
                  <a:spcPct val="0"/>
                </a:spcBef>
                <a:spcAft>
                  <a:spcPct val="0"/>
                </a:spcAft>
              </a:pPr>
              <a:endParaRPr lang="en-US" sz="1400" dirty="0">
                <a:solidFill>
                  <a:srgbClr val="000000"/>
                </a:solidFill>
                <a:latin typeface="Arial" charset="0"/>
                <a:ea typeface="Arial Unicode MS" pitchFamily="34" charset="-128"/>
                <a:cs typeface="Arial Unicode MS" pitchFamily="34" charset="-128"/>
              </a:endParaRPr>
            </a:p>
          </p:txBody>
        </p:sp>
        <p:sp>
          <p:nvSpPr>
            <p:cNvPr id="9258" name="Rectangle 13"/>
            <p:cNvSpPr>
              <a:spLocks noChangeArrowheads="1"/>
            </p:cNvSpPr>
            <p:nvPr/>
          </p:nvSpPr>
          <p:spPr bwMode="auto">
            <a:xfrm>
              <a:off x="2533" y="2828"/>
              <a:ext cx="348" cy="1420"/>
            </a:xfrm>
            <a:prstGeom prst="rect">
              <a:avLst/>
            </a:prstGeom>
            <a:solidFill>
              <a:srgbClr val="E0D2B8"/>
            </a:solidFill>
            <a:ln w="12700">
              <a:solidFill>
                <a:srgbClr val="2C8458"/>
              </a:solidFill>
              <a:miter lim="800000"/>
              <a:headEnd/>
              <a:tailEnd/>
            </a:ln>
          </p:spPr>
          <p:txBody>
            <a:bodyPr lIns="92075" tIns="46038" rIns="92075" bIns="46038"/>
            <a:lstStyle/>
            <a:p>
              <a:pPr algn="ctr" defTabSz="914400" eaLnBrk="0" fontAlgn="base" hangingPunct="0">
                <a:spcBef>
                  <a:spcPct val="35000"/>
                </a:spcBef>
                <a:spcAft>
                  <a:spcPct val="0"/>
                </a:spcAft>
                <a:tabLst>
                  <a:tab pos="6464300" algn="r"/>
                </a:tabLst>
              </a:pP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200" b="1" dirty="0">
                  <a:solidFill>
                    <a:srgbClr val="000000"/>
                  </a:solidFill>
                  <a:latin typeface="Arial" charset="0"/>
                  <a:ea typeface="Arial Unicode MS" pitchFamily="34" charset="-128"/>
                  <a:cs typeface="Arial Unicode MS" pitchFamily="34" charset="-128"/>
                </a:rPr>
                <a:t>Tax type1</a:t>
              </a:r>
            </a:p>
          </p:txBody>
        </p:sp>
        <p:sp>
          <p:nvSpPr>
            <p:cNvPr id="9259" name="Rectangle 14"/>
            <p:cNvSpPr>
              <a:spLocks noChangeArrowheads="1"/>
            </p:cNvSpPr>
            <p:nvPr/>
          </p:nvSpPr>
          <p:spPr bwMode="auto">
            <a:xfrm>
              <a:off x="2930" y="2829"/>
              <a:ext cx="338" cy="1420"/>
            </a:xfrm>
            <a:prstGeom prst="rect">
              <a:avLst/>
            </a:prstGeom>
            <a:solidFill>
              <a:srgbClr val="E0D2B8"/>
            </a:solidFill>
            <a:ln w="12700">
              <a:solidFill>
                <a:srgbClr val="2C8458"/>
              </a:solidFill>
              <a:miter lim="800000"/>
              <a:headEnd/>
              <a:tailEnd/>
            </a:ln>
          </p:spPr>
          <p:txBody>
            <a:bodyPr lIns="92075" tIns="46038" rIns="92075" bIns="46038"/>
            <a:lstStyle/>
            <a:p>
              <a:pPr algn="ctr" defTabSz="914400" eaLnBrk="0" fontAlgn="base" hangingPunct="0">
                <a:spcBef>
                  <a:spcPct val="35000"/>
                </a:spcBef>
                <a:spcAft>
                  <a:spcPct val="0"/>
                </a:spcAft>
                <a:tabLst>
                  <a:tab pos="6464300" algn="r"/>
                </a:tabLst>
              </a:pPr>
              <a:r>
                <a:rPr lang="en-US" sz="1200" b="1" dirty="0">
                  <a:solidFill>
                    <a:srgbClr val="000000"/>
                  </a:solidFill>
                  <a:latin typeface="Arial" charset="0"/>
                  <a:ea typeface="Arial Unicode MS" pitchFamily="34" charset="-128"/>
                  <a:cs typeface="Arial Unicode MS" pitchFamily="34" charset="-128"/>
                </a:rPr>
                <a:t>  </a:t>
              </a:r>
            </a:p>
            <a:p>
              <a:pPr algn="ctr" defTabSz="914400" eaLnBrk="0" fontAlgn="base" hangingPunct="0">
                <a:spcBef>
                  <a:spcPct val="35000"/>
                </a:spcBef>
                <a:spcAft>
                  <a:spcPct val="0"/>
                </a:spcAft>
                <a:tabLst>
                  <a:tab pos="6464300" algn="r"/>
                </a:tabLst>
              </a:pPr>
              <a:r>
                <a:rPr lang="en-US" sz="1200" b="1" dirty="0">
                  <a:solidFill>
                    <a:srgbClr val="000000"/>
                  </a:solidFill>
                  <a:latin typeface="Arial" charset="0"/>
                  <a:ea typeface="Arial Unicode MS" pitchFamily="34" charset="-128"/>
                  <a:cs typeface="Arial Unicode MS" pitchFamily="34" charset="-128"/>
                </a:rPr>
                <a:t>Tax type2</a:t>
              </a:r>
              <a:endParaRPr lang="en-GB" sz="1200" dirty="0">
                <a:solidFill>
                  <a:srgbClr val="000000"/>
                </a:solidFill>
                <a:latin typeface="Arial" charset="0"/>
                <a:ea typeface="Arial Unicode MS" pitchFamily="34" charset="-128"/>
                <a:cs typeface="Arial Unicode MS" pitchFamily="34" charset="-128"/>
              </a:endParaRPr>
            </a:p>
          </p:txBody>
        </p:sp>
        <p:sp>
          <p:nvSpPr>
            <p:cNvPr id="9260" name="Rectangle 15"/>
            <p:cNvSpPr>
              <a:spLocks noChangeArrowheads="1"/>
            </p:cNvSpPr>
            <p:nvPr/>
          </p:nvSpPr>
          <p:spPr bwMode="auto">
            <a:xfrm>
              <a:off x="3347" y="2828"/>
              <a:ext cx="351" cy="1420"/>
            </a:xfrm>
            <a:prstGeom prst="rect">
              <a:avLst/>
            </a:prstGeom>
            <a:solidFill>
              <a:srgbClr val="E0D2B8"/>
            </a:solidFill>
            <a:ln w="12700">
              <a:solidFill>
                <a:srgbClr val="2C8458"/>
              </a:solidFill>
              <a:miter lim="800000"/>
              <a:headEnd/>
              <a:tailEnd/>
            </a:ln>
          </p:spPr>
          <p:txBody>
            <a:bodyPr lIns="92075" tIns="46038" rIns="92075" bIns="46038"/>
            <a:lstStyle/>
            <a:p>
              <a:pPr algn="ctr" defTabSz="914400" eaLnBrk="0" fontAlgn="base" hangingPunct="0">
                <a:spcBef>
                  <a:spcPct val="35000"/>
                </a:spcBef>
                <a:spcAft>
                  <a:spcPct val="0"/>
                </a:spcAft>
                <a:tabLst>
                  <a:tab pos="6464300" algn="r"/>
                </a:tabLst>
              </a:pP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fi-FI" sz="1200" b="1" dirty="0">
                  <a:solidFill>
                    <a:srgbClr val="000000"/>
                  </a:solidFill>
                  <a:latin typeface="Arial" charset="0"/>
                  <a:ea typeface="Arial Unicode MS" pitchFamily="34" charset="-128"/>
                  <a:cs typeface="Arial Unicode MS" pitchFamily="34" charset="-128"/>
                </a:rPr>
                <a:t>Tax type3</a:t>
              </a: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200" b="1" dirty="0">
                  <a:solidFill>
                    <a:srgbClr val="000000"/>
                  </a:solidFill>
                  <a:latin typeface="Arial" charset="0"/>
                  <a:ea typeface="Arial Unicode MS" pitchFamily="34" charset="-128"/>
                  <a:cs typeface="Arial Unicode MS" pitchFamily="34" charset="-128"/>
                </a:rPr>
                <a:t>	</a:t>
              </a:r>
            </a:p>
          </p:txBody>
        </p:sp>
        <p:sp>
          <p:nvSpPr>
            <p:cNvPr id="9261" name="Rectangle 16"/>
            <p:cNvSpPr>
              <a:spLocks noChangeArrowheads="1"/>
            </p:cNvSpPr>
            <p:nvPr/>
          </p:nvSpPr>
          <p:spPr bwMode="auto">
            <a:xfrm>
              <a:off x="4131" y="2819"/>
              <a:ext cx="328" cy="1430"/>
            </a:xfrm>
            <a:prstGeom prst="rect">
              <a:avLst/>
            </a:prstGeom>
            <a:solidFill>
              <a:srgbClr val="E0D2B8"/>
            </a:solidFill>
            <a:ln w="12700">
              <a:solidFill>
                <a:srgbClr val="2C8458"/>
              </a:solidFill>
              <a:miter lim="800000"/>
              <a:headEnd/>
              <a:tailEnd/>
            </a:ln>
          </p:spPr>
          <p:txBody>
            <a:bodyPr lIns="92075" tIns="46038" rIns="92075" bIns="46038"/>
            <a:lstStyle/>
            <a:p>
              <a:pPr algn="ctr" defTabSz="914400" eaLnBrk="0" fontAlgn="base" hangingPunct="0">
                <a:spcBef>
                  <a:spcPct val="35000"/>
                </a:spcBef>
                <a:spcAft>
                  <a:spcPct val="0"/>
                </a:spcAft>
                <a:tabLst>
                  <a:tab pos="6464300" algn="r"/>
                </a:tabLst>
              </a:pP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200" b="1" dirty="0">
                  <a:solidFill>
                    <a:srgbClr val="000000"/>
                  </a:solidFill>
                  <a:latin typeface="Arial" charset="0"/>
                  <a:ea typeface="Arial Unicode MS" pitchFamily="34" charset="-128"/>
                  <a:cs typeface="Arial Unicode MS" pitchFamily="34" charset="-128"/>
                </a:rPr>
                <a:t>Tax type N</a:t>
              </a:r>
            </a:p>
          </p:txBody>
        </p:sp>
      </p:grpSp>
      <p:sp>
        <p:nvSpPr>
          <p:cNvPr id="9230" name="Rectangle 31"/>
          <p:cNvSpPr>
            <a:spLocks noChangeArrowheads="1"/>
          </p:cNvSpPr>
          <p:nvPr/>
        </p:nvSpPr>
        <p:spPr bwMode="auto">
          <a:xfrm>
            <a:off x="3998912" y="4192906"/>
            <a:ext cx="500458" cy="276999"/>
          </a:xfrm>
          <a:prstGeom prst="rect">
            <a:avLst/>
          </a:prstGeom>
          <a:noFill/>
          <a:ln w="12700">
            <a:noFill/>
            <a:miter lim="800000"/>
            <a:headEnd/>
            <a:tailEnd/>
          </a:ln>
        </p:spPr>
        <p:txBody>
          <a:bodyPr wrap="none">
            <a:spAutoFit/>
          </a:bodyPr>
          <a:lstStyle/>
          <a:p>
            <a:pPr defTabSz="914400" fontAlgn="base">
              <a:spcBef>
                <a:spcPct val="0"/>
              </a:spcBef>
              <a:spcAft>
                <a:spcPct val="0"/>
              </a:spcAft>
            </a:pPr>
            <a:r>
              <a:rPr lang="en-US" sz="1200" dirty="0">
                <a:solidFill>
                  <a:srgbClr val="000000"/>
                </a:solidFill>
                <a:latin typeface="Arial" charset="0"/>
                <a:ea typeface="Arial Unicode MS" pitchFamily="34" charset="-128"/>
                <a:cs typeface="Arial Unicode MS" pitchFamily="34" charset="-128"/>
              </a:rPr>
              <a:t>ERP</a:t>
            </a:r>
          </a:p>
        </p:txBody>
      </p:sp>
      <p:sp>
        <p:nvSpPr>
          <p:cNvPr id="9233" name="Text Box 34"/>
          <p:cNvSpPr txBox="1">
            <a:spLocks noChangeArrowheads="1"/>
          </p:cNvSpPr>
          <p:nvPr/>
        </p:nvSpPr>
        <p:spPr bwMode="auto">
          <a:xfrm rot="-5400000">
            <a:off x="2191545" y="4861434"/>
            <a:ext cx="1204912" cy="584775"/>
          </a:xfrm>
          <a:prstGeom prst="rect">
            <a:avLst/>
          </a:prstGeom>
          <a:noFill/>
          <a:ln w="12700">
            <a:solidFill>
              <a:srgbClr val="2C8458"/>
            </a:solidFill>
            <a:miter lim="800000"/>
            <a:headEnd/>
            <a:tailEnd/>
          </a:ln>
        </p:spPr>
        <p:txBody>
          <a:bodyPr>
            <a:spAutoFit/>
          </a:bodyPr>
          <a:lstStyle/>
          <a:p>
            <a:pPr algn="ctr" defTabSz="914400" fontAlgn="base">
              <a:spcBef>
                <a:spcPct val="0"/>
              </a:spcBef>
              <a:spcAft>
                <a:spcPct val="0"/>
              </a:spcAft>
            </a:pPr>
            <a:r>
              <a:rPr lang="en-US" sz="1600">
                <a:solidFill>
                  <a:srgbClr val="000000"/>
                </a:solidFill>
                <a:latin typeface="Arial" charset="0"/>
                <a:ea typeface="Arial Unicode MS" pitchFamily="34" charset="-128"/>
                <a:cs typeface="Arial Unicode MS" pitchFamily="34" charset="-128"/>
              </a:rPr>
              <a:t>Reference Network </a:t>
            </a:r>
          </a:p>
        </p:txBody>
      </p:sp>
      <p:sp>
        <p:nvSpPr>
          <p:cNvPr id="9234" name="Rectangle 35"/>
          <p:cNvSpPr>
            <a:spLocks noChangeArrowheads="1"/>
          </p:cNvSpPr>
          <p:nvPr/>
        </p:nvSpPr>
        <p:spPr bwMode="auto">
          <a:xfrm>
            <a:off x="3997328" y="4477177"/>
            <a:ext cx="534121" cy="276999"/>
          </a:xfrm>
          <a:prstGeom prst="rect">
            <a:avLst/>
          </a:prstGeom>
          <a:noFill/>
          <a:ln w="12700">
            <a:noFill/>
            <a:miter lim="800000"/>
            <a:headEnd/>
            <a:tailEnd/>
          </a:ln>
        </p:spPr>
        <p:txBody>
          <a:bodyPr wrap="none">
            <a:spAutoFit/>
          </a:bodyPr>
          <a:lstStyle/>
          <a:p>
            <a:pPr defTabSz="914400" fontAlgn="base">
              <a:spcBef>
                <a:spcPct val="0"/>
              </a:spcBef>
              <a:spcAft>
                <a:spcPct val="0"/>
              </a:spcAft>
            </a:pPr>
            <a:r>
              <a:rPr lang="en-US" sz="1200" dirty="0">
                <a:solidFill>
                  <a:srgbClr val="000000"/>
                </a:solidFill>
                <a:latin typeface="Arial" charset="0"/>
                <a:ea typeface="Arial Unicode MS" pitchFamily="34" charset="-128"/>
                <a:cs typeface="Arial Unicode MS" pitchFamily="34" charset="-128"/>
              </a:rPr>
              <a:t>CRM</a:t>
            </a:r>
          </a:p>
        </p:txBody>
      </p:sp>
      <p:sp>
        <p:nvSpPr>
          <p:cNvPr id="9235" name="Text Box 36"/>
          <p:cNvSpPr txBox="1">
            <a:spLocks noChangeArrowheads="1"/>
          </p:cNvSpPr>
          <p:nvPr/>
        </p:nvSpPr>
        <p:spPr bwMode="auto">
          <a:xfrm rot="-5400000">
            <a:off x="2929733" y="4867785"/>
            <a:ext cx="1204912" cy="584775"/>
          </a:xfrm>
          <a:prstGeom prst="rect">
            <a:avLst/>
          </a:prstGeom>
          <a:noFill/>
          <a:ln w="12700">
            <a:solidFill>
              <a:srgbClr val="2C8458"/>
            </a:solidFill>
            <a:miter lim="800000"/>
            <a:headEnd/>
            <a:tailEnd/>
          </a:ln>
        </p:spPr>
        <p:txBody>
          <a:bodyPr>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Process </a:t>
            </a:r>
          </a:p>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Owners</a:t>
            </a:r>
          </a:p>
        </p:txBody>
      </p:sp>
      <p:sp>
        <p:nvSpPr>
          <p:cNvPr id="9236" name="Line 37"/>
          <p:cNvSpPr>
            <a:spLocks noChangeShapeType="1"/>
          </p:cNvSpPr>
          <p:nvPr/>
        </p:nvSpPr>
        <p:spPr bwMode="auto">
          <a:xfrm>
            <a:off x="3089278" y="5149850"/>
            <a:ext cx="141287" cy="0"/>
          </a:xfrm>
          <a:prstGeom prst="line">
            <a:avLst/>
          </a:prstGeom>
          <a:noFill/>
          <a:ln w="12700">
            <a:solidFill>
              <a:schemeClr val="tx1"/>
            </a:solidFill>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37" name="Line 38"/>
          <p:cNvSpPr>
            <a:spLocks noChangeShapeType="1"/>
          </p:cNvSpPr>
          <p:nvPr/>
        </p:nvSpPr>
        <p:spPr bwMode="auto">
          <a:xfrm>
            <a:off x="2268538" y="5159375"/>
            <a:ext cx="236538" cy="0"/>
          </a:xfrm>
          <a:prstGeom prst="line">
            <a:avLst/>
          </a:prstGeom>
          <a:noFill/>
          <a:ln w="12700">
            <a:solidFill>
              <a:schemeClr val="tx1"/>
            </a:solidFill>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cxnSp>
        <p:nvCxnSpPr>
          <p:cNvPr id="9239" name="AutoShape 40"/>
          <p:cNvCxnSpPr>
            <a:cxnSpLocks noChangeShapeType="1"/>
            <a:stCxn id="9235" idx="3"/>
            <a:endCxn id="9257" idx="1"/>
          </p:cNvCxnSpPr>
          <p:nvPr/>
        </p:nvCxnSpPr>
        <p:spPr bwMode="auto">
          <a:xfrm rot="5400000" flipH="1" flipV="1">
            <a:off x="3731116" y="3421560"/>
            <a:ext cx="937230" cy="1335085"/>
          </a:xfrm>
          <a:prstGeom prst="bentConnector2">
            <a:avLst/>
          </a:prstGeom>
          <a:noFill/>
          <a:ln w="12700">
            <a:solidFill>
              <a:schemeClr val="tx1"/>
            </a:solidFill>
            <a:miter lim="800000"/>
            <a:headEnd/>
            <a:tailEnd/>
          </a:ln>
        </p:spPr>
      </p:cxnSp>
      <p:sp>
        <p:nvSpPr>
          <p:cNvPr id="9240" name="Line 41"/>
          <p:cNvSpPr>
            <a:spLocks noChangeShapeType="1"/>
          </p:cNvSpPr>
          <p:nvPr/>
        </p:nvSpPr>
        <p:spPr bwMode="auto">
          <a:xfrm>
            <a:off x="2754311" y="6429375"/>
            <a:ext cx="6606738" cy="18722"/>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41" name="Line 42"/>
          <p:cNvSpPr>
            <a:spLocks noChangeShapeType="1"/>
          </p:cNvSpPr>
          <p:nvPr/>
        </p:nvSpPr>
        <p:spPr bwMode="auto">
          <a:xfrm flipV="1">
            <a:off x="2773362" y="5754692"/>
            <a:ext cx="19050" cy="674687"/>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42" name="Line 43"/>
          <p:cNvSpPr>
            <a:spLocks noChangeShapeType="1"/>
          </p:cNvSpPr>
          <p:nvPr/>
        </p:nvSpPr>
        <p:spPr bwMode="auto">
          <a:xfrm flipH="1" flipV="1">
            <a:off x="6696676" y="6211614"/>
            <a:ext cx="0" cy="220716"/>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43" name="Line 44"/>
          <p:cNvSpPr>
            <a:spLocks noChangeShapeType="1"/>
          </p:cNvSpPr>
          <p:nvPr/>
        </p:nvSpPr>
        <p:spPr bwMode="auto">
          <a:xfrm flipV="1">
            <a:off x="7426051" y="6268928"/>
            <a:ext cx="0" cy="184150"/>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44" name="Line 45"/>
          <p:cNvSpPr>
            <a:spLocks noChangeShapeType="1"/>
          </p:cNvSpPr>
          <p:nvPr/>
        </p:nvSpPr>
        <p:spPr bwMode="auto">
          <a:xfrm flipV="1">
            <a:off x="8069919" y="6249989"/>
            <a:ext cx="0" cy="184150"/>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9245" name="Text Box 47"/>
          <p:cNvSpPr txBox="1">
            <a:spLocks noChangeArrowheads="1"/>
          </p:cNvSpPr>
          <p:nvPr/>
        </p:nvSpPr>
        <p:spPr bwMode="auto">
          <a:xfrm>
            <a:off x="3124200" y="2420939"/>
            <a:ext cx="2133600" cy="531812"/>
          </a:xfrm>
          <a:prstGeom prst="rect">
            <a:avLst/>
          </a:prstGeom>
          <a:solidFill>
            <a:srgbClr val="EAEAEA"/>
          </a:solidFill>
          <a:ln w="12700">
            <a:solidFill>
              <a:srgbClr val="2C8458"/>
            </a:solidFill>
            <a:miter lim="800000"/>
            <a:headEnd/>
            <a:tailEnd/>
          </a:ln>
        </p:spPr>
        <p:txBody>
          <a:bodyPr>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TRM Program</a:t>
            </a:r>
            <a:br>
              <a:rPr lang="en-US" sz="1600" dirty="0">
                <a:solidFill>
                  <a:srgbClr val="000000"/>
                </a:solidFill>
                <a:latin typeface="Arial" charset="0"/>
                <a:ea typeface="Arial Unicode MS" pitchFamily="34" charset="-128"/>
                <a:cs typeface="Arial Unicode MS" pitchFamily="34" charset="-128"/>
              </a:rPr>
            </a:br>
            <a:r>
              <a:rPr lang="en-US" sz="1200" dirty="0">
                <a:solidFill>
                  <a:srgbClr val="000000"/>
                </a:solidFill>
                <a:latin typeface="Arial" charset="0"/>
                <a:ea typeface="Arial Unicode MS" pitchFamily="34" charset="-128"/>
                <a:cs typeface="Arial Unicode MS" pitchFamily="34" charset="-128"/>
              </a:rPr>
              <a:t>Project Assistance</a:t>
            </a:r>
          </a:p>
        </p:txBody>
      </p:sp>
      <p:sp>
        <p:nvSpPr>
          <p:cNvPr id="9247" name="Text Box 49"/>
          <p:cNvSpPr txBox="1">
            <a:spLocks noChangeArrowheads="1"/>
          </p:cNvSpPr>
          <p:nvPr/>
        </p:nvSpPr>
        <p:spPr bwMode="auto">
          <a:xfrm>
            <a:off x="3124200" y="1565059"/>
            <a:ext cx="2133600" cy="531813"/>
          </a:xfrm>
          <a:prstGeom prst="rect">
            <a:avLst/>
          </a:prstGeom>
          <a:solidFill>
            <a:srgbClr val="EAEAEA"/>
          </a:solidFill>
          <a:ln w="12700">
            <a:solidFill>
              <a:srgbClr val="2C8458"/>
            </a:solidFill>
            <a:miter lim="800000"/>
            <a:headEnd/>
            <a:tailEnd/>
          </a:ln>
        </p:spPr>
        <p:txBody>
          <a:bodyPr>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Program</a:t>
            </a:r>
            <a:br>
              <a:rPr lang="en-US" sz="1600" dirty="0">
                <a:solidFill>
                  <a:srgbClr val="000000"/>
                </a:solidFill>
                <a:latin typeface="Arial" charset="0"/>
                <a:ea typeface="Arial Unicode MS" pitchFamily="34" charset="-128"/>
                <a:cs typeface="Arial Unicode MS" pitchFamily="34" charset="-128"/>
              </a:rPr>
            </a:br>
            <a:r>
              <a:rPr lang="en-US" sz="1200" dirty="0">
                <a:solidFill>
                  <a:srgbClr val="000000"/>
                </a:solidFill>
                <a:latin typeface="Arial" charset="0"/>
                <a:ea typeface="Arial Unicode MS" pitchFamily="34" charset="-128"/>
                <a:cs typeface="Arial Unicode MS" pitchFamily="34" charset="-128"/>
              </a:rPr>
              <a:t>Quality Controlling</a:t>
            </a:r>
          </a:p>
        </p:txBody>
      </p:sp>
      <p:sp>
        <p:nvSpPr>
          <p:cNvPr id="65" name="Rectangle 16"/>
          <p:cNvSpPr>
            <a:spLocks noChangeArrowheads="1"/>
          </p:cNvSpPr>
          <p:nvPr/>
        </p:nvSpPr>
        <p:spPr bwMode="auto">
          <a:xfrm>
            <a:off x="7910624" y="4083273"/>
            <a:ext cx="520247" cy="2254469"/>
          </a:xfrm>
          <a:prstGeom prst="rect">
            <a:avLst/>
          </a:prstGeom>
          <a:solidFill>
            <a:srgbClr val="E0D2B8"/>
          </a:solidFill>
          <a:ln w="12700">
            <a:solidFill>
              <a:srgbClr val="2C8458"/>
            </a:solidFill>
            <a:miter lim="800000"/>
            <a:headEnd/>
            <a:tailEnd/>
          </a:ln>
        </p:spPr>
        <p:txBody>
          <a:bodyPr lIns="92075" tIns="46038" rIns="92075" bIns="46038"/>
          <a:lstStyle/>
          <a:p>
            <a:pPr algn="ctr" defTabSz="914400" eaLnBrk="0" fontAlgn="base" hangingPunct="0">
              <a:spcBef>
                <a:spcPct val="35000"/>
              </a:spcBef>
              <a:spcAft>
                <a:spcPct val="0"/>
              </a:spcAft>
              <a:tabLst>
                <a:tab pos="6464300" algn="r"/>
              </a:tabLst>
            </a:pP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200" b="1" dirty="0">
                <a:solidFill>
                  <a:srgbClr val="000000"/>
                </a:solidFill>
                <a:latin typeface="Arial" charset="0"/>
                <a:ea typeface="Arial Unicode MS" pitchFamily="34" charset="-128"/>
                <a:cs typeface="Arial Unicode MS" pitchFamily="34" charset="-128"/>
              </a:rPr>
              <a:t>Tax type4</a:t>
            </a:r>
          </a:p>
        </p:txBody>
      </p:sp>
      <p:cxnSp>
        <p:nvCxnSpPr>
          <p:cNvPr id="74" name="Straight Connector 73"/>
          <p:cNvCxnSpPr/>
          <p:nvPr/>
        </p:nvCxnSpPr>
        <p:spPr>
          <a:xfrm>
            <a:off x="6450015" y="4495800"/>
            <a:ext cx="952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Line 45"/>
          <p:cNvSpPr>
            <a:spLocks noChangeShapeType="1"/>
          </p:cNvSpPr>
          <p:nvPr/>
        </p:nvSpPr>
        <p:spPr bwMode="auto">
          <a:xfrm flipV="1">
            <a:off x="8720247" y="6284476"/>
            <a:ext cx="0" cy="184150"/>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81" name="Line 45"/>
          <p:cNvSpPr>
            <a:spLocks noChangeShapeType="1"/>
          </p:cNvSpPr>
          <p:nvPr/>
        </p:nvSpPr>
        <p:spPr bwMode="auto">
          <a:xfrm flipV="1">
            <a:off x="9304556" y="6256229"/>
            <a:ext cx="0" cy="184150"/>
          </a:xfrm>
          <a:prstGeom prst="line">
            <a:avLst/>
          </a:prstGeom>
          <a:noFill/>
          <a:ln w="12700">
            <a:solidFill>
              <a:schemeClr val="tx1"/>
            </a:solidFill>
            <a:prstDash val="dash"/>
            <a:round/>
            <a:headEnd/>
            <a:tailEnd/>
          </a:ln>
        </p:spPr>
        <p:txBody>
          <a:bodyPr/>
          <a:lstStyle/>
          <a:p>
            <a:pPr defTabSz="914400" fontAlgn="base">
              <a:spcBef>
                <a:spcPct val="0"/>
              </a:spcBef>
              <a:spcAft>
                <a:spcPct val="0"/>
              </a:spcAft>
            </a:pPr>
            <a:endParaRPr lang="en-US" sz="1600">
              <a:solidFill>
                <a:srgbClr val="000000"/>
              </a:solidFill>
              <a:latin typeface="Arial" charset="0"/>
              <a:ea typeface="Arial Unicode MS" pitchFamily="34" charset="-128"/>
              <a:cs typeface="Arial Unicode MS" pitchFamily="34" charset="-128"/>
            </a:endParaRPr>
          </a:p>
        </p:txBody>
      </p:sp>
      <p:sp>
        <p:nvSpPr>
          <p:cNvPr id="79" name="Rectangle 16"/>
          <p:cNvSpPr>
            <a:spLocks noChangeArrowheads="1"/>
          </p:cNvSpPr>
          <p:nvPr/>
        </p:nvSpPr>
        <p:spPr bwMode="auto">
          <a:xfrm>
            <a:off x="5293549" y="4083272"/>
            <a:ext cx="583324" cy="2270235"/>
          </a:xfrm>
          <a:prstGeom prst="rect">
            <a:avLst/>
          </a:prstGeom>
          <a:solidFill>
            <a:schemeClr val="accent4">
              <a:lumMod val="20000"/>
              <a:lumOff val="80000"/>
            </a:schemeClr>
          </a:solidFill>
          <a:ln w="12700">
            <a:solidFill>
              <a:srgbClr val="2C8458"/>
            </a:solidFill>
            <a:miter lim="800000"/>
            <a:headEnd/>
            <a:tailEnd/>
          </a:ln>
        </p:spPr>
        <p:txBody>
          <a:bodyPr vert="vert" lIns="92075" tIns="46038" rIns="92075" bIns="46038"/>
          <a:lstStyle/>
          <a:p>
            <a:pPr algn="ctr" defTabSz="914400" eaLnBrk="0" fontAlgn="base" hangingPunct="0">
              <a:spcBef>
                <a:spcPct val="35000"/>
              </a:spcBef>
              <a:spcAft>
                <a:spcPct val="0"/>
              </a:spcAft>
              <a:tabLst>
                <a:tab pos="6464300" algn="r"/>
              </a:tabLst>
            </a:pP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400" b="1" dirty="0">
                <a:solidFill>
                  <a:srgbClr val="000000"/>
                </a:solidFill>
                <a:latin typeface="Arial" charset="0"/>
                <a:ea typeface="Arial Unicode MS" pitchFamily="34" charset="-128"/>
                <a:cs typeface="Arial Unicode MS" pitchFamily="34" charset="-128"/>
              </a:rPr>
              <a:t>TRM Baseline</a:t>
            </a:r>
            <a:r>
              <a:rPr lang="en-US" sz="1200" b="1" dirty="0">
                <a:solidFill>
                  <a:srgbClr val="000000"/>
                </a:solidFill>
                <a:latin typeface="Arial" charset="0"/>
                <a:ea typeface="Arial Unicode MS" pitchFamily="34" charset="-128"/>
                <a:cs typeface="Arial Unicode MS" pitchFamily="34" charset="-128"/>
              </a:rPr>
              <a:t>	</a:t>
            </a:r>
          </a:p>
        </p:txBody>
      </p:sp>
      <p:sp>
        <p:nvSpPr>
          <p:cNvPr id="49" name="Rectangle 16"/>
          <p:cNvSpPr>
            <a:spLocks noChangeArrowheads="1"/>
          </p:cNvSpPr>
          <p:nvPr/>
        </p:nvSpPr>
        <p:spPr bwMode="auto">
          <a:xfrm>
            <a:off x="9108803" y="4067505"/>
            <a:ext cx="551793" cy="2270234"/>
          </a:xfrm>
          <a:prstGeom prst="rect">
            <a:avLst/>
          </a:prstGeom>
          <a:solidFill>
            <a:srgbClr val="E0D2B8"/>
          </a:solidFill>
          <a:ln w="12700">
            <a:solidFill>
              <a:srgbClr val="2C8458"/>
            </a:solidFill>
            <a:miter lim="800000"/>
            <a:headEnd/>
            <a:tailEnd/>
          </a:ln>
        </p:spPr>
        <p:txBody>
          <a:bodyPr lIns="92075" tIns="46038" rIns="92075" bIns="46038"/>
          <a:lstStyle/>
          <a:p>
            <a:pPr algn="ctr" defTabSz="914400" eaLnBrk="0" fontAlgn="base" hangingPunct="0">
              <a:spcBef>
                <a:spcPct val="35000"/>
              </a:spcBef>
              <a:spcAft>
                <a:spcPct val="0"/>
              </a:spcAft>
              <a:tabLst>
                <a:tab pos="6464300" algn="r"/>
              </a:tabLst>
            </a:pPr>
            <a:endParaRPr lang="en-GB" sz="1200"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200" b="1" dirty="0">
                <a:solidFill>
                  <a:srgbClr val="000000"/>
                </a:solidFill>
                <a:latin typeface="Arial" charset="0"/>
                <a:ea typeface="Arial Unicode MS" pitchFamily="34" charset="-128"/>
                <a:cs typeface="Arial Unicode MS" pitchFamily="34" charset="-128"/>
              </a:rPr>
              <a:t>Tax type</a:t>
            </a:r>
          </a:p>
          <a:p>
            <a:pPr defTabSz="914400" fontAlgn="base">
              <a:spcBef>
                <a:spcPct val="0"/>
              </a:spcBef>
              <a:spcAft>
                <a:spcPct val="0"/>
              </a:spcAft>
            </a:pPr>
            <a:r>
              <a:rPr lang="fi-FI" sz="1200" b="1" dirty="0">
                <a:solidFill>
                  <a:srgbClr val="000000"/>
                </a:solidFill>
                <a:latin typeface="Arial" charset="0"/>
                <a:ea typeface="Arial Unicode MS" pitchFamily="34" charset="-128"/>
                <a:cs typeface="Arial Unicode MS" pitchFamily="34" charset="-128"/>
              </a:rPr>
              <a:t>N+</a:t>
            </a:r>
            <a:endParaRPr lang="en-US" sz="1200" b="1" dirty="0">
              <a:solidFill>
                <a:srgbClr val="000000"/>
              </a:solidFill>
              <a:latin typeface="Arial" charset="0"/>
              <a:ea typeface="Arial Unicode MS" pitchFamily="34" charset="-128"/>
              <a:cs typeface="Arial Unicode MS" pitchFamily="34" charset="-128"/>
            </a:endParaRPr>
          </a:p>
        </p:txBody>
      </p:sp>
      <p:sp>
        <p:nvSpPr>
          <p:cNvPr id="55" name="Rectangle 16"/>
          <p:cNvSpPr>
            <a:spLocks noChangeArrowheads="1"/>
          </p:cNvSpPr>
          <p:nvPr/>
        </p:nvSpPr>
        <p:spPr bwMode="auto">
          <a:xfrm>
            <a:off x="9739424" y="4062250"/>
            <a:ext cx="567559" cy="2291254"/>
          </a:xfrm>
          <a:prstGeom prst="rect">
            <a:avLst/>
          </a:prstGeom>
          <a:solidFill>
            <a:srgbClr val="E0D2B8"/>
          </a:solidFill>
          <a:ln w="12700">
            <a:solidFill>
              <a:srgbClr val="2C8458"/>
            </a:solidFill>
            <a:miter lim="800000"/>
            <a:headEnd/>
            <a:tailEnd/>
          </a:ln>
        </p:spPr>
        <p:txBody>
          <a:bodyPr lIns="92075" tIns="46038" rIns="92075" bIns="46038"/>
          <a:lstStyle/>
          <a:p>
            <a:pPr defTabSz="914400" fontAlgn="base">
              <a:spcBef>
                <a:spcPct val="0"/>
              </a:spcBef>
              <a:spcAft>
                <a:spcPct val="0"/>
              </a:spcAft>
            </a:pPr>
            <a:endParaRPr lang="en-US" sz="1200" b="1" dirty="0">
              <a:solidFill>
                <a:srgbClr val="000000"/>
              </a:solidFill>
              <a:latin typeface="Arial" charset="0"/>
              <a:ea typeface="Arial Unicode MS" pitchFamily="34" charset="-128"/>
              <a:cs typeface="Arial Unicode MS" pitchFamily="34" charset="-128"/>
            </a:endParaRPr>
          </a:p>
          <a:p>
            <a:pPr defTabSz="914400" fontAlgn="base">
              <a:spcBef>
                <a:spcPct val="0"/>
              </a:spcBef>
              <a:spcAft>
                <a:spcPct val="0"/>
              </a:spcAft>
            </a:pPr>
            <a:r>
              <a:rPr lang="en-US" sz="1200" b="1" dirty="0">
                <a:solidFill>
                  <a:srgbClr val="000000"/>
                </a:solidFill>
                <a:latin typeface="Arial" charset="0"/>
                <a:ea typeface="Arial Unicode MS" pitchFamily="34" charset="-128"/>
                <a:cs typeface="Arial Unicode MS" pitchFamily="34" charset="-128"/>
              </a:rPr>
              <a:t>Tax type</a:t>
            </a:r>
          </a:p>
          <a:p>
            <a:pPr defTabSz="914400" fontAlgn="base">
              <a:spcBef>
                <a:spcPct val="0"/>
              </a:spcBef>
              <a:spcAft>
                <a:spcPct val="0"/>
              </a:spcAft>
            </a:pPr>
            <a:r>
              <a:rPr lang="fi-FI" sz="1200" b="1" dirty="0">
                <a:solidFill>
                  <a:srgbClr val="000000"/>
                </a:solidFill>
                <a:latin typeface="Arial" charset="0"/>
                <a:ea typeface="Arial Unicode MS" pitchFamily="34" charset="-128"/>
                <a:cs typeface="Arial Unicode MS" pitchFamily="34" charset="-128"/>
              </a:rPr>
              <a:t>N++</a:t>
            </a:r>
            <a:endParaRPr lang="en-GB" sz="1200" dirty="0">
              <a:solidFill>
                <a:srgbClr val="000000"/>
              </a:solidFill>
              <a:latin typeface="Arial" charset="0"/>
              <a:ea typeface="Arial Unicode MS" pitchFamily="34" charset="-128"/>
              <a:cs typeface="Arial Unicode MS" pitchFamily="34" charset="-128"/>
            </a:endParaRPr>
          </a:p>
        </p:txBody>
      </p:sp>
      <p:sp>
        <p:nvSpPr>
          <p:cNvPr id="84" name="Text Box 47"/>
          <p:cNvSpPr txBox="1">
            <a:spLocks noChangeArrowheads="1"/>
          </p:cNvSpPr>
          <p:nvPr/>
        </p:nvSpPr>
        <p:spPr bwMode="auto">
          <a:xfrm>
            <a:off x="8819777" y="2159871"/>
            <a:ext cx="1471448" cy="707886"/>
          </a:xfrm>
          <a:prstGeom prst="rect">
            <a:avLst/>
          </a:prstGeom>
          <a:solidFill>
            <a:srgbClr val="EAEAEA"/>
          </a:solidFill>
          <a:ln w="12700">
            <a:solidFill>
              <a:srgbClr val="2C8458"/>
            </a:solidFill>
            <a:miter lim="800000"/>
            <a:headEnd/>
            <a:tailEnd/>
          </a:ln>
        </p:spPr>
        <p:txBody>
          <a:bodyPr wrap="square">
            <a:spAutoFit/>
          </a:bodyPr>
          <a:lstStyle/>
          <a:p>
            <a:pPr algn="ctr" defTabSz="914400" fontAlgn="base">
              <a:spcBef>
                <a:spcPct val="0"/>
              </a:spcBef>
              <a:spcAft>
                <a:spcPct val="0"/>
              </a:spcAft>
            </a:pPr>
            <a:r>
              <a:rPr lang="en-US" sz="1600" dirty="0">
                <a:solidFill>
                  <a:srgbClr val="000000"/>
                </a:solidFill>
                <a:latin typeface="Arial" charset="0"/>
                <a:ea typeface="Arial Unicode MS" pitchFamily="34" charset="-128"/>
                <a:cs typeface="Arial Unicode MS" pitchFamily="34" charset="-128"/>
              </a:rPr>
              <a:t>Program</a:t>
            </a:r>
            <a:br>
              <a:rPr lang="en-US" sz="1600" dirty="0">
                <a:solidFill>
                  <a:srgbClr val="000000"/>
                </a:solidFill>
                <a:latin typeface="Arial" charset="0"/>
                <a:ea typeface="Arial Unicode MS" pitchFamily="34" charset="-128"/>
                <a:cs typeface="Arial Unicode MS" pitchFamily="34" charset="-128"/>
              </a:rPr>
            </a:br>
            <a:r>
              <a:rPr lang="en-US" sz="1200" dirty="0">
                <a:solidFill>
                  <a:srgbClr val="000000"/>
                </a:solidFill>
                <a:latin typeface="Arial" charset="0"/>
                <a:ea typeface="Arial Unicode MS" pitchFamily="34" charset="-128"/>
                <a:cs typeface="Arial Unicode MS" pitchFamily="34" charset="-128"/>
              </a:rPr>
              <a:t>Change Management</a:t>
            </a:r>
          </a:p>
        </p:txBody>
      </p:sp>
      <p:cxnSp>
        <p:nvCxnSpPr>
          <p:cNvPr id="91" name="Straight Connector 90"/>
          <p:cNvCxnSpPr>
            <a:stCxn id="9223" idx="3"/>
            <a:endCxn id="84" idx="1"/>
          </p:cNvCxnSpPr>
          <p:nvPr/>
        </p:nvCxnSpPr>
        <p:spPr>
          <a:xfrm flipV="1">
            <a:off x="8440740" y="2513814"/>
            <a:ext cx="379037" cy="7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Text Box 12"/>
          <p:cNvSpPr txBox="1">
            <a:spLocks noChangeArrowheads="1"/>
          </p:cNvSpPr>
          <p:nvPr/>
        </p:nvSpPr>
        <p:spPr bwMode="auto">
          <a:xfrm>
            <a:off x="5955078" y="3352800"/>
            <a:ext cx="934640" cy="523220"/>
          </a:xfrm>
          <a:prstGeom prst="rect">
            <a:avLst/>
          </a:prstGeom>
          <a:solidFill>
            <a:srgbClr val="EAEAEA"/>
          </a:solidFill>
          <a:ln w="12700">
            <a:solidFill>
              <a:srgbClr val="2C8458"/>
            </a:solidFill>
            <a:miter lim="800000"/>
            <a:headEnd/>
            <a:tailEnd/>
          </a:ln>
        </p:spPr>
        <p:txBody>
          <a:bodyPr wrap="square">
            <a:spAutoFit/>
          </a:bodyPr>
          <a:lstStyle/>
          <a:p>
            <a:pPr algn="ctr" defTabSz="914400" fontAlgn="base">
              <a:spcBef>
                <a:spcPct val="0"/>
              </a:spcBef>
              <a:spcAft>
                <a:spcPct val="0"/>
              </a:spcAft>
            </a:pPr>
            <a:r>
              <a:rPr lang="en-US" sz="1400" dirty="0">
                <a:solidFill>
                  <a:srgbClr val="000000"/>
                </a:solidFill>
                <a:latin typeface="Arial" charset="0"/>
                <a:ea typeface="Arial Unicode MS" pitchFamily="34" charset="-128"/>
                <a:cs typeface="Arial Unicode MS" pitchFamily="34" charset="-128"/>
              </a:rPr>
              <a:t>Release1</a:t>
            </a:r>
            <a:br>
              <a:rPr lang="en-US" sz="1400" dirty="0">
                <a:solidFill>
                  <a:srgbClr val="000000"/>
                </a:solidFill>
                <a:latin typeface="Arial" charset="0"/>
                <a:ea typeface="Arial Unicode MS" pitchFamily="34" charset="-128"/>
                <a:cs typeface="Arial Unicode MS" pitchFamily="34" charset="-128"/>
              </a:rPr>
            </a:br>
            <a:endParaRPr lang="en-US" sz="1400" dirty="0">
              <a:solidFill>
                <a:srgbClr val="000000"/>
              </a:solidFill>
              <a:latin typeface="Arial" charset="0"/>
              <a:ea typeface="Arial Unicode MS" pitchFamily="34" charset="-128"/>
              <a:cs typeface="Arial Unicode MS" pitchFamily="34" charset="-128"/>
            </a:endParaRPr>
          </a:p>
        </p:txBody>
      </p:sp>
      <p:sp>
        <p:nvSpPr>
          <p:cNvPr id="66" name="Text Box 12"/>
          <p:cNvSpPr txBox="1">
            <a:spLocks noChangeArrowheads="1"/>
          </p:cNvSpPr>
          <p:nvPr/>
        </p:nvSpPr>
        <p:spPr bwMode="auto">
          <a:xfrm>
            <a:off x="6964693" y="3363311"/>
            <a:ext cx="1480311" cy="526301"/>
          </a:xfrm>
          <a:prstGeom prst="rect">
            <a:avLst/>
          </a:prstGeom>
          <a:solidFill>
            <a:srgbClr val="EAEAEA"/>
          </a:solidFill>
          <a:ln w="12700">
            <a:solidFill>
              <a:srgbClr val="2C8458"/>
            </a:solidFill>
            <a:miter lim="800000"/>
            <a:headEnd/>
            <a:tailEnd/>
          </a:ln>
        </p:spPr>
        <p:txBody>
          <a:bodyPr wrap="square">
            <a:spAutoFit/>
          </a:bodyPr>
          <a:lstStyle/>
          <a:p>
            <a:pPr algn="ctr" defTabSz="914400" fontAlgn="base">
              <a:spcBef>
                <a:spcPct val="0"/>
              </a:spcBef>
              <a:spcAft>
                <a:spcPct val="0"/>
              </a:spcAft>
            </a:pPr>
            <a:r>
              <a:rPr lang="en-US" sz="1400" dirty="0">
                <a:solidFill>
                  <a:srgbClr val="000000"/>
                </a:solidFill>
                <a:latin typeface="Arial" charset="0"/>
                <a:ea typeface="Arial Unicode MS" pitchFamily="34" charset="-128"/>
                <a:cs typeface="Arial Unicode MS" pitchFamily="34" charset="-128"/>
              </a:rPr>
              <a:t>Release2</a:t>
            </a:r>
          </a:p>
          <a:p>
            <a:pPr algn="ctr" defTabSz="914400" fontAlgn="base">
              <a:spcBef>
                <a:spcPct val="0"/>
              </a:spcBef>
              <a:spcAft>
                <a:spcPct val="0"/>
              </a:spcAft>
            </a:pPr>
            <a:endParaRPr lang="en-US" sz="1400" dirty="0">
              <a:solidFill>
                <a:srgbClr val="000000"/>
              </a:solidFill>
              <a:latin typeface="Arial" charset="0"/>
              <a:ea typeface="Arial Unicode MS" pitchFamily="34" charset="-128"/>
              <a:cs typeface="Arial Unicode MS" pitchFamily="34" charset="-128"/>
            </a:endParaRPr>
          </a:p>
        </p:txBody>
      </p:sp>
      <p:sp>
        <p:nvSpPr>
          <p:cNvPr id="67" name="Text Box 12"/>
          <p:cNvSpPr txBox="1">
            <a:spLocks noChangeArrowheads="1"/>
          </p:cNvSpPr>
          <p:nvPr/>
        </p:nvSpPr>
        <p:spPr bwMode="auto">
          <a:xfrm>
            <a:off x="8541243" y="3373821"/>
            <a:ext cx="1800799" cy="520262"/>
          </a:xfrm>
          <a:prstGeom prst="rect">
            <a:avLst/>
          </a:prstGeom>
          <a:solidFill>
            <a:srgbClr val="EAEAEA"/>
          </a:solidFill>
          <a:ln w="12700">
            <a:solidFill>
              <a:srgbClr val="2C8458"/>
            </a:solidFill>
            <a:miter lim="800000"/>
            <a:headEnd/>
            <a:tailEnd/>
          </a:ln>
        </p:spPr>
        <p:txBody>
          <a:bodyPr wrap="square">
            <a:spAutoFit/>
          </a:bodyPr>
          <a:lstStyle/>
          <a:p>
            <a:pPr algn="ctr" defTabSz="914400" fontAlgn="base">
              <a:spcBef>
                <a:spcPct val="0"/>
              </a:spcBef>
              <a:spcAft>
                <a:spcPct val="0"/>
              </a:spcAft>
            </a:pPr>
            <a:r>
              <a:rPr lang="en-US" sz="1400" dirty="0">
                <a:solidFill>
                  <a:srgbClr val="000000"/>
                </a:solidFill>
                <a:latin typeface="Arial" charset="0"/>
                <a:ea typeface="Arial Unicode MS" pitchFamily="34" charset="-128"/>
                <a:cs typeface="Arial Unicode MS" pitchFamily="34" charset="-128"/>
              </a:rPr>
              <a:t>Release3</a:t>
            </a:r>
          </a:p>
          <a:p>
            <a:pPr algn="ctr" defTabSz="914400" fontAlgn="base">
              <a:spcBef>
                <a:spcPct val="0"/>
              </a:spcBef>
              <a:spcAft>
                <a:spcPct val="0"/>
              </a:spcAft>
            </a:pPr>
            <a:endParaRPr lang="en-US" sz="1400" dirty="0">
              <a:solidFill>
                <a:srgbClr val="000000"/>
              </a:solidFill>
              <a:latin typeface="Arial" charset="0"/>
              <a:ea typeface="Arial Unicode MS" pitchFamily="34" charset="-128"/>
              <a:cs typeface="Arial Unicode MS" pitchFamily="34" charset="-128"/>
            </a:endParaRPr>
          </a:p>
        </p:txBody>
      </p:sp>
      <p:cxnSp>
        <p:nvCxnSpPr>
          <p:cNvPr id="70" name="Elbow Connector 69"/>
          <p:cNvCxnSpPr>
            <a:cxnSpLocks/>
            <a:stCxn id="9223" idx="2"/>
            <a:endCxn id="64" idx="0"/>
          </p:cNvCxnSpPr>
          <p:nvPr/>
        </p:nvCxnSpPr>
        <p:spPr>
          <a:xfrm rot="5400000">
            <a:off x="6552979" y="2953321"/>
            <a:ext cx="268898" cy="530060"/>
          </a:xfrm>
          <a:prstGeom prst="bentConnector3">
            <a:avLst>
              <a:gd name="adj1" fmla="val 50000"/>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Elbow Connector 71"/>
          <p:cNvCxnSpPr>
            <a:cxnSpLocks/>
            <a:stCxn id="9223" idx="2"/>
            <a:endCxn id="66" idx="0"/>
          </p:cNvCxnSpPr>
          <p:nvPr/>
        </p:nvCxnSpPr>
        <p:spPr>
          <a:xfrm rot="16200000" flipH="1">
            <a:off x="7188949" y="2847410"/>
            <a:ext cx="279409" cy="752391"/>
          </a:xfrm>
          <a:prstGeom prst="bentConnector3">
            <a:avLst>
              <a:gd name="adj1" fmla="val 50000"/>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9223" idx="2"/>
            <a:endCxn id="67" idx="0"/>
          </p:cNvCxnSpPr>
          <p:nvPr/>
        </p:nvCxnSpPr>
        <p:spPr>
          <a:xfrm rot="16200000" flipH="1">
            <a:off x="8052087" y="1984267"/>
            <a:ext cx="289924" cy="2489186"/>
          </a:xfrm>
          <a:prstGeom prst="bentConnector3">
            <a:avLst>
              <a:gd name="adj1" fmla="val 50000"/>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Elbow Connector 81"/>
          <p:cNvCxnSpPr>
            <a:stCxn id="9223" idx="2"/>
            <a:endCxn id="9257" idx="0"/>
          </p:cNvCxnSpPr>
          <p:nvPr/>
        </p:nvCxnSpPr>
        <p:spPr>
          <a:xfrm rot="5400000">
            <a:off x="6025337" y="2430936"/>
            <a:ext cx="274158" cy="1580082"/>
          </a:xfrm>
          <a:prstGeom prst="bentConnector3">
            <a:avLst>
              <a:gd name="adj1" fmla="val 50000"/>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9247" idx="3"/>
            <a:endCxn id="9247" idx="3"/>
          </p:cNvCxnSpPr>
          <p:nvPr/>
        </p:nvCxnSpPr>
        <p:spPr>
          <a:xfrm>
            <a:off x="5257800" y="1830964"/>
            <a:ext cx="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9247" idx="3"/>
          </p:cNvCxnSpPr>
          <p:nvPr/>
        </p:nvCxnSpPr>
        <p:spPr>
          <a:xfrm flipV="1">
            <a:off x="5257800" y="1828800"/>
            <a:ext cx="1691125" cy="21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41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nvPr>
        </p:nvGraphicFramePr>
        <p:xfrm>
          <a:off x="1089498" y="973396"/>
          <a:ext cx="4825767" cy="58846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p:cNvGraphicFramePr>
            <a:graphicFrameLocks noGrp="1"/>
          </p:cNvGraphicFramePr>
          <p:nvPr>
            <p:ph sz="quarter" idx="4"/>
          </p:nvPr>
        </p:nvGraphicFramePr>
        <p:xfrm>
          <a:off x="6097586" y="953344"/>
          <a:ext cx="4771451" cy="590465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463334" y="3905672"/>
            <a:ext cx="1107996" cy="707886"/>
          </a:xfrm>
          <a:prstGeom prst="rect">
            <a:avLst/>
          </a:prstGeom>
          <a:noFill/>
        </p:spPr>
        <p:txBody>
          <a:bodyPr wrap="none" rtlCol="0">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Arial"/>
                <a:ea typeface="+mn-ea"/>
                <a:cs typeface="+mn-cs"/>
              </a:rPr>
              <a:t>Dependents </a:t>
            </a:r>
            <a:br>
              <a:rPr kumimoji="0" lang="en-AU" sz="1000" b="0" i="0" u="none" strike="noStrike" kern="1200" cap="none" spc="0" normalizeH="0" baseline="0" noProof="0" dirty="0">
                <a:ln>
                  <a:noFill/>
                </a:ln>
                <a:solidFill>
                  <a:srgbClr val="000000"/>
                </a:solidFill>
                <a:effectLst/>
                <a:uLnTx/>
                <a:uFillTx/>
                <a:latin typeface="Arial"/>
                <a:ea typeface="+mn-ea"/>
                <a:cs typeface="+mn-cs"/>
              </a:rPr>
            </a:br>
            <a:r>
              <a:rPr kumimoji="0" lang="en-AU" sz="1000" b="0" i="0" u="none" strike="noStrike" kern="1200" cap="none" spc="0" normalizeH="0" baseline="0" noProof="0" dirty="0">
                <a:ln>
                  <a:noFill/>
                </a:ln>
                <a:solidFill>
                  <a:srgbClr val="000000"/>
                </a:solidFill>
                <a:effectLst/>
                <a:uLnTx/>
                <a:uFillTx/>
                <a:latin typeface="Arial"/>
                <a:ea typeface="+mn-ea"/>
                <a:cs typeface="+mn-cs"/>
              </a:rPr>
              <a:t>significantly</a:t>
            </a:r>
            <a:br>
              <a:rPr kumimoji="0" lang="en-AU" sz="1000" b="0" i="0" u="none" strike="noStrike" kern="1200" cap="none" spc="0" normalizeH="0" baseline="0" noProof="0" dirty="0">
                <a:ln>
                  <a:noFill/>
                </a:ln>
                <a:solidFill>
                  <a:srgbClr val="000000"/>
                </a:solidFill>
                <a:effectLst/>
                <a:uLnTx/>
                <a:uFillTx/>
                <a:latin typeface="Arial"/>
                <a:ea typeface="+mn-ea"/>
                <a:cs typeface="+mn-cs"/>
              </a:rPr>
            </a:br>
            <a:r>
              <a:rPr kumimoji="0" lang="en-AU" sz="1000" b="0" i="0" u="none" strike="noStrike" kern="1200" cap="none" spc="0" normalizeH="0" baseline="0" noProof="0" dirty="0">
                <a:ln>
                  <a:noFill/>
                </a:ln>
                <a:solidFill>
                  <a:srgbClr val="000000"/>
                </a:solidFill>
                <a:effectLst/>
                <a:uLnTx/>
                <a:uFillTx/>
                <a:latin typeface="Arial"/>
                <a:ea typeface="+mn-ea"/>
                <a:cs typeface="+mn-cs"/>
              </a:rPr>
              <a:t>on the similarity </a:t>
            </a:r>
            <a:br>
              <a:rPr kumimoji="0" lang="en-AU" sz="1000" b="0" i="0" u="none" strike="noStrike" kern="1200" cap="none" spc="0" normalizeH="0" baseline="0" noProof="0" dirty="0">
                <a:ln>
                  <a:noFill/>
                </a:ln>
                <a:solidFill>
                  <a:srgbClr val="000000"/>
                </a:solidFill>
                <a:effectLst/>
                <a:uLnTx/>
                <a:uFillTx/>
                <a:latin typeface="Arial"/>
                <a:ea typeface="+mn-ea"/>
                <a:cs typeface="+mn-cs"/>
              </a:rPr>
            </a:br>
            <a:r>
              <a:rPr kumimoji="0" lang="en-AU" sz="1000" b="0" i="0" u="none" strike="noStrike" kern="1200" cap="none" spc="0" normalizeH="0" baseline="0" noProof="0" dirty="0">
                <a:ln>
                  <a:noFill/>
                </a:ln>
                <a:solidFill>
                  <a:srgbClr val="000000"/>
                </a:solidFill>
                <a:effectLst/>
                <a:uLnTx/>
                <a:uFillTx/>
                <a:latin typeface="Arial"/>
                <a:ea typeface="+mn-ea"/>
                <a:cs typeface="+mn-cs"/>
              </a:rPr>
              <a:t>of  Tax Types</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p:cNvSpPr txBox="1"/>
          <p:nvPr/>
        </p:nvSpPr>
        <p:spPr>
          <a:xfrm>
            <a:off x="309997" y="5919743"/>
            <a:ext cx="1789272" cy="415498"/>
          </a:xfrm>
          <a:prstGeom prst="rect">
            <a:avLst/>
          </a:prstGeom>
          <a:noFill/>
        </p:spPr>
        <p:txBody>
          <a:bodyPr wrap="none" rtlCol="0">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0000"/>
                </a:solidFill>
                <a:effectLst/>
                <a:uLnTx/>
                <a:uFillTx/>
                <a:latin typeface="Arial"/>
                <a:ea typeface="+mn-ea"/>
                <a:cs typeface="+mn-cs"/>
              </a:rPr>
              <a:t>Reporting omitted for Clarity</a:t>
            </a:r>
            <a:br>
              <a:rPr kumimoji="0" lang="en-AU" sz="700" b="0" i="0" u="none" strike="noStrike" kern="1200" cap="none" spc="0" normalizeH="0" baseline="0" noProof="0" dirty="0">
                <a:ln>
                  <a:noFill/>
                </a:ln>
                <a:solidFill>
                  <a:srgbClr val="000000"/>
                </a:solidFill>
                <a:effectLst/>
                <a:uLnTx/>
                <a:uFillTx/>
                <a:latin typeface="Arial"/>
                <a:ea typeface="+mn-ea"/>
                <a:cs typeface="+mn-cs"/>
              </a:rPr>
            </a:br>
            <a:r>
              <a:rPr kumimoji="0" lang="en-AU" sz="700" b="0" i="0" u="none" strike="noStrike" kern="1200" cap="none" spc="0" normalizeH="0" baseline="0" noProof="0" dirty="0">
                <a:ln>
                  <a:noFill/>
                </a:ln>
                <a:solidFill>
                  <a:srgbClr val="000000"/>
                </a:solidFill>
                <a:effectLst/>
                <a:uLnTx/>
                <a:uFillTx/>
                <a:latin typeface="Arial"/>
                <a:ea typeface="+mn-ea"/>
                <a:cs typeface="+mn-cs"/>
              </a:rPr>
              <a:t>Collection does not include Enforcement</a:t>
            </a:r>
          </a:p>
          <a:p>
            <a:pPr marL="0" marR="0" lvl="0" indent="0" algn="l" defTabSz="1088776"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rgbClr val="000000"/>
                </a:solidFill>
                <a:effectLst/>
                <a:uLnTx/>
                <a:uFillTx/>
                <a:latin typeface="Arial"/>
                <a:ea typeface="+mn-ea"/>
                <a:cs typeface="+mn-cs"/>
              </a:rPr>
              <a:t>(source SAP Consulting)</a:t>
            </a:r>
            <a:endParaRPr kumimoji="0" lang="en-GB" sz="7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latin typeface="BentonSans Bold" panose="02000803000000020004" pitchFamily="2" charset="0"/>
              </a:rPr>
              <a:t>Implementation synergies </a:t>
            </a:r>
          </a:p>
        </p:txBody>
      </p:sp>
    </p:spTree>
    <p:extLst>
      <p:ext uri="{BB962C8B-B14F-4D97-AF65-F5344CB8AC3E}">
        <p14:creationId xmlns:p14="http://schemas.microsoft.com/office/powerpoint/2010/main" val="325873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err="1">
                <a:latin typeface="BentonSans Bold" panose="02000803000000020004" pitchFamily="2" charset="0"/>
              </a:rPr>
              <a:t>Phased</a:t>
            </a:r>
            <a:r>
              <a:rPr lang="es-ES" dirty="0">
                <a:latin typeface="BentonSans Bold" panose="02000803000000020004" pitchFamily="2" charset="0"/>
              </a:rPr>
              <a:t> </a:t>
            </a:r>
            <a:r>
              <a:rPr lang="es-ES" dirty="0" err="1">
                <a:latin typeface="BentonSans Bold" panose="02000803000000020004" pitchFamily="2" charset="0"/>
              </a:rPr>
              <a:t>approach</a:t>
            </a:r>
            <a:r>
              <a:rPr lang="es-ES" dirty="0">
                <a:latin typeface="BentonSans Bold" panose="02000803000000020004" pitchFamily="2" charset="0"/>
              </a:rPr>
              <a:t> </a:t>
            </a:r>
          </a:p>
        </p:txBody>
      </p:sp>
      <p:sp>
        <p:nvSpPr>
          <p:cNvPr id="4" name="Text Placeholder 3"/>
          <p:cNvSpPr txBox="1">
            <a:spLocks noGrp="1"/>
          </p:cNvSpPr>
          <p:nvPr>
            <p:ph type="body" sz="quarter" idx="10"/>
          </p:nvPr>
        </p:nvSpPr>
        <p:spPr>
          <a:xfrm>
            <a:off x="481334" y="1372350"/>
            <a:ext cx="11231809" cy="4416594"/>
          </a:xfrm>
          <a:prstGeom prst="rect">
            <a:avLst/>
          </a:prstGeom>
          <a:noFill/>
        </p:spPr>
        <p:txBody>
          <a:bodyPr wrap="square" lIns="0" tIns="0" rIns="0" bIns="0" rtlCol="0">
            <a:spAutoFit/>
          </a:bodyPr>
          <a:lstStyle/>
          <a:p>
            <a:pPr marL="342900" indent="-342900" fontAlgn="base">
              <a:spcBef>
                <a:spcPct val="50000"/>
              </a:spcBef>
              <a:spcAft>
                <a:spcPct val="0"/>
              </a:spcAft>
              <a:buClr>
                <a:srgbClr val="F0AB00"/>
              </a:buClr>
              <a:buFont typeface="Arial" panose="020B0604020202020204" pitchFamily="34" charset="0"/>
              <a:buChar char="•"/>
            </a:pPr>
            <a:r>
              <a:rPr lang="en-GB" b="1" dirty="0">
                <a:latin typeface="BentonSans Book Italic" panose="02000503000000020004" pitchFamily="2" charset="0"/>
              </a:rPr>
              <a:t>Phased approach implementation </a:t>
            </a:r>
            <a:r>
              <a:rPr lang="en-GB" dirty="0">
                <a:latin typeface="BentonSans Book" panose="02000503000000020004" pitchFamily="2" charset="0"/>
              </a:rPr>
              <a:t>with cross tax type functionalities besides, the core tax type requirements.</a:t>
            </a:r>
          </a:p>
          <a:p>
            <a:pPr marL="342900" indent="-342900" fontAlgn="base">
              <a:spcBef>
                <a:spcPct val="50000"/>
              </a:spcBef>
              <a:spcAft>
                <a:spcPct val="0"/>
              </a:spcAft>
              <a:buClr>
                <a:srgbClr val="F0AB00"/>
              </a:buClr>
              <a:buFont typeface="Arial" panose="020B0604020202020204" pitchFamily="34" charset="0"/>
              <a:buChar char="•"/>
            </a:pPr>
            <a:r>
              <a:rPr lang="en-GB" b="1" dirty="0">
                <a:latin typeface="BentonSans Book Italic" panose="02000503000000020004" pitchFamily="2" charset="0"/>
              </a:rPr>
              <a:t>Project priority targets definition</a:t>
            </a:r>
            <a:r>
              <a:rPr lang="en-GB" dirty="0">
                <a:latin typeface="BentonSans Book" panose="02000503000000020004" pitchFamily="2" charset="0"/>
              </a:rPr>
              <a:t>, allowing quick wins over taxpayers segments, e.g. by industry, corporate vs individuals, …  </a:t>
            </a:r>
          </a:p>
          <a:p>
            <a:pPr marL="342900" indent="-342900" fontAlgn="base">
              <a:spcBef>
                <a:spcPct val="50000"/>
              </a:spcBef>
              <a:spcAft>
                <a:spcPct val="0"/>
              </a:spcAft>
              <a:buClr>
                <a:srgbClr val="F0AB00"/>
              </a:buClr>
              <a:buFont typeface="Arial" panose="020B0604020202020204" pitchFamily="34" charset="0"/>
              <a:buChar char="•"/>
            </a:pPr>
            <a:r>
              <a:rPr lang="en-GB" dirty="0">
                <a:latin typeface="BentonSans Book" panose="02000503000000020004" pitchFamily="2" charset="0"/>
              </a:rPr>
              <a:t>Core </a:t>
            </a:r>
            <a:r>
              <a:rPr lang="en-GB" b="1" dirty="0">
                <a:latin typeface="BentonSans Book Italic" panose="02000503000000020004" pitchFamily="2" charset="0"/>
              </a:rPr>
              <a:t>functions full integrated in the core solution </a:t>
            </a:r>
            <a:r>
              <a:rPr lang="en-GB" dirty="0">
                <a:latin typeface="BentonSans Book" panose="02000503000000020004" pitchFamily="2" charset="0"/>
              </a:rPr>
              <a:t>(Registration, Returns with assessments as well full integration within backend components as Financials and Budgetary). Additional functions defined according to Customer needs. </a:t>
            </a:r>
          </a:p>
          <a:p>
            <a:pPr marL="342900" indent="-342900" fontAlgn="base">
              <a:spcBef>
                <a:spcPct val="50000"/>
              </a:spcBef>
              <a:spcAft>
                <a:spcPct val="0"/>
              </a:spcAft>
              <a:buClr>
                <a:srgbClr val="F0AB00"/>
              </a:buClr>
              <a:buFont typeface="Arial" panose="020B0604020202020204" pitchFamily="34" charset="0"/>
              <a:buChar char="•"/>
            </a:pPr>
            <a:r>
              <a:rPr lang="en-GB" dirty="0">
                <a:latin typeface="BentonSans Book" panose="02000503000000020004" pitchFamily="2" charset="0"/>
              </a:rPr>
              <a:t>Typically phased approach based on:</a:t>
            </a:r>
          </a:p>
          <a:p>
            <a:pPr marL="522864" lvl="1" indent="-342900" fontAlgn="base">
              <a:spcBef>
                <a:spcPct val="50000"/>
              </a:spcBef>
              <a:spcAft>
                <a:spcPct val="0"/>
              </a:spcAft>
              <a:buClr>
                <a:srgbClr val="F0AB00"/>
              </a:buClr>
              <a:buFont typeface="Arial" panose="020B0604020202020204" pitchFamily="34" charset="0"/>
              <a:buChar char="•"/>
            </a:pPr>
            <a:r>
              <a:rPr lang="en-GB" dirty="0">
                <a:latin typeface="BentonSans Book" panose="02000503000000020004" pitchFamily="2" charset="0"/>
              </a:rPr>
              <a:t>Individual tax types followed by Corporate or vice versa, or according to the legacy systems maturity. </a:t>
            </a:r>
          </a:p>
          <a:p>
            <a:pPr marL="342900" indent="-342900" fontAlgn="base">
              <a:spcBef>
                <a:spcPct val="50000"/>
              </a:spcBef>
              <a:spcAft>
                <a:spcPct val="0"/>
              </a:spcAft>
              <a:buClr>
                <a:srgbClr val="F0AB00"/>
              </a:buClr>
              <a:buFont typeface="Arial" panose="020B0604020202020204" pitchFamily="34" charset="0"/>
              <a:buChar char="•"/>
            </a:pPr>
            <a:r>
              <a:rPr lang="en-GB" b="1" dirty="0">
                <a:latin typeface="BentonSans Book Italic" panose="02000503000000020004" pitchFamily="2" charset="0"/>
              </a:rPr>
              <a:t>Incorporation of further tax types will benefit </a:t>
            </a:r>
            <a:r>
              <a:rPr lang="en-GB" dirty="0">
                <a:latin typeface="BentonSans Book" panose="02000503000000020004" pitchFamily="2" charset="0"/>
              </a:rPr>
              <a:t>the achievements in terms of taxpayers accounts management as well on the synergies and speed on implementation, allowing the template deployment approach. </a:t>
            </a:r>
            <a:endParaRPr lang="en-US" sz="1800" kern="0" dirty="0">
              <a:latin typeface="BentonSans Book" panose="02000503000000020004"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2719200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Picture 3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 y="-1844"/>
            <a:ext cx="12192001" cy="6859845"/>
          </a:xfrm>
          <a:prstGeom prst="rect">
            <a:avLst/>
          </a:prstGeom>
        </p:spPr>
      </p:pic>
      <p:pic>
        <p:nvPicPr>
          <p:cNvPr id="160775" name="Picture 2"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9169" y="1293295"/>
            <a:ext cx="12192353" cy="560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11"/>
          <p:cNvGrpSpPr>
            <a:grpSpLocks/>
          </p:cNvGrpSpPr>
          <p:nvPr/>
        </p:nvGrpSpPr>
        <p:grpSpPr bwMode="auto">
          <a:xfrm rot="4505174">
            <a:off x="6549965" y="5140120"/>
            <a:ext cx="291017" cy="266502"/>
            <a:chOff x="4678361" y="1274769"/>
            <a:chExt cx="4795838" cy="4159135"/>
          </a:xfrm>
          <a:effectLst>
            <a:outerShdw blurRad="76200" dir="18900000" sy="23000" kx="-1200000" algn="bl">
              <a:srgbClr val="000000">
                <a:alpha val="15000"/>
              </a:srgbClr>
            </a:outerShdw>
          </a:effectLst>
        </p:grpSpPr>
        <p:pic>
          <p:nvPicPr>
            <p:cNvPr id="24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5" name="Gruppe 69"/>
            <p:cNvGrpSpPr>
              <a:grpSpLocks/>
            </p:cNvGrpSpPr>
            <p:nvPr/>
          </p:nvGrpSpPr>
          <p:grpSpPr bwMode="auto">
            <a:xfrm>
              <a:off x="4678361" y="1274769"/>
              <a:ext cx="4135439" cy="4115049"/>
              <a:chOff x="6985496" y="4742888"/>
              <a:chExt cx="1340936" cy="1335810"/>
            </a:xfrm>
          </p:grpSpPr>
          <p:sp>
            <p:nvSpPr>
              <p:cNvPr id="24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5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5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6" name="Group 111"/>
          <p:cNvGrpSpPr>
            <a:grpSpLocks/>
          </p:cNvGrpSpPr>
          <p:nvPr/>
        </p:nvGrpSpPr>
        <p:grpSpPr bwMode="auto">
          <a:xfrm rot="4505174">
            <a:off x="10833729" y="5070917"/>
            <a:ext cx="291017" cy="266502"/>
            <a:chOff x="4678361" y="1274769"/>
            <a:chExt cx="4795838" cy="4159135"/>
          </a:xfrm>
          <a:effectLst>
            <a:outerShdw blurRad="76200" dir="18900000" sy="23000" kx="-1200000" algn="bl">
              <a:srgbClr val="000000">
                <a:alpha val="15000"/>
              </a:srgbClr>
            </a:outerShdw>
          </a:effectLst>
        </p:grpSpPr>
        <p:pic>
          <p:nvPicPr>
            <p:cNvPr id="24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7" name="Gruppe 69"/>
            <p:cNvGrpSpPr>
              <a:grpSpLocks/>
            </p:cNvGrpSpPr>
            <p:nvPr/>
          </p:nvGrpSpPr>
          <p:grpSpPr bwMode="auto">
            <a:xfrm>
              <a:off x="4678361" y="1274769"/>
              <a:ext cx="4135439" cy="4115049"/>
              <a:chOff x="6985496" y="4742888"/>
              <a:chExt cx="1340936" cy="1335810"/>
            </a:xfrm>
          </p:grpSpPr>
          <p:sp>
            <p:nvSpPr>
              <p:cNvPr id="24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4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4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8" name="Group 111"/>
          <p:cNvGrpSpPr>
            <a:grpSpLocks/>
          </p:cNvGrpSpPr>
          <p:nvPr/>
        </p:nvGrpSpPr>
        <p:grpSpPr bwMode="auto">
          <a:xfrm rot="4505174">
            <a:off x="10636178" y="5377386"/>
            <a:ext cx="291017" cy="266502"/>
            <a:chOff x="4678361" y="1274769"/>
            <a:chExt cx="4795838" cy="4159135"/>
          </a:xfrm>
          <a:effectLst>
            <a:outerShdw blurRad="76200" dir="18900000" sy="23000" kx="-1200000" algn="bl">
              <a:srgbClr val="000000">
                <a:alpha val="15000"/>
              </a:srgbClr>
            </a:outerShdw>
          </a:effectLst>
        </p:grpSpPr>
        <p:pic>
          <p:nvPicPr>
            <p:cNvPr id="23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9" name="Gruppe 69"/>
            <p:cNvGrpSpPr>
              <a:grpSpLocks/>
            </p:cNvGrpSpPr>
            <p:nvPr/>
          </p:nvGrpSpPr>
          <p:grpSpPr bwMode="auto">
            <a:xfrm>
              <a:off x="4678361" y="1274769"/>
              <a:ext cx="4135439" cy="4115049"/>
              <a:chOff x="6985496" y="4742888"/>
              <a:chExt cx="1340936" cy="1335810"/>
            </a:xfrm>
          </p:grpSpPr>
          <p:sp>
            <p:nvSpPr>
              <p:cNvPr id="23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4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4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10" name="Group 111"/>
          <p:cNvGrpSpPr>
            <a:grpSpLocks/>
          </p:cNvGrpSpPr>
          <p:nvPr/>
        </p:nvGrpSpPr>
        <p:grpSpPr bwMode="auto">
          <a:xfrm rot="4505174">
            <a:off x="11397455" y="5594881"/>
            <a:ext cx="291017" cy="266502"/>
            <a:chOff x="4678361" y="1274769"/>
            <a:chExt cx="4795838" cy="4159135"/>
          </a:xfrm>
          <a:effectLst>
            <a:outerShdw blurRad="76200" dir="18900000" sy="23000" kx="-1200000" algn="bl">
              <a:srgbClr val="000000">
                <a:alpha val="15000"/>
              </a:srgbClr>
            </a:outerShdw>
          </a:effectLst>
        </p:grpSpPr>
        <p:pic>
          <p:nvPicPr>
            <p:cNvPr id="23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11" name="Gruppe 69"/>
            <p:cNvGrpSpPr>
              <a:grpSpLocks/>
            </p:cNvGrpSpPr>
            <p:nvPr/>
          </p:nvGrpSpPr>
          <p:grpSpPr bwMode="auto">
            <a:xfrm>
              <a:off x="4678361" y="1274769"/>
              <a:ext cx="4135439" cy="4115049"/>
              <a:chOff x="6985496" y="4742888"/>
              <a:chExt cx="1340936" cy="1335810"/>
            </a:xfrm>
          </p:grpSpPr>
          <p:sp>
            <p:nvSpPr>
              <p:cNvPr id="23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3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3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12" name="Group 111"/>
          <p:cNvGrpSpPr>
            <a:grpSpLocks/>
          </p:cNvGrpSpPr>
          <p:nvPr/>
        </p:nvGrpSpPr>
        <p:grpSpPr bwMode="auto">
          <a:xfrm rot="4505174">
            <a:off x="2390970" y="3904356"/>
            <a:ext cx="291017" cy="266502"/>
            <a:chOff x="4678361" y="1274769"/>
            <a:chExt cx="4795838" cy="4159135"/>
          </a:xfrm>
          <a:effectLst>
            <a:outerShdw blurRad="76200" dir="18900000" sy="23000" kx="-1200000" algn="bl">
              <a:srgbClr val="000000">
                <a:alpha val="15000"/>
              </a:srgbClr>
            </a:outerShdw>
          </a:effectLst>
        </p:grpSpPr>
        <p:pic>
          <p:nvPicPr>
            <p:cNvPr id="22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13" name="Gruppe 69"/>
            <p:cNvGrpSpPr>
              <a:grpSpLocks/>
            </p:cNvGrpSpPr>
            <p:nvPr/>
          </p:nvGrpSpPr>
          <p:grpSpPr bwMode="auto">
            <a:xfrm>
              <a:off x="4678361" y="1274769"/>
              <a:ext cx="4135439" cy="4115049"/>
              <a:chOff x="6985496" y="4742888"/>
              <a:chExt cx="1340936" cy="1335810"/>
            </a:xfrm>
          </p:grpSpPr>
          <p:sp>
            <p:nvSpPr>
              <p:cNvPr id="22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3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3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14" name="Group 111"/>
          <p:cNvGrpSpPr>
            <a:grpSpLocks/>
          </p:cNvGrpSpPr>
          <p:nvPr/>
        </p:nvGrpSpPr>
        <p:grpSpPr bwMode="auto">
          <a:xfrm rot="4505174">
            <a:off x="3503501" y="3963673"/>
            <a:ext cx="291017" cy="266502"/>
            <a:chOff x="4678361" y="1274769"/>
            <a:chExt cx="4795838" cy="4159135"/>
          </a:xfrm>
          <a:effectLst>
            <a:outerShdw blurRad="76200" dir="18900000" sy="23000" kx="-1200000" algn="bl">
              <a:srgbClr val="000000">
                <a:alpha val="15000"/>
              </a:srgbClr>
            </a:outerShdw>
          </a:effectLst>
        </p:grpSpPr>
        <p:pic>
          <p:nvPicPr>
            <p:cNvPr id="22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15" name="Gruppe 69"/>
            <p:cNvGrpSpPr>
              <a:grpSpLocks/>
            </p:cNvGrpSpPr>
            <p:nvPr/>
          </p:nvGrpSpPr>
          <p:grpSpPr bwMode="auto">
            <a:xfrm>
              <a:off x="4678361" y="1274769"/>
              <a:ext cx="4135439" cy="4115049"/>
              <a:chOff x="6985496" y="4742888"/>
              <a:chExt cx="1340936" cy="1335810"/>
            </a:xfrm>
          </p:grpSpPr>
          <p:sp>
            <p:nvSpPr>
              <p:cNvPr id="22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2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2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16" name="Group 111"/>
          <p:cNvGrpSpPr>
            <a:grpSpLocks/>
          </p:cNvGrpSpPr>
          <p:nvPr/>
        </p:nvGrpSpPr>
        <p:grpSpPr bwMode="auto">
          <a:xfrm rot="4505174">
            <a:off x="3316347" y="2955290"/>
            <a:ext cx="291017" cy="266502"/>
            <a:chOff x="4678361" y="1274769"/>
            <a:chExt cx="4795838" cy="4159135"/>
          </a:xfrm>
          <a:effectLst>
            <a:outerShdw blurRad="76200" dir="18900000" sy="23000" kx="-1200000" algn="bl">
              <a:srgbClr val="000000">
                <a:alpha val="15000"/>
              </a:srgbClr>
            </a:outerShdw>
          </a:effectLst>
        </p:grpSpPr>
        <p:pic>
          <p:nvPicPr>
            <p:cNvPr id="21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17" name="Gruppe 69"/>
            <p:cNvGrpSpPr>
              <a:grpSpLocks/>
            </p:cNvGrpSpPr>
            <p:nvPr/>
          </p:nvGrpSpPr>
          <p:grpSpPr bwMode="auto">
            <a:xfrm>
              <a:off x="4678361" y="1274769"/>
              <a:ext cx="4135439" cy="4115049"/>
              <a:chOff x="6985496" y="4742888"/>
              <a:chExt cx="1340936" cy="1335810"/>
            </a:xfrm>
          </p:grpSpPr>
          <p:sp>
            <p:nvSpPr>
              <p:cNvPr id="21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2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2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18" name="Group 111"/>
          <p:cNvGrpSpPr>
            <a:grpSpLocks/>
          </p:cNvGrpSpPr>
          <p:nvPr/>
        </p:nvGrpSpPr>
        <p:grpSpPr bwMode="auto">
          <a:xfrm rot="4505174">
            <a:off x="2817267" y="3489139"/>
            <a:ext cx="291017" cy="266502"/>
            <a:chOff x="4678361" y="1274769"/>
            <a:chExt cx="4795838" cy="4159135"/>
          </a:xfrm>
          <a:effectLst>
            <a:outerShdw blurRad="76200" dir="18900000" sy="23000" kx="-1200000" algn="bl">
              <a:srgbClr val="000000">
                <a:alpha val="15000"/>
              </a:srgbClr>
            </a:outerShdw>
          </a:effectLst>
        </p:grpSpPr>
        <p:pic>
          <p:nvPicPr>
            <p:cNvPr id="21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19" name="Gruppe 69"/>
            <p:cNvGrpSpPr>
              <a:grpSpLocks/>
            </p:cNvGrpSpPr>
            <p:nvPr/>
          </p:nvGrpSpPr>
          <p:grpSpPr bwMode="auto">
            <a:xfrm>
              <a:off x="4678361" y="1274769"/>
              <a:ext cx="4135439" cy="4115049"/>
              <a:chOff x="6985496" y="4742888"/>
              <a:chExt cx="1340936" cy="1335810"/>
            </a:xfrm>
          </p:grpSpPr>
          <p:sp>
            <p:nvSpPr>
              <p:cNvPr id="21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1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1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0" name="Group 111"/>
          <p:cNvGrpSpPr>
            <a:grpSpLocks/>
          </p:cNvGrpSpPr>
          <p:nvPr/>
        </p:nvGrpSpPr>
        <p:grpSpPr bwMode="auto">
          <a:xfrm rot="4505174">
            <a:off x="3212371" y="4254720"/>
            <a:ext cx="291017" cy="266502"/>
            <a:chOff x="4678361" y="1274769"/>
            <a:chExt cx="4795838" cy="4159135"/>
          </a:xfrm>
          <a:effectLst>
            <a:outerShdw blurRad="76200" dir="18900000" sy="23000" kx="-1200000" algn="bl">
              <a:srgbClr val="000000">
                <a:alpha val="15000"/>
              </a:srgbClr>
            </a:outerShdw>
          </a:effectLst>
        </p:grpSpPr>
        <p:pic>
          <p:nvPicPr>
            <p:cNvPr id="20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1" name="Gruppe 69"/>
            <p:cNvGrpSpPr>
              <a:grpSpLocks/>
            </p:cNvGrpSpPr>
            <p:nvPr/>
          </p:nvGrpSpPr>
          <p:grpSpPr bwMode="auto">
            <a:xfrm>
              <a:off x="4678361" y="1274769"/>
              <a:ext cx="4135439" cy="4115049"/>
              <a:chOff x="6985496" y="4742888"/>
              <a:chExt cx="1340936" cy="1335810"/>
            </a:xfrm>
          </p:grpSpPr>
          <p:sp>
            <p:nvSpPr>
              <p:cNvPr id="20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1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1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2" name="Group 111"/>
          <p:cNvGrpSpPr>
            <a:grpSpLocks/>
          </p:cNvGrpSpPr>
          <p:nvPr/>
        </p:nvGrpSpPr>
        <p:grpSpPr bwMode="auto">
          <a:xfrm rot="4505174">
            <a:off x="6695529" y="4794108"/>
            <a:ext cx="291017" cy="266502"/>
            <a:chOff x="4678361" y="1274769"/>
            <a:chExt cx="4795838" cy="4159135"/>
          </a:xfrm>
          <a:effectLst>
            <a:outerShdw blurRad="76200" dir="18900000" sy="23000" kx="-1200000" algn="bl">
              <a:srgbClr val="000000">
                <a:alpha val="15000"/>
              </a:srgbClr>
            </a:outerShdw>
          </a:effectLst>
        </p:grpSpPr>
        <p:pic>
          <p:nvPicPr>
            <p:cNvPr id="20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3" name="Gruppe 69"/>
            <p:cNvGrpSpPr>
              <a:grpSpLocks/>
            </p:cNvGrpSpPr>
            <p:nvPr/>
          </p:nvGrpSpPr>
          <p:grpSpPr bwMode="auto">
            <a:xfrm>
              <a:off x="4678361" y="1274769"/>
              <a:ext cx="4135439" cy="4115049"/>
              <a:chOff x="6985496" y="4742888"/>
              <a:chExt cx="1340936" cy="1335810"/>
            </a:xfrm>
          </p:grpSpPr>
          <p:sp>
            <p:nvSpPr>
              <p:cNvPr id="20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0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0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4" name="Group 111"/>
          <p:cNvGrpSpPr>
            <a:grpSpLocks/>
          </p:cNvGrpSpPr>
          <p:nvPr/>
        </p:nvGrpSpPr>
        <p:grpSpPr bwMode="auto">
          <a:xfrm rot="4505174">
            <a:off x="7496136" y="4902853"/>
            <a:ext cx="291017" cy="266502"/>
            <a:chOff x="4678361" y="1274769"/>
            <a:chExt cx="4795838" cy="4159135"/>
          </a:xfrm>
          <a:effectLst>
            <a:outerShdw blurRad="76200" dir="18900000" sy="23000" kx="-1200000" algn="bl">
              <a:srgbClr val="000000">
                <a:alpha val="15000"/>
              </a:srgbClr>
            </a:outerShdw>
          </a:effectLst>
        </p:grpSpPr>
        <p:pic>
          <p:nvPicPr>
            <p:cNvPr id="19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5" name="Gruppe 69"/>
            <p:cNvGrpSpPr>
              <a:grpSpLocks/>
            </p:cNvGrpSpPr>
            <p:nvPr/>
          </p:nvGrpSpPr>
          <p:grpSpPr bwMode="auto">
            <a:xfrm>
              <a:off x="4678361" y="1274769"/>
              <a:ext cx="4135439" cy="4115049"/>
              <a:chOff x="6985496" y="4742888"/>
              <a:chExt cx="1340936" cy="1335810"/>
            </a:xfrm>
          </p:grpSpPr>
          <p:sp>
            <p:nvSpPr>
              <p:cNvPr id="19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0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0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6" name="Group 111"/>
          <p:cNvGrpSpPr>
            <a:grpSpLocks/>
          </p:cNvGrpSpPr>
          <p:nvPr/>
        </p:nvGrpSpPr>
        <p:grpSpPr bwMode="auto">
          <a:xfrm rot="4505174">
            <a:off x="6082078" y="3696748"/>
            <a:ext cx="291017" cy="266502"/>
            <a:chOff x="4678361" y="1274769"/>
            <a:chExt cx="4795838" cy="4159135"/>
          </a:xfrm>
          <a:effectLst>
            <a:outerShdw blurRad="76200" dir="18900000" sy="23000" kx="-1200000" algn="bl">
              <a:srgbClr val="000000">
                <a:alpha val="15000"/>
              </a:srgbClr>
            </a:outerShdw>
          </a:effectLst>
        </p:grpSpPr>
        <p:pic>
          <p:nvPicPr>
            <p:cNvPr id="19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7" name="Gruppe 69"/>
            <p:cNvGrpSpPr>
              <a:grpSpLocks/>
            </p:cNvGrpSpPr>
            <p:nvPr/>
          </p:nvGrpSpPr>
          <p:grpSpPr bwMode="auto">
            <a:xfrm>
              <a:off x="4678361" y="1274769"/>
              <a:ext cx="4135439" cy="4115049"/>
              <a:chOff x="6985496" y="4742888"/>
              <a:chExt cx="1340936" cy="1335810"/>
            </a:xfrm>
          </p:grpSpPr>
          <p:sp>
            <p:nvSpPr>
              <p:cNvPr id="19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9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9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8" name="Group 111"/>
          <p:cNvGrpSpPr>
            <a:grpSpLocks/>
          </p:cNvGrpSpPr>
          <p:nvPr/>
        </p:nvGrpSpPr>
        <p:grpSpPr bwMode="auto">
          <a:xfrm rot="4505174">
            <a:off x="6279630" y="2866316"/>
            <a:ext cx="291017" cy="266502"/>
            <a:chOff x="4678361" y="1274769"/>
            <a:chExt cx="4795838" cy="4159135"/>
          </a:xfrm>
          <a:effectLst>
            <a:outerShdw blurRad="76200" dir="18900000" sy="23000" kx="-1200000" algn="bl">
              <a:srgbClr val="000000">
                <a:alpha val="15000"/>
              </a:srgbClr>
            </a:outerShdw>
          </a:effectLst>
        </p:grpSpPr>
        <p:pic>
          <p:nvPicPr>
            <p:cNvPr id="18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9" name="Gruppe 69"/>
            <p:cNvGrpSpPr>
              <a:grpSpLocks/>
            </p:cNvGrpSpPr>
            <p:nvPr/>
          </p:nvGrpSpPr>
          <p:grpSpPr bwMode="auto">
            <a:xfrm>
              <a:off x="4678361" y="1274769"/>
              <a:ext cx="4135439" cy="4115049"/>
              <a:chOff x="6985496" y="4742888"/>
              <a:chExt cx="1340936" cy="1335810"/>
            </a:xfrm>
          </p:grpSpPr>
          <p:sp>
            <p:nvSpPr>
              <p:cNvPr id="18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9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9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30" name="Group 111"/>
          <p:cNvGrpSpPr>
            <a:grpSpLocks/>
          </p:cNvGrpSpPr>
          <p:nvPr/>
        </p:nvGrpSpPr>
        <p:grpSpPr bwMode="auto">
          <a:xfrm rot="4505174">
            <a:off x="5676575" y="2648823"/>
            <a:ext cx="291017" cy="266502"/>
            <a:chOff x="4678361" y="1274769"/>
            <a:chExt cx="4795838" cy="4159135"/>
          </a:xfrm>
          <a:effectLst>
            <a:outerShdw blurRad="76200" dir="18900000" sy="23000" kx="-1200000" algn="bl">
              <a:srgbClr val="000000">
                <a:alpha val="15000"/>
              </a:srgbClr>
            </a:outerShdw>
          </a:effectLst>
        </p:grpSpPr>
        <p:pic>
          <p:nvPicPr>
            <p:cNvPr id="18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31" name="Gruppe 69"/>
            <p:cNvGrpSpPr>
              <a:grpSpLocks/>
            </p:cNvGrpSpPr>
            <p:nvPr/>
          </p:nvGrpSpPr>
          <p:grpSpPr bwMode="auto">
            <a:xfrm>
              <a:off x="4678361" y="1274769"/>
              <a:ext cx="4135439" cy="4115049"/>
              <a:chOff x="6985496" y="4742888"/>
              <a:chExt cx="1340936" cy="1335810"/>
            </a:xfrm>
          </p:grpSpPr>
          <p:sp>
            <p:nvSpPr>
              <p:cNvPr id="18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8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8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28" name="Group 111"/>
          <p:cNvGrpSpPr>
            <a:grpSpLocks/>
          </p:cNvGrpSpPr>
          <p:nvPr/>
        </p:nvGrpSpPr>
        <p:grpSpPr bwMode="auto">
          <a:xfrm rot="4505174">
            <a:off x="5551806" y="3083810"/>
            <a:ext cx="291017" cy="266502"/>
            <a:chOff x="4678361" y="1274769"/>
            <a:chExt cx="4795838" cy="4159135"/>
          </a:xfrm>
          <a:effectLst>
            <a:outerShdw blurRad="76200" dir="18900000" sy="23000" kx="-1200000" algn="bl">
              <a:srgbClr val="000000">
                <a:alpha val="15000"/>
              </a:srgbClr>
            </a:outerShdw>
          </a:effectLst>
        </p:grpSpPr>
        <p:pic>
          <p:nvPicPr>
            <p:cNvPr id="17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33" name="Gruppe 69"/>
            <p:cNvGrpSpPr>
              <a:grpSpLocks/>
            </p:cNvGrpSpPr>
            <p:nvPr/>
          </p:nvGrpSpPr>
          <p:grpSpPr bwMode="auto">
            <a:xfrm>
              <a:off x="4678361" y="1274769"/>
              <a:ext cx="4135439" cy="4115049"/>
              <a:chOff x="6985496" y="4742888"/>
              <a:chExt cx="1340936" cy="1335810"/>
            </a:xfrm>
          </p:grpSpPr>
          <p:sp>
            <p:nvSpPr>
              <p:cNvPr id="17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8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8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38" name="Group 111"/>
          <p:cNvGrpSpPr>
            <a:grpSpLocks/>
          </p:cNvGrpSpPr>
          <p:nvPr/>
        </p:nvGrpSpPr>
        <p:grpSpPr bwMode="auto">
          <a:xfrm rot="4505174">
            <a:off x="6082077" y="2895974"/>
            <a:ext cx="291017" cy="266502"/>
            <a:chOff x="4678361" y="1274769"/>
            <a:chExt cx="4795838" cy="4159135"/>
          </a:xfrm>
          <a:effectLst>
            <a:outerShdw blurRad="76200" dir="18900000" sy="23000" kx="-1200000" algn="bl">
              <a:srgbClr val="000000">
                <a:alpha val="15000"/>
              </a:srgbClr>
            </a:outerShdw>
          </a:effectLst>
        </p:grpSpPr>
        <p:pic>
          <p:nvPicPr>
            <p:cNvPr id="17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43" name="Gruppe 69"/>
            <p:cNvGrpSpPr>
              <a:grpSpLocks/>
            </p:cNvGrpSpPr>
            <p:nvPr/>
          </p:nvGrpSpPr>
          <p:grpSpPr bwMode="auto">
            <a:xfrm>
              <a:off x="4678361" y="1274769"/>
              <a:ext cx="4135439" cy="4115049"/>
              <a:chOff x="6985496" y="4742888"/>
              <a:chExt cx="1340936" cy="1335810"/>
            </a:xfrm>
          </p:grpSpPr>
          <p:sp>
            <p:nvSpPr>
              <p:cNvPr id="17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7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7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48" name="Group 111"/>
          <p:cNvGrpSpPr>
            <a:grpSpLocks/>
          </p:cNvGrpSpPr>
          <p:nvPr/>
        </p:nvGrpSpPr>
        <p:grpSpPr bwMode="auto">
          <a:xfrm rot="4505174">
            <a:off x="6269231" y="3024492"/>
            <a:ext cx="291017" cy="266502"/>
            <a:chOff x="4678361" y="1274769"/>
            <a:chExt cx="4795838" cy="4159135"/>
          </a:xfrm>
          <a:effectLst>
            <a:outerShdw blurRad="76200" dir="18900000" sy="23000" kx="-1200000" algn="bl">
              <a:srgbClr val="000000">
                <a:alpha val="15000"/>
              </a:srgbClr>
            </a:outerShdw>
          </a:effectLst>
        </p:grpSpPr>
        <p:pic>
          <p:nvPicPr>
            <p:cNvPr id="16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53" name="Gruppe 69"/>
            <p:cNvGrpSpPr>
              <a:grpSpLocks/>
            </p:cNvGrpSpPr>
            <p:nvPr/>
          </p:nvGrpSpPr>
          <p:grpSpPr bwMode="auto">
            <a:xfrm>
              <a:off x="4678361" y="1274769"/>
              <a:ext cx="4135439" cy="4115049"/>
              <a:chOff x="6985496" y="4742888"/>
              <a:chExt cx="1340936" cy="1335810"/>
            </a:xfrm>
          </p:grpSpPr>
          <p:sp>
            <p:nvSpPr>
              <p:cNvPr id="16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7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7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54" name="Group 111"/>
          <p:cNvGrpSpPr>
            <a:grpSpLocks/>
          </p:cNvGrpSpPr>
          <p:nvPr/>
        </p:nvGrpSpPr>
        <p:grpSpPr bwMode="auto">
          <a:xfrm rot="4505174">
            <a:off x="6175655" y="2757569"/>
            <a:ext cx="291017" cy="266502"/>
            <a:chOff x="4678361" y="1274769"/>
            <a:chExt cx="4795838" cy="4159135"/>
          </a:xfrm>
          <a:effectLst>
            <a:outerShdw blurRad="76200" dir="18900000" sy="23000" kx="-1200000" algn="bl">
              <a:srgbClr val="000000">
                <a:alpha val="15000"/>
              </a:srgbClr>
            </a:outerShdw>
          </a:effectLst>
        </p:grpSpPr>
        <p:pic>
          <p:nvPicPr>
            <p:cNvPr id="16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55" name="Gruppe 69"/>
            <p:cNvGrpSpPr>
              <a:grpSpLocks/>
            </p:cNvGrpSpPr>
            <p:nvPr/>
          </p:nvGrpSpPr>
          <p:grpSpPr bwMode="auto">
            <a:xfrm>
              <a:off x="4678361" y="1274769"/>
              <a:ext cx="4135439" cy="4115049"/>
              <a:chOff x="6985496" y="4742888"/>
              <a:chExt cx="1340936" cy="1335810"/>
            </a:xfrm>
          </p:grpSpPr>
          <p:sp>
            <p:nvSpPr>
              <p:cNvPr id="16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6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6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64" name="Group 111"/>
          <p:cNvGrpSpPr>
            <a:grpSpLocks/>
          </p:cNvGrpSpPr>
          <p:nvPr/>
        </p:nvGrpSpPr>
        <p:grpSpPr bwMode="auto">
          <a:xfrm rot="4505174">
            <a:off x="6425195" y="3034381"/>
            <a:ext cx="291017" cy="266502"/>
            <a:chOff x="4678361" y="1274769"/>
            <a:chExt cx="4795838" cy="4159135"/>
          </a:xfrm>
          <a:effectLst>
            <a:outerShdw blurRad="76200" dir="18900000" sy="23000" kx="-1200000" algn="bl">
              <a:srgbClr val="000000">
                <a:alpha val="15000"/>
              </a:srgbClr>
            </a:outerShdw>
          </a:effectLst>
        </p:grpSpPr>
        <p:pic>
          <p:nvPicPr>
            <p:cNvPr id="15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65" name="Gruppe 69"/>
            <p:cNvGrpSpPr>
              <a:grpSpLocks/>
            </p:cNvGrpSpPr>
            <p:nvPr/>
          </p:nvGrpSpPr>
          <p:grpSpPr bwMode="auto">
            <a:xfrm>
              <a:off x="4678361" y="1274769"/>
              <a:ext cx="4135439" cy="4115049"/>
              <a:chOff x="6985496" y="4742888"/>
              <a:chExt cx="1340936" cy="1335810"/>
            </a:xfrm>
          </p:grpSpPr>
          <p:sp>
            <p:nvSpPr>
              <p:cNvPr id="15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6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6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66" name="Group 111"/>
          <p:cNvGrpSpPr>
            <a:grpSpLocks/>
          </p:cNvGrpSpPr>
          <p:nvPr/>
        </p:nvGrpSpPr>
        <p:grpSpPr bwMode="auto">
          <a:xfrm rot="4505174">
            <a:off x="5905320" y="2886087"/>
            <a:ext cx="291017" cy="266502"/>
            <a:chOff x="4678361" y="1274769"/>
            <a:chExt cx="4795838" cy="4159135"/>
          </a:xfrm>
          <a:effectLst>
            <a:outerShdw blurRad="76200" dir="18900000" sy="23000" kx="-1200000" algn="bl">
              <a:srgbClr val="000000">
                <a:alpha val="15000"/>
              </a:srgbClr>
            </a:outerShdw>
          </a:effectLst>
        </p:grpSpPr>
        <p:pic>
          <p:nvPicPr>
            <p:cNvPr id="15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67" name="Gruppe 69"/>
            <p:cNvGrpSpPr>
              <a:grpSpLocks/>
            </p:cNvGrpSpPr>
            <p:nvPr/>
          </p:nvGrpSpPr>
          <p:grpSpPr bwMode="auto">
            <a:xfrm>
              <a:off x="4678361" y="1274769"/>
              <a:ext cx="4135439" cy="4115049"/>
              <a:chOff x="6985496" y="4742888"/>
              <a:chExt cx="1340936" cy="1335810"/>
            </a:xfrm>
          </p:grpSpPr>
          <p:sp>
            <p:nvSpPr>
              <p:cNvPr id="15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5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5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68" name="Group 111"/>
          <p:cNvGrpSpPr>
            <a:grpSpLocks/>
          </p:cNvGrpSpPr>
          <p:nvPr/>
        </p:nvGrpSpPr>
        <p:grpSpPr bwMode="auto">
          <a:xfrm rot="4505174">
            <a:off x="9172257" y="3941090"/>
            <a:ext cx="285194" cy="266502"/>
            <a:chOff x="4678361" y="1274769"/>
            <a:chExt cx="4795838" cy="4159135"/>
          </a:xfrm>
          <a:effectLst>
            <a:outerShdw blurRad="76200" dir="18900000" sy="23000" kx="-1200000" algn="bl">
              <a:srgbClr val="000000">
                <a:alpha val="15000"/>
              </a:srgbClr>
            </a:outerShdw>
          </a:effectLst>
        </p:grpSpPr>
        <p:pic>
          <p:nvPicPr>
            <p:cNvPr id="14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69" name="Gruppe 69"/>
            <p:cNvGrpSpPr>
              <a:grpSpLocks/>
            </p:cNvGrpSpPr>
            <p:nvPr/>
          </p:nvGrpSpPr>
          <p:grpSpPr bwMode="auto">
            <a:xfrm>
              <a:off x="4678361" y="1274769"/>
              <a:ext cx="4135439" cy="4115049"/>
              <a:chOff x="6985496" y="4742888"/>
              <a:chExt cx="1340936" cy="1335810"/>
            </a:xfrm>
          </p:grpSpPr>
          <p:sp>
            <p:nvSpPr>
              <p:cNvPr id="14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5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5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70" name="Group 111"/>
          <p:cNvGrpSpPr>
            <a:grpSpLocks/>
          </p:cNvGrpSpPr>
          <p:nvPr/>
        </p:nvGrpSpPr>
        <p:grpSpPr bwMode="auto">
          <a:xfrm rot="4505174">
            <a:off x="2693488" y="4047170"/>
            <a:ext cx="291017" cy="266502"/>
            <a:chOff x="4678361" y="1274769"/>
            <a:chExt cx="4795838" cy="4159135"/>
          </a:xfrm>
          <a:effectLst>
            <a:outerShdw blurRad="76200" dir="18900000" sy="23000" kx="-1200000" algn="bl">
              <a:srgbClr val="000000">
                <a:alpha val="15000"/>
              </a:srgbClr>
            </a:outerShdw>
          </a:effectLst>
        </p:grpSpPr>
        <p:pic>
          <p:nvPicPr>
            <p:cNvPr id="14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71" name="Gruppe 69"/>
            <p:cNvGrpSpPr>
              <a:grpSpLocks/>
            </p:cNvGrpSpPr>
            <p:nvPr/>
          </p:nvGrpSpPr>
          <p:grpSpPr bwMode="auto">
            <a:xfrm>
              <a:off x="4678361" y="1274769"/>
              <a:ext cx="4135439" cy="4115049"/>
              <a:chOff x="6985496" y="4742888"/>
              <a:chExt cx="1340936" cy="1335810"/>
            </a:xfrm>
          </p:grpSpPr>
          <p:sp>
            <p:nvSpPr>
              <p:cNvPr id="14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4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4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72" name="Group 111"/>
          <p:cNvGrpSpPr>
            <a:grpSpLocks/>
          </p:cNvGrpSpPr>
          <p:nvPr/>
        </p:nvGrpSpPr>
        <p:grpSpPr bwMode="auto">
          <a:xfrm rot="4505174">
            <a:off x="5750394" y="2768238"/>
            <a:ext cx="291017" cy="266502"/>
            <a:chOff x="4678361" y="1274769"/>
            <a:chExt cx="4795838" cy="4159135"/>
          </a:xfrm>
          <a:effectLst>
            <a:outerShdw blurRad="76200" dir="18900000" sy="23000" kx="-1200000" algn="bl">
              <a:srgbClr val="000000">
                <a:alpha val="15000"/>
              </a:srgbClr>
            </a:outerShdw>
          </a:effectLst>
        </p:grpSpPr>
        <p:pic>
          <p:nvPicPr>
            <p:cNvPr id="137"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73" name="Gruppe 69"/>
            <p:cNvGrpSpPr>
              <a:grpSpLocks/>
            </p:cNvGrpSpPr>
            <p:nvPr/>
          </p:nvGrpSpPr>
          <p:grpSpPr bwMode="auto">
            <a:xfrm>
              <a:off x="4678361" y="1274769"/>
              <a:ext cx="4135439" cy="4115049"/>
              <a:chOff x="6985496" y="4742888"/>
              <a:chExt cx="1340936" cy="1335810"/>
            </a:xfrm>
          </p:grpSpPr>
          <p:sp>
            <p:nvSpPr>
              <p:cNvPr id="139"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40"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41"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74" name="Group 111"/>
          <p:cNvGrpSpPr>
            <a:grpSpLocks/>
          </p:cNvGrpSpPr>
          <p:nvPr/>
        </p:nvGrpSpPr>
        <p:grpSpPr bwMode="auto">
          <a:xfrm rot="4505174">
            <a:off x="5902708" y="2971039"/>
            <a:ext cx="291017" cy="266502"/>
            <a:chOff x="4678361" y="1274769"/>
            <a:chExt cx="4795838" cy="4159135"/>
          </a:xfrm>
          <a:effectLst>
            <a:outerShdw blurRad="76200" dir="18900000" sy="23000" kx="-1200000" algn="bl">
              <a:srgbClr val="000000">
                <a:alpha val="15000"/>
              </a:srgbClr>
            </a:outerShdw>
          </a:effectLst>
        </p:grpSpPr>
        <p:pic>
          <p:nvPicPr>
            <p:cNvPr id="132"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75" name="Gruppe 69"/>
            <p:cNvGrpSpPr>
              <a:grpSpLocks/>
            </p:cNvGrpSpPr>
            <p:nvPr/>
          </p:nvGrpSpPr>
          <p:grpSpPr bwMode="auto">
            <a:xfrm>
              <a:off x="4678361" y="1274769"/>
              <a:ext cx="4135439" cy="4115049"/>
              <a:chOff x="6985496" y="4742888"/>
              <a:chExt cx="1340936" cy="1335810"/>
            </a:xfrm>
          </p:grpSpPr>
          <p:sp>
            <p:nvSpPr>
              <p:cNvPr id="134"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35"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36"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76" name="Group 111"/>
          <p:cNvGrpSpPr>
            <a:grpSpLocks/>
          </p:cNvGrpSpPr>
          <p:nvPr/>
        </p:nvGrpSpPr>
        <p:grpSpPr bwMode="auto">
          <a:xfrm rot="4505174">
            <a:off x="9197860" y="4136080"/>
            <a:ext cx="291017" cy="266502"/>
            <a:chOff x="4678361" y="1274769"/>
            <a:chExt cx="4795838" cy="4159135"/>
          </a:xfrm>
          <a:effectLst>
            <a:outerShdw blurRad="76200" dir="18900000" sy="23000" kx="-1200000" algn="bl">
              <a:srgbClr val="000000">
                <a:alpha val="15000"/>
              </a:srgbClr>
            </a:outerShdw>
          </a:effectLst>
        </p:grpSpPr>
        <p:pic>
          <p:nvPicPr>
            <p:cNvPr id="120"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77" name="Gruppe 69"/>
            <p:cNvGrpSpPr>
              <a:grpSpLocks/>
            </p:cNvGrpSpPr>
            <p:nvPr/>
          </p:nvGrpSpPr>
          <p:grpSpPr bwMode="auto">
            <a:xfrm>
              <a:off x="4678361" y="1274769"/>
              <a:ext cx="4135439" cy="4115049"/>
              <a:chOff x="6985496" y="4742888"/>
              <a:chExt cx="1340936" cy="1335810"/>
            </a:xfrm>
          </p:grpSpPr>
          <p:sp>
            <p:nvSpPr>
              <p:cNvPr id="122"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23"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24"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78" name="Group 111"/>
          <p:cNvGrpSpPr>
            <a:grpSpLocks/>
          </p:cNvGrpSpPr>
          <p:nvPr/>
        </p:nvGrpSpPr>
        <p:grpSpPr bwMode="auto">
          <a:xfrm rot="4505174">
            <a:off x="5714700" y="3040963"/>
            <a:ext cx="291017" cy="266502"/>
            <a:chOff x="4678361" y="1274769"/>
            <a:chExt cx="4795838" cy="4159135"/>
          </a:xfrm>
          <a:effectLst>
            <a:outerShdw blurRad="76200" dir="18900000" sy="23000" kx="-1200000" algn="bl">
              <a:srgbClr val="000000">
                <a:alpha val="15000"/>
              </a:srgbClr>
            </a:outerShdw>
          </a:effectLst>
        </p:grpSpPr>
        <p:pic>
          <p:nvPicPr>
            <p:cNvPr id="115"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79" name="Gruppe 69"/>
            <p:cNvGrpSpPr>
              <a:grpSpLocks/>
            </p:cNvGrpSpPr>
            <p:nvPr/>
          </p:nvGrpSpPr>
          <p:grpSpPr bwMode="auto">
            <a:xfrm>
              <a:off x="4678361" y="1274769"/>
              <a:ext cx="4135439" cy="4115049"/>
              <a:chOff x="6985496" y="4742888"/>
              <a:chExt cx="1340936" cy="1335810"/>
            </a:xfrm>
          </p:grpSpPr>
          <p:sp>
            <p:nvSpPr>
              <p:cNvPr id="117"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18"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19"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80" name="Group 111"/>
          <p:cNvGrpSpPr>
            <a:grpSpLocks/>
          </p:cNvGrpSpPr>
          <p:nvPr/>
        </p:nvGrpSpPr>
        <p:grpSpPr bwMode="auto">
          <a:xfrm rot="4505174">
            <a:off x="3222138" y="3925454"/>
            <a:ext cx="291017" cy="266502"/>
            <a:chOff x="4678361" y="1274769"/>
            <a:chExt cx="4795838" cy="4159135"/>
          </a:xfrm>
          <a:effectLst>
            <a:outerShdw blurRad="76200" dir="18900000" sy="23000" kx="-1200000" algn="bl">
              <a:srgbClr val="000000">
                <a:alpha val="15000"/>
              </a:srgbClr>
            </a:outerShdw>
          </a:effectLst>
        </p:grpSpPr>
        <p:pic>
          <p:nvPicPr>
            <p:cNvPr id="110"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81" name="Gruppe 69"/>
            <p:cNvGrpSpPr>
              <a:grpSpLocks/>
            </p:cNvGrpSpPr>
            <p:nvPr/>
          </p:nvGrpSpPr>
          <p:grpSpPr bwMode="auto">
            <a:xfrm>
              <a:off x="4678361" y="1274769"/>
              <a:ext cx="4135439" cy="4115049"/>
              <a:chOff x="6985496" y="4742888"/>
              <a:chExt cx="1340936" cy="1335810"/>
            </a:xfrm>
          </p:grpSpPr>
          <p:sp>
            <p:nvSpPr>
              <p:cNvPr id="112"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13"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14"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173" name="Group 111"/>
          <p:cNvGrpSpPr>
            <a:grpSpLocks/>
          </p:cNvGrpSpPr>
          <p:nvPr/>
        </p:nvGrpSpPr>
        <p:grpSpPr bwMode="auto">
          <a:xfrm rot="4505174">
            <a:off x="7994961" y="4266760"/>
            <a:ext cx="291017" cy="266502"/>
            <a:chOff x="4678361" y="1274769"/>
            <a:chExt cx="4795838" cy="4159135"/>
          </a:xfrm>
          <a:effectLst>
            <a:outerShdw blurRad="76200" dir="18900000" sy="23000" kx="-1200000" algn="bl">
              <a:srgbClr val="000000">
                <a:alpha val="15000"/>
              </a:srgbClr>
            </a:outerShdw>
          </a:effectLst>
        </p:grpSpPr>
        <p:pic>
          <p:nvPicPr>
            <p:cNvPr id="178"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183" name="Gruppe 69"/>
            <p:cNvGrpSpPr>
              <a:grpSpLocks/>
            </p:cNvGrpSpPr>
            <p:nvPr/>
          </p:nvGrpSpPr>
          <p:grpSpPr bwMode="auto">
            <a:xfrm>
              <a:off x="4678361" y="1274769"/>
              <a:ext cx="4135439" cy="4115049"/>
              <a:chOff x="6985496" y="4742888"/>
              <a:chExt cx="1340936" cy="1335810"/>
            </a:xfrm>
          </p:grpSpPr>
          <p:sp>
            <p:nvSpPr>
              <p:cNvPr id="188"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93"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198"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73" name="Group 272"/>
          <p:cNvGrpSpPr/>
          <p:nvPr/>
        </p:nvGrpSpPr>
        <p:grpSpPr>
          <a:xfrm>
            <a:off x="9096635" y="4800592"/>
            <a:ext cx="3127635" cy="1347422"/>
            <a:chOff x="8949712" y="4744931"/>
            <a:chExt cx="3128359" cy="1347734"/>
          </a:xfrm>
        </p:grpSpPr>
        <p:grpSp>
          <p:nvGrpSpPr>
            <p:cNvPr id="252" name="Group 251"/>
            <p:cNvGrpSpPr/>
            <p:nvPr/>
          </p:nvGrpSpPr>
          <p:grpSpPr>
            <a:xfrm>
              <a:off x="8949712" y="4744931"/>
              <a:ext cx="3128359" cy="1114041"/>
              <a:chOff x="3310872" y="1738620"/>
              <a:chExt cx="4146492" cy="1499081"/>
            </a:xfrm>
          </p:grpSpPr>
          <p:pic>
            <p:nvPicPr>
              <p:cNvPr id="256" name="Picture 2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872" y="1738620"/>
                <a:ext cx="4146492" cy="1499081"/>
              </a:xfrm>
              <a:prstGeom prst="rect">
                <a:avLst/>
              </a:prstGeom>
            </p:spPr>
          </p:pic>
          <p:sp>
            <p:nvSpPr>
              <p:cNvPr id="257" name="TextBox 256"/>
              <p:cNvSpPr txBox="1"/>
              <p:nvPr/>
            </p:nvSpPr>
            <p:spPr>
              <a:xfrm rot="21233219">
                <a:off x="3930564" y="1989369"/>
                <a:ext cx="2960229" cy="993964"/>
              </a:xfrm>
              <a:prstGeom prst="rect">
                <a:avLst/>
              </a:prstGeom>
              <a:noFill/>
            </p:spPr>
            <p:txBody>
              <a:bodyPr wrap="square" lIns="0" tIns="0" rIns="0" bIns="0" rtlCol="0">
                <a:spAutoFit/>
              </a:bodyPr>
              <a:lstStyle/>
              <a:p>
                <a:pPr defTabSz="914217" fontAlgn="base">
                  <a:spcBef>
                    <a:spcPts val="600"/>
                  </a:spcBef>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Cloud Solution; HANA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based</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compliance</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management</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pic>
          <p:nvPicPr>
            <p:cNvPr id="218" name="Picture 9" descr="OSR Logo - B&amp;W - Landscape-shad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2128" y="5725225"/>
              <a:ext cx="1863774" cy="36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1" name="Group 270"/>
          <p:cNvGrpSpPr/>
          <p:nvPr/>
        </p:nvGrpSpPr>
        <p:grpSpPr>
          <a:xfrm>
            <a:off x="5784038" y="5279014"/>
            <a:ext cx="3530577" cy="1054172"/>
            <a:chOff x="5879400" y="5629412"/>
            <a:chExt cx="3531394" cy="1054416"/>
          </a:xfrm>
        </p:grpSpPr>
        <p:grpSp>
          <p:nvGrpSpPr>
            <p:cNvPr id="261" name="Group 260"/>
            <p:cNvGrpSpPr/>
            <p:nvPr/>
          </p:nvGrpSpPr>
          <p:grpSpPr>
            <a:xfrm>
              <a:off x="5879400" y="5629412"/>
              <a:ext cx="3501597" cy="830544"/>
              <a:chOff x="4971569" y="2144962"/>
              <a:chExt cx="4641204" cy="1117610"/>
            </a:xfrm>
          </p:grpSpPr>
          <p:pic>
            <p:nvPicPr>
              <p:cNvPr id="262" name="Picture 2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6495">
                <a:off x="4971569" y="2144962"/>
                <a:ext cx="4641204" cy="1117610"/>
              </a:xfrm>
              <a:prstGeom prst="rect">
                <a:avLst/>
              </a:prstGeom>
            </p:spPr>
          </p:pic>
          <p:sp>
            <p:nvSpPr>
              <p:cNvPr id="263" name="TextBox 262"/>
              <p:cNvSpPr txBox="1"/>
              <p:nvPr/>
            </p:nvSpPr>
            <p:spPr>
              <a:xfrm rot="20970447">
                <a:off x="5685183" y="2372295"/>
                <a:ext cx="3134309" cy="662649"/>
              </a:xfrm>
              <a:prstGeom prst="rect">
                <a:avLst/>
              </a:prstGeom>
              <a:noFill/>
            </p:spPr>
            <p:txBody>
              <a:bodyPr wrap="square" lIns="0" tIns="0" rIns="0" bIns="0" rtlCol="0">
                <a:spAutoFit/>
              </a:bodyPr>
              <a:lstStyle/>
              <a:p>
                <a:pPr defTabSz="914217" fontAlgn="base">
                  <a:spcBef>
                    <a:spcPts val="600"/>
                  </a:spcBef>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Partner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implementation</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&amp;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knowledge</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transfer</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pic>
          <p:nvPicPr>
            <p:cNvPr id="2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1479" t="50534" r="48774" b="37832"/>
            <a:stretch/>
          </p:blipFill>
          <p:spPr bwMode="auto">
            <a:xfrm>
              <a:off x="7903106" y="6195832"/>
              <a:ext cx="1507688" cy="48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2" name="Group 271"/>
          <p:cNvGrpSpPr/>
          <p:nvPr/>
        </p:nvGrpSpPr>
        <p:grpSpPr>
          <a:xfrm>
            <a:off x="8886964" y="3285102"/>
            <a:ext cx="3007031" cy="1335895"/>
            <a:chOff x="9687907" y="2909333"/>
            <a:chExt cx="3007727" cy="1336204"/>
          </a:xfrm>
        </p:grpSpPr>
        <p:grpSp>
          <p:nvGrpSpPr>
            <p:cNvPr id="264" name="Group 263"/>
            <p:cNvGrpSpPr/>
            <p:nvPr/>
          </p:nvGrpSpPr>
          <p:grpSpPr>
            <a:xfrm>
              <a:off x="9687907" y="2909333"/>
              <a:ext cx="3007727" cy="1148055"/>
              <a:chOff x="4448053" y="2029542"/>
              <a:chExt cx="3986600" cy="1544850"/>
            </a:xfrm>
          </p:grpSpPr>
          <p:pic>
            <p:nvPicPr>
              <p:cNvPr id="265" name="Picture 2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8053" y="2029542"/>
                <a:ext cx="3986600" cy="1544850"/>
              </a:xfrm>
              <a:prstGeom prst="rect">
                <a:avLst/>
              </a:prstGeom>
            </p:spPr>
          </p:pic>
          <p:sp>
            <p:nvSpPr>
              <p:cNvPr id="266" name="TextBox 265"/>
              <p:cNvSpPr txBox="1"/>
              <p:nvPr/>
            </p:nvSpPr>
            <p:spPr>
              <a:xfrm rot="21125921">
                <a:off x="4996920" y="2186856"/>
                <a:ext cx="2952563" cy="993964"/>
              </a:xfrm>
              <a:prstGeom prst="rect">
                <a:avLst/>
              </a:prstGeom>
              <a:noFill/>
            </p:spPr>
            <p:txBody>
              <a:bodyPr wrap="square" lIns="0" tIns="0" rIns="0" bIns="0" rtlCol="0">
                <a:spAutoFit/>
              </a:bodyPr>
              <a:lstStyle/>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All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tax</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payers</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and</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all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tax</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types</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Partner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implementation</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pic>
          <p:nvPicPr>
            <p:cNvPr id="208"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89307" y="3820497"/>
              <a:ext cx="1679924" cy="4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9" name="Group 88"/>
          <p:cNvGrpSpPr/>
          <p:nvPr/>
        </p:nvGrpSpPr>
        <p:grpSpPr>
          <a:xfrm>
            <a:off x="1731623" y="3348836"/>
            <a:ext cx="2644462" cy="971676"/>
            <a:chOff x="-1068360" y="4270517"/>
            <a:chExt cx="2645074" cy="971901"/>
          </a:xfrm>
        </p:grpSpPr>
        <p:grpSp>
          <p:nvGrpSpPr>
            <p:cNvPr id="267" name="Group 266"/>
            <p:cNvGrpSpPr/>
            <p:nvPr/>
          </p:nvGrpSpPr>
          <p:grpSpPr>
            <a:xfrm>
              <a:off x="-1068360" y="4270517"/>
              <a:ext cx="2554129" cy="897077"/>
              <a:chOff x="5212039" y="1713989"/>
              <a:chExt cx="3385378" cy="1207139"/>
            </a:xfrm>
          </p:grpSpPr>
          <p:pic>
            <p:nvPicPr>
              <p:cNvPr id="268" name="Picture 2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41905">
                <a:off x="5212039" y="1713989"/>
                <a:ext cx="3385378" cy="1207139"/>
              </a:xfrm>
              <a:prstGeom prst="rect">
                <a:avLst/>
              </a:prstGeom>
            </p:spPr>
          </p:pic>
          <p:sp>
            <p:nvSpPr>
              <p:cNvPr id="269" name="TextBox 268"/>
              <p:cNvSpPr txBox="1"/>
              <p:nvPr/>
            </p:nvSpPr>
            <p:spPr>
              <a:xfrm rot="21125921">
                <a:off x="5602661" y="1941917"/>
                <a:ext cx="2731003" cy="662649"/>
              </a:xfrm>
              <a:prstGeom prst="rect">
                <a:avLst/>
              </a:prstGeom>
              <a:noFill/>
            </p:spPr>
            <p:txBody>
              <a:bodyPr wrap="square" lIns="0" tIns="0" rIns="0" bIns="0" rtlCol="0">
                <a:spAutoFit/>
              </a:bodyPr>
              <a:lstStyle/>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All (56)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tax</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types</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Other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revenue</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types</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pic>
          <p:nvPicPr>
            <p:cNvPr id="203" name="Picture 13" descr="State of Florida Department of Reven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433" y="5009062"/>
              <a:ext cx="2031147" cy="23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5" name="Group 111"/>
          <p:cNvGrpSpPr>
            <a:grpSpLocks/>
          </p:cNvGrpSpPr>
          <p:nvPr/>
        </p:nvGrpSpPr>
        <p:grpSpPr bwMode="auto">
          <a:xfrm rot="4505174">
            <a:off x="2913887" y="2918518"/>
            <a:ext cx="291017" cy="266502"/>
            <a:chOff x="4678361" y="1274769"/>
            <a:chExt cx="4795838" cy="4159135"/>
          </a:xfrm>
          <a:effectLst>
            <a:outerShdw blurRad="76200" dir="18900000" sy="23000" kx="-1200000" algn="bl">
              <a:srgbClr val="000000">
                <a:alpha val="15000"/>
              </a:srgbClr>
            </a:outerShdw>
          </a:effectLst>
        </p:grpSpPr>
        <p:pic>
          <p:nvPicPr>
            <p:cNvPr id="276"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77" name="Gruppe 69"/>
            <p:cNvGrpSpPr>
              <a:grpSpLocks/>
            </p:cNvGrpSpPr>
            <p:nvPr/>
          </p:nvGrpSpPr>
          <p:grpSpPr bwMode="auto">
            <a:xfrm>
              <a:off x="4678361" y="1274769"/>
              <a:ext cx="4135439" cy="4115049"/>
              <a:chOff x="6985496" y="4742888"/>
              <a:chExt cx="1340936" cy="1335810"/>
            </a:xfrm>
          </p:grpSpPr>
          <p:sp>
            <p:nvSpPr>
              <p:cNvPr id="278"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79"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80"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sp>
        <p:nvSpPr>
          <p:cNvPr id="281" name="Title 280"/>
          <p:cNvSpPr>
            <a:spLocks noGrp="1"/>
          </p:cNvSpPr>
          <p:nvPr>
            <p:ph type="title"/>
          </p:nvPr>
        </p:nvSpPr>
        <p:spPr>
          <a:xfrm>
            <a:off x="361328" y="359917"/>
            <a:ext cx="11543216" cy="435275"/>
          </a:xfrm>
        </p:spPr>
        <p:txBody>
          <a:bodyPr/>
          <a:lstStyle/>
          <a:p>
            <a:pPr>
              <a:lnSpc>
                <a:spcPts val="3299"/>
              </a:lnSpc>
            </a:pPr>
            <a:r>
              <a:rPr lang="en-US"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rPr>
              <a:t>SAP TAX AND REVENUE MANAGEMENT</a:t>
            </a:r>
            <a:endParaRPr lang="de-DE" sz="3199" b="0" dirty="0">
              <a:solidFill>
                <a:schemeClr val="accent3">
                  <a:lumMod val="60000"/>
                  <a:lumOff val="40000"/>
                </a:schemeClr>
              </a:solidFill>
              <a:latin typeface="Franklin Gothic Book" panose="020B0503020102020204" pitchFamily="34" charset="0"/>
              <a:ea typeface="+mn-ea"/>
              <a:cs typeface="Arial" panose="020B0604020202020204" pitchFamily="34" charset="0"/>
            </a:endParaRPr>
          </a:p>
        </p:txBody>
      </p:sp>
      <p:grpSp>
        <p:nvGrpSpPr>
          <p:cNvPr id="282" name="Group 111"/>
          <p:cNvGrpSpPr>
            <a:grpSpLocks/>
          </p:cNvGrpSpPr>
          <p:nvPr/>
        </p:nvGrpSpPr>
        <p:grpSpPr bwMode="auto">
          <a:xfrm rot="4505174">
            <a:off x="8317070" y="3799490"/>
            <a:ext cx="291017" cy="266502"/>
            <a:chOff x="4678361" y="1274769"/>
            <a:chExt cx="4795838" cy="4159135"/>
          </a:xfrm>
          <a:effectLst>
            <a:outerShdw blurRad="76200" dir="18900000" sy="23000" kx="-1200000" algn="bl">
              <a:srgbClr val="000000">
                <a:alpha val="15000"/>
              </a:srgbClr>
            </a:outerShdw>
          </a:effectLst>
        </p:grpSpPr>
        <p:pic>
          <p:nvPicPr>
            <p:cNvPr id="283"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84" name="Gruppe 69"/>
            <p:cNvGrpSpPr>
              <a:grpSpLocks/>
            </p:cNvGrpSpPr>
            <p:nvPr/>
          </p:nvGrpSpPr>
          <p:grpSpPr bwMode="auto">
            <a:xfrm>
              <a:off x="4678361" y="1274769"/>
              <a:ext cx="4135439" cy="4115049"/>
              <a:chOff x="6985496" y="4742888"/>
              <a:chExt cx="1340936" cy="1335810"/>
            </a:xfrm>
          </p:grpSpPr>
          <p:sp>
            <p:nvSpPr>
              <p:cNvPr id="285"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86"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87"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288" name="Group 111"/>
          <p:cNvGrpSpPr>
            <a:grpSpLocks/>
          </p:cNvGrpSpPr>
          <p:nvPr/>
        </p:nvGrpSpPr>
        <p:grpSpPr bwMode="auto">
          <a:xfrm rot="4505174">
            <a:off x="8032659" y="3453579"/>
            <a:ext cx="291017" cy="266502"/>
            <a:chOff x="4678361" y="1274769"/>
            <a:chExt cx="4795838" cy="4159135"/>
          </a:xfrm>
          <a:effectLst>
            <a:outerShdw blurRad="76200" dir="18900000" sy="23000" kx="-1200000" algn="bl">
              <a:srgbClr val="000000">
                <a:alpha val="15000"/>
              </a:srgbClr>
            </a:outerShdw>
          </a:effectLst>
        </p:grpSpPr>
        <p:pic>
          <p:nvPicPr>
            <p:cNvPr id="289"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290" name="Gruppe 69"/>
            <p:cNvGrpSpPr>
              <a:grpSpLocks/>
            </p:cNvGrpSpPr>
            <p:nvPr/>
          </p:nvGrpSpPr>
          <p:grpSpPr bwMode="auto">
            <a:xfrm>
              <a:off x="4678361" y="1274769"/>
              <a:ext cx="4135439" cy="4115049"/>
              <a:chOff x="6985496" y="4742888"/>
              <a:chExt cx="1340936" cy="1335810"/>
            </a:xfrm>
          </p:grpSpPr>
          <p:sp>
            <p:nvSpPr>
              <p:cNvPr id="291"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92"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293"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grpSp>
        <p:nvGrpSpPr>
          <p:cNvPr id="90" name="Group 89"/>
          <p:cNvGrpSpPr/>
          <p:nvPr/>
        </p:nvGrpSpPr>
        <p:grpSpPr>
          <a:xfrm>
            <a:off x="2592770" y="1634703"/>
            <a:ext cx="5206953" cy="1017973"/>
            <a:chOff x="-2686325" y="4673166"/>
            <a:chExt cx="5208158" cy="1018209"/>
          </a:xfrm>
        </p:grpSpPr>
        <p:grpSp>
          <p:nvGrpSpPr>
            <p:cNvPr id="82" name="Group 81"/>
            <p:cNvGrpSpPr/>
            <p:nvPr/>
          </p:nvGrpSpPr>
          <p:grpSpPr>
            <a:xfrm>
              <a:off x="-2686325" y="4673166"/>
              <a:ext cx="5208158" cy="1018209"/>
              <a:chOff x="4355346" y="1318511"/>
              <a:chExt cx="5208158" cy="1018209"/>
            </a:xfrm>
          </p:grpSpPr>
          <p:pic>
            <p:nvPicPr>
              <p:cNvPr id="301" name="Picture 3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20628">
                <a:off x="4355346" y="1318511"/>
                <a:ext cx="5208158" cy="1018209"/>
              </a:xfrm>
              <a:prstGeom prst="rect">
                <a:avLst/>
              </a:prstGeom>
            </p:spPr>
          </p:pic>
          <p:sp>
            <p:nvSpPr>
              <p:cNvPr id="302" name="TextBox 301"/>
              <p:cNvSpPr txBox="1"/>
              <p:nvPr/>
            </p:nvSpPr>
            <p:spPr>
              <a:xfrm rot="21125921">
                <a:off x="5214514" y="1478655"/>
                <a:ext cx="3404378" cy="738664"/>
              </a:xfrm>
              <a:prstGeom prst="rect">
                <a:avLst/>
              </a:prstGeom>
              <a:noFill/>
            </p:spPr>
            <p:txBody>
              <a:bodyPr wrap="square" lIns="0" tIns="0" rIns="0" bIns="0" rtlCol="0">
                <a:spAutoFit/>
              </a:bodyPr>
              <a:lstStyle>
                <a:defPPr>
                  <a:defRPr lang="de-DE"/>
                </a:defPPr>
                <a:lvl1pPr fontAlgn="base">
                  <a:spcBef>
                    <a:spcPts val="600"/>
                  </a:spcBef>
                  <a:spcAft>
                    <a:spcPct val="0"/>
                  </a:spcAft>
                  <a:buClr>
                    <a:srgbClr val="F0AB00"/>
                  </a:buClr>
                  <a:buSzPct val="80000"/>
                  <a:defRPr sz="1600" kern="0">
                    <a:latin typeface="Comic Sans MS" panose="030F0702030302020204" pitchFamily="66" charset="0"/>
                    <a:ea typeface="Arial Unicode MS" pitchFamily="34" charset="-128"/>
                    <a:cs typeface="Arial Unicode MS" pitchFamily="34" charset="-128"/>
                  </a:defRPr>
                </a:lvl1pPr>
              </a:lstStyle>
              <a:p>
                <a:pPr defTabSz="914217">
                  <a:defRPr/>
                </a:pPr>
                <a:r>
                  <a:rPr lang="de-DE" dirty="0">
                    <a:solidFill>
                      <a:sysClr val="windowText" lastClr="000000"/>
                    </a:solidFill>
                  </a:rPr>
                  <a:t>„</a:t>
                </a:r>
                <a:r>
                  <a:rPr lang="de-DE" dirty="0" err="1">
                    <a:solidFill>
                      <a:sysClr val="windowText" lastClr="000000"/>
                    </a:solidFill>
                  </a:rPr>
                  <a:t>One</a:t>
                </a:r>
                <a:r>
                  <a:rPr lang="de-DE" dirty="0">
                    <a:solidFill>
                      <a:sysClr val="windowText" lastClr="000000"/>
                    </a:solidFill>
                  </a:rPr>
                  <a:t> </a:t>
                </a:r>
                <a:r>
                  <a:rPr lang="de-DE" dirty="0" err="1">
                    <a:solidFill>
                      <a:sysClr val="windowText" lastClr="000000"/>
                    </a:solidFill>
                  </a:rPr>
                  <a:t>platform</a:t>
                </a:r>
                <a:r>
                  <a:rPr lang="de-DE" dirty="0">
                    <a:solidFill>
                      <a:sysClr val="windowText" lastClr="000000"/>
                    </a:solidFill>
                  </a:rPr>
                  <a:t> </a:t>
                </a:r>
                <a:r>
                  <a:rPr lang="de-DE" dirty="0" err="1">
                    <a:solidFill>
                      <a:sysClr val="windowText" lastClr="000000"/>
                    </a:solidFill>
                  </a:rPr>
                  <a:t>for</a:t>
                </a:r>
                <a:r>
                  <a:rPr lang="de-DE" dirty="0">
                    <a:solidFill>
                      <a:sysClr val="windowText" lastClr="000000"/>
                    </a:solidFill>
                  </a:rPr>
                  <a:t> UK </a:t>
                </a:r>
                <a:r>
                  <a:rPr lang="de-DE" dirty="0" err="1">
                    <a:solidFill>
                      <a:sysClr val="windowText" lastClr="000000"/>
                    </a:solidFill>
                  </a:rPr>
                  <a:t>Tax</a:t>
                </a:r>
                <a:r>
                  <a:rPr lang="de-DE" dirty="0">
                    <a:solidFill>
                      <a:sysClr val="windowText" lastClr="000000"/>
                    </a:solidFill>
                  </a:rPr>
                  <a:t>“: </a:t>
                </a:r>
                <a:r>
                  <a:rPr lang="de-DE" dirty="0" err="1">
                    <a:solidFill>
                      <a:sysClr val="windowText" lastClr="000000"/>
                    </a:solidFill>
                  </a:rPr>
                  <a:t>Biggest</a:t>
                </a:r>
                <a:r>
                  <a:rPr lang="de-DE" dirty="0">
                    <a:solidFill>
                      <a:sysClr val="windowText" lastClr="000000"/>
                    </a:solidFill>
                  </a:rPr>
                  <a:t> </a:t>
                </a:r>
                <a:r>
                  <a:rPr lang="de-DE" dirty="0" err="1">
                    <a:solidFill>
                      <a:sysClr val="windowText" lastClr="000000"/>
                    </a:solidFill>
                  </a:rPr>
                  <a:t>ongoing</a:t>
                </a:r>
                <a:r>
                  <a:rPr lang="de-DE" dirty="0">
                    <a:solidFill>
                      <a:sysClr val="windowText" lastClr="000000"/>
                    </a:solidFill>
                  </a:rPr>
                  <a:t> </a:t>
                </a:r>
                <a:r>
                  <a:rPr lang="de-DE" dirty="0" err="1">
                    <a:solidFill>
                      <a:sysClr val="windowText" lastClr="000000"/>
                    </a:solidFill>
                  </a:rPr>
                  <a:t>tax</a:t>
                </a:r>
                <a:r>
                  <a:rPr lang="de-DE" dirty="0">
                    <a:solidFill>
                      <a:sysClr val="windowText" lastClr="000000"/>
                    </a:solidFill>
                  </a:rPr>
                  <a:t> </a:t>
                </a:r>
                <a:r>
                  <a:rPr lang="de-DE" dirty="0" err="1">
                    <a:solidFill>
                      <a:sysClr val="windowText" lastClr="000000"/>
                    </a:solidFill>
                  </a:rPr>
                  <a:t>transformation</a:t>
                </a:r>
                <a:r>
                  <a:rPr lang="de-DE" dirty="0">
                    <a:solidFill>
                      <a:sysClr val="windowText" lastClr="000000"/>
                    </a:solidFill>
                  </a:rPr>
                  <a:t> </a:t>
                </a:r>
                <a:r>
                  <a:rPr lang="de-DE" dirty="0" err="1">
                    <a:solidFill>
                      <a:sysClr val="windowText" lastClr="000000"/>
                    </a:solidFill>
                  </a:rPr>
                  <a:t>of</a:t>
                </a:r>
                <a:r>
                  <a:rPr lang="de-DE" dirty="0">
                    <a:solidFill>
                      <a:sysClr val="windowText" lastClr="000000"/>
                    </a:solidFill>
                  </a:rPr>
                  <a:t> a G20 </a:t>
                </a:r>
                <a:r>
                  <a:rPr lang="de-DE" dirty="0" err="1">
                    <a:solidFill>
                      <a:sysClr val="windowText" lastClr="000000"/>
                    </a:solidFill>
                  </a:rPr>
                  <a:t>country</a:t>
                </a:r>
                <a:endParaRPr lang="de-DE" dirty="0">
                  <a:solidFill>
                    <a:sysClr val="windowText" lastClr="000000"/>
                  </a:solidFill>
                </a:endParaRPr>
              </a:p>
            </p:txBody>
          </p:sp>
        </p:grpSp>
        <p:pic>
          <p:nvPicPr>
            <p:cNvPr id="304"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941" y="5286589"/>
              <a:ext cx="1517908" cy="3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grpSp>
        <p:nvGrpSpPr>
          <p:cNvPr id="88" name="Group 87"/>
          <p:cNvGrpSpPr/>
          <p:nvPr/>
        </p:nvGrpSpPr>
        <p:grpSpPr>
          <a:xfrm>
            <a:off x="750934" y="2662352"/>
            <a:ext cx="2755550" cy="796386"/>
            <a:chOff x="-633180" y="4102214"/>
            <a:chExt cx="2756188" cy="796570"/>
          </a:xfrm>
        </p:grpSpPr>
        <p:pic>
          <p:nvPicPr>
            <p:cNvPr id="294" name="Picture 2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28101">
              <a:off x="-633180" y="4102214"/>
              <a:ext cx="2471384" cy="796570"/>
            </a:xfrm>
            <a:prstGeom prst="rect">
              <a:avLst/>
            </a:prstGeom>
          </p:spPr>
        </p:pic>
        <p:pic>
          <p:nvPicPr>
            <p:cNvPr id="305" name="Picture 31"/>
            <p:cNvPicPr>
              <a:picLocks noChangeAspect="1"/>
            </p:cNvPicPr>
            <p:nvPr/>
          </p:nvPicPr>
          <p:blipFill rotWithShape="1">
            <a:blip r:embed="rId12">
              <a:extLst>
                <a:ext uri="{28A0092B-C50C-407E-A947-70E740481C1C}">
                  <a14:useLocalDpi xmlns:a14="http://schemas.microsoft.com/office/drawing/2010/main" val="0"/>
                </a:ext>
              </a:extLst>
            </a:blip>
            <a:srcRect r="25646"/>
            <a:stretch/>
          </p:blipFill>
          <p:spPr bwMode="auto">
            <a:xfrm>
              <a:off x="769768" y="4470305"/>
              <a:ext cx="1353240" cy="3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TextBox 294"/>
            <p:cNvSpPr txBox="1"/>
            <p:nvPr/>
          </p:nvSpPr>
          <p:spPr>
            <a:xfrm rot="21044943">
              <a:off x="-252039" y="4243406"/>
              <a:ext cx="1717052" cy="492443"/>
            </a:xfrm>
            <a:prstGeom prst="rect">
              <a:avLst/>
            </a:prstGeom>
            <a:noFill/>
          </p:spPr>
          <p:txBody>
            <a:bodyPr wrap="square" lIns="0" tIns="0" rIns="0" bIns="0" rtlCol="0">
              <a:spAutoFit/>
            </a:bodyPr>
            <a:lstStyle/>
            <a:p>
              <a:pPr defTabSz="914217" fontAlgn="base">
                <a:spcBef>
                  <a:spcPts val="600"/>
                </a:spcBef>
                <a:spcAft>
                  <a:spcPct val="0"/>
                </a:spcAft>
                <a:buClr>
                  <a:srgbClr val="F0AB00"/>
                </a:buClr>
                <a:buSzPct val="80000"/>
                <a:defRPr/>
              </a:pP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Shared</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services</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for</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cities</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grpSp>
        <p:nvGrpSpPr>
          <p:cNvPr id="86" name="Group 85"/>
          <p:cNvGrpSpPr/>
          <p:nvPr/>
        </p:nvGrpSpPr>
        <p:grpSpPr>
          <a:xfrm>
            <a:off x="6681421" y="3898370"/>
            <a:ext cx="2162445" cy="896869"/>
            <a:chOff x="7591677" y="4406959"/>
            <a:chExt cx="2162946" cy="897077"/>
          </a:xfrm>
        </p:grpSpPr>
        <p:grpSp>
          <p:nvGrpSpPr>
            <p:cNvPr id="298" name="Group 297"/>
            <p:cNvGrpSpPr/>
            <p:nvPr/>
          </p:nvGrpSpPr>
          <p:grpSpPr>
            <a:xfrm>
              <a:off x="7591677" y="4406959"/>
              <a:ext cx="2126807" cy="897077"/>
              <a:chOff x="5177497" y="2129619"/>
              <a:chExt cx="2818992" cy="1207139"/>
            </a:xfrm>
          </p:grpSpPr>
          <p:pic>
            <p:nvPicPr>
              <p:cNvPr id="299" name="Picture 2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497" y="2129619"/>
                <a:ext cx="2818992" cy="1207139"/>
              </a:xfrm>
              <a:prstGeom prst="rect">
                <a:avLst/>
              </a:prstGeom>
            </p:spPr>
          </p:pic>
          <p:sp>
            <p:nvSpPr>
              <p:cNvPr id="300" name="TextBox 299"/>
              <p:cNvSpPr txBox="1"/>
              <p:nvPr/>
            </p:nvSpPr>
            <p:spPr>
              <a:xfrm rot="21125921">
                <a:off x="5514141" y="2391075"/>
                <a:ext cx="2009843" cy="662649"/>
              </a:xfrm>
              <a:prstGeom prst="rect">
                <a:avLst/>
              </a:prstGeom>
              <a:noFill/>
            </p:spPr>
            <p:txBody>
              <a:bodyPr wrap="square" lIns="0" tIns="0" rIns="0" bIns="0" rtlCol="0">
                <a:spAutoFit/>
              </a:bodyPr>
              <a:lstStyle/>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Go-live in 6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mo.</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Online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services</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pic>
          <p:nvPicPr>
            <p:cNvPr id="85" name="Picture 8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8972" y="4735993"/>
              <a:ext cx="485651" cy="532348"/>
            </a:xfrm>
            <a:prstGeom prst="rect">
              <a:avLst/>
            </a:prstGeom>
          </p:spPr>
        </p:pic>
      </p:grpSp>
      <p:grpSp>
        <p:nvGrpSpPr>
          <p:cNvPr id="260" name="Group 259"/>
          <p:cNvGrpSpPr/>
          <p:nvPr/>
        </p:nvGrpSpPr>
        <p:grpSpPr>
          <a:xfrm>
            <a:off x="2543381" y="5102535"/>
            <a:ext cx="3899838" cy="1381492"/>
            <a:chOff x="2656858" y="5284691"/>
            <a:chExt cx="3900741" cy="1381812"/>
          </a:xfrm>
        </p:grpSpPr>
        <p:pic>
          <p:nvPicPr>
            <p:cNvPr id="303" name="Picture 3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94411" y="5284691"/>
              <a:ext cx="993913" cy="43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8" name="Picture 2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3367">
              <a:off x="2656858" y="5559071"/>
              <a:ext cx="3900741" cy="1107432"/>
            </a:xfrm>
            <a:prstGeom prst="rect">
              <a:avLst/>
            </a:prstGeom>
          </p:spPr>
        </p:pic>
        <p:sp>
          <p:nvSpPr>
            <p:cNvPr id="259" name="TextBox 258"/>
            <p:cNvSpPr txBox="1"/>
            <p:nvPr/>
          </p:nvSpPr>
          <p:spPr>
            <a:xfrm rot="21125921">
              <a:off x="3225514" y="5725081"/>
              <a:ext cx="2719563" cy="738664"/>
            </a:xfrm>
            <a:prstGeom prst="rect">
              <a:avLst/>
            </a:prstGeom>
            <a:noFill/>
          </p:spPr>
          <p:txBody>
            <a:bodyPr wrap="square" lIns="0" tIns="0" rIns="0" bIns="0" rtlCol="0">
              <a:spAutoFit/>
            </a:bodyPr>
            <a:lstStyle/>
            <a:p>
              <a:pPr defTabSz="914217" fontAlgn="base">
                <a:spcBef>
                  <a:spcPts val="600"/>
                </a:spcBef>
                <a:spcAft>
                  <a:spcPct val="0"/>
                </a:spcAft>
                <a:buClr>
                  <a:srgbClr val="F0AB00"/>
                </a:buClr>
                <a:buSzPct val="80000"/>
                <a:defRPr/>
              </a:pP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Customs</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integrated</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with</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tax</a:t>
              </a:r>
              <a:b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br>
              <a:r>
                <a:rPr lang="en-ZA" sz="1600" kern="0" dirty="0">
                  <a:solidFill>
                    <a:sysClr val="windowText" lastClr="000000"/>
                  </a:solidFill>
                </a:rPr>
                <a:t>Payments across all tax types are coming in via SAP</a:t>
              </a:r>
              <a:endPar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endParaRPr>
            </a:p>
          </p:txBody>
        </p:sp>
      </p:grpSp>
      <p:grpSp>
        <p:nvGrpSpPr>
          <p:cNvPr id="91" name="Group 90"/>
          <p:cNvGrpSpPr/>
          <p:nvPr/>
        </p:nvGrpSpPr>
        <p:grpSpPr>
          <a:xfrm>
            <a:off x="6516506" y="2653900"/>
            <a:ext cx="3007031" cy="1092472"/>
            <a:chOff x="-74345" y="4514149"/>
            <a:chExt cx="3007727" cy="1092725"/>
          </a:xfrm>
        </p:grpSpPr>
        <p:grpSp>
          <p:nvGrpSpPr>
            <p:cNvPr id="274" name="Group 273"/>
            <p:cNvGrpSpPr/>
            <p:nvPr/>
          </p:nvGrpSpPr>
          <p:grpSpPr>
            <a:xfrm>
              <a:off x="-74345" y="4514149"/>
              <a:ext cx="3007727" cy="910420"/>
              <a:chOff x="4448053" y="2112108"/>
              <a:chExt cx="3986600" cy="1189744"/>
            </a:xfrm>
          </p:grpSpPr>
          <p:pic>
            <p:nvPicPr>
              <p:cNvPr id="297" name="Picture 2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8053" y="2112108"/>
                <a:ext cx="3986600" cy="1189744"/>
              </a:xfrm>
              <a:prstGeom prst="rect">
                <a:avLst/>
              </a:prstGeom>
            </p:spPr>
          </p:pic>
          <p:sp>
            <p:nvSpPr>
              <p:cNvPr id="306" name="TextBox 305"/>
              <p:cNvSpPr txBox="1"/>
              <p:nvPr/>
            </p:nvSpPr>
            <p:spPr>
              <a:xfrm rot="21125921">
                <a:off x="4996920" y="2352517"/>
                <a:ext cx="2952563" cy="662643"/>
              </a:xfrm>
              <a:prstGeom prst="rect">
                <a:avLst/>
              </a:prstGeom>
              <a:noFill/>
            </p:spPr>
            <p:txBody>
              <a:bodyPr wrap="square" lIns="0" tIns="0" rIns="0" bIns="0" rtlCol="0">
                <a:spAutoFit/>
              </a:bodyPr>
              <a:lstStyle/>
              <a:p>
                <a:pPr defTabSz="914217" fontAlgn="base">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Instant Compliance</a:t>
                </a:r>
                <a:b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b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Dealer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Matching</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VAT</a:t>
                </a:r>
              </a:p>
            </p:txBody>
          </p:sp>
        </p:grpSp>
        <p:pic>
          <p:nvPicPr>
            <p:cNvPr id="84" name="Picture 83"/>
            <p:cNvPicPr>
              <a:picLocks noChangeAspect="1"/>
            </p:cNvPicPr>
            <p:nvPr/>
          </p:nvPicPr>
          <p:blipFill>
            <a:blip r:embed="rId15"/>
            <a:stretch>
              <a:fillRect/>
            </a:stretch>
          </p:blipFill>
          <p:spPr>
            <a:xfrm>
              <a:off x="1688754" y="5130909"/>
              <a:ext cx="972851" cy="475965"/>
            </a:xfrm>
            <a:prstGeom prst="rect">
              <a:avLst/>
            </a:prstGeom>
          </p:spPr>
        </p:pic>
      </p:grpSp>
      <p:grpSp>
        <p:nvGrpSpPr>
          <p:cNvPr id="309" name="Group 111"/>
          <p:cNvGrpSpPr>
            <a:grpSpLocks/>
          </p:cNvGrpSpPr>
          <p:nvPr/>
        </p:nvGrpSpPr>
        <p:grpSpPr bwMode="auto">
          <a:xfrm rot="4505174">
            <a:off x="11549820" y="5620275"/>
            <a:ext cx="291017" cy="266502"/>
            <a:chOff x="4678361" y="1274769"/>
            <a:chExt cx="4795838" cy="4159135"/>
          </a:xfrm>
          <a:effectLst>
            <a:outerShdw blurRad="76200" dir="18900000" sy="23000" kx="-1200000" algn="bl">
              <a:srgbClr val="000000">
                <a:alpha val="15000"/>
              </a:srgbClr>
            </a:outerShdw>
          </a:effectLst>
        </p:grpSpPr>
        <p:pic>
          <p:nvPicPr>
            <p:cNvPr id="310" name="Picture 115" descr="pin3.png"/>
            <p:cNvPicPr>
              <a:picLocks noChangeAspect="1"/>
            </p:cNvPicPr>
            <p:nvPr/>
          </p:nvPicPr>
          <p:blipFill>
            <a:blip r:embed="rId5" cstate="print"/>
            <a:srcRect/>
            <a:stretch>
              <a:fillRect/>
            </a:stretch>
          </p:blipFill>
          <p:spPr bwMode="auto">
            <a:xfrm>
              <a:off x="4699000" y="1295399"/>
              <a:ext cx="4775199" cy="4138505"/>
            </a:xfrm>
            <a:prstGeom prst="rect">
              <a:avLst/>
            </a:prstGeom>
            <a:noFill/>
            <a:ln w="9525">
              <a:noFill/>
              <a:miter lim="800000"/>
              <a:headEnd/>
              <a:tailEnd/>
            </a:ln>
          </p:spPr>
        </p:pic>
        <p:grpSp>
          <p:nvGrpSpPr>
            <p:cNvPr id="311" name="Gruppe 69"/>
            <p:cNvGrpSpPr>
              <a:grpSpLocks/>
            </p:cNvGrpSpPr>
            <p:nvPr/>
          </p:nvGrpSpPr>
          <p:grpSpPr bwMode="auto">
            <a:xfrm>
              <a:off x="4678361" y="1274769"/>
              <a:ext cx="4135439" cy="4115049"/>
              <a:chOff x="6985496" y="4742888"/>
              <a:chExt cx="1340936" cy="1335810"/>
            </a:xfrm>
          </p:grpSpPr>
          <p:sp>
            <p:nvSpPr>
              <p:cNvPr id="312" name="Ellipse 101"/>
              <p:cNvSpPr/>
              <p:nvPr/>
            </p:nvSpPr>
            <p:spPr bwMode="auto">
              <a:xfrm>
                <a:off x="6990733" y="4742888"/>
                <a:ext cx="1335699" cy="1335810"/>
              </a:xfrm>
              <a:prstGeom prst="ellipse">
                <a:avLst/>
              </a:prstGeom>
              <a:gradFill flip="none" rotWithShape="1">
                <a:gsLst>
                  <a:gs pos="0">
                    <a:srgbClr val="00C8FF"/>
                  </a:gs>
                  <a:gs pos="100000">
                    <a:srgbClr val="002060"/>
                  </a:gs>
                </a:gsLst>
                <a:path path="shape">
                  <a:fillToRect l="50000" t="50000" r="50000" b="50000"/>
                </a:path>
                <a:tileRect/>
              </a:gradFill>
              <a:ln w="9525" cap="flat" cmpd="sng" algn="ctr">
                <a:solidFill>
                  <a:srgbClr val="002060"/>
                </a:solidFill>
                <a:prstDash val="solid"/>
              </a:ln>
              <a:effectLst>
                <a:innerShdw blurRad="190500" dist="114300" dir="5700000">
                  <a:srgbClr val="000000">
                    <a:alpha val="37000"/>
                  </a:srgbClr>
                </a:innerShdw>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313" name="Måne 64"/>
              <p:cNvSpPr/>
              <p:nvPr/>
            </p:nvSpPr>
            <p:spPr bwMode="auto">
              <a:xfrm rot="16552097">
                <a:off x="7295809" y="5110022"/>
                <a:ext cx="645832" cy="126645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914217">
                  <a:defRPr/>
                </a:pPr>
                <a:endParaRPr lang="en-US" sz="1800" kern="0">
                  <a:solidFill>
                    <a:srgbClr val="FFFFFF"/>
                  </a:solidFill>
                  <a:latin typeface="Calibri" pitchFamily="-108" charset="0"/>
                  <a:ea typeface="ＭＳ Ｐゴシック" pitchFamily="-108" charset="-128"/>
                  <a:cs typeface="ＭＳ Ｐゴシック" pitchFamily="-108" charset="-128"/>
                </a:endParaRPr>
              </a:p>
            </p:txBody>
          </p:sp>
          <p:sp>
            <p:nvSpPr>
              <p:cNvPr id="314" name="Ellipse 103"/>
              <p:cNvSpPr>
                <a:spLocks noChangeArrowheads="1"/>
              </p:cNvSpPr>
              <p:nvPr/>
            </p:nvSpPr>
            <p:spPr bwMode="auto">
              <a:xfrm>
                <a:off x="7169801" y="4788849"/>
                <a:ext cx="984882" cy="718150"/>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defTabSz="914217">
                  <a:defRPr/>
                </a:pPr>
                <a:endParaRPr lang="en-US" sz="1800" kern="0">
                  <a:solidFill>
                    <a:srgbClr val="FFFFFF"/>
                  </a:solidFill>
                  <a:latin typeface="Calibri" charset="0"/>
                  <a:cs typeface="ＭＳ Ｐゴシック" charset="-128"/>
                </a:endParaRPr>
              </a:p>
            </p:txBody>
          </p:sp>
        </p:grpSp>
      </p:grpSp>
      <p:sp>
        <p:nvSpPr>
          <p:cNvPr id="316" name="TextBox 315"/>
          <p:cNvSpPr txBox="1"/>
          <p:nvPr/>
        </p:nvSpPr>
        <p:spPr>
          <a:xfrm>
            <a:off x="293005" y="6688763"/>
            <a:ext cx="4041837" cy="169238"/>
          </a:xfrm>
          <a:prstGeom prst="rect">
            <a:avLst/>
          </a:prstGeom>
          <a:noFill/>
        </p:spPr>
        <p:txBody>
          <a:bodyPr wrap="none" lIns="0" tIns="0" rIns="0" bIns="0" rtlCol="0">
            <a:spAutoFit/>
          </a:bodyPr>
          <a:lstStyle/>
          <a:p>
            <a:pPr defTabSz="914217">
              <a:spcBef>
                <a:spcPct val="50000"/>
              </a:spcBef>
              <a:buClr>
                <a:srgbClr val="F0AB00"/>
              </a:buClr>
              <a:buSzPct val="80000"/>
              <a:defRPr/>
            </a:pPr>
            <a:r>
              <a:rPr lang="en-US" sz="1100" kern="0" dirty="0">
                <a:solidFill>
                  <a:schemeClr val="bg2">
                    <a:lumMod val="50000"/>
                  </a:schemeClr>
                </a:solidFill>
              </a:rPr>
              <a:t>© 2017 SAP AG or an SAP affiliate company. All rights reserved.</a:t>
            </a:r>
          </a:p>
        </p:txBody>
      </p:sp>
      <p:grpSp>
        <p:nvGrpSpPr>
          <p:cNvPr id="318" name="Group 317"/>
          <p:cNvGrpSpPr/>
          <p:nvPr/>
        </p:nvGrpSpPr>
        <p:grpSpPr>
          <a:xfrm>
            <a:off x="1411" y="0"/>
            <a:ext cx="12193977" cy="251884"/>
            <a:chOff x="0" y="0"/>
            <a:chExt cx="12196800" cy="251942"/>
          </a:xfrm>
        </p:grpSpPr>
        <p:sp>
          <p:nvSpPr>
            <p:cNvPr id="319" name="Rectangle 318"/>
            <p:cNvSpPr/>
            <p:nvPr userDrawn="1"/>
          </p:nvSpPr>
          <p:spPr bwMode="gray">
            <a:xfrm>
              <a:off x="0" y="0"/>
              <a:ext cx="12196800" cy="251942"/>
            </a:xfrm>
            <a:prstGeom prst="rect">
              <a:avLst/>
            </a:prstGeom>
            <a:solidFill>
              <a:srgbClr val="000000"/>
            </a:solidFill>
            <a:ln w="6350" algn="ctr">
              <a:noFill/>
              <a:miter lim="800000"/>
              <a:headEnd/>
              <a:tailEnd/>
            </a:ln>
          </p:spPr>
          <p:txBody>
            <a:bodyPr lIns="89979" tIns="71983" rIns="89979" bIns="71983" rtlCol="0" anchor="ctr"/>
            <a:lstStyle/>
            <a:p>
              <a:pPr algn="ctr" defTabSz="914034" fontAlgn="base">
                <a:spcBef>
                  <a:spcPct val="50000"/>
                </a:spcBef>
                <a:spcAft>
                  <a:spcPct val="0"/>
                </a:spcAft>
                <a:buClr>
                  <a:srgbClr val="F0AB00"/>
                </a:buClr>
                <a:buSzPct val="80000"/>
                <a:defRPr/>
              </a:pPr>
              <a:endParaRPr lang="en-US" sz="2000" kern="0" dirty="0" err="1">
                <a:solidFill>
                  <a:sysClr val="windowText" lastClr="000000"/>
                </a:solidFill>
                <a:ea typeface="Arial Unicode MS" pitchFamily="34" charset="-128"/>
                <a:cs typeface="Arial Unicode MS" pitchFamily="34" charset="-128"/>
              </a:endParaRPr>
            </a:p>
          </p:txBody>
        </p:sp>
        <p:grpSp>
          <p:nvGrpSpPr>
            <p:cNvPr id="320" name="Secondary Motion Band"/>
            <p:cNvGrpSpPr/>
            <p:nvPr userDrawn="1"/>
          </p:nvGrpSpPr>
          <p:grpSpPr>
            <a:xfrm>
              <a:off x="10682127" y="0"/>
              <a:ext cx="1513048" cy="251942"/>
              <a:chOff x="10682127" y="0"/>
              <a:chExt cx="1513048" cy="252000"/>
            </a:xfrm>
          </p:grpSpPr>
          <p:sp>
            <p:nvSpPr>
              <p:cNvPr id="321" name="Rectangle 320"/>
              <p:cNvSpPr/>
              <p:nvPr userDrawn="1"/>
            </p:nvSpPr>
            <p:spPr bwMode="gray">
              <a:xfrm>
                <a:off x="11691175" y="0"/>
                <a:ext cx="504000" cy="252000"/>
              </a:xfrm>
              <a:prstGeom prst="rect">
                <a:avLst/>
              </a:prstGeom>
              <a:solidFill>
                <a:schemeClr val="accent1"/>
              </a:solidFill>
              <a:ln w="6350" algn="ctr">
                <a:noFill/>
                <a:miter lim="800000"/>
                <a:headEnd/>
                <a:tailEnd/>
              </a:ln>
            </p:spPr>
            <p:txBody>
              <a:bodyPr lIns="89979" tIns="71983" rIns="89979" bIns="71983" rtlCol="0" anchor="ctr"/>
              <a:lstStyle/>
              <a:p>
                <a:pPr algn="ctr" defTabSz="914034" fontAlgn="base">
                  <a:spcBef>
                    <a:spcPct val="50000"/>
                  </a:spcBef>
                  <a:spcAft>
                    <a:spcPct val="0"/>
                  </a:spcAft>
                  <a:buClr>
                    <a:srgbClr val="F0AB00"/>
                  </a:buClr>
                  <a:buSzPct val="80000"/>
                  <a:defRPr/>
                </a:pPr>
                <a:endParaRPr lang="en-US" sz="2000" kern="0" dirty="0" err="1">
                  <a:solidFill>
                    <a:sysClr val="windowText" lastClr="000000"/>
                  </a:solidFill>
                  <a:ea typeface="Arial Unicode MS" pitchFamily="34" charset="-128"/>
                  <a:cs typeface="Arial Unicode MS" pitchFamily="34" charset="-128"/>
                </a:endParaRPr>
              </a:p>
            </p:txBody>
          </p:sp>
          <p:sp>
            <p:nvSpPr>
              <p:cNvPr id="322" name="Rectangle 321"/>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89979" tIns="71983" rIns="89979" bIns="71983" rtlCol="0" anchor="ctr"/>
              <a:lstStyle/>
              <a:p>
                <a:pPr algn="ctr" defTabSz="914034" fontAlgn="base">
                  <a:spcBef>
                    <a:spcPct val="50000"/>
                  </a:spcBef>
                  <a:spcAft>
                    <a:spcPct val="0"/>
                  </a:spcAft>
                  <a:buClr>
                    <a:srgbClr val="F0AB00"/>
                  </a:buClr>
                  <a:buSzPct val="80000"/>
                  <a:defRPr/>
                </a:pPr>
                <a:endParaRPr lang="en-US" sz="2000" kern="0" dirty="0" err="1">
                  <a:solidFill>
                    <a:sysClr val="windowText" lastClr="000000"/>
                  </a:solidFill>
                  <a:ea typeface="Arial Unicode MS" pitchFamily="34" charset="-128"/>
                  <a:cs typeface="Arial Unicode MS" pitchFamily="34" charset="-128"/>
                </a:endParaRPr>
              </a:p>
            </p:txBody>
          </p:sp>
          <p:sp>
            <p:nvSpPr>
              <p:cNvPr id="323" name="Rectangle 322"/>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89979" tIns="71983" rIns="89979" bIns="71983" rtlCol="0" anchor="ctr"/>
              <a:lstStyle/>
              <a:p>
                <a:pPr algn="ctr" defTabSz="914034" fontAlgn="base">
                  <a:spcBef>
                    <a:spcPct val="50000"/>
                  </a:spcBef>
                  <a:spcAft>
                    <a:spcPct val="0"/>
                  </a:spcAft>
                  <a:buClr>
                    <a:srgbClr val="F0AB00"/>
                  </a:buClr>
                  <a:buSzPct val="80000"/>
                  <a:defRPr/>
                </a:pPr>
                <a:endParaRPr lang="en-US" sz="2000" kern="0" dirty="0" err="1">
                  <a:solidFill>
                    <a:sysClr val="windowText" lastClr="000000"/>
                  </a:solidFill>
                  <a:ea typeface="Arial Unicode MS" pitchFamily="34" charset="-128"/>
                  <a:cs typeface="Arial Unicode MS" pitchFamily="34" charset="-128"/>
                </a:endParaRPr>
              </a:p>
            </p:txBody>
          </p:sp>
        </p:grpSp>
      </p:grpSp>
      <p:grpSp>
        <p:nvGrpSpPr>
          <p:cNvPr id="2" name="Group 1"/>
          <p:cNvGrpSpPr/>
          <p:nvPr/>
        </p:nvGrpSpPr>
        <p:grpSpPr>
          <a:xfrm>
            <a:off x="4654471" y="2538943"/>
            <a:ext cx="2264392" cy="997302"/>
            <a:chOff x="-387082" y="4075297"/>
            <a:chExt cx="2264916" cy="997533"/>
          </a:xfrm>
        </p:grpSpPr>
        <p:grpSp>
          <p:nvGrpSpPr>
            <p:cNvPr id="296" name="Group 295"/>
            <p:cNvGrpSpPr/>
            <p:nvPr/>
          </p:nvGrpSpPr>
          <p:grpSpPr>
            <a:xfrm>
              <a:off x="-387082" y="4075297"/>
              <a:ext cx="2264916" cy="855589"/>
              <a:chOff x="-2207285" y="5064823"/>
              <a:chExt cx="3154435" cy="1313062"/>
            </a:xfrm>
          </p:grpSpPr>
          <p:pic>
            <p:nvPicPr>
              <p:cNvPr id="307" name="Picture 3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285" y="5064823"/>
                <a:ext cx="3154435" cy="1313062"/>
              </a:xfrm>
              <a:prstGeom prst="rect">
                <a:avLst/>
              </a:prstGeom>
            </p:spPr>
          </p:pic>
          <p:sp>
            <p:nvSpPr>
              <p:cNvPr id="308" name="TextBox 307"/>
              <p:cNvSpPr txBox="1"/>
              <p:nvPr/>
            </p:nvSpPr>
            <p:spPr>
              <a:xfrm rot="21125921">
                <a:off x="-1786868" y="5360504"/>
                <a:ext cx="2199545" cy="755746"/>
              </a:xfrm>
              <a:prstGeom prst="rect">
                <a:avLst/>
              </a:prstGeom>
              <a:noFill/>
            </p:spPr>
            <p:txBody>
              <a:bodyPr wrap="square" lIns="0" tIns="0" rIns="0" bIns="0" rtlCol="0">
                <a:spAutoFit/>
              </a:bodyPr>
              <a:lstStyle/>
              <a:p>
                <a:pPr defTabSz="914217" fontAlgn="base">
                  <a:spcBef>
                    <a:spcPts val="600"/>
                  </a:spcBef>
                  <a:spcAft>
                    <a:spcPct val="0"/>
                  </a:spcAft>
                  <a:buClr>
                    <a:srgbClr val="F0AB00"/>
                  </a:buClr>
                  <a:buSzPct val="80000"/>
                  <a:defRPr/>
                </a:pP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POS Integration </a:t>
                </a:r>
                <a:r>
                  <a:rPr lang="de-DE" sz="1600" kern="0" dirty="0" err="1">
                    <a:solidFill>
                      <a:sysClr val="windowText" lastClr="000000"/>
                    </a:solidFill>
                    <a:latin typeface="Comic Sans MS" panose="030F0702030302020204" pitchFamily="66" charset="0"/>
                    <a:ea typeface="Arial Unicode MS" pitchFamily="34" charset="-128"/>
                    <a:cs typeface="Arial Unicode MS" pitchFamily="34" charset="-128"/>
                  </a:rPr>
                  <a:t>for</a:t>
                </a:r>
                <a:r>
                  <a:rPr lang="de-DE" sz="1600" kern="0" dirty="0">
                    <a:solidFill>
                      <a:sysClr val="windowText" lastClr="000000"/>
                    </a:solidFill>
                    <a:latin typeface="Comic Sans MS" panose="030F0702030302020204" pitchFamily="66" charset="0"/>
                    <a:ea typeface="Arial Unicode MS" pitchFamily="34" charset="-128"/>
                    <a:cs typeface="Arial Unicode MS" pitchFamily="34" charset="-128"/>
                  </a:rPr>
                  <a:t> VAT</a:t>
                </a:r>
              </a:p>
            </p:txBody>
          </p:sp>
        </p:grpSp>
        <p:pic>
          <p:nvPicPr>
            <p:cNvPr id="270" name="Picture 269"/>
            <p:cNvPicPr>
              <a:picLocks noChangeAspect="1"/>
            </p:cNvPicPr>
            <p:nvPr/>
          </p:nvPicPr>
          <p:blipFill>
            <a:blip r:embed="rId16"/>
            <a:stretch>
              <a:fillRect/>
            </a:stretch>
          </p:blipFill>
          <p:spPr>
            <a:xfrm>
              <a:off x="1012047" y="4463230"/>
              <a:ext cx="495300" cy="609600"/>
            </a:xfrm>
            <a:prstGeom prst="rect">
              <a:avLst/>
            </a:prstGeom>
          </p:spPr>
        </p:pic>
      </p:grpSp>
      <p:sp>
        <p:nvSpPr>
          <p:cNvPr id="315" name="Title 280"/>
          <p:cNvSpPr txBox="1">
            <a:spLocks/>
          </p:cNvSpPr>
          <p:nvPr/>
        </p:nvSpPr>
        <p:spPr bwMode="gray">
          <a:xfrm>
            <a:off x="383666" y="816976"/>
            <a:ext cx="11543216" cy="75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1087438" rtl="0" eaLnBrk="0" fontAlgn="base" hangingPunct="0">
              <a:spcBef>
                <a:spcPct val="0"/>
              </a:spcBef>
              <a:spcAft>
                <a:spcPct val="0"/>
              </a:spcAft>
              <a:defRPr sz="2800" b="1" kern="1200">
                <a:solidFill>
                  <a:schemeClr val="accent2"/>
                </a:solidFill>
                <a:latin typeface="+mj-lt"/>
                <a:ea typeface="+mj-ea"/>
                <a:cs typeface="+mj-cs"/>
              </a:defRPr>
            </a:lvl1pPr>
            <a:lvl2pPr algn="l" defTabSz="1087438" rtl="0" eaLnBrk="0" fontAlgn="base" hangingPunct="0">
              <a:spcBef>
                <a:spcPct val="0"/>
              </a:spcBef>
              <a:spcAft>
                <a:spcPct val="0"/>
              </a:spcAft>
              <a:defRPr sz="2800" b="1">
                <a:solidFill>
                  <a:schemeClr val="accent2"/>
                </a:solidFill>
                <a:latin typeface="Arial" charset="0"/>
              </a:defRPr>
            </a:lvl2pPr>
            <a:lvl3pPr algn="l" defTabSz="1087438" rtl="0" eaLnBrk="0" fontAlgn="base" hangingPunct="0">
              <a:spcBef>
                <a:spcPct val="0"/>
              </a:spcBef>
              <a:spcAft>
                <a:spcPct val="0"/>
              </a:spcAft>
              <a:defRPr sz="2800" b="1">
                <a:solidFill>
                  <a:schemeClr val="accent2"/>
                </a:solidFill>
                <a:latin typeface="Arial" charset="0"/>
              </a:defRPr>
            </a:lvl3pPr>
            <a:lvl4pPr algn="l" defTabSz="1087438" rtl="0" eaLnBrk="0" fontAlgn="base" hangingPunct="0">
              <a:spcBef>
                <a:spcPct val="0"/>
              </a:spcBef>
              <a:spcAft>
                <a:spcPct val="0"/>
              </a:spcAft>
              <a:defRPr sz="2800" b="1">
                <a:solidFill>
                  <a:schemeClr val="accent2"/>
                </a:solidFill>
                <a:latin typeface="Arial" charset="0"/>
              </a:defRPr>
            </a:lvl4pPr>
            <a:lvl5pPr algn="l" defTabSz="1087438" rtl="0" eaLnBrk="0" fontAlgn="base" hangingPunct="0">
              <a:spcBef>
                <a:spcPct val="0"/>
              </a:spcBef>
              <a:spcAft>
                <a:spcPct val="0"/>
              </a:spcAft>
              <a:defRPr sz="2800" b="1">
                <a:solidFill>
                  <a:schemeClr val="accent2"/>
                </a:solidFill>
                <a:latin typeface="Arial" charset="0"/>
              </a:defRPr>
            </a:lvl5pPr>
            <a:lvl6pPr marL="457200" algn="l" defTabSz="1087438" rtl="0" fontAlgn="base">
              <a:spcBef>
                <a:spcPct val="0"/>
              </a:spcBef>
              <a:spcAft>
                <a:spcPct val="0"/>
              </a:spcAft>
              <a:defRPr sz="2800" b="1">
                <a:solidFill>
                  <a:schemeClr val="accent2"/>
                </a:solidFill>
                <a:latin typeface="Arial" charset="0"/>
              </a:defRPr>
            </a:lvl6pPr>
            <a:lvl7pPr marL="914400" algn="l" defTabSz="1087438" rtl="0" fontAlgn="base">
              <a:spcBef>
                <a:spcPct val="0"/>
              </a:spcBef>
              <a:spcAft>
                <a:spcPct val="0"/>
              </a:spcAft>
              <a:defRPr sz="2800" b="1">
                <a:solidFill>
                  <a:schemeClr val="accent2"/>
                </a:solidFill>
                <a:latin typeface="Arial" charset="0"/>
              </a:defRPr>
            </a:lvl7pPr>
            <a:lvl8pPr marL="1371600" algn="l" defTabSz="1087438" rtl="0" fontAlgn="base">
              <a:spcBef>
                <a:spcPct val="0"/>
              </a:spcBef>
              <a:spcAft>
                <a:spcPct val="0"/>
              </a:spcAft>
              <a:defRPr sz="2800" b="1">
                <a:solidFill>
                  <a:schemeClr val="accent2"/>
                </a:solidFill>
                <a:latin typeface="Arial" charset="0"/>
              </a:defRPr>
            </a:lvl8pPr>
            <a:lvl9pPr marL="1828800" algn="l" defTabSz="1087438" rtl="0" fontAlgn="base">
              <a:spcBef>
                <a:spcPct val="0"/>
              </a:spcBef>
              <a:spcAft>
                <a:spcPct val="0"/>
              </a:spcAft>
              <a:defRPr sz="2800" b="1">
                <a:solidFill>
                  <a:schemeClr val="accent2"/>
                </a:solidFill>
                <a:latin typeface="Arial" charset="0"/>
              </a:defRPr>
            </a:lvl9pPr>
          </a:lstStyle>
          <a:p>
            <a:pPr defTabSz="1087221">
              <a:lnSpc>
                <a:spcPts val="3299"/>
              </a:lnSpc>
              <a:defRPr/>
            </a:pPr>
            <a:r>
              <a:rPr lang="en-US" sz="3599" b="0" dirty="0">
                <a:solidFill>
                  <a:schemeClr val="accent3">
                    <a:lumMod val="60000"/>
                    <a:lumOff val="40000"/>
                  </a:schemeClr>
                </a:solidFill>
                <a:latin typeface="Franklin Gothic Book" panose="020B0503020102020204" pitchFamily="34" charset="0"/>
                <a:ea typeface="+mn-ea"/>
                <a:cs typeface="Arial" panose="020B0604020202020204" pitchFamily="34" charset="0"/>
              </a:rPr>
              <a:t>global solution – references worldwide</a:t>
            </a:r>
            <a:endParaRPr lang="de-DE" sz="3599" b="0" dirty="0">
              <a:solidFill>
                <a:schemeClr val="accent3">
                  <a:lumMod val="60000"/>
                  <a:lumOff val="40000"/>
                </a:schemeClr>
              </a:solidFill>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1586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HMRC UK – Biggest Tax Transformation using SAP TRM COTS solution</a:t>
            </a:r>
          </a:p>
        </p:txBody>
      </p:sp>
      <p:pic>
        <p:nvPicPr>
          <p:cNvPr id="3" name="Picture 2"/>
          <p:cNvPicPr>
            <a:picLocks noChangeAspect="1"/>
          </p:cNvPicPr>
          <p:nvPr/>
        </p:nvPicPr>
        <p:blipFill>
          <a:blip r:embed="rId2"/>
          <a:stretch>
            <a:fillRect/>
          </a:stretch>
        </p:blipFill>
        <p:spPr>
          <a:xfrm>
            <a:off x="518751" y="1427820"/>
            <a:ext cx="7141775" cy="4760469"/>
          </a:xfrm>
          <a:prstGeom prst="rect">
            <a:avLst/>
          </a:prstGeom>
        </p:spPr>
      </p:pic>
      <p:pic>
        <p:nvPicPr>
          <p:cNvPr id="4" name="Picture 3"/>
          <p:cNvPicPr>
            <a:picLocks noChangeAspect="1"/>
          </p:cNvPicPr>
          <p:nvPr/>
        </p:nvPicPr>
        <p:blipFill>
          <a:blip r:embed="rId3"/>
          <a:stretch>
            <a:fillRect/>
          </a:stretch>
        </p:blipFill>
        <p:spPr>
          <a:xfrm>
            <a:off x="6350519" y="2872421"/>
            <a:ext cx="5714184" cy="1488196"/>
          </a:xfrm>
          <a:prstGeom prst="rect">
            <a:avLst/>
          </a:prstGeom>
        </p:spPr>
      </p:pic>
    </p:spTree>
    <p:extLst>
      <p:ext uri="{BB962C8B-B14F-4D97-AF65-F5344CB8AC3E}">
        <p14:creationId xmlns:p14="http://schemas.microsoft.com/office/powerpoint/2010/main" val="56276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28" y="359917"/>
            <a:ext cx="11543216" cy="615283"/>
          </a:xfrm>
        </p:spPr>
        <p:txBody>
          <a:bodyPr/>
          <a:lstStyle/>
          <a:p>
            <a:r>
              <a:rPr lang="en-US"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rPr>
              <a:t>Case Study</a:t>
            </a:r>
            <a:endParaRPr lang="en-SG"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endParaRPr>
          </a:p>
        </p:txBody>
      </p:sp>
      <p:pic>
        <p:nvPicPr>
          <p:cNvPr id="4" name="Picture 17"/>
          <p:cNvPicPr>
            <a:picLocks noChangeAspect="1" noChangeArrowheads="1"/>
          </p:cNvPicPr>
          <p:nvPr/>
        </p:nvPicPr>
        <p:blipFill>
          <a:blip r:embed="rId2" cstate="print"/>
          <a:srcRect/>
          <a:stretch>
            <a:fillRect/>
          </a:stretch>
        </p:blipFill>
        <p:spPr bwMode="auto">
          <a:xfrm>
            <a:off x="8809640" y="317571"/>
            <a:ext cx="3058763" cy="971572"/>
          </a:xfrm>
          <a:prstGeom prst="rect">
            <a:avLst/>
          </a:prstGeom>
          <a:noFill/>
          <a:ln w="12700" algn="ctr">
            <a:noFill/>
            <a:miter lim="800000"/>
            <a:headEnd/>
            <a:tailEnd/>
          </a:ln>
        </p:spPr>
      </p:pic>
      <p:sp>
        <p:nvSpPr>
          <p:cNvPr id="6" name="Rectangle 5"/>
          <p:cNvSpPr/>
          <p:nvPr/>
        </p:nvSpPr>
        <p:spPr>
          <a:xfrm>
            <a:off x="606650" y="1499035"/>
            <a:ext cx="10378466" cy="4872994"/>
          </a:xfrm>
          <a:prstGeom prst="rect">
            <a:avLst/>
          </a:prstGeom>
          <a:solidFill>
            <a:schemeClr val="lt1">
              <a:alpha val="67000"/>
            </a:schemeClr>
          </a:solidFill>
          <a:ln w="9525">
            <a:noFill/>
          </a:ln>
        </p:spPr>
        <p:style>
          <a:lnRef idx="2">
            <a:schemeClr val="accent2"/>
          </a:lnRef>
          <a:fillRef idx="1">
            <a:schemeClr val="lt1"/>
          </a:fillRef>
          <a:effectRef idx="0">
            <a:schemeClr val="accent2"/>
          </a:effectRef>
          <a:fontRef idx="minor">
            <a:schemeClr val="dk1"/>
          </a:fontRef>
        </p:style>
        <p:txBody>
          <a:bodyPr rtlCol="0" anchor="t"/>
          <a:lstStyle/>
          <a:p>
            <a:pPr defTabSz="914217">
              <a:defRPr/>
            </a:pPr>
            <a:r>
              <a:rPr lang="en-US" sz="2000" b="1" kern="0" dirty="0">
                <a:solidFill>
                  <a:srgbClr val="000000"/>
                </a:solidFill>
                <a:latin typeface="BentonSans Light" panose="02000503000000020004" pitchFamily="2" charset="0"/>
                <a:cs typeface="Arial" charset="0"/>
              </a:rPr>
              <a:t>Client name:  </a:t>
            </a:r>
            <a:r>
              <a:rPr lang="en-US" sz="1800" kern="0" dirty="0">
                <a:solidFill>
                  <a:srgbClr val="000000"/>
                </a:solidFill>
                <a:latin typeface="BentonSans Light" panose="02000503000000020004" pitchFamily="2" charset="0"/>
                <a:cs typeface="Arial" charset="0"/>
              </a:rPr>
              <a:t>HER MAJESTY REVENUE &amp; CUSTOMS</a:t>
            </a:r>
          </a:p>
          <a:p>
            <a:pPr defTabSz="914217">
              <a:defRPr/>
            </a:pPr>
            <a:endParaRPr lang="en-US" sz="2000" b="1"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Country: </a:t>
            </a:r>
            <a:r>
              <a:rPr lang="en-US" sz="1800" kern="0" dirty="0">
                <a:solidFill>
                  <a:srgbClr val="000000"/>
                </a:solidFill>
                <a:latin typeface="BentonSans Light" panose="02000503000000020004" pitchFamily="2" charset="0"/>
                <a:cs typeface="Arial" charset="0"/>
              </a:rPr>
              <a:t>United Kingdom</a:t>
            </a:r>
          </a:p>
          <a:p>
            <a:pPr defTabSz="914217">
              <a:defRPr/>
            </a:pPr>
            <a:endParaRPr lang="en-US" sz="2000" b="1"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Timelines: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Unification between Inland Tax and Costumes organizations resulting on HMRC in 2005</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1st project: Stamp Duty Land Tax</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2nd project: Strategic Accounting Framework: Tax for all excises taxes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3rd project: National Direct Debit System for all UK Business and Personal Taxes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4th project: Single Business Identifier: Master Data </a:t>
            </a:r>
            <a:r>
              <a:rPr lang="en-US" sz="1800" kern="0" dirty="0" err="1">
                <a:solidFill>
                  <a:srgbClr val="000000"/>
                </a:solidFill>
                <a:latin typeface="BentonSans Light" panose="02000503000000020004" pitchFamily="2" charset="0"/>
                <a:cs typeface="Arial" charset="0"/>
              </a:rPr>
              <a:t>Mgmt</a:t>
            </a:r>
            <a:r>
              <a:rPr lang="en-US" sz="1800" kern="0" dirty="0">
                <a:solidFill>
                  <a:srgbClr val="000000"/>
                </a:solidFill>
                <a:latin typeface="BentonSans Light" panose="02000503000000020004" pitchFamily="2" charset="0"/>
                <a:cs typeface="Arial" charset="0"/>
              </a:rPr>
              <a:t> for all main taxes not yet migrated to TRM</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5th project: "Registration Wizard" Registration form processing for 4 major taxes (VAT, CT, SA, PAYE). </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Next projects: full E2E </a:t>
            </a:r>
            <a:r>
              <a:rPr lang="en-US" sz="1800" kern="0" dirty="0" err="1">
                <a:solidFill>
                  <a:srgbClr val="000000"/>
                </a:solidFill>
                <a:latin typeface="BentonSans Light" panose="02000503000000020004" pitchFamily="2" charset="0"/>
                <a:cs typeface="Arial" charset="0"/>
              </a:rPr>
              <a:t>tax+accounting</a:t>
            </a:r>
            <a:r>
              <a:rPr lang="en-US" sz="1800" kern="0" dirty="0">
                <a:solidFill>
                  <a:srgbClr val="000000"/>
                </a:solidFill>
                <a:latin typeface="BentonSans Light" panose="02000503000000020004" pitchFamily="2" charset="0"/>
                <a:cs typeface="Arial" charset="0"/>
              </a:rPr>
              <a:t> for regimes a) RTI for PAYE, b) Machine Gaming Duty, c) Charities Repayments System. </a:t>
            </a:r>
          </a:p>
          <a:p>
            <a:pPr marL="314919" indent="-314919" defTabSz="914217">
              <a:buFont typeface="Arial" panose="020B0604020202020204" pitchFamily="34" charset="0"/>
              <a:buChar char="•"/>
              <a:defRPr/>
            </a:pPr>
            <a:endParaRPr lang="en-US" sz="2000" b="1" kern="0" dirty="0">
              <a:solidFill>
                <a:srgbClr val="000000"/>
              </a:solidFill>
              <a:latin typeface="BentonSans Light" panose="02000503000000020004" pitchFamily="2" charset="0"/>
              <a:cs typeface="Arial" charset="0"/>
            </a:endParaRPr>
          </a:p>
          <a:p>
            <a:pPr defTabSz="914217">
              <a:defRPr/>
            </a:pPr>
            <a:r>
              <a:rPr lang="en-US" sz="1800" kern="0" dirty="0">
                <a:solidFill>
                  <a:srgbClr val="000000"/>
                </a:solidFill>
                <a:latin typeface="BentonSans Light" panose="02000503000000020004" pitchFamily="2" charset="0"/>
                <a:cs typeface="Arial" charset="0"/>
              </a:rPr>
              <a:t>HRMC is driving the biggest ongoing tax transformation of the G20 Countries</a:t>
            </a:r>
          </a:p>
        </p:txBody>
      </p:sp>
    </p:spTree>
    <p:extLst>
      <p:ext uri="{BB962C8B-B14F-4D97-AF65-F5344CB8AC3E}">
        <p14:creationId xmlns:p14="http://schemas.microsoft.com/office/powerpoint/2010/main" val="142949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28" y="359917"/>
            <a:ext cx="11543216" cy="615283"/>
          </a:xfrm>
        </p:spPr>
        <p:txBody>
          <a:bodyPr/>
          <a:lstStyle/>
          <a:p>
            <a:r>
              <a:rPr lang="en-US"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rPr>
              <a:t>Case Study</a:t>
            </a:r>
            <a:endParaRPr lang="en-SG"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892" y="253987"/>
            <a:ext cx="828973" cy="1044187"/>
          </a:xfrm>
          <a:prstGeom prst="rect">
            <a:avLst/>
          </a:prstGeom>
        </p:spPr>
      </p:pic>
      <p:sp>
        <p:nvSpPr>
          <p:cNvPr id="6" name="Rectangle 5"/>
          <p:cNvSpPr/>
          <p:nvPr/>
        </p:nvSpPr>
        <p:spPr>
          <a:xfrm>
            <a:off x="325186" y="1079250"/>
            <a:ext cx="11542528" cy="5239465"/>
          </a:xfrm>
          <a:prstGeom prst="rect">
            <a:avLst/>
          </a:prstGeom>
          <a:solidFill>
            <a:schemeClr val="lt1">
              <a:alpha val="67000"/>
            </a:schemeClr>
          </a:solidFill>
          <a:ln w="9525">
            <a:noFill/>
          </a:ln>
        </p:spPr>
        <p:style>
          <a:lnRef idx="2">
            <a:schemeClr val="accent2"/>
          </a:lnRef>
          <a:fillRef idx="1">
            <a:schemeClr val="lt1"/>
          </a:fillRef>
          <a:effectRef idx="0">
            <a:schemeClr val="accent2"/>
          </a:effectRef>
          <a:fontRef idx="minor">
            <a:schemeClr val="dk1"/>
          </a:fontRef>
        </p:style>
        <p:txBody>
          <a:bodyPr rtlCol="0" anchor="t"/>
          <a:lstStyle/>
          <a:p>
            <a:pPr defTabSz="914217">
              <a:defRPr/>
            </a:pPr>
            <a:r>
              <a:rPr lang="en-US" sz="1800" b="1" kern="0" dirty="0">
                <a:solidFill>
                  <a:srgbClr val="000000"/>
                </a:solidFill>
                <a:latin typeface="BentonSans Light" panose="02000503000000020004" pitchFamily="2" charset="0"/>
                <a:cs typeface="Arial" charset="0"/>
              </a:rPr>
              <a:t>Client name</a:t>
            </a:r>
            <a:r>
              <a:rPr lang="en-US" sz="2000" b="1" kern="0" dirty="0">
                <a:solidFill>
                  <a:srgbClr val="000000"/>
                </a:solidFill>
                <a:latin typeface="BentonSans Light" panose="02000503000000020004" pitchFamily="2" charset="0"/>
                <a:cs typeface="Arial" charset="0"/>
              </a:rPr>
              <a:t>:  </a:t>
            </a:r>
            <a:r>
              <a:rPr lang="en-US" sz="1600" kern="0" dirty="0">
                <a:solidFill>
                  <a:srgbClr val="000000"/>
                </a:solidFill>
                <a:latin typeface="BentonSans Light" panose="02000503000000020004" pitchFamily="2" charset="0"/>
                <a:cs typeface="Arial" charset="0"/>
              </a:rPr>
              <a:t>FLORIDA DEPARTMENT OF REVENUE</a:t>
            </a:r>
            <a:endParaRPr lang="en-US" sz="1800" kern="0" dirty="0">
              <a:solidFill>
                <a:srgbClr val="000000"/>
              </a:solidFill>
              <a:latin typeface="BentonSans Light" panose="02000503000000020004" pitchFamily="2" charset="0"/>
              <a:cs typeface="Arial" charset="0"/>
            </a:endParaRPr>
          </a:p>
          <a:p>
            <a:pPr defTabSz="914217">
              <a:defRPr/>
            </a:pPr>
            <a:r>
              <a:rPr lang="en-US" sz="1800" b="1" kern="0" dirty="0">
                <a:solidFill>
                  <a:srgbClr val="000000"/>
                </a:solidFill>
                <a:latin typeface="BentonSans Light" panose="02000503000000020004" pitchFamily="2" charset="0"/>
                <a:cs typeface="Arial" charset="0"/>
              </a:rPr>
              <a:t>Country</a:t>
            </a:r>
            <a:r>
              <a:rPr lang="en-US" sz="2000" b="1" kern="0" dirty="0">
                <a:solidFill>
                  <a:srgbClr val="000000"/>
                </a:solidFill>
                <a:latin typeface="BentonSans Light" panose="02000503000000020004" pitchFamily="2" charset="0"/>
                <a:cs typeface="Arial" charset="0"/>
              </a:rPr>
              <a:t>: </a:t>
            </a:r>
            <a:r>
              <a:rPr lang="en-US" sz="1600" kern="0" dirty="0">
                <a:solidFill>
                  <a:srgbClr val="000000"/>
                </a:solidFill>
                <a:latin typeface="BentonSans Light" panose="02000503000000020004" pitchFamily="2" charset="0"/>
                <a:cs typeface="Arial" charset="0"/>
              </a:rPr>
              <a:t>Florida state – United States</a:t>
            </a:r>
          </a:p>
          <a:p>
            <a:pPr defTabSz="914217">
              <a:defRPr/>
            </a:pPr>
            <a:r>
              <a:rPr lang="en-US" sz="1800" b="1" kern="0" dirty="0">
                <a:solidFill>
                  <a:srgbClr val="000000"/>
                </a:solidFill>
                <a:latin typeface="BentonSans Light" panose="02000503000000020004" pitchFamily="2" charset="0"/>
                <a:cs typeface="Arial" charset="0"/>
              </a:rPr>
              <a:t>Timelines:</a:t>
            </a: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defTabSz="914217">
              <a:defRPr/>
            </a:pPr>
            <a:endParaRPr lang="en-US" sz="1200" kern="0" dirty="0">
              <a:solidFill>
                <a:srgbClr val="000000"/>
              </a:solidFill>
              <a:latin typeface="BentonSans Light" panose="02000503000000020004" pitchFamily="2" charset="0"/>
              <a:cs typeface="Arial" charset="0"/>
            </a:endParaRPr>
          </a:p>
          <a:p>
            <a:pPr defTabSz="914217">
              <a:defRPr/>
            </a:pPr>
            <a:endParaRPr lang="en-US" sz="1200" kern="0" dirty="0">
              <a:solidFill>
                <a:srgbClr val="000000"/>
              </a:solidFill>
              <a:latin typeface="BentonSans Light" panose="02000503000000020004" pitchFamily="2" charset="0"/>
              <a:cs typeface="Arial" charset="0"/>
            </a:endParaRPr>
          </a:p>
          <a:p>
            <a:pPr defTabSz="914217">
              <a:defRPr/>
            </a:pPr>
            <a:endParaRPr lang="en-US" sz="1200" kern="0" dirty="0">
              <a:solidFill>
                <a:srgbClr val="000000"/>
              </a:solidFill>
              <a:latin typeface="BentonSans Light" panose="02000503000000020004" pitchFamily="2" charset="0"/>
              <a:cs typeface="Arial" charset="0"/>
            </a:endParaRPr>
          </a:p>
          <a:p>
            <a:pPr defTabSz="914217">
              <a:defRPr/>
            </a:pPr>
            <a:endParaRPr lang="en-US" sz="1200" kern="0" dirty="0">
              <a:solidFill>
                <a:srgbClr val="000000"/>
              </a:solidFill>
              <a:latin typeface="BentonSans Light" panose="02000503000000020004" pitchFamily="2" charset="0"/>
              <a:cs typeface="Arial" charset="0"/>
            </a:endParaRPr>
          </a:p>
          <a:p>
            <a:pPr defTabSz="914217">
              <a:defRPr/>
            </a:pPr>
            <a:r>
              <a:rPr lang="en-US" sz="1800" b="1" kern="0" dirty="0">
                <a:solidFill>
                  <a:srgbClr val="000000"/>
                </a:solidFill>
                <a:latin typeface="BentonSans Light" panose="02000503000000020004" pitchFamily="2" charset="0"/>
                <a:cs typeface="Arial" charset="0"/>
              </a:rPr>
              <a:t>Project objectives:</a:t>
            </a:r>
          </a:p>
          <a:p>
            <a:pPr marL="314919" indent="-314919" defTabSz="914217">
              <a:buFont typeface="Arial" panose="020B0604020202020204" pitchFamily="34" charset="0"/>
              <a:buChar char="•"/>
              <a:defRPr/>
            </a:pPr>
            <a:r>
              <a:rPr lang="en-US" sz="1600" kern="0" dirty="0">
                <a:solidFill>
                  <a:srgbClr val="000000"/>
                </a:solidFill>
                <a:latin typeface="BentonSans Light" panose="02000503000000020004" pitchFamily="2" charset="0"/>
                <a:cs typeface="Arial" charset="0"/>
              </a:rPr>
              <a:t>Implement a package solution for tax administration becoming the first state in US to achieve this. </a:t>
            </a:r>
          </a:p>
          <a:p>
            <a:pPr marL="314919" indent="-314919" defTabSz="914217">
              <a:buFont typeface="Arial" panose="020B0604020202020204" pitchFamily="34" charset="0"/>
              <a:buChar char="•"/>
              <a:defRPr/>
            </a:pPr>
            <a:r>
              <a:rPr lang="en-US" sz="1600" kern="0" dirty="0">
                <a:solidFill>
                  <a:srgbClr val="000000"/>
                </a:solidFill>
                <a:latin typeface="BentonSans Light" panose="02000503000000020004" pitchFamily="2" charset="0"/>
                <a:cs typeface="Arial" charset="0"/>
              </a:rPr>
              <a:t>Usage of solution components for the Child Support enforcement </a:t>
            </a:r>
          </a:p>
          <a:p>
            <a:pPr marL="314919" indent="-314919" defTabSz="914217">
              <a:buFont typeface="Arial" panose="020B0604020202020204" pitchFamily="34" charset="0"/>
              <a:buChar char="•"/>
              <a:defRPr/>
            </a:pPr>
            <a:endParaRPr lang="en-US" sz="1200" kern="0" dirty="0">
              <a:solidFill>
                <a:srgbClr val="000000"/>
              </a:solidFill>
              <a:latin typeface="BentonSans Light" panose="02000503000000020004" pitchFamily="2" charset="0"/>
              <a:cs typeface="Arial" charset="0"/>
            </a:endParaRPr>
          </a:p>
          <a:p>
            <a:pPr defTabSz="914217">
              <a:defRPr/>
            </a:pPr>
            <a:r>
              <a:rPr lang="en-US" sz="1800" b="1" kern="0" dirty="0">
                <a:solidFill>
                  <a:srgbClr val="000000"/>
                </a:solidFill>
                <a:latin typeface="BentonSans Light" panose="02000503000000020004" pitchFamily="2" charset="0"/>
                <a:cs typeface="Arial" charset="0"/>
              </a:rPr>
              <a:t>Key Activities:</a:t>
            </a:r>
          </a:p>
          <a:p>
            <a:pPr defTabSz="914217">
              <a:defRPr/>
            </a:pPr>
            <a:r>
              <a:rPr lang="en-US" altLang="pt-PT" sz="1600" kern="0" dirty="0">
                <a:solidFill>
                  <a:srgbClr val="000000"/>
                </a:solidFill>
                <a:latin typeface="BentonSans Light" panose="02000503000000020004" pitchFamily="2" charset="0"/>
                <a:cs typeface="Arial" charset="0"/>
              </a:rPr>
              <a:t>FDOR implemented SAP to support their General Tax Administration (GTA) program. Over 95% of the taxes and fees administered by FDOR are supported through the solution. FDOR manages 1.3 million taxpayers, staffs over 2,400 employees, handles 10 million transactions annually, generates $38 billion in annual revenues and supports 58 different tax and revenue types with 36 offices, and a 17M Florida population.</a:t>
            </a:r>
            <a:endParaRPr lang="en-US" sz="1600" kern="0" dirty="0">
              <a:solidFill>
                <a:schemeClr val="tx1"/>
              </a:solidFill>
              <a:latin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nvGraphicFramePr>
        <p:xfrm>
          <a:off x="431898" y="2053648"/>
          <a:ext cx="11435892" cy="2290972"/>
        </p:xfrm>
        <a:graphic>
          <a:graphicData uri="http://schemas.openxmlformats.org/drawingml/2006/table">
            <a:tbl>
              <a:tblPr firstRow="1" bandRow="1">
                <a:tableStyleId>{2D5ABB26-0587-4C30-8999-92F81FD0307C}</a:tableStyleId>
              </a:tblPr>
              <a:tblGrid>
                <a:gridCol w="1905982">
                  <a:extLst>
                    <a:ext uri="{9D8B030D-6E8A-4147-A177-3AD203B41FA5}">
                      <a16:colId xmlns:a16="http://schemas.microsoft.com/office/drawing/2014/main" val="20000"/>
                    </a:ext>
                  </a:extLst>
                </a:gridCol>
                <a:gridCol w="1905982">
                  <a:extLst>
                    <a:ext uri="{9D8B030D-6E8A-4147-A177-3AD203B41FA5}">
                      <a16:colId xmlns:a16="http://schemas.microsoft.com/office/drawing/2014/main" val="20001"/>
                    </a:ext>
                  </a:extLst>
                </a:gridCol>
                <a:gridCol w="1905982">
                  <a:extLst>
                    <a:ext uri="{9D8B030D-6E8A-4147-A177-3AD203B41FA5}">
                      <a16:colId xmlns:a16="http://schemas.microsoft.com/office/drawing/2014/main" val="20002"/>
                    </a:ext>
                  </a:extLst>
                </a:gridCol>
                <a:gridCol w="1905982">
                  <a:extLst>
                    <a:ext uri="{9D8B030D-6E8A-4147-A177-3AD203B41FA5}">
                      <a16:colId xmlns:a16="http://schemas.microsoft.com/office/drawing/2014/main" val="20003"/>
                    </a:ext>
                  </a:extLst>
                </a:gridCol>
                <a:gridCol w="1905982">
                  <a:extLst>
                    <a:ext uri="{9D8B030D-6E8A-4147-A177-3AD203B41FA5}">
                      <a16:colId xmlns:a16="http://schemas.microsoft.com/office/drawing/2014/main" val="20004"/>
                    </a:ext>
                  </a:extLst>
                </a:gridCol>
                <a:gridCol w="1905982">
                  <a:extLst>
                    <a:ext uri="{9D8B030D-6E8A-4147-A177-3AD203B41FA5}">
                      <a16:colId xmlns:a16="http://schemas.microsoft.com/office/drawing/2014/main" val="20005"/>
                    </a:ext>
                  </a:extLst>
                </a:gridCol>
              </a:tblGrid>
              <a:tr h="370754">
                <a:tc>
                  <a:txBody>
                    <a:bodyPr/>
                    <a:lstStyle/>
                    <a:p>
                      <a:pPr algn="ctr"/>
                      <a:r>
                        <a:rPr lang="pt-PT" sz="1600" b="1" dirty="0">
                          <a:latin typeface="BentonSans Light" panose="02000503000000020004" pitchFamily="2" charset="0"/>
                        </a:rPr>
                        <a:t>1998</a:t>
                      </a:r>
                      <a:endParaRPr lang="en-GB" sz="1600" b="1" dirty="0">
                        <a:latin typeface="BentonSans Light" panose="02000503000000020004" pitchFamily="2" charset="0"/>
                      </a:endParaRPr>
                    </a:p>
                  </a:txBody>
                  <a:tcPr marL="91419" marR="91419" marT="45709" marB="45709">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pt-PT" sz="1600" b="1" dirty="0">
                          <a:latin typeface="BentonSans Light" panose="02000503000000020004" pitchFamily="2" charset="0"/>
                        </a:rPr>
                        <a:t>1999-2000</a:t>
                      </a:r>
                      <a:endParaRPr lang="en-GB" sz="1600" b="1" dirty="0">
                        <a:latin typeface="BentonSans Light" panose="02000503000000020004" pitchFamily="2" charset="0"/>
                      </a:endParaRPr>
                    </a:p>
                  </a:txBody>
                  <a:tcPr marL="91419" marR="91419" marT="45709" marB="45709">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pt-PT" sz="1600" b="1" dirty="0">
                          <a:latin typeface="BentonSans Light" panose="02000503000000020004" pitchFamily="2" charset="0"/>
                        </a:rPr>
                        <a:t>2001-2002</a:t>
                      </a:r>
                      <a:endParaRPr lang="en-GB" sz="1600" b="1" dirty="0">
                        <a:latin typeface="BentonSans Light" panose="02000503000000020004" pitchFamily="2" charset="0"/>
                      </a:endParaRPr>
                    </a:p>
                  </a:txBody>
                  <a:tcPr marL="91419" marR="91419" marT="45709" marB="45709">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pt-PT" sz="1600" b="1" dirty="0">
                          <a:latin typeface="BentonSans Light" panose="02000503000000020004" pitchFamily="2" charset="0"/>
                        </a:rPr>
                        <a:t>2003</a:t>
                      </a:r>
                      <a:endParaRPr lang="en-GB" sz="1600" b="1" dirty="0">
                        <a:latin typeface="BentonSans Light" panose="02000503000000020004" pitchFamily="2" charset="0"/>
                      </a:endParaRPr>
                    </a:p>
                  </a:txBody>
                  <a:tcPr marL="91419" marR="91419" marT="45709" marB="45709">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pt-PT" sz="1600" b="1" dirty="0">
                          <a:latin typeface="BentonSans Light" panose="02000503000000020004" pitchFamily="2" charset="0"/>
                        </a:rPr>
                        <a:t>2004</a:t>
                      </a:r>
                      <a:endParaRPr lang="en-GB" sz="1600" b="1" dirty="0">
                        <a:latin typeface="BentonSans Light" panose="02000503000000020004" pitchFamily="2" charset="0"/>
                      </a:endParaRPr>
                    </a:p>
                  </a:txBody>
                  <a:tcPr marL="91419" marR="91419" marT="45709" marB="45709">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pt-PT" sz="1600" b="1" dirty="0">
                          <a:latin typeface="BentonSans Light" panose="02000503000000020004" pitchFamily="2" charset="0"/>
                        </a:rPr>
                        <a:t>2005-2007</a:t>
                      </a:r>
                      <a:endParaRPr lang="en-GB" sz="1600" b="1" dirty="0">
                        <a:latin typeface="BentonSans Light" panose="02000503000000020004" pitchFamily="2" charset="0"/>
                      </a:endParaRPr>
                    </a:p>
                  </a:txBody>
                  <a:tcPr marL="91419" marR="91419" marT="45709" marB="45709">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0"/>
                  </a:ext>
                </a:extLst>
              </a:tr>
              <a:tr h="1919796">
                <a:tc>
                  <a:txBody>
                    <a:bodyPr/>
                    <a:lstStyle/>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integrated registration for two taxes</a:t>
                      </a:r>
                    </a:p>
                    <a:p>
                      <a:pPr algn="l"/>
                      <a:endParaRPr lang="en-GB" sz="1200" b="1" dirty="0">
                        <a:latin typeface="BentonSans Light" panose="02000503000000020004" pitchFamily="2" charset="0"/>
                      </a:endParaRPr>
                    </a:p>
                  </a:txBody>
                  <a:tcPr marL="91419" marR="91419" marT="45709" marB="45709">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200" kern="1200" dirty="0">
                          <a:solidFill>
                            <a:srgbClr val="000000"/>
                          </a:solidFill>
                          <a:latin typeface="BentonSans Light" panose="02000503000000020004" pitchFamily="2" charset="0"/>
                          <a:ea typeface="+mn-ea"/>
                          <a:cs typeface="Arial" charset="0"/>
                        </a:rPr>
                        <a:t>TRM </a:t>
                      </a:r>
                      <a:r>
                        <a:rPr lang="pt-PT" sz="1200" kern="1200" dirty="0" err="1">
                          <a:solidFill>
                            <a:srgbClr val="000000"/>
                          </a:solidFill>
                          <a:latin typeface="BentonSans Light" panose="02000503000000020004" pitchFamily="2" charset="0"/>
                          <a:ea typeface="+mn-ea"/>
                          <a:cs typeface="Arial" charset="0"/>
                        </a:rPr>
                        <a:t>solution</a:t>
                      </a:r>
                      <a:r>
                        <a:rPr lang="pt-PT" sz="1200" kern="1200" dirty="0">
                          <a:solidFill>
                            <a:srgbClr val="000000"/>
                          </a:solidFill>
                          <a:latin typeface="BentonSans Light" panose="02000503000000020004" pitchFamily="2" charset="0"/>
                          <a:ea typeface="+mn-ea"/>
                          <a:cs typeface="Arial" charset="0"/>
                        </a:rPr>
                        <a:t> </a:t>
                      </a:r>
                      <a:r>
                        <a:rPr lang="pt-PT" sz="1200" kern="1200" dirty="0" err="1">
                          <a:solidFill>
                            <a:srgbClr val="000000"/>
                          </a:solidFill>
                          <a:latin typeface="BentonSans Light" panose="02000503000000020004" pitchFamily="2" charset="0"/>
                          <a:ea typeface="+mn-ea"/>
                          <a:cs typeface="Arial" charset="0"/>
                        </a:rPr>
                        <a:t>procurement</a:t>
                      </a:r>
                      <a:r>
                        <a:rPr lang="pt-PT" sz="1200" kern="1200" dirty="0">
                          <a:solidFill>
                            <a:srgbClr val="000000"/>
                          </a:solidFill>
                          <a:latin typeface="BentonSans Light" panose="02000503000000020004" pitchFamily="2" charset="0"/>
                          <a:ea typeface="+mn-ea"/>
                          <a:cs typeface="Arial" charset="0"/>
                        </a:rPr>
                        <a:t> </a:t>
                      </a:r>
                      <a:r>
                        <a:rPr lang="pt-PT" sz="1200" kern="1200" dirty="0" err="1">
                          <a:solidFill>
                            <a:srgbClr val="000000"/>
                          </a:solidFill>
                          <a:latin typeface="BentonSans Light" panose="02000503000000020004" pitchFamily="2" charset="0"/>
                          <a:ea typeface="+mn-ea"/>
                          <a:cs typeface="Arial" charset="0"/>
                        </a:rPr>
                        <a:t>process</a:t>
                      </a:r>
                      <a:endParaRPr lang="pt-PT" sz="1200" kern="1200" dirty="0">
                        <a:solidFill>
                          <a:srgbClr val="000000"/>
                        </a:solidFill>
                        <a:latin typeface="BentonSans Light" panose="02000503000000020004" pitchFamily="2" charset="0"/>
                        <a:ea typeface="+mn-ea"/>
                        <a:cs typeface="Arial" charset="0"/>
                      </a:endParaRP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rgbClr val="000000"/>
                          </a:solidFill>
                          <a:latin typeface="BentonSans Light" panose="02000503000000020004" pitchFamily="2" charset="0"/>
                          <a:ea typeface="+mn-ea"/>
                          <a:cs typeface="Arial" charset="0"/>
                        </a:rPr>
                        <a:t>integrated registration for 7 taxes</a:t>
                      </a:r>
                    </a:p>
                    <a:p>
                      <a:pPr algn="l"/>
                      <a:endParaRPr lang="en-GB" sz="1200" b="1" dirty="0">
                        <a:latin typeface="BentonSans Light" panose="02000503000000020004" pitchFamily="2" charset="0"/>
                      </a:endParaRPr>
                    </a:p>
                  </a:txBody>
                  <a:tcPr marL="91419" marR="91419" marT="45709" marB="45709">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corporate and communications services tax incorporation</a:t>
                      </a:r>
                      <a:endParaRPr lang="en-GB" sz="1200" kern="1200" dirty="0">
                        <a:solidFill>
                          <a:srgbClr val="000000"/>
                        </a:solidFill>
                        <a:latin typeface="BentonSans Light" panose="02000503000000020004" pitchFamily="2" charset="0"/>
                        <a:ea typeface="+mn-ea"/>
                        <a:cs typeface="Arial" charset="0"/>
                      </a:endParaRPr>
                    </a:p>
                  </a:txBody>
                  <a:tcPr marL="91419" marR="91419" marT="45709" marB="45709">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integrated sales and use tax, </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audit case management,</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 CIC call center (CRM </a:t>
                      </a:r>
                      <a:r>
                        <a:rPr lang="en-GB" sz="1200" kern="1200" dirty="0">
                          <a:solidFill>
                            <a:srgbClr val="000000"/>
                          </a:solidFill>
                          <a:latin typeface="BentonSans Light" panose="02000503000000020004" pitchFamily="2" charset="0"/>
                          <a:ea typeface="+mn-ea"/>
                          <a:cs typeface="Arial" charset="0"/>
                        </a:rPr>
                        <a:t>application)</a:t>
                      </a:r>
                    </a:p>
                    <a:p>
                      <a:pPr algn="l"/>
                      <a:endParaRPr lang="en-GB" sz="1200" b="1" dirty="0">
                        <a:latin typeface="BentonSans Light" panose="02000503000000020004" pitchFamily="2" charset="0"/>
                      </a:endParaRPr>
                    </a:p>
                  </a:txBody>
                  <a:tcPr marL="91419" marR="91419" marT="45709" marB="45709">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kern="1200" dirty="0">
                          <a:solidFill>
                            <a:srgbClr val="000000"/>
                          </a:solidFill>
                          <a:latin typeface="BentonSans Light" panose="02000503000000020004" pitchFamily="2" charset="0"/>
                          <a:ea typeface="+mn-ea"/>
                          <a:cs typeface="Arial" charset="0"/>
                        </a:rPr>
                        <a:t>Integrated Fuel, Gross Receipts and Documentary Taxes</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kern="1200" dirty="0">
                          <a:solidFill>
                            <a:srgbClr val="000000"/>
                          </a:solidFill>
                          <a:latin typeface="BentonSans Light" panose="02000503000000020004" pitchFamily="2" charset="0"/>
                          <a:ea typeface="+mn-ea"/>
                          <a:cs typeface="Arial" charset="0"/>
                        </a:rPr>
                        <a:t>Integrated Business Warehouse and Expert Penalty System</a:t>
                      </a:r>
                    </a:p>
                  </a:txBody>
                  <a:tcPr marL="91419" marR="91419" marT="45709" marB="45709">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fuel tax and severance taxes</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discovery case management</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bankruptcy case management </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solidFill>
                          <a:latin typeface="BentonSans Light" panose="02000503000000020004" pitchFamily="2" charset="0"/>
                          <a:ea typeface="+mn-ea"/>
                          <a:cs typeface="Arial" charset="0"/>
                        </a:rPr>
                        <a:t>insurance premium tax,</a:t>
                      </a:r>
                      <a:r>
                        <a:rPr lang="en-US" altLang="en-US" sz="1200" kern="1200" dirty="0">
                          <a:solidFill>
                            <a:srgbClr val="000000"/>
                          </a:solidFill>
                          <a:latin typeface="BentonSans Light" panose="02000503000000020004" pitchFamily="2" charset="0"/>
                          <a:ea typeface="+mn-ea"/>
                          <a:cs typeface="Arial" charset="0"/>
                        </a:rPr>
                        <a:t> Unemployment Compensation Tax</a:t>
                      </a:r>
                    </a:p>
                    <a:p>
                      <a:pPr marL="87313" marR="0" lvl="0" indent="-87313"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kern="1200" dirty="0">
                          <a:solidFill>
                            <a:srgbClr val="000000"/>
                          </a:solidFill>
                          <a:latin typeface="BentonSans Light" panose="02000503000000020004" pitchFamily="2" charset="0"/>
                          <a:ea typeface="+mn-ea"/>
                          <a:cs typeface="Arial" charset="0"/>
                        </a:rPr>
                        <a:t>Fed/State e-File &amp; Pay</a:t>
                      </a:r>
                      <a:endParaRPr lang="en-GB" sz="1200" kern="1200" dirty="0">
                        <a:solidFill>
                          <a:srgbClr val="000000"/>
                        </a:solidFill>
                        <a:latin typeface="BentonSans Light" panose="02000503000000020004" pitchFamily="2" charset="0"/>
                        <a:ea typeface="+mn-ea"/>
                        <a:cs typeface="Arial" charset="0"/>
                      </a:endParaRPr>
                    </a:p>
                  </a:txBody>
                  <a:tcPr marL="91419" marR="91419" marT="45709" marB="45709">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4991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28" y="359917"/>
            <a:ext cx="11543216" cy="615283"/>
          </a:xfrm>
        </p:spPr>
        <p:txBody>
          <a:bodyPr/>
          <a:lstStyle/>
          <a:p>
            <a:r>
              <a:rPr lang="en-US"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rPr>
              <a:t>Case Study</a:t>
            </a:r>
            <a:endParaRPr lang="en-SG"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2"/>
          <a:srcRect t="6260"/>
          <a:stretch/>
        </p:blipFill>
        <p:spPr>
          <a:xfrm>
            <a:off x="8059590" y="335665"/>
            <a:ext cx="3808812" cy="952535"/>
          </a:xfrm>
          <a:prstGeom prst="rect">
            <a:avLst/>
          </a:prstGeom>
        </p:spPr>
      </p:pic>
      <p:sp>
        <p:nvSpPr>
          <p:cNvPr id="6" name="Rectangle 5"/>
          <p:cNvSpPr/>
          <p:nvPr/>
        </p:nvSpPr>
        <p:spPr>
          <a:xfrm>
            <a:off x="487408" y="1497149"/>
            <a:ext cx="10934734" cy="4888524"/>
          </a:xfrm>
          <a:prstGeom prst="rect">
            <a:avLst/>
          </a:prstGeom>
          <a:solidFill>
            <a:schemeClr val="lt1">
              <a:alpha val="67000"/>
            </a:schemeClr>
          </a:solidFill>
          <a:ln w="9525">
            <a:noFill/>
          </a:ln>
        </p:spPr>
        <p:style>
          <a:lnRef idx="2">
            <a:schemeClr val="accent2"/>
          </a:lnRef>
          <a:fillRef idx="1">
            <a:schemeClr val="lt1"/>
          </a:fillRef>
          <a:effectRef idx="0">
            <a:schemeClr val="accent2"/>
          </a:effectRef>
          <a:fontRef idx="minor">
            <a:schemeClr val="dk1"/>
          </a:fontRef>
        </p:style>
        <p:txBody>
          <a:bodyPr rtlCol="0" anchor="t"/>
          <a:lstStyle/>
          <a:p>
            <a:pPr defTabSz="914217">
              <a:defRPr/>
            </a:pPr>
            <a:r>
              <a:rPr lang="en-US" sz="2000" b="1" kern="0" dirty="0">
                <a:solidFill>
                  <a:srgbClr val="000000"/>
                </a:solidFill>
                <a:latin typeface="BentonSans Light" panose="02000503000000020004" pitchFamily="2" charset="0"/>
                <a:cs typeface="Arial" charset="0"/>
              </a:rPr>
              <a:t>Client name</a:t>
            </a:r>
            <a:r>
              <a:rPr lang="en-US" sz="2000" kern="0" dirty="0">
                <a:solidFill>
                  <a:srgbClr val="000000"/>
                </a:solidFill>
                <a:latin typeface="BentonSans Light" panose="02000503000000020004" pitchFamily="2" charset="0"/>
                <a:cs typeface="Arial" charset="0"/>
              </a:rPr>
              <a:t>:  </a:t>
            </a:r>
            <a:r>
              <a:rPr lang="en-US" sz="1800" kern="0" dirty="0">
                <a:solidFill>
                  <a:srgbClr val="000000"/>
                </a:solidFill>
                <a:latin typeface="BentonSans Light" panose="02000503000000020004" pitchFamily="2" charset="0"/>
                <a:cs typeface="Arial" charset="0"/>
              </a:rPr>
              <a:t>FURS</a:t>
            </a:r>
          </a:p>
          <a:p>
            <a:pPr defTabSz="914217">
              <a:defRPr/>
            </a:pPr>
            <a:endParaRPr lang="en-US" sz="2000"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Country:</a:t>
            </a:r>
            <a:r>
              <a:rPr lang="en-US" sz="2000" kern="0" dirty="0">
                <a:solidFill>
                  <a:srgbClr val="000000"/>
                </a:solidFill>
                <a:latin typeface="BentonSans Light" panose="02000503000000020004" pitchFamily="2" charset="0"/>
                <a:cs typeface="Arial" charset="0"/>
              </a:rPr>
              <a:t> </a:t>
            </a:r>
            <a:r>
              <a:rPr lang="en-US" sz="1800" kern="0" dirty="0">
                <a:solidFill>
                  <a:srgbClr val="000000"/>
                </a:solidFill>
                <a:latin typeface="BentonSans Light" panose="02000503000000020004" pitchFamily="2" charset="0"/>
                <a:cs typeface="Arial" charset="0"/>
              </a:rPr>
              <a:t>Republic of Slovenia</a:t>
            </a:r>
          </a:p>
          <a:p>
            <a:pPr defTabSz="914217">
              <a:defRPr/>
            </a:pPr>
            <a:endParaRPr lang="en-US" sz="2000"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Timelines: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The project had 3 phases, start in June 2010.</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With the 1st phase was implemented the cross processes on Revenue Management and account integration together with the first Tax Type – VAT. First go-live on Oct.2011.</a:t>
            </a:r>
          </a:p>
          <a:p>
            <a:pPr defTabSz="914217">
              <a:defRPr/>
            </a:pPr>
            <a:endParaRPr lang="en-US" sz="1800" kern="0" dirty="0">
              <a:solidFill>
                <a:srgbClr val="000000"/>
              </a:solidFill>
              <a:latin typeface="BentonSans Light" panose="02000503000000020004" pitchFamily="2" charset="0"/>
              <a:cs typeface="Arial" charset="0"/>
            </a:endParaRPr>
          </a:p>
          <a:p>
            <a:pPr defTabSz="914217">
              <a:defRPr/>
            </a:pPr>
            <a:endParaRPr lang="en-US" sz="2000"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Project objectives: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Replacement of outdated solution and adoption of COTS solution.</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Coverage of the 15 FURS branches spread through Slovenia.</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Provide a single interface to almost 2500 system users and increasing the level of service to the taxpayers (around 3.000.000 )</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Coverage with a single COTS solution the full set of revenue, which between taxes and excises duties are ++50</a:t>
            </a:r>
            <a:endParaRPr lang="en-US" sz="1800" kern="0"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523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06AE5-4A83-455B-B7AD-62BD3C65977C}"/>
              </a:ext>
            </a:extLst>
          </p:cNvPr>
          <p:cNvPicPr>
            <a:picLocks noChangeAspect="1"/>
          </p:cNvPicPr>
          <p:nvPr/>
        </p:nvPicPr>
        <p:blipFill rotWithShape="1">
          <a:blip r:embed="rId3"/>
          <a:srcRect b="4122"/>
          <a:stretch/>
        </p:blipFill>
        <p:spPr>
          <a:xfrm>
            <a:off x="1412" y="-69156"/>
            <a:ext cx="12315299" cy="6927156"/>
          </a:xfrm>
          <a:prstGeom prst="rect">
            <a:avLst/>
          </a:prstGeom>
        </p:spPr>
      </p:pic>
      <p:sp>
        <p:nvSpPr>
          <p:cNvPr id="8" name="TextBox 7">
            <a:extLst>
              <a:ext uri="{FF2B5EF4-FFF2-40B4-BE49-F238E27FC236}">
                <a16:creationId xmlns:a16="http://schemas.microsoft.com/office/drawing/2014/main" id="{DFBA4365-589C-44DD-BE95-514A6ECE9C3D}"/>
              </a:ext>
            </a:extLst>
          </p:cNvPr>
          <p:cNvSpPr txBox="1"/>
          <p:nvPr/>
        </p:nvSpPr>
        <p:spPr>
          <a:xfrm>
            <a:off x="4376304" y="4851295"/>
            <a:ext cx="4500809" cy="539689"/>
          </a:xfrm>
          <a:prstGeom prst="rect">
            <a:avLst/>
          </a:prstGeom>
          <a:solidFill>
            <a:schemeClr val="accent1">
              <a:lumMod val="60000"/>
              <a:lumOff val="40000"/>
              <a:alpha val="70000"/>
            </a:schemeClr>
          </a:solidFill>
          <a:effectLst>
            <a:softEdge rad="31750"/>
          </a:effectLst>
        </p:spPr>
        <p:txBody>
          <a:bodyPr wrap="none" lIns="107975" tIns="35992" rIns="71983" bIns="71983" rtlCol="0">
            <a:spAutoFit/>
          </a:bodyPr>
          <a:lstStyle/>
          <a:p>
            <a:pPr fontAlgn="base">
              <a:spcBef>
                <a:spcPct val="50000"/>
              </a:spcBef>
              <a:spcAft>
                <a:spcPct val="0"/>
              </a:spcAft>
              <a:buClr>
                <a:srgbClr val="F0AB00"/>
              </a:buClr>
              <a:buSzPct val="80000"/>
            </a:pPr>
            <a:r>
              <a:rPr lang="en-US" sz="2799" kern="0" dirty="0">
                <a:ea typeface="Arial Unicode MS" pitchFamily="34" charset="-128"/>
                <a:cs typeface="Arial Unicode MS" pitchFamily="34" charset="-128"/>
              </a:rPr>
              <a:t>Help the economy prosper </a:t>
            </a:r>
          </a:p>
        </p:txBody>
      </p:sp>
      <p:sp>
        <p:nvSpPr>
          <p:cNvPr id="9" name="TextBox 8">
            <a:extLst>
              <a:ext uri="{FF2B5EF4-FFF2-40B4-BE49-F238E27FC236}">
                <a16:creationId xmlns:a16="http://schemas.microsoft.com/office/drawing/2014/main" id="{FBABD21C-D269-48A3-A353-21FFB659F9F6}"/>
              </a:ext>
            </a:extLst>
          </p:cNvPr>
          <p:cNvSpPr txBox="1"/>
          <p:nvPr/>
        </p:nvSpPr>
        <p:spPr>
          <a:xfrm>
            <a:off x="1693571" y="3255306"/>
            <a:ext cx="3827882" cy="539875"/>
          </a:xfrm>
          <a:prstGeom prst="rect">
            <a:avLst/>
          </a:prstGeom>
          <a:solidFill>
            <a:schemeClr val="accent1">
              <a:lumMod val="60000"/>
              <a:lumOff val="40000"/>
              <a:alpha val="70000"/>
            </a:schemeClr>
          </a:solidFill>
          <a:effectLst>
            <a:softEdge rad="31750"/>
          </a:effectLst>
        </p:spPr>
        <p:txBody>
          <a:bodyPr wrap="square" lIns="107975" tIns="35992" rIns="71983" bIns="71983" rtlCol="0">
            <a:spAutoFit/>
          </a:bodyPr>
          <a:lstStyle/>
          <a:p>
            <a:pPr fontAlgn="base">
              <a:spcBef>
                <a:spcPct val="50000"/>
              </a:spcBef>
              <a:spcAft>
                <a:spcPct val="0"/>
              </a:spcAft>
              <a:buClr>
                <a:srgbClr val="F0AB00"/>
              </a:buClr>
              <a:buSzPct val="80000"/>
            </a:pPr>
            <a:r>
              <a:rPr lang="en-US" sz="2799" kern="0" dirty="0">
                <a:ea typeface="Arial Unicode MS" pitchFamily="34" charset="-128"/>
                <a:cs typeface="Arial Unicode MS" pitchFamily="34" charset="-128"/>
              </a:rPr>
              <a:t>Protect the community </a:t>
            </a:r>
          </a:p>
        </p:txBody>
      </p:sp>
      <p:sp>
        <p:nvSpPr>
          <p:cNvPr id="11" name="TextBox 10">
            <a:extLst>
              <a:ext uri="{FF2B5EF4-FFF2-40B4-BE49-F238E27FC236}">
                <a16:creationId xmlns:a16="http://schemas.microsoft.com/office/drawing/2014/main" id="{05B74C4D-35C2-4A35-B12B-5DDAED843E54}"/>
              </a:ext>
            </a:extLst>
          </p:cNvPr>
          <p:cNvSpPr txBox="1"/>
          <p:nvPr/>
        </p:nvSpPr>
        <p:spPr>
          <a:xfrm>
            <a:off x="6768894" y="2320079"/>
            <a:ext cx="2922999" cy="539875"/>
          </a:xfrm>
          <a:prstGeom prst="rect">
            <a:avLst/>
          </a:prstGeom>
          <a:solidFill>
            <a:schemeClr val="accent1">
              <a:lumMod val="60000"/>
              <a:lumOff val="40000"/>
              <a:alpha val="70000"/>
            </a:schemeClr>
          </a:solidFill>
          <a:effectLst>
            <a:softEdge rad="31750"/>
          </a:effectLst>
        </p:spPr>
        <p:txBody>
          <a:bodyPr wrap="square" lIns="107975" tIns="35992" rIns="71983" bIns="71983" rtlCol="0">
            <a:spAutoFit/>
          </a:bodyPr>
          <a:lstStyle/>
          <a:p>
            <a:pPr fontAlgn="base">
              <a:spcBef>
                <a:spcPct val="50000"/>
              </a:spcBef>
              <a:spcAft>
                <a:spcPct val="0"/>
              </a:spcAft>
              <a:buClr>
                <a:srgbClr val="F0AB00"/>
              </a:buClr>
              <a:buSzPct val="80000"/>
            </a:pPr>
            <a:r>
              <a:rPr lang="en-US" sz="2799" kern="0">
                <a:ea typeface="Arial Unicode MS" pitchFamily="34" charset="-128"/>
                <a:cs typeface="Arial Unicode MS" pitchFamily="34" charset="-128"/>
              </a:rPr>
              <a:t>Provide services </a:t>
            </a:r>
          </a:p>
        </p:txBody>
      </p:sp>
      <p:sp>
        <p:nvSpPr>
          <p:cNvPr id="10" name="Title 1">
            <a:extLst>
              <a:ext uri="{FF2B5EF4-FFF2-40B4-BE49-F238E27FC236}">
                <a16:creationId xmlns:a16="http://schemas.microsoft.com/office/drawing/2014/main" id="{5208507B-FF67-41B4-8AF6-DAB4BDD98BFB}"/>
              </a:ext>
            </a:extLst>
          </p:cNvPr>
          <p:cNvSpPr txBox="1">
            <a:spLocks/>
          </p:cNvSpPr>
          <p:nvPr/>
        </p:nvSpPr>
        <p:spPr bwMode="gray">
          <a:xfrm>
            <a:off x="505296" y="503999"/>
            <a:ext cx="11183887" cy="369247"/>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Government has a </a:t>
            </a:r>
            <a:r>
              <a:rPr lang="en-US" dirty="0">
                <a:solidFill>
                  <a:schemeClr val="accent1"/>
                </a:solidFill>
                <a:latin typeface="Arial" panose="020B0604020202020204" pitchFamily="34" charset="0"/>
                <a:cs typeface="Arial" panose="020B0604020202020204" pitchFamily="34" charset="0"/>
              </a:rPr>
              <a:t>timeless mission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4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A6ACD-3160-48B8-8DF3-BBE5DE19A6D9}"/>
              </a:ext>
            </a:extLst>
          </p:cNvPr>
          <p:cNvSpPr>
            <a:spLocks noGrp="1"/>
          </p:cNvSpPr>
          <p:nvPr>
            <p:ph type="title"/>
          </p:nvPr>
        </p:nvSpPr>
        <p:spPr>
          <a:xfrm>
            <a:off x="504001" y="504000"/>
            <a:ext cx="11186476" cy="307777"/>
          </a:xfrm>
        </p:spPr>
        <p:txBody>
          <a:bodyPr/>
          <a:lstStyle/>
          <a:p>
            <a:r>
              <a:rPr lang="pt-PT" sz="2000"/>
              <a:t>FURS – Online Cash </a:t>
            </a:r>
            <a:r>
              <a:rPr lang="pt-PT" sz="2000" err="1"/>
              <a:t>Registers</a:t>
            </a:r>
            <a:endParaRPr lang="en-GB" sz="2000"/>
          </a:p>
        </p:txBody>
      </p:sp>
      <p:grpSp>
        <p:nvGrpSpPr>
          <p:cNvPr id="5" name="Group 4">
            <a:extLst>
              <a:ext uri="{FF2B5EF4-FFF2-40B4-BE49-F238E27FC236}">
                <a16:creationId xmlns:a16="http://schemas.microsoft.com/office/drawing/2014/main" id="{D9759A9E-A44D-431C-8DDC-A783F5D992D4}"/>
              </a:ext>
            </a:extLst>
          </p:cNvPr>
          <p:cNvGrpSpPr/>
          <p:nvPr/>
        </p:nvGrpSpPr>
        <p:grpSpPr>
          <a:xfrm>
            <a:off x="1127982" y="1172063"/>
            <a:ext cx="8932834" cy="5263381"/>
            <a:chOff x="1127982" y="1172063"/>
            <a:chExt cx="8932834" cy="5263381"/>
          </a:xfrm>
        </p:grpSpPr>
        <p:pic>
          <p:nvPicPr>
            <p:cNvPr id="4" name="Picture 3">
              <a:extLst>
                <a:ext uri="{FF2B5EF4-FFF2-40B4-BE49-F238E27FC236}">
                  <a16:creationId xmlns:a16="http://schemas.microsoft.com/office/drawing/2014/main" id="{DEE209ED-28CB-4688-BD4E-DAA078632F52}"/>
                </a:ext>
              </a:extLst>
            </p:cNvPr>
            <p:cNvPicPr>
              <a:picLocks noChangeAspect="1"/>
            </p:cNvPicPr>
            <p:nvPr/>
          </p:nvPicPr>
          <p:blipFill>
            <a:blip r:embed="rId2"/>
            <a:stretch>
              <a:fillRect/>
            </a:stretch>
          </p:blipFill>
          <p:spPr>
            <a:xfrm>
              <a:off x="1264929" y="1172063"/>
              <a:ext cx="8795887" cy="5263381"/>
            </a:xfrm>
            <a:prstGeom prst="rect">
              <a:avLst/>
            </a:prstGeom>
          </p:spPr>
        </p:pic>
        <p:sp>
          <p:nvSpPr>
            <p:cNvPr id="2" name="Rectangle 1">
              <a:extLst>
                <a:ext uri="{FF2B5EF4-FFF2-40B4-BE49-F238E27FC236}">
                  <a16:creationId xmlns:a16="http://schemas.microsoft.com/office/drawing/2014/main" id="{160DA0CA-69B3-4ACB-AC83-AD5318085DB2}"/>
                </a:ext>
              </a:extLst>
            </p:cNvPr>
            <p:cNvSpPr/>
            <p:nvPr/>
          </p:nvSpPr>
          <p:spPr bwMode="gray">
            <a:xfrm>
              <a:off x="1127982" y="1308193"/>
              <a:ext cx="1006377" cy="654096"/>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19418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8687E-2985-46FB-9707-414FC8C77524}"/>
              </a:ext>
            </a:extLst>
          </p:cNvPr>
          <p:cNvSpPr>
            <a:spLocks noGrp="1"/>
          </p:cNvSpPr>
          <p:nvPr>
            <p:ph type="body" sz="quarter" idx="10"/>
          </p:nvPr>
        </p:nvSpPr>
        <p:spPr/>
        <p:txBody>
          <a:bodyPr/>
          <a:lstStyle/>
          <a:p>
            <a:endParaRPr lang="nl-NL" dirty="0"/>
          </a:p>
        </p:txBody>
      </p:sp>
      <p:sp>
        <p:nvSpPr>
          <p:cNvPr id="3" name="Title 2">
            <a:extLst>
              <a:ext uri="{FF2B5EF4-FFF2-40B4-BE49-F238E27FC236}">
                <a16:creationId xmlns:a16="http://schemas.microsoft.com/office/drawing/2014/main" id="{ECCF1D71-6F66-43F8-9DA1-594217C5CFF3}"/>
              </a:ext>
            </a:extLst>
          </p:cNvPr>
          <p:cNvSpPr>
            <a:spLocks noGrp="1"/>
          </p:cNvSpPr>
          <p:nvPr>
            <p:ph type="title"/>
          </p:nvPr>
        </p:nvSpPr>
        <p:spPr/>
        <p:txBody>
          <a:bodyPr/>
          <a:lstStyle/>
          <a:p>
            <a:r>
              <a:rPr lang="nl-NL" dirty="0" err="1"/>
              <a:t>Bahrain</a:t>
            </a:r>
            <a:r>
              <a:rPr lang="nl-NL" dirty="0"/>
              <a:t>: live in 5 </a:t>
            </a:r>
            <a:r>
              <a:rPr lang="nl-NL" dirty="0" err="1"/>
              <a:t>months</a:t>
            </a:r>
            <a:endParaRPr lang="nl-NL" dirty="0"/>
          </a:p>
        </p:txBody>
      </p:sp>
      <p:pic>
        <p:nvPicPr>
          <p:cNvPr id="4" name="Picture 3">
            <a:extLst>
              <a:ext uri="{FF2B5EF4-FFF2-40B4-BE49-F238E27FC236}">
                <a16:creationId xmlns:a16="http://schemas.microsoft.com/office/drawing/2014/main" id="{88C438DC-513F-4369-AEE8-0043B35020A3}"/>
              </a:ext>
            </a:extLst>
          </p:cNvPr>
          <p:cNvPicPr>
            <a:picLocks noChangeAspect="1"/>
          </p:cNvPicPr>
          <p:nvPr/>
        </p:nvPicPr>
        <p:blipFill>
          <a:blip r:embed="rId2"/>
          <a:stretch>
            <a:fillRect/>
          </a:stretch>
        </p:blipFill>
        <p:spPr>
          <a:xfrm>
            <a:off x="1412" y="1274557"/>
            <a:ext cx="12192353" cy="4920746"/>
          </a:xfrm>
          <a:prstGeom prst="rect">
            <a:avLst/>
          </a:prstGeom>
        </p:spPr>
      </p:pic>
      <p:pic>
        <p:nvPicPr>
          <p:cNvPr id="5" name="Picture 4">
            <a:extLst>
              <a:ext uri="{FF2B5EF4-FFF2-40B4-BE49-F238E27FC236}">
                <a16:creationId xmlns:a16="http://schemas.microsoft.com/office/drawing/2014/main" id="{B1641C60-4042-4699-83FB-E822D7833C63}"/>
              </a:ext>
            </a:extLst>
          </p:cNvPr>
          <p:cNvPicPr>
            <a:picLocks noChangeAspect="1"/>
          </p:cNvPicPr>
          <p:nvPr/>
        </p:nvPicPr>
        <p:blipFill>
          <a:blip r:embed="rId3"/>
          <a:stretch>
            <a:fillRect/>
          </a:stretch>
        </p:blipFill>
        <p:spPr>
          <a:xfrm>
            <a:off x="6898152" y="3601298"/>
            <a:ext cx="3928893" cy="3238512"/>
          </a:xfrm>
          <a:prstGeom prst="rect">
            <a:avLst/>
          </a:prstGeom>
        </p:spPr>
      </p:pic>
    </p:spTree>
    <p:extLst>
      <p:ext uri="{BB962C8B-B14F-4D97-AF65-F5344CB8AC3E}">
        <p14:creationId xmlns:p14="http://schemas.microsoft.com/office/powerpoint/2010/main" val="81054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48C9D-6B5B-49C1-BE9A-E306A259ED3A}"/>
              </a:ext>
            </a:extLst>
          </p:cNvPr>
          <p:cNvSpPr>
            <a:spLocks noGrp="1"/>
          </p:cNvSpPr>
          <p:nvPr>
            <p:ph type="body" sz="quarter" idx="10"/>
          </p:nvPr>
        </p:nvSpPr>
        <p:spPr>
          <a:xfrm>
            <a:off x="9661335" y="1620419"/>
            <a:ext cx="2369272" cy="4229021"/>
          </a:xfrm>
        </p:spPr>
        <p:txBody>
          <a:bodyPr/>
          <a:lstStyle/>
          <a:p>
            <a:pPr marL="177764" indent="-177764" defTabSz="914217">
              <a:lnSpc>
                <a:spcPct val="85000"/>
              </a:lnSpc>
              <a:spcBef>
                <a:spcPct val="35000"/>
              </a:spcBef>
              <a:buClr>
                <a:schemeClr val="tx2"/>
              </a:buClr>
              <a:buSzPct val="85000"/>
              <a:defRPr/>
            </a:pPr>
            <a:r>
              <a:rPr lang="en-US" altLang="pt-PT" kern="0" dirty="0">
                <a:latin typeface="Arial Black" panose="020B0A04020102020204" pitchFamily="34" charset="0"/>
                <a:ea typeface="Arial Unicode MS" panose="020B0604020202020204" pitchFamily="34" charset="-128"/>
                <a:cs typeface="Arial Unicode MS" panose="020B0604020202020204" pitchFamily="34" charset="-128"/>
              </a:rPr>
              <a:t>South African Revenue Services (SARS)</a:t>
            </a:r>
          </a:p>
          <a:p>
            <a:pPr marL="177764" indent="-177764" defTabSz="914217">
              <a:lnSpc>
                <a:spcPct val="85000"/>
              </a:lnSpc>
              <a:spcBef>
                <a:spcPct val="35000"/>
              </a:spcBef>
              <a:buClr>
                <a:schemeClr val="tx2"/>
              </a:buClr>
              <a:buSzPct val="85000"/>
              <a:defRPr/>
            </a:pPr>
            <a:endParaRPr lang="en-US" altLang="pt-PT" kern="0" dirty="0">
              <a:latin typeface="Arial Black" panose="020B0A04020102020204" pitchFamily="34" charset="0"/>
              <a:ea typeface="Arial Unicode MS" panose="020B0604020202020204" pitchFamily="34" charset="-128"/>
              <a:cs typeface="Arial Unicode MS" panose="020B0604020202020204" pitchFamily="34" charset="-128"/>
            </a:endParaRPr>
          </a:p>
          <a:p>
            <a:pPr marL="177764" indent="-177764" defTabSz="914217">
              <a:lnSpc>
                <a:spcPct val="85000"/>
              </a:lnSpc>
              <a:spcBef>
                <a:spcPct val="35000"/>
              </a:spcBef>
              <a:buClr>
                <a:schemeClr val="tx2"/>
              </a:buClr>
              <a:buSzPct val="85000"/>
              <a:defRPr/>
            </a:pPr>
            <a:r>
              <a:rPr lang="en-US" altLang="pt-PT" kern="0" dirty="0">
                <a:latin typeface="Arial Black" panose="020B0A04020102020204" pitchFamily="34" charset="0"/>
                <a:ea typeface="Arial Unicode MS" panose="020B0604020202020204" pitchFamily="34" charset="-128"/>
                <a:cs typeface="Arial Unicode MS" panose="020B0604020202020204" pitchFamily="34" charset="-128"/>
              </a:rPr>
              <a:t>Objectives</a:t>
            </a:r>
          </a:p>
          <a:p>
            <a:pPr marL="177764" indent="-177764" defTabSz="914217">
              <a:lnSpc>
                <a:spcPct val="85000"/>
              </a:lnSpc>
              <a:spcBef>
                <a:spcPct val="35000"/>
              </a:spcBef>
              <a:buClr>
                <a:schemeClr val="tx2"/>
              </a:buClr>
              <a:buSzPct val="85000"/>
              <a:buFont typeface="Wingdings" panose="05000000000000000000" pitchFamily="2" charset="2"/>
              <a:buChar char="n"/>
              <a:defRPr/>
            </a:pP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Single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accounting</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view</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of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the</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Tax</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Payers</a:t>
            </a:r>
            <a:endParaRPr lang="en-GB" altLang="pt-PT" sz="1600" kern="0" dirty="0">
              <a:latin typeface="Calibri" panose="020F0502020204030204" pitchFamily="34" charset="0"/>
              <a:ea typeface="Arial Unicode MS" panose="020B0604020202020204" pitchFamily="34" charset="-128"/>
              <a:cs typeface="Arial Unicode MS" panose="020B0604020202020204" pitchFamily="34" charset="-128"/>
            </a:endParaRPr>
          </a:p>
          <a:p>
            <a:pPr marL="177764" indent="-177764" defTabSz="914217">
              <a:lnSpc>
                <a:spcPct val="85000"/>
              </a:lnSpc>
              <a:spcBef>
                <a:spcPct val="35000"/>
              </a:spcBef>
              <a:buClr>
                <a:schemeClr val="tx2"/>
              </a:buClr>
              <a:buSzPct val="85000"/>
              <a:buFont typeface="Wingdings" panose="05000000000000000000" pitchFamily="2" charset="2"/>
              <a:buChar char="n"/>
              <a:defRPr/>
            </a:pP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One</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single</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system</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for</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all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tax</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types</a:t>
            </a:r>
            <a:endParaRPr lang="en-GB" altLang="pt-PT" sz="1600" kern="0" dirty="0">
              <a:latin typeface="Calibri" panose="020F0502020204030204" pitchFamily="34" charset="0"/>
              <a:ea typeface="Arial Unicode MS" panose="020B0604020202020204" pitchFamily="34" charset="-128"/>
              <a:cs typeface="Arial Unicode MS" panose="020B0604020202020204" pitchFamily="34" charset="-128"/>
            </a:endParaRPr>
          </a:p>
          <a:p>
            <a:pPr marL="177764" indent="-177764" defTabSz="914217">
              <a:lnSpc>
                <a:spcPct val="85000"/>
              </a:lnSpc>
              <a:spcBef>
                <a:spcPct val="35000"/>
              </a:spcBef>
              <a:buClr>
                <a:schemeClr val="tx2"/>
              </a:buClr>
              <a:buSzPct val="85000"/>
              <a:buFont typeface="Wingdings" panose="05000000000000000000" pitchFamily="2" charset="2"/>
              <a:buChar char="n"/>
              <a:defRPr/>
            </a:pPr>
            <a:r>
              <a:rPr lang="en-US" altLang="pt-PT" sz="1600" kern="0" dirty="0">
                <a:latin typeface="Calibri" panose="020F0502020204030204" pitchFamily="34" charset="0"/>
                <a:ea typeface="Arial Unicode MS" panose="020B0604020202020204" pitchFamily="34" charset="-128"/>
                <a:cs typeface="Arial Unicode MS" panose="020B0604020202020204" pitchFamily="34" charset="-128"/>
              </a:rPr>
              <a:t>Integrated tax and customs system</a:t>
            </a:r>
          </a:p>
          <a:p>
            <a:pPr marL="177764" indent="-177764" defTabSz="914217">
              <a:lnSpc>
                <a:spcPct val="85000"/>
              </a:lnSpc>
              <a:spcBef>
                <a:spcPct val="35000"/>
              </a:spcBef>
              <a:buClr>
                <a:schemeClr val="tx2"/>
              </a:buClr>
              <a:buSzPct val="85000"/>
              <a:buFont typeface="Wingdings" panose="05000000000000000000" pitchFamily="2" charset="2"/>
              <a:buChar char="n"/>
              <a:defRPr/>
            </a:pP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Same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technology</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platform</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for</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own</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and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revenue</a:t>
            </a:r>
            <a:r>
              <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rPr>
              <a:t> </a:t>
            </a:r>
            <a:r>
              <a:rPr lang="de-DE" altLang="pt-PT" sz="1600" kern="0" dirty="0" err="1">
                <a:latin typeface="Calibri" panose="020F0502020204030204" pitchFamily="34" charset="0"/>
                <a:ea typeface="Arial Unicode MS" panose="020B0604020202020204" pitchFamily="34" charset="-128"/>
                <a:cs typeface="Arial Unicode MS" panose="020B0604020202020204" pitchFamily="34" charset="-128"/>
              </a:rPr>
              <a:t>accounting</a:t>
            </a:r>
            <a:endParaRPr lang="de-DE" altLang="pt-PT" sz="1600" kern="0" dirty="0">
              <a:latin typeface="Calibri" panose="020F0502020204030204" pitchFamily="34" charset="0"/>
              <a:ea typeface="Arial Unicode MS" panose="020B0604020202020204" pitchFamily="34" charset="-128"/>
              <a:cs typeface="Arial Unicode MS" panose="020B0604020202020204" pitchFamily="34" charset="-128"/>
            </a:endParaRPr>
          </a:p>
          <a:p>
            <a:endParaRPr lang="nl-NL" dirty="0"/>
          </a:p>
        </p:txBody>
      </p:sp>
      <p:sp>
        <p:nvSpPr>
          <p:cNvPr id="3" name="Title 2">
            <a:extLst>
              <a:ext uri="{FF2B5EF4-FFF2-40B4-BE49-F238E27FC236}">
                <a16:creationId xmlns:a16="http://schemas.microsoft.com/office/drawing/2014/main" id="{5F313551-246D-4C16-86AB-2204B5060748}"/>
              </a:ext>
            </a:extLst>
          </p:cNvPr>
          <p:cNvSpPr>
            <a:spLocks noGrp="1"/>
          </p:cNvSpPr>
          <p:nvPr>
            <p:ph type="title"/>
          </p:nvPr>
        </p:nvSpPr>
        <p:spPr/>
        <p:txBody>
          <a:bodyPr/>
          <a:lstStyle/>
          <a:p>
            <a:endParaRPr lang="nl-NL"/>
          </a:p>
        </p:txBody>
      </p:sp>
      <p:pic>
        <p:nvPicPr>
          <p:cNvPr id="4" name="Picture 3">
            <a:extLst>
              <a:ext uri="{FF2B5EF4-FFF2-40B4-BE49-F238E27FC236}">
                <a16:creationId xmlns:a16="http://schemas.microsoft.com/office/drawing/2014/main" id="{76A81054-2BFF-4DDC-90CA-99EEBBB4915A}"/>
              </a:ext>
            </a:extLst>
          </p:cNvPr>
          <p:cNvPicPr>
            <a:picLocks noChangeAspect="1"/>
          </p:cNvPicPr>
          <p:nvPr/>
        </p:nvPicPr>
        <p:blipFill>
          <a:blip r:embed="rId2"/>
          <a:stretch>
            <a:fillRect/>
          </a:stretch>
        </p:blipFill>
        <p:spPr>
          <a:xfrm>
            <a:off x="1412" y="793"/>
            <a:ext cx="9507405" cy="6352530"/>
          </a:xfrm>
          <a:prstGeom prst="rect">
            <a:avLst/>
          </a:prstGeom>
        </p:spPr>
      </p:pic>
    </p:spTree>
    <p:extLst>
      <p:ext uri="{BB962C8B-B14F-4D97-AF65-F5344CB8AC3E}">
        <p14:creationId xmlns:p14="http://schemas.microsoft.com/office/powerpoint/2010/main" val="26181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txBox="1">
            <a:spLocks/>
          </p:cNvSpPr>
          <p:nvPr/>
        </p:nvSpPr>
        <p:spPr>
          <a:xfrm>
            <a:off x="293724" y="425900"/>
            <a:ext cx="9676597" cy="556142"/>
          </a:xfrm>
          <a:prstGeom prst="rect">
            <a:avLst/>
          </a:prstGeom>
        </p:spPr>
        <p:txBody>
          <a:bodyPr/>
          <a:lstStyle>
            <a:defPPr>
              <a:defRPr lang="en-US"/>
            </a:defPPr>
            <a:lvl1pPr defTabSz="914400" eaLnBrk="1" latinLnBrk="0" hangingPunct="1">
              <a:buNone/>
              <a:defRPr sz="2400" baseline="0">
                <a:solidFill>
                  <a:schemeClr val="bg1"/>
                </a:solidFill>
                <a:latin typeface="+mn-lt"/>
                <a:ea typeface="+mj-ea"/>
                <a:cs typeface="Arial" pitchFamily="34" charset="0"/>
              </a:defRPr>
            </a:lvl1pPr>
          </a:lstStyle>
          <a:p>
            <a:r>
              <a:rPr lang="en-US" sz="2399" b="1" dirty="0">
                <a:solidFill>
                  <a:schemeClr val="accent2"/>
                </a:solidFill>
                <a:latin typeface="+mj-lt"/>
                <a:cs typeface="+mj-cs"/>
              </a:rPr>
              <a:t>Typical Customs Implementation Approach</a:t>
            </a:r>
          </a:p>
        </p:txBody>
      </p:sp>
      <p:pic>
        <p:nvPicPr>
          <p:cNvPr id="8" name="Picture 16"/>
          <p:cNvPicPr>
            <a:picLocks noChangeAspect="1" noChangeArrowheads="1"/>
          </p:cNvPicPr>
          <p:nvPr/>
        </p:nvPicPr>
        <p:blipFill>
          <a:blip r:embed="rId3" cstate="print"/>
          <a:stretch>
            <a:fillRect/>
          </a:stretch>
        </p:blipFill>
        <p:spPr bwMode="auto">
          <a:xfrm>
            <a:off x="1347443" y="1287589"/>
            <a:ext cx="1165356" cy="489857"/>
          </a:xfrm>
          <a:prstGeom prst="rect">
            <a:avLst/>
          </a:prstGeom>
          <a:noFill/>
          <a:ln w="9525">
            <a:noFill/>
            <a:round/>
            <a:headEnd/>
            <a:tailEnd/>
          </a:ln>
          <a:effectLst/>
        </p:spPr>
      </p:pic>
      <p:sp>
        <p:nvSpPr>
          <p:cNvPr id="9" name="TextBox 8"/>
          <p:cNvSpPr txBox="1"/>
          <p:nvPr/>
        </p:nvSpPr>
        <p:spPr>
          <a:xfrm>
            <a:off x="1030571" y="1780172"/>
            <a:ext cx="2450654" cy="276935"/>
          </a:xfrm>
          <a:prstGeom prst="rect">
            <a:avLst/>
          </a:prstGeom>
          <a:noFill/>
        </p:spPr>
        <p:txBody>
          <a:bodyPr wrap="square" rtlCol="0">
            <a:spAutoFit/>
          </a:bodyPr>
          <a:lstStyle/>
          <a:p>
            <a:r>
              <a:rPr lang="en-ZA" sz="1200" b="1" dirty="0">
                <a:solidFill>
                  <a:srgbClr val="4A4D4A"/>
                </a:solidFill>
                <a:effectLst>
                  <a:outerShdw blurRad="38100" dist="38100" dir="2700000" algn="tl">
                    <a:srgbClr val="000000">
                      <a:alpha val="43137"/>
                    </a:srgbClr>
                  </a:outerShdw>
                </a:effectLst>
                <a:cs typeface="Arial" pitchFamily="34" charset="0"/>
              </a:rPr>
              <a:t>Customs Officers</a:t>
            </a:r>
          </a:p>
        </p:txBody>
      </p:sp>
      <p:pic>
        <p:nvPicPr>
          <p:cNvPr id="13" name="Picture 12"/>
          <p:cNvPicPr>
            <a:picLocks noChangeAspect="1" noChangeArrowheads="1"/>
          </p:cNvPicPr>
          <p:nvPr/>
        </p:nvPicPr>
        <p:blipFill>
          <a:blip r:embed="rId4" cstate="print"/>
          <a:stretch>
            <a:fillRect/>
          </a:stretch>
        </p:blipFill>
        <p:spPr bwMode="auto">
          <a:xfrm>
            <a:off x="4493620" y="1304535"/>
            <a:ext cx="504366" cy="385209"/>
          </a:xfrm>
          <a:prstGeom prst="rect">
            <a:avLst/>
          </a:prstGeom>
          <a:noFill/>
          <a:ln w="9525">
            <a:noFill/>
            <a:round/>
            <a:headEnd/>
            <a:tailEnd/>
          </a:ln>
          <a:effectLst/>
        </p:spPr>
      </p:pic>
      <p:pic>
        <p:nvPicPr>
          <p:cNvPr id="14" name="Picture 13"/>
          <p:cNvPicPr>
            <a:picLocks noChangeAspect="1" noChangeArrowheads="1"/>
          </p:cNvPicPr>
          <p:nvPr/>
        </p:nvPicPr>
        <p:blipFill>
          <a:blip r:embed="rId5" cstate="print"/>
          <a:stretch>
            <a:fillRect/>
          </a:stretch>
        </p:blipFill>
        <p:spPr bwMode="auto">
          <a:xfrm>
            <a:off x="3831761" y="1287589"/>
            <a:ext cx="572347" cy="419101"/>
          </a:xfrm>
          <a:prstGeom prst="rect">
            <a:avLst/>
          </a:prstGeom>
          <a:noFill/>
          <a:ln w="9525">
            <a:noFill/>
            <a:round/>
            <a:headEnd/>
            <a:tailEnd/>
          </a:ln>
          <a:effectLst/>
        </p:spPr>
      </p:pic>
      <p:sp>
        <p:nvSpPr>
          <p:cNvPr id="12" name="TextBox 11"/>
          <p:cNvSpPr txBox="1"/>
          <p:nvPr/>
        </p:nvSpPr>
        <p:spPr>
          <a:xfrm>
            <a:off x="3481226" y="1742889"/>
            <a:ext cx="1655840" cy="461558"/>
          </a:xfrm>
          <a:prstGeom prst="rect">
            <a:avLst/>
          </a:prstGeom>
          <a:noFill/>
        </p:spPr>
        <p:txBody>
          <a:bodyPr wrap="none" rtlCol="0">
            <a:spAutoFit/>
          </a:bodyPr>
          <a:lstStyle/>
          <a:p>
            <a:r>
              <a:rPr lang="en-ZA" sz="1200" b="1" dirty="0">
                <a:solidFill>
                  <a:srgbClr val="4A4D4A"/>
                </a:solidFill>
                <a:effectLst>
                  <a:outerShdw blurRad="38100" dist="38100" dir="2700000" algn="tl">
                    <a:srgbClr val="000000">
                      <a:alpha val="43137"/>
                    </a:srgbClr>
                  </a:outerShdw>
                </a:effectLst>
                <a:cs typeface="Arial" pitchFamily="34" charset="0"/>
              </a:rPr>
              <a:t>Economic Operator </a:t>
            </a:r>
          </a:p>
          <a:p>
            <a:pPr algn="ctr"/>
            <a:r>
              <a:rPr lang="en-ZA" sz="1200" b="1" dirty="0">
                <a:solidFill>
                  <a:srgbClr val="4A4D4A"/>
                </a:solidFill>
                <a:effectLst>
                  <a:outerShdw blurRad="38100" dist="38100" dir="2700000" algn="tl">
                    <a:srgbClr val="000000">
                      <a:alpha val="43137"/>
                    </a:srgbClr>
                  </a:outerShdw>
                </a:effectLst>
                <a:cs typeface="Arial" pitchFamily="34" charset="0"/>
              </a:rPr>
              <a:t>Community</a:t>
            </a:r>
          </a:p>
        </p:txBody>
      </p:sp>
      <p:pic>
        <p:nvPicPr>
          <p:cNvPr id="16" name="Picture 2"/>
          <p:cNvPicPr>
            <a:picLocks noChangeAspect="1" noChangeArrowheads="1"/>
          </p:cNvPicPr>
          <p:nvPr/>
        </p:nvPicPr>
        <p:blipFill>
          <a:blip r:embed="rId6" cstate="print"/>
          <a:stretch>
            <a:fillRect/>
          </a:stretch>
        </p:blipFill>
        <p:spPr bwMode="auto">
          <a:xfrm>
            <a:off x="6772058" y="1287589"/>
            <a:ext cx="797743" cy="531620"/>
          </a:xfrm>
          <a:prstGeom prst="rect">
            <a:avLst/>
          </a:prstGeom>
          <a:noFill/>
          <a:ln w="9525">
            <a:noFill/>
            <a:round/>
            <a:headEnd/>
            <a:tailEnd/>
          </a:ln>
          <a:effectLst/>
        </p:spPr>
      </p:pic>
      <p:sp>
        <p:nvSpPr>
          <p:cNvPr id="17" name="TextBox 16"/>
          <p:cNvSpPr txBox="1"/>
          <p:nvPr/>
        </p:nvSpPr>
        <p:spPr>
          <a:xfrm>
            <a:off x="6159211" y="1869570"/>
            <a:ext cx="1765972" cy="276935"/>
          </a:xfrm>
          <a:prstGeom prst="rect">
            <a:avLst/>
          </a:prstGeom>
          <a:noFill/>
        </p:spPr>
        <p:txBody>
          <a:bodyPr wrap="none" rtlCol="0">
            <a:spAutoFit/>
          </a:bodyPr>
          <a:lstStyle/>
          <a:p>
            <a:r>
              <a:rPr lang="en-ZA" sz="1200" b="1" dirty="0">
                <a:solidFill>
                  <a:srgbClr val="4A4D4A"/>
                </a:solidFill>
                <a:effectLst>
                  <a:outerShdw blurRad="38100" dist="38100" dir="2700000" algn="tl">
                    <a:srgbClr val="000000">
                      <a:alpha val="43137"/>
                    </a:srgbClr>
                  </a:outerShdw>
                </a:effectLst>
                <a:cs typeface="Arial" pitchFamily="34" charset="0"/>
              </a:rPr>
              <a:t>OGAs / Large Traders</a:t>
            </a:r>
          </a:p>
        </p:txBody>
      </p:sp>
      <p:sp>
        <p:nvSpPr>
          <p:cNvPr id="19" name="Rectangle 18"/>
          <p:cNvSpPr/>
          <p:nvPr/>
        </p:nvSpPr>
        <p:spPr>
          <a:xfrm>
            <a:off x="8570425" y="3783715"/>
            <a:ext cx="2801760" cy="294218"/>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dirty="0"/>
              <a:t>Case Management</a:t>
            </a:r>
            <a:endParaRPr lang="en-US" sz="1400" dirty="0"/>
          </a:p>
        </p:txBody>
      </p:sp>
      <p:sp>
        <p:nvSpPr>
          <p:cNvPr id="20" name="Rectangle 19"/>
          <p:cNvSpPr/>
          <p:nvPr/>
        </p:nvSpPr>
        <p:spPr>
          <a:xfrm>
            <a:off x="8570425" y="4095892"/>
            <a:ext cx="2801760" cy="294218"/>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dirty="0"/>
              <a:t>Document Mgmt</a:t>
            </a:r>
            <a:endParaRPr lang="en-US" sz="1400" dirty="0"/>
          </a:p>
        </p:txBody>
      </p:sp>
      <p:sp>
        <p:nvSpPr>
          <p:cNvPr id="22" name="Rectangle 21"/>
          <p:cNvSpPr/>
          <p:nvPr/>
        </p:nvSpPr>
        <p:spPr>
          <a:xfrm>
            <a:off x="8601519" y="4425197"/>
            <a:ext cx="2801760" cy="294218"/>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dirty="0"/>
              <a:t>Data Warehouse</a:t>
            </a:r>
            <a:endParaRPr lang="en-US" sz="1400" dirty="0"/>
          </a:p>
        </p:txBody>
      </p:sp>
      <p:sp>
        <p:nvSpPr>
          <p:cNvPr id="23" name="Left-Right Arrow 22"/>
          <p:cNvSpPr/>
          <p:nvPr/>
        </p:nvSpPr>
        <p:spPr>
          <a:xfrm>
            <a:off x="7825474" y="4497762"/>
            <a:ext cx="512087" cy="16604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925033" y="2136098"/>
            <a:ext cx="10468353" cy="24816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b="1" dirty="0"/>
              <a:t>Enterprise Service Bus</a:t>
            </a:r>
            <a:endParaRPr lang="en-US" sz="1400" b="1" dirty="0"/>
          </a:p>
        </p:txBody>
      </p:sp>
      <p:sp>
        <p:nvSpPr>
          <p:cNvPr id="26" name="Left-Right Arrow 25"/>
          <p:cNvSpPr/>
          <p:nvPr/>
        </p:nvSpPr>
        <p:spPr>
          <a:xfrm rot="5400000">
            <a:off x="5803976" y="2448082"/>
            <a:ext cx="284327" cy="24721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p:cNvSpPr/>
          <p:nvPr/>
        </p:nvSpPr>
        <p:spPr>
          <a:xfrm>
            <a:off x="4385435" y="2759116"/>
            <a:ext cx="3443345" cy="364664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ZA" sz="1600" dirty="0">
              <a:solidFill>
                <a:schemeClr val="bg1"/>
              </a:solidFill>
            </a:endParaRPr>
          </a:p>
          <a:p>
            <a:pPr algn="ctr"/>
            <a:endParaRPr lang="en-US" sz="1600" dirty="0">
              <a:solidFill>
                <a:schemeClr val="bg1"/>
              </a:solidFill>
            </a:endParaRPr>
          </a:p>
        </p:txBody>
      </p:sp>
      <p:sp>
        <p:nvSpPr>
          <p:cNvPr id="28" name="Rectangle 27"/>
          <p:cNvSpPr/>
          <p:nvPr/>
        </p:nvSpPr>
        <p:spPr>
          <a:xfrm>
            <a:off x="4647363" y="3168091"/>
            <a:ext cx="2860626" cy="2502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ZA" sz="1400" dirty="0"/>
              <a:t>Declarations Processing</a:t>
            </a:r>
            <a:endParaRPr lang="en-US" sz="1400" dirty="0"/>
          </a:p>
        </p:txBody>
      </p:sp>
      <p:sp>
        <p:nvSpPr>
          <p:cNvPr id="29" name="Rectangle 28"/>
          <p:cNvSpPr/>
          <p:nvPr/>
        </p:nvSpPr>
        <p:spPr>
          <a:xfrm>
            <a:off x="4647363" y="3502725"/>
            <a:ext cx="2860626" cy="2502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ZA" sz="1400" dirty="0"/>
              <a:t>Tariff Management</a:t>
            </a:r>
            <a:endParaRPr lang="en-US" sz="1400" dirty="0"/>
          </a:p>
        </p:txBody>
      </p:sp>
      <p:sp>
        <p:nvSpPr>
          <p:cNvPr id="30" name="Rectangle 29"/>
          <p:cNvSpPr/>
          <p:nvPr/>
        </p:nvSpPr>
        <p:spPr>
          <a:xfrm>
            <a:off x="4647363" y="4284353"/>
            <a:ext cx="2860626" cy="250285"/>
          </a:xfrm>
          <a:prstGeom prst="rect">
            <a:avLst/>
          </a:prstGeom>
        </p:spPr>
        <p:style>
          <a:lnRef idx="2">
            <a:schemeClr val="accent1"/>
          </a:lnRef>
          <a:fillRef idx="1">
            <a:schemeClr val="lt1"/>
          </a:fillRef>
          <a:effectRef idx="0">
            <a:schemeClr val="accent1"/>
          </a:effectRef>
          <a:fontRef idx="minor">
            <a:schemeClr val="dk1"/>
          </a:fontRef>
        </p:style>
        <p:txBody>
          <a:bodyPr/>
          <a:lstStyle/>
          <a:p>
            <a:pPr algn="ctr"/>
            <a:r>
              <a:rPr lang="en-ZA" sz="1400" dirty="0"/>
              <a:t>Cargo &amp; Transit Control</a:t>
            </a:r>
            <a:endParaRPr lang="en-US" sz="1400" dirty="0"/>
          </a:p>
        </p:txBody>
      </p:sp>
      <p:sp>
        <p:nvSpPr>
          <p:cNvPr id="31" name="Rectangle 30"/>
          <p:cNvSpPr/>
          <p:nvPr/>
        </p:nvSpPr>
        <p:spPr>
          <a:xfrm>
            <a:off x="8559963" y="4774369"/>
            <a:ext cx="2860626" cy="29421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lstStyle/>
          <a:p>
            <a:pPr algn="ctr"/>
            <a:r>
              <a:rPr lang="en-ZA" sz="1400" dirty="0"/>
              <a:t>Risk and Inspection</a:t>
            </a:r>
            <a:endParaRPr lang="en-US" sz="1400" dirty="0"/>
          </a:p>
        </p:txBody>
      </p:sp>
      <p:sp>
        <p:nvSpPr>
          <p:cNvPr id="32" name="Rectangle 31"/>
          <p:cNvSpPr/>
          <p:nvPr/>
        </p:nvSpPr>
        <p:spPr>
          <a:xfrm>
            <a:off x="4647363" y="4953622"/>
            <a:ext cx="2860626" cy="250285"/>
          </a:xfrm>
          <a:prstGeom prst="rect">
            <a:avLst/>
          </a:prstGeom>
        </p:spPr>
        <p:style>
          <a:lnRef idx="2">
            <a:schemeClr val="accent1"/>
          </a:lnRef>
          <a:fillRef idx="1">
            <a:schemeClr val="lt1"/>
          </a:fillRef>
          <a:effectRef idx="0">
            <a:schemeClr val="accent1"/>
          </a:effectRef>
          <a:fontRef idx="minor">
            <a:schemeClr val="dk1"/>
          </a:fontRef>
        </p:style>
        <p:txBody>
          <a:bodyPr/>
          <a:lstStyle/>
          <a:p>
            <a:pPr algn="ctr"/>
            <a:r>
              <a:rPr lang="en-ZA" sz="1400" dirty="0"/>
              <a:t>Bonded Warehouse</a:t>
            </a:r>
            <a:endParaRPr lang="en-US" sz="1400" dirty="0"/>
          </a:p>
        </p:txBody>
      </p:sp>
      <p:sp>
        <p:nvSpPr>
          <p:cNvPr id="33" name="Rectangle 32"/>
          <p:cNvSpPr/>
          <p:nvPr/>
        </p:nvSpPr>
        <p:spPr>
          <a:xfrm>
            <a:off x="4647363" y="5288256"/>
            <a:ext cx="2860626" cy="279859"/>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US" sz="1400" dirty="0"/>
              <a:t>Excise Processing</a:t>
            </a:r>
          </a:p>
        </p:txBody>
      </p:sp>
      <p:sp>
        <p:nvSpPr>
          <p:cNvPr id="34" name="Rectangle 33"/>
          <p:cNvSpPr/>
          <p:nvPr/>
        </p:nvSpPr>
        <p:spPr>
          <a:xfrm>
            <a:off x="4639432" y="5644119"/>
            <a:ext cx="2860626" cy="2502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ZA" sz="1400" dirty="0"/>
              <a:t>Rules Engine</a:t>
            </a:r>
            <a:endParaRPr lang="en-US" sz="1400" dirty="0"/>
          </a:p>
        </p:txBody>
      </p:sp>
      <p:sp>
        <p:nvSpPr>
          <p:cNvPr id="37" name="TextBox 36"/>
          <p:cNvSpPr txBox="1"/>
          <p:nvPr/>
        </p:nvSpPr>
        <p:spPr>
          <a:xfrm>
            <a:off x="8621982" y="1869570"/>
            <a:ext cx="2264840" cy="276935"/>
          </a:xfrm>
          <a:prstGeom prst="rect">
            <a:avLst/>
          </a:prstGeom>
          <a:noFill/>
        </p:spPr>
        <p:txBody>
          <a:bodyPr wrap="none" rtlCol="0">
            <a:spAutoFit/>
          </a:bodyPr>
          <a:lstStyle/>
          <a:p>
            <a:r>
              <a:rPr lang="en-ZA" sz="1200" b="1" dirty="0">
                <a:solidFill>
                  <a:srgbClr val="4A4D4A"/>
                </a:solidFill>
                <a:effectLst>
                  <a:outerShdw blurRad="38100" dist="38100" dir="2700000" algn="tl">
                    <a:srgbClr val="000000">
                      <a:alpha val="43137"/>
                    </a:srgbClr>
                  </a:outerShdw>
                </a:effectLst>
                <a:cs typeface="Arial" pitchFamily="34" charset="0"/>
              </a:rPr>
              <a:t>Off-line Forms &amp; Replication</a:t>
            </a:r>
          </a:p>
        </p:txBody>
      </p:sp>
      <p:pic>
        <p:nvPicPr>
          <p:cNvPr id="38" name="Picture 37" descr="air_20080225162906.jpg"/>
          <p:cNvPicPr>
            <a:picLocks noChangeAspect="1"/>
          </p:cNvPicPr>
          <p:nvPr/>
        </p:nvPicPr>
        <p:blipFill>
          <a:blip r:embed="rId7" cstate="print"/>
          <a:stretch>
            <a:fillRect/>
          </a:stretch>
        </p:blipFill>
        <p:spPr>
          <a:xfrm>
            <a:off x="9520582" y="1287589"/>
            <a:ext cx="899479" cy="604152"/>
          </a:xfrm>
          <a:prstGeom prst="rect">
            <a:avLst/>
          </a:prstGeom>
        </p:spPr>
      </p:pic>
      <p:sp>
        <p:nvSpPr>
          <p:cNvPr id="40" name="Left-Right Arrow 39"/>
          <p:cNvSpPr/>
          <p:nvPr/>
        </p:nvSpPr>
        <p:spPr>
          <a:xfrm>
            <a:off x="3785270" y="4509435"/>
            <a:ext cx="540488" cy="16604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p:cNvSpPr/>
          <p:nvPr/>
        </p:nvSpPr>
        <p:spPr>
          <a:xfrm>
            <a:off x="622851" y="3898000"/>
            <a:ext cx="2957149" cy="294218"/>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dirty="0"/>
              <a:t>Financial Reporting</a:t>
            </a:r>
            <a:endParaRPr lang="en-US" sz="1400" dirty="0"/>
          </a:p>
        </p:txBody>
      </p:sp>
      <p:sp>
        <p:nvSpPr>
          <p:cNvPr id="43" name="Rectangle 42"/>
          <p:cNvSpPr/>
          <p:nvPr/>
        </p:nvSpPr>
        <p:spPr>
          <a:xfrm>
            <a:off x="594518" y="4372620"/>
            <a:ext cx="2957149" cy="294218"/>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dirty="0"/>
              <a:t>Billing &amp; Payments</a:t>
            </a:r>
            <a:endParaRPr lang="en-US" sz="1400" dirty="0"/>
          </a:p>
        </p:txBody>
      </p:sp>
      <p:sp>
        <p:nvSpPr>
          <p:cNvPr id="45" name="Rectangle 44"/>
          <p:cNvSpPr/>
          <p:nvPr/>
        </p:nvSpPr>
        <p:spPr>
          <a:xfrm>
            <a:off x="622847" y="4828479"/>
            <a:ext cx="2957149" cy="294218"/>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1400" dirty="0"/>
              <a:t>Collections</a:t>
            </a:r>
            <a:endParaRPr lang="en-US" sz="1400" dirty="0"/>
          </a:p>
        </p:txBody>
      </p:sp>
      <p:sp>
        <p:nvSpPr>
          <p:cNvPr id="50" name="Rounded Rectangle 49"/>
          <p:cNvSpPr/>
          <p:nvPr/>
        </p:nvSpPr>
        <p:spPr>
          <a:xfrm>
            <a:off x="8346644" y="3365116"/>
            <a:ext cx="3371829" cy="24834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1" name="TextBox 50"/>
          <p:cNvSpPr txBox="1"/>
          <p:nvPr/>
        </p:nvSpPr>
        <p:spPr>
          <a:xfrm>
            <a:off x="840417" y="3349539"/>
            <a:ext cx="2450654" cy="338476"/>
          </a:xfrm>
          <a:prstGeom prst="rect">
            <a:avLst/>
          </a:prstGeom>
          <a:noFill/>
        </p:spPr>
        <p:txBody>
          <a:bodyPr wrap="square" rtlCol="0">
            <a:spAutoFit/>
          </a:bodyPr>
          <a:lstStyle/>
          <a:p>
            <a:pPr algn="ctr"/>
            <a:r>
              <a:rPr lang="en-US" sz="1600" b="1" dirty="0">
                <a:solidFill>
                  <a:srgbClr val="4A4D4A"/>
                </a:solidFill>
              </a:rPr>
              <a:t>SAP</a:t>
            </a:r>
          </a:p>
        </p:txBody>
      </p:sp>
      <p:sp>
        <p:nvSpPr>
          <p:cNvPr id="52" name="Rounded Rectangle 51"/>
          <p:cNvSpPr/>
          <p:nvPr/>
        </p:nvSpPr>
        <p:spPr>
          <a:xfrm>
            <a:off x="400564" y="3349541"/>
            <a:ext cx="3371829" cy="24834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3" name="TextBox 52"/>
          <p:cNvSpPr txBox="1"/>
          <p:nvPr/>
        </p:nvSpPr>
        <p:spPr>
          <a:xfrm>
            <a:off x="8546551" y="3408432"/>
            <a:ext cx="3002787" cy="338476"/>
          </a:xfrm>
          <a:prstGeom prst="rect">
            <a:avLst/>
          </a:prstGeom>
          <a:noFill/>
        </p:spPr>
        <p:txBody>
          <a:bodyPr wrap="square" rtlCol="0">
            <a:spAutoFit/>
          </a:bodyPr>
          <a:lstStyle/>
          <a:p>
            <a:pPr algn="ctr"/>
            <a:r>
              <a:rPr lang="en-US" sz="1600" b="1" dirty="0">
                <a:solidFill>
                  <a:srgbClr val="4A4D4A"/>
                </a:solidFill>
              </a:rPr>
              <a:t>SAP</a:t>
            </a:r>
          </a:p>
        </p:txBody>
      </p:sp>
      <p:sp>
        <p:nvSpPr>
          <p:cNvPr id="48" name="Rectangle 47"/>
          <p:cNvSpPr/>
          <p:nvPr/>
        </p:nvSpPr>
        <p:spPr>
          <a:xfrm>
            <a:off x="4670028" y="4616009"/>
            <a:ext cx="2860626" cy="2502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ZA" sz="1400" dirty="0"/>
              <a:t>License and Certificates</a:t>
            </a:r>
            <a:endParaRPr lang="en-US" sz="1400" dirty="0"/>
          </a:p>
        </p:txBody>
      </p:sp>
      <p:sp>
        <p:nvSpPr>
          <p:cNvPr id="54" name="Rectangle 53"/>
          <p:cNvSpPr/>
          <p:nvPr/>
        </p:nvSpPr>
        <p:spPr>
          <a:xfrm>
            <a:off x="4647363" y="3862947"/>
            <a:ext cx="2860626" cy="2502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US" sz="1400" dirty="0"/>
              <a:t>Duty Calculator</a:t>
            </a:r>
          </a:p>
        </p:txBody>
      </p:sp>
      <p:sp>
        <p:nvSpPr>
          <p:cNvPr id="2" name="TextBox 1"/>
          <p:cNvSpPr txBox="1"/>
          <p:nvPr/>
        </p:nvSpPr>
        <p:spPr>
          <a:xfrm>
            <a:off x="4639433" y="2759931"/>
            <a:ext cx="2928236" cy="307706"/>
          </a:xfrm>
          <a:prstGeom prst="rect">
            <a:avLst/>
          </a:prstGeom>
          <a:noFill/>
        </p:spPr>
        <p:txBody>
          <a:bodyPr wrap="square" rtlCol="0">
            <a:spAutoFit/>
          </a:bodyPr>
          <a:lstStyle/>
          <a:p>
            <a:pPr algn="ctr"/>
            <a:r>
              <a:rPr lang="en-US" sz="1400" b="1" dirty="0">
                <a:solidFill>
                  <a:srgbClr val="4A4D4A"/>
                </a:solidFill>
              </a:rPr>
              <a:t>Third Party Customs Solution</a:t>
            </a:r>
          </a:p>
        </p:txBody>
      </p:sp>
      <p:sp>
        <p:nvSpPr>
          <p:cNvPr id="56" name="Rectangle 55"/>
          <p:cNvSpPr/>
          <p:nvPr/>
        </p:nvSpPr>
        <p:spPr>
          <a:xfrm>
            <a:off x="4639430" y="5968103"/>
            <a:ext cx="2860626" cy="250285"/>
          </a:xfrm>
          <a:prstGeom prst="rect">
            <a:avLst/>
          </a:prstGeom>
        </p:spPr>
        <p:style>
          <a:lnRef idx="1">
            <a:schemeClr val="accent1"/>
          </a:lnRef>
          <a:fillRef idx="3">
            <a:schemeClr val="accent1"/>
          </a:fillRef>
          <a:effectRef idx="2">
            <a:schemeClr val="accent1"/>
          </a:effectRef>
          <a:fontRef idx="minor">
            <a:schemeClr val="lt1"/>
          </a:fontRef>
        </p:style>
        <p:txBody>
          <a:bodyPr/>
          <a:lstStyle/>
          <a:p>
            <a:pPr algn="ctr"/>
            <a:r>
              <a:rPr lang="en-US" sz="1400" dirty="0"/>
              <a:t>Management Consoles</a:t>
            </a:r>
          </a:p>
        </p:txBody>
      </p:sp>
      <p:sp>
        <p:nvSpPr>
          <p:cNvPr id="57" name="Rectangle 56"/>
          <p:cNvSpPr/>
          <p:nvPr/>
        </p:nvSpPr>
        <p:spPr>
          <a:xfrm>
            <a:off x="8572084" y="5103772"/>
            <a:ext cx="2860626" cy="29421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lstStyle/>
          <a:p>
            <a:pPr algn="ctr"/>
            <a:r>
              <a:rPr lang="en-US" sz="1400" dirty="0"/>
              <a:t>Trader Registration </a:t>
            </a:r>
            <a:r>
              <a:rPr lang="en-US" sz="1400" dirty="0" err="1"/>
              <a:t>Mgmt</a:t>
            </a:r>
            <a:endParaRPr lang="en-US" sz="1400" dirty="0"/>
          </a:p>
        </p:txBody>
      </p:sp>
    </p:spTree>
    <p:extLst>
      <p:ext uri="{BB962C8B-B14F-4D97-AF65-F5344CB8AC3E}">
        <p14:creationId xmlns:p14="http://schemas.microsoft.com/office/powerpoint/2010/main" val="7701036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28" y="359917"/>
            <a:ext cx="11543216" cy="615283"/>
          </a:xfrm>
        </p:spPr>
        <p:txBody>
          <a:bodyPr/>
          <a:lstStyle/>
          <a:p>
            <a:r>
              <a:rPr lang="en-US"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rPr>
              <a:t>Case Study</a:t>
            </a:r>
            <a:endParaRPr lang="en-SG"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endParaRPr>
          </a:p>
        </p:txBody>
      </p:sp>
      <p:sp>
        <p:nvSpPr>
          <p:cNvPr id="6" name="Rectangle 5"/>
          <p:cNvSpPr/>
          <p:nvPr/>
        </p:nvSpPr>
        <p:spPr>
          <a:xfrm>
            <a:off x="361328" y="1219881"/>
            <a:ext cx="10476579" cy="5103645"/>
          </a:xfrm>
          <a:prstGeom prst="rect">
            <a:avLst/>
          </a:prstGeom>
          <a:solidFill>
            <a:schemeClr val="lt1">
              <a:alpha val="67000"/>
            </a:schemeClr>
          </a:solidFill>
          <a:ln w="9525">
            <a:noFill/>
          </a:ln>
        </p:spPr>
        <p:style>
          <a:lnRef idx="2">
            <a:schemeClr val="accent2"/>
          </a:lnRef>
          <a:fillRef idx="1">
            <a:schemeClr val="lt1"/>
          </a:fillRef>
          <a:effectRef idx="0">
            <a:schemeClr val="accent2"/>
          </a:effectRef>
          <a:fontRef idx="minor">
            <a:schemeClr val="dk1"/>
          </a:fontRef>
        </p:style>
        <p:txBody>
          <a:bodyPr rtlCol="0" anchor="t"/>
          <a:lstStyle/>
          <a:p>
            <a:pPr defTabSz="914217">
              <a:defRPr/>
            </a:pPr>
            <a:r>
              <a:rPr lang="en-US" sz="2000" b="1" kern="0" dirty="0">
                <a:solidFill>
                  <a:srgbClr val="000000"/>
                </a:solidFill>
                <a:latin typeface="BentonSans Light" panose="02000503000000020004" pitchFamily="2" charset="0"/>
                <a:cs typeface="Arial" charset="0"/>
              </a:rPr>
              <a:t>Client name:  </a:t>
            </a:r>
            <a:r>
              <a:rPr lang="en-US" sz="1800" kern="0" dirty="0">
                <a:solidFill>
                  <a:srgbClr val="000000"/>
                </a:solidFill>
                <a:latin typeface="BentonSans Light" panose="02000503000000020004" pitchFamily="2" charset="0"/>
                <a:cs typeface="Arial" charset="0"/>
              </a:rPr>
              <a:t>City of Cape Town</a:t>
            </a:r>
          </a:p>
          <a:p>
            <a:pPr defTabSz="914217">
              <a:defRPr/>
            </a:pPr>
            <a:endParaRPr lang="en-US" sz="2000" b="1"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Country: </a:t>
            </a:r>
            <a:r>
              <a:rPr lang="en-US" sz="1800" kern="0" dirty="0">
                <a:solidFill>
                  <a:srgbClr val="000000"/>
                </a:solidFill>
                <a:latin typeface="BentonSans Light" panose="02000503000000020004" pitchFamily="2" charset="0"/>
                <a:cs typeface="Arial" charset="0"/>
              </a:rPr>
              <a:t>Western Cape Province, South Africa</a:t>
            </a:r>
          </a:p>
          <a:p>
            <a:pPr defTabSz="914217">
              <a:defRPr/>
            </a:pPr>
            <a:endParaRPr lang="en-US" sz="1800"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Timelines:</a:t>
            </a:r>
          </a:p>
          <a:p>
            <a:pPr>
              <a:spcBef>
                <a:spcPct val="50000"/>
              </a:spcBef>
              <a:buClr>
                <a:srgbClr val="00B0F0"/>
              </a:buClr>
              <a:buSzPct val="160000"/>
            </a:pPr>
            <a:r>
              <a:rPr lang="en-GB" altLang="en-US" sz="1800" kern="0" dirty="0">
                <a:solidFill>
                  <a:srgbClr val="000000"/>
                </a:solidFill>
                <a:latin typeface="BentonSans Light" panose="02000503000000020004" pitchFamily="2" charset="0"/>
                <a:cs typeface="Arial" charset="0"/>
              </a:rPr>
              <a:t>December 2000:  Mergers of 7 previous autonomous Municipalities into a single Metropolitan Uni-City for Cape Town.</a:t>
            </a:r>
          </a:p>
          <a:p>
            <a:pPr marL="314919" indent="-314919" defTabSz="914217">
              <a:buFont typeface="Arial" panose="020B0604020202020204" pitchFamily="34" charset="0"/>
              <a:buChar char="•"/>
              <a:defRPr/>
            </a:pPr>
            <a:endParaRPr lang="en-US" sz="2000" b="1"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Project objectives:</a:t>
            </a:r>
          </a:p>
          <a:p>
            <a:pPr>
              <a:spcBef>
                <a:spcPct val="50000"/>
              </a:spcBef>
              <a:buClr>
                <a:srgbClr val="00B0F0"/>
              </a:buClr>
              <a:buSzPct val="160000"/>
            </a:pPr>
            <a:r>
              <a:rPr lang="en-ZA" sz="1800" kern="0" dirty="0">
                <a:solidFill>
                  <a:srgbClr val="000000"/>
                </a:solidFill>
                <a:latin typeface="BentonSans Light" panose="02000503000000020004" pitchFamily="2" charset="0"/>
                <a:cs typeface="Arial" charset="0"/>
              </a:rPr>
              <a:t>3.2 million Utility contracts on single system – 7200 users</a:t>
            </a:r>
          </a:p>
          <a:p>
            <a:pPr>
              <a:spcBef>
                <a:spcPct val="50000"/>
              </a:spcBef>
              <a:buClr>
                <a:srgbClr val="00B0F0"/>
              </a:buClr>
              <a:buSzPct val="160000"/>
            </a:pPr>
            <a:r>
              <a:rPr lang="en-ZA" sz="1800" kern="0" dirty="0">
                <a:solidFill>
                  <a:srgbClr val="000000"/>
                </a:solidFill>
                <a:latin typeface="BentonSans Light" panose="02000503000000020004" pitchFamily="2" charset="0"/>
                <a:cs typeface="Arial" charset="0"/>
              </a:rPr>
              <a:t>All revenue types managed in one single platform</a:t>
            </a:r>
          </a:p>
          <a:p>
            <a:pPr>
              <a:spcBef>
                <a:spcPct val="50000"/>
              </a:spcBef>
              <a:buClr>
                <a:srgbClr val="00B0F0"/>
              </a:buClr>
              <a:buSzPct val="160000"/>
            </a:pPr>
            <a:r>
              <a:rPr lang="en-GB" sz="1800" kern="0" dirty="0">
                <a:solidFill>
                  <a:srgbClr val="000000"/>
                </a:solidFill>
                <a:latin typeface="BentonSans Light" panose="02000503000000020004" pitchFamily="2" charset="0"/>
                <a:cs typeface="Arial" charset="0"/>
              </a:rPr>
              <a:t>Payment ratio increased from 84% to 98% in one year leading to:</a:t>
            </a:r>
          </a:p>
          <a:p>
            <a:pPr lvl="1"/>
            <a:r>
              <a:rPr lang="en-GB" sz="1800" kern="0" dirty="0">
                <a:solidFill>
                  <a:srgbClr val="000000"/>
                </a:solidFill>
                <a:latin typeface="BentonSans Light" panose="02000503000000020004" pitchFamily="2" charset="0"/>
                <a:cs typeface="Arial" charset="0"/>
              </a:rPr>
              <a:t>ROI in 36 months</a:t>
            </a:r>
          </a:p>
          <a:p>
            <a:pPr lvl="1"/>
            <a:r>
              <a:rPr lang="en-GB" sz="1800" kern="0" dirty="0">
                <a:solidFill>
                  <a:srgbClr val="000000"/>
                </a:solidFill>
                <a:latin typeface="BentonSans Light" panose="02000503000000020004" pitchFamily="2" charset="0"/>
                <a:cs typeface="Arial" charset="0"/>
              </a:rPr>
              <a:t>Cash Position improved from less that R500m to more than R2 billion</a:t>
            </a:r>
          </a:p>
          <a:p>
            <a:pPr lvl="1"/>
            <a:r>
              <a:rPr lang="en-GB" sz="1800" kern="0" dirty="0">
                <a:solidFill>
                  <a:srgbClr val="000000"/>
                </a:solidFill>
                <a:latin typeface="BentonSans Light" panose="02000503000000020004" pitchFamily="2" charset="0"/>
                <a:cs typeface="Arial" charset="0"/>
              </a:rPr>
              <a:t>A+ Credit rating</a:t>
            </a:r>
          </a:p>
        </p:txBody>
      </p:sp>
      <p:pic>
        <p:nvPicPr>
          <p:cNvPr id="5" name="Picture 4" descr="CCT_Logo_Ext_RGB.png">
            <a:extLst>
              <a:ext uri="{FF2B5EF4-FFF2-40B4-BE49-F238E27FC236}">
                <a16:creationId xmlns:a16="http://schemas.microsoft.com/office/drawing/2014/main" id="{852DA730-8E47-464A-BCD8-E29F659B6C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1575" y="0"/>
            <a:ext cx="3654067" cy="1313861"/>
          </a:xfrm>
          <a:prstGeom prst="rect">
            <a:avLst/>
          </a:prstGeom>
        </p:spPr>
      </p:pic>
    </p:spTree>
    <p:extLst>
      <p:ext uri="{BB962C8B-B14F-4D97-AF65-F5344CB8AC3E}">
        <p14:creationId xmlns:p14="http://schemas.microsoft.com/office/powerpoint/2010/main" val="658389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28" y="359917"/>
            <a:ext cx="11543216" cy="615283"/>
          </a:xfrm>
        </p:spPr>
        <p:txBody>
          <a:bodyPr/>
          <a:lstStyle/>
          <a:p>
            <a:r>
              <a:rPr lang="en-US"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rPr>
              <a:t>Case Study</a:t>
            </a:r>
            <a:endParaRPr lang="en-SG" sz="3999" dirty="0">
              <a:solidFill>
                <a:schemeClr val="accent3">
                  <a:lumMod val="60000"/>
                  <a:lumOff val="40000"/>
                </a:schemeClr>
              </a:solidFill>
              <a:latin typeface="Franklin Gothic Demi Cond" panose="020B0706030402020204" pitchFamily="34" charset="0"/>
              <a:ea typeface="+mn-ea"/>
              <a:cs typeface="Arial" panose="020B0604020202020204" pitchFamily="34" charset="0"/>
            </a:endParaRPr>
          </a:p>
        </p:txBody>
      </p:sp>
      <p:pic>
        <p:nvPicPr>
          <p:cNvPr id="4" name="Picture 17" descr="OSR Logo - B&amp;W - Landscape-shade"/>
          <p:cNvPicPr>
            <a:picLocks noChangeAspect="1" noChangeArrowheads="1"/>
          </p:cNvPicPr>
          <p:nvPr/>
        </p:nvPicPr>
        <p:blipFill>
          <a:blip r:embed="rId2" cstate="print"/>
          <a:srcRect/>
          <a:stretch>
            <a:fillRect/>
          </a:stretch>
        </p:blipFill>
        <p:spPr bwMode="auto">
          <a:xfrm>
            <a:off x="8189431" y="337249"/>
            <a:ext cx="3678435" cy="894918"/>
          </a:xfrm>
          <a:prstGeom prst="rect">
            <a:avLst/>
          </a:prstGeom>
          <a:noFill/>
          <a:ln w="9525">
            <a:noFill/>
            <a:miter lim="800000"/>
            <a:headEnd/>
            <a:tailEnd/>
          </a:ln>
          <a:effectLst>
            <a:prstShdw prst="shdw17" dist="17961" dir="2700000">
              <a:srgbClr val="858585"/>
            </a:prstShdw>
          </a:effectLst>
        </p:spPr>
      </p:pic>
      <p:sp>
        <p:nvSpPr>
          <p:cNvPr id="6" name="Rectangle 5"/>
          <p:cNvSpPr/>
          <p:nvPr/>
        </p:nvSpPr>
        <p:spPr>
          <a:xfrm>
            <a:off x="518127" y="1509657"/>
            <a:ext cx="10476579" cy="4609948"/>
          </a:xfrm>
          <a:prstGeom prst="rect">
            <a:avLst/>
          </a:prstGeom>
          <a:solidFill>
            <a:schemeClr val="lt1">
              <a:alpha val="67000"/>
            </a:schemeClr>
          </a:solidFill>
          <a:ln w="9525">
            <a:noFill/>
          </a:ln>
        </p:spPr>
        <p:style>
          <a:lnRef idx="2">
            <a:schemeClr val="accent2"/>
          </a:lnRef>
          <a:fillRef idx="1">
            <a:schemeClr val="lt1"/>
          </a:fillRef>
          <a:effectRef idx="0">
            <a:schemeClr val="accent2"/>
          </a:effectRef>
          <a:fontRef idx="minor">
            <a:schemeClr val="dk1"/>
          </a:fontRef>
        </p:style>
        <p:txBody>
          <a:bodyPr rtlCol="0" anchor="t"/>
          <a:lstStyle/>
          <a:p>
            <a:pPr defTabSz="914217">
              <a:defRPr/>
            </a:pPr>
            <a:r>
              <a:rPr lang="en-US" sz="2000" b="1" kern="0" dirty="0">
                <a:solidFill>
                  <a:srgbClr val="000000"/>
                </a:solidFill>
                <a:latin typeface="BentonSans Light" panose="02000503000000020004" pitchFamily="2" charset="0"/>
                <a:cs typeface="Arial" charset="0"/>
              </a:rPr>
              <a:t>Client name:  </a:t>
            </a:r>
            <a:r>
              <a:rPr lang="en-US" sz="1800" kern="0" dirty="0">
                <a:solidFill>
                  <a:srgbClr val="000000"/>
                </a:solidFill>
                <a:latin typeface="BentonSans Light" panose="02000503000000020004" pitchFamily="2" charset="0"/>
                <a:cs typeface="Arial" charset="0"/>
              </a:rPr>
              <a:t>OFFICE OF STATE REVENUE</a:t>
            </a:r>
          </a:p>
          <a:p>
            <a:pPr defTabSz="914217">
              <a:defRPr/>
            </a:pPr>
            <a:endParaRPr lang="en-US" sz="2000" b="1"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Country: </a:t>
            </a:r>
            <a:r>
              <a:rPr lang="en-US" sz="1800" kern="0" dirty="0">
                <a:solidFill>
                  <a:srgbClr val="000000"/>
                </a:solidFill>
                <a:latin typeface="BentonSans Light" panose="02000503000000020004" pitchFamily="2" charset="0"/>
                <a:cs typeface="Arial" charset="0"/>
              </a:rPr>
              <a:t>Queensland Government - Australia</a:t>
            </a:r>
          </a:p>
          <a:p>
            <a:pPr defTabSz="914217">
              <a:defRPr/>
            </a:pPr>
            <a:endParaRPr lang="en-US" sz="1800"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Timelines: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Project started in July 2008 and went live with the cross tax processes and a total of 11 taxes (payroll tax, stamp duties, gambling, land tax, grants, mining royalties… by July 2009.</a:t>
            </a:r>
          </a:p>
          <a:p>
            <a:pPr marL="314919" indent="-314919" defTabSz="914217">
              <a:buFont typeface="Arial" panose="020B0604020202020204" pitchFamily="34" charset="0"/>
              <a:buChar char="•"/>
              <a:defRPr/>
            </a:pPr>
            <a:endParaRPr lang="en-US" sz="2000" b="1" kern="0" dirty="0">
              <a:solidFill>
                <a:srgbClr val="000000"/>
              </a:solidFill>
              <a:latin typeface="BentonSans Light" panose="02000503000000020004" pitchFamily="2" charset="0"/>
              <a:cs typeface="Arial" charset="0"/>
            </a:endParaRPr>
          </a:p>
          <a:p>
            <a:pPr defTabSz="914217">
              <a:defRPr/>
            </a:pPr>
            <a:r>
              <a:rPr lang="en-US" sz="2000" b="1" kern="0" dirty="0">
                <a:solidFill>
                  <a:srgbClr val="000000"/>
                </a:solidFill>
                <a:latin typeface="BentonSans Light" panose="02000503000000020004" pitchFamily="2" charset="0"/>
                <a:cs typeface="Arial" charset="0"/>
              </a:rPr>
              <a:t>Project objectives:</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Replacement of unsuccessful attempts of implementation using custom build solution.</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Reduce the cost of operations through the introduction of online returns and refunds as well the payments assignment</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Creation of a data warehouse repository to provide management information</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Coverage of the + 2.200.000 Taxpayers increasing the service provided.</a:t>
            </a:r>
          </a:p>
          <a:p>
            <a:pPr marL="314919" indent="-314919" defTabSz="914217">
              <a:buFont typeface="Arial" panose="020B0604020202020204" pitchFamily="34" charset="0"/>
              <a:buChar char="•"/>
              <a:defRPr/>
            </a:pPr>
            <a:r>
              <a:rPr lang="en-US" sz="1800" kern="0" dirty="0">
                <a:solidFill>
                  <a:srgbClr val="000000"/>
                </a:solidFill>
                <a:latin typeface="BentonSans Light" panose="02000503000000020004" pitchFamily="2" charset="0"/>
                <a:cs typeface="Arial" charset="0"/>
              </a:rPr>
              <a:t>Through the years all the new functionalities delivered had been adopted being today a reference on modernization</a:t>
            </a:r>
            <a:r>
              <a:rPr lang="en-US" sz="2000" b="1" kern="0" dirty="0">
                <a:solidFill>
                  <a:srgbClr val="000000"/>
                </a:solidFill>
                <a:latin typeface="BentonSans Light" panose="02000503000000020004" pitchFamily="2" charset="0"/>
                <a:cs typeface="Arial" charset="0"/>
              </a:rPr>
              <a:t>.</a:t>
            </a:r>
            <a:endParaRPr lang="en-US" sz="1800" kern="0"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050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1" descr="C:\Users\D028561\AppData\Local\Microsoft\Windows\Temporary Internet Files\Content.IE5\DUIJO9F6\273542_l_srgb_s_gl.jpg"/>
          <p:cNvPicPr>
            <a:picLocks noChangeAspect="1" noChangeArrowheads="1"/>
          </p:cNvPicPr>
          <p:nvPr/>
        </p:nvPicPr>
        <p:blipFill rotWithShape="1">
          <a:blip r:embed="rId3">
            <a:extLst>
              <a:ext uri="{28A0092B-C50C-407E-A947-70E740481C1C}">
                <a14:useLocalDpi xmlns:a14="http://schemas.microsoft.com/office/drawing/2010/main" val="0"/>
              </a:ext>
            </a:extLst>
          </a:blip>
          <a:srcRect b="15409"/>
          <a:stretch/>
        </p:blipFill>
        <p:spPr bwMode="auto">
          <a:xfrm>
            <a:off x="1411" y="3963"/>
            <a:ext cx="12192353" cy="6854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433424" y="1415145"/>
            <a:ext cx="11463486" cy="5316190"/>
          </a:xfrm>
          <a:prstGeom prst="rect">
            <a:avLst/>
          </a:prstGeom>
          <a:solidFill>
            <a:schemeClr val="tx1">
              <a:lumMod val="85000"/>
              <a:lumOff val="15000"/>
              <a:alpha val="80000"/>
            </a:schemeClr>
          </a:solidFill>
        </p:spPr>
        <p:txBody>
          <a:bodyPr lIns="217723" tIns="326583" rIns="108861" bIns="326583">
            <a:noAutofit/>
          </a:bodyPr>
          <a:lstStyle/>
          <a:p>
            <a:pPr marL="408243" indent="-408243" eaLnBrk="0" hangingPunct="0">
              <a:spcBef>
                <a:spcPct val="20000"/>
              </a:spcBef>
            </a:pPr>
            <a:endParaRPr lang="en-US" sz="2400" dirty="0">
              <a:solidFill>
                <a:schemeClr val="bg1"/>
              </a:solidFill>
              <a:latin typeface="+mn-lt"/>
            </a:endParaRPr>
          </a:p>
        </p:txBody>
      </p:sp>
      <p:sp>
        <p:nvSpPr>
          <p:cNvPr id="6" name="Title 1"/>
          <p:cNvSpPr txBox="1">
            <a:spLocks/>
          </p:cNvSpPr>
          <p:nvPr/>
        </p:nvSpPr>
        <p:spPr bwMode="gray">
          <a:xfrm>
            <a:off x="433425" y="324001"/>
            <a:ext cx="10236295" cy="681564"/>
          </a:xfrm>
          <a:prstGeom prst="rect">
            <a:avLst/>
          </a:prstGeom>
          <a:gradFill>
            <a:gsLst>
              <a:gs pos="100000">
                <a:schemeClr val="bg1">
                  <a:alpha val="0"/>
                </a:schemeClr>
              </a:gs>
              <a:gs pos="79000">
                <a:schemeClr val="tx1">
                  <a:lumMod val="85000"/>
                  <a:lumOff val="15000"/>
                  <a:alpha val="80000"/>
                </a:schemeClr>
              </a:gs>
            </a:gsLst>
            <a:lin ang="0" scaled="1"/>
          </a:gradFill>
        </p:spPr>
        <p:txBody>
          <a:bodyPr vert="horz" wrap="square" lIns="217723" tIns="108861" rIns="217723" bIns="108861" rtlCol="0" anchor="t" anchorCtr="0">
            <a:spAutoFit/>
          </a:bodyPr>
          <a:lstStyle>
            <a:lvl1pPr algn="l" defTabSz="1088852" rtl="0" eaLnBrk="1" latinLnBrk="0" hangingPunct="1">
              <a:spcBef>
                <a:spcPct val="0"/>
              </a:spcBef>
              <a:buNone/>
              <a:defRPr lang="de-DE" sz="3600" b="0" kern="1200" dirty="0">
                <a:solidFill>
                  <a:schemeClr val="bg1"/>
                </a:solidFill>
                <a:latin typeface="+mj-lt"/>
                <a:ea typeface="+mj-ea"/>
                <a:cs typeface="+mj-cs"/>
              </a:defRPr>
            </a:lvl1pPr>
          </a:lstStyle>
          <a:p>
            <a:r>
              <a:rPr lang="en-US" sz="2999" dirty="0">
                <a:solidFill>
                  <a:srgbClr val="FFFFFF"/>
                </a:solidFill>
                <a:latin typeface="Arial" charset="0"/>
              </a:rPr>
              <a:t>Queensland OSR Becoming a Digital Tax Office</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8259" y="384743"/>
            <a:ext cx="1465759" cy="723108"/>
          </a:xfrm>
          <a:prstGeom prst="rect">
            <a:avLst/>
          </a:prstGeom>
        </p:spPr>
      </p:pic>
      <p:pic>
        <p:nvPicPr>
          <p:cNvPr id="1843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52948"/>
          <a:stretch/>
        </p:blipFill>
        <p:spPr bwMode="auto">
          <a:xfrm>
            <a:off x="2763890" y="1584039"/>
            <a:ext cx="6462708" cy="497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6"/>
            <a:extLst>
              <a:ext uri="{FF2B5EF4-FFF2-40B4-BE49-F238E27FC236}">
                <a16:creationId xmlns:a16="http://schemas.microsoft.com/office/drawing/2014/main" id="{3E46A7B2-2254-495C-ABE1-6D7C60ADEAAD}"/>
              </a:ext>
            </a:extLst>
          </p:cNvPr>
          <p:cNvSpPr/>
          <p:nvPr/>
        </p:nvSpPr>
        <p:spPr bwMode="gray">
          <a:xfrm>
            <a:off x="11338560" y="6353387"/>
            <a:ext cx="423191" cy="257386"/>
          </a:xfrm>
          <a:prstGeom prst="rect">
            <a:avLst/>
          </a:prstGeom>
          <a:solidFill>
            <a:srgbClr val="FFC0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ZA"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62530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E66236-81DE-4F6C-BD7F-5E2F46BBF7B9}"/>
              </a:ext>
            </a:extLst>
          </p:cNvPr>
          <p:cNvPicPr>
            <a:picLocks noChangeAspect="1"/>
          </p:cNvPicPr>
          <p:nvPr/>
        </p:nvPicPr>
        <p:blipFill>
          <a:blip r:embed="rId2"/>
          <a:stretch>
            <a:fillRect/>
          </a:stretch>
        </p:blipFill>
        <p:spPr>
          <a:xfrm>
            <a:off x="-1" y="1"/>
            <a:ext cx="12209649" cy="6849878"/>
          </a:xfrm>
          <a:prstGeom prst="rect">
            <a:avLst/>
          </a:prstGeom>
        </p:spPr>
      </p:pic>
      <p:sp>
        <p:nvSpPr>
          <p:cNvPr id="5" name="Rectangle 4">
            <a:extLst>
              <a:ext uri="{FF2B5EF4-FFF2-40B4-BE49-F238E27FC236}">
                <a16:creationId xmlns:a16="http://schemas.microsoft.com/office/drawing/2014/main" id="{86691DDD-D4FB-4546-9875-DEACB3228464}"/>
              </a:ext>
            </a:extLst>
          </p:cNvPr>
          <p:cNvSpPr/>
          <p:nvPr/>
        </p:nvSpPr>
        <p:spPr bwMode="gray">
          <a:xfrm>
            <a:off x="10715223" y="4694348"/>
            <a:ext cx="875763" cy="605307"/>
          </a:xfrm>
          <a:prstGeom prst="rect">
            <a:avLst/>
          </a:prstGeom>
          <a:solidFill>
            <a:schemeClr val="bg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ZA" sz="1800" b="0" i="0" u="none" strike="noStrike" kern="0" cap="none" spc="0" normalizeH="0" baseline="0" noProof="0" dirty="0">
                <a:ln>
                  <a:noFill/>
                </a:ln>
                <a:effectLst/>
                <a:uLnTx/>
                <a:uFillTx/>
                <a:ea typeface="Arial Unicode MS" pitchFamily="34" charset="-128"/>
                <a:cs typeface="Arial Unicode MS" pitchFamily="34" charset="-128"/>
                <a:hlinkClick r:id="rId3"/>
              </a:rPr>
              <a:t>Play</a:t>
            </a:r>
            <a:br>
              <a:rPr kumimoji="0" lang="en-ZA" sz="1800" b="0" i="0" u="none" strike="noStrike" kern="0" cap="none" spc="0" normalizeH="0" baseline="0" noProof="0" dirty="0">
                <a:ln>
                  <a:noFill/>
                </a:ln>
                <a:effectLst/>
                <a:uLnTx/>
                <a:uFillTx/>
                <a:ea typeface="Arial Unicode MS" pitchFamily="34" charset="-128"/>
                <a:cs typeface="Arial Unicode MS" pitchFamily="34" charset="-128"/>
              </a:rPr>
            </a:br>
            <a:r>
              <a:rPr kumimoji="0" lang="en-ZA" sz="1800" b="0" i="0" u="none" strike="noStrike" kern="0" cap="none" spc="0" normalizeH="0" baseline="0" noProof="0" dirty="0">
                <a:ln>
                  <a:noFill/>
                </a:ln>
                <a:effectLst/>
                <a:uLnTx/>
                <a:uFillTx/>
                <a:ea typeface="Arial Unicode MS" pitchFamily="34" charset="-128"/>
                <a:cs typeface="Arial Unicode MS" pitchFamily="34" charset="-128"/>
              </a:rPr>
              <a:t>Video</a:t>
            </a:r>
          </a:p>
        </p:txBody>
      </p:sp>
    </p:spTree>
    <p:extLst>
      <p:ext uri="{BB962C8B-B14F-4D97-AF65-F5344CB8AC3E}">
        <p14:creationId xmlns:p14="http://schemas.microsoft.com/office/powerpoint/2010/main" val="575040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k you"/>
          <p:cNvSpPr>
            <a:spLocks noGrp="1"/>
          </p:cNvSpPr>
          <p:nvPr>
            <p:ph type="ctrTitle"/>
          </p:nvPr>
        </p:nvSpPr>
        <p:spPr bwMode="gray"/>
        <p:txBody>
          <a:bodyPr/>
          <a:lstStyle/>
          <a:p>
            <a:r>
              <a:rPr lang="en-US"/>
              <a:t>Thank you.</a:t>
            </a:r>
          </a:p>
        </p:txBody>
      </p:sp>
      <p:sp>
        <p:nvSpPr>
          <p:cNvPr id="6" name="Text Placeholder 5">
            <a:extLst>
              <a:ext uri="{FF2B5EF4-FFF2-40B4-BE49-F238E27FC236}">
                <a16:creationId xmlns:a16="http://schemas.microsoft.com/office/drawing/2014/main" id="{E3266B06-5515-4B42-B0F9-03A040A5B705}"/>
              </a:ext>
            </a:extLst>
          </p:cNvPr>
          <p:cNvSpPr>
            <a:spLocks noGrp="1"/>
          </p:cNvSpPr>
          <p:nvPr>
            <p:ph type="body" sz="quarter" idx="10"/>
          </p:nvPr>
        </p:nvSpPr>
        <p:spPr>
          <a:xfrm>
            <a:off x="503999" y="2905487"/>
            <a:ext cx="6479307" cy="2501010"/>
          </a:xfrm>
        </p:spPr>
        <p:txBody>
          <a:bodyPr/>
          <a:lstStyle/>
          <a:p>
            <a:r>
              <a:rPr lang="pt-PT" dirty="0"/>
              <a:t>Titilayo Adewumi - SAP Regional Sales </a:t>
            </a:r>
            <a:r>
              <a:rPr lang="pt-PT" dirty="0" err="1"/>
              <a:t>Director</a:t>
            </a:r>
            <a:r>
              <a:rPr lang="pt-PT" dirty="0"/>
              <a:t>, WEST AFRICA</a:t>
            </a:r>
          </a:p>
          <a:p>
            <a:r>
              <a:rPr lang="pt-PT" dirty="0">
                <a:hlinkClick r:id="rId2"/>
              </a:rPr>
              <a:t>Titilayo.adewumi@sap.com</a:t>
            </a:r>
            <a:r>
              <a:rPr lang="pt-PT" dirty="0"/>
              <a:t>	</a:t>
            </a:r>
          </a:p>
          <a:p>
            <a:r>
              <a:rPr lang="pt-PT" dirty="0"/>
              <a:t>Hannes Venter – SAP </a:t>
            </a:r>
            <a:r>
              <a:rPr lang="pt-PT" dirty="0" err="1"/>
              <a:t>Industry</a:t>
            </a:r>
            <a:r>
              <a:rPr lang="pt-PT" dirty="0"/>
              <a:t> </a:t>
            </a:r>
            <a:r>
              <a:rPr lang="pt-PT" dirty="0" err="1"/>
              <a:t>Advisor</a:t>
            </a:r>
            <a:r>
              <a:rPr lang="pt-PT" dirty="0"/>
              <a:t> </a:t>
            </a:r>
            <a:r>
              <a:rPr lang="pt-PT" dirty="0" err="1"/>
              <a:t>Tax</a:t>
            </a:r>
            <a:r>
              <a:rPr lang="pt-PT" dirty="0"/>
              <a:t> and </a:t>
            </a:r>
            <a:r>
              <a:rPr lang="pt-PT" dirty="0" err="1"/>
              <a:t>Revenue</a:t>
            </a:r>
            <a:r>
              <a:rPr lang="pt-PT" dirty="0"/>
              <a:t> Management</a:t>
            </a:r>
          </a:p>
          <a:p>
            <a:r>
              <a:rPr lang="pt-PT" dirty="0">
                <a:hlinkClick r:id="rId3"/>
              </a:rPr>
              <a:t>hannes.venter@sap.com</a:t>
            </a:r>
            <a:r>
              <a:rPr lang="pt-PT" dirty="0"/>
              <a:t>	</a:t>
            </a:r>
          </a:p>
        </p:txBody>
      </p:sp>
    </p:spTree>
    <p:extLst>
      <p:ext uri="{BB962C8B-B14F-4D97-AF65-F5344CB8AC3E}">
        <p14:creationId xmlns:p14="http://schemas.microsoft.com/office/powerpoint/2010/main" val="1881851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Market Trends </a:t>
            </a:r>
          </a:p>
        </p:txBody>
      </p:sp>
      <p:sp>
        <p:nvSpPr>
          <p:cNvPr id="8" name="TextBox 7"/>
          <p:cNvSpPr txBox="1"/>
          <p:nvPr/>
        </p:nvSpPr>
        <p:spPr>
          <a:xfrm>
            <a:off x="505457" y="1148558"/>
            <a:ext cx="10683652" cy="292388"/>
          </a:xfrm>
          <a:prstGeom prst="rect">
            <a:avLst/>
          </a:prstGeom>
          <a:noFill/>
        </p:spPr>
        <p:txBody>
          <a:bodyPr wrap="square" lIns="0" tIns="0" rtlCol="0">
            <a:spAutoFit/>
          </a:bodyPr>
          <a:lstStyle/>
          <a:p>
            <a:r>
              <a:rPr lang="en-US" sz="1600" dirty="0">
                <a:latin typeface="+mj-lt"/>
                <a:cs typeface="Arial" panose="020B0604020202020204" pitchFamily="34" charset="0"/>
              </a:rPr>
              <a:t>The Nigeria Tax Administration and collection is being driven by four critical forces:</a:t>
            </a:r>
          </a:p>
        </p:txBody>
      </p:sp>
      <p:sp>
        <p:nvSpPr>
          <p:cNvPr id="11" name="object 3"/>
          <p:cNvSpPr txBox="1"/>
          <p:nvPr/>
        </p:nvSpPr>
        <p:spPr>
          <a:xfrm>
            <a:off x="561186" y="3035924"/>
            <a:ext cx="2520486" cy="1563354"/>
          </a:xfrm>
          <a:prstGeom prst="rect">
            <a:avLst/>
          </a:prstGeom>
        </p:spPr>
        <p:txBody>
          <a:bodyPr vert="horz" wrap="square" lIns="0" tIns="0" rIns="91416" bIns="0" numCol="1" rtlCol="0">
            <a:noAutofit/>
          </a:bodyPr>
          <a:lstStyle/>
          <a:p>
            <a:pPr marL="12696" marR="57133">
              <a:lnSpc>
                <a:spcPts val="1600"/>
              </a:lnSpc>
            </a:pPr>
            <a:r>
              <a:rPr lang="en-US" sz="1400" b="1" dirty="0">
                <a:solidFill>
                  <a:srgbClr val="0070C0"/>
                </a:solidFill>
                <a:latin typeface="Arial" panose="020B0604020202020204" pitchFamily="34" charset="0"/>
                <a:cs typeface="Arial" panose="020B0604020202020204" pitchFamily="34" charset="0"/>
              </a:rPr>
              <a:t>Governance &amp; Compliance </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Lack of institutional capacity to effect tax administration - </a:t>
            </a:r>
            <a:r>
              <a:rPr lang="en-GB" sz="1050" dirty="0"/>
              <a:t>Weak / Incapacitated tax administration</a:t>
            </a:r>
            <a:endParaRPr lang="en-US" sz="1050" dirty="0">
              <a:latin typeface="Arial" panose="020B0604020202020204" pitchFamily="34" charset="0"/>
              <a:cs typeface="Arial" panose="020B0604020202020204" pitchFamily="34" charset="0"/>
            </a:endParaRP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Inadequate coverage and capacity for effective tax registration and collection </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Tax evasion and non remittance of collected VAT</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Multiple taxation and leakages</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Tax payers are not encouraged to pay taxes</a:t>
            </a:r>
          </a:p>
          <a:p>
            <a:pPr marL="120614" marR="6348" indent="-107918">
              <a:lnSpc>
                <a:spcPct val="111100"/>
              </a:lnSpc>
              <a:spcBef>
                <a:spcPts val="600"/>
              </a:spcBef>
              <a:buFont typeface="BentonSans Light"/>
              <a:buChar char="•"/>
            </a:pPr>
            <a:endParaRPr lang="en-US" sz="1050" dirty="0">
              <a:latin typeface="Arial" panose="020B0604020202020204" pitchFamily="34" charset="0"/>
              <a:cs typeface="Arial" panose="020B0604020202020204" pitchFamily="34" charset="0"/>
            </a:endParaRPr>
          </a:p>
        </p:txBody>
      </p:sp>
      <p:sp>
        <p:nvSpPr>
          <p:cNvPr id="19" name="object 3"/>
          <p:cNvSpPr txBox="1"/>
          <p:nvPr/>
        </p:nvSpPr>
        <p:spPr>
          <a:xfrm>
            <a:off x="3290219" y="2970133"/>
            <a:ext cx="3031957" cy="3639214"/>
          </a:xfrm>
          <a:prstGeom prst="rect">
            <a:avLst/>
          </a:prstGeom>
        </p:spPr>
        <p:txBody>
          <a:bodyPr vert="horz" wrap="square" lIns="0" tIns="0" rIns="91416" bIns="0" numCol="1" rtlCol="0">
            <a:noAutofit/>
          </a:bodyPr>
          <a:lstStyle/>
          <a:p>
            <a:pPr marL="12696" marR="57133" algn="ctr">
              <a:lnSpc>
                <a:spcPts val="1600"/>
              </a:lnSpc>
            </a:pPr>
            <a:r>
              <a:rPr lang="en-US" sz="1400" b="1" dirty="0">
                <a:solidFill>
                  <a:srgbClr val="0070C0"/>
                </a:solidFill>
                <a:latin typeface="Arial" panose="020B0604020202020204" pitchFamily="34" charset="0"/>
                <a:cs typeface="Arial" panose="020B0604020202020204" pitchFamily="34" charset="0"/>
              </a:rPr>
              <a:t>Competition for Scarce Resources</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Nigeria is a mono-economy with heavy dependence on crude sales</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Poor taxation drive by all tiers of government due to overdependency on Federation Account Allocation Committee (FAAC)</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COVID-19 pandemic and the devastating effects in the global crude price necessitate a rethink in alternative sources of revenue for all tiers of government</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Dearth of capable human resources to administer the relevant taxes efficiently</a:t>
            </a:r>
          </a:p>
          <a:p>
            <a:pPr marL="120614" marR="6348" indent="-107918">
              <a:lnSpc>
                <a:spcPct val="111100"/>
              </a:lnSpc>
              <a:spcBef>
                <a:spcPts val="600"/>
              </a:spcBef>
              <a:buFont typeface="BentonSans Light"/>
              <a:buChar char="•"/>
            </a:pPr>
            <a:r>
              <a:rPr lang="en-GB" sz="1050" dirty="0"/>
              <a:t>Bridge the wide gap between national development needs and the funding required to meet these needs</a:t>
            </a:r>
            <a:endParaRPr lang="en-ZA" sz="1050" dirty="0"/>
          </a:p>
          <a:p>
            <a:pPr marL="120614" marR="6348" indent="-107918">
              <a:lnSpc>
                <a:spcPct val="111100"/>
              </a:lnSpc>
              <a:spcBef>
                <a:spcPts val="600"/>
              </a:spcBef>
              <a:buFont typeface="BentonSans Light"/>
              <a:buChar char="•"/>
            </a:pPr>
            <a:endParaRPr lang="en-US" sz="1050" dirty="0">
              <a:latin typeface="Arial" panose="020B0604020202020204" pitchFamily="34" charset="0"/>
              <a:cs typeface="Arial" panose="020B0604020202020204" pitchFamily="34" charset="0"/>
            </a:endParaRPr>
          </a:p>
          <a:p>
            <a:pPr marL="120614" marR="6348" indent="-107918">
              <a:lnSpc>
                <a:spcPct val="111100"/>
              </a:lnSpc>
              <a:spcBef>
                <a:spcPts val="600"/>
              </a:spcBef>
              <a:buFont typeface="BentonSans Light"/>
              <a:buChar char="•"/>
            </a:pPr>
            <a:endParaRPr lang="en-US" sz="1050" dirty="0">
              <a:latin typeface="Arial" panose="020B0604020202020204" pitchFamily="34" charset="0"/>
              <a:cs typeface="Arial" panose="020B0604020202020204" pitchFamily="34" charset="0"/>
            </a:endParaRPr>
          </a:p>
        </p:txBody>
      </p:sp>
      <p:sp>
        <p:nvSpPr>
          <p:cNvPr id="21" name="object 3"/>
          <p:cNvSpPr txBox="1"/>
          <p:nvPr/>
        </p:nvSpPr>
        <p:spPr>
          <a:xfrm>
            <a:off x="6582402" y="2922150"/>
            <a:ext cx="2428870" cy="1563354"/>
          </a:xfrm>
          <a:prstGeom prst="rect">
            <a:avLst/>
          </a:prstGeom>
        </p:spPr>
        <p:txBody>
          <a:bodyPr vert="horz" wrap="square" lIns="0" tIns="0" rIns="91416" bIns="0" numCol="1" rtlCol="0">
            <a:noAutofit/>
          </a:bodyPr>
          <a:lstStyle/>
          <a:p>
            <a:pPr marL="12696" marR="57133" algn="ctr">
              <a:lnSpc>
                <a:spcPts val="1600"/>
              </a:lnSpc>
            </a:pPr>
            <a:r>
              <a:rPr lang="en-US" sz="1400" b="1" dirty="0">
                <a:solidFill>
                  <a:srgbClr val="0070C0"/>
                </a:solidFill>
                <a:latin typeface="Arial" panose="020B0604020202020204" pitchFamily="34" charset="0"/>
                <a:cs typeface="Arial" panose="020B0604020202020204" pitchFamily="34" charset="0"/>
              </a:rPr>
              <a:t>Instability, Volatility, Uncertainty</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Economic uncertainty – payment of salary to civil servants is now a big challenge</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Political instability</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Unforeseen events and unrest in some part of the country</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Regulatory shifts</a:t>
            </a:r>
          </a:p>
          <a:p>
            <a:pPr marL="120614" marR="6348" indent="-107918">
              <a:lnSpc>
                <a:spcPct val="111100"/>
              </a:lnSpc>
              <a:spcBef>
                <a:spcPts val="600"/>
              </a:spcBef>
              <a:buFont typeface="BentonSans Light"/>
              <a:buChar char="•"/>
            </a:pPr>
            <a:endParaRPr lang="en-US" sz="1050" dirty="0">
              <a:latin typeface="Arial" panose="020B0604020202020204" pitchFamily="34" charset="0"/>
              <a:cs typeface="Arial" panose="020B0604020202020204" pitchFamily="34" charset="0"/>
            </a:endParaRPr>
          </a:p>
        </p:txBody>
      </p:sp>
      <p:sp>
        <p:nvSpPr>
          <p:cNvPr id="71" name="object 3"/>
          <p:cNvSpPr txBox="1"/>
          <p:nvPr/>
        </p:nvSpPr>
        <p:spPr>
          <a:xfrm>
            <a:off x="9415233" y="2958738"/>
            <a:ext cx="2270350" cy="1563354"/>
          </a:xfrm>
          <a:prstGeom prst="rect">
            <a:avLst/>
          </a:prstGeom>
        </p:spPr>
        <p:txBody>
          <a:bodyPr vert="horz" wrap="square" lIns="0" tIns="0" rIns="91416" bIns="0" numCol="1" rtlCol="0">
            <a:noAutofit/>
          </a:bodyPr>
          <a:lstStyle/>
          <a:p>
            <a:pPr marL="12696" marR="57133" algn="ctr">
              <a:lnSpc>
                <a:spcPts val="1600"/>
              </a:lnSpc>
            </a:pPr>
            <a:r>
              <a:rPr lang="en-US" sz="1400" b="1" dirty="0">
                <a:solidFill>
                  <a:srgbClr val="0070C0"/>
                </a:solidFill>
                <a:latin typeface="Arial" panose="020B0604020202020204" pitchFamily="34" charset="0"/>
                <a:cs typeface="Arial" panose="020B0604020202020204" pitchFamily="34" charset="0"/>
              </a:rPr>
              <a:t>Enabling Technology Adoption</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Enable taxpayer for self assessment</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Significant growth in the rate of Internet adoption </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Mobile technology adoption and use</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Social networking</a:t>
            </a:r>
          </a:p>
          <a:p>
            <a:pPr marL="120614" marR="6348" indent="-107918">
              <a:lnSpc>
                <a:spcPct val="111100"/>
              </a:lnSpc>
              <a:spcBef>
                <a:spcPts val="600"/>
              </a:spcBef>
              <a:buFont typeface="BentonSans Light"/>
              <a:buChar char="•"/>
            </a:pPr>
            <a:r>
              <a:rPr lang="en-US" sz="1050" dirty="0">
                <a:latin typeface="Arial" panose="020B0604020202020204" pitchFamily="34" charset="0"/>
                <a:cs typeface="Arial" panose="020B0604020202020204" pitchFamily="34" charset="0"/>
              </a:rPr>
              <a:t>Interconnectivity</a:t>
            </a:r>
          </a:p>
        </p:txBody>
      </p:sp>
      <p:pic>
        <p:nvPicPr>
          <p:cNvPr id="5" name="Picture 4">
            <a:extLst>
              <a:ext uri="{FF2B5EF4-FFF2-40B4-BE49-F238E27FC236}">
                <a16:creationId xmlns:a16="http://schemas.microsoft.com/office/drawing/2014/main" id="{291623C7-56F7-B441-9E91-92AF0133736F}"/>
              </a:ext>
            </a:extLst>
          </p:cNvPr>
          <p:cNvPicPr>
            <a:picLocks noChangeAspect="1"/>
          </p:cNvPicPr>
          <p:nvPr/>
        </p:nvPicPr>
        <p:blipFill>
          <a:blip r:embed="rId3"/>
          <a:stretch>
            <a:fillRect/>
          </a:stretch>
        </p:blipFill>
        <p:spPr>
          <a:xfrm flipH="1">
            <a:off x="1164917" y="1716813"/>
            <a:ext cx="1313027" cy="1298332"/>
          </a:xfrm>
          <a:prstGeom prst="rect">
            <a:avLst/>
          </a:prstGeom>
        </p:spPr>
      </p:pic>
      <p:pic>
        <p:nvPicPr>
          <p:cNvPr id="10" name="Picture 9">
            <a:extLst>
              <a:ext uri="{FF2B5EF4-FFF2-40B4-BE49-F238E27FC236}">
                <a16:creationId xmlns:a16="http://schemas.microsoft.com/office/drawing/2014/main" id="{7A95BAB0-809E-1A4B-B23D-DA77B15FC372}"/>
              </a:ext>
            </a:extLst>
          </p:cNvPr>
          <p:cNvPicPr>
            <a:picLocks noChangeAspect="1"/>
          </p:cNvPicPr>
          <p:nvPr/>
        </p:nvPicPr>
        <p:blipFill>
          <a:blip r:embed="rId4"/>
          <a:stretch>
            <a:fillRect/>
          </a:stretch>
        </p:blipFill>
        <p:spPr>
          <a:xfrm>
            <a:off x="3988805" y="1497174"/>
            <a:ext cx="1574800" cy="1574800"/>
          </a:xfrm>
          <a:prstGeom prst="rect">
            <a:avLst/>
          </a:prstGeom>
        </p:spPr>
      </p:pic>
      <p:pic>
        <p:nvPicPr>
          <p:cNvPr id="13" name="Picture 12">
            <a:extLst>
              <a:ext uri="{FF2B5EF4-FFF2-40B4-BE49-F238E27FC236}">
                <a16:creationId xmlns:a16="http://schemas.microsoft.com/office/drawing/2014/main" id="{661EE27B-F0F3-CC4D-962A-A89A4E012063}"/>
              </a:ext>
            </a:extLst>
          </p:cNvPr>
          <p:cNvPicPr>
            <a:picLocks noChangeAspect="1"/>
          </p:cNvPicPr>
          <p:nvPr/>
        </p:nvPicPr>
        <p:blipFill>
          <a:blip r:embed="rId5"/>
          <a:stretch>
            <a:fillRect/>
          </a:stretch>
        </p:blipFill>
        <p:spPr>
          <a:xfrm>
            <a:off x="7103596" y="1677293"/>
            <a:ext cx="1292840" cy="1292840"/>
          </a:xfrm>
          <a:prstGeom prst="rect">
            <a:avLst/>
          </a:prstGeom>
        </p:spPr>
      </p:pic>
      <p:pic>
        <p:nvPicPr>
          <p:cNvPr id="15" name="Picture 14">
            <a:extLst>
              <a:ext uri="{FF2B5EF4-FFF2-40B4-BE49-F238E27FC236}">
                <a16:creationId xmlns:a16="http://schemas.microsoft.com/office/drawing/2014/main" id="{C8E7F4B8-0A0D-BB40-B24C-5BD287FDE993}"/>
              </a:ext>
            </a:extLst>
          </p:cNvPr>
          <p:cNvPicPr>
            <a:picLocks noChangeAspect="1"/>
          </p:cNvPicPr>
          <p:nvPr/>
        </p:nvPicPr>
        <p:blipFill>
          <a:blip r:embed="rId6"/>
          <a:stretch>
            <a:fillRect/>
          </a:stretch>
        </p:blipFill>
        <p:spPr>
          <a:xfrm>
            <a:off x="10070267" y="1822978"/>
            <a:ext cx="960285" cy="960285"/>
          </a:xfrm>
          <a:prstGeom prst="rect">
            <a:avLst/>
          </a:prstGeom>
        </p:spPr>
      </p:pic>
    </p:spTree>
    <p:extLst>
      <p:ext uri="{BB962C8B-B14F-4D97-AF65-F5344CB8AC3E}">
        <p14:creationId xmlns:p14="http://schemas.microsoft.com/office/powerpoint/2010/main" val="410317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01F0F6AC-9BBC-6443-8A1F-E523060BCFC3}"/>
              </a:ext>
            </a:extLst>
          </p:cNvPr>
          <p:cNvSpPr>
            <a:spLocks noChangeArrowheads="1"/>
          </p:cNvSpPr>
          <p:nvPr/>
        </p:nvSpPr>
        <p:spPr bwMode="gray">
          <a:xfrm>
            <a:off x="482600" y="215636"/>
            <a:ext cx="83375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l" eaLnBrk="1" hangingPunct="1">
              <a:buClrTx/>
              <a:buSzTx/>
              <a:buFontTx/>
              <a:buNone/>
            </a:pPr>
            <a:r>
              <a:rPr lang="en-US" altLang="de-DE" sz="2400" b="1" dirty="0">
                <a:latin typeface="+mj-lt"/>
                <a:ea typeface="+mj-ea"/>
                <a:cs typeface="+mj-cs"/>
              </a:rPr>
              <a:t>SAP in Tax and Revenue Management</a:t>
            </a:r>
          </a:p>
        </p:txBody>
      </p:sp>
      <p:sp>
        <p:nvSpPr>
          <p:cNvPr id="13318" name="AutoShape 15">
            <a:extLst>
              <a:ext uri="{FF2B5EF4-FFF2-40B4-BE49-F238E27FC236}">
                <a16:creationId xmlns:a16="http://schemas.microsoft.com/office/drawing/2014/main" id="{5A01C579-46AA-914D-A978-D95CF60DA3B3}"/>
              </a:ext>
            </a:extLst>
          </p:cNvPr>
          <p:cNvSpPr>
            <a:spLocks noChangeArrowheads="1"/>
          </p:cNvSpPr>
          <p:nvPr/>
        </p:nvSpPr>
        <p:spPr bwMode="gray">
          <a:xfrm>
            <a:off x="482600" y="1032404"/>
            <a:ext cx="8839200" cy="747712"/>
          </a:xfrm>
          <a:prstGeom prst="rect">
            <a:avLst/>
          </a:prstGeom>
          <a:solidFill>
            <a:srgbClr val="B4C3CB"/>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340000" tIns="36000" rIns="36000" bIns="36000" anchor="ctr"/>
          <a:lstStyle>
            <a:lvl1pPr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hangingPunct="1">
              <a:buClrTx/>
              <a:buSzTx/>
              <a:buFontTx/>
              <a:buChar char="-"/>
            </a:pPr>
            <a:r>
              <a:rPr lang="en-US" altLang="de-DE" sz="1400" dirty="0"/>
              <a:t> Dedicated Business Unit for Tax and Revenue Management</a:t>
            </a:r>
          </a:p>
          <a:p>
            <a:pPr algn="just" eaLnBrk="1" hangingPunct="1">
              <a:buClrTx/>
              <a:buSzTx/>
              <a:buFontTx/>
              <a:buChar char="-"/>
            </a:pPr>
            <a:r>
              <a:rPr lang="en-US" altLang="de-DE" sz="1400" dirty="0"/>
              <a:t> From Market, Product and Partner Strategy to Field and Partner Enablement</a:t>
            </a:r>
          </a:p>
          <a:p>
            <a:pPr algn="just" eaLnBrk="1" hangingPunct="1">
              <a:buClrTx/>
              <a:buSzTx/>
              <a:buFontTx/>
              <a:buChar char="-"/>
            </a:pPr>
            <a:r>
              <a:rPr lang="en-US" altLang="de-DE" sz="1400" dirty="0"/>
              <a:t> Regional presence</a:t>
            </a:r>
          </a:p>
        </p:txBody>
      </p:sp>
      <p:sp>
        <p:nvSpPr>
          <p:cNvPr id="95239" name="Rectangle 7">
            <a:extLst>
              <a:ext uri="{FF2B5EF4-FFF2-40B4-BE49-F238E27FC236}">
                <a16:creationId xmlns:a16="http://schemas.microsoft.com/office/drawing/2014/main" id="{D3075F4C-62FF-1946-BEDD-1CBC3760AA86}"/>
              </a:ext>
            </a:extLst>
          </p:cNvPr>
          <p:cNvSpPr>
            <a:spLocks noChangeArrowheads="1"/>
          </p:cNvSpPr>
          <p:nvPr/>
        </p:nvSpPr>
        <p:spPr bwMode="auto">
          <a:xfrm>
            <a:off x="604838" y="1172105"/>
            <a:ext cx="1795463" cy="3968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l">
              <a:spcBef>
                <a:spcPct val="20000"/>
              </a:spcBef>
              <a:buClrTx/>
              <a:buSzTx/>
              <a:buFontTx/>
              <a:buNone/>
              <a:defRPr/>
            </a:pPr>
            <a:r>
              <a:rPr lang="en-US" sz="2000" dirty="0">
                <a:latin typeface="Arial" charset="0"/>
              </a:rPr>
              <a:t>Organization</a:t>
            </a:r>
          </a:p>
        </p:txBody>
      </p:sp>
      <p:sp>
        <p:nvSpPr>
          <p:cNvPr id="13320" name="AutoShape 15">
            <a:extLst>
              <a:ext uri="{FF2B5EF4-FFF2-40B4-BE49-F238E27FC236}">
                <a16:creationId xmlns:a16="http://schemas.microsoft.com/office/drawing/2014/main" id="{C8F68C4C-47AB-8144-BCD5-F6E11A819323}"/>
              </a:ext>
            </a:extLst>
          </p:cNvPr>
          <p:cNvSpPr>
            <a:spLocks noChangeArrowheads="1"/>
          </p:cNvSpPr>
          <p:nvPr/>
        </p:nvSpPr>
        <p:spPr bwMode="gray">
          <a:xfrm>
            <a:off x="482600" y="3886730"/>
            <a:ext cx="8839200" cy="1139825"/>
          </a:xfrm>
          <a:prstGeom prst="rect">
            <a:avLst/>
          </a:prstGeom>
          <a:solidFill>
            <a:srgbClr val="B4C3CB"/>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340000" tIns="36000" rIns="36000" bIns="36000" anchor="ctr"/>
          <a:lstStyle>
            <a:lvl1pPr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hangingPunct="1">
              <a:buClrTx/>
              <a:buSzTx/>
              <a:buFontTx/>
              <a:buChar char="-"/>
            </a:pPr>
            <a:r>
              <a:rPr lang="en-US" altLang="de-DE" sz="1400" dirty="0"/>
              <a:t> Participation</a:t>
            </a:r>
          </a:p>
          <a:p>
            <a:pPr algn="just" eaLnBrk="1" hangingPunct="1">
              <a:buClrTx/>
              <a:buSzTx/>
              <a:buFontTx/>
              <a:buChar char="-"/>
            </a:pPr>
            <a:r>
              <a:rPr lang="en-US" altLang="de-DE" sz="1400" dirty="0"/>
              <a:t> New Collaterals Tax and Revenue Management</a:t>
            </a:r>
          </a:p>
          <a:p>
            <a:pPr algn="just" eaLnBrk="1" hangingPunct="1">
              <a:buClrTx/>
              <a:buSzTx/>
              <a:buFontTx/>
              <a:buChar char="-"/>
            </a:pPr>
            <a:r>
              <a:rPr lang="en-US" altLang="de-DE" sz="1400" dirty="0"/>
              <a:t> Analyst and Press activities</a:t>
            </a:r>
          </a:p>
          <a:p>
            <a:pPr algn="just" eaLnBrk="1" hangingPunct="1">
              <a:buClrTx/>
              <a:buSzTx/>
              <a:buFontTx/>
              <a:buChar char="-"/>
            </a:pPr>
            <a:r>
              <a:rPr lang="en-US" altLang="de-DE" sz="1400" dirty="0"/>
              <a:t> SAP Executive Value Network for Tax and Revenue</a:t>
            </a:r>
          </a:p>
        </p:txBody>
      </p:sp>
      <p:sp>
        <p:nvSpPr>
          <p:cNvPr id="95241" name="Rectangle 9">
            <a:extLst>
              <a:ext uri="{FF2B5EF4-FFF2-40B4-BE49-F238E27FC236}">
                <a16:creationId xmlns:a16="http://schemas.microsoft.com/office/drawing/2014/main" id="{596B7E8C-4D5F-7C4D-B90A-F6BDEA8BBEA9}"/>
              </a:ext>
            </a:extLst>
          </p:cNvPr>
          <p:cNvSpPr>
            <a:spLocks noChangeArrowheads="1"/>
          </p:cNvSpPr>
          <p:nvPr/>
        </p:nvSpPr>
        <p:spPr bwMode="auto">
          <a:xfrm>
            <a:off x="604837" y="4240742"/>
            <a:ext cx="1854200" cy="3968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l">
              <a:spcBef>
                <a:spcPct val="20000"/>
              </a:spcBef>
              <a:buClrTx/>
              <a:buSzTx/>
              <a:buFontTx/>
              <a:buNone/>
              <a:defRPr/>
            </a:pPr>
            <a:r>
              <a:rPr lang="en-US" sz="2000" dirty="0">
                <a:latin typeface="Arial" charset="0"/>
              </a:rPr>
              <a:t>Go-To-Market</a:t>
            </a:r>
          </a:p>
        </p:txBody>
      </p:sp>
      <p:sp>
        <p:nvSpPr>
          <p:cNvPr id="13322" name="AutoShape 15">
            <a:extLst>
              <a:ext uri="{FF2B5EF4-FFF2-40B4-BE49-F238E27FC236}">
                <a16:creationId xmlns:a16="http://schemas.microsoft.com/office/drawing/2014/main" id="{12765CFB-DED1-4F4D-8771-CED7FB14E1AD}"/>
              </a:ext>
            </a:extLst>
          </p:cNvPr>
          <p:cNvSpPr>
            <a:spLocks noChangeArrowheads="1"/>
          </p:cNvSpPr>
          <p:nvPr/>
        </p:nvSpPr>
        <p:spPr bwMode="gray">
          <a:xfrm>
            <a:off x="482600" y="1864255"/>
            <a:ext cx="8839200" cy="879475"/>
          </a:xfrm>
          <a:prstGeom prst="rect">
            <a:avLst/>
          </a:prstGeom>
          <a:solidFill>
            <a:srgbClr val="B4C3CB"/>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340000" tIns="36000" rIns="36000" bIns="36000" anchor="ctr"/>
          <a:lstStyle>
            <a:lvl1pPr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hangingPunct="1">
              <a:buClrTx/>
              <a:buSzTx/>
              <a:buFontTx/>
              <a:buChar char="-"/>
            </a:pPr>
            <a:r>
              <a:rPr lang="en-US" altLang="de-DE" sz="1400" dirty="0"/>
              <a:t> SAP Tax and Revenue Management</a:t>
            </a:r>
          </a:p>
          <a:p>
            <a:pPr algn="just" eaLnBrk="1" hangingPunct="1">
              <a:buClrTx/>
              <a:buSzTx/>
              <a:buFontTx/>
              <a:buChar char="-"/>
            </a:pPr>
            <a:r>
              <a:rPr lang="en-US" altLang="de-DE" sz="1400" dirty="0"/>
              <a:t> SAP Taxpayer Online Services</a:t>
            </a:r>
          </a:p>
          <a:p>
            <a:pPr algn="just" eaLnBrk="1" hangingPunct="1">
              <a:buClrTx/>
              <a:buSzTx/>
              <a:buFontTx/>
              <a:buChar char="-"/>
            </a:pPr>
            <a:r>
              <a:rPr lang="en-US" altLang="de-DE" sz="1400" dirty="0"/>
              <a:t> SAP Behavioral Insights and Compliance Management</a:t>
            </a:r>
          </a:p>
          <a:p>
            <a:pPr algn="just" eaLnBrk="1" hangingPunct="1">
              <a:buClrTx/>
              <a:buSzTx/>
              <a:buFontTx/>
              <a:buChar char="-"/>
            </a:pPr>
            <a:r>
              <a:rPr lang="en-US" altLang="de-DE" sz="1400" dirty="0"/>
              <a:t> SAP Debt Management</a:t>
            </a:r>
          </a:p>
        </p:txBody>
      </p:sp>
      <p:sp>
        <p:nvSpPr>
          <p:cNvPr id="95243" name="Rectangle 11">
            <a:extLst>
              <a:ext uri="{FF2B5EF4-FFF2-40B4-BE49-F238E27FC236}">
                <a16:creationId xmlns:a16="http://schemas.microsoft.com/office/drawing/2014/main" id="{C5012F1D-E67B-BE4C-8722-E9ED73E96D1E}"/>
              </a:ext>
            </a:extLst>
          </p:cNvPr>
          <p:cNvSpPr>
            <a:spLocks noChangeArrowheads="1"/>
          </p:cNvSpPr>
          <p:nvPr/>
        </p:nvSpPr>
        <p:spPr bwMode="auto">
          <a:xfrm>
            <a:off x="604837" y="2073805"/>
            <a:ext cx="1854200" cy="3968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l">
              <a:spcBef>
                <a:spcPct val="20000"/>
              </a:spcBef>
              <a:buClrTx/>
              <a:buSzTx/>
              <a:buFontTx/>
              <a:buNone/>
              <a:defRPr/>
            </a:pPr>
            <a:r>
              <a:rPr lang="en-US" sz="2000" dirty="0">
                <a:latin typeface="Arial" charset="0"/>
              </a:rPr>
              <a:t>Solutions</a:t>
            </a:r>
          </a:p>
        </p:txBody>
      </p:sp>
      <p:sp>
        <p:nvSpPr>
          <p:cNvPr id="13324" name="AutoShape 15">
            <a:extLst>
              <a:ext uri="{FF2B5EF4-FFF2-40B4-BE49-F238E27FC236}">
                <a16:creationId xmlns:a16="http://schemas.microsoft.com/office/drawing/2014/main" id="{80CFE676-137D-A24C-AAC8-1F47F8E8D810}"/>
              </a:ext>
            </a:extLst>
          </p:cNvPr>
          <p:cNvSpPr>
            <a:spLocks noChangeArrowheads="1"/>
          </p:cNvSpPr>
          <p:nvPr/>
        </p:nvSpPr>
        <p:spPr bwMode="gray">
          <a:xfrm>
            <a:off x="482600" y="2831042"/>
            <a:ext cx="8839200" cy="950913"/>
          </a:xfrm>
          <a:prstGeom prst="rect">
            <a:avLst/>
          </a:prstGeom>
          <a:solidFill>
            <a:srgbClr val="B4C3CB"/>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340000" tIns="36000" rIns="36000" bIns="36000" anchor="ctr"/>
          <a:lstStyle>
            <a:lvl1pPr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hangingPunct="1">
              <a:buClrTx/>
              <a:buSzTx/>
              <a:buFontTx/>
              <a:buChar char="-"/>
            </a:pPr>
            <a:r>
              <a:rPr lang="en-US" altLang="de-DE" sz="1400" dirty="0"/>
              <a:t> Recognized strong partner ecosystem</a:t>
            </a:r>
          </a:p>
          <a:p>
            <a:pPr algn="just" eaLnBrk="1" hangingPunct="1">
              <a:buClrTx/>
              <a:buSzTx/>
              <a:buFontTx/>
              <a:buChar char="-"/>
            </a:pPr>
            <a:r>
              <a:rPr lang="en-US" altLang="de-DE" sz="1400" dirty="0"/>
              <a:t> Enablement activities for partners </a:t>
            </a:r>
          </a:p>
          <a:p>
            <a:pPr algn="just" eaLnBrk="1" hangingPunct="1">
              <a:buClrTx/>
              <a:buSzTx/>
              <a:buFontTx/>
              <a:buChar char="-"/>
            </a:pPr>
            <a:r>
              <a:rPr lang="en-US" altLang="de-DE" sz="1400" dirty="0"/>
              <a:t> Excellent collaboration with both ISV’s and system integrators </a:t>
            </a:r>
          </a:p>
        </p:txBody>
      </p:sp>
      <p:sp>
        <p:nvSpPr>
          <p:cNvPr id="95245" name="Rectangle 13">
            <a:extLst>
              <a:ext uri="{FF2B5EF4-FFF2-40B4-BE49-F238E27FC236}">
                <a16:creationId xmlns:a16="http://schemas.microsoft.com/office/drawing/2014/main" id="{36A56863-1E20-9F49-AC3C-54F6E71FD2B3}"/>
              </a:ext>
            </a:extLst>
          </p:cNvPr>
          <p:cNvSpPr>
            <a:spLocks noChangeArrowheads="1"/>
          </p:cNvSpPr>
          <p:nvPr/>
        </p:nvSpPr>
        <p:spPr bwMode="auto">
          <a:xfrm>
            <a:off x="604837" y="3096155"/>
            <a:ext cx="1557338" cy="3968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l">
              <a:spcBef>
                <a:spcPct val="20000"/>
              </a:spcBef>
              <a:buClrTx/>
              <a:buSzTx/>
              <a:buFontTx/>
              <a:buNone/>
              <a:defRPr/>
            </a:pPr>
            <a:r>
              <a:rPr lang="en-US" sz="2000">
                <a:latin typeface="Arial" charset="0"/>
              </a:rPr>
              <a:t>Ecosystem</a:t>
            </a:r>
          </a:p>
        </p:txBody>
      </p:sp>
      <p:sp>
        <p:nvSpPr>
          <p:cNvPr id="13329" name="AutoShape 15">
            <a:extLst>
              <a:ext uri="{FF2B5EF4-FFF2-40B4-BE49-F238E27FC236}">
                <a16:creationId xmlns:a16="http://schemas.microsoft.com/office/drawing/2014/main" id="{04E1FAD8-D56A-5E4E-A9AF-ACBA7E6D3D38}"/>
              </a:ext>
            </a:extLst>
          </p:cNvPr>
          <p:cNvSpPr>
            <a:spLocks noChangeArrowheads="1"/>
          </p:cNvSpPr>
          <p:nvPr/>
        </p:nvSpPr>
        <p:spPr bwMode="gray">
          <a:xfrm>
            <a:off x="476250" y="5118630"/>
            <a:ext cx="8839200" cy="1139825"/>
          </a:xfrm>
          <a:prstGeom prst="rect">
            <a:avLst/>
          </a:prstGeom>
          <a:solidFill>
            <a:srgbClr val="B4C3CB"/>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340000" tIns="36000" rIns="36000" bIns="36000" anchor="ctr"/>
          <a:lstStyle>
            <a:lvl1pPr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tabLst>
                <a:tab pos="5019675" algn="r"/>
              </a:tabLst>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hangingPunct="1">
              <a:buClrTx/>
              <a:buSzTx/>
              <a:buFontTx/>
              <a:buChar char="-"/>
            </a:pPr>
            <a:r>
              <a:rPr lang="en-US" altLang="de-DE" sz="1400" dirty="0"/>
              <a:t> Customer updates see next slides</a:t>
            </a:r>
          </a:p>
          <a:p>
            <a:pPr algn="just" eaLnBrk="1" hangingPunct="1">
              <a:buClrTx/>
              <a:buSzTx/>
              <a:buFontTx/>
              <a:buChar char="-"/>
            </a:pPr>
            <a:r>
              <a:rPr lang="en-US" altLang="de-DE" sz="1400" dirty="0"/>
              <a:t> Strong presence within Gulf Cooperation Council (GCC) countries</a:t>
            </a:r>
          </a:p>
          <a:p>
            <a:pPr algn="just" eaLnBrk="1" hangingPunct="1">
              <a:buClrTx/>
              <a:buSzTx/>
              <a:buFontTx/>
              <a:buChar char="-"/>
            </a:pPr>
            <a:r>
              <a:rPr lang="en-US" altLang="de-DE" sz="1400" dirty="0"/>
              <a:t> Multiple deployment options</a:t>
            </a:r>
          </a:p>
          <a:p>
            <a:pPr algn="just" eaLnBrk="1" hangingPunct="1">
              <a:buClrTx/>
              <a:buSzTx/>
              <a:buFontTx/>
              <a:buChar char="-"/>
            </a:pPr>
            <a:r>
              <a:rPr lang="en-US" altLang="de-DE" sz="1400" dirty="0"/>
              <a:t> Collaborative roadmap definition</a:t>
            </a:r>
          </a:p>
        </p:txBody>
      </p:sp>
      <p:sp>
        <p:nvSpPr>
          <p:cNvPr id="2" name="Rectangle 9">
            <a:extLst>
              <a:ext uri="{FF2B5EF4-FFF2-40B4-BE49-F238E27FC236}">
                <a16:creationId xmlns:a16="http://schemas.microsoft.com/office/drawing/2014/main" id="{51B2C311-37B7-8F47-A965-8F939F2D73A0}"/>
              </a:ext>
            </a:extLst>
          </p:cNvPr>
          <p:cNvSpPr>
            <a:spLocks noChangeArrowheads="1"/>
          </p:cNvSpPr>
          <p:nvPr/>
        </p:nvSpPr>
        <p:spPr bwMode="auto">
          <a:xfrm>
            <a:off x="676275" y="5340879"/>
            <a:ext cx="1966912" cy="70788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eaLnBrk="0" hangingPunct="0">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buClr>
                <a:schemeClr val="accent1"/>
              </a:buClr>
              <a:buSzPct val="80000"/>
              <a:buFont typeface="wingdings" pitchFamily="2" charset="2"/>
              <a:defRPr sz="16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l" eaLnBrk="1" hangingPunct="1">
              <a:spcBef>
                <a:spcPct val="20000"/>
              </a:spcBef>
              <a:buClrTx/>
              <a:buSzTx/>
              <a:buFontTx/>
              <a:buNone/>
            </a:pPr>
            <a:r>
              <a:rPr lang="en-US" altLang="de-DE" sz="2000" dirty="0"/>
              <a:t>Customers &amp;</a:t>
            </a:r>
            <a:br>
              <a:rPr lang="en-US" altLang="de-DE" sz="2000" dirty="0"/>
            </a:br>
            <a:r>
              <a:rPr lang="en-US" altLang="de-DE" sz="2000" dirty="0"/>
              <a:t>Projects</a:t>
            </a:r>
          </a:p>
        </p:txBody>
      </p:sp>
    </p:spTree>
    <p:extLst>
      <p:ext uri="{BB962C8B-B14F-4D97-AF65-F5344CB8AC3E}">
        <p14:creationId xmlns:p14="http://schemas.microsoft.com/office/powerpoint/2010/main" val="159504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E2A7875-65B0-1243-B99C-7C3FC0E94222}"/>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Folie" r:id="rId4" imgW="7772400" imgH="10058400" progId="TCLayout.ActiveDocument.1">
                  <p:embed/>
                </p:oleObj>
              </mc:Choice>
              <mc:Fallback>
                <p:oleObj name="think-cell Folie" r:id="rId4" imgW="7772400" imgH="10058400" progId="TCLayout.ActiveDocument.1">
                  <p:embed/>
                  <p:pic>
                    <p:nvPicPr>
                      <p:cNvPr id="8" name="Objekt 7" hidden="1">
                        <a:extLst>
                          <a:ext uri="{FF2B5EF4-FFF2-40B4-BE49-F238E27FC236}">
                            <a16:creationId xmlns:a16="http://schemas.microsoft.com/office/drawing/2014/main" id="{5E2A7875-65B0-1243-B99C-7C3FC0E9422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53" name="Picture 252">
            <a:extLst>
              <a:ext uri="{FF2B5EF4-FFF2-40B4-BE49-F238E27FC236}">
                <a16:creationId xmlns:a16="http://schemas.microsoft.com/office/drawing/2014/main" id="{E33565A4-C0A5-430D-94D1-6FB9028A7C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522" y="1112037"/>
            <a:ext cx="10783078" cy="5045560"/>
          </a:xfrm>
          <a:prstGeom prst="rect">
            <a:avLst/>
          </a:prstGeom>
        </p:spPr>
      </p:pic>
      <p:sp>
        <p:nvSpPr>
          <p:cNvPr id="254" name="Rectangle 253">
            <a:extLst>
              <a:ext uri="{FF2B5EF4-FFF2-40B4-BE49-F238E27FC236}">
                <a16:creationId xmlns:a16="http://schemas.microsoft.com/office/drawing/2014/main" id="{7ECD00F2-595B-43B8-99D4-247FECB68F84}"/>
              </a:ext>
            </a:extLst>
          </p:cNvPr>
          <p:cNvSpPr/>
          <p:nvPr/>
        </p:nvSpPr>
        <p:spPr>
          <a:xfrm>
            <a:off x="9383231" y="1036348"/>
            <a:ext cx="1670414" cy="367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58" name="Group 257">
            <a:extLst>
              <a:ext uri="{FF2B5EF4-FFF2-40B4-BE49-F238E27FC236}">
                <a16:creationId xmlns:a16="http://schemas.microsoft.com/office/drawing/2014/main" id="{E2A96A87-F0CB-408D-944A-9092948932C8}"/>
              </a:ext>
            </a:extLst>
          </p:cNvPr>
          <p:cNvGrpSpPr/>
          <p:nvPr/>
        </p:nvGrpSpPr>
        <p:grpSpPr>
          <a:xfrm>
            <a:off x="9651391" y="1080031"/>
            <a:ext cx="548640" cy="548640"/>
            <a:chOff x="8463619" y="3063240"/>
            <a:chExt cx="548640" cy="548640"/>
          </a:xfrm>
        </p:grpSpPr>
        <p:sp>
          <p:nvSpPr>
            <p:cNvPr id="259" name="Oval 258">
              <a:extLst>
                <a:ext uri="{FF2B5EF4-FFF2-40B4-BE49-F238E27FC236}">
                  <a16:creationId xmlns:a16="http://schemas.microsoft.com/office/drawing/2014/main" id="{D0A0838D-8640-48A6-A07B-8F37598C2180}"/>
                </a:ext>
              </a:extLst>
            </p:cNvPr>
            <p:cNvSpPr>
              <a:spLocks noChangeAspect="1"/>
            </p:cNvSpPr>
            <p:nvPr/>
          </p:nvSpPr>
          <p:spPr bwMode="gray">
            <a:xfrm>
              <a:off x="8463619" y="3063240"/>
              <a:ext cx="548640" cy="548640"/>
            </a:xfrm>
            <a:prstGeom prst="ellipse">
              <a:avLst/>
            </a:prstGeom>
            <a:noFill/>
            <a:ln w="25400" algn="ctr">
              <a:solidFill>
                <a:srgbClr val="008FD3"/>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lang="en-GB" sz="1050" kern="0" dirty="0" err="1">
                <a:latin typeface="Microsoft JhengHei UI" panose="020B0604030504040204" pitchFamily="34" charset="-120"/>
                <a:ea typeface="Microsoft JhengHei UI" panose="020B0604030504040204" pitchFamily="34" charset="-120"/>
              </a:endParaRPr>
            </a:p>
          </p:txBody>
        </p:sp>
        <p:sp>
          <p:nvSpPr>
            <p:cNvPr id="260" name="TextBox 259">
              <a:extLst>
                <a:ext uri="{FF2B5EF4-FFF2-40B4-BE49-F238E27FC236}">
                  <a16:creationId xmlns:a16="http://schemas.microsoft.com/office/drawing/2014/main" id="{4855589E-ECBD-4879-8B7A-4EBE8F08BF29}"/>
                </a:ext>
              </a:extLst>
            </p:cNvPr>
            <p:cNvSpPr txBox="1"/>
            <p:nvPr/>
          </p:nvSpPr>
          <p:spPr>
            <a:xfrm>
              <a:off x="8549355" y="3257654"/>
              <a:ext cx="462904" cy="184666"/>
            </a:xfrm>
            <a:prstGeom prst="rect">
              <a:avLst/>
            </a:prstGeom>
            <a:noFill/>
            <a:ln>
              <a:noFill/>
            </a:ln>
          </p:spPr>
          <p:txBody>
            <a:bodyPr wrap="square" lIns="0" tIns="0" rIns="0" bIns="0" rtlCol="0">
              <a:spAutoFit/>
            </a:bodyPr>
            <a:lstStyle/>
            <a:p>
              <a:pPr fontAlgn="base">
                <a:spcBef>
                  <a:spcPct val="50000"/>
                </a:spcBef>
                <a:spcAft>
                  <a:spcPct val="0"/>
                </a:spcAft>
                <a:buClr>
                  <a:srgbClr val="F0AB00"/>
                </a:buClr>
                <a:buSzPct val="80000"/>
              </a:pPr>
              <a:r>
                <a:rPr lang="pt-PT" sz="1200" b="1" kern="0" dirty="0">
                  <a:solidFill>
                    <a:srgbClr val="008FD3"/>
                  </a:solidFill>
                  <a:latin typeface="Microsoft JhengHei UI" panose="020B0604030504040204" pitchFamily="34" charset="-120"/>
                  <a:ea typeface="Microsoft JhengHei UI" panose="020B0604030504040204" pitchFamily="34" charset="-120"/>
                  <a:cs typeface="Arial Unicode MS" pitchFamily="34" charset="-128"/>
                </a:rPr>
                <a:t>~200</a:t>
              </a:r>
              <a:endParaRPr lang="en-GB" sz="1200" b="1" kern="0" dirty="0" err="1">
                <a:solidFill>
                  <a:srgbClr val="008FD3"/>
                </a:solidFill>
                <a:latin typeface="Microsoft JhengHei UI" panose="020B0604030504040204" pitchFamily="34" charset="-120"/>
                <a:ea typeface="Microsoft JhengHei UI" panose="020B0604030504040204" pitchFamily="34" charset="-120"/>
                <a:cs typeface="Arial Unicode MS" pitchFamily="34" charset="-128"/>
              </a:endParaRPr>
            </a:p>
          </p:txBody>
        </p:sp>
      </p:grpSp>
      <p:grpSp>
        <p:nvGrpSpPr>
          <p:cNvPr id="261" name="Group 260">
            <a:extLst>
              <a:ext uri="{FF2B5EF4-FFF2-40B4-BE49-F238E27FC236}">
                <a16:creationId xmlns:a16="http://schemas.microsoft.com/office/drawing/2014/main" id="{A8F8E3A2-9A25-41B9-931A-18DFAB5BA4E8}"/>
              </a:ext>
            </a:extLst>
          </p:cNvPr>
          <p:cNvGrpSpPr/>
          <p:nvPr/>
        </p:nvGrpSpPr>
        <p:grpSpPr>
          <a:xfrm>
            <a:off x="9651391" y="378903"/>
            <a:ext cx="548640" cy="548640"/>
            <a:chOff x="2508488" y="3063240"/>
            <a:chExt cx="548640" cy="548640"/>
          </a:xfrm>
        </p:grpSpPr>
        <p:sp>
          <p:nvSpPr>
            <p:cNvPr id="262" name="Oval 261">
              <a:extLst>
                <a:ext uri="{FF2B5EF4-FFF2-40B4-BE49-F238E27FC236}">
                  <a16:creationId xmlns:a16="http://schemas.microsoft.com/office/drawing/2014/main" id="{443DDEBB-0475-43DC-B9FA-26C4B650C27E}"/>
                </a:ext>
              </a:extLst>
            </p:cNvPr>
            <p:cNvSpPr>
              <a:spLocks noChangeAspect="1"/>
            </p:cNvSpPr>
            <p:nvPr/>
          </p:nvSpPr>
          <p:spPr bwMode="gray">
            <a:xfrm>
              <a:off x="2508488" y="3063240"/>
              <a:ext cx="548640" cy="548640"/>
            </a:xfrm>
            <a:prstGeom prst="ellipse">
              <a:avLst/>
            </a:prstGeom>
            <a:noFill/>
            <a:ln w="25400" algn="ctr">
              <a:solidFill>
                <a:srgbClr val="99A04C"/>
              </a:solidFill>
              <a:miter lim="800000"/>
              <a:headEnd/>
              <a:tailEnd/>
            </a:ln>
          </p:spPr>
          <p:txBody>
            <a:bodyPr lIns="90000" tIns="72000" rIns="90000" bIns="72000" rtlCol="0" anchor="ctr"/>
            <a:lstStyle/>
            <a:p>
              <a:pPr marR="0" algn="ctr" defTabSz="914400" fontAlgn="base">
                <a:lnSpc>
                  <a:spcPct val="100000"/>
                </a:lnSpc>
                <a:spcBef>
                  <a:spcPct val="50000"/>
                </a:spcBef>
                <a:spcAft>
                  <a:spcPct val="0"/>
                </a:spcAft>
                <a:buClr>
                  <a:srgbClr val="F0AB00"/>
                </a:buClr>
                <a:buSzPct val="80000"/>
                <a:tabLst/>
              </a:pPr>
              <a:endParaRPr lang="en-GB" sz="1050" kern="0" dirty="0" err="1">
                <a:latin typeface="Microsoft JhengHei UI" panose="020B0604030504040204" pitchFamily="34" charset="-120"/>
                <a:ea typeface="Microsoft JhengHei UI" panose="020B0604030504040204" pitchFamily="34" charset="-120"/>
              </a:endParaRPr>
            </a:p>
          </p:txBody>
        </p:sp>
        <p:sp>
          <p:nvSpPr>
            <p:cNvPr id="263" name="TextBox 262">
              <a:extLst>
                <a:ext uri="{FF2B5EF4-FFF2-40B4-BE49-F238E27FC236}">
                  <a16:creationId xmlns:a16="http://schemas.microsoft.com/office/drawing/2014/main" id="{88A77C9B-0EA3-4EBA-AA69-09E723D0F84F}"/>
                </a:ext>
              </a:extLst>
            </p:cNvPr>
            <p:cNvSpPr txBox="1"/>
            <p:nvPr/>
          </p:nvSpPr>
          <p:spPr>
            <a:xfrm>
              <a:off x="2594224" y="3254032"/>
              <a:ext cx="462904" cy="184666"/>
            </a:xfrm>
            <a:prstGeom prst="rect">
              <a:avLst/>
            </a:prstGeom>
            <a:noFill/>
            <a:ln>
              <a:noFill/>
            </a:ln>
          </p:spPr>
          <p:txBody>
            <a:bodyPr wrap="square" lIns="0" tIns="0" rIns="0" bIns="0" rtlCol="0">
              <a:spAutoFit/>
            </a:bodyPr>
            <a:lstStyle/>
            <a:p>
              <a:pPr fontAlgn="base">
                <a:spcBef>
                  <a:spcPct val="50000"/>
                </a:spcBef>
                <a:spcAft>
                  <a:spcPct val="0"/>
                </a:spcAft>
                <a:buClr>
                  <a:srgbClr val="F0AB00"/>
                </a:buClr>
                <a:buSzPct val="80000"/>
              </a:pPr>
              <a:r>
                <a:rPr lang="pt-PT" sz="1200" b="1" kern="0" dirty="0">
                  <a:solidFill>
                    <a:srgbClr val="99A04C"/>
                  </a:solidFill>
                  <a:latin typeface="Microsoft JhengHei UI" panose="020B0604030504040204" pitchFamily="34" charset="-120"/>
                  <a:ea typeface="Microsoft JhengHei UI" panose="020B0604030504040204" pitchFamily="34" charset="-120"/>
                  <a:cs typeface="Arial Unicode MS" pitchFamily="34" charset="-128"/>
                </a:rPr>
                <a:t>~60</a:t>
              </a:r>
              <a:endParaRPr lang="en-GB" sz="1200" b="1" kern="0" dirty="0" err="1">
                <a:solidFill>
                  <a:srgbClr val="99A04C"/>
                </a:solidFill>
                <a:latin typeface="Microsoft JhengHei UI" panose="020B0604030504040204" pitchFamily="34" charset="-120"/>
                <a:ea typeface="Microsoft JhengHei UI" panose="020B0604030504040204" pitchFamily="34" charset="-120"/>
                <a:cs typeface="Arial Unicode MS" pitchFamily="34" charset="-128"/>
              </a:endParaRPr>
            </a:p>
          </p:txBody>
        </p:sp>
      </p:grpSp>
      <p:pic>
        <p:nvPicPr>
          <p:cNvPr id="264" name="Picture 31">
            <a:extLst>
              <a:ext uri="{FF2B5EF4-FFF2-40B4-BE49-F238E27FC236}">
                <a16:creationId xmlns:a16="http://schemas.microsoft.com/office/drawing/2014/main" id="{67714C3C-830B-44F9-B890-F96D3C53505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2382344" y="3090166"/>
            <a:ext cx="718466" cy="23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 name="Picture 13" descr="State of Florida Department of Revenue">
            <a:extLst>
              <a:ext uri="{FF2B5EF4-FFF2-40B4-BE49-F238E27FC236}">
                <a16:creationId xmlns:a16="http://schemas.microsoft.com/office/drawing/2014/main" id="{3ACA28B9-F76E-4F9B-A25E-C3D232D6F52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5118" y="3294204"/>
            <a:ext cx="1422332" cy="1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 name="Picture 315">
            <a:extLst>
              <a:ext uri="{FF2B5EF4-FFF2-40B4-BE49-F238E27FC236}">
                <a16:creationId xmlns:a16="http://schemas.microsoft.com/office/drawing/2014/main" id="{85E32EAC-B9D0-4733-9CAD-46813B176DC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95633" y="5011242"/>
            <a:ext cx="713200" cy="31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7" name="Picture 2">
            <a:extLst>
              <a:ext uri="{FF2B5EF4-FFF2-40B4-BE49-F238E27FC236}">
                <a16:creationId xmlns:a16="http://schemas.microsoft.com/office/drawing/2014/main" id="{97B9C0D9-6A50-4A54-8553-349BFD27090F}"/>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204782" y="4937594"/>
            <a:ext cx="924974" cy="28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 name="Picture 9" descr="OSR Logo - B&amp;W - Landscape-shade">
            <a:extLst>
              <a:ext uri="{FF2B5EF4-FFF2-40B4-BE49-F238E27FC236}">
                <a16:creationId xmlns:a16="http://schemas.microsoft.com/office/drawing/2014/main" id="{4E565C43-3C3D-4996-B79A-8F275FED6EC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297031" y="4881794"/>
            <a:ext cx="1313204" cy="25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17">
            <a:extLst>
              <a:ext uri="{FF2B5EF4-FFF2-40B4-BE49-F238E27FC236}">
                <a16:creationId xmlns:a16="http://schemas.microsoft.com/office/drawing/2014/main" id="{E3FB9335-3E1B-446A-AFDE-34926908DD0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76890" y="2814918"/>
            <a:ext cx="1282040" cy="27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71" name="Picture 270">
            <a:extLst>
              <a:ext uri="{FF2B5EF4-FFF2-40B4-BE49-F238E27FC236}">
                <a16:creationId xmlns:a16="http://schemas.microsoft.com/office/drawing/2014/main" id="{BC506BF4-70A5-4786-9576-328D0B24C75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485072" y="4313604"/>
            <a:ext cx="419165" cy="526774"/>
          </a:xfrm>
          <a:prstGeom prst="rect">
            <a:avLst/>
          </a:prstGeom>
        </p:spPr>
      </p:pic>
      <p:pic>
        <p:nvPicPr>
          <p:cNvPr id="272" name="Picture 271">
            <a:extLst>
              <a:ext uri="{FF2B5EF4-FFF2-40B4-BE49-F238E27FC236}">
                <a16:creationId xmlns:a16="http://schemas.microsoft.com/office/drawing/2014/main" id="{C5711CE4-94EE-4FCC-8B9B-59974E8A2A9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985915" y="3064588"/>
            <a:ext cx="664486" cy="311177"/>
          </a:xfrm>
          <a:prstGeom prst="rect">
            <a:avLst/>
          </a:prstGeom>
        </p:spPr>
      </p:pic>
      <p:pic>
        <p:nvPicPr>
          <p:cNvPr id="2" name="Picture 1">
            <a:extLst>
              <a:ext uri="{FF2B5EF4-FFF2-40B4-BE49-F238E27FC236}">
                <a16:creationId xmlns:a16="http://schemas.microsoft.com/office/drawing/2014/main" id="{78607465-D802-4079-96A1-515AEE49FB7A}"/>
              </a:ext>
            </a:extLst>
          </p:cNvPr>
          <p:cNvPicPr>
            <a:picLocks/>
          </p:cNvPicPr>
          <p:nvPr/>
        </p:nvPicPr>
        <p:blipFill>
          <a:blip r:embed="rId15" cstate="print">
            <a:extLst>
              <a:ext uri="{28A0092B-C50C-407E-A947-70E740481C1C}">
                <a14:useLocalDpi xmlns:a14="http://schemas.microsoft.com/office/drawing/2010/main"/>
              </a:ext>
            </a:extLst>
          </a:blip>
          <a:stretch>
            <a:fillRect/>
          </a:stretch>
        </p:blipFill>
        <p:spPr>
          <a:xfrm>
            <a:off x="451277" y="3090166"/>
            <a:ext cx="731520" cy="914400"/>
          </a:xfrm>
          <a:prstGeom prst="rect">
            <a:avLst/>
          </a:prstGeom>
        </p:spPr>
      </p:pic>
      <p:cxnSp>
        <p:nvCxnSpPr>
          <p:cNvPr id="5" name="Straight Arrow Connector 4">
            <a:extLst>
              <a:ext uri="{FF2B5EF4-FFF2-40B4-BE49-F238E27FC236}">
                <a16:creationId xmlns:a16="http://schemas.microsoft.com/office/drawing/2014/main" id="{669E43FF-91BF-4E38-A081-7CF8A3D03BE6}"/>
              </a:ext>
            </a:extLst>
          </p:cNvPr>
          <p:cNvCxnSpPr/>
          <p:nvPr/>
        </p:nvCxnSpPr>
        <p:spPr>
          <a:xfrm flipH="1" flipV="1">
            <a:off x="1360714" y="3702946"/>
            <a:ext cx="2215243" cy="183254"/>
          </a:xfrm>
          <a:prstGeom prst="straightConnector1">
            <a:avLst/>
          </a:prstGeom>
          <a:ln w="6350">
            <a:solidFill>
              <a:srgbClr val="A1A94A"/>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EA298CD-3FB8-456B-8614-802237094159}"/>
              </a:ext>
            </a:extLst>
          </p:cNvPr>
          <p:cNvSpPr txBox="1"/>
          <p:nvPr/>
        </p:nvSpPr>
        <p:spPr>
          <a:xfrm>
            <a:off x="626537" y="3997861"/>
            <a:ext cx="381000" cy="18466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pt-PT" sz="1200" kern="0" dirty="0">
                <a:ea typeface="Arial Unicode MS" pitchFamily="34" charset="-128"/>
                <a:cs typeface="Arial Unicode MS" pitchFamily="34" charset="-128"/>
              </a:rPr>
              <a:t>1998</a:t>
            </a:r>
            <a:endParaRPr lang="en-GB" sz="1200" kern="0" dirty="0" err="1">
              <a:ea typeface="Arial Unicode MS" pitchFamily="34" charset="-128"/>
              <a:cs typeface="Arial Unicode MS" pitchFamily="34" charset="-128"/>
            </a:endParaRPr>
          </a:p>
        </p:txBody>
      </p:sp>
      <p:sp>
        <p:nvSpPr>
          <p:cNvPr id="4" name="Rectangle 3">
            <a:extLst>
              <a:ext uri="{FF2B5EF4-FFF2-40B4-BE49-F238E27FC236}">
                <a16:creationId xmlns:a16="http://schemas.microsoft.com/office/drawing/2014/main" id="{ECB3D03F-AE8F-416B-8319-107928A7DB60}"/>
              </a:ext>
            </a:extLst>
          </p:cNvPr>
          <p:cNvSpPr/>
          <p:nvPr/>
        </p:nvSpPr>
        <p:spPr bwMode="gray">
          <a:xfrm>
            <a:off x="4375170" y="5342602"/>
            <a:ext cx="1721483" cy="731520"/>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cs typeface="Arial Unicode MS" pitchFamily="34" charset="-128"/>
              </a:rPr>
              <a:t>Customs integrated with tax</a:t>
            </a:r>
            <a:br>
              <a:rPr lang="en-US" sz="1200" kern="0" dirty="0">
                <a:latin typeface="Arial Nova Cond Light" panose="020B0306020202020204" pitchFamily="34" charset="0"/>
                <a:ea typeface="Arial Unicode MS" pitchFamily="34" charset="-128"/>
                <a:cs typeface="Arial Unicode MS" pitchFamily="34" charset="-128"/>
              </a:rPr>
            </a:br>
            <a:r>
              <a:rPr lang="en-US" sz="1200" dirty="0">
                <a:latin typeface="Arial Nova Cond Light" panose="020B0306020202020204" pitchFamily="34" charset="0"/>
              </a:rPr>
              <a:t>Payments across all tax types are coming in via SAP</a:t>
            </a:r>
            <a:endParaRPr lang="en-US" sz="1200" kern="0" dirty="0">
              <a:latin typeface="Arial Nova Cond Light" panose="020B0306020202020204" pitchFamily="34" charset="0"/>
              <a:ea typeface="Arial Unicode MS" pitchFamily="34" charset="-128"/>
              <a:cs typeface="Arial Unicode MS" pitchFamily="34" charset="-128"/>
            </a:endParaRPr>
          </a:p>
        </p:txBody>
      </p:sp>
      <p:sp>
        <p:nvSpPr>
          <p:cNvPr id="66" name="Rectangle 65">
            <a:extLst>
              <a:ext uri="{FF2B5EF4-FFF2-40B4-BE49-F238E27FC236}">
                <a16:creationId xmlns:a16="http://schemas.microsoft.com/office/drawing/2014/main" id="{A08992BE-7C69-4477-A1B8-A62969291B95}"/>
              </a:ext>
            </a:extLst>
          </p:cNvPr>
          <p:cNvSpPr/>
          <p:nvPr/>
        </p:nvSpPr>
        <p:spPr bwMode="gray">
          <a:xfrm>
            <a:off x="3776655" y="1900540"/>
            <a:ext cx="1618978" cy="832314"/>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r>
              <a:rPr lang="en-US" sz="1200" b="1" kern="0" dirty="0">
                <a:latin typeface="Arial Nova Cond Light" panose="020B0306020202020204" pitchFamily="34" charset="0"/>
                <a:ea typeface="Arial Unicode MS" pitchFamily="34" charset="-128"/>
              </a:rPr>
              <a:t>„One platform for UK Tax</a:t>
            </a:r>
            <a:r>
              <a:rPr lang="en-US" sz="1200" kern="0" dirty="0">
                <a:latin typeface="Arial Nova Cond Light" panose="020B0306020202020204" pitchFamily="34" charset="0"/>
                <a:ea typeface="Arial Unicode MS" pitchFamily="34" charset="-128"/>
              </a:rPr>
              <a:t>“ One of biggest ongoing tax transformation of a G20 country</a:t>
            </a:r>
          </a:p>
        </p:txBody>
      </p:sp>
      <p:sp>
        <p:nvSpPr>
          <p:cNvPr id="67" name="Rectangle 66">
            <a:extLst>
              <a:ext uri="{FF2B5EF4-FFF2-40B4-BE49-F238E27FC236}">
                <a16:creationId xmlns:a16="http://schemas.microsoft.com/office/drawing/2014/main" id="{4052C33E-8E69-4C6F-97FF-926F9587EEC8}"/>
              </a:ext>
            </a:extLst>
          </p:cNvPr>
          <p:cNvSpPr/>
          <p:nvPr/>
        </p:nvSpPr>
        <p:spPr bwMode="gray">
          <a:xfrm>
            <a:off x="6236955" y="2543683"/>
            <a:ext cx="967827" cy="486102"/>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de-DE" sz="1200" kern="0" dirty="0">
                <a:latin typeface="Arial Nova Cond Light" panose="020B0306020202020204" pitchFamily="34" charset="0"/>
                <a:ea typeface="Arial Unicode MS" pitchFamily="34" charset="-128"/>
              </a:rPr>
              <a:t>Real time POS Integration </a:t>
            </a:r>
          </a:p>
        </p:txBody>
      </p:sp>
      <p:sp>
        <p:nvSpPr>
          <p:cNvPr id="68" name="Rectangle 67">
            <a:extLst>
              <a:ext uri="{FF2B5EF4-FFF2-40B4-BE49-F238E27FC236}">
                <a16:creationId xmlns:a16="http://schemas.microsoft.com/office/drawing/2014/main" id="{D60A016B-A795-4D50-8251-34D91BD8A09B}"/>
              </a:ext>
            </a:extLst>
          </p:cNvPr>
          <p:cNvSpPr/>
          <p:nvPr/>
        </p:nvSpPr>
        <p:spPr bwMode="gray">
          <a:xfrm>
            <a:off x="6610816" y="5224573"/>
            <a:ext cx="1528408" cy="710672"/>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rPr>
              <a:t>Partner implementation &amp; knowledge transfer for Customer ownership</a:t>
            </a:r>
          </a:p>
        </p:txBody>
      </p:sp>
      <p:sp>
        <p:nvSpPr>
          <p:cNvPr id="69" name="Rectangle 68">
            <a:extLst>
              <a:ext uri="{FF2B5EF4-FFF2-40B4-BE49-F238E27FC236}">
                <a16:creationId xmlns:a16="http://schemas.microsoft.com/office/drawing/2014/main" id="{13B8D2BF-4A9A-4065-9730-D7F069CDEDB8}"/>
              </a:ext>
            </a:extLst>
          </p:cNvPr>
          <p:cNvSpPr/>
          <p:nvPr/>
        </p:nvSpPr>
        <p:spPr bwMode="gray">
          <a:xfrm>
            <a:off x="7904237" y="4412676"/>
            <a:ext cx="1334081" cy="427702"/>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cs typeface="Arial Unicode MS" pitchFamily="34" charset="-128"/>
              </a:rPr>
              <a:t>New Tax Agency with go-live in 6 moths</a:t>
            </a:r>
          </a:p>
        </p:txBody>
      </p:sp>
      <p:sp>
        <p:nvSpPr>
          <p:cNvPr id="70" name="Rectangle 69">
            <a:extLst>
              <a:ext uri="{FF2B5EF4-FFF2-40B4-BE49-F238E27FC236}">
                <a16:creationId xmlns:a16="http://schemas.microsoft.com/office/drawing/2014/main" id="{9D59BCBF-8D13-4925-9E8A-20DA2C711E0E}"/>
              </a:ext>
            </a:extLst>
          </p:cNvPr>
          <p:cNvSpPr/>
          <p:nvPr/>
        </p:nvSpPr>
        <p:spPr bwMode="gray">
          <a:xfrm>
            <a:off x="8899344" y="3374838"/>
            <a:ext cx="1504095" cy="652739"/>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cs typeface="Arial Unicode MS" pitchFamily="34" charset="-128"/>
              </a:rPr>
              <a:t>Core tax types delivered on 700 offices for 40 M taxpayers</a:t>
            </a:r>
          </a:p>
        </p:txBody>
      </p:sp>
      <p:pic>
        <p:nvPicPr>
          <p:cNvPr id="71" name="Picture 5">
            <a:extLst>
              <a:ext uri="{FF2B5EF4-FFF2-40B4-BE49-F238E27FC236}">
                <a16:creationId xmlns:a16="http://schemas.microsoft.com/office/drawing/2014/main" id="{7D598C21-2939-4A34-B222-272C4D07698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899344" y="4060366"/>
            <a:ext cx="967774" cy="25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Rectangle 71">
            <a:extLst>
              <a:ext uri="{FF2B5EF4-FFF2-40B4-BE49-F238E27FC236}">
                <a16:creationId xmlns:a16="http://schemas.microsoft.com/office/drawing/2014/main" id="{A8233D6F-DD3F-4D2D-BD6F-40AEE380B3D8}"/>
              </a:ext>
            </a:extLst>
          </p:cNvPr>
          <p:cNvSpPr/>
          <p:nvPr/>
        </p:nvSpPr>
        <p:spPr bwMode="gray">
          <a:xfrm>
            <a:off x="10135034" y="5521644"/>
            <a:ext cx="1807836" cy="731520"/>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cs typeface="Arial Unicode MS" pitchFamily="34" charset="-128"/>
              </a:rPr>
              <a:t>Full E2E process covered, Compliance, Prediction, Engagement and CX deployed on HANA Enterprise cloud</a:t>
            </a:r>
          </a:p>
        </p:txBody>
      </p:sp>
      <p:sp>
        <p:nvSpPr>
          <p:cNvPr id="73" name="Rectangle 72">
            <a:extLst>
              <a:ext uri="{FF2B5EF4-FFF2-40B4-BE49-F238E27FC236}">
                <a16:creationId xmlns:a16="http://schemas.microsoft.com/office/drawing/2014/main" id="{83F2CE7C-8943-464F-B919-B89D54BF4DDE}"/>
              </a:ext>
            </a:extLst>
          </p:cNvPr>
          <p:cNvSpPr/>
          <p:nvPr/>
        </p:nvSpPr>
        <p:spPr bwMode="gray">
          <a:xfrm>
            <a:off x="10304744" y="1131394"/>
            <a:ext cx="1371600" cy="457200"/>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cs typeface="Arial Unicode MS" pitchFamily="34" charset="-128"/>
              </a:rPr>
              <a:t>Local government</a:t>
            </a:r>
          </a:p>
        </p:txBody>
      </p:sp>
      <p:sp>
        <p:nvSpPr>
          <p:cNvPr id="74" name="Rectangle 73">
            <a:extLst>
              <a:ext uri="{FF2B5EF4-FFF2-40B4-BE49-F238E27FC236}">
                <a16:creationId xmlns:a16="http://schemas.microsoft.com/office/drawing/2014/main" id="{186977D0-5D49-4B37-8353-A9D7FDFEAC12}"/>
              </a:ext>
            </a:extLst>
          </p:cNvPr>
          <p:cNvSpPr/>
          <p:nvPr/>
        </p:nvSpPr>
        <p:spPr bwMode="gray">
          <a:xfrm>
            <a:off x="10297031" y="433428"/>
            <a:ext cx="1371600" cy="457200"/>
          </a:xfrm>
          <a:prstGeom prst="rect">
            <a:avLst/>
          </a:prstGeom>
          <a:solidFill>
            <a:schemeClr val="bg1"/>
          </a:solidFill>
          <a:ln w="3175" algn="ctr">
            <a:noFill/>
            <a:miter lim="800000"/>
            <a:headEnd/>
            <a:tailEnd/>
          </a:ln>
          <a:effectLst>
            <a:outerShdw blurRad="50800" dist="38100" dir="2700000" algn="tl" rotWithShape="0">
              <a:prstClr val="black">
                <a:alpha val="40000"/>
              </a:prstClr>
            </a:outerShdw>
          </a:effectLst>
        </p:spPr>
        <p:txBody>
          <a:bodyPr lIns="90000" tIns="72000" rIns="90000" bIns="72000" rtlCol="0" anchor="ctr"/>
          <a:lstStyle/>
          <a:p>
            <a:pPr fontAlgn="base">
              <a:spcBef>
                <a:spcPts val="600"/>
              </a:spcBef>
              <a:spcAft>
                <a:spcPct val="0"/>
              </a:spcAft>
              <a:buClr>
                <a:srgbClr val="F0AB00"/>
              </a:buClr>
              <a:buSzPct val="80000"/>
            </a:pPr>
            <a:r>
              <a:rPr lang="en-US" sz="1200" kern="0" dirty="0">
                <a:latin typeface="Arial Nova Cond Light" panose="020B0306020202020204" pitchFamily="34" charset="0"/>
                <a:ea typeface="Arial Unicode MS" pitchFamily="34" charset="-128"/>
                <a:cs typeface="Arial Unicode MS" pitchFamily="34" charset="-128"/>
              </a:rPr>
              <a:t>Central and State government</a:t>
            </a:r>
          </a:p>
        </p:txBody>
      </p:sp>
      <p:sp>
        <p:nvSpPr>
          <p:cNvPr id="40" name="Title 280">
            <a:extLst>
              <a:ext uri="{FF2B5EF4-FFF2-40B4-BE49-F238E27FC236}">
                <a16:creationId xmlns:a16="http://schemas.microsoft.com/office/drawing/2014/main" id="{3FD7D0B0-ABCD-754D-A20E-0AB01522F47C}"/>
              </a:ext>
            </a:extLst>
          </p:cNvPr>
          <p:cNvSpPr>
            <a:spLocks noGrp="1"/>
          </p:cNvSpPr>
          <p:nvPr>
            <p:ph type="title"/>
          </p:nvPr>
        </p:nvSpPr>
        <p:spPr>
          <a:xfrm>
            <a:off x="325352" y="207826"/>
            <a:ext cx="11407029" cy="738664"/>
          </a:xfrm>
        </p:spPr>
        <p:txBody>
          <a:bodyPr vert="horz"/>
          <a:lstStyle/>
          <a:p>
            <a:r>
              <a:rPr lang="en-US" dirty="0"/>
              <a:t>SAP Tax and Revenue Management</a:t>
            </a:r>
            <a:br>
              <a:rPr lang="en-US" dirty="0">
                <a:solidFill>
                  <a:srgbClr val="44697D"/>
                </a:solidFill>
                <a:latin typeface="BentonSans Bold" pitchFamily="2" charset="0"/>
              </a:rPr>
            </a:br>
            <a:r>
              <a:rPr lang="en-US" sz="2000" dirty="0">
                <a:solidFill>
                  <a:srgbClr val="44697D"/>
                </a:solidFill>
                <a:latin typeface="BentonSans Bold" pitchFamily="2" charset="0"/>
              </a:rPr>
              <a:t>Selected</a:t>
            </a:r>
            <a:r>
              <a:rPr lang="en-US" dirty="0">
                <a:solidFill>
                  <a:srgbClr val="44697D"/>
                </a:solidFill>
                <a:latin typeface="BentonSans Bold" pitchFamily="2" charset="0"/>
              </a:rPr>
              <a:t> </a:t>
            </a:r>
            <a:r>
              <a:rPr lang="en-US" sz="2000" dirty="0">
                <a:solidFill>
                  <a:srgbClr val="44697D"/>
                </a:solidFill>
                <a:latin typeface="BentonSans Bold" pitchFamily="2" charset="0"/>
              </a:rPr>
              <a:t>Customer Examples</a:t>
            </a:r>
            <a:endParaRPr lang="de-DE" dirty="0"/>
          </a:p>
        </p:txBody>
      </p:sp>
    </p:spTree>
    <p:extLst>
      <p:ext uri="{BB962C8B-B14F-4D97-AF65-F5344CB8AC3E}">
        <p14:creationId xmlns:p14="http://schemas.microsoft.com/office/powerpoint/2010/main" val="190821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999" y="5262107"/>
            <a:ext cx="10900800" cy="430887"/>
          </a:xfrm>
        </p:spPr>
        <p:txBody>
          <a:bodyPr/>
          <a:lstStyle/>
          <a:p>
            <a:r>
              <a:rPr lang="en-US" dirty="0"/>
              <a:t>Hannes Venter – SAP Industry Advisor Tax and Revenue Management</a:t>
            </a:r>
          </a:p>
          <a:p>
            <a:r>
              <a:rPr lang="en-US" dirty="0"/>
              <a:t>April 2021</a:t>
            </a:r>
          </a:p>
          <a:p>
            <a:endParaRPr lang="en-US" dirty="0"/>
          </a:p>
          <a:p>
            <a:endParaRPr lang="en-US" dirty="0"/>
          </a:p>
        </p:txBody>
      </p:sp>
      <p:pic>
        <p:nvPicPr>
          <p:cNvPr id="16" name="Picture Placeholder 15">
            <a:extLst>
              <a:ext uri="{FF2B5EF4-FFF2-40B4-BE49-F238E27FC236}">
                <a16:creationId xmlns:a16="http://schemas.microsoft.com/office/drawing/2014/main" id="{BFC90BAA-64EF-4521-B700-4DB6039BAD1A}"/>
              </a:ext>
            </a:extLst>
          </p:cNvPr>
          <p:cNvPicPr>
            <a:picLocks noGrp="1" noChangeAspect="1"/>
          </p:cNvPicPr>
          <p:nvPr>
            <p:ph type="pic" sz="quarter" idx="12"/>
          </p:nvPr>
        </p:nvPicPr>
        <p:blipFill>
          <a:blip r:embed="rId3"/>
          <a:srcRect t="28925" b="28925"/>
          <a:stretch>
            <a:fillRect/>
          </a:stretch>
        </p:blipFill>
        <p:spPr/>
      </p:pic>
      <p:sp>
        <p:nvSpPr>
          <p:cNvPr id="7" name="Text Placeholder 3">
            <a:extLst>
              <a:ext uri="{FF2B5EF4-FFF2-40B4-BE49-F238E27FC236}">
                <a16:creationId xmlns:a16="http://schemas.microsoft.com/office/drawing/2014/main" id="{2C7AB3E5-153C-4494-9693-ADCD2BF8FB97}"/>
              </a:ext>
            </a:extLst>
          </p:cNvPr>
          <p:cNvSpPr>
            <a:spLocks noGrp="1"/>
          </p:cNvSpPr>
          <p:nvPr>
            <p:ph type="body" sz="quarter" idx="14"/>
          </p:nvPr>
        </p:nvSpPr>
        <p:spPr>
          <a:xfrm>
            <a:off x="287999" y="4024430"/>
            <a:ext cx="11685169" cy="830997"/>
          </a:xfrm>
        </p:spPr>
        <p:txBody>
          <a:bodyPr/>
          <a:lstStyle/>
          <a:p>
            <a:pPr lvl="0"/>
            <a:r>
              <a:rPr lang="en-AU" sz="3200" dirty="0">
                <a:solidFill>
                  <a:schemeClr val="accent1"/>
                </a:solidFill>
                <a:latin typeface="Arial" panose="020B0604020202020204" pitchFamily="34" charset="0"/>
                <a:cs typeface="Arial" panose="020B0604020202020204" pitchFamily="34" charset="0"/>
              </a:rPr>
              <a:t>Tax and Revenue Management</a:t>
            </a:r>
          </a:p>
          <a:p>
            <a:pPr lvl="0"/>
            <a:r>
              <a:rPr lang="en-AU" sz="2800" dirty="0">
                <a:latin typeface="Arial" panose="020B0604020202020204" pitchFamily="34" charset="0"/>
                <a:cs typeface="Arial" panose="020B0604020202020204" pitchFamily="34" charset="0"/>
              </a:rPr>
              <a:t>Implementation Approach, Customer Approaches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5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587" y="324011"/>
            <a:ext cx="11328000" cy="369247"/>
          </a:xfrm>
        </p:spPr>
        <p:txBody>
          <a:bodyPr/>
          <a:lstStyle/>
          <a:p>
            <a:r>
              <a:rPr lang="en-US" dirty="0"/>
              <a:t>Revenue Management Platform – Beyond Tax</a:t>
            </a:r>
            <a:endParaRPr lang="en-GB" sz="2933" dirty="0">
              <a:solidFill>
                <a:schemeClr val="accent5">
                  <a:lumMod val="75000"/>
                </a:schemeClr>
              </a:solidFill>
            </a:endParaRPr>
          </a:p>
        </p:txBody>
      </p:sp>
      <p:grpSp>
        <p:nvGrpSpPr>
          <p:cNvPr id="2" name="Group 1"/>
          <p:cNvGrpSpPr/>
          <p:nvPr/>
        </p:nvGrpSpPr>
        <p:grpSpPr>
          <a:xfrm>
            <a:off x="261236" y="1864196"/>
            <a:ext cx="11594333" cy="3813768"/>
            <a:chOff x="261236" y="2528208"/>
            <a:chExt cx="11594333" cy="3149756"/>
          </a:xfrm>
        </p:grpSpPr>
        <p:sp>
          <p:nvSpPr>
            <p:cNvPr id="32" name="Rectangle 139"/>
            <p:cNvSpPr/>
            <p:nvPr/>
          </p:nvSpPr>
          <p:spPr bwMode="auto">
            <a:xfrm>
              <a:off x="588940" y="2528208"/>
              <a:ext cx="880593" cy="2658119"/>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2" name="Oval 13"/>
            <p:cNvSpPr>
              <a:spLocks noChangeArrowheads="1"/>
            </p:cNvSpPr>
            <p:nvPr/>
          </p:nvSpPr>
          <p:spPr bwMode="gray">
            <a:xfrm>
              <a:off x="261236" y="2810487"/>
              <a:ext cx="1469818" cy="647850"/>
            </a:xfrm>
            <a:prstGeom prst="ellipse">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lIns="0" tIns="0" rIns="0" bIns="0" anchor="ctr"/>
            <a:lstStyle/>
            <a:p>
              <a:pPr algn="ctr" defTabSz="1215129">
                <a:lnSpc>
                  <a:spcPct val="90000"/>
                </a:lnSpc>
              </a:pPr>
              <a:r>
                <a:rPr lang="es-MX" sz="1300" dirty="0">
                  <a:solidFill>
                    <a:schemeClr val="bg1"/>
                  </a:solidFill>
                </a:rPr>
                <a:t>ENERGY &amp; WATER</a:t>
              </a:r>
              <a:br>
                <a:rPr lang="es-MX" sz="1300" dirty="0">
                  <a:solidFill>
                    <a:schemeClr val="bg1"/>
                  </a:solidFill>
                </a:rPr>
              </a:br>
              <a:r>
                <a:rPr lang="es-MX" sz="1300" dirty="0">
                  <a:solidFill>
                    <a:schemeClr val="bg1"/>
                  </a:solidFill>
                </a:rPr>
                <a:t>DISTRIB.</a:t>
              </a:r>
            </a:p>
          </p:txBody>
        </p:sp>
        <p:sp>
          <p:nvSpPr>
            <p:cNvPr id="34" name="Rectangle 139"/>
            <p:cNvSpPr/>
            <p:nvPr/>
          </p:nvSpPr>
          <p:spPr bwMode="auto">
            <a:xfrm>
              <a:off x="10713456" y="2528208"/>
              <a:ext cx="880593" cy="2658119"/>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33" name="Rectangle 139"/>
            <p:cNvSpPr/>
            <p:nvPr/>
          </p:nvSpPr>
          <p:spPr bwMode="auto">
            <a:xfrm>
              <a:off x="4928018" y="2528209"/>
              <a:ext cx="880593" cy="2625410"/>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4" name="Oval 13"/>
            <p:cNvSpPr>
              <a:spLocks noChangeArrowheads="1"/>
            </p:cNvSpPr>
            <p:nvPr/>
          </p:nvSpPr>
          <p:spPr bwMode="gray">
            <a:xfrm>
              <a:off x="4666497" y="2831748"/>
              <a:ext cx="1403634"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SOCIAL SERVICES</a:t>
              </a:r>
            </a:p>
          </p:txBody>
        </p:sp>
        <p:sp>
          <p:nvSpPr>
            <p:cNvPr id="31" name="Rectangle 139"/>
            <p:cNvSpPr/>
            <p:nvPr/>
          </p:nvSpPr>
          <p:spPr bwMode="auto">
            <a:xfrm>
              <a:off x="2035300" y="2528208"/>
              <a:ext cx="880593" cy="2658119"/>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5" name="Oval 13"/>
            <p:cNvSpPr>
              <a:spLocks noChangeArrowheads="1"/>
            </p:cNvSpPr>
            <p:nvPr/>
          </p:nvSpPr>
          <p:spPr bwMode="gray">
            <a:xfrm>
              <a:off x="1773778" y="2831748"/>
              <a:ext cx="1403634"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HEALTH</a:t>
              </a:r>
            </a:p>
          </p:txBody>
        </p:sp>
        <p:sp>
          <p:nvSpPr>
            <p:cNvPr id="30" name="Rectangle 139"/>
            <p:cNvSpPr/>
            <p:nvPr/>
          </p:nvSpPr>
          <p:spPr bwMode="auto">
            <a:xfrm>
              <a:off x="3481659" y="2528208"/>
              <a:ext cx="880593" cy="2658119"/>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6" name="Oval 13"/>
            <p:cNvSpPr>
              <a:spLocks noChangeArrowheads="1"/>
            </p:cNvSpPr>
            <p:nvPr/>
          </p:nvSpPr>
          <p:spPr bwMode="gray">
            <a:xfrm>
              <a:off x="3193246" y="2831748"/>
              <a:ext cx="1446360"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EDUCATION</a:t>
              </a:r>
            </a:p>
          </p:txBody>
        </p:sp>
        <p:sp>
          <p:nvSpPr>
            <p:cNvPr id="27" name="Rectangle 139"/>
            <p:cNvSpPr/>
            <p:nvPr/>
          </p:nvSpPr>
          <p:spPr bwMode="auto">
            <a:xfrm>
              <a:off x="6374378" y="2528209"/>
              <a:ext cx="880593" cy="2625410"/>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7" name="Oval 13"/>
            <p:cNvSpPr>
              <a:spLocks noChangeArrowheads="1"/>
            </p:cNvSpPr>
            <p:nvPr/>
          </p:nvSpPr>
          <p:spPr bwMode="gray">
            <a:xfrm>
              <a:off x="10451935" y="2831748"/>
              <a:ext cx="1403634"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WASTE &amp; RECYCLING</a:t>
              </a:r>
            </a:p>
            <a:p>
              <a:pPr algn="ctr" defTabSz="1215129">
                <a:lnSpc>
                  <a:spcPct val="90000"/>
                </a:lnSpc>
              </a:pPr>
              <a:r>
                <a:rPr lang="es-MX" sz="1300" dirty="0">
                  <a:solidFill>
                    <a:srgbClr val="FFFFFF"/>
                  </a:solidFill>
                </a:rPr>
                <a:t>MGMT</a:t>
              </a:r>
            </a:p>
          </p:txBody>
        </p:sp>
        <p:sp>
          <p:nvSpPr>
            <p:cNvPr id="100" name="Rectangle 139"/>
            <p:cNvSpPr/>
            <p:nvPr/>
          </p:nvSpPr>
          <p:spPr bwMode="auto">
            <a:xfrm>
              <a:off x="9267096" y="2528208"/>
              <a:ext cx="880593" cy="2658119"/>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8" name="Oval 13"/>
            <p:cNvSpPr>
              <a:spLocks noChangeArrowheads="1"/>
            </p:cNvSpPr>
            <p:nvPr/>
          </p:nvSpPr>
          <p:spPr bwMode="gray">
            <a:xfrm>
              <a:off x="9005575" y="2831748"/>
              <a:ext cx="1403634"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URBAN SAFETY</a:t>
              </a:r>
            </a:p>
          </p:txBody>
        </p:sp>
        <p:sp>
          <p:nvSpPr>
            <p:cNvPr id="24" name="Rectangle 139"/>
            <p:cNvSpPr/>
            <p:nvPr/>
          </p:nvSpPr>
          <p:spPr bwMode="auto">
            <a:xfrm>
              <a:off x="7820737" y="2528209"/>
              <a:ext cx="880593" cy="2613625"/>
            </a:xfrm>
            <a:prstGeom prst="rect">
              <a:avLst/>
            </a:prstGeom>
            <a:ln>
              <a:headEnd type="none" w="med" len="med"/>
              <a:tailEnd type="triangle" w="sm" len="lg"/>
            </a:ln>
          </p:spPr>
          <p:style>
            <a:lnRef idx="0">
              <a:schemeClr val="accent4"/>
            </a:lnRef>
            <a:fillRef idx="3">
              <a:schemeClr val="accent4"/>
            </a:fillRef>
            <a:effectRef idx="3">
              <a:schemeClr val="accent4"/>
            </a:effectRef>
            <a:fontRef idx="minor">
              <a:schemeClr val="lt1"/>
            </a:fontRef>
          </p:style>
          <p:txBody>
            <a:bodyPr vert="horz" wrap="none" lIns="120000" tIns="62400" rIns="120000" bIns="62400" numCol="1" rtlCol="0" anchor="t" anchorCtr="0" compatLnSpc="1">
              <a:prstTxWarp prst="textNoShape">
                <a:avLst/>
              </a:prstTxWarp>
            </a:bodyPr>
            <a:lstStyle/>
            <a:p>
              <a:pPr marL="272802" indent="-272802" defTabSz="1020343">
                <a:buClr>
                  <a:srgbClr val="F0AB00"/>
                </a:buClr>
                <a:buSzPct val="80000"/>
              </a:pPr>
              <a:endParaRPr lang="en-GB" sz="2800" b="1" dirty="0">
                <a:solidFill>
                  <a:srgbClr val="000000"/>
                </a:solidFill>
                <a:ea typeface="Arial Unicode MS" pitchFamily="34" charset="-128"/>
                <a:cs typeface="Arial Unicode MS" pitchFamily="34" charset="-128"/>
              </a:endParaRPr>
            </a:p>
          </p:txBody>
        </p:sp>
        <p:sp>
          <p:nvSpPr>
            <p:cNvPr id="49" name="Oval 13"/>
            <p:cNvSpPr>
              <a:spLocks noChangeArrowheads="1"/>
            </p:cNvSpPr>
            <p:nvPr/>
          </p:nvSpPr>
          <p:spPr bwMode="gray">
            <a:xfrm>
              <a:off x="7559215" y="2831748"/>
              <a:ext cx="1403634"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URBAN </a:t>
              </a:r>
            </a:p>
            <a:p>
              <a:pPr algn="ctr" defTabSz="1215129">
                <a:lnSpc>
                  <a:spcPct val="90000"/>
                </a:lnSpc>
              </a:pPr>
              <a:r>
                <a:rPr lang="es-MX" sz="1300" dirty="0">
                  <a:solidFill>
                    <a:srgbClr val="FFFFFF"/>
                  </a:solidFill>
                </a:rPr>
                <a:t>TRANSP-ORTATION</a:t>
              </a:r>
            </a:p>
          </p:txBody>
        </p:sp>
        <p:sp>
          <p:nvSpPr>
            <p:cNvPr id="36" name="Rectangle 35"/>
            <p:cNvSpPr/>
            <p:nvPr/>
          </p:nvSpPr>
          <p:spPr bwMode="auto">
            <a:xfrm>
              <a:off x="437664" y="4924076"/>
              <a:ext cx="11324167" cy="753888"/>
            </a:xfrm>
            <a:prstGeom prst="rect">
              <a:avLst/>
            </a:prstGeom>
            <a:ln>
              <a:noFill/>
              <a:headEnd type="none" w="med" len="med"/>
              <a:tailEnd type="triangle" w="sm" len="lg"/>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none" lIns="120000" tIns="62400" rIns="120000" bIns="62400" numCol="1" rtlCol="0" anchor="ctr" anchorCtr="0" compatLnSpc="1">
              <a:prstTxWarp prst="textNoShape">
                <a:avLst/>
              </a:prstTxWarp>
            </a:bodyPr>
            <a:lstStyle/>
            <a:p>
              <a:pPr marL="272802" indent="-272802" algn="ctr" defTabSz="1215129">
                <a:buClr>
                  <a:srgbClr val="F0AB00"/>
                </a:buClr>
                <a:buSzPct val="80000"/>
              </a:pPr>
              <a:r>
                <a:rPr lang="en-ZA" sz="2134" b="1" dirty="0">
                  <a:solidFill>
                    <a:srgbClr val="FFFFFF"/>
                  </a:solidFill>
                  <a:ea typeface="Arial Unicode MS" pitchFamily="34" charset="-128"/>
                  <a:cs typeface="Arial Unicode MS" pitchFamily="34" charset="-128"/>
                </a:rPr>
                <a:t>Public Administration (Integrated platform)</a:t>
              </a:r>
              <a:endParaRPr lang="en-US" sz="2134" b="1" dirty="0">
                <a:solidFill>
                  <a:srgbClr val="FFFFFF"/>
                </a:solidFill>
                <a:ea typeface="Arial Unicode MS" pitchFamily="34" charset="-128"/>
                <a:cs typeface="Arial Unicode MS" pitchFamily="34" charset="-128"/>
              </a:endParaRPr>
            </a:p>
          </p:txBody>
        </p:sp>
        <p:sp>
          <p:nvSpPr>
            <p:cNvPr id="28" name="Oval 13"/>
            <p:cNvSpPr>
              <a:spLocks noChangeArrowheads="1"/>
            </p:cNvSpPr>
            <p:nvPr/>
          </p:nvSpPr>
          <p:spPr bwMode="gray">
            <a:xfrm>
              <a:off x="261236" y="3958055"/>
              <a:ext cx="11594333" cy="647851"/>
            </a:xfrm>
            <a:prstGeom prst="ellipse">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square" lIns="0" tIns="0" rIns="0" bIns="0" anchor="ctr"/>
            <a:lstStyle/>
            <a:p>
              <a:pPr algn="ctr" defTabSz="1215129">
                <a:lnSpc>
                  <a:spcPct val="90000"/>
                </a:lnSpc>
              </a:pPr>
              <a:r>
                <a:rPr lang="en-GB" sz="2134" b="1" dirty="0">
                  <a:solidFill>
                    <a:srgbClr val="FFFFFF"/>
                  </a:solidFill>
                  <a:ea typeface="Arial Unicode MS" pitchFamily="34" charset="-128"/>
                  <a:cs typeface="Arial Unicode MS" pitchFamily="34" charset="-128"/>
                </a:rPr>
                <a:t>Public Revenue Management </a:t>
              </a:r>
              <a:endParaRPr lang="en-US" sz="2134" b="1" dirty="0">
                <a:solidFill>
                  <a:srgbClr val="FFFFFF"/>
                </a:solidFill>
                <a:ea typeface="Arial Unicode MS" pitchFamily="34" charset="-128"/>
                <a:cs typeface="Arial Unicode MS" pitchFamily="34" charset="-128"/>
              </a:endParaRPr>
            </a:p>
          </p:txBody>
        </p:sp>
        <p:sp>
          <p:nvSpPr>
            <p:cNvPr id="43" name="Oval 13"/>
            <p:cNvSpPr>
              <a:spLocks noChangeArrowheads="1"/>
            </p:cNvSpPr>
            <p:nvPr/>
          </p:nvSpPr>
          <p:spPr bwMode="gray">
            <a:xfrm>
              <a:off x="6097022" y="2810487"/>
              <a:ext cx="1403634" cy="647850"/>
            </a:xfrm>
            <a:prstGeom prst="ellipse">
              <a:avLst/>
            </a:prstGeom>
            <a:solidFill>
              <a:schemeClr val="accent3"/>
            </a:solidFill>
            <a:ln w="1270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anchor="ctr"/>
            <a:lstStyle/>
            <a:p>
              <a:pPr algn="ctr" defTabSz="1215129">
                <a:lnSpc>
                  <a:spcPct val="90000"/>
                </a:lnSpc>
              </a:pPr>
              <a:r>
                <a:rPr lang="es-MX" sz="1300" dirty="0">
                  <a:solidFill>
                    <a:srgbClr val="FFFFFF"/>
                  </a:solidFill>
                </a:rPr>
                <a:t>TAX &amp; </a:t>
              </a:r>
            </a:p>
            <a:p>
              <a:pPr algn="ctr" defTabSz="1215129">
                <a:lnSpc>
                  <a:spcPct val="90000"/>
                </a:lnSpc>
              </a:pPr>
              <a:r>
                <a:rPr lang="es-MX" sz="1300" dirty="0">
                  <a:solidFill>
                    <a:srgbClr val="FFFFFF"/>
                  </a:solidFill>
                </a:rPr>
                <a:t>REVENUE</a:t>
              </a:r>
              <a:br>
                <a:rPr lang="es-MX" sz="1300" dirty="0">
                  <a:solidFill>
                    <a:srgbClr val="FFFFFF"/>
                  </a:solidFill>
                </a:rPr>
              </a:br>
              <a:r>
                <a:rPr lang="es-MX" sz="1300" dirty="0">
                  <a:solidFill>
                    <a:srgbClr val="FFFFFF"/>
                  </a:solidFill>
                </a:rPr>
                <a:t>MGMT</a:t>
              </a:r>
            </a:p>
          </p:txBody>
        </p:sp>
      </p:grpSp>
    </p:spTree>
    <p:extLst>
      <p:ext uri="{BB962C8B-B14F-4D97-AF65-F5344CB8AC3E}">
        <p14:creationId xmlns:p14="http://schemas.microsoft.com/office/powerpoint/2010/main" val="28938806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p:cNvGraphicFramePr/>
          <p:nvPr>
            <p:extLst>
              <p:ext uri="{D42A27DB-BD31-4B8C-83A1-F6EECF244321}">
                <p14:modId xmlns:p14="http://schemas.microsoft.com/office/powerpoint/2010/main" val="90955043"/>
              </p:ext>
            </p:extLst>
          </p:nvPr>
        </p:nvGraphicFramePr>
        <p:xfrm>
          <a:off x="504001" y="946998"/>
          <a:ext cx="10839077" cy="4590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8547" name="Title 19"/>
          <p:cNvSpPr>
            <a:spLocks noGrp="1"/>
          </p:cNvSpPr>
          <p:nvPr>
            <p:ph type="title"/>
          </p:nvPr>
        </p:nvSpPr>
        <p:spPr/>
        <p:txBody>
          <a:bodyPr/>
          <a:lstStyle/>
          <a:p>
            <a:r>
              <a:rPr lang="en-US" sz="2399" dirty="0"/>
              <a:t>Platform Flexibility - </a:t>
            </a:r>
            <a:r>
              <a:rPr lang="en-US" altLang="de-DE" sz="2399" dirty="0"/>
              <a:t>Business Rules </a:t>
            </a:r>
          </a:p>
        </p:txBody>
      </p:sp>
      <p:sp>
        <p:nvSpPr>
          <p:cNvPr id="2" name="Rectangle 1">
            <a:extLst>
              <a:ext uri="{FF2B5EF4-FFF2-40B4-BE49-F238E27FC236}">
                <a16:creationId xmlns:a16="http://schemas.microsoft.com/office/drawing/2014/main" id="{B8E1BD14-4A07-4259-9C49-38F1EECA1E3C}"/>
              </a:ext>
            </a:extLst>
          </p:cNvPr>
          <p:cNvSpPr/>
          <p:nvPr/>
        </p:nvSpPr>
        <p:spPr bwMode="gray">
          <a:xfrm>
            <a:off x="504001" y="5737538"/>
            <a:ext cx="11186476" cy="553792"/>
          </a:xfrm>
          <a:prstGeom prst="rect">
            <a:avLst/>
          </a:prstGeom>
          <a:no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ZA" sz="1800" b="0" i="0" u="none" strike="noStrike" kern="0" cap="none" spc="0" normalizeH="0" baseline="0" noProof="0" dirty="0">
                <a:ln>
                  <a:noFill/>
                </a:ln>
                <a:effectLst/>
                <a:uLnTx/>
                <a:uFillTx/>
                <a:ea typeface="Arial Unicode MS" pitchFamily="34" charset="-128"/>
                <a:cs typeface="Arial Unicode MS" pitchFamily="34" charset="-128"/>
              </a:rPr>
              <a:t>SAP Financial Contract Account (FICA Sub-ledger)</a:t>
            </a:r>
          </a:p>
        </p:txBody>
      </p:sp>
    </p:spTree>
    <p:extLst>
      <p:ext uri="{BB962C8B-B14F-4D97-AF65-F5344CB8AC3E}">
        <p14:creationId xmlns:p14="http://schemas.microsoft.com/office/powerpoint/2010/main" val="5944813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7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08790"/>
            <a:ext cx="12204875" cy="584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73518" y="3757611"/>
            <a:ext cx="5752053" cy="2285471"/>
            <a:chOff x="272170" y="3758481"/>
            <a:chExt cx="5753384" cy="2286000"/>
          </a:xfrm>
        </p:grpSpPr>
        <p:sp>
          <p:nvSpPr>
            <p:cNvPr id="4" name="Rounded Rectangle 3"/>
            <p:cNvSpPr/>
            <p:nvPr/>
          </p:nvSpPr>
          <p:spPr>
            <a:xfrm>
              <a:off x="272170" y="3758481"/>
              <a:ext cx="1800000" cy="22860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de-DE" sz="1800" dirty="0" err="1">
                  <a:solidFill>
                    <a:schemeClr val="tx1"/>
                  </a:solidFill>
                  <a:latin typeface="Calibri" panose="020F0502020204030204" pitchFamily="34" charset="0"/>
                  <a:sym typeface="Arial"/>
                </a:rPr>
                <a:t>Taxpayer</a:t>
              </a:r>
              <a:r>
                <a:rPr lang="de-DE" sz="1800" dirty="0">
                  <a:solidFill>
                    <a:schemeClr val="tx1"/>
                  </a:solidFill>
                  <a:latin typeface="Calibri" panose="020F0502020204030204" pitchFamily="34" charset="0"/>
                  <a:sym typeface="Arial"/>
                </a:rPr>
                <a:t> Master Data </a:t>
              </a:r>
              <a:r>
                <a:rPr lang="de-DE" sz="1800" dirty="0" err="1">
                  <a:solidFill>
                    <a:schemeClr val="tx1"/>
                  </a:solidFill>
                  <a:latin typeface="Calibri" panose="020F0502020204030204" pitchFamily="34" charset="0"/>
                  <a:sym typeface="Arial"/>
                </a:rPr>
                <a:t>Mgmt</a:t>
              </a:r>
              <a:br>
                <a:rPr lang="de-DE" sz="1600" dirty="0">
                  <a:solidFill>
                    <a:srgbClr val="000000"/>
                  </a:solidFill>
                  <a:ea typeface="Arial"/>
                  <a:cs typeface="Arial"/>
                  <a:sym typeface="Arial"/>
                </a:rPr>
              </a:br>
              <a:r>
                <a:rPr lang="de-DE" sz="1200" dirty="0">
                  <a:solidFill>
                    <a:schemeClr val="tx1"/>
                  </a:solidFill>
                  <a:latin typeface="Calibri Light" panose="020F0302020204030204" pitchFamily="34" charset="0"/>
                  <a:cs typeface="Arial" panose="020B0604020202020204" pitchFamily="34" charset="0"/>
                  <a:sym typeface="Arial"/>
                </a:rPr>
                <a:t>(Registration, Account Data </a:t>
              </a:r>
              <a:r>
                <a:rPr lang="de-DE" sz="1200" dirty="0" err="1">
                  <a:solidFill>
                    <a:schemeClr val="tx1"/>
                  </a:solidFill>
                  <a:latin typeface="Calibri Light" panose="020F0302020204030204" pitchFamily="34" charset="0"/>
                  <a:cs typeface="Arial" panose="020B0604020202020204" pitchFamily="34" charset="0"/>
                  <a:sym typeface="Arial"/>
                </a:rPr>
                <a:t>Mgmt</a:t>
              </a:r>
              <a:r>
                <a:rPr lang="de-DE" sz="1200" dirty="0">
                  <a:solidFill>
                    <a:schemeClr val="tx1"/>
                  </a:solidFill>
                  <a:latin typeface="Calibri Light" panose="020F0302020204030204" pitchFamily="34" charset="0"/>
                  <a:cs typeface="Arial" panose="020B0604020202020204" pitchFamily="34" charset="0"/>
                  <a:sym typeface="Arial"/>
                </a:rPr>
                <a:t>, </a:t>
              </a:r>
              <a:r>
                <a:rPr lang="en-US" sz="1200" dirty="0">
                  <a:solidFill>
                    <a:schemeClr val="tx1"/>
                  </a:solidFill>
                  <a:latin typeface="Calibri Light" panose="020F0302020204030204" pitchFamily="34" charset="0"/>
                  <a:cs typeface="Arial" panose="020B0604020202020204" pitchFamily="34" charset="0"/>
                </a:rPr>
                <a:t> 3</a:t>
              </a:r>
              <a:r>
                <a:rPr lang="en-US" sz="1200" baseline="30000" dirty="0">
                  <a:solidFill>
                    <a:schemeClr val="tx1"/>
                  </a:solidFill>
                  <a:latin typeface="Calibri Light" panose="020F0302020204030204" pitchFamily="34" charset="0"/>
                  <a:cs typeface="Arial" panose="020B0604020202020204" pitchFamily="34" charset="0"/>
                </a:rPr>
                <a:t>rd</a:t>
              </a:r>
              <a:r>
                <a:rPr lang="en-US" sz="1200" dirty="0">
                  <a:solidFill>
                    <a:schemeClr val="tx1"/>
                  </a:solidFill>
                  <a:latin typeface="Calibri Light" panose="020F0302020204030204" pitchFamily="34" charset="0"/>
                  <a:cs typeface="Arial" panose="020B0604020202020204" pitchFamily="34" charset="0"/>
                </a:rPr>
                <a:t> party management, </a:t>
              </a:r>
              <a:r>
                <a:rPr lang="de-DE" sz="1200" dirty="0" err="1">
                  <a:solidFill>
                    <a:schemeClr val="tx1"/>
                  </a:solidFill>
                  <a:latin typeface="Calibri Light" panose="020F0302020204030204" pitchFamily="34" charset="0"/>
                  <a:cs typeface="Arial" panose="020B0604020202020204" pitchFamily="34" charset="0"/>
                  <a:sym typeface="Arial"/>
                </a:rPr>
                <a:t>Filing</a:t>
              </a:r>
              <a:r>
                <a:rPr lang="de-DE" sz="1200" dirty="0">
                  <a:solidFill>
                    <a:schemeClr val="tx1"/>
                  </a:solidFill>
                  <a:latin typeface="Calibri Light" panose="020F0302020204030204" pitchFamily="34" charset="0"/>
                  <a:cs typeface="Arial" panose="020B0604020202020204" pitchFamily="34" charset="0"/>
                  <a:sym typeface="Arial"/>
                </a:rPr>
                <a:t> </a:t>
              </a:r>
              <a:r>
                <a:rPr lang="de-DE" sz="1200" dirty="0" err="1">
                  <a:solidFill>
                    <a:schemeClr val="tx1"/>
                  </a:solidFill>
                  <a:latin typeface="Calibri Light" panose="020F0302020204030204" pitchFamily="34" charset="0"/>
                  <a:cs typeface="Arial" panose="020B0604020202020204" pitchFamily="34" charset="0"/>
                  <a:sym typeface="Arial"/>
                </a:rPr>
                <a:t>Obligations</a:t>
              </a:r>
              <a:r>
                <a:rPr lang="en-US" sz="1200" dirty="0">
                  <a:solidFill>
                    <a:schemeClr val="tx1"/>
                  </a:solidFill>
                  <a:latin typeface="Calibri Light" panose="020F0302020204030204" pitchFamily="34" charset="0"/>
                  <a:cs typeface="Arial" panose="020B0604020202020204" pitchFamily="34" charset="0"/>
                  <a:sym typeface="Arial"/>
                </a:rPr>
                <a:t>)</a:t>
              </a:r>
              <a:endParaRPr lang="de-DE" sz="1200" dirty="0">
                <a:solidFill>
                  <a:schemeClr val="tx1"/>
                </a:solidFill>
                <a:latin typeface="Calibri Light" panose="020F0302020204030204" pitchFamily="34" charset="0"/>
                <a:cs typeface="Arial" panose="020B0604020202020204" pitchFamily="34" charset="0"/>
                <a:sym typeface="Arial"/>
              </a:endParaRPr>
            </a:p>
          </p:txBody>
        </p:sp>
        <p:sp>
          <p:nvSpPr>
            <p:cNvPr id="5" name="Rounded Rectangle 4"/>
            <p:cNvSpPr/>
            <p:nvPr/>
          </p:nvSpPr>
          <p:spPr>
            <a:xfrm>
              <a:off x="2248862" y="3758481"/>
              <a:ext cx="1800000" cy="22860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Tax return processing </a:t>
              </a:r>
              <a:r>
                <a:rPr lang="en-US" sz="1200" dirty="0">
                  <a:solidFill>
                    <a:schemeClr val="tx1"/>
                  </a:solidFill>
                  <a:latin typeface="Calibri Light" panose="020F0302020204030204" pitchFamily="34" charset="0"/>
                  <a:cs typeface="Arial" panose="020B0604020202020204" pitchFamily="34" charset="0"/>
                </a:rPr>
                <a:t>(filings, assessments, …)</a:t>
              </a:r>
            </a:p>
          </p:txBody>
        </p:sp>
        <p:sp>
          <p:nvSpPr>
            <p:cNvPr id="6" name="Rounded Rectangle 5"/>
            <p:cNvSpPr/>
            <p:nvPr/>
          </p:nvSpPr>
          <p:spPr>
            <a:xfrm>
              <a:off x="4225554" y="3758481"/>
              <a:ext cx="1800000" cy="22860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Receivables &amp; Payables</a:t>
              </a:r>
              <a:br>
                <a:rPr lang="en-US" sz="1500" dirty="0">
                  <a:solidFill>
                    <a:schemeClr val="tx1"/>
                  </a:solidFill>
                </a:rPr>
              </a:br>
              <a:r>
                <a:rPr lang="en-US" sz="1200" dirty="0">
                  <a:solidFill>
                    <a:schemeClr val="tx1"/>
                  </a:solidFill>
                  <a:latin typeface="Calibri Light" panose="020F0302020204030204" pitchFamily="34" charset="0"/>
                  <a:cs typeface="Arial" panose="020B0604020202020204" pitchFamily="34" charset="0"/>
                </a:rPr>
                <a:t>(</a:t>
              </a:r>
              <a:r>
                <a:rPr lang="de-DE" sz="1200" dirty="0">
                  <a:solidFill>
                    <a:schemeClr val="tx1"/>
                  </a:solidFill>
                  <a:latin typeface="Calibri Light" panose="020F0302020204030204" pitchFamily="34" charset="0"/>
                  <a:cs typeface="Arial" panose="020B0604020202020204" pitchFamily="34" charset="0"/>
                  <a:sym typeface="Arial"/>
                </a:rPr>
                <a:t>Financial Account Management, </a:t>
              </a:r>
              <a:r>
                <a:rPr lang="de-DE" sz="1200" dirty="0" err="1">
                  <a:solidFill>
                    <a:schemeClr val="tx1"/>
                  </a:solidFill>
                  <a:latin typeface="Calibri Light" panose="020F0302020204030204" pitchFamily="34" charset="0"/>
                  <a:cs typeface="Arial" panose="020B0604020202020204" pitchFamily="34" charset="0"/>
                  <a:sym typeface="Arial"/>
                </a:rPr>
                <a:t>Payments</a:t>
              </a:r>
              <a:r>
                <a:rPr lang="de-DE" sz="1200" dirty="0">
                  <a:solidFill>
                    <a:schemeClr val="tx1"/>
                  </a:solidFill>
                  <a:latin typeface="Calibri Light" panose="020F0302020204030204" pitchFamily="34" charset="0"/>
                  <a:cs typeface="Arial" panose="020B0604020202020204" pitchFamily="34" charset="0"/>
                  <a:sym typeface="Arial"/>
                </a:rPr>
                <a:t>, </a:t>
              </a:r>
              <a:r>
                <a:rPr lang="de-DE" sz="1200" dirty="0" err="1">
                  <a:solidFill>
                    <a:schemeClr val="tx1"/>
                  </a:solidFill>
                  <a:latin typeface="Calibri Light" panose="020F0302020204030204" pitchFamily="34" charset="0"/>
                  <a:cs typeface="Arial" panose="020B0604020202020204" pitchFamily="34" charset="0"/>
                  <a:sym typeface="Arial"/>
                </a:rPr>
                <a:t>Clarifications</a:t>
              </a:r>
              <a:r>
                <a:rPr lang="de-DE" sz="1200" dirty="0">
                  <a:solidFill>
                    <a:schemeClr val="tx1"/>
                  </a:solidFill>
                  <a:latin typeface="Calibri Light" panose="020F0302020204030204" pitchFamily="34" charset="0"/>
                  <a:cs typeface="Arial" panose="020B0604020202020204" pitchFamily="34" charset="0"/>
                  <a:sym typeface="Arial"/>
                </a:rPr>
                <a:t>, </a:t>
              </a:r>
              <a:r>
                <a:rPr lang="de-DE" sz="1200" dirty="0" err="1">
                  <a:solidFill>
                    <a:schemeClr val="tx1"/>
                  </a:solidFill>
                  <a:latin typeface="Calibri Light" panose="020F0302020204030204" pitchFamily="34" charset="0"/>
                  <a:cs typeface="Arial" panose="020B0604020202020204" pitchFamily="34" charset="0"/>
                  <a:sym typeface="Arial"/>
                </a:rPr>
                <a:t>Deferrals</a:t>
              </a:r>
              <a:r>
                <a:rPr lang="de-DE" sz="1200" dirty="0">
                  <a:solidFill>
                    <a:schemeClr val="tx1"/>
                  </a:solidFill>
                  <a:latin typeface="Calibri Light" panose="020F0302020204030204" pitchFamily="34" charset="0"/>
                  <a:cs typeface="Arial" panose="020B0604020202020204" pitchFamily="34" charset="0"/>
                  <a:sym typeface="Arial"/>
                </a:rPr>
                <a:t>, </a:t>
              </a:r>
              <a:r>
                <a:rPr lang="de-DE" sz="1200" dirty="0" err="1">
                  <a:solidFill>
                    <a:schemeClr val="tx1"/>
                  </a:solidFill>
                  <a:latin typeface="Calibri Light" panose="020F0302020204030204" pitchFamily="34" charset="0"/>
                  <a:cs typeface="Arial" panose="020B0604020202020204" pitchFamily="34" charset="0"/>
                  <a:sym typeface="Arial"/>
                </a:rPr>
                <a:t>Dunnings</a:t>
              </a:r>
              <a:r>
                <a:rPr lang="en-US" sz="1200" dirty="0">
                  <a:solidFill>
                    <a:schemeClr val="tx1"/>
                  </a:solidFill>
                  <a:latin typeface="Calibri Light" panose="020F0302020204030204" pitchFamily="34" charset="0"/>
                  <a:cs typeface="Arial" panose="020B0604020202020204" pitchFamily="34" charset="0"/>
                  <a:sym typeface="Arial"/>
                </a:rPr>
                <a:t>)</a:t>
              </a:r>
              <a:endParaRPr lang="de-DE" sz="1200" dirty="0">
                <a:solidFill>
                  <a:schemeClr val="tx1"/>
                </a:solidFill>
                <a:latin typeface="Calibri Light" panose="020F0302020204030204" pitchFamily="34" charset="0"/>
                <a:cs typeface="Arial" panose="020B0604020202020204" pitchFamily="34" charset="0"/>
                <a:sym typeface="Arial"/>
              </a:endParaRPr>
            </a:p>
          </p:txBody>
        </p:sp>
      </p:grpSp>
      <p:sp>
        <p:nvSpPr>
          <p:cNvPr id="7" name="Rounded Rectangle 6"/>
          <p:cNvSpPr/>
          <p:nvPr/>
        </p:nvSpPr>
        <p:spPr>
          <a:xfrm>
            <a:off x="6202222" y="3757611"/>
            <a:ext cx="1799583" cy="228547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Revenue Accounting</a:t>
            </a:r>
          </a:p>
        </p:txBody>
      </p:sp>
      <p:sp>
        <p:nvSpPr>
          <p:cNvPr id="10" name="Rounded Rectangle 9"/>
          <p:cNvSpPr/>
          <p:nvPr/>
        </p:nvSpPr>
        <p:spPr>
          <a:xfrm>
            <a:off x="8178457" y="3757611"/>
            <a:ext cx="1799583" cy="228547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Overdue Debt </a:t>
            </a:r>
            <a:r>
              <a:rPr lang="en-US" sz="1800" dirty="0" err="1">
                <a:solidFill>
                  <a:schemeClr val="tx1"/>
                </a:solidFill>
                <a:latin typeface="Calibri" panose="020F0502020204030204" pitchFamily="34" charset="0"/>
              </a:rPr>
              <a:t>Mgmt</a:t>
            </a:r>
            <a:br>
              <a:rPr lang="en-US" sz="1500" dirty="0"/>
            </a:br>
            <a:r>
              <a:rPr lang="en-US" sz="1200" dirty="0">
                <a:solidFill>
                  <a:schemeClr val="tx1"/>
                </a:solidFill>
                <a:latin typeface="Calibri Light" panose="020F0302020204030204" pitchFamily="34" charset="0"/>
                <a:cs typeface="Arial" panose="020B0604020202020204" pitchFamily="34" charset="0"/>
              </a:rPr>
              <a:t>(Debt Collection and Enforcements)</a:t>
            </a:r>
          </a:p>
        </p:txBody>
      </p:sp>
      <p:sp>
        <p:nvSpPr>
          <p:cNvPr id="11" name="Rounded Rectangle 10"/>
          <p:cNvSpPr/>
          <p:nvPr/>
        </p:nvSpPr>
        <p:spPr>
          <a:xfrm>
            <a:off x="10154692" y="3757611"/>
            <a:ext cx="1799583" cy="228547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Compliance </a:t>
            </a:r>
            <a:r>
              <a:rPr lang="en-US" sz="1800" dirty="0" err="1">
                <a:solidFill>
                  <a:schemeClr val="tx1"/>
                </a:solidFill>
                <a:latin typeface="Calibri" panose="020F0502020204030204" pitchFamily="34" charset="0"/>
              </a:rPr>
              <a:t>Mgmt</a:t>
            </a:r>
            <a:r>
              <a:rPr lang="en-US" sz="1800" dirty="0">
                <a:solidFill>
                  <a:schemeClr val="tx1"/>
                </a:solidFill>
                <a:latin typeface="Calibri" panose="020F0502020204030204" pitchFamily="34" charset="0"/>
              </a:rPr>
              <a:t> </a:t>
            </a:r>
            <a:r>
              <a:rPr lang="en-US" sz="1200" dirty="0">
                <a:solidFill>
                  <a:schemeClr val="tx1"/>
                </a:solidFill>
                <a:latin typeface="Calibri Light" panose="020F0302020204030204" pitchFamily="34" charset="0"/>
                <a:cs typeface="Arial" panose="020B0604020202020204" pitchFamily="34" charset="0"/>
              </a:rPr>
              <a:t>(Disputes, Audits, Fraud, Risks)</a:t>
            </a:r>
          </a:p>
        </p:txBody>
      </p:sp>
      <p:sp>
        <p:nvSpPr>
          <p:cNvPr id="84001" name="Title 1"/>
          <p:cNvSpPr txBox="1">
            <a:spLocks/>
          </p:cNvSpPr>
          <p:nvPr/>
        </p:nvSpPr>
        <p:spPr bwMode="gray">
          <a:xfrm>
            <a:off x="273518" y="354949"/>
            <a:ext cx="9783419" cy="40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2400"/>
              </a:spcBef>
              <a:buClr>
                <a:schemeClr val="accent1"/>
              </a:buClr>
              <a:buSzPct val="80000"/>
              <a:defRPr sz="2000" b="1">
                <a:solidFill>
                  <a:schemeClr val="tx1"/>
                </a:solidFill>
                <a:latin typeface="Arial" panose="020B0604020202020204" pitchFamily="34" charset="0"/>
              </a:defRPr>
            </a:lvl1pPr>
            <a:lvl2pPr marL="742950" indent="-285750">
              <a:spcBef>
                <a:spcPts val="600"/>
              </a:spcBef>
              <a:buClr>
                <a:schemeClr val="accent1"/>
              </a:buClr>
              <a:buSzPct val="80000"/>
              <a:buFont typeface="Wingdings" panose="05000000000000000000" pitchFamily="2" charset="2"/>
              <a:defRPr sz="2000">
                <a:solidFill>
                  <a:schemeClr val="tx1"/>
                </a:solidFill>
                <a:latin typeface="Arial" panose="020B0604020202020204" pitchFamily="34" charset="0"/>
              </a:defRPr>
            </a:lvl2pPr>
            <a:lvl3pPr marL="1143000" indent="-228600">
              <a:spcBef>
                <a:spcPts val="400"/>
              </a:spcBef>
              <a:buClr>
                <a:schemeClr val="accent1"/>
              </a:buClr>
              <a:buSzPct val="100000"/>
              <a:buFont typeface="Wingdings" panose="05000000000000000000" pitchFamily="2" charset="2"/>
              <a:buChar char=""/>
              <a:defRPr>
                <a:solidFill>
                  <a:schemeClr val="tx1"/>
                </a:solidFill>
                <a:latin typeface="Arial" panose="020B0604020202020204" pitchFamily="34" charset="0"/>
              </a:defRPr>
            </a:lvl3pPr>
            <a:lvl4pPr marL="1600200" indent="-228600">
              <a:spcBef>
                <a:spcPts val="400"/>
              </a:spcBef>
              <a:buClr>
                <a:schemeClr val="accent2"/>
              </a:buClr>
              <a:buSzPct val="100000"/>
              <a:buFont typeface="Arial" panose="020B0604020202020204" pitchFamily="34" charset="0"/>
              <a:buChar char="–"/>
              <a:defRPr>
                <a:solidFill>
                  <a:schemeClr val="tx1"/>
                </a:solidFill>
                <a:latin typeface="Arial" panose="020B0604020202020204" pitchFamily="34" charset="0"/>
              </a:defRPr>
            </a:lvl4pPr>
            <a:lvl5pPr marL="2057400" indent="-228600">
              <a:spcBef>
                <a:spcPts val="250"/>
              </a:spcBef>
              <a:buClr>
                <a:schemeClr val="accent2"/>
              </a:buClr>
              <a:buSzPct val="100000"/>
              <a:buFont typeface="Courier New" panose="02070309020205020404" pitchFamily="49" charset="0"/>
              <a:buChar char="o"/>
              <a:defRPr sz="1600">
                <a:solidFill>
                  <a:schemeClr val="tx1"/>
                </a:solidFill>
                <a:latin typeface="Arial" panose="020B0604020202020204" pitchFamily="34" charset="0"/>
              </a:defRPr>
            </a:lvl5pPr>
            <a:lvl6pPr marL="2514600" indent="-228600" eaLnBrk="0" fontAlgn="base" hangingPunct="0">
              <a:spcBef>
                <a:spcPts val="250"/>
              </a:spcBef>
              <a:spcAft>
                <a:spcPct val="0"/>
              </a:spcAft>
              <a:buClr>
                <a:schemeClr val="accent2"/>
              </a:buClr>
              <a:buSzPct val="100000"/>
              <a:buFont typeface="Courier New" panose="02070309020205020404" pitchFamily="49" charset="0"/>
              <a:buChar char="o"/>
              <a:defRPr sz="1600">
                <a:solidFill>
                  <a:schemeClr val="tx1"/>
                </a:solidFill>
                <a:latin typeface="Arial" panose="020B0604020202020204" pitchFamily="34" charset="0"/>
              </a:defRPr>
            </a:lvl6pPr>
            <a:lvl7pPr marL="2971800" indent="-228600" eaLnBrk="0" fontAlgn="base" hangingPunct="0">
              <a:spcBef>
                <a:spcPts val="250"/>
              </a:spcBef>
              <a:spcAft>
                <a:spcPct val="0"/>
              </a:spcAft>
              <a:buClr>
                <a:schemeClr val="accent2"/>
              </a:buClr>
              <a:buSzPct val="100000"/>
              <a:buFont typeface="Courier New" panose="02070309020205020404" pitchFamily="49" charset="0"/>
              <a:buChar char="o"/>
              <a:defRPr sz="1600">
                <a:solidFill>
                  <a:schemeClr val="tx1"/>
                </a:solidFill>
                <a:latin typeface="Arial" panose="020B0604020202020204" pitchFamily="34" charset="0"/>
              </a:defRPr>
            </a:lvl7pPr>
            <a:lvl8pPr marL="3429000" indent="-228600" eaLnBrk="0" fontAlgn="base" hangingPunct="0">
              <a:spcBef>
                <a:spcPts val="250"/>
              </a:spcBef>
              <a:spcAft>
                <a:spcPct val="0"/>
              </a:spcAft>
              <a:buClr>
                <a:schemeClr val="accent2"/>
              </a:buClr>
              <a:buSzPct val="100000"/>
              <a:buFont typeface="Courier New" panose="02070309020205020404" pitchFamily="49" charset="0"/>
              <a:buChar char="o"/>
              <a:defRPr sz="1600">
                <a:solidFill>
                  <a:schemeClr val="tx1"/>
                </a:solidFill>
                <a:latin typeface="Arial" panose="020B0604020202020204" pitchFamily="34" charset="0"/>
              </a:defRPr>
            </a:lvl8pPr>
            <a:lvl9pPr marL="3886200" indent="-228600" eaLnBrk="0" fontAlgn="base" hangingPunct="0">
              <a:spcBef>
                <a:spcPts val="250"/>
              </a:spcBef>
              <a:spcAft>
                <a:spcPct val="0"/>
              </a:spcAft>
              <a:buClr>
                <a:schemeClr val="accent2"/>
              </a:buClr>
              <a:buSzPct val="100000"/>
              <a:buFont typeface="Courier New" panose="02070309020205020404" pitchFamily="49" charset="0"/>
              <a:buChar char="o"/>
              <a:defRPr sz="1600">
                <a:solidFill>
                  <a:schemeClr val="tx1"/>
                </a:solidFill>
                <a:latin typeface="Arial" panose="020B0604020202020204" pitchFamily="34" charset="0"/>
              </a:defRPr>
            </a:lvl9pPr>
          </a:lstStyle>
          <a:p>
            <a:pPr defTabSz="914217">
              <a:spcBef>
                <a:spcPct val="50000"/>
              </a:spcBef>
              <a:buClr>
                <a:srgbClr val="F0AB00"/>
              </a:buClr>
            </a:pPr>
            <a:r>
              <a:rPr lang="en-US" altLang="de-DE" sz="2400" dirty="0">
                <a:latin typeface="+mj-lt"/>
                <a:ea typeface="+mj-ea"/>
                <a:cs typeface="+mj-cs"/>
              </a:rPr>
              <a:t>SAP Tax and Revenue Management Business Capabilities</a:t>
            </a:r>
            <a:endParaRPr lang="en-US" altLang="de-DE" sz="3099" b="0" dirty="0"/>
          </a:p>
        </p:txBody>
      </p:sp>
      <p:pic>
        <p:nvPicPr>
          <p:cNvPr id="84002" name="Picture 59" descr="SAP_grad_R_pref.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22450" y="6151726"/>
            <a:ext cx="912601" cy="4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3519" y="2864672"/>
            <a:ext cx="5752052" cy="72008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Taxpayer (Online) Services</a:t>
            </a:r>
            <a:br>
              <a:rPr lang="en-US" sz="1900" dirty="0">
                <a:solidFill>
                  <a:schemeClr val="tx1"/>
                </a:solidFill>
              </a:rPr>
            </a:br>
            <a:r>
              <a:rPr lang="en-US" sz="1200" dirty="0">
                <a:solidFill>
                  <a:schemeClr val="tx1"/>
                </a:solidFill>
                <a:latin typeface="Calibri Light" panose="020F0302020204030204" pitchFamily="34" charset="0"/>
                <a:cs typeface="Arial" panose="020B0604020202020204" pitchFamily="34" charset="0"/>
              </a:rPr>
              <a:t>(Online Account Management, filing obligations, account summaries, payments, enquiries, education, communication)</a:t>
            </a:r>
          </a:p>
        </p:txBody>
      </p:sp>
      <p:sp>
        <p:nvSpPr>
          <p:cNvPr id="20" name="Rounded Rectangle 19"/>
          <p:cNvSpPr/>
          <p:nvPr/>
        </p:nvSpPr>
        <p:spPr>
          <a:xfrm>
            <a:off x="3994971" y="1658301"/>
            <a:ext cx="7987619" cy="72008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Analytics / Business Intelligence</a:t>
            </a:r>
            <a:br>
              <a:rPr lang="en-US" sz="1900" dirty="0">
                <a:solidFill>
                  <a:schemeClr val="tx1"/>
                </a:solidFill>
              </a:rPr>
            </a:br>
            <a:r>
              <a:rPr lang="en-US" sz="1200" dirty="0">
                <a:solidFill>
                  <a:schemeClr val="tx1"/>
                </a:solidFill>
                <a:latin typeface="Calibri Light" panose="020F0302020204030204" pitchFamily="34" charset="0"/>
                <a:cs typeface="Arial" panose="020B0604020202020204" pitchFamily="34" charset="0"/>
              </a:rPr>
              <a:t>(Reporting, Predictive Analytics &amp; Modeling, Simulation &amp; Optimization)</a:t>
            </a:r>
          </a:p>
        </p:txBody>
      </p:sp>
      <p:grpSp>
        <p:nvGrpSpPr>
          <p:cNvPr id="3" name="Group 2"/>
          <p:cNvGrpSpPr/>
          <p:nvPr/>
        </p:nvGrpSpPr>
        <p:grpSpPr>
          <a:xfrm>
            <a:off x="273519" y="1650393"/>
            <a:ext cx="3629466" cy="728081"/>
            <a:chOff x="272171" y="1650775"/>
            <a:chExt cx="3630306" cy="728250"/>
          </a:xfrm>
        </p:grpSpPr>
        <p:sp>
          <p:nvSpPr>
            <p:cNvPr id="21" name="Rounded Rectangle 20"/>
            <p:cNvSpPr/>
            <p:nvPr/>
          </p:nvSpPr>
          <p:spPr>
            <a:xfrm>
              <a:off x="272171" y="1650775"/>
              <a:ext cx="1745755" cy="72024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eaLnBrk="1" hangingPunct="1">
                <a:defRPr/>
              </a:pPr>
              <a:r>
                <a:rPr lang="en-US" sz="1800" dirty="0">
                  <a:solidFill>
                    <a:schemeClr val="tx1"/>
                  </a:solidFill>
                  <a:latin typeface="Calibri" panose="020F0502020204030204" pitchFamily="34" charset="0"/>
                </a:rPr>
                <a:t>Strategy Development</a:t>
              </a:r>
            </a:p>
          </p:txBody>
        </p:sp>
        <p:sp>
          <p:nvSpPr>
            <p:cNvPr id="22" name="Rounded Rectangle 21"/>
            <p:cNvSpPr/>
            <p:nvPr/>
          </p:nvSpPr>
          <p:spPr>
            <a:xfrm>
              <a:off x="2156722" y="1658778"/>
              <a:ext cx="1745755" cy="72024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1">
              <a:schemeClr val="lt1"/>
            </a:fillRef>
            <a:effectRef idx="0">
              <a:schemeClr val="accent1"/>
            </a:effectRef>
            <a:fontRef idx="minor">
              <a:schemeClr val="lt1"/>
            </a:fontRef>
          </p:style>
          <p:txBody>
            <a:bodyPr lIns="121916" tIns="60958" rIns="121916" bIns="60958" anchor="ctr"/>
            <a:lstStyle/>
            <a:p>
              <a:pPr algn="ctr">
                <a:defRPr/>
              </a:pPr>
              <a:r>
                <a:rPr lang="en-US" sz="1800" dirty="0">
                  <a:solidFill>
                    <a:schemeClr val="tx1"/>
                  </a:solidFill>
                  <a:latin typeface="Calibri" panose="020F0502020204030204" pitchFamily="34" charset="0"/>
                </a:rPr>
                <a:t>Planning &amp; Budgeting</a:t>
              </a:r>
            </a:p>
          </p:txBody>
        </p:sp>
      </p:grpSp>
    </p:spTree>
    <p:extLst>
      <p:ext uri="{BB962C8B-B14F-4D97-AF65-F5344CB8AC3E}">
        <p14:creationId xmlns:p14="http://schemas.microsoft.com/office/powerpoint/2010/main" val="1032017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AP 2020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0_16x9_white.potx" id="{1E085704-51AD-4DA6-92AD-0EE905DEE092}" vid="{76636035-1AA7-4672-B130-A694A14AB848}"/>
    </a:ext>
  </a:extLst>
</a:theme>
</file>

<file path=ppt/theme/theme2.xml><?xml version="1.0" encoding="utf-8"?>
<a:theme xmlns:a="http://schemas.openxmlformats.org/drawingml/2006/main" name="SAP 2020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0_16x9_white.potx" id="{1E085704-51AD-4DA6-92AD-0EE905DEE092}" vid="{7D7E3612-A2B4-42D1-8752-F8A970E24E32}"/>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9E4498EC82CD46A194AF96005D3EEA" ma:contentTypeVersion="2" ma:contentTypeDescription="Create a new document." ma:contentTypeScope="" ma:versionID="0e14baf46617b62d3181880f93230367">
  <xsd:schema xmlns:xsd="http://www.w3.org/2001/XMLSchema" xmlns:xs="http://www.w3.org/2001/XMLSchema" xmlns:p="http://schemas.microsoft.com/office/2006/metadata/properties" xmlns:ns2="0a2d2d00-c5da-4491-a12d-f392e3b12440" targetNamespace="http://schemas.microsoft.com/office/2006/metadata/properties" ma:root="true" ma:fieldsID="b59077231d5fa25c8a417c0c20fc9988" ns2:_="">
    <xsd:import namespace="0a2d2d00-c5da-4491-a12d-f392e3b1244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d2d00-c5da-4491-a12d-f392e3b124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A61EA0-C632-450D-8732-FBE1B6CC6F0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a2d2d00-c5da-4491-a12d-f392e3b12440"/>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DA81D51-CB8B-4E00-A304-5985D65D0CEC}">
  <ds:schemaRefs>
    <ds:schemaRef ds:uri="http://schemas.microsoft.com/sharepoint/v3/contenttype/forms"/>
  </ds:schemaRefs>
</ds:datastoreItem>
</file>

<file path=customXml/itemProps3.xml><?xml version="1.0" encoding="utf-8"?>
<ds:datastoreItem xmlns:ds="http://schemas.openxmlformats.org/officeDocument/2006/customXml" ds:itemID="{FC100416-DE61-4A16-B312-811B90C8C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2d2d00-c5da-4491-a12d-f392e3b124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SAP_2020_16x9_White</Template>
  <TotalTime>551</TotalTime>
  <Words>2186</Words>
  <Application>Microsoft Office PowerPoint</Application>
  <PresentationFormat>Custom</PresentationFormat>
  <Paragraphs>405</Paragraphs>
  <Slides>29</Slides>
  <Notes>14</Notes>
  <HiddenSlides>3</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9" baseType="lpstr">
      <vt:lpstr>Microsoft JhengHei UI</vt:lpstr>
      <vt:lpstr>Arial</vt:lpstr>
      <vt:lpstr>Arial Black</vt:lpstr>
      <vt:lpstr>Arial Nova Cond Light</vt:lpstr>
      <vt:lpstr>BentonSans Bold</vt:lpstr>
      <vt:lpstr>BentonSans Book</vt:lpstr>
      <vt:lpstr>BentonSans Book Italic</vt:lpstr>
      <vt:lpstr>BentonSans Light</vt:lpstr>
      <vt:lpstr>Calibri</vt:lpstr>
      <vt:lpstr>Calibri Light</vt:lpstr>
      <vt:lpstr>Comic Sans MS</vt:lpstr>
      <vt:lpstr>Courier New</vt:lpstr>
      <vt:lpstr>Franklin Gothic Book</vt:lpstr>
      <vt:lpstr>Franklin Gothic Demi Cond</vt:lpstr>
      <vt:lpstr>Symbol</vt:lpstr>
      <vt:lpstr>Wingdings</vt:lpstr>
      <vt:lpstr>Wingdings</vt:lpstr>
      <vt:lpstr>SAP 2020 16x9 white</vt:lpstr>
      <vt:lpstr>SAP 2020 16x9 blue</vt:lpstr>
      <vt:lpstr>think-cell Folie</vt:lpstr>
      <vt:lpstr>PowerPoint Presentation</vt:lpstr>
      <vt:lpstr>PowerPoint Presentation</vt:lpstr>
      <vt:lpstr>Market Trends </vt:lpstr>
      <vt:lpstr>PowerPoint Presentation</vt:lpstr>
      <vt:lpstr>SAP Tax and Revenue Management Selected Customer Examples</vt:lpstr>
      <vt:lpstr>PowerPoint Presentation</vt:lpstr>
      <vt:lpstr>Revenue Management Platform – Beyond Tax</vt:lpstr>
      <vt:lpstr>Platform Flexibility - Business Rules </vt:lpstr>
      <vt:lpstr>PowerPoint Presentation</vt:lpstr>
      <vt:lpstr>SAP Tax and Revenue Management Manages All Tax Types </vt:lpstr>
      <vt:lpstr>Implementation Approaches</vt:lpstr>
      <vt:lpstr>Typical Tax and Revenue Management Implementation Phased Approach</vt:lpstr>
      <vt:lpstr>Implementation synergies </vt:lpstr>
      <vt:lpstr>Phased approach </vt:lpstr>
      <vt:lpstr>SAP TAX AND REVENUE MANAGEMENT</vt:lpstr>
      <vt:lpstr>HMRC UK – Biggest Tax Transformation using SAP TRM COTS solution</vt:lpstr>
      <vt:lpstr>Case Study</vt:lpstr>
      <vt:lpstr>Case Study</vt:lpstr>
      <vt:lpstr>Case Study</vt:lpstr>
      <vt:lpstr>FURS – Online Cash Registers</vt:lpstr>
      <vt:lpstr>Bahrain: live in 5 months</vt:lpstr>
      <vt:lpstr>PowerPoint Presentation</vt:lpstr>
      <vt:lpstr>PowerPoint Presentation</vt:lpstr>
      <vt:lpstr>Case Study</vt:lpstr>
      <vt:lpstr>Case Study</vt:lpstr>
      <vt:lpstr>PowerPoint Presentation</vt:lpstr>
      <vt:lpstr>PowerPoint Presentation</vt:lpstr>
      <vt:lpstr>Thank you.</vt:lpstr>
      <vt:lpstr>PowerPoint Presentation</vt:lpstr>
    </vt:vector>
  </TitlesOfParts>
  <Manager/>
  <Company>SAP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subject/>
  <dc:creator>SAP SE</dc:creator>
  <cp:keywords>2020/16:9/white</cp:keywords>
  <dc:description/>
  <cp:lastModifiedBy>Naomi Tietie</cp:lastModifiedBy>
  <cp:revision>9</cp:revision>
  <dcterms:created xsi:type="dcterms:W3CDTF">2020-03-30T08:37:10Z</dcterms:created>
  <dcterms:modified xsi:type="dcterms:W3CDTF">2021-04-20T14:07:48Z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y fmtid="{D5CDD505-2E9C-101B-9397-08002B2CF9AE}" pid="8" name="ContentTypeId">
    <vt:lpwstr>0x0101003D9E4498EC82CD46A194AF96005D3EEA</vt:lpwstr>
  </property>
</Properties>
</file>