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93" r:id="rId3"/>
    <p:sldId id="394" r:id="rId4"/>
    <p:sldId id="391" r:id="rId5"/>
    <p:sldId id="398" r:id="rId6"/>
    <p:sldId id="392" r:id="rId7"/>
    <p:sldId id="397" r:id="rId8"/>
    <p:sldId id="396" r:id="rId9"/>
    <p:sldId id="309" r:id="rId10"/>
    <p:sldId id="383" r:id="rId11"/>
    <p:sldId id="384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7901E"/>
    <a:srgbClr val="24BC3D"/>
    <a:srgbClr val="1426A8"/>
    <a:srgbClr val="A3310D"/>
    <a:srgbClr val="C31D4C"/>
    <a:srgbClr val="6699FF"/>
    <a:srgbClr val="F2B0EA"/>
    <a:srgbClr val="15447A"/>
    <a:srgbClr val="636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23" autoAdjust="0"/>
    <p:restoredTop sz="94622" autoAdjust="0"/>
  </p:normalViewPr>
  <p:slideViewPr>
    <p:cSldViewPr>
      <p:cViewPr varScale="1">
        <p:scale>
          <a:sx n="68" d="100"/>
          <a:sy n="68" d="100"/>
        </p:scale>
        <p:origin x="14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Number</a:t>
            </a:r>
            <a:r>
              <a:rPr lang="en-US" sz="1400" baseline="0" dirty="0"/>
              <a:t> Of Driver License (M) to Be Issued. 15 Years Projections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Y0</c:v>
                </c:pt>
                <c:pt idx="1">
                  <c:v>Y1</c:v>
                </c:pt>
                <c:pt idx="2">
                  <c:v>Y2</c:v>
                </c:pt>
                <c:pt idx="3">
                  <c:v>Y3</c:v>
                </c:pt>
                <c:pt idx="4">
                  <c:v>Y4</c:v>
                </c:pt>
                <c:pt idx="5">
                  <c:v>Y5</c:v>
                </c:pt>
                <c:pt idx="6">
                  <c:v>Y6</c:v>
                </c:pt>
                <c:pt idx="7">
                  <c:v>Y7</c:v>
                </c:pt>
                <c:pt idx="8">
                  <c:v>Y8</c:v>
                </c:pt>
                <c:pt idx="9">
                  <c:v>Y9</c:v>
                </c:pt>
                <c:pt idx="10">
                  <c:v>Y10</c:v>
                </c:pt>
                <c:pt idx="11">
                  <c:v>Y11</c:v>
                </c:pt>
                <c:pt idx="12">
                  <c:v>Y12</c:v>
                </c:pt>
                <c:pt idx="13">
                  <c:v>Y13</c:v>
                </c:pt>
                <c:pt idx="14">
                  <c:v>Y14</c:v>
                </c:pt>
                <c:pt idx="15">
                  <c:v>Y15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2.6</c:v>
                </c:pt>
                <c:pt idx="1">
                  <c:v>4.5</c:v>
                </c:pt>
                <c:pt idx="2">
                  <c:v>7.8</c:v>
                </c:pt>
                <c:pt idx="3">
                  <c:v>5.0999999999999996</c:v>
                </c:pt>
                <c:pt idx="4">
                  <c:v>8.1</c:v>
                </c:pt>
                <c:pt idx="5">
                  <c:v>5.4</c:v>
                </c:pt>
                <c:pt idx="6">
                  <c:v>8.4</c:v>
                </c:pt>
                <c:pt idx="7">
                  <c:v>6</c:v>
                </c:pt>
                <c:pt idx="8">
                  <c:v>8.6999999999999993</c:v>
                </c:pt>
                <c:pt idx="9">
                  <c:v>6.3</c:v>
                </c:pt>
                <c:pt idx="10">
                  <c:v>9</c:v>
                </c:pt>
                <c:pt idx="11">
                  <c:v>6.6</c:v>
                </c:pt>
                <c:pt idx="12">
                  <c:v>9.3000000000000007</c:v>
                </c:pt>
                <c:pt idx="13">
                  <c:v>7.1</c:v>
                </c:pt>
                <c:pt idx="14">
                  <c:v>9.5</c:v>
                </c:pt>
                <c:pt idx="15">
                  <c:v>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9-46EE-9F4A-636796549C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3734495"/>
        <c:axId val="432217423"/>
      </c:barChart>
      <c:catAx>
        <c:axId val="1063734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432217423"/>
        <c:crosses val="autoZero"/>
        <c:auto val="1"/>
        <c:lblAlgn val="ctr"/>
        <c:lblOffset val="100"/>
        <c:noMultiLvlLbl val="0"/>
      </c:catAx>
      <c:valAx>
        <c:axId val="432217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Total: </a:t>
                </a:r>
                <a:r>
                  <a:rPr lang="en-GB" b="1" i="1" u="sng" dirty="0"/>
                  <a:t>112M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063734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G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Number</a:t>
            </a:r>
            <a:r>
              <a:rPr lang="en-US" sz="1400" baseline="0" dirty="0"/>
              <a:t> Of  Vehicle License (M) to Be Issued. 15 Years Projections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NG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Sheet1!$A$2:$A$17</c:f>
              <c:strCache>
                <c:ptCount val="16"/>
                <c:pt idx="0">
                  <c:v>Y0</c:v>
                </c:pt>
                <c:pt idx="1">
                  <c:v>Y1</c:v>
                </c:pt>
                <c:pt idx="2">
                  <c:v>Y2</c:v>
                </c:pt>
                <c:pt idx="3">
                  <c:v>Y3</c:v>
                </c:pt>
                <c:pt idx="4">
                  <c:v>Y4</c:v>
                </c:pt>
                <c:pt idx="5">
                  <c:v>Y5</c:v>
                </c:pt>
                <c:pt idx="6">
                  <c:v>Y6</c:v>
                </c:pt>
                <c:pt idx="7">
                  <c:v>Y7</c:v>
                </c:pt>
                <c:pt idx="8">
                  <c:v>Y8</c:v>
                </c:pt>
                <c:pt idx="9">
                  <c:v>Y9</c:v>
                </c:pt>
                <c:pt idx="10">
                  <c:v>Y10</c:v>
                </c:pt>
                <c:pt idx="11">
                  <c:v>Y11</c:v>
                </c:pt>
                <c:pt idx="12">
                  <c:v>Y12</c:v>
                </c:pt>
                <c:pt idx="13">
                  <c:v>Y13</c:v>
                </c:pt>
                <c:pt idx="14">
                  <c:v>Y14</c:v>
                </c:pt>
                <c:pt idx="15">
                  <c:v>Y15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4.8</c:v>
                </c:pt>
                <c:pt idx="1">
                  <c:v>6</c:v>
                </c:pt>
                <c:pt idx="2">
                  <c:v>9.3000000000000007</c:v>
                </c:pt>
                <c:pt idx="3">
                  <c:v>11.4</c:v>
                </c:pt>
                <c:pt idx="4">
                  <c:v>14.1</c:v>
                </c:pt>
                <c:pt idx="5">
                  <c:v>16.2</c:v>
                </c:pt>
                <c:pt idx="6">
                  <c:v>18.600000000000001</c:v>
                </c:pt>
                <c:pt idx="7">
                  <c:v>19.5</c:v>
                </c:pt>
                <c:pt idx="8">
                  <c:v>20.7</c:v>
                </c:pt>
                <c:pt idx="9">
                  <c:v>21.6</c:v>
                </c:pt>
                <c:pt idx="10">
                  <c:v>22</c:v>
                </c:pt>
                <c:pt idx="11">
                  <c:v>22.7</c:v>
                </c:pt>
                <c:pt idx="12">
                  <c:v>23.1</c:v>
                </c:pt>
                <c:pt idx="13">
                  <c:v>23.6</c:v>
                </c:pt>
                <c:pt idx="14">
                  <c:v>24.1</c:v>
                </c:pt>
                <c:pt idx="15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67-4535-83FC-BBC01A66EF7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3734495"/>
        <c:axId val="432217423"/>
      </c:barChart>
      <c:catAx>
        <c:axId val="1063734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432217423"/>
        <c:crosses val="autoZero"/>
        <c:auto val="1"/>
        <c:lblAlgn val="ctr"/>
        <c:lblOffset val="100"/>
        <c:noMultiLvlLbl val="0"/>
      </c:catAx>
      <c:valAx>
        <c:axId val="432217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Total: </a:t>
                </a:r>
                <a:r>
                  <a:rPr lang="en-GB" b="1" i="1" u="sng" dirty="0"/>
                  <a:t>282M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G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0637344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NG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 Years Revenue Projection for Drivers License, Vehicle Registration and Fines (</a:t>
            </a:r>
            <a:r>
              <a:rPr lang="en-GB" baseline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NGNb</a:t>
            </a:r>
            <a:r>
              <a:rPr lang="en-GB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layout>
        <c:manualLayout>
          <c:xMode val="edge"/>
          <c:yMode val="edge"/>
          <c:x val="2.2831123482871599E-2"/>
          <c:y val="1.469744102507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2.8255961830882959E-2"/>
          <c:y val="0.18862256112433268"/>
          <c:w val="0.82905575730518155"/>
          <c:h val="0.78443213099779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Driver License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F378-4E19-9DBB-349ECFF61B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F378-4E19-9DBB-349ECFF61B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F378-4E19-9DBB-349ECFF61B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F378-4E19-9DBB-349ECFF61B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F378-4E19-9DBB-349ECFF61B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F378-4E19-9DBB-349ECFF61B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54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378-4E19-9DBB-349ECFF61B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378-4E19-9DBB-349ECFF61BE4}"/>
                </c:ext>
              </c:extLst>
            </c:dLbl>
            <c:dLbl>
              <c:idx val="8"/>
              <c:layout>
                <c:manualLayout>
                  <c:x val="4.0544664896748203E-3"/>
                  <c:y val="-2.449573504178550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378-4E19-9DBB-349ECFF61BE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378-4E19-9DBB-349ECFF61BE4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Sheet1!$B$1:$Q$2</c:f>
              <c:multiLvlStrCache>
                <c:ptCount val="16"/>
                <c:lvl>
                  <c:pt idx="0">
                    <c:v> 48.0 </c:v>
                  </c:pt>
                  <c:pt idx="1">
                    <c:v> 30.0 </c:v>
                  </c:pt>
                  <c:pt idx="2">
                    <c:v> 51.0 </c:v>
                  </c:pt>
                  <c:pt idx="3">
                    <c:v> 33.0 </c:v>
                  </c:pt>
                  <c:pt idx="4">
                    <c:v> 53.0 </c:v>
                  </c:pt>
                  <c:pt idx="5">
                    <c:v> 35.0 </c:v>
                  </c:pt>
                  <c:pt idx="6">
                    <c:v> 54.0 </c:v>
                  </c:pt>
                  <c:pt idx="7">
                    <c:v> 39.0 </c:v>
                  </c:pt>
                  <c:pt idx="8">
                    <c:v> 56.0 </c:v>
                  </c:pt>
                  <c:pt idx="9">
                    <c:v> 41.0 </c:v>
                  </c:pt>
                  <c:pt idx="10">
                    <c:v> 57.7 </c:v>
                  </c:pt>
                  <c:pt idx="11">
                    <c:v> 43.0 </c:v>
                  </c:pt>
                  <c:pt idx="12">
                    <c:v> 58.8 </c:v>
                  </c:pt>
                  <c:pt idx="13">
                    <c:v> 44.3 </c:v>
                  </c:pt>
                  <c:pt idx="14">
                    <c:v> 60.6 </c:v>
                  </c:pt>
                  <c:pt idx="15">
                    <c:v> 46.5 </c:v>
                  </c:pt>
                </c:lvl>
                <c:lvl>
                  <c:pt idx="0">
                    <c:v>Y0</c:v>
                  </c:pt>
                  <c:pt idx="1">
                    <c:v>Y1</c:v>
                  </c:pt>
                  <c:pt idx="2">
                    <c:v>Y2</c:v>
                  </c:pt>
                  <c:pt idx="3">
                    <c:v>Y3</c:v>
                  </c:pt>
                  <c:pt idx="4">
                    <c:v>Y4</c:v>
                  </c:pt>
                  <c:pt idx="5">
                    <c:v>Y5</c:v>
                  </c:pt>
                  <c:pt idx="6">
                    <c:v>Y6</c:v>
                  </c:pt>
                  <c:pt idx="7">
                    <c:v>Y7</c:v>
                  </c:pt>
                  <c:pt idx="8">
                    <c:v>Y8</c:v>
                  </c:pt>
                  <c:pt idx="9">
                    <c:v>Y9</c:v>
                  </c:pt>
                  <c:pt idx="10">
                    <c:v>Y10</c:v>
                  </c:pt>
                  <c:pt idx="11">
                    <c:v>Y11</c:v>
                  </c:pt>
                  <c:pt idx="12">
                    <c:v>Y12</c:v>
                  </c:pt>
                  <c:pt idx="13">
                    <c:v>Y13</c:v>
                  </c:pt>
                  <c:pt idx="14">
                    <c:v>Y14</c:v>
                  </c:pt>
                  <c:pt idx="15">
                    <c:v>Y15</c:v>
                  </c:pt>
                </c:lvl>
              </c:multiLvlStrCache>
            </c:multiLvlStrRef>
          </c:cat>
          <c:val>
            <c:numRef>
              <c:f>Sheet1!$B$2:$Q$2</c:f>
              <c:numCache>
                <c:formatCode>_(* #,##0.0_);_(* \(#,##0.0\);_(* "-"??_);_(@_)</c:formatCode>
                <c:ptCount val="16"/>
                <c:pt idx="0">
                  <c:v>48</c:v>
                </c:pt>
                <c:pt idx="1">
                  <c:v>30</c:v>
                </c:pt>
                <c:pt idx="2">
                  <c:v>51</c:v>
                </c:pt>
                <c:pt idx="3">
                  <c:v>33</c:v>
                </c:pt>
                <c:pt idx="4">
                  <c:v>53</c:v>
                </c:pt>
                <c:pt idx="5">
                  <c:v>35</c:v>
                </c:pt>
                <c:pt idx="6">
                  <c:v>54</c:v>
                </c:pt>
                <c:pt idx="7">
                  <c:v>39</c:v>
                </c:pt>
                <c:pt idx="8">
                  <c:v>56</c:v>
                </c:pt>
                <c:pt idx="9">
                  <c:v>41</c:v>
                </c:pt>
                <c:pt idx="10">
                  <c:v>57.7</c:v>
                </c:pt>
                <c:pt idx="11">
                  <c:v>43</c:v>
                </c:pt>
                <c:pt idx="12">
                  <c:v>58.8</c:v>
                </c:pt>
                <c:pt idx="13">
                  <c:v>44.3</c:v>
                </c:pt>
                <c:pt idx="14">
                  <c:v>60.6</c:v>
                </c:pt>
                <c:pt idx="15">
                  <c:v>46.5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0-4056-BBC2-4590312F229F}"/>
            </c:ext>
          </c:extLst>
        </c:ser>
        <c:ser>
          <c:idx val="1"/>
          <c:order val="1"/>
          <c:tx>
            <c:strRef>
              <c:f>Sheet1!$A$3:$A$5</c:f>
              <c:strCache>
                <c:ptCount val="1"/>
                <c:pt idx="0">
                  <c:v>Vehicle Registration Fines Sum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F378-4E19-9DBB-349ECFF61BE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F378-4E19-9DBB-349ECFF61B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F378-4E19-9DBB-349ECFF61B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F378-4E19-9DBB-349ECFF61B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F378-4E19-9DBB-349ECFF61B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378-4E19-9DBB-349ECFF61B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F378-4E19-9DBB-349ECFF61BE4}"/>
                </c:ext>
              </c:extLst>
            </c:dLbl>
            <c:dLbl>
              <c:idx val="7"/>
              <c:layout>
                <c:manualLayout>
                  <c:x val="2.1285949070792901E-2"/>
                  <c:y val="-7.3487205125356498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127</a:t>
                    </a:r>
                  </a:p>
                </c:rich>
              </c:tx>
              <c:numFmt formatCode="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174284594176641E-2"/>
                      <c:h val="3.741733171622905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7-F378-4E19-9DBB-349ECFF61BE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135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378-4E19-9DBB-349ECFF61BE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78-4E19-9DBB-349ECFF61BE4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Sheet1!$B$1:$Q$2</c:f>
              <c:multiLvlStrCache>
                <c:ptCount val="16"/>
                <c:lvl>
                  <c:pt idx="0">
                    <c:v> 48.0 </c:v>
                  </c:pt>
                  <c:pt idx="1">
                    <c:v> 30.0 </c:v>
                  </c:pt>
                  <c:pt idx="2">
                    <c:v> 51.0 </c:v>
                  </c:pt>
                  <c:pt idx="3">
                    <c:v> 33.0 </c:v>
                  </c:pt>
                  <c:pt idx="4">
                    <c:v> 53.0 </c:v>
                  </c:pt>
                  <c:pt idx="5">
                    <c:v> 35.0 </c:v>
                  </c:pt>
                  <c:pt idx="6">
                    <c:v> 54.0 </c:v>
                  </c:pt>
                  <c:pt idx="7">
                    <c:v> 39.0 </c:v>
                  </c:pt>
                  <c:pt idx="8">
                    <c:v> 56.0 </c:v>
                  </c:pt>
                  <c:pt idx="9">
                    <c:v> 41.0 </c:v>
                  </c:pt>
                  <c:pt idx="10">
                    <c:v> 57.7 </c:v>
                  </c:pt>
                  <c:pt idx="11">
                    <c:v> 43.0 </c:v>
                  </c:pt>
                  <c:pt idx="12">
                    <c:v> 58.8 </c:v>
                  </c:pt>
                  <c:pt idx="13">
                    <c:v> 44.3 </c:v>
                  </c:pt>
                  <c:pt idx="14">
                    <c:v> 60.6 </c:v>
                  </c:pt>
                  <c:pt idx="15">
                    <c:v> 46.5 </c:v>
                  </c:pt>
                </c:lvl>
                <c:lvl>
                  <c:pt idx="0">
                    <c:v>Y0</c:v>
                  </c:pt>
                  <c:pt idx="1">
                    <c:v>Y1</c:v>
                  </c:pt>
                  <c:pt idx="2">
                    <c:v>Y2</c:v>
                  </c:pt>
                  <c:pt idx="3">
                    <c:v>Y3</c:v>
                  </c:pt>
                  <c:pt idx="4">
                    <c:v>Y4</c:v>
                  </c:pt>
                  <c:pt idx="5">
                    <c:v>Y5</c:v>
                  </c:pt>
                  <c:pt idx="6">
                    <c:v>Y6</c:v>
                  </c:pt>
                  <c:pt idx="7">
                    <c:v>Y7</c:v>
                  </c:pt>
                  <c:pt idx="8">
                    <c:v>Y8</c:v>
                  </c:pt>
                  <c:pt idx="9">
                    <c:v>Y9</c:v>
                  </c:pt>
                  <c:pt idx="10">
                    <c:v>Y10</c:v>
                  </c:pt>
                  <c:pt idx="11">
                    <c:v>Y11</c:v>
                  </c:pt>
                  <c:pt idx="12">
                    <c:v>Y12</c:v>
                  </c:pt>
                  <c:pt idx="13">
                    <c:v>Y13</c:v>
                  </c:pt>
                  <c:pt idx="14">
                    <c:v>Y14</c:v>
                  </c:pt>
                  <c:pt idx="15">
                    <c:v>Y15</c:v>
                  </c:pt>
                </c:lvl>
              </c:multiLvlStrCache>
            </c:multiLvlStrRef>
          </c:cat>
          <c:val>
            <c:numRef>
              <c:f>Sheet1!$B$3:$Q$3</c:f>
              <c:numCache>
                <c:formatCode>_(* #,##0.0_);_(* \(#,##0.0\);_(* "-"??_);_(@_)</c:formatCode>
                <c:ptCount val="16"/>
                <c:pt idx="0">
                  <c:v>31</c:v>
                </c:pt>
                <c:pt idx="1">
                  <c:v>39</c:v>
                </c:pt>
                <c:pt idx="2">
                  <c:v>60</c:v>
                </c:pt>
                <c:pt idx="3">
                  <c:v>74</c:v>
                </c:pt>
                <c:pt idx="4">
                  <c:v>91</c:v>
                </c:pt>
                <c:pt idx="5">
                  <c:v>105</c:v>
                </c:pt>
                <c:pt idx="6">
                  <c:v>120</c:v>
                </c:pt>
                <c:pt idx="7">
                  <c:v>127</c:v>
                </c:pt>
                <c:pt idx="8">
                  <c:v>135</c:v>
                </c:pt>
                <c:pt idx="9">
                  <c:v>140</c:v>
                </c:pt>
                <c:pt idx="10">
                  <c:v>142.80000000000001</c:v>
                </c:pt>
                <c:pt idx="11">
                  <c:v>145.6</c:v>
                </c:pt>
                <c:pt idx="12">
                  <c:v>148.5</c:v>
                </c:pt>
                <c:pt idx="13">
                  <c:v>151.5</c:v>
                </c:pt>
                <c:pt idx="14">
                  <c:v>154.5</c:v>
                </c:pt>
                <c:pt idx="15">
                  <c:v>157.6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0-4056-BBC2-4590312F22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-2121246904"/>
        <c:axId val="-2121243752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Fines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Sheet1!$B$1:$Q$2</c:f>
              <c:multiLvlStrCache>
                <c:ptCount val="16"/>
                <c:lvl>
                  <c:pt idx="0">
                    <c:v> 48.0 </c:v>
                  </c:pt>
                  <c:pt idx="1">
                    <c:v> 30.0 </c:v>
                  </c:pt>
                  <c:pt idx="2">
                    <c:v> 51.0 </c:v>
                  </c:pt>
                  <c:pt idx="3">
                    <c:v> 33.0 </c:v>
                  </c:pt>
                  <c:pt idx="4">
                    <c:v> 53.0 </c:v>
                  </c:pt>
                  <c:pt idx="5">
                    <c:v> 35.0 </c:v>
                  </c:pt>
                  <c:pt idx="6">
                    <c:v> 54.0 </c:v>
                  </c:pt>
                  <c:pt idx="7">
                    <c:v> 39.0 </c:v>
                  </c:pt>
                  <c:pt idx="8">
                    <c:v> 56.0 </c:v>
                  </c:pt>
                  <c:pt idx="9">
                    <c:v> 41.0 </c:v>
                  </c:pt>
                  <c:pt idx="10">
                    <c:v> 57.7 </c:v>
                  </c:pt>
                  <c:pt idx="11">
                    <c:v> 43.0 </c:v>
                  </c:pt>
                  <c:pt idx="12">
                    <c:v> 58.8 </c:v>
                  </c:pt>
                  <c:pt idx="13">
                    <c:v> 44.3 </c:v>
                  </c:pt>
                  <c:pt idx="14">
                    <c:v> 60.6 </c:v>
                  </c:pt>
                  <c:pt idx="15">
                    <c:v> 46.5 </c:v>
                  </c:pt>
                </c:lvl>
                <c:lvl>
                  <c:pt idx="0">
                    <c:v>Y0</c:v>
                  </c:pt>
                  <c:pt idx="1">
                    <c:v>Y1</c:v>
                  </c:pt>
                  <c:pt idx="2">
                    <c:v>Y2</c:v>
                  </c:pt>
                  <c:pt idx="3">
                    <c:v>Y3</c:v>
                  </c:pt>
                  <c:pt idx="4">
                    <c:v>Y4</c:v>
                  </c:pt>
                  <c:pt idx="5">
                    <c:v>Y5</c:v>
                  </c:pt>
                  <c:pt idx="6">
                    <c:v>Y6</c:v>
                  </c:pt>
                  <c:pt idx="7">
                    <c:v>Y7</c:v>
                  </c:pt>
                  <c:pt idx="8">
                    <c:v>Y8</c:v>
                  </c:pt>
                  <c:pt idx="9">
                    <c:v>Y9</c:v>
                  </c:pt>
                  <c:pt idx="10">
                    <c:v>Y10</c:v>
                  </c:pt>
                  <c:pt idx="11">
                    <c:v>Y11</c:v>
                  </c:pt>
                  <c:pt idx="12">
                    <c:v>Y12</c:v>
                  </c:pt>
                  <c:pt idx="13">
                    <c:v>Y13</c:v>
                  </c:pt>
                  <c:pt idx="14">
                    <c:v>Y14</c:v>
                  </c:pt>
                  <c:pt idx="15">
                    <c:v>Y15</c:v>
                  </c:pt>
                </c:lvl>
              </c:multiLvlStrCache>
            </c:multiLvlStrRef>
          </c:cat>
          <c:val>
            <c:numRef>
              <c:f>Sheet1!$B$4:$Q$4</c:f>
              <c:numCache>
                <c:formatCode>General</c:formatCode>
                <c:ptCount val="16"/>
                <c:pt idx="0">
                  <c:v>45</c:v>
                </c:pt>
                <c:pt idx="1">
                  <c:v>48</c:v>
                </c:pt>
                <c:pt idx="2">
                  <c:v>49</c:v>
                </c:pt>
                <c:pt idx="3">
                  <c:v>51</c:v>
                </c:pt>
                <c:pt idx="4" formatCode="0.0">
                  <c:v>54</c:v>
                </c:pt>
                <c:pt idx="5">
                  <c:v>57</c:v>
                </c:pt>
                <c:pt idx="6">
                  <c:v>60</c:v>
                </c:pt>
                <c:pt idx="7">
                  <c:v>60</c:v>
                </c:pt>
                <c:pt idx="8">
                  <c:v>63</c:v>
                </c:pt>
                <c:pt idx="9" formatCode="0.0">
                  <c:v>66</c:v>
                </c:pt>
                <c:pt idx="10">
                  <c:v>67.3</c:v>
                </c:pt>
                <c:pt idx="11">
                  <c:v>68.599999999999994</c:v>
                </c:pt>
                <c:pt idx="12">
                  <c:v>69.900000000000006</c:v>
                </c:pt>
                <c:pt idx="13">
                  <c:v>72</c:v>
                </c:pt>
                <c:pt idx="14">
                  <c:v>73.5</c:v>
                </c:pt>
                <c:pt idx="15">
                  <c:v>74.900000000000006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ECB-4A41-B8FA-C1544A6FC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246904"/>
        <c:axId val="-2121243752"/>
      </c:lineChart>
      <c:catAx>
        <c:axId val="-2121246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NG"/>
          </a:p>
        </c:txPr>
        <c:crossAx val="-2121243752"/>
        <c:crosses val="autoZero"/>
        <c:auto val="1"/>
        <c:lblAlgn val="ctr"/>
        <c:lblOffset val="100"/>
        <c:noMultiLvlLbl val="0"/>
      </c:catAx>
      <c:valAx>
        <c:axId val="-2121243752"/>
        <c:scaling>
          <c:orientation val="minMax"/>
          <c:max val="135"/>
        </c:scaling>
        <c:delete val="1"/>
        <c:axPos val="l"/>
        <c:numFmt formatCode="_(* #,##0.0_);_(* \(#,##0.0\);_(* &quot;-&quot;??_);_(@_)" sourceLinked="1"/>
        <c:majorTickMark val="out"/>
        <c:minorTickMark val="none"/>
        <c:tickLblPos val="none"/>
        <c:crossAx val="-2121246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5575174315331802E-2"/>
          <c:y val="0.11104073367961194"/>
          <c:w val="0.71484311620138397"/>
          <c:h val="4.385718677252266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NG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0.06306</cdr:x>
      <cdr:y>0.09485</cdr:y>
    </cdr:from>
    <cdr:to>
      <cdr:x>0.22523</cdr:x>
      <cdr:y>0.22132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449C6D2-0402-4E05-AAB3-1D43DAFD0832}"/>
            </a:ext>
          </a:extLst>
        </cdr:cNvPr>
        <cdr:cNvSpPr txBox="1"/>
      </cdr:nvSpPr>
      <cdr:spPr>
        <a:xfrm xmlns:a="http://schemas.openxmlformats.org/drawingml/2006/main">
          <a:off x="533400" y="228600"/>
          <a:ext cx="1371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u="sng" dirty="0">
              <a:solidFill>
                <a:srgbClr val="FF0000"/>
              </a:solidFill>
            </a:rPr>
            <a:t>NGN 750 Bn</a:t>
          </a:r>
          <a:endParaRPr lang="en-GB" sz="1400" b="1" u="sng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0.1895</cdr:x>
      <cdr:y>0</cdr:y>
    </cdr:from>
    <cdr:to>
      <cdr:x>0.19775</cdr:x>
      <cdr:y>0.07075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28471" y="-519865"/>
          <a:ext cx="57836" cy="3046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</cdr:sp>
  </cdr:relSizeAnchor>
  <cdr:relSizeAnchor xmlns:cdr="http://schemas.openxmlformats.org/drawingml/2006/chartDrawing">
    <cdr:from>
      <cdr:x>0.35707</cdr:x>
      <cdr:y>0.483</cdr:y>
    </cdr:from>
    <cdr:to>
      <cdr:x>0.42831</cdr:x>
      <cdr:y>0.52709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2387652" y="2677333"/>
          <a:ext cx="476373" cy="2443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>
              <a:solidFill>
                <a:schemeClr val="tx1"/>
              </a:solidFill>
            </a:rPr>
            <a:t>140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54474-0B08-4367-8CF8-ACF71CD68022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4A79B-03DF-4793-AB73-78EC4B83E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7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4A79B-03DF-4793-AB73-78EC4B83E4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9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24A79B-03DF-4793-AB73-78EC4B83E4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3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E60F36-3E74-4F0E-92C7-8FFA30D18378}" type="slidenum">
              <a:rPr lang="en-US"/>
              <a:pPr/>
              <a:t>11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Build better</a:t>
            </a:r>
            <a:r>
              <a:rPr lang="en-US" baseline="0" dirty="0"/>
              <a:t> slides – and do it faster with the Quick Presentation Toolkit add-in for PowerPoint (www.QPT.Accenture.com)</a:t>
            </a:r>
            <a:endParaRPr lang="en-US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562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066800" y="3792855"/>
            <a:ext cx="7162800" cy="990600"/>
          </a:xfrm>
        </p:spPr>
        <p:txBody>
          <a:bodyPr anchor="t" anchorCtr="0">
            <a:noAutofit/>
          </a:bodyPr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DIT Solutions and Services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 baseline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Company Profile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831080" y="6355080"/>
            <a:ext cx="3474720" cy="365760"/>
          </a:xfrm>
        </p:spPr>
        <p:txBody>
          <a:bodyPr/>
          <a:lstStyle>
            <a:lvl1pPr>
              <a:defRPr sz="9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Copyright © 2014 DIMENSIONS. All Rights Reserved.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rgbClr val="15447A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rgbClr val="F7901E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rgbClr val="15447A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rgbClr val="F7901E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1605" y="2183755"/>
            <a:ext cx="2998470" cy="1050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D5F10D-D553-4322-BD59-53825F3D5B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376858"/>
            <a:ext cx="2857500" cy="1600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715000" y="6356350"/>
            <a:ext cx="29718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Copyright © 2014 DIMENSIONS. All Rights Reserved.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39840"/>
            <a:ext cx="2971800" cy="365760"/>
          </a:xfrm>
        </p:spPr>
        <p:txBody>
          <a:bodyPr/>
          <a:lstStyle/>
          <a:p>
            <a:r>
              <a:rPr lang="en-US" dirty="0"/>
              <a:t>Copyright © 2014 DIMENSIONS.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5715000" y="6356350"/>
            <a:ext cx="29718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Copyright © 2014 DIMENSIONS. All Rights Reserved.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715000" y="6356350"/>
            <a:ext cx="29718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Copyright © 2014 DIMENSIONS. All Rights Reserved.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2014 DIMENSIONS.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3"/>
          </p:nvPr>
        </p:nvSpPr>
        <p:spPr bwMode="auto">
          <a:xfrm>
            <a:off x="468313" y="1162051"/>
            <a:ext cx="8207375" cy="4168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3600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de-DE" sz="2000" b="1" dirty="0" smtClean="0">
                <a:solidFill>
                  <a:schemeClr val="accent2"/>
                </a:solidFill>
              </a:defRPr>
            </a:lvl1pPr>
          </a:lstStyle>
          <a:p>
            <a:pPr marL="0" lvl="0" indent="0" eaLnBrk="1" hangingPunct="1"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68313" y="1628775"/>
            <a:ext cx="8207375" cy="4752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72000" rIns="0" bIns="0" numCol="1" rtlCol="0" anchor="t" anchorCtr="0" compatLnSpc="1">
            <a:prstTxWarp prst="textNoShape">
              <a:avLst/>
            </a:prstTxWarp>
            <a:normAutofit/>
          </a:bodyPr>
          <a:lstStyle>
            <a:lvl1pPr marL="266700" indent="-266700">
              <a:defRPr lang="de-DE" sz="2000" dirty="0" smtClean="0"/>
            </a:lvl1pPr>
            <a:lvl2pPr marL="271712" indent="0">
              <a:buNone/>
              <a:defRPr lang="de-DE" sz="1800" dirty="0" smtClean="0"/>
            </a:lvl2pPr>
            <a:lvl3pPr marL="719138" indent="-179388">
              <a:defRPr lang="de-DE" sz="1600" dirty="0" smtClean="0"/>
            </a:lvl3pPr>
            <a:lvl4pPr marL="895350" indent="-176213">
              <a:defRPr lang="de-DE" sz="1400" dirty="0" smtClean="0"/>
            </a:lvl4pPr>
            <a:lvl5pPr marL="1079500" indent="-179388">
              <a:defRPr lang="en-AU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56350"/>
            <a:ext cx="2971800" cy="365760"/>
          </a:xfrm>
        </p:spPr>
        <p:txBody>
          <a:bodyPr/>
          <a:lstStyle/>
          <a:p>
            <a:r>
              <a:rPr lang="en-US" dirty="0">
                <a:solidFill>
                  <a:srgbClr val="464653"/>
                </a:solidFill>
              </a:rPr>
              <a:t>Copyright © 2014 DIMENSIONS.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‹#›</a:t>
            </a:fld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5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715000" y="6356350"/>
            <a:ext cx="29718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Copyright © 2014 DIMENSIONS. All Rights Reserved.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165" y="6350000"/>
            <a:ext cx="1575435" cy="4492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E88908-1EE1-4E1F-ABA2-FFF65CE6A00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82" y="-152400"/>
            <a:ext cx="2443618" cy="1368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0" r:id="rId6"/>
    <p:sldLayoutId id="2147483671" r:id="rId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038600"/>
            <a:ext cx="7162800" cy="990600"/>
          </a:xfrm>
        </p:spPr>
        <p:txBody>
          <a:bodyPr/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TRAFFIC MANAGEMENT SYSTEM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BOOSTING IGR VIA HARMONIZED TRAFFIC MANAGEMENT SYSTEM</a:t>
            </a:r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4831080" y="6355080"/>
            <a:ext cx="3474720" cy="365760"/>
          </a:xfrm>
        </p:spPr>
        <p:txBody>
          <a:bodyPr/>
          <a:lstStyle>
            <a:lvl1pPr>
              <a:defRPr sz="9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/>
              <a:t>Copyright © 2020 DIMENSIONS.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4125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990600"/>
          </a:xfrm>
        </p:spPr>
        <p:txBody>
          <a:bodyPr>
            <a:noAutofit/>
          </a:bodyPr>
          <a:lstStyle/>
          <a:p>
            <a:br>
              <a:rPr lang="en-US" sz="2400" dirty="0"/>
            </a:br>
            <a:r>
              <a:rPr lang="en-US" sz="2400" dirty="0"/>
              <a:t>Driver License and Vehicle Registration 15 Years </a:t>
            </a:r>
            <a:br>
              <a:rPr lang="en-US" sz="2400" dirty="0"/>
            </a:br>
            <a:r>
              <a:rPr lang="en-US" sz="2400" dirty="0"/>
              <a:t>Projection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lang="en-US" smtClean="0">
                <a:solidFill>
                  <a:srgbClr val="464653"/>
                </a:solidFill>
              </a:rPr>
              <a:pPr/>
              <a:t>10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990600"/>
            <a:ext cx="8382000" cy="2510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107BF2F-D8CE-40AC-9EB6-9EDDDD14B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037094"/>
              </p:ext>
            </p:extLst>
          </p:nvPr>
        </p:nvGraphicFramePr>
        <p:xfrm>
          <a:off x="304800" y="939747"/>
          <a:ext cx="8458200" cy="241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C36AFD0-5983-4C05-9B70-43980C513B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6508795"/>
              </p:ext>
            </p:extLst>
          </p:nvPr>
        </p:nvGraphicFramePr>
        <p:xfrm>
          <a:off x="381000" y="3838324"/>
          <a:ext cx="8305800" cy="2410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3377715C-5912-44FF-BCE9-5423B9E7E826}"/>
              </a:ext>
            </a:extLst>
          </p:cNvPr>
          <p:cNvSpPr/>
          <p:nvPr/>
        </p:nvSpPr>
        <p:spPr>
          <a:xfrm>
            <a:off x="381000" y="3773096"/>
            <a:ext cx="8382000" cy="25104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0F8FD-0ABD-4E5C-B73D-E35BE6490556}"/>
              </a:ext>
            </a:extLst>
          </p:cNvPr>
          <p:cNvSpPr txBox="1"/>
          <p:nvPr/>
        </p:nvSpPr>
        <p:spPr>
          <a:xfrm>
            <a:off x="1066800" y="40356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FF0000"/>
                </a:solidFill>
              </a:rPr>
              <a:t>NGN 1,822 Bn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292E2273-28CA-452B-8CD2-FEA6D057689F}"/>
              </a:ext>
            </a:extLst>
          </p:cNvPr>
          <p:cNvSpPr txBox="1">
            <a:spLocks/>
          </p:cNvSpPr>
          <p:nvPr/>
        </p:nvSpPr>
        <p:spPr>
          <a:xfrm>
            <a:off x="6202680" y="6477000"/>
            <a:ext cx="347472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2020 DIMENSIONS.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8851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-152400"/>
            <a:ext cx="8229600" cy="990600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en-US" sz="2300" dirty="0"/>
              <a:t>15 Years Revenue Projection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96000" y="1544806"/>
            <a:ext cx="0" cy="46085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295260" y="1544806"/>
            <a:ext cx="2620140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Assumptions</a:t>
            </a:r>
          </a:p>
          <a:p>
            <a:endParaRPr lang="en-GB" sz="16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Fines cover; Negligence, bad roads, poor vehicles, reckless driving, alcoholism and brutal attacks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 price for drivers license issuance is </a:t>
            </a:r>
            <a:r>
              <a:rPr lang="en-GB" sz="1200" strike="dbl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6,500 and </a:t>
            </a:r>
            <a:r>
              <a:rPr lang="en-GB" sz="1200" strike="dblStrike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6,000 for vehicle registration</a:t>
            </a:r>
          </a:p>
          <a:p>
            <a:pPr marL="342900" indent="-342900">
              <a:buFont typeface="+mj-lt"/>
              <a:buAutoNum type="arabicPeriod"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Revenues: NGN 3.55 Tn</a:t>
            </a:r>
          </a:p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DL: NGN 750 Bn</a:t>
            </a:r>
          </a:p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VL: NGN 1,822 Bn</a:t>
            </a:r>
          </a:p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 Services: NGN 797 Bn   </a:t>
            </a:r>
          </a:p>
          <a:p>
            <a:pPr marL="342900" indent="-342900">
              <a:buFont typeface="+mj-lt"/>
              <a:buAutoNum type="arabicPeriod"/>
            </a:pP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03341"/>
              </p:ext>
            </p:extLst>
          </p:nvPr>
        </p:nvGraphicFramePr>
        <p:xfrm>
          <a:off x="228600" y="867310"/>
          <a:ext cx="6705600" cy="554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EF1E898F-30B3-4E9D-9B15-95523462230B}"/>
              </a:ext>
            </a:extLst>
          </p:cNvPr>
          <p:cNvSpPr txBox="1">
            <a:spLocks/>
          </p:cNvSpPr>
          <p:nvPr/>
        </p:nvSpPr>
        <p:spPr>
          <a:xfrm>
            <a:off x="6202680" y="6477000"/>
            <a:ext cx="347472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2020 DIMENSIONS.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0239286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12</a:t>
            </a:fld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229600" cy="4937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16">
            <a:extLst>
              <a:ext uri="{FF2B5EF4-FFF2-40B4-BE49-F238E27FC236}">
                <a16:creationId xmlns:a16="http://schemas.microsoft.com/office/drawing/2014/main" id="{D78E5E7F-7E34-46DB-809A-6C6DE3705E9D}"/>
              </a:ext>
            </a:extLst>
          </p:cNvPr>
          <p:cNvSpPr txBox="1">
            <a:spLocks/>
          </p:cNvSpPr>
          <p:nvPr/>
        </p:nvSpPr>
        <p:spPr>
          <a:xfrm>
            <a:off x="6202680" y="6477000"/>
            <a:ext cx="347472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2020 DIMENSIONS.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01415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998910"/>
            <a:ext cx="8468833" cy="5706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 Presentation Was Made to NGF on February 2018</a:t>
            </a:r>
          </a:p>
          <a:p>
            <a:pPr marL="6629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Letter of Award on April 2019</a:t>
            </a:r>
          </a:p>
          <a:p>
            <a:pPr marL="6629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 of Technical Committee at NGF</a:t>
            </a:r>
          </a:p>
          <a:p>
            <a:pPr marL="6629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Presentation for NGF on May 2019</a:t>
            </a:r>
          </a:p>
          <a:p>
            <a:pPr marL="6629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Finalization of MOU on October 2019</a:t>
            </a:r>
          </a:p>
          <a:p>
            <a:pPr marL="6629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Pending the Signature of the MOU </a:t>
            </a:r>
          </a:p>
          <a:p>
            <a:pPr marL="6629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MOU is Signed: Project Inauguration and Roll Out Plan 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Term Public Private Partnership Contract.  Nigerian Government Investment </a:t>
            </a:r>
            <a:r>
              <a:rPr lang="en-US" sz="14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$0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The Proposed TMS is Inline with National Road Safety Strategic Plans (Safer Roads, Traffic Enforcement, Centralized System and Database)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Based on the Latest Technologies and Worldwide Best Practices. The Most Important, TMS will be 100% Championed by States and Federal Traffic Agencies</a:t>
            </a:r>
          </a:p>
          <a:p>
            <a:pPr marL="6629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All Systems, Databases will be Installed Centrally at Relevant Agency, (DR Site at DIT GHQ)</a:t>
            </a:r>
          </a:p>
          <a:p>
            <a:pPr marL="6629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Empower State and Federal Traffic agencies to Perform All Support Activities</a:t>
            </a:r>
          </a:p>
          <a:p>
            <a:pPr marL="6629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Empower State and Federal Traffic agencies to Train and Certify TMS Agents </a:t>
            </a:r>
          </a:p>
          <a:p>
            <a:pPr marL="6629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Empower State and Federal Traffic Agencies to Perform Law Enforcement Activities (4G Handheld Devices and Tablets) 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Use the Existing Platform of Service Providers, We are in Talks with These Service Providers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If Required, Dimensions will Introduce More Service Centers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PREAMBLE </a:t>
            </a:r>
            <a:br>
              <a:rPr lang="en-US" dirty="0"/>
            </a:br>
            <a:endParaRPr lang="en-US" dirty="0"/>
          </a:p>
        </p:txBody>
      </p:sp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5FDE669B-3DB6-40E8-9951-1AED4DD999DD}"/>
              </a:ext>
            </a:extLst>
          </p:cNvPr>
          <p:cNvSpPr txBox="1">
            <a:spLocks/>
          </p:cNvSpPr>
          <p:nvPr/>
        </p:nvSpPr>
        <p:spPr>
          <a:xfrm>
            <a:off x="6202680" y="6477000"/>
            <a:ext cx="347472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2020 DIMENSIONS.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0330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0367" y="1497146"/>
            <a:ext cx="8468833" cy="5234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Term Public Private Partnership Contract.  Nigerian Government Investment </a:t>
            </a:r>
            <a:r>
              <a:rPr lang="en-US" sz="1400" b="1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$0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DIMENSIONS Total Investment is more than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$500M 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Contract Will Generate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NGN 3.553 Tn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over the 15 Years, and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NGN 560 Bn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for Current NGF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Dimensions will install and provide all the required systems and equipment, allowing motorists to finish their services immediately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Partial fixed fee for DIMENSIONS per each Service.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NO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any burden on motorists as there will be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NO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new fees structure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One Record- One Driver Approach: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latest practice in the Traffic Industry where Motorists must have a clear record to be able to process any Traffic service which will drastically increases the Government revenues and solves the problem of leakages and loss of revenues through harmonization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Job Creation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Immediate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Collection of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Government Fees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through  Certified Banks and e-Payment System.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Increase the revenues generation from Customs Duties and indirectly from vehicle registrations by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Eliminating Vehicles Smuggling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The resulting benefits will be improved Human Capital Development, Security, transparency, greater convenience, and exponential revenue growth, all at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Zero Cost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sz="14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TRAFFIC MANAGEMENT SYSTEM </a:t>
            </a:r>
            <a:br>
              <a:rPr lang="en-US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990600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Financial and Contractual Benefits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dirty="0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AD1D9CA2-4CBD-43FB-89A5-7E94113AFF91}"/>
              </a:ext>
            </a:extLst>
          </p:cNvPr>
          <p:cNvSpPr txBox="1">
            <a:spLocks/>
          </p:cNvSpPr>
          <p:nvPr/>
        </p:nvSpPr>
        <p:spPr>
          <a:xfrm>
            <a:off x="6202680" y="6477000"/>
            <a:ext cx="347472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2020 DIMENSIONS.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8568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4</a:t>
            </a:fld>
            <a:endParaRPr kumimoji="0"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284" y="1672784"/>
            <a:ext cx="8676167" cy="3965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Central Nation-wide Traffic Database (Drivers Bio and Non-Bio Data, Vehicles, fines, and others)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Improved Security: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Vehicle Profiling, Fraud Prevention through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ONE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Vehicle ID Number (VIN)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Exponential Increase in DL and VL Production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Trace and Track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Capabilities of Vehicles to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Increase Security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Prevent Crime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Around Nigeria 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100% Secure Driver License, Vehicle License, and Customs Duties Certificate by applying the latest security features to prevent fraud.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State-of-the-art Solution that manages the full cycle of all traffic services and procedures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Highly compliant with Local, Federal Vehicle Regulations, as we as international standards (PKI, SSL, MRTD, ISO)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Integration with Existing Systems (PLIS, VIS, NCS SW, and Others) 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IMMEDIATE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Sharing of Data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between the Other stakeholders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(States, Police, FRSC, </a:t>
            </a:r>
            <a:r>
              <a:rPr lang="en-US" sz="1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etc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for More Security and Information Efficiency 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Allows Government to Determine the Overall Resources required to Formulate and Implement Road Transportation Policies, Projects, and Programs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Help Analyze and Identify Areas for Urban Regeneration and Actions to be Taken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TRAFFIC MANAGEMENT SYSTEM </a:t>
            </a:r>
            <a:br>
              <a:rPr lang="en-US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1154668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Technical and Security Benefits: (1/2)</a:t>
            </a:r>
            <a:endParaRPr lang="en-US" b="1" dirty="0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8F69E1F5-13EC-4CE8-A557-864828049306}"/>
              </a:ext>
            </a:extLst>
          </p:cNvPr>
          <p:cNvSpPr txBox="1">
            <a:spLocks/>
          </p:cNvSpPr>
          <p:nvPr/>
        </p:nvSpPr>
        <p:spPr>
          <a:xfrm>
            <a:off x="6202680" y="6477000"/>
            <a:ext cx="347472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2020 DIMENSIONS.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59274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284" y="1672784"/>
            <a:ext cx="8676167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Prompt and Accurate Accident Reporting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Increase Public Safety- Safer Vehicles, and Safer Roads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Effective Violation Processing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Facilitates Better Traffic Management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Helps in Determining the Most Appropriate Transportation System Suitable for Different Parts of the Country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Assists the Governments to effective Plan and Implement of Disaster Management Strategies.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Expandable System Allowing to Add new modules and services Whenever Required 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Higher Monitoring, Law Enforcement, More Security, Tracking Capabilities, and Lower Violation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Guaranteed </a:t>
            </a:r>
            <a:r>
              <a:rPr lang="en-US" sz="1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Higher Revenues Generation</a:t>
            </a:r>
            <a:r>
              <a:rPr lang="en-US" sz="1400" dirty="0">
                <a:latin typeface="Tahoma" pitchFamily="34" charset="0"/>
                <a:ea typeface="Tahoma" pitchFamily="34" charset="0"/>
                <a:cs typeface="Tahoma" pitchFamily="34" charset="0"/>
              </a:rPr>
              <a:t> for States and Federal Government of Nigeria</a:t>
            </a:r>
            <a:endParaRPr lang="en-US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TRAFFIC MANAGEMENT SYSTEM </a:t>
            </a:r>
            <a:br>
              <a:rPr lang="en-US" dirty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1154668"/>
            <a:ext cx="708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Technical and Security Benefits: (2/2)</a:t>
            </a:r>
            <a:endParaRPr lang="en-US" b="1" dirty="0"/>
          </a:p>
        </p:txBody>
      </p:sp>
      <p:sp>
        <p:nvSpPr>
          <p:cNvPr id="11" name="Footer Placeholder 16">
            <a:extLst>
              <a:ext uri="{FF2B5EF4-FFF2-40B4-BE49-F238E27FC236}">
                <a16:creationId xmlns:a16="http://schemas.microsoft.com/office/drawing/2014/main" id="{0267DDD8-C7FC-484D-A5F8-528B9AB1D10C}"/>
              </a:ext>
            </a:extLst>
          </p:cNvPr>
          <p:cNvSpPr txBox="1">
            <a:spLocks/>
          </p:cNvSpPr>
          <p:nvPr/>
        </p:nvSpPr>
        <p:spPr>
          <a:xfrm>
            <a:off x="6202680" y="6477000"/>
            <a:ext cx="347472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2020 DIMENSIONS.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37755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874" y="2819400"/>
            <a:ext cx="2142926" cy="3276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6952" y="914400"/>
            <a:ext cx="8468833" cy="3752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Available Services Under this Contract:</a:t>
            </a:r>
          </a:p>
          <a:p>
            <a:pPr marL="5486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 Driver License Issuing </a:t>
            </a:r>
          </a:p>
          <a:p>
            <a:pPr marL="5486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 License Issuing</a:t>
            </a:r>
          </a:p>
          <a:p>
            <a:pPr marL="5486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Mapping of All Vehicle Dealers, Agents, and Parks.</a:t>
            </a:r>
          </a:p>
          <a:p>
            <a:pPr marL="5486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Law Enforcement Services (Handheld Devices,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5486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 with Existing Systems (PLIS, VIS, NCS SW, and Others)</a:t>
            </a:r>
          </a:p>
          <a:p>
            <a:pPr marL="5486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Overspeed Violation Radars</a:t>
            </a:r>
          </a:p>
          <a:p>
            <a:pPr marL="5486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Traffic Light Violation Radars</a:t>
            </a:r>
          </a:p>
          <a:p>
            <a:pPr marL="5486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NCS Duties Certifications</a:t>
            </a:r>
          </a:p>
          <a:p>
            <a:pPr marL="548640" lvl="1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and Support</a:t>
            </a: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05740" indent="-205740">
              <a:spcBef>
                <a:spcPts val="45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sz="16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TRAFFIC MANAGEMENT SYSTEM </a:t>
            </a:r>
            <a:br>
              <a:rPr lang="en-US" dirty="0"/>
            </a:b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7" y="3905012"/>
            <a:ext cx="3596246" cy="2342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612" y="4012179"/>
            <a:ext cx="3356988" cy="21080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80" y="504672"/>
            <a:ext cx="3093420" cy="19486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22604" y="2386273"/>
            <a:ext cx="352839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Vehicle License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3408" y="6039093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Speed Radar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8770" y="6039093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Driver License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792" y="607416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Customs Duties Certificate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Footer Placeholder 16">
            <a:extLst>
              <a:ext uri="{FF2B5EF4-FFF2-40B4-BE49-F238E27FC236}">
                <a16:creationId xmlns:a16="http://schemas.microsoft.com/office/drawing/2014/main" id="{34E21DA6-9D4E-4F76-8528-B1DAB96AB89B}"/>
              </a:ext>
            </a:extLst>
          </p:cNvPr>
          <p:cNvSpPr txBox="1">
            <a:spLocks/>
          </p:cNvSpPr>
          <p:nvPr/>
        </p:nvSpPr>
        <p:spPr>
          <a:xfrm>
            <a:off x="6202680" y="6477000"/>
            <a:ext cx="347472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2020 DIMENSIONS.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7534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0" y="609600"/>
            <a:ext cx="2142926" cy="32766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7</a:t>
            </a:fld>
            <a:endParaRPr kumimoji="0"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LAW ENFORCEMENT</a:t>
            </a:r>
            <a:br>
              <a:rPr lang="en-US" dirty="0"/>
            </a:b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2079978"/>
            <a:ext cx="3528392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Traffic Light Violation Radar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" y="388620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 Over Speed Radar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3808" y="583364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Handheld Over Speed Radar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 descr="C:\Users\Harb\AppData\Local\Microsoft\Windows\INetCacheContent.Word\Radar-Traffic Lights.jpg">
            <a:extLst>
              <a:ext uri="{FF2B5EF4-FFF2-40B4-BE49-F238E27FC236}">
                <a16:creationId xmlns:a16="http://schemas.microsoft.com/office/drawing/2014/main" id="{23DF7701-804E-4651-8334-97EB3FBB0D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"/>
            <a:ext cx="6189345" cy="152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Harb\AppData\Local\Microsoft\Windows\INetCacheContent.Word\Radars Mobile.jpg">
            <a:extLst>
              <a:ext uri="{FF2B5EF4-FFF2-40B4-BE49-F238E27FC236}">
                <a16:creationId xmlns:a16="http://schemas.microsoft.com/office/drawing/2014/main" id="{B06F3702-5300-46EE-9A8C-EE0BFEFB28E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307" y="2667000"/>
            <a:ext cx="6419238" cy="1575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Harb\AppData\Local\Microsoft\Windows\INetCacheContent.Word\Radar- Handheld.jpg">
            <a:extLst>
              <a:ext uri="{FF2B5EF4-FFF2-40B4-BE49-F238E27FC236}">
                <a16:creationId xmlns:a16="http://schemas.microsoft.com/office/drawing/2014/main" id="{28D170EA-F9F4-4DFF-88BD-B4C271CD129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0" y="4602931"/>
            <a:ext cx="2365248" cy="170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F1BC059-AFEC-4EEB-A8E5-93E13542577D}"/>
              </a:ext>
            </a:extLst>
          </p:cNvPr>
          <p:cNvSpPr txBox="1"/>
          <p:nvPr/>
        </p:nvSpPr>
        <p:spPr>
          <a:xfrm>
            <a:off x="3786808" y="4188177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 Over Speed Radar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EB70F5-DFB0-4D31-8E44-F17BDDAC2E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26731"/>
            <a:ext cx="3296356" cy="17853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C8F3708-6671-4D42-8D09-38F1DFC84FA1}"/>
              </a:ext>
            </a:extLst>
          </p:cNvPr>
          <p:cNvSpPr txBox="1"/>
          <p:nvPr/>
        </p:nvSpPr>
        <p:spPr>
          <a:xfrm>
            <a:off x="3657600" y="5105400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Handheld Device</a:t>
            </a: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2253B98-6C1F-4FDD-8B77-803001AC74E0}"/>
              </a:ext>
            </a:extLst>
          </p:cNvPr>
          <p:cNvSpPr txBox="1">
            <a:spLocks/>
          </p:cNvSpPr>
          <p:nvPr/>
        </p:nvSpPr>
        <p:spPr>
          <a:xfrm>
            <a:off x="6202680" y="6477000"/>
            <a:ext cx="347472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2020 DIMENSIONS.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1333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33FB84-9943-4D91-9CBF-0CC8A5C7B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8</a:t>
            </a:fld>
            <a:endParaRPr kumimoji="0"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58D15B-DF0A-4D99-804B-643EA211E4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1143000"/>
            <a:ext cx="7391400" cy="5105400"/>
          </a:xfrm>
          <a:prstGeom prst="rect">
            <a:avLst/>
          </a:prstGeom>
        </p:spPr>
      </p:pic>
      <p:sp>
        <p:nvSpPr>
          <p:cNvPr id="7" name="Footer Placeholder 16">
            <a:extLst>
              <a:ext uri="{FF2B5EF4-FFF2-40B4-BE49-F238E27FC236}">
                <a16:creationId xmlns:a16="http://schemas.microsoft.com/office/drawing/2014/main" id="{54FC555E-B384-42EF-B1F1-528A4E1D4875}"/>
              </a:ext>
            </a:extLst>
          </p:cNvPr>
          <p:cNvSpPr txBox="1">
            <a:spLocks/>
          </p:cNvSpPr>
          <p:nvPr/>
        </p:nvSpPr>
        <p:spPr>
          <a:xfrm>
            <a:off x="6202680" y="6477000"/>
            <a:ext cx="347472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2020 DIMENSIONS.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04990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891233-8648-4323-9BBA-69DC7AB13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496"/>
            <a:ext cx="9144000" cy="5249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TRAFFIC MANAGEMENT SYSTEM</a:t>
            </a:r>
            <a:br>
              <a:rPr lang="en-US" dirty="0"/>
            </a:b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EA7C8D44-3667-46F6-9772-CC52308E2A7F}" type="slidenum">
              <a:rPr kumimoji="0" lang="en-US" smtClean="0"/>
              <a:pPr eaLnBrk="1" latinLnBrk="0" hangingPunct="1"/>
              <a:t>9</a:t>
            </a:fld>
            <a:endParaRPr kumimoji="0" lang="en-US" dirty="0"/>
          </a:p>
        </p:txBody>
      </p:sp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038FB1C8-DB75-44CF-9657-5CF615C2F0E4}"/>
              </a:ext>
            </a:extLst>
          </p:cNvPr>
          <p:cNvSpPr txBox="1">
            <a:spLocks/>
          </p:cNvSpPr>
          <p:nvPr/>
        </p:nvSpPr>
        <p:spPr>
          <a:xfrm>
            <a:off x="6202680" y="6477000"/>
            <a:ext cx="3474720" cy="3657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Copyright © 2020 DIMENSIONS.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13133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16686</TotalTime>
  <Words>1087</Words>
  <Application>Microsoft Office PowerPoint</Application>
  <PresentationFormat>On-screen Show (4:3)</PresentationFormat>
  <Paragraphs>145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Gill Sans MT</vt:lpstr>
      <vt:lpstr>Tahoma</vt:lpstr>
      <vt:lpstr>Wingdings</vt:lpstr>
      <vt:lpstr>Wingdings 3</vt:lpstr>
      <vt:lpstr>Origin</vt:lpstr>
      <vt:lpstr>TRAFFIC MANAGEMENT SYSTEM</vt:lpstr>
      <vt:lpstr>PREAMBLE  </vt:lpstr>
      <vt:lpstr>TRAFFIC MANAGEMENT SYSTEM  </vt:lpstr>
      <vt:lpstr>TRAFFIC MANAGEMENT SYSTEM  </vt:lpstr>
      <vt:lpstr>TRAFFIC MANAGEMENT SYSTEM  </vt:lpstr>
      <vt:lpstr>TRAFFIC MANAGEMENT SYSTEM  </vt:lpstr>
      <vt:lpstr>LAW ENFORCEMENT </vt:lpstr>
      <vt:lpstr>PowerPoint Presentation</vt:lpstr>
      <vt:lpstr>TRAFFIC MANAGEMENT SYSTEM </vt:lpstr>
      <vt:lpstr> Driver License and Vehicle Registration 15 Years  Projection</vt:lpstr>
      <vt:lpstr> 15 Years Revenue Projection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Harb</dc:creator>
  <cp:lastModifiedBy>Naomi Tietie</cp:lastModifiedBy>
  <cp:revision>299</cp:revision>
  <dcterms:created xsi:type="dcterms:W3CDTF">2013-04-21T19:50:03Z</dcterms:created>
  <dcterms:modified xsi:type="dcterms:W3CDTF">2021-01-20T18:26:05Z</dcterms:modified>
</cp:coreProperties>
</file>