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9" r:id="rId1"/>
  </p:sldMasterIdLst>
  <p:notesMasterIdLst>
    <p:notesMasterId r:id="rId38"/>
  </p:notesMasterIdLst>
  <p:sldIdLst>
    <p:sldId id="431" r:id="rId2"/>
    <p:sldId id="432" r:id="rId3"/>
    <p:sldId id="482" r:id="rId4"/>
    <p:sldId id="483" r:id="rId5"/>
    <p:sldId id="474" r:id="rId6"/>
    <p:sldId id="476" r:id="rId7"/>
    <p:sldId id="477" r:id="rId8"/>
    <p:sldId id="484" r:id="rId9"/>
    <p:sldId id="485" r:id="rId10"/>
    <p:sldId id="433" r:id="rId11"/>
    <p:sldId id="434" r:id="rId12"/>
    <p:sldId id="435" r:id="rId13"/>
    <p:sldId id="478" r:id="rId14"/>
    <p:sldId id="479" r:id="rId15"/>
    <p:sldId id="481"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8" r:id="rId29"/>
    <p:sldId id="449" r:id="rId30"/>
    <p:sldId id="450" r:id="rId31"/>
    <p:sldId id="464" r:id="rId32"/>
    <p:sldId id="467" r:id="rId33"/>
    <p:sldId id="469" r:id="rId34"/>
    <p:sldId id="471" r:id="rId35"/>
    <p:sldId id="472" r:id="rId36"/>
    <p:sldId id="430" r:id="rId3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861" autoAdjust="0"/>
    <p:restoredTop sz="94660"/>
  </p:normalViewPr>
  <p:slideViewPr>
    <p:cSldViewPr>
      <p:cViewPr varScale="1">
        <p:scale>
          <a:sx n="68" d="100"/>
          <a:sy n="68" d="100"/>
        </p:scale>
        <p:origin x="-15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3832992D-ADB0-42A7-825D-AFE1439FC95D}" type="datetimeFigureOut">
              <a:rPr lang="en-ZA"/>
              <a:pPr>
                <a:defRPr/>
              </a:pPr>
              <a:t>2019/04/17</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69DA6B4E-9248-4AEE-BB85-9F7740F82798}"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63E9DE-F863-45E4-A2D6-235B576B773F}" type="slidenum">
              <a:rPr lang="en-ZA" smtClean="0">
                <a:latin typeface="Arial" charset="0"/>
              </a:rPr>
              <a:pPr/>
              <a:t>1</a:t>
            </a:fld>
            <a:endParaRPr lang="en-ZA"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E6D036-198F-4CE0-B76A-B15035260C60}" type="slidenum">
              <a:rPr lang="en-ZA" smtClean="0">
                <a:latin typeface="Arial" charset="0"/>
              </a:rPr>
              <a:pPr/>
              <a:t>10</a:t>
            </a:fld>
            <a:endParaRPr lang="en-ZA"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7330A0-0E8E-466E-BAB5-D67719A6DD38}" type="slidenum">
              <a:rPr lang="en-ZA" smtClean="0">
                <a:latin typeface="Arial" charset="0"/>
              </a:rPr>
              <a:pPr/>
              <a:t>11</a:t>
            </a:fld>
            <a:endParaRPr lang="en-ZA"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EB3F24-A42A-4634-850C-3CC15ECB4DFC}" type="slidenum">
              <a:rPr lang="en-ZA" smtClean="0">
                <a:latin typeface="Arial" charset="0"/>
              </a:rPr>
              <a:pPr/>
              <a:t>12</a:t>
            </a:fld>
            <a:endParaRPr lang="en-ZA"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EFE6305-5B32-4191-A067-F7EDA72BE384}" type="slidenum">
              <a:rPr lang="en-US" smtClean="0">
                <a:latin typeface="Arial" charset="0"/>
              </a:rPr>
              <a:pPr/>
              <a:t>13</a:t>
            </a:fld>
            <a:endParaRPr lang="en-US" smtClean="0">
              <a:latin typeface="Arial"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Returning to our unanswered questions then, these new user studies suggest some possibilities. (Read)</a:t>
            </a:r>
          </a:p>
          <a:p>
            <a:r>
              <a:rPr lang="en-US" smtClean="0"/>
              <a:t>With respect to the “for what?” question, these studies suggest that new e-resource discovery systems allow users to search more effectively at the article level, making the title-level serial records in the catalog less important than they once were for locating the journal literature.  Thus, there is a possibility that the catalog is becoming more important for finding books than journals.</a:t>
            </a:r>
          </a:p>
          <a:p>
            <a:r>
              <a:rPr lang="en-US" smtClean="0"/>
              <a:t>The studies also suggest rising interest in many materials outside the scope of the catalog.</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F0FB39E-203D-4016-877D-C5971358A26E}" type="slidenum">
              <a:rPr lang="en-US" smtClean="0">
                <a:latin typeface="Arial" charset="0"/>
              </a:rPr>
              <a:pPr/>
              <a:t>14</a:t>
            </a:fld>
            <a:endParaRPr lang="en-US" smtClean="0">
              <a:latin typeface="Arial"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These user studies also suggest that undergraduates, graduate students and faculty make (read)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14C20E7-8E88-4A59-90D0-CBB91EE8E94B}" type="slidenum">
              <a:rPr lang="en-US" smtClean="0">
                <a:latin typeface="Arial" charset="0"/>
              </a:rPr>
              <a:pPr/>
              <a:t>15</a:t>
            </a:fld>
            <a:endParaRPr lang="en-US" smtClean="0">
              <a:latin typeface="Arial" charset="0"/>
            </a:endParaRPr>
          </a:p>
        </p:txBody>
      </p:sp>
      <p:sp>
        <p:nvSpPr>
          <p:cNvPr id="66563"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p:spPr>
      </p:sp>
      <p:sp>
        <p:nvSpPr>
          <p:cNvPr id="66564" name="Rectangle 3"/>
          <p:cNvSpPr>
            <a:spLocks noGrp="1" noChangeArrowheads="1"/>
          </p:cNvSpPr>
          <p:nvPr>
            <p:ph type="body" idx="1"/>
          </p:nvPr>
        </p:nvSpPr>
        <p:spPr bwMode="auto">
          <a:xfrm>
            <a:off x="685800" y="4344988"/>
            <a:ext cx="5486400" cy="4111625"/>
          </a:xfrm>
          <a:noFill/>
        </p:spPr>
        <p:txBody>
          <a:bodyPr wrap="square" numCol="1" anchor="t" anchorCtr="0" compatLnSpc="1">
            <a:prstTxWarp prst="textNoShape">
              <a:avLst/>
            </a:prstTxWarp>
          </a:bodyPr>
          <a:lstStyle/>
          <a:p>
            <a:r>
              <a:rPr lang="en-US" smtClean="0"/>
              <a:t>I am now going to shift gears and talk briefly about my own research about the catalog.  I recently prepared a report for the Library of Congress, in which I conclude that the local online catalog has reached the end of its product life cycle. I have cited the URL of the report on this slide.</a:t>
            </a:r>
          </a:p>
          <a:p>
            <a:r>
              <a:rPr lang="en-US" smtClean="0"/>
              <a:t>The report has been quite controversial among practicing librarians. It has been received positively by library leaders and IT staff.</a:t>
            </a:r>
          </a:p>
          <a:p>
            <a:r>
              <a:rPr lang="en-US" smtClean="0"/>
              <a:t>In a nutshell, I say that the catalog is not the sun of the scholar’s information universe.  It is a planet. Further, the library literature has for 20 years been full of evidence that online catalogs are hard to use, and defining techniques to improve the user’s experience with them. </a:t>
            </a:r>
          </a:p>
          <a:p>
            <a:r>
              <a:rPr lang="en-US" smtClean="0"/>
              <a:t>As one article points out, ironically, many of these techniques are now found in Web search engines. </a:t>
            </a:r>
          </a:p>
          <a:p>
            <a:r>
              <a:rPr lang="en-US" smtClean="0"/>
              <a:t>Online catalogs routinely defy the principle of least effort. Metasearch so far is not meeting early expectations for tying together our fragmented library landscapes. </a:t>
            </a:r>
          </a:p>
          <a:p>
            <a:r>
              <a:rPr lang="en-US" smtClean="0"/>
              <a:t>The economics of the proud and worthwhile tradition of cataloging will not be attractive to continue.</a:t>
            </a:r>
          </a:p>
          <a:p>
            <a:r>
              <a:rPr lang="en-US" smtClean="0"/>
              <a:t>This is the bad news about catalogs.  I’ll come back to the good news.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63D7C8-2136-488D-ACB8-6609E054EBCB}" type="slidenum">
              <a:rPr lang="en-ZA" smtClean="0">
                <a:latin typeface="Arial" charset="0"/>
              </a:rPr>
              <a:pPr/>
              <a:t>16</a:t>
            </a:fld>
            <a:endParaRPr lang="en-ZA"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9E1805-B4C2-4E23-A831-802EE8B926DF}" type="slidenum">
              <a:rPr lang="en-ZA" smtClean="0">
                <a:latin typeface="Arial" charset="0"/>
              </a:rPr>
              <a:pPr/>
              <a:t>17</a:t>
            </a:fld>
            <a:endParaRPr lang="en-ZA"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CE962E-5CF7-44A8-BA9A-0E48A6DBF388}" type="slidenum">
              <a:rPr lang="en-ZA" smtClean="0">
                <a:latin typeface="Arial" charset="0"/>
              </a:rPr>
              <a:pPr/>
              <a:t>18</a:t>
            </a:fld>
            <a:endParaRPr lang="en-ZA"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B8247AE-1D2E-4E24-B926-21E39F7861B7}" type="slidenum">
              <a:rPr lang="en-US" smtClean="0">
                <a:latin typeface="Arial" charset="0"/>
              </a:rPr>
              <a:pPr/>
              <a:t>19</a:t>
            </a:fld>
            <a:endParaRPr lang="en-US" smtClean="0">
              <a:latin typeface="Arial" charset="0"/>
            </a:endParaRPr>
          </a:p>
        </p:txBody>
      </p:sp>
      <p:sp>
        <p:nvSpPr>
          <p:cNvPr id="70659"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7066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25E24D-90B4-4508-AC7A-65E4444F9FBA}" type="slidenum">
              <a:rPr lang="en-ZA" smtClean="0">
                <a:latin typeface="Arial" charset="0"/>
              </a:rPr>
              <a:pPr/>
              <a:t>2</a:t>
            </a:fld>
            <a:endParaRPr lang="en-ZA"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A9A7F9-0EA8-4A9F-8D8C-FDDA1B830FC7}" type="slidenum">
              <a:rPr lang="en-ZA" smtClean="0">
                <a:latin typeface="Arial" charset="0"/>
              </a:rPr>
              <a:pPr/>
              <a:t>20</a:t>
            </a:fld>
            <a:endParaRPr lang="en-ZA"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D763CEE-86C1-45C5-B0D5-CCBD93605B7F}" type="slidenum">
              <a:rPr lang="en-US" smtClean="0">
                <a:latin typeface="Arial" charset="0"/>
              </a:rPr>
              <a:pPr/>
              <a:t>21</a:t>
            </a:fld>
            <a:endParaRPr lang="en-US" smtClean="0">
              <a:latin typeface="Arial" charset="0"/>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3D1C6E-EF0B-431E-9442-8AB34AA0949C}" type="slidenum">
              <a:rPr lang="en-ZA" smtClean="0">
                <a:latin typeface="Arial" charset="0"/>
              </a:rPr>
              <a:pPr/>
              <a:t>22</a:t>
            </a:fld>
            <a:endParaRPr lang="en-ZA"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0AB787-9C20-4498-900F-A58980F28589}" type="slidenum">
              <a:rPr lang="en-ZA" smtClean="0">
                <a:latin typeface="Arial" charset="0"/>
              </a:rPr>
              <a:pPr/>
              <a:t>23</a:t>
            </a:fld>
            <a:endParaRPr lang="en-ZA"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A9B895-36D7-4515-A057-83090232444B}" type="slidenum">
              <a:rPr lang="en-ZA" smtClean="0">
                <a:latin typeface="Arial" charset="0"/>
              </a:rPr>
              <a:pPr/>
              <a:t>24</a:t>
            </a:fld>
            <a:endParaRPr lang="en-ZA"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AEB6BF6-972D-4514-855D-DAB4435CFD96}" type="slidenum">
              <a:rPr lang="en-US" smtClean="0">
                <a:latin typeface="Arial" charset="0"/>
              </a:rPr>
              <a:pPr/>
              <a:t>25</a:t>
            </a:fld>
            <a:endParaRPr lang="en-US" smtClean="0">
              <a:latin typeface="Arial" charset="0"/>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63252AC-62D0-42BA-8DF5-7C22C3006B65}" type="slidenum">
              <a:rPr lang="en-US" smtClean="0">
                <a:latin typeface="Arial" charset="0"/>
              </a:rPr>
              <a:pPr/>
              <a:t>26</a:t>
            </a:fld>
            <a:endParaRPr lang="en-US" smtClean="0">
              <a:latin typeface="Arial"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CC99CF9-228B-49E1-8B1F-C081559D86ED}" type="slidenum">
              <a:rPr lang="en-US" smtClean="0">
                <a:latin typeface="Arial" charset="0"/>
              </a:rPr>
              <a:pPr/>
              <a:t>27</a:t>
            </a:fld>
            <a:endParaRPr lang="en-US" smtClean="0">
              <a:latin typeface="Arial" charset="0"/>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E5CB93-E012-4E18-856A-4517259DFBD0}" type="slidenum">
              <a:rPr lang="en-US" smtClean="0">
                <a:latin typeface="Arial" charset="0"/>
              </a:rPr>
              <a:pPr/>
              <a:t>28</a:t>
            </a:fld>
            <a:endParaRPr lang="en-US" smtClean="0">
              <a:latin typeface="Arial"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CF1E75-D9EA-4197-91E3-D1D18D8CBCC6}" type="slidenum">
              <a:rPr lang="en-ZA" smtClean="0">
                <a:latin typeface="Arial" charset="0"/>
              </a:rPr>
              <a:pPr/>
              <a:t>29</a:t>
            </a:fld>
            <a:endParaRPr lang="en-ZA"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3FBCBD-A826-4337-8267-7F7E1482C4D1}" type="slidenum">
              <a:rPr lang="en-ZA" smtClean="0">
                <a:latin typeface="Arial" charset="0"/>
              </a:rPr>
              <a:pPr/>
              <a:t>3</a:t>
            </a:fld>
            <a:endParaRPr lang="en-ZA"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B35201E-1B3A-4EA9-B475-6CA626638C4D}" type="slidenum">
              <a:rPr lang="en-US" smtClean="0">
                <a:latin typeface="Arial" charset="0"/>
              </a:rPr>
              <a:pPr/>
              <a:t>30</a:t>
            </a:fld>
            <a:endParaRPr lang="en-US" smtClean="0">
              <a:latin typeface="Arial"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5942AC-8647-492D-A056-9D4928446E7C}" type="slidenum">
              <a:rPr lang="en-ZA" smtClean="0">
                <a:latin typeface="Arial" charset="0"/>
              </a:rPr>
              <a:pPr/>
              <a:t>31</a:t>
            </a:fld>
            <a:endParaRPr lang="en-ZA"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BFF3135-3628-4DE9-A993-0964F7B83CE6}" type="slidenum">
              <a:rPr lang="en-US" smtClean="0">
                <a:latin typeface="Arial" charset="0"/>
              </a:rPr>
              <a:pPr/>
              <a:t>32</a:t>
            </a:fld>
            <a:endParaRPr lang="en-US" smtClean="0">
              <a:latin typeface="Arial" charset="0"/>
            </a:endParaRPr>
          </a:p>
        </p:txBody>
      </p:sp>
      <p:sp>
        <p:nvSpPr>
          <p:cNvPr id="83971"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8397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460BD76-B55D-4763-9ECB-23071A6E9EE0}" type="slidenum">
              <a:rPr lang="en-US" smtClean="0">
                <a:latin typeface="Arial" charset="0"/>
              </a:rPr>
              <a:pPr/>
              <a:t>33</a:t>
            </a:fld>
            <a:endParaRPr lang="en-US" smtClean="0">
              <a:latin typeface="Arial" charset="0"/>
            </a:endParaRPr>
          </a:p>
        </p:txBody>
      </p:sp>
      <p:sp>
        <p:nvSpPr>
          <p:cNvPr id="84995"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8499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24B0E4D-9840-4355-BEF3-37A67CA8F29C}" type="slidenum">
              <a:rPr lang="en-US" smtClean="0">
                <a:latin typeface="Arial" charset="0"/>
              </a:rPr>
              <a:pPr/>
              <a:t>34</a:t>
            </a:fld>
            <a:endParaRPr lang="en-US" smtClean="0">
              <a:latin typeface="Arial" charset="0"/>
            </a:endParaRPr>
          </a:p>
        </p:txBody>
      </p:sp>
      <p:sp>
        <p:nvSpPr>
          <p:cNvPr id="86019"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8602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da-DK"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AA9887-8DBA-4BDB-AB46-81EAAAD9DEDA}" type="slidenum">
              <a:rPr lang="en-ZA" smtClean="0">
                <a:latin typeface="Arial" charset="0"/>
              </a:rPr>
              <a:pPr/>
              <a:t>35</a:t>
            </a:fld>
            <a:endParaRPr lang="en-ZA"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AB1089-AB19-4269-9D09-5DED77EA4886}" type="slidenum">
              <a:rPr lang="en-ZA" smtClean="0">
                <a:latin typeface="Arial" charset="0"/>
              </a:rPr>
              <a:pPr/>
              <a:t>36</a:t>
            </a:fld>
            <a:endParaRPr lang="en-ZA"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BFE48169-1B6C-4BF1-86C1-4CD87D35ACCB}" type="datetime1">
              <a:rPr lang="en-US" smtClean="0">
                <a:latin typeface="Arial" charset="0"/>
              </a:rPr>
              <a:pPr/>
              <a:t>4/17/2019</a:t>
            </a:fld>
            <a:endParaRPr lang="en-US" smtClean="0">
              <a:latin typeface="Arial" charset="0"/>
            </a:endParaRPr>
          </a:p>
        </p:txBody>
      </p:sp>
      <p:sp>
        <p:nvSpPr>
          <p:cNvPr id="5529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C8BA526-59DF-4103-A2EA-24226CF93A9C}" type="slidenum">
              <a:rPr lang="en-US" smtClean="0">
                <a:latin typeface="Arial" charset="0"/>
              </a:rPr>
              <a:pPr/>
              <a:t>4</a:t>
            </a:fld>
            <a:endParaRPr lang="en-US" smtClean="0">
              <a:latin typeface="Arial" charset="0"/>
            </a:endParaRPr>
          </a:p>
        </p:txBody>
      </p:sp>
      <p:sp>
        <p:nvSpPr>
          <p:cNvPr id="5530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5FE2621-9A68-41E5-98CC-B6F82FD5FD35}" type="slidenum">
              <a:rPr lang="en-US" smtClean="0">
                <a:latin typeface="Arial" charset="0"/>
              </a:rPr>
              <a:pPr/>
              <a:t>5</a:t>
            </a:fld>
            <a:endParaRPr lang="en-US" smtClean="0">
              <a:latin typeface="Arial" charset="0"/>
            </a:endParaRPr>
          </a:p>
        </p:txBody>
      </p:sp>
      <p:sp>
        <p:nvSpPr>
          <p:cNvPr id="56323"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685800" y="4343400"/>
            <a:ext cx="5486400" cy="4113213"/>
          </a:xfrm>
          <a:noFill/>
        </p:spPr>
        <p:txBody>
          <a:bodyPr wrap="square" numCol="1" anchor="t" anchorCtr="0" compatLnSpc="1">
            <a:prstTxWarp prst="textNoShape">
              <a:avLst/>
            </a:prstTxWarp>
          </a:bodyPr>
          <a:lstStyle/>
          <a:p>
            <a:r>
              <a:rPr lang="en-US" smtClean="0"/>
              <a:t>Let’s start with what normal and familiar have looked like.</a:t>
            </a:r>
          </a:p>
          <a:p>
            <a:r>
              <a:rPr lang="en-US" smtClean="0"/>
              <a:t>This is an attempt to illustrate the service model for academic research libraries that existed up until about the mid-1980s. In that model, catalogers cataloged the kinds of materials you see on the left; archivists organized the kinds of materials next to the lady with wild hair and the scroll, and indexers took care of description and access, as well as abstracting, for journal articles and like materials.  These processes produced tools that connected undergraduates, graduate students, researchers and scholars to the information they needed.  The library collected those tools in one place and the local community came to the library to use them.  It was a pretty closed system and it served the students and the scholarly community remarkably well.  So what if there were essential tools outside the catalog—esp. A&amp;I services—there were reference librarians to guide users to the catalog and indexes and answer their questions.</a:t>
            </a:r>
          </a:p>
          <a:p>
            <a:r>
              <a:rPr lang="en-US" smtClean="0"/>
              <a:t>This fairly simple model no longer depicts the scholarly information universe and how students and scholars look for information. That fact affects everybody in this system, and we all feel the effects of the change.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7134FE2-8DDC-4A01-B965-C7274CD00191}" type="slidenum">
              <a:rPr lang="en-US" smtClean="0">
                <a:latin typeface="Arial" charset="0"/>
              </a:rPr>
              <a:pPr/>
              <a:t>6</a:t>
            </a:fld>
            <a:endParaRPr lang="en-US" smtClean="0">
              <a:latin typeface="Arial"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In the strange new digital landscape, there are a lot of unanswered questions about the library online catalog.  (read them)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D3D72FE-2EFA-442D-90AC-FB4C9AA71447}" type="slidenum">
              <a:rPr lang="en-US" smtClean="0">
                <a:latin typeface="Arial" charset="0"/>
              </a:rPr>
              <a:pPr/>
              <a:t>7</a:t>
            </a:fld>
            <a:endParaRPr lang="en-US" smtClean="0">
              <a:latin typeface="Arial" charset="0"/>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There are also many questions related to changing preferences for finding information among undergraduates, graduate students, and faculty, who can now find scholarly information resources in many ways, in many places outside libraries.  They no need rely only on bibliographic or abstracting and indexing tools or services. </a:t>
            </a:r>
          </a:p>
          <a:p>
            <a:r>
              <a:rPr lang="en-US" smtClean="0"/>
              <a:t>We need to know much more about the behavior, needs, and preferences of our scholarly users.  </a:t>
            </a:r>
          </a:p>
          <a:p>
            <a:r>
              <a:rPr lang="en-US" smtClean="0"/>
              <a:t>Libraries have collected chiefly textual materials.  We need to understand more about the research role of visual resources, sound, numeric, and digital data.  An indicator of the importance of image searching, for example, is a 2005 Nielsen Rating report in which the analyst suggested that at that time, the availability of image searching was (at that time) driving growth.  That report cited 483 million searches of Google images in the first quarter of 2005.  Since that time, sites like Flickr (and now YouTube) have taken off.  </a:t>
            </a:r>
          </a:p>
          <a:p>
            <a:r>
              <a:rPr lang="en-US" smtClean="0"/>
              <a:t>As for digital data, the Joint Information System Committee’s, or JISC’s, November 2004 report on “E-science data curation” suggested rising interest in digital data, later confirmed by the National Science Foundation’s plans to issue a call for cyberinfrastructure or e-science research.  </a:t>
            </a:r>
          </a:p>
          <a:p>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0C4D787-97B8-4569-B4A1-D324AABBA7C4}" type="slidenum">
              <a:rPr lang="en-US" smtClean="0">
                <a:latin typeface="Arial" charset="0"/>
              </a:rPr>
              <a:pPr/>
              <a:t>8</a:t>
            </a:fld>
            <a:endParaRPr lang="en-US" smtClean="0">
              <a:latin typeface="Arial"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At this point I’d like to briefly review some recent user studies whose finding may shed some light on our unanswered questions.  </a:t>
            </a:r>
          </a:p>
          <a:p>
            <a:r>
              <a:rPr lang="en-US" smtClean="0"/>
              <a:t>The first is OCLC’s 2005 study of user perceptions of libraries and information resources.  Note the citation to the college student segment of the report on this slide. </a:t>
            </a:r>
          </a:p>
          <a:p>
            <a:r>
              <a:rPr lang="en-US" smtClean="0"/>
              <a:t>Among </a:t>
            </a:r>
            <a:r>
              <a:rPr lang="en-US" i="1" smtClean="0"/>
              <a:t>all</a:t>
            </a:r>
            <a:r>
              <a:rPr lang="en-US" smtClean="0"/>
              <a:t> respondents in the OCLC study, 63% were extremely, very, or somewhat familiar with search engines vs. less than a third with online libraries. College students, who were more familiar with both, as indicated on this slide, were nevertheless much more likely to be extremely familiar with search engines than with online libraries.</a:t>
            </a:r>
          </a:p>
          <a:p>
            <a:r>
              <a:rPr lang="en-US" smtClean="0"/>
              <a:t>[next slide]</a:t>
            </a:r>
          </a:p>
          <a:p>
            <a:endParaRPr lang="en-US" smtClean="0"/>
          </a:p>
          <a:p>
            <a:r>
              <a:rPr lang="en-US" smtClean="0"/>
              <a:t>[footnote] In OCLC’s study, the category “college student” conflates both undergraduate and graduate student respondents.</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8139652-EF31-4276-B770-06E135C61145}" type="slidenum">
              <a:rPr lang="en-US" smtClean="0">
                <a:latin typeface="Arial" charset="0"/>
              </a:rPr>
              <a:pPr/>
              <a:t>9</a:t>
            </a:fld>
            <a:endParaRPr lang="en-US" smtClean="0">
              <a:latin typeface="Arial"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I imagine many of you are familiar with this widely-cited finding from the OCLC study.  College students are overwhelmingly more likely to begin an information search with a search engine than on a library Web site—and some subset of the library Web site use represents use of the library catalog.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grpSp>
        <p:nvGrpSpPr>
          <p:cNvPr id="4" name="Group 16"/>
          <p:cNvGrpSpPr>
            <a:grpSpLocks/>
          </p:cNvGrpSpPr>
          <p:nvPr/>
        </p:nvGrpSpPr>
        <p:grpSpPr bwMode="auto">
          <a:xfrm>
            <a:off x="0" y="3268663"/>
            <a:ext cx="9144000" cy="146050"/>
            <a:chOff x="0" y="3268345"/>
            <a:chExt cx="9144000" cy="146304"/>
          </a:xfrm>
        </p:grpSpPr>
        <p:sp>
          <p:nvSpPr>
            <p:cNvPr id="5" name="Rectangle 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5181600"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6278563"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defRPr/>
            </a:lvl1pPr>
          </a:lstStyle>
          <a:p>
            <a:pPr>
              <a:defRPr/>
            </a:pPr>
            <a:r>
              <a:rPr lang="en-US"/>
              <a:t>2014</a:t>
            </a:r>
            <a:endParaRPr lang="fr-CA"/>
          </a:p>
        </p:txBody>
      </p:sp>
      <p:sp>
        <p:nvSpPr>
          <p:cNvPr id="10" name="Footer Placeholder 4"/>
          <p:cNvSpPr>
            <a:spLocks noGrp="1"/>
          </p:cNvSpPr>
          <p:nvPr>
            <p:ph type="ftr" sz="quarter" idx="11"/>
          </p:nvPr>
        </p:nvSpPr>
        <p:spPr/>
        <p:txBody>
          <a:bodyPr/>
          <a:lstStyle>
            <a:lvl1pPr>
              <a:defRPr/>
            </a:lvl1pPr>
          </a:lstStyle>
          <a:p>
            <a:pPr>
              <a:defRPr/>
            </a:pPr>
            <a:endParaRPr lang="fr-CA"/>
          </a:p>
        </p:txBody>
      </p:sp>
      <p:sp>
        <p:nvSpPr>
          <p:cNvPr id="11" name="Slide Number Placeholder 5"/>
          <p:cNvSpPr>
            <a:spLocks noGrp="1"/>
          </p:cNvSpPr>
          <p:nvPr>
            <p:ph type="sldNum" sz="quarter" idx="12"/>
          </p:nvPr>
        </p:nvSpPr>
        <p:spPr/>
        <p:txBody>
          <a:bodyPr/>
          <a:lstStyle>
            <a:lvl1pPr>
              <a:defRPr/>
            </a:lvl1pPr>
          </a:lstStyle>
          <a:p>
            <a:pPr>
              <a:defRPr/>
            </a:pPr>
            <a:fld id="{F66E2348-25D1-4F12-B7F6-4D2CDAD35B61}" type="slidenum">
              <a:rPr lang="fr-CA"/>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bg>
      <p:bgRef idx="1003">
        <a:schemeClr val="bg2"/>
      </p:bgRef>
    </p:bg>
    <p:spTree>
      <p:nvGrpSpPr>
        <p:cNvPr id="1" name=""/>
        <p:cNvGrpSpPr/>
        <p:nvPr/>
      </p:nvGrpSpPr>
      <p:grpSpPr>
        <a:xfrm>
          <a:off x="0" y="0"/>
          <a:ext cx="0" cy="0"/>
          <a:chOff x="0" y="0"/>
          <a:chExt cx="0" cy="0"/>
        </a:xfrm>
      </p:grpSpPr>
      <p:grpSp>
        <p:nvGrpSpPr>
          <p:cNvPr id="4" name="Group 7"/>
          <p:cNvGrpSpPr>
            <a:grpSpLocks/>
          </p:cNvGrpSpPr>
          <p:nvPr/>
        </p:nvGrpSpPr>
        <p:grpSpPr bwMode="auto">
          <a:xfrm flipH="1">
            <a:off x="0" y="1371600"/>
            <a:ext cx="9144000" cy="73025"/>
            <a:chOff x="0" y="3268345"/>
            <a:chExt cx="9144000" cy="146304"/>
          </a:xfrm>
        </p:grpSpPr>
        <p:sp>
          <p:nvSpPr>
            <p:cNvPr id="5" name="Rectangle 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5181600" y="3268345"/>
              <a:ext cx="109696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6278562" y="3268345"/>
              <a:ext cx="1096963"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0" name="Date Placeholder 3"/>
          <p:cNvSpPr>
            <a:spLocks noGrp="1"/>
          </p:cNvSpPr>
          <p:nvPr>
            <p:ph type="dt" sz="half" idx="10"/>
          </p:nvPr>
        </p:nvSpPr>
        <p:spPr/>
        <p:txBody>
          <a:bodyPr/>
          <a:lstStyle>
            <a:lvl1pPr>
              <a:defRPr/>
            </a:lvl1pPr>
          </a:lstStyle>
          <a:p>
            <a:pPr>
              <a:defRPr/>
            </a:pPr>
            <a:r>
              <a:rPr lang="en-US"/>
              <a:t>2014</a:t>
            </a:r>
            <a:endParaRPr lang="fr-CA"/>
          </a:p>
        </p:txBody>
      </p:sp>
      <p:sp>
        <p:nvSpPr>
          <p:cNvPr id="11" name="Footer Placeholder 4"/>
          <p:cNvSpPr>
            <a:spLocks noGrp="1"/>
          </p:cNvSpPr>
          <p:nvPr>
            <p:ph type="ftr" sz="quarter" idx="11"/>
          </p:nvPr>
        </p:nvSpPr>
        <p:spPr/>
        <p:txBody>
          <a:bodyPr/>
          <a:lstStyle>
            <a:lvl1pPr>
              <a:defRPr/>
            </a:lvl1pPr>
          </a:lstStyle>
          <a:p>
            <a:pPr>
              <a:defRPr/>
            </a:pPr>
            <a:endParaRPr lang="fr-CA"/>
          </a:p>
        </p:txBody>
      </p:sp>
      <p:sp>
        <p:nvSpPr>
          <p:cNvPr id="12" name="Slide Number Placeholder 5"/>
          <p:cNvSpPr>
            <a:spLocks noGrp="1"/>
          </p:cNvSpPr>
          <p:nvPr>
            <p:ph type="sldNum" sz="quarter" idx="12"/>
          </p:nvPr>
        </p:nvSpPr>
        <p:spPr/>
        <p:txBody>
          <a:bodyPr/>
          <a:lstStyle>
            <a:lvl1pPr>
              <a:defRPr/>
            </a:lvl1pPr>
          </a:lstStyle>
          <a:p>
            <a:pPr>
              <a:defRPr/>
            </a:pPr>
            <a:fld id="{4C2BF2C8-BD58-4A23-8C03-2641ED516D84}" type="slidenum">
              <a:rPr lang="fr-CA"/>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rot="5400000" flipH="1">
            <a:off x="3332163" y="3384550"/>
            <a:ext cx="6867525" cy="73025"/>
            <a:chOff x="0" y="3268345"/>
            <a:chExt cx="9144000" cy="146304"/>
          </a:xfrm>
        </p:grpSpPr>
        <p:sp>
          <p:nvSpPr>
            <p:cNvPr id="5" name="Rectangle 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5180755" y="3268344"/>
              <a:ext cx="109914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6279894" y="3268345"/>
              <a:ext cx="1097027"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7376922" y="3268344"/>
              <a:ext cx="1097026"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a:xfrm>
            <a:off x="6838950" y="6356350"/>
            <a:ext cx="1868488" cy="365125"/>
          </a:xfrm>
        </p:spPr>
        <p:txBody>
          <a:bodyPr/>
          <a:lstStyle>
            <a:lvl1pPr>
              <a:defRPr/>
            </a:lvl1pPr>
          </a:lstStyle>
          <a:p>
            <a:pPr>
              <a:defRPr/>
            </a:pPr>
            <a:r>
              <a:rPr lang="en-US"/>
              <a:t>2014</a:t>
            </a:r>
            <a:endParaRPr lang="fr-CA"/>
          </a:p>
        </p:txBody>
      </p:sp>
      <p:sp>
        <p:nvSpPr>
          <p:cNvPr id="10" name="Footer Placeholder 4"/>
          <p:cNvSpPr>
            <a:spLocks noGrp="1"/>
          </p:cNvSpPr>
          <p:nvPr>
            <p:ph type="ftr" sz="quarter" idx="11"/>
          </p:nvPr>
        </p:nvSpPr>
        <p:spPr/>
        <p:txBody>
          <a:bodyPr/>
          <a:lstStyle>
            <a:lvl1pPr>
              <a:defRPr/>
            </a:lvl1pPr>
          </a:lstStyle>
          <a:p>
            <a:pPr>
              <a:defRPr/>
            </a:pPr>
            <a:endParaRPr lang="fr-CA"/>
          </a:p>
        </p:txBody>
      </p:sp>
      <p:sp>
        <p:nvSpPr>
          <p:cNvPr id="11" name="Slide Number Placeholder 5"/>
          <p:cNvSpPr>
            <a:spLocks noGrp="1"/>
          </p:cNvSpPr>
          <p:nvPr>
            <p:ph type="sldNum" sz="quarter" idx="12"/>
          </p:nvPr>
        </p:nvSpPr>
        <p:spPr/>
        <p:txBody>
          <a:bodyPr/>
          <a:lstStyle>
            <a:lvl1pPr>
              <a:defRPr/>
            </a:lvl1pPr>
          </a:lstStyle>
          <a:p>
            <a:pPr>
              <a:defRPr/>
            </a:pPr>
            <a:fld id="{73AB395D-805C-448B-8107-C92B36C16B1A}"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370013" y="1827213"/>
            <a:ext cx="35798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370013" y="3960813"/>
            <a:ext cx="35798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8400"/>
            <a:ext cx="2133600" cy="457200"/>
          </a:xfrm>
        </p:spPr>
        <p:txBody>
          <a:bodyPr/>
          <a:lstStyle>
            <a:lvl1pPr>
              <a:defRPr/>
            </a:lvl1pPr>
          </a:lstStyle>
          <a:p>
            <a:pPr>
              <a:defRPr/>
            </a:pPr>
            <a:r>
              <a:rPr lang="en-US"/>
              <a:t>2014</a:t>
            </a:r>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8400"/>
            <a:ext cx="2133600" cy="457200"/>
          </a:xfrm>
        </p:spPr>
        <p:txBody>
          <a:bodyPr/>
          <a:lstStyle>
            <a:lvl1pPr>
              <a:defRPr/>
            </a:lvl1pPr>
          </a:lstStyle>
          <a:p>
            <a:pPr>
              <a:defRPr/>
            </a:pPr>
            <a:fld id="{2A54A8B9-1354-4D33-B487-76784F5576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4" name="Group 13"/>
          <p:cNvGrpSpPr>
            <a:grpSpLocks/>
          </p:cNvGrpSpPr>
          <p:nvPr/>
        </p:nvGrpSpPr>
        <p:grpSpPr bwMode="auto">
          <a:xfrm>
            <a:off x="0" y="1371600"/>
            <a:ext cx="9144000" cy="73025"/>
            <a:chOff x="0" y="3268345"/>
            <a:chExt cx="9144000" cy="146304"/>
          </a:xfrm>
        </p:grpSpPr>
        <p:sp>
          <p:nvSpPr>
            <p:cNvPr id="5" name="Rectangle 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5181600"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6278563"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itle 18"/>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0"/>
          </p:nvPr>
        </p:nvSpPr>
        <p:spPr/>
        <p:txBody>
          <a:bodyPr/>
          <a:lstStyle>
            <a:lvl1pPr>
              <a:defRPr/>
            </a:lvl1pPr>
          </a:lstStyle>
          <a:p>
            <a:pPr>
              <a:defRPr/>
            </a:pPr>
            <a:r>
              <a:rPr lang="en-US"/>
              <a:t>2014</a:t>
            </a:r>
            <a:endParaRPr lang="fr-CA"/>
          </a:p>
        </p:txBody>
      </p:sp>
      <p:sp>
        <p:nvSpPr>
          <p:cNvPr id="10" name="Footer Placeholder 4"/>
          <p:cNvSpPr>
            <a:spLocks noGrp="1"/>
          </p:cNvSpPr>
          <p:nvPr>
            <p:ph type="ftr" sz="quarter" idx="11"/>
          </p:nvPr>
        </p:nvSpPr>
        <p:spPr/>
        <p:txBody>
          <a:bodyPr/>
          <a:lstStyle>
            <a:lvl1pPr>
              <a:defRPr/>
            </a:lvl1pPr>
          </a:lstStyle>
          <a:p>
            <a:pPr>
              <a:defRPr/>
            </a:pPr>
            <a:endParaRPr lang="fr-CA"/>
          </a:p>
        </p:txBody>
      </p:sp>
      <p:sp>
        <p:nvSpPr>
          <p:cNvPr id="11" name="Slide Number Placeholder 5"/>
          <p:cNvSpPr>
            <a:spLocks noGrp="1"/>
          </p:cNvSpPr>
          <p:nvPr>
            <p:ph type="sldNum" sz="quarter" idx="12"/>
          </p:nvPr>
        </p:nvSpPr>
        <p:spPr/>
        <p:txBody>
          <a:bodyPr/>
          <a:lstStyle>
            <a:lvl1pPr>
              <a:defRPr/>
            </a:lvl1pPr>
          </a:lstStyle>
          <a:p>
            <a:pPr>
              <a:defRPr/>
            </a:pPr>
            <a:fld id="{2A2724B7-D069-4DE3-AB20-DD9421AD3567}"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2"/>
          <p:cNvGrpSpPr>
            <a:grpSpLocks/>
          </p:cNvGrpSpPr>
          <p:nvPr/>
        </p:nvGrpSpPr>
        <p:grpSpPr bwMode="auto">
          <a:xfrm flipH="1">
            <a:off x="0" y="4229100"/>
            <a:ext cx="9144000" cy="146050"/>
            <a:chOff x="0" y="3268345"/>
            <a:chExt cx="9144000" cy="146304"/>
          </a:xfrm>
        </p:grpSpPr>
        <p:sp>
          <p:nvSpPr>
            <p:cNvPr id="5" name="Rectangle 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5181600" y="3268345"/>
              <a:ext cx="109696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6278562" y="3268345"/>
              <a:ext cx="1096963"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r>
              <a:rPr lang="en-US"/>
              <a:t>2014</a:t>
            </a:r>
            <a:endParaRPr lang="fr-CA"/>
          </a:p>
        </p:txBody>
      </p:sp>
      <p:sp>
        <p:nvSpPr>
          <p:cNvPr id="10" name="Footer Placeholder 4"/>
          <p:cNvSpPr>
            <a:spLocks noGrp="1"/>
          </p:cNvSpPr>
          <p:nvPr>
            <p:ph type="ftr" sz="quarter" idx="11"/>
          </p:nvPr>
        </p:nvSpPr>
        <p:spPr/>
        <p:txBody>
          <a:bodyPr/>
          <a:lstStyle>
            <a:lvl1pPr>
              <a:defRPr/>
            </a:lvl1pPr>
          </a:lstStyle>
          <a:p>
            <a:pPr>
              <a:defRPr/>
            </a:pPr>
            <a:endParaRPr lang="fr-CA"/>
          </a:p>
        </p:txBody>
      </p:sp>
      <p:sp>
        <p:nvSpPr>
          <p:cNvPr id="11" name="Slide Number Placeholder 5"/>
          <p:cNvSpPr>
            <a:spLocks noGrp="1"/>
          </p:cNvSpPr>
          <p:nvPr>
            <p:ph type="sldNum" sz="quarter" idx="12"/>
          </p:nvPr>
        </p:nvSpPr>
        <p:spPr/>
        <p:txBody>
          <a:bodyPr/>
          <a:lstStyle>
            <a:lvl1pPr>
              <a:defRPr/>
            </a:lvl1pPr>
          </a:lstStyle>
          <a:p>
            <a:pPr>
              <a:defRPr/>
            </a:pPr>
            <a:fld id="{58AA9706-89BF-43E7-9BD9-F735BCB8BDF3}"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grpSp>
        <p:nvGrpSpPr>
          <p:cNvPr id="5" name="Group 14"/>
          <p:cNvGrpSpPr>
            <a:grpSpLocks/>
          </p:cNvGrpSpPr>
          <p:nvPr/>
        </p:nvGrpSpPr>
        <p:grpSpPr bwMode="auto">
          <a:xfrm>
            <a:off x="0" y="1371600"/>
            <a:ext cx="9144000" cy="73025"/>
            <a:chOff x="0" y="3268345"/>
            <a:chExt cx="9144000" cy="146304"/>
          </a:xfrm>
        </p:grpSpPr>
        <p:sp>
          <p:nvSpPr>
            <p:cNvPr id="6" name="Rectangle 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5181600"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6278563"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lstStyle>
          <a:p>
            <a:pPr>
              <a:defRPr/>
            </a:pPr>
            <a:r>
              <a:rPr lang="en-US"/>
              <a:t>2014</a:t>
            </a:r>
            <a:endParaRPr lang="fr-CA"/>
          </a:p>
        </p:txBody>
      </p:sp>
      <p:sp>
        <p:nvSpPr>
          <p:cNvPr id="11" name="Footer Placeholder 5"/>
          <p:cNvSpPr>
            <a:spLocks noGrp="1"/>
          </p:cNvSpPr>
          <p:nvPr>
            <p:ph type="ftr" sz="quarter" idx="11"/>
          </p:nvPr>
        </p:nvSpPr>
        <p:spPr/>
        <p:txBody>
          <a:bodyPr/>
          <a:lstStyle>
            <a:lvl1pPr>
              <a:defRPr/>
            </a:lvl1pPr>
          </a:lstStyle>
          <a:p>
            <a:pPr>
              <a:defRPr/>
            </a:pPr>
            <a:endParaRPr lang="fr-CA"/>
          </a:p>
        </p:txBody>
      </p:sp>
      <p:sp>
        <p:nvSpPr>
          <p:cNvPr id="12" name="Slide Number Placeholder 6"/>
          <p:cNvSpPr>
            <a:spLocks noGrp="1"/>
          </p:cNvSpPr>
          <p:nvPr>
            <p:ph type="sldNum" sz="quarter" idx="12"/>
          </p:nvPr>
        </p:nvSpPr>
        <p:spPr/>
        <p:txBody>
          <a:bodyPr/>
          <a:lstStyle>
            <a:lvl1pPr>
              <a:defRPr/>
            </a:lvl1pPr>
          </a:lstStyle>
          <a:p>
            <a:pPr>
              <a:defRPr/>
            </a:pPr>
            <a:fld id="{64E87375-5E49-4D63-852C-CECE8AAAF984}"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grpSp>
        <p:nvGrpSpPr>
          <p:cNvPr id="7" name="Group 16"/>
          <p:cNvGrpSpPr>
            <a:grpSpLocks/>
          </p:cNvGrpSpPr>
          <p:nvPr/>
        </p:nvGrpSpPr>
        <p:grpSpPr bwMode="auto">
          <a:xfrm>
            <a:off x="0" y="1371600"/>
            <a:ext cx="9144000" cy="73025"/>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userDrawn="1"/>
          </p:nvSpPr>
          <p:spPr>
            <a:xfrm>
              <a:off x="5181600"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userDrawn="1"/>
          </p:nvSpPr>
          <p:spPr>
            <a:xfrm>
              <a:off x="6278563"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2" name="Date Placeholder 6"/>
          <p:cNvSpPr>
            <a:spLocks noGrp="1"/>
          </p:cNvSpPr>
          <p:nvPr>
            <p:ph type="dt" sz="half" idx="10"/>
          </p:nvPr>
        </p:nvSpPr>
        <p:spPr/>
        <p:txBody>
          <a:bodyPr/>
          <a:lstStyle>
            <a:lvl1pPr>
              <a:defRPr/>
            </a:lvl1pPr>
          </a:lstStyle>
          <a:p>
            <a:pPr>
              <a:defRPr/>
            </a:pPr>
            <a:r>
              <a:rPr lang="en-US"/>
              <a:t>2014</a:t>
            </a:r>
            <a:endParaRPr lang="fr-CA"/>
          </a:p>
        </p:txBody>
      </p:sp>
      <p:sp>
        <p:nvSpPr>
          <p:cNvPr id="13" name="Footer Placeholder 7"/>
          <p:cNvSpPr>
            <a:spLocks noGrp="1"/>
          </p:cNvSpPr>
          <p:nvPr>
            <p:ph type="ftr" sz="quarter" idx="11"/>
          </p:nvPr>
        </p:nvSpPr>
        <p:spPr/>
        <p:txBody>
          <a:bodyPr/>
          <a:lstStyle>
            <a:lvl1pPr>
              <a:defRPr/>
            </a:lvl1pPr>
          </a:lstStyle>
          <a:p>
            <a:pPr>
              <a:defRPr/>
            </a:pPr>
            <a:endParaRPr lang="fr-CA"/>
          </a:p>
        </p:txBody>
      </p:sp>
      <p:sp>
        <p:nvSpPr>
          <p:cNvPr id="14" name="Slide Number Placeholder 8"/>
          <p:cNvSpPr>
            <a:spLocks noGrp="1"/>
          </p:cNvSpPr>
          <p:nvPr>
            <p:ph type="sldNum" sz="quarter" idx="12"/>
          </p:nvPr>
        </p:nvSpPr>
        <p:spPr/>
        <p:txBody>
          <a:bodyPr/>
          <a:lstStyle>
            <a:lvl1pPr>
              <a:defRPr/>
            </a:lvl1pPr>
          </a:lstStyle>
          <a:p>
            <a:pPr>
              <a:defRPr/>
            </a:pPr>
            <a:fld id="{F5751CF1-EE4A-4DEF-901D-FE55B87EC3A1}"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pSp>
        <p:nvGrpSpPr>
          <p:cNvPr id="3" name="Group 12"/>
          <p:cNvGrpSpPr>
            <a:grpSpLocks/>
          </p:cNvGrpSpPr>
          <p:nvPr/>
        </p:nvGrpSpPr>
        <p:grpSpPr bwMode="auto">
          <a:xfrm flipH="1">
            <a:off x="0" y="1371600"/>
            <a:ext cx="9144000" cy="73025"/>
            <a:chOff x="0" y="3268345"/>
            <a:chExt cx="9144000" cy="146304"/>
          </a:xfrm>
        </p:grpSpPr>
        <p:sp>
          <p:nvSpPr>
            <p:cNvPr id="4" name="Rectangle 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userDrawn="1"/>
          </p:nvSpPr>
          <p:spPr>
            <a:xfrm>
              <a:off x="5181600" y="3268345"/>
              <a:ext cx="109696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6278562" y="3268345"/>
              <a:ext cx="1096963"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2" name="Title 11"/>
          <p:cNvSpPr>
            <a:spLocks noGrp="1"/>
          </p:cNvSpPr>
          <p:nvPr>
            <p:ph type="title"/>
          </p:nvPr>
        </p:nvSpPr>
        <p:spPr/>
        <p:txBody>
          <a:bodyPr/>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lstStyle>
          <a:p>
            <a:pPr>
              <a:defRPr/>
            </a:pPr>
            <a:r>
              <a:rPr lang="en-US"/>
              <a:t>2014</a:t>
            </a:r>
            <a:endParaRPr lang="fr-CA"/>
          </a:p>
        </p:txBody>
      </p:sp>
      <p:sp>
        <p:nvSpPr>
          <p:cNvPr id="9" name="Footer Placeholder 3"/>
          <p:cNvSpPr>
            <a:spLocks noGrp="1"/>
          </p:cNvSpPr>
          <p:nvPr>
            <p:ph type="ftr" sz="quarter" idx="11"/>
          </p:nvPr>
        </p:nvSpPr>
        <p:spPr/>
        <p:txBody>
          <a:bodyPr/>
          <a:lstStyle>
            <a:lvl1pPr>
              <a:defRPr/>
            </a:lvl1pPr>
          </a:lstStyle>
          <a:p>
            <a:pPr>
              <a:defRPr/>
            </a:pPr>
            <a:endParaRPr lang="fr-CA"/>
          </a:p>
        </p:txBody>
      </p:sp>
      <p:sp>
        <p:nvSpPr>
          <p:cNvPr id="10" name="Slide Number Placeholder 4"/>
          <p:cNvSpPr>
            <a:spLocks noGrp="1"/>
          </p:cNvSpPr>
          <p:nvPr>
            <p:ph type="sldNum" sz="quarter" idx="12"/>
          </p:nvPr>
        </p:nvSpPr>
        <p:spPr/>
        <p:txBody>
          <a:bodyPr/>
          <a:lstStyle>
            <a:lvl1pPr>
              <a:defRPr/>
            </a:lvl1pPr>
          </a:lstStyle>
          <a:p>
            <a:pPr>
              <a:defRPr/>
            </a:pPr>
            <a:fld id="{4ACDB561-41B0-4B96-953E-F74298F143E0}"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grpSp>
        <p:nvGrpSpPr>
          <p:cNvPr id="2" name="Group 10"/>
          <p:cNvGrpSpPr>
            <a:grpSpLocks/>
          </p:cNvGrpSpPr>
          <p:nvPr/>
        </p:nvGrpSpPr>
        <p:grpSpPr bwMode="auto">
          <a:xfrm>
            <a:off x="-9525" y="-19050"/>
            <a:ext cx="9144000" cy="147638"/>
            <a:chOff x="0" y="3268345"/>
            <a:chExt cx="9144000" cy="146304"/>
          </a:xfrm>
        </p:grpSpPr>
        <p:sp>
          <p:nvSpPr>
            <p:cNvPr id="3" name="Rectangle 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userDrawn="1"/>
          </p:nvSpPr>
          <p:spPr>
            <a:xfrm>
              <a:off x="5495925"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userDrawn="1"/>
          </p:nvSpPr>
          <p:spPr>
            <a:xfrm>
              <a:off x="6592888"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userDrawn="1"/>
          </p:nvSpPr>
          <p:spPr>
            <a:xfrm>
              <a:off x="7689850" y="3268345"/>
              <a:ext cx="1096963"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Date Placeholder 1"/>
          <p:cNvSpPr>
            <a:spLocks noGrp="1"/>
          </p:cNvSpPr>
          <p:nvPr>
            <p:ph type="dt" sz="half" idx="10"/>
          </p:nvPr>
        </p:nvSpPr>
        <p:spPr/>
        <p:txBody>
          <a:bodyPr/>
          <a:lstStyle>
            <a:lvl1pPr>
              <a:defRPr/>
            </a:lvl1pPr>
          </a:lstStyle>
          <a:p>
            <a:pPr>
              <a:defRPr/>
            </a:pPr>
            <a:r>
              <a:rPr lang="en-US"/>
              <a:t>2014</a:t>
            </a:r>
            <a:endParaRPr lang="fr-CA"/>
          </a:p>
        </p:txBody>
      </p:sp>
      <p:sp>
        <p:nvSpPr>
          <p:cNvPr id="8" name="Footer Placeholder 2"/>
          <p:cNvSpPr>
            <a:spLocks noGrp="1"/>
          </p:cNvSpPr>
          <p:nvPr>
            <p:ph type="ftr" sz="quarter" idx="11"/>
          </p:nvPr>
        </p:nvSpPr>
        <p:spPr/>
        <p:txBody>
          <a:bodyPr/>
          <a:lstStyle>
            <a:lvl1pPr>
              <a:defRPr/>
            </a:lvl1pPr>
          </a:lstStyle>
          <a:p>
            <a:pPr>
              <a:defRPr/>
            </a:pPr>
            <a:endParaRPr lang="fr-CA"/>
          </a:p>
        </p:txBody>
      </p:sp>
      <p:sp>
        <p:nvSpPr>
          <p:cNvPr id="9" name="Slide Number Placeholder 3"/>
          <p:cNvSpPr>
            <a:spLocks noGrp="1"/>
          </p:cNvSpPr>
          <p:nvPr>
            <p:ph type="sldNum" sz="quarter" idx="12"/>
          </p:nvPr>
        </p:nvSpPr>
        <p:spPr/>
        <p:txBody>
          <a:bodyPr/>
          <a:lstStyle>
            <a:lvl1pPr>
              <a:defRPr/>
            </a:lvl1pPr>
          </a:lstStyle>
          <a:p>
            <a:pPr>
              <a:defRPr/>
            </a:pPr>
            <a:fld id="{8E4D1C66-363B-4247-8705-ADF598E0A0A2}" type="slidenum">
              <a:rPr lang="fr-CA"/>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3"/>
          <p:cNvGrpSpPr>
            <a:grpSpLocks/>
          </p:cNvGrpSpPr>
          <p:nvPr/>
        </p:nvGrpSpPr>
        <p:grpSpPr bwMode="auto">
          <a:xfrm flipH="1">
            <a:off x="0" y="1143000"/>
            <a:ext cx="9144000" cy="73025"/>
            <a:chOff x="0" y="3268345"/>
            <a:chExt cx="9144000" cy="146304"/>
          </a:xfrm>
        </p:grpSpPr>
        <p:sp>
          <p:nvSpPr>
            <p:cNvPr id="6" name="Rectangle 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5181600" y="3268345"/>
              <a:ext cx="109696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6278562" y="3268345"/>
              <a:ext cx="1096963"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a:xfrm>
            <a:off x="457200" y="273050"/>
            <a:ext cx="8229600" cy="793750"/>
          </a:xfrm>
          <a:prstGeom prst="rect">
            <a:avLst/>
          </a:prstGeo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r>
              <a:rPr lang="en-US"/>
              <a:t>2014</a:t>
            </a:r>
            <a:endParaRPr lang="fr-CA"/>
          </a:p>
        </p:txBody>
      </p:sp>
      <p:sp>
        <p:nvSpPr>
          <p:cNvPr id="11" name="Footer Placeholder 5"/>
          <p:cNvSpPr>
            <a:spLocks noGrp="1"/>
          </p:cNvSpPr>
          <p:nvPr>
            <p:ph type="ftr" sz="quarter" idx="11"/>
          </p:nvPr>
        </p:nvSpPr>
        <p:spPr/>
        <p:txBody>
          <a:bodyPr/>
          <a:lstStyle>
            <a:lvl1pPr>
              <a:defRPr/>
            </a:lvl1pPr>
          </a:lstStyle>
          <a:p>
            <a:pPr>
              <a:defRPr/>
            </a:pPr>
            <a:endParaRPr lang="fr-CA"/>
          </a:p>
        </p:txBody>
      </p:sp>
      <p:sp>
        <p:nvSpPr>
          <p:cNvPr id="12" name="Slide Number Placeholder 6"/>
          <p:cNvSpPr>
            <a:spLocks noGrp="1"/>
          </p:cNvSpPr>
          <p:nvPr>
            <p:ph type="sldNum" sz="quarter" idx="12"/>
          </p:nvPr>
        </p:nvSpPr>
        <p:spPr/>
        <p:txBody>
          <a:bodyPr/>
          <a:lstStyle>
            <a:lvl1pPr>
              <a:defRPr/>
            </a:lvl1pPr>
          </a:lstStyle>
          <a:p>
            <a:pPr>
              <a:defRPr/>
            </a:pPr>
            <a:fld id="{C57E4A0C-D176-48C3-8997-B1E2C6BF0285}"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9525" y="-19050"/>
            <a:ext cx="9144000" cy="147638"/>
            <a:chOff x="0" y="3268345"/>
            <a:chExt cx="9144000" cy="146304"/>
          </a:xfrm>
        </p:grpSpPr>
        <p:sp>
          <p:nvSpPr>
            <p:cNvPr id="6" name="Rectangle 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a:xfrm>
              <a:off x="5495925"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6592888"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userDrawn="1"/>
          </p:nvSpPr>
          <p:spPr>
            <a:xfrm>
              <a:off x="7689850" y="3268345"/>
              <a:ext cx="1096963"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rtlCol="0">
            <a:normAutofit/>
          </a:bodyPr>
          <a:lstStyle/>
          <a:p>
            <a:pPr lvl="0"/>
            <a:r>
              <a:rPr lang="en-US" noProof="0" smtClean="0"/>
              <a:t>Click icon to add picture</a:t>
            </a:r>
            <a:endParaRPr lang="en-US" noProof="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4"/>
          <p:cNvSpPr>
            <a:spLocks noGrp="1"/>
          </p:cNvSpPr>
          <p:nvPr>
            <p:ph type="dt" sz="half" idx="14"/>
          </p:nvPr>
        </p:nvSpPr>
        <p:spPr/>
        <p:txBody>
          <a:bodyPr/>
          <a:lstStyle>
            <a:lvl1pPr>
              <a:defRPr/>
            </a:lvl1pPr>
          </a:lstStyle>
          <a:p>
            <a:pPr>
              <a:defRPr/>
            </a:pPr>
            <a:r>
              <a:rPr lang="en-US"/>
              <a:t>2014</a:t>
            </a:r>
            <a:endParaRPr lang="fr-CA"/>
          </a:p>
        </p:txBody>
      </p:sp>
      <p:sp>
        <p:nvSpPr>
          <p:cNvPr id="11" name="Footer Placeholder 5"/>
          <p:cNvSpPr>
            <a:spLocks noGrp="1"/>
          </p:cNvSpPr>
          <p:nvPr>
            <p:ph type="ftr" sz="quarter" idx="15"/>
          </p:nvPr>
        </p:nvSpPr>
        <p:spPr/>
        <p:txBody>
          <a:bodyPr/>
          <a:lstStyle>
            <a:lvl1pPr>
              <a:defRPr/>
            </a:lvl1pPr>
          </a:lstStyle>
          <a:p>
            <a:pPr>
              <a:defRPr/>
            </a:pPr>
            <a:endParaRPr lang="fr-CA"/>
          </a:p>
        </p:txBody>
      </p:sp>
      <p:sp>
        <p:nvSpPr>
          <p:cNvPr id="12" name="Slide Number Placeholder 6"/>
          <p:cNvSpPr>
            <a:spLocks noGrp="1"/>
          </p:cNvSpPr>
          <p:nvPr>
            <p:ph type="sldNum" sz="quarter" idx="16"/>
          </p:nvPr>
        </p:nvSpPr>
        <p:spPr/>
        <p:txBody>
          <a:bodyPr/>
          <a:lstStyle>
            <a:lvl1pPr>
              <a:defRPr/>
            </a:lvl1pPr>
          </a:lstStyle>
          <a:p>
            <a:pPr>
              <a:defRPr/>
            </a:pPr>
            <a:fld id="{FD2EE613-A86B-4011-B933-0493AE7ED298}"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07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73838" y="6356350"/>
            <a:ext cx="2133600" cy="365125"/>
          </a:xfrm>
          <a:prstGeom prst="rect">
            <a:avLst/>
          </a:prstGeom>
        </p:spPr>
        <p:txBody>
          <a:bodyPr vert="horz" lIns="91440" tIns="45720" rIns="91440" bIns="45720" rtlCol="0" anchor="ctr"/>
          <a:lstStyle>
            <a:lvl1pPr algn="r">
              <a:defRPr sz="1200">
                <a:solidFill>
                  <a:sysClr val="windowText" lastClr="000000"/>
                </a:solidFill>
                <a:latin typeface="Arial" charset="0"/>
              </a:defRPr>
            </a:lvl1pPr>
          </a:lstStyle>
          <a:p>
            <a:pPr>
              <a:defRPr/>
            </a:pPr>
            <a:r>
              <a:rPr lang="en-US"/>
              <a:t>2014</a:t>
            </a:r>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latin typeface="Arial" charset="0"/>
              </a:defRPr>
            </a:lvl1pPr>
          </a:lstStyle>
          <a:p>
            <a:pPr>
              <a:defRPr/>
            </a:pPr>
            <a:endParaRPr lang="fr-CA"/>
          </a:p>
        </p:txBody>
      </p:sp>
      <p:sp>
        <p:nvSpPr>
          <p:cNvPr id="6" name="Slide Number Placeholder 5"/>
          <p:cNvSpPr>
            <a:spLocks noGrp="1"/>
          </p:cNvSpPr>
          <p:nvPr>
            <p:ph type="sldNum" sz="quarter" idx="4"/>
          </p:nvPr>
        </p:nvSpPr>
        <p:spPr>
          <a:xfrm>
            <a:off x="460375" y="6356350"/>
            <a:ext cx="2133600" cy="365125"/>
          </a:xfrm>
          <a:prstGeom prst="rect">
            <a:avLst/>
          </a:prstGeom>
        </p:spPr>
        <p:txBody>
          <a:bodyPr vert="horz" lIns="91440" tIns="45720" rIns="91440" bIns="45720" rtlCol="0" anchor="ctr"/>
          <a:lstStyle>
            <a:lvl1pPr algn="l">
              <a:defRPr sz="1200">
                <a:solidFill>
                  <a:sysClr val="windowText" lastClr="000000"/>
                </a:solidFill>
                <a:latin typeface="Arial" charset="0"/>
              </a:defRPr>
            </a:lvl1pPr>
          </a:lstStyle>
          <a:p>
            <a:pPr>
              <a:defRPr/>
            </a:pPr>
            <a:fld id="{AB1B9A28-FEA8-4DD0-A6DB-C1CFF889AFC7}" type="slidenum">
              <a:rPr lang="fr-CA"/>
              <a:pPr>
                <a:defRPr/>
              </a:pPr>
              <a:t>‹#›</a:t>
            </a:fld>
            <a:endParaRPr lang="fr-CA"/>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4350"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 id="2147484361" r:id="rId12"/>
  </p:sldLayoutIdLst>
  <p:hf sldNum="0" hdr="0" ftr="0"/>
  <p:txStyles>
    <p:titleStyle>
      <a:lvl1pPr algn="l" rtl="0" eaLnBrk="0" fontAlgn="base" hangingPunct="0">
        <a:spcBef>
          <a:spcPct val="0"/>
        </a:spcBef>
        <a:spcAft>
          <a:spcPct val="0"/>
        </a:spcAft>
        <a:defRPr sz="4400" kern="1200">
          <a:solidFill>
            <a:srgbClr val="FFFFFF"/>
          </a:solidFill>
          <a:effectLst>
            <a:glow rad="101600">
              <a:schemeClr val="tx2"/>
            </a:glow>
          </a:effectLst>
          <a:latin typeface="+mj-lt"/>
          <a:ea typeface="+mj-ea"/>
          <a:cs typeface="+mj-cs"/>
        </a:defRPr>
      </a:lvl1pPr>
      <a:lvl2pPr algn="l" rtl="0" eaLnBrk="0" fontAlgn="base" hangingPunct="0">
        <a:spcBef>
          <a:spcPct val="0"/>
        </a:spcBef>
        <a:spcAft>
          <a:spcPct val="0"/>
        </a:spcAft>
        <a:defRPr sz="4400">
          <a:solidFill>
            <a:srgbClr val="FFFFFF"/>
          </a:solidFill>
          <a:latin typeface="Gill Sans MT" pitchFamily="34" charset="0"/>
        </a:defRPr>
      </a:lvl2pPr>
      <a:lvl3pPr algn="l" rtl="0" eaLnBrk="0" fontAlgn="base" hangingPunct="0">
        <a:spcBef>
          <a:spcPct val="0"/>
        </a:spcBef>
        <a:spcAft>
          <a:spcPct val="0"/>
        </a:spcAft>
        <a:defRPr sz="4400">
          <a:solidFill>
            <a:srgbClr val="FFFFFF"/>
          </a:solidFill>
          <a:latin typeface="Gill Sans MT" pitchFamily="34" charset="0"/>
        </a:defRPr>
      </a:lvl3pPr>
      <a:lvl4pPr algn="l" rtl="0" eaLnBrk="0" fontAlgn="base" hangingPunct="0">
        <a:spcBef>
          <a:spcPct val="0"/>
        </a:spcBef>
        <a:spcAft>
          <a:spcPct val="0"/>
        </a:spcAft>
        <a:defRPr sz="4400">
          <a:solidFill>
            <a:srgbClr val="FFFFFF"/>
          </a:solidFill>
          <a:latin typeface="Gill Sans MT" pitchFamily="34" charset="0"/>
        </a:defRPr>
      </a:lvl4pPr>
      <a:lvl5pPr algn="l" rtl="0" eaLnBrk="0" fontAlgn="base" hangingPunct="0">
        <a:spcBef>
          <a:spcPct val="0"/>
        </a:spcBef>
        <a:spcAft>
          <a:spcPct val="0"/>
        </a:spcAft>
        <a:defRPr sz="4400">
          <a:solidFill>
            <a:srgbClr val="FFFFFF"/>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108BB4"/>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DA7328"/>
        </a:buClr>
        <a:buSzPct val="57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AE589F"/>
        </a:buClr>
        <a:buSzPct val="55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osedo@unilag.edu.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oc.gov/catdir/calhoun-report-final.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jpeg"/><Relationship Id="rId4" Type="http://schemas.openxmlformats.org/officeDocument/2006/relationships/image" Target="../media/image5.wmf"/><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hyperlink" Target="http://www.oclc.org/reports/perceptionscollege.htm"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hyperlink" Target="http://www.oclc.org/reports/perceptionscollege.htm" TargetMode="External"/><Relationship Id="rId4" Type="http://schemas.openxmlformats.org/officeDocument/2006/relationships/oleObject" Target="../embeddings/Microsoft_Office_Excel_97-2003_Worksheet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28604"/>
            <a:ext cx="7924800" cy="3000396"/>
          </a:xfrm>
        </p:spPr>
        <p:txBody>
          <a:bodyPr>
            <a:normAutofit fontScale="90000"/>
          </a:bodyPr>
          <a:lstStyle/>
          <a:p>
            <a:pPr algn="r" eaLnBrk="1" hangingPunct="1">
              <a:defRPr/>
            </a:pPr>
            <a:r>
              <a:rPr lang="en-US" b="1" dirty="0" smtClean="0"/>
              <a:t/>
            </a:r>
            <a:br>
              <a:rPr lang="en-US" b="1" dirty="0" smtClean="0"/>
            </a:br>
            <a:r>
              <a:rPr lang="en-US" sz="3600" b="1" dirty="0" smtClean="0"/>
              <a:t>The Changing Landscape for Libraries and Librarians in the Digital Age-</a:t>
            </a:r>
            <a:br>
              <a:rPr lang="en-US" sz="3600" b="1" dirty="0" smtClean="0"/>
            </a:br>
            <a:r>
              <a:rPr lang="en-US" sz="3600" b="1" dirty="0" smtClean="0"/>
              <a:t>-An Approach To The Evolving Library Landscape</a:t>
            </a:r>
            <a:br>
              <a:rPr lang="en-US" sz="3600" b="1" dirty="0" smtClean="0"/>
            </a:br>
            <a:endParaRPr lang="en-US" b="1" dirty="0" smtClean="0"/>
          </a:p>
        </p:txBody>
      </p:sp>
      <p:sp>
        <p:nvSpPr>
          <p:cNvPr id="3075" name="Rectangle 3"/>
          <p:cNvSpPr>
            <a:spLocks noGrp="1" noChangeArrowheads="1"/>
          </p:cNvSpPr>
          <p:nvPr>
            <p:ph type="subTitle" idx="1"/>
          </p:nvPr>
        </p:nvSpPr>
        <p:spPr>
          <a:xfrm>
            <a:off x="214282" y="3500438"/>
            <a:ext cx="8715436" cy="3000396"/>
          </a:xfrm>
        </p:spPr>
        <p:txBody>
          <a:bodyPr>
            <a:normAutofit/>
          </a:bodyPr>
          <a:lstStyle/>
          <a:p>
            <a:r>
              <a:rPr lang="en-US" b="1" dirty="0" smtClean="0"/>
              <a:t>By</a:t>
            </a:r>
          </a:p>
          <a:p>
            <a:r>
              <a:rPr lang="en-US" b="1" dirty="0" err="1" smtClean="0"/>
              <a:t>Onyinye</a:t>
            </a:r>
            <a:r>
              <a:rPr lang="en-US" b="1" dirty="0" smtClean="0"/>
              <a:t> Alexander OSEDO</a:t>
            </a:r>
          </a:p>
          <a:p>
            <a:r>
              <a:rPr lang="en-US" b="1" dirty="0" smtClean="0"/>
              <a:t>University of Lagos Library</a:t>
            </a:r>
          </a:p>
          <a:p>
            <a:r>
              <a:rPr lang="en-US" b="1" dirty="0" smtClean="0">
                <a:hlinkClick r:id="rId3"/>
              </a:rPr>
              <a:t>oosedo@unilag.edu.ng</a:t>
            </a:r>
            <a:endParaRPr lang="en-US" b="1" dirty="0" smtClean="0"/>
          </a:p>
          <a:p>
            <a:r>
              <a:rPr lang="en-US" b="1" dirty="0" smtClean="0"/>
              <a:t>Wednesday</a:t>
            </a:r>
            <a:r>
              <a:rPr lang="en-US" b="1" dirty="0" smtClean="0"/>
              <a:t>, 17</a:t>
            </a:r>
            <a:r>
              <a:rPr lang="en-US" b="1" baseline="30000" dirty="0" smtClean="0"/>
              <a:t>TH</a:t>
            </a:r>
            <a:r>
              <a:rPr lang="en-US" b="1" dirty="0" smtClean="0"/>
              <a:t> April, 2019.</a:t>
            </a:r>
          </a:p>
          <a:p>
            <a:pPr eaLnBrk="1" hangingPunct="1">
              <a:spcBef>
                <a:spcPct val="0"/>
              </a:spcBef>
              <a:buFont typeface="Wingdings" charset="2"/>
              <a:buNone/>
              <a:defRPr/>
            </a:pP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sz="3200" smtClean="0"/>
              <a:t>Remember the days before…</a:t>
            </a:r>
          </a:p>
        </p:txBody>
      </p:sp>
      <p:pic>
        <p:nvPicPr>
          <p:cNvPr id="23555" name="Content Placeholder 4" descr="internet.gif"/>
          <p:cNvPicPr>
            <a:picLocks noGrp="1" noChangeAspect="1"/>
          </p:cNvPicPr>
          <p:nvPr>
            <p:ph idx="1"/>
          </p:nvPr>
        </p:nvPicPr>
        <p:blipFill>
          <a:blip r:embed="rId3"/>
          <a:srcRect/>
          <a:stretch>
            <a:fillRect/>
          </a:stretch>
        </p:blipFill>
        <p:spPr>
          <a:xfrm>
            <a:off x="2147888" y="2222500"/>
            <a:ext cx="5305425" cy="3286125"/>
          </a:xfrm>
        </p:spPr>
      </p:pic>
      <p:sp>
        <p:nvSpPr>
          <p:cNvPr id="23556"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sz="3200" smtClean="0"/>
              <a:t>Finally, remember the days before…</a:t>
            </a:r>
          </a:p>
        </p:txBody>
      </p:sp>
      <p:pic>
        <p:nvPicPr>
          <p:cNvPr id="24579" name="Content Placeholder 4" descr="google-office.jpg"/>
          <p:cNvPicPr>
            <a:picLocks noGrp="1" noChangeAspect="1"/>
          </p:cNvPicPr>
          <p:nvPr>
            <p:ph idx="1"/>
          </p:nvPr>
        </p:nvPicPr>
        <p:blipFill>
          <a:blip r:embed="rId3"/>
          <a:srcRect/>
          <a:stretch>
            <a:fillRect/>
          </a:stretch>
        </p:blipFill>
        <p:spPr>
          <a:xfrm>
            <a:off x="2341563" y="1579563"/>
            <a:ext cx="4440237" cy="4440237"/>
          </a:xfrm>
        </p:spPr>
      </p:pic>
      <p:sp>
        <p:nvSpPr>
          <p:cNvPr id="24580"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smtClean="0"/>
              <a:t>The 21</a:t>
            </a:r>
            <a:r>
              <a:rPr lang="en-US" baseline="30000" smtClean="0"/>
              <a:t>st</a:t>
            </a:r>
            <a:r>
              <a:rPr lang="en-US" smtClean="0"/>
              <a:t> Century Library</a:t>
            </a:r>
          </a:p>
        </p:txBody>
      </p:sp>
      <p:pic>
        <p:nvPicPr>
          <p:cNvPr id="25603" name="Content Placeholder 4" descr="library.jpg"/>
          <p:cNvPicPr>
            <a:picLocks noGrp="1" noChangeAspect="1"/>
          </p:cNvPicPr>
          <p:nvPr>
            <p:ph idx="1"/>
          </p:nvPr>
        </p:nvPicPr>
        <p:blipFill>
          <a:blip r:embed="rId3"/>
          <a:srcRect/>
          <a:stretch>
            <a:fillRect/>
          </a:stretch>
        </p:blipFill>
        <p:spPr>
          <a:xfrm>
            <a:off x="5219700" y="3962400"/>
            <a:ext cx="3376613" cy="2382838"/>
          </a:xfrm>
        </p:spPr>
      </p:pic>
      <p:sp>
        <p:nvSpPr>
          <p:cNvPr id="25604" name="Rectangle 5"/>
          <p:cNvSpPr>
            <a:spLocks noChangeArrowheads="1"/>
          </p:cNvSpPr>
          <p:nvPr/>
        </p:nvSpPr>
        <p:spPr bwMode="auto">
          <a:xfrm>
            <a:off x="990600" y="1828800"/>
            <a:ext cx="5867400" cy="830263"/>
          </a:xfrm>
          <a:prstGeom prst="rect">
            <a:avLst/>
          </a:prstGeom>
          <a:noFill/>
          <a:ln w="9525">
            <a:noFill/>
            <a:miter lim="800000"/>
            <a:headEnd/>
            <a:tailEnd/>
          </a:ln>
        </p:spPr>
        <p:txBody>
          <a:bodyPr>
            <a:spAutoFit/>
          </a:bodyPr>
          <a:lstStyle/>
          <a:p>
            <a:r>
              <a:rPr lang="en-US" sz="2400"/>
              <a:t>A library can hold millions of books… </a:t>
            </a:r>
          </a:p>
          <a:p>
            <a:r>
              <a:rPr lang="en-US" sz="2400"/>
              <a:t>A library can be a centre for the Internet… </a:t>
            </a:r>
          </a:p>
        </p:txBody>
      </p:sp>
      <p:pic>
        <p:nvPicPr>
          <p:cNvPr id="25605" name="Picture 6" descr="librarian.jpg"/>
          <p:cNvPicPr>
            <a:picLocks noChangeAspect="1"/>
          </p:cNvPicPr>
          <p:nvPr/>
        </p:nvPicPr>
        <p:blipFill>
          <a:blip r:embed="rId4"/>
          <a:srcRect/>
          <a:stretch>
            <a:fillRect/>
          </a:stretch>
        </p:blipFill>
        <p:spPr bwMode="auto">
          <a:xfrm>
            <a:off x="838200" y="3200400"/>
            <a:ext cx="3810000" cy="3019425"/>
          </a:xfrm>
          <a:prstGeom prst="rect">
            <a:avLst/>
          </a:prstGeom>
          <a:noFill/>
          <a:ln w="9525">
            <a:noFill/>
            <a:miter lim="800000"/>
            <a:headEnd/>
            <a:tailEnd/>
          </a:ln>
        </p:spPr>
      </p:pic>
      <p:sp>
        <p:nvSpPr>
          <p:cNvPr id="25606" name="Date Placeholder 8"/>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a:t>Review of Unanswered Questions</a:t>
            </a:r>
          </a:p>
        </p:txBody>
      </p:sp>
      <p:sp>
        <p:nvSpPr>
          <p:cNvPr id="26627" name="Rectangle 3"/>
          <p:cNvSpPr>
            <a:spLocks noGrp="1" noChangeArrowheads="1"/>
          </p:cNvSpPr>
          <p:nvPr>
            <p:ph type="body" idx="1"/>
          </p:nvPr>
        </p:nvSpPr>
        <p:spPr>
          <a:xfrm>
            <a:off x="457200" y="1500188"/>
            <a:ext cx="8229600" cy="4625975"/>
          </a:xfrm>
        </p:spPr>
        <p:txBody>
          <a:bodyPr/>
          <a:lstStyle/>
          <a:p>
            <a:pPr>
              <a:lnSpc>
                <a:spcPct val="90000"/>
              </a:lnSpc>
            </a:pPr>
            <a:r>
              <a:rPr lang="en-US" sz="2500" smtClean="0"/>
              <a:t>Who uses the online catalog?</a:t>
            </a:r>
          </a:p>
          <a:p>
            <a:pPr lvl="1">
              <a:lnSpc>
                <a:spcPct val="90000"/>
              </a:lnSpc>
            </a:pPr>
            <a:r>
              <a:rPr lang="en-US" sz="2100" smtClean="0"/>
              <a:t>Faculty and graduate students (comparatively more)</a:t>
            </a:r>
          </a:p>
          <a:p>
            <a:pPr lvl="1">
              <a:lnSpc>
                <a:spcPct val="90000"/>
              </a:lnSpc>
            </a:pPr>
            <a:r>
              <a:rPr lang="en-US" sz="2100" smtClean="0"/>
              <a:t>Undergraduates (comparatively less)</a:t>
            </a:r>
          </a:p>
          <a:p>
            <a:pPr>
              <a:lnSpc>
                <a:spcPct val="90000"/>
              </a:lnSpc>
            </a:pPr>
            <a:r>
              <a:rPr lang="en-US" sz="2500" smtClean="0"/>
              <a:t>Who uses library Web pages? How much?</a:t>
            </a:r>
          </a:p>
          <a:p>
            <a:pPr lvl="1">
              <a:lnSpc>
                <a:spcPct val="90000"/>
              </a:lnSpc>
            </a:pPr>
            <a:r>
              <a:rPr lang="en-US" sz="2100" smtClean="0"/>
              <a:t>Strong preference for search engines</a:t>
            </a:r>
          </a:p>
          <a:p>
            <a:pPr>
              <a:lnSpc>
                <a:spcPct val="90000"/>
              </a:lnSpc>
            </a:pPr>
            <a:r>
              <a:rPr lang="en-US" sz="2500" smtClean="0"/>
              <a:t>For what?</a:t>
            </a:r>
          </a:p>
          <a:p>
            <a:pPr lvl="1">
              <a:lnSpc>
                <a:spcPct val="90000"/>
              </a:lnSpc>
            </a:pPr>
            <a:r>
              <a:rPr lang="en-US" sz="2100" smtClean="0"/>
              <a:t>Published materials (mostly monographs?)</a:t>
            </a:r>
          </a:p>
          <a:p>
            <a:pPr lvl="1">
              <a:lnSpc>
                <a:spcPct val="90000"/>
              </a:lnSpc>
            </a:pPr>
            <a:r>
              <a:rPr lang="en-US" sz="2100" smtClean="0"/>
              <a:t>Keen interest in primary source materials, data, images, multimedia—all outside the catalog</a:t>
            </a:r>
          </a:p>
        </p:txBody>
      </p:sp>
      <p:sp>
        <p:nvSpPr>
          <p:cNvPr id="2662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z="3200"/>
              <a:t>Review of Unanswered Questions, 2</a:t>
            </a:r>
          </a:p>
        </p:txBody>
      </p:sp>
      <p:sp>
        <p:nvSpPr>
          <p:cNvPr id="27651" name="Rectangle 3"/>
          <p:cNvSpPr>
            <a:spLocks noGrp="1" noChangeArrowheads="1"/>
          </p:cNvSpPr>
          <p:nvPr>
            <p:ph type="body" idx="1"/>
          </p:nvPr>
        </p:nvSpPr>
        <p:spPr>
          <a:xfrm>
            <a:off x="457200" y="1500188"/>
            <a:ext cx="8229600" cy="4625975"/>
          </a:xfrm>
        </p:spPr>
        <p:txBody>
          <a:bodyPr/>
          <a:lstStyle/>
          <a:p>
            <a:pPr>
              <a:lnSpc>
                <a:spcPct val="90000"/>
              </a:lnSpc>
            </a:pPr>
            <a:r>
              <a:rPr lang="en-US" smtClean="0"/>
              <a:t>Compared to what?</a:t>
            </a:r>
          </a:p>
          <a:p>
            <a:pPr lvl="1">
              <a:lnSpc>
                <a:spcPct val="90000"/>
              </a:lnSpc>
            </a:pPr>
            <a:r>
              <a:rPr lang="en-US" smtClean="0"/>
              <a:t>Strong use of e-resource discovery systems outside the catalog</a:t>
            </a:r>
          </a:p>
          <a:p>
            <a:pPr lvl="1">
              <a:lnSpc>
                <a:spcPct val="90000"/>
              </a:lnSpc>
            </a:pPr>
            <a:r>
              <a:rPr lang="en-US" smtClean="0"/>
              <a:t>Strong preference for search engines</a:t>
            </a:r>
          </a:p>
          <a:p>
            <a:pPr lvl="1">
              <a:lnSpc>
                <a:spcPct val="90000"/>
              </a:lnSpc>
            </a:pPr>
            <a:r>
              <a:rPr lang="en-US" smtClean="0"/>
              <a:t>Some are familiar with bibliographic data/tools, many are not (and find what they want anyway?)</a:t>
            </a:r>
          </a:p>
          <a:p>
            <a:pPr lvl="1">
              <a:lnSpc>
                <a:spcPct val="90000"/>
              </a:lnSpc>
            </a:pPr>
            <a:r>
              <a:rPr lang="en-US" smtClean="0"/>
              <a:t>Graduate students may be the least satisfied with how libraries are serving them</a:t>
            </a:r>
          </a:p>
          <a:p>
            <a:pPr>
              <a:lnSpc>
                <a:spcPct val="90000"/>
              </a:lnSpc>
              <a:buFont typeface="Wingdings 2" pitchFamily="18" charset="2"/>
              <a:buNone/>
            </a:pPr>
            <a:endParaRPr lang="en-US" smtClean="0"/>
          </a:p>
        </p:txBody>
      </p:sp>
      <p:sp>
        <p:nvSpPr>
          <p:cNvPr id="2765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a:t>The Decline of the Catalog</a:t>
            </a:r>
          </a:p>
        </p:txBody>
      </p:sp>
      <p:sp>
        <p:nvSpPr>
          <p:cNvPr id="28675" name="Rectangle 3"/>
          <p:cNvSpPr>
            <a:spLocks noGrp="1" noChangeArrowheads="1"/>
          </p:cNvSpPr>
          <p:nvPr>
            <p:ph type="body" idx="1"/>
          </p:nvPr>
        </p:nvSpPr>
        <p:spPr>
          <a:xfrm>
            <a:off x="457200" y="1500188"/>
            <a:ext cx="8229600" cy="4625975"/>
          </a:xfrm>
        </p:spPr>
        <p:txBody>
          <a:bodyPr/>
          <a:lstStyle/>
          <a:p>
            <a:pPr>
              <a:lnSpc>
                <a:spcPct val="80000"/>
              </a:lnSpc>
            </a:pPr>
            <a:r>
              <a:rPr lang="en-US" sz="2500" smtClean="0"/>
              <a:t>Users bypassing the catalog</a:t>
            </a:r>
          </a:p>
          <a:p>
            <a:pPr lvl="1">
              <a:lnSpc>
                <a:spcPct val="80000"/>
              </a:lnSpc>
            </a:pPr>
            <a:r>
              <a:rPr lang="en-US" sz="1900" smtClean="0"/>
              <a:t>89% of college students say they begin with search engines vs 2% with library Web pages</a:t>
            </a:r>
          </a:p>
          <a:p>
            <a:pPr>
              <a:lnSpc>
                <a:spcPct val="80000"/>
              </a:lnSpc>
            </a:pPr>
            <a:r>
              <a:rPr lang="en-US" sz="2500" smtClean="0"/>
              <a:t>One piece of a fragmented library information landscape (and hard to use!)</a:t>
            </a:r>
          </a:p>
          <a:p>
            <a:pPr lvl="1">
              <a:lnSpc>
                <a:spcPct val="80000"/>
              </a:lnSpc>
            </a:pPr>
            <a:r>
              <a:rPr lang="en-US" sz="1900" smtClean="0"/>
              <a:t>Principle of Least Effort</a:t>
            </a:r>
          </a:p>
          <a:p>
            <a:pPr lvl="1">
              <a:lnSpc>
                <a:spcPct val="80000"/>
              </a:lnSpc>
            </a:pPr>
            <a:r>
              <a:rPr lang="en-US" sz="1900" smtClean="0"/>
              <a:t>Metasearch in trouble</a:t>
            </a:r>
          </a:p>
          <a:p>
            <a:pPr>
              <a:lnSpc>
                <a:spcPct val="80000"/>
              </a:lnSpc>
            </a:pPr>
            <a:r>
              <a:rPr lang="en-US" sz="2500" smtClean="0"/>
              <a:t>Cataloging tradition unsustainable</a:t>
            </a:r>
          </a:p>
          <a:p>
            <a:pPr lvl="1">
              <a:lnSpc>
                <a:spcPct val="80000"/>
              </a:lnSpc>
            </a:pPr>
            <a:r>
              <a:rPr lang="en-US" sz="1900" smtClean="0"/>
              <a:t>“Just how much do we need to continue to spend on carefully constructed catalogs?”—Deanna Marcum, LC Associate Librarian </a:t>
            </a:r>
          </a:p>
          <a:p>
            <a:pPr lvl="1">
              <a:lnSpc>
                <a:spcPct val="80000"/>
              </a:lnSpc>
            </a:pPr>
            <a:endParaRPr lang="en-US" sz="1900" smtClean="0"/>
          </a:p>
        </p:txBody>
      </p:sp>
      <p:sp>
        <p:nvSpPr>
          <p:cNvPr id="28676" name="Text Box 4"/>
          <p:cNvSpPr txBox="1">
            <a:spLocks noChangeArrowheads="1"/>
          </p:cNvSpPr>
          <p:nvPr/>
        </p:nvSpPr>
        <p:spPr bwMode="auto">
          <a:xfrm>
            <a:off x="304800" y="5410200"/>
            <a:ext cx="8512175" cy="1190625"/>
          </a:xfrm>
          <a:prstGeom prst="rect">
            <a:avLst/>
          </a:prstGeom>
          <a:noFill/>
          <a:ln w="9525">
            <a:noFill/>
            <a:miter lim="800000"/>
            <a:headEnd/>
            <a:tailEnd/>
          </a:ln>
        </p:spPr>
        <p:txBody>
          <a:bodyPr wrap="none">
            <a:spAutoFit/>
          </a:bodyPr>
          <a:lstStyle/>
          <a:p>
            <a:r>
              <a:rPr lang="en-US"/>
              <a:t>Calhoun, Karen. </a:t>
            </a:r>
            <a:r>
              <a:rPr lang="en-US" i="1">
                <a:hlinkClick r:id="rId3"/>
              </a:rPr>
              <a:t>The Changing Nature of the Catalog and Its Integration</a:t>
            </a:r>
          </a:p>
          <a:p>
            <a:r>
              <a:rPr lang="en-US" i="1">
                <a:hlinkClick r:id="rId3"/>
              </a:rPr>
              <a:t>with Other </a:t>
            </a:r>
            <a:r>
              <a:rPr lang="en-US" i="1" u="sng">
                <a:solidFill>
                  <a:schemeClr val="tx2"/>
                </a:solidFill>
                <a:hlinkClick r:id="rId3"/>
              </a:rPr>
              <a:t>Discovery</a:t>
            </a:r>
            <a:r>
              <a:rPr lang="en-US" i="1" u="sng">
                <a:solidFill>
                  <a:schemeClr val="tx2"/>
                </a:solidFill>
              </a:rPr>
              <a:t> Tools.</a:t>
            </a:r>
            <a:r>
              <a:rPr lang="en-US"/>
              <a:t>  Washington, DC: Library of Congress, </a:t>
            </a:r>
          </a:p>
          <a:p>
            <a:r>
              <a:rPr lang="en-US"/>
              <a:t>17 March 2006. </a:t>
            </a:r>
            <a:r>
              <a:rPr lang="en-US">
                <a:hlinkClick r:id="rId3"/>
              </a:rPr>
              <a:t>http://www.loc.gov/catdir/calhoun-report-final.pdf</a:t>
            </a:r>
            <a:endParaRPr lang="en-US"/>
          </a:p>
          <a:p>
            <a:r>
              <a:rPr lang="en-US"/>
              <a:t> </a:t>
            </a:r>
          </a:p>
        </p:txBody>
      </p:sp>
      <p:sp>
        <p:nvSpPr>
          <p:cNvPr id="28677" name="Date Placeholder 7"/>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US" dirty="0" smtClean="0"/>
              <a:t>New Concepts</a:t>
            </a:r>
          </a:p>
        </p:txBody>
      </p:sp>
      <p:sp>
        <p:nvSpPr>
          <p:cNvPr id="29699" name="Content Placeholder 2"/>
          <p:cNvSpPr>
            <a:spLocks noGrp="1"/>
          </p:cNvSpPr>
          <p:nvPr>
            <p:ph idx="1"/>
          </p:nvPr>
        </p:nvSpPr>
        <p:spPr>
          <a:xfrm>
            <a:off x="457200" y="1500188"/>
            <a:ext cx="8229600" cy="4625975"/>
          </a:xfrm>
        </p:spPr>
        <p:txBody>
          <a:bodyPr/>
          <a:lstStyle/>
          <a:p>
            <a:endParaRPr lang="en-US" smtClean="0"/>
          </a:p>
          <a:p>
            <a:r>
              <a:rPr lang="en-US" smtClean="0"/>
              <a:t>Web 2.0</a:t>
            </a:r>
          </a:p>
          <a:p>
            <a:r>
              <a:rPr lang="en-US" smtClean="0"/>
              <a:t>Library 2.0</a:t>
            </a:r>
          </a:p>
          <a:p>
            <a:r>
              <a:rPr lang="en-US" smtClean="0"/>
              <a:t>Software as a Service</a:t>
            </a:r>
          </a:p>
          <a:p>
            <a:r>
              <a:rPr lang="en-US" smtClean="0"/>
              <a:t>Federated Searching</a:t>
            </a:r>
          </a:p>
          <a:p>
            <a:r>
              <a:rPr lang="en-US" smtClean="0"/>
              <a:t>ERAMS</a:t>
            </a:r>
          </a:p>
        </p:txBody>
      </p:sp>
      <p:sp>
        <p:nvSpPr>
          <p:cNvPr id="29700"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defRPr/>
            </a:pPr>
            <a:r>
              <a:rPr lang="en-US" sz="3800" smtClean="0"/>
              <a:t>Old Model of Library Use is Gone</a:t>
            </a:r>
          </a:p>
        </p:txBody>
      </p:sp>
      <p:sp>
        <p:nvSpPr>
          <p:cNvPr id="30723" name="Rectangle 3"/>
          <p:cNvSpPr>
            <a:spLocks noGrp="1" noChangeArrowheads="1"/>
          </p:cNvSpPr>
          <p:nvPr>
            <p:ph type="body" idx="1"/>
          </p:nvPr>
        </p:nvSpPr>
        <p:spPr>
          <a:xfrm>
            <a:off x="914400" y="1600200"/>
            <a:ext cx="7772400" cy="5257800"/>
          </a:xfrm>
        </p:spPr>
        <p:txBody>
          <a:bodyPr/>
          <a:lstStyle/>
          <a:p>
            <a:pPr eaLnBrk="1" hangingPunct="1"/>
            <a:r>
              <a:rPr lang="en-US" smtClean="0"/>
              <a:t>Built BIG print collections</a:t>
            </a:r>
          </a:p>
          <a:p>
            <a:pPr eaLnBrk="1" hangingPunct="1"/>
            <a:r>
              <a:rPr lang="en-US" smtClean="0"/>
              <a:t>Users had to come to the collections</a:t>
            </a:r>
          </a:p>
          <a:p>
            <a:r>
              <a:rPr lang="en-US" smtClean="0"/>
              <a:t>The days of closed, proprietary, and monolithic library software systems are drawing to a close</a:t>
            </a:r>
          </a:p>
          <a:p>
            <a:pPr eaLnBrk="1" hangingPunct="1"/>
            <a:endParaRPr lang="en-US" smtClean="0"/>
          </a:p>
          <a:p>
            <a:pPr eaLnBrk="1" hangingPunct="1">
              <a:buFont typeface="Wingdings" pitchFamily="2" charset="2"/>
              <a:buNone/>
            </a:pPr>
            <a:endParaRPr lang="en-US" smtClean="0"/>
          </a:p>
        </p:txBody>
      </p:sp>
      <p:pic>
        <p:nvPicPr>
          <p:cNvPr id="30724" name="Picture 4"/>
          <p:cNvPicPr>
            <a:picLocks noChangeAspect="1" noChangeArrowheads="1"/>
          </p:cNvPicPr>
          <p:nvPr/>
        </p:nvPicPr>
        <p:blipFill>
          <a:blip r:embed="rId3"/>
          <a:srcRect/>
          <a:stretch>
            <a:fillRect/>
          </a:stretch>
        </p:blipFill>
        <p:spPr bwMode="auto">
          <a:xfrm>
            <a:off x="6900863" y="3733800"/>
            <a:ext cx="2078037" cy="3124200"/>
          </a:xfrm>
          <a:prstGeom prst="rect">
            <a:avLst/>
          </a:prstGeom>
          <a:noFill/>
          <a:ln w="9525">
            <a:noFill/>
            <a:miter lim="800000"/>
            <a:headEnd/>
            <a:tailEnd/>
          </a:ln>
        </p:spPr>
      </p:pic>
      <p:pic>
        <p:nvPicPr>
          <p:cNvPr id="7" name="Picture 6" descr="south_library01.jpg"/>
          <p:cNvPicPr>
            <a:picLocks noChangeAspect="1"/>
          </p:cNvPicPr>
          <p:nvPr/>
        </p:nvPicPr>
        <p:blipFill>
          <a:blip r:embed="rId4"/>
          <a:srcRect/>
          <a:stretch>
            <a:fillRect/>
          </a:stretch>
        </p:blipFill>
        <p:spPr bwMode="auto">
          <a:xfrm>
            <a:off x="3200400" y="4495800"/>
            <a:ext cx="2743200" cy="2133600"/>
          </a:xfrm>
          <a:prstGeom prst="rect">
            <a:avLst/>
          </a:prstGeom>
          <a:noFill/>
          <a:ln w="9525">
            <a:noFill/>
            <a:miter lim="800000"/>
            <a:headEnd/>
            <a:tailEnd/>
          </a:ln>
        </p:spPr>
      </p:pic>
      <p:sp>
        <p:nvSpPr>
          <p:cNvPr id="30726" name="Date Placeholder 9"/>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defRPr/>
            </a:pPr>
            <a:r>
              <a:rPr lang="en-US" sz="3800" smtClean="0"/>
              <a:t>Nature of collections </a:t>
            </a:r>
            <a:r>
              <a:rPr lang="en-US" sz="3800" u="sng" smtClean="0"/>
              <a:t>has</a:t>
            </a:r>
            <a:r>
              <a:rPr lang="en-US" sz="3800" smtClean="0"/>
              <a:t> changed</a:t>
            </a:r>
          </a:p>
        </p:txBody>
      </p:sp>
      <p:sp>
        <p:nvSpPr>
          <p:cNvPr id="31747" name="Rectangle 3"/>
          <p:cNvSpPr>
            <a:spLocks noGrp="1" noChangeArrowheads="1"/>
          </p:cNvSpPr>
          <p:nvPr>
            <p:ph type="body" idx="1"/>
          </p:nvPr>
        </p:nvSpPr>
        <p:spPr>
          <a:xfrm>
            <a:off x="457200" y="1500188"/>
            <a:ext cx="8229600" cy="4625975"/>
          </a:xfrm>
        </p:spPr>
        <p:txBody>
          <a:bodyPr/>
          <a:lstStyle/>
          <a:p>
            <a:pPr eaLnBrk="1" hangingPunct="1">
              <a:lnSpc>
                <a:spcPct val="90000"/>
              </a:lnSpc>
            </a:pPr>
            <a:r>
              <a:rPr lang="en-US" smtClean="0"/>
              <a:t>50+% spent on e-resources is not unusual</a:t>
            </a:r>
          </a:p>
          <a:p>
            <a:pPr lvl="1" eaLnBrk="1" hangingPunct="1">
              <a:lnSpc>
                <a:spcPct val="90000"/>
              </a:lnSpc>
            </a:pPr>
            <a:r>
              <a:rPr lang="en-US" smtClean="0"/>
              <a:t>Underutilised</a:t>
            </a:r>
          </a:p>
          <a:p>
            <a:pPr eaLnBrk="1" hangingPunct="1">
              <a:lnSpc>
                <a:spcPct val="90000"/>
              </a:lnSpc>
            </a:pPr>
            <a:r>
              <a:rPr lang="en-US" smtClean="0"/>
              <a:t>Collections are much more volatile</a:t>
            </a:r>
          </a:p>
          <a:p>
            <a:pPr lvl="1" eaLnBrk="1" hangingPunct="1">
              <a:lnSpc>
                <a:spcPct val="90000"/>
              </a:lnSpc>
            </a:pPr>
            <a:r>
              <a:rPr lang="en-US" smtClean="0"/>
              <a:t>e-journals</a:t>
            </a:r>
          </a:p>
          <a:p>
            <a:pPr lvl="1" eaLnBrk="1" hangingPunct="1">
              <a:lnSpc>
                <a:spcPct val="90000"/>
              </a:lnSpc>
            </a:pPr>
            <a:r>
              <a:rPr lang="en-US" smtClean="0"/>
              <a:t>Open Access journals</a:t>
            </a:r>
          </a:p>
          <a:p>
            <a:pPr lvl="1" eaLnBrk="1" hangingPunct="1">
              <a:lnSpc>
                <a:spcPct val="90000"/>
              </a:lnSpc>
            </a:pPr>
            <a:r>
              <a:rPr lang="en-US" smtClean="0"/>
              <a:t>e-book collections</a:t>
            </a:r>
          </a:p>
          <a:p>
            <a:pPr lvl="1" eaLnBrk="1" hangingPunct="1">
              <a:lnSpc>
                <a:spcPct val="90000"/>
              </a:lnSpc>
            </a:pPr>
            <a:r>
              <a:rPr lang="en-US" smtClean="0"/>
              <a:t>e-music</a:t>
            </a:r>
          </a:p>
          <a:p>
            <a:pPr lvl="1" eaLnBrk="1" hangingPunct="1">
              <a:lnSpc>
                <a:spcPct val="90000"/>
              </a:lnSpc>
            </a:pPr>
            <a:r>
              <a:rPr lang="en-US" smtClean="0"/>
              <a:t>Institutional repositories</a:t>
            </a:r>
          </a:p>
          <a:p>
            <a:pPr lvl="1" eaLnBrk="1" hangingPunct="1">
              <a:lnSpc>
                <a:spcPct val="90000"/>
              </a:lnSpc>
            </a:pPr>
            <a:r>
              <a:rPr lang="en-US" smtClean="0"/>
              <a:t>Online reference resources</a:t>
            </a:r>
          </a:p>
          <a:p>
            <a:pPr lvl="1" eaLnBrk="1" hangingPunct="1">
              <a:lnSpc>
                <a:spcPct val="90000"/>
              </a:lnSpc>
            </a:pPr>
            <a:r>
              <a:rPr lang="en-US" smtClean="0"/>
              <a:t>Datasets</a:t>
            </a:r>
          </a:p>
        </p:txBody>
      </p:sp>
      <p:sp>
        <p:nvSpPr>
          <p:cNvPr id="3174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304800"/>
            <a:ext cx="8458200" cy="304800"/>
          </a:xfrm>
        </p:spPr>
        <p:txBody>
          <a:bodyPr>
            <a:normAutofit fontScale="90000"/>
          </a:bodyPr>
          <a:lstStyle/>
          <a:p>
            <a:pPr eaLnBrk="1" hangingPunct="1">
              <a:defRPr/>
            </a:pPr>
            <a:r>
              <a:rPr lang="en-US" sz="3800" smtClean="0"/>
              <a:t>  It’s all about the Users</a:t>
            </a:r>
          </a:p>
        </p:txBody>
      </p:sp>
      <p:sp>
        <p:nvSpPr>
          <p:cNvPr id="32771" name="Rectangle 3"/>
          <p:cNvSpPr>
            <a:spLocks noGrp="1" noChangeArrowheads="1"/>
          </p:cNvSpPr>
          <p:nvPr>
            <p:ph type="body" idx="1"/>
          </p:nvPr>
        </p:nvSpPr>
        <p:spPr>
          <a:xfrm>
            <a:off x="1277938" y="1554163"/>
            <a:ext cx="7485062" cy="4114800"/>
          </a:xfrm>
          <a:noFill/>
        </p:spPr>
        <p:txBody>
          <a:bodyPr/>
          <a:lstStyle/>
          <a:p>
            <a:pPr marL="228600" indent="-228600" eaLnBrk="1" hangingPunct="1"/>
            <a:r>
              <a:rPr lang="en-US" smtClean="0"/>
              <a:t>The Web has changed how we deliver and consume information</a:t>
            </a:r>
            <a:endParaRPr lang="en-US" b="1" smtClean="0"/>
          </a:p>
          <a:p>
            <a:pPr lvl="1" eaLnBrk="1" hangingPunct="1"/>
            <a:r>
              <a:rPr lang="en-US" sz="2000" smtClean="0"/>
              <a:t>The shift from physical to digital delivery of information has created new requirements and opportunities for delivering effective library experiences</a:t>
            </a:r>
            <a:br>
              <a:rPr lang="en-US" sz="2000" smtClean="0"/>
            </a:br>
            <a:endParaRPr lang="en-US" sz="2000" smtClean="0"/>
          </a:p>
          <a:p>
            <a:pPr marL="228600" indent="-228600" eaLnBrk="1" hangingPunct="1"/>
            <a:r>
              <a:rPr lang="en-US" smtClean="0"/>
              <a:t>The Web has profoundly transformed the nature of library collections</a:t>
            </a:r>
            <a:endParaRPr lang="en-US" b="1" smtClean="0"/>
          </a:p>
          <a:p>
            <a:pPr lvl="1" eaLnBrk="1" hangingPunct="1"/>
            <a:r>
              <a:rPr lang="en-US" sz="2000" smtClean="0"/>
              <a:t>The majority of new acquisitions are Web-based</a:t>
            </a:r>
          </a:p>
          <a:p>
            <a:pPr lvl="1" eaLnBrk="1" hangingPunct="1"/>
            <a:r>
              <a:rPr lang="en-US" sz="2000" smtClean="0"/>
              <a:t>Collections have increased dramatically and content is available anytime, anywhere</a:t>
            </a:r>
          </a:p>
          <a:p>
            <a:pPr lvl="1" eaLnBrk="1" hangingPunct="1"/>
            <a:r>
              <a:rPr lang="en-US" sz="2000" smtClean="0"/>
              <a:t>Web search engines compete with libraries </a:t>
            </a:r>
          </a:p>
          <a:p>
            <a:pPr marL="228600" indent="-228600" eaLnBrk="1" hangingPunct="1"/>
            <a:endParaRPr lang="en-US" sz="2000" smtClean="0"/>
          </a:p>
          <a:p>
            <a:pPr marL="228600" indent="-228600" eaLnBrk="1" hangingPunct="1"/>
            <a:endParaRPr lang="en-US" sz="2000" smtClean="0"/>
          </a:p>
          <a:p>
            <a:pPr marL="228600" indent="-228600" eaLnBrk="1" hangingPunct="1"/>
            <a:endParaRPr lang="en-US" sz="2000" smtClean="0"/>
          </a:p>
        </p:txBody>
      </p:sp>
      <p:sp>
        <p:nvSpPr>
          <p:cNvPr id="3277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z="3200" dirty="0" smtClean="0"/>
              <a:t>The Flight is on…………………</a:t>
            </a:r>
          </a:p>
        </p:txBody>
      </p:sp>
      <p:pic>
        <p:nvPicPr>
          <p:cNvPr id="17411" name="Content Placeholder 6" descr="plane.jpg"/>
          <p:cNvPicPr>
            <a:picLocks noGrp="1" noChangeAspect="1"/>
          </p:cNvPicPr>
          <p:nvPr>
            <p:ph idx="1"/>
          </p:nvPr>
        </p:nvPicPr>
        <p:blipFill>
          <a:blip r:embed="rId3"/>
          <a:srcRect/>
          <a:stretch>
            <a:fillRect/>
          </a:stretch>
        </p:blipFill>
        <p:spPr>
          <a:xfrm>
            <a:off x="1219200" y="1752600"/>
            <a:ext cx="6692900" cy="4530725"/>
          </a:xfrm>
        </p:spPr>
      </p:pic>
      <p:sp>
        <p:nvSpPr>
          <p:cNvPr id="1741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914400" y="277813"/>
            <a:ext cx="8001000" cy="1143000"/>
          </a:xfrm>
        </p:spPr>
        <p:txBody>
          <a:bodyPr/>
          <a:lstStyle/>
          <a:p>
            <a:pPr eaLnBrk="1" hangingPunct="1">
              <a:defRPr/>
            </a:pPr>
            <a:r>
              <a:rPr lang="en-US" sz="4000" dirty="0" smtClean="0"/>
              <a:t>The Elephant in the Room…..Impact</a:t>
            </a:r>
          </a:p>
        </p:txBody>
      </p:sp>
      <p:pic>
        <p:nvPicPr>
          <p:cNvPr id="33795" name="Picture 4" descr="j0356105[1]"/>
          <p:cNvPicPr>
            <a:picLocks noChangeAspect="1" noChangeArrowheads="1"/>
          </p:cNvPicPr>
          <p:nvPr/>
        </p:nvPicPr>
        <p:blipFill>
          <a:blip r:embed="rId3"/>
          <a:srcRect/>
          <a:stretch>
            <a:fillRect/>
          </a:stretch>
        </p:blipFill>
        <p:spPr bwMode="auto">
          <a:xfrm>
            <a:off x="1676400" y="1954213"/>
            <a:ext cx="5029200" cy="3475037"/>
          </a:xfrm>
          <a:prstGeom prst="rect">
            <a:avLst/>
          </a:prstGeom>
          <a:noFill/>
          <a:ln w="9525">
            <a:noFill/>
            <a:miter lim="800000"/>
            <a:headEnd/>
            <a:tailEnd/>
          </a:ln>
        </p:spPr>
      </p:pic>
      <p:pic>
        <p:nvPicPr>
          <p:cNvPr id="33796" name="Picture 5" descr="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2743200"/>
            <a:ext cx="2628900" cy="1047750"/>
          </a:xfrm>
          <a:prstGeom prst="rect">
            <a:avLst/>
          </a:prstGeom>
          <a:noFill/>
          <a:ln w="9525">
            <a:noFill/>
            <a:miter lim="800000"/>
            <a:headEnd/>
            <a:tailEnd/>
          </a:ln>
        </p:spPr>
      </p:pic>
      <p:sp>
        <p:nvSpPr>
          <p:cNvPr id="33797" name="Date Placeholder 7"/>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defRPr/>
            </a:pPr>
            <a:r>
              <a:rPr lang="en-US" sz="3800" smtClean="0"/>
              <a:t>Users are forcing a paradigm shift</a:t>
            </a:r>
          </a:p>
        </p:txBody>
      </p:sp>
      <p:sp>
        <p:nvSpPr>
          <p:cNvPr id="34819" name="Rectangle 3"/>
          <p:cNvSpPr>
            <a:spLocks noGrp="1" noChangeArrowheads="1"/>
          </p:cNvSpPr>
          <p:nvPr>
            <p:ph type="body" idx="1"/>
          </p:nvPr>
        </p:nvSpPr>
        <p:spPr>
          <a:xfrm>
            <a:off x="914400" y="1600200"/>
            <a:ext cx="7924800" cy="4530725"/>
          </a:xfrm>
        </p:spPr>
        <p:txBody>
          <a:bodyPr/>
          <a:lstStyle/>
          <a:p>
            <a:pPr eaLnBrk="1" hangingPunct="1">
              <a:lnSpc>
                <a:spcPct val="90000"/>
              </a:lnSpc>
            </a:pPr>
            <a:r>
              <a:rPr lang="en-US" smtClean="0"/>
              <a:t>87% of respondents believe that the paradigm has shifted from library management to user-centric</a:t>
            </a:r>
          </a:p>
          <a:p>
            <a:pPr lvl="1" eaLnBrk="1" hangingPunct="1">
              <a:lnSpc>
                <a:spcPct val="90000"/>
              </a:lnSpc>
              <a:spcBef>
                <a:spcPct val="40000"/>
              </a:spcBef>
            </a:pPr>
            <a:r>
              <a:rPr lang="en-US" smtClean="0">
                <a:solidFill>
                  <a:srgbClr val="404040"/>
                </a:solidFill>
              </a:rPr>
              <a:t>They cite the “Googlisation” of information access as a primary reason</a:t>
            </a:r>
          </a:p>
          <a:p>
            <a:pPr eaLnBrk="1" hangingPunct="1">
              <a:lnSpc>
                <a:spcPct val="90000"/>
              </a:lnSpc>
              <a:spcBef>
                <a:spcPct val="40000"/>
              </a:spcBef>
            </a:pPr>
            <a:r>
              <a:rPr lang="en-US" smtClean="0"/>
              <a:t>Where researchers still use the library—it is often remotely</a:t>
            </a:r>
          </a:p>
          <a:p>
            <a:pPr lvl="1" eaLnBrk="1" hangingPunct="1">
              <a:lnSpc>
                <a:spcPct val="90000"/>
              </a:lnSpc>
            </a:pPr>
            <a:r>
              <a:rPr lang="en-US" smtClean="0">
                <a:solidFill>
                  <a:srgbClr val="404040"/>
                </a:solidFill>
              </a:rPr>
              <a:t>This negates the research librarian’s traditional value-added role in users’ research processes</a:t>
            </a:r>
          </a:p>
          <a:p>
            <a:pPr lvl="1" eaLnBrk="1" hangingPunct="1">
              <a:lnSpc>
                <a:spcPct val="90000"/>
              </a:lnSpc>
            </a:pPr>
            <a:endParaRPr lang="en-US" sz="3000" smtClean="0">
              <a:solidFill>
                <a:srgbClr val="404040"/>
              </a:solidFill>
            </a:endParaRPr>
          </a:p>
        </p:txBody>
      </p:sp>
      <p:sp>
        <p:nvSpPr>
          <p:cNvPr id="34820"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57158" y="142852"/>
            <a:ext cx="8329642" cy="954111"/>
          </a:xfrm>
        </p:spPr>
        <p:txBody>
          <a:bodyPr>
            <a:normAutofit fontScale="90000"/>
          </a:bodyPr>
          <a:lstStyle/>
          <a:p>
            <a:pPr algn="ctr" eaLnBrk="1" hangingPunct="1">
              <a:defRPr/>
            </a:pPr>
            <a:r>
              <a:rPr lang="en-US" sz="3800" dirty="0" smtClean="0">
                <a:solidFill>
                  <a:schemeClr val="tx1"/>
                </a:solidFill>
                <a:latin typeface="Aharoni" pitchFamily="2" charset="-79"/>
                <a:cs typeface="Aharoni" pitchFamily="2" charset="-79"/>
              </a:rPr>
              <a:t>Today’s Library exists within a new world of users</a:t>
            </a:r>
          </a:p>
        </p:txBody>
      </p:sp>
      <p:sp>
        <p:nvSpPr>
          <p:cNvPr id="35843" name="Rectangle 3"/>
          <p:cNvSpPr>
            <a:spLocks noGrp="1" noChangeArrowheads="1"/>
          </p:cNvSpPr>
          <p:nvPr>
            <p:ph type="body" idx="1"/>
          </p:nvPr>
        </p:nvSpPr>
        <p:spPr>
          <a:xfrm>
            <a:off x="457200" y="1500188"/>
            <a:ext cx="8229600" cy="4625975"/>
          </a:xfrm>
        </p:spPr>
        <p:txBody>
          <a:bodyPr/>
          <a:lstStyle/>
          <a:p>
            <a:pPr eaLnBrk="1" hangingPunct="1"/>
            <a:endParaRPr lang="en-US" smtClean="0">
              <a:latin typeface="Trebuchet MS" pitchFamily="34" charset="0"/>
            </a:endParaRPr>
          </a:p>
          <a:p>
            <a:pPr eaLnBrk="1" hangingPunct="1"/>
            <a:r>
              <a:rPr lang="en-US" smtClean="0">
                <a:latin typeface="Trebuchet MS" pitchFamily="34" charset="0"/>
              </a:rPr>
              <a:t>We need to be where the end users are !</a:t>
            </a:r>
          </a:p>
          <a:p>
            <a:pPr eaLnBrk="1" hangingPunct="1"/>
            <a:r>
              <a:rPr lang="en-US" smtClean="0">
                <a:latin typeface="Trebuchet MS" pitchFamily="34" charset="0"/>
              </a:rPr>
              <a:t>We can’t believe that they will tolerate learning multiple systems</a:t>
            </a:r>
          </a:p>
          <a:p>
            <a:pPr lvl="1" eaLnBrk="1" hangingPunct="1"/>
            <a:r>
              <a:rPr lang="en-US" smtClean="0">
                <a:latin typeface="Trebuchet MS" pitchFamily="34" charset="0"/>
              </a:rPr>
              <a:t>Courseware &amp; Google are the lingua franca</a:t>
            </a:r>
          </a:p>
          <a:p>
            <a:pPr eaLnBrk="1" hangingPunct="1"/>
            <a:r>
              <a:rPr lang="en-US" smtClean="0">
                <a:latin typeface="Trebuchet MS" pitchFamily="34" charset="0"/>
              </a:rPr>
              <a:t>Embrace Web 2.0 !!</a:t>
            </a:r>
          </a:p>
          <a:p>
            <a:pPr eaLnBrk="1" hangingPunct="1">
              <a:buFont typeface="Wingdings 2" pitchFamily="18" charset="2"/>
              <a:buNone/>
            </a:pPr>
            <a:endParaRPr lang="en-US" smtClean="0">
              <a:latin typeface="Trebuchet MS" pitchFamily="34" charset="0"/>
            </a:endParaRPr>
          </a:p>
        </p:txBody>
      </p:sp>
      <p:sp>
        <p:nvSpPr>
          <p:cNvPr id="35844"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defRPr/>
            </a:pPr>
            <a:r>
              <a:rPr lang="en-US" smtClean="0"/>
              <a:t>Web 2.0?</a:t>
            </a:r>
          </a:p>
        </p:txBody>
      </p:sp>
      <p:sp>
        <p:nvSpPr>
          <p:cNvPr id="36867" name="Content Placeholder 2"/>
          <p:cNvSpPr>
            <a:spLocks noGrp="1"/>
          </p:cNvSpPr>
          <p:nvPr>
            <p:ph idx="1"/>
          </p:nvPr>
        </p:nvSpPr>
        <p:spPr>
          <a:xfrm>
            <a:off x="457200" y="1500188"/>
            <a:ext cx="8229600" cy="4625975"/>
          </a:xfrm>
        </p:spPr>
        <p:txBody>
          <a:bodyPr/>
          <a:lstStyle/>
          <a:p>
            <a:endParaRPr lang="en-US" smtClean="0"/>
          </a:p>
          <a:p>
            <a:r>
              <a:rPr lang="en-US" smtClean="0"/>
              <a:t>Web 2.0 is a term often applied to a perceived ongoing transition of the World Wide Web from a collection of websites to a full-fledged computing platform serving web applications to end users</a:t>
            </a:r>
          </a:p>
          <a:p>
            <a:r>
              <a:rPr lang="en-US" smtClean="0"/>
              <a:t>Ultimately Web 2.0 services are expected to replace desktop computing applications for many purposes</a:t>
            </a:r>
          </a:p>
        </p:txBody>
      </p:sp>
      <p:sp>
        <p:nvSpPr>
          <p:cNvPr id="3686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smtClean="0"/>
              <a:t>Library 2.0</a:t>
            </a:r>
          </a:p>
        </p:txBody>
      </p:sp>
      <p:sp>
        <p:nvSpPr>
          <p:cNvPr id="37891" name="Content Placeholder 2"/>
          <p:cNvSpPr>
            <a:spLocks noGrp="1"/>
          </p:cNvSpPr>
          <p:nvPr>
            <p:ph idx="1"/>
          </p:nvPr>
        </p:nvSpPr>
        <p:spPr>
          <a:xfrm>
            <a:off x="457200" y="1500188"/>
            <a:ext cx="8229600" cy="4625975"/>
          </a:xfrm>
        </p:spPr>
        <p:txBody>
          <a:bodyPr/>
          <a:lstStyle/>
          <a:p>
            <a:pPr>
              <a:buFont typeface="Wingdings" pitchFamily="2" charset="2"/>
              <a:buNone/>
            </a:pPr>
            <a:endParaRPr lang="en-US" sz="2400" smtClean="0"/>
          </a:p>
          <a:p>
            <a:r>
              <a:rPr lang="en-US" sz="2400" b="1" smtClean="0"/>
              <a:t>Library 2.0 </a:t>
            </a:r>
            <a:r>
              <a:rPr lang="en-US" sz="2400" smtClean="0"/>
              <a:t>is a user-centered virtual community</a:t>
            </a:r>
          </a:p>
          <a:p>
            <a:r>
              <a:rPr lang="en-US" sz="2400" smtClean="0"/>
              <a:t>“Library 1.0 moved collections and…services into the online environment, and Library 2.0 will move the full suite of library services into this electronic medium</a:t>
            </a:r>
          </a:p>
          <a:p>
            <a:r>
              <a:rPr lang="en-US" sz="2400" smtClean="0"/>
              <a:t> The library has had a web-presence for many years, and with Library 2.0, its patrons will be joining it”															[Jack Manes]</a:t>
            </a:r>
          </a:p>
        </p:txBody>
      </p:sp>
      <p:sp>
        <p:nvSpPr>
          <p:cNvPr id="3789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defRPr/>
            </a:pPr>
            <a:r>
              <a:rPr lang="en-US" dirty="0" smtClean="0"/>
              <a:t>Librarians want:………….</a:t>
            </a:r>
          </a:p>
        </p:txBody>
      </p:sp>
      <p:sp>
        <p:nvSpPr>
          <p:cNvPr id="38915" name="Rectangle 3"/>
          <p:cNvSpPr>
            <a:spLocks noGrp="1" noChangeArrowheads="1"/>
          </p:cNvSpPr>
          <p:nvPr>
            <p:ph type="body" idx="1"/>
          </p:nvPr>
        </p:nvSpPr>
        <p:spPr>
          <a:xfrm>
            <a:off x="1371600" y="1600200"/>
            <a:ext cx="7467600" cy="4614863"/>
          </a:xfrm>
        </p:spPr>
        <p:txBody>
          <a:bodyPr/>
          <a:lstStyle/>
          <a:p>
            <a:pPr eaLnBrk="1" hangingPunct="1"/>
            <a:r>
              <a:rPr lang="en-US" smtClean="0"/>
              <a:t>Way to search that provides seamless integration and access to all content repositories both internal and external</a:t>
            </a:r>
          </a:p>
          <a:p>
            <a:pPr lvl="1" eaLnBrk="1" hangingPunct="1"/>
            <a:r>
              <a:rPr lang="en-US" smtClean="0"/>
              <a:t>Including e-books, </a:t>
            </a:r>
            <a:r>
              <a:rPr lang="en-US" smtClean="0">
                <a:solidFill>
                  <a:srgbClr val="404040"/>
                </a:solidFill>
              </a:rPr>
              <a:t>audio, video, etc.</a:t>
            </a:r>
          </a:p>
          <a:p>
            <a:pPr lvl="1" eaLnBrk="1" hangingPunct="1"/>
            <a:endParaRPr lang="en-US" smtClean="0"/>
          </a:p>
          <a:p>
            <a:pPr eaLnBrk="1" hangingPunct="1"/>
            <a:r>
              <a:rPr lang="en-US" smtClean="0"/>
              <a:t>Integration of all solutions into one product…</a:t>
            </a:r>
          </a:p>
          <a:p>
            <a:pPr eaLnBrk="1" hangingPunct="1"/>
            <a:endParaRPr lang="en-US" smtClean="0"/>
          </a:p>
          <a:p>
            <a:pPr eaLnBrk="1" hangingPunct="1"/>
            <a:r>
              <a:rPr lang="en-US" smtClean="0"/>
              <a:t>…and interoperability</a:t>
            </a:r>
          </a:p>
          <a:p>
            <a:pPr eaLnBrk="1" hangingPunct="1">
              <a:buFont typeface="Wingdings 2" pitchFamily="18" charset="2"/>
              <a:buNone/>
            </a:pPr>
            <a:endParaRPr lang="en-US" smtClean="0"/>
          </a:p>
        </p:txBody>
      </p:sp>
      <p:sp>
        <p:nvSpPr>
          <p:cNvPr id="38916"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914400" y="277813"/>
            <a:ext cx="8229600" cy="1143000"/>
          </a:xfrm>
        </p:spPr>
        <p:txBody>
          <a:bodyPr/>
          <a:lstStyle/>
          <a:p>
            <a:pPr eaLnBrk="1" hangingPunct="1">
              <a:defRPr/>
            </a:pPr>
            <a:r>
              <a:rPr lang="en-US" dirty="0" smtClean="0"/>
              <a:t>In Emerging Library: Success: Part 1 </a:t>
            </a:r>
          </a:p>
        </p:txBody>
      </p:sp>
      <p:sp>
        <p:nvSpPr>
          <p:cNvPr id="39939" name="Rectangle 3"/>
          <p:cNvSpPr>
            <a:spLocks noGrp="1" noChangeArrowheads="1"/>
          </p:cNvSpPr>
          <p:nvPr>
            <p:ph type="body" idx="1"/>
          </p:nvPr>
        </p:nvSpPr>
        <p:spPr>
          <a:xfrm>
            <a:off x="457200" y="1500188"/>
            <a:ext cx="8229600" cy="4625975"/>
          </a:xfrm>
        </p:spPr>
        <p:txBody>
          <a:bodyPr/>
          <a:lstStyle/>
          <a:p>
            <a:pPr eaLnBrk="1" hangingPunct="1"/>
            <a:r>
              <a:rPr lang="en-US" smtClean="0"/>
              <a:t>Users find what they need quickly</a:t>
            </a:r>
          </a:p>
          <a:p>
            <a:pPr lvl="1" eaLnBrk="1" hangingPunct="1"/>
            <a:r>
              <a:rPr lang="en-US" smtClean="0">
                <a:solidFill>
                  <a:srgbClr val="404040"/>
                </a:solidFill>
              </a:rPr>
              <a:t>In a simple way </a:t>
            </a:r>
          </a:p>
          <a:p>
            <a:pPr lvl="1" eaLnBrk="1" hangingPunct="1"/>
            <a:r>
              <a:rPr lang="en-US" smtClean="0">
                <a:solidFill>
                  <a:srgbClr val="404040"/>
                </a:solidFill>
              </a:rPr>
              <a:t>Wherever they are</a:t>
            </a:r>
          </a:p>
          <a:p>
            <a:pPr lvl="1" eaLnBrk="1" hangingPunct="1"/>
            <a:r>
              <a:rPr lang="en-US" smtClean="0">
                <a:solidFill>
                  <a:srgbClr val="404040"/>
                </a:solidFill>
              </a:rPr>
              <a:t>So they don’t have to go somewhere else   </a:t>
            </a:r>
          </a:p>
        </p:txBody>
      </p:sp>
      <p:sp>
        <p:nvSpPr>
          <p:cNvPr id="39940"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914400" y="277813"/>
            <a:ext cx="8077200" cy="1143000"/>
          </a:xfrm>
        </p:spPr>
        <p:txBody>
          <a:bodyPr/>
          <a:lstStyle/>
          <a:p>
            <a:pPr eaLnBrk="1" hangingPunct="1">
              <a:defRPr/>
            </a:pPr>
            <a:r>
              <a:rPr lang="en-US" smtClean="0"/>
              <a:t>Success: Part 2</a:t>
            </a:r>
          </a:p>
        </p:txBody>
      </p:sp>
      <p:sp>
        <p:nvSpPr>
          <p:cNvPr id="40963" name="Rectangle 3"/>
          <p:cNvSpPr>
            <a:spLocks noGrp="1" noChangeArrowheads="1"/>
          </p:cNvSpPr>
          <p:nvPr>
            <p:ph type="body" idx="1"/>
          </p:nvPr>
        </p:nvSpPr>
        <p:spPr>
          <a:xfrm>
            <a:off x="457200" y="1500188"/>
            <a:ext cx="8229600" cy="4625975"/>
          </a:xfrm>
        </p:spPr>
        <p:txBody>
          <a:bodyPr/>
          <a:lstStyle/>
          <a:p>
            <a:pPr eaLnBrk="1" hangingPunct="1"/>
            <a:r>
              <a:rPr lang="en-US" smtClean="0"/>
              <a:t>Measurement</a:t>
            </a:r>
          </a:p>
          <a:p>
            <a:pPr lvl="1" eaLnBrk="1" hangingPunct="1"/>
            <a:r>
              <a:rPr lang="en-US" smtClean="0">
                <a:solidFill>
                  <a:srgbClr val="404040"/>
                </a:solidFill>
              </a:rPr>
              <a:t>What’s being used and how often</a:t>
            </a:r>
          </a:p>
          <a:p>
            <a:pPr lvl="1" eaLnBrk="1" hangingPunct="1"/>
            <a:r>
              <a:rPr lang="en-US" smtClean="0">
                <a:solidFill>
                  <a:srgbClr val="404040"/>
                </a:solidFill>
              </a:rPr>
              <a:t>The meaning behind the statistics</a:t>
            </a:r>
          </a:p>
          <a:p>
            <a:pPr lvl="1" eaLnBrk="1" hangingPunct="1"/>
            <a:r>
              <a:rPr lang="en-US" smtClean="0">
                <a:solidFill>
                  <a:srgbClr val="404040"/>
                </a:solidFill>
              </a:rPr>
              <a:t>Some way to measure return on investment</a:t>
            </a:r>
          </a:p>
        </p:txBody>
      </p:sp>
      <p:sp>
        <p:nvSpPr>
          <p:cNvPr id="40964"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914400" y="277813"/>
            <a:ext cx="8077200" cy="1143000"/>
          </a:xfrm>
        </p:spPr>
        <p:txBody>
          <a:bodyPr/>
          <a:lstStyle/>
          <a:p>
            <a:pPr eaLnBrk="1" hangingPunct="1">
              <a:defRPr/>
            </a:pPr>
            <a:r>
              <a:rPr lang="en-US" dirty="0" smtClean="0"/>
              <a:t>Success: Part 3</a:t>
            </a:r>
          </a:p>
        </p:txBody>
      </p:sp>
      <p:sp>
        <p:nvSpPr>
          <p:cNvPr id="41987" name="Rectangle 3"/>
          <p:cNvSpPr>
            <a:spLocks noGrp="1" noChangeArrowheads="1"/>
          </p:cNvSpPr>
          <p:nvPr>
            <p:ph type="body" idx="1"/>
          </p:nvPr>
        </p:nvSpPr>
        <p:spPr>
          <a:xfrm>
            <a:off x="457200" y="1500188"/>
            <a:ext cx="8229600" cy="4625975"/>
          </a:xfrm>
        </p:spPr>
        <p:txBody>
          <a:bodyPr/>
          <a:lstStyle/>
          <a:p>
            <a:pPr eaLnBrk="1" hangingPunct="1"/>
            <a:r>
              <a:rPr lang="en-US" smtClean="0"/>
              <a:t>Providing a competitive advantage over the Internet</a:t>
            </a:r>
          </a:p>
          <a:p>
            <a:pPr lvl="1" eaLnBrk="1" hangingPunct="1"/>
            <a:r>
              <a:rPr lang="en-US" smtClean="0">
                <a:solidFill>
                  <a:srgbClr val="404040"/>
                </a:solidFill>
              </a:rPr>
              <a:t>Honing in on the value we add to the research experience</a:t>
            </a:r>
          </a:p>
        </p:txBody>
      </p:sp>
      <p:sp>
        <p:nvSpPr>
          <p:cNvPr id="4198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defRPr/>
            </a:pPr>
            <a:r>
              <a:rPr lang="en-US" sz="3800" smtClean="0"/>
              <a:t>To achieve success, we need to …</a:t>
            </a:r>
          </a:p>
        </p:txBody>
      </p:sp>
      <p:sp>
        <p:nvSpPr>
          <p:cNvPr id="43011" name="Rectangle 3"/>
          <p:cNvSpPr>
            <a:spLocks noGrp="1" noChangeArrowheads="1"/>
          </p:cNvSpPr>
          <p:nvPr>
            <p:ph type="body" idx="1"/>
          </p:nvPr>
        </p:nvSpPr>
        <p:spPr>
          <a:xfrm>
            <a:off x="457200" y="1500188"/>
            <a:ext cx="8229600" cy="4625975"/>
          </a:xfrm>
        </p:spPr>
        <p:txBody>
          <a:bodyPr/>
          <a:lstStyle/>
          <a:p>
            <a:pPr eaLnBrk="1" hangingPunct="1"/>
            <a:r>
              <a:rPr lang="en-US" smtClean="0"/>
              <a:t>Align our priorities with reality</a:t>
            </a:r>
          </a:p>
          <a:p>
            <a:pPr eaLnBrk="1" hangingPunct="1"/>
            <a:r>
              <a:rPr lang="en-US" smtClean="0"/>
              <a:t>Align our behaviors with reality</a:t>
            </a:r>
          </a:p>
          <a:p>
            <a:pPr eaLnBrk="1" hangingPunct="1"/>
            <a:r>
              <a:rPr lang="en-US" smtClean="0"/>
              <a:t>Stop doing lots of things that are not appreciated</a:t>
            </a:r>
          </a:p>
        </p:txBody>
      </p:sp>
      <p:sp>
        <p:nvSpPr>
          <p:cNvPr id="4301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a:defRPr/>
            </a:pPr>
            <a:endParaRPr lang="en-US"/>
          </a:p>
        </p:txBody>
      </p:sp>
      <p:sp>
        <p:nvSpPr>
          <p:cNvPr id="18435" name="Rectangle 3"/>
          <p:cNvSpPr>
            <a:spLocks noGrp="1" noChangeArrowheads="1"/>
          </p:cNvSpPr>
          <p:nvPr>
            <p:ph type="body" idx="1"/>
          </p:nvPr>
        </p:nvSpPr>
        <p:spPr>
          <a:xfrm>
            <a:off x="457200" y="1500188"/>
            <a:ext cx="8229600" cy="4625975"/>
          </a:xfrm>
        </p:spPr>
        <p:txBody>
          <a:bodyPr/>
          <a:lstStyle/>
          <a:p>
            <a:endParaRPr lang="en-US" smtClean="0"/>
          </a:p>
        </p:txBody>
      </p:sp>
      <p:sp>
        <p:nvSpPr>
          <p:cNvPr id="18436" name="Text Box 4"/>
          <p:cNvSpPr txBox="1">
            <a:spLocks noChangeArrowheads="1"/>
          </p:cNvSpPr>
          <p:nvPr/>
        </p:nvSpPr>
        <p:spPr bwMode="auto">
          <a:xfrm>
            <a:off x="1214438" y="2889250"/>
            <a:ext cx="6429375" cy="1446213"/>
          </a:xfrm>
          <a:prstGeom prst="rect">
            <a:avLst/>
          </a:prstGeom>
          <a:noFill/>
          <a:ln w="9525">
            <a:noFill/>
            <a:miter lim="800000"/>
            <a:headEnd/>
            <a:tailEnd/>
          </a:ln>
        </p:spPr>
        <p:txBody>
          <a:bodyPr>
            <a:spAutoFit/>
          </a:bodyPr>
          <a:lstStyle/>
          <a:p>
            <a:r>
              <a:rPr lang="en-US" sz="4400">
                <a:solidFill>
                  <a:schemeClr val="accent1"/>
                </a:solidFill>
              </a:rPr>
              <a:t>Library service</a:t>
            </a:r>
            <a:br>
              <a:rPr lang="en-US" sz="4400">
                <a:solidFill>
                  <a:schemeClr val="accent1"/>
                </a:solidFill>
              </a:rPr>
            </a:br>
            <a:r>
              <a:rPr lang="en-US" sz="4400">
                <a:solidFill>
                  <a:schemeClr val="accent1"/>
                </a:solidFill>
              </a:rPr>
              <a:t>landscape</a:t>
            </a:r>
          </a:p>
        </p:txBody>
      </p:sp>
      <p:sp>
        <p:nvSpPr>
          <p:cNvPr id="1843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rmAutofit fontScale="90000"/>
          </a:bodyPr>
          <a:lstStyle/>
          <a:p>
            <a:pPr eaLnBrk="1" hangingPunct="1">
              <a:defRPr/>
            </a:pPr>
            <a:r>
              <a:rPr lang="en-US" smtClean="0"/>
              <a:t>What are librarians </a:t>
            </a:r>
            <a:r>
              <a:rPr lang="en-US" i="1" smtClean="0"/>
              <a:t>really</a:t>
            </a:r>
            <a:r>
              <a:rPr lang="en-US" smtClean="0"/>
              <a:t> worried about?</a:t>
            </a:r>
          </a:p>
        </p:txBody>
      </p:sp>
      <p:sp>
        <p:nvSpPr>
          <p:cNvPr id="44035" name="Rectangle 3"/>
          <p:cNvSpPr>
            <a:spLocks noGrp="1" noChangeArrowheads="1"/>
          </p:cNvSpPr>
          <p:nvPr>
            <p:ph type="body" idx="1"/>
          </p:nvPr>
        </p:nvSpPr>
        <p:spPr>
          <a:xfrm>
            <a:off x="1371600" y="1447800"/>
            <a:ext cx="6819900" cy="4724400"/>
          </a:xfrm>
        </p:spPr>
        <p:txBody>
          <a:bodyPr/>
          <a:lstStyle/>
          <a:p>
            <a:pPr eaLnBrk="1" hangingPunct="1">
              <a:lnSpc>
                <a:spcPct val="90000"/>
              </a:lnSpc>
              <a:buFont typeface="Wingdings" pitchFamily="2" charset="2"/>
              <a:buNone/>
            </a:pPr>
            <a:r>
              <a:rPr lang="en-US" smtClean="0"/>
              <a:t>Recent research project:</a:t>
            </a:r>
          </a:p>
          <a:p>
            <a:pPr eaLnBrk="1" hangingPunct="1">
              <a:lnSpc>
                <a:spcPct val="90000"/>
              </a:lnSpc>
            </a:pPr>
            <a:endParaRPr lang="en-US" smtClean="0"/>
          </a:p>
          <a:p>
            <a:pPr eaLnBrk="1" hangingPunct="1">
              <a:lnSpc>
                <a:spcPct val="90000"/>
              </a:lnSpc>
            </a:pPr>
            <a:r>
              <a:rPr lang="en-US" smtClean="0"/>
              <a:t>Keeping up with all of your duties</a:t>
            </a:r>
          </a:p>
          <a:p>
            <a:pPr lvl="1" eaLnBrk="1" hangingPunct="1">
              <a:lnSpc>
                <a:spcPct val="90000"/>
              </a:lnSpc>
            </a:pPr>
            <a:r>
              <a:rPr lang="en-US" smtClean="0">
                <a:solidFill>
                  <a:srgbClr val="404040"/>
                </a:solidFill>
              </a:rPr>
              <a:t>Too much to do and not enough time, people or budget</a:t>
            </a:r>
          </a:p>
          <a:p>
            <a:pPr eaLnBrk="1" hangingPunct="1">
              <a:lnSpc>
                <a:spcPct val="90000"/>
              </a:lnSpc>
              <a:buFont typeface="Wingdings" pitchFamily="2" charset="2"/>
              <a:buNone/>
            </a:pPr>
            <a:endParaRPr lang="en-US" smtClean="0"/>
          </a:p>
          <a:p>
            <a:pPr eaLnBrk="1" hangingPunct="1">
              <a:lnSpc>
                <a:spcPct val="90000"/>
              </a:lnSpc>
            </a:pPr>
            <a:r>
              <a:rPr lang="en-US" smtClean="0"/>
              <a:t>Making the transition to a user-friendly library</a:t>
            </a:r>
          </a:p>
          <a:p>
            <a:pPr lvl="1" eaLnBrk="1" hangingPunct="1">
              <a:lnSpc>
                <a:spcPct val="90000"/>
              </a:lnSpc>
            </a:pPr>
            <a:r>
              <a:rPr lang="en-US" smtClean="0">
                <a:solidFill>
                  <a:srgbClr val="404040"/>
                </a:solidFill>
              </a:rPr>
              <a:t>This was a recurring answer to many of our questions</a:t>
            </a:r>
          </a:p>
        </p:txBody>
      </p:sp>
      <p:sp>
        <p:nvSpPr>
          <p:cNvPr id="44036"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defRPr/>
            </a:pPr>
            <a:r>
              <a:rPr lang="en-US" smtClean="0"/>
              <a:t>Software as a Service</a:t>
            </a:r>
          </a:p>
        </p:txBody>
      </p:sp>
      <p:sp>
        <p:nvSpPr>
          <p:cNvPr id="45059" name="Content Placeholder 2"/>
          <p:cNvSpPr>
            <a:spLocks noGrp="1"/>
          </p:cNvSpPr>
          <p:nvPr>
            <p:ph idx="1"/>
          </p:nvPr>
        </p:nvSpPr>
        <p:spPr>
          <a:xfrm>
            <a:off x="457200" y="1500188"/>
            <a:ext cx="8229600" cy="4625975"/>
          </a:xfrm>
        </p:spPr>
        <p:txBody>
          <a:bodyPr/>
          <a:lstStyle/>
          <a:p>
            <a:endParaRPr lang="en-US" smtClean="0"/>
          </a:p>
          <a:p>
            <a:r>
              <a:rPr lang="en-US" smtClean="0"/>
              <a:t>The 21st century will see software become on-demand, with the complexity of today’s computing environments replaced by a plug in the wall as businesses access applications and data online.</a:t>
            </a:r>
          </a:p>
          <a:p>
            <a:r>
              <a:rPr lang="en-US" smtClean="0"/>
              <a:t>To use an analogy, organisations don’t need to build the power generator to use electricity.</a:t>
            </a:r>
          </a:p>
          <a:p>
            <a:endParaRPr lang="en-US" smtClean="0"/>
          </a:p>
        </p:txBody>
      </p:sp>
      <p:sp>
        <p:nvSpPr>
          <p:cNvPr id="45060"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609600" y="457200"/>
            <a:ext cx="8077200" cy="609600"/>
          </a:xfrm>
        </p:spPr>
        <p:txBody>
          <a:bodyPr>
            <a:normAutofit fontScale="90000"/>
          </a:bodyPr>
          <a:lstStyle/>
          <a:p>
            <a:pPr eaLnBrk="1" hangingPunct="1">
              <a:defRPr/>
            </a:pPr>
            <a:r>
              <a:rPr lang="en-US" sz="3800" smtClean="0"/>
              <a:t>We need ERAMS  !!</a:t>
            </a:r>
            <a:br>
              <a:rPr lang="en-US" sz="3800" smtClean="0"/>
            </a:br>
            <a:r>
              <a:rPr lang="en-US" sz="2400" smtClean="0"/>
              <a:t>E-Resource Access and Managements Services (ERAMS)</a:t>
            </a:r>
            <a:br>
              <a:rPr lang="en-US" sz="2400" smtClean="0"/>
            </a:br>
            <a:endParaRPr lang="en-US" sz="2400" smtClean="0"/>
          </a:p>
        </p:txBody>
      </p:sp>
      <p:sp>
        <p:nvSpPr>
          <p:cNvPr id="46083" name="Rectangle 3"/>
          <p:cNvSpPr>
            <a:spLocks noGrp="1" noChangeArrowheads="1"/>
          </p:cNvSpPr>
          <p:nvPr>
            <p:ph type="body" idx="1"/>
          </p:nvPr>
        </p:nvSpPr>
        <p:spPr>
          <a:xfrm>
            <a:off x="762000" y="1600200"/>
            <a:ext cx="8382000" cy="4005263"/>
          </a:xfrm>
          <a:noFill/>
        </p:spPr>
        <p:txBody>
          <a:bodyPr/>
          <a:lstStyle/>
          <a:p>
            <a:pPr marL="228600" indent="-228600" eaLnBrk="1" hangingPunct="1">
              <a:buFont typeface="Wingdings" pitchFamily="2" charset="2"/>
              <a:buNone/>
            </a:pPr>
            <a:r>
              <a:rPr lang="en-US" sz="2400" smtClean="0"/>
              <a:t>A </a:t>
            </a:r>
            <a:r>
              <a:rPr lang="en-US" sz="2400" i="1" u="sng" smtClean="0"/>
              <a:t>new way of thinking</a:t>
            </a:r>
            <a:r>
              <a:rPr lang="en-US" sz="2400" smtClean="0"/>
              <a:t> about how we manage library collections and make them accessible</a:t>
            </a:r>
          </a:p>
          <a:p>
            <a:pPr lvl="1" eaLnBrk="1" hangingPunct="1">
              <a:buClr>
                <a:schemeClr val="tx1"/>
              </a:buClr>
              <a:buFont typeface="Arial" charset="0"/>
              <a:buChar char="–"/>
            </a:pPr>
            <a:r>
              <a:rPr lang="en-US" sz="2400" smtClean="0"/>
              <a:t>Technologies used for physical collections are not suited for the challenges of electronic resources</a:t>
            </a:r>
          </a:p>
          <a:p>
            <a:pPr lvl="1" eaLnBrk="1" hangingPunct="1">
              <a:buClr>
                <a:schemeClr val="tx1"/>
              </a:buClr>
              <a:buFont typeface="Arial" charset="0"/>
              <a:buChar char="–"/>
            </a:pPr>
            <a:r>
              <a:rPr lang="en-US" sz="2400" smtClean="0"/>
              <a:t>ERAMS augment the physical library and the ILS</a:t>
            </a:r>
            <a:br>
              <a:rPr lang="en-US" sz="2400" smtClean="0"/>
            </a:br>
            <a:endParaRPr lang="en-US" sz="2400" smtClean="0"/>
          </a:p>
          <a:p>
            <a:pPr marL="228600" indent="-228600" eaLnBrk="1" hangingPunct="1"/>
            <a:r>
              <a:rPr lang="en-US" sz="2400" smtClean="0"/>
              <a:t>A </a:t>
            </a:r>
            <a:r>
              <a:rPr lang="en-US" sz="2400" i="1" u="sng" smtClean="0"/>
              <a:t>planning and budgeting category</a:t>
            </a:r>
            <a:r>
              <a:rPr lang="en-US" sz="2400" u="sng" smtClean="0"/>
              <a:t> </a:t>
            </a:r>
          </a:p>
          <a:p>
            <a:pPr lvl="1" eaLnBrk="1" hangingPunct="1">
              <a:buClr>
                <a:schemeClr val="tx1"/>
              </a:buClr>
              <a:buFont typeface="Arial" charset="0"/>
              <a:buChar char="–"/>
            </a:pPr>
            <a:r>
              <a:rPr lang="en-US" sz="2400" smtClean="0"/>
              <a:t>ERAMS help ensure the capabilities and relevance of libraries moving forward </a:t>
            </a:r>
            <a:br>
              <a:rPr lang="en-US" sz="2400" smtClean="0"/>
            </a:br>
            <a:endParaRPr lang="en-US" sz="2400" smtClean="0"/>
          </a:p>
          <a:p>
            <a:pPr marL="228600" indent="-228600" eaLnBrk="1" hangingPunct="1"/>
            <a:r>
              <a:rPr lang="en-US" sz="2400" smtClean="0"/>
              <a:t>A </a:t>
            </a:r>
            <a:r>
              <a:rPr lang="en-US" sz="2400" i="1" u="sng" smtClean="0"/>
              <a:t>collection of tools and services</a:t>
            </a:r>
            <a:r>
              <a:rPr lang="en-US" sz="2400" smtClean="0"/>
              <a:t> that help </a:t>
            </a:r>
          </a:p>
          <a:p>
            <a:pPr lvl="1" eaLnBrk="1" hangingPunct="1">
              <a:buClr>
                <a:schemeClr val="tx1"/>
              </a:buClr>
              <a:buFont typeface="Arial" charset="0"/>
              <a:buChar char="–"/>
            </a:pPr>
            <a:r>
              <a:rPr lang="en-US" sz="2400" smtClean="0"/>
              <a:t>Optimise access, usage, collections and workflows                                                    </a:t>
            </a:r>
          </a:p>
          <a:p>
            <a:pPr marL="228600" indent="-228600" eaLnBrk="1" hangingPunct="1">
              <a:lnSpc>
                <a:spcPct val="80000"/>
              </a:lnSpc>
            </a:pPr>
            <a:endParaRPr lang="en-US" sz="2000" b="1" smtClean="0"/>
          </a:p>
          <a:p>
            <a:pPr marL="228600" indent="-228600" eaLnBrk="1" hangingPunct="1">
              <a:lnSpc>
                <a:spcPct val="80000"/>
              </a:lnSpc>
            </a:pPr>
            <a:endParaRPr lang="en-US" sz="1800" smtClean="0"/>
          </a:p>
          <a:p>
            <a:pPr marL="228600" indent="-228600" eaLnBrk="1" hangingPunct="1">
              <a:lnSpc>
                <a:spcPct val="80000"/>
              </a:lnSpc>
            </a:pPr>
            <a:endParaRPr lang="en-US" sz="2000" smtClean="0"/>
          </a:p>
        </p:txBody>
      </p:sp>
      <p:sp>
        <p:nvSpPr>
          <p:cNvPr id="46084"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152400"/>
            <a:ext cx="8077200" cy="609600"/>
          </a:xfrm>
        </p:spPr>
        <p:txBody>
          <a:bodyPr>
            <a:normAutofit fontScale="90000"/>
          </a:bodyPr>
          <a:lstStyle/>
          <a:p>
            <a:pPr eaLnBrk="1" hangingPunct="1">
              <a:defRPr/>
            </a:pPr>
            <a:r>
              <a:rPr lang="en-US" sz="3800" smtClean="0"/>
              <a:t>The Four C’s</a:t>
            </a:r>
          </a:p>
        </p:txBody>
      </p:sp>
      <p:sp>
        <p:nvSpPr>
          <p:cNvPr id="47107" name="Rectangle 3"/>
          <p:cNvSpPr>
            <a:spLocks noGrp="1" noChangeArrowheads="1"/>
          </p:cNvSpPr>
          <p:nvPr>
            <p:ph type="body" idx="1"/>
          </p:nvPr>
        </p:nvSpPr>
        <p:spPr>
          <a:xfrm>
            <a:off x="1219200" y="1447800"/>
            <a:ext cx="7092950" cy="4648200"/>
          </a:xfrm>
          <a:noFill/>
        </p:spPr>
        <p:txBody>
          <a:bodyPr/>
          <a:lstStyle/>
          <a:p>
            <a:pPr eaLnBrk="1" hangingPunct="1">
              <a:buFont typeface="Wingdings" pitchFamily="2" charset="2"/>
              <a:buNone/>
            </a:pPr>
            <a:r>
              <a:rPr lang="en-US" smtClean="0"/>
              <a:t>	ERAMS requires technology vendors to develop tools and services that accomplish four essential procedures</a:t>
            </a:r>
          </a:p>
          <a:p>
            <a:pPr eaLnBrk="1" hangingPunct="1"/>
            <a:r>
              <a:rPr lang="en-US" smtClean="0"/>
              <a:t>Collect</a:t>
            </a:r>
            <a:r>
              <a:rPr lang="en-US" b="1" smtClean="0"/>
              <a:t> </a:t>
            </a:r>
            <a:br>
              <a:rPr lang="en-US" b="1" smtClean="0"/>
            </a:br>
            <a:r>
              <a:rPr lang="en-US" sz="2100" b="1" smtClean="0"/>
              <a:t>	</a:t>
            </a:r>
            <a:r>
              <a:rPr lang="en-US" sz="2000" smtClean="0"/>
              <a:t>a comprehensive e-resource knowledgebase</a:t>
            </a:r>
            <a:r>
              <a:rPr lang="en-US" sz="1900" b="1" smtClean="0"/>
              <a:t> </a:t>
            </a:r>
          </a:p>
          <a:p>
            <a:pPr eaLnBrk="1" hangingPunct="1"/>
            <a:r>
              <a:rPr lang="en-US" smtClean="0"/>
              <a:t>Correct</a:t>
            </a:r>
            <a:r>
              <a:rPr lang="en-US" sz="2100" b="1" smtClean="0"/>
              <a:t> </a:t>
            </a:r>
            <a:br>
              <a:rPr lang="en-US" sz="2100" b="1" smtClean="0"/>
            </a:br>
            <a:r>
              <a:rPr lang="en-US" sz="2100" b="1" smtClean="0"/>
              <a:t>	</a:t>
            </a:r>
            <a:r>
              <a:rPr lang="en-US" sz="2000" smtClean="0"/>
              <a:t>the knowledgebase to maintain accuracy</a:t>
            </a:r>
          </a:p>
          <a:p>
            <a:pPr eaLnBrk="1" hangingPunct="1"/>
            <a:r>
              <a:rPr lang="en-US" smtClean="0"/>
              <a:t>Connect</a:t>
            </a:r>
            <a:r>
              <a:rPr lang="en-US" sz="2100" b="1" smtClean="0"/>
              <a:t> </a:t>
            </a:r>
            <a:br>
              <a:rPr lang="en-US" sz="2100" b="1" smtClean="0"/>
            </a:br>
            <a:r>
              <a:rPr lang="en-US" sz="2100" b="1" smtClean="0"/>
              <a:t>	</a:t>
            </a:r>
            <a:r>
              <a:rPr lang="en-US" sz="2000" smtClean="0"/>
              <a:t>people with answers using the best method</a:t>
            </a:r>
          </a:p>
          <a:p>
            <a:pPr eaLnBrk="1" hangingPunct="1"/>
            <a:r>
              <a:rPr lang="en-US" smtClean="0"/>
              <a:t>Control</a:t>
            </a:r>
            <a:r>
              <a:rPr lang="en-US" sz="2100" b="1" smtClean="0"/>
              <a:t> </a:t>
            </a:r>
            <a:br>
              <a:rPr lang="en-US" sz="2100" b="1" smtClean="0"/>
            </a:br>
            <a:r>
              <a:rPr lang="en-US" sz="1900" b="1" smtClean="0"/>
              <a:t>	</a:t>
            </a:r>
            <a:r>
              <a:rPr lang="en-US" sz="2000" smtClean="0"/>
              <a:t>budgets, collections, and workflows to optimise value</a:t>
            </a:r>
          </a:p>
        </p:txBody>
      </p:sp>
      <p:sp>
        <p:nvSpPr>
          <p:cNvPr id="4710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85800" y="457200"/>
            <a:ext cx="8458200" cy="609600"/>
          </a:xfrm>
        </p:spPr>
        <p:txBody>
          <a:bodyPr>
            <a:normAutofit fontScale="90000"/>
          </a:bodyPr>
          <a:lstStyle/>
          <a:p>
            <a:pPr eaLnBrk="1" hangingPunct="1">
              <a:defRPr/>
            </a:pPr>
            <a:r>
              <a:rPr lang="en-US" sz="3800" smtClean="0"/>
              <a:t>Key Technology Requirements for ERAMS</a:t>
            </a:r>
          </a:p>
        </p:txBody>
      </p:sp>
      <p:sp>
        <p:nvSpPr>
          <p:cNvPr id="48131" name="Rectangle 3"/>
          <p:cNvSpPr>
            <a:spLocks noGrp="1" noChangeArrowheads="1"/>
          </p:cNvSpPr>
          <p:nvPr>
            <p:ph type="body" idx="1"/>
          </p:nvPr>
        </p:nvSpPr>
        <p:spPr>
          <a:xfrm>
            <a:off x="1282700" y="1482725"/>
            <a:ext cx="7543800" cy="4648200"/>
          </a:xfrm>
          <a:noFill/>
        </p:spPr>
        <p:txBody>
          <a:bodyPr/>
          <a:lstStyle/>
          <a:p>
            <a:pPr marL="228600" indent="-228600" eaLnBrk="1" hangingPunct="1">
              <a:lnSpc>
                <a:spcPct val="130000"/>
              </a:lnSpc>
            </a:pPr>
            <a:r>
              <a:rPr lang="en-US" smtClean="0"/>
              <a:t>Integration </a:t>
            </a:r>
            <a:endParaRPr lang="en-US" sz="2400" b="1" smtClean="0"/>
          </a:p>
          <a:p>
            <a:pPr lvl="1" eaLnBrk="1" hangingPunct="1">
              <a:buFontTx/>
              <a:buChar char="•"/>
            </a:pPr>
            <a:r>
              <a:rPr lang="en-US" sz="2000" smtClean="0"/>
              <a:t>Requires data, access, and management tools to work together seamlessly</a:t>
            </a:r>
          </a:p>
          <a:p>
            <a:pPr marL="228600" indent="-228600" eaLnBrk="1" hangingPunct="1">
              <a:lnSpc>
                <a:spcPct val="130000"/>
              </a:lnSpc>
            </a:pPr>
            <a:r>
              <a:rPr lang="en-US" smtClean="0"/>
              <a:t>Interoperability </a:t>
            </a:r>
            <a:endParaRPr lang="en-US" sz="2400" b="1" smtClean="0"/>
          </a:p>
          <a:p>
            <a:pPr lvl="1" eaLnBrk="1" hangingPunct="1">
              <a:buFontTx/>
              <a:buChar char="•"/>
            </a:pPr>
            <a:r>
              <a:rPr lang="en-US" sz="2000" smtClean="0"/>
              <a:t>Requires active participation within the library community and standards bodies, and partnerships with libraries of all sizes</a:t>
            </a:r>
            <a:r>
              <a:rPr lang="en-US" sz="2900" smtClean="0"/>
              <a:t> </a:t>
            </a:r>
          </a:p>
          <a:p>
            <a:pPr marL="228600" indent="-228600" eaLnBrk="1" hangingPunct="1">
              <a:lnSpc>
                <a:spcPct val="120000"/>
              </a:lnSpc>
            </a:pPr>
            <a:r>
              <a:rPr lang="en-US" smtClean="0"/>
              <a:t>Web-native technology</a:t>
            </a:r>
            <a:r>
              <a:rPr lang="en-US" sz="2400" b="1" smtClean="0"/>
              <a:t> </a:t>
            </a:r>
          </a:p>
          <a:p>
            <a:pPr lvl="1" eaLnBrk="1" hangingPunct="1">
              <a:buFontTx/>
              <a:buChar char="•"/>
            </a:pPr>
            <a:r>
              <a:rPr lang="en-US" sz="2000" smtClean="0"/>
              <a:t>Requires technology that has been designed for the Web from the ground up</a:t>
            </a:r>
          </a:p>
        </p:txBody>
      </p:sp>
      <p:sp>
        <p:nvSpPr>
          <p:cNvPr id="4813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normAutofit fontScale="90000"/>
          </a:bodyPr>
          <a:lstStyle/>
          <a:p>
            <a:pPr eaLnBrk="1" hangingPunct="1">
              <a:defRPr/>
            </a:pPr>
            <a:r>
              <a:rPr lang="en-US" sz="3800" smtClean="0"/>
              <a:t>Establishing ERAMS as a product category</a:t>
            </a:r>
          </a:p>
        </p:txBody>
      </p:sp>
      <p:sp>
        <p:nvSpPr>
          <p:cNvPr id="49155" name="Rectangle 3"/>
          <p:cNvSpPr>
            <a:spLocks noGrp="1" noChangeArrowheads="1"/>
          </p:cNvSpPr>
          <p:nvPr>
            <p:ph type="body" idx="1"/>
          </p:nvPr>
        </p:nvSpPr>
        <p:spPr>
          <a:xfrm>
            <a:off x="457200" y="1500188"/>
            <a:ext cx="8229600" cy="4625975"/>
          </a:xfrm>
        </p:spPr>
        <p:txBody>
          <a:bodyPr/>
          <a:lstStyle/>
          <a:p>
            <a:pPr eaLnBrk="1" hangingPunct="1">
              <a:lnSpc>
                <a:spcPct val="90000"/>
              </a:lnSpc>
              <a:spcBef>
                <a:spcPct val="40000"/>
              </a:spcBef>
            </a:pPr>
            <a:r>
              <a:rPr lang="en-US" smtClean="0"/>
              <a:t>Clearly separates the issues of e-collections.</a:t>
            </a:r>
          </a:p>
          <a:p>
            <a:pPr lvl="1" eaLnBrk="1" hangingPunct="1">
              <a:lnSpc>
                <a:spcPct val="90000"/>
              </a:lnSpc>
              <a:spcBef>
                <a:spcPct val="40000"/>
              </a:spcBef>
            </a:pPr>
            <a:r>
              <a:rPr lang="en-US" smtClean="0"/>
              <a:t>Necessary intermediate step</a:t>
            </a:r>
          </a:p>
          <a:p>
            <a:pPr eaLnBrk="1" hangingPunct="1">
              <a:lnSpc>
                <a:spcPct val="90000"/>
              </a:lnSpc>
              <a:spcBef>
                <a:spcPct val="40000"/>
              </a:spcBef>
            </a:pPr>
            <a:r>
              <a:rPr lang="en-US" smtClean="0"/>
              <a:t>Provides foundation for organisational and budget decisions.</a:t>
            </a:r>
          </a:p>
          <a:p>
            <a:pPr eaLnBrk="1" hangingPunct="1">
              <a:lnSpc>
                <a:spcPct val="90000"/>
              </a:lnSpc>
              <a:spcBef>
                <a:spcPct val="40000"/>
              </a:spcBef>
            </a:pPr>
            <a:r>
              <a:rPr lang="en-US" smtClean="0"/>
              <a:t>Justifies spending for needed tools and services.</a:t>
            </a:r>
          </a:p>
          <a:p>
            <a:pPr eaLnBrk="1" hangingPunct="1">
              <a:lnSpc>
                <a:spcPct val="90000"/>
              </a:lnSpc>
              <a:spcBef>
                <a:spcPct val="40000"/>
              </a:spcBef>
            </a:pPr>
            <a:r>
              <a:rPr lang="en-US" smtClean="0"/>
              <a:t>Supports integration of processes</a:t>
            </a:r>
          </a:p>
          <a:p>
            <a:pPr eaLnBrk="1" hangingPunct="1">
              <a:lnSpc>
                <a:spcPct val="90000"/>
              </a:lnSpc>
              <a:spcBef>
                <a:spcPct val="40000"/>
              </a:spcBef>
            </a:pPr>
            <a:r>
              <a:rPr lang="en-US" smtClean="0"/>
              <a:t>Provides framework for defining enhancements from vendors.</a:t>
            </a:r>
          </a:p>
          <a:p>
            <a:pPr eaLnBrk="1" hangingPunct="1">
              <a:lnSpc>
                <a:spcPct val="90000"/>
              </a:lnSpc>
            </a:pPr>
            <a:endParaRPr lang="en-US" smtClean="0"/>
          </a:p>
        </p:txBody>
      </p:sp>
      <p:sp>
        <p:nvSpPr>
          <p:cNvPr id="49156"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2286000"/>
            <a:ext cx="7772400" cy="1143000"/>
          </a:xfrm>
        </p:spPr>
        <p:txBody>
          <a:bodyPr>
            <a:normAutofit fontScale="90000"/>
          </a:bodyPr>
          <a:lstStyle/>
          <a:p>
            <a:pPr eaLnBrk="1" hangingPunct="1">
              <a:defRPr/>
            </a:pPr>
            <a:r>
              <a:rPr lang="en-GB" smtClean="0"/>
              <a:t>Thank you</a:t>
            </a:r>
            <a:br>
              <a:rPr lang="en-GB" smtClean="0"/>
            </a:br>
            <a:r>
              <a:rPr lang="en-GB" smtClean="0"/>
              <a:t>Any 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oclc_comp_business_plan_rgb"/>
          <p:cNvPicPr>
            <a:picLocks noChangeAspect="1" noChangeArrowheads="1"/>
          </p:cNvPicPr>
          <p:nvPr/>
        </p:nvPicPr>
        <p:blipFill>
          <a:blip r:embed="rId3"/>
          <a:srcRect/>
          <a:stretch>
            <a:fillRect/>
          </a:stretch>
        </p:blipFill>
        <p:spPr bwMode="auto">
          <a:xfrm>
            <a:off x="1331913" y="1089025"/>
            <a:ext cx="5486400" cy="5143500"/>
          </a:xfrm>
          <a:prstGeom prst="rect">
            <a:avLst/>
          </a:prstGeom>
          <a:noFill/>
          <a:ln w="9525">
            <a:noFill/>
            <a:miter lim="800000"/>
            <a:headEnd/>
            <a:tailEnd/>
          </a:ln>
        </p:spPr>
      </p:pic>
      <p:sp>
        <p:nvSpPr>
          <p:cNvPr id="19459" name="Date Placeholder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sz="quarter"/>
          </p:nvPr>
        </p:nvSpPr>
        <p:spPr/>
        <p:txBody>
          <a:bodyPr/>
          <a:lstStyle/>
          <a:p>
            <a:pPr>
              <a:defRPr/>
            </a:pPr>
            <a:r>
              <a:rPr lang="en-US"/>
              <a:t>The Way We Worked</a:t>
            </a:r>
          </a:p>
        </p:txBody>
      </p:sp>
      <p:pic>
        <p:nvPicPr>
          <p:cNvPr id="20483" name="Picture 3" descr="MCj01508230000[1]"/>
          <p:cNvPicPr>
            <a:picLocks noGrp="1" noChangeAspect="1" noChangeArrowheads="1"/>
          </p:cNvPicPr>
          <p:nvPr>
            <p:ph sz="quarter" idx="1"/>
          </p:nvPr>
        </p:nvPicPr>
        <p:blipFill>
          <a:blip r:embed="rId3"/>
          <a:srcRect/>
          <a:stretch>
            <a:fillRect/>
          </a:stretch>
        </p:blipFill>
        <p:spPr>
          <a:xfrm>
            <a:off x="1600200" y="1981200"/>
            <a:ext cx="892175" cy="950913"/>
          </a:xfrm>
          <a:noFill/>
        </p:spPr>
      </p:pic>
      <p:pic>
        <p:nvPicPr>
          <p:cNvPr id="20484" name="Picture 4" descr="ed00276_"/>
          <p:cNvPicPr>
            <a:picLocks noGrp="1" noChangeAspect="1" noChangeArrowheads="1"/>
          </p:cNvPicPr>
          <p:nvPr>
            <p:ph sz="quarter" idx="2"/>
          </p:nvPr>
        </p:nvPicPr>
        <p:blipFill>
          <a:blip r:embed="rId4"/>
          <a:srcRect/>
          <a:stretch>
            <a:fillRect/>
          </a:stretch>
        </p:blipFill>
        <p:spPr>
          <a:xfrm>
            <a:off x="7532688" y="2614613"/>
            <a:ext cx="1017587" cy="1452562"/>
          </a:xfrm>
          <a:noFill/>
        </p:spPr>
      </p:pic>
      <p:pic>
        <p:nvPicPr>
          <p:cNvPr id="20485" name="Picture 5" descr="bd06927_"/>
          <p:cNvPicPr>
            <a:picLocks noGrp="1" noChangeAspect="1" noChangeArrowheads="1"/>
          </p:cNvPicPr>
          <p:nvPr>
            <p:ph sz="quarter" idx="3"/>
          </p:nvPr>
        </p:nvPicPr>
        <p:blipFill>
          <a:blip r:embed="rId5"/>
          <a:srcRect/>
          <a:stretch>
            <a:fillRect/>
          </a:stretch>
        </p:blipFill>
        <p:spPr>
          <a:xfrm>
            <a:off x="5432425" y="2789238"/>
            <a:ext cx="1530350" cy="1354137"/>
          </a:xfrm>
          <a:noFill/>
        </p:spPr>
      </p:pic>
      <p:pic>
        <p:nvPicPr>
          <p:cNvPr id="20486" name="Picture 6" descr="j0383798"/>
          <p:cNvPicPr>
            <a:picLocks noGrp="1" noChangeAspect="1" noChangeArrowheads="1"/>
          </p:cNvPicPr>
          <p:nvPr>
            <p:ph sz="quarter" idx="4"/>
          </p:nvPr>
        </p:nvPicPr>
        <p:blipFill>
          <a:blip r:embed="rId6"/>
          <a:srcRect/>
          <a:stretch>
            <a:fillRect/>
          </a:stretch>
        </p:blipFill>
        <p:spPr>
          <a:xfrm>
            <a:off x="1676400" y="3429000"/>
            <a:ext cx="630238" cy="931863"/>
          </a:xfrm>
          <a:noFill/>
        </p:spPr>
      </p:pic>
      <p:pic>
        <p:nvPicPr>
          <p:cNvPr id="20487" name="Picture 7" descr="j0404269"/>
          <p:cNvPicPr>
            <a:picLocks noChangeAspect="1" noChangeArrowheads="1"/>
          </p:cNvPicPr>
          <p:nvPr/>
        </p:nvPicPr>
        <p:blipFill>
          <a:blip r:embed="rId7"/>
          <a:srcRect/>
          <a:stretch>
            <a:fillRect/>
          </a:stretch>
        </p:blipFill>
        <p:spPr bwMode="auto">
          <a:xfrm>
            <a:off x="1524000" y="5029200"/>
            <a:ext cx="1106488" cy="957263"/>
          </a:xfrm>
          <a:prstGeom prst="rect">
            <a:avLst/>
          </a:prstGeom>
          <a:noFill/>
          <a:ln w="9525">
            <a:noFill/>
            <a:miter lim="800000"/>
            <a:headEnd/>
            <a:tailEnd/>
          </a:ln>
        </p:spPr>
      </p:pic>
      <p:sp>
        <p:nvSpPr>
          <p:cNvPr id="20488" name="Text Box 8"/>
          <p:cNvSpPr txBox="1">
            <a:spLocks noChangeArrowheads="1"/>
          </p:cNvSpPr>
          <p:nvPr/>
        </p:nvSpPr>
        <p:spPr bwMode="auto">
          <a:xfrm>
            <a:off x="228600" y="1371600"/>
            <a:ext cx="1219200" cy="1803400"/>
          </a:xfrm>
          <a:prstGeom prst="rect">
            <a:avLst/>
          </a:prstGeom>
          <a:noFill/>
          <a:ln w="9525">
            <a:solidFill>
              <a:srgbClr val="CC3300"/>
            </a:solidFill>
            <a:miter lim="800000"/>
            <a:headEnd/>
            <a:tailEnd/>
          </a:ln>
        </p:spPr>
        <p:txBody>
          <a:bodyPr wrap="none">
            <a:spAutoFit/>
          </a:bodyPr>
          <a:lstStyle/>
          <a:p>
            <a:r>
              <a:rPr lang="en-US" sz="1400"/>
              <a:t>Books</a:t>
            </a:r>
          </a:p>
          <a:p>
            <a:r>
              <a:rPr lang="en-US" sz="1400"/>
              <a:t>Journals</a:t>
            </a:r>
          </a:p>
          <a:p>
            <a:r>
              <a:rPr lang="en-US" sz="1400"/>
              <a:t>Newspapers</a:t>
            </a:r>
          </a:p>
          <a:p>
            <a:r>
              <a:rPr lang="en-US" sz="1400"/>
              <a:t>Gov docs</a:t>
            </a:r>
          </a:p>
          <a:p>
            <a:r>
              <a:rPr lang="en-US" sz="1400"/>
              <a:t>Maps</a:t>
            </a:r>
          </a:p>
          <a:p>
            <a:r>
              <a:rPr lang="en-US" sz="1400"/>
              <a:t>Scores</a:t>
            </a:r>
          </a:p>
          <a:p>
            <a:r>
              <a:rPr lang="en-US" sz="1400"/>
              <a:t>AV</a:t>
            </a:r>
          </a:p>
          <a:p>
            <a:r>
              <a:rPr lang="en-US" sz="1400"/>
              <a:t>Dissertations</a:t>
            </a:r>
          </a:p>
        </p:txBody>
      </p:sp>
      <p:sp>
        <p:nvSpPr>
          <p:cNvPr id="20489" name="Text Box 9"/>
          <p:cNvSpPr txBox="1">
            <a:spLocks noChangeArrowheads="1"/>
          </p:cNvSpPr>
          <p:nvPr/>
        </p:nvSpPr>
        <p:spPr bwMode="auto">
          <a:xfrm>
            <a:off x="228600" y="3352800"/>
            <a:ext cx="1189038" cy="1165225"/>
          </a:xfrm>
          <a:prstGeom prst="rect">
            <a:avLst/>
          </a:prstGeom>
          <a:noFill/>
          <a:ln w="9525">
            <a:solidFill>
              <a:srgbClr val="CC3300"/>
            </a:solidFill>
            <a:miter lim="800000"/>
            <a:headEnd/>
            <a:tailEnd/>
          </a:ln>
        </p:spPr>
        <p:txBody>
          <a:bodyPr wrap="none">
            <a:spAutoFit/>
          </a:bodyPr>
          <a:lstStyle/>
          <a:p>
            <a:r>
              <a:rPr lang="en-US" sz="1400"/>
              <a:t>Special </a:t>
            </a:r>
          </a:p>
          <a:p>
            <a:r>
              <a:rPr lang="en-US" sz="1400"/>
              <a:t> collections</a:t>
            </a:r>
          </a:p>
          <a:p>
            <a:r>
              <a:rPr lang="en-US" sz="1400"/>
              <a:t>Manuscripts</a:t>
            </a:r>
          </a:p>
          <a:p>
            <a:r>
              <a:rPr lang="en-US" sz="1400"/>
              <a:t>Papers</a:t>
            </a:r>
          </a:p>
          <a:p>
            <a:r>
              <a:rPr lang="en-US" sz="1400"/>
              <a:t>Univ records</a:t>
            </a:r>
          </a:p>
        </p:txBody>
      </p:sp>
      <p:sp>
        <p:nvSpPr>
          <p:cNvPr id="20490" name="Text Box 10"/>
          <p:cNvSpPr txBox="1">
            <a:spLocks noChangeArrowheads="1"/>
          </p:cNvSpPr>
          <p:nvPr/>
        </p:nvSpPr>
        <p:spPr bwMode="auto">
          <a:xfrm>
            <a:off x="228600" y="4800600"/>
            <a:ext cx="1208088" cy="1165225"/>
          </a:xfrm>
          <a:prstGeom prst="rect">
            <a:avLst/>
          </a:prstGeom>
          <a:noFill/>
          <a:ln w="9525">
            <a:solidFill>
              <a:srgbClr val="CC3300"/>
            </a:solidFill>
            <a:miter lim="800000"/>
            <a:headEnd/>
            <a:tailEnd/>
          </a:ln>
        </p:spPr>
        <p:txBody>
          <a:bodyPr wrap="none">
            <a:spAutoFit/>
          </a:bodyPr>
          <a:lstStyle/>
          <a:p>
            <a:r>
              <a:rPr lang="en-US" sz="1400"/>
              <a:t>Journal</a:t>
            </a:r>
          </a:p>
          <a:p>
            <a:r>
              <a:rPr lang="en-US" sz="1400"/>
              <a:t> articles</a:t>
            </a:r>
          </a:p>
          <a:p>
            <a:r>
              <a:rPr lang="en-US" sz="1400"/>
              <a:t>Conference</a:t>
            </a:r>
          </a:p>
          <a:p>
            <a:r>
              <a:rPr lang="en-US" sz="1400"/>
              <a:t> proceedings</a:t>
            </a:r>
          </a:p>
          <a:p>
            <a:r>
              <a:rPr lang="en-US" sz="1400"/>
              <a:t>Etc.</a:t>
            </a:r>
          </a:p>
        </p:txBody>
      </p:sp>
      <p:pic>
        <p:nvPicPr>
          <p:cNvPr id="20491" name="Picture 11" descr="j0222075[1]"/>
          <p:cNvPicPr>
            <a:picLocks noChangeAspect="1" noChangeArrowheads="1"/>
          </p:cNvPicPr>
          <p:nvPr/>
        </p:nvPicPr>
        <p:blipFill>
          <a:blip r:embed="rId8"/>
          <a:srcRect/>
          <a:stretch>
            <a:fillRect/>
          </a:stretch>
        </p:blipFill>
        <p:spPr bwMode="auto">
          <a:xfrm>
            <a:off x="3276600" y="1981200"/>
            <a:ext cx="1077913" cy="892175"/>
          </a:xfrm>
          <a:prstGeom prst="rect">
            <a:avLst/>
          </a:prstGeom>
          <a:noFill/>
          <a:ln w="9525">
            <a:noFill/>
            <a:miter lim="800000"/>
            <a:headEnd/>
            <a:tailEnd/>
          </a:ln>
        </p:spPr>
      </p:pic>
      <p:pic>
        <p:nvPicPr>
          <p:cNvPr id="20492" name="Picture 12" descr="Los Angeles Times  Indexes"/>
          <p:cNvPicPr>
            <a:picLocks noChangeAspect="1" noChangeArrowheads="1"/>
          </p:cNvPicPr>
          <p:nvPr/>
        </p:nvPicPr>
        <p:blipFill>
          <a:blip r:embed="rId9"/>
          <a:srcRect/>
          <a:stretch>
            <a:fillRect/>
          </a:stretch>
        </p:blipFill>
        <p:spPr bwMode="auto">
          <a:xfrm>
            <a:off x="3124200" y="4953000"/>
            <a:ext cx="1262063" cy="993775"/>
          </a:xfrm>
          <a:prstGeom prst="rect">
            <a:avLst/>
          </a:prstGeom>
          <a:noFill/>
          <a:ln w="9525">
            <a:noFill/>
            <a:miter lim="800000"/>
            <a:headEnd/>
            <a:tailEnd/>
          </a:ln>
        </p:spPr>
      </p:pic>
      <p:pic>
        <p:nvPicPr>
          <p:cNvPr id="20493" name="Picture 13" descr="archives"/>
          <p:cNvPicPr>
            <a:picLocks noChangeAspect="1" noChangeArrowheads="1"/>
          </p:cNvPicPr>
          <p:nvPr/>
        </p:nvPicPr>
        <p:blipFill>
          <a:blip r:embed="rId10"/>
          <a:srcRect/>
          <a:stretch>
            <a:fillRect/>
          </a:stretch>
        </p:blipFill>
        <p:spPr bwMode="auto">
          <a:xfrm>
            <a:off x="3124200" y="3200400"/>
            <a:ext cx="1352550" cy="1155700"/>
          </a:xfrm>
          <a:prstGeom prst="rect">
            <a:avLst/>
          </a:prstGeom>
          <a:noFill/>
          <a:ln w="9525">
            <a:noFill/>
            <a:miter lim="800000"/>
            <a:headEnd/>
            <a:tailEnd/>
          </a:ln>
        </p:spPr>
      </p:pic>
      <p:sp>
        <p:nvSpPr>
          <p:cNvPr id="20494" name="Text Box 14"/>
          <p:cNvSpPr txBox="1">
            <a:spLocks noChangeArrowheads="1"/>
          </p:cNvSpPr>
          <p:nvPr/>
        </p:nvSpPr>
        <p:spPr bwMode="auto">
          <a:xfrm>
            <a:off x="3048000" y="2895600"/>
            <a:ext cx="1552575" cy="304800"/>
          </a:xfrm>
          <a:prstGeom prst="rect">
            <a:avLst/>
          </a:prstGeom>
          <a:noFill/>
          <a:ln w="9525">
            <a:noFill/>
            <a:miter lim="800000"/>
            <a:headEnd/>
            <a:tailEnd/>
          </a:ln>
        </p:spPr>
        <p:txBody>
          <a:bodyPr wrap="none">
            <a:spAutoFit/>
          </a:bodyPr>
          <a:lstStyle/>
          <a:p>
            <a:r>
              <a:rPr lang="en-US" sz="1400" b="1"/>
              <a:t>Library catalogs</a:t>
            </a:r>
          </a:p>
        </p:txBody>
      </p:sp>
      <p:sp>
        <p:nvSpPr>
          <p:cNvPr id="20495" name="Text Box 15"/>
          <p:cNvSpPr txBox="1">
            <a:spLocks noChangeArrowheads="1"/>
          </p:cNvSpPr>
          <p:nvPr/>
        </p:nvSpPr>
        <p:spPr bwMode="auto">
          <a:xfrm>
            <a:off x="3352800" y="4419600"/>
            <a:ext cx="933450" cy="304800"/>
          </a:xfrm>
          <a:prstGeom prst="rect">
            <a:avLst/>
          </a:prstGeom>
          <a:noFill/>
          <a:ln w="9525">
            <a:noFill/>
            <a:miter lim="800000"/>
            <a:headEnd/>
            <a:tailEnd/>
          </a:ln>
        </p:spPr>
        <p:txBody>
          <a:bodyPr wrap="none">
            <a:spAutoFit/>
          </a:bodyPr>
          <a:lstStyle/>
          <a:p>
            <a:r>
              <a:rPr lang="en-US" sz="1400" b="1"/>
              <a:t>Archives</a:t>
            </a:r>
          </a:p>
        </p:txBody>
      </p:sp>
      <p:sp>
        <p:nvSpPr>
          <p:cNvPr id="20496" name="Text Box 16"/>
          <p:cNvSpPr txBox="1">
            <a:spLocks noChangeArrowheads="1"/>
          </p:cNvSpPr>
          <p:nvPr/>
        </p:nvSpPr>
        <p:spPr bwMode="auto">
          <a:xfrm>
            <a:off x="3048000" y="6019800"/>
            <a:ext cx="1670050" cy="517525"/>
          </a:xfrm>
          <a:prstGeom prst="rect">
            <a:avLst/>
          </a:prstGeom>
          <a:noFill/>
          <a:ln w="9525">
            <a:noFill/>
            <a:miter lim="800000"/>
            <a:headEnd/>
            <a:tailEnd/>
          </a:ln>
        </p:spPr>
        <p:txBody>
          <a:bodyPr wrap="none">
            <a:spAutoFit/>
          </a:bodyPr>
          <a:lstStyle/>
          <a:p>
            <a:r>
              <a:rPr lang="en-US" sz="1400" b="1"/>
              <a:t>Abstracting &amp;</a:t>
            </a:r>
          </a:p>
          <a:p>
            <a:r>
              <a:rPr lang="en-US" sz="1400" b="1"/>
              <a:t>Indexing services</a:t>
            </a:r>
          </a:p>
        </p:txBody>
      </p:sp>
      <p:sp>
        <p:nvSpPr>
          <p:cNvPr id="20497" name="Line 17"/>
          <p:cNvSpPr>
            <a:spLocks noChangeShapeType="1"/>
          </p:cNvSpPr>
          <p:nvPr/>
        </p:nvSpPr>
        <p:spPr bwMode="auto">
          <a:xfrm>
            <a:off x="4648200" y="2590800"/>
            <a:ext cx="685800" cy="685800"/>
          </a:xfrm>
          <a:prstGeom prst="line">
            <a:avLst/>
          </a:prstGeom>
          <a:noFill/>
          <a:ln w="28575">
            <a:solidFill>
              <a:schemeClr val="tx1"/>
            </a:solidFill>
            <a:round/>
            <a:headEnd/>
            <a:tailEnd type="triangle" w="med" len="med"/>
          </a:ln>
        </p:spPr>
        <p:txBody>
          <a:bodyPr/>
          <a:lstStyle/>
          <a:p>
            <a:endParaRPr lang="en-US"/>
          </a:p>
        </p:txBody>
      </p:sp>
      <p:sp>
        <p:nvSpPr>
          <p:cNvPr id="20498" name="Line 18"/>
          <p:cNvSpPr>
            <a:spLocks noChangeShapeType="1"/>
          </p:cNvSpPr>
          <p:nvPr/>
        </p:nvSpPr>
        <p:spPr bwMode="auto">
          <a:xfrm>
            <a:off x="4572000" y="3886200"/>
            <a:ext cx="533400" cy="0"/>
          </a:xfrm>
          <a:prstGeom prst="line">
            <a:avLst/>
          </a:prstGeom>
          <a:noFill/>
          <a:ln w="28575">
            <a:solidFill>
              <a:schemeClr val="tx1"/>
            </a:solidFill>
            <a:round/>
            <a:headEnd/>
            <a:tailEnd type="triangle" w="med" len="med"/>
          </a:ln>
        </p:spPr>
        <p:txBody>
          <a:bodyPr/>
          <a:lstStyle/>
          <a:p>
            <a:endParaRPr lang="en-US"/>
          </a:p>
        </p:txBody>
      </p:sp>
      <p:sp>
        <p:nvSpPr>
          <p:cNvPr id="20499" name="Line 19"/>
          <p:cNvSpPr>
            <a:spLocks noChangeShapeType="1"/>
          </p:cNvSpPr>
          <p:nvPr/>
        </p:nvSpPr>
        <p:spPr bwMode="auto">
          <a:xfrm flipV="1">
            <a:off x="4648200" y="4800600"/>
            <a:ext cx="762000" cy="685800"/>
          </a:xfrm>
          <a:prstGeom prst="line">
            <a:avLst/>
          </a:prstGeom>
          <a:noFill/>
          <a:ln w="28575">
            <a:solidFill>
              <a:schemeClr val="tx1"/>
            </a:solidFill>
            <a:round/>
            <a:headEnd/>
            <a:tailEnd type="triangle" w="med" len="med"/>
          </a:ln>
        </p:spPr>
        <p:txBody>
          <a:bodyPr/>
          <a:lstStyle/>
          <a:p>
            <a:endParaRPr lang="en-US"/>
          </a:p>
        </p:txBody>
      </p:sp>
      <p:sp>
        <p:nvSpPr>
          <p:cNvPr id="20500" name="Line 20"/>
          <p:cNvSpPr>
            <a:spLocks noChangeShapeType="1"/>
          </p:cNvSpPr>
          <p:nvPr/>
        </p:nvSpPr>
        <p:spPr bwMode="auto">
          <a:xfrm flipH="1">
            <a:off x="6858000" y="3886200"/>
            <a:ext cx="381000" cy="0"/>
          </a:xfrm>
          <a:prstGeom prst="line">
            <a:avLst/>
          </a:prstGeom>
          <a:noFill/>
          <a:ln w="57150">
            <a:solidFill>
              <a:schemeClr val="tx1"/>
            </a:solidFill>
            <a:round/>
            <a:headEnd/>
            <a:tailEnd type="triangle" w="med" len="med"/>
          </a:ln>
        </p:spPr>
        <p:txBody>
          <a:bodyPr/>
          <a:lstStyle/>
          <a:p>
            <a:endParaRPr lang="en-US"/>
          </a:p>
        </p:txBody>
      </p:sp>
      <p:sp>
        <p:nvSpPr>
          <p:cNvPr id="20501" name="Date Placeholder 2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a:t>Unanswered Questions</a:t>
            </a:r>
          </a:p>
        </p:txBody>
      </p:sp>
      <p:sp>
        <p:nvSpPr>
          <p:cNvPr id="21507" name="Rectangle 3"/>
          <p:cNvSpPr>
            <a:spLocks noGrp="1" noChangeArrowheads="1"/>
          </p:cNvSpPr>
          <p:nvPr>
            <p:ph type="body" idx="1"/>
          </p:nvPr>
        </p:nvSpPr>
        <p:spPr>
          <a:xfrm>
            <a:off x="457200" y="1500188"/>
            <a:ext cx="8229600" cy="4625975"/>
          </a:xfrm>
        </p:spPr>
        <p:txBody>
          <a:bodyPr/>
          <a:lstStyle/>
          <a:p>
            <a:r>
              <a:rPr lang="en-US" smtClean="0"/>
              <a:t>Who uses the online catalog?</a:t>
            </a:r>
          </a:p>
          <a:p>
            <a:r>
              <a:rPr lang="en-US" smtClean="0"/>
              <a:t>Who uses library Web pages?</a:t>
            </a:r>
          </a:p>
          <a:p>
            <a:r>
              <a:rPr lang="en-US" smtClean="0"/>
              <a:t>For what?</a:t>
            </a:r>
          </a:p>
          <a:p>
            <a:r>
              <a:rPr lang="en-US" smtClean="0"/>
              <a:t>How much?</a:t>
            </a:r>
          </a:p>
          <a:p>
            <a:r>
              <a:rPr lang="en-US" smtClean="0"/>
              <a:t>Compared to what?</a:t>
            </a:r>
          </a:p>
          <a:p>
            <a:pPr lvl="1"/>
            <a:r>
              <a:rPr lang="en-US" smtClean="0"/>
              <a:t>Compared to library e-resource discovery systems?</a:t>
            </a:r>
          </a:p>
          <a:p>
            <a:pPr lvl="1"/>
            <a:r>
              <a:rPr lang="en-US" smtClean="0"/>
              <a:t>Compared to Amazoogle?</a:t>
            </a:r>
          </a:p>
        </p:txBody>
      </p:sp>
      <p:sp>
        <p:nvSpPr>
          <p:cNvPr id="21508" name="Date Placeholder 7"/>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sz="2800"/>
              <a:t>Fundamental Shift in Preferences/Landscape </a:t>
            </a:r>
            <a:br>
              <a:rPr lang="en-US" sz="2800"/>
            </a:br>
            <a:r>
              <a:rPr lang="en-US" sz="2800"/>
              <a:t>for Information Organization?</a:t>
            </a:r>
          </a:p>
        </p:txBody>
      </p:sp>
      <p:sp>
        <p:nvSpPr>
          <p:cNvPr id="22531" name="Rectangle 3"/>
          <p:cNvSpPr>
            <a:spLocks noGrp="1" noChangeArrowheads="1"/>
          </p:cNvSpPr>
          <p:nvPr>
            <p:ph type="body" idx="1"/>
          </p:nvPr>
        </p:nvSpPr>
        <p:spPr>
          <a:xfrm>
            <a:off x="914400" y="1828800"/>
            <a:ext cx="8229600" cy="4525963"/>
          </a:xfrm>
        </p:spPr>
        <p:txBody>
          <a:bodyPr/>
          <a:lstStyle/>
          <a:p>
            <a:pPr>
              <a:lnSpc>
                <a:spcPct val="90000"/>
              </a:lnSpc>
            </a:pPr>
            <a:r>
              <a:rPr lang="en-US" sz="2500" smtClean="0"/>
              <a:t>Bibliographic tools vs. indexing and full text searching</a:t>
            </a:r>
          </a:p>
          <a:p>
            <a:pPr>
              <a:lnSpc>
                <a:spcPct val="90000"/>
              </a:lnSpc>
            </a:pPr>
            <a:r>
              <a:rPr lang="en-US" sz="2500" smtClean="0"/>
              <a:t>Are there generational differences?</a:t>
            </a:r>
          </a:p>
          <a:p>
            <a:pPr>
              <a:lnSpc>
                <a:spcPct val="90000"/>
              </a:lnSpc>
            </a:pPr>
            <a:r>
              <a:rPr lang="en-US" sz="2500" smtClean="0"/>
              <a:t>Differences based on discipline or profession?</a:t>
            </a:r>
          </a:p>
          <a:p>
            <a:pPr>
              <a:lnSpc>
                <a:spcPct val="90000"/>
              </a:lnSpc>
            </a:pPr>
            <a:r>
              <a:rPr lang="en-US" sz="2500" smtClean="0"/>
              <a:t>What about visual resources?</a:t>
            </a:r>
          </a:p>
          <a:p>
            <a:pPr>
              <a:lnSpc>
                <a:spcPct val="90000"/>
              </a:lnSpc>
            </a:pPr>
            <a:r>
              <a:rPr lang="en-US" sz="2500" smtClean="0"/>
              <a:t>What about digital data?</a:t>
            </a:r>
          </a:p>
        </p:txBody>
      </p:sp>
      <p:sp>
        <p:nvSpPr>
          <p:cNvPr id="22532"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solidFill>
                  <a:srgbClr val="000000"/>
                </a:solidFill>
              </a:rPr>
              <a:t>2014</a:t>
            </a:r>
            <a:endParaRPr lang="fr-CA"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3200" dirty="0"/>
              <a:t>Familiarity with Search Engines vs. Online Libraries</a:t>
            </a:r>
          </a:p>
        </p:txBody>
      </p:sp>
      <p:sp>
        <p:nvSpPr>
          <p:cNvPr id="1028" name="Text Box 4"/>
          <p:cNvSpPr txBox="1">
            <a:spLocks noChangeArrowheads="1"/>
          </p:cNvSpPr>
          <p:nvPr/>
        </p:nvSpPr>
        <p:spPr bwMode="auto">
          <a:xfrm>
            <a:off x="457200" y="5715000"/>
            <a:ext cx="8248650" cy="915988"/>
          </a:xfrm>
          <a:prstGeom prst="rect">
            <a:avLst/>
          </a:prstGeom>
          <a:noFill/>
          <a:ln w="9525">
            <a:noFill/>
            <a:miter lim="800000"/>
            <a:headEnd/>
            <a:tailEnd/>
          </a:ln>
        </p:spPr>
        <p:txBody>
          <a:bodyPr wrap="none">
            <a:spAutoFit/>
          </a:bodyPr>
          <a:lstStyle/>
          <a:p>
            <a:r>
              <a:rPr lang="en-US" i="1"/>
              <a:t>College Students’ Perceptions of Libraries and Information Resources: a Report</a:t>
            </a:r>
          </a:p>
          <a:p>
            <a:r>
              <a:rPr lang="en-US" i="1"/>
              <a:t>to the OCLC Membership</a:t>
            </a:r>
            <a:r>
              <a:rPr lang="en-US"/>
              <a:t>: </a:t>
            </a:r>
            <a:r>
              <a:rPr lang="en-US">
                <a:hlinkClick r:id="rId4"/>
              </a:rPr>
              <a:t>http://www.oclc.org/reports/perceptionscollege.htm</a:t>
            </a:r>
            <a:endParaRPr lang="en-US"/>
          </a:p>
          <a:p>
            <a:endParaRPr lang="en-US"/>
          </a:p>
        </p:txBody>
      </p:sp>
      <p:graphicFrame>
        <p:nvGraphicFramePr>
          <p:cNvPr id="1026" name="Object 2"/>
          <p:cNvGraphicFramePr>
            <a:graphicFrameLocks noChangeAspect="1"/>
          </p:cNvGraphicFramePr>
          <p:nvPr>
            <p:ph idx="1"/>
          </p:nvPr>
        </p:nvGraphicFramePr>
        <p:xfrm>
          <a:off x="304800" y="1447800"/>
          <a:ext cx="8401050" cy="4132263"/>
        </p:xfrm>
        <a:graphic>
          <a:graphicData uri="http://schemas.openxmlformats.org/presentationml/2006/ole">
            <p:oleObj spid="_x0000_s1026" name="Chart" r:id="rId5" imgW="4667402" imgH="2295449"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defRPr/>
            </a:pPr>
            <a:r>
              <a:rPr lang="en-US" sz="3200"/>
              <a:t>Where Do You Begin a Search for Information on a Topic?</a:t>
            </a:r>
          </a:p>
        </p:txBody>
      </p:sp>
      <p:graphicFrame>
        <p:nvGraphicFramePr>
          <p:cNvPr id="2050" name="Object 2"/>
          <p:cNvGraphicFramePr>
            <a:graphicFrameLocks noChangeAspect="1"/>
          </p:cNvGraphicFramePr>
          <p:nvPr>
            <p:ph idx="1"/>
          </p:nvPr>
        </p:nvGraphicFramePr>
        <p:xfrm>
          <a:off x="381000" y="1600200"/>
          <a:ext cx="8401050" cy="4132263"/>
        </p:xfrm>
        <a:graphic>
          <a:graphicData uri="http://schemas.openxmlformats.org/presentationml/2006/ole">
            <p:oleObj spid="_x0000_s2050" name="Chart" r:id="rId4" imgW="4667402" imgH="2295449" progId="Excel.Sheet.8">
              <p:embed/>
            </p:oleObj>
          </a:graphicData>
        </a:graphic>
      </p:graphicFrame>
      <p:sp>
        <p:nvSpPr>
          <p:cNvPr id="2052" name="Text Box 7"/>
          <p:cNvSpPr txBox="1">
            <a:spLocks noChangeArrowheads="1"/>
          </p:cNvSpPr>
          <p:nvPr/>
        </p:nvSpPr>
        <p:spPr bwMode="auto">
          <a:xfrm>
            <a:off x="457200" y="5715000"/>
            <a:ext cx="8248650" cy="915988"/>
          </a:xfrm>
          <a:prstGeom prst="rect">
            <a:avLst/>
          </a:prstGeom>
          <a:noFill/>
          <a:ln w="9525">
            <a:noFill/>
            <a:miter lim="800000"/>
            <a:headEnd/>
            <a:tailEnd/>
          </a:ln>
        </p:spPr>
        <p:txBody>
          <a:bodyPr wrap="none">
            <a:spAutoFit/>
          </a:bodyPr>
          <a:lstStyle/>
          <a:p>
            <a:r>
              <a:rPr lang="en-US" i="1"/>
              <a:t>College Students’ Perceptions of Libraries and Information Resources: a Report</a:t>
            </a:r>
          </a:p>
          <a:p>
            <a:r>
              <a:rPr lang="en-US" i="1"/>
              <a:t>to the OCLC Membership</a:t>
            </a:r>
            <a:r>
              <a:rPr lang="en-US"/>
              <a:t>: </a:t>
            </a:r>
            <a:r>
              <a:rPr lang="en-US">
                <a:hlinkClick r:id="rId5"/>
              </a:rPr>
              <a:t>http://www.oclc.org/reports/perceptionscollege.htm</a:t>
            </a:r>
            <a:endParaRPr lang="en-US"/>
          </a:p>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2468</TotalTime>
  <Words>2179</Words>
  <Application>Microsoft Office PowerPoint</Application>
  <PresentationFormat>On-screen Show (4:3)</PresentationFormat>
  <Paragraphs>295</Paragraphs>
  <Slides>36</Slides>
  <Notes>36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Mountain</vt:lpstr>
      <vt:lpstr>Chart</vt:lpstr>
      <vt:lpstr> The Changing Landscape for Libraries and Librarians in the Digital Age- -An Approach To The Evolving Library Landscape </vt:lpstr>
      <vt:lpstr>The Flight is on…………………</vt:lpstr>
      <vt:lpstr>Slide 3</vt:lpstr>
      <vt:lpstr>Slide 4</vt:lpstr>
      <vt:lpstr>The Way We Worked</vt:lpstr>
      <vt:lpstr>Unanswered Questions</vt:lpstr>
      <vt:lpstr>Fundamental Shift in Preferences/Landscape  for Information Organization?</vt:lpstr>
      <vt:lpstr>Familiarity with Search Engines vs. Online Libraries</vt:lpstr>
      <vt:lpstr>Where Do You Begin a Search for Information on a Topic?</vt:lpstr>
      <vt:lpstr>Remember the days before…</vt:lpstr>
      <vt:lpstr>Finally, remember the days before…</vt:lpstr>
      <vt:lpstr>The 21st Century Library</vt:lpstr>
      <vt:lpstr>Review of Unanswered Questions</vt:lpstr>
      <vt:lpstr>Review of Unanswered Questions, 2</vt:lpstr>
      <vt:lpstr>The Decline of the Catalog</vt:lpstr>
      <vt:lpstr>New Concepts</vt:lpstr>
      <vt:lpstr>Old Model of Library Use is Gone</vt:lpstr>
      <vt:lpstr>Nature of collections has changed</vt:lpstr>
      <vt:lpstr>  It’s all about the Users</vt:lpstr>
      <vt:lpstr>The Elephant in the Room…..Impact</vt:lpstr>
      <vt:lpstr>Users are forcing a paradigm shift</vt:lpstr>
      <vt:lpstr>Today’s Library exists within a new world of users</vt:lpstr>
      <vt:lpstr>Web 2.0?</vt:lpstr>
      <vt:lpstr>Library 2.0</vt:lpstr>
      <vt:lpstr>Librarians want:………….</vt:lpstr>
      <vt:lpstr>In Emerging Library: Success: Part 1 </vt:lpstr>
      <vt:lpstr>Success: Part 2</vt:lpstr>
      <vt:lpstr>Success: Part 3</vt:lpstr>
      <vt:lpstr>To achieve success, we need to …</vt:lpstr>
      <vt:lpstr>What are librarians really worried about?</vt:lpstr>
      <vt:lpstr>Software as a Service</vt:lpstr>
      <vt:lpstr>We need ERAMS  !! E-Resource Access and Managements Services (ERAMS) </vt:lpstr>
      <vt:lpstr>The Four C’s</vt:lpstr>
      <vt:lpstr>Key Technology Requirements for ERAMS</vt:lpstr>
      <vt:lpstr>Establishing ERAMS as a product category</vt:lpstr>
      <vt:lpstr>Thank you Any questions?</vt:lpstr>
    </vt:vector>
  </TitlesOfParts>
  <Company>Nelson Mandela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NMMU</dc:creator>
  <cp:lastModifiedBy>NEWWAYS CONSULTING</cp:lastModifiedBy>
  <cp:revision>235</cp:revision>
  <dcterms:created xsi:type="dcterms:W3CDTF">2010-06-29T09:21:17Z</dcterms:created>
  <dcterms:modified xsi:type="dcterms:W3CDTF">2019-04-17T14:26:28Z</dcterms:modified>
</cp:coreProperties>
</file>