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45"/>
  </p:notesMasterIdLst>
  <p:sldIdLst>
    <p:sldId id="256" r:id="rId2"/>
    <p:sldId id="311" r:id="rId3"/>
    <p:sldId id="312" r:id="rId4"/>
    <p:sldId id="387" r:id="rId5"/>
    <p:sldId id="383" r:id="rId6"/>
    <p:sldId id="384" r:id="rId7"/>
    <p:sldId id="363" r:id="rId8"/>
    <p:sldId id="389" r:id="rId9"/>
    <p:sldId id="335" r:id="rId10"/>
    <p:sldId id="336" r:id="rId11"/>
    <p:sldId id="337" r:id="rId12"/>
    <p:sldId id="385" r:id="rId13"/>
    <p:sldId id="407" r:id="rId14"/>
    <p:sldId id="388" r:id="rId15"/>
    <p:sldId id="393" r:id="rId16"/>
    <p:sldId id="347" r:id="rId17"/>
    <p:sldId id="315" r:id="rId18"/>
    <p:sldId id="386" r:id="rId19"/>
    <p:sldId id="402" r:id="rId20"/>
    <p:sldId id="399" r:id="rId21"/>
    <p:sldId id="400" r:id="rId22"/>
    <p:sldId id="401" r:id="rId23"/>
    <p:sldId id="354" r:id="rId24"/>
    <p:sldId id="348" r:id="rId25"/>
    <p:sldId id="349" r:id="rId26"/>
    <p:sldId id="355" r:id="rId27"/>
    <p:sldId id="356" r:id="rId28"/>
    <p:sldId id="357" r:id="rId29"/>
    <p:sldId id="358" r:id="rId30"/>
    <p:sldId id="361" r:id="rId31"/>
    <p:sldId id="350" r:id="rId32"/>
    <p:sldId id="351" r:id="rId33"/>
    <p:sldId id="403" r:id="rId34"/>
    <p:sldId id="319" r:id="rId35"/>
    <p:sldId id="323" r:id="rId36"/>
    <p:sldId id="325" r:id="rId37"/>
    <p:sldId id="327" r:id="rId38"/>
    <p:sldId id="328" r:id="rId39"/>
    <p:sldId id="329" r:id="rId40"/>
    <p:sldId id="330" r:id="rId41"/>
    <p:sldId id="331" r:id="rId42"/>
    <p:sldId id="332" r:id="rId43"/>
    <p:sldId id="409" r:id="rId4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339966"/>
    <a:srgbClr val="00CC66"/>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inimized" horzBarState="maximized">
    <p:restoredLeft sz="32787"/>
    <p:restoredTop sz="90929"/>
  </p:normalViewPr>
  <p:slideViewPr>
    <p:cSldViewPr>
      <p:cViewPr varScale="1">
        <p:scale>
          <a:sx n="73" d="100"/>
          <a:sy n="73" d="100"/>
        </p:scale>
        <p:origin x="-1746" y="-102"/>
      </p:cViewPr>
      <p:guideLst>
        <p:guide orient="horz" pos="2160"/>
        <p:guide pos="288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100" d="100"/>
        <a:sy n="100" d="100"/>
      </p:scale>
      <p:origin x="0" y="1506"/>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3" Type="http://schemas.openxmlformats.org/officeDocument/2006/relationships/slide" Target="slides/slide43.xml"/><Relationship Id="rId2" Type="http://schemas.openxmlformats.org/officeDocument/2006/relationships/slide" Target="slides/slide7.xml"/><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56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556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5565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556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565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5565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63B464C-2629-449E-9CCD-009E558E1C2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1442" name="Group 2"/>
          <p:cNvGrpSpPr>
            <a:grpSpLocks/>
          </p:cNvGrpSpPr>
          <p:nvPr/>
        </p:nvGrpSpPr>
        <p:grpSpPr bwMode="auto">
          <a:xfrm>
            <a:off x="0" y="2438400"/>
            <a:ext cx="9009063" cy="1052513"/>
            <a:chOff x="0" y="1536"/>
            <a:chExt cx="5675" cy="663"/>
          </a:xfrm>
        </p:grpSpPr>
        <p:grpSp>
          <p:nvGrpSpPr>
            <p:cNvPr id="61443" name="Group 3"/>
            <p:cNvGrpSpPr>
              <a:grpSpLocks/>
            </p:cNvGrpSpPr>
            <p:nvPr/>
          </p:nvGrpSpPr>
          <p:grpSpPr bwMode="auto">
            <a:xfrm>
              <a:off x="183" y="1604"/>
              <a:ext cx="448" cy="299"/>
              <a:chOff x="720" y="336"/>
              <a:chExt cx="624" cy="432"/>
            </a:xfrm>
          </p:grpSpPr>
          <p:sp>
            <p:nvSpPr>
              <p:cNvPr id="61444"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n-US"/>
              </a:p>
            </p:txBody>
          </p:sp>
          <p:sp>
            <p:nvSpPr>
              <p:cNvPr id="61445"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US"/>
              </a:p>
            </p:txBody>
          </p:sp>
        </p:grpSp>
        <p:grpSp>
          <p:nvGrpSpPr>
            <p:cNvPr id="61446" name="Group 6"/>
            <p:cNvGrpSpPr>
              <a:grpSpLocks/>
            </p:cNvGrpSpPr>
            <p:nvPr/>
          </p:nvGrpSpPr>
          <p:grpSpPr bwMode="auto">
            <a:xfrm>
              <a:off x="261" y="1870"/>
              <a:ext cx="465" cy="299"/>
              <a:chOff x="912" y="2640"/>
              <a:chExt cx="672" cy="432"/>
            </a:xfrm>
          </p:grpSpPr>
          <p:sp>
            <p:nvSpPr>
              <p:cNvPr id="61447"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US"/>
              </a:p>
            </p:txBody>
          </p:sp>
          <p:sp>
            <p:nvSpPr>
              <p:cNvPr id="61448"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a:p>
            </p:txBody>
          </p:sp>
        </p:grpSp>
        <p:sp>
          <p:nvSpPr>
            <p:cNvPr id="61449"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US"/>
            </a:p>
          </p:txBody>
        </p:sp>
        <p:sp>
          <p:nvSpPr>
            <p:cNvPr id="61450"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n-US"/>
            </a:p>
          </p:txBody>
        </p:sp>
        <p:sp>
          <p:nvSpPr>
            <p:cNvPr id="61451"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grpSp>
      <p:sp>
        <p:nvSpPr>
          <p:cNvPr id="61452" name="Rectangle 12"/>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6145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61454"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p>
        </p:txBody>
      </p:sp>
      <p:sp>
        <p:nvSpPr>
          <p:cNvPr id="61455"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p>
        </p:txBody>
      </p:sp>
      <p:sp>
        <p:nvSpPr>
          <p:cNvPr id="61456"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73ADF3E0-078E-4F31-B3C9-C8BE704603E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426DD67-4A75-4488-A1A8-78AE25DB236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46F8135-287F-4AF9-935E-11E4FA5D8B2D}"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150938" y="617538"/>
            <a:ext cx="7804150" cy="5514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914400" y="6324600"/>
            <a:ext cx="1905000" cy="457200"/>
          </a:xfrm>
        </p:spPr>
        <p:txBody>
          <a:bodyPr/>
          <a:lstStyle>
            <a:lvl1pPr>
              <a:defRPr/>
            </a:lvl1pPr>
          </a:lstStyle>
          <a:p>
            <a:endParaRPr lang="en-US"/>
          </a:p>
        </p:txBody>
      </p:sp>
      <p:sp>
        <p:nvSpPr>
          <p:cNvPr id="4" name="Footer Placeholder 3"/>
          <p:cNvSpPr>
            <a:spLocks noGrp="1"/>
          </p:cNvSpPr>
          <p:nvPr>
            <p:ph type="ftr" sz="quarter" idx="11"/>
          </p:nvPr>
        </p:nvSpPr>
        <p:spPr>
          <a:xfrm>
            <a:off x="3352800" y="6324600"/>
            <a:ext cx="2895600" cy="457200"/>
          </a:xfrm>
        </p:spPr>
        <p:txBody>
          <a:bodyPr/>
          <a:lstStyle>
            <a:lvl1pPr>
              <a:defRPr/>
            </a:lvl1pPr>
          </a:lstStyle>
          <a:p>
            <a:endParaRPr lang="en-US"/>
          </a:p>
        </p:txBody>
      </p:sp>
      <p:sp>
        <p:nvSpPr>
          <p:cNvPr id="5" name="Slide Number Placeholder 4"/>
          <p:cNvSpPr>
            <a:spLocks noGrp="1"/>
          </p:cNvSpPr>
          <p:nvPr>
            <p:ph type="sldNum" sz="quarter" idx="12"/>
          </p:nvPr>
        </p:nvSpPr>
        <p:spPr>
          <a:xfrm>
            <a:off x="6781800" y="6324600"/>
            <a:ext cx="1905000" cy="457200"/>
          </a:xfrm>
        </p:spPr>
        <p:txBody>
          <a:bodyPr/>
          <a:lstStyle>
            <a:lvl1pPr>
              <a:defRPr/>
            </a:lvl1pPr>
          </a:lstStyle>
          <a:p>
            <a:fld id="{BF8AB792-1085-4989-93FC-19FC6F8E33E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3172234-4E45-4D27-9C3B-973E68F373C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14F65C3-A0E5-4984-AFE4-C146217DDA0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6D79E0B-5DCA-4AE1-8811-9E771F7E098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4575FEE-3B7D-474C-8F25-F84E4571316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BFDB9D0-A196-479E-8314-7722E7B89BD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0B85C95-5E9F-4DE2-BC77-161F201CDAC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F9FC22-69FE-495B-88EB-4852F988DE0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CCE7D34-B02E-4FA0-8465-927C4CAA518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endParaRPr kumimoji="1" lang="en-US"/>
          </a:p>
        </p:txBody>
      </p:sp>
      <p:sp>
        <p:nvSpPr>
          <p:cNvPr id="6041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endParaRPr kumimoji="1" lang="en-US"/>
          </a:p>
        </p:txBody>
      </p:sp>
      <p:sp>
        <p:nvSpPr>
          <p:cNvPr id="60420"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endParaRPr kumimoji="1" lang="en-US"/>
          </a:p>
        </p:txBody>
      </p:sp>
      <p:sp>
        <p:nvSpPr>
          <p:cNvPr id="6042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kumimoji="1" lang="en-US"/>
          </a:p>
        </p:txBody>
      </p:sp>
      <p:sp>
        <p:nvSpPr>
          <p:cNvPr id="6042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endParaRPr kumimoji="1" lang="en-US"/>
          </a:p>
        </p:txBody>
      </p:sp>
      <p:sp>
        <p:nvSpPr>
          <p:cNvPr id="60423"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endParaRPr kumimoji="1" lang="en-US"/>
          </a:p>
        </p:txBody>
      </p:sp>
      <p:sp>
        <p:nvSpPr>
          <p:cNvPr id="6042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endParaRPr kumimoji="1" lang="en-US"/>
          </a:p>
        </p:txBody>
      </p:sp>
      <p:sp>
        <p:nvSpPr>
          <p:cNvPr id="60425" name="Rectangle 9"/>
          <p:cNvSpPr>
            <a:spLocks noGrp="1" noChangeArrowheads="1"/>
          </p:cNvSpPr>
          <p:nvPr>
            <p:ph type="title"/>
          </p:nvPr>
        </p:nvSpPr>
        <p:spPr bwMode="auto">
          <a:xfrm>
            <a:off x="1150938" y="617538"/>
            <a:ext cx="7793037"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60426"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0427"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en-US"/>
          </a:p>
        </p:txBody>
      </p:sp>
      <p:sp>
        <p:nvSpPr>
          <p:cNvPr id="60428"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en-US"/>
          </a:p>
        </p:txBody>
      </p:sp>
      <p:sp>
        <p:nvSpPr>
          <p:cNvPr id="60429"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5420E60E-AF5C-4DCD-BEF7-22970DF3E29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itchFamily="34" charset="0"/>
        </a:defRPr>
      </a:lvl2pPr>
      <a:lvl3pPr algn="l" rtl="0" fontAlgn="base">
        <a:spcBef>
          <a:spcPct val="0"/>
        </a:spcBef>
        <a:spcAft>
          <a:spcPct val="0"/>
        </a:spcAft>
        <a:defRPr sz="4400">
          <a:solidFill>
            <a:schemeClr val="tx2"/>
          </a:solidFill>
          <a:latin typeface="Tahoma" pitchFamily="34" charset="0"/>
        </a:defRPr>
      </a:lvl3pPr>
      <a:lvl4pPr algn="l" rtl="0" fontAlgn="base">
        <a:spcBef>
          <a:spcPct val="0"/>
        </a:spcBef>
        <a:spcAft>
          <a:spcPct val="0"/>
        </a:spcAft>
        <a:defRPr sz="4400">
          <a:solidFill>
            <a:schemeClr val="tx2"/>
          </a:solidFill>
          <a:latin typeface="Tahoma" pitchFamily="34" charset="0"/>
        </a:defRPr>
      </a:lvl4pPr>
      <a:lvl5pPr algn="l" rtl="0" fontAlgn="base">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90600" y="-381000"/>
            <a:ext cx="7848600" cy="4876800"/>
          </a:xfrm>
        </p:spPr>
        <p:txBody>
          <a:bodyPr/>
          <a:lstStyle/>
          <a:p>
            <a:pPr algn="ctr"/>
            <a:r>
              <a:rPr lang="en-US" sz="3200" b="1" dirty="0">
                <a:latin typeface="Arial" pitchFamily="34" charset="0"/>
              </a:rPr>
              <a:t>DIGITAL LIBRARIES: AN OVERVIEW</a:t>
            </a:r>
            <a:br>
              <a:rPr lang="en-US" sz="3200" b="1" dirty="0">
                <a:latin typeface="Arial" pitchFamily="34" charset="0"/>
              </a:rPr>
            </a:br>
            <a:r>
              <a:rPr lang="en-US" sz="3200" b="1" dirty="0">
                <a:latin typeface="Arial" pitchFamily="34" charset="0"/>
              </a:rPr>
              <a:t/>
            </a:r>
            <a:br>
              <a:rPr lang="en-US" sz="3200" b="1" dirty="0">
                <a:latin typeface="Arial" pitchFamily="34" charset="0"/>
              </a:rPr>
            </a:br>
            <a:r>
              <a:rPr lang="en-US" sz="2400" dirty="0">
                <a:solidFill>
                  <a:srgbClr val="CC0099"/>
                </a:solidFill>
              </a:rPr>
              <a:t>Dr. </a:t>
            </a:r>
            <a:r>
              <a:rPr lang="en-US" sz="2400" dirty="0" smtClean="0">
                <a:solidFill>
                  <a:srgbClr val="CC0099"/>
                </a:solidFill>
              </a:rPr>
              <a:t>Chris Egbu</a:t>
            </a:r>
            <a:r>
              <a:rPr lang="en-US" sz="2400" dirty="0">
                <a:solidFill>
                  <a:srgbClr val="CC0099"/>
                </a:solidFill>
              </a:rPr>
              <a:t/>
            </a:r>
            <a:br>
              <a:rPr lang="en-US" sz="2400" dirty="0">
                <a:solidFill>
                  <a:srgbClr val="CC0099"/>
                </a:solidFill>
              </a:rPr>
            </a:br>
            <a:r>
              <a:rPr lang="en-US" sz="2400" b="1" dirty="0">
                <a:latin typeface="Arial" pitchFamily="34" charset="0"/>
              </a:rPr>
              <a:t/>
            </a:r>
            <a:br>
              <a:rPr lang="en-US" sz="2400" b="1" dirty="0">
                <a:latin typeface="Arial" pitchFamily="34" charset="0"/>
              </a:rPr>
            </a:br>
            <a:r>
              <a:rPr lang="en-US" sz="3200" b="1" dirty="0">
                <a:latin typeface="Arial" pitchFamily="34" charset="0"/>
              </a:rPr>
              <a:t/>
            </a:r>
            <a:br>
              <a:rPr lang="en-US" sz="3200" b="1" dirty="0">
                <a:latin typeface="Arial" pitchFamily="34" charset="0"/>
              </a:rPr>
            </a:br>
            <a:endParaRPr lang="en-US" sz="3200" b="1" dirty="0">
              <a:latin typeface="Arial" pitchFamily="34" charset="0"/>
            </a:endParaRPr>
          </a:p>
        </p:txBody>
      </p:sp>
      <p:sp>
        <p:nvSpPr>
          <p:cNvPr id="2051" name="Rectangle 3"/>
          <p:cNvSpPr>
            <a:spLocks noGrp="1" noChangeArrowheads="1"/>
          </p:cNvSpPr>
          <p:nvPr>
            <p:ph type="subTitle" idx="1"/>
          </p:nvPr>
        </p:nvSpPr>
        <p:spPr>
          <a:xfrm>
            <a:off x="1371600" y="3733800"/>
            <a:ext cx="6400800" cy="2286000"/>
          </a:xfrm>
        </p:spPr>
        <p:txBody>
          <a:bodyPr/>
          <a:lstStyle/>
          <a:p>
            <a:endParaRPr lang="en-US" sz="16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algn="ctr"/>
            <a:r>
              <a:rPr lang="en-US" sz="3600" b="1"/>
              <a:t>Hardware</a:t>
            </a:r>
          </a:p>
        </p:txBody>
      </p:sp>
      <p:sp>
        <p:nvSpPr>
          <p:cNvPr id="89091" name="Rectangle 3"/>
          <p:cNvSpPr>
            <a:spLocks noGrp="1" noChangeArrowheads="1"/>
          </p:cNvSpPr>
          <p:nvPr>
            <p:ph type="body" idx="1"/>
          </p:nvPr>
        </p:nvSpPr>
        <p:spPr/>
        <p:txBody>
          <a:bodyPr/>
          <a:lstStyle/>
          <a:p>
            <a:r>
              <a:rPr lang="en-US"/>
              <a:t>A Server </a:t>
            </a:r>
          </a:p>
          <a:p>
            <a:pPr lvl="1"/>
            <a:r>
              <a:rPr lang="en-US"/>
              <a:t>You’ll need access to a web server</a:t>
            </a:r>
          </a:p>
          <a:p>
            <a:r>
              <a:rPr lang="en-US"/>
              <a:t>A good PC</a:t>
            </a:r>
          </a:p>
          <a:p>
            <a:r>
              <a:rPr lang="en-US"/>
              <a:t>Scanners</a:t>
            </a:r>
          </a:p>
          <a:p>
            <a:pPr>
              <a:buFont typeface="Wingdings" pitchFamily="2" charset="2"/>
              <a:buNone/>
            </a:pPr>
            <a:r>
              <a:rPr lang="en-US"/>
              <a:t>    Flatbed – </a:t>
            </a:r>
            <a:r>
              <a:rPr lang="en-US" sz="2800"/>
              <a:t>Auto feed, Back to back</a:t>
            </a:r>
          </a:p>
          <a:p>
            <a:pPr>
              <a:buFont typeface="Wingdings" pitchFamily="2" charset="2"/>
              <a:buNone/>
            </a:pPr>
            <a:r>
              <a:rPr lang="en-US" sz="2800"/>
              <a:t>    MF</a:t>
            </a:r>
          </a:p>
          <a:p>
            <a:pPr>
              <a:buFont typeface="Wingdings" pitchFamily="2" charset="2"/>
              <a:buNone/>
            </a:pPr>
            <a:r>
              <a:rPr lang="en-US"/>
              <a:t>    Book Scanner </a:t>
            </a:r>
          </a:p>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algn="ctr"/>
            <a:r>
              <a:rPr lang="en-US" sz="3600" b="1"/>
              <a:t>Software</a:t>
            </a:r>
          </a:p>
        </p:txBody>
      </p:sp>
      <p:sp>
        <p:nvSpPr>
          <p:cNvPr id="90115" name="Rectangle 3"/>
          <p:cNvSpPr>
            <a:spLocks noGrp="1" noChangeArrowheads="1"/>
          </p:cNvSpPr>
          <p:nvPr>
            <p:ph type="body" idx="1"/>
          </p:nvPr>
        </p:nvSpPr>
        <p:spPr>
          <a:xfrm>
            <a:off x="1182688" y="2514600"/>
            <a:ext cx="7772400" cy="4114800"/>
          </a:xfrm>
        </p:spPr>
        <p:txBody>
          <a:bodyPr/>
          <a:lstStyle/>
          <a:p>
            <a:r>
              <a:rPr lang="en-US" sz="2800"/>
              <a:t>Open Source Software (OSS)</a:t>
            </a:r>
          </a:p>
          <a:p>
            <a:pPr>
              <a:buFont typeface="Wingdings" pitchFamily="2" charset="2"/>
              <a:buNone/>
            </a:pPr>
            <a:r>
              <a:rPr lang="en-US" sz="2800"/>
              <a:t>   </a:t>
            </a:r>
            <a:r>
              <a:rPr lang="en-US" sz="2400"/>
              <a:t>Dspace, E-Prints, Fedora, GSDL……</a:t>
            </a:r>
          </a:p>
          <a:p>
            <a:endParaRPr lang="en-US" sz="2400"/>
          </a:p>
          <a:p>
            <a:r>
              <a:rPr lang="en-US" sz="2800"/>
              <a:t>Proprietary software you can’t avoid </a:t>
            </a:r>
          </a:p>
          <a:p>
            <a:pPr lvl="1">
              <a:buFont typeface="Wingdings" pitchFamily="2" charset="2"/>
              <a:buNone/>
            </a:pPr>
            <a:r>
              <a:rPr lang="en-US" sz="2400"/>
              <a:t>Image Editing and Optical Character Recognition Software have to be purchased </a:t>
            </a:r>
          </a:p>
          <a:p>
            <a:pPr>
              <a:buFont typeface="Wingdings" pitchFamily="2" charset="2"/>
              <a:buNone/>
            </a:pPr>
            <a:endParaRPr lang="en-US" sz="24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pPr algn="ctr"/>
            <a:r>
              <a:rPr lang="en-US" b="1"/>
              <a:t/>
            </a:r>
            <a:br>
              <a:rPr lang="en-US" b="1"/>
            </a:br>
            <a:r>
              <a:rPr lang="en-US" b="1"/>
              <a:t/>
            </a:r>
            <a:br>
              <a:rPr lang="en-US" b="1"/>
            </a:br>
            <a:r>
              <a:rPr lang="en-US" b="1"/>
              <a:t/>
            </a:r>
            <a:br>
              <a:rPr lang="en-US" b="1"/>
            </a:br>
            <a:r>
              <a:rPr lang="en-US" sz="3600" b="1"/>
              <a:t>Hardware- Software Network</a:t>
            </a:r>
            <a:r>
              <a:rPr lang="en-US" b="1"/>
              <a:t> </a:t>
            </a:r>
          </a:p>
        </p:txBody>
      </p:sp>
      <p:sp>
        <p:nvSpPr>
          <p:cNvPr id="142339" name="Rectangle 3"/>
          <p:cNvSpPr>
            <a:spLocks noGrp="1" noChangeArrowheads="1"/>
          </p:cNvSpPr>
          <p:nvPr>
            <p:ph type="body" idx="1"/>
          </p:nvPr>
        </p:nvSpPr>
        <p:spPr/>
        <p:txBody>
          <a:bodyPr/>
          <a:lstStyle/>
          <a:p>
            <a:pPr>
              <a:lnSpc>
                <a:spcPct val="90000"/>
              </a:lnSpc>
            </a:pPr>
            <a:r>
              <a:rPr lang="en-US" sz="2800" dirty="0"/>
              <a:t>High-speed local networks and fast connections to the Internet </a:t>
            </a:r>
          </a:p>
          <a:p>
            <a:pPr>
              <a:lnSpc>
                <a:spcPct val="90000"/>
              </a:lnSpc>
            </a:pPr>
            <a:r>
              <a:rPr lang="en-US" sz="2800" dirty="0"/>
              <a:t>Relational databases that support a variety of digital formats </a:t>
            </a:r>
          </a:p>
          <a:p>
            <a:pPr>
              <a:lnSpc>
                <a:spcPct val="90000"/>
              </a:lnSpc>
            </a:pPr>
            <a:r>
              <a:rPr lang="en-US" sz="2800" dirty="0"/>
              <a:t>Full text search engines to index and provide access to resources </a:t>
            </a:r>
          </a:p>
          <a:p>
            <a:pPr>
              <a:lnSpc>
                <a:spcPct val="90000"/>
              </a:lnSpc>
            </a:pPr>
            <a:r>
              <a:rPr lang="en-US" sz="2800" dirty="0"/>
              <a:t> Web servers and FTP servers (both intranet and internet)</a:t>
            </a:r>
          </a:p>
          <a:p>
            <a:pPr>
              <a:lnSpc>
                <a:spcPct val="90000"/>
              </a:lnSpc>
            </a:pPr>
            <a:r>
              <a:rPr lang="en-US" sz="2800" dirty="0"/>
              <a:t>Electronic document management functions </a:t>
            </a:r>
          </a:p>
          <a:p>
            <a:pPr>
              <a:lnSpc>
                <a:spcPct val="90000"/>
              </a:lnSpc>
            </a:pPr>
            <a:endParaRPr 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FTP servers</a:t>
            </a:r>
            <a:endParaRPr lang="en-US" dirty="0"/>
          </a:p>
        </p:txBody>
      </p:sp>
      <p:sp>
        <p:nvSpPr>
          <p:cNvPr id="3" name="Content Placeholder 2"/>
          <p:cNvSpPr>
            <a:spLocks noGrp="1"/>
          </p:cNvSpPr>
          <p:nvPr>
            <p:ph idx="1"/>
          </p:nvPr>
        </p:nvSpPr>
        <p:spPr>
          <a:xfrm>
            <a:off x="685800" y="1752600"/>
            <a:ext cx="8269288" cy="4379913"/>
          </a:xfrm>
        </p:spPr>
        <p:txBody>
          <a:bodyPr/>
          <a:lstStyle/>
          <a:p>
            <a:r>
              <a:rPr lang="en-US" dirty="0">
                <a:solidFill>
                  <a:schemeClr val="tx1"/>
                </a:solidFill>
                <a:latin typeface="+mn-lt"/>
                <a:ea typeface="+mn-ea"/>
                <a:cs typeface="+mn-cs"/>
              </a:rPr>
              <a:t>FTP is a standard network protocol used for the transfer of files between a client and server on a computer network. FTP is a very well-established protocol, developed in the 1970s to allow two computers to transfer data over the internet. One computer acts as the server to store information and the other acts as the client to send or request files from the server.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Text Box 2"/>
          <p:cNvSpPr txBox="1">
            <a:spLocks noChangeArrowheads="1"/>
          </p:cNvSpPr>
          <p:nvPr/>
        </p:nvSpPr>
        <p:spPr bwMode="auto">
          <a:xfrm>
            <a:off x="1905000" y="533400"/>
            <a:ext cx="5486400" cy="519113"/>
          </a:xfrm>
          <a:prstGeom prst="rect">
            <a:avLst/>
          </a:prstGeom>
          <a:solidFill>
            <a:schemeClr val="bg1"/>
          </a:solidFill>
          <a:ln w="9525">
            <a:noFill/>
            <a:miter lim="800000"/>
            <a:headEnd/>
            <a:tailEnd/>
          </a:ln>
          <a:effectLst/>
        </p:spPr>
        <p:txBody>
          <a:bodyPr>
            <a:spAutoFit/>
          </a:bodyPr>
          <a:lstStyle/>
          <a:p>
            <a:pPr algn="ctr">
              <a:spcBef>
                <a:spcPct val="50000"/>
              </a:spcBef>
            </a:pPr>
            <a:r>
              <a:rPr lang="en-US" sz="2800" b="1">
                <a:solidFill>
                  <a:schemeClr val="tx2"/>
                </a:solidFill>
              </a:rPr>
              <a:t>Digital Library Content</a:t>
            </a:r>
          </a:p>
        </p:txBody>
      </p:sp>
      <p:sp>
        <p:nvSpPr>
          <p:cNvPr id="145411" name="Rectangle 3"/>
          <p:cNvSpPr>
            <a:spLocks noChangeArrowheads="1"/>
          </p:cNvSpPr>
          <p:nvPr/>
        </p:nvSpPr>
        <p:spPr bwMode="auto">
          <a:xfrm>
            <a:off x="3505200" y="1143000"/>
            <a:ext cx="1905000" cy="609600"/>
          </a:xfrm>
          <a:prstGeom prst="rect">
            <a:avLst/>
          </a:prstGeom>
          <a:noFill/>
          <a:ln w="9525">
            <a:solidFill>
              <a:schemeClr val="tx1"/>
            </a:solidFill>
            <a:miter lim="800000"/>
            <a:headEnd/>
            <a:tailEnd/>
          </a:ln>
          <a:effectLst/>
        </p:spPr>
        <p:txBody>
          <a:bodyPr wrap="none" anchor="ctr"/>
          <a:lstStyle/>
          <a:p>
            <a:pPr algn="ctr" eaLnBrk="0" hangingPunct="0">
              <a:spcBef>
                <a:spcPct val="50000"/>
              </a:spcBef>
            </a:pPr>
            <a:endParaRPr lang="en-US" sz="1600" b="1">
              <a:solidFill>
                <a:srgbClr val="339966"/>
              </a:solidFill>
            </a:endParaRPr>
          </a:p>
          <a:p>
            <a:pPr algn="ctr" eaLnBrk="0" hangingPunct="0">
              <a:spcBef>
                <a:spcPct val="50000"/>
              </a:spcBef>
            </a:pPr>
            <a:r>
              <a:rPr lang="en-US" sz="1600" b="1">
                <a:solidFill>
                  <a:srgbClr val="339966"/>
                </a:solidFill>
              </a:rPr>
              <a:t>Content Types</a:t>
            </a:r>
          </a:p>
          <a:p>
            <a:pPr algn="ctr" eaLnBrk="0" hangingPunct="0"/>
            <a:endParaRPr lang="en-US">
              <a:solidFill>
                <a:srgbClr val="339966"/>
              </a:solidFill>
            </a:endParaRPr>
          </a:p>
        </p:txBody>
      </p:sp>
      <p:sp>
        <p:nvSpPr>
          <p:cNvPr id="145412" name="Rectangle 4"/>
          <p:cNvSpPr>
            <a:spLocks noChangeArrowheads="1"/>
          </p:cNvSpPr>
          <p:nvPr/>
        </p:nvSpPr>
        <p:spPr bwMode="auto">
          <a:xfrm>
            <a:off x="76200" y="2590800"/>
            <a:ext cx="1371600" cy="838200"/>
          </a:xfrm>
          <a:prstGeom prst="rect">
            <a:avLst/>
          </a:prstGeom>
          <a:noFill/>
          <a:ln w="9525">
            <a:solidFill>
              <a:schemeClr val="tx1"/>
            </a:solidFill>
            <a:miter lim="800000"/>
            <a:headEnd/>
            <a:tailEnd/>
          </a:ln>
          <a:effectLst/>
        </p:spPr>
        <p:txBody>
          <a:bodyPr wrap="none" anchor="ctr"/>
          <a:lstStyle/>
          <a:p>
            <a:pPr algn="ctr" eaLnBrk="0" hangingPunct="0">
              <a:spcBef>
                <a:spcPct val="50000"/>
              </a:spcBef>
            </a:pPr>
            <a:endParaRPr lang="en-US" sz="1600" b="1"/>
          </a:p>
          <a:p>
            <a:pPr algn="ctr" eaLnBrk="0" hangingPunct="0">
              <a:spcBef>
                <a:spcPct val="50000"/>
              </a:spcBef>
            </a:pPr>
            <a:r>
              <a:rPr lang="en-US" sz="1600" b="1"/>
              <a:t>Text</a:t>
            </a:r>
          </a:p>
          <a:p>
            <a:pPr algn="ctr" eaLnBrk="0" hangingPunct="0">
              <a:lnSpc>
                <a:spcPct val="40000"/>
              </a:lnSpc>
              <a:spcBef>
                <a:spcPct val="50000"/>
              </a:spcBef>
            </a:pPr>
            <a:r>
              <a:rPr lang="en-US" sz="1600" b="1"/>
              <a:t>Documents</a:t>
            </a:r>
          </a:p>
          <a:p>
            <a:pPr algn="ctr" eaLnBrk="0" hangingPunct="0"/>
            <a:endParaRPr lang="en-US"/>
          </a:p>
        </p:txBody>
      </p:sp>
      <p:sp>
        <p:nvSpPr>
          <p:cNvPr id="145413" name="Rectangle 5"/>
          <p:cNvSpPr>
            <a:spLocks noChangeArrowheads="1"/>
          </p:cNvSpPr>
          <p:nvPr/>
        </p:nvSpPr>
        <p:spPr bwMode="auto">
          <a:xfrm>
            <a:off x="1524000" y="2590800"/>
            <a:ext cx="1143000" cy="838200"/>
          </a:xfrm>
          <a:prstGeom prst="rect">
            <a:avLst/>
          </a:prstGeom>
          <a:noFill/>
          <a:ln w="9525">
            <a:solidFill>
              <a:schemeClr val="tx1"/>
            </a:solidFill>
            <a:miter lim="800000"/>
            <a:headEnd/>
            <a:tailEnd/>
          </a:ln>
          <a:effectLst/>
        </p:spPr>
        <p:txBody>
          <a:bodyPr wrap="none" anchor="ctr"/>
          <a:lstStyle/>
          <a:p>
            <a:pPr algn="ctr" eaLnBrk="0" hangingPunct="0">
              <a:spcBef>
                <a:spcPct val="50000"/>
              </a:spcBef>
            </a:pPr>
            <a:endParaRPr lang="en-US" sz="1600" b="1"/>
          </a:p>
          <a:p>
            <a:pPr algn="ctr" eaLnBrk="0" hangingPunct="0">
              <a:spcBef>
                <a:spcPct val="50000"/>
              </a:spcBef>
            </a:pPr>
            <a:r>
              <a:rPr lang="en-US" sz="1600" b="1"/>
              <a:t>    Video </a:t>
            </a:r>
          </a:p>
          <a:p>
            <a:pPr algn="ctr" eaLnBrk="0" hangingPunct="0">
              <a:spcBef>
                <a:spcPct val="50000"/>
              </a:spcBef>
            </a:pPr>
            <a:r>
              <a:rPr lang="en-US" sz="1600" b="1"/>
              <a:t>   Audio</a:t>
            </a:r>
          </a:p>
          <a:p>
            <a:pPr algn="ctr" eaLnBrk="0" hangingPunct="0"/>
            <a:endParaRPr lang="en-US"/>
          </a:p>
        </p:txBody>
      </p:sp>
      <p:sp>
        <p:nvSpPr>
          <p:cNvPr id="145414" name="Rectangle 6"/>
          <p:cNvSpPr>
            <a:spLocks noChangeArrowheads="1"/>
          </p:cNvSpPr>
          <p:nvPr/>
        </p:nvSpPr>
        <p:spPr bwMode="auto">
          <a:xfrm>
            <a:off x="2819400" y="2590800"/>
            <a:ext cx="1447800" cy="838200"/>
          </a:xfrm>
          <a:prstGeom prst="rect">
            <a:avLst/>
          </a:prstGeom>
          <a:noFill/>
          <a:ln w="9525">
            <a:solidFill>
              <a:schemeClr val="tx1"/>
            </a:solidFill>
            <a:miter lim="800000"/>
            <a:headEnd/>
            <a:tailEnd/>
          </a:ln>
          <a:effectLst/>
        </p:spPr>
        <p:txBody>
          <a:bodyPr wrap="none" anchor="ctr"/>
          <a:lstStyle/>
          <a:p>
            <a:pPr algn="ctr" eaLnBrk="0" hangingPunct="0">
              <a:spcBef>
                <a:spcPct val="50000"/>
              </a:spcBef>
            </a:pPr>
            <a:endParaRPr lang="en-US" sz="1600" b="1"/>
          </a:p>
          <a:p>
            <a:pPr algn="ctr" eaLnBrk="0" hangingPunct="0">
              <a:spcBef>
                <a:spcPct val="50000"/>
              </a:spcBef>
            </a:pPr>
            <a:r>
              <a:rPr lang="en-US" sz="1600" b="1"/>
              <a:t>Geographic</a:t>
            </a:r>
          </a:p>
          <a:p>
            <a:pPr algn="ctr" eaLnBrk="0" hangingPunct="0">
              <a:lnSpc>
                <a:spcPct val="40000"/>
              </a:lnSpc>
              <a:spcBef>
                <a:spcPct val="50000"/>
              </a:spcBef>
            </a:pPr>
            <a:r>
              <a:rPr lang="en-US" sz="1600" b="1"/>
              <a:t>Information</a:t>
            </a:r>
          </a:p>
          <a:p>
            <a:pPr algn="ctr" eaLnBrk="0" hangingPunct="0"/>
            <a:endParaRPr lang="en-US"/>
          </a:p>
        </p:txBody>
      </p:sp>
      <p:sp>
        <p:nvSpPr>
          <p:cNvPr id="145415" name="Rectangle 7"/>
          <p:cNvSpPr>
            <a:spLocks noChangeArrowheads="1"/>
          </p:cNvSpPr>
          <p:nvPr/>
        </p:nvSpPr>
        <p:spPr bwMode="auto">
          <a:xfrm>
            <a:off x="4419600" y="2590800"/>
            <a:ext cx="1600200" cy="838200"/>
          </a:xfrm>
          <a:prstGeom prst="rect">
            <a:avLst/>
          </a:prstGeom>
          <a:noFill/>
          <a:ln w="9525">
            <a:solidFill>
              <a:schemeClr val="tx1"/>
            </a:solidFill>
            <a:miter lim="800000"/>
            <a:headEnd/>
            <a:tailEnd/>
          </a:ln>
          <a:effectLst/>
        </p:spPr>
        <p:txBody>
          <a:bodyPr wrap="none" anchor="ctr"/>
          <a:lstStyle/>
          <a:p>
            <a:pPr algn="ctr" eaLnBrk="0" hangingPunct="0">
              <a:spcBef>
                <a:spcPct val="50000"/>
              </a:spcBef>
            </a:pPr>
            <a:endParaRPr lang="en-US" sz="1600" b="1"/>
          </a:p>
          <a:p>
            <a:pPr algn="ctr" eaLnBrk="0" hangingPunct="0">
              <a:spcBef>
                <a:spcPct val="50000"/>
              </a:spcBef>
            </a:pPr>
            <a:r>
              <a:rPr lang="en-US" sz="1600" b="1"/>
              <a:t>Software,</a:t>
            </a:r>
          </a:p>
          <a:p>
            <a:pPr algn="ctr" eaLnBrk="0" hangingPunct="0">
              <a:lnSpc>
                <a:spcPct val="40000"/>
              </a:lnSpc>
              <a:spcBef>
                <a:spcPct val="50000"/>
              </a:spcBef>
            </a:pPr>
            <a:r>
              <a:rPr lang="en-US" sz="1600" b="1"/>
              <a:t>Programs</a:t>
            </a:r>
          </a:p>
          <a:p>
            <a:pPr algn="ctr" eaLnBrk="0" hangingPunct="0"/>
            <a:endParaRPr lang="en-US"/>
          </a:p>
        </p:txBody>
      </p:sp>
      <p:sp>
        <p:nvSpPr>
          <p:cNvPr id="145416" name="Rectangle 8"/>
          <p:cNvSpPr>
            <a:spLocks noChangeArrowheads="1"/>
          </p:cNvSpPr>
          <p:nvPr/>
        </p:nvSpPr>
        <p:spPr bwMode="auto">
          <a:xfrm>
            <a:off x="7620000" y="2590800"/>
            <a:ext cx="1447800" cy="838200"/>
          </a:xfrm>
          <a:prstGeom prst="rect">
            <a:avLst/>
          </a:prstGeom>
          <a:noFill/>
          <a:ln w="9525">
            <a:solidFill>
              <a:schemeClr val="tx1"/>
            </a:solidFill>
            <a:miter lim="800000"/>
            <a:headEnd/>
            <a:tailEnd/>
          </a:ln>
          <a:effectLst/>
        </p:spPr>
        <p:txBody>
          <a:bodyPr wrap="none" anchor="ctr"/>
          <a:lstStyle/>
          <a:p>
            <a:pPr algn="ctr" eaLnBrk="0" hangingPunct="0">
              <a:spcBef>
                <a:spcPct val="50000"/>
              </a:spcBef>
            </a:pPr>
            <a:endParaRPr lang="en-US" sz="1600" b="1"/>
          </a:p>
          <a:p>
            <a:pPr algn="ctr" eaLnBrk="0" hangingPunct="0">
              <a:spcBef>
                <a:spcPct val="50000"/>
              </a:spcBef>
            </a:pPr>
            <a:r>
              <a:rPr lang="en-US" sz="1600" b="1"/>
              <a:t>Images </a:t>
            </a:r>
          </a:p>
          <a:p>
            <a:pPr algn="ctr" eaLnBrk="0" hangingPunct="0">
              <a:lnSpc>
                <a:spcPct val="30000"/>
              </a:lnSpc>
              <a:spcBef>
                <a:spcPct val="50000"/>
              </a:spcBef>
            </a:pPr>
            <a:r>
              <a:rPr lang="en-US" sz="1600" b="1"/>
              <a:t>and</a:t>
            </a:r>
          </a:p>
          <a:p>
            <a:pPr algn="ctr" eaLnBrk="0" hangingPunct="0">
              <a:lnSpc>
                <a:spcPct val="40000"/>
              </a:lnSpc>
              <a:spcBef>
                <a:spcPct val="50000"/>
              </a:spcBef>
            </a:pPr>
            <a:r>
              <a:rPr lang="en-US" sz="1600" b="1"/>
              <a:t>Graphics</a:t>
            </a:r>
          </a:p>
          <a:p>
            <a:pPr algn="ctr" eaLnBrk="0" hangingPunct="0"/>
            <a:endParaRPr lang="en-US"/>
          </a:p>
        </p:txBody>
      </p:sp>
      <p:sp>
        <p:nvSpPr>
          <p:cNvPr id="145417" name="Rectangle 9"/>
          <p:cNvSpPr>
            <a:spLocks noChangeArrowheads="1"/>
          </p:cNvSpPr>
          <p:nvPr/>
        </p:nvSpPr>
        <p:spPr bwMode="auto">
          <a:xfrm>
            <a:off x="6172200" y="2590800"/>
            <a:ext cx="1371600" cy="838200"/>
          </a:xfrm>
          <a:prstGeom prst="rect">
            <a:avLst/>
          </a:prstGeom>
          <a:noFill/>
          <a:ln w="9525">
            <a:solidFill>
              <a:schemeClr val="tx1"/>
            </a:solidFill>
            <a:miter lim="800000"/>
            <a:headEnd/>
            <a:tailEnd/>
          </a:ln>
          <a:effectLst/>
        </p:spPr>
        <p:txBody>
          <a:bodyPr wrap="none" anchor="ctr"/>
          <a:lstStyle/>
          <a:p>
            <a:pPr algn="ctr" eaLnBrk="0" hangingPunct="0">
              <a:spcBef>
                <a:spcPct val="50000"/>
              </a:spcBef>
            </a:pPr>
            <a:endParaRPr lang="en-US" sz="1600" b="1"/>
          </a:p>
          <a:p>
            <a:pPr algn="ctr" eaLnBrk="0" hangingPunct="0">
              <a:spcBef>
                <a:spcPct val="50000"/>
              </a:spcBef>
            </a:pPr>
            <a:r>
              <a:rPr lang="en-US" sz="1600" b="1"/>
              <a:t>Bio</a:t>
            </a:r>
          </a:p>
          <a:p>
            <a:pPr algn="ctr" eaLnBrk="0" hangingPunct="0">
              <a:lnSpc>
                <a:spcPct val="40000"/>
              </a:lnSpc>
              <a:spcBef>
                <a:spcPct val="50000"/>
              </a:spcBef>
            </a:pPr>
            <a:r>
              <a:rPr lang="en-US" sz="1600" b="1"/>
              <a:t>Information</a:t>
            </a:r>
          </a:p>
          <a:p>
            <a:pPr algn="ctr" eaLnBrk="0" hangingPunct="0"/>
            <a:endParaRPr lang="en-US"/>
          </a:p>
        </p:txBody>
      </p:sp>
      <p:sp>
        <p:nvSpPr>
          <p:cNvPr id="145418" name="Rectangle 10"/>
          <p:cNvSpPr>
            <a:spLocks noChangeArrowheads="1"/>
          </p:cNvSpPr>
          <p:nvPr/>
        </p:nvSpPr>
        <p:spPr bwMode="auto">
          <a:xfrm>
            <a:off x="76200" y="3810000"/>
            <a:ext cx="1219200" cy="1295400"/>
          </a:xfrm>
          <a:prstGeom prst="rect">
            <a:avLst/>
          </a:prstGeom>
          <a:noFill/>
          <a:ln w="9525">
            <a:solidFill>
              <a:schemeClr val="tx1"/>
            </a:solidFill>
            <a:miter lim="800000"/>
            <a:headEnd/>
            <a:tailEnd/>
          </a:ln>
          <a:effectLst/>
        </p:spPr>
        <p:txBody>
          <a:bodyPr wrap="none" anchor="ctr"/>
          <a:lstStyle/>
          <a:p>
            <a:pPr algn="ctr" eaLnBrk="0" hangingPunct="0">
              <a:spcBef>
                <a:spcPct val="50000"/>
              </a:spcBef>
            </a:pPr>
            <a:endParaRPr lang="en-US" sz="1600" b="1"/>
          </a:p>
          <a:p>
            <a:pPr algn="ctr" eaLnBrk="0" hangingPunct="0">
              <a:spcBef>
                <a:spcPct val="50000"/>
              </a:spcBef>
            </a:pPr>
            <a:r>
              <a:rPr lang="en-US" sz="1400" b="1"/>
              <a:t>Articles</a:t>
            </a:r>
          </a:p>
          <a:p>
            <a:pPr algn="ctr" eaLnBrk="0" hangingPunct="0">
              <a:lnSpc>
                <a:spcPct val="50000"/>
              </a:lnSpc>
              <a:spcBef>
                <a:spcPct val="50000"/>
              </a:spcBef>
            </a:pPr>
            <a:r>
              <a:rPr lang="en-US" sz="1400" b="1"/>
              <a:t>Reports</a:t>
            </a:r>
          </a:p>
          <a:p>
            <a:pPr algn="ctr" eaLnBrk="0" hangingPunct="0">
              <a:lnSpc>
                <a:spcPct val="40000"/>
              </a:lnSpc>
              <a:spcBef>
                <a:spcPct val="50000"/>
              </a:spcBef>
            </a:pPr>
            <a:r>
              <a:rPr lang="en-US" sz="1400" b="1"/>
              <a:t>Books</a:t>
            </a:r>
          </a:p>
          <a:p>
            <a:pPr algn="ctr" eaLnBrk="0" hangingPunct="0">
              <a:lnSpc>
                <a:spcPct val="40000"/>
              </a:lnSpc>
              <a:spcBef>
                <a:spcPct val="50000"/>
              </a:spcBef>
            </a:pPr>
            <a:r>
              <a:rPr lang="en-US" sz="1400" b="1"/>
              <a:t>Manuscripts</a:t>
            </a:r>
          </a:p>
          <a:p>
            <a:pPr algn="ctr" eaLnBrk="0" hangingPunct="0">
              <a:lnSpc>
                <a:spcPct val="40000"/>
              </a:lnSpc>
              <a:spcBef>
                <a:spcPct val="50000"/>
              </a:spcBef>
            </a:pPr>
            <a:r>
              <a:rPr lang="en-US" sz="1400" b="1"/>
              <a:t>News Papers</a:t>
            </a:r>
          </a:p>
          <a:p>
            <a:pPr algn="ctr" eaLnBrk="0" hangingPunct="0">
              <a:lnSpc>
                <a:spcPct val="40000"/>
              </a:lnSpc>
              <a:spcBef>
                <a:spcPct val="50000"/>
              </a:spcBef>
            </a:pPr>
            <a:r>
              <a:rPr lang="en-US" sz="1400" b="1"/>
              <a:t>Theses</a:t>
            </a:r>
          </a:p>
          <a:p>
            <a:pPr algn="ctr" eaLnBrk="0" hangingPunct="0">
              <a:lnSpc>
                <a:spcPct val="40000"/>
              </a:lnSpc>
              <a:spcBef>
                <a:spcPct val="50000"/>
              </a:spcBef>
            </a:pPr>
            <a:r>
              <a:rPr lang="en-US" sz="1400" b="1"/>
              <a:t>Tech. Reports</a:t>
            </a:r>
          </a:p>
          <a:p>
            <a:pPr algn="ctr" eaLnBrk="0" hangingPunct="0"/>
            <a:endParaRPr lang="en-US"/>
          </a:p>
        </p:txBody>
      </p:sp>
      <p:sp>
        <p:nvSpPr>
          <p:cNvPr id="145419" name="Rectangle 11"/>
          <p:cNvSpPr>
            <a:spLocks noChangeArrowheads="1"/>
          </p:cNvSpPr>
          <p:nvPr/>
        </p:nvSpPr>
        <p:spPr bwMode="auto">
          <a:xfrm>
            <a:off x="1752600" y="3810000"/>
            <a:ext cx="1143000" cy="1295400"/>
          </a:xfrm>
          <a:prstGeom prst="rect">
            <a:avLst/>
          </a:prstGeom>
          <a:noFill/>
          <a:ln w="9525">
            <a:solidFill>
              <a:schemeClr val="tx1"/>
            </a:solidFill>
            <a:miter lim="800000"/>
            <a:headEnd/>
            <a:tailEnd/>
          </a:ln>
          <a:effectLst/>
        </p:spPr>
        <p:txBody>
          <a:bodyPr wrap="none" anchor="ctr"/>
          <a:lstStyle/>
          <a:p>
            <a:pPr algn="ctr" eaLnBrk="0" hangingPunct="0">
              <a:spcBef>
                <a:spcPct val="50000"/>
              </a:spcBef>
            </a:pPr>
            <a:endParaRPr lang="en-US" sz="1600" b="1"/>
          </a:p>
          <a:p>
            <a:pPr algn="ctr" eaLnBrk="0" hangingPunct="0">
              <a:spcBef>
                <a:spcPct val="50000"/>
              </a:spcBef>
            </a:pPr>
            <a:r>
              <a:rPr lang="en-US" sz="1600" b="1"/>
              <a:t>Speech</a:t>
            </a:r>
          </a:p>
          <a:p>
            <a:pPr algn="ctr" eaLnBrk="0" hangingPunct="0">
              <a:lnSpc>
                <a:spcPct val="40000"/>
              </a:lnSpc>
              <a:spcBef>
                <a:spcPct val="50000"/>
              </a:spcBef>
            </a:pPr>
            <a:r>
              <a:rPr lang="en-US" sz="1600" b="1"/>
              <a:t>Music</a:t>
            </a:r>
          </a:p>
          <a:p>
            <a:pPr algn="ctr" eaLnBrk="0" hangingPunct="0">
              <a:lnSpc>
                <a:spcPct val="40000"/>
              </a:lnSpc>
              <a:spcBef>
                <a:spcPct val="50000"/>
              </a:spcBef>
            </a:pPr>
            <a:r>
              <a:rPr lang="en-US" sz="1600" b="1"/>
              <a:t>Movies</a:t>
            </a:r>
          </a:p>
          <a:p>
            <a:pPr algn="ctr" eaLnBrk="0" hangingPunct="0"/>
            <a:endParaRPr lang="en-US"/>
          </a:p>
        </p:txBody>
      </p:sp>
      <p:sp>
        <p:nvSpPr>
          <p:cNvPr id="145420" name="Rectangle 12"/>
          <p:cNvSpPr>
            <a:spLocks noChangeArrowheads="1"/>
          </p:cNvSpPr>
          <p:nvPr/>
        </p:nvSpPr>
        <p:spPr bwMode="auto">
          <a:xfrm>
            <a:off x="3048000" y="3810000"/>
            <a:ext cx="1143000" cy="1295400"/>
          </a:xfrm>
          <a:prstGeom prst="rect">
            <a:avLst/>
          </a:prstGeom>
          <a:noFill/>
          <a:ln w="9525">
            <a:solidFill>
              <a:schemeClr val="tx1"/>
            </a:solidFill>
            <a:miter lim="800000"/>
            <a:headEnd/>
            <a:tailEnd/>
          </a:ln>
          <a:effectLst/>
        </p:spPr>
        <p:txBody>
          <a:bodyPr wrap="none" anchor="ctr"/>
          <a:lstStyle/>
          <a:p>
            <a:pPr algn="ctr" eaLnBrk="0" hangingPunct="0">
              <a:spcBef>
                <a:spcPct val="50000"/>
              </a:spcBef>
            </a:pPr>
            <a:endParaRPr lang="en-US" sz="1600" b="1"/>
          </a:p>
          <a:p>
            <a:pPr algn="ctr" eaLnBrk="0" hangingPunct="0">
              <a:spcBef>
                <a:spcPct val="50000"/>
              </a:spcBef>
            </a:pPr>
            <a:r>
              <a:rPr lang="en-US" sz="1600" b="1"/>
              <a:t>(Aerial)</a:t>
            </a:r>
          </a:p>
          <a:p>
            <a:pPr algn="ctr" eaLnBrk="0" hangingPunct="0">
              <a:lnSpc>
                <a:spcPct val="40000"/>
              </a:lnSpc>
              <a:spcBef>
                <a:spcPct val="50000"/>
              </a:spcBef>
            </a:pPr>
            <a:r>
              <a:rPr lang="en-US" sz="1600" b="1"/>
              <a:t>Photos</a:t>
            </a:r>
          </a:p>
          <a:p>
            <a:pPr algn="ctr" eaLnBrk="0" hangingPunct="0"/>
            <a:endParaRPr lang="en-US"/>
          </a:p>
        </p:txBody>
      </p:sp>
      <p:sp>
        <p:nvSpPr>
          <p:cNvPr id="145421" name="Rectangle 13"/>
          <p:cNvSpPr>
            <a:spLocks noChangeArrowheads="1"/>
          </p:cNvSpPr>
          <p:nvPr/>
        </p:nvSpPr>
        <p:spPr bwMode="auto">
          <a:xfrm>
            <a:off x="4724400" y="3810000"/>
            <a:ext cx="1219200" cy="1295400"/>
          </a:xfrm>
          <a:prstGeom prst="rect">
            <a:avLst/>
          </a:prstGeom>
          <a:noFill/>
          <a:ln w="9525">
            <a:solidFill>
              <a:schemeClr val="tx1"/>
            </a:solidFill>
            <a:miter lim="800000"/>
            <a:headEnd/>
            <a:tailEnd/>
          </a:ln>
          <a:effectLst/>
        </p:spPr>
        <p:txBody>
          <a:bodyPr wrap="none" anchor="ctr"/>
          <a:lstStyle/>
          <a:p>
            <a:pPr algn="ctr" eaLnBrk="0" hangingPunct="0">
              <a:spcBef>
                <a:spcPct val="50000"/>
              </a:spcBef>
            </a:pPr>
            <a:endParaRPr lang="en-US" sz="1600" b="1"/>
          </a:p>
          <a:p>
            <a:pPr algn="ctr" eaLnBrk="0" hangingPunct="0">
              <a:spcBef>
                <a:spcPct val="50000"/>
              </a:spcBef>
            </a:pPr>
            <a:r>
              <a:rPr lang="en-US" sz="1600" b="1"/>
              <a:t>Genome</a:t>
            </a:r>
          </a:p>
          <a:p>
            <a:pPr algn="ctr" eaLnBrk="0" hangingPunct="0">
              <a:lnSpc>
                <a:spcPct val="40000"/>
              </a:lnSpc>
              <a:spcBef>
                <a:spcPct val="50000"/>
              </a:spcBef>
            </a:pPr>
            <a:r>
              <a:rPr lang="en-US" sz="1600" b="1"/>
              <a:t>Human</a:t>
            </a:r>
          </a:p>
          <a:p>
            <a:pPr algn="ctr" eaLnBrk="0" hangingPunct="0">
              <a:lnSpc>
                <a:spcPct val="30000"/>
              </a:lnSpc>
              <a:spcBef>
                <a:spcPct val="50000"/>
              </a:spcBef>
            </a:pPr>
            <a:r>
              <a:rPr lang="en-US" sz="1600" b="1"/>
              <a:t>Animal </a:t>
            </a:r>
          </a:p>
          <a:p>
            <a:pPr algn="ctr" eaLnBrk="0" hangingPunct="0">
              <a:lnSpc>
                <a:spcPct val="30000"/>
              </a:lnSpc>
              <a:spcBef>
                <a:spcPct val="50000"/>
              </a:spcBef>
            </a:pPr>
            <a:r>
              <a:rPr lang="en-US" sz="1600" b="1"/>
              <a:t>Plant</a:t>
            </a:r>
          </a:p>
          <a:p>
            <a:pPr algn="ctr" eaLnBrk="0" hangingPunct="0">
              <a:lnSpc>
                <a:spcPct val="40000"/>
              </a:lnSpc>
              <a:spcBef>
                <a:spcPct val="50000"/>
              </a:spcBef>
            </a:pPr>
            <a:endParaRPr lang="en-US" sz="1600" b="1"/>
          </a:p>
          <a:p>
            <a:pPr algn="ctr" eaLnBrk="0" hangingPunct="0"/>
            <a:endParaRPr lang="en-US"/>
          </a:p>
        </p:txBody>
      </p:sp>
      <p:sp>
        <p:nvSpPr>
          <p:cNvPr id="145422" name="Rectangle 14"/>
          <p:cNvSpPr>
            <a:spLocks noChangeArrowheads="1"/>
          </p:cNvSpPr>
          <p:nvPr/>
        </p:nvSpPr>
        <p:spPr bwMode="auto">
          <a:xfrm>
            <a:off x="6172200" y="3810000"/>
            <a:ext cx="1524000" cy="1295400"/>
          </a:xfrm>
          <a:prstGeom prst="rect">
            <a:avLst/>
          </a:prstGeom>
          <a:noFill/>
          <a:ln w="9525">
            <a:solidFill>
              <a:schemeClr val="tx1"/>
            </a:solidFill>
            <a:miter lim="800000"/>
            <a:headEnd/>
            <a:tailEnd/>
          </a:ln>
          <a:effectLst/>
        </p:spPr>
        <p:txBody>
          <a:bodyPr wrap="none" anchor="ctr"/>
          <a:lstStyle/>
          <a:p>
            <a:pPr algn="ctr" eaLnBrk="0" hangingPunct="0">
              <a:spcBef>
                <a:spcPct val="50000"/>
              </a:spcBef>
            </a:pPr>
            <a:endParaRPr lang="en-US" sz="1600" b="1"/>
          </a:p>
          <a:p>
            <a:pPr algn="ctr" eaLnBrk="0" hangingPunct="0">
              <a:spcBef>
                <a:spcPct val="50000"/>
              </a:spcBef>
            </a:pPr>
            <a:r>
              <a:rPr lang="en-US" sz="1600" b="1"/>
              <a:t>Models</a:t>
            </a:r>
          </a:p>
          <a:p>
            <a:pPr algn="ctr" eaLnBrk="0" hangingPunct="0">
              <a:lnSpc>
                <a:spcPct val="40000"/>
              </a:lnSpc>
              <a:spcBef>
                <a:spcPct val="50000"/>
              </a:spcBef>
            </a:pPr>
            <a:r>
              <a:rPr lang="en-US" sz="1600" b="1"/>
              <a:t>Simulations</a:t>
            </a:r>
          </a:p>
          <a:p>
            <a:pPr algn="ctr" eaLnBrk="0" hangingPunct="0"/>
            <a:endParaRPr lang="en-US"/>
          </a:p>
        </p:txBody>
      </p:sp>
      <p:sp>
        <p:nvSpPr>
          <p:cNvPr id="145423" name="Rectangle 15"/>
          <p:cNvSpPr>
            <a:spLocks noChangeArrowheads="1"/>
          </p:cNvSpPr>
          <p:nvPr/>
        </p:nvSpPr>
        <p:spPr bwMode="auto">
          <a:xfrm>
            <a:off x="7772400" y="3810000"/>
            <a:ext cx="1219200" cy="1295400"/>
          </a:xfrm>
          <a:prstGeom prst="rect">
            <a:avLst/>
          </a:prstGeom>
          <a:noFill/>
          <a:ln w="9525">
            <a:solidFill>
              <a:schemeClr val="tx1"/>
            </a:solidFill>
            <a:miter lim="800000"/>
            <a:headEnd/>
            <a:tailEnd/>
          </a:ln>
          <a:effectLst/>
        </p:spPr>
        <p:txBody>
          <a:bodyPr wrap="none" anchor="ctr"/>
          <a:lstStyle/>
          <a:p>
            <a:pPr algn="ctr" eaLnBrk="0" hangingPunct="0">
              <a:spcBef>
                <a:spcPct val="50000"/>
              </a:spcBef>
            </a:pPr>
            <a:r>
              <a:rPr lang="en-US" sz="1400" b="1"/>
              <a:t>Photographs</a:t>
            </a:r>
          </a:p>
          <a:p>
            <a:pPr algn="ctr" eaLnBrk="0" hangingPunct="0">
              <a:spcBef>
                <a:spcPct val="50000"/>
              </a:spcBef>
            </a:pPr>
            <a:r>
              <a:rPr lang="en-US" sz="1400" b="1"/>
              <a:t>Paintings</a:t>
            </a:r>
          </a:p>
          <a:p>
            <a:pPr algn="ctr" eaLnBrk="0" hangingPunct="0">
              <a:spcBef>
                <a:spcPct val="50000"/>
              </a:spcBef>
            </a:pPr>
            <a:r>
              <a:rPr lang="en-US" sz="1400" b="1"/>
              <a:t>2D</a:t>
            </a:r>
          </a:p>
          <a:p>
            <a:pPr algn="ctr" eaLnBrk="0" hangingPunct="0">
              <a:lnSpc>
                <a:spcPct val="80000"/>
              </a:lnSpc>
              <a:spcBef>
                <a:spcPct val="50000"/>
              </a:spcBef>
            </a:pPr>
            <a:r>
              <a:rPr lang="en-US" sz="1400" b="1"/>
              <a:t>3D</a:t>
            </a:r>
          </a:p>
          <a:p>
            <a:pPr algn="ctr" eaLnBrk="0" hangingPunct="0">
              <a:lnSpc>
                <a:spcPct val="50000"/>
              </a:lnSpc>
              <a:spcBef>
                <a:spcPct val="50000"/>
              </a:spcBef>
            </a:pPr>
            <a:endParaRPr lang="en-US" sz="1400" b="1"/>
          </a:p>
        </p:txBody>
      </p:sp>
      <p:sp>
        <p:nvSpPr>
          <p:cNvPr id="145424" name="Line 16"/>
          <p:cNvSpPr>
            <a:spLocks noChangeShapeType="1"/>
          </p:cNvSpPr>
          <p:nvPr/>
        </p:nvSpPr>
        <p:spPr bwMode="auto">
          <a:xfrm>
            <a:off x="609600" y="2362200"/>
            <a:ext cx="7848600" cy="0"/>
          </a:xfrm>
          <a:prstGeom prst="line">
            <a:avLst/>
          </a:prstGeom>
          <a:noFill/>
          <a:ln w="9525">
            <a:solidFill>
              <a:schemeClr val="tx1"/>
            </a:solidFill>
            <a:miter lim="800000"/>
            <a:headEnd/>
            <a:tailEnd/>
          </a:ln>
          <a:effectLst/>
        </p:spPr>
        <p:txBody>
          <a:bodyPr wrap="none"/>
          <a:lstStyle/>
          <a:p>
            <a:endParaRPr lang="en-US"/>
          </a:p>
        </p:txBody>
      </p:sp>
      <p:sp>
        <p:nvSpPr>
          <p:cNvPr id="145425" name="Line 17"/>
          <p:cNvSpPr>
            <a:spLocks noChangeShapeType="1"/>
          </p:cNvSpPr>
          <p:nvPr/>
        </p:nvSpPr>
        <p:spPr bwMode="auto">
          <a:xfrm>
            <a:off x="4419600" y="1752600"/>
            <a:ext cx="0" cy="609600"/>
          </a:xfrm>
          <a:prstGeom prst="line">
            <a:avLst/>
          </a:prstGeom>
          <a:noFill/>
          <a:ln w="9525">
            <a:solidFill>
              <a:schemeClr val="tx1"/>
            </a:solidFill>
            <a:miter lim="800000"/>
            <a:headEnd/>
            <a:tailEnd type="triangle" w="med" len="med"/>
          </a:ln>
          <a:effectLst/>
        </p:spPr>
        <p:txBody>
          <a:bodyPr wrap="none"/>
          <a:lstStyle/>
          <a:p>
            <a:endParaRPr lang="en-US"/>
          </a:p>
        </p:txBody>
      </p:sp>
      <p:sp>
        <p:nvSpPr>
          <p:cNvPr id="145426" name="Line 18"/>
          <p:cNvSpPr>
            <a:spLocks noChangeShapeType="1"/>
          </p:cNvSpPr>
          <p:nvPr/>
        </p:nvSpPr>
        <p:spPr bwMode="auto">
          <a:xfrm flipH="1">
            <a:off x="609600" y="2362200"/>
            <a:ext cx="0" cy="228600"/>
          </a:xfrm>
          <a:prstGeom prst="line">
            <a:avLst/>
          </a:prstGeom>
          <a:noFill/>
          <a:ln w="9525">
            <a:solidFill>
              <a:schemeClr val="tx1"/>
            </a:solidFill>
            <a:miter lim="800000"/>
            <a:headEnd/>
            <a:tailEnd type="triangle" w="med" len="med"/>
          </a:ln>
          <a:effectLst/>
        </p:spPr>
        <p:txBody>
          <a:bodyPr wrap="none"/>
          <a:lstStyle/>
          <a:p>
            <a:endParaRPr lang="en-US"/>
          </a:p>
        </p:txBody>
      </p:sp>
      <p:sp>
        <p:nvSpPr>
          <p:cNvPr id="145427" name="Line 19"/>
          <p:cNvSpPr>
            <a:spLocks noChangeShapeType="1"/>
          </p:cNvSpPr>
          <p:nvPr/>
        </p:nvSpPr>
        <p:spPr bwMode="auto">
          <a:xfrm flipH="1">
            <a:off x="2133600" y="2362200"/>
            <a:ext cx="0" cy="228600"/>
          </a:xfrm>
          <a:prstGeom prst="line">
            <a:avLst/>
          </a:prstGeom>
          <a:noFill/>
          <a:ln w="9525">
            <a:solidFill>
              <a:schemeClr val="tx1"/>
            </a:solidFill>
            <a:miter lim="800000"/>
            <a:headEnd/>
            <a:tailEnd type="triangle" w="med" len="med"/>
          </a:ln>
          <a:effectLst/>
        </p:spPr>
        <p:txBody>
          <a:bodyPr wrap="none"/>
          <a:lstStyle/>
          <a:p>
            <a:endParaRPr lang="en-US"/>
          </a:p>
        </p:txBody>
      </p:sp>
      <p:sp>
        <p:nvSpPr>
          <p:cNvPr id="145428" name="Line 20"/>
          <p:cNvSpPr>
            <a:spLocks noChangeShapeType="1"/>
          </p:cNvSpPr>
          <p:nvPr/>
        </p:nvSpPr>
        <p:spPr bwMode="auto">
          <a:xfrm flipH="1">
            <a:off x="3581400" y="2362200"/>
            <a:ext cx="0" cy="228600"/>
          </a:xfrm>
          <a:prstGeom prst="line">
            <a:avLst/>
          </a:prstGeom>
          <a:noFill/>
          <a:ln w="9525">
            <a:solidFill>
              <a:schemeClr val="tx1"/>
            </a:solidFill>
            <a:miter lim="800000"/>
            <a:headEnd/>
            <a:tailEnd type="triangle" w="med" len="med"/>
          </a:ln>
          <a:effectLst/>
        </p:spPr>
        <p:txBody>
          <a:bodyPr wrap="none"/>
          <a:lstStyle/>
          <a:p>
            <a:endParaRPr lang="en-US"/>
          </a:p>
        </p:txBody>
      </p:sp>
      <p:sp>
        <p:nvSpPr>
          <p:cNvPr id="145429" name="Line 21"/>
          <p:cNvSpPr>
            <a:spLocks noChangeShapeType="1"/>
          </p:cNvSpPr>
          <p:nvPr/>
        </p:nvSpPr>
        <p:spPr bwMode="auto">
          <a:xfrm flipH="1">
            <a:off x="5257800" y="2362200"/>
            <a:ext cx="0" cy="228600"/>
          </a:xfrm>
          <a:prstGeom prst="line">
            <a:avLst/>
          </a:prstGeom>
          <a:noFill/>
          <a:ln w="9525">
            <a:solidFill>
              <a:schemeClr val="tx1"/>
            </a:solidFill>
            <a:miter lim="800000"/>
            <a:headEnd/>
            <a:tailEnd type="triangle" w="med" len="med"/>
          </a:ln>
          <a:effectLst/>
        </p:spPr>
        <p:txBody>
          <a:bodyPr wrap="none"/>
          <a:lstStyle/>
          <a:p>
            <a:endParaRPr lang="en-US"/>
          </a:p>
        </p:txBody>
      </p:sp>
      <p:sp>
        <p:nvSpPr>
          <p:cNvPr id="145430" name="Line 22"/>
          <p:cNvSpPr>
            <a:spLocks noChangeShapeType="1"/>
          </p:cNvSpPr>
          <p:nvPr/>
        </p:nvSpPr>
        <p:spPr bwMode="auto">
          <a:xfrm flipH="1">
            <a:off x="6858000" y="2362200"/>
            <a:ext cx="0" cy="228600"/>
          </a:xfrm>
          <a:prstGeom prst="line">
            <a:avLst/>
          </a:prstGeom>
          <a:noFill/>
          <a:ln w="9525">
            <a:solidFill>
              <a:schemeClr val="tx1"/>
            </a:solidFill>
            <a:miter lim="800000"/>
            <a:headEnd/>
            <a:tailEnd type="triangle" w="med" len="med"/>
          </a:ln>
          <a:effectLst/>
        </p:spPr>
        <p:txBody>
          <a:bodyPr wrap="none"/>
          <a:lstStyle/>
          <a:p>
            <a:endParaRPr lang="en-US"/>
          </a:p>
        </p:txBody>
      </p:sp>
      <p:sp>
        <p:nvSpPr>
          <p:cNvPr id="145431" name="Line 23"/>
          <p:cNvSpPr>
            <a:spLocks noChangeShapeType="1"/>
          </p:cNvSpPr>
          <p:nvPr/>
        </p:nvSpPr>
        <p:spPr bwMode="auto">
          <a:xfrm flipH="1">
            <a:off x="8458200" y="2362200"/>
            <a:ext cx="0" cy="228600"/>
          </a:xfrm>
          <a:prstGeom prst="line">
            <a:avLst/>
          </a:prstGeom>
          <a:noFill/>
          <a:ln w="9525">
            <a:solidFill>
              <a:schemeClr val="tx1"/>
            </a:solidFill>
            <a:miter lim="800000"/>
            <a:headEnd/>
            <a:tailEnd type="triangle" w="med" len="med"/>
          </a:ln>
          <a:effectLst/>
        </p:spPr>
        <p:txBody>
          <a:bodyPr wrap="none"/>
          <a:lstStyle/>
          <a:p>
            <a:endParaRPr lang="en-US"/>
          </a:p>
        </p:txBody>
      </p:sp>
      <p:sp>
        <p:nvSpPr>
          <p:cNvPr id="145432" name="Line 24"/>
          <p:cNvSpPr>
            <a:spLocks noChangeShapeType="1"/>
          </p:cNvSpPr>
          <p:nvPr/>
        </p:nvSpPr>
        <p:spPr bwMode="auto">
          <a:xfrm>
            <a:off x="609600" y="3429000"/>
            <a:ext cx="0" cy="381000"/>
          </a:xfrm>
          <a:prstGeom prst="line">
            <a:avLst/>
          </a:prstGeom>
          <a:noFill/>
          <a:ln w="9525">
            <a:solidFill>
              <a:schemeClr val="tx1"/>
            </a:solidFill>
            <a:miter lim="800000"/>
            <a:headEnd/>
            <a:tailEnd type="triangle" w="med" len="med"/>
          </a:ln>
          <a:effectLst/>
        </p:spPr>
        <p:txBody>
          <a:bodyPr wrap="none"/>
          <a:lstStyle/>
          <a:p>
            <a:endParaRPr lang="en-US"/>
          </a:p>
        </p:txBody>
      </p:sp>
      <p:sp>
        <p:nvSpPr>
          <p:cNvPr id="145433" name="Line 25"/>
          <p:cNvSpPr>
            <a:spLocks noChangeShapeType="1"/>
          </p:cNvSpPr>
          <p:nvPr/>
        </p:nvSpPr>
        <p:spPr bwMode="auto">
          <a:xfrm>
            <a:off x="1981200" y="3429000"/>
            <a:ext cx="0" cy="381000"/>
          </a:xfrm>
          <a:prstGeom prst="line">
            <a:avLst/>
          </a:prstGeom>
          <a:noFill/>
          <a:ln w="9525">
            <a:solidFill>
              <a:schemeClr val="tx1"/>
            </a:solidFill>
            <a:miter lim="800000"/>
            <a:headEnd/>
            <a:tailEnd type="triangle" w="med" len="med"/>
          </a:ln>
          <a:effectLst/>
        </p:spPr>
        <p:txBody>
          <a:bodyPr wrap="none"/>
          <a:lstStyle/>
          <a:p>
            <a:endParaRPr lang="en-US"/>
          </a:p>
        </p:txBody>
      </p:sp>
      <p:sp>
        <p:nvSpPr>
          <p:cNvPr id="145434" name="Line 26"/>
          <p:cNvSpPr>
            <a:spLocks noChangeShapeType="1"/>
          </p:cNvSpPr>
          <p:nvPr/>
        </p:nvSpPr>
        <p:spPr bwMode="auto">
          <a:xfrm>
            <a:off x="3505200" y="3429000"/>
            <a:ext cx="0" cy="381000"/>
          </a:xfrm>
          <a:prstGeom prst="line">
            <a:avLst/>
          </a:prstGeom>
          <a:noFill/>
          <a:ln w="9525">
            <a:solidFill>
              <a:schemeClr val="tx1"/>
            </a:solidFill>
            <a:miter lim="800000"/>
            <a:headEnd/>
            <a:tailEnd type="triangle" w="med" len="med"/>
          </a:ln>
          <a:effectLst/>
        </p:spPr>
        <p:txBody>
          <a:bodyPr wrap="none"/>
          <a:lstStyle/>
          <a:p>
            <a:endParaRPr lang="en-US"/>
          </a:p>
        </p:txBody>
      </p:sp>
      <p:sp>
        <p:nvSpPr>
          <p:cNvPr id="145435" name="Line 27"/>
          <p:cNvSpPr>
            <a:spLocks noChangeShapeType="1"/>
          </p:cNvSpPr>
          <p:nvPr/>
        </p:nvSpPr>
        <p:spPr bwMode="auto">
          <a:xfrm>
            <a:off x="5181600" y="3429000"/>
            <a:ext cx="0" cy="381000"/>
          </a:xfrm>
          <a:prstGeom prst="line">
            <a:avLst/>
          </a:prstGeom>
          <a:noFill/>
          <a:ln w="9525">
            <a:solidFill>
              <a:schemeClr val="tx1"/>
            </a:solidFill>
            <a:miter lim="800000"/>
            <a:headEnd/>
            <a:tailEnd type="triangle" w="med" len="med"/>
          </a:ln>
          <a:effectLst/>
        </p:spPr>
        <p:txBody>
          <a:bodyPr wrap="none"/>
          <a:lstStyle/>
          <a:p>
            <a:endParaRPr lang="en-US"/>
          </a:p>
        </p:txBody>
      </p:sp>
      <p:sp>
        <p:nvSpPr>
          <p:cNvPr id="145436" name="Line 28"/>
          <p:cNvSpPr>
            <a:spLocks noChangeShapeType="1"/>
          </p:cNvSpPr>
          <p:nvPr/>
        </p:nvSpPr>
        <p:spPr bwMode="auto">
          <a:xfrm>
            <a:off x="6858000" y="3429000"/>
            <a:ext cx="0" cy="381000"/>
          </a:xfrm>
          <a:prstGeom prst="line">
            <a:avLst/>
          </a:prstGeom>
          <a:noFill/>
          <a:ln w="9525">
            <a:solidFill>
              <a:schemeClr val="tx1"/>
            </a:solidFill>
            <a:miter lim="800000"/>
            <a:headEnd/>
            <a:tailEnd type="triangle" w="med" len="med"/>
          </a:ln>
          <a:effectLst/>
        </p:spPr>
        <p:txBody>
          <a:bodyPr wrap="none"/>
          <a:lstStyle/>
          <a:p>
            <a:endParaRPr lang="en-US"/>
          </a:p>
        </p:txBody>
      </p:sp>
      <p:sp>
        <p:nvSpPr>
          <p:cNvPr id="145437" name="Line 29"/>
          <p:cNvSpPr>
            <a:spLocks noChangeShapeType="1"/>
          </p:cNvSpPr>
          <p:nvPr/>
        </p:nvSpPr>
        <p:spPr bwMode="auto">
          <a:xfrm>
            <a:off x="8458200" y="3429000"/>
            <a:ext cx="0" cy="381000"/>
          </a:xfrm>
          <a:prstGeom prst="line">
            <a:avLst/>
          </a:prstGeom>
          <a:noFill/>
          <a:ln w="9525">
            <a:solidFill>
              <a:schemeClr val="tx1"/>
            </a:solidFill>
            <a:miter lim="800000"/>
            <a:headEnd/>
            <a:tailEnd type="triangle" w="med" len="med"/>
          </a:ln>
          <a:effectLst/>
        </p:spPr>
        <p:txBody>
          <a:bodyPr wrap="none"/>
          <a:lstStyle/>
          <a:p>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2133600" y="152400"/>
            <a:ext cx="4876800" cy="1143000"/>
          </a:xfrm>
        </p:spPr>
        <p:txBody>
          <a:bodyPr/>
          <a:lstStyle/>
          <a:p>
            <a:r>
              <a:rPr lang="en-US"/>
              <a:t>Content is King</a:t>
            </a:r>
          </a:p>
        </p:txBody>
      </p:sp>
      <p:pic>
        <p:nvPicPr>
          <p:cNvPr id="152579" name="Picture 3" descr="&#10;security.jpeg                                                  00008F1EMacintosh HD                   AFF3811B:"/>
          <p:cNvPicPr>
            <a:picLocks noChangeAspect="1" noChangeArrowheads="1"/>
          </p:cNvPicPr>
          <p:nvPr/>
        </p:nvPicPr>
        <p:blipFill>
          <a:blip r:embed="rId2"/>
          <a:srcRect/>
          <a:stretch>
            <a:fillRect/>
          </a:stretch>
        </p:blipFill>
        <p:spPr bwMode="auto">
          <a:xfrm>
            <a:off x="457200" y="1371600"/>
            <a:ext cx="3179763" cy="3352800"/>
          </a:xfrm>
          <a:prstGeom prst="rect">
            <a:avLst/>
          </a:prstGeom>
          <a:noFill/>
        </p:spPr>
      </p:pic>
      <p:pic>
        <p:nvPicPr>
          <p:cNvPr id="152580" name="Picture 4" descr="oracle8i55.gif                                                 00008F1EMacintosh HD                   AFF3811B:"/>
          <p:cNvPicPr>
            <a:picLocks noChangeAspect="1" noChangeArrowheads="1"/>
          </p:cNvPicPr>
          <p:nvPr/>
        </p:nvPicPr>
        <p:blipFill>
          <a:blip r:embed="rId3"/>
          <a:srcRect/>
          <a:stretch>
            <a:fillRect/>
          </a:stretch>
        </p:blipFill>
        <p:spPr bwMode="auto">
          <a:xfrm>
            <a:off x="5638800" y="1600200"/>
            <a:ext cx="698500" cy="1193800"/>
          </a:xfrm>
          <a:prstGeom prst="rect">
            <a:avLst/>
          </a:prstGeom>
          <a:noFill/>
        </p:spPr>
      </p:pic>
      <p:pic>
        <p:nvPicPr>
          <p:cNvPr id="152581" name="Picture 5" descr="&#10;ultraseek.gif                                                  00008F1EMacintosh HD                   AFF3811B:"/>
          <p:cNvPicPr>
            <a:picLocks noChangeAspect="1" noChangeArrowheads="1"/>
          </p:cNvPicPr>
          <p:nvPr/>
        </p:nvPicPr>
        <p:blipFill>
          <a:blip r:embed="rId4"/>
          <a:srcRect/>
          <a:stretch>
            <a:fillRect/>
          </a:stretch>
        </p:blipFill>
        <p:spPr bwMode="auto">
          <a:xfrm>
            <a:off x="6934200" y="2057400"/>
            <a:ext cx="1600200" cy="381000"/>
          </a:xfrm>
          <a:prstGeom prst="rect">
            <a:avLst/>
          </a:prstGeom>
          <a:noFill/>
        </p:spPr>
      </p:pic>
      <p:pic>
        <p:nvPicPr>
          <p:cNvPr id="152582" name="Picture 6" descr="&#10;mssql.jpeg                                                     00008F1EMacintosh HD                   AFF3811B:"/>
          <p:cNvPicPr>
            <a:picLocks noChangeAspect="1" noChangeArrowheads="1"/>
          </p:cNvPicPr>
          <p:nvPr/>
        </p:nvPicPr>
        <p:blipFill>
          <a:blip r:embed="rId5"/>
          <a:srcRect/>
          <a:stretch>
            <a:fillRect/>
          </a:stretch>
        </p:blipFill>
        <p:spPr bwMode="auto">
          <a:xfrm>
            <a:off x="6477000" y="2895600"/>
            <a:ext cx="1698625" cy="2133600"/>
          </a:xfrm>
          <a:prstGeom prst="rect">
            <a:avLst/>
          </a:prstGeom>
          <a:noFill/>
        </p:spPr>
      </p:pic>
      <p:sp>
        <p:nvSpPr>
          <p:cNvPr id="152583" name="Text Box 7"/>
          <p:cNvSpPr txBox="1">
            <a:spLocks noChangeArrowheads="1"/>
          </p:cNvSpPr>
          <p:nvPr/>
        </p:nvSpPr>
        <p:spPr bwMode="auto">
          <a:xfrm>
            <a:off x="304800" y="5029200"/>
            <a:ext cx="3962400" cy="1552575"/>
          </a:xfrm>
          <a:prstGeom prst="rect">
            <a:avLst/>
          </a:prstGeom>
          <a:noFill/>
          <a:ln w="12700">
            <a:noFill/>
            <a:miter lim="800000"/>
            <a:headEnd/>
            <a:tailEnd/>
          </a:ln>
          <a:effectLst/>
        </p:spPr>
        <p:txBody>
          <a:bodyPr>
            <a:spAutoFit/>
          </a:bodyPr>
          <a:lstStyle/>
          <a:p>
            <a:pPr eaLnBrk="0" hangingPunct="0">
              <a:spcBef>
                <a:spcPct val="50000"/>
              </a:spcBef>
            </a:pPr>
            <a:r>
              <a:rPr lang="en-US" i="1">
                <a:latin typeface="Times New Roman" pitchFamily="18" charset="0"/>
              </a:rPr>
              <a:t>The information content is more important than the systems used for its storage, management and retrieval</a:t>
            </a:r>
          </a:p>
        </p:txBody>
      </p:sp>
      <p:pic>
        <p:nvPicPr>
          <p:cNvPr id="152584" name="Picture 8" descr="wtspdomy.gif                                                   00008F1EMacintosh HD                   AFF3811B:"/>
          <p:cNvPicPr>
            <a:picLocks noChangeAspect="1" noChangeArrowheads="1"/>
          </p:cNvPicPr>
          <p:nvPr/>
        </p:nvPicPr>
        <p:blipFill>
          <a:blip r:embed="rId6"/>
          <a:srcRect/>
          <a:stretch>
            <a:fillRect/>
          </a:stretch>
        </p:blipFill>
        <p:spPr bwMode="auto">
          <a:xfrm>
            <a:off x="4724400" y="3429000"/>
            <a:ext cx="1524000" cy="241300"/>
          </a:xfrm>
          <a:prstGeom prst="rect">
            <a:avLst/>
          </a:prstGeom>
          <a:noFill/>
        </p:spPr>
      </p:pic>
      <p:sp>
        <p:nvSpPr>
          <p:cNvPr id="152585" name="Text Box 9"/>
          <p:cNvSpPr txBox="1">
            <a:spLocks noChangeArrowheads="1"/>
          </p:cNvSpPr>
          <p:nvPr/>
        </p:nvSpPr>
        <p:spPr bwMode="auto">
          <a:xfrm>
            <a:off x="4800600" y="5486400"/>
            <a:ext cx="4191000" cy="822325"/>
          </a:xfrm>
          <a:prstGeom prst="rect">
            <a:avLst/>
          </a:prstGeom>
          <a:noFill/>
          <a:ln w="12700">
            <a:noFill/>
            <a:miter lim="800000"/>
            <a:headEnd/>
            <a:tailEnd/>
          </a:ln>
          <a:effectLst/>
        </p:spPr>
        <p:txBody>
          <a:bodyPr>
            <a:spAutoFit/>
          </a:bodyPr>
          <a:lstStyle/>
          <a:p>
            <a:pPr eaLnBrk="0" hangingPunct="0">
              <a:spcBef>
                <a:spcPct val="50000"/>
              </a:spcBef>
            </a:pPr>
            <a:r>
              <a:rPr lang="en-US" i="1">
                <a:latin typeface="Times New Roman" pitchFamily="18" charset="0"/>
              </a:rPr>
              <a:t>Objects should not be “locked”  in specific DLs or archives</a:t>
            </a:r>
          </a:p>
        </p:txBody>
      </p:sp>
      <p:pic>
        <p:nvPicPr>
          <p:cNvPr id="152586" name="Picture 10"/>
          <p:cNvPicPr>
            <a:picLocks noChangeAspect="1" noChangeArrowheads="1"/>
          </p:cNvPicPr>
          <p:nvPr/>
        </p:nvPicPr>
        <p:blipFill>
          <a:blip r:embed="rId7"/>
          <a:srcRect/>
          <a:stretch>
            <a:fillRect/>
          </a:stretch>
        </p:blipFill>
        <p:spPr bwMode="auto">
          <a:xfrm>
            <a:off x="4876800" y="4038600"/>
            <a:ext cx="1028700" cy="546100"/>
          </a:xfrm>
          <a:prstGeom prst="rect">
            <a:avLst/>
          </a:prstGeom>
          <a:noFill/>
          <a:ln w="12700">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lgn="ctr"/>
            <a:r>
              <a:rPr lang="en-US" sz="3600" b="1"/>
              <a:t>Types of  Digital Collections</a:t>
            </a:r>
            <a:br>
              <a:rPr lang="en-US" sz="3600" b="1"/>
            </a:br>
            <a:endParaRPr lang="en-US" sz="3600" b="1"/>
          </a:p>
        </p:txBody>
      </p:sp>
      <p:sp>
        <p:nvSpPr>
          <p:cNvPr id="103427" name="Rectangle 3"/>
          <p:cNvSpPr>
            <a:spLocks noGrp="1" noChangeArrowheads="1"/>
          </p:cNvSpPr>
          <p:nvPr>
            <p:ph type="body" idx="1"/>
          </p:nvPr>
        </p:nvSpPr>
        <p:spPr>
          <a:xfrm>
            <a:off x="762000" y="1981200"/>
            <a:ext cx="7772400" cy="4648200"/>
          </a:xfrm>
        </p:spPr>
        <p:txBody>
          <a:bodyPr/>
          <a:lstStyle/>
          <a:p>
            <a:pPr marL="609600" indent="-609600"/>
            <a:r>
              <a:rPr lang="en-US" sz="2800" b="1"/>
              <a:t>Digitization</a:t>
            </a:r>
            <a:endParaRPr lang="en-US" sz="2800"/>
          </a:p>
          <a:p>
            <a:pPr marL="990600" lvl="1" indent="-533400"/>
            <a:r>
              <a:rPr lang="en-US" sz="2400"/>
              <a:t>Converting paper and other media in existing collections to digital form </a:t>
            </a:r>
          </a:p>
          <a:p>
            <a:pPr marL="609600" indent="-609600"/>
            <a:r>
              <a:rPr lang="en-US" sz="2800" b="1"/>
              <a:t>Acquisition of original digital works</a:t>
            </a:r>
            <a:r>
              <a:rPr lang="en-US" sz="2800"/>
              <a:t> </a:t>
            </a:r>
          </a:p>
          <a:p>
            <a:pPr marL="990600" lvl="1" indent="-533400"/>
            <a:r>
              <a:rPr lang="en-US" sz="2400"/>
              <a:t>Created by publishers and scholars like electronic books, journals, and datasets</a:t>
            </a:r>
          </a:p>
          <a:p>
            <a:pPr marL="609600" indent="-609600"/>
            <a:r>
              <a:rPr lang="en-US" sz="2800" b="1"/>
              <a:t>Access to external materials</a:t>
            </a:r>
            <a:r>
              <a:rPr lang="en-US" sz="2800"/>
              <a:t> </a:t>
            </a:r>
          </a:p>
          <a:p>
            <a:pPr marL="990600" lvl="1" indent="-533400"/>
            <a:r>
              <a:rPr lang="en-US" sz="2400"/>
              <a:t>Like Web sites, other library collections, or publishers' servers</a:t>
            </a:r>
          </a:p>
          <a:p>
            <a:pPr marL="609600" indent="-609600">
              <a:buFont typeface="Wingdings" pitchFamily="2" charset="2"/>
              <a:buNone/>
            </a:pPr>
            <a:r>
              <a:rPr lang="en-US" sz="2800">
                <a:solidFill>
                  <a:srgbClr val="FF9933"/>
                </a:solidFill>
              </a:rPr>
              <a:t>  </a:t>
            </a:r>
            <a:endParaRPr lang="en-US" sz="28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lgn="ctr"/>
            <a:r>
              <a:rPr lang="en-US" sz="3600" b="1"/>
              <a:t>Resources </a:t>
            </a:r>
            <a:r>
              <a:rPr lang="en-US" sz="3600"/>
              <a:t>   </a:t>
            </a:r>
          </a:p>
        </p:txBody>
      </p:sp>
      <p:sp>
        <p:nvSpPr>
          <p:cNvPr id="67587" name="Rectangle 3"/>
          <p:cNvSpPr>
            <a:spLocks noGrp="1" noChangeArrowheads="1"/>
          </p:cNvSpPr>
          <p:nvPr>
            <p:ph type="body" idx="1"/>
          </p:nvPr>
        </p:nvSpPr>
        <p:spPr>
          <a:xfrm>
            <a:off x="762000" y="2209800"/>
            <a:ext cx="7772400" cy="4114800"/>
          </a:xfrm>
        </p:spPr>
        <p:txBody>
          <a:bodyPr/>
          <a:lstStyle/>
          <a:p>
            <a:pPr>
              <a:lnSpc>
                <a:spcPct val="90000"/>
              </a:lnSpc>
            </a:pPr>
            <a:r>
              <a:rPr lang="en-US" sz="2800"/>
              <a:t>Bibliographic databases that point to both paper and digital materials </a:t>
            </a:r>
          </a:p>
          <a:p>
            <a:pPr>
              <a:lnSpc>
                <a:spcPct val="90000"/>
              </a:lnSpc>
            </a:pPr>
            <a:r>
              <a:rPr lang="en-US" sz="2800"/>
              <a:t>Indexes and finding tools </a:t>
            </a:r>
          </a:p>
          <a:p>
            <a:pPr>
              <a:lnSpc>
                <a:spcPct val="90000"/>
              </a:lnSpc>
            </a:pPr>
            <a:r>
              <a:rPr lang="en-US" sz="2800"/>
              <a:t>Collections of pointers to Internet resources </a:t>
            </a:r>
          </a:p>
          <a:p>
            <a:pPr>
              <a:lnSpc>
                <a:spcPct val="90000"/>
              </a:lnSpc>
            </a:pPr>
            <a:r>
              <a:rPr lang="en-US" sz="2800"/>
              <a:t>Directories </a:t>
            </a:r>
          </a:p>
          <a:p>
            <a:pPr>
              <a:lnSpc>
                <a:spcPct val="90000"/>
              </a:lnSpc>
            </a:pPr>
            <a:r>
              <a:rPr lang="en-US" sz="2800"/>
              <a:t>Teaching and pedagogic materials </a:t>
            </a:r>
          </a:p>
          <a:p>
            <a:pPr>
              <a:lnSpc>
                <a:spcPct val="90000"/>
              </a:lnSpc>
            </a:pPr>
            <a:r>
              <a:rPr lang="en-US" sz="2800"/>
              <a:t>Photographs </a:t>
            </a:r>
          </a:p>
          <a:p>
            <a:pPr>
              <a:lnSpc>
                <a:spcPct val="90000"/>
              </a:lnSpc>
            </a:pPr>
            <a:r>
              <a:rPr lang="en-US" sz="2800"/>
              <a:t>Numerical data sets </a:t>
            </a:r>
          </a:p>
          <a:p>
            <a:pPr>
              <a:lnSpc>
                <a:spcPct val="90000"/>
              </a:lnSpc>
            </a:pPr>
            <a:r>
              <a:rPr lang="en-US" sz="2800"/>
              <a:t>E-books and e-journals </a:t>
            </a:r>
          </a:p>
          <a:p>
            <a:pPr>
              <a:lnSpc>
                <a:spcPct val="90000"/>
              </a:lnSpc>
              <a:buFont typeface="Wingdings" pitchFamily="2" charset="2"/>
              <a:buNone/>
            </a:pPr>
            <a:endParaRPr lang="en-US" sz="28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pPr algn="ctr"/>
            <a:r>
              <a:rPr lang="en-US" sz="3600" b="1"/>
              <a:t>Creating DLs …</a:t>
            </a:r>
          </a:p>
        </p:txBody>
      </p:sp>
      <p:sp>
        <p:nvSpPr>
          <p:cNvPr id="143363" name="Rectangle 3"/>
          <p:cNvSpPr>
            <a:spLocks noGrp="1" noChangeArrowheads="1"/>
          </p:cNvSpPr>
          <p:nvPr>
            <p:ph type="body" idx="1"/>
          </p:nvPr>
        </p:nvSpPr>
        <p:spPr/>
        <p:txBody>
          <a:bodyPr/>
          <a:lstStyle/>
          <a:p>
            <a:r>
              <a:rPr lang="en-US"/>
              <a:t>Six steps </a:t>
            </a:r>
          </a:p>
          <a:p>
            <a:pPr lvl="1"/>
            <a:r>
              <a:rPr lang="en-US" sz="2400"/>
              <a:t>Selecting </a:t>
            </a:r>
          </a:p>
          <a:p>
            <a:pPr lvl="1"/>
            <a:r>
              <a:rPr lang="en-US" sz="2400"/>
              <a:t>Acquiring </a:t>
            </a:r>
          </a:p>
          <a:p>
            <a:pPr lvl="1"/>
            <a:r>
              <a:rPr lang="en-US" sz="2400"/>
              <a:t>Digitization</a:t>
            </a:r>
          </a:p>
          <a:p>
            <a:pPr lvl="1"/>
            <a:r>
              <a:rPr lang="en-US" sz="2400"/>
              <a:t>Organizing </a:t>
            </a:r>
          </a:p>
          <a:p>
            <a:pPr lvl="1"/>
            <a:r>
              <a:rPr lang="en-US" sz="2400"/>
              <a:t>Archiving </a:t>
            </a:r>
          </a:p>
          <a:p>
            <a:pPr lvl="1"/>
            <a:r>
              <a:rPr lang="en-US" sz="2400"/>
              <a:t>Providing Access</a:t>
            </a:r>
            <a:r>
              <a:rPr lang="en-US"/>
              <a:t> </a:t>
            </a:r>
          </a:p>
          <a:p>
            <a:endParaRPr lang="en-US"/>
          </a:p>
        </p:txBody>
      </p:sp>
      <p:sp>
        <p:nvSpPr>
          <p:cNvPr id="143365" name="Text Box 5"/>
          <p:cNvSpPr txBox="1">
            <a:spLocks noChangeArrowheads="1"/>
          </p:cNvSpPr>
          <p:nvPr/>
        </p:nvSpPr>
        <p:spPr bwMode="auto">
          <a:xfrm>
            <a:off x="5257800" y="3200400"/>
            <a:ext cx="1676400" cy="457200"/>
          </a:xfrm>
          <a:prstGeom prst="rect">
            <a:avLst/>
          </a:prstGeom>
          <a:noFill/>
          <a:ln w="9525">
            <a:noFill/>
            <a:miter lim="800000"/>
            <a:headEnd/>
            <a:tailEnd/>
          </a:ln>
          <a:effectLst/>
        </p:spPr>
        <p:txBody>
          <a:bodyPr>
            <a:spAutoFit/>
          </a:bodyPr>
          <a:lstStyle/>
          <a:p>
            <a:pPr>
              <a:spcBef>
                <a:spcPct val="50000"/>
              </a:spcBef>
            </a:pPr>
            <a:endParaRPr lang="en-US">
              <a:latin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Line 2"/>
          <p:cNvSpPr>
            <a:spLocks noChangeShapeType="1"/>
          </p:cNvSpPr>
          <p:nvPr/>
        </p:nvSpPr>
        <p:spPr bwMode="auto">
          <a:xfrm>
            <a:off x="6611938" y="4114800"/>
            <a:ext cx="0" cy="304800"/>
          </a:xfrm>
          <a:prstGeom prst="line">
            <a:avLst/>
          </a:prstGeom>
          <a:noFill/>
          <a:ln w="9525">
            <a:solidFill>
              <a:schemeClr val="bg1"/>
            </a:solidFill>
            <a:round/>
            <a:headEnd/>
            <a:tailEnd type="triangle" w="med" len="med"/>
          </a:ln>
          <a:effectLst/>
        </p:spPr>
        <p:txBody>
          <a:bodyPr wrap="none" lIns="92075" tIns="46038" rIns="92075" bIns="46038" anchor="ctr"/>
          <a:lstStyle/>
          <a:p>
            <a:endParaRPr lang="en-US"/>
          </a:p>
        </p:txBody>
      </p:sp>
      <p:sp>
        <p:nvSpPr>
          <p:cNvPr id="163843" name="AutoShape 3"/>
          <p:cNvSpPr>
            <a:spLocks noChangeArrowheads="1"/>
          </p:cNvSpPr>
          <p:nvPr/>
        </p:nvSpPr>
        <p:spPr bwMode="auto">
          <a:xfrm>
            <a:off x="2320925" y="5181600"/>
            <a:ext cx="1992313" cy="850900"/>
          </a:xfrm>
          <a:prstGeom prst="roundRect">
            <a:avLst>
              <a:gd name="adj" fmla="val 16667"/>
            </a:avLst>
          </a:prstGeom>
          <a:gradFill rotWithShape="0">
            <a:gsLst>
              <a:gs pos="0">
                <a:srgbClr val="FFCC99"/>
              </a:gs>
              <a:gs pos="50000">
                <a:srgbClr val="FFFFFF"/>
              </a:gs>
              <a:gs pos="100000">
                <a:srgbClr val="FFCC99"/>
              </a:gs>
            </a:gsLst>
            <a:lin ang="5400000" scaled="1"/>
          </a:gradFill>
          <a:ln w="9525">
            <a:noFill/>
            <a:round/>
            <a:headEnd/>
            <a:tailEnd/>
          </a:ln>
          <a:effectLst/>
        </p:spPr>
        <p:txBody>
          <a:bodyPr wrap="none" lIns="96447" tIns="48224" rIns="96447" bIns="48224" anchor="ctr"/>
          <a:lstStyle/>
          <a:p>
            <a:pPr algn="ctr" defTabSz="957263"/>
            <a:r>
              <a:rPr lang="en-US" altLang="zh-CN" sz="1600">
                <a:solidFill>
                  <a:srgbClr val="000099"/>
                </a:solidFill>
                <a:effectLst>
                  <a:outerShdw blurRad="38100" dist="38100" dir="2700000" algn="tl">
                    <a:srgbClr val="000000"/>
                  </a:outerShdw>
                </a:effectLst>
                <a:latin typeface="Arial" pitchFamily="34" charset="0"/>
                <a:ea typeface="SimSun" pitchFamily="2" charset="-122"/>
              </a:rPr>
              <a:t>Publishing</a:t>
            </a:r>
          </a:p>
        </p:txBody>
      </p:sp>
      <p:sp>
        <p:nvSpPr>
          <p:cNvPr id="163844" name="AutoShape 4"/>
          <p:cNvSpPr>
            <a:spLocks noChangeArrowheads="1"/>
          </p:cNvSpPr>
          <p:nvPr/>
        </p:nvSpPr>
        <p:spPr bwMode="auto">
          <a:xfrm>
            <a:off x="2286000" y="1295400"/>
            <a:ext cx="1981200" cy="838200"/>
          </a:xfrm>
          <a:prstGeom prst="roundRect">
            <a:avLst>
              <a:gd name="adj" fmla="val 16667"/>
            </a:avLst>
          </a:prstGeom>
          <a:gradFill rotWithShape="0">
            <a:gsLst>
              <a:gs pos="0">
                <a:srgbClr val="FFCC99"/>
              </a:gs>
              <a:gs pos="50000">
                <a:srgbClr val="FFFFFF"/>
              </a:gs>
              <a:gs pos="100000">
                <a:srgbClr val="FFCC99"/>
              </a:gs>
            </a:gsLst>
            <a:lin ang="5400000" scaled="1"/>
          </a:gradFill>
          <a:ln w="9525">
            <a:noFill/>
            <a:round/>
            <a:headEnd/>
            <a:tailEnd/>
          </a:ln>
          <a:effectLst/>
        </p:spPr>
        <p:txBody>
          <a:bodyPr wrap="none" lIns="96447" tIns="48224" rIns="96447" bIns="48224" anchor="ctr"/>
          <a:lstStyle/>
          <a:p>
            <a:pPr algn="ctr" defTabSz="957263"/>
            <a:r>
              <a:rPr lang="en-US" altLang="zh-CN" sz="1600">
                <a:solidFill>
                  <a:srgbClr val="000099"/>
                </a:solidFill>
                <a:effectLst>
                  <a:outerShdw blurRad="38100" dist="38100" dir="2700000" algn="tl">
                    <a:srgbClr val="000000"/>
                  </a:outerShdw>
                </a:effectLst>
                <a:latin typeface="Arial" pitchFamily="34" charset="0"/>
                <a:ea typeface="SimSun" pitchFamily="2" charset="-122"/>
              </a:rPr>
              <a:t>Selection of</a:t>
            </a:r>
          </a:p>
          <a:p>
            <a:pPr algn="ctr" defTabSz="957263"/>
            <a:r>
              <a:rPr lang="en-US" altLang="zh-CN" sz="1600">
                <a:solidFill>
                  <a:srgbClr val="000099"/>
                </a:solidFill>
                <a:effectLst>
                  <a:outerShdw blurRad="38100" dist="38100" dir="2700000" algn="tl">
                    <a:srgbClr val="000000"/>
                  </a:outerShdw>
                </a:effectLst>
                <a:latin typeface="Arial" pitchFamily="34" charset="0"/>
                <a:ea typeface="SimSun" pitchFamily="2" charset="-122"/>
              </a:rPr>
              <a:t>Books</a:t>
            </a:r>
          </a:p>
        </p:txBody>
      </p:sp>
      <p:sp>
        <p:nvSpPr>
          <p:cNvPr id="163845" name="AutoShape 5"/>
          <p:cNvSpPr>
            <a:spLocks noChangeArrowheads="1"/>
          </p:cNvSpPr>
          <p:nvPr/>
        </p:nvSpPr>
        <p:spPr bwMode="auto">
          <a:xfrm>
            <a:off x="2320925" y="3429000"/>
            <a:ext cx="1946275" cy="850900"/>
          </a:xfrm>
          <a:prstGeom prst="roundRect">
            <a:avLst>
              <a:gd name="adj" fmla="val 16667"/>
            </a:avLst>
          </a:prstGeom>
          <a:gradFill rotWithShape="0">
            <a:gsLst>
              <a:gs pos="0">
                <a:srgbClr val="FFCC99"/>
              </a:gs>
              <a:gs pos="50000">
                <a:srgbClr val="FFFFFF"/>
              </a:gs>
              <a:gs pos="100000">
                <a:srgbClr val="FFCC99"/>
              </a:gs>
            </a:gsLst>
            <a:lin ang="5400000" scaled="1"/>
          </a:gradFill>
          <a:ln w="9525">
            <a:noFill/>
            <a:round/>
            <a:headEnd/>
            <a:tailEnd/>
          </a:ln>
          <a:effectLst/>
        </p:spPr>
        <p:txBody>
          <a:bodyPr wrap="none" lIns="96447" tIns="48224" rIns="96447" bIns="48224" anchor="ctr"/>
          <a:lstStyle/>
          <a:p>
            <a:pPr algn="ctr" defTabSz="957263"/>
            <a:r>
              <a:rPr lang="en-US" altLang="zh-CN" sz="1600">
                <a:solidFill>
                  <a:srgbClr val="000099"/>
                </a:solidFill>
                <a:effectLst>
                  <a:outerShdw blurRad="38100" dist="38100" dir="2700000" algn="tl">
                    <a:srgbClr val="000000"/>
                  </a:outerShdw>
                </a:effectLst>
                <a:latin typeface="Arial" pitchFamily="34" charset="0"/>
                <a:ea typeface="SimSun" pitchFamily="2" charset="-122"/>
              </a:rPr>
              <a:t>Scanning </a:t>
            </a:r>
          </a:p>
        </p:txBody>
      </p:sp>
      <p:sp>
        <p:nvSpPr>
          <p:cNvPr id="163846" name="AutoShape 6"/>
          <p:cNvSpPr>
            <a:spLocks noChangeArrowheads="1"/>
          </p:cNvSpPr>
          <p:nvPr/>
        </p:nvSpPr>
        <p:spPr bwMode="auto">
          <a:xfrm>
            <a:off x="5697538" y="1143000"/>
            <a:ext cx="1905000" cy="533400"/>
          </a:xfrm>
          <a:prstGeom prst="roundRect">
            <a:avLst>
              <a:gd name="adj" fmla="val 16667"/>
            </a:avLst>
          </a:prstGeom>
          <a:gradFill rotWithShape="0">
            <a:gsLst>
              <a:gs pos="0">
                <a:srgbClr val="FFCC99"/>
              </a:gs>
              <a:gs pos="50000">
                <a:srgbClr val="FFFFFF"/>
              </a:gs>
              <a:gs pos="100000">
                <a:srgbClr val="FFCC99"/>
              </a:gs>
            </a:gsLst>
            <a:lin ang="5400000" scaled="1"/>
          </a:gradFill>
          <a:ln w="9525">
            <a:noFill/>
            <a:round/>
            <a:headEnd/>
            <a:tailEnd/>
          </a:ln>
          <a:effectLst/>
        </p:spPr>
        <p:txBody>
          <a:bodyPr wrap="none" lIns="96447" tIns="48224" rIns="96447" bIns="48224" anchor="ctr"/>
          <a:lstStyle/>
          <a:p>
            <a:pPr algn="ctr" defTabSz="957263"/>
            <a:r>
              <a:rPr lang="en-US" altLang="zh-CN" sz="1600">
                <a:solidFill>
                  <a:srgbClr val="000099"/>
                </a:solidFill>
                <a:effectLst>
                  <a:outerShdw blurRad="38100" dist="38100" dir="2700000" algn="tl">
                    <a:srgbClr val="000000"/>
                  </a:outerShdw>
                </a:effectLst>
                <a:latin typeface="Arial" pitchFamily="34" charset="0"/>
                <a:ea typeface="SimSun" pitchFamily="2" charset="-122"/>
              </a:rPr>
              <a:t>Identification of</a:t>
            </a:r>
          </a:p>
          <a:p>
            <a:pPr algn="ctr" defTabSz="957263"/>
            <a:r>
              <a:rPr lang="en-US" altLang="zh-CN" sz="1600">
                <a:solidFill>
                  <a:srgbClr val="000099"/>
                </a:solidFill>
                <a:effectLst>
                  <a:outerShdw blurRad="38100" dist="38100" dir="2700000" algn="tl">
                    <a:srgbClr val="000000"/>
                  </a:outerShdw>
                </a:effectLst>
                <a:latin typeface="Arial" pitchFamily="34" charset="0"/>
                <a:ea typeface="SimSun" pitchFamily="2" charset="-122"/>
              </a:rPr>
              <a:t>Books</a:t>
            </a:r>
          </a:p>
        </p:txBody>
      </p:sp>
      <p:sp>
        <p:nvSpPr>
          <p:cNvPr id="163847" name="AutoShape 7"/>
          <p:cNvSpPr>
            <a:spLocks noChangeArrowheads="1"/>
          </p:cNvSpPr>
          <p:nvPr/>
        </p:nvSpPr>
        <p:spPr bwMode="auto">
          <a:xfrm>
            <a:off x="5697538" y="1981200"/>
            <a:ext cx="1905000" cy="533400"/>
          </a:xfrm>
          <a:prstGeom prst="roundRect">
            <a:avLst>
              <a:gd name="adj" fmla="val 16667"/>
            </a:avLst>
          </a:prstGeom>
          <a:gradFill rotWithShape="0">
            <a:gsLst>
              <a:gs pos="0">
                <a:srgbClr val="FFCC99"/>
              </a:gs>
              <a:gs pos="50000">
                <a:srgbClr val="FFFFFF"/>
              </a:gs>
              <a:gs pos="100000">
                <a:srgbClr val="FFCC99"/>
              </a:gs>
            </a:gsLst>
            <a:lin ang="5400000" scaled="1"/>
          </a:gradFill>
          <a:ln w="9525">
            <a:noFill/>
            <a:round/>
            <a:headEnd/>
            <a:tailEnd/>
          </a:ln>
          <a:effectLst/>
        </p:spPr>
        <p:txBody>
          <a:bodyPr wrap="none" lIns="96447" tIns="48224" rIns="96447" bIns="48224" anchor="ctr"/>
          <a:lstStyle/>
          <a:p>
            <a:pPr algn="ctr" defTabSz="957263"/>
            <a:r>
              <a:rPr lang="en-US" altLang="zh-CN" sz="1600">
                <a:solidFill>
                  <a:srgbClr val="000099"/>
                </a:solidFill>
                <a:effectLst>
                  <a:outerShdw blurRad="38100" dist="38100" dir="2700000" algn="tl">
                    <a:srgbClr val="000000"/>
                  </a:outerShdw>
                </a:effectLst>
                <a:latin typeface="Arial" pitchFamily="34" charset="0"/>
                <a:ea typeface="SimSun" pitchFamily="2" charset="-122"/>
              </a:rPr>
              <a:t>Meta Data</a:t>
            </a:r>
          </a:p>
        </p:txBody>
      </p:sp>
      <p:sp>
        <p:nvSpPr>
          <p:cNvPr id="163848" name="AutoShape 8"/>
          <p:cNvSpPr>
            <a:spLocks noChangeArrowheads="1"/>
          </p:cNvSpPr>
          <p:nvPr/>
        </p:nvSpPr>
        <p:spPr bwMode="auto">
          <a:xfrm>
            <a:off x="5697538" y="2667000"/>
            <a:ext cx="1905000" cy="533400"/>
          </a:xfrm>
          <a:prstGeom prst="roundRect">
            <a:avLst>
              <a:gd name="adj" fmla="val 16667"/>
            </a:avLst>
          </a:prstGeom>
          <a:gradFill rotWithShape="0">
            <a:gsLst>
              <a:gs pos="0">
                <a:srgbClr val="FFCC99"/>
              </a:gs>
              <a:gs pos="50000">
                <a:srgbClr val="FFFFFF"/>
              </a:gs>
              <a:gs pos="100000">
                <a:srgbClr val="FFCC99"/>
              </a:gs>
            </a:gsLst>
            <a:lin ang="5400000" scaled="1"/>
          </a:gradFill>
          <a:ln w="9525">
            <a:noFill/>
            <a:round/>
            <a:headEnd/>
            <a:tailEnd/>
          </a:ln>
          <a:effectLst/>
        </p:spPr>
        <p:txBody>
          <a:bodyPr wrap="none" lIns="96447" tIns="48224" rIns="96447" bIns="48224" anchor="ctr"/>
          <a:lstStyle/>
          <a:p>
            <a:pPr algn="ctr" defTabSz="957263"/>
            <a:r>
              <a:rPr lang="en-US" altLang="zh-CN" sz="1600">
                <a:solidFill>
                  <a:srgbClr val="000099"/>
                </a:solidFill>
                <a:effectLst>
                  <a:outerShdw blurRad="38100" dist="38100" dir="2700000" algn="tl">
                    <a:srgbClr val="000000"/>
                  </a:outerShdw>
                </a:effectLst>
                <a:latin typeface="Arial" pitchFamily="34" charset="0"/>
                <a:ea typeface="SimSun" pitchFamily="2" charset="-122"/>
              </a:rPr>
              <a:t>Scanning </a:t>
            </a:r>
          </a:p>
          <a:p>
            <a:pPr algn="ctr" defTabSz="957263"/>
            <a:r>
              <a:rPr lang="en-US" altLang="zh-CN" sz="1600">
                <a:solidFill>
                  <a:srgbClr val="000099"/>
                </a:solidFill>
                <a:effectLst>
                  <a:outerShdw blurRad="38100" dist="38100" dir="2700000" algn="tl">
                    <a:srgbClr val="000000"/>
                  </a:outerShdw>
                </a:effectLst>
                <a:latin typeface="Arial" pitchFamily="34" charset="0"/>
                <a:ea typeface="SimSun" pitchFamily="2" charset="-122"/>
              </a:rPr>
              <a:t>Process</a:t>
            </a:r>
          </a:p>
        </p:txBody>
      </p:sp>
      <p:sp>
        <p:nvSpPr>
          <p:cNvPr id="163849" name="AutoShape 9"/>
          <p:cNvSpPr>
            <a:spLocks noChangeArrowheads="1"/>
          </p:cNvSpPr>
          <p:nvPr/>
        </p:nvSpPr>
        <p:spPr bwMode="auto">
          <a:xfrm>
            <a:off x="5697538" y="3505200"/>
            <a:ext cx="1905000" cy="533400"/>
          </a:xfrm>
          <a:prstGeom prst="roundRect">
            <a:avLst>
              <a:gd name="adj" fmla="val 16667"/>
            </a:avLst>
          </a:prstGeom>
          <a:gradFill rotWithShape="0">
            <a:gsLst>
              <a:gs pos="0">
                <a:srgbClr val="FFCC99"/>
              </a:gs>
              <a:gs pos="50000">
                <a:srgbClr val="FFFFFF"/>
              </a:gs>
              <a:gs pos="100000">
                <a:srgbClr val="FFCC99"/>
              </a:gs>
            </a:gsLst>
            <a:lin ang="5400000" scaled="1"/>
          </a:gradFill>
          <a:ln w="9525">
            <a:noFill/>
            <a:round/>
            <a:headEnd/>
            <a:tailEnd/>
          </a:ln>
          <a:effectLst/>
        </p:spPr>
        <p:txBody>
          <a:bodyPr wrap="none" lIns="96447" tIns="48224" rIns="96447" bIns="48224" anchor="ctr"/>
          <a:lstStyle/>
          <a:p>
            <a:pPr algn="ctr" defTabSz="957263"/>
            <a:r>
              <a:rPr lang="en-US" altLang="zh-CN" sz="1600">
                <a:solidFill>
                  <a:srgbClr val="000099"/>
                </a:solidFill>
                <a:effectLst>
                  <a:outerShdw blurRad="38100" dist="38100" dir="2700000" algn="tl">
                    <a:srgbClr val="000000"/>
                  </a:outerShdw>
                </a:effectLst>
                <a:latin typeface="Arial" pitchFamily="34" charset="0"/>
                <a:ea typeface="SimSun" pitchFamily="2" charset="-122"/>
              </a:rPr>
              <a:t>Image </a:t>
            </a:r>
          </a:p>
          <a:p>
            <a:pPr algn="ctr" defTabSz="957263"/>
            <a:r>
              <a:rPr lang="en-US" altLang="zh-CN" sz="1600">
                <a:solidFill>
                  <a:srgbClr val="000099"/>
                </a:solidFill>
                <a:effectLst>
                  <a:outerShdw blurRad="38100" dist="38100" dir="2700000" algn="tl">
                    <a:srgbClr val="000000"/>
                  </a:outerShdw>
                </a:effectLst>
                <a:latin typeface="Arial" pitchFamily="34" charset="0"/>
                <a:ea typeface="SimSun" pitchFamily="2" charset="-122"/>
              </a:rPr>
              <a:t>Processing &amp; QC</a:t>
            </a:r>
          </a:p>
        </p:txBody>
      </p:sp>
      <p:sp>
        <p:nvSpPr>
          <p:cNvPr id="163850" name="Line 10"/>
          <p:cNvSpPr>
            <a:spLocks noChangeShapeType="1"/>
          </p:cNvSpPr>
          <p:nvPr/>
        </p:nvSpPr>
        <p:spPr bwMode="auto">
          <a:xfrm>
            <a:off x="6611938" y="1676400"/>
            <a:ext cx="0" cy="228600"/>
          </a:xfrm>
          <a:prstGeom prst="line">
            <a:avLst/>
          </a:prstGeom>
          <a:noFill/>
          <a:ln w="9525">
            <a:solidFill>
              <a:schemeClr val="bg1"/>
            </a:solidFill>
            <a:round/>
            <a:headEnd/>
            <a:tailEnd type="triangle" w="med" len="med"/>
          </a:ln>
          <a:effectLst/>
        </p:spPr>
        <p:txBody>
          <a:bodyPr wrap="none" lIns="92075" tIns="46038" rIns="92075" bIns="46038" anchor="ctr"/>
          <a:lstStyle/>
          <a:p>
            <a:endParaRPr lang="en-US"/>
          </a:p>
        </p:txBody>
      </p:sp>
      <p:sp>
        <p:nvSpPr>
          <p:cNvPr id="163851" name="Line 11"/>
          <p:cNvSpPr>
            <a:spLocks noChangeShapeType="1"/>
          </p:cNvSpPr>
          <p:nvPr/>
        </p:nvSpPr>
        <p:spPr bwMode="auto">
          <a:xfrm>
            <a:off x="6611938" y="3200400"/>
            <a:ext cx="0" cy="228600"/>
          </a:xfrm>
          <a:prstGeom prst="line">
            <a:avLst/>
          </a:prstGeom>
          <a:noFill/>
          <a:ln w="9525">
            <a:solidFill>
              <a:schemeClr val="bg1"/>
            </a:solidFill>
            <a:round/>
            <a:headEnd/>
            <a:tailEnd type="triangle" w="med" len="med"/>
          </a:ln>
          <a:effectLst/>
        </p:spPr>
        <p:txBody>
          <a:bodyPr wrap="none" lIns="92075" tIns="46038" rIns="92075" bIns="46038" anchor="ctr"/>
          <a:lstStyle/>
          <a:p>
            <a:endParaRPr lang="en-US"/>
          </a:p>
        </p:txBody>
      </p:sp>
      <p:sp>
        <p:nvSpPr>
          <p:cNvPr id="163852" name="AutoShape 12"/>
          <p:cNvSpPr>
            <a:spLocks noChangeArrowheads="1"/>
          </p:cNvSpPr>
          <p:nvPr/>
        </p:nvSpPr>
        <p:spPr bwMode="auto">
          <a:xfrm>
            <a:off x="5697538" y="4419600"/>
            <a:ext cx="1905000" cy="533400"/>
          </a:xfrm>
          <a:prstGeom prst="roundRect">
            <a:avLst>
              <a:gd name="adj" fmla="val 16667"/>
            </a:avLst>
          </a:prstGeom>
          <a:gradFill rotWithShape="0">
            <a:gsLst>
              <a:gs pos="0">
                <a:srgbClr val="FFCC99"/>
              </a:gs>
              <a:gs pos="50000">
                <a:srgbClr val="FFFFFF"/>
              </a:gs>
              <a:gs pos="100000">
                <a:srgbClr val="FFCC99"/>
              </a:gs>
            </a:gsLst>
            <a:lin ang="5400000" scaled="1"/>
          </a:gradFill>
          <a:ln w="9525">
            <a:noFill/>
            <a:round/>
            <a:headEnd/>
            <a:tailEnd/>
          </a:ln>
          <a:effectLst/>
        </p:spPr>
        <p:txBody>
          <a:bodyPr wrap="none" lIns="96447" tIns="48224" rIns="96447" bIns="48224" anchor="ctr"/>
          <a:lstStyle/>
          <a:p>
            <a:pPr algn="ctr" defTabSz="957263"/>
            <a:r>
              <a:rPr lang="en-US" altLang="zh-CN" sz="1600">
                <a:solidFill>
                  <a:srgbClr val="000099"/>
                </a:solidFill>
                <a:effectLst>
                  <a:outerShdw blurRad="38100" dist="38100" dir="2700000" algn="tl">
                    <a:srgbClr val="000000"/>
                  </a:outerShdw>
                </a:effectLst>
                <a:latin typeface="Arial" pitchFamily="34" charset="0"/>
                <a:ea typeface="SimSun" pitchFamily="2" charset="-122"/>
              </a:rPr>
              <a:t>OCR</a:t>
            </a:r>
          </a:p>
        </p:txBody>
      </p:sp>
      <p:sp>
        <p:nvSpPr>
          <p:cNvPr id="163853" name="Line 13"/>
          <p:cNvSpPr>
            <a:spLocks noChangeShapeType="1"/>
          </p:cNvSpPr>
          <p:nvPr/>
        </p:nvSpPr>
        <p:spPr bwMode="ltGray">
          <a:xfrm>
            <a:off x="4502150" y="1752600"/>
            <a:ext cx="703263" cy="0"/>
          </a:xfrm>
          <a:prstGeom prst="line">
            <a:avLst/>
          </a:prstGeom>
          <a:noFill/>
          <a:ln w="38100">
            <a:solidFill>
              <a:schemeClr val="bg1"/>
            </a:solidFill>
            <a:round/>
            <a:headEnd/>
            <a:tailEnd type="stealth" w="med" len="med"/>
          </a:ln>
          <a:effectLst/>
        </p:spPr>
        <p:txBody>
          <a:bodyPr wrap="none"/>
          <a:lstStyle/>
          <a:p>
            <a:endParaRPr lang="en-US"/>
          </a:p>
        </p:txBody>
      </p:sp>
      <p:sp>
        <p:nvSpPr>
          <p:cNvPr id="163854" name="AutoShape 14"/>
          <p:cNvSpPr>
            <a:spLocks/>
          </p:cNvSpPr>
          <p:nvPr/>
        </p:nvSpPr>
        <p:spPr bwMode="ltGray">
          <a:xfrm>
            <a:off x="5416550" y="1295400"/>
            <a:ext cx="139700" cy="914400"/>
          </a:xfrm>
          <a:prstGeom prst="leftBrace">
            <a:avLst>
              <a:gd name="adj1" fmla="val 54545"/>
              <a:gd name="adj2" fmla="val 50000"/>
            </a:avLst>
          </a:prstGeom>
          <a:noFill/>
          <a:ln w="38100">
            <a:solidFill>
              <a:schemeClr val="bg1"/>
            </a:solidFill>
            <a:round/>
            <a:headEnd/>
            <a:tailEnd/>
          </a:ln>
          <a:effectLst/>
        </p:spPr>
        <p:txBody>
          <a:bodyPr wrap="none" anchor="ctr"/>
          <a:lstStyle/>
          <a:p>
            <a:endParaRPr lang="en-US"/>
          </a:p>
        </p:txBody>
      </p:sp>
      <p:sp>
        <p:nvSpPr>
          <p:cNvPr id="163855" name="Line 15"/>
          <p:cNvSpPr>
            <a:spLocks noChangeShapeType="1"/>
          </p:cNvSpPr>
          <p:nvPr/>
        </p:nvSpPr>
        <p:spPr bwMode="ltGray">
          <a:xfrm>
            <a:off x="4430713" y="3810000"/>
            <a:ext cx="703262" cy="0"/>
          </a:xfrm>
          <a:prstGeom prst="line">
            <a:avLst/>
          </a:prstGeom>
          <a:noFill/>
          <a:ln w="38100">
            <a:solidFill>
              <a:schemeClr val="bg1"/>
            </a:solidFill>
            <a:round/>
            <a:headEnd/>
            <a:tailEnd type="stealth" w="med" len="med"/>
          </a:ln>
          <a:effectLst/>
        </p:spPr>
        <p:txBody>
          <a:bodyPr wrap="none"/>
          <a:lstStyle/>
          <a:p>
            <a:endParaRPr lang="en-US"/>
          </a:p>
        </p:txBody>
      </p:sp>
      <p:sp>
        <p:nvSpPr>
          <p:cNvPr id="163856" name="AutoShape 16"/>
          <p:cNvSpPr>
            <a:spLocks/>
          </p:cNvSpPr>
          <p:nvPr/>
        </p:nvSpPr>
        <p:spPr bwMode="ltGray">
          <a:xfrm>
            <a:off x="5345113" y="2895600"/>
            <a:ext cx="282575" cy="1828800"/>
          </a:xfrm>
          <a:prstGeom prst="leftBrace">
            <a:avLst>
              <a:gd name="adj1" fmla="val 53933"/>
              <a:gd name="adj2" fmla="val 50000"/>
            </a:avLst>
          </a:prstGeom>
          <a:noFill/>
          <a:ln w="38100">
            <a:solidFill>
              <a:schemeClr val="bg1"/>
            </a:solidFill>
            <a:round/>
            <a:headEnd/>
            <a:tailEnd/>
          </a:ln>
          <a:effectLst/>
        </p:spPr>
        <p:txBody>
          <a:bodyPr wrap="none" anchor="ctr"/>
          <a:lstStyle/>
          <a:p>
            <a:endParaRPr lang="en-US"/>
          </a:p>
        </p:txBody>
      </p:sp>
      <p:sp>
        <p:nvSpPr>
          <p:cNvPr id="163857" name="Line 17"/>
          <p:cNvSpPr>
            <a:spLocks noChangeShapeType="1"/>
          </p:cNvSpPr>
          <p:nvPr/>
        </p:nvSpPr>
        <p:spPr bwMode="ltGray">
          <a:xfrm>
            <a:off x="3376613" y="2133600"/>
            <a:ext cx="0" cy="1295400"/>
          </a:xfrm>
          <a:prstGeom prst="line">
            <a:avLst/>
          </a:prstGeom>
          <a:noFill/>
          <a:ln w="38100">
            <a:solidFill>
              <a:schemeClr val="bg1"/>
            </a:solidFill>
            <a:round/>
            <a:headEnd/>
            <a:tailEnd type="stealth" w="med" len="med"/>
          </a:ln>
          <a:effectLst/>
        </p:spPr>
        <p:txBody>
          <a:bodyPr wrap="none"/>
          <a:lstStyle/>
          <a:p>
            <a:endParaRPr lang="en-US"/>
          </a:p>
        </p:txBody>
      </p:sp>
      <p:sp>
        <p:nvSpPr>
          <p:cNvPr id="163858" name="Line 18"/>
          <p:cNvSpPr>
            <a:spLocks noChangeShapeType="1"/>
          </p:cNvSpPr>
          <p:nvPr/>
        </p:nvSpPr>
        <p:spPr bwMode="ltGray">
          <a:xfrm>
            <a:off x="3305175" y="4267200"/>
            <a:ext cx="0" cy="914400"/>
          </a:xfrm>
          <a:prstGeom prst="line">
            <a:avLst/>
          </a:prstGeom>
          <a:noFill/>
          <a:ln w="38100">
            <a:solidFill>
              <a:schemeClr val="bg1"/>
            </a:solidFill>
            <a:round/>
            <a:headEnd/>
            <a:tailEnd type="stealth" w="med" len="med"/>
          </a:ln>
          <a:effectLst/>
        </p:spPr>
        <p:txBody>
          <a:bodyPr wrap="none"/>
          <a:lstStyle/>
          <a:p>
            <a:endParaRPr lang="en-US"/>
          </a:p>
        </p:txBody>
      </p:sp>
      <p:sp>
        <p:nvSpPr>
          <p:cNvPr id="163859" name="Rectangle 19"/>
          <p:cNvSpPr>
            <a:spLocks noGrp="1" noChangeArrowheads="1"/>
          </p:cNvSpPr>
          <p:nvPr>
            <p:ph type="title"/>
          </p:nvPr>
        </p:nvSpPr>
        <p:spPr>
          <a:xfrm>
            <a:off x="762000" y="0"/>
            <a:ext cx="7772400" cy="838200"/>
          </a:xfrm>
          <a:ln/>
        </p:spPr>
        <p:txBody>
          <a:bodyPr/>
          <a:lstStyle/>
          <a:p>
            <a:r>
              <a:rPr lang="en-US" altLang="zh-CN">
                <a:ea typeface="SimSun" pitchFamily="2" charset="-122"/>
              </a:rPr>
              <a:t>                Process</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t>        </a:t>
            </a:r>
            <a:r>
              <a:rPr lang="en-US" sz="3200"/>
              <a:t>Traditional Libraries</a:t>
            </a:r>
          </a:p>
        </p:txBody>
      </p:sp>
      <p:sp>
        <p:nvSpPr>
          <p:cNvPr id="63491" name="Rectangle 3"/>
          <p:cNvSpPr>
            <a:spLocks noGrp="1" noChangeArrowheads="1"/>
          </p:cNvSpPr>
          <p:nvPr>
            <p:ph type="body" idx="1"/>
          </p:nvPr>
        </p:nvSpPr>
        <p:spPr/>
        <p:txBody>
          <a:bodyPr/>
          <a:lstStyle/>
          <a:p>
            <a:pPr>
              <a:lnSpc>
                <a:spcPct val="90000"/>
              </a:lnSpc>
            </a:pPr>
            <a:r>
              <a:rPr lang="en-US"/>
              <a:t>Libraries with the same purpose, functions, and goals</a:t>
            </a:r>
          </a:p>
          <a:p>
            <a:pPr lvl="1">
              <a:lnSpc>
                <a:spcPct val="90000"/>
              </a:lnSpc>
            </a:pPr>
            <a:r>
              <a:rPr lang="en-US"/>
              <a:t>Collection development and management</a:t>
            </a:r>
          </a:p>
          <a:p>
            <a:pPr lvl="1">
              <a:lnSpc>
                <a:spcPct val="90000"/>
              </a:lnSpc>
            </a:pPr>
            <a:r>
              <a:rPr lang="en-US"/>
              <a:t>Technical Processing</a:t>
            </a:r>
          </a:p>
          <a:p>
            <a:pPr lvl="1">
              <a:lnSpc>
                <a:spcPct val="90000"/>
              </a:lnSpc>
            </a:pPr>
            <a:r>
              <a:rPr lang="en-US"/>
              <a:t>Index creation</a:t>
            </a:r>
          </a:p>
          <a:p>
            <a:pPr lvl="1">
              <a:lnSpc>
                <a:spcPct val="90000"/>
              </a:lnSpc>
            </a:pPr>
            <a:r>
              <a:rPr lang="en-US"/>
              <a:t>Counter Transactions</a:t>
            </a:r>
          </a:p>
          <a:p>
            <a:pPr lvl="1">
              <a:lnSpc>
                <a:spcPct val="90000"/>
              </a:lnSpc>
            </a:pPr>
            <a:r>
              <a:rPr lang="en-US"/>
              <a:t>Reference work</a:t>
            </a:r>
          </a:p>
          <a:p>
            <a:pPr lvl="1">
              <a:lnSpc>
                <a:spcPct val="90000"/>
              </a:lnSpc>
            </a:pPr>
            <a:r>
              <a:rPr lang="en-US"/>
              <a:t>Preservation</a:t>
            </a:r>
          </a:p>
          <a:p>
            <a:pPr lvl="1">
              <a:lnSpc>
                <a:spcPct val="90000"/>
              </a:lnSpc>
            </a:pP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0770" name="Picture 1026" descr="DL0001"/>
          <p:cNvPicPr>
            <a:picLocks noChangeAspect="1" noChangeArrowheads="1"/>
          </p:cNvPicPr>
          <p:nvPr/>
        </p:nvPicPr>
        <p:blipFill>
          <a:blip r:embed="rId2">
            <a:lum bright="18000" contrast="30000"/>
          </a:blip>
          <a:srcRect/>
          <a:stretch>
            <a:fillRect/>
          </a:stretch>
        </p:blipFill>
        <p:spPr bwMode="auto">
          <a:xfrm>
            <a:off x="2019300" y="0"/>
            <a:ext cx="5143500" cy="6858000"/>
          </a:xfrm>
          <a:prstGeom prst="rect">
            <a:avLst/>
          </a:prstGeom>
          <a:noFill/>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1794" name="Picture 1026" descr="DL0005"/>
          <p:cNvPicPr>
            <a:picLocks noChangeAspect="1" noChangeArrowheads="1"/>
          </p:cNvPicPr>
          <p:nvPr/>
        </p:nvPicPr>
        <p:blipFill>
          <a:blip r:embed="rId2">
            <a:lum bright="12000" contrast="12000"/>
          </a:blip>
          <a:srcRect/>
          <a:stretch>
            <a:fillRect/>
          </a:stretch>
        </p:blipFill>
        <p:spPr bwMode="auto">
          <a:xfrm>
            <a:off x="0" y="0"/>
            <a:ext cx="9144000" cy="6858000"/>
          </a:xfrm>
          <a:prstGeom prst="rect">
            <a:avLst/>
          </a:prstGeom>
          <a:noFill/>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2818" name="Picture 1026" descr="digital Lab"/>
          <p:cNvPicPr>
            <a:picLocks noChangeAspect="1" noChangeArrowheads="1"/>
          </p:cNvPicPr>
          <p:nvPr>
            <p:ph/>
          </p:nvPr>
        </p:nvPicPr>
        <p:blipFill>
          <a:blip r:embed="rId2"/>
          <a:srcRect/>
          <a:stretch>
            <a:fillRect/>
          </a:stretch>
        </p:blipFill>
        <p:spPr>
          <a:xfrm>
            <a:off x="0" y="0"/>
            <a:ext cx="9296400" cy="6308725"/>
          </a:xfrm>
          <a:noFill/>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pPr algn="ctr"/>
            <a:r>
              <a:rPr lang="en-US" sz="3600" b="1"/>
              <a:t>Digitization</a:t>
            </a:r>
          </a:p>
        </p:txBody>
      </p:sp>
      <p:sp>
        <p:nvSpPr>
          <p:cNvPr id="110595" name="Rectangle 3"/>
          <p:cNvSpPr>
            <a:spLocks noGrp="1" noChangeArrowheads="1"/>
          </p:cNvSpPr>
          <p:nvPr>
            <p:ph type="body" idx="1"/>
          </p:nvPr>
        </p:nvSpPr>
        <p:spPr>
          <a:xfrm>
            <a:off x="1182688" y="2362200"/>
            <a:ext cx="7772400" cy="4114800"/>
          </a:xfrm>
        </p:spPr>
        <p:txBody>
          <a:bodyPr/>
          <a:lstStyle/>
          <a:p>
            <a:pPr>
              <a:buFont typeface="Wingdings" pitchFamily="2" charset="2"/>
              <a:buNone/>
            </a:pPr>
            <a:r>
              <a:rPr lang="en-US"/>
              <a:t>   </a:t>
            </a:r>
            <a:r>
              <a:rPr lang="en-US" i="1"/>
              <a:t>“Conversion of any fixed or analogue media--such as books, journal articles, photos, paintings, microforms--into electronic form through scanning, sampling, or in fact even re-keying.”</a:t>
            </a:r>
          </a:p>
          <a:p>
            <a:endParaRPr lang="en-US" i="1"/>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1150938" y="617538"/>
            <a:ext cx="7793037" cy="762000"/>
          </a:xfrm>
        </p:spPr>
        <p:txBody>
          <a:bodyPr/>
          <a:lstStyle/>
          <a:p>
            <a:pPr algn="ctr"/>
            <a:r>
              <a:rPr lang="en-US" sz="3600" b="1"/>
              <a:t>Digitization Process ….</a:t>
            </a:r>
          </a:p>
        </p:txBody>
      </p:sp>
      <p:sp>
        <p:nvSpPr>
          <p:cNvPr id="104451" name="Rectangle 3"/>
          <p:cNvSpPr>
            <a:spLocks noGrp="1" noChangeArrowheads="1"/>
          </p:cNvSpPr>
          <p:nvPr>
            <p:ph type="body" idx="1"/>
          </p:nvPr>
        </p:nvSpPr>
        <p:spPr>
          <a:xfrm>
            <a:off x="1371600" y="2133600"/>
            <a:ext cx="7772400" cy="4724400"/>
          </a:xfrm>
        </p:spPr>
        <p:txBody>
          <a:bodyPr/>
          <a:lstStyle/>
          <a:p>
            <a:r>
              <a:rPr lang="en-US"/>
              <a:t>Determine copyright or restrictions</a:t>
            </a:r>
          </a:p>
          <a:p>
            <a:r>
              <a:rPr lang="en-US" sz="2800"/>
              <a:t>Digital conversion</a:t>
            </a:r>
          </a:p>
          <a:p>
            <a:pPr lvl="1"/>
            <a:r>
              <a:rPr lang="en-US"/>
              <a:t>Outsource or in house?</a:t>
            </a:r>
          </a:p>
          <a:p>
            <a:pPr lvl="1"/>
            <a:r>
              <a:rPr lang="en-US"/>
              <a:t>Text conversion, formats, headers, compression, and delivery media </a:t>
            </a:r>
          </a:p>
          <a:p>
            <a:pPr lvl="1"/>
            <a:r>
              <a:rPr lang="en-US"/>
              <a:t>Digital capture with camera or scanner ?</a:t>
            </a:r>
          </a:p>
          <a:p>
            <a:pPr lvl="1"/>
            <a:r>
              <a:rPr lang="en-US"/>
              <a:t>File handling</a:t>
            </a:r>
          </a:p>
          <a:p>
            <a:pPr lvl="1"/>
            <a:r>
              <a:rPr lang="en-US"/>
              <a:t>File naming</a:t>
            </a:r>
          </a:p>
          <a:p>
            <a:pPr lvl="1"/>
            <a:endParaRPr lang="en-US" sz="20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pPr algn="ctr"/>
            <a:r>
              <a:rPr lang="en-US" sz="3600" b="1"/>
              <a:t>Digitization Process</a:t>
            </a:r>
          </a:p>
        </p:txBody>
      </p:sp>
      <p:sp>
        <p:nvSpPr>
          <p:cNvPr id="105475" name="Rectangle 3"/>
          <p:cNvSpPr>
            <a:spLocks noGrp="1" noChangeArrowheads="1"/>
          </p:cNvSpPr>
          <p:nvPr>
            <p:ph type="body" idx="1"/>
          </p:nvPr>
        </p:nvSpPr>
        <p:spPr>
          <a:xfrm>
            <a:off x="1143000" y="1905000"/>
            <a:ext cx="7315200" cy="4648200"/>
          </a:xfrm>
        </p:spPr>
        <p:txBody>
          <a:bodyPr/>
          <a:lstStyle/>
          <a:p>
            <a:pPr>
              <a:lnSpc>
                <a:spcPct val="90000"/>
              </a:lnSpc>
            </a:pPr>
            <a:r>
              <a:rPr lang="en-US"/>
              <a:t>Preparing the objects</a:t>
            </a:r>
          </a:p>
          <a:p>
            <a:pPr>
              <a:lnSpc>
                <a:spcPct val="90000"/>
              </a:lnSpc>
            </a:pPr>
            <a:r>
              <a:rPr lang="en-US"/>
              <a:t>Scanning</a:t>
            </a:r>
          </a:p>
          <a:p>
            <a:pPr>
              <a:lnSpc>
                <a:spcPct val="90000"/>
              </a:lnSpc>
            </a:pPr>
            <a:r>
              <a:rPr lang="en-US"/>
              <a:t>Moving files to temporary storage</a:t>
            </a:r>
          </a:p>
          <a:p>
            <a:pPr>
              <a:lnSpc>
                <a:spcPct val="90000"/>
              </a:lnSpc>
            </a:pPr>
            <a:r>
              <a:rPr lang="en-US"/>
              <a:t>Value addition- metadata preparation etc</a:t>
            </a:r>
          </a:p>
          <a:p>
            <a:pPr>
              <a:lnSpc>
                <a:spcPct val="90000"/>
              </a:lnSpc>
            </a:pPr>
            <a:r>
              <a:rPr lang="en-US"/>
              <a:t>Long term storage</a:t>
            </a:r>
          </a:p>
          <a:p>
            <a:pPr>
              <a:lnSpc>
                <a:spcPct val="90000"/>
              </a:lnSpc>
            </a:pPr>
            <a:r>
              <a:rPr lang="en-US"/>
              <a:t>Derivative image/thumb nail for access copy</a:t>
            </a:r>
          </a:p>
          <a:p>
            <a:pPr>
              <a:lnSpc>
                <a:spcPct val="90000"/>
              </a:lnSpc>
            </a:pPr>
            <a:r>
              <a:rPr lang="en-US"/>
              <a:t>Merging files</a:t>
            </a:r>
          </a:p>
          <a:p>
            <a:pPr>
              <a:lnSpc>
                <a:spcPct val="90000"/>
              </a:lnSpc>
            </a:pP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AutoShape 2"/>
          <p:cNvSpPr>
            <a:spLocks noChangeArrowheads="1"/>
          </p:cNvSpPr>
          <p:nvPr/>
        </p:nvSpPr>
        <p:spPr bwMode="auto">
          <a:xfrm>
            <a:off x="685800" y="2971800"/>
            <a:ext cx="1981200" cy="1143000"/>
          </a:xfrm>
          <a:prstGeom prst="chevron">
            <a:avLst>
              <a:gd name="adj" fmla="val 43333"/>
            </a:avLst>
          </a:prstGeom>
          <a:solidFill>
            <a:srgbClr val="FF0000"/>
          </a:solidFill>
          <a:ln w="9525">
            <a:solidFill>
              <a:schemeClr val="tx1"/>
            </a:solidFill>
            <a:miter lim="800000"/>
            <a:headEnd/>
            <a:tailEnd/>
          </a:ln>
          <a:effectLst/>
        </p:spPr>
        <p:txBody>
          <a:bodyPr wrap="none" anchor="ctr"/>
          <a:lstStyle/>
          <a:p>
            <a:pPr algn="ctr" eaLnBrk="0" hangingPunct="0"/>
            <a:r>
              <a:rPr lang="de-DE" sz="2000" b="1">
                <a:latin typeface="Helvetica-Narrow" pitchFamily="34" charset="0"/>
              </a:rPr>
              <a:t> Data</a:t>
            </a:r>
          </a:p>
          <a:p>
            <a:pPr algn="ctr" eaLnBrk="0" hangingPunct="0"/>
            <a:r>
              <a:rPr lang="de-DE" sz="2000" b="1">
                <a:latin typeface="Helvetica-Narrow" pitchFamily="34" charset="0"/>
              </a:rPr>
              <a:t>     Management</a:t>
            </a:r>
            <a:endParaRPr lang="de-DE">
              <a:latin typeface="Times New Roman" pitchFamily="18" charset="0"/>
            </a:endParaRPr>
          </a:p>
        </p:txBody>
      </p:sp>
      <p:sp>
        <p:nvSpPr>
          <p:cNvPr id="111619" name="Rectangle 3"/>
          <p:cNvSpPr>
            <a:spLocks noGrp="1" noChangeArrowheads="1"/>
          </p:cNvSpPr>
          <p:nvPr>
            <p:ph type="title"/>
          </p:nvPr>
        </p:nvSpPr>
        <p:spPr/>
        <p:txBody>
          <a:bodyPr/>
          <a:lstStyle/>
          <a:p>
            <a:pPr algn="ctr"/>
            <a:r>
              <a:rPr lang="de-DE" sz="3600" b="1"/>
              <a:t>Digital Production Process</a:t>
            </a:r>
            <a:endParaRPr lang="de-DE" sz="3600" b="1">
              <a:latin typeface="Bookman Old Style" pitchFamily="18" charset="0"/>
            </a:endParaRPr>
          </a:p>
        </p:txBody>
      </p:sp>
      <p:sp>
        <p:nvSpPr>
          <p:cNvPr id="111620" name="AutoShape 4"/>
          <p:cNvSpPr>
            <a:spLocks noChangeArrowheads="1"/>
          </p:cNvSpPr>
          <p:nvPr/>
        </p:nvSpPr>
        <p:spPr bwMode="auto">
          <a:xfrm>
            <a:off x="685800" y="4114800"/>
            <a:ext cx="7620000" cy="533400"/>
          </a:xfrm>
          <a:prstGeom prst="homePlate">
            <a:avLst>
              <a:gd name="adj" fmla="val 91931"/>
            </a:avLst>
          </a:prstGeom>
          <a:solidFill>
            <a:schemeClr val="hlink"/>
          </a:solidFill>
          <a:ln w="9525">
            <a:solidFill>
              <a:schemeClr val="tx1"/>
            </a:solidFill>
            <a:miter lim="800000"/>
            <a:headEnd/>
            <a:tailEnd/>
          </a:ln>
          <a:effectLst/>
        </p:spPr>
        <p:txBody>
          <a:bodyPr wrap="none" anchor="ctr"/>
          <a:lstStyle/>
          <a:p>
            <a:pPr algn="ctr" eaLnBrk="0" hangingPunct="0"/>
            <a:r>
              <a:rPr lang="de-DE" sz="2000" b="1">
                <a:latin typeface="Helvetica-Narrow" pitchFamily="34" charset="0"/>
              </a:rPr>
              <a:t>   Supplier Management</a:t>
            </a:r>
            <a:endParaRPr lang="de-DE">
              <a:latin typeface="Times New Roman" pitchFamily="18" charset="0"/>
            </a:endParaRPr>
          </a:p>
        </p:txBody>
      </p:sp>
      <p:sp>
        <p:nvSpPr>
          <p:cNvPr id="111621" name="AutoShape 5"/>
          <p:cNvSpPr>
            <a:spLocks noChangeArrowheads="1"/>
          </p:cNvSpPr>
          <p:nvPr/>
        </p:nvSpPr>
        <p:spPr bwMode="auto">
          <a:xfrm>
            <a:off x="2133600" y="2971800"/>
            <a:ext cx="2057400" cy="1143000"/>
          </a:xfrm>
          <a:prstGeom prst="chevron">
            <a:avLst>
              <a:gd name="adj" fmla="val 45000"/>
            </a:avLst>
          </a:prstGeom>
          <a:solidFill>
            <a:srgbClr val="FFCC00"/>
          </a:solidFill>
          <a:ln w="9525">
            <a:solidFill>
              <a:schemeClr val="tx1"/>
            </a:solidFill>
            <a:miter lim="800000"/>
            <a:headEnd/>
            <a:tailEnd/>
          </a:ln>
          <a:effectLst/>
        </p:spPr>
        <p:txBody>
          <a:bodyPr wrap="none" anchor="ctr"/>
          <a:lstStyle/>
          <a:p>
            <a:pPr algn="ctr" eaLnBrk="0" hangingPunct="0"/>
            <a:r>
              <a:rPr lang="de-DE" sz="2000" b="1">
                <a:latin typeface="Helvetica-Narrow" pitchFamily="34" charset="0"/>
              </a:rPr>
              <a:t>     Workflow</a:t>
            </a:r>
          </a:p>
          <a:p>
            <a:pPr algn="ctr" eaLnBrk="0" hangingPunct="0"/>
            <a:r>
              <a:rPr lang="de-DE" sz="2000" b="1">
                <a:latin typeface="Helvetica-Narrow" pitchFamily="34" charset="0"/>
              </a:rPr>
              <a:t>      Management</a:t>
            </a:r>
            <a:endParaRPr lang="de-DE">
              <a:latin typeface="Times New Roman" pitchFamily="18" charset="0"/>
            </a:endParaRPr>
          </a:p>
        </p:txBody>
      </p:sp>
      <p:sp>
        <p:nvSpPr>
          <p:cNvPr id="111622" name="AutoShape 6"/>
          <p:cNvSpPr>
            <a:spLocks noChangeArrowheads="1"/>
          </p:cNvSpPr>
          <p:nvPr/>
        </p:nvSpPr>
        <p:spPr bwMode="auto">
          <a:xfrm>
            <a:off x="3657600" y="2971800"/>
            <a:ext cx="1828800" cy="1143000"/>
          </a:xfrm>
          <a:prstGeom prst="chevron">
            <a:avLst>
              <a:gd name="adj" fmla="val 40000"/>
            </a:avLst>
          </a:prstGeom>
          <a:solidFill>
            <a:srgbClr val="FFFF00"/>
          </a:solidFill>
          <a:ln w="9525">
            <a:solidFill>
              <a:schemeClr val="tx1"/>
            </a:solidFill>
            <a:miter lim="800000"/>
            <a:headEnd/>
            <a:tailEnd/>
          </a:ln>
          <a:effectLst/>
        </p:spPr>
        <p:txBody>
          <a:bodyPr wrap="none" anchor="ctr"/>
          <a:lstStyle/>
          <a:p>
            <a:pPr algn="ctr" eaLnBrk="0" hangingPunct="0"/>
            <a:r>
              <a:rPr lang="de-DE" sz="2000" b="1">
                <a:latin typeface="Helvetica-Narrow" pitchFamily="34" charset="0"/>
              </a:rPr>
              <a:t>   Content</a:t>
            </a:r>
          </a:p>
          <a:p>
            <a:pPr algn="ctr" eaLnBrk="0" hangingPunct="0"/>
            <a:r>
              <a:rPr lang="de-DE" sz="2000" b="1">
                <a:latin typeface="Helvetica-Narrow" pitchFamily="34" charset="0"/>
              </a:rPr>
              <a:t>      Management</a:t>
            </a:r>
            <a:endParaRPr lang="de-DE">
              <a:latin typeface="Times New Roman" pitchFamily="18" charset="0"/>
            </a:endParaRPr>
          </a:p>
        </p:txBody>
      </p:sp>
      <p:sp>
        <p:nvSpPr>
          <p:cNvPr id="111623" name="AutoShape 7"/>
          <p:cNvSpPr>
            <a:spLocks noChangeArrowheads="1"/>
          </p:cNvSpPr>
          <p:nvPr/>
        </p:nvSpPr>
        <p:spPr bwMode="auto">
          <a:xfrm>
            <a:off x="5029200" y="2971800"/>
            <a:ext cx="1828800" cy="1143000"/>
          </a:xfrm>
          <a:prstGeom prst="chevron">
            <a:avLst>
              <a:gd name="adj" fmla="val 40000"/>
            </a:avLst>
          </a:prstGeom>
          <a:solidFill>
            <a:srgbClr val="66FF33"/>
          </a:solidFill>
          <a:ln w="9525">
            <a:solidFill>
              <a:schemeClr val="tx1"/>
            </a:solidFill>
            <a:miter lim="800000"/>
            <a:headEnd/>
            <a:tailEnd/>
          </a:ln>
          <a:effectLst/>
        </p:spPr>
        <p:txBody>
          <a:bodyPr wrap="none" anchor="ctr"/>
          <a:lstStyle/>
          <a:p>
            <a:pPr algn="ctr" eaLnBrk="0" hangingPunct="0"/>
            <a:r>
              <a:rPr lang="de-DE" sz="2000" b="1">
                <a:latin typeface="Helvetica-Narrow" pitchFamily="34" charset="0"/>
              </a:rPr>
              <a:t>   Project</a:t>
            </a:r>
          </a:p>
          <a:p>
            <a:pPr algn="ctr" eaLnBrk="0" hangingPunct="0"/>
            <a:r>
              <a:rPr lang="de-DE" sz="2000" b="1">
                <a:latin typeface="Helvetica-Narrow" pitchFamily="34" charset="0"/>
              </a:rPr>
              <a:t>      Management</a:t>
            </a:r>
            <a:endParaRPr lang="de-DE">
              <a:latin typeface="Times New Roman" pitchFamily="18" charset="0"/>
            </a:endParaRPr>
          </a:p>
        </p:txBody>
      </p:sp>
      <p:sp>
        <p:nvSpPr>
          <p:cNvPr id="111624" name="AutoShape 8"/>
          <p:cNvSpPr>
            <a:spLocks noChangeArrowheads="1"/>
          </p:cNvSpPr>
          <p:nvPr/>
        </p:nvSpPr>
        <p:spPr bwMode="auto">
          <a:xfrm>
            <a:off x="6324600" y="2971800"/>
            <a:ext cx="2043113" cy="1143000"/>
          </a:xfrm>
          <a:prstGeom prst="chevron">
            <a:avLst>
              <a:gd name="adj" fmla="val 44688"/>
            </a:avLst>
          </a:prstGeom>
          <a:solidFill>
            <a:srgbClr val="6699FF"/>
          </a:solidFill>
          <a:ln w="9525">
            <a:solidFill>
              <a:schemeClr val="tx1"/>
            </a:solidFill>
            <a:miter lim="800000"/>
            <a:headEnd/>
            <a:tailEnd/>
          </a:ln>
          <a:effectLst/>
        </p:spPr>
        <p:txBody>
          <a:bodyPr wrap="none" anchor="ctr"/>
          <a:lstStyle/>
          <a:p>
            <a:pPr algn="ctr" eaLnBrk="0" hangingPunct="0"/>
            <a:r>
              <a:rPr lang="de-DE" sz="2000" b="1">
                <a:latin typeface="Helvetica-Narrow" pitchFamily="34" charset="0"/>
              </a:rPr>
              <a:t>   Quality</a:t>
            </a:r>
          </a:p>
          <a:p>
            <a:pPr algn="ctr" eaLnBrk="0" hangingPunct="0"/>
            <a:r>
              <a:rPr lang="de-DE" sz="2000" b="1">
                <a:latin typeface="Helvetica-Narrow" pitchFamily="34" charset="0"/>
              </a:rPr>
              <a:t>      Management</a:t>
            </a:r>
            <a:endParaRPr lang="de-DE">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1618"/>
                                        </p:tgtEl>
                                        <p:attrNameLst>
                                          <p:attrName>style.visibility</p:attrName>
                                        </p:attrNameLst>
                                      </p:cBhvr>
                                      <p:to>
                                        <p:strVal val="visible"/>
                                      </p:to>
                                    </p:set>
                                    <p:anim calcmode="lin" valueType="num">
                                      <p:cBhvr additive="base">
                                        <p:cTn id="7" dur="500" fill="hold"/>
                                        <p:tgtEl>
                                          <p:spTgt spid="111618"/>
                                        </p:tgtEl>
                                        <p:attrNameLst>
                                          <p:attrName>ppt_x</p:attrName>
                                        </p:attrNameLst>
                                      </p:cBhvr>
                                      <p:tavLst>
                                        <p:tav tm="0">
                                          <p:val>
                                            <p:strVal val="0-#ppt_w/2"/>
                                          </p:val>
                                        </p:tav>
                                        <p:tav tm="100000">
                                          <p:val>
                                            <p:strVal val="#ppt_x"/>
                                          </p:val>
                                        </p:tav>
                                      </p:tavLst>
                                    </p:anim>
                                    <p:anim calcmode="lin" valueType="num">
                                      <p:cBhvr additive="base">
                                        <p:cTn id="8" dur="500" fill="hold"/>
                                        <p:tgtEl>
                                          <p:spTgt spid="11161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1621"/>
                                        </p:tgtEl>
                                        <p:attrNameLst>
                                          <p:attrName>style.visibility</p:attrName>
                                        </p:attrNameLst>
                                      </p:cBhvr>
                                      <p:to>
                                        <p:strVal val="visible"/>
                                      </p:to>
                                    </p:set>
                                    <p:anim calcmode="lin" valueType="num">
                                      <p:cBhvr additive="base">
                                        <p:cTn id="13" dur="500" fill="hold"/>
                                        <p:tgtEl>
                                          <p:spTgt spid="111621"/>
                                        </p:tgtEl>
                                        <p:attrNameLst>
                                          <p:attrName>ppt_x</p:attrName>
                                        </p:attrNameLst>
                                      </p:cBhvr>
                                      <p:tavLst>
                                        <p:tav tm="0">
                                          <p:val>
                                            <p:strVal val="0-#ppt_w/2"/>
                                          </p:val>
                                        </p:tav>
                                        <p:tav tm="100000">
                                          <p:val>
                                            <p:strVal val="#ppt_x"/>
                                          </p:val>
                                        </p:tav>
                                      </p:tavLst>
                                    </p:anim>
                                    <p:anim calcmode="lin" valueType="num">
                                      <p:cBhvr additive="base">
                                        <p:cTn id="14" dur="500" fill="hold"/>
                                        <p:tgtEl>
                                          <p:spTgt spid="11162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1622"/>
                                        </p:tgtEl>
                                        <p:attrNameLst>
                                          <p:attrName>style.visibility</p:attrName>
                                        </p:attrNameLst>
                                      </p:cBhvr>
                                      <p:to>
                                        <p:strVal val="visible"/>
                                      </p:to>
                                    </p:set>
                                    <p:anim calcmode="lin" valueType="num">
                                      <p:cBhvr additive="base">
                                        <p:cTn id="19" dur="500" fill="hold"/>
                                        <p:tgtEl>
                                          <p:spTgt spid="111622"/>
                                        </p:tgtEl>
                                        <p:attrNameLst>
                                          <p:attrName>ppt_x</p:attrName>
                                        </p:attrNameLst>
                                      </p:cBhvr>
                                      <p:tavLst>
                                        <p:tav tm="0">
                                          <p:val>
                                            <p:strVal val="0-#ppt_w/2"/>
                                          </p:val>
                                        </p:tav>
                                        <p:tav tm="100000">
                                          <p:val>
                                            <p:strVal val="#ppt_x"/>
                                          </p:val>
                                        </p:tav>
                                      </p:tavLst>
                                    </p:anim>
                                    <p:anim calcmode="lin" valueType="num">
                                      <p:cBhvr additive="base">
                                        <p:cTn id="20" dur="500" fill="hold"/>
                                        <p:tgtEl>
                                          <p:spTgt spid="11162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1623"/>
                                        </p:tgtEl>
                                        <p:attrNameLst>
                                          <p:attrName>style.visibility</p:attrName>
                                        </p:attrNameLst>
                                      </p:cBhvr>
                                      <p:to>
                                        <p:strVal val="visible"/>
                                      </p:to>
                                    </p:set>
                                    <p:anim calcmode="lin" valueType="num">
                                      <p:cBhvr additive="base">
                                        <p:cTn id="25" dur="500" fill="hold"/>
                                        <p:tgtEl>
                                          <p:spTgt spid="111623"/>
                                        </p:tgtEl>
                                        <p:attrNameLst>
                                          <p:attrName>ppt_x</p:attrName>
                                        </p:attrNameLst>
                                      </p:cBhvr>
                                      <p:tavLst>
                                        <p:tav tm="0">
                                          <p:val>
                                            <p:strVal val="0-#ppt_w/2"/>
                                          </p:val>
                                        </p:tav>
                                        <p:tav tm="100000">
                                          <p:val>
                                            <p:strVal val="#ppt_x"/>
                                          </p:val>
                                        </p:tav>
                                      </p:tavLst>
                                    </p:anim>
                                    <p:anim calcmode="lin" valueType="num">
                                      <p:cBhvr additive="base">
                                        <p:cTn id="26" dur="500" fill="hold"/>
                                        <p:tgtEl>
                                          <p:spTgt spid="111623"/>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11624"/>
                                        </p:tgtEl>
                                        <p:attrNameLst>
                                          <p:attrName>style.visibility</p:attrName>
                                        </p:attrNameLst>
                                      </p:cBhvr>
                                      <p:to>
                                        <p:strVal val="visible"/>
                                      </p:to>
                                    </p:set>
                                    <p:anim calcmode="lin" valueType="num">
                                      <p:cBhvr additive="base">
                                        <p:cTn id="31" dur="500" fill="hold"/>
                                        <p:tgtEl>
                                          <p:spTgt spid="111624"/>
                                        </p:tgtEl>
                                        <p:attrNameLst>
                                          <p:attrName>ppt_x</p:attrName>
                                        </p:attrNameLst>
                                      </p:cBhvr>
                                      <p:tavLst>
                                        <p:tav tm="0">
                                          <p:val>
                                            <p:strVal val="0-#ppt_w/2"/>
                                          </p:val>
                                        </p:tav>
                                        <p:tav tm="100000">
                                          <p:val>
                                            <p:strVal val="#ppt_x"/>
                                          </p:val>
                                        </p:tav>
                                      </p:tavLst>
                                    </p:anim>
                                    <p:anim calcmode="lin" valueType="num">
                                      <p:cBhvr additive="base">
                                        <p:cTn id="32" dur="500" fill="hold"/>
                                        <p:tgtEl>
                                          <p:spTgt spid="111624"/>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11620"/>
                                        </p:tgtEl>
                                        <p:attrNameLst>
                                          <p:attrName>style.visibility</p:attrName>
                                        </p:attrNameLst>
                                      </p:cBhvr>
                                      <p:to>
                                        <p:strVal val="visible"/>
                                      </p:to>
                                    </p:set>
                                    <p:anim calcmode="lin" valueType="num">
                                      <p:cBhvr additive="base">
                                        <p:cTn id="37" dur="500" fill="hold"/>
                                        <p:tgtEl>
                                          <p:spTgt spid="111620"/>
                                        </p:tgtEl>
                                        <p:attrNameLst>
                                          <p:attrName>ppt_x</p:attrName>
                                        </p:attrNameLst>
                                      </p:cBhvr>
                                      <p:tavLst>
                                        <p:tav tm="0">
                                          <p:val>
                                            <p:strVal val="0-#ppt_w/2"/>
                                          </p:val>
                                        </p:tav>
                                        <p:tav tm="100000">
                                          <p:val>
                                            <p:strVal val="#ppt_x"/>
                                          </p:val>
                                        </p:tav>
                                      </p:tavLst>
                                    </p:anim>
                                    <p:anim calcmode="lin" valueType="num">
                                      <p:cBhvr additive="base">
                                        <p:cTn id="38" dur="500" fill="hold"/>
                                        <p:tgtEl>
                                          <p:spTgt spid="1116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8" grpId="0" animBg="1" autoUpdateAnimBg="0"/>
      <p:bldP spid="111620" grpId="0" animBg="1" autoUpdateAnimBg="0"/>
      <p:bldP spid="111621" grpId="0" animBg="1" autoUpdateAnimBg="0"/>
      <p:bldP spid="111622" grpId="0" animBg="1" autoUpdateAnimBg="0"/>
      <p:bldP spid="111623" grpId="0" animBg="1" autoUpdateAnimBg="0"/>
      <p:bldP spid="111624" grpId="0"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pPr algn="ctr"/>
            <a:r>
              <a:rPr lang="de-DE" sz="3600" b="1"/>
              <a:t>Data Management</a:t>
            </a:r>
            <a:endParaRPr lang="de-DE" sz="3600" b="1">
              <a:latin typeface="Garamond" pitchFamily="18" charset="0"/>
            </a:endParaRPr>
          </a:p>
        </p:txBody>
      </p:sp>
      <p:sp>
        <p:nvSpPr>
          <p:cNvPr id="112643" name="AutoShape 3"/>
          <p:cNvSpPr>
            <a:spLocks noChangeArrowheads="1"/>
          </p:cNvSpPr>
          <p:nvPr/>
        </p:nvSpPr>
        <p:spPr bwMode="auto">
          <a:xfrm>
            <a:off x="914400" y="2105025"/>
            <a:ext cx="1828800" cy="485775"/>
          </a:xfrm>
          <a:prstGeom prst="homePlate">
            <a:avLst>
              <a:gd name="adj" fmla="val 94118"/>
            </a:avLst>
          </a:prstGeom>
          <a:solidFill>
            <a:srgbClr val="FF0000"/>
          </a:solidFill>
          <a:ln w="9525">
            <a:solidFill>
              <a:schemeClr val="tx1"/>
            </a:solidFill>
            <a:miter lim="800000"/>
            <a:headEnd/>
            <a:tailEnd/>
          </a:ln>
          <a:effectLst/>
        </p:spPr>
        <p:txBody>
          <a:bodyPr wrap="none" anchor="ctr"/>
          <a:lstStyle/>
          <a:p>
            <a:pPr algn="ctr" eaLnBrk="0" hangingPunct="0"/>
            <a:r>
              <a:rPr lang="de-DE" sz="1200" b="1">
                <a:latin typeface="Helvetica-Narrow" pitchFamily="34" charset="0"/>
              </a:rPr>
              <a:t>Data</a:t>
            </a:r>
          </a:p>
          <a:p>
            <a:pPr algn="ctr" eaLnBrk="0" hangingPunct="0"/>
            <a:r>
              <a:rPr lang="de-DE" sz="1200" b="1">
                <a:latin typeface="Helvetica-Narrow" pitchFamily="34" charset="0"/>
              </a:rPr>
              <a:t>Management</a:t>
            </a:r>
            <a:endParaRPr lang="de-DE" sz="800">
              <a:latin typeface="Times New Roman" pitchFamily="18" charset="0"/>
            </a:endParaRPr>
          </a:p>
        </p:txBody>
      </p:sp>
      <p:sp>
        <p:nvSpPr>
          <p:cNvPr id="112644" name="AutoShape 4"/>
          <p:cNvSpPr>
            <a:spLocks noChangeArrowheads="1"/>
          </p:cNvSpPr>
          <p:nvPr/>
        </p:nvSpPr>
        <p:spPr bwMode="auto">
          <a:xfrm>
            <a:off x="2286000" y="2105025"/>
            <a:ext cx="1981200" cy="485775"/>
          </a:xfrm>
          <a:prstGeom prst="chevron">
            <a:avLst>
              <a:gd name="adj" fmla="val 101961"/>
            </a:avLst>
          </a:prstGeom>
          <a:solidFill>
            <a:schemeClr val="bg1"/>
          </a:solidFill>
          <a:ln w="9525">
            <a:solidFill>
              <a:schemeClr val="tx1"/>
            </a:solidFill>
            <a:miter lim="800000"/>
            <a:headEnd/>
            <a:tailEnd/>
          </a:ln>
          <a:effectLst/>
        </p:spPr>
        <p:txBody>
          <a:bodyPr wrap="none" anchor="ctr"/>
          <a:lstStyle/>
          <a:p>
            <a:pPr eaLnBrk="0" hangingPunct="0"/>
            <a:r>
              <a:rPr lang="de-DE" sz="1200" b="1">
                <a:latin typeface="Helvetica-Narrow" pitchFamily="34" charset="0"/>
              </a:rPr>
              <a:t>                Workflow</a:t>
            </a:r>
          </a:p>
          <a:p>
            <a:pPr eaLnBrk="0" hangingPunct="0"/>
            <a:r>
              <a:rPr lang="de-DE" sz="1200" b="1">
                <a:latin typeface="Helvetica-Narrow" pitchFamily="34" charset="0"/>
              </a:rPr>
              <a:t>            Management</a:t>
            </a:r>
            <a:endParaRPr lang="de-DE" sz="1200">
              <a:latin typeface="Times New Roman" pitchFamily="18" charset="0"/>
            </a:endParaRPr>
          </a:p>
        </p:txBody>
      </p:sp>
      <p:sp>
        <p:nvSpPr>
          <p:cNvPr id="112645" name="AutoShape 5"/>
          <p:cNvSpPr>
            <a:spLocks noChangeArrowheads="1"/>
          </p:cNvSpPr>
          <p:nvPr/>
        </p:nvSpPr>
        <p:spPr bwMode="auto">
          <a:xfrm>
            <a:off x="3733800" y="2105025"/>
            <a:ext cx="1905000" cy="485775"/>
          </a:xfrm>
          <a:prstGeom prst="chevron">
            <a:avLst>
              <a:gd name="adj" fmla="val 98039"/>
            </a:avLst>
          </a:prstGeom>
          <a:solidFill>
            <a:schemeClr val="bg1"/>
          </a:solidFill>
          <a:ln w="9525">
            <a:solidFill>
              <a:schemeClr val="tx1"/>
            </a:solidFill>
            <a:miter lim="800000"/>
            <a:headEnd/>
            <a:tailEnd/>
          </a:ln>
          <a:effectLst/>
        </p:spPr>
        <p:txBody>
          <a:bodyPr wrap="none" anchor="ctr"/>
          <a:lstStyle/>
          <a:p>
            <a:pPr algn="ctr" eaLnBrk="0" hangingPunct="0"/>
            <a:r>
              <a:rPr lang="de-DE" sz="1200" b="1">
                <a:latin typeface="Helvetica-Narrow" pitchFamily="34" charset="0"/>
              </a:rPr>
              <a:t>    Content</a:t>
            </a:r>
          </a:p>
          <a:p>
            <a:pPr algn="ctr" eaLnBrk="0" hangingPunct="0"/>
            <a:r>
              <a:rPr lang="de-DE" sz="1200" b="1">
                <a:latin typeface="Helvetica-Narrow" pitchFamily="34" charset="0"/>
              </a:rPr>
              <a:t>     Management</a:t>
            </a:r>
            <a:endParaRPr lang="de-DE" sz="1200">
              <a:latin typeface="Times New Roman" pitchFamily="18" charset="0"/>
            </a:endParaRPr>
          </a:p>
        </p:txBody>
      </p:sp>
      <p:sp>
        <p:nvSpPr>
          <p:cNvPr id="112646" name="AutoShape 6"/>
          <p:cNvSpPr>
            <a:spLocks noChangeArrowheads="1"/>
          </p:cNvSpPr>
          <p:nvPr/>
        </p:nvSpPr>
        <p:spPr bwMode="auto">
          <a:xfrm>
            <a:off x="5181600" y="2105025"/>
            <a:ext cx="1828800" cy="485775"/>
          </a:xfrm>
          <a:prstGeom prst="chevron">
            <a:avLst>
              <a:gd name="adj" fmla="val 94118"/>
            </a:avLst>
          </a:prstGeom>
          <a:solidFill>
            <a:schemeClr val="bg1"/>
          </a:solidFill>
          <a:ln w="9525">
            <a:solidFill>
              <a:schemeClr val="tx1"/>
            </a:solidFill>
            <a:miter lim="800000"/>
            <a:headEnd/>
            <a:tailEnd/>
          </a:ln>
          <a:effectLst/>
        </p:spPr>
        <p:txBody>
          <a:bodyPr wrap="none" anchor="ctr"/>
          <a:lstStyle/>
          <a:p>
            <a:pPr algn="ctr" eaLnBrk="0" hangingPunct="0"/>
            <a:r>
              <a:rPr lang="de-DE" sz="1200" b="1">
                <a:latin typeface="Helvetica-Narrow" pitchFamily="34" charset="0"/>
              </a:rPr>
              <a:t>   Project</a:t>
            </a:r>
          </a:p>
          <a:p>
            <a:pPr algn="ctr" eaLnBrk="0" hangingPunct="0"/>
            <a:r>
              <a:rPr lang="de-DE" sz="1200" b="1">
                <a:latin typeface="Helvetica-Narrow" pitchFamily="34" charset="0"/>
              </a:rPr>
              <a:t>     Management</a:t>
            </a:r>
            <a:endParaRPr lang="de-DE" sz="1200">
              <a:latin typeface="Times New Roman" pitchFamily="18" charset="0"/>
            </a:endParaRPr>
          </a:p>
        </p:txBody>
      </p:sp>
      <p:sp>
        <p:nvSpPr>
          <p:cNvPr id="112647" name="AutoShape 7"/>
          <p:cNvSpPr>
            <a:spLocks noChangeArrowheads="1"/>
          </p:cNvSpPr>
          <p:nvPr/>
        </p:nvSpPr>
        <p:spPr bwMode="auto">
          <a:xfrm>
            <a:off x="6553200" y="2105025"/>
            <a:ext cx="1752600" cy="485775"/>
          </a:xfrm>
          <a:prstGeom prst="chevron">
            <a:avLst>
              <a:gd name="adj" fmla="val 90196"/>
            </a:avLst>
          </a:prstGeom>
          <a:solidFill>
            <a:schemeClr val="bg1"/>
          </a:solidFill>
          <a:ln w="9525">
            <a:solidFill>
              <a:schemeClr val="tx1"/>
            </a:solidFill>
            <a:miter lim="800000"/>
            <a:headEnd/>
            <a:tailEnd/>
          </a:ln>
          <a:effectLst/>
        </p:spPr>
        <p:txBody>
          <a:bodyPr wrap="none" anchor="ctr"/>
          <a:lstStyle/>
          <a:p>
            <a:pPr algn="ctr" eaLnBrk="0" hangingPunct="0"/>
            <a:r>
              <a:rPr lang="de-DE" sz="1200" b="1">
                <a:latin typeface="Helvetica-Narrow" pitchFamily="34" charset="0"/>
              </a:rPr>
              <a:t>    Quality</a:t>
            </a:r>
          </a:p>
          <a:p>
            <a:pPr algn="ctr" eaLnBrk="0" hangingPunct="0"/>
            <a:r>
              <a:rPr lang="de-DE" sz="1200" b="1">
                <a:latin typeface="Helvetica-Narrow" pitchFamily="34" charset="0"/>
              </a:rPr>
              <a:t>    Management</a:t>
            </a:r>
            <a:endParaRPr lang="de-DE" sz="1200">
              <a:latin typeface="Times New Roman" pitchFamily="18" charset="0"/>
            </a:endParaRPr>
          </a:p>
        </p:txBody>
      </p:sp>
      <p:sp>
        <p:nvSpPr>
          <p:cNvPr id="112648" name="AutoShape 8"/>
          <p:cNvSpPr>
            <a:spLocks noChangeArrowheads="1"/>
          </p:cNvSpPr>
          <p:nvPr/>
        </p:nvSpPr>
        <p:spPr bwMode="auto">
          <a:xfrm>
            <a:off x="914400" y="2590800"/>
            <a:ext cx="7353300" cy="381000"/>
          </a:xfrm>
          <a:prstGeom prst="homePlate">
            <a:avLst>
              <a:gd name="adj" fmla="val 101950"/>
            </a:avLst>
          </a:prstGeom>
          <a:solidFill>
            <a:schemeClr val="bg1"/>
          </a:solidFill>
          <a:ln w="9525">
            <a:solidFill>
              <a:schemeClr val="tx1"/>
            </a:solidFill>
            <a:miter lim="800000"/>
            <a:headEnd/>
            <a:tailEnd/>
          </a:ln>
          <a:effectLst/>
        </p:spPr>
        <p:txBody>
          <a:bodyPr wrap="none" anchor="ctr"/>
          <a:lstStyle/>
          <a:p>
            <a:pPr algn="ctr" eaLnBrk="0" hangingPunct="0"/>
            <a:r>
              <a:rPr lang="de-DE" sz="1200" b="1">
                <a:latin typeface="Helvetica-Narrow" pitchFamily="34" charset="0"/>
              </a:rPr>
              <a:t>    Supplier Management</a:t>
            </a:r>
            <a:endParaRPr lang="de-DE" sz="1200">
              <a:latin typeface="Times New Roman" pitchFamily="18" charset="0"/>
            </a:endParaRPr>
          </a:p>
        </p:txBody>
      </p:sp>
      <p:sp>
        <p:nvSpPr>
          <p:cNvPr id="112649" name="Text Box 9"/>
          <p:cNvSpPr txBox="1">
            <a:spLocks noChangeArrowheads="1"/>
          </p:cNvSpPr>
          <p:nvPr/>
        </p:nvSpPr>
        <p:spPr bwMode="auto">
          <a:xfrm>
            <a:off x="898525" y="3132138"/>
            <a:ext cx="4800600" cy="2308225"/>
          </a:xfrm>
          <a:prstGeom prst="rect">
            <a:avLst/>
          </a:prstGeom>
          <a:noFill/>
          <a:ln w="9525">
            <a:noFill/>
            <a:miter lim="800000"/>
            <a:headEnd/>
            <a:tailEnd/>
          </a:ln>
          <a:effectLst/>
        </p:spPr>
        <p:txBody>
          <a:bodyPr anchor="ctr">
            <a:spAutoFit/>
          </a:bodyPr>
          <a:lstStyle/>
          <a:p>
            <a:pPr eaLnBrk="0" hangingPunct="0">
              <a:lnSpc>
                <a:spcPct val="140000"/>
              </a:lnSpc>
              <a:buFontTx/>
              <a:buChar char="•"/>
            </a:pPr>
            <a:r>
              <a:rPr lang="de-DE" sz="3200">
                <a:latin typeface="Times New Roman" pitchFamily="18" charset="0"/>
              </a:rPr>
              <a:t> </a:t>
            </a:r>
            <a:r>
              <a:rPr lang="de-DE">
                <a:latin typeface="Helvetica-Narrow" pitchFamily="34" charset="0"/>
              </a:rPr>
              <a:t>Formats: TEX, PDF,PS</a:t>
            </a:r>
          </a:p>
          <a:p>
            <a:pPr eaLnBrk="0" hangingPunct="0">
              <a:lnSpc>
                <a:spcPct val="140000"/>
              </a:lnSpc>
              <a:buFontTx/>
              <a:buChar char="•"/>
            </a:pPr>
            <a:r>
              <a:rPr lang="de-DE">
                <a:latin typeface="Helvetica-Narrow" pitchFamily="34" charset="0"/>
              </a:rPr>
              <a:t> Metadata and content data</a:t>
            </a:r>
          </a:p>
          <a:p>
            <a:pPr eaLnBrk="0" hangingPunct="0">
              <a:lnSpc>
                <a:spcPct val="140000"/>
              </a:lnSpc>
              <a:buFontTx/>
              <a:buChar char="•"/>
            </a:pPr>
            <a:r>
              <a:rPr lang="de-DE">
                <a:latin typeface="Helvetica-Narrow" pitchFamily="34" charset="0"/>
              </a:rPr>
              <a:t> Structuring (Tagging)</a:t>
            </a:r>
          </a:p>
          <a:p>
            <a:pPr eaLnBrk="0" hangingPunct="0">
              <a:lnSpc>
                <a:spcPct val="140000"/>
              </a:lnSpc>
              <a:buFontTx/>
              <a:buChar char="•"/>
            </a:pPr>
            <a:r>
              <a:rPr lang="de-DE">
                <a:latin typeface="Helvetica-Narrow" pitchFamily="34" charset="0"/>
              </a:rPr>
              <a:t> Media neutrality</a:t>
            </a:r>
            <a:endParaRPr lang="de-DE">
              <a:latin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pPr algn="ctr"/>
            <a:r>
              <a:rPr lang="de-DE" sz="3600" b="1"/>
              <a:t>Workflow Management</a:t>
            </a:r>
            <a:endParaRPr lang="de-DE" sz="3600" b="1">
              <a:latin typeface="Garamond" pitchFamily="18" charset="0"/>
            </a:endParaRPr>
          </a:p>
        </p:txBody>
      </p:sp>
      <p:sp>
        <p:nvSpPr>
          <p:cNvPr id="113667" name="AutoShape 3"/>
          <p:cNvSpPr>
            <a:spLocks noChangeArrowheads="1"/>
          </p:cNvSpPr>
          <p:nvPr/>
        </p:nvSpPr>
        <p:spPr bwMode="auto">
          <a:xfrm>
            <a:off x="914400" y="2209800"/>
            <a:ext cx="1828800" cy="457200"/>
          </a:xfrm>
          <a:prstGeom prst="homePlate">
            <a:avLst>
              <a:gd name="adj" fmla="val 100000"/>
            </a:avLst>
          </a:prstGeom>
          <a:solidFill>
            <a:schemeClr val="bg1"/>
          </a:solidFill>
          <a:ln w="9525">
            <a:solidFill>
              <a:schemeClr val="tx1"/>
            </a:solidFill>
            <a:miter lim="800000"/>
            <a:headEnd/>
            <a:tailEnd/>
          </a:ln>
          <a:effectLst/>
        </p:spPr>
        <p:txBody>
          <a:bodyPr wrap="none" anchor="ctr"/>
          <a:lstStyle/>
          <a:p>
            <a:pPr algn="ctr" eaLnBrk="0" hangingPunct="0"/>
            <a:r>
              <a:rPr lang="de-DE" sz="1200" b="1">
                <a:latin typeface="Helvetica-Narrow" pitchFamily="34" charset="0"/>
              </a:rPr>
              <a:t>Data</a:t>
            </a:r>
          </a:p>
          <a:p>
            <a:pPr algn="ctr" eaLnBrk="0" hangingPunct="0"/>
            <a:r>
              <a:rPr lang="de-DE" sz="1200" b="1">
                <a:latin typeface="Helvetica-Narrow" pitchFamily="34" charset="0"/>
              </a:rPr>
              <a:t>Management</a:t>
            </a:r>
            <a:endParaRPr lang="de-DE" sz="800">
              <a:latin typeface="Times New Roman" pitchFamily="18" charset="0"/>
            </a:endParaRPr>
          </a:p>
        </p:txBody>
      </p:sp>
      <p:sp>
        <p:nvSpPr>
          <p:cNvPr id="113668" name="AutoShape 4"/>
          <p:cNvSpPr>
            <a:spLocks noChangeArrowheads="1"/>
          </p:cNvSpPr>
          <p:nvPr/>
        </p:nvSpPr>
        <p:spPr bwMode="auto">
          <a:xfrm>
            <a:off x="2286000" y="2181225"/>
            <a:ext cx="1981200" cy="485775"/>
          </a:xfrm>
          <a:prstGeom prst="chevron">
            <a:avLst>
              <a:gd name="adj" fmla="val 101961"/>
            </a:avLst>
          </a:prstGeom>
          <a:solidFill>
            <a:srgbClr val="FFCC00"/>
          </a:solidFill>
          <a:ln w="9525">
            <a:solidFill>
              <a:schemeClr val="tx1"/>
            </a:solidFill>
            <a:miter lim="800000"/>
            <a:headEnd/>
            <a:tailEnd/>
          </a:ln>
          <a:effectLst/>
        </p:spPr>
        <p:txBody>
          <a:bodyPr wrap="none" anchor="ctr"/>
          <a:lstStyle/>
          <a:p>
            <a:pPr eaLnBrk="0" hangingPunct="0"/>
            <a:r>
              <a:rPr lang="de-DE" sz="1200" b="1">
                <a:latin typeface="Helvetica-Narrow" pitchFamily="34" charset="0"/>
              </a:rPr>
              <a:t>                Workflow</a:t>
            </a:r>
          </a:p>
          <a:p>
            <a:pPr eaLnBrk="0" hangingPunct="0"/>
            <a:r>
              <a:rPr lang="de-DE" sz="1200" b="1">
                <a:latin typeface="Helvetica-Narrow" pitchFamily="34" charset="0"/>
              </a:rPr>
              <a:t>            Management</a:t>
            </a:r>
            <a:endParaRPr lang="de-DE" sz="1200">
              <a:latin typeface="Times New Roman" pitchFamily="18" charset="0"/>
            </a:endParaRPr>
          </a:p>
        </p:txBody>
      </p:sp>
      <p:sp>
        <p:nvSpPr>
          <p:cNvPr id="113669" name="AutoShape 5"/>
          <p:cNvSpPr>
            <a:spLocks noChangeArrowheads="1"/>
          </p:cNvSpPr>
          <p:nvPr/>
        </p:nvSpPr>
        <p:spPr bwMode="auto">
          <a:xfrm>
            <a:off x="3733800" y="2181225"/>
            <a:ext cx="1905000" cy="485775"/>
          </a:xfrm>
          <a:prstGeom prst="chevron">
            <a:avLst>
              <a:gd name="adj" fmla="val 98039"/>
            </a:avLst>
          </a:prstGeom>
          <a:solidFill>
            <a:schemeClr val="bg1"/>
          </a:solidFill>
          <a:ln w="9525">
            <a:solidFill>
              <a:schemeClr val="tx1"/>
            </a:solidFill>
            <a:miter lim="800000"/>
            <a:headEnd/>
            <a:tailEnd/>
          </a:ln>
          <a:effectLst/>
        </p:spPr>
        <p:txBody>
          <a:bodyPr wrap="none" anchor="ctr"/>
          <a:lstStyle/>
          <a:p>
            <a:pPr algn="ctr" eaLnBrk="0" hangingPunct="0"/>
            <a:r>
              <a:rPr lang="de-DE" sz="1200" b="1">
                <a:latin typeface="Helvetica-Narrow" pitchFamily="34" charset="0"/>
              </a:rPr>
              <a:t>    Content</a:t>
            </a:r>
          </a:p>
          <a:p>
            <a:pPr algn="ctr" eaLnBrk="0" hangingPunct="0"/>
            <a:r>
              <a:rPr lang="de-DE" sz="1200" b="1">
                <a:latin typeface="Helvetica-Narrow" pitchFamily="34" charset="0"/>
              </a:rPr>
              <a:t>     Management</a:t>
            </a:r>
            <a:endParaRPr lang="de-DE" sz="1200">
              <a:latin typeface="Times New Roman" pitchFamily="18" charset="0"/>
            </a:endParaRPr>
          </a:p>
        </p:txBody>
      </p:sp>
      <p:sp>
        <p:nvSpPr>
          <p:cNvPr id="113670" name="AutoShape 6"/>
          <p:cNvSpPr>
            <a:spLocks noChangeArrowheads="1"/>
          </p:cNvSpPr>
          <p:nvPr/>
        </p:nvSpPr>
        <p:spPr bwMode="auto">
          <a:xfrm>
            <a:off x="5181600" y="2181225"/>
            <a:ext cx="1828800" cy="485775"/>
          </a:xfrm>
          <a:prstGeom prst="chevron">
            <a:avLst>
              <a:gd name="adj" fmla="val 94118"/>
            </a:avLst>
          </a:prstGeom>
          <a:solidFill>
            <a:schemeClr val="bg1"/>
          </a:solidFill>
          <a:ln w="9525">
            <a:solidFill>
              <a:schemeClr val="tx1"/>
            </a:solidFill>
            <a:miter lim="800000"/>
            <a:headEnd/>
            <a:tailEnd/>
          </a:ln>
          <a:effectLst/>
        </p:spPr>
        <p:txBody>
          <a:bodyPr wrap="none" anchor="ctr"/>
          <a:lstStyle/>
          <a:p>
            <a:pPr algn="ctr" eaLnBrk="0" hangingPunct="0"/>
            <a:r>
              <a:rPr lang="de-DE" sz="1200" b="1">
                <a:latin typeface="Helvetica-Narrow" pitchFamily="34" charset="0"/>
              </a:rPr>
              <a:t>   Project</a:t>
            </a:r>
          </a:p>
          <a:p>
            <a:pPr algn="ctr" eaLnBrk="0" hangingPunct="0"/>
            <a:r>
              <a:rPr lang="de-DE" sz="1200" b="1">
                <a:latin typeface="Helvetica-Narrow" pitchFamily="34" charset="0"/>
              </a:rPr>
              <a:t>     Management</a:t>
            </a:r>
            <a:endParaRPr lang="de-DE" sz="1200">
              <a:latin typeface="Times New Roman" pitchFamily="18" charset="0"/>
            </a:endParaRPr>
          </a:p>
        </p:txBody>
      </p:sp>
      <p:sp>
        <p:nvSpPr>
          <p:cNvPr id="113671" name="AutoShape 7"/>
          <p:cNvSpPr>
            <a:spLocks noChangeArrowheads="1"/>
          </p:cNvSpPr>
          <p:nvPr/>
        </p:nvSpPr>
        <p:spPr bwMode="auto">
          <a:xfrm>
            <a:off x="6553200" y="2181225"/>
            <a:ext cx="1752600" cy="485775"/>
          </a:xfrm>
          <a:prstGeom prst="chevron">
            <a:avLst>
              <a:gd name="adj" fmla="val 90196"/>
            </a:avLst>
          </a:prstGeom>
          <a:solidFill>
            <a:schemeClr val="bg1"/>
          </a:solidFill>
          <a:ln w="9525">
            <a:solidFill>
              <a:schemeClr val="tx1"/>
            </a:solidFill>
            <a:miter lim="800000"/>
            <a:headEnd/>
            <a:tailEnd/>
          </a:ln>
          <a:effectLst/>
        </p:spPr>
        <p:txBody>
          <a:bodyPr wrap="none" anchor="ctr"/>
          <a:lstStyle/>
          <a:p>
            <a:pPr algn="ctr" eaLnBrk="0" hangingPunct="0"/>
            <a:r>
              <a:rPr lang="de-DE" sz="1200" b="1">
                <a:latin typeface="Helvetica-Narrow" pitchFamily="34" charset="0"/>
              </a:rPr>
              <a:t>    Quality</a:t>
            </a:r>
          </a:p>
          <a:p>
            <a:pPr algn="ctr" eaLnBrk="0" hangingPunct="0"/>
            <a:r>
              <a:rPr lang="de-DE" sz="1200" b="1">
                <a:latin typeface="Helvetica-Narrow" pitchFamily="34" charset="0"/>
              </a:rPr>
              <a:t>    Management</a:t>
            </a:r>
            <a:endParaRPr lang="de-DE" sz="1200">
              <a:latin typeface="Times New Roman" pitchFamily="18" charset="0"/>
            </a:endParaRPr>
          </a:p>
        </p:txBody>
      </p:sp>
      <p:sp>
        <p:nvSpPr>
          <p:cNvPr id="113672" name="AutoShape 8"/>
          <p:cNvSpPr>
            <a:spLocks noChangeArrowheads="1"/>
          </p:cNvSpPr>
          <p:nvPr/>
        </p:nvSpPr>
        <p:spPr bwMode="auto">
          <a:xfrm>
            <a:off x="914400" y="2667000"/>
            <a:ext cx="7391400" cy="381000"/>
          </a:xfrm>
          <a:prstGeom prst="homePlate">
            <a:avLst>
              <a:gd name="adj" fmla="val 102479"/>
            </a:avLst>
          </a:prstGeom>
          <a:solidFill>
            <a:schemeClr val="bg1"/>
          </a:solidFill>
          <a:ln w="9525">
            <a:solidFill>
              <a:schemeClr val="tx1"/>
            </a:solidFill>
            <a:miter lim="800000"/>
            <a:headEnd/>
            <a:tailEnd/>
          </a:ln>
          <a:effectLst/>
        </p:spPr>
        <p:txBody>
          <a:bodyPr wrap="none" anchor="ctr"/>
          <a:lstStyle/>
          <a:p>
            <a:pPr algn="ctr" eaLnBrk="0" hangingPunct="0"/>
            <a:r>
              <a:rPr lang="de-DE" sz="1200" b="1">
                <a:latin typeface="Helvetica-Narrow" pitchFamily="34" charset="0"/>
              </a:rPr>
              <a:t>    Supplier Management</a:t>
            </a:r>
            <a:endParaRPr lang="de-DE" sz="1200">
              <a:latin typeface="Times New Roman" pitchFamily="18" charset="0"/>
            </a:endParaRPr>
          </a:p>
        </p:txBody>
      </p:sp>
      <p:sp>
        <p:nvSpPr>
          <p:cNvPr id="113673" name="Text Box 9"/>
          <p:cNvSpPr txBox="1">
            <a:spLocks noChangeArrowheads="1"/>
          </p:cNvSpPr>
          <p:nvPr/>
        </p:nvSpPr>
        <p:spPr bwMode="auto">
          <a:xfrm>
            <a:off x="898525" y="3132138"/>
            <a:ext cx="4800600" cy="2308225"/>
          </a:xfrm>
          <a:prstGeom prst="rect">
            <a:avLst/>
          </a:prstGeom>
          <a:noFill/>
          <a:ln w="9525">
            <a:noFill/>
            <a:miter lim="800000"/>
            <a:headEnd/>
            <a:tailEnd/>
          </a:ln>
          <a:effectLst/>
        </p:spPr>
        <p:txBody>
          <a:bodyPr anchor="ctr">
            <a:spAutoFit/>
          </a:bodyPr>
          <a:lstStyle/>
          <a:p>
            <a:pPr eaLnBrk="0" hangingPunct="0">
              <a:lnSpc>
                <a:spcPct val="140000"/>
              </a:lnSpc>
              <a:buFontTx/>
              <a:buChar char="•"/>
            </a:pPr>
            <a:r>
              <a:rPr lang="de-DE" sz="3200">
                <a:latin typeface="Times New Roman" pitchFamily="18" charset="0"/>
              </a:rPr>
              <a:t> </a:t>
            </a:r>
            <a:r>
              <a:rPr lang="de-DE">
                <a:latin typeface="Helvetica-Narrow" pitchFamily="34" charset="0"/>
              </a:rPr>
              <a:t>Processing</a:t>
            </a:r>
          </a:p>
          <a:p>
            <a:pPr eaLnBrk="0" hangingPunct="0">
              <a:lnSpc>
                <a:spcPct val="140000"/>
              </a:lnSpc>
              <a:buFontTx/>
              <a:buChar char="•"/>
            </a:pPr>
            <a:r>
              <a:rPr lang="de-DE">
                <a:latin typeface="Helvetica-Narrow" pitchFamily="34" charset="0"/>
              </a:rPr>
              <a:t> Conversion</a:t>
            </a:r>
          </a:p>
          <a:p>
            <a:pPr eaLnBrk="0" hangingPunct="0">
              <a:lnSpc>
                <a:spcPct val="140000"/>
              </a:lnSpc>
              <a:buFontTx/>
              <a:buChar char="•"/>
            </a:pPr>
            <a:r>
              <a:rPr lang="de-DE">
                <a:latin typeface="Helvetica-Narrow" pitchFamily="34" charset="0"/>
              </a:rPr>
              <a:t> Automatization</a:t>
            </a:r>
          </a:p>
          <a:p>
            <a:pPr eaLnBrk="0" hangingPunct="0">
              <a:lnSpc>
                <a:spcPct val="140000"/>
              </a:lnSpc>
              <a:buFontTx/>
              <a:buChar char="•"/>
            </a:pPr>
            <a:r>
              <a:rPr lang="de-DE">
                <a:latin typeface="Helvetica-Narrow" pitchFamily="34" charset="0"/>
              </a:rPr>
              <a:t> Interfaces - input / output</a:t>
            </a:r>
            <a:endParaRPr lang="de-DE" sz="3200">
              <a:latin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pPr algn="ctr"/>
            <a:r>
              <a:rPr lang="de-DE" sz="3600" b="1"/>
              <a:t>Content Management</a:t>
            </a:r>
            <a:endParaRPr lang="de-DE" sz="3600" b="1">
              <a:latin typeface="Garamond" pitchFamily="18" charset="0"/>
            </a:endParaRPr>
          </a:p>
        </p:txBody>
      </p:sp>
      <p:sp>
        <p:nvSpPr>
          <p:cNvPr id="114691" name="AutoShape 3"/>
          <p:cNvSpPr>
            <a:spLocks noChangeArrowheads="1"/>
          </p:cNvSpPr>
          <p:nvPr/>
        </p:nvSpPr>
        <p:spPr bwMode="auto">
          <a:xfrm>
            <a:off x="914400" y="2181225"/>
            <a:ext cx="1828800" cy="485775"/>
          </a:xfrm>
          <a:prstGeom prst="homePlate">
            <a:avLst>
              <a:gd name="adj" fmla="val 94118"/>
            </a:avLst>
          </a:prstGeom>
          <a:solidFill>
            <a:schemeClr val="bg1"/>
          </a:solidFill>
          <a:ln w="9525">
            <a:solidFill>
              <a:schemeClr val="tx1"/>
            </a:solidFill>
            <a:miter lim="800000"/>
            <a:headEnd/>
            <a:tailEnd/>
          </a:ln>
          <a:effectLst/>
        </p:spPr>
        <p:txBody>
          <a:bodyPr wrap="none" anchor="ctr"/>
          <a:lstStyle/>
          <a:p>
            <a:pPr algn="ctr" eaLnBrk="0" hangingPunct="0"/>
            <a:r>
              <a:rPr lang="de-DE" sz="1200" b="1">
                <a:latin typeface="Helvetica-Narrow" pitchFamily="34" charset="0"/>
              </a:rPr>
              <a:t>Data</a:t>
            </a:r>
          </a:p>
          <a:p>
            <a:pPr algn="ctr" eaLnBrk="0" hangingPunct="0"/>
            <a:r>
              <a:rPr lang="de-DE" sz="1200" b="1">
                <a:latin typeface="Helvetica-Narrow" pitchFamily="34" charset="0"/>
              </a:rPr>
              <a:t>Management</a:t>
            </a:r>
            <a:endParaRPr lang="de-DE" sz="800">
              <a:latin typeface="Times New Roman" pitchFamily="18" charset="0"/>
            </a:endParaRPr>
          </a:p>
        </p:txBody>
      </p:sp>
      <p:sp>
        <p:nvSpPr>
          <p:cNvPr id="114692" name="AutoShape 4"/>
          <p:cNvSpPr>
            <a:spLocks noChangeArrowheads="1"/>
          </p:cNvSpPr>
          <p:nvPr/>
        </p:nvSpPr>
        <p:spPr bwMode="auto">
          <a:xfrm>
            <a:off x="2286000" y="2181225"/>
            <a:ext cx="1981200" cy="485775"/>
          </a:xfrm>
          <a:prstGeom prst="chevron">
            <a:avLst>
              <a:gd name="adj" fmla="val 101961"/>
            </a:avLst>
          </a:prstGeom>
          <a:solidFill>
            <a:schemeClr val="bg1"/>
          </a:solidFill>
          <a:ln w="9525">
            <a:solidFill>
              <a:schemeClr val="tx1"/>
            </a:solidFill>
            <a:miter lim="800000"/>
            <a:headEnd/>
            <a:tailEnd/>
          </a:ln>
          <a:effectLst/>
        </p:spPr>
        <p:txBody>
          <a:bodyPr wrap="none" anchor="ctr"/>
          <a:lstStyle/>
          <a:p>
            <a:pPr eaLnBrk="0" hangingPunct="0"/>
            <a:r>
              <a:rPr lang="de-DE" sz="1200" b="1">
                <a:latin typeface="Helvetica-Narrow" pitchFamily="34" charset="0"/>
              </a:rPr>
              <a:t>                Workflow</a:t>
            </a:r>
          </a:p>
          <a:p>
            <a:pPr eaLnBrk="0" hangingPunct="0"/>
            <a:r>
              <a:rPr lang="de-DE" sz="1200" b="1">
                <a:latin typeface="Helvetica-Narrow" pitchFamily="34" charset="0"/>
              </a:rPr>
              <a:t>            Management</a:t>
            </a:r>
            <a:endParaRPr lang="de-DE" sz="1200">
              <a:latin typeface="Times New Roman" pitchFamily="18" charset="0"/>
            </a:endParaRPr>
          </a:p>
        </p:txBody>
      </p:sp>
      <p:sp>
        <p:nvSpPr>
          <p:cNvPr id="114693" name="AutoShape 5"/>
          <p:cNvSpPr>
            <a:spLocks noChangeArrowheads="1"/>
          </p:cNvSpPr>
          <p:nvPr/>
        </p:nvSpPr>
        <p:spPr bwMode="auto">
          <a:xfrm>
            <a:off x="3733800" y="2181225"/>
            <a:ext cx="1905000" cy="485775"/>
          </a:xfrm>
          <a:prstGeom prst="chevron">
            <a:avLst>
              <a:gd name="adj" fmla="val 98039"/>
            </a:avLst>
          </a:prstGeom>
          <a:solidFill>
            <a:srgbClr val="FFFF00"/>
          </a:solidFill>
          <a:ln w="9525">
            <a:solidFill>
              <a:schemeClr val="tx1"/>
            </a:solidFill>
            <a:miter lim="800000"/>
            <a:headEnd/>
            <a:tailEnd/>
          </a:ln>
          <a:effectLst/>
        </p:spPr>
        <p:txBody>
          <a:bodyPr wrap="none" anchor="ctr"/>
          <a:lstStyle/>
          <a:p>
            <a:pPr algn="ctr" eaLnBrk="0" hangingPunct="0"/>
            <a:r>
              <a:rPr lang="de-DE" sz="1200" b="1">
                <a:latin typeface="Helvetica-Narrow" pitchFamily="34" charset="0"/>
              </a:rPr>
              <a:t>    Content</a:t>
            </a:r>
          </a:p>
          <a:p>
            <a:pPr algn="ctr" eaLnBrk="0" hangingPunct="0"/>
            <a:r>
              <a:rPr lang="de-DE" sz="1200" b="1">
                <a:latin typeface="Helvetica-Narrow" pitchFamily="34" charset="0"/>
              </a:rPr>
              <a:t>     Management</a:t>
            </a:r>
            <a:endParaRPr lang="de-DE" sz="1200">
              <a:latin typeface="Times New Roman" pitchFamily="18" charset="0"/>
            </a:endParaRPr>
          </a:p>
        </p:txBody>
      </p:sp>
      <p:sp>
        <p:nvSpPr>
          <p:cNvPr id="114694" name="AutoShape 6"/>
          <p:cNvSpPr>
            <a:spLocks noChangeArrowheads="1"/>
          </p:cNvSpPr>
          <p:nvPr/>
        </p:nvSpPr>
        <p:spPr bwMode="auto">
          <a:xfrm>
            <a:off x="5181600" y="2181225"/>
            <a:ext cx="1828800" cy="485775"/>
          </a:xfrm>
          <a:prstGeom prst="chevron">
            <a:avLst>
              <a:gd name="adj" fmla="val 94118"/>
            </a:avLst>
          </a:prstGeom>
          <a:solidFill>
            <a:schemeClr val="bg1"/>
          </a:solidFill>
          <a:ln w="9525">
            <a:solidFill>
              <a:schemeClr val="tx1"/>
            </a:solidFill>
            <a:miter lim="800000"/>
            <a:headEnd/>
            <a:tailEnd/>
          </a:ln>
          <a:effectLst/>
        </p:spPr>
        <p:txBody>
          <a:bodyPr wrap="none" anchor="ctr"/>
          <a:lstStyle/>
          <a:p>
            <a:pPr algn="ctr" eaLnBrk="0" hangingPunct="0"/>
            <a:r>
              <a:rPr lang="de-DE" sz="1200" b="1">
                <a:latin typeface="Helvetica-Narrow" pitchFamily="34" charset="0"/>
              </a:rPr>
              <a:t>   Project</a:t>
            </a:r>
          </a:p>
          <a:p>
            <a:pPr algn="ctr" eaLnBrk="0" hangingPunct="0"/>
            <a:r>
              <a:rPr lang="de-DE" sz="1200" b="1">
                <a:latin typeface="Helvetica-Narrow" pitchFamily="34" charset="0"/>
              </a:rPr>
              <a:t>     Management</a:t>
            </a:r>
            <a:endParaRPr lang="de-DE" sz="1200">
              <a:latin typeface="Times New Roman" pitchFamily="18" charset="0"/>
            </a:endParaRPr>
          </a:p>
        </p:txBody>
      </p:sp>
      <p:sp>
        <p:nvSpPr>
          <p:cNvPr id="114695" name="AutoShape 7"/>
          <p:cNvSpPr>
            <a:spLocks noChangeArrowheads="1"/>
          </p:cNvSpPr>
          <p:nvPr/>
        </p:nvSpPr>
        <p:spPr bwMode="auto">
          <a:xfrm>
            <a:off x="6553200" y="2181225"/>
            <a:ext cx="1752600" cy="485775"/>
          </a:xfrm>
          <a:prstGeom prst="chevron">
            <a:avLst>
              <a:gd name="adj" fmla="val 90196"/>
            </a:avLst>
          </a:prstGeom>
          <a:solidFill>
            <a:schemeClr val="bg1"/>
          </a:solidFill>
          <a:ln w="9525">
            <a:solidFill>
              <a:schemeClr val="tx1"/>
            </a:solidFill>
            <a:miter lim="800000"/>
            <a:headEnd/>
            <a:tailEnd/>
          </a:ln>
          <a:effectLst/>
        </p:spPr>
        <p:txBody>
          <a:bodyPr wrap="none" anchor="ctr"/>
          <a:lstStyle/>
          <a:p>
            <a:pPr algn="ctr" eaLnBrk="0" hangingPunct="0"/>
            <a:r>
              <a:rPr lang="de-DE" sz="1200" b="1">
                <a:latin typeface="Helvetica-Narrow" pitchFamily="34" charset="0"/>
              </a:rPr>
              <a:t>    Quality</a:t>
            </a:r>
          </a:p>
          <a:p>
            <a:pPr algn="ctr" eaLnBrk="0" hangingPunct="0"/>
            <a:r>
              <a:rPr lang="de-DE" sz="1200" b="1">
                <a:latin typeface="Helvetica-Narrow" pitchFamily="34" charset="0"/>
              </a:rPr>
              <a:t>    Management</a:t>
            </a:r>
            <a:endParaRPr lang="de-DE" sz="1200">
              <a:latin typeface="Times New Roman" pitchFamily="18" charset="0"/>
            </a:endParaRPr>
          </a:p>
        </p:txBody>
      </p:sp>
      <p:sp>
        <p:nvSpPr>
          <p:cNvPr id="114696" name="AutoShape 8"/>
          <p:cNvSpPr>
            <a:spLocks noChangeArrowheads="1"/>
          </p:cNvSpPr>
          <p:nvPr/>
        </p:nvSpPr>
        <p:spPr bwMode="auto">
          <a:xfrm>
            <a:off x="914400" y="2667000"/>
            <a:ext cx="7391400" cy="381000"/>
          </a:xfrm>
          <a:prstGeom prst="homePlate">
            <a:avLst>
              <a:gd name="adj" fmla="val 102479"/>
            </a:avLst>
          </a:prstGeom>
          <a:solidFill>
            <a:schemeClr val="bg1"/>
          </a:solidFill>
          <a:ln w="9525">
            <a:solidFill>
              <a:schemeClr val="tx1"/>
            </a:solidFill>
            <a:miter lim="800000"/>
            <a:headEnd/>
            <a:tailEnd/>
          </a:ln>
          <a:effectLst/>
        </p:spPr>
        <p:txBody>
          <a:bodyPr wrap="none" anchor="ctr"/>
          <a:lstStyle/>
          <a:p>
            <a:pPr algn="ctr" eaLnBrk="0" hangingPunct="0"/>
            <a:r>
              <a:rPr lang="de-DE" sz="1200" b="1">
                <a:latin typeface="Helvetica-Narrow" pitchFamily="34" charset="0"/>
              </a:rPr>
              <a:t>    Supplier Management</a:t>
            </a:r>
            <a:endParaRPr lang="de-DE" sz="1200">
              <a:latin typeface="Times New Roman" pitchFamily="18" charset="0"/>
            </a:endParaRPr>
          </a:p>
        </p:txBody>
      </p:sp>
      <p:sp>
        <p:nvSpPr>
          <p:cNvPr id="114697" name="Text Box 9"/>
          <p:cNvSpPr txBox="1">
            <a:spLocks noChangeArrowheads="1"/>
          </p:cNvSpPr>
          <p:nvPr/>
        </p:nvSpPr>
        <p:spPr bwMode="auto">
          <a:xfrm>
            <a:off x="898525" y="3206750"/>
            <a:ext cx="4800600" cy="2209800"/>
          </a:xfrm>
          <a:prstGeom prst="rect">
            <a:avLst/>
          </a:prstGeom>
          <a:noFill/>
          <a:ln w="9525">
            <a:noFill/>
            <a:miter lim="800000"/>
            <a:headEnd/>
            <a:tailEnd/>
          </a:ln>
          <a:effectLst/>
        </p:spPr>
        <p:txBody>
          <a:bodyPr anchor="ctr">
            <a:spAutoFit/>
          </a:bodyPr>
          <a:lstStyle/>
          <a:p>
            <a:pPr eaLnBrk="0" hangingPunct="0">
              <a:lnSpc>
                <a:spcPct val="140000"/>
              </a:lnSpc>
            </a:pPr>
            <a:endParaRPr lang="de-DE">
              <a:latin typeface="Helvetica-Narrow" pitchFamily="34" charset="0"/>
            </a:endParaRPr>
          </a:p>
          <a:p>
            <a:pPr eaLnBrk="0" hangingPunct="0">
              <a:lnSpc>
                <a:spcPct val="140000"/>
              </a:lnSpc>
              <a:buFontTx/>
              <a:buChar char="•"/>
            </a:pPr>
            <a:r>
              <a:rPr lang="de-DE">
                <a:latin typeface="Helvetica-Narrow" pitchFamily="34" charset="0"/>
              </a:rPr>
              <a:t> Style files</a:t>
            </a:r>
          </a:p>
          <a:p>
            <a:pPr eaLnBrk="0" hangingPunct="0">
              <a:lnSpc>
                <a:spcPct val="140000"/>
              </a:lnSpc>
              <a:buFontTx/>
              <a:buChar char="•"/>
            </a:pPr>
            <a:r>
              <a:rPr lang="de-DE">
                <a:latin typeface="Helvetica-Narrow" pitchFamily="34" charset="0"/>
              </a:rPr>
              <a:t> Information /Object models</a:t>
            </a:r>
          </a:p>
          <a:p>
            <a:pPr eaLnBrk="0" hangingPunct="0">
              <a:lnSpc>
                <a:spcPct val="160000"/>
              </a:lnSpc>
              <a:buFontTx/>
              <a:buChar char="•"/>
            </a:pPr>
            <a:r>
              <a:rPr lang="de-DE">
                <a:latin typeface="Helvetica-Narrow" pitchFamily="34" charset="0"/>
              </a:rPr>
              <a:t> Archiving</a:t>
            </a:r>
            <a:endParaRPr lang="de-DE">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sz="3200"/>
              <a:t>            What is Digital library ?</a:t>
            </a:r>
            <a:r>
              <a:rPr lang="en-US"/>
              <a:t> </a:t>
            </a:r>
          </a:p>
        </p:txBody>
      </p:sp>
      <p:sp>
        <p:nvSpPr>
          <p:cNvPr id="64515" name="Rectangle 3"/>
          <p:cNvSpPr>
            <a:spLocks noGrp="1" noChangeArrowheads="1"/>
          </p:cNvSpPr>
          <p:nvPr>
            <p:ph type="body" idx="1"/>
          </p:nvPr>
        </p:nvSpPr>
        <p:spPr>
          <a:xfrm>
            <a:off x="801688" y="2057400"/>
            <a:ext cx="7961312" cy="4114800"/>
          </a:xfrm>
        </p:spPr>
        <p:txBody>
          <a:bodyPr/>
          <a:lstStyle/>
          <a:p>
            <a:pPr>
              <a:lnSpc>
                <a:spcPct val="90000"/>
              </a:lnSpc>
            </a:pPr>
            <a:r>
              <a:rPr lang="en-US" sz="2800"/>
              <a:t>A Service? An Architecture?</a:t>
            </a:r>
          </a:p>
          <a:p>
            <a:pPr>
              <a:lnSpc>
                <a:spcPct val="90000"/>
              </a:lnSpc>
            </a:pPr>
            <a:r>
              <a:rPr lang="en-US" sz="2800"/>
              <a:t>A set of Information Resources?</a:t>
            </a:r>
          </a:p>
          <a:p>
            <a:pPr>
              <a:lnSpc>
                <a:spcPct val="90000"/>
              </a:lnSpc>
            </a:pPr>
            <a:r>
              <a:rPr lang="en-US" sz="2800"/>
              <a:t>A set of tools to locate, search, retrieve information?</a:t>
            </a:r>
          </a:p>
          <a:p>
            <a:pPr>
              <a:lnSpc>
                <a:spcPct val="90000"/>
              </a:lnSpc>
            </a:pPr>
            <a:r>
              <a:rPr lang="en-US" sz="2800"/>
              <a:t>Possibly the tools to create such resources and services also fall within the purview of DLs</a:t>
            </a:r>
          </a:p>
          <a:p>
            <a:pPr>
              <a:lnSpc>
                <a:spcPct val="90000"/>
              </a:lnSpc>
            </a:pPr>
            <a:r>
              <a:rPr lang="en-US" sz="2800"/>
              <a:t>Digital face of traditional libraries </a:t>
            </a:r>
          </a:p>
          <a:p>
            <a:pPr>
              <a:lnSpc>
                <a:spcPct val="90000"/>
              </a:lnSpc>
            </a:pPr>
            <a:r>
              <a:rPr lang="en-US" sz="2800"/>
              <a:t>Include both digital collections and traditional</a:t>
            </a:r>
          </a:p>
          <a:p>
            <a:pPr>
              <a:lnSpc>
                <a:spcPct val="90000"/>
              </a:lnSpc>
            </a:pPr>
            <a:r>
              <a:rPr lang="en-US" sz="2800"/>
              <a:t>Backbone and nervous system of libraries. </a:t>
            </a:r>
          </a:p>
          <a:p>
            <a:pPr>
              <a:lnSpc>
                <a:spcPct val="90000"/>
              </a:lnSpc>
              <a:buFont typeface="Wingdings" pitchFamily="2" charset="2"/>
              <a:buNone/>
            </a:pPr>
            <a:endParaRPr lang="en-US" sz="2800">
              <a:solidFill>
                <a:schemeClr val="folHlink"/>
              </a:solidFill>
            </a:endParaRPr>
          </a:p>
          <a:p>
            <a:pPr>
              <a:lnSpc>
                <a:spcPct val="90000"/>
              </a:lnSpc>
            </a:pPr>
            <a:endParaRPr lang="en-US" sz="2800">
              <a:solidFill>
                <a:schemeClr val="folHlink"/>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pPr algn="ctr"/>
            <a:r>
              <a:rPr lang="de-DE" sz="3600" b="1">
                <a:latin typeface="Helvetica" pitchFamily="34" charset="0"/>
              </a:rPr>
              <a:t>Quality Management</a:t>
            </a:r>
            <a:endParaRPr lang="de-DE" sz="3600" b="1">
              <a:latin typeface="Garamond" pitchFamily="18" charset="0"/>
            </a:endParaRPr>
          </a:p>
        </p:txBody>
      </p:sp>
      <p:sp>
        <p:nvSpPr>
          <p:cNvPr id="117763" name="AutoShape 3"/>
          <p:cNvSpPr>
            <a:spLocks noChangeArrowheads="1"/>
          </p:cNvSpPr>
          <p:nvPr/>
        </p:nvSpPr>
        <p:spPr bwMode="auto">
          <a:xfrm>
            <a:off x="914400" y="2181225"/>
            <a:ext cx="1828800" cy="485775"/>
          </a:xfrm>
          <a:prstGeom prst="homePlate">
            <a:avLst>
              <a:gd name="adj" fmla="val 94118"/>
            </a:avLst>
          </a:prstGeom>
          <a:solidFill>
            <a:schemeClr val="bg1"/>
          </a:solidFill>
          <a:ln w="9525">
            <a:solidFill>
              <a:schemeClr val="tx1"/>
            </a:solidFill>
            <a:miter lim="800000"/>
            <a:headEnd/>
            <a:tailEnd/>
          </a:ln>
          <a:effectLst/>
        </p:spPr>
        <p:txBody>
          <a:bodyPr wrap="none" anchor="ctr"/>
          <a:lstStyle/>
          <a:p>
            <a:pPr algn="ctr" eaLnBrk="0" hangingPunct="0"/>
            <a:r>
              <a:rPr lang="de-DE" sz="1200" b="1">
                <a:latin typeface="Helvetica-Narrow" pitchFamily="34" charset="0"/>
              </a:rPr>
              <a:t>Data</a:t>
            </a:r>
          </a:p>
          <a:p>
            <a:pPr algn="ctr" eaLnBrk="0" hangingPunct="0"/>
            <a:r>
              <a:rPr lang="de-DE" sz="1200" b="1">
                <a:latin typeface="Helvetica-Narrow" pitchFamily="34" charset="0"/>
              </a:rPr>
              <a:t>Management</a:t>
            </a:r>
            <a:endParaRPr lang="de-DE" sz="800">
              <a:latin typeface="Times New Roman" pitchFamily="18" charset="0"/>
            </a:endParaRPr>
          </a:p>
        </p:txBody>
      </p:sp>
      <p:sp>
        <p:nvSpPr>
          <p:cNvPr id="117764" name="AutoShape 4"/>
          <p:cNvSpPr>
            <a:spLocks noChangeArrowheads="1"/>
          </p:cNvSpPr>
          <p:nvPr/>
        </p:nvSpPr>
        <p:spPr bwMode="auto">
          <a:xfrm>
            <a:off x="2286000" y="2181225"/>
            <a:ext cx="1981200" cy="485775"/>
          </a:xfrm>
          <a:prstGeom prst="chevron">
            <a:avLst>
              <a:gd name="adj" fmla="val 101961"/>
            </a:avLst>
          </a:prstGeom>
          <a:solidFill>
            <a:schemeClr val="bg1"/>
          </a:solidFill>
          <a:ln w="9525">
            <a:solidFill>
              <a:schemeClr val="tx1"/>
            </a:solidFill>
            <a:miter lim="800000"/>
            <a:headEnd/>
            <a:tailEnd/>
          </a:ln>
          <a:effectLst/>
        </p:spPr>
        <p:txBody>
          <a:bodyPr wrap="none" anchor="ctr"/>
          <a:lstStyle/>
          <a:p>
            <a:pPr eaLnBrk="0" hangingPunct="0"/>
            <a:r>
              <a:rPr lang="de-DE" sz="1200" b="1">
                <a:latin typeface="Helvetica-Narrow" pitchFamily="34" charset="0"/>
              </a:rPr>
              <a:t>                Workflow</a:t>
            </a:r>
          </a:p>
          <a:p>
            <a:pPr eaLnBrk="0" hangingPunct="0"/>
            <a:r>
              <a:rPr lang="de-DE" sz="1200" b="1">
                <a:latin typeface="Helvetica-Narrow" pitchFamily="34" charset="0"/>
              </a:rPr>
              <a:t>            Management</a:t>
            </a:r>
            <a:endParaRPr lang="de-DE" sz="1200">
              <a:latin typeface="Times New Roman" pitchFamily="18" charset="0"/>
            </a:endParaRPr>
          </a:p>
        </p:txBody>
      </p:sp>
      <p:sp>
        <p:nvSpPr>
          <p:cNvPr id="117765" name="AutoShape 5"/>
          <p:cNvSpPr>
            <a:spLocks noChangeArrowheads="1"/>
          </p:cNvSpPr>
          <p:nvPr/>
        </p:nvSpPr>
        <p:spPr bwMode="auto">
          <a:xfrm>
            <a:off x="3733800" y="2181225"/>
            <a:ext cx="1905000" cy="485775"/>
          </a:xfrm>
          <a:prstGeom prst="chevron">
            <a:avLst>
              <a:gd name="adj" fmla="val 98039"/>
            </a:avLst>
          </a:prstGeom>
          <a:solidFill>
            <a:schemeClr val="bg1"/>
          </a:solidFill>
          <a:ln w="9525">
            <a:solidFill>
              <a:schemeClr val="tx1"/>
            </a:solidFill>
            <a:miter lim="800000"/>
            <a:headEnd/>
            <a:tailEnd/>
          </a:ln>
          <a:effectLst/>
        </p:spPr>
        <p:txBody>
          <a:bodyPr wrap="none" anchor="ctr"/>
          <a:lstStyle/>
          <a:p>
            <a:pPr algn="ctr" eaLnBrk="0" hangingPunct="0"/>
            <a:r>
              <a:rPr lang="de-DE" sz="1200" b="1">
                <a:latin typeface="Helvetica-Narrow" pitchFamily="34" charset="0"/>
              </a:rPr>
              <a:t>    Content</a:t>
            </a:r>
          </a:p>
          <a:p>
            <a:pPr algn="ctr" eaLnBrk="0" hangingPunct="0"/>
            <a:r>
              <a:rPr lang="de-DE" sz="1200" b="1">
                <a:latin typeface="Helvetica-Narrow" pitchFamily="34" charset="0"/>
              </a:rPr>
              <a:t>     Management</a:t>
            </a:r>
            <a:endParaRPr lang="de-DE" sz="1200">
              <a:latin typeface="Times New Roman" pitchFamily="18" charset="0"/>
            </a:endParaRPr>
          </a:p>
        </p:txBody>
      </p:sp>
      <p:sp>
        <p:nvSpPr>
          <p:cNvPr id="117766" name="AutoShape 6"/>
          <p:cNvSpPr>
            <a:spLocks noChangeArrowheads="1"/>
          </p:cNvSpPr>
          <p:nvPr/>
        </p:nvSpPr>
        <p:spPr bwMode="auto">
          <a:xfrm>
            <a:off x="5181600" y="2181225"/>
            <a:ext cx="1828800" cy="485775"/>
          </a:xfrm>
          <a:prstGeom prst="chevron">
            <a:avLst>
              <a:gd name="adj" fmla="val 94118"/>
            </a:avLst>
          </a:prstGeom>
          <a:solidFill>
            <a:schemeClr val="bg1"/>
          </a:solidFill>
          <a:ln w="9525">
            <a:solidFill>
              <a:schemeClr val="tx1"/>
            </a:solidFill>
            <a:miter lim="800000"/>
            <a:headEnd/>
            <a:tailEnd/>
          </a:ln>
          <a:effectLst/>
        </p:spPr>
        <p:txBody>
          <a:bodyPr wrap="none" anchor="ctr"/>
          <a:lstStyle/>
          <a:p>
            <a:pPr algn="ctr" eaLnBrk="0" hangingPunct="0"/>
            <a:r>
              <a:rPr lang="de-DE" sz="1200" b="1">
                <a:latin typeface="Helvetica-Narrow" pitchFamily="34" charset="0"/>
              </a:rPr>
              <a:t>   Project</a:t>
            </a:r>
          </a:p>
          <a:p>
            <a:pPr algn="ctr" eaLnBrk="0" hangingPunct="0"/>
            <a:r>
              <a:rPr lang="de-DE" sz="1200" b="1">
                <a:latin typeface="Helvetica-Narrow" pitchFamily="34" charset="0"/>
              </a:rPr>
              <a:t>     Management</a:t>
            </a:r>
            <a:endParaRPr lang="de-DE" sz="1200">
              <a:latin typeface="Times New Roman" pitchFamily="18" charset="0"/>
            </a:endParaRPr>
          </a:p>
        </p:txBody>
      </p:sp>
      <p:sp>
        <p:nvSpPr>
          <p:cNvPr id="117767" name="AutoShape 7"/>
          <p:cNvSpPr>
            <a:spLocks noChangeArrowheads="1"/>
          </p:cNvSpPr>
          <p:nvPr/>
        </p:nvSpPr>
        <p:spPr bwMode="auto">
          <a:xfrm>
            <a:off x="6553200" y="2181225"/>
            <a:ext cx="1752600" cy="485775"/>
          </a:xfrm>
          <a:prstGeom prst="chevron">
            <a:avLst>
              <a:gd name="adj" fmla="val 90196"/>
            </a:avLst>
          </a:prstGeom>
          <a:solidFill>
            <a:srgbClr val="6699FF"/>
          </a:solidFill>
          <a:ln w="9525">
            <a:solidFill>
              <a:schemeClr val="tx1"/>
            </a:solidFill>
            <a:miter lim="800000"/>
            <a:headEnd/>
            <a:tailEnd/>
          </a:ln>
          <a:effectLst/>
        </p:spPr>
        <p:txBody>
          <a:bodyPr wrap="none" anchor="ctr"/>
          <a:lstStyle/>
          <a:p>
            <a:pPr algn="ctr" eaLnBrk="0" hangingPunct="0"/>
            <a:r>
              <a:rPr lang="de-DE" sz="1200" b="1">
                <a:latin typeface="Helvetica-Narrow" pitchFamily="34" charset="0"/>
              </a:rPr>
              <a:t>    Quality</a:t>
            </a:r>
          </a:p>
          <a:p>
            <a:pPr algn="ctr" eaLnBrk="0" hangingPunct="0"/>
            <a:r>
              <a:rPr lang="de-DE" sz="1200" b="1">
                <a:latin typeface="Helvetica-Narrow" pitchFamily="34" charset="0"/>
              </a:rPr>
              <a:t>    Management</a:t>
            </a:r>
            <a:endParaRPr lang="de-DE" sz="1200">
              <a:latin typeface="Times New Roman" pitchFamily="18" charset="0"/>
            </a:endParaRPr>
          </a:p>
        </p:txBody>
      </p:sp>
      <p:sp>
        <p:nvSpPr>
          <p:cNvPr id="117768" name="AutoShape 8"/>
          <p:cNvSpPr>
            <a:spLocks noChangeArrowheads="1"/>
          </p:cNvSpPr>
          <p:nvPr/>
        </p:nvSpPr>
        <p:spPr bwMode="auto">
          <a:xfrm>
            <a:off x="914400" y="2667000"/>
            <a:ext cx="7391400" cy="381000"/>
          </a:xfrm>
          <a:prstGeom prst="homePlate">
            <a:avLst>
              <a:gd name="adj" fmla="val 102479"/>
            </a:avLst>
          </a:prstGeom>
          <a:solidFill>
            <a:schemeClr val="bg1"/>
          </a:solidFill>
          <a:ln w="9525">
            <a:solidFill>
              <a:schemeClr val="tx1"/>
            </a:solidFill>
            <a:miter lim="800000"/>
            <a:headEnd/>
            <a:tailEnd/>
          </a:ln>
          <a:effectLst/>
        </p:spPr>
        <p:txBody>
          <a:bodyPr wrap="none" anchor="ctr"/>
          <a:lstStyle/>
          <a:p>
            <a:pPr algn="ctr" eaLnBrk="0" hangingPunct="0"/>
            <a:r>
              <a:rPr lang="de-DE" sz="1200" b="1">
                <a:latin typeface="Helvetica-Narrow" pitchFamily="34" charset="0"/>
              </a:rPr>
              <a:t>    Supplier Management</a:t>
            </a:r>
            <a:endParaRPr lang="de-DE" sz="1200">
              <a:latin typeface="Times New Roman" pitchFamily="18" charset="0"/>
            </a:endParaRPr>
          </a:p>
        </p:txBody>
      </p:sp>
      <p:sp>
        <p:nvSpPr>
          <p:cNvPr id="117769" name="Text Box 9"/>
          <p:cNvSpPr txBox="1">
            <a:spLocks noChangeArrowheads="1"/>
          </p:cNvSpPr>
          <p:nvPr/>
        </p:nvSpPr>
        <p:spPr bwMode="auto">
          <a:xfrm>
            <a:off x="898525" y="3278188"/>
            <a:ext cx="4800600" cy="2382837"/>
          </a:xfrm>
          <a:prstGeom prst="rect">
            <a:avLst/>
          </a:prstGeom>
          <a:noFill/>
          <a:ln w="9525">
            <a:noFill/>
            <a:miter lim="800000"/>
            <a:headEnd/>
            <a:tailEnd/>
          </a:ln>
          <a:effectLst/>
        </p:spPr>
        <p:txBody>
          <a:bodyPr anchor="ctr">
            <a:spAutoFit/>
          </a:bodyPr>
          <a:lstStyle/>
          <a:p>
            <a:pPr eaLnBrk="0" hangingPunct="0">
              <a:lnSpc>
                <a:spcPct val="140000"/>
              </a:lnSpc>
              <a:buFontTx/>
              <a:buChar char="•"/>
            </a:pPr>
            <a:r>
              <a:rPr lang="de-DE" sz="3200">
                <a:latin typeface="Times New Roman" pitchFamily="18" charset="0"/>
              </a:rPr>
              <a:t> </a:t>
            </a:r>
            <a:r>
              <a:rPr lang="de-DE" sz="3200">
                <a:latin typeface="Helvetica-Narrow" pitchFamily="34" charset="0"/>
              </a:rPr>
              <a:t>Data consistency</a:t>
            </a:r>
          </a:p>
          <a:p>
            <a:pPr eaLnBrk="0" hangingPunct="0">
              <a:lnSpc>
                <a:spcPct val="160000"/>
              </a:lnSpc>
              <a:buFontTx/>
              <a:buChar char="•"/>
            </a:pPr>
            <a:r>
              <a:rPr lang="de-DE" sz="3200">
                <a:latin typeface="Helvetica-Narrow" pitchFamily="34" charset="0"/>
              </a:rPr>
              <a:t> Process consistency</a:t>
            </a:r>
          </a:p>
          <a:p>
            <a:pPr eaLnBrk="0" hangingPunct="0">
              <a:lnSpc>
                <a:spcPct val="170000"/>
              </a:lnSpc>
              <a:buFontTx/>
              <a:buChar char="•"/>
            </a:pPr>
            <a:r>
              <a:rPr lang="de-DE" sz="3200">
                <a:latin typeface="Helvetica-Narrow" pitchFamily="34" charset="0"/>
              </a:rPr>
              <a:t> Content consistency</a:t>
            </a:r>
            <a:endParaRPr lang="de-DE" sz="3200">
              <a:latin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1143000" y="762000"/>
            <a:ext cx="7378700" cy="914400"/>
          </a:xfrm>
        </p:spPr>
        <p:txBody>
          <a:bodyPr/>
          <a:lstStyle/>
          <a:p>
            <a:pPr algn="ctr"/>
            <a:r>
              <a:rPr lang="en-US" sz="3600" b="1"/>
              <a:t>Good   Principles</a:t>
            </a:r>
          </a:p>
        </p:txBody>
      </p:sp>
      <p:sp>
        <p:nvSpPr>
          <p:cNvPr id="106499" name="Rectangle 3"/>
          <p:cNvSpPr>
            <a:spLocks noGrp="1" noChangeArrowheads="1"/>
          </p:cNvSpPr>
          <p:nvPr>
            <p:ph type="body" idx="1"/>
          </p:nvPr>
        </p:nvSpPr>
        <p:spPr>
          <a:xfrm>
            <a:off x="1173163" y="2209800"/>
            <a:ext cx="7772400" cy="4419600"/>
          </a:xfrm>
        </p:spPr>
        <p:txBody>
          <a:bodyPr/>
          <a:lstStyle/>
          <a:p>
            <a:r>
              <a:rPr lang="en-US">
                <a:cs typeface="Times New Roman" pitchFamily="18" charset="0"/>
              </a:rPr>
              <a:t> What to digitize?</a:t>
            </a:r>
          </a:p>
          <a:p>
            <a:pPr lvl="1"/>
            <a:r>
              <a:rPr lang="en-US">
                <a:cs typeface="Times New Roman" pitchFamily="18" charset="0"/>
              </a:rPr>
              <a:t>Selection and policy is important</a:t>
            </a:r>
          </a:p>
          <a:p>
            <a:r>
              <a:rPr lang="en-US">
                <a:cs typeface="Times New Roman" pitchFamily="18" charset="0"/>
              </a:rPr>
              <a:t>Collection description  is important</a:t>
            </a:r>
          </a:p>
          <a:p>
            <a:pPr lvl="1"/>
            <a:r>
              <a:rPr lang="en-US">
                <a:cs typeface="Times New Roman" pitchFamily="18" charset="0"/>
              </a:rPr>
              <a:t> such as scope, format, restrictions on access, ownership etc</a:t>
            </a:r>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990600" y="381000"/>
            <a:ext cx="8153400" cy="914400"/>
          </a:xfrm>
        </p:spPr>
        <p:txBody>
          <a:bodyPr/>
          <a:lstStyle/>
          <a:p>
            <a:pPr algn="ctr"/>
            <a:r>
              <a:rPr lang="en-US" sz="3600" b="1"/>
              <a:t>Digitization: Issues</a:t>
            </a:r>
          </a:p>
        </p:txBody>
      </p:sp>
      <p:sp>
        <p:nvSpPr>
          <p:cNvPr id="107523" name="Rectangle 3"/>
          <p:cNvSpPr>
            <a:spLocks noGrp="1" noChangeArrowheads="1"/>
          </p:cNvSpPr>
          <p:nvPr>
            <p:ph type="body" idx="1"/>
          </p:nvPr>
        </p:nvSpPr>
        <p:spPr>
          <a:xfrm>
            <a:off x="1066800" y="2209800"/>
            <a:ext cx="7315200" cy="4953000"/>
          </a:xfrm>
        </p:spPr>
        <p:txBody>
          <a:bodyPr/>
          <a:lstStyle/>
          <a:p>
            <a:r>
              <a:rPr lang="en-US"/>
              <a:t>Copyright</a:t>
            </a:r>
          </a:p>
          <a:p>
            <a:r>
              <a:rPr lang="en-US"/>
              <a:t>Access copy and archive copy</a:t>
            </a:r>
          </a:p>
          <a:p>
            <a:r>
              <a:rPr lang="en-US"/>
              <a:t>File size</a:t>
            </a:r>
          </a:p>
          <a:p>
            <a:r>
              <a:rPr lang="en-US"/>
              <a:t>Storage media( CD, Hard disc…)</a:t>
            </a:r>
          </a:p>
          <a:p>
            <a:r>
              <a:rPr lang="en-US"/>
              <a:t>File format ( TIFF,JPEG…)</a:t>
            </a:r>
          </a:p>
          <a:p>
            <a:endParaRPr lang="en-US"/>
          </a:p>
          <a:p>
            <a:endParaRPr lang="en-US" sz="280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1350963" y="609600"/>
            <a:ext cx="7793037" cy="1143000"/>
          </a:xfrm>
        </p:spPr>
        <p:txBody>
          <a:bodyPr/>
          <a:lstStyle/>
          <a:p>
            <a:pPr algn="ctr"/>
            <a:r>
              <a:rPr lang="en-US" altLang="zh-CN" sz="3200">
                <a:ea typeface="SimSun" pitchFamily="2" charset="-122"/>
              </a:rPr>
              <a:t>Challenges in Publishing</a:t>
            </a:r>
          </a:p>
        </p:txBody>
      </p:sp>
      <p:sp>
        <p:nvSpPr>
          <p:cNvPr id="164867" name="Rectangle 3"/>
          <p:cNvSpPr>
            <a:spLocks noGrp="1" noChangeArrowheads="1"/>
          </p:cNvSpPr>
          <p:nvPr>
            <p:ph type="body" idx="1"/>
          </p:nvPr>
        </p:nvSpPr>
        <p:spPr>
          <a:xfrm>
            <a:off x="914400" y="2057400"/>
            <a:ext cx="7924800" cy="4572000"/>
          </a:xfrm>
        </p:spPr>
        <p:txBody>
          <a:bodyPr/>
          <a:lstStyle/>
          <a:p>
            <a:pPr>
              <a:lnSpc>
                <a:spcPct val="90000"/>
              </a:lnSpc>
              <a:spcBef>
                <a:spcPct val="0"/>
              </a:spcBef>
            </a:pPr>
            <a:r>
              <a:rPr lang="en-US" altLang="zh-CN" sz="2400">
                <a:ea typeface="SimSun" pitchFamily="2" charset="-122"/>
              </a:rPr>
              <a:t>Preservation of layout</a:t>
            </a:r>
          </a:p>
          <a:p>
            <a:pPr>
              <a:lnSpc>
                <a:spcPct val="90000"/>
              </a:lnSpc>
              <a:spcBef>
                <a:spcPct val="0"/>
              </a:spcBef>
            </a:pPr>
            <a:endParaRPr lang="en-US" altLang="zh-CN" sz="2400">
              <a:ea typeface="SimSun" pitchFamily="2" charset="-122"/>
            </a:endParaRPr>
          </a:p>
          <a:p>
            <a:pPr>
              <a:lnSpc>
                <a:spcPct val="90000"/>
              </a:lnSpc>
              <a:spcBef>
                <a:spcPct val="0"/>
              </a:spcBef>
            </a:pPr>
            <a:r>
              <a:rPr lang="en-US" altLang="zh-CN" sz="2400">
                <a:ea typeface="SimSun" pitchFamily="2" charset="-122"/>
              </a:rPr>
              <a:t>Searchability of content and metadata</a:t>
            </a:r>
          </a:p>
          <a:p>
            <a:pPr>
              <a:lnSpc>
                <a:spcPct val="90000"/>
              </a:lnSpc>
              <a:spcBef>
                <a:spcPct val="0"/>
              </a:spcBef>
            </a:pPr>
            <a:endParaRPr lang="en-US" altLang="zh-CN" sz="2400">
              <a:ea typeface="SimSun" pitchFamily="2" charset="-122"/>
            </a:endParaRPr>
          </a:p>
          <a:p>
            <a:pPr>
              <a:lnSpc>
                <a:spcPct val="90000"/>
              </a:lnSpc>
              <a:spcBef>
                <a:spcPct val="0"/>
              </a:spcBef>
            </a:pPr>
            <a:r>
              <a:rPr lang="en-US" altLang="zh-CN" sz="2400">
                <a:ea typeface="SimSun" pitchFamily="2" charset="-122"/>
              </a:rPr>
              <a:t>Efficient image compression</a:t>
            </a:r>
          </a:p>
          <a:p>
            <a:pPr>
              <a:lnSpc>
                <a:spcPct val="90000"/>
              </a:lnSpc>
              <a:spcBef>
                <a:spcPct val="0"/>
              </a:spcBef>
            </a:pPr>
            <a:endParaRPr lang="en-US" altLang="zh-CN" sz="2400">
              <a:ea typeface="SimSun" pitchFamily="2" charset="-122"/>
            </a:endParaRPr>
          </a:p>
          <a:p>
            <a:pPr>
              <a:lnSpc>
                <a:spcPct val="90000"/>
              </a:lnSpc>
              <a:spcBef>
                <a:spcPct val="0"/>
              </a:spcBef>
            </a:pPr>
            <a:r>
              <a:rPr lang="en-US" altLang="zh-CN" sz="2400">
                <a:ea typeface="SimSun" pitchFamily="2" charset="-122"/>
              </a:rPr>
              <a:t>Easy browsing of books</a:t>
            </a:r>
          </a:p>
          <a:p>
            <a:pPr>
              <a:lnSpc>
                <a:spcPct val="90000"/>
              </a:lnSpc>
              <a:spcBef>
                <a:spcPct val="0"/>
              </a:spcBef>
            </a:pPr>
            <a:endParaRPr lang="en-US" altLang="zh-CN" sz="2400">
              <a:ea typeface="SimSun" pitchFamily="2" charset="-122"/>
            </a:endParaRPr>
          </a:p>
          <a:p>
            <a:pPr>
              <a:lnSpc>
                <a:spcPct val="90000"/>
              </a:lnSpc>
              <a:spcBef>
                <a:spcPct val="0"/>
              </a:spcBef>
            </a:pPr>
            <a:r>
              <a:rPr lang="en-US" altLang="zh-CN" sz="2400">
                <a:ea typeface="SimSun" pitchFamily="2" charset="-122"/>
              </a:rPr>
              <a:t>Accommodating low bandwidth user</a:t>
            </a:r>
          </a:p>
          <a:p>
            <a:pPr>
              <a:lnSpc>
                <a:spcPct val="90000"/>
              </a:lnSpc>
              <a:spcBef>
                <a:spcPct val="0"/>
              </a:spcBef>
            </a:pPr>
            <a:endParaRPr lang="en-US" altLang="zh-CN" sz="2400">
              <a:ea typeface="SimSun" pitchFamily="2" charset="-122"/>
            </a:endParaRPr>
          </a:p>
          <a:p>
            <a:pPr>
              <a:lnSpc>
                <a:spcPct val="90000"/>
              </a:lnSpc>
              <a:spcBef>
                <a:spcPct val="0"/>
              </a:spcBef>
            </a:pPr>
            <a:r>
              <a:rPr lang="en-US" altLang="zh-CN" sz="2400">
                <a:ea typeface="SimSun" pitchFamily="2" charset="-122"/>
              </a:rPr>
              <a:t>Multilingual text support</a:t>
            </a:r>
          </a:p>
          <a:p>
            <a:pPr>
              <a:lnSpc>
                <a:spcPct val="90000"/>
              </a:lnSpc>
              <a:spcBef>
                <a:spcPct val="0"/>
              </a:spcBef>
            </a:pPr>
            <a:endParaRPr lang="en-US" altLang="zh-CN" sz="2400">
              <a:ea typeface="SimSun" pitchFamily="2" charset="-122"/>
            </a:endParaRPr>
          </a:p>
          <a:p>
            <a:pPr>
              <a:lnSpc>
                <a:spcPct val="90000"/>
              </a:lnSpc>
              <a:spcBef>
                <a:spcPct val="0"/>
              </a:spcBef>
            </a:pPr>
            <a:r>
              <a:rPr lang="en-US" altLang="zh-CN" sz="2400">
                <a:ea typeface="SimSun" pitchFamily="2" charset="-122"/>
              </a:rPr>
              <a:t>Multipaging</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1150938" y="457200"/>
            <a:ext cx="7793037" cy="1143000"/>
          </a:xfrm>
        </p:spPr>
        <p:txBody>
          <a:bodyPr/>
          <a:lstStyle/>
          <a:p>
            <a:pPr algn="ctr"/>
            <a:r>
              <a:rPr lang="en-US" sz="3600" b="1"/>
              <a:t>Digitization .. Factors</a:t>
            </a:r>
            <a:r>
              <a:rPr lang="en-US"/>
              <a:t> </a:t>
            </a:r>
          </a:p>
        </p:txBody>
      </p:sp>
      <p:sp>
        <p:nvSpPr>
          <p:cNvPr id="71683" name="Rectangle 3"/>
          <p:cNvSpPr>
            <a:spLocks noGrp="1" noChangeArrowheads="1"/>
          </p:cNvSpPr>
          <p:nvPr>
            <p:ph type="body" idx="1"/>
          </p:nvPr>
        </p:nvSpPr>
        <p:spPr/>
        <p:txBody>
          <a:bodyPr/>
          <a:lstStyle/>
          <a:p>
            <a:pPr>
              <a:lnSpc>
                <a:spcPct val="90000"/>
              </a:lnSpc>
            </a:pPr>
            <a:r>
              <a:rPr lang="en-US" sz="2000"/>
              <a:t>Collection strengths</a:t>
            </a:r>
          </a:p>
          <a:p>
            <a:pPr lvl="1">
              <a:lnSpc>
                <a:spcPct val="90000"/>
              </a:lnSpc>
            </a:pPr>
            <a:r>
              <a:rPr lang="en-US" sz="1800"/>
              <a:t>digitizing selected portions </a:t>
            </a:r>
          </a:p>
          <a:p>
            <a:pPr lvl="1">
              <a:lnSpc>
                <a:spcPct val="90000"/>
              </a:lnSpc>
            </a:pPr>
            <a:r>
              <a:rPr lang="en-US" sz="1800"/>
              <a:t>adding new digital works </a:t>
            </a:r>
          </a:p>
          <a:p>
            <a:pPr>
              <a:lnSpc>
                <a:spcPct val="90000"/>
              </a:lnSpc>
            </a:pPr>
            <a:r>
              <a:rPr lang="en-US" sz="2000"/>
              <a:t>Unique collections</a:t>
            </a:r>
          </a:p>
          <a:p>
            <a:pPr lvl="1">
              <a:lnSpc>
                <a:spcPct val="90000"/>
              </a:lnSpc>
            </a:pPr>
            <a:r>
              <a:rPr lang="en-US" sz="1800"/>
              <a:t>only copies of something</a:t>
            </a:r>
          </a:p>
          <a:p>
            <a:pPr>
              <a:lnSpc>
                <a:spcPct val="90000"/>
              </a:lnSpc>
            </a:pPr>
            <a:r>
              <a:rPr lang="en-US" sz="2000"/>
              <a:t>Priorities of user communities </a:t>
            </a:r>
          </a:p>
          <a:p>
            <a:pPr lvl="1">
              <a:lnSpc>
                <a:spcPct val="90000"/>
              </a:lnSpc>
            </a:pPr>
            <a:r>
              <a:rPr lang="en-US" sz="1800"/>
              <a:t>Like demands of a curriculum </a:t>
            </a:r>
          </a:p>
          <a:p>
            <a:pPr>
              <a:lnSpc>
                <a:spcPct val="90000"/>
              </a:lnSpc>
            </a:pPr>
            <a:r>
              <a:rPr lang="en-US" sz="2000"/>
              <a:t>Manageable portions of collections</a:t>
            </a:r>
          </a:p>
          <a:p>
            <a:pPr lvl="1">
              <a:lnSpc>
                <a:spcPct val="90000"/>
              </a:lnSpc>
            </a:pPr>
            <a:r>
              <a:rPr lang="en-US" sz="1800"/>
              <a:t>what is reasonable for any one institution to collect or digitize</a:t>
            </a:r>
          </a:p>
          <a:p>
            <a:pPr>
              <a:lnSpc>
                <a:spcPct val="90000"/>
              </a:lnSpc>
            </a:pPr>
            <a:r>
              <a:rPr lang="en-US" sz="2000"/>
              <a:t>Technical architecture</a:t>
            </a:r>
          </a:p>
          <a:p>
            <a:pPr lvl="1">
              <a:lnSpc>
                <a:spcPct val="90000"/>
              </a:lnSpc>
            </a:pPr>
            <a:r>
              <a:rPr lang="en-US" sz="1800"/>
              <a:t>also be factor in selecting who digitizes what</a:t>
            </a:r>
          </a:p>
          <a:p>
            <a:pPr>
              <a:lnSpc>
                <a:spcPct val="90000"/>
              </a:lnSpc>
            </a:pPr>
            <a:r>
              <a:rPr lang="en-US" sz="2000"/>
              <a:t>Skills of staff</a:t>
            </a:r>
          </a:p>
          <a:p>
            <a:pPr lvl="1">
              <a:lnSpc>
                <a:spcPct val="90000"/>
              </a:lnSpc>
            </a:pPr>
            <a:r>
              <a:rPr lang="en-US" sz="1800"/>
              <a:t>whose staff don't have the necessary skills  </a:t>
            </a:r>
          </a:p>
          <a:p>
            <a:pPr>
              <a:lnSpc>
                <a:spcPct val="90000"/>
              </a:lnSpc>
            </a:pPr>
            <a:endParaRPr lang="en-US" sz="200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762000" y="228600"/>
            <a:ext cx="7772400" cy="1143000"/>
          </a:xfrm>
        </p:spPr>
        <p:txBody>
          <a:bodyPr/>
          <a:lstStyle/>
          <a:p>
            <a:pPr algn="ctr"/>
            <a:r>
              <a:rPr lang="en-US" sz="3600"/>
              <a:t/>
            </a:r>
            <a:br>
              <a:rPr lang="en-US" sz="3600"/>
            </a:br>
            <a:r>
              <a:rPr lang="en-US" sz="3600"/>
              <a:t>          </a:t>
            </a:r>
            <a:r>
              <a:rPr lang="en-US" sz="3600" b="1"/>
              <a:t>Retrospective Conversion</a:t>
            </a:r>
            <a:r>
              <a:rPr lang="en-US" sz="3600"/>
              <a:t>  </a:t>
            </a:r>
          </a:p>
        </p:txBody>
      </p:sp>
      <p:sp>
        <p:nvSpPr>
          <p:cNvPr id="75779" name="Rectangle 3"/>
          <p:cNvSpPr>
            <a:spLocks noGrp="1" noChangeArrowheads="1"/>
          </p:cNvSpPr>
          <p:nvPr>
            <p:ph type="body" idx="1"/>
          </p:nvPr>
        </p:nvSpPr>
        <p:spPr>
          <a:xfrm>
            <a:off x="304800" y="2209800"/>
            <a:ext cx="8839200" cy="4800600"/>
          </a:xfrm>
        </p:spPr>
        <p:txBody>
          <a:bodyPr/>
          <a:lstStyle/>
          <a:p>
            <a:r>
              <a:rPr lang="en-US" sz="2400"/>
              <a:t>Complete conversion would be impractical or impossible technically, legally, and economically</a:t>
            </a:r>
          </a:p>
          <a:p>
            <a:r>
              <a:rPr lang="en-US" sz="2400"/>
              <a:t>Digitization of a particular special collection or a portion of one</a:t>
            </a:r>
          </a:p>
          <a:p>
            <a:pPr lvl="1"/>
            <a:r>
              <a:rPr lang="en-US" sz="2400"/>
              <a:t>which is highly valued</a:t>
            </a:r>
          </a:p>
          <a:p>
            <a:r>
              <a:rPr lang="en-US" sz="2400"/>
              <a:t>Highlight a diverse collection </a:t>
            </a:r>
          </a:p>
          <a:p>
            <a:r>
              <a:rPr lang="en-US" sz="2400"/>
              <a:t>High-use materials </a:t>
            </a:r>
          </a:p>
          <a:p>
            <a:pPr>
              <a:buFont typeface="Wingdings" pitchFamily="2" charset="2"/>
              <a:buNone/>
            </a:pPr>
            <a:endParaRPr lang="en-US" sz="2800"/>
          </a:p>
          <a:p>
            <a:pPr>
              <a:buFont typeface="Wingdings" pitchFamily="2" charset="2"/>
              <a:buNone/>
            </a:pPr>
            <a:r>
              <a:rPr lang="en-US" sz="2400" b="1">
                <a:solidFill>
                  <a:srgbClr val="339966"/>
                </a:solidFill>
              </a:rPr>
              <a:t>Approaches can be objects used alone or in combination depending upon a particular institution's goals</a:t>
            </a:r>
            <a:r>
              <a:rPr lang="en-US" sz="2800" b="1">
                <a:solidFill>
                  <a:schemeClr val="tx2"/>
                </a:solidFill>
              </a:rPr>
              <a:t> </a:t>
            </a:r>
          </a:p>
          <a:p>
            <a:pPr lvl="1"/>
            <a:endParaRPr lang="en-US" sz="2400" b="1">
              <a:solidFill>
                <a:schemeClr val="tx2"/>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685800" y="457200"/>
            <a:ext cx="7772400" cy="1143000"/>
          </a:xfrm>
        </p:spPr>
        <p:txBody>
          <a:bodyPr/>
          <a:lstStyle/>
          <a:p>
            <a:pPr algn="ctr"/>
            <a:r>
              <a:rPr lang="en-US" b="1"/>
              <a:t>   </a:t>
            </a:r>
            <a:r>
              <a:rPr lang="en-US" sz="3600" b="1"/>
              <a:t>Metadata</a:t>
            </a:r>
          </a:p>
        </p:txBody>
      </p:sp>
      <p:sp>
        <p:nvSpPr>
          <p:cNvPr id="77827" name="Rectangle 3"/>
          <p:cNvSpPr>
            <a:spLocks noGrp="1" noChangeArrowheads="1"/>
          </p:cNvSpPr>
          <p:nvPr>
            <p:ph type="body" idx="1"/>
          </p:nvPr>
        </p:nvSpPr>
        <p:spPr>
          <a:xfrm>
            <a:off x="1182688" y="2438400"/>
            <a:ext cx="7772400" cy="4114800"/>
          </a:xfrm>
        </p:spPr>
        <p:txBody>
          <a:bodyPr/>
          <a:lstStyle/>
          <a:p>
            <a:r>
              <a:rPr lang="en-US" sz="2400"/>
              <a:t>The data that describes the content and attributes of any particular item</a:t>
            </a:r>
          </a:p>
          <a:p>
            <a:pPr>
              <a:buFont typeface="Wingdings" pitchFamily="2" charset="2"/>
              <a:buNone/>
            </a:pPr>
            <a:endParaRPr lang="en-US" sz="2400"/>
          </a:p>
          <a:p>
            <a:r>
              <a:rPr lang="en-US" sz="2400"/>
              <a:t>Key to resource discovery and use of any document </a:t>
            </a:r>
          </a:p>
          <a:p>
            <a:pPr>
              <a:buFont typeface="Wingdings" pitchFamily="2" charset="2"/>
              <a:buNone/>
            </a:pPr>
            <a:endParaRPr lang="en-US" sz="2400"/>
          </a:p>
          <a:p>
            <a:r>
              <a:rPr lang="en-US" sz="2400"/>
              <a:t>Facilitate searching and discovery, as well as administrative and structural metadata to assist in object viewing,management, and preservation.</a:t>
            </a:r>
          </a:p>
          <a:p>
            <a:endParaRPr lang="en-US" sz="240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838200" y="304800"/>
            <a:ext cx="7772400" cy="1143000"/>
          </a:xfrm>
        </p:spPr>
        <p:txBody>
          <a:bodyPr/>
          <a:lstStyle/>
          <a:p>
            <a:r>
              <a:rPr lang="en-US" sz="3600"/>
              <a:t/>
            </a:r>
            <a:br>
              <a:rPr lang="en-US" sz="3600"/>
            </a:br>
            <a:r>
              <a:rPr lang="en-US" sz="3600"/>
              <a:t>               </a:t>
            </a:r>
            <a:r>
              <a:rPr lang="en-US" sz="3600" b="1"/>
              <a:t>Barriers</a:t>
            </a:r>
            <a:endParaRPr lang="en-US" b="1"/>
          </a:p>
        </p:txBody>
      </p:sp>
      <p:sp>
        <p:nvSpPr>
          <p:cNvPr id="79875" name="Rectangle 3"/>
          <p:cNvSpPr>
            <a:spLocks noGrp="1" noChangeArrowheads="1"/>
          </p:cNvSpPr>
          <p:nvPr>
            <p:ph type="body" idx="1"/>
          </p:nvPr>
        </p:nvSpPr>
        <p:spPr>
          <a:xfrm>
            <a:off x="685800" y="1752600"/>
            <a:ext cx="7772400" cy="5486400"/>
          </a:xfrm>
        </p:spPr>
        <p:txBody>
          <a:bodyPr/>
          <a:lstStyle/>
          <a:p>
            <a:pPr>
              <a:buFont typeface="Wingdings" pitchFamily="2" charset="2"/>
              <a:buNone/>
            </a:pPr>
            <a:r>
              <a:rPr lang="en-US" sz="2800"/>
              <a:t> </a:t>
            </a:r>
          </a:p>
          <a:p>
            <a:r>
              <a:rPr lang="en-US" sz="2400"/>
              <a:t>Digital objects are less fixed, easily copied, and remotely accessible by multiple users simultaneously</a:t>
            </a:r>
          </a:p>
          <a:p>
            <a:pPr>
              <a:buFont typeface="Wingdings" pitchFamily="2" charset="2"/>
              <a:buNone/>
            </a:pPr>
            <a:endParaRPr lang="en-US" sz="2400"/>
          </a:p>
          <a:p>
            <a:r>
              <a:rPr lang="en-US" sz="2400"/>
              <a:t>Libraries mostly are simply caretakers of information, own the copyright of the material with restrictions</a:t>
            </a:r>
          </a:p>
          <a:p>
            <a:pPr>
              <a:buFont typeface="Wingdings" pitchFamily="2" charset="2"/>
              <a:buNone/>
            </a:pPr>
            <a:endParaRPr lang="en-US" sz="2400"/>
          </a:p>
          <a:p>
            <a:r>
              <a:rPr lang="en-US" sz="2400"/>
              <a:t>To develop mechanisms for managing copyright, mechanisms that allow them to provide information without violating copyright, called rights management</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sz="3600"/>
              <a:t>         </a:t>
            </a:r>
            <a:r>
              <a:rPr lang="en-US" sz="3600" b="1"/>
              <a:t>Rights Management</a:t>
            </a:r>
            <a:r>
              <a:rPr lang="en-US"/>
              <a:t>  </a:t>
            </a:r>
          </a:p>
        </p:txBody>
      </p:sp>
      <p:sp>
        <p:nvSpPr>
          <p:cNvPr id="80899" name="Rectangle 3"/>
          <p:cNvSpPr>
            <a:spLocks noGrp="1" noChangeArrowheads="1"/>
          </p:cNvSpPr>
          <p:nvPr>
            <p:ph type="body" idx="1"/>
          </p:nvPr>
        </p:nvSpPr>
        <p:spPr/>
        <p:txBody>
          <a:bodyPr/>
          <a:lstStyle/>
          <a:p>
            <a:pPr>
              <a:lnSpc>
                <a:spcPct val="90000"/>
              </a:lnSpc>
            </a:pPr>
            <a:r>
              <a:rPr lang="en-US" sz="2800"/>
              <a:t>Usage tracking </a:t>
            </a:r>
          </a:p>
          <a:p>
            <a:pPr>
              <a:lnSpc>
                <a:spcPct val="90000"/>
              </a:lnSpc>
            </a:pPr>
            <a:r>
              <a:rPr lang="en-US" sz="2800"/>
              <a:t>Identifying and authenticating users </a:t>
            </a:r>
          </a:p>
          <a:p>
            <a:pPr>
              <a:lnSpc>
                <a:spcPct val="90000"/>
              </a:lnSpc>
            </a:pPr>
            <a:r>
              <a:rPr lang="en-US" sz="2800"/>
              <a:t>Providing the copyright status of each digital object, and the restrictions on its use or the fees associated with it </a:t>
            </a:r>
          </a:p>
          <a:p>
            <a:pPr>
              <a:lnSpc>
                <a:spcPct val="90000"/>
              </a:lnSpc>
            </a:pPr>
            <a:r>
              <a:rPr lang="en-US" sz="2800"/>
              <a:t>Handling transactions with users by allowing only so many copies to be accessed, or by charging them for a copy, or by passing the request on to a publisher </a:t>
            </a:r>
          </a:p>
          <a:p>
            <a:pPr>
              <a:lnSpc>
                <a:spcPct val="90000"/>
              </a:lnSpc>
              <a:buFont typeface="Wingdings" pitchFamily="2" charset="2"/>
              <a:buNone/>
            </a:pPr>
            <a:endParaRPr lang="en-US" sz="280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b="1"/>
              <a:t>         </a:t>
            </a:r>
            <a:r>
              <a:rPr lang="en-US" sz="3600" b="1"/>
              <a:t>Preservation</a:t>
            </a:r>
          </a:p>
        </p:txBody>
      </p:sp>
      <p:sp>
        <p:nvSpPr>
          <p:cNvPr id="81923" name="Rectangle 3"/>
          <p:cNvSpPr>
            <a:spLocks noGrp="1" noChangeArrowheads="1"/>
          </p:cNvSpPr>
          <p:nvPr>
            <p:ph type="body" idx="1"/>
          </p:nvPr>
        </p:nvSpPr>
        <p:spPr/>
        <p:txBody>
          <a:bodyPr/>
          <a:lstStyle/>
          <a:p>
            <a:r>
              <a:rPr lang="en-US"/>
              <a:t>Keeping digital information available in perpetuity</a:t>
            </a:r>
          </a:p>
          <a:p>
            <a:r>
              <a:rPr lang="en-US"/>
              <a:t>Real issue is technical obsolescence</a:t>
            </a:r>
          </a:p>
          <a:p>
            <a:pPr lvl="1"/>
            <a:r>
              <a:rPr lang="en-US"/>
              <a:t>Like the deterioration of paper in the paper age</a:t>
            </a:r>
          </a:p>
          <a:p>
            <a:pPr lvl="1"/>
            <a:r>
              <a:rPr lang="en-US"/>
              <a:t>Constantly coming up with new technical solutions</a:t>
            </a:r>
          </a:p>
          <a:p>
            <a:pPr lvl="1"/>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body" idx="1"/>
          </p:nvPr>
        </p:nvSpPr>
        <p:spPr>
          <a:xfrm>
            <a:off x="0" y="1600200"/>
            <a:ext cx="9144000" cy="4114800"/>
          </a:xfrm>
        </p:spPr>
        <p:txBody>
          <a:bodyPr/>
          <a:lstStyle/>
          <a:p>
            <a:pPr>
              <a:lnSpc>
                <a:spcPct val="90000"/>
              </a:lnSpc>
              <a:buClr>
                <a:srgbClr val="0AA8A8"/>
              </a:buClr>
              <a:buSzTx/>
              <a:buFont typeface="Wingdings" pitchFamily="2" charset="2"/>
              <a:buNone/>
            </a:pPr>
            <a:r>
              <a:rPr lang="en-AU" sz="2800">
                <a:solidFill>
                  <a:srgbClr val="000000"/>
                </a:solidFill>
                <a:cs typeface="Times New Roman" pitchFamily="18" charset="0"/>
              </a:rPr>
              <a:t/>
            </a:r>
            <a:br>
              <a:rPr lang="en-AU" sz="2800">
                <a:solidFill>
                  <a:srgbClr val="000000"/>
                </a:solidFill>
                <a:cs typeface="Times New Roman" pitchFamily="18" charset="0"/>
              </a:rPr>
            </a:br>
            <a:r>
              <a:rPr lang="en-AU" sz="2400" i="1">
                <a:latin typeface="Arial" pitchFamily="34" charset="0"/>
                <a:cs typeface="Times New Roman" pitchFamily="18" charset="0"/>
              </a:rPr>
              <a:t>“A digital library service is an assemblage of digital computing, storage, and communications machinery together with the software needed to reproduce, emulate, and extend the services provided by conventional libraries based on paper and other material means of collecting, storing, cataloguing, finding, and disseminating information.”  </a:t>
            </a:r>
            <a:r>
              <a:rPr lang="en-AU" sz="2400">
                <a:latin typeface="Arial" pitchFamily="34" charset="0"/>
                <a:cs typeface="Times New Roman" pitchFamily="18" charset="0"/>
              </a:rPr>
              <a:t>(</a:t>
            </a:r>
            <a:r>
              <a:rPr lang="en-AU" sz="2400" b="1">
                <a:latin typeface="Arial" pitchFamily="34" charset="0"/>
                <a:cs typeface="Times New Roman" pitchFamily="18" charset="0"/>
              </a:rPr>
              <a:t>Gladney H.M, et. al</a:t>
            </a:r>
            <a:r>
              <a:rPr lang="en-AU" sz="2400">
                <a:latin typeface="Arial" pitchFamily="34" charset="0"/>
                <a:cs typeface="Times New Roman" pitchFamily="18" charset="0"/>
              </a:rPr>
              <a:t>. </a:t>
            </a:r>
            <a:r>
              <a:rPr lang="en-AU" sz="2400" b="1">
                <a:latin typeface="Arial" pitchFamily="34" charset="0"/>
                <a:cs typeface="Times New Roman" pitchFamily="18" charset="0"/>
              </a:rPr>
              <a:t>1994)</a:t>
            </a:r>
          </a:p>
          <a:p>
            <a:pPr>
              <a:lnSpc>
                <a:spcPct val="90000"/>
              </a:lnSpc>
              <a:buClr>
                <a:srgbClr val="0AA8A8"/>
              </a:buClr>
              <a:buSzTx/>
              <a:buFont typeface="Wingdings" pitchFamily="2" charset="2"/>
              <a:buNone/>
            </a:pPr>
            <a:endParaRPr lang="en-AU" sz="2400" b="1">
              <a:latin typeface="Arial" pitchFamily="34" charset="0"/>
              <a:cs typeface="Times New Roman" pitchFamily="18" charset="0"/>
            </a:endParaRPr>
          </a:p>
          <a:p>
            <a:pPr>
              <a:lnSpc>
                <a:spcPct val="90000"/>
              </a:lnSpc>
              <a:buClr>
                <a:srgbClr val="0AA8A8"/>
              </a:buClr>
              <a:buSzTx/>
              <a:buFont typeface="Wingdings" pitchFamily="2" charset="2"/>
              <a:buNone/>
            </a:pPr>
            <a:r>
              <a:rPr lang="en-US" sz="2400" i="1">
                <a:latin typeface="Arial" pitchFamily="34" charset="0"/>
                <a:cs typeface="Times New Roman" pitchFamily="18" charset="0"/>
              </a:rPr>
              <a:t>“</a:t>
            </a:r>
            <a:r>
              <a:rPr lang="en-US" sz="2400" i="1">
                <a:solidFill>
                  <a:srgbClr val="00CC66"/>
                </a:solidFill>
                <a:latin typeface="Arial" pitchFamily="34" charset="0"/>
                <a:cs typeface="Times New Roman" pitchFamily="18" charset="0"/>
              </a:rPr>
              <a:t>Digital Libraries are a set of electronic resources and associated technical capabilities for creating, searching,and using information…they are an extension and enhancements of information storage and retrieval systems that manipulate digital data in any medium (text, images, sounds,static or dynamic images) and exist in distributed networks”</a:t>
            </a:r>
            <a:r>
              <a:rPr lang="en-US" sz="2400">
                <a:solidFill>
                  <a:srgbClr val="00CC66"/>
                </a:solidFill>
                <a:latin typeface="Arial" pitchFamily="34" charset="0"/>
                <a:cs typeface="Times New Roman" pitchFamily="18" charset="0"/>
              </a:rPr>
              <a:t> </a:t>
            </a:r>
            <a:r>
              <a:rPr lang="en-US" sz="2400" b="1">
                <a:solidFill>
                  <a:srgbClr val="00CC66"/>
                </a:solidFill>
                <a:latin typeface="Arial" pitchFamily="34" charset="0"/>
                <a:cs typeface="Times New Roman" pitchFamily="18" charset="0"/>
              </a:rPr>
              <a:t>(Borgman, 1996)</a:t>
            </a:r>
          </a:p>
        </p:txBody>
      </p:sp>
      <p:sp>
        <p:nvSpPr>
          <p:cNvPr id="144387" name="Text Box 3"/>
          <p:cNvSpPr txBox="1">
            <a:spLocks noChangeArrowheads="1"/>
          </p:cNvSpPr>
          <p:nvPr/>
        </p:nvSpPr>
        <p:spPr bwMode="auto">
          <a:xfrm>
            <a:off x="2085975" y="715963"/>
            <a:ext cx="5719763" cy="579437"/>
          </a:xfrm>
          <a:prstGeom prst="rect">
            <a:avLst/>
          </a:prstGeom>
          <a:noFill/>
          <a:ln w="9525">
            <a:noFill/>
            <a:miter lim="800000"/>
            <a:headEnd/>
            <a:tailEnd/>
          </a:ln>
          <a:effectLst/>
        </p:spPr>
        <p:txBody>
          <a:bodyPr wrap="none">
            <a:spAutoFit/>
          </a:bodyPr>
          <a:lstStyle/>
          <a:p>
            <a:pPr eaLnBrk="0" hangingPunct="0"/>
            <a:r>
              <a:rPr lang="en-US" sz="3200" b="1">
                <a:solidFill>
                  <a:schemeClr val="tx2"/>
                </a:solidFill>
              </a:rPr>
              <a:t>Defining the Digital Library</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1150938" y="617538"/>
            <a:ext cx="7793037" cy="762000"/>
          </a:xfrm>
        </p:spPr>
        <p:txBody>
          <a:bodyPr/>
          <a:lstStyle/>
          <a:p>
            <a:pPr algn="ctr"/>
            <a:r>
              <a:rPr lang="en-US"/>
              <a:t/>
            </a:r>
            <a:br>
              <a:rPr lang="en-US"/>
            </a:br>
            <a:r>
              <a:rPr lang="en-US" sz="3600" b="1"/>
              <a:t>Three Types of  Preservation</a:t>
            </a:r>
            <a:r>
              <a:rPr lang="en-US"/>
              <a:t> </a:t>
            </a:r>
          </a:p>
        </p:txBody>
      </p:sp>
      <p:sp>
        <p:nvSpPr>
          <p:cNvPr id="82947" name="Rectangle 3"/>
          <p:cNvSpPr>
            <a:spLocks noGrp="1" noChangeArrowheads="1"/>
          </p:cNvSpPr>
          <p:nvPr>
            <p:ph type="body" idx="1"/>
          </p:nvPr>
        </p:nvSpPr>
        <p:spPr>
          <a:xfrm>
            <a:off x="1182688" y="2362200"/>
            <a:ext cx="7772400" cy="4114800"/>
          </a:xfrm>
        </p:spPr>
        <p:txBody>
          <a:bodyPr/>
          <a:lstStyle/>
          <a:p>
            <a:r>
              <a:rPr lang="en-US"/>
              <a:t>Preservation of the storage medium </a:t>
            </a:r>
          </a:p>
          <a:p>
            <a:r>
              <a:rPr lang="en-US"/>
              <a:t>Preservation of access to content </a:t>
            </a:r>
          </a:p>
          <a:p>
            <a:r>
              <a:rPr lang="en-US"/>
              <a:t>Preservation of fixed-media materials through digital technology </a:t>
            </a:r>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1219200" y="1219200"/>
            <a:ext cx="8229600" cy="1143000"/>
          </a:xfrm>
        </p:spPr>
        <p:txBody>
          <a:bodyPr/>
          <a:lstStyle/>
          <a:p>
            <a:r>
              <a:rPr lang="en-US" sz="3200" b="1"/>
              <a:t>Preservation of the Storage Medium</a:t>
            </a:r>
            <a:r>
              <a:rPr lang="en-US" b="1"/>
              <a:t> </a:t>
            </a:r>
            <a:br>
              <a:rPr lang="en-US" b="1"/>
            </a:br>
            <a:endParaRPr lang="en-US" b="1"/>
          </a:p>
        </p:txBody>
      </p:sp>
      <p:sp>
        <p:nvSpPr>
          <p:cNvPr id="83971" name="Rectangle 3"/>
          <p:cNvSpPr>
            <a:spLocks noGrp="1" noChangeArrowheads="1"/>
          </p:cNvSpPr>
          <p:nvPr>
            <p:ph type="body" idx="1"/>
          </p:nvPr>
        </p:nvSpPr>
        <p:spPr/>
        <p:txBody>
          <a:bodyPr/>
          <a:lstStyle/>
          <a:p>
            <a:r>
              <a:rPr lang="en-US" sz="2800"/>
              <a:t>Tapes, hard drives, and floppy discs have a very short life span </a:t>
            </a:r>
          </a:p>
          <a:p>
            <a:r>
              <a:rPr lang="en-US" sz="2800"/>
              <a:t>Obsolete anywhere from two to five years before they are replaced by better technology</a:t>
            </a:r>
          </a:p>
          <a:p>
            <a:r>
              <a:rPr lang="en-US" sz="2800"/>
              <a:t>Possibility of non-availability of the hardware or software to read them</a:t>
            </a:r>
          </a:p>
          <a:p>
            <a:r>
              <a:rPr lang="en-US" sz="2800"/>
              <a:t>May have to keep moving digital information from storage medium to storage medium</a:t>
            </a:r>
          </a:p>
          <a:p>
            <a:pPr>
              <a:buFont typeface="Wingdings" pitchFamily="2" charset="2"/>
              <a:buNone/>
            </a:pPr>
            <a:endParaRPr lang="en-US" sz="280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350963" y="304800"/>
            <a:ext cx="7793037" cy="1143000"/>
          </a:xfrm>
        </p:spPr>
        <p:txBody>
          <a:bodyPr/>
          <a:lstStyle/>
          <a:p>
            <a:pPr algn="ctr"/>
            <a:r>
              <a:rPr lang="en-US" sz="3600" b="1"/>
              <a:t>Preservation of Access</a:t>
            </a:r>
            <a:r>
              <a:rPr lang="en-US"/>
              <a:t>  </a:t>
            </a:r>
          </a:p>
        </p:txBody>
      </p:sp>
      <p:sp>
        <p:nvSpPr>
          <p:cNvPr id="84995" name="Rectangle 3"/>
          <p:cNvSpPr>
            <a:spLocks noGrp="1" noChangeArrowheads="1"/>
          </p:cNvSpPr>
          <p:nvPr>
            <p:ph type="body" idx="1"/>
          </p:nvPr>
        </p:nvSpPr>
        <p:spPr>
          <a:xfrm>
            <a:off x="609600" y="1905000"/>
            <a:ext cx="8305800" cy="4953000"/>
          </a:xfrm>
        </p:spPr>
        <p:txBody>
          <a:bodyPr/>
          <a:lstStyle/>
          <a:p>
            <a:pPr>
              <a:lnSpc>
                <a:spcPct val="90000"/>
              </a:lnSpc>
            </a:pPr>
            <a:r>
              <a:rPr lang="en-US" sz="2800"/>
              <a:t>Access to the </a:t>
            </a:r>
            <a:r>
              <a:rPr lang="en-US" sz="2800" i="1"/>
              <a:t>content</a:t>
            </a:r>
            <a:r>
              <a:rPr lang="en-US" sz="2800"/>
              <a:t> of documents, regardless of their format:</a:t>
            </a:r>
          </a:p>
          <a:p>
            <a:pPr>
              <a:lnSpc>
                <a:spcPct val="90000"/>
              </a:lnSpc>
              <a:buFont typeface="Wingdings" pitchFamily="2" charset="2"/>
              <a:buNone/>
            </a:pPr>
            <a:r>
              <a:rPr lang="en-US" sz="2800"/>
              <a:t>    - When the formats (e.g., Adobe Acrobat  PDF)</a:t>
            </a:r>
          </a:p>
          <a:p>
            <a:pPr>
              <a:lnSpc>
                <a:spcPct val="90000"/>
              </a:lnSpc>
              <a:buFont typeface="Wingdings" pitchFamily="2" charset="2"/>
              <a:buNone/>
            </a:pPr>
            <a:r>
              <a:rPr lang="en-US" sz="2800"/>
              <a:t>      containing the information become obsolete</a:t>
            </a:r>
          </a:p>
          <a:p>
            <a:pPr>
              <a:lnSpc>
                <a:spcPct val="90000"/>
              </a:lnSpc>
              <a:buFont typeface="Wingdings" pitchFamily="2" charset="2"/>
              <a:buNone/>
            </a:pPr>
            <a:r>
              <a:rPr lang="en-US" sz="2800"/>
              <a:t>    - Translate data from one format to another for </a:t>
            </a:r>
          </a:p>
          <a:p>
            <a:pPr>
              <a:lnSpc>
                <a:spcPct val="90000"/>
              </a:lnSpc>
              <a:buFont typeface="Wingdings" pitchFamily="2" charset="2"/>
              <a:buNone/>
            </a:pPr>
            <a:r>
              <a:rPr lang="en-US" sz="2800"/>
              <a:t>      preserving the ability of users to retrieve and </a:t>
            </a:r>
          </a:p>
          <a:p>
            <a:pPr>
              <a:lnSpc>
                <a:spcPct val="90000"/>
              </a:lnSpc>
              <a:buFont typeface="Wingdings" pitchFamily="2" charset="2"/>
              <a:buNone/>
            </a:pPr>
            <a:r>
              <a:rPr lang="en-US" sz="2800"/>
              <a:t>      display the information content</a:t>
            </a:r>
          </a:p>
          <a:p>
            <a:pPr>
              <a:lnSpc>
                <a:spcPct val="90000"/>
              </a:lnSpc>
              <a:buFont typeface="Wingdings" pitchFamily="2" charset="2"/>
              <a:buNone/>
            </a:pPr>
            <a:r>
              <a:rPr lang="en-US" sz="2800"/>
              <a:t>    - Data migration is costly</a:t>
            </a:r>
          </a:p>
          <a:p>
            <a:pPr>
              <a:lnSpc>
                <a:spcPct val="90000"/>
              </a:lnSpc>
            </a:pPr>
            <a:r>
              <a:rPr lang="en-US" sz="2800"/>
              <a:t>Still no standards for data migration</a:t>
            </a:r>
          </a:p>
          <a:p>
            <a:pPr>
              <a:lnSpc>
                <a:spcPct val="90000"/>
              </a:lnSpc>
            </a:pPr>
            <a:r>
              <a:rPr lang="en-US" sz="2800"/>
              <a:t>Distortion or information loss</a:t>
            </a:r>
            <a:endParaRPr lang="en-US" sz="360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body" idx="1"/>
          </p:nvPr>
        </p:nvSpPr>
        <p:spPr>
          <a:xfrm>
            <a:off x="0" y="1600200"/>
            <a:ext cx="9144000" cy="4114800"/>
          </a:xfrm>
        </p:spPr>
        <p:txBody>
          <a:bodyPr/>
          <a:lstStyle/>
          <a:p>
            <a:pPr>
              <a:lnSpc>
                <a:spcPct val="90000"/>
              </a:lnSpc>
              <a:buClr>
                <a:srgbClr val="0AA8A8"/>
              </a:buClr>
              <a:buSzTx/>
              <a:buFont typeface="Wingdings" pitchFamily="2" charset="2"/>
              <a:buNone/>
            </a:pPr>
            <a:r>
              <a:rPr lang="en-AU" sz="2800" dirty="0">
                <a:solidFill>
                  <a:srgbClr val="000000"/>
                </a:solidFill>
                <a:cs typeface="Times New Roman" pitchFamily="18" charset="0"/>
              </a:rPr>
              <a:t/>
            </a:r>
            <a:br>
              <a:rPr lang="en-AU" sz="2800" dirty="0">
                <a:solidFill>
                  <a:srgbClr val="000000"/>
                </a:solidFill>
                <a:cs typeface="Times New Roman" pitchFamily="18" charset="0"/>
              </a:rPr>
            </a:br>
            <a:endParaRPr lang="en-AU" sz="2400" b="1" dirty="0">
              <a:latin typeface="Arial" pitchFamily="34" charset="0"/>
              <a:cs typeface="Times New Roman" pitchFamily="18" charset="0"/>
            </a:endParaRPr>
          </a:p>
          <a:p>
            <a:pPr>
              <a:lnSpc>
                <a:spcPct val="90000"/>
              </a:lnSpc>
              <a:buClr>
                <a:srgbClr val="0AA8A8"/>
              </a:buClr>
              <a:buSzTx/>
              <a:buFont typeface="Wingdings" pitchFamily="2" charset="2"/>
              <a:buNone/>
            </a:pPr>
            <a:r>
              <a:rPr lang="en-US" sz="2400" i="1" dirty="0">
                <a:latin typeface="Arial" pitchFamily="34" charset="0"/>
                <a:cs typeface="Times New Roman" pitchFamily="18" charset="0"/>
              </a:rPr>
              <a:t>“</a:t>
            </a:r>
            <a:r>
              <a:rPr lang="en-US" sz="2400" i="1" dirty="0">
                <a:solidFill>
                  <a:srgbClr val="00CC66"/>
                </a:solidFill>
                <a:latin typeface="Arial" pitchFamily="34" charset="0"/>
                <a:cs typeface="Times New Roman" pitchFamily="18" charset="0"/>
              </a:rPr>
              <a:t>Digital Libraries are a set of electronic resources and associated technical capabilities for creating, </a:t>
            </a:r>
            <a:r>
              <a:rPr lang="en-US" sz="2400" i="1" dirty="0" err="1">
                <a:solidFill>
                  <a:srgbClr val="00CC66"/>
                </a:solidFill>
                <a:latin typeface="Arial" pitchFamily="34" charset="0"/>
                <a:cs typeface="Times New Roman" pitchFamily="18" charset="0"/>
              </a:rPr>
              <a:t>searching,and</a:t>
            </a:r>
            <a:r>
              <a:rPr lang="en-US" sz="2400" i="1" dirty="0">
                <a:solidFill>
                  <a:srgbClr val="00CC66"/>
                </a:solidFill>
                <a:latin typeface="Arial" pitchFamily="34" charset="0"/>
                <a:cs typeface="Times New Roman" pitchFamily="18" charset="0"/>
              </a:rPr>
              <a:t> using information…they are an extension and enhancements of information storage and retrieval systems that manipulate digital data in any medium (text, images, </a:t>
            </a:r>
            <a:r>
              <a:rPr lang="en-US" sz="2400" i="1" dirty="0" err="1">
                <a:solidFill>
                  <a:srgbClr val="00CC66"/>
                </a:solidFill>
                <a:latin typeface="Arial" pitchFamily="34" charset="0"/>
                <a:cs typeface="Times New Roman" pitchFamily="18" charset="0"/>
              </a:rPr>
              <a:t>sounds,static</a:t>
            </a:r>
            <a:r>
              <a:rPr lang="en-US" sz="2400" i="1" dirty="0">
                <a:solidFill>
                  <a:srgbClr val="00CC66"/>
                </a:solidFill>
                <a:latin typeface="Arial" pitchFamily="34" charset="0"/>
                <a:cs typeface="Times New Roman" pitchFamily="18" charset="0"/>
              </a:rPr>
              <a:t> or dynamic images) and exist in distributed networks”</a:t>
            </a:r>
            <a:r>
              <a:rPr lang="en-US" sz="2400" dirty="0">
                <a:solidFill>
                  <a:srgbClr val="00CC66"/>
                </a:solidFill>
                <a:latin typeface="Arial" pitchFamily="34" charset="0"/>
                <a:cs typeface="Times New Roman" pitchFamily="18" charset="0"/>
              </a:rPr>
              <a:t> </a:t>
            </a:r>
            <a:r>
              <a:rPr lang="en-US" sz="2400" b="1" dirty="0">
                <a:solidFill>
                  <a:srgbClr val="00CC66"/>
                </a:solidFill>
                <a:latin typeface="Arial" pitchFamily="34" charset="0"/>
                <a:cs typeface="Times New Roman" pitchFamily="18" charset="0"/>
              </a:rPr>
              <a:t>(</a:t>
            </a:r>
            <a:r>
              <a:rPr lang="en-US" sz="2400" b="1" dirty="0" err="1">
                <a:solidFill>
                  <a:srgbClr val="00CC66"/>
                </a:solidFill>
                <a:latin typeface="Arial" pitchFamily="34" charset="0"/>
                <a:cs typeface="Times New Roman" pitchFamily="18" charset="0"/>
              </a:rPr>
              <a:t>Borgman</a:t>
            </a:r>
            <a:r>
              <a:rPr lang="en-US" sz="2400" b="1" dirty="0">
                <a:solidFill>
                  <a:srgbClr val="00CC66"/>
                </a:solidFill>
                <a:latin typeface="Arial" pitchFamily="34" charset="0"/>
                <a:cs typeface="Times New Roman" pitchFamily="18" charset="0"/>
              </a:rPr>
              <a:t>, 1996)</a:t>
            </a:r>
          </a:p>
        </p:txBody>
      </p:sp>
      <p:sp>
        <p:nvSpPr>
          <p:cNvPr id="144387" name="Text Box 3"/>
          <p:cNvSpPr txBox="1">
            <a:spLocks noChangeArrowheads="1"/>
          </p:cNvSpPr>
          <p:nvPr/>
        </p:nvSpPr>
        <p:spPr bwMode="auto">
          <a:xfrm>
            <a:off x="2085975" y="715963"/>
            <a:ext cx="2428870" cy="584775"/>
          </a:xfrm>
          <a:prstGeom prst="rect">
            <a:avLst/>
          </a:prstGeom>
          <a:noFill/>
          <a:ln w="9525">
            <a:noFill/>
            <a:miter lim="800000"/>
            <a:headEnd/>
            <a:tailEnd/>
          </a:ln>
          <a:effectLst/>
        </p:spPr>
        <p:txBody>
          <a:bodyPr wrap="none">
            <a:spAutoFit/>
          </a:bodyPr>
          <a:lstStyle/>
          <a:p>
            <a:pPr eaLnBrk="0" hangingPunct="0"/>
            <a:r>
              <a:rPr lang="en-US" sz="3200" b="1" dirty="0" smtClean="0">
                <a:solidFill>
                  <a:schemeClr val="tx2"/>
                </a:solidFill>
              </a:rPr>
              <a:t>Conclusion</a:t>
            </a:r>
            <a:endParaRPr lang="en-US" sz="3200" b="1" dirty="0">
              <a:solidFill>
                <a:schemeClr val="tx2"/>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en-US" sz="3200"/>
              <a:t>            </a:t>
            </a:r>
            <a:r>
              <a:rPr lang="en-US" sz="3200" b="1"/>
              <a:t>What is Digital library ?</a:t>
            </a:r>
            <a:r>
              <a:rPr lang="en-US"/>
              <a:t> </a:t>
            </a:r>
          </a:p>
        </p:txBody>
      </p:sp>
      <p:sp>
        <p:nvSpPr>
          <p:cNvPr id="140291" name="Rectangle 3"/>
          <p:cNvSpPr>
            <a:spLocks noGrp="1" noChangeArrowheads="1"/>
          </p:cNvSpPr>
          <p:nvPr>
            <p:ph type="body" idx="1"/>
          </p:nvPr>
        </p:nvSpPr>
        <p:spPr>
          <a:xfrm>
            <a:off x="590550" y="2133600"/>
            <a:ext cx="7961313" cy="4114800"/>
          </a:xfrm>
        </p:spPr>
        <p:txBody>
          <a:bodyPr/>
          <a:lstStyle/>
          <a:p>
            <a:pPr>
              <a:lnSpc>
                <a:spcPct val="90000"/>
              </a:lnSpc>
            </a:pPr>
            <a:r>
              <a:rPr lang="en-US" sz="2800"/>
              <a:t>Borgman identifies two major aspects</a:t>
            </a:r>
          </a:p>
          <a:p>
            <a:pPr>
              <a:lnSpc>
                <a:spcPct val="90000"/>
              </a:lnSpc>
            </a:pPr>
            <a:endParaRPr lang="en-US" sz="2800"/>
          </a:p>
          <a:p>
            <a:pPr lvl="1">
              <a:lnSpc>
                <a:spcPct val="90000"/>
              </a:lnSpc>
            </a:pPr>
            <a:r>
              <a:rPr lang="en-US" sz="2400"/>
              <a:t>DL researchers from Computer Science focus on content for user communities and therefore emphasize the enabling technologies</a:t>
            </a:r>
          </a:p>
          <a:p>
            <a:pPr lvl="1">
              <a:lnSpc>
                <a:spcPct val="90000"/>
              </a:lnSpc>
              <a:buFont typeface="Wingdings" pitchFamily="2" charset="2"/>
              <a:buNone/>
            </a:pPr>
            <a:r>
              <a:rPr lang="en-US" sz="2400"/>
              <a:t> </a:t>
            </a:r>
          </a:p>
          <a:p>
            <a:pPr lvl="1">
              <a:lnSpc>
                <a:spcPct val="90000"/>
              </a:lnSpc>
            </a:pPr>
            <a:r>
              <a:rPr lang="en-US" sz="2400"/>
              <a:t>Library professionals appear to emphasize DLs as services</a:t>
            </a:r>
          </a:p>
          <a:p>
            <a:pPr>
              <a:lnSpc>
                <a:spcPct val="90000"/>
              </a:lnSpc>
              <a:buFont typeface="Wingdings" pitchFamily="2" charset="2"/>
              <a:buNone/>
            </a:pPr>
            <a:r>
              <a:rPr lang="en-US" sz="2800">
                <a:solidFill>
                  <a:srgbClr val="00CC66"/>
                </a:solidFill>
              </a:rPr>
              <a:t>However require both the skills of librarians as well as those of computer scientists </a:t>
            </a:r>
          </a:p>
          <a:p>
            <a:pPr>
              <a:lnSpc>
                <a:spcPct val="90000"/>
              </a:lnSpc>
            </a:pPr>
            <a:endParaRPr lang="en-US" sz="2800">
              <a:solidFill>
                <a:srgbClr val="00CC66"/>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en-US" b="1" i="1">
                <a:solidFill>
                  <a:schemeClr val="tx1"/>
                </a:solidFill>
                <a:latin typeface="Arial" pitchFamily="34" charset="0"/>
                <a:cs typeface="Arial" pitchFamily="34" charset="0"/>
              </a:rPr>
              <a:t> </a:t>
            </a:r>
            <a:br>
              <a:rPr lang="en-US" b="1" i="1">
                <a:solidFill>
                  <a:schemeClr val="tx1"/>
                </a:solidFill>
                <a:latin typeface="Arial" pitchFamily="34" charset="0"/>
                <a:cs typeface="Arial" pitchFamily="34" charset="0"/>
              </a:rPr>
            </a:br>
            <a:r>
              <a:rPr lang="en-US" b="1" i="1">
                <a:solidFill>
                  <a:srgbClr val="007B00"/>
                </a:solidFill>
                <a:latin typeface="Arial" pitchFamily="34" charset="0"/>
                <a:cs typeface="Arial" pitchFamily="34" charset="0"/>
              </a:rPr>
              <a:t> </a:t>
            </a:r>
            <a:r>
              <a:rPr lang="en-US" b="1"/>
              <a:t/>
            </a:r>
            <a:br>
              <a:rPr lang="en-US" b="1"/>
            </a:br>
            <a:r>
              <a:rPr lang="en-US" b="1"/>
              <a:t>         </a:t>
            </a:r>
            <a:r>
              <a:rPr lang="en-US" sz="3600" b="1"/>
              <a:t>What is important?</a:t>
            </a:r>
          </a:p>
        </p:txBody>
      </p:sp>
      <p:sp>
        <p:nvSpPr>
          <p:cNvPr id="141315" name="Rectangle 3"/>
          <p:cNvSpPr>
            <a:spLocks noGrp="1" noChangeArrowheads="1"/>
          </p:cNvSpPr>
          <p:nvPr>
            <p:ph type="body" idx="1"/>
          </p:nvPr>
        </p:nvSpPr>
        <p:spPr>
          <a:xfrm>
            <a:off x="1182688" y="2286000"/>
            <a:ext cx="7772400" cy="4114800"/>
          </a:xfrm>
        </p:spPr>
        <p:txBody>
          <a:bodyPr/>
          <a:lstStyle/>
          <a:p>
            <a:pPr algn="just">
              <a:lnSpc>
                <a:spcPct val="90000"/>
              </a:lnSpc>
            </a:pPr>
            <a:r>
              <a:rPr lang="en-US" sz="2000">
                <a:cs typeface="Times New Roman" pitchFamily="18" charset="0"/>
              </a:rPr>
              <a:t>Site Neutrality </a:t>
            </a:r>
          </a:p>
          <a:p>
            <a:pPr algn="just">
              <a:lnSpc>
                <a:spcPct val="90000"/>
              </a:lnSpc>
              <a:buFont typeface="Wingdings" pitchFamily="2" charset="2"/>
              <a:buNone/>
            </a:pPr>
            <a:r>
              <a:rPr lang="en-US" sz="2000">
                <a:cs typeface="Times New Roman" pitchFamily="18" charset="0"/>
              </a:rPr>
              <a:t>   </a:t>
            </a:r>
            <a:r>
              <a:rPr lang="en-US" sz="2000" i="1">
                <a:cs typeface="Times New Roman" pitchFamily="18" charset="0"/>
              </a:rPr>
              <a:t>Access-Anytime (24*7) </a:t>
            </a:r>
          </a:p>
          <a:p>
            <a:pPr algn="just">
              <a:lnSpc>
                <a:spcPct val="90000"/>
              </a:lnSpc>
              <a:buFont typeface="Wingdings" pitchFamily="2" charset="2"/>
              <a:buNone/>
            </a:pPr>
            <a:r>
              <a:rPr lang="en-US" sz="2000" i="1">
                <a:cs typeface="Times New Roman" pitchFamily="18" charset="0"/>
              </a:rPr>
              <a:t>   Anywhere (Office, Residence, Travel)</a:t>
            </a:r>
          </a:p>
          <a:p>
            <a:pPr algn="just">
              <a:lnSpc>
                <a:spcPct val="90000"/>
              </a:lnSpc>
              <a:buFont typeface="Wingdings" pitchFamily="2" charset="2"/>
              <a:buNone/>
            </a:pPr>
            <a:r>
              <a:rPr lang="en-US" sz="2000" i="1">
                <a:cs typeface="Times New Roman" pitchFamily="18" charset="0"/>
              </a:rPr>
              <a:t>   By Anyone</a:t>
            </a:r>
          </a:p>
          <a:p>
            <a:pPr algn="just">
              <a:lnSpc>
                <a:spcPct val="90000"/>
              </a:lnSpc>
            </a:pPr>
            <a:r>
              <a:rPr lang="en-US" sz="2000">
                <a:cs typeface="Times New Roman" pitchFamily="18" charset="0"/>
              </a:rPr>
              <a:t>Open Access and Sharing of information </a:t>
            </a:r>
          </a:p>
          <a:p>
            <a:pPr algn="just">
              <a:lnSpc>
                <a:spcPct val="90000"/>
              </a:lnSpc>
            </a:pPr>
            <a:r>
              <a:rPr lang="en-US" sz="2000">
                <a:cs typeface="Times New Roman" pitchFamily="18" charset="0"/>
              </a:rPr>
              <a:t>Greater variety and granularity of information</a:t>
            </a:r>
          </a:p>
          <a:p>
            <a:pPr algn="just">
              <a:lnSpc>
                <a:spcPct val="90000"/>
              </a:lnSpc>
            </a:pPr>
            <a:r>
              <a:rPr lang="en-US" sz="2000">
                <a:cs typeface="Times New Roman" pitchFamily="18" charset="0"/>
              </a:rPr>
              <a:t>Up-to-date ness</a:t>
            </a:r>
          </a:p>
          <a:p>
            <a:pPr algn="just">
              <a:lnSpc>
                <a:spcPct val="90000"/>
              </a:lnSpc>
            </a:pPr>
            <a:r>
              <a:rPr lang="en-US" sz="2000">
                <a:cs typeface="Times New Roman" pitchFamily="18" charset="0"/>
              </a:rPr>
              <a:t>New forms of rendering ( New Genre)</a:t>
            </a:r>
            <a:endParaRPr lang="en-US" sz="2000"/>
          </a:p>
          <a:p>
            <a:pPr>
              <a:lnSpc>
                <a:spcPct val="90000"/>
              </a:lnSpc>
            </a:pPr>
            <a:r>
              <a:rPr lang="en-US" sz="2000"/>
              <a:t>Integration of digital media into traditional collections</a:t>
            </a:r>
          </a:p>
          <a:p>
            <a:pPr>
              <a:lnSpc>
                <a:spcPct val="90000"/>
              </a:lnSpc>
            </a:pPr>
            <a:r>
              <a:rPr lang="en-US" sz="2000"/>
              <a:t>Digital libraries are different in that they are designed to support the creation, maintenance, management, access to, and preservation of digital content</a:t>
            </a:r>
          </a:p>
          <a:p>
            <a:pPr>
              <a:lnSpc>
                <a:spcPct val="90000"/>
              </a:lnSpc>
              <a:buFont typeface="Wingdings" pitchFamily="2" charset="2"/>
              <a:buNone/>
            </a:pPr>
            <a:endParaRPr lang="en-US" sz="2000"/>
          </a:p>
          <a:p>
            <a:pPr>
              <a:lnSpc>
                <a:spcPct val="90000"/>
              </a:lnSpc>
            </a:pPr>
            <a:endParaRPr lang="en-US" sz="20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body" idx="1"/>
          </p:nvPr>
        </p:nvSpPr>
        <p:spPr>
          <a:xfrm>
            <a:off x="188913" y="2057400"/>
            <a:ext cx="8955087" cy="4495800"/>
          </a:xfrm>
        </p:spPr>
        <p:txBody>
          <a:bodyPr/>
          <a:lstStyle/>
          <a:p>
            <a:pPr marL="609600" indent="-609600">
              <a:lnSpc>
                <a:spcPct val="90000"/>
              </a:lnSpc>
              <a:buClr>
                <a:srgbClr val="0AA8A8"/>
              </a:buClr>
              <a:buSzTx/>
              <a:buFont typeface="Wingdings" pitchFamily="2" charset="2"/>
              <a:buChar char="§"/>
            </a:pPr>
            <a:r>
              <a:rPr lang="en-AU" sz="2400">
                <a:solidFill>
                  <a:srgbClr val="000000"/>
                </a:solidFill>
                <a:cs typeface="Times New Roman" pitchFamily="18" charset="0"/>
              </a:rPr>
              <a:t>The digital library is not a single entity;</a:t>
            </a:r>
          </a:p>
          <a:p>
            <a:pPr marL="609600" indent="-609600">
              <a:lnSpc>
                <a:spcPct val="90000"/>
              </a:lnSpc>
              <a:buClr>
                <a:srgbClr val="0AA8A8"/>
              </a:buClr>
              <a:buSzTx/>
              <a:buFont typeface="Wingdings" pitchFamily="2" charset="2"/>
              <a:buChar char="§"/>
            </a:pPr>
            <a:r>
              <a:rPr lang="en-AU" sz="2400" i="1">
                <a:solidFill>
                  <a:srgbClr val="000000"/>
                </a:solidFill>
                <a:cs typeface="Times New Roman" pitchFamily="18" charset="0"/>
              </a:rPr>
              <a:t>The digital library requires technology to link the resources of many;</a:t>
            </a:r>
          </a:p>
          <a:p>
            <a:pPr marL="609600" indent="-609600">
              <a:lnSpc>
                <a:spcPct val="90000"/>
              </a:lnSpc>
              <a:buClr>
                <a:srgbClr val="0AA8A8"/>
              </a:buClr>
              <a:buSzTx/>
              <a:buFont typeface="Wingdings" pitchFamily="2" charset="2"/>
              <a:buChar char="§"/>
            </a:pPr>
            <a:r>
              <a:rPr lang="en-AU" sz="2400" i="1">
                <a:solidFill>
                  <a:srgbClr val="000000"/>
                </a:solidFill>
                <a:cs typeface="Times New Roman" pitchFamily="18" charset="0"/>
              </a:rPr>
              <a:t>The linkages between the many digital libraries and information</a:t>
            </a:r>
            <a:r>
              <a:rPr lang="en-AU" sz="2400">
                <a:solidFill>
                  <a:srgbClr val="000000"/>
                </a:solidFill>
                <a:cs typeface="Times New Roman" pitchFamily="18" charset="0"/>
              </a:rPr>
              <a:t> </a:t>
            </a:r>
            <a:r>
              <a:rPr lang="en-AU" sz="2400" i="1">
                <a:solidFill>
                  <a:srgbClr val="000000"/>
                </a:solidFill>
                <a:cs typeface="Times New Roman" pitchFamily="18" charset="0"/>
              </a:rPr>
              <a:t>services are transparent to the end users;</a:t>
            </a:r>
          </a:p>
          <a:p>
            <a:pPr marL="609600" indent="-609600">
              <a:lnSpc>
                <a:spcPct val="90000"/>
              </a:lnSpc>
              <a:buClr>
                <a:srgbClr val="0AA8A8"/>
              </a:buClr>
              <a:buSzTx/>
              <a:buFont typeface="Wingdings" pitchFamily="2" charset="2"/>
              <a:buChar char="§"/>
            </a:pPr>
            <a:r>
              <a:rPr lang="en-AU" sz="2400" i="1">
                <a:solidFill>
                  <a:srgbClr val="000000"/>
                </a:solidFill>
                <a:cs typeface="Times New Roman" pitchFamily="18" charset="0"/>
              </a:rPr>
              <a:t>Universal access to digital libraries and information services is a</a:t>
            </a:r>
            <a:r>
              <a:rPr lang="en-AU" sz="2400">
                <a:solidFill>
                  <a:srgbClr val="000000"/>
                </a:solidFill>
                <a:cs typeface="Times New Roman" pitchFamily="18" charset="0"/>
              </a:rPr>
              <a:t> </a:t>
            </a:r>
            <a:r>
              <a:rPr lang="en-AU" sz="2400" i="1">
                <a:solidFill>
                  <a:srgbClr val="000000"/>
                </a:solidFill>
                <a:cs typeface="Times New Roman" pitchFamily="18" charset="0"/>
              </a:rPr>
              <a:t>goal;</a:t>
            </a:r>
          </a:p>
          <a:p>
            <a:pPr marL="609600" indent="-609600">
              <a:lnSpc>
                <a:spcPct val="90000"/>
              </a:lnSpc>
              <a:buClr>
                <a:srgbClr val="0AA8A8"/>
              </a:buClr>
              <a:buSzTx/>
              <a:buFont typeface="Wingdings" pitchFamily="2" charset="2"/>
              <a:buChar char="§"/>
            </a:pPr>
            <a:r>
              <a:rPr lang="en-AU" sz="2400" i="1">
                <a:solidFill>
                  <a:srgbClr val="000000"/>
                </a:solidFill>
                <a:cs typeface="Times New Roman" pitchFamily="18" charset="0"/>
              </a:rPr>
              <a:t>Digital library collections are not limited to document surrogates: they extend to digital artefacts that cannot be represented or distributed in printed formats.</a:t>
            </a:r>
            <a:r>
              <a:rPr lang="en-AU" sz="2400">
                <a:solidFill>
                  <a:srgbClr val="000000"/>
                </a:solidFill>
                <a:cs typeface="Times New Roman" pitchFamily="18" charset="0"/>
              </a:rPr>
              <a:t/>
            </a:r>
            <a:br>
              <a:rPr lang="en-AU" sz="2400">
                <a:solidFill>
                  <a:srgbClr val="000000"/>
                </a:solidFill>
                <a:cs typeface="Times New Roman" pitchFamily="18" charset="0"/>
              </a:rPr>
            </a:br>
            <a:endParaRPr lang="en-AU" sz="2400">
              <a:solidFill>
                <a:srgbClr val="000000"/>
              </a:solidFill>
              <a:cs typeface="Times New Roman" pitchFamily="18" charset="0"/>
            </a:endParaRPr>
          </a:p>
          <a:p>
            <a:pPr marL="609600" indent="-609600">
              <a:lnSpc>
                <a:spcPct val="90000"/>
              </a:lnSpc>
              <a:buClr>
                <a:srgbClr val="0AA8A8"/>
              </a:buClr>
              <a:buSzTx/>
              <a:buFont typeface="Wingdings" pitchFamily="2" charset="2"/>
              <a:buNone/>
            </a:pPr>
            <a:r>
              <a:rPr lang="en-AU" sz="2000">
                <a:solidFill>
                  <a:srgbClr val="000000"/>
                </a:solidFill>
                <a:cs typeface="Times New Roman" pitchFamily="18" charset="0"/>
              </a:rPr>
              <a:t>                                        </a:t>
            </a:r>
            <a:r>
              <a:rPr lang="en-AU" sz="2000" b="1">
                <a:solidFill>
                  <a:srgbClr val="000000"/>
                </a:solidFill>
                <a:cs typeface="Times New Roman" pitchFamily="18" charset="0"/>
              </a:rPr>
              <a:t>Association of Research Libraries</a:t>
            </a:r>
            <a:r>
              <a:rPr lang="en-AU" sz="2000">
                <a:solidFill>
                  <a:srgbClr val="000000"/>
                </a:solidFill>
                <a:cs typeface="Times New Roman" pitchFamily="18" charset="0"/>
              </a:rPr>
              <a:t> (1995)</a:t>
            </a:r>
            <a:br>
              <a:rPr lang="en-AU" sz="2000">
                <a:solidFill>
                  <a:srgbClr val="000000"/>
                </a:solidFill>
                <a:cs typeface="Times New Roman" pitchFamily="18" charset="0"/>
              </a:rPr>
            </a:br>
            <a:endParaRPr lang="en-US" sz="2000">
              <a:solidFill>
                <a:srgbClr val="000000"/>
              </a:solidFill>
              <a:cs typeface="Times New Roman" pitchFamily="18" charset="0"/>
            </a:endParaRPr>
          </a:p>
        </p:txBody>
      </p:sp>
      <p:sp>
        <p:nvSpPr>
          <p:cNvPr id="119811" name="Text Box 3"/>
          <p:cNvSpPr txBox="1">
            <a:spLocks noChangeArrowheads="1"/>
          </p:cNvSpPr>
          <p:nvPr/>
        </p:nvSpPr>
        <p:spPr bwMode="auto">
          <a:xfrm>
            <a:off x="1355725" y="685800"/>
            <a:ext cx="244475" cy="457200"/>
          </a:xfrm>
          <a:prstGeom prst="rect">
            <a:avLst/>
          </a:prstGeom>
          <a:noFill/>
          <a:ln w="9525">
            <a:noFill/>
            <a:miter lim="800000"/>
            <a:headEnd/>
            <a:tailEnd/>
          </a:ln>
          <a:effectLst/>
        </p:spPr>
        <p:txBody>
          <a:bodyPr>
            <a:spAutoFit/>
          </a:bodyPr>
          <a:lstStyle/>
          <a:p>
            <a:pPr eaLnBrk="0" hangingPunct="0">
              <a:spcBef>
                <a:spcPct val="50000"/>
              </a:spcBef>
            </a:pPr>
            <a:endParaRPr lang="en-US"/>
          </a:p>
        </p:txBody>
      </p:sp>
      <p:sp>
        <p:nvSpPr>
          <p:cNvPr id="119812" name="Text Box 4"/>
          <p:cNvSpPr txBox="1">
            <a:spLocks noChangeArrowheads="1"/>
          </p:cNvSpPr>
          <p:nvPr/>
        </p:nvSpPr>
        <p:spPr bwMode="auto">
          <a:xfrm>
            <a:off x="1219200" y="852488"/>
            <a:ext cx="7848600" cy="519112"/>
          </a:xfrm>
          <a:prstGeom prst="rect">
            <a:avLst/>
          </a:prstGeom>
          <a:noFill/>
          <a:ln w="9525">
            <a:noFill/>
            <a:miter lim="800000"/>
            <a:headEnd/>
            <a:tailEnd/>
          </a:ln>
          <a:effectLst/>
        </p:spPr>
        <p:txBody>
          <a:bodyPr>
            <a:spAutoFit/>
          </a:bodyPr>
          <a:lstStyle/>
          <a:p>
            <a:pPr eaLnBrk="0" hangingPunct="0"/>
            <a:r>
              <a:rPr lang="en-AU" sz="2800" b="1">
                <a:solidFill>
                  <a:schemeClr val="tx2"/>
                </a:solidFill>
                <a:cs typeface="Times New Roman" pitchFamily="18" charset="0"/>
              </a:rPr>
              <a:t>Five Elements in Various Definitions of DL</a:t>
            </a:r>
            <a:endParaRPr lang="en-US" sz="2800" b="1">
              <a:solidFill>
                <a:schemeClr val="tx2"/>
              </a:solidFill>
              <a:cs typeface="Times New Roman" pitchFamily="18"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pPr algn="ctr"/>
            <a:r>
              <a:rPr lang="en-US">
                <a:latin typeface="SunSans-Demi" charset="0"/>
              </a:rPr>
              <a:t> </a:t>
            </a:r>
            <a:r>
              <a:rPr lang="en-US" sz="3600" b="1"/>
              <a:t>Goals of DL</a:t>
            </a:r>
          </a:p>
        </p:txBody>
      </p:sp>
      <p:sp>
        <p:nvSpPr>
          <p:cNvPr id="148483" name="Rectangle 3"/>
          <p:cNvSpPr>
            <a:spLocks noGrp="1" noChangeArrowheads="1"/>
          </p:cNvSpPr>
          <p:nvPr>
            <p:ph type="body" idx="1"/>
          </p:nvPr>
        </p:nvSpPr>
        <p:spPr/>
        <p:txBody>
          <a:bodyPr/>
          <a:lstStyle/>
          <a:p>
            <a:pPr>
              <a:lnSpc>
                <a:spcPct val="90000"/>
              </a:lnSpc>
            </a:pPr>
            <a:r>
              <a:rPr lang="en-US" sz="2800">
                <a:latin typeface="SunSerif-Regular" charset="0"/>
              </a:rPr>
              <a:t>Focused on digitization technology, metadata schemes, data management techniques, and digital preservation.</a:t>
            </a:r>
          </a:p>
          <a:p>
            <a:pPr>
              <a:lnSpc>
                <a:spcPct val="90000"/>
              </a:lnSpc>
            </a:pPr>
            <a:r>
              <a:rPr lang="en-US" sz="2800">
                <a:latin typeface="SunSerif-Regular" charset="0"/>
              </a:rPr>
              <a:t>Second-generation digital library</a:t>
            </a:r>
          </a:p>
          <a:p>
            <a:pPr lvl="1">
              <a:lnSpc>
                <a:spcPct val="90000"/>
              </a:lnSpc>
            </a:pPr>
            <a:r>
              <a:rPr lang="en-US" sz="2400">
                <a:latin typeface="SunSerif-Regular" charset="0"/>
              </a:rPr>
              <a:t>exploring new opportunities and developing new competencies.</a:t>
            </a:r>
          </a:p>
          <a:p>
            <a:pPr>
              <a:lnSpc>
                <a:spcPct val="90000"/>
              </a:lnSpc>
            </a:pPr>
            <a:r>
              <a:rPr lang="en-US" sz="2800">
                <a:latin typeface="SunSerif-Regular" charset="0"/>
              </a:rPr>
              <a:t>Third-generation digital library</a:t>
            </a:r>
          </a:p>
          <a:p>
            <a:pPr lvl="1">
              <a:lnSpc>
                <a:spcPct val="90000"/>
              </a:lnSpc>
            </a:pPr>
            <a:r>
              <a:rPr lang="en-US" sz="2400">
                <a:latin typeface="SunSerif-Regular" charset="0"/>
              </a:rPr>
              <a:t>focusing instead on fully integrating digital material into the library’s collections through a modular systems architecture. </a:t>
            </a:r>
          </a:p>
          <a:p>
            <a:pPr lvl="1">
              <a:lnSpc>
                <a:spcPct val="90000"/>
              </a:lnSpc>
            </a:pPr>
            <a:endParaRPr lang="en-US" sz="2400">
              <a:latin typeface="SunSerif-Regular" charset="0"/>
            </a:endParaRPr>
          </a:p>
          <a:p>
            <a:pPr>
              <a:lnSpc>
                <a:spcPct val="90000"/>
              </a:lnSpc>
            </a:pPr>
            <a:endParaRPr lang="en-US" sz="28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algn="ctr"/>
            <a:r>
              <a:rPr lang="en-US" sz="3600" b="1"/>
              <a:t>Ingredients for DLs</a:t>
            </a:r>
          </a:p>
        </p:txBody>
      </p:sp>
      <p:sp>
        <p:nvSpPr>
          <p:cNvPr id="88067" name="Rectangle 3"/>
          <p:cNvSpPr>
            <a:spLocks noGrp="1" noChangeArrowheads="1"/>
          </p:cNvSpPr>
          <p:nvPr>
            <p:ph type="body" idx="1"/>
          </p:nvPr>
        </p:nvSpPr>
        <p:spPr/>
        <p:txBody>
          <a:bodyPr/>
          <a:lstStyle/>
          <a:p>
            <a:pPr>
              <a:lnSpc>
                <a:spcPct val="90000"/>
              </a:lnSpc>
              <a:buFont typeface="Wingdings" pitchFamily="2" charset="2"/>
              <a:buNone/>
            </a:pPr>
            <a:endParaRPr lang="en-US" sz="2800"/>
          </a:p>
          <a:p>
            <a:pPr>
              <a:lnSpc>
                <a:spcPct val="90000"/>
              </a:lnSpc>
            </a:pPr>
            <a:r>
              <a:rPr lang="en-US" sz="2800"/>
              <a:t>Hardware </a:t>
            </a:r>
          </a:p>
          <a:p>
            <a:pPr lvl="1">
              <a:lnSpc>
                <a:spcPct val="90000"/>
              </a:lnSpc>
              <a:buFont typeface="Wingdings" pitchFamily="2" charset="2"/>
              <a:buNone/>
            </a:pPr>
            <a:r>
              <a:rPr lang="en-US" sz="2400"/>
              <a:t>The minimum machinery to do the job </a:t>
            </a:r>
          </a:p>
          <a:p>
            <a:pPr>
              <a:lnSpc>
                <a:spcPct val="90000"/>
              </a:lnSpc>
            </a:pPr>
            <a:r>
              <a:rPr lang="en-US" sz="2800"/>
              <a:t>Software </a:t>
            </a:r>
          </a:p>
          <a:p>
            <a:pPr lvl="1">
              <a:lnSpc>
                <a:spcPct val="90000"/>
              </a:lnSpc>
              <a:buFont typeface="Wingdings" pitchFamily="2" charset="2"/>
              <a:buNone/>
            </a:pPr>
            <a:r>
              <a:rPr lang="en-US" sz="2400"/>
              <a:t>The programs for handling  data </a:t>
            </a:r>
          </a:p>
          <a:p>
            <a:pPr>
              <a:lnSpc>
                <a:spcPct val="90000"/>
              </a:lnSpc>
            </a:pPr>
            <a:r>
              <a:rPr lang="en-US" sz="2800"/>
              <a:t>Digital Objects</a:t>
            </a:r>
          </a:p>
          <a:p>
            <a:pPr>
              <a:lnSpc>
                <a:spcPct val="90000"/>
              </a:lnSpc>
              <a:buFont typeface="Wingdings" pitchFamily="2" charset="2"/>
              <a:buNone/>
            </a:pPr>
            <a:r>
              <a:rPr lang="en-US" sz="2800"/>
              <a:t>    </a:t>
            </a:r>
            <a:r>
              <a:rPr lang="en-US" sz="2400"/>
              <a:t>Articles, Conference Papers, Thesis,……</a:t>
            </a:r>
          </a:p>
          <a:p>
            <a:pPr>
              <a:lnSpc>
                <a:spcPct val="90000"/>
              </a:lnSpc>
            </a:pPr>
            <a:r>
              <a:rPr lang="en-US" sz="2800"/>
              <a:t>Basic Skills </a:t>
            </a:r>
          </a:p>
          <a:p>
            <a:pPr lvl="1">
              <a:lnSpc>
                <a:spcPct val="90000"/>
              </a:lnSpc>
              <a:buFont typeface="Wingdings" pitchFamily="2" charset="2"/>
              <a:buNone/>
            </a:pPr>
            <a:r>
              <a:rPr lang="en-US" sz="2400"/>
              <a:t>Things one has to learn</a:t>
            </a:r>
          </a:p>
          <a:p>
            <a:pPr lvl="1">
              <a:lnSpc>
                <a:spcPct val="90000"/>
              </a:lnSpc>
              <a:buFont typeface="Wingdings" pitchFamily="2" charset="2"/>
              <a:buNone/>
            </a:pPr>
            <a:endParaRPr lang="en-US" sz="2400"/>
          </a:p>
          <a:p>
            <a:pPr>
              <a:lnSpc>
                <a:spcPct val="90000"/>
              </a:lnSpc>
            </a:pPr>
            <a:endParaRPr lang="en-US" sz="28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themeOverrid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2016</TotalTime>
  <Words>1559</Words>
  <Application>Microsoft PowerPoint</Application>
  <PresentationFormat>On-screen Show (4:3)</PresentationFormat>
  <Paragraphs>359</Paragraphs>
  <Slides>43</Slides>
  <Notes>0</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43</vt:i4>
      </vt:variant>
    </vt:vector>
  </HeadingPairs>
  <TitlesOfParts>
    <vt:vector size="59" baseType="lpstr">
      <vt:lpstr>Times New Roman</vt:lpstr>
      <vt:lpstr>Tahoma</vt:lpstr>
      <vt:lpstr>Wingdings</vt:lpstr>
      <vt:lpstr>Arial</vt:lpstr>
      <vt:lpstr>SunSans-Demi</vt:lpstr>
      <vt:lpstr>SunSerif-Regular</vt:lpstr>
      <vt:lpstr>Times</vt:lpstr>
      <vt:lpstr>SimSun</vt:lpstr>
      <vt:lpstr>Helvetica-Narrow</vt:lpstr>
      <vt:lpstr>Bookman Old Style</vt:lpstr>
      <vt:lpstr>Garamond</vt:lpstr>
      <vt:lpstr>Helvetica</vt:lpstr>
      <vt:lpstr>ITCCenturyBookT</vt:lpstr>
      <vt:lpstr>SunSans-Regular</vt:lpstr>
      <vt:lpstr>Book Antiqua</vt:lpstr>
      <vt:lpstr>Blends</vt:lpstr>
      <vt:lpstr>DIGITAL LIBRARIES: AN OVERVIEW  Dr. Chris Egbu   </vt:lpstr>
      <vt:lpstr>        Traditional Libraries</vt:lpstr>
      <vt:lpstr>            What is Digital library ? </vt:lpstr>
      <vt:lpstr>Slide 4</vt:lpstr>
      <vt:lpstr>            What is Digital library ? </vt:lpstr>
      <vt:lpstr>             What is important?</vt:lpstr>
      <vt:lpstr>Slide 7</vt:lpstr>
      <vt:lpstr> Goals of DL</vt:lpstr>
      <vt:lpstr>Ingredients for DLs</vt:lpstr>
      <vt:lpstr>Hardware</vt:lpstr>
      <vt:lpstr>Software</vt:lpstr>
      <vt:lpstr>   Hardware- Software Network </vt:lpstr>
      <vt:lpstr>FTP servers</vt:lpstr>
      <vt:lpstr>Slide 14</vt:lpstr>
      <vt:lpstr>Content is King</vt:lpstr>
      <vt:lpstr>Types of  Digital Collections </vt:lpstr>
      <vt:lpstr>Resources    </vt:lpstr>
      <vt:lpstr>Creating DLs …</vt:lpstr>
      <vt:lpstr>                Process</vt:lpstr>
      <vt:lpstr>Slide 20</vt:lpstr>
      <vt:lpstr>Slide 21</vt:lpstr>
      <vt:lpstr>Slide 22</vt:lpstr>
      <vt:lpstr>Digitization</vt:lpstr>
      <vt:lpstr>Digitization Process ….</vt:lpstr>
      <vt:lpstr>Digitization Process</vt:lpstr>
      <vt:lpstr>Digital Production Process</vt:lpstr>
      <vt:lpstr>Data Management</vt:lpstr>
      <vt:lpstr>Workflow Management</vt:lpstr>
      <vt:lpstr>Content Management</vt:lpstr>
      <vt:lpstr>Quality Management</vt:lpstr>
      <vt:lpstr>Good   Principles</vt:lpstr>
      <vt:lpstr>Digitization: Issues</vt:lpstr>
      <vt:lpstr>Challenges in Publishing</vt:lpstr>
      <vt:lpstr>Digitization .. Factors </vt:lpstr>
      <vt:lpstr>           Retrospective Conversion  </vt:lpstr>
      <vt:lpstr>   Metadata</vt:lpstr>
      <vt:lpstr>                Barriers</vt:lpstr>
      <vt:lpstr>         Rights Management  </vt:lpstr>
      <vt:lpstr>         Preservation</vt:lpstr>
      <vt:lpstr> Three Types of  Preservation </vt:lpstr>
      <vt:lpstr>Preservation of the Storage Medium  </vt:lpstr>
      <vt:lpstr>Preservation of Access  </vt:lpstr>
      <vt:lpstr>Slide 43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nimhans</dc:creator>
  <cp:lastModifiedBy>NEWWAYS CONSULTING</cp:lastModifiedBy>
  <cp:revision>88</cp:revision>
  <dcterms:created xsi:type="dcterms:W3CDTF">2006-01-24T04:44:35Z</dcterms:created>
  <dcterms:modified xsi:type="dcterms:W3CDTF">2019-04-16T14:29:42Z</dcterms:modified>
</cp:coreProperties>
</file>