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handoutMasterIdLst>
    <p:handoutMasterId r:id="rId23"/>
  </p:handoutMasterIdLst>
  <p:sldIdLst>
    <p:sldId id="261" r:id="rId2"/>
    <p:sldId id="281" r:id="rId3"/>
    <p:sldId id="282" r:id="rId4"/>
    <p:sldId id="290" r:id="rId5"/>
    <p:sldId id="284" r:id="rId6"/>
    <p:sldId id="289" r:id="rId7"/>
    <p:sldId id="292" r:id="rId8"/>
    <p:sldId id="293" r:id="rId9"/>
    <p:sldId id="295" r:id="rId10"/>
    <p:sldId id="296" r:id="rId11"/>
    <p:sldId id="297" r:id="rId12"/>
    <p:sldId id="298" r:id="rId13"/>
    <p:sldId id="301" r:id="rId14"/>
    <p:sldId id="303" r:id="rId15"/>
    <p:sldId id="304" r:id="rId16"/>
    <p:sldId id="305" r:id="rId17"/>
    <p:sldId id="306" r:id="rId18"/>
    <p:sldId id="307" r:id="rId19"/>
    <p:sldId id="288" r:id="rId20"/>
    <p:sldId id="30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OTOCL LECTURE" id="{ABA716BF-3A5C-4ADB-94C9-CFEF84EBA240}">
          <p14:sldIdLst>
            <p14:sldId id="261"/>
            <p14:sldId id="281"/>
            <p14:sldId id="282"/>
            <p14:sldId id="290"/>
            <p14:sldId id="284"/>
            <p14:sldId id="289"/>
            <p14:sldId id="292"/>
            <p14:sldId id="293"/>
            <p14:sldId id="295"/>
            <p14:sldId id="296"/>
            <p14:sldId id="297"/>
            <p14:sldId id="298"/>
            <p14:sldId id="301"/>
            <p14:sldId id="303"/>
            <p14:sldId id="304"/>
            <p14:sldId id="305"/>
            <p14:sldId id="306"/>
            <p14:sldId id="307"/>
            <p14:sldId id="288"/>
            <p14:sldId id="30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6" autoAdjust="0"/>
    <p:restoredTop sz="83932" autoAdjust="0"/>
  </p:normalViewPr>
  <p:slideViewPr>
    <p:cSldViewPr>
      <p:cViewPr varScale="1">
        <p:scale>
          <a:sx n="78" d="100"/>
          <a:sy n="78" d="100"/>
        </p:scale>
        <p:origin x="2184" y="200"/>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5/1/19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4063137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5/1/19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300315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This is another option</a:t>
            </a:r>
            <a:r>
              <a:rPr lang="en-US" sz="1200" baseline="0" dirty="0"/>
              <a:t> for an Overview slides using transitions.</a:t>
            </a:r>
            <a:endParaRPr lang="en-US" sz="1200" dirty="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B281C-5159-4971-8228-52B9A72E9ED2}" type="datetimeFigureOut">
              <a:rPr lang="en-US" smtClean="0"/>
              <a:pPr/>
              <a:t>5/1/19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5/1/19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5/1/19</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757B281C-5159-4971-8228-52B9A72E9ED2}" type="datetimeFigureOut">
              <a:rPr lang="en-US" smtClean="0"/>
              <a:pPr/>
              <a:t>5/1/19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5/1/19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B281C-5159-4971-8228-52B9A72E9ED2}" type="datetimeFigureOut">
              <a:rPr lang="en-US" smtClean="0"/>
              <a:pPr/>
              <a:t>5/1/19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B281C-5159-4971-8228-52B9A72E9ED2}" type="datetimeFigureOut">
              <a:rPr lang="en-US" smtClean="0"/>
              <a:pPr/>
              <a:t>5/1/19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5/1/19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5/1/19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5/1/19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5/1/19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5/1/19</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2"/>
            </p:custDataLst>
          </p:nvPr>
        </p:nvSpPr>
        <p:spPr>
          <a:xfrm>
            <a:off x="609600" y="533400"/>
            <a:ext cx="8534400" cy="6553199"/>
          </a:xfrm>
        </p:spPr>
        <p:txBody>
          <a:bodyPr>
            <a:normAutofit fontScale="62500" lnSpcReduction="20000"/>
          </a:bodyPr>
          <a:lstStyle/>
          <a:p>
            <a:pPr marL="0" indent="0" algn="ctr">
              <a:buNone/>
            </a:pPr>
            <a:endParaRPr lang="en-US" b="1" i="1" dirty="0"/>
          </a:p>
          <a:p>
            <a:pPr marL="0" indent="0" algn="ctr">
              <a:buNone/>
            </a:pPr>
            <a:endParaRPr lang="en-US" b="1" i="1" dirty="0"/>
          </a:p>
          <a:p>
            <a:pPr marL="0" indent="0" algn="ctr">
              <a:buNone/>
            </a:pPr>
            <a:r>
              <a:rPr lang="en-US" b="1" i="1" dirty="0"/>
              <a:t>PROTOCOL LECTURE</a:t>
            </a:r>
          </a:p>
          <a:p>
            <a:pPr marL="0" indent="0" algn="ctr">
              <a:buNone/>
            </a:pPr>
            <a:endParaRPr lang="en-US" dirty="0"/>
          </a:p>
          <a:p>
            <a:pPr marL="0" indent="0" algn="ctr">
              <a:buNone/>
            </a:pPr>
            <a:r>
              <a:rPr lang="en-US" sz="2600" b="1" i="1" dirty="0"/>
              <a:t>DELIVERED </a:t>
            </a:r>
            <a:endParaRPr lang="en-US" sz="2600" dirty="0"/>
          </a:p>
          <a:p>
            <a:pPr marL="0" indent="0" algn="ctr">
              <a:buNone/>
            </a:pPr>
            <a:r>
              <a:rPr lang="en-US" sz="2600" b="1" i="1" dirty="0"/>
              <a:t>AT</a:t>
            </a:r>
          </a:p>
          <a:p>
            <a:pPr marL="0" indent="0" algn="ctr">
              <a:buNone/>
            </a:pPr>
            <a:endParaRPr lang="en-US" sz="2600" dirty="0"/>
          </a:p>
          <a:p>
            <a:pPr marL="0" indent="0" algn="ctr">
              <a:buNone/>
            </a:pPr>
            <a:r>
              <a:rPr lang="en-US" b="1" i="1" dirty="0"/>
              <a:t>THE EXECUTIVE GOVERNORS ’ SUMMIT</a:t>
            </a:r>
            <a:endParaRPr lang="en-US" dirty="0"/>
          </a:p>
          <a:p>
            <a:pPr marL="0" indent="0" algn="ctr">
              <a:buNone/>
            </a:pPr>
            <a:r>
              <a:rPr lang="en-US" b="1" i="1" dirty="0"/>
              <a:t>            </a:t>
            </a:r>
          </a:p>
          <a:p>
            <a:pPr marL="0" indent="0" algn="ctr">
              <a:buNone/>
            </a:pPr>
            <a:r>
              <a:rPr lang="en-US" sz="2600" b="1" i="1" dirty="0"/>
              <a:t>BY</a:t>
            </a:r>
          </a:p>
          <a:p>
            <a:pPr marL="0" indent="0" algn="ctr">
              <a:buNone/>
            </a:pPr>
            <a:endParaRPr lang="en-US" sz="2600" dirty="0"/>
          </a:p>
          <a:p>
            <a:pPr marL="0" indent="0" algn="ctr">
              <a:buNone/>
            </a:pPr>
            <a:r>
              <a:rPr lang="en-US" b="1" i="1" dirty="0"/>
              <a:t>AMB. GLADYS MODUPEOLA QUIST ADEBIYI</a:t>
            </a:r>
          </a:p>
          <a:p>
            <a:pPr marL="0" indent="0" algn="ctr">
              <a:buNone/>
            </a:pPr>
            <a:r>
              <a:rPr lang="en-US" b="1" i="1" dirty="0"/>
              <a:t>(FORMER CHIEF OF PROTOCOL MINISTRY OF FOREIGN AFFAIRS)</a:t>
            </a:r>
          </a:p>
          <a:p>
            <a:pPr marL="0" indent="0" algn="ctr">
              <a:buNone/>
            </a:pPr>
            <a:endParaRPr lang="en-US" b="1" i="1" dirty="0"/>
          </a:p>
          <a:p>
            <a:pPr marL="0" indent="0" algn="ctr">
              <a:buNone/>
            </a:pPr>
            <a:r>
              <a:rPr lang="en-US" sz="2300" b="1" i="1" dirty="0"/>
              <a:t>AT THE </a:t>
            </a:r>
          </a:p>
          <a:p>
            <a:pPr marL="0" indent="0" algn="ctr">
              <a:buNone/>
            </a:pPr>
            <a:endParaRPr lang="en-US" sz="2300" b="1" i="1" dirty="0"/>
          </a:p>
          <a:p>
            <a:pPr marL="0" indent="0" algn="ctr">
              <a:buNone/>
            </a:pPr>
            <a:r>
              <a:rPr lang="en-US" b="1" i="1" dirty="0"/>
              <a:t>BANQUET HALL, PRESIDENTIAL VILLA, ABUJA</a:t>
            </a:r>
          </a:p>
          <a:p>
            <a:pPr marL="0" indent="0" algn="ctr">
              <a:buNone/>
            </a:pPr>
            <a:r>
              <a:rPr lang="en-US" b="1" i="1" dirty="0"/>
              <a:t>1st MAY 2019 .</a:t>
            </a:r>
            <a:endParaRPr lang="en-US" dirty="0"/>
          </a:p>
          <a:p>
            <a:pPr marL="0" indent="0" algn="ctr">
              <a:buNone/>
            </a:pPr>
            <a:endParaRPr lang="en-US" dirty="0"/>
          </a:p>
          <a:p>
            <a:pPr marL="0" indent="0" algn="ctr">
              <a:buNone/>
            </a:pPr>
            <a:endParaRPr lang="en-US" dirty="0"/>
          </a:p>
          <a:p>
            <a:pPr marL="0" indent="0">
              <a:buNone/>
            </a:pPr>
            <a:r>
              <a:rPr lang="en-US" b="1" i="1" dirty="0"/>
              <a:t> </a:t>
            </a:r>
            <a:endParaRPr lang="en-US" dirty="0"/>
          </a:p>
          <a:p>
            <a:pPr marL="0" indent="0">
              <a:buNone/>
            </a:pPr>
            <a:r>
              <a:rPr lang="en-US" b="1" i="1" dirty="0"/>
              <a:t> </a:t>
            </a:r>
            <a:endParaRPr lang="en-US" dirty="0"/>
          </a:p>
        </p:txBody>
      </p:sp>
    </p:spTree>
    <p:custDataLst>
      <p:tags r:id="rId1"/>
    </p:custDataLst>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172" y="453259"/>
            <a:ext cx="8305800" cy="1143000"/>
          </a:xfrm>
        </p:spPr>
        <p:txBody>
          <a:bodyPr>
            <a:noAutofit/>
          </a:bodyPr>
          <a:lstStyle/>
          <a:p>
            <a:pPr algn="ctr"/>
            <a:r>
              <a:rPr lang="en-US" sz="2800" b="1" dirty="0"/>
              <a:t>In the event of hosting a luncheon or dinner in honour of a specific guest, the following plan is advised;</a:t>
            </a:r>
          </a:p>
        </p:txBody>
      </p:sp>
      <p:sp>
        <p:nvSpPr>
          <p:cNvPr id="4" name="Content Placeholder 3"/>
          <p:cNvSpPr>
            <a:spLocks noGrp="1"/>
          </p:cNvSpPr>
          <p:nvPr>
            <p:ph idx="1"/>
          </p:nvPr>
        </p:nvSpPr>
        <p:spPr>
          <a:xfrm>
            <a:off x="762000" y="5848056"/>
            <a:ext cx="8077200" cy="45719"/>
          </a:xfrm>
        </p:spPr>
        <p:txBody>
          <a:bodyPr>
            <a:normAutofit fontScale="25000" lnSpcReduction="20000"/>
          </a:bodyPr>
          <a:lstStyle/>
          <a:p>
            <a:endParaRPr lang="en-US" b="1" u="sng" dirty="0"/>
          </a:p>
          <a:p>
            <a:endParaRPr lang="en-US" dirty="0"/>
          </a:p>
          <a:p>
            <a:endParaRPr lang="en-US" dirty="0"/>
          </a:p>
        </p:txBody>
      </p:sp>
      <p:sp>
        <p:nvSpPr>
          <p:cNvPr id="3" name="Rectangle 2"/>
          <p:cNvSpPr/>
          <p:nvPr/>
        </p:nvSpPr>
        <p:spPr>
          <a:xfrm>
            <a:off x="1567412" y="2731532"/>
            <a:ext cx="6172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3810000" y="2362200"/>
            <a:ext cx="1764266" cy="369332"/>
          </a:xfrm>
          <a:prstGeom prst="rect">
            <a:avLst/>
          </a:prstGeom>
          <a:noFill/>
        </p:spPr>
        <p:txBody>
          <a:bodyPr wrap="none" rtlCol="0">
            <a:spAutoFit/>
          </a:bodyPr>
          <a:lstStyle/>
          <a:p>
            <a:r>
              <a:rPr lang="en-GB" b="1" dirty="0"/>
              <a:t>Guest of Honour</a:t>
            </a:r>
          </a:p>
        </p:txBody>
      </p:sp>
      <p:sp>
        <p:nvSpPr>
          <p:cNvPr id="9" name="TextBox 8"/>
          <p:cNvSpPr txBox="1"/>
          <p:nvPr/>
        </p:nvSpPr>
        <p:spPr>
          <a:xfrm>
            <a:off x="6019800" y="2362200"/>
            <a:ext cx="301686" cy="369332"/>
          </a:xfrm>
          <a:prstGeom prst="rect">
            <a:avLst/>
          </a:prstGeom>
          <a:noFill/>
        </p:spPr>
        <p:txBody>
          <a:bodyPr wrap="none" rtlCol="0">
            <a:spAutoFit/>
          </a:bodyPr>
          <a:lstStyle/>
          <a:p>
            <a:r>
              <a:rPr lang="en-GB" b="1" dirty="0"/>
              <a:t>3</a:t>
            </a:r>
          </a:p>
        </p:txBody>
      </p:sp>
      <p:sp>
        <p:nvSpPr>
          <p:cNvPr id="12" name="TextBox 11"/>
          <p:cNvSpPr txBox="1"/>
          <p:nvPr/>
        </p:nvSpPr>
        <p:spPr>
          <a:xfrm>
            <a:off x="7467600" y="2362200"/>
            <a:ext cx="301686" cy="369332"/>
          </a:xfrm>
          <a:prstGeom prst="rect">
            <a:avLst/>
          </a:prstGeom>
          <a:noFill/>
        </p:spPr>
        <p:txBody>
          <a:bodyPr wrap="none" rtlCol="0">
            <a:spAutoFit/>
          </a:bodyPr>
          <a:lstStyle/>
          <a:p>
            <a:r>
              <a:rPr lang="en-GB" b="1" dirty="0"/>
              <a:t>7</a:t>
            </a:r>
          </a:p>
        </p:txBody>
      </p:sp>
      <p:sp>
        <p:nvSpPr>
          <p:cNvPr id="24" name="TextBox 23"/>
          <p:cNvSpPr txBox="1"/>
          <p:nvPr/>
        </p:nvSpPr>
        <p:spPr>
          <a:xfrm>
            <a:off x="3124200" y="2362200"/>
            <a:ext cx="301686" cy="369332"/>
          </a:xfrm>
          <a:prstGeom prst="rect">
            <a:avLst/>
          </a:prstGeom>
          <a:noFill/>
        </p:spPr>
        <p:txBody>
          <a:bodyPr wrap="none" rtlCol="0">
            <a:spAutoFit/>
          </a:bodyPr>
          <a:lstStyle/>
          <a:p>
            <a:r>
              <a:rPr lang="en-GB" b="1" dirty="0"/>
              <a:t>4</a:t>
            </a:r>
          </a:p>
        </p:txBody>
      </p:sp>
      <p:sp>
        <p:nvSpPr>
          <p:cNvPr id="25" name="TextBox 24"/>
          <p:cNvSpPr txBox="1"/>
          <p:nvPr/>
        </p:nvSpPr>
        <p:spPr>
          <a:xfrm>
            <a:off x="1600200" y="2362200"/>
            <a:ext cx="301686" cy="369332"/>
          </a:xfrm>
          <a:prstGeom prst="rect">
            <a:avLst/>
          </a:prstGeom>
          <a:noFill/>
        </p:spPr>
        <p:txBody>
          <a:bodyPr wrap="none" rtlCol="0">
            <a:spAutoFit/>
          </a:bodyPr>
          <a:lstStyle/>
          <a:p>
            <a:r>
              <a:rPr lang="en-GB" b="1" dirty="0"/>
              <a:t>8</a:t>
            </a:r>
          </a:p>
        </p:txBody>
      </p:sp>
      <p:sp>
        <p:nvSpPr>
          <p:cNvPr id="27" name="TextBox 26"/>
          <p:cNvSpPr txBox="1"/>
          <p:nvPr/>
        </p:nvSpPr>
        <p:spPr>
          <a:xfrm>
            <a:off x="990600" y="3543300"/>
            <a:ext cx="418704" cy="369332"/>
          </a:xfrm>
          <a:prstGeom prst="rect">
            <a:avLst/>
          </a:prstGeom>
          <a:noFill/>
        </p:spPr>
        <p:txBody>
          <a:bodyPr wrap="none" rtlCol="0">
            <a:spAutoFit/>
          </a:bodyPr>
          <a:lstStyle/>
          <a:p>
            <a:r>
              <a:rPr lang="en-GB" b="1" dirty="0"/>
              <a:t>10</a:t>
            </a:r>
          </a:p>
        </p:txBody>
      </p:sp>
      <p:sp>
        <p:nvSpPr>
          <p:cNvPr id="28" name="TextBox 27"/>
          <p:cNvSpPr txBox="1"/>
          <p:nvPr/>
        </p:nvSpPr>
        <p:spPr>
          <a:xfrm>
            <a:off x="1600200" y="5105400"/>
            <a:ext cx="301686" cy="369332"/>
          </a:xfrm>
          <a:prstGeom prst="rect">
            <a:avLst/>
          </a:prstGeom>
          <a:noFill/>
        </p:spPr>
        <p:txBody>
          <a:bodyPr wrap="none" rtlCol="0">
            <a:spAutoFit/>
          </a:bodyPr>
          <a:lstStyle/>
          <a:p>
            <a:r>
              <a:rPr lang="en-GB" b="1" dirty="0"/>
              <a:t>6</a:t>
            </a:r>
          </a:p>
        </p:txBody>
      </p:sp>
      <p:sp>
        <p:nvSpPr>
          <p:cNvPr id="32" name="TextBox 31"/>
          <p:cNvSpPr txBox="1"/>
          <p:nvPr/>
        </p:nvSpPr>
        <p:spPr>
          <a:xfrm>
            <a:off x="3124200" y="5105400"/>
            <a:ext cx="301686" cy="369332"/>
          </a:xfrm>
          <a:prstGeom prst="rect">
            <a:avLst/>
          </a:prstGeom>
          <a:noFill/>
        </p:spPr>
        <p:txBody>
          <a:bodyPr wrap="none" rtlCol="0">
            <a:spAutoFit/>
          </a:bodyPr>
          <a:lstStyle/>
          <a:p>
            <a:r>
              <a:rPr lang="en-GB" b="1" dirty="0"/>
              <a:t>2</a:t>
            </a:r>
          </a:p>
        </p:txBody>
      </p:sp>
      <p:sp>
        <p:nvSpPr>
          <p:cNvPr id="34" name="TextBox 33"/>
          <p:cNvSpPr txBox="1"/>
          <p:nvPr/>
        </p:nvSpPr>
        <p:spPr>
          <a:xfrm>
            <a:off x="4038600" y="5105400"/>
            <a:ext cx="622927" cy="369332"/>
          </a:xfrm>
          <a:prstGeom prst="rect">
            <a:avLst/>
          </a:prstGeom>
          <a:noFill/>
        </p:spPr>
        <p:txBody>
          <a:bodyPr wrap="none" rtlCol="0">
            <a:spAutoFit/>
          </a:bodyPr>
          <a:lstStyle/>
          <a:p>
            <a:r>
              <a:rPr lang="en-GB" b="1" dirty="0"/>
              <a:t>Host</a:t>
            </a:r>
          </a:p>
        </p:txBody>
      </p:sp>
      <p:sp>
        <p:nvSpPr>
          <p:cNvPr id="35" name="TextBox 34"/>
          <p:cNvSpPr txBox="1"/>
          <p:nvPr/>
        </p:nvSpPr>
        <p:spPr>
          <a:xfrm>
            <a:off x="6019800" y="5105400"/>
            <a:ext cx="301686" cy="369332"/>
          </a:xfrm>
          <a:prstGeom prst="rect">
            <a:avLst/>
          </a:prstGeom>
          <a:noFill/>
        </p:spPr>
        <p:txBody>
          <a:bodyPr wrap="none" rtlCol="0">
            <a:spAutoFit/>
          </a:bodyPr>
          <a:lstStyle/>
          <a:p>
            <a:r>
              <a:rPr lang="en-GB" b="1" dirty="0"/>
              <a:t>1</a:t>
            </a:r>
          </a:p>
        </p:txBody>
      </p:sp>
      <p:sp>
        <p:nvSpPr>
          <p:cNvPr id="36" name="TextBox 35"/>
          <p:cNvSpPr txBox="1"/>
          <p:nvPr/>
        </p:nvSpPr>
        <p:spPr>
          <a:xfrm>
            <a:off x="7467600" y="5105400"/>
            <a:ext cx="301686" cy="369332"/>
          </a:xfrm>
          <a:prstGeom prst="rect">
            <a:avLst/>
          </a:prstGeom>
          <a:noFill/>
        </p:spPr>
        <p:txBody>
          <a:bodyPr wrap="none" rtlCol="0">
            <a:spAutoFit/>
          </a:bodyPr>
          <a:lstStyle/>
          <a:p>
            <a:r>
              <a:rPr lang="en-GB" b="1" dirty="0"/>
              <a:t>5</a:t>
            </a:r>
          </a:p>
        </p:txBody>
      </p:sp>
      <p:sp>
        <p:nvSpPr>
          <p:cNvPr id="38" name="TextBox 37"/>
          <p:cNvSpPr txBox="1"/>
          <p:nvPr/>
        </p:nvSpPr>
        <p:spPr>
          <a:xfrm>
            <a:off x="8153400" y="3385066"/>
            <a:ext cx="301686" cy="369332"/>
          </a:xfrm>
          <a:prstGeom prst="rect">
            <a:avLst/>
          </a:prstGeom>
          <a:noFill/>
        </p:spPr>
        <p:txBody>
          <a:bodyPr wrap="none" rtlCol="0">
            <a:spAutoFit/>
          </a:bodyPr>
          <a:lstStyle/>
          <a:p>
            <a:r>
              <a:rPr lang="en-GB" b="1" dirty="0"/>
              <a:t>9</a:t>
            </a:r>
          </a:p>
        </p:txBody>
      </p:sp>
    </p:spTree>
    <p:extLst>
      <p:ext uri="{BB962C8B-B14F-4D97-AF65-F5344CB8AC3E}">
        <p14:creationId xmlns:p14="http://schemas.microsoft.com/office/powerpoint/2010/main" val="347049216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172" y="453259"/>
            <a:ext cx="8305800" cy="1143000"/>
          </a:xfrm>
        </p:spPr>
        <p:txBody>
          <a:bodyPr>
            <a:noAutofit/>
          </a:bodyPr>
          <a:lstStyle/>
          <a:p>
            <a:pPr algn="ctr"/>
            <a:r>
              <a:rPr lang="en-US" sz="2800" b="1" dirty="0"/>
              <a:t>When both host and hostess are present, the principle is extended as follows:</a:t>
            </a:r>
            <a:br>
              <a:rPr lang="en-US" sz="2000" b="1" dirty="0"/>
            </a:br>
            <a:r>
              <a:rPr lang="en-US" sz="2000" b="1" i="1" dirty="0"/>
              <a:t>         </a:t>
            </a:r>
            <a:br>
              <a:rPr lang="en-US" sz="2000" b="1" dirty="0"/>
            </a:br>
            <a:r>
              <a:rPr lang="en-US" sz="2000" b="1" i="1" dirty="0"/>
              <a:t>      Mixed seating plan: host, hostess and six couples</a:t>
            </a:r>
            <a:endParaRPr lang="en-US" sz="2000" b="1" dirty="0"/>
          </a:p>
        </p:txBody>
      </p:sp>
      <p:sp>
        <p:nvSpPr>
          <p:cNvPr id="4" name="Content Placeholder 3"/>
          <p:cNvSpPr>
            <a:spLocks noGrp="1"/>
          </p:cNvSpPr>
          <p:nvPr>
            <p:ph idx="1"/>
          </p:nvPr>
        </p:nvSpPr>
        <p:spPr>
          <a:xfrm>
            <a:off x="762000" y="5848056"/>
            <a:ext cx="8077200" cy="45719"/>
          </a:xfrm>
        </p:spPr>
        <p:txBody>
          <a:bodyPr>
            <a:normAutofit fontScale="25000" lnSpcReduction="20000"/>
          </a:bodyPr>
          <a:lstStyle/>
          <a:p>
            <a:endParaRPr lang="en-US" b="1" u="sng" dirty="0"/>
          </a:p>
          <a:p>
            <a:endParaRPr lang="en-US" dirty="0"/>
          </a:p>
          <a:p>
            <a:endParaRPr lang="en-US" dirty="0"/>
          </a:p>
        </p:txBody>
      </p:sp>
      <p:grpSp>
        <p:nvGrpSpPr>
          <p:cNvPr id="3" name="Group 5"/>
          <p:cNvGrpSpPr>
            <a:grpSpLocks noChangeAspect="1"/>
          </p:cNvGrpSpPr>
          <p:nvPr/>
        </p:nvGrpSpPr>
        <p:grpSpPr bwMode="auto">
          <a:xfrm>
            <a:off x="806451" y="1600200"/>
            <a:ext cx="8001000" cy="4659313"/>
            <a:chOff x="508" y="1008"/>
            <a:chExt cx="5040" cy="2935"/>
          </a:xfrm>
        </p:grpSpPr>
        <p:sp>
          <p:nvSpPr>
            <p:cNvPr id="5" name="AutoShape 4"/>
            <p:cNvSpPr>
              <a:spLocks noChangeAspect="1" noChangeArrowheads="1" noTextEdit="1"/>
            </p:cNvSpPr>
            <p:nvPr/>
          </p:nvSpPr>
          <p:spPr bwMode="auto">
            <a:xfrm>
              <a:off x="508" y="1008"/>
              <a:ext cx="5040" cy="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6"/>
            <p:cNvSpPr>
              <a:spLocks noChangeArrowheads="1"/>
            </p:cNvSpPr>
            <p:nvPr/>
          </p:nvSpPr>
          <p:spPr bwMode="auto">
            <a:xfrm>
              <a:off x="528" y="1013"/>
              <a:ext cx="96"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300" b="0" i="0" u="none" strike="noStrike" cap="none" normalizeH="0" baseline="0">
                  <a:ln>
                    <a:noFill/>
                  </a:ln>
                  <a:solidFill>
                    <a:srgbClr val="000000"/>
                  </a:solidFill>
                  <a:effectLst/>
                  <a:latin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528" y="1545"/>
              <a:ext cx="96"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300" b="0" i="0" u="none" strike="noStrike" cap="none" normalizeH="0" baseline="0">
                  <a:ln>
                    <a:noFill/>
                  </a:ln>
                  <a:solidFill>
                    <a:srgbClr val="000000"/>
                  </a:solidFill>
                  <a:effectLst/>
                  <a:latin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8"/>
            <p:cNvSpPr>
              <a:spLocks noChangeArrowheads="1"/>
            </p:cNvSpPr>
            <p:nvPr/>
          </p:nvSpPr>
          <p:spPr bwMode="auto">
            <a:xfrm>
              <a:off x="528" y="2074"/>
              <a:ext cx="96"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300" b="0" i="0" u="none" strike="noStrike" cap="none" normalizeH="0" baseline="0">
                  <a:ln>
                    <a:noFill/>
                  </a:ln>
                  <a:solidFill>
                    <a:srgbClr val="000000"/>
                  </a:solidFill>
                  <a:effectLst/>
                  <a:latin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9"/>
            <p:cNvSpPr>
              <a:spLocks noChangeArrowheads="1"/>
            </p:cNvSpPr>
            <p:nvPr/>
          </p:nvSpPr>
          <p:spPr bwMode="auto">
            <a:xfrm>
              <a:off x="528" y="2606"/>
              <a:ext cx="96"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300" b="0" i="0" u="none" strike="noStrike" cap="none" normalizeH="0" baseline="0">
                  <a:ln>
                    <a:noFill/>
                  </a:ln>
                  <a:solidFill>
                    <a:srgbClr val="000000"/>
                  </a:solidFill>
                  <a:effectLst/>
                  <a:latin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10"/>
            <p:cNvSpPr>
              <a:spLocks noChangeArrowheads="1"/>
            </p:cNvSpPr>
            <p:nvPr/>
          </p:nvSpPr>
          <p:spPr bwMode="auto">
            <a:xfrm>
              <a:off x="528" y="3136"/>
              <a:ext cx="96"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300" b="0" i="1" u="none" strike="noStrike" cap="none" normalizeH="0" baseline="0">
                  <a:ln>
                    <a:noFill/>
                  </a:ln>
                  <a:solidFill>
                    <a:srgbClr val="000000"/>
                  </a:solidFill>
                  <a:effectLst/>
                  <a:latin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11"/>
            <p:cNvSpPr>
              <a:spLocks noChangeArrowheads="1"/>
            </p:cNvSpPr>
            <p:nvPr/>
          </p:nvSpPr>
          <p:spPr bwMode="auto">
            <a:xfrm>
              <a:off x="1604" y="1652"/>
              <a:ext cx="2851" cy="15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noEditPoints="1"/>
            </p:cNvSpPr>
            <p:nvPr/>
          </p:nvSpPr>
          <p:spPr bwMode="auto">
            <a:xfrm>
              <a:off x="1773" y="1634"/>
              <a:ext cx="2873" cy="1629"/>
            </a:xfrm>
            <a:custGeom>
              <a:avLst/>
              <a:gdLst>
                <a:gd name="T0" fmla="*/ 0 w 18283"/>
                <a:gd name="T1" fmla="*/ 66 h 5833"/>
                <a:gd name="T2" fmla="*/ 66 w 18283"/>
                <a:gd name="T3" fmla="*/ 0 h 5833"/>
                <a:gd name="T4" fmla="*/ 18216 w 18283"/>
                <a:gd name="T5" fmla="*/ 0 h 5833"/>
                <a:gd name="T6" fmla="*/ 18283 w 18283"/>
                <a:gd name="T7" fmla="*/ 66 h 5833"/>
                <a:gd name="T8" fmla="*/ 18283 w 18283"/>
                <a:gd name="T9" fmla="*/ 5766 h 5833"/>
                <a:gd name="T10" fmla="*/ 18216 w 18283"/>
                <a:gd name="T11" fmla="*/ 5833 h 5833"/>
                <a:gd name="T12" fmla="*/ 66 w 18283"/>
                <a:gd name="T13" fmla="*/ 5833 h 5833"/>
                <a:gd name="T14" fmla="*/ 0 w 18283"/>
                <a:gd name="T15" fmla="*/ 5766 h 5833"/>
                <a:gd name="T16" fmla="*/ 0 w 18283"/>
                <a:gd name="T17" fmla="*/ 66 h 5833"/>
                <a:gd name="T18" fmla="*/ 133 w 18283"/>
                <a:gd name="T19" fmla="*/ 5766 h 5833"/>
                <a:gd name="T20" fmla="*/ 66 w 18283"/>
                <a:gd name="T21" fmla="*/ 5700 h 5833"/>
                <a:gd name="T22" fmla="*/ 18216 w 18283"/>
                <a:gd name="T23" fmla="*/ 5700 h 5833"/>
                <a:gd name="T24" fmla="*/ 18150 w 18283"/>
                <a:gd name="T25" fmla="*/ 5766 h 5833"/>
                <a:gd name="T26" fmla="*/ 18150 w 18283"/>
                <a:gd name="T27" fmla="*/ 66 h 5833"/>
                <a:gd name="T28" fmla="*/ 18216 w 18283"/>
                <a:gd name="T29" fmla="*/ 133 h 5833"/>
                <a:gd name="T30" fmla="*/ 66 w 18283"/>
                <a:gd name="T31" fmla="*/ 133 h 5833"/>
                <a:gd name="T32" fmla="*/ 133 w 18283"/>
                <a:gd name="T33" fmla="*/ 66 h 5833"/>
                <a:gd name="T34" fmla="*/ 133 w 18283"/>
                <a:gd name="T35" fmla="*/ 5766 h 5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83" h="5833">
                  <a:moveTo>
                    <a:pt x="0" y="66"/>
                  </a:moveTo>
                  <a:cubicBezTo>
                    <a:pt x="0" y="30"/>
                    <a:pt x="30" y="0"/>
                    <a:pt x="66" y="0"/>
                  </a:cubicBezTo>
                  <a:lnTo>
                    <a:pt x="18216" y="0"/>
                  </a:lnTo>
                  <a:cubicBezTo>
                    <a:pt x="18253" y="0"/>
                    <a:pt x="18283" y="30"/>
                    <a:pt x="18283" y="66"/>
                  </a:cubicBezTo>
                  <a:lnTo>
                    <a:pt x="18283" y="5766"/>
                  </a:lnTo>
                  <a:cubicBezTo>
                    <a:pt x="18283" y="5803"/>
                    <a:pt x="18253" y="5833"/>
                    <a:pt x="18216" y="5833"/>
                  </a:cubicBezTo>
                  <a:lnTo>
                    <a:pt x="66" y="5833"/>
                  </a:lnTo>
                  <a:cubicBezTo>
                    <a:pt x="30" y="5833"/>
                    <a:pt x="0" y="5803"/>
                    <a:pt x="0" y="5766"/>
                  </a:cubicBezTo>
                  <a:lnTo>
                    <a:pt x="0" y="66"/>
                  </a:lnTo>
                  <a:close/>
                  <a:moveTo>
                    <a:pt x="133" y="5766"/>
                  </a:moveTo>
                  <a:lnTo>
                    <a:pt x="66" y="5700"/>
                  </a:lnTo>
                  <a:lnTo>
                    <a:pt x="18216" y="5700"/>
                  </a:lnTo>
                  <a:lnTo>
                    <a:pt x="18150" y="5766"/>
                  </a:lnTo>
                  <a:lnTo>
                    <a:pt x="18150" y="66"/>
                  </a:lnTo>
                  <a:lnTo>
                    <a:pt x="18216" y="133"/>
                  </a:lnTo>
                  <a:lnTo>
                    <a:pt x="66" y="133"/>
                  </a:lnTo>
                  <a:lnTo>
                    <a:pt x="133" y="66"/>
                  </a:lnTo>
                  <a:lnTo>
                    <a:pt x="133" y="5766"/>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3"/>
            <p:cNvSpPr>
              <a:spLocks noChangeArrowheads="1"/>
            </p:cNvSpPr>
            <p:nvPr/>
          </p:nvSpPr>
          <p:spPr bwMode="auto">
            <a:xfrm>
              <a:off x="1127" y="2154"/>
              <a:ext cx="424" cy="3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noEditPoints="1"/>
            </p:cNvSpPr>
            <p:nvPr/>
          </p:nvSpPr>
          <p:spPr bwMode="auto">
            <a:xfrm>
              <a:off x="1325" y="2133"/>
              <a:ext cx="430" cy="400"/>
            </a:xfrm>
            <a:custGeom>
              <a:avLst/>
              <a:gdLst>
                <a:gd name="T0" fmla="*/ 0 w 5467"/>
                <a:gd name="T1" fmla="*/ 33 h 2867"/>
                <a:gd name="T2" fmla="*/ 33 w 5467"/>
                <a:gd name="T3" fmla="*/ 0 h 2867"/>
                <a:gd name="T4" fmla="*/ 5433 w 5467"/>
                <a:gd name="T5" fmla="*/ 0 h 2867"/>
                <a:gd name="T6" fmla="*/ 5467 w 5467"/>
                <a:gd name="T7" fmla="*/ 33 h 2867"/>
                <a:gd name="T8" fmla="*/ 5467 w 5467"/>
                <a:gd name="T9" fmla="*/ 2833 h 2867"/>
                <a:gd name="T10" fmla="*/ 5433 w 5467"/>
                <a:gd name="T11" fmla="*/ 2867 h 2867"/>
                <a:gd name="T12" fmla="*/ 33 w 5467"/>
                <a:gd name="T13" fmla="*/ 2867 h 2867"/>
                <a:gd name="T14" fmla="*/ 0 w 5467"/>
                <a:gd name="T15" fmla="*/ 2833 h 2867"/>
                <a:gd name="T16" fmla="*/ 0 w 5467"/>
                <a:gd name="T17" fmla="*/ 33 h 2867"/>
                <a:gd name="T18" fmla="*/ 67 w 5467"/>
                <a:gd name="T19" fmla="*/ 2833 h 2867"/>
                <a:gd name="T20" fmla="*/ 33 w 5467"/>
                <a:gd name="T21" fmla="*/ 2800 h 2867"/>
                <a:gd name="T22" fmla="*/ 5433 w 5467"/>
                <a:gd name="T23" fmla="*/ 2800 h 2867"/>
                <a:gd name="T24" fmla="*/ 5400 w 5467"/>
                <a:gd name="T25" fmla="*/ 2833 h 2867"/>
                <a:gd name="T26" fmla="*/ 5400 w 5467"/>
                <a:gd name="T27" fmla="*/ 33 h 2867"/>
                <a:gd name="T28" fmla="*/ 5433 w 5467"/>
                <a:gd name="T29" fmla="*/ 67 h 2867"/>
                <a:gd name="T30" fmla="*/ 33 w 5467"/>
                <a:gd name="T31" fmla="*/ 67 h 2867"/>
                <a:gd name="T32" fmla="*/ 67 w 5467"/>
                <a:gd name="T33" fmla="*/ 33 h 2867"/>
                <a:gd name="T34" fmla="*/ 67 w 5467"/>
                <a:gd name="T35" fmla="*/ 2833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67" h="2867">
                  <a:moveTo>
                    <a:pt x="0" y="33"/>
                  </a:moveTo>
                  <a:cubicBezTo>
                    <a:pt x="0" y="15"/>
                    <a:pt x="15" y="0"/>
                    <a:pt x="33" y="0"/>
                  </a:cubicBezTo>
                  <a:lnTo>
                    <a:pt x="5433" y="0"/>
                  </a:lnTo>
                  <a:cubicBezTo>
                    <a:pt x="5452" y="0"/>
                    <a:pt x="5467" y="15"/>
                    <a:pt x="5467" y="33"/>
                  </a:cubicBezTo>
                  <a:lnTo>
                    <a:pt x="5467" y="2833"/>
                  </a:lnTo>
                  <a:cubicBezTo>
                    <a:pt x="5467" y="2852"/>
                    <a:pt x="5452" y="2867"/>
                    <a:pt x="5433" y="2867"/>
                  </a:cubicBezTo>
                  <a:lnTo>
                    <a:pt x="33" y="2867"/>
                  </a:lnTo>
                  <a:cubicBezTo>
                    <a:pt x="15" y="2867"/>
                    <a:pt x="0" y="2852"/>
                    <a:pt x="0" y="2833"/>
                  </a:cubicBezTo>
                  <a:lnTo>
                    <a:pt x="0" y="33"/>
                  </a:lnTo>
                  <a:close/>
                  <a:moveTo>
                    <a:pt x="67" y="2833"/>
                  </a:moveTo>
                  <a:lnTo>
                    <a:pt x="33" y="2800"/>
                  </a:lnTo>
                  <a:lnTo>
                    <a:pt x="5433" y="2800"/>
                  </a:lnTo>
                  <a:lnTo>
                    <a:pt x="5400" y="2833"/>
                  </a:lnTo>
                  <a:lnTo>
                    <a:pt x="5400" y="33"/>
                  </a:lnTo>
                  <a:lnTo>
                    <a:pt x="5433" y="67"/>
                  </a:lnTo>
                  <a:lnTo>
                    <a:pt x="33" y="67"/>
                  </a:lnTo>
                  <a:lnTo>
                    <a:pt x="67" y="33"/>
                  </a:lnTo>
                  <a:lnTo>
                    <a:pt x="67" y="2833"/>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5"/>
            <p:cNvSpPr>
              <a:spLocks noChangeArrowheads="1"/>
            </p:cNvSpPr>
            <p:nvPr/>
          </p:nvSpPr>
          <p:spPr bwMode="auto">
            <a:xfrm>
              <a:off x="960" y="2132"/>
              <a:ext cx="81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lang="en-US" sz="2400" b="1" dirty="0">
                  <a:solidFill>
                    <a:srgbClr val="000000"/>
                  </a:solidFill>
                  <a:latin typeface="Calibri" pitchFamily="34" charset="0"/>
                  <a:cs typeface="Arial" pitchFamily="34" charset="0"/>
                </a:rPr>
                <a:t>       Host</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16" name="Rectangle 16"/>
            <p:cNvSpPr>
              <a:spLocks noChangeArrowheads="1"/>
            </p:cNvSpPr>
            <p:nvPr/>
          </p:nvSpPr>
          <p:spPr bwMode="auto">
            <a:xfrm>
              <a:off x="1082" y="2238"/>
              <a:ext cx="32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00"/>
                  </a:solidFill>
                  <a:effectLst/>
                  <a:latin typeface="Calibri" pitchFamily="34"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7" name="Rectangle 17"/>
            <p:cNvSpPr>
              <a:spLocks noChangeArrowheads="1"/>
            </p:cNvSpPr>
            <p:nvPr/>
          </p:nvSpPr>
          <p:spPr bwMode="auto">
            <a:xfrm>
              <a:off x="1894" y="1185"/>
              <a:ext cx="227" cy="3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noEditPoints="1"/>
            </p:cNvSpPr>
            <p:nvPr/>
          </p:nvSpPr>
          <p:spPr bwMode="auto">
            <a:xfrm>
              <a:off x="1891" y="1180"/>
              <a:ext cx="233" cy="400"/>
            </a:xfrm>
            <a:custGeom>
              <a:avLst/>
              <a:gdLst>
                <a:gd name="T0" fmla="*/ 0 w 2967"/>
                <a:gd name="T1" fmla="*/ 34 h 2867"/>
                <a:gd name="T2" fmla="*/ 33 w 2967"/>
                <a:gd name="T3" fmla="*/ 0 h 2867"/>
                <a:gd name="T4" fmla="*/ 2933 w 2967"/>
                <a:gd name="T5" fmla="*/ 0 h 2867"/>
                <a:gd name="T6" fmla="*/ 2967 w 2967"/>
                <a:gd name="T7" fmla="*/ 34 h 2867"/>
                <a:gd name="T8" fmla="*/ 2967 w 2967"/>
                <a:gd name="T9" fmla="*/ 2834 h 2867"/>
                <a:gd name="T10" fmla="*/ 2933 w 2967"/>
                <a:gd name="T11" fmla="*/ 2867 h 2867"/>
                <a:gd name="T12" fmla="*/ 33 w 2967"/>
                <a:gd name="T13" fmla="*/ 2867 h 2867"/>
                <a:gd name="T14" fmla="*/ 0 w 2967"/>
                <a:gd name="T15" fmla="*/ 2834 h 2867"/>
                <a:gd name="T16" fmla="*/ 0 w 2967"/>
                <a:gd name="T17" fmla="*/ 34 h 2867"/>
                <a:gd name="T18" fmla="*/ 67 w 2967"/>
                <a:gd name="T19" fmla="*/ 2834 h 2867"/>
                <a:gd name="T20" fmla="*/ 33 w 2967"/>
                <a:gd name="T21" fmla="*/ 2800 h 2867"/>
                <a:gd name="T22" fmla="*/ 2933 w 2967"/>
                <a:gd name="T23" fmla="*/ 2800 h 2867"/>
                <a:gd name="T24" fmla="*/ 2900 w 2967"/>
                <a:gd name="T25" fmla="*/ 2834 h 2867"/>
                <a:gd name="T26" fmla="*/ 2900 w 2967"/>
                <a:gd name="T27" fmla="*/ 34 h 2867"/>
                <a:gd name="T28" fmla="*/ 2933 w 2967"/>
                <a:gd name="T29" fmla="*/ 67 h 2867"/>
                <a:gd name="T30" fmla="*/ 33 w 2967"/>
                <a:gd name="T31" fmla="*/ 67 h 2867"/>
                <a:gd name="T32" fmla="*/ 67 w 2967"/>
                <a:gd name="T33" fmla="*/ 34 h 2867"/>
                <a:gd name="T34" fmla="*/ 67 w 2967"/>
                <a:gd name="T35" fmla="*/ 2834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7" h="2867">
                  <a:moveTo>
                    <a:pt x="0" y="34"/>
                  </a:moveTo>
                  <a:cubicBezTo>
                    <a:pt x="0" y="15"/>
                    <a:pt x="15" y="0"/>
                    <a:pt x="33" y="0"/>
                  </a:cubicBezTo>
                  <a:lnTo>
                    <a:pt x="2933" y="0"/>
                  </a:lnTo>
                  <a:cubicBezTo>
                    <a:pt x="2952" y="0"/>
                    <a:pt x="2967" y="15"/>
                    <a:pt x="2967" y="34"/>
                  </a:cubicBezTo>
                  <a:lnTo>
                    <a:pt x="2967" y="2834"/>
                  </a:lnTo>
                  <a:cubicBezTo>
                    <a:pt x="2967" y="2852"/>
                    <a:pt x="2952" y="2867"/>
                    <a:pt x="2933" y="2867"/>
                  </a:cubicBezTo>
                  <a:lnTo>
                    <a:pt x="33" y="2867"/>
                  </a:lnTo>
                  <a:cubicBezTo>
                    <a:pt x="15" y="2867"/>
                    <a:pt x="0" y="2852"/>
                    <a:pt x="0" y="2834"/>
                  </a:cubicBezTo>
                  <a:lnTo>
                    <a:pt x="0" y="34"/>
                  </a:lnTo>
                  <a:close/>
                  <a:moveTo>
                    <a:pt x="67" y="2834"/>
                  </a:moveTo>
                  <a:lnTo>
                    <a:pt x="33" y="2800"/>
                  </a:lnTo>
                  <a:lnTo>
                    <a:pt x="2933" y="2800"/>
                  </a:lnTo>
                  <a:lnTo>
                    <a:pt x="2900" y="2834"/>
                  </a:lnTo>
                  <a:lnTo>
                    <a:pt x="2900" y="34"/>
                  </a:lnTo>
                  <a:lnTo>
                    <a:pt x="2933" y="67"/>
                  </a:lnTo>
                  <a:lnTo>
                    <a:pt x="33" y="67"/>
                  </a:lnTo>
                  <a:lnTo>
                    <a:pt x="67" y="34"/>
                  </a:lnTo>
                  <a:lnTo>
                    <a:pt x="67" y="2834"/>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9"/>
            <p:cNvSpPr>
              <a:spLocks noChangeArrowheads="1"/>
            </p:cNvSpPr>
            <p:nvPr/>
          </p:nvSpPr>
          <p:spPr bwMode="auto">
            <a:xfrm>
              <a:off x="1972" y="1257"/>
              <a:ext cx="12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0000"/>
                  </a:solidFill>
                  <a:effectLst/>
                  <a:latin typeface="Calibri" pitchFamily="34" charset="0"/>
                  <a:cs typeface="Arial" pitchFamily="34" charset="0"/>
                </a:rPr>
                <a:t>2</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Rectangle 20"/>
            <p:cNvSpPr>
              <a:spLocks noChangeArrowheads="1"/>
            </p:cNvSpPr>
            <p:nvPr/>
          </p:nvSpPr>
          <p:spPr bwMode="auto">
            <a:xfrm>
              <a:off x="2030" y="1257"/>
              <a:ext cx="8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Rectangle 21"/>
            <p:cNvSpPr>
              <a:spLocks noChangeArrowheads="1"/>
            </p:cNvSpPr>
            <p:nvPr/>
          </p:nvSpPr>
          <p:spPr bwMode="auto">
            <a:xfrm>
              <a:off x="2381" y="1185"/>
              <a:ext cx="227" cy="3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noEditPoints="1"/>
            </p:cNvSpPr>
            <p:nvPr/>
          </p:nvSpPr>
          <p:spPr bwMode="auto">
            <a:xfrm>
              <a:off x="2378" y="1180"/>
              <a:ext cx="233" cy="400"/>
            </a:xfrm>
            <a:custGeom>
              <a:avLst/>
              <a:gdLst>
                <a:gd name="T0" fmla="*/ 0 w 2967"/>
                <a:gd name="T1" fmla="*/ 34 h 2867"/>
                <a:gd name="T2" fmla="*/ 33 w 2967"/>
                <a:gd name="T3" fmla="*/ 0 h 2867"/>
                <a:gd name="T4" fmla="*/ 2933 w 2967"/>
                <a:gd name="T5" fmla="*/ 0 h 2867"/>
                <a:gd name="T6" fmla="*/ 2967 w 2967"/>
                <a:gd name="T7" fmla="*/ 34 h 2867"/>
                <a:gd name="T8" fmla="*/ 2967 w 2967"/>
                <a:gd name="T9" fmla="*/ 2834 h 2867"/>
                <a:gd name="T10" fmla="*/ 2933 w 2967"/>
                <a:gd name="T11" fmla="*/ 2867 h 2867"/>
                <a:gd name="T12" fmla="*/ 33 w 2967"/>
                <a:gd name="T13" fmla="*/ 2867 h 2867"/>
                <a:gd name="T14" fmla="*/ 0 w 2967"/>
                <a:gd name="T15" fmla="*/ 2834 h 2867"/>
                <a:gd name="T16" fmla="*/ 0 w 2967"/>
                <a:gd name="T17" fmla="*/ 34 h 2867"/>
                <a:gd name="T18" fmla="*/ 67 w 2967"/>
                <a:gd name="T19" fmla="*/ 2834 h 2867"/>
                <a:gd name="T20" fmla="*/ 33 w 2967"/>
                <a:gd name="T21" fmla="*/ 2800 h 2867"/>
                <a:gd name="T22" fmla="*/ 2933 w 2967"/>
                <a:gd name="T23" fmla="*/ 2800 h 2867"/>
                <a:gd name="T24" fmla="*/ 2900 w 2967"/>
                <a:gd name="T25" fmla="*/ 2834 h 2867"/>
                <a:gd name="T26" fmla="*/ 2900 w 2967"/>
                <a:gd name="T27" fmla="*/ 34 h 2867"/>
                <a:gd name="T28" fmla="*/ 2933 w 2967"/>
                <a:gd name="T29" fmla="*/ 67 h 2867"/>
                <a:gd name="T30" fmla="*/ 33 w 2967"/>
                <a:gd name="T31" fmla="*/ 67 h 2867"/>
                <a:gd name="T32" fmla="*/ 67 w 2967"/>
                <a:gd name="T33" fmla="*/ 34 h 2867"/>
                <a:gd name="T34" fmla="*/ 67 w 2967"/>
                <a:gd name="T35" fmla="*/ 2834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7" h="2867">
                  <a:moveTo>
                    <a:pt x="0" y="34"/>
                  </a:moveTo>
                  <a:cubicBezTo>
                    <a:pt x="0" y="15"/>
                    <a:pt x="15" y="0"/>
                    <a:pt x="33" y="0"/>
                  </a:cubicBezTo>
                  <a:lnTo>
                    <a:pt x="2933" y="0"/>
                  </a:lnTo>
                  <a:cubicBezTo>
                    <a:pt x="2952" y="0"/>
                    <a:pt x="2967" y="15"/>
                    <a:pt x="2967" y="34"/>
                  </a:cubicBezTo>
                  <a:lnTo>
                    <a:pt x="2967" y="2834"/>
                  </a:lnTo>
                  <a:cubicBezTo>
                    <a:pt x="2967" y="2852"/>
                    <a:pt x="2952" y="2867"/>
                    <a:pt x="2933" y="2867"/>
                  </a:cubicBezTo>
                  <a:lnTo>
                    <a:pt x="33" y="2867"/>
                  </a:lnTo>
                  <a:cubicBezTo>
                    <a:pt x="15" y="2867"/>
                    <a:pt x="0" y="2852"/>
                    <a:pt x="0" y="2834"/>
                  </a:cubicBezTo>
                  <a:lnTo>
                    <a:pt x="0" y="34"/>
                  </a:lnTo>
                  <a:close/>
                  <a:moveTo>
                    <a:pt x="67" y="2834"/>
                  </a:moveTo>
                  <a:lnTo>
                    <a:pt x="33" y="2800"/>
                  </a:lnTo>
                  <a:lnTo>
                    <a:pt x="2933" y="2800"/>
                  </a:lnTo>
                  <a:lnTo>
                    <a:pt x="2900" y="2834"/>
                  </a:lnTo>
                  <a:lnTo>
                    <a:pt x="2900" y="34"/>
                  </a:lnTo>
                  <a:lnTo>
                    <a:pt x="2933" y="67"/>
                  </a:lnTo>
                  <a:lnTo>
                    <a:pt x="33" y="67"/>
                  </a:lnTo>
                  <a:lnTo>
                    <a:pt x="67" y="34"/>
                  </a:lnTo>
                  <a:lnTo>
                    <a:pt x="67" y="2834"/>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3"/>
            <p:cNvSpPr>
              <a:spLocks noChangeArrowheads="1"/>
            </p:cNvSpPr>
            <p:nvPr/>
          </p:nvSpPr>
          <p:spPr bwMode="auto">
            <a:xfrm>
              <a:off x="2460" y="1257"/>
              <a:ext cx="119"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0000"/>
                  </a:solidFill>
                  <a:effectLst/>
                  <a:latin typeface="Calibri" pitchFamily="34" charset="0"/>
                  <a:cs typeface="Arial" pitchFamily="34" charset="0"/>
                </a:rPr>
                <a:t>4</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Rectangle 24"/>
            <p:cNvSpPr>
              <a:spLocks noChangeArrowheads="1"/>
            </p:cNvSpPr>
            <p:nvPr/>
          </p:nvSpPr>
          <p:spPr bwMode="auto">
            <a:xfrm>
              <a:off x="2518" y="1257"/>
              <a:ext cx="8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5" name="Rectangle 25"/>
            <p:cNvSpPr>
              <a:spLocks noChangeArrowheads="1"/>
            </p:cNvSpPr>
            <p:nvPr/>
          </p:nvSpPr>
          <p:spPr bwMode="auto">
            <a:xfrm>
              <a:off x="3842" y="1185"/>
              <a:ext cx="227" cy="3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noEditPoints="1"/>
            </p:cNvSpPr>
            <p:nvPr/>
          </p:nvSpPr>
          <p:spPr bwMode="auto">
            <a:xfrm>
              <a:off x="3839" y="1180"/>
              <a:ext cx="233" cy="401"/>
            </a:xfrm>
            <a:custGeom>
              <a:avLst/>
              <a:gdLst>
                <a:gd name="T0" fmla="*/ 0 w 1483"/>
                <a:gd name="T1" fmla="*/ 17 h 1434"/>
                <a:gd name="T2" fmla="*/ 16 w 1483"/>
                <a:gd name="T3" fmla="*/ 0 h 1434"/>
                <a:gd name="T4" fmla="*/ 1466 w 1483"/>
                <a:gd name="T5" fmla="*/ 0 h 1434"/>
                <a:gd name="T6" fmla="*/ 1483 w 1483"/>
                <a:gd name="T7" fmla="*/ 17 h 1434"/>
                <a:gd name="T8" fmla="*/ 1483 w 1483"/>
                <a:gd name="T9" fmla="*/ 1417 h 1434"/>
                <a:gd name="T10" fmla="*/ 1466 w 1483"/>
                <a:gd name="T11" fmla="*/ 1434 h 1434"/>
                <a:gd name="T12" fmla="*/ 16 w 1483"/>
                <a:gd name="T13" fmla="*/ 1434 h 1434"/>
                <a:gd name="T14" fmla="*/ 0 w 1483"/>
                <a:gd name="T15" fmla="*/ 1417 h 1434"/>
                <a:gd name="T16" fmla="*/ 0 w 1483"/>
                <a:gd name="T17" fmla="*/ 17 h 1434"/>
                <a:gd name="T18" fmla="*/ 33 w 1483"/>
                <a:gd name="T19" fmla="*/ 1417 h 1434"/>
                <a:gd name="T20" fmla="*/ 16 w 1483"/>
                <a:gd name="T21" fmla="*/ 1400 h 1434"/>
                <a:gd name="T22" fmla="*/ 1466 w 1483"/>
                <a:gd name="T23" fmla="*/ 1400 h 1434"/>
                <a:gd name="T24" fmla="*/ 1450 w 1483"/>
                <a:gd name="T25" fmla="*/ 1417 h 1434"/>
                <a:gd name="T26" fmla="*/ 1450 w 1483"/>
                <a:gd name="T27" fmla="*/ 17 h 1434"/>
                <a:gd name="T28" fmla="*/ 1466 w 1483"/>
                <a:gd name="T29" fmla="*/ 34 h 1434"/>
                <a:gd name="T30" fmla="*/ 16 w 1483"/>
                <a:gd name="T31" fmla="*/ 34 h 1434"/>
                <a:gd name="T32" fmla="*/ 33 w 1483"/>
                <a:gd name="T33" fmla="*/ 17 h 1434"/>
                <a:gd name="T34" fmla="*/ 33 w 1483"/>
                <a:gd name="T35" fmla="*/ 1417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3" h="1434">
                  <a:moveTo>
                    <a:pt x="0" y="17"/>
                  </a:moveTo>
                  <a:cubicBezTo>
                    <a:pt x="0" y="8"/>
                    <a:pt x="7" y="0"/>
                    <a:pt x="16" y="0"/>
                  </a:cubicBezTo>
                  <a:lnTo>
                    <a:pt x="1466" y="0"/>
                  </a:lnTo>
                  <a:cubicBezTo>
                    <a:pt x="1476" y="0"/>
                    <a:pt x="1483" y="8"/>
                    <a:pt x="1483" y="17"/>
                  </a:cubicBezTo>
                  <a:lnTo>
                    <a:pt x="1483" y="1417"/>
                  </a:lnTo>
                  <a:cubicBezTo>
                    <a:pt x="1483" y="1426"/>
                    <a:pt x="1476" y="1434"/>
                    <a:pt x="1466" y="1434"/>
                  </a:cubicBezTo>
                  <a:lnTo>
                    <a:pt x="16" y="1434"/>
                  </a:lnTo>
                  <a:cubicBezTo>
                    <a:pt x="7" y="1434"/>
                    <a:pt x="0" y="1426"/>
                    <a:pt x="0" y="1417"/>
                  </a:cubicBezTo>
                  <a:lnTo>
                    <a:pt x="0" y="17"/>
                  </a:lnTo>
                  <a:close/>
                  <a:moveTo>
                    <a:pt x="33" y="1417"/>
                  </a:moveTo>
                  <a:lnTo>
                    <a:pt x="16" y="1400"/>
                  </a:lnTo>
                  <a:lnTo>
                    <a:pt x="1466" y="1400"/>
                  </a:lnTo>
                  <a:lnTo>
                    <a:pt x="1450" y="1417"/>
                  </a:lnTo>
                  <a:lnTo>
                    <a:pt x="1450" y="17"/>
                  </a:lnTo>
                  <a:lnTo>
                    <a:pt x="1466" y="34"/>
                  </a:lnTo>
                  <a:lnTo>
                    <a:pt x="16" y="34"/>
                  </a:lnTo>
                  <a:lnTo>
                    <a:pt x="33" y="17"/>
                  </a:lnTo>
                  <a:lnTo>
                    <a:pt x="33" y="1417"/>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7"/>
            <p:cNvSpPr>
              <a:spLocks noChangeArrowheads="1"/>
            </p:cNvSpPr>
            <p:nvPr/>
          </p:nvSpPr>
          <p:spPr bwMode="auto">
            <a:xfrm>
              <a:off x="3920" y="1257"/>
              <a:ext cx="10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a:ln>
                    <a:noFill/>
                  </a:ln>
                  <a:solidFill>
                    <a:srgbClr val="000000"/>
                  </a:solidFill>
                  <a:effectLst/>
                  <a:latin typeface="Calibri" pitchFamily="34" charset="0"/>
                  <a:cs typeface="Arial" pitchFamily="34" charset="0"/>
                </a:rPr>
                <a:t>3</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8" name="Rectangle 28"/>
            <p:cNvSpPr>
              <a:spLocks noChangeArrowheads="1"/>
            </p:cNvSpPr>
            <p:nvPr/>
          </p:nvSpPr>
          <p:spPr bwMode="auto">
            <a:xfrm>
              <a:off x="3978" y="1257"/>
              <a:ext cx="8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Rectangle 29"/>
            <p:cNvSpPr>
              <a:spLocks noChangeArrowheads="1"/>
            </p:cNvSpPr>
            <p:nvPr/>
          </p:nvSpPr>
          <p:spPr bwMode="auto">
            <a:xfrm>
              <a:off x="4258" y="1199"/>
              <a:ext cx="228" cy="3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noEditPoints="1"/>
            </p:cNvSpPr>
            <p:nvPr/>
          </p:nvSpPr>
          <p:spPr bwMode="auto">
            <a:xfrm>
              <a:off x="4255" y="1194"/>
              <a:ext cx="233" cy="387"/>
            </a:xfrm>
            <a:custGeom>
              <a:avLst/>
              <a:gdLst>
                <a:gd name="T0" fmla="*/ 0 w 1483"/>
                <a:gd name="T1" fmla="*/ 17 h 1384"/>
                <a:gd name="T2" fmla="*/ 16 w 1483"/>
                <a:gd name="T3" fmla="*/ 0 h 1384"/>
                <a:gd name="T4" fmla="*/ 1466 w 1483"/>
                <a:gd name="T5" fmla="*/ 0 h 1384"/>
                <a:gd name="T6" fmla="*/ 1483 w 1483"/>
                <a:gd name="T7" fmla="*/ 17 h 1384"/>
                <a:gd name="T8" fmla="*/ 1483 w 1483"/>
                <a:gd name="T9" fmla="*/ 1367 h 1384"/>
                <a:gd name="T10" fmla="*/ 1466 w 1483"/>
                <a:gd name="T11" fmla="*/ 1384 h 1384"/>
                <a:gd name="T12" fmla="*/ 16 w 1483"/>
                <a:gd name="T13" fmla="*/ 1384 h 1384"/>
                <a:gd name="T14" fmla="*/ 0 w 1483"/>
                <a:gd name="T15" fmla="*/ 1367 h 1384"/>
                <a:gd name="T16" fmla="*/ 0 w 1483"/>
                <a:gd name="T17" fmla="*/ 17 h 1384"/>
                <a:gd name="T18" fmla="*/ 33 w 1483"/>
                <a:gd name="T19" fmla="*/ 1367 h 1384"/>
                <a:gd name="T20" fmla="*/ 16 w 1483"/>
                <a:gd name="T21" fmla="*/ 1350 h 1384"/>
                <a:gd name="T22" fmla="*/ 1466 w 1483"/>
                <a:gd name="T23" fmla="*/ 1350 h 1384"/>
                <a:gd name="T24" fmla="*/ 1450 w 1483"/>
                <a:gd name="T25" fmla="*/ 1367 h 1384"/>
                <a:gd name="T26" fmla="*/ 1450 w 1483"/>
                <a:gd name="T27" fmla="*/ 17 h 1384"/>
                <a:gd name="T28" fmla="*/ 1466 w 1483"/>
                <a:gd name="T29" fmla="*/ 34 h 1384"/>
                <a:gd name="T30" fmla="*/ 16 w 1483"/>
                <a:gd name="T31" fmla="*/ 34 h 1384"/>
                <a:gd name="T32" fmla="*/ 33 w 1483"/>
                <a:gd name="T33" fmla="*/ 17 h 1384"/>
                <a:gd name="T34" fmla="*/ 33 w 1483"/>
                <a:gd name="T35" fmla="*/ 1367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3" h="1384">
                  <a:moveTo>
                    <a:pt x="0" y="17"/>
                  </a:moveTo>
                  <a:cubicBezTo>
                    <a:pt x="0" y="8"/>
                    <a:pt x="7" y="0"/>
                    <a:pt x="16" y="0"/>
                  </a:cubicBezTo>
                  <a:lnTo>
                    <a:pt x="1466" y="0"/>
                  </a:lnTo>
                  <a:cubicBezTo>
                    <a:pt x="1476" y="0"/>
                    <a:pt x="1483" y="8"/>
                    <a:pt x="1483" y="17"/>
                  </a:cubicBezTo>
                  <a:lnTo>
                    <a:pt x="1483" y="1367"/>
                  </a:lnTo>
                  <a:cubicBezTo>
                    <a:pt x="1483" y="1376"/>
                    <a:pt x="1476" y="1384"/>
                    <a:pt x="1466" y="1384"/>
                  </a:cubicBezTo>
                  <a:lnTo>
                    <a:pt x="16" y="1384"/>
                  </a:lnTo>
                  <a:cubicBezTo>
                    <a:pt x="7" y="1384"/>
                    <a:pt x="0" y="1376"/>
                    <a:pt x="0" y="1367"/>
                  </a:cubicBezTo>
                  <a:lnTo>
                    <a:pt x="0" y="17"/>
                  </a:lnTo>
                  <a:close/>
                  <a:moveTo>
                    <a:pt x="33" y="1367"/>
                  </a:moveTo>
                  <a:lnTo>
                    <a:pt x="16" y="1350"/>
                  </a:lnTo>
                  <a:lnTo>
                    <a:pt x="1466" y="1350"/>
                  </a:lnTo>
                  <a:lnTo>
                    <a:pt x="1450" y="1367"/>
                  </a:lnTo>
                  <a:lnTo>
                    <a:pt x="1450" y="17"/>
                  </a:lnTo>
                  <a:lnTo>
                    <a:pt x="1466" y="34"/>
                  </a:lnTo>
                  <a:lnTo>
                    <a:pt x="16" y="34"/>
                  </a:lnTo>
                  <a:lnTo>
                    <a:pt x="33" y="17"/>
                  </a:lnTo>
                  <a:lnTo>
                    <a:pt x="33" y="1367"/>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31"/>
            <p:cNvSpPr>
              <a:spLocks noChangeArrowheads="1"/>
            </p:cNvSpPr>
            <p:nvPr/>
          </p:nvSpPr>
          <p:spPr bwMode="auto">
            <a:xfrm>
              <a:off x="4336" y="1269"/>
              <a:ext cx="10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a:ln>
                    <a:noFill/>
                  </a:ln>
                  <a:solidFill>
                    <a:srgbClr val="000000"/>
                  </a:solidFill>
                  <a:effectLst/>
                  <a:latin typeface="Calibri" pitchFamily="34" charset="0"/>
                  <a:cs typeface="Arial" pitchFamily="34" charset="0"/>
                </a:rPr>
                <a:t>1</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096" name="Rectangle 32"/>
            <p:cNvSpPr>
              <a:spLocks noChangeArrowheads="1"/>
            </p:cNvSpPr>
            <p:nvPr/>
          </p:nvSpPr>
          <p:spPr bwMode="auto">
            <a:xfrm>
              <a:off x="4394" y="1269"/>
              <a:ext cx="87"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a:ln>
                    <a:noFill/>
                  </a:ln>
                  <a:solidFill>
                    <a:srgbClr val="000000"/>
                  </a:solidFill>
                  <a:effectLst/>
                  <a:latin typeface="Calibri" pitchFamily="34"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097" name="Rectangle 33"/>
            <p:cNvSpPr>
              <a:spLocks noChangeArrowheads="1"/>
            </p:cNvSpPr>
            <p:nvPr/>
          </p:nvSpPr>
          <p:spPr bwMode="auto">
            <a:xfrm>
              <a:off x="3394" y="3478"/>
              <a:ext cx="275" cy="3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9" name="Freeform 34"/>
            <p:cNvSpPr>
              <a:spLocks noEditPoints="1"/>
            </p:cNvSpPr>
            <p:nvPr/>
          </p:nvSpPr>
          <p:spPr bwMode="auto">
            <a:xfrm>
              <a:off x="3391" y="3473"/>
              <a:ext cx="281" cy="401"/>
            </a:xfrm>
            <a:custGeom>
              <a:avLst/>
              <a:gdLst>
                <a:gd name="T0" fmla="*/ 0 w 1783"/>
                <a:gd name="T1" fmla="*/ 16 h 1433"/>
                <a:gd name="T2" fmla="*/ 16 w 1783"/>
                <a:gd name="T3" fmla="*/ 0 h 1433"/>
                <a:gd name="T4" fmla="*/ 1766 w 1783"/>
                <a:gd name="T5" fmla="*/ 0 h 1433"/>
                <a:gd name="T6" fmla="*/ 1783 w 1783"/>
                <a:gd name="T7" fmla="*/ 16 h 1433"/>
                <a:gd name="T8" fmla="*/ 1783 w 1783"/>
                <a:gd name="T9" fmla="*/ 1416 h 1433"/>
                <a:gd name="T10" fmla="*/ 1766 w 1783"/>
                <a:gd name="T11" fmla="*/ 1433 h 1433"/>
                <a:gd name="T12" fmla="*/ 16 w 1783"/>
                <a:gd name="T13" fmla="*/ 1433 h 1433"/>
                <a:gd name="T14" fmla="*/ 0 w 1783"/>
                <a:gd name="T15" fmla="*/ 1416 h 1433"/>
                <a:gd name="T16" fmla="*/ 0 w 1783"/>
                <a:gd name="T17" fmla="*/ 16 h 1433"/>
                <a:gd name="T18" fmla="*/ 33 w 1783"/>
                <a:gd name="T19" fmla="*/ 1416 h 1433"/>
                <a:gd name="T20" fmla="*/ 16 w 1783"/>
                <a:gd name="T21" fmla="*/ 1400 h 1433"/>
                <a:gd name="T22" fmla="*/ 1766 w 1783"/>
                <a:gd name="T23" fmla="*/ 1400 h 1433"/>
                <a:gd name="T24" fmla="*/ 1750 w 1783"/>
                <a:gd name="T25" fmla="*/ 1416 h 1433"/>
                <a:gd name="T26" fmla="*/ 1750 w 1783"/>
                <a:gd name="T27" fmla="*/ 16 h 1433"/>
                <a:gd name="T28" fmla="*/ 1766 w 1783"/>
                <a:gd name="T29" fmla="*/ 33 h 1433"/>
                <a:gd name="T30" fmla="*/ 16 w 1783"/>
                <a:gd name="T31" fmla="*/ 33 h 1433"/>
                <a:gd name="T32" fmla="*/ 33 w 1783"/>
                <a:gd name="T33" fmla="*/ 16 h 1433"/>
                <a:gd name="T34" fmla="*/ 33 w 1783"/>
                <a:gd name="T35" fmla="*/ 1416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83" h="1433">
                  <a:moveTo>
                    <a:pt x="0" y="16"/>
                  </a:moveTo>
                  <a:cubicBezTo>
                    <a:pt x="0" y="7"/>
                    <a:pt x="7" y="0"/>
                    <a:pt x="16" y="0"/>
                  </a:cubicBezTo>
                  <a:lnTo>
                    <a:pt x="1766" y="0"/>
                  </a:lnTo>
                  <a:cubicBezTo>
                    <a:pt x="1776" y="0"/>
                    <a:pt x="1783" y="7"/>
                    <a:pt x="1783" y="16"/>
                  </a:cubicBezTo>
                  <a:lnTo>
                    <a:pt x="1783" y="1416"/>
                  </a:lnTo>
                  <a:cubicBezTo>
                    <a:pt x="1783" y="1426"/>
                    <a:pt x="1776" y="1433"/>
                    <a:pt x="1766" y="1433"/>
                  </a:cubicBezTo>
                  <a:lnTo>
                    <a:pt x="16" y="1433"/>
                  </a:lnTo>
                  <a:cubicBezTo>
                    <a:pt x="7" y="1433"/>
                    <a:pt x="0" y="1426"/>
                    <a:pt x="0" y="1416"/>
                  </a:cubicBezTo>
                  <a:lnTo>
                    <a:pt x="0" y="16"/>
                  </a:lnTo>
                  <a:close/>
                  <a:moveTo>
                    <a:pt x="33" y="1416"/>
                  </a:moveTo>
                  <a:lnTo>
                    <a:pt x="16" y="1400"/>
                  </a:lnTo>
                  <a:lnTo>
                    <a:pt x="1766" y="1400"/>
                  </a:lnTo>
                  <a:lnTo>
                    <a:pt x="1750" y="1416"/>
                  </a:lnTo>
                  <a:lnTo>
                    <a:pt x="1750" y="16"/>
                  </a:lnTo>
                  <a:lnTo>
                    <a:pt x="1766" y="33"/>
                  </a:lnTo>
                  <a:lnTo>
                    <a:pt x="16" y="33"/>
                  </a:lnTo>
                  <a:lnTo>
                    <a:pt x="33" y="16"/>
                  </a:lnTo>
                  <a:lnTo>
                    <a:pt x="33" y="1416"/>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0" name="Rectangle 35"/>
            <p:cNvSpPr>
              <a:spLocks noChangeArrowheads="1"/>
            </p:cNvSpPr>
            <p:nvPr/>
          </p:nvSpPr>
          <p:spPr bwMode="auto">
            <a:xfrm>
              <a:off x="3473" y="354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101" name="Rectangle 36"/>
            <p:cNvSpPr>
              <a:spLocks noChangeArrowheads="1"/>
            </p:cNvSpPr>
            <p:nvPr/>
          </p:nvSpPr>
          <p:spPr bwMode="auto">
            <a:xfrm>
              <a:off x="3531" y="3548"/>
              <a:ext cx="86"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a:ln>
                    <a:noFill/>
                  </a:ln>
                  <a:solidFill>
                    <a:srgbClr val="000000"/>
                  </a:solidFill>
                  <a:effectLst/>
                  <a:latin typeface="Calibri" pitchFamily="34"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102" name="Rectangle 37"/>
            <p:cNvSpPr>
              <a:spLocks noChangeArrowheads="1"/>
            </p:cNvSpPr>
            <p:nvPr/>
          </p:nvSpPr>
          <p:spPr bwMode="auto">
            <a:xfrm>
              <a:off x="1894" y="3510"/>
              <a:ext cx="227" cy="3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3" name="Freeform 38"/>
            <p:cNvSpPr>
              <a:spLocks noEditPoints="1"/>
            </p:cNvSpPr>
            <p:nvPr/>
          </p:nvSpPr>
          <p:spPr bwMode="auto">
            <a:xfrm>
              <a:off x="1891" y="3505"/>
              <a:ext cx="233" cy="400"/>
            </a:xfrm>
            <a:custGeom>
              <a:avLst/>
              <a:gdLst>
                <a:gd name="T0" fmla="*/ 0 w 2967"/>
                <a:gd name="T1" fmla="*/ 33 h 2867"/>
                <a:gd name="T2" fmla="*/ 33 w 2967"/>
                <a:gd name="T3" fmla="*/ 0 h 2867"/>
                <a:gd name="T4" fmla="*/ 2933 w 2967"/>
                <a:gd name="T5" fmla="*/ 0 h 2867"/>
                <a:gd name="T6" fmla="*/ 2967 w 2967"/>
                <a:gd name="T7" fmla="*/ 33 h 2867"/>
                <a:gd name="T8" fmla="*/ 2967 w 2967"/>
                <a:gd name="T9" fmla="*/ 2833 h 2867"/>
                <a:gd name="T10" fmla="*/ 2933 w 2967"/>
                <a:gd name="T11" fmla="*/ 2867 h 2867"/>
                <a:gd name="T12" fmla="*/ 33 w 2967"/>
                <a:gd name="T13" fmla="*/ 2867 h 2867"/>
                <a:gd name="T14" fmla="*/ 0 w 2967"/>
                <a:gd name="T15" fmla="*/ 2833 h 2867"/>
                <a:gd name="T16" fmla="*/ 0 w 2967"/>
                <a:gd name="T17" fmla="*/ 33 h 2867"/>
                <a:gd name="T18" fmla="*/ 67 w 2967"/>
                <a:gd name="T19" fmla="*/ 2833 h 2867"/>
                <a:gd name="T20" fmla="*/ 33 w 2967"/>
                <a:gd name="T21" fmla="*/ 2800 h 2867"/>
                <a:gd name="T22" fmla="*/ 2933 w 2967"/>
                <a:gd name="T23" fmla="*/ 2800 h 2867"/>
                <a:gd name="T24" fmla="*/ 2900 w 2967"/>
                <a:gd name="T25" fmla="*/ 2833 h 2867"/>
                <a:gd name="T26" fmla="*/ 2900 w 2967"/>
                <a:gd name="T27" fmla="*/ 33 h 2867"/>
                <a:gd name="T28" fmla="*/ 2933 w 2967"/>
                <a:gd name="T29" fmla="*/ 67 h 2867"/>
                <a:gd name="T30" fmla="*/ 33 w 2967"/>
                <a:gd name="T31" fmla="*/ 67 h 2867"/>
                <a:gd name="T32" fmla="*/ 67 w 2967"/>
                <a:gd name="T33" fmla="*/ 33 h 2867"/>
                <a:gd name="T34" fmla="*/ 67 w 2967"/>
                <a:gd name="T35" fmla="*/ 2833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7" h="2867">
                  <a:moveTo>
                    <a:pt x="0" y="33"/>
                  </a:moveTo>
                  <a:cubicBezTo>
                    <a:pt x="0" y="15"/>
                    <a:pt x="15" y="0"/>
                    <a:pt x="33" y="0"/>
                  </a:cubicBezTo>
                  <a:lnTo>
                    <a:pt x="2933" y="0"/>
                  </a:lnTo>
                  <a:cubicBezTo>
                    <a:pt x="2952" y="0"/>
                    <a:pt x="2967" y="15"/>
                    <a:pt x="2967" y="33"/>
                  </a:cubicBezTo>
                  <a:lnTo>
                    <a:pt x="2967" y="2833"/>
                  </a:lnTo>
                  <a:cubicBezTo>
                    <a:pt x="2967" y="2852"/>
                    <a:pt x="2952" y="2867"/>
                    <a:pt x="2933" y="2867"/>
                  </a:cubicBezTo>
                  <a:lnTo>
                    <a:pt x="33" y="2867"/>
                  </a:lnTo>
                  <a:cubicBezTo>
                    <a:pt x="15" y="2867"/>
                    <a:pt x="0" y="2852"/>
                    <a:pt x="0" y="2833"/>
                  </a:cubicBezTo>
                  <a:lnTo>
                    <a:pt x="0" y="33"/>
                  </a:lnTo>
                  <a:close/>
                  <a:moveTo>
                    <a:pt x="67" y="2833"/>
                  </a:moveTo>
                  <a:lnTo>
                    <a:pt x="33" y="2800"/>
                  </a:lnTo>
                  <a:lnTo>
                    <a:pt x="2933" y="2800"/>
                  </a:lnTo>
                  <a:lnTo>
                    <a:pt x="2900" y="2833"/>
                  </a:lnTo>
                  <a:lnTo>
                    <a:pt x="2900" y="33"/>
                  </a:lnTo>
                  <a:lnTo>
                    <a:pt x="2933" y="67"/>
                  </a:lnTo>
                  <a:lnTo>
                    <a:pt x="33" y="67"/>
                  </a:lnTo>
                  <a:lnTo>
                    <a:pt x="67" y="33"/>
                  </a:lnTo>
                  <a:lnTo>
                    <a:pt x="67" y="2833"/>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4" name="Rectangle 39"/>
            <p:cNvSpPr>
              <a:spLocks noChangeArrowheads="1"/>
            </p:cNvSpPr>
            <p:nvPr/>
          </p:nvSpPr>
          <p:spPr bwMode="auto">
            <a:xfrm>
              <a:off x="1972" y="3579"/>
              <a:ext cx="266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1539875" rtl="0" eaLnBrk="1" fontAlgn="base" latinLnBrk="0" hangingPunct="1">
                <a:lnSpc>
                  <a:spcPct val="100000"/>
                </a:lnSpc>
                <a:spcBef>
                  <a:spcPct val="0"/>
                </a:spcBef>
                <a:spcAft>
                  <a:spcPct val="0"/>
                </a:spcAft>
                <a:buClrTx/>
                <a:buSzTx/>
                <a:buFontTx/>
                <a:buNone/>
                <a:tabLst>
                  <a:tab pos="3140075" algn="l"/>
                </a:tabLst>
              </a:pPr>
              <a:r>
                <a:rPr kumimoji="0" lang="en-US" sz="2600" b="0" i="0" u="none" strike="noStrike" cap="none" normalizeH="0" baseline="0" dirty="0">
                  <a:ln>
                    <a:noFill/>
                  </a:ln>
                  <a:solidFill>
                    <a:srgbClr val="000000"/>
                  </a:solidFill>
                  <a:effectLst/>
                  <a:latin typeface="Calibri" pitchFamily="34" charset="0"/>
                  <a:cs typeface="Arial" pitchFamily="34" charset="0"/>
                </a:rPr>
                <a:t>1        3         5         6       4      2</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105" name="Rectangle 40"/>
            <p:cNvSpPr>
              <a:spLocks noChangeArrowheads="1"/>
            </p:cNvSpPr>
            <p:nvPr/>
          </p:nvSpPr>
          <p:spPr bwMode="auto">
            <a:xfrm>
              <a:off x="2030" y="3579"/>
              <a:ext cx="87"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a:ln>
                    <a:noFill/>
                  </a:ln>
                  <a:solidFill>
                    <a:srgbClr val="000000"/>
                  </a:solidFill>
                  <a:effectLst/>
                  <a:latin typeface="Calibri" pitchFamily="34"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108" name="Rectangle 43"/>
            <p:cNvSpPr>
              <a:spLocks noChangeArrowheads="1"/>
            </p:cNvSpPr>
            <p:nvPr/>
          </p:nvSpPr>
          <p:spPr bwMode="auto">
            <a:xfrm>
              <a:off x="2475" y="353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109" name="Rectangle 44"/>
            <p:cNvSpPr>
              <a:spLocks noChangeArrowheads="1"/>
            </p:cNvSpPr>
            <p:nvPr/>
          </p:nvSpPr>
          <p:spPr bwMode="auto">
            <a:xfrm>
              <a:off x="2533" y="3530"/>
              <a:ext cx="86"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112" name="Rectangle 47"/>
            <p:cNvSpPr>
              <a:spLocks noChangeArrowheads="1"/>
            </p:cNvSpPr>
            <p:nvPr/>
          </p:nvSpPr>
          <p:spPr bwMode="auto">
            <a:xfrm>
              <a:off x="3944" y="354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116" name="Rectangle 51"/>
            <p:cNvSpPr>
              <a:spLocks noChangeArrowheads="1"/>
            </p:cNvSpPr>
            <p:nvPr/>
          </p:nvSpPr>
          <p:spPr bwMode="auto">
            <a:xfrm>
              <a:off x="4360" y="359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117" name="Rectangle 52"/>
            <p:cNvSpPr>
              <a:spLocks noChangeArrowheads="1"/>
            </p:cNvSpPr>
            <p:nvPr/>
          </p:nvSpPr>
          <p:spPr bwMode="auto">
            <a:xfrm>
              <a:off x="4418" y="359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118" name="Rectangle 53"/>
            <p:cNvSpPr>
              <a:spLocks noChangeArrowheads="1"/>
            </p:cNvSpPr>
            <p:nvPr/>
          </p:nvSpPr>
          <p:spPr bwMode="auto">
            <a:xfrm>
              <a:off x="4659" y="2138"/>
              <a:ext cx="659" cy="3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9" name="Freeform 54"/>
            <p:cNvSpPr>
              <a:spLocks noEditPoints="1"/>
            </p:cNvSpPr>
            <p:nvPr/>
          </p:nvSpPr>
          <p:spPr bwMode="auto">
            <a:xfrm>
              <a:off x="4656" y="2133"/>
              <a:ext cx="665" cy="401"/>
            </a:xfrm>
            <a:custGeom>
              <a:avLst/>
              <a:gdLst>
                <a:gd name="T0" fmla="*/ 0 w 4233"/>
                <a:gd name="T1" fmla="*/ 17 h 1434"/>
                <a:gd name="T2" fmla="*/ 16 w 4233"/>
                <a:gd name="T3" fmla="*/ 0 h 1434"/>
                <a:gd name="T4" fmla="*/ 4216 w 4233"/>
                <a:gd name="T5" fmla="*/ 0 h 1434"/>
                <a:gd name="T6" fmla="*/ 4233 w 4233"/>
                <a:gd name="T7" fmla="*/ 17 h 1434"/>
                <a:gd name="T8" fmla="*/ 4233 w 4233"/>
                <a:gd name="T9" fmla="*/ 1417 h 1434"/>
                <a:gd name="T10" fmla="*/ 4216 w 4233"/>
                <a:gd name="T11" fmla="*/ 1434 h 1434"/>
                <a:gd name="T12" fmla="*/ 16 w 4233"/>
                <a:gd name="T13" fmla="*/ 1434 h 1434"/>
                <a:gd name="T14" fmla="*/ 0 w 4233"/>
                <a:gd name="T15" fmla="*/ 1417 h 1434"/>
                <a:gd name="T16" fmla="*/ 0 w 4233"/>
                <a:gd name="T17" fmla="*/ 17 h 1434"/>
                <a:gd name="T18" fmla="*/ 33 w 4233"/>
                <a:gd name="T19" fmla="*/ 1417 h 1434"/>
                <a:gd name="T20" fmla="*/ 16 w 4233"/>
                <a:gd name="T21" fmla="*/ 1400 h 1434"/>
                <a:gd name="T22" fmla="*/ 4216 w 4233"/>
                <a:gd name="T23" fmla="*/ 1400 h 1434"/>
                <a:gd name="T24" fmla="*/ 4200 w 4233"/>
                <a:gd name="T25" fmla="*/ 1417 h 1434"/>
                <a:gd name="T26" fmla="*/ 4200 w 4233"/>
                <a:gd name="T27" fmla="*/ 17 h 1434"/>
                <a:gd name="T28" fmla="*/ 4216 w 4233"/>
                <a:gd name="T29" fmla="*/ 34 h 1434"/>
                <a:gd name="T30" fmla="*/ 16 w 4233"/>
                <a:gd name="T31" fmla="*/ 34 h 1434"/>
                <a:gd name="T32" fmla="*/ 33 w 4233"/>
                <a:gd name="T33" fmla="*/ 17 h 1434"/>
                <a:gd name="T34" fmla="*/ 33 w 4233"/>
                <a:gd name="T35" fmla="*/ 1417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33" h="1434">
                  <a:moveTo>
                    <a:pt x="0" y="17"/>
                  </a:moveTo>
                  <a:cubicBezTo>
                    <a:pt x="0" y="8"/>
                    <a:pt x="7" y="0"/>
                    <a:pt x="16" y="0"/>
                  </a:cubicBezTo>
                  <a:lnTo>
                    <a:pt x="4216" y="0"/>
                  </a:lnTo>
                  <a:cubicBezTo>
                    <a:pt x="4226" y="0"/>
                    <a:pt x="4233" y="8"/>
                    <a:pt x="4233" y="17"/>
                  </a:cubicBezTo>
                  <a:lnTo>
                    <a:pt x="4233" y="1417"/>
                  </a:lnTo>
                  <a:cubicBezTo>
                    <a:pt x="4233" y="1426"/>
                    <a:pt x="4226" y="1434"/>
                    <a:pt x="4216" y="1434"/>
                  </a:cubicBezTo>
                  <a:lnTo>
                    <a:pt x="16" y="1434"/>
                  </a:lnTo>
                  <a:cubicBezTo>
                    <a:pt x="7" y="1434"/>
                    <a:pt x="0" y="1426"/>
                    <a:pt x="0" y="1417"/>
                  </a:cubicBezTo>
                  <a:lnTo>
                    <a:pt x="0" y="17"/>
                  </a:lnTo>
                  <a:close/>
                  <a:moveTo>
                    <a:pt x="33" y="1417"/>
                  </a:moveTo>
                  <a:lnTo>
                    <a:pt x="16" y="1400"/>
                  </a:lnTo>
                  <a:lnTo>
                    <a:pt x="4216" y="1400"/>
                  </a:lnTo>
                  <a:lnTo>
                    <a:pt x="4200" y="1417"/>
                  </a:lnTo>
                  <a:lnTo>
                    <a:pt x="4200" y="17"/>
                  </a:lnTo>
                  <a:lnTo>
                    <a:pt x="4216" y="34"/>
                  </a:lnTo>
                  <a:lnTo>
                    <a:pt x="16" y="34"/>
                  </a:lnTo>
                  <a:lnTo>
                    <a:pt x="33" y="17"/>
                  </a:lnTo>
                  <a:lnTo>
                    <a:pt x="33" y="1417"/>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0" name="Rectangle 55"/>
            <p:cNvSpPr>
              <a:spLocks noChangeArrowheads="1"/>
            </p:cNvSpPr>
            <p:nvPr/>
          </p:nvSpPr>
          <p:spPr bwMode="auto">
            <a:xfrm>
              <a:off x="4737" y="2209"/>
              <a:ext cx="441"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rgbClr val="000000"/>
                  </a:solidFill>
                  <a:effectLst/>
                  <a:latin typeface="Calibri" pitchFamily="34" charset="0"/>
                  <a:cs typeface="Arial" pitchFamily="34" charset="0"/>
                </a:rPr>
                <a:t>Hostess</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121" name="Rectangle 56"/>
            <p:cNvSpPr>
              <a:spLocks noChangeArrowheads="1"/>
            </p:cNvSpPr>
            <p:nvPr/>
          </p:nvSpPr>
          <p:spPr bwMode="auto">
            <a:xfrm>
              <a:off x="5108" y="2209"/>
              <a:ext cx="89"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123" name="Freeform 58"/>
            <p:cNvSpPr>
              <a:spLocks noEditPoints="1"/>
            </p:cNvSpPr>
            <p:nvPr/>
          </p:nvSpPr>
          <p:spPr bwMode="auto">
            <a:xfrm>
              <a:off x="2928" y="3456"/>
              <a:ext cx="233" cy="400"/>
            </a:xfrm>
            <a:custGeom>
              <a:avLst/>
              <a:gdLst>
                <a:gd name="T0" fmla="*/ 0 w 1483"/>
                <a:gd name="T1" fmla="*/ 17 h 1434"/>
                <a:gd name="T2" fmla="*/ 16 w 1483"/>
                <a:gd name="T3" fmla="*/ 0 h 1434"/>
                <a:gd name="T4" fmla="*/ 1466 w 1483"/>
                <a:gd name="T5" fmla="*/ 0 h 1434"/>
                <a:gd name="T6" fmla="*/ 1483 w 1483"/>
                <a:gd name="T7" fmla="*/ 17 h 1434"/>
                <a:gd name="T8" fmla="*/ 1483 w 1483"/>
                <a:gd name="T9" fmla="*/ 1417 h 1434"/>
                <a:gd name="T10" fmla="*/ 1466 w 1483"/>
                <a:gd name="T11" fmla="*/ 1434 h 1434"/>
                <a:gd name="T12" fmla="*/ 16 w 1483"/>
                <a:gd name="T13" fmla="*/ 1434 h 1434"/>
                <a:gd name="T14" fmla="*/ 0 w 1483"/>
                <a:gd name="T15" fmla="*/ 1417 h 1434"/>
                <a:gd name="T16" fmla="*/ 0 w 1483"/>
                <a:gd name="T17" fmla="*/ 17 h 1434"/>
                <a:gd name="T18" fmla="*/ 33 w 1483"/>
                <a:gd name="T19" fmla="*/ 1417 h 1434"/>
                <a:gd name="T20" fmla="*/ 16 w 1483"/>
                <a:gd name="T21" fmla="*/ 1400 h 1434"/>
                <a:gd name="T22" fmla="*/ 1466 w 1483"/>
                <a:gd name="T23" fmla="*/ 1400 h 1434"/>
                <a:gd name="T24" fmla="*/ 1450 w 1483"/>
                <a:gd name="T25" fmla="*/ 1417 h 1434"/>
                <a:gd name="T26" fmla="*/ 1450 w 1483"/>
                <a:gd name="T27" fmla="*/ 17 h 1434"/>
                <a:gd name="T28" fmla="*/ 1466 w 1483"/>
                <a:gd name="T29" fmla="*/ 34 h 1434"/>
                <a:gd name="T30" fmla="*/ 16 w 1483"/>
                <a:gd name="T31" fmla="*/ 34 h 1434"/>
                <a:gd name="T32" fmla="*/ 33 w 1483"/>
                <a:gd name="T33" fmla="*/ 17 h 1434"/>
                <a:gd name="T34" fmla="*/ 33 w 1483"/>
                <a:gd name="T35" fmla="*/ 1417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3" h="1434">
                  <a:moveTo>
                    <a:pt x="0" y="17"/>
                  </a:moveTo>
                  <a:cubicBezTo>
                    <a:pt x="0" y="8"/>
                    <a:pt x="7" y="0"/>
                    <a:pt x="16" y="0"/>
                  </a:cubicBezTo>
                  <a:lnTo>
                    <a:pt x="1466" y="0"/>
                  </a:lnTo>
                  <a:cubicBezTo>
                    <a:pt x="1476" y="0"/>
                    <a:pt x="1483" y="8"/>
                    <a:pt x="1483" y="17"/>
                  </a:cubicBezTo>
                  <a:lnTo>
                    <a:pt x="1483" y="1417"/>
                  </a:lnTo>
                  <a:cubicBezTo>
                    <a:pt x="1483" y="1426"/>
                    <a:pt x="1476" y="1434"/>
                    <a:pt x="1466" y="1434"/>
                  </a:cubicBezTo>
                  <a:lnTo>
                    <a:pt x="16" y="1434"/>
                  </a:lnTo>
                  <a:cubicBezTo>
                    <a:pt x="7" y="1434"/>
                    <a:pt x="0" y="1426"/>
                    <a:pt x="0" y="1417"/>
                  </a:cubicBezTo>
                  <a:lnTo>
                    <a:pt x="0" y="17"/>
                  </a:lnTo>
                  <a:close/>
                  <a:moveTo>
                    <a:pt x="33" y="1417"/>
                  </a:moveTo>
                  <a:lnTo>
                    <a:pt x="16" y="1400"/>
                  </a:lnTo>
                  <a:lnTo>
                    <a:pt x="1466" y="1400"/>
                  </a:lnTo>
                  <a:lnTo>
                    <a:pt x="1450" y="1417"/>
                  </a:lnTo>
                  <a:lnTo>
                    <a:pt x="1450" y="17"/>
                  </a:lnTo>
                  <a:lnTo>
                    <a:pt x="1466" y="34"/>
                  </a:lnTo>
                  <a:lnTo>
                    <a:pt x="16" y="34"/>
                  </a:lnTo>
                  <a:lnTo>
                    <a:pt x="33" y="17"/>
                  </a:lnTo>
                  <a:lnTo>
                    <a:pt x="33" y="1417"/>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4" name="Rectangle 59"/>
            <p:cNvSpPr>
              <a:spLocks noChangeArrowheads="1"/>
            </p:cNvSpPr>
            <p:nvPr/>
          </p:nvSpPr>
          <p:spPr bwMode="auto">
            <a:xfrm>
              <a:off x="3009" y="353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125" name="Rectangle 60"/>
            <p:cNvSpPr>
              <a:spLocks noChangeArrowheads="1"/>
            </p:cNvSpPr>
            <p:nvPr/>
          </p:nvSpPr>
          <p:spPr bwMode="auto">
            <a:xfrm>
              <a:off x="3067" y="3530"/>
              <a:ext cx="87"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a:ln>
                    <a:noFill/>
                  </a:ln>
                  <a:solidFill>
                    <a:srgbClr val="000000"/>
                  </a:solidFill>
                  <a:effectLst/>
                  <a:latin typeface="Calibri" pitchFamily="34"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126" name="Rectangle 61"/>
            <p:cNvSpPr>
              <a:spLocks noChangeArrowheads="1"/>
            </p:cNvSpPr>
            <p:nvPr/>
          </p:nvSpPr>
          <p:spPr bwMode="auto">
            <a:xfrm>
              <a:off x="2891" y="1185"/>
              <a:ext cx="228" cy="3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7" name="Freeform 62"/>
            <p:cNvSpPr>
              <a:spLocks noEditPoints="1"/>
            </p:cNvSpPr>
            <p:nvPr/>
          </p:nvSpPr>
          <p:spPr bwMode="auto">
            <a:xfrm>
              <a:off x="2889" y="1180"/>
              <a:ext cx="233" cy="401"/>
            </a:xfrm>
            <a:custGeom>
              <a:avLst/>
              <a:gdLst>
                <a:gd name="T0" fmla="*/ 0 w 1483"/>
                <a:gd name="T1" fmla="*/ 17 h 1434"/>
                <a:gd name="T2" fmla="*/ 16 w 1483"/>
                <a:gd name="T3" fmla="*/ 0 h 1434"/>
                <a:gd name="T4" fmla="*/ 1466 w 1483"/>
                <a:gd name="T5" fmla="*/ 0 h 1434"/>
                <a:gd name="T6" fmla="*/ 1483 w 1483"/>
                <a:gd name="T7" fmla="*/ 17 h 1434"/>
                <a:gd name="T8" fmla="*/ 1483 w 1483"/>
                <a:gd name="T9" fmla="*/ 1417 h 1434"/>
                <a:gd name="T10" fmla="*/ 1466 w 1483"/>
                <a:gd name="T11" fmla="*/ 1434 h 1434"/>
                <a:gd name="T12" fmla="*/ 16 w 1483"/>
                <a:gd name="T13" fmla="*/ 1434 h 1434"/>
                <a:gd name="T14" fmla="*/ 0 w 1483"/>
                <a:gd name="T15" fmla="*/ 1417 h 1434"/>
                <a:gd name="T16" fmla="*/ 0 w 1483"/>
                <a:gd name="T17" fmla="*/ 17 h 1434"/>
                <a:gd name="T18" fmla="*/ 33 w 1483"/>
                <a:gd name="T19" fmla="*/ 1417 h 1434"/>
                <a:gd name="T20" fmla="*/ 16 w 1483"/>
                <a:gd name="T21" fmla="*/ 1400 h 1434"/>
                <a:gd name="T22" fmla="*/ 1466 w 1483"/>
                <a:gd name="T23" fmla="*/ 1400 h 1434"/>
                <a:gd name="T24" fmla="*/ 1450 w 1483"/>
                <a:gd name="T25" fmla="*/ 1417 h 1434"/>
                <a:gd name="T26" fmla="*/ 1450 w 1483"/>
                <a:gd name="T27" fmla="*/ 17 h 1434"/>
                <a:gd name="T28" fmla="*/ 1466 w 1483"/>
                <a:gd name="T29" fmla="*/ 34 h 1434"/>
                <a:gd name="T30" fmla="*/ 16 w 1483"/>
                <a:gd name="T31" fmla="*/ 34 h 1434"/>
                <a:gd name="T32" fmla="*/ 33 w 1483"/>
                <a:gd name="T33" fmla="*/ 17 h 1434"/>
                <a:gd name="T34" fmla="*/ 33 w 1483"/>
                <a:gd name="T35" fmla="*/ 1417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3" h="1434">
                  <a:moveTo>
                    <a:pt x="0" y="17"/>
                  </a:moveTo>
                  <a:cubicBezTo>
                    <a:pt x="0" y="8"/>
                    <a:pt x="7" y="0"/>
                    <a:pt x="16" y="0"/>
                  </a:cubicBezTo>
                  <a:lnTo>
                    <a:pt x="1466" y="0"/>
                  </a:lnTo>
                  <a:cubicBezTo>
                    <a:pt x="1476" y="0"/>
                    <a:pt x="1483" y="8"/>
                    <a:pt x="1483" y="17"/>
                  </a:cubicBezTo>
                  <a:lnTo>
                    <a:pt x="1483" y="1417"/>
                  </a:lnTo>
                  <a:cubicBezTo>
                    <a:pt x="1483" y="1426"/>
                    <a:pt x="1476" y="1434"/>
                    <a:pt x="1466" y="1434"/>
                  </a:cubicBezTo>
                  <a:lnTo>
                    <a:pt x="16" y="1434"/>
                  </a:lnTo>
                  <a:cubicBezTo>
                    <a:pt x="7" y="1434"/>
                    <a:pt x="0" y="1426"/>
                    <a:pt x="0" y="1417"/>
                  </a:cubicBezTo>
                  <a:lnTo>
                    <a:pt x="0" y="17"/>
                  </a:lnTo>
                  <a:close/>
                  <a:moveTo>
                    <a:pt x="33" y="1417"/>
                  </a:moveTo>
                  <a:lnTo>
                    <a:pt x="16" y="1400"/>
                  </a:lnTo>
                  <a:lnTo>
                    <a:pt x="1466" y="1400"/>
                  </a:lnTo>
                  <a:lnTo>
                    <a:pt x="1450" y="1417"/>
                  </a:lnTo>
                  <a:lnTo>
                    <a:pt x="1450" y="17"/>
                  </a:lnTo>
                  <a:lnTo>
                    <a:pt x="1466" y="34"/>
                  </a:lnTo>
                  <a:lnTo>
                    <a:pt x="16" y="34"/>
                  </a:lnTo>
                  <a:lnTo>
                    <a:pt x="33" y="17"/>
                  </a:lnTo>
                  <a:lnTo>
                    <a:pt x="33" y="1417"/>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2" name="Rectangle 63"/>
            <p:cNvSpPr>
              <a:spLocks noChangeArrowheads="1"/>
            </p:cNvSpPr>
            <p:nvPr/>
          </p:nvSpPr>
          <p:spPr bwMode="auto">
            <a:xfrm>
              <a:off x="2970" y="1257"/>
              <a:ext cx="119"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0000"/>
                  </a:solidFill>
                  <a:effectLst/>
                  <a:latin typeface="Calibri" pitchFamily="34" charset="0"/>
                  <a:cs typeface="Arial" pitchFamily="34" charset="0"/>
                </a:rPr>
                <a:t>6</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073" name="Rectangle 64"/>
            <p:cNvSpPr>
              <a:spLocks noChangeArrowheads="1"/>
            </p:cNvSpPr>
            <p:nvPr/>
          </p:nvSpPr>
          <p:spPr bwMode="auto">
            <a:xfrm>
              <a:off x="3028" y="1257"/>
              <a:ext cx="8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075" name="Rectangle 65"/>
            <p:cNvSpPr>
              <a:spLocks noChangeArrowheads="1"/>
            </p:cNvSpPr>
            <p:nvPr/>
          </p:nvSpPr>
          <p:spPr bwMode="auto">
            <a:xfrm>
              <a:off x="3363" y="1185"/>
              <a:ext cx="227" cy="3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6" name="Freeform 66"/>
            <p:cNvSpPr>
              <a:spLocks noEditPoints="1"/>
            </p:cNvSpPr>
            <p:nvPr/>
          </p:nvSpPr>
          <p:spPr bwMode="auto">
            <a:xfrm>
              <a:off x="3360" y="1180"/>
              <a:ext cx="233" cy="401"/>
            </a:xfrm>
            <a:custGeom>
              <a:avLst/>
              <a:gdLst>
                <a:gd name="T0" fmla="*/ 0 w 1483"/>
                <a:gd name="T1" fmla="*/ 17 h 1434"/>
                <a:gd name="T2" fmla="*/ 16 w 1483"/>
                <a:gd name="T3" fmla="*/ 0 h 1434"/>
                <a:gd name="T4" fmla="*/ 1466 w 1483"/>
                <a:gd name="T5" fmla="*/ 0 h 1434"/>
                <a:gd name="T6" fmla="*/ 1483 w 1483"/>
                <a:gd name="T7" fmla="*/ 17 h 1434"/>
                <a:gd name="T8" fmla="*/ 1483 w 1483"/>
                <a:gd name="T9" fmla="*/ 1417 h 1434"/>
                <a:gd name="T10" fmla="*/ 1466 w 1483"/>
                <a:gd name="T11" fmla="*/ 1434 h 1434"/>
                <a:gd name="T12" fmla="*/ 16 w 1483"/>
                <a:gd name="T13" fmla="*/ 1434 h 1434"/>
                <a:gd name="T14" fmla="*/ 0 w 1483"/>
                <a:gd name="T15" fmla="*/ 1417 h 1434"/>
                <a:gd name="T16" fmla="*/ 0 w 1483"/>
                <a:gd name="T17" fmla="*/ 17 h 1434"/>
                <a:gd name="T18" fmla="*/ 33 w 1483"/>
                <a:gd name="T19" fmla="*/ 1417 h 1434"/>
                <a:gd name="T20" fmla="*/ 16 w 1483"/>
                <a:gd name="T21" fmla="*/ 1400 h 1434"/>
                <a:gd name="T22" fmla="*/ 1466 w 1483"/>
                <a:gd name="T23" fmla="*/ 1400 h 1434"/>
                <a:gd name="T24" fmla="*/ 1450 w 1483"/>
                <a:gd name="T25" fmla="*/ 1417 h 1434"/>
                <a:gd name="T26" fmla="*/ 1450 w 1483"/>
                <a:gd name="T27" fmla="*/ 17 h 1434"/>
                <a:gd name="T28" fmla="*/ 1466 w 1483"/>
                <a:gd name="T29" fmla="*/ 34 h 1434"/>
                <a:gd name="T30" fmla="*/ 16 w 1483"/>
                <a:gd name="T31" fmla="*/ 34 h 1434"/>
                <a:gd name="T32" fmla="*/ 33 w 1483"/>
                <a:gd name="T33" fmla="*/ 17 h 1434"/>
                <a:gd name="T34" fmla="*/ 33 w 1483"/>
                <a:gd name="T35" fmla="*/ 1417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3" h="1434">
                  <a:moveTo>
                    <a:pt x="0" y="17"/>
                  </a:moveTo>
                  <a:cubicBezTo>
                    <a:pt x="0" y="8"/>
                    <a:pt x="7" y="0"/>
                    <a:pt x="16" y="0"/>
                  </a:cubicBezTo>
                  <a:lnTo>
                    <a:pt x="1466" y="0"/>
                  </a:lnTo>
                  <a:cubicBezTo>
                    <a:pt x="1476" y="0"/>
                    <a:pt x="1483" y="8"/>
                    <a:pt x="1483" y="17"/>
                  </a:cubicBezTo>
                  <a:lnTo>
                    <a:pt x="1483" y="1417"/>
                  </a:lnTo>
                  <a:cubicBezTo>
                    <a:pt x="1483" y="1426"/>
                    <a:pt x="1476" y="1434"/>
                    <a:pt x="1466" y="1434"/>
                  </a:cubicBezTo>
                  <a:lnTo>
                    <a:pt x="16" y="1434"/>
                  </a:lnTo>
                  <a:cubicBezTo>
                    <a:pt x="7" y="1434"/>
                    <a:pt x="0" y="1426"/>
                    <a:pt x="0" y="1417"/>
                  </a:cubicBezTo>
                  <a:lnTo>
                    <a:pt x="0" y="17"/>
                  </a:lnTo>
                  <a:close/>
                  <a:moveTo>
                    <a:pt x="33" y="1417"/>
                  </a:moveTo>
                  <a:lnTo>
                    <a:pt x="16" y="1400"/>
                  </a:lnTo>
                  <a:lnTo>
                    <a:pt x="1466" y="1400"/>
                  </a:lnTo>
                  <a:lnTo>
                    <a:pt x="1450" y="1417"/>
                  </a:lnTo>
                  <a:lnTo>
                    <a:pt x="1450" y="17"/>
                  </a:lnTo>
                  <a:lnTo>
                    <a:pt x="1466" y="34"/>
                  </a:lnTo>
                  <a:lnTo>
                    <a:pt x="16" y="34"/>
                  </a:lnTo>
                  <a:lnTo>
                    <a:pt x="33" y="17"/>
                  </a:lnTo>
                  <a:lnTo>
                    <a:pt x="33" y="1417"/>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7" name="Rectangle 67"/>
            <p:cNvSpPr>
              <a:spLocks noChangeArrowheads="1"/>
            </p:cNvSpPr>
            <p:nvPr/>
          </p:nvSpPr>
          <p:spPr bwMode="auto">
            <a:xfrm>
              <a:off x="3441" y="1257"/>
              <a:ext cx="12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a:ln>
                    <a:noFill/>
                  </a:ln>
                  <a:solidFill>
                    <a:srgbClr val="000000"/>
                  </a:solidFill>
                  <a:effectLst/>
                  <a:latin typeface="Calibri" pitchFamily="34" charset="0"/>
                  <a:cs typeface="Arial" pitchFamily="34" charset="0"/>
                </a:rPr>
                <a:t>5</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078" name="Rectangle 68"/>
            <p:cNvSpPr>
              <a:spLocks noChangeArrowheads="1"/>
            </p:cNvSpPr>
            <p:nvPr/>
          </p:nvSpPr>
          <p:spPr bwMode="auto">
            <a:xfrm>
              <a:off x="3499" y="1257"/>
              <a:ext cx="4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a:ln>
                    <a:noFill/>
                  </a:ln>
                  <a:solidFill>
                    <a:srgbClr val="000000"/>
                  </a:solidFill>
                  <a:effectLst/>
                  <a:latin typeface="Calibri" pitchFamily="34"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86280058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172" y="453259"/>
            <a:ext cx="8305800" cy="1143000"/>
          </a:xfrm>
        </p:spPr>
        <p:txBody>
          <a:bodyPr>
            <a:noAutofit/>
          </a:bodyPr>
          <a:lstStyle/>
          <a:p>
            <a:r>
              <a:rPr lang="en-US" sz="2800" b="1" u="sng" dirty="0"/>
              <a:t>RELATIONS WITH THE DIPLOMATIC CORPS AND INTERNATIONAL   ORGANISATIONS</a:t>
            </a:r>
            <a:endParaRPr lang="en-US" sz="2800" dirty="0"/>
          </a:p>
        </p:txBody>
      </p:sp>
      <p:sp>
        <p:nvSpPr>
          <p:cNvPr id="4" name="Content Placeholder 3"/>
          <p:cNvSpPr>
            <a:spLocks noGrp="1"/>
          </p:cNvSpPr>
          <p:nvPr>
            <p:ph idx="1"/>
          </p:nvPr>
        </p:nvSpPr>
        <p:spPr>
          <a:xfrm>
            <a:off x="762000" y="5848056"/>
            <a:ext cx="8077200" cy="45719"/>
          </a:xfrm>
        </p:spPr>
        <p:txBody>
          <a:bodyPr>
            <a:normAutofit fontScale="25000" lnSpcReduction="20000"/>
          </a:bodyPr>
          <a:lstStyle/>
          <a:p>
            <a:endParaRPr lang="en-US" b="1" u="sng" dirty="0"/>
          </a:p>
          <a:p>
            <a:endParaRPr lang="en-US" dirty="0"/>
          </a:p>
          <a:p>
            <a:endParaRPr lang="en-US" dirty="0"/>
          </a:p>
        </p:txBody>
      </p:sp>
      <p:sp>
        <p:nvSpPr>
          <p:cNvPr id="4098" name="Rectangle 4097"/>
          <p:cNvSpPr/>
          <p:nvPr/>
        </p:nvSpPr>
        <p:spPr>
          <a:xfrm>
            <a:off x="1143000" y="2413338"/>
            <a:ext cx="7467600" cy="3416320"/>
          </a:xfrm>
          <a:prstGeom prst="rect">
            <a:avLst/>
          </a:prstGeom>
        </p:spPr>
        <p:txBody>
          <a:bodyPr wrap="square">
            <a:spAutoFit/>
          </a:bodyPr>
          <a:lstStyle/>
          <a:p>
            <a:pPr marL="571500" indent="-571500" algn="just">
              <a:buFont typeface="Wingdings" pitchFamily="2" charset="2"/>
              <a:buChar char="§"/>
            </a:pPr>
            <a:r>
              <a:rPr lang="en-US" sz="3600" dirty="0"/>
              <a:t>The Ministry of Foreign affairs is the channel through which all representations should be made to a government by another state, its diplomatic representatives or an international organization. </a:t>
            </a:r>
          </a:p>
        </p:txBody>
      </p:sp>
    </p:spTree>
    <p:extLst>
      <p:ext uri="{BB962C8B-B14F-4D97-AF65-F5344CB8AC3E}">
        <p14:creationId xmlns:p14="http://schemas.microsoft.com/office/powerpoint/2010/main" val="228167000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1066800" y="5848350"/>
            <a:ext cx="8077200" cy="46038"/>
          </a:xfrm>
        </p:spPr>
        <p:txBody>
          <a:bodyPr>
            <a:normAutofit fontScale="25000" lnSpcReduction="20000"/>
          </a:bodyPr>
          <a:lstStyle/>
          <a:p>
            <a:endParaRPr lang="en-US" b="1" u="sng" dirty="0"/>
          </a:p>
          <a:p>
            <a:endParaRPr lang="en-US" dirty="0"/>
          </a:p>
          <a:p>
            <a:endParaRPr lang="en-US" dirty="0"/>
          </a:p>
        </p:txBody>
      </p:sp>
      <p:sp>
        <p:nvSpPr>
          <p:cNvPr id="3" name="Rectangle 2"/>
          <p:cNvSpPr/>
          <p:nvPr/>
        </p:nvSpPr>
        <p:spPr>
          <a:xfrm>
            <a:off x="838200" y="990600"/>
            <a:ext cx="7772400" cy="3539430"/>
          </a:xfrm>
          <a:prstGeom prst="rect">
            <a:avLst/>
          </a:prstGeom>
        </p:spPr>
        <p:txBody>
          <a:bodyPr wrap="square">
            <a:spAutoFit/>
          </a:bodyPr>
          <a:lstStyle/>
          <a:p>
            <a:pPr marL="457200" indent="-457200" algn="just">
              <a:buFont typeface="Wingdings" pitchFamily="2" charset="2"/>
              <a:buChar char="§"/>
            </a:pPr>
            <a:r>
              <a:rPr lang="en-US" sz="2800" dirty="0"/>
              <a:t>Interactions with the diplomatic corps and international organization should not be below the head of mission or in unavoidable circumstance the next man in charge of the Mission. </a:t>
            </a:r>
          </a:p>
          <a:p>
            <a:pPr marL="457200" indent="-457200" algn="just">
              <a:buFont typeface="Wingdings" pitchFamily="2" charset="2"/>
              <a:buChar char="§"/>
            </a:pPr>
            <a:r>
              <a:rPr lang="en-US" sz="2800" dirty="0"/>
              <a:t>Personal or Official trips abroad</a:t>
            </a:r>
          </a:p>
          <a:p>
            <a:pPr marL="457200" indent="-457200" algn="just">
              <a:buFont typeface="Wingdings" pitchFamily="2" charset="2"/>
              <a:buChar char="§"/>
            </a:pPr>
            <a:endParaRPr lang="en-US" sz="2800" dirty="0"/>
          </a:p>
          <a:p>
            <a:pPr marL="457200" indent="-457200" algn="just">
              <a:buFont typeface="Wingdings" pitchFamily="2" charset="2"/>
              <a:buChar char="§"/>
            </a:pPr>
            <a:endParaRPr lang="en-US" sz="2800" dirty="0"/>
          </a:p>
        </p:txBody>
      </p:sp>
    </p:spTree>
    <p:extLst>
      <p:ext uri="{BB962C8B-B14F-4D97-AF65-F5344CB8AC3E}">
        <p14:creationId xmlns:p14="http://schemas.microsoft.com/office/powerpoint/2010/main" val="14092436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1066800" y="5848350"/>
            <a:ext cx="8077200" cy="46038"/>
          </a:xfrm>
        </p:spPr>
        <p:txBody>
          <a:bodyPr>
            <a:normAutofit fontScale="25000" lnSpcReduction="20000"/>
          </a:bodyPr>
          <a:lstStyle/>
          <a:p>
            <a:endParaRPr lang="en-US" b="1" u="sng" dirty="0"/>
          </a:p>
          <a:p>
            <a:endParaRPr lang="en-US" dirty="0"/>
          </a:p>
          <a:p>
            <a:endParaRPr lang="en-US" dirty="0"/>
          </a:p>
        </p:txBody>
      </p:sp>
      <p:sp>
        <p:nvSpPr>
          <p:cNvPr id="3" name="Rectangle 2"/>
          <p:cNvSpPr/>
          <p:nvPr/>
        </p:nvSpPr>
        <p:spPr>
          <a:xfrm>
            <a:off x="838200" y="990600"/>
            <a:ext cx="7772400" cy="5632311"/>
          </a:xfrm>
          <a:prstGeom prst="rect">
            <a:avLst/>
          </a:prstGeom>
        </p:spPr>
        <p:txBody>
          <a:bodyPr wrap="square">
            <a:spAutoFit/>
          </a:bodyPr>
          <a:lstStyle/>
          <a:p>
            <a:pPr marL="457200" indent="-457200" algn="just">
              <a:buFont typeface="Wingdings" pitchFamily="2" charset="2"/>
              <a:buChar char="§"/>
            </a:pPr>
            <a:r>
              <a:rPr lang="en-US" sz="4000" dirty="0"/>
              <a:t>It is advisable that the spouses of top government functionaries seek appropriate advice from our Missions abroad through the office of the chief of protocol on the status of organizations inviting them abroad or giving them awards in order to avoid any form of embarrassment.</a:t>
            </a:r>
          </a:p>
        </p:txBody>
      </p:sp>
    </p:spTree>
    <p:extLst>
      <p:ext uri="{BB962C8B-B14F-4D97-AF65-F5344CB8AC3E}">
        <p14:creationId xmlns:p14="http://schemas.microsoft.com/office/powerpoint/2010/main" val="338151598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971800"/>
            <a:ext cx="8077200" cy="1143000"/>
          </a:xfrm>
        </p:spPr>
        <p:txBody>
          <a:bodyPr>
            <a:normAutofit/>
          </a:bodyPr>
          <a:lstStyle/>
          <a:p>
            <a:r>
              <a:rPr lang="en-US" b="1" u="sng" dirty="0"/>
              <a:t>TABLE SETTING</a:t>
            </a:r>
            <a:endParaRPr lang="en-US" dirty="0"/>
          </a:p>
        </p:txBody>
      </p:sp>
      <p:sp>
        <p:nvSpPr>
          <p:cNvPr id="4" name="Content Placeholder 3"/>
          <p:cNvSpPr>
            <a:spLocks noGrp="1"/>
          </p:cNvSpPr>
          <p:nvPr>
            <p:ph idx="1"/>
          </p:nvPr>
        </p:nvSpPr>
        <p:spPr/>
        <p:txBody>
          <a:bodyPr>
            <a:normAutofit/>
          </a:bodyPr>
          <a:lstStyle/>
          <a:p>
            <a:pPr marL="0" indent="0">
              <a:buNone/>
            </a:pPr>
            <a:br>
              <a:rPr lang="en-US" dirty="0"/>
            </a:br>
            <a:endParaRPr lang="en-US" dirty="0"/>
          </a:p>
        </p:txBody>
      </p:sp>
    </p:spTree>
    <p:extLst>
      <p:ext uri="{BB962C8B-B14F-4D97-AF65-F5344CB8AC3E}">
        <p14:creationId xmlns:p14="http://schemas.microsoft.com/office/powerpoint/2010/main" val="30834342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1066800" y="1597025"/>
            <a:ext cx="8077200" cy="4297363"/>
          </a:xfrm>
        </p:spPr>
        <p:txBody>
          <a:bodyPr>
            <a:normAutofit/>
          </a:bodyPr>
          <a:lstStyle/>
          <a:p>
            <a:pPr marL="0" indent="0">
              <a:buNone/>
            </a:pPr>
            <a:br>
              <a:rPr lang="en-US" dirty="0"/>
            </a:br>
            <a:endParaRPr lang="en-US" dirty="0"/>
          </a:p>
        </p:txBody>
      </p:sp>
      <p:pic>
        <p:nvPicPr>
          <p:cNvPr id="5122" name="Picture 2" descr="COP2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66800" y="304800"/>
            <a:ext cx="718212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78427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1066800" y="1597025"/>
            <a:ext cx="8077200" cy="4297363"/>
          </a:xfrm>
        </p:spPr>
        <p:txBody>
          <a:bodyPr>
            <a:normAutofit/>
          </a:bodyPr>
          <a:lstStyle/>
          <a:p>
            <a:pPr marL="0" indent="0">
              <a:buNone/>
            </a:pPr>
            <a:br>
              <a:rPr lang="en-US" dirty="0"/>
            </a:b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8392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2817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1066800" y="1597025"/>
            <a:ext cx="8077200" cy="4297363"/>
          </a:xfrm>
        </p:spPr>
        <p:txBody>
          <a:bodyPr>
            <a:normAutofit/>
          </a:bodyPr>
          <a:lstStyle/>
          <a:p>
            <a:pPr marL="0" indent="0">
              <a:buNone/>
            </a:pPr>
            <a:br>
              <a:rPr lang="en-US" dirty="0"/>
            </a:br>
            <a:endParaRPr lang="en-US" dirty="0"/>
          </a:p>
        </p:txBody>
      </p:sp>
      <p:pic>
        <p:nvPicPr>
          <p:cNvPr id="7170" name="Picture 2" descr="COP 1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152400"/>
            <a:ext cx="838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87096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274320"/>
            <a:ext cx="8610599" cy="6400799"/>
          </a:xfrm>
          <a:prstGeom prst="rect">
            <a:avLst/>
          </a:prstGeom>
          <a:noFill/>
        </p:spPr>
        <p:txBody>
          <a:bodyPr wrap="square" rtlCol="0">
            <a:normAutofit/>
          </a:bodyPr>
          <a:lstStyle/>
          <a:p>
            <a:endParaRPr lang="en-US" dirty="0"/>
          </a:p>
        </p:txBody>
      </p:sp>
      <p:sp>
        <p:nvSpPr>
          <p:cNvPr id="4" name="Title 3"/>
          <p:cNvSpPr>
            <a:spLocks noGrp="1"/>
          </p:cNvSpPr>
          <p:nvPr>
            <p:ph type="title"/>
          </p:nvPr>
        </p:nvSpPr>
        <p:spPr/>
        <p:txBody>
          <a:bodyPr>
            <a:normAutofit fontScale="90000"/>
          </a:bodyPr>
          <a:lstStyle/>
          <a:p>
            <a:r>
              <a:rPr lang="en-US" sz="6700" b="1" u="sng" dirty="0"/>
              <a:t>CONCLUSION</a:t>
            </a:r>
            <a:br>
              <a:rPr lang="en-US" b="1" u="sng" dirty="0"/>
            </a:br>
            <a:endParaRPr lang="en-US" dirty="0"/>
          </a:p>
        </p:txBody>
      </p:sp>
      <p:sp>
        <p:nvSpPr>
          <p:cNvPr id="5" name="Content Placeholder 4"/>
          <p:cNvSpPr>
            <a:spLocks noGrp="1"/>
          </p:cNvSpPr>
          <p:nvPr>
            <p:ph idx="1"/>
          </p:nvPr>
        </p:nvSpPr>
        <p:spPr>
          <a:xfrm>
            <a:off x="762000" y="1143000"/>
            <a:ext cx="8077200" cy="5532119"/>
          </a:xfrm>
        </p:spPr>
        <p:txBody>
          <a:bodyPr>
            <a:normAutofit/>
          </a:bodyPr>
          <a:lstStyle/>
          <a:p>
            <a:pPr marL="0" indent="0" algn="just">
              <a:buNone/>
            </a:pPr>
            <a:endParaRPr lang="en-US" dirty="0"/>
          </a:p>
          <a:p>
            <a:pPr algn="just"/>
            <a:r>
              <a:rPr lang="en-US" dirty="0"/>
              <a:t>Finally, I would like to remind us all that in modern day protocol, Norms, Culture and Tradition of the people in a particular situation determines the protocol applied. </a:t>
            </a:r>
          </a:p>
        </p:txBody>
      </p:sp>
    </p:spTree>
    <p:extLst>
      <p:ext uri="{BB962C8B-B14F-4D97-AF65-F5344CB8AC3E}">
        <p14:creationId xmlns:p14="http://schemas.microsoft.com/office/powerpoint/2010/main" val="42407300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381000"/>
            <a:ext cx="8001000" cy="6172200"/>
          </a:xfrm>
          <a:prstGeom prst="rect">
            <a:avLst/>
          </a:prstGeom>
          <a:noFill/>
        </p:spPr>
        <p:txBody>
          <a:bodyPr wrap="square" rtlCol="0">
            <a:normAutofit/>
          </a:bodyPr>
          <a:lstStyle/>
          <a:p>
            <a:pPr algn="just"/>
            <a:r>
              <a:rPr lang="en-US" sz="4000" dirty="0"/>
              <a:t>OUTLINE</a:t>
            </a:r>
          </a:p>
          <a:p>
            <a:pPr algn="just"/>
            <a:endParaRPr lang="en-US" sz="4000" dirty="0"/>
          </a:p>
          <a:p>
            <a:pPr marL="1143000" indent="-1143000" algn="just">
              <a:buFont typeface="Wingdings" pitchFamily="2" charset="2"/>
              <a:buChar char="§"/>
            </a:pPr>
            <a:r>
              <a:rPr lang="en-US" sz="2400" dirty="0"/>
              <a:t>Definitions</a:t>
            </a:r>
          </a:p>
          <a:p>
            <a:pPr marL="1143000" indent="-1143000" algn="just">
              <a:buFont typeface="Wingdings" pitchFamily="2" charset="2"/>
              <a:buChar char="§"/>
            </a:pPr>
            <a:r>
              <a:rPr lang="en-US" sz="2400" dirty="0"/>
              <a:t>Order of Precedence</a:t>
            </a:r>
          </a:p>
          <a:p>
            <a:pPr marL="1143000" indent="-1143000" algn="just">
              <a:buFont typeface="Wingdings" pitchFamily="2" charset="2"/>
              <a:buChar char="§"/>
            </a:pPr>
            <a:r>
              <a:rPr lang="en-US" sz="2400" dirty="0"/>
              <a:t>The Art of entertaining </a:t>
            </a:r>
          </a:p>
          <a:p>
            <a:pPr marL="1143000" indent="-1143000" algn="just">
              <a:buFont typeface="Wingdings" pitchFamily="2" charset="2"/>
              <a:buChar char="§"/>
            </a:pPr>
            <a:r>
              <a:rPr lang="en-US" sz="2400" dirty="0"/>
              <a:t>Relations with the Diplomatic Corps and International Organizations</a:t>
            </a:r>
          </a:p>
          <a:p>
            <a:pPr marL="1143000" indent="-1143000" algn="just">
              <a:buFont typeface="Wingdings" pitchFamily="2" charset="2"/>
              <a:buChar char="§"/>
            </a:pPr>
            <a:endParaRPr lang="en-US" sz="9000" dirty="0"/>
          </a:p>
          <a:p>
            <a:pPr algn="just"/>
            <a:endParaRPr lang="en-US" sz="7200" dirty="0"/>
          </a:p>
          <a:p>
            <a:pPr algn="just"/>
            <a:endParaRPr lang="en-US" sz="7200"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0600" y="274320"/>
            <a:ext cx="7772399" cy="6400799"/>
          </a:xfrm>
          <a:prstGeom prst="rect">
            <a:avLst/>
          </a:prstGeom>
          <a:noFill/>
        </p:spPr>
        <p:txBody>
          <a:bodyPr wrap="square" rtlCol="0">
            <a:normAutofit/>
          </a:bodyPr>
          <a:lstStyle/>
          <a:p>
            <a:pPr marL="857250" indent="-857250">
              <a:buFont typeface="Wingdings" pitchFamily="2" charset="2"/>
              <a:buChar char="§"/>
            </a:pPr>
            <a:endParaRPr lang="en-US" sz="6600" dirty="0"/>
          </a:p>
          <a:p>
            <a:pPr marL="857250" indent="-857250">
              <a:buFont typeface="Wingdings" pitchFamily="2" charset="2"/>
              <a:buChar char="§"/>
            </a:pPr>
            <a:endParaRPr lang="en-US" sz="3200" dirty="0"/>
          </a:p>
          <a:p>
            <a:r>
              <a:rPr lang="en-US" sz="6600" dirty="0"/>
              <a:t>									  </a:t>
            </a:r>
            <a:r>
              <a:rPr lang="en-US" sz="6600" i="1" dirty="0"/>
              <a:t>Thank You!!!</a:t>
            </a:r>
          </a:p>
        </p:txBody>
      </p:sp>
    </p:spTree>
    <p:extLst>
      <p:ext uri="{BB962C8B-B14F-4D97-AF65-F5344CB8AC3E}">
        <p14:creationId xmlns:p14="http://schemas.microsoft.com/office/powerpoint/2010/main" val="26508007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304800"/>
            <a:ext cx="8534400" cy="6248400"/>
          </a:xfrm>
          <a:prstGeom prst="rect">
            <a:avLst/>
          </a:prstGeom>
          <a:noFill/>
        </p:spPr>
        <p:txBody>
          <a:bodyPr wrap="square" rtlCol="0">
            <a:normAutofit/>
          </a:bodyPr>
          <a:lstStyle/>
          <a:p>
            <a:pPr algn="just"/>
            <a:endParaRPr lang="en-US" sz="7200" dirty="0"/>
          </a:p>
        </p:txBody>
      </p:sp>
      <p:sp>
        <p:nvSpPr>
          <p:cNvPr id="2" name="Title 1"/>
          <p:cNvSpPr>
            <a:spLocks noGrp="1"/>
          </p:cNvSpPr>
          <p:nvPr>
            <p:ph type="title"/>
          </p:nvPr>
        </p:nvSpPr>
        <p:spPr/>
        <p:txBody>
          <a:bodyPr>
            <a:normAutofit fontScale="90000"/>
          </a:bodyPr>
          <a:lstStyle/>
          <a:p>
            <a:br>
              <a:rPr lang="en-US" b="1" dirty="0"/>
            </a:br>
            <a:r>
              <a:rPr lang="en-US" b="1" dirty="0"/>
              <a:t>PROTOCOL ? </a:t>
            </a:r>
            <a:br>
              <a:rPr lang="en-US" b="1" dirty="0"/>
            </a:br>
            <a:endParaRPr lang="en-US" dirty="0"/>
          </a:p>
        </p:txBody>
      </p:sp>
      <p:sp>
        <p:nvSpPr>
          <p:cNvPr id="3" name="Content Placeholder 2"/>
          <p:cNvSpPr>
            <a:spLocks noGrp="1"/>
          </p:cNvSpPr>
          <p:nvPr>
            <p:ph idx="1"/>
          </p:nvPr>
        </p:nvSpPr>
        <p:spPr>
          <a:xfrm>
            <a:off x="762000" y="1524001"/>
            <a:ext cx="8077200" cy="4876800"/>
          </a:xfrm>
        </p:spPr>
        <p:txBody>
          <a:bodyPr>
            <a:normAutofit/>
          </a:bodyPr>
          <a:lstStyle/>
          <a:p>
            <a:pPr algn="just"/>
            <a:endParaRPr lang="en-US" dirty="0"/>
          </a:p>
          <a:p>
            <a:pPr algn="just"/>
            <a:r>
              <a:rPr lang="en-US" sz="2400" b="1" dirty="0"/>
              <a:t>Protocol is “the set of rules prescribing good manners in official life”</a:t>
            </a:r>
            <a:endParaRPr lang="en-US" sz="2400" dirty="0"/>
          </a:p>
          <a:p>
            <a:pPr algn="just"/>
            <a:endParaRPr lang="en-US" dirty="0"/>
          </a:p>
          <a:p>
            <a:endParaRPr lang="en-US" dirty="0"/>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152400"/>
            <a:ext cx="8001000" cy="6553200"/>
          </a:xfrm>
          <a:prstGeom prst="rect">
            <a:avLst/>
          </a:prstGeom>
          <a:noFill/>
        </p:spPr>
        <p:txBody>
          <a:bodyPr wrap="square" rtlCol="0">
            <a:normAutofit fontScale="47500" lnSpcReduction="20000"/>
          </a:bodyPr>
          <a:lstStyle/>
          <a:p>
            <a:r>
              <a:rPr lang="en-US" sz="7700" b="1" u="sng" dirty="0"/>
              <a:t>NATIONAL ORDER OF PRECEDENCE</a:t>
            </a:r>
            <a:endParaRPr lang="en-US" sz="7700" dirty="0"/>
          </a:p>
          <a:p>
            <a:pPr lvl="0"/>
            <a:endParaRPr lang="en-US" sz="7700" dirty="0"/>
          </a:p>
          <a:p>
            <a:pPr lvl="0"/>
            <a:r>
              <a:rPr lang="en-US" sz="7700" dirty="0"/>
              <a:t>President</a:t>
            </a:r>
          </a:p>
          <a:p>
            <a:pPr lvl="0"/>
            <a:r>
              <a:rPr lang="en-US" sz="7700" dirty="0"/>
              <a:t>Vice President</a:t>
            </a:r>
          </a:p>
          <a:p>
            <a:pPr lvl="0"/>
            <a:r>
              <a:rPr lang="en-US" sz="7700" dirty="0"/>
              <a:t>President of the Senate</a:t>
            </a:r>
          </a:p>
          <a:p>
            <a:pPr lvl="0"/>
            <a:r>
              <a:rPr lang="en-US" sz="7700" dirty="0"/>
              <a:t>Rt. Hon. Speaker of the House of Representatives</a:t>
            </a:r>
          </a:p>
          <a:p>
            <a:pPr lvl="0"/>
            <a:r>
              <a:rPr lang="en-US" sz="7700" dirty="0"/>
              <a:t>Chief Justice of the Federation</a:t>
            </a:r>
          </a:p>
          <a:p>
            <a:pPr lvl="0"/>
            <a:r>
              <a:rPr lang="en-US" sz="7700" dirty="0"/>
              <a:t>Former Presidents / Heads of Government</a:t>
            </a:r>
          </a:p>
          <a:p>
            <a:pPr lvl="0"/>
            <a:r>
              <a:rPr lang="en-US" sz="7700" dirty="0"/>
              <a:t>Executive Governors</a:t>
            </a:r>
          </a:p>
          <a:p>
            <a:pPr lvl="0"/>
            <a:r>
              <a:rPr lang="en-US" sz="7700" dirty="0"/>
              <a:t>Members of the National Assembly</a:t>
            </a:r>
          </a:p>
          <a:p>
            <a:pPr lvl="0"/>
            <a:r>
              <a:rPr lang="en-US" sz="7700" dirty="0"/>
              <a:t>Honourable Ministers</a:t>
            </a:r>
          </a:p>
          <a:p>
            <a:pPr lvl="0"/>
            <a:r>
              <a:rPr lang="en-US" sz="7700" dirty="0"/>
              <a:t>Members of the Diplomatic Corps, etc.</a:t>
            </a:r>
          </a:p>
        </p:txBody>
      </p:sp>
    </p:spTree>
    <p:extLst>
      <p:ext uri="{BB962C8B-B14F-4D97-AF65-F5344CB8AC3E}">
        <p14:creationId xmlns:p14="http://schemas.microsoft.com/office/powerpoint/2010/main" val="421637607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0" y="152400"/>
            <a:ext cx="8153399" cy="6858000"/>
          </a:xfrm>
          <a:prstGeom prst="rect">
            <a:avLst/>
          </a:prstGeom>
          <a:noFill/>
        </p:spPr>
        <p:txBody>
          <a:bodyPr wrap="square" rtlCol="0">
            <a:noAutofit/>
          </a:bodyPr>
          <a:lstStyle/>
          <a:p>
            <a:r>
              <a:rPr lang="en-US" sz="2800" b="1" u="sng" dirty="0"/>
              <a:t>DIPLOMATIC CORPS</a:t>
            </a:r>
          </a:p>
          <a:p>
            <a:endParaRPr lang="en-US" sz="2800" dirty="0"/>
          </a:p>
          <a:p>
            <a:pPr lvl="0"/>
            <a:r>
              <a:rPr lang="en-US" sz="2800" dirty="0"/>
              <a:t>Dean of Diplomatic Corps(The longest serving Ambassador in a country)</a:t>
            </a:r>
          </a:p>
          <a:p>
            <a:pPr lvl="0"/>
            <a:r>
              <a:rPr lang="en-US" sz="2800" dirty="0"/>
              <a:t>Apostolic Nuncio (always the dean in catholic  countries)</a:t>
            </a:r>
          </a:p>
          <a:p>
            <a:pPr lvl="0"/>
            <a:r>
              <a:rPr lang="en-US" sz="2800" dirty="0"/>
              <a:t>Ambassador/ High Commissioner / Apostolic Nuncio</a:t>
            </a:r>
          </a:p>
          <a:p>
            <a:pPr lvl="0"/>
            <a:r>
              <a:rPr lang="en-US" sz="2800" dirty="0" err="1"/>
              <a:t>Charge’d</a:t>
            </a:r>
            <a:r>
              <a:rPr lang="en-US" sz="2800" dirty="0"/>
              <a:t> ’Affaires (en </a:t>
            </a:r>
            <a:r>
              <a:rPr lang="en-US" sz="2800" dirty="0" err="1"/>
              <a:t>titre</a:t>
            </a:r>
            <a:r>
              <a:rPr lang="en-US" sz="2800" dirty="0"/>
              <a:t>)</a:t>
            </a:r>
          </a:p>
          <a:p>
            <a:pPr lvl="0"/>
            <a:r>
              <a:rPr lang="en-US" sz="2800" dirty="0" err="1"/>
              <a:t>Charge’d</a:t>
            </a:r>
            <a:r>
              <a:rPr lang="en-US" sz="2800" dirty="0"/>
              <a:t> ’Affaires (ad interim)</a:t>
            </a:r>
          </a:p>
          <a:p>
            <a:pPr lvl="0"/>
            <a:r>
              <a:rPr lang="en-US" sz="2800" dirty="0"/>
              <a:t>Minister Plenipotentiary</a:t>
            </a:r>
          </a:p>
          <a:p>
            <a:pPr lvl="0"/>
            <a:r>
              <a:rPr lang="en-US" sz="2800" dirty="0"/>
              <a:t>Minister </a:t>
            </a:r>
            <a:r>
              <a:rPr lang="en-US" sz="2800" dirty="0" err="1"/>
              <a:t>Counsellor</a:t>
            </a:r>
            <a:endParaRPr lang="en-US" sz="2800" dirty="0"/>
          </a:p>
          <a:p>
            <a:pPr lvl="0"/>
            <a:r>
              <a:rPr lang="en-US" sz="2800" dirty="0"/>
              <a:t>First Secretary</a:t>
            </a:r>
          </a:p>
          <a:p>
            <a:pPr lvl="0"/>
            <a:r>
              <a:rPr lang="en-US" sz="2800" dirty="0"/>
              <a:t>Second Secretary</a:t>
            </a:r>
          </a:p>
          <a:p>
            <a:pPr lvl="0"/>
            <a:r>
              <a:rPr lang="en-US" sz="2800" dirty="0"/>
              <a:t>Third Secretary</a:t>
            </a:r>
          </a:p>
          <a:p>
            <a:r>
              <a:rPr lang="en-US" sz="2800" b="1" dirty="0"/>
              <a:t> </a:t>
            </a:r>
            <a:endParaRPr lang="en-US" sz="2800" dirty="0"/>
          </a:p>
        </p:txBody>
      </p:sp>
      <p:sp>
        <p:nvSpPr>
          <p:cNvPr id="2" name="Title 1"/>
          <p:cNvSpPr>
            <a:spLocks noGrp="1"/>
          </p:cNvSpPr>
          <p:nvPr>
            <p:ph type="title"/>
          </p:nvPr>
        </p:nvSpPr>
        <p:spPr>
          <a:xfrm flipV="1">
            <a:off x="762000" y="152400"/>
            <a:ext cx="8077200" cy="122238"/>
          </a:xfrm>
        </p:spPr>
        <p:txBody>
          <a:bodyPr>
            <a:normAutofit fontScale="90000"/>
          </a:bodyPr>
          <a:lstStyle/>
          <a:p>
            <a:br>
              <a:rPr lang="en-US" dirty="0"/>
            </a:br>
            <a:endParaRPr lang="en-US" dirty="0"/>
          </a:p>
        </p:txBody>
      </p:sp>
      <p:sp>
        <p:nvSpPr>
          <p:cNvPr id="4" name="Content Placeholder 3"/>
          <p:cNvSpPr>
            <a:spLocks noGrp="1"/>
          </p:cNvSpPr>
          <p:nvPr>
            <p:ph idx="4294967295"/>
          </p:nvPr>
        </p:nvSpPr>
        <p:spPr>
          <a:xfrm flipH="1">
            <a:off x="9143999" y="1066800"/>
            <a:ext cx="45719" cy="4827588"/>
          </a:xfrm>
        </p:spPr>
        <p:txBody>
          <a:bodyPr>
            <a:normAutofit/>
          </a:bodyPr>
          <a:lstStyle/>
          <a:p>
            <a:endParaRPr lang="en-US" b="1" u="sng" dirty="0"/>
          </a:p>
          <a:p>
            <a:endParaRPr lang="en-US" dirty="0"/>
          </a:p>
          <a:p>
            <a:endParaRPr 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152400"/>
            <a:ext cx="8077199" cy="6858000"/>
          </a:xfrm>
          <a:prstGeom prst="rect">
            <a:avLst/>
          </a:prstGeom>
          <a:noFill/>
        </p:spPr>
        <p:txBody>
          <a:bodyPr wrap="square" rtlCol="0">
            <a:noAutofit/>
          </a:bodyPr>
          <a:lstStyle/>
          <a:p>
            <a:r>
              <a:rPr lang="en-US" sz="4400" b="1" u="sng" dirty="0"/>
              <a:t>DIPLOMATIC MISSIONS</a:t>
            </a:r>
          </a:p>
          <a:p>
            <a:endParaRPr lang="en-US" sz="4400" b="1" u="sng" dirty="0"/>
          </a:p>
          <a:p>
            <a:r>
              <a:rPr lang="en-US" sz="4400" dirty="0"/>
              <a:t>Ambassador / High Commissioner</a:t>
            </a:r>
          </a:p>
          <a:p>
            <a:pPr lvl="0"/>
            <a:r>
              <a:rPr lang="en-US" sz="4400" dirty="0"/>
              <a:t>Minister Plenipotentiary</a:t>
            </a:r>
          </a:p>
          <a:p>
            <a:pPr lvl="0"/>
            <a:r>
              <a:rPr lang="en-US" sz="4400" dirty="0"/>
              <a:t>Minister </a:t>
            </a:r>
            <a:r>
              <a:rPr lang="en-US" sz="4400" dirty="0" err="1"/>
              <a:t>Counsellor</a:t>
            </a:r>
            <a:endParaRPr lang="en-US" sz="4400" dirty="0"/>
          </a:p>
          <a:p>
            <a:pPr lvl="0"/>
            <a:r>
              <a:rPr lang="en-US" sz="4400" dirty="0"/>
              <a:t>First Secretary</a:t>
            </a:r>
          </a:p>
          <a:p>
            <a:pPr lvl="0"/>
            <a:r>
              <a:rPr lang="en-US" sz="4400" dirty="0"/>
              <a:t>Second Secretary</a:t>
            </a:r>
          </a:p>
          <a:p>
            <a:pPr lvl="0"/>
            <a:r>
              <a:rPr lang="en-US" sz="4400" dirty="0"/>
              <a:t>Third Secretary</a:t>
            </a:r>
          </a:p>
          <a:p>
            <a:endParaRPr lang="en-US" sz="1900" dirty="0"/>
          </a:p>
          <a:p>
            <a:pPr algn="just"/>
            <a:endParaRPr lang="en-US" dirty="0"/>
          </a:p>
        </p:txBody>
      </p:sp>
      <p:sp>
        <p:nvSpPr>
          <p:cNvPr id="2" name="Title 1"/>
          <p:cNvSpPr>
            <a:spLocks noGrp="1"/>
          </p:cNvSpPr>
          <p:nvPr>
            <p:ph type="title"/>
          </p:nvPr>
        </p:nvSpPr>
        <p:spPr>
          <a:xfrm>
            <a:off x="762000" y="274638"/>
            <a:ext cx="8077200" cy="106362"/>
          </a:xfrm>
        </p:spPr>
        <p:txBody>
          <a:bodyPr>
            <a:normAutofit fontScale="90000"/>
          </a:bodyPr>
          <a:lstStyle/>
          <a:p>
            <a:br>
              <a:rPr lang="en-US" dirty="0"/>
            </a:br>
            <a:endParaRPr lang="en-US" dirty="0"/>
          </a:p>
        </p:txBody>
      </p:sp>
      <p:sp>
        <p:nvSpPr>
          <p:cNvPr id="4" name="Content Placeholder 3"/>
          <p:cNvSpPr>
            <a:spLocks noGrp="1"/>
          </p:cNvSpPr>
          <p:nvPr>
            <p:ph idx="4294967295"/>
          </p:nvPr>
        </p:nvSpPr>
        <p:spPr>
          <a:xfrm flipH="1">
            <a:off x="9143999" y="1066800"/>
            <a:ext cx="45719" cy="4827588"/>
          </a:xfrm>
        </p:spPr>
        <p:txBody>
          <a:bodyPr>
            <a:normAutofit/>
          </a:bodyPr>
          <a:lstStyle/>
          <a:p>
            <a:endParaRPr lang="en-US" b="1" u="sng" dirty="0"/>
          </a:p>
          <a:p>
            <a:endParaRPr lang="en-US" dirty="0"/>
          </a:p>
          <a:p>
            <a:endParaRPr lang="en-US" dirty="0"/>
          </a:p>
        </p:txBody>
      </p:sp>
    </p:spTree>
    <p:extLst>
      <p:ext uri="{BB962C8B-B14F-4D97-AF65-F5344CB8AC3E}">
        <p14:creationId xmlns:p14="http://schemas.microsoft.com/office/powerpoint/2010/main" val="31004210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1752600"/>
            <a:ext cx="8077199" cy="5257800"/>
          </a:xfrm>
          <a:prstGeom prst="rect">
            <a:avLst/>
          </a:prstGeom>
          <a:noFill/>
        </p:spPr>
        <p:txBody>
          <a:bodyPr wrap="square" rtlCol="0">
            <a:noAutofit/>
          </a:bodyPr>
          <a:lstStyle/>
          <a:p>
            <a:endParaRPr lang="en-US" sz="1900" dirty="0"/>
          </a:p>
          <a:p>
            <a:r>
              <a:rPr lang="en-US" sz="3600" dirty="0"/>
              <a:t>The purpose of entertaining is to accord maximum pleasure and entertainment for your guests, to make friends and cultivate contacts which may prove useful, obtain information and discuss matters of mutual interest. </a:t>
            </a:r>
          </a:p>
        </p:txBody>
      </p:sp>
      <p:sp>
        <p:nvSpPr>
          <p:cNvPr id="2" name="Title 1"/>
          <p:cNvSpPr>
            <a:spLocks noGrp="1"/>
          </p:cNvSpPr>
          <p:nvPr>
            <p:ph type="title"/>
          </p:nvPr>
        </p:nvSpPr>
        <p:spPr>
          <a:xfrm>
            <a:off x="838200" y="304800"/>
            <a:ext cx="8305800" cy="1447800"/>
          </a:xfrm>
        </p:spPr>
        <p:txBody>
          <a:bodyPr>
            <a:normAutofit fontScale="90000"/>
          </a:bodyPr>
          <a:lstStyle/>
          <a:p>
            <a:br>
              <a:rPr lang="en-US" b="1" u="sng" dirty="0"/>
            </a:br>
            <a:r>
              <a:rPr lang="en-US" b="1" u="sng" dirty="0"/>
              <a:t>ART OF ENTERTAINING</a:t>
            </a:r>
            <a:br>
              <a:rPr lang="en-US" dirty="0"/>
            </a:br>
            <a:endParaRPr lang="en-US" dirty="0"/>
          </a:p>
        </p:txBody>
      </p:sp>
      <p:sp>
        <p:nvSpPr>
          <p:cNvPr id="4" name="Content Placeholder 3"/>
          <p:cNvSpPr>
            <a:spLocks noGrp="1"/>
          </p:cNvSpPr>
          <p:nvPr>
            <p:ph idx="1"/>
          </p:nvPr>
        </p:nvSpPr>
        <p:spPr>
          <a:xfrm>
            <a:off x="762000" y="4953000"/>
            <a:ext cx="8077200" cy="940776"/>
          </a:xfrm>
        </p:spPr>
        <p:txBody>
          <a:bodyPr>
            <a:normAutofit/>
          </a:bodyPr>
          <a:lstStyle/>
          <a:p>
            <a:endParaRPr lang="en-US" b="1" u="sng" dirty="0"/>
          </a:p>
          <a:p>
            <a:endParaRPr lang="en-US" dirty="0"/>
          </a:p>
          <a:p>
            <a:endParaRPr lang="en-US" dirty="0"/>
          </a:p>
        </p:txBody>
      </p:sp>
    </p:spTree>
    <p:extLst>
      <p:ext uri="{BB962C8B-B14F-4D97-AF65-F5344CB8AC3E}">
        <p14:creationId xmlns:p14="http://schemas.microsoft.com/office/powerpoint/2010/main" val="734966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45671" y="397329"/>
            <a:ext cx="8077199" cy="5638800"/>
          </a:xfrm>
          <a:prstGeom prst="rect">
            <a:avLst/>
          </a:prstGeom>
          <a:noFill/>
        </p:spPr>
        <p:txBody>
          <a:bodyPr wrap="square" rtlCol="0">
            <a:noAutofit/>
          </a:bodyPr>
          <a:lstStyle/>
          <a:p>
            <a:endParaRPr lang="en-US" sz="2000" dirty="0"/>
          </a:p>
          <a:p>
            <a:endParaRPr lang="en-US" sz="2000" dirty="0"/>
          </a:p>
          <a:p>
            <a:pPr marL="571500" indent="-571500">
              <a:buFont typeface="Wingdings" pitchFamily="2" charset="2"/>
              <a:buChar char="§"/>
            </a:pPr>
            <a:r>
              <a:rPr lang="en-US" sz="3600" dirty="0"/>
              <a:t>The seating plan can make or mar your event. </a:t>
            </a:r>
          </a:p>
          <a:p>
            <a:pPr marL="571500" indent="-571500" algn="just">
              <a:buFont typeface="Wingdings" pitchFamily="2" charset="2"/>
              <a:buChar char="§"/>
            </a:pPr>
            <a:r>
              <a:rPr lang="en-US" sz="3600" dirty="0"/>
              <a:t>Seating plans where only the host or hostess is present and guests are all male or female(See Diagrams).</a:t>
            </a:r>
          </a:p>
          <a:p>
            <a:pPr marL="571500" indent="-571500" algn="just">
              <a:buFont typeface="Wingdings" pitchFamily="2" charset="2"/>
              <a:buChar char="§"/>
            </a:pPr>
            <a:r>
              <a:rPr lang="en-US" sz="3600" dirty="0"/>
              <a:t>The following examples may be adapted to circular tables without basic changes.</a:t>
            </a:r>
          </a:p>
          <a:p>
            <a:pPr marL="571500" indent="-571500">
              <a:buFont typeface="Wingdings" pitchFamily="2" charset="2"/>
              <a:buChar char="§"/>
            </a:pPr>
            <a:endParaRPr lang="en-US" sz="3600" dirty="0"/>
          </a:p>
        </p:txBody>
      </p:sp>
      <p:sp>
        <p:nvSpPr>
          <p:cNvPr id="2" name="Title 1"/>
          <p:cNvSpPr>
            <a:spLocks noGrp="1"/>
          </p:cNvSpPr>
          <p:nvPr>
            <p:ph type="title"/>
          </p:nvPr>
        </p:nvSpPr>
        <p:spPr>
          <a:xfrm>
            <a:off x="838200" y="304800"/>
            <a:ext cx="8305800" cy="1143000"/>
          </a:xfrm>
        </p:spPr>
        <p:txBody>
          <a:bodyPr>
            <a:normAutofit fontScale="90000"/>
          </a:bodyPr>
          <a:lstStyle/>
          <a:p>
            <a:br>
              <a:rPr lang="en-US" b="1" u="sng" dirty="0"/>
            </a:br>
            <a:r>
              <a:rPr lang="en-US" b="1" u="sng" dirty="0"/>
              <a:t>THE  SEATING  PLAN</a:t>
            </a:r>
            <a:br>
              <a:rPr lang="en-US" dirty="0"/>
            </a:br>
            <a:br>
              <a:rPr lang="en-US" dirty="0"/>
            </a:br>
            <a:endParaRPr lang="en-US" dirty="0"/>
          </a:p>
        </p:txBody>
      </p:sp>
      <p:sp>
        <p:nvSpPr>
          <p:cNvPr id="4" name="Content Placeholder 3"/>
          <p:cNvSpPr>
            <a:spLocks noGrp="1"/>
          </p:cNvSpPr>
          <p:nvPr>
            <p:ph idx="1"/>
          </p:nvPr>
        </p:nvSpPr>
        <p:spPr>
          <a:xfrm>
            <a:off x="762000" y="5848056"/>
            <a:ext cx="8077200" cy="45719"/>
          </a:xfrm>
        </p:spPr>
        <p:txBody>
          <a:bodyPr>
            <a:normAutofit fontScale="25000" lnSpcReduction="20000"/>
          </a:bodyPr>
          <a:lstStyle/>
          <a:p>
            <a:endParaRPr lang="en-US" b="1" u="sng" dirty="0"/>
          </a:p>
          <a:p>
            <a:endParaRPr lang="en-US" dirty="0"/>
          </a:p>
          <a:p>
            <a:endParaRPr lang="en-US" dirty="0"/>
          </a:p>
        </p:txBody>
      </p:sp>
    </p:spTree>
    <p:extLst>
      <p:ext uri="{BB962C8B-B14F-4D97-AF65-F5344CB8AC3E}">
        <p14:creationId xmlns:p14="http://schemas.microsoft.com/office/powerpoint/2010/main" val="38860581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172" y="453259"/>
            <a:ext cx="8305800" cy="1143000"/>
          </a:xfrm>
        </p:spPr>
        <p:txBody>
          <a:bodyPr>
            <a:noAutofit/>
          </a:bodyPr>
          <a:lstStyle/>
          <a:p>
            <a:pPr algn="ctr"/>
            <a:r>
              <a:rPr lang="en-US" sz="3600" b="1" dirty="0"/>
              <a:t>All male/female seating patterns: host/hostess and seven guests</a:t>
            </a:r>
            <a:endParaRPr lang="en-US" sz="3600" dirty="0"/>
          </a:p>
        </p:txBody>
      </p:sp>
      <p:sp>
        <p:nvSpPr>
          <p:cNvPr id="4" name="Content Placeholder 3"/>
          <p:cNvSpPr>
            <a:spLocks noGrp="1"/>
          </p:cNvSpPr>
          <p:nvPr>
            <p:ph idx="1"/>
          </p:nvPr>
        </p:nvSpPr>
        <p:spPr>
          <a:xfrm>
            <a:off x="762000" y="5848056"/>
            <a:ext cx="8077200" cy="45719"/>
          </a:xfrm>
        </p:spPr>
        <p:txBody>
          <a:bodyPr>
            <a:normAutofit fontScale="25000" lnSpcReduction="20000"/>
          </a:bodyPr>
          <a:lstStyle/>
          <a:p>
            <a:endParaRPr lang="en-US" b="1" u="sng" dirty="0"/>
          </a:p>
          <a:p>
            <a:endParaRPr lang="en-US" dirty="0"/>
          </a:p>
          <a:p>
            <a:endParaRPr lang="en-US" dirty="0"/>
          </a:p>
        </p:txBody>
      </p:sp>
      <p:grpSp>
        <p:nvGrpSpPr>
          <p:cNvPr id="3" name="Group 5"/>
          <p:cNvGrpSpPr>
            <a:grpSpLocks noChangeAspect="1"/>
          </p:cNvGrpSpPr>
          <p:nvPr/>
        </p:nvGrpSpPr>
        <p:grpSpPr bwMode="auto">
          <a:xfrm>
            <a:off x="-1463832" y="1084447"/>
            <a:ext cx="12192000" cy="5391808"/>
            <a:chOff x="944" y="1011"/>
            <a:chExt cx="3850" cy="2112"/>
          </a:xfrm>
        </p:grpSpPr>
        <p:sp>
          <p:nvSpPr>
            <p:cNvPr id="5" name="AutoShape 4"/>
            <p:cNvSpPr>
              <a:spLocks noChangeAspect="1" noChangeArrowheads="1" noTextEdit="1"/>
            </p:cNvSpPr>
            <p:nvPr/>
          </p:nvSpPr>
          <p:spPr bwMode="auto">
            <a:xfrm>
              <a:off x="944" y="1011"/>
              <a:ext cx="3850" cy="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6"/>
            <p:cNvSpPr>
              <a:spLocks noChangeArrowheads="1"/>
            </p:cNvSpPr>
            <p:nvPr/>
          </p:nvSpPr>
          <p:spPr bwMode="auto">
            <a:xfrm>
              <a:off x="955" y="1030"/>
              <a:ext cx="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7"/>
            <p:cNvSpPr>
              <a:spLocks noChangeArrowheads="1"/>
            </p:cNvSpPr>
            <p:nvPr/>
          </p:nvSpPr>
          <p:spPr bwMode="auto">
            <a:xfrm>
              <a:off x="2098" y="1030"/>
              <a:ext cx="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2465" y="1030"/>
              <a:ext cx="28"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Times New Roman" pitchFamily="18" charset="0"/>
                  <a:cs typeface="Arial" pitchFamily="34"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9"/>
            <p:cNvSpPr>
              <a:spLocks noChangeArrowheads="1"/>
            </p:cNvSpPr>
            <p:nvPr/>
          </p:nvSpPr>
          <p:spPr bwMode="auto">
            <a:xfrm>
              <a:off x="3907" y="1030"/>
              <a:ext cx="7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955" y="1258"/>
              <a:ext cx="7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955" y="1485"/>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12"/>
            <p:cNvSpPr>
              <a:spLocks noChangeArrowheads="1"/>
            </p:cNvSpPr>
            <p:nvPr/>
          </p:nvSpPr>
          <p:spPr bwMode="auto">
            <a:xfrm>
              <a:off x="955" y="1713"/>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Rectangle 13"/>
            <p:cNvSpPr>
              <a:spLocks noChangeArrowheads="1"/>
            </p:cNvSpPr>
            <p:nvPr/>
          </p:nvSpPr>
          <p:spPr bwMode="auto">
            <a:xfrm>
              <a:off x="955" y="1941"/>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0000"/>
                  </a:solidFill>
                  <a:effectLst/>
                  <a:latin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14"/>
            <p:cNvSpPr>
              <a:spLocks noChangeArrowheads="1"/>
            </p:cNvSpPr>
            <p:nvPr/>
          </p:nvSpPr>
          <p:spPr bwMode="auto">
            <a:xfrm>
              <a:off x="955" y="2169"/>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0000"/>
                  </a:solidFill>
                  <a:effectLst/>
                  <a:latin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15"/>
            <p:cNvSpPr>
              <a:spLocks noChangeArrowheads="1"/>
            </p:cNvSpPr>
            <p:nvPr/>
          </p:nvSpPr>
          <p:spPr bwMode="auto">
            <a:xfrm>
              <a:off x="955" y="2398"/>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Rectangle 16"/>
            <p:cNvSpPr>
              <a:spLocks noChangeArrowheads="1"/>
            </p:cNvSpPr>
            <p:nvPr/>
          </p:nvSpPr>
          <p:spPr bwMode="auto">
            <a:xfrm>
              <a:off x="955" y="2625"/>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 name="Rectangle 17"/>
            <p:cNvSpPr>
              <a:spLocks noChangeArrowheads="1"/>
            </p:cNvSpPr>
            <p:nvPr/>
          </p:nvSpPr>
          <p:spPr bwMode="auto">
            <a:xfrm>
              <a:off x="955" y="2854"/>
              <a:ext cx="7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Times New Roman"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8"/>
            <p:cNvSpPr>
              <a:spLocks noChangeArrowheads="1"/>
            </p:cNvSpPr>
            <p:nvPr/>
          </p:nvSpPr>
          <p:spPr bwMode="auto">
            <a:xfrm>
              <a:off x="2538" y="1545"/>
              <a:ext cx="606" cy="12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noEditPoints="1"/>
            </p:cNvSpPr>
            <p:nvPr/>
          </p:nvSpPr>
          <p:spPr bwMode="auto">
            <a:xfrm>
              <a:off x="2530" y="1537"/>
              <a:ext cx="622" cy="1312"/>
            </a:xfrm>
            <a:custGeom>
              <a:avLst/>
              <a:gdLst>
                <a:gd name="T0" fmla="*/ 0 w 5183"/>
                <a:gd name="T1" fmla="*/ 66 h 10933"/>
                <a:gd name="T2" fmla="*/ 66 w 5183"/>
                <a:gd name="T3" fmla="*/ 0 h 10933"/>
                <a:gd name="T4" fmla="*/ 5116 w 5183"/>
                <a:gd name="T5" fmla="*/ 0 h 10933"/>
                <a:gd name="T6" fmla="*/ 5183 w 5183"/>
                <a:gd name="T7" fmla="*/ 66 h 10933"/>
                <a:gd name="T8" fmla="*/ 5183 w 5183"/>
                <a:gd name="T9" fmla="*/ 10866 h 10933"/>
                <a:gd name="T10" fmla="*/ 5116 w 5183"/>
                <a:gd name="T11" fmla="*/ 10933 h 10933"/>
                <a:gd name="T12" fmla="*/ 66 w 5183"/>
                <a:gd name="T13" fmla="*/ 10933 h 10933"/>
                <a:gd name="T14" fmla="*/ 0 w 5183"/>
                <a:gd name="T15" fmla="*/ 10866 h 10933"/>
                <a:gd name="T16" fmla="*/ 0 w 5183"/>
                <a:gd name="T17" fmla="*/ 66 h 10933"/>
                <a:gd name="T18" fmla="*/ 133 w 5183"/>
                <a:gd name="T19" fmla="*/ 10866 h 10933"/>
                <a:gd name="T20" fmla="*/ 66 w 5183"/>
                <a:gd name="T21" fmla="*/ 10800 h 10933"/>
                <a:gd name="T22" fmla="*/ 5116 w 5183"/>
                <a:gd name="T23" fmla="*/ 10800 h 10933"/>
                <a:gd name="T24" fmla="*/ 5050 w 5183"/>
                <a:gd name="T25" fmla="*/ 10866 h 10933"/>
                <a:gd name="T26" fmla="*/ 5050 w 5183"/>
                <a:gd name="T27" fmla="*/ 66 h 10933"/>
                <a:gd name="T28" fmla="*/ 5116 w 5183"/>
                <a:gd name="T29" fmla="*/ 133 h 10933"/>
                <a:gd name="T30" fmla="*/ 66 w 5183"/>
                <a:gd name="T31" fmla="*/ 133 h 10933"/>
                <a:gd name="T32" fmla="*/ 133 w 5183"/>
                <a:gd name="T33" fmla="*/ 66 h 10933"/>
                <a:gd name="T34" fmla="*/ 133 w 5183"/>
                <a:gd name="T35" fmla="*/ 10866 h 10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83" h="10933">
                  <a:moveTo>
                    <a:pt x="0" y="66"/>
                  </a:moveTo>
                  <a:cubicBezTo>
                    <a:pt x="0" y="29"/>
                    <a:pt x="30" y="0"/>
                    <a:pt x="66" y="0"/>
                  </a:cubicBezTo>
                  <a:lnTo>
                    <a:pt x="5116" y="0"/>
                  </a:lnTo>
                  <a:cubicBezTo>
                    <a:pt x="5153" y="0"/>
                    <a:pt x="5183" y="29"/>
                    <a:pt x="5183" y="66"/>
                  </a:cubicBezTo>
                  <a:lnTo>
                    <a:pt x="5183" y="10866"/>
                  </a:lnTo>
                  <a:cubicBezTo>
                    <a:pt x="5183" y="10903"/>
                    <a:pt x="5153" y="10933"/>
                    <a:pt x="5116" y="10933"/>
                  </a:cubicBezTo>
                  <a:lnTo>
                    <a:pt x="66" y="10933"/>
                  </a:lnTo>
                  <a:cubicBezTo>
                    <a:pt x="30" y="10933"/>
                    <a:pt x="0" y="10903"/>
                    <a:pt x="0" y="10866"/>
                  </a:cubicBezTo>
                  <a:lnTo>
                    <a:pt x="0" y="66"/>
                  </a:lnTo>
                  <a:close/>
                  <a:moveTo>
                    <a:pt x="133" y="10866"/>
                  </a:moveTo>
                  <a:lnTo>
                    <a:pt x="66" y="10800"/>
                  </a:lnTo>
                  <a:lnTo>
                    <a:pt x="5116" y="10800"/>
                  </a:lnTo>
                  <a:lnTo>
                    <a:pt x="5050" y="10866"/>
                  </a:lnTo>
                  <a:lnTo>
                    <a:pt x="5050" y="66"/>
                  </a:lnTo>
                  <a:lnTo>
                    <a:pt x="5116" y="133"/>
                  </a:lnTo>
                  <a:lnTo>
                    <a:pt x="66" y="133"/>
                  </a:lnTo>
                  <a:lnTo>
                    <a:pt x="133" y="66"/>
                  </a:lnTo>
                  <a:lnTo>
                    <a:pt x="133" y="10866"/>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2736" y="1338"/>
              <a:ext cx="270" cy="1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noEditPoints="1"/>
            </p:cNvSpPr>
            <p:nvPr/>
          </p:nvSpPr>
          <p:spPr bwMode="auto">
            <a:xfrm>
              <a:off x="2734" y="1336"/>
              <a:ext cx="274" cy="172"/>
            </a:xfrm>
            <a:custGeom>
              <a:avLst/>
              <a:gdLst>
                <a:gd name="T0" fmla="*/ 0 w 2283"/>
                <a:gd name="T1" fmla="*/ 17 h 1434"/>
                <a:gd name="T2" fmla="*/ 16 w 2283"/>
                <a:gd name="T3" fmla="*/ 0 h 1434"/>
                <a:gd name="T4" fmla="*/ 2266 w 2283"/>
                <a:gd name="T5" fmla="*/ 0 h 1434"/>
                <a:gd name="T6" fmla="*/ 2283 w 2283"/>
                <a:gd name="T7" fmla="*/ 17 h 1434"/>
                <a:gd name="T8" fmla="*/ 2283 w 2283"/>
                <a:gd name="T9" fmla="*/ 1417 h 1434"/>
                <a:gd name="T10" fmla="*/ 2266 w 2283"/>
                <a:gd name="T11" fmla="*/ 1434 h 1434"/>
                <a:gd name="T12" fmla="*/ 16 w 2283"/>
                <a:gd name="T13" fmla="*/ 1434 h 1434"/>
                <a:gd name="T14" fmla="*/ 0 w 2283"/>
                <a:gd name="T15" fmla="*/ 1417 h 1434"/>
                <a:gd name="T16" fmla="*/ 0 w 2283"/>
                <a:gd name="T17" fmla="*/ 17 h 1434"/>
                <a:gd name="T18" fmla="*/ 33 w 2283"/>
                <a:gd name="T19" fmla="*/ 1417 h 1434"/>
                <a:gd name="T20" fmla="*/ 16 w 2283"/>
                <a:gd name="T21" fmla="*/ 1400 h 1434"/>
                <a:gd name="T22" fmla="*/ 2266 w 2283"/>
                <a:gd name="T23" fmla="*/ 1400 h 1434"/>
                <a:gd name="T24" fmla="*/ 2250 w 2283"/>
                <a:gd name="T25" fmla="*/ 1417 h 1434"/>
                <a:gd name="T26" fmla="*/ 2250 w 2283"/>
                <a:gd name="T27" fmla="*/ 17 h 1434"/>
                <a:gd name="T28" fmla="*/ 2266 w 2283"/>
                <a:gd name="T29" fmla="*/ 34 h 1434"/>
                <a:gd name="T30" fmla="*/ 16 w 2283"/>
                <a:gd name="T31" fmla="*/ 34 h 1434"/>
                <a:gd name="T32" fmla="*/ 33 w 2283"/>
                <a:gd name="T33" fmla="*/ 17 h 1434"/>
                <a:gd name="T34" fmla="*/ 33 w 2283"/>
                <a:gd name="T35" fmla="*/ 1417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83" h="1434">
                  <a:moveTo>
                    <a:pt x="0" y="17"/>
                  </a:moveTo>
                  <a:cubicBezTo>
                    <a:pt x="0" y="8"/>
                    <a:pt x="7" y="0"/>
                    <a:pt x="16" y="0"/>
                  </a:cubicBezTo>
                  <a:lnTo>
                    <a:pt x="2266" y="0"/>
                  </a:lnTo>
                  <a:cubicBezTo>
                    <a:pt x="2276" y="0"/>
                    <a:pt x="2283" y="8"/>
                    <a:pt x="2283" y="17"/>
                  </a:cubicBezTo>
                  <a:lnTo>
                    <a:pt x="2283" y="1417"/>
                  </a:lnTo>
                  <a:cubicBezTo>
                    <a:pt x="2283" y="1426"/>
                    <a:pt x="2276" y="1434"/>
                    <a:pt x="2266" y="1434"/>
                  </a:cubicBezTo>
                  <a:lnTo>
                    <a:pt x="16" y="1434"/>
                  </a:lnTo>
                  <a:cubicBezTo>
                    <a:pt x="7" y="1434"/>
                    <a:pt x="0" y="1426"/>
                    <a:pt x="0" y="1417"/>
                  </a:cubicBezTo>
                  <a:lnTo>
                    <a:pt x="0" y="17"/>
                  </a:lnTo>
                  <a:close/>
                  <a:moveTo>
                    <a:pt x="33" y="1417"/>
                  </a:moveTo>
                  <a:lnTo>
                    <a:pt x="16" y="1400"/>
                  </a:lnTo>
                  <a:lnTo>
                    <a:pt x="2266" y="1400"/>
                  </a:lnTo>
                  <a:lnTo>
                    <a:pt x="2250" y="1417"/>
                  </a:lnTo>
                  <a:lnTo>
                    <a:pt x="2250" y="17"/>
                  </a:lnTo>
                  <a:lnTo>
                    <a:pt x="2266" y="34"/>
                  </a:lnTo>
                  <a:lnTo>
                    <a:pt x="16" y="34"/>
                  </a:lnTo>
                  <a:lnTo>
                    <a:pt x="33" y="17"/>
                  </a:lnTo>
                  <a:lnTo>
                    <a:pt x="33" y="1417"/>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2796" y="1368"/>
              <a:ext cx="63"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dirty="0">
                  <a:solidFill>
                    <a:srgbClr val="000000"/>
                  </a:solidFill>
                  <a:latin typeface="Calibri" pitchFamily="34" charset="0"/>
                  <a:cs typeface="Arial" pitchFamily="34" charset="0"/>
                </a:rPr>
                <a:t>    7</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4" name="Rectangle 23"/>
            <p:cNvSpPr>
              <a:spLocks noChangeArrowheads="1"/>
            </p:cNvSpPr>
            <p:nvPr/>
          </p:nvSpPr>
          <p:spPr bwMode="auto">
            <a:xfrm>
              <a:off x="2841" y="1368"/>
              <a:ext cx="10"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i="0" u="none" strike="noStrike" cap="none" normalizeH="0" baseline="0">
                  <a:ln>
                    <a:noFill/>
                  </a:ln>
                  <a:solidFill>
                    <a:srgbClr val="000000"/>
                  </a:solidFill>
                  <a:effectLst/>
                  <a:latin typeface="Calibri" pitchFamily="34" charset="0"/>
                  <a:cs typeface="Arial" pitchFamily="34" charset="0"/>
                </a:rPr>
                <a:t> </a:t>
              </a:r>
              <a:endParaRPr kumimoji="0" lang="en-US" sz="1800" i="0" u="none" strike="noStrike" cap="none" normalizeH="0" baseline="0">
                <a:ln>
                  <a:noFill/>
                </a:ln>
                <a:solidFill>
                  <a:schemeClr val="tx1"/>
                </a:solidFill>
                <a:effectLst/>
                <a:latin typeface="Arial" pitchFamily="34" charset="0"/>
                <a:cs typeface="Arial" pitchFamily="34" charset="0"/>
              </a:endParaRPr>
            </a:p>
          </p:txBody>
        </p:sp>
        <p:sp>
          <p:nvSpPr>
            <p:cNvPr id="25" name="Rectangle 24"/>
            <p:cNvSpPr>
              <a:spLocks noChangeArrowheads="1"/>
            </p:cNvSpPr>
            <p:nvPr/>
          </p:nvSpPr>
          <p:spPr bwMode="auto">
            <a:xfrm>
              <a:off x="3192" y="1569"/>
              <a:ext cx="270" cy="1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noEditPoints="1"/>
            </p:cNvSpPr>
            <p:nvPr/>
          </p:nvSpPr>
          <p:spPr bwMode="auto">
            <a:xfrm>
              <a:off x="3190" y="1567"/>
              <a:ext cx="274" cy="172"/>
            </a:xfrm>
            <a:custGeom>
              <a:avLst/>
              <a:gdLst>
                <a:gd name="T0" fmla="*/ 0 w 2283"/>
                <a:gd name="T1" fmla="*/ 16 h 1433"/>
                <a:gd name="T2" fmla="*/ 16 w 2283"/>
                <a:gd name="T3" fmla="*/ 0 h 1433"/>
                <a:gd name="T4" fmla="*/ 2266 w 2283"/>
                <a:gd name="T5" fmla="*/ 0 h 1433"/>
                <a:gd name="T6" fmla="*/ 2283 w 2283"/>
                <a:gd name="T7" fmla="*/ 16 h 1433"/>
                <a:gd name="T8" fmla="*/ 2283 w 2283"/>
                <a:gd name="T9" fmla="*/ 1416 h 1433"/>
                <a:gd name="T10" fmla="*/ 2266 w 2283"/>
                <a:gd name="T11" fmla="*/ 1433 h 1433"/>
                <a:gd name="T12" fmla="*/ 16 w 2283"/>
                <a:gd name="T13" fmla="*/ 1433 h 1433"/>
                <a:gd name="T14" fmla="*/ 0 w 2283"/>
                <a:gd name="T15" fmla="*/ 1416 h 1433"/>
                <a:gd name="T16" fmla="*/ 0 w 2283"/>
                <a:gd name="T17" fmla="*/ 16 h 1433"/>
                <a:gd name="T18" fmla="*/ 33 w 2283"/>
                <a:gd name="T19" fmla="*/ 1416 h 1433"/>
                <a:gd name="T20" fmla="*/ 16 w 2283"/>
                <a:gd name="T21" fmla="*/ 1400 h 1433"/>
                <a:gd name="T22" fmla="*/ 2266 w 2283"/>
                <a:gd name="T23" fmla="*/ 1400 h 1433"/>
                <a:gd name="T24" fmla="*/ 2250 w 2283"/>
                <a:gd name="T25" fmla="*/ 1416 h 1433"/>
                <a:gd name="T26" fmla="*/ 2250 w 2283"/>
                <a:gd name="T27" fmla="*/ 16 h 1433"/>
                <a:gd name="T28" fmla="*/ 2266 w 2283"/>
                <a:gd name="T29" fmla="*/ 33 h 1433"/>
                <a:gd name="T30" fmla="*/ 16 w 2283"/>
                <a:gd name="T31" fmla="*/ 33 h 1433"/>
                <a:gd name="T32" fmla="*/ 33 w 2283"/>
                <a:gd name="T33" fmla="*/ 16 h 1433"/>
                <a:gd name="T34" fmla="*/ 33 w 2283"/>
                <a:gd name="T35" fmla="*/ 1416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83" h="1433">
                  <a:moveTo>
                    <a:pt x="0" y="16"/>
                  </a:moveTo>
                  <a:cubicBezTo>
                    <a:pt x="0" y="7"/>
                    <a:pt x="7" y="0"/>
                    <a:pt x="16" y="0"/>
                  </a:cubicBezTo>
                  <a:lnTo>
                    <a:pt x="2266" y="0"/>
                  </a:lnTo>
                  <a:cubicBezTo>
                    <a:pt x="2276" y="0"/>
                    <a:pt x="2283" y="7"/>
                    <a:pt x="2283" y="16"/>
                  </a:cubicBezTo>
                  <a:lnTo>
                    <a:pt x="2283" y="1416"/>
                  </a:lnTo>
                  <a:cubicBezTo>
                    <a:pt x="2283" y="1425"/>
                    <a:pt x="2276" y="1433"/>
                    <a:pt x="2266" y="1433"/>
                  </a:cubicBezTo>
                  <a:lnTo>
                    <a:pt x="16" y="1433"/>
                  </a:lnTo>
                  <a:cubicBezTo>
                    <a:pt x="7" y="1433"/>
                    <a:pt x="0" y="1425"/>
                    <a:pt x="0" y="1416"/>
                  </a:cubicBezTo>
                  <a:lnTo>
                    <a:pt x="0" y="16"/>
                  </a:lnTo>
                  <a:close/>
                  <a:moveTo>
                    <a:pt x="33" y="1416"/>
                  </a:moveTo>
                  <a:lnTo>
                    <a:pt x="16" y="1400"/>
                  </a:lnTo>
                  <a:lnTo>
                    <a:pt x="2266" y="1400"/>
                  </a:lnTo>
                  <a:lnTo>
                    <a:pt x="2250" y="1416"/>
                  </a:lnTo>
                  <a:lnTo>
                    <a:pt x="2250" y="16"/>
                  </a:lnTo>
                  <a:lnTo>
                    <a:pt x="2266" y="33"/>
                  </a:lnTo>
                  <a:lnTo>
                    <a:pt x="16" y="33"/>
                  </a:lnTo>
                  <a:lnTo>
                    <a:pt x="33" y="16"/>
                  </a:lnTo>
                  <a:lnTo>
                    <a:pt x="33" y="1416"/>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p:nvSpPr>
          <p:spPr bwMode="auto">
            <a:xfrm>
              <a:off x="3253" y="1601"/>
              <a:ext cx="23"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Calibri" pitchFamily="34" charset="0"/>
                  <a:cs typeface="Arial" pitchFamily="34" charset="0"/>
                </a:rPr>
                <a:t>5</a:t>
              </a:r>
              <a:endParaRPr kumimoji="0" lang="en-US" sz="1800" b="1" i="0" u="none" strike="noStrike" cap="none" normalizeH="0" baseline="0" dirty="0">
                <a:ln>
                  <a:noFill/>
                </a:ln>
                <a:solidFill>
                  <a:schemeClr val="tx1"/>
                </a:solidFill>
                <a:effectLst/>
                <a:latin typeface="Arial" pitchFamily="34" charset="0"/>
                <a:cs typeface="Arial" pitchFamily="34" charset="0"/>
              </a:endParaRPr>
            </a:p>
          </p:txBody>
        </p:sp>
        <p:sp>
          <p:nvSpPr>
            <p:cNvPr id="28" name="Rectangle 27"/>
            <p:cNvSpPr>
              <a:spLocks noChangeArrowheads="1"/>
            </p:cNvSpPr>
            <p:nvPr/>
          </p:nvSpPr>
          <p:spPr bwMode="auto">
            <a:xfrm>
              <a:off x="3297" y="1601"/>
              <a:ext cx="6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Rectangle 28"/>
            <p:cNvSpPr>
              <a:spLocks noChangeArrowheads="1"/>
            </p:cNvSpPr>
            <p:nvPr/>
          </p:nvSpPr>
          <p:spPr bwMode="auto">
            <a:xfrm>
              <a:off x="3198" y="2097"/>
              <a:ext cx="270" cy="1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noEditPoints="1"/>
            </p:cNvSpPr>
            <p:nvPr/>
          </p:nvSpPr>
          <p:spPr bwMode="auto">
            <a:xfrm>
              <a:off x="3196" y="2095"/>
              <a:ext cx="274" cy="172"/>
            </a:xfrm>
            <a:custGeom>
              <a:avLst/>
              <a:gdLst>
                <a:gd name="T0" fmla="*/ 0 w 2283"/>
                <a:gd name="T1" fmla="*/ 17 h 1433"/>
                <a:gd name="T2" fmla="*/ 16 w 2283"/>
                <a:gd name="T3" fmla="*/ 0 h 1433"/>
                <a:gd name="T4" fmla="*/ 2266 w 2283"/>
                <a:gd name="T5" fmla="*/ 0 h 1433"/>
                <a:gd name="T6" fmla="*/ 2283 w 2283"/>
                <a:gd name="T7" fmla="*/ 17 h 1433"/>
                <a:gd name="T8" fmla="*/ 2283 w 2283"/>
                <a:gd name="T9" fmla="*/ 1417 h 1433"/>
                <a:gd name="T10" fmla="*/ 2266 w 2283"/>
                <a:gd name="T11" fmla="*/ 1433 h 1433"/>
                <a:gd name="T12" fmla="*/ 16 w 2283"/>
                <a:gd name="T13" fmla="*/ 1433 h 1433"/>
                <a:gd name="T14" fmla="*/ 0 w 2283"/>
                <a:gd name="T15" fmla="*/ 1417 h 1433"/>
                <a:gd name="T16" fmla="*/ 0 w 2283"/>
                <a:gd name="T17" fmla="*/ 17 h 1433"/>
                <a:gd name="T18" fmla="*/ 33 w 2283"/>
                <a:gd name="T19" fmla="*/ 1417 h 1433"/>
                <a:gd name="T20" fmla="*/ 16 w 2283"/>
                <a:gd name="T21" fmla="*/ 1400 h 1433"/>
                <a:gd name="T22" fmla="*/ 2266 w 2283"/>
                <a:gd name="T23" fmla="*/ 1400 h 1433"/>
                <a:gd name="T24" fmla="*/ 2250 w 2283"/>
                <a:gd name="T25" fmla="*/ 1417 h 1433"/>
                <a:gd name="T26" fmla="*/ 2250 w 2283"/>
                <a:gd name="T27" fmla="*/ 17 h 1433"/>
                <a:gd name="T28" fmla="*/ 2266 w 2283"/>
                <a:gd name="T29" fmla="*/ 33 h 1433"/>
                <a:gd name="T30" fmla="*/ 16 w 2283"/>
                <a:gd name="T31" fmla="*/ 33 h 1433"/>
                <a:gd name="T32" fmla="*/ 33 w 2283"/>
                <a:gd name="T33" fmla="*/ 17 h 1433"/>
                <a:gd name="T34" fmla="*/ 33 w 2283"/>
                <a:gd name="T35" fmla="*/ 1417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83" h="1433">
                  <a:moveTo>
                    <a:pt x="0" y="17"/>
                  </a:moveTo>
                  <a:cubicBezTo>
                    <a:pt x="0" y="8"/>
                    <a:pt x="7" y="0"/>
                    <a:pt x="16" y="0"/>
                  </a:cubicBezTo>
                  <a:lnTo>
                    <a:pt x="2266" y="0"/>
                  </a:lnTo>
                  <a:cubicBezTo>
                    <a:pt x="2276" y="0"/>
                    <a:pt x="2283" y="8"/>
                    <a:pt x="2283" y="17"/>
                  </a:cubicBezTo>
                  <a:lnTo>
                    <a:pt x="2283" y="1417"/>
                  </a:lnTo>
                  <a:cubicBezTo>
                    <a:pt x="2283" y="1426"/>
                    <a:pt x="2276" y="1433"/>
                    <a:pt x="2266" y="1433"/>
                  </a:cubicBezTo>
                  <a:lnTo>
                    <a:pt x="16" y="1433"/>
                  </a:lnTo>
                  <a:cubicBezTo>
                    <a:pt x="7" y="1433"/>
                    <a:pt x="0" y="1426"/>
                    <a:pt x="0" y="1417"/>
                  </a:cubicBezTo>
                  <a:lnTo>
                    <a:pt x="0" y="17"/>
                  </a:lnTo>
                  <a:close/>
                  <a:moveTo>
                    <a:pt x="33" y="1417"/>
                  </a:moveTo>
                  <a:lnTo>
                    <a:pt x="16" y="1400"/>
                  </a:lnTo>
                  <a:lnTo>
                    <a:pt x="2266" y="1400"/>
                  </a:lnTo>
                  <a:lnTo>
                    <a:pt x="2250" y="1417"/>
                  </a:lnTo>
                  <a:lnTo>
                    <a:pt x="2250" y="17"/>
                  </a:lnTo>
                  <a:lnTo>
                    <a:pt x="2266" y="33"/>
                  </a:lnTo>
                  <a:lnTo>
                    <a:pt x="16" y="33"/>
                  </a:lnTo>
                  <a:lnTo>
                    <a:pt x="33" y="17"/>
                  </a:lnTo>
                  <a:lnTo>
                    <a:pt x="33" y="1417"/>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3258" y="2129"/>
              <a:ext cx="91"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cs typeface="Arial" pitchFamily="34" charset="0"/>
                </a:rPr>
                <a:t>3</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48" name="Rectangle 31"/>
            <p:cNvSpPr>
              <a:spLocks noChangeArrowheads="1"/>
            </p:cNvSpPr>
            <p:nvPr/>
          </p:nvSpPr>
          <p:spPr bwMode="auto">
            <a:xfrm>
              <a:off x="3302" y="2129"/>
              <a:ext cx="6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49" name="Rectangle 32"/>
            <p:cNvSpPr>
              <a:spLocks noChangeArrowheads="1"/>
            </p:cNvSpPr>
            <p:nvPr/>
          </p:nvSpPr>
          <p:spPr bwMode="auto">
            <a:xfrm>
              <a:off x="3174" y="2625"/>
              <a:ext cx="270" cy="1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1" name="Freeform 33"/>
            <p:cNvSpPr>
              <a:spLocks noEditPoints="1"/>
            </p:cNvSpPr>
            <p:nvPr/>
          </p:nvSpPr>
          <p:spPr bwMode="auto">
            <a:xfrm>
              <a:off x="3172" y="2623"/>
              <a:ext cx="274" cy="172"/>
            </a:xfrm>
            <a:custGeom>
              <a:avLst/>
              <a:gdLst>
                <a:gd name="T0" fmla="*/ 0 w 2283"/>
                <a:gd name="T1" fmla="*/ 16 h 1433"/>
                <a:gd name="T2" fmla="*/ 16 w 2283"/>
                <a:gd name="T3" fmla="*/ 0 h 1433"/>
                <a:gd name="T4" fmla="*/ 2266 w 2283"/>
                <a:gd name="T5" fmla="*/ 0 h 1433"/>
                <a:gd name="T6" fmla="*/ 2283 w 2283"/>
                <a:gd name="T7" fmla="*/ 16 h 1433"/>
                <a:gd name="T8" fmla="*/ 2283 w 2283"/>
                <a:gd name="T9" fmla="*/ 1416 h 1433"/>
                <a:gd name="T10" fmla="*/ 2266 w 2283"/>
                <a:gd name="T11" fmla="*/ 1433 h 1433"/>
                <a:gd name="T12" fmla="*/ 16 w 2283"/>
                <a:gd name="T13" fmla="*/ 1433 h 1433"/>
                <a:gd name="T14" fmla="*/ 0 w 2283"/>
                <a:gd name="T15" fmla="*/ 1416 h 1433"/>
                <a:gd name="T16" fmla="*/ 0 w 2283"/>
                <a:gd name="T17" fmla="*/ 16 h 1433"/>
                <a:gd name="T18" fmla="*/ 33 w 2283"/>
                <a:gd name="T19" fmla="*/ 1416 h 1433"/>
                <a:gd name="T20" fmla="*/ 16 w 2283"/>
                <a:gd name="T21" fmla="*/ 1400 h 1433"/>
                <a:gd name="T22" fmla="*/ 2266 w 2283"/>
                <a:gd name="T23" fmla="*/ 1400 h 1433"/>
                <a:gd name="T24" fmla="*/ 2250 w 2283"/>
                <a:gd name="T25" fmla="*/ 1416 h 1433"/>
                <a:gd name="T26" fmla="*/ 2250 w 2283"/>
                <a:gd name="T27" fmla="*/ 16 h 1433"/>
                <a:gd name="T28" fmla="*/ 2266 w 2283"/>
                <a:gd name="T29" fmla="*/ 33 h 1433"/>
                <a:gd name="T30" fmla="*/ 16 w 2283"/>
                <a:gd name="T31" fmla="*/ 33 h 1433"/>
                <a:gd name="T32" fmla="*/ 33 w 2283"/>
                <a:gd name="T33" fmla="*/ 16 h 1433"/>
                <a:gd name="T34" fmla="*/ 33 w 2283"/>
                <a:gd name="T35" fmla="*/ 1416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83" h="1433">
                  <a:moveTo>
                    <a:pt x="0" y="16"/>
                  </a:moveTo>
                  <a:cubicBezTo>
                    <a:pt x="0" y="7"/>
                    <a:pt x="7" y="0"/>
                    <a:pt x="16" y="0"/>
                  </a:cubicBezTo>
                  <a:lnTo>
                    <a:pt x="2266" y="0"/>
                  </a:lnTo>
                  <a:cubicBezTo>
                    <a:pt x="2276" y="0"/>
                    <a:pt x="2283" y="7"/>
                    <a:pt x="2283" y="16"/>
                  </a:cubicBezTo>
                  <a:lnTo>
                    <a:pt x="2283" y="1416"/>
                  </a:lnTo>
                  <a:cubicBezTo>
                    <a:pt x="2283" y="1426"/>
                    <a:pt x="2276" y="1433"/>
                    <a:pt x="2266" y="1433"/>
                  </a:cubicBezTo>
                  <a:lnTo>
                    <a:pt x="16" y="1433"/>
                  </a:lnTo>
                  <a:cubicBezTo>
                    <a:pt x="7" y="1433"/>
                    <a:pt x="0" y="1426"/>
                    <a:pt x="0" y="1416"/>
                  </a:cubicBezTo>
                  <a:lnTo>
                    <a:pt x="0" y="16"/>
                  </a:lnTo>
                  <a:close/>
                  <a:moveTo>
                    <a:pt x="33" y="1416"/>
                  </a:moveTo>
                  <a:lnTo>
                    <a:pt x="16" y="1400"/>
                  </a:lnTo>
                  <a:lnTo>
                    <a:pt x="2266" y="1400"/>
                  </a:lnTo>
                  <a:lnTo>
                    <a:pt x="2250" y="1416"/>
                  </a:lnTo>
                  <a:lnTo>
                    <a:pt x="2250" y="16"/>
                  </a:lnTo>
                  <a:lnTo>
                    <a:pt x="2266" y="33"/>
                  </a:lnTo>
                  <a:lnTo>
                    <a:pt x="16" y="33"/>
                  </a:lnTo>
                  <a:lnTo>
                    <a:pt x="33" y="16"/>
                  </a:lnTo>
                  <a:lnTo>
                    <a:pt x="33" y="1416"/>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Rectangle 34"/>
            <p:cNvSpPr>
              <a:spLocks noChangeArrowheads="1"/>
            </p:cNvSpPr>
            <p:nvPr/>
          </p:nvSpPr>
          <p:spPr bwMode="auto">
            <a:xfrm>
              <a:off x="3234" y="2657"/>
              <a:ext cx="91"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cs typeface="Arial" pitchFamily="34" charset="0"/>
                </a:rPr>
                <a:t>1</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3" name="Rectangle 35"/>
            <p:cNvSpPr>
              <a:spLocks noChangeArrowheads="1"/>
            </p:cNvSpPr>
            <p:nvPr/>
          </p:nvSpPr>
          <p:spPr bwMode="auto">
            <a:xfrm>
              <a:off x="3278" y="2657"/>
              <a:ext cx="6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4" name="Rectangle 36"/>
            <p:cNvSpPr>
              <a:spLocks noChangeArrowheads="1"/>
            </p:cNvSpPr>
            <p:nvPr/>
          </p:nvSpPr>
          <p:spPr bwMode="auto">
            <a:xfrm>
              <a:off x="2250" y="1563"/>
              <a:ext cx="270" cy="1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 name="Freeform 37"/>
            <p:cNvSpPr>
              <a:spLocks noEditPoints="1"/>
            </p:cNvSpPr>
            <p:nvPr/>
          </p:nvSpPr>
          <p:spPr bwMode="auto">
            <a:xfrm>
              <a:off x="2248" y="1561"/>
              <a:ext cx="274" cy="172"/>
            </a:xfrm>
            <a:custGeom>
              <a:avLst/>
              <a:gdLst>
                <a:gd name="T0" fmla="*/ 0 w 4567"/>
                <a:gd name="T1" fmla="*/ 33 h 2866"/>
                <a:gd name="T2" fmla="*/ 33 w 4567"/>
                <a:gd name="T3" fmla="*/ 0 h 2866"/>
                <a:gd name="T4" fmla="*/ 4533 w 4567"/>
                <a:gd name="T5" fmla="*/ 0 h 2866"/>
                <a:gd name="T6" fmla="*/ 4567 w 4567"/>
                <a:gd name="T7" fmla="*/ 33 h 2866"/>
                <a:gd name="T8" fmla="*/ 4567 w 4567"/>
                <a:gd name="T9" fmla="*/ 2833 h 2866"/>
                <a:gd name="T10" fmla="*/ 4533 w 4567"/>
                <a:gd name="T11" fmla="*/ 2866 h 2866"/>
                <a:gd name="T12" fmla="*/ 33 w 4567"/>
                <a:gd name="T13" fmla="*/ 2866 h 2866"/>
                <a:gd name="T14" fmla="*/ 0 w 4567"/>
                <a:gd name="T15" fmla="*/ 2833 h 2866"/>
                <a:gd name="T16" fmla="*/ 0 w 4567"/>
                <a:gd name="T17" fmla="*/ 33 h 2866"/>
                <a:gd name="T18" fmla="*/ 67 w 4567"/>
                <a:gd name="T19" fmla="*/ 2833 h 2866"/>
                <a:gd name="T20" fmla="*/ 33 w 4567"/>
                <a:gd name="T21" fmla="*/ 2800 h 2866"/>
                <a:gd name="T22" fmla="*/ 4533 w 4567"/>
                <a:gd name="T23" fmla="*/ 2800 h 2866"/>
                <a:gd name="T24" fmla="*/ 4500 w 4567"/>
                <a:gd name="T25" fmla="*/ 2833 h 2866"/>
                <a:gd name="T26" fmla="*/ 4500 w 4567"/>
                <a:gd name="T27" fmla="*/ 33 h 2866"/>
                <a:gd name="T28" fmla="*/ 4533 w 4567"/>
                <a:gd name="T29" fmla="*/ 66 h 2866"/>
                <a:gd name="T30" fmla="*/ 33 w 4567"/>
                <a:gd name="T31" fmla="*/ 66 h 2866"/>
                <a:gd name="T32" fmla="*/ 67 w 4567"/>
                <a:gd name="T33" fmla="*/ 33 h 2866"/>
                <a:gd name="T34" fmla="*/ 67 w 4567"/>
                <a:gd name="T35" fmla="*/ 2833 h 2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67" h="2866">
                  <a:moveTo>
                    <a:pt x="0" y="33"/>
                  </a:moveTo>
                  <a:cubicBezTo>
                    <a:pt x="0" y="15"/>
                    <a:pt x="15" y="0"/>
                    <a:pt x="33" y="0"/>
                  </a:cubicBezTo>
                  <a:lnTo>
                    <a:pt x="4533" y="0"/>
                  </a:lnTo>
                  <a:cubicBezTo>
                    <a:pt x="4552" y="0"/>
                    <a:pt x="4567" y="15"/>
                    <a:pt x="4567" y="33"/>
                  </a:cubicBezTo>
                  <a:lnTo>
                    <a:pt x="4567" y="2833"/>
                  </a:lnTo>
                  <a:cubicBezTo>
                    <a:pt x="4567" y="2851"/>
                    <a:pt x="4552" y="2866"/>
                    <a:pt x="4533" y="2866"/>
                  </a:cubicBezTo>
                  <a:lnTo>
                    <a:pt x="33" y="2866"/>
                  </a:lnTo>
                  <a:cubicBezTo>
                    <a:pt x="15" y="2866"/>
                    <a:pt x="0" y="2851"/>
                    <a:pt x="0" y="2833"/>
                  </a:cubicBezTo>
                  <a:lnTo>
                    <a:pt x="0" y="33"/>
                  </a:lnTo>
                  <a:close/>
                  <a:moveTo>
                    <a:pt x="67" y="2833"/>
                  </a:moveTo>
                  <a:lnTo>
                    <a:pt x="33" y="2800"/>
                  </a:lnTo>
                  <a:lnTo>
                    <a:pt x="4533" y="2800"/>
                  </a:lnTo>
                  <a:lnTo>
                    <a:pt x="4500" y="2833"/>
                  </a:lnTo>
                  <a:lnTo>
                    <a:pt x="4500" y="33"/>
                  </a:lnTo>
                  <a:lnTo>
                    <a:pt x="4533" y="66"/>
                  </a:lnTo>
                  <a:lnTo>
                    <a:pt x="33" y="66"/>
                  </a:lnTo>
                  <a:lnTo>
                    <a:pt x="67" y="33"/>
                  </a:lnTo>
                  <a:lnTo>
                    <a:pt x="67" y="2833"/>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6" name="Rectangle 38"/>
            <p:cNvSpPr>
              <a:spLocks noChangeArrowheads="1"/>
            </p:cNvSpPr>
            <p:nvPr/>
          </p:nvSpPr>
          <p:spPr bwMode="auto">
            <a:xfrm>
              <a:off x="2311" y="1595"/>
              <a:ext cx="91"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cs typeface="Arial" pitchFamily="34" charset="0"/>
                </a:rPr>
                <a:t>6</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7" name="Rectangle 39"/>
            <p:cNvSpPr>
              <a:spLocks noChangeArrowheads="1"/>
            </p:cNvSpPr>
            <p:nvPr/>
          </p:nvSpPr>
          <p:spPr bwMode="auto">
            <a:xfrm>
              <a:off x="2355" y="1595"/>
              <a:ext cx="6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8" name="Rectangle 40"/>
            <p:cNvSpPr>
              <a:spLocks noChangeArrowheads="1"/>
            </p:cNvSpPr>
            <p:nvPr/>
          </p:nvSpPr>
          <p:spPr bwMode="auto">
            <a:xfrm>
              <a:off x="2244" y="2085"/>
              <a:ext cx="270" cy="1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 name="Freeform 41"/>
            <p:cNvSpPr>
              <a:spLocks noEditPoints="1"/>
            </p:cNvSpPr>
            <p:nvPr/>
          </p:nvSpPr>
          <p:spPr bwMode="auto">
            <a:xfrm>
              <a:off x="2242" y="2083"/>
              <a:ext cx="274" cy="172"/>
            </a:xfrm>
            <a:custGeom>
              <a:avLst/>
              <a:gdLst>
                <a:gd name="T0" fmla="*/ 0 w 4567"/>
                <a:gd name="T1" fmla="*/ 33 h 2866"/>
                <a:gd name="T2" fmla="*/ 33 w 4567"/>
                <a:gd name="T3" fmla="*/ 0 h 2866"/>
                <a:gd name="T4" fmla="*/ 4533 w 4567"/>
                <a:gd name="T5" fmla="*/ 0 h 2866"/>
                <a:gd name="T6" fmla="*/ 4567 w 4567"/>
                <a:gd name="T7" fmla="*/ 33 h 2866"/>
                <a:gd name="T8" fmla="*/ 4567 w 4567"/>
                <a:gd name="T9" fmla="*/ 2833 h 2866"/>
                <a:gd name="T10" fmla="*/ 4533 w 4567"/>
                <a:gd name="T11" fmla="*/ 2866 h 2866"/>
                <a:gd name="T12" fmla="*/ 33 w 4567"/>
                <a:gd name="T13" fmla="*/ 2866 h 2866"/>
                <a:gd name="T14" fmla="*/ 0 w 4567"/>
                <a:gd name="T15" fmla="*/ 2833 h 2866"/>
                <a:gd name="T16" fmla="*/ 0 w 4567"/>
                <a:gd name="T17" fmla="*/ 33 h 2866"/>
                <a:gd name="T18" fmla="*/ 67 w 4567"/>
                <a:gd name="T19" fmla="*/ 2833 h 2866"/>
                <a:gd name="T20" fmla="*/ 33 w 4567"/>
                <a:gd name="T21" fmla="*/ 2800 h 2866"/>
                <a:gd name="T22" fmla="*/ 4533 w 4567"/>
                <a:gd name="T23" fmla="*/ 2800 h 2866"/>
                <a:gd name="T24" fmla="*/ 4500 w 4567"/>
                <a:gd name="T25" fmla="*/ 2833 h 2866"/>
                <a:gd name="T26" fmla="*/ 4500 w 4567"/>
                <a:gd name="T27" fmla="*/ 33 h 2866"/>
                <a:gd name="T28" fmla="*/ 4533 w 4567"/>
                <a:gd name="T29" fmla="*/ 66 h 2866"/>
                <a:gd name="T30" fmla="*/ 33 w 4567"/>
                <a:gd name="T31" fmla="*/ 66 h 2866"/>
                <a:gd name="T32" fmla="*/ 67 w 4567"/>
                <a:gd name="T33" fmla="*/ 33 h 2866"/>
                <a:gd name="T34" fmla="*/ 67 w 4567"/>
                <a:gd name="T35" fmla="*/ 2833 h 2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67" h="2866">
                  <a:moveTo>
                    <a:pt x="0" y="33"/>
                  </a:moveTo>
                  <a:cubicBezTo>
                    <a:pt x="0" y="15"/>
                    <a:pt x="15" y="0"/>
                    <a:pt x="33" y="0"/>
                  </a:cubicBezTo>
                  <a:lnTo>
                    <a:pt x="4533" y="0"/>
                  </a:lnTo>
                  <a:cubicBezTo>
                    <a:pt x="4552" y="0"/>
                    <a:pt x="4567" y="15"/>
                    <a:pt x="4567" y="33"/>
                  </a:cubicBezTo>
                  <a:lnTo>
                    <a:pt x="4567" y="2833"/>
                  </a:lnTo>
                  <a:cubicBezTo>
                    <a:pt x="4567" y="2851"/>
                    <a:pt x="4552" y="2866"/>
                    <a:pt x="4533" y="2866"/>
                  </a:cubicBezTo>
                  <a:lnTo>
                    <a:pt x="33" y="2866"/>
                  </a:lnTo>
                  <a:cubicBezTo>
                    <a:pt x="15" y="2866"/>
                    <a:pt x="0" y="2851"/>
                    <a:pt x="0" y="2833"/>
                  </a:cubicBezTo>
                  <a:lnTo>
                    <a:pt x="0" y="33"/>
                  </a:lnTo>
                  <a:close/>
                  <a:moveTo>
                    <a:pt x="67" y="2833"/>
                  </a:moveTo>
                  <a:lnTo>
                    <a:pt x="33" y="2800"/>
                  </a:lnTo>
                  <a:lnTo>
                    <a:pt x="4533" y="2800"/>
                  </a:lnTo>
                  <a:lnTo>
                    <a:pt x="4500" y="2833"/>
                  </a:lnTo>
                  <a:lnTo>
                    <a:pt x="4500" y="33"/>
                  </a:lnTo>
                  <a:lnTo>
                    <a:pt x="4533" y="66"/>
                  </a:lnTo>
                  <a:lnTo>
                    <a:pt x="33" y="66"/>
                  </a:lnTo>
                  <a:lnTo>
                    <a:pt x="67" y="33"/>
                  </a:lnTo>
                  <a:lnTo>
                    <a:pt x="67" y="2833"/>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0" name="Rectangle 42"/>
            <p:cNvSpPr>
              <a:spLocks noChangeArrowheads="1"/>
            </p:cNvSpPr>
            <p:nvPr/>
          </p:nvSpPr>
          <p:spPr bwMode="auto">
            <a:xfrm>
              <a:off x="2304" y="2115"/>
              <a:ext cx="23"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pitchFamily="34" charset="0"/>
                  <a:cs typeface="Arial" pitchFamily="34" charset="0"/>
                </a:rPr>
                <a:t>4</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61" name="Rectangle 43"/>
            <p:cNvSpPr>
              <a:spLocks noChangeArrowheads="1"/>
            </p:cNvSpPr>
            <p:nvPr/>
          </p:nvSpPr>
          <p:spPr bwMode="auto">
            <a:xfrm>
              <a:off x="2348" y="2115"/>
              <a:ext cx="72"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2" name="Rectangle 44"/>
            <p:cNvSpPr>
              <a:spLocks noChangeArrowheads="1"/>
            </p:cNvSpPr>
            <p:nvPr/>
          </p:nvSpPr>
          <p:spPr bwMode="auto">
            <a:xfrm>
              <a:off x="2238" y="2655"/>
              <a:ext cx="270" cy="1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 name="Freeform 45"/>
            <p:cNvSpPr>
              <a:spLocks noEditPoints="1"/>
            </p:cNvSpPr>
            <p:nvPr/>
          </p:nvSpPr>
          <p:spPr bwMode="auto">
            <a:xfrm>
              <a:off x="2236" y="2653"/>
              <a:ext cx="274" cy="172"/>
            </a:xfrm>
            <a:custGeom>
              <a:avLst/>
              <a:gdLst>
                <a:gd name="T0" fmla="*/ 0 w 4567"/>
                <a:gd name="T1" fmla="*/ 33 h 2867"/>
                <a:gd name="T2" fmla="*/ 33 w 4567"/>
                <a:gd name="T3" fmla="*/ 0 h 2867"/>
                <a:gd name="T4" fmla="*/ 4533 w 4567"/>
                <a:gd name="T5" fmla="*/ 0 h 2867"/>
                <a:gd name="T6" fmla="*/ 4567 w 4567"/>
                <a:gd name="T7" fmla="*/ 33 h 2867"/>
                <a:gd name="T8" fmla="*/ 4567 w 4567"/>
                <a:gd name="T9" fmla="*/ 2833 h 2867"/>
                <a:gd name="T10" fmla="*/ 4533 w 4567"/>
                <a:gd name="T11" fmla="*/ 2867 h 2867"/>
                <a:gd name="T12" fmla="*/ 33 w 4567"/>
                <a:gd name="T13" fmla="*/ 2867 h 2867"/>
                <a:gd name="T14" fmla="*/ 0 w 4567"/>
                <a:gd name="T15" fmla="*/ 2833 h 2867"/>
                <a:gd name="T16" fmla="*/ 0 w 4567"/>
                <a:gd name="T17" fmla="*/ 33 h 2867"/>
                <a:gd name="T18" fmla="*/ 67 w 4567"/>
                <a:gd name="T19" fmla="*/ 2833 h 2867"/>
                <a:gd name="T20" fmla="*/ 33 w 4567"/>
                <a:gd name="T21" fmla="*/ 2800 h 2867"/>
                <a:gd name="T22" fmla="*/ 4533 w 4567"/>
                <a:gd name="T23" fmla="*/ 2800 h 2867"/>
                <a:gd name="T24" fmla="*/ 4500 w 4567"/>
                <a:gd name="T25" fmla="*/ 2833 h 2867"/>
                <a:gd name="T26" fmla="*/ 4500 w 4567"/>
                <a:gd name="T27" fmla="*/ 33 h 2867"/>
                <a:gd name="T28" fmla="*/ 4533 w 4567"/>
                <a:gd name="T29" fmla="*/ 67 h 2867"/>
                <a:gd name="T30" fmla="*/ 33 w 4567"/>
                <a:gd name="T31" fmla="*/ 67 h 2867"/>
                <a:gd name="T32" fmla="*/ 67 w 4567"/>
                <a:gd name="T33" fmla="*/ 33 h 2867"/>
                <a:gd name="T34" fmla="*/ 67 w 4567"/>
                <a:gd name="T35" fmla="*/ 2833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67" h="2867">
                  <a:moveTo>
                    <a:pt x="0" y="33"/>
                  </a:moveTo>
                  <a:cubicBezTo>
                    <a:pt x="0" y="15"/>
                    <a:pt x="15" y="0"/>
                    <a:pt x="33" y="0"/>
                  </a:cubicBezTo>
                  <a:lnTo>
                    <a:pt x="4533" y="0"/>
                  </a:lnTo>
                  <a:cubicBezTo>
                    <a:pt x="4552" y="0"/>
                    <a:pt x="4567" y="15"/>
                    <a:pt x="4567" y="33"/>
                  </a:cubicBezTo>
                  <a:lnTo>
                    <a:pt x="4567" y="2833"/>
                  </a:lnTo>
                  <a:cubicBezTo>
                    <a:pt x="4567" y="2852"/>
                    <a:pt x="4552" y="2867"/>
                    <a:pt x="4533" y="2867"/>
                  </a:cubicBezTo>
                  <a:lnTo>
                    <a:pt x="33" y="2867"/>
                  </a:lnTo>
                  <a:cubicBezTo>
                    <a:pt x="15" y="2867"/>
                    <a:pt x="0" y="2852"/>
                    <a:pt x="0" y="2833"/>
                  </a:cubicBezTo>
                  <a:lnTo>
                    <a:pt x="0" y="33"/>
                  </a:lnTo>
                  <a:close/>
                  <a:moveTo>
                    <a:pt x="67" y="2833"/>
                  </a:moveTo>
                  <a:lnTo>
                    <a:pt x="33" y="2800"/>
                  </a:lnTo>
                  <a:lnTo>
                    <a:pt x="4533" y="2800"/>
                  </a:lnTo>
                  <a:lnTo>
                    <a:pt x="4500" y="2833"/>
                  </a:lnTo>
                  <a:lnTo>
                    <a:pt x="4500" y="33"/>
                  </a:lnTo>
                  <a:lnTo>
                    <a:pt x="4533" y="67"/>
                  </a:lnTo>
                  <a:lnTo>
                    <a:pt x="33" y="67"/>
                  </a:lnTo>
                  <a:lnTo>
                    <a:pt x="67" y="33"/>
                  </a:lnTo>
                  <a:lnTo>
                    <a:pt x="67" y="2833"/>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4" name="Rectangle 46"/>
            <p:cNvSpPr>
              <a:spLocks noChangeArrowheads="1"/>
            </p:cNvSpPr>
            <p:nvPr/>
          </p:nvSpPr>
          <p:spPr bwMode="auto">
            <a:xfrm>
              <a:off x="2298" y="2688"/>
              <a:ext cx="91"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cs typeface="Arial" pitchFamily="34" charset="0"/>
                </a:rPr>
                <a:t>2</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5" name="Rectangle 47"/>
            <p:cNvSpPr>
              <a:spLocks noChangeArrowheads="1"/>
            </p:cNvSpPr>
            <p:nvPr/>
          </p:nvSpPr>
          <p:spPr bwMode="auto">
            <a:xfrm>
              <a:off x="2342" y="2688"/>
              <a:ext cx="6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66" name="Rectangle 48"/>
            <p:cNvSpPr>
              <a:spLocks noChangeArrowheads="1"/>
            </p:cNvSpPr>
            <p:nvPr/>
          </p:nvSpPr>
          <p:spPr bwMode="auto">
            <a:xfrm>
              <a:off x="2465" y="2955"/>
              <a:ext cx="492" cy="1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7" name="Freeform 49"/>
            <p:cNvSpPr>
              <a:spLocks noEditPoints="1"/>
            </p:cNvSpPr>
            <p:nvPr/>
          </p:nvSpPr>
          <p:spPr bwMode="auto">
            <a:xfrm>
              <a:off x="2602" y="2936"/>
              <a:ext cx="496" cy="172"/>
            </a:xfrm>
            <a:custGeom>
              <a:avLst/>
              <a:gdLst>
                <a:gd name="T0" fmla="*/ 0 w 4133"/>
                <a:gd name="T1" fmla="*/ 17 h 1434"/>
                <a:gd name="T2" fmla="*/ 16 w 4133"/>
                <a:gd name="T3" fmla="*/ 0 h 1434"/>
                <a:gd name="T4" fmla="*/ 4116 w 4133"/>
                <a:gd name="T5" fmla="*/ 0 h 1434"/>
                <a:gd name="T6" fmla="*/ 4133 w 4133"/>
                <a:gd name="T7" fmla="*/ 17 h 1434"/>
                <a:gd name="T8" fmla="*/ 4133 w 4133"/>
                <a:gd name="T9" fmla="*/ 1417 h 1434"/>
                <a:gd name="T10" fmla="*/ 4116 w 4133"/>
                <a:gd name="T11" fmla="*/ 1434 h 1434"/>
                <a:gd name="T12" fmla="*/ 16 w 4133"/>
                <a:gd name="T13" fmla="*/ 1434 h 1434"/>
                <a:gd name="T14" fmla="*/ 0 w 4133"/>
                <a:gd name="T15" fmla="*/ 1417 h 1434"/>
                <a:gd name="T16" fmla="*/ 0 w 4133"/>
                <a:gd name="T17" fmla="*/ 17 h 1434"/>
                <a:gd name="T18" fmla="*/ 33 w 4133"/>
                <a:gd name="T19" fmla="*/ 1417 h 1434"/>
                <a:gd name="T20" fmla="*/ 16 w 4133"/>
                <a:gd name="T21" fmla="*/ 1400 h 1434"/>
                <a:gd name="T22" fmla="*/ 4116 w 4133"/>
                <a:gd name="T23" fmla="*/ 1400 h 1434"/>
                <a:gd name="T24" fmla="*/ 4100 w 4133"/>
                <a:gd name="T25" fmla="*/ 1417 h 1434"/>
                <a:gd name="T26" fmla="*/ 4100 w 4133"/>
                <a:gd name="T27" fmla="*/ 17 h 1434"/>
                <a:gd name="T28" fmla="*/ 4116 w 4133"/>
                <a:gd name="T29" fmla="*/ 34 h 1434"/>
                <a:gd name="T30" fmla="*/ 16 w 4133"/>
                <a:gd name="T31" fmla="*/ 34 h 1434"/>
                <a:gd name="T32" fmla="*/ 33 w 4133"/>
                <a:gd name="T33" fmla="*/ 17 h 1434"/>
                <a:gd name="T34" fmla="*/ 33 w 4133"/>
                <a:gd name="T35" fmla="*/ 1417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33" h="1434">
                  <a:moveTo>
                    <a:pt x="0" y="17"/>
                  </a:moveTo>
                  <a:cubicBezTo>
                    <a:pt x="0" y="8"/>
                    <a:pt x="7" y="0"/>
                    <a:pt x="16" y="0"/>
                  </a:cubicBezTo>
                  <a:lnTo>
                    <a:pt x="4116" y="0"/>
                  </a:lnTo>
                  <a:cubicBezTo>
                    <a:pt x="4126" y="0"/>
                    <a:pt x="4133" y="8"/>
                    <a:pt x="4133" y="17"/>
                  </a:cubicBezTo>
                  <a:lnTo>
                    <a:pt x="4133" y="1417"/>
                  </a:lnTo>
                  <a:cubicBezTo>
                    <a:pt x="4133" y="1426"/>
                    <a:pt x="4126" y="1434"/>
                    <a:pt x="4116" y="1434"/>
                  </a:cubicBezTo>
                  <a:lnTo>
                    <a:pt x="16" y="1434"/>
                  </a:lnTo>
                  <a:cubicBezTo>
                    <a:pt x="7" y="1434"/>
                    <a:pt x="0" y="1426"/>
                    <a:pt x="0" y="1417"/>
                  </a:cubicBezTo>
                  <a:lnTo>
                    <a:pt x="0" y="17"/>
                  </a:lnTo>
                  <a:close/>
                  <a:moveTo>
                    <a:pt x="33" y="1417"/>
                  </a:moveTo>
                  <a:lnTo>
                    <a:pt x="16" y="1400"/>
                  </a:lnTo>
                  <a:lnTo>
                    <a:pt x="4116" y="1400"/>
                  </a:lnTo>
                  <a:lnTo>
                    <a:pt x="4100" y="1417"/>
                  </a:lnTo>
                  <a:lnTo>
                    <a:pt x="4100" y="17"/>
                  </a:lnTo>
                  <a:lnTo>
                    <a:pt x="4116" y="34"/>
                  </a:lnTo>
                  <a:lnTo>
                    <a:pt x="16" y="34"/>
                  </a:lnTo>
                  <a:lnTo>
                    <a:pt x="33" y="17"/>
                  </a:lnTo>
                  <a:lnTo>
                    <a:pt x="33" y="1417"/>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8" name="Rectangle 50"/>
            <p:cNvSpPr>
              <a:spLocks noChangeArrowheads="1"/>
            </p:cNvSpPr>
            <p:nvPr/>
          </p:nvSpPr>
          <p:spPr bwMode="auto">
            <a:xfrm>
              <a:off x="2736" y="3007"/>
              <a:ext cx="19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Calibri" pitchFamily="34" charset="0"/>
                  <a:cs typeface="Arial" pitchFamily="34" charset="0"/>
                </a:rPr>
                <a:t>Host (</a:t>
              </a:r>
              <a:r>
                <a:rPr kumimoji="0" lang="en-US" sz="1100" b="1" i="0" u="none" strike="noStrike" cap="none" normalizeH="0" baseline="0" dirty="0" err="1">
                  <a:ln>
                    <a:noFill/>
                  </a:ln>
                  <a:solidFill>
                    <a:srgbClr val="000000"/>
                  </a:solidFill>
                  <a:effectLst/>
                  <a:latin typeface="Calibri" pitchFamily="34" charset="0"/>
                  <a:cs typeface="Arial" pitchFamily="34" charset="0"/>
                </a:rPr>
                <a:t>ess</a:t>
              </a:r>
              <a:r>
                <a:rPr kumimoji="0" lang="en-US" sz="1100" b="1" i="0" u="none" strike="noStrike" cap="none" normalizeH="0" baseline="0" dirty="0">
                  <a:ln>
                    <a:noFill/>
                  </a:ln>
                  <a:solidFill>
                    <a:srgbClr val="000000"/>
                  </a:solidFill>
                  <a:effectLst/>
                  <a:latin typeface="Calibri" pitchFamily="34" charset="0"/>
                  <a:cs typeface="Arial" pitchFamily="34" charset="0"/>
                </a:rPr>
                <a:t>) </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sp>
          <p:nvSpPr>
            <p:cNvPr id="2069" name="Rectangle 51"/>
            <p:cNvSpPr>
              <a:spLocks noChangeArrowheads="1"/>
            </p:cNvSpPr>
            <p:nvPr/>
          </p:nvSpPr>
          <p:spPr bwMode="auto">
            <a:xfrm>
              <a:off x="2881" y="2970"/>
              <a:ext cx="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70" name="Rectangle 52"/>
            <p:cNvSpPr>
              <a:spLocks noChangeArrowheads="1"/>
            </p:cNvSpPr>
            <p:nvPr/>
          </p:nvSpPr>
          <p:spPr bwMode="auto">
            <a:xfrm>
              <a:off x="3022" y="2970"/>
              <a:ext cx="6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2455920109"/>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579</Words>
  <Application>Microsoft Macintosh PowerPoint</Application>
  <PresentationFormat>On-screen Show (4:3)</PresentationFormat>
  <Paragraphs>190</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Georgia</vt:lpstr>
      <vt:lpstr>Times New Roman</vt:lpstr>
      <vt:lpstr>Wingdings</vt:lpstr>
      <vt:lpstr>Training</vt:lpstr>
      <vt:lpstr>PowerPoint Presentation</vt:lpstr>
      <vt:lpstr>PowerPoint Presentation</vt:lpstr>
      <vt:lpstr> PROTOCOL ?  </vt:lpstr>
      <vt:lpstr>PowerPoint Presentation</vt:lpstr>
      <vt:lpstr> </vt:lpstr>
      <vt:lpstr> </vt:lpstr>
      <vt:lpstr> ART OF ENTERTAINING </vt:lpstr>
      <vt:lpstr> THE  SEATING  PLAN  </vt:lpstr>
      <vt:lpstr>All male/female seating patterns: host/hostess and seven guests</vt:lpstr>
      <vt:lpstr>In the event of hosting a luncheon or dinner in honour of a specific guest, the following plan is advised;</vt:lpstr>
      <vt:lpstr>When both host and hostess are present, the principle is extended as follows:                 Mixed seating plan: host, hostess and six couples</vt:lpstr>
      <vt:lpstr>RELATIONS WITH THE DIPLOMATIC CORPS AND INTERNATIONAL   ORGANISATIONS</vt:lpstr>
      <vt:lpstr>PowerPoint Presentation</vt:lpstr>
      <vt:lpstr>PowerPoint Presentation</vt:lpstr>
      <vt:lpstr>TABLE SETTING</vt:lpstr>
      <vt:lpstr>PowerPoint Presentation</vt:lpstr>
      <vt:lpstr>PowerPoint Presentation</vt:lpstr>
      <vt:lpstr>PowerPoint Presentation</vt:lpstr>
      <vt:lpstr>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2019-04-25T16:02:10Z</dcterms:created>
  <dcterms:modified xsi:type="dcterms:W3CDTF">2019-05-01T13:33:04Z</dcterms:modified>
</cp:coreProperties>
</file>