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>
        <p:scale>
          <a:sx n="90" d="100"/>
          <a:sy n="90" d="100"/>
        </p:scale>
        <p:origin x="1432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2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3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44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7347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71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03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69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81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9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3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90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12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7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00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15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40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6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040CB81-297F-3B45-A4D1-F5CF08F8696C}" type="datetimeFigureOut">
              <a:rPr lang="en-US" smtClean="0"/>
              <a:t>4/30/19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588CA-FBE6-1F48-BC67-D695E9884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29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A2EC-E2D2-1C4F-AAF3-082D28089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224" y="1963870"/>
            <a:ext cx="10032159" cy="1762718"/>
          </a:xfrm>
        </p:spPr>
        <p:txBody>
          <a:bodyPr/>
          <a:lstStyle/>
          <a:p>
            <a:r>
              <a:rPr lang="en-GB" sz="4400" b="1" dirty="0"/>
              <a:t>Nigeria Governors’ Forum: Governors’ Spouses’ Summit </a:t>
            </a:r>
            <a:br>
              <a:rPr lang="en-GB" dirty="0"/>
            </a:br>
            <a:br>
              <a:rPr lang="en-GB" sz="2800" dirty="0"/>
            </a:b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B9D5C0-B827-C24D-8B4B-073A418DF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46" y="2943157"/>
            <a:ext cx="9646395" cy="1566862"/>
          </a:xfrm>
        </p:spPr>
        <p:txBody>
          <a:bodyPr>
            <a:normAutofit/>
          </a:bodyPr>
          <a:lstStyle/>
          <a:p>
            <a:r>
              <a:rPr lang="en-GB" sz="4000" b="1" dirty="0"/>
              <a:t>“Accountability and Human Development”</a:t>
            </a:r>
            <a:endParaRPr lang="en-GB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2D81B1-B77E-CD46-836B-53D9D8E282AD}"/>
              </a:ext>
            </a:extLst>
          </p:cNvPr>
          <p:cNvSpPr txBox="1"/>
          <p:nvPr/>
        </p:nvSpPr>
        <p:spPr>
          <a:xfrm>
            <a:off x="706224" y="4510019"/>
            <a:ext cx="81069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3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sto MT" panose="020F0502020204030204" pitchFamily="34" charset="0"/>
              </a:rPr>
              <a:t>Her </a:t>
            </a:r>
            <a:r>
              <a:rPr lang="es-ES" sz="23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sto MT" panose="020F0502020204030204" pitchFamily="34" charset="0"/>
              </a:rPr>
              <a:t>Excellency</a:t>
            </a:r>
            <a:r>
              <a:rPr lang="es-ES" sz="2300" dirty="0">
                <a:solidFill>
                  <a:schemeClr val="accent3">
                    <a:lumMod val="40000"/>
                    <a:lumOff val="60000"/>
                  </a:schemeClr>
                </a:solidFill>
                <a:latin typeface="Calisto MT" panose="020F0502020204030204" pitchFamily="34" charset="0"/>
              </a:rPr>
              <a:t> Mrs Toyin Ojora Saraki </a:t>
            </a:r>
          </a:p>
          <a:p>
            <a:pPr algn="l"/>
            <a:r>
              <a:rPr lang="en-US" sz="18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Wife of the Senate President of the Federal Republic of Nigeria</a:t>
            </a:r>
            <a:endParaRPr lang="es-ES" sz="1800" i="1" dirty="0">
              <a:solidFill>
                <a:schemeClr val="accent3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l"/>
            <a:r>
              <a:rPr lang="en-US" sz="18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Founder-President, Wellbeing Foundation Africa (WBFA)</a:t>
            </a:r>
            <a:endParaRPr lang="es-ES" sz="1800" i="1" dirty="0">
              <a:solidFill>
                <a:schemeClr val="accent3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l"/>
            <a:r>
              <a:rPr lang="en-US" sz="18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alisto MT" panose="02040603050505030304" pitchFamily="18" charset="77"/>
              </a:rPr>
              <a:t>Inaugural Global Goodwill Ambassador, International Confederation of Midwives (ICM) </a:t>
            </a:r>
            <a:endParaRPr lang="es-ES" sz="2300" i="1" dirty="0">
              <a:solidFill>
                <a:schemeClr val="accent3">
                  <a:lumMod val="20000"/>
                  <a:lumOff val="80000"/>
                </a:schemeClr>
              </a:solidFill>
              <a:latin typeface="Calisto MT" panose="02040603050505030304" pitchFamily="18" charset="77"/>
            </a:endParaRPr>
          </a:p>
          <a:p>
            <a:pPr algn="l"/>
            <a:endParaRPr lang="en-US" sz="2300" dirty="0">
              <a:solidFill>
                <a:schemeClr val="accent3">
                  <a:lumMod val="40000"/>
                  <a:lumOff val="60000"/>
                </a:schemeClr>
              </a:solidFill>
              <a:latin typeface="Calisto MT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D9AEB-8FFA-514A-B4C1-836C5E5BA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261" y="4120683"/>
            <a:ext cx="2460245" cy="24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75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CF1553-CE59-9140-B826-ACC02B91E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538" y="-218424"/>
            <a:ext cx="12301538" cy="823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63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E2FB5-5E30-B248-BD3F-EBECC9B9C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0" y="609880"/>
            <a:ext cx="10783888" cy="5305145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Nigeria has the second largest number of people living with HIV in the world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 The country accounts for nine percent of the global HIV burden. Nigeria still has the highest burden of malaria globally which remains the top cause of child illness and death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Second highest burden of stunted children in the world, with a national prevalence rate of 43 percent of children under five - translating into 16.5 million children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 Nigeria is not on track to achieve the Sustainable Development Goal target of a 40 percent reduction of stunting by 2025.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4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FC458-6400-724B-A32C-725FF7093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675" y="709893"/>
            <a:ext cx="9783763" cy="5719482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An estimated 2.5 million children in Nigeria suffer from severe acute malnutrition but only two out of every 10 children affected is currently reached with treatment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7% percent of women of childbearing age also suffer from acute malnutrition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With children under 15 years of age accounting for 45% of the 171 million population, the burden on education has become overwhelming</a:t>
            </a:r>
          </a:p>
          <a:p>
            <a:endParaRPr lang="en-GB" dirty="0"/>
          </a:p>
          <a:p>
            <a:r>
              <a:rPr lang="en-GB" dirty="0"/>
              <a:t>Primary school enrolment has increased in recent years, but net attendance is only about 70%. </a:t>
            </a:r>
          </a:p>
          <a:p>
            <a:endParaRPr lang="en-GB" dirty="0"/>
          </a:p>
          <a:p>
            <a:r>
              <a:rPr lang="en-GB" dirty="0"/>
              <a:t>Nigeria still has 10.5 million out-of-school children—the world’s highest number. 60% of those children are in northern Nigeria.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About 60% of out-of-school children are girls. Many of those who do enrol drop out early.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8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7856E-6CD2-A24E-9428-B4234EC5A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</a:p>
        </p:txBody>
      </p:sp>
      <p:pic>
        <p:nvPicPr>
          <p:cNvPr id="4" name="EmONC for presentation">
            <a:hlinkClick r:id="" action="ppaction://media"/>
            <a:extLst>
              <a:ext uri="{FF2B5EF4-FFF2-40B4-BE49-F238E27FC236}">
                <a16:creationId xmlns:a16="http://schemas.microsoft.com/office/drawing/2014/main" id="{FD4815F4-A4A7-674D-839D-63FD05430F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1787"/>
            <a:ext cx="12192000" cy="690157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E06C69-C2EC-2244-A79F-35ADF3E1C081}"/>
              </a:ext>
            </a:extLst>
          </p:cNvPr>
          <p:cNvSpPr txBox="1"/>
          <p:nvPr/>
        </p:nvSpPr>
        <p:spPr>
          <a:xfrm>
            <a:off x="7313473" y="401262"/>
            <a:ext cx="487852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900" b="1" dirty="0"/>
              <a:t>Her Excellency Toyin Saraki</a:t>
            </a:r>
            <a:endParaRPr lang="en-US" sz="19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990FA-98C7-2D47-BB6E-27976CDBA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214" y="34263"/>
            <a:ext cx="1080580" cy="111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{524FCA22-0DB6-2A42-B239-128C50AAB36D}tf10001062</Template>
  <TotalTime>101</TotalTime>
  <Words>240</Words>
  <Application>Microsoft Office PowerPoint</Application>
  <PresentationFormat>Widescreen</PresentationFormat>
  <Paragraphs>23</Paragraphs>
  <Slides>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Ion</vt:lpstr>
      <vt:lpstr>Nigeria Governors’ Forum: Governors’ Spouses’ Summit   </vt:lpstr>
      <vt:lpstr>PowerPoint Presentation</vt:lpstr>
      <vt:lpstr>PowerPoint Presentation</vt:lpstr>
      <vt:lpstr>PowerPoint Presentation</vt:lpstr>
      <vt:lpstr>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Stix</dc:creator>
  <cp:lastModifiedBy>James Stix</cp:lastModifiedBy>
  <cp:revision>11</cp:revision>
  <dcterms:created xsi:type="dcterms:W3CDTF">2019-04-30T15:45:18Z</dcterms:created>
  <dcterms:modified xsi:type="dcterms:W3CDTF">2019-04-30T21:42:37Z</dcterms:modified>
</cp:coreProperties>
</file>