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1279" r:id="rId3"/>
    <p:sldId id="1280" r:id="rId4"/>
    <p:sldId id="1281" r:id="rId5"/>
    <p:sldId id="1282" r:id="rId6"/>
    <p:sldId id="1283" r:id="rId7"/>
    <p:sldId id="1278" r:id="rId8"/>
    <p:sldId id="310" r:id="rId9"/>
    <p:sldId id="1274" r:id="rId10"/>
    <p:sldId id="1292" r:id="rId11"/>
    <p:sldId id="1286" r:id="rId12"/>
    <p:sldId id="1287" r:id="rId13"/>
    <p:sldId id="1289" r:id="rId14"/>
    <p:sldId id="1293" r:id="rId15"/>
    <p:sldId id="1294" r:id="rId16"/>
    <p:sldId id="1295" r:id="rId17"/>
    <p:sldId id="1299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thy Christy Osemudiamen Ebhohimen" initials="KCOE" lastIdx="4" clrIdx="0">
    <p:extLst>
      <p:ext uri="{19B8F6BF-5375-455C-9EA6-DF929625EA0E}">
        <p15:presenceInfo xmlns:p15="http://schemas.microsoft.com/office/powerpoint/2012/main" userId="S-1-5-21-88094858-919529-1617787245-731994" providerId="AD"/>
      </p:ext>
    </p:extLst>
  </p:cmAuthor>
  <p:cmAuthor id="2" name="Yue Man Lee" initials="YML" lastIdx="17" clrIdx="1">
    <p:extLst>
      <p:ext uri="{19B8F6BF-5375-455C-9EA6-DF929625EA0E}">
        <p15:presenceInfo xmlns:p15="http://schemas.microsoft.com/office/powerpoint/2012/main" userId="S-1-5-21-88094858-919529-1617787245-4027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DF477-FBAE-4054-A7D1-570EAC9DCC0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73697-3D62-4389-9592-9A65603D5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90FA4-182B-440D-84A4-E5C9E7696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696DD-0946-447A-B758-2A0F8EAAD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C0FF-8B4B-4621-95CC-725FC58B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3F5E9-DF49-4C43-9C6D-996C61911334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AA17C-1C52-4E51-8575-48BD4213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91283-5AB8-400A-BCD1-C7A68528E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9F1FB-9F64-495F-87F2-EB59B3AA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DD4A2-6723-4E8B-B084-AC02B6C66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AC39C-CD70-4E2B-BCF4-7B741DA6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99180-D304-4162-BF3A-0ABD5BD097B0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50B22-FCCC-4B84-99C9-889949B7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13759-FA78-4EEE-AFDA-E148210C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2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D9EA56-20B8-40DE-BEA0-F530153F5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4028F-E134-4649-99B1-26CB426A9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35630-8C35-4266-8DB6-20E360F9F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3AB-6663-4BB0-956A-56DA736C8D0F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90146-C319-4928-97F5-F3DD2D2B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3B099-6E8C-4AC3-B399-2CDD95A6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6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B5F46-ABDA-4952-B7AF-7C5AD7179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47BAC-A313-4E67-A9B1-2EE3BF1A7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6812F-6CAA-43E4-99CC-39BC54A5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E09A-4C2E-4592-940F-702EA8EC10E5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39A8-ABA8-4C71-9D51-3D0B069D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E2FA-5545-4BA6-878F-95CBB9DE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89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A532-EBA7-445F-A903-14D9FD11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C2005-D5D7-494D-B703-56967506D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F8BD9-63AC-4353-B8DB-D401287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7184-0BB3-4D39-99E1-7B159E29FCBF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E36EA-8B72-484C-AD4B-AF6B7795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7F8DF-D24B-450E-9545-12F13A55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3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54AEB-0F77-4C02-958A-BE62D84D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69131-844E-4CF8-B3B1-793B94F91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8489E-0587-4A28-BEA5-E55E1A18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16395-A510-4D72-9CD6-6510F5FE5BE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D644A-7517-4F58-85C8-1F8F3255A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CCD19-B698-41D5-BD02-C489344C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39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04F4-AC4E-4E4B-AFE6-032C2429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15DF2-E16B-4E31-AF5D-EA7200414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14AE4-7C68-4BE5-A692-114E1A10A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AFB39-6AB4-4E2E-9673-59034F17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B9C0B-1575-43BE-86A9-EE52BCFC673C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0BB71-4342-405F-82DA-0A99238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3E39B-EFC5-4E75-88AE-66180F1C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8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B33B-3C33-4CC8-84C0-005CFE0B6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48517-5D4F-4755-A383-3985217A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1D4D6-B8AF-463A-B282-B47FA7ABA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70ECC-ECFA-4EFF-993F-EB48AECAE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0208CD-BC0C-4D9A-928B-DD03EC576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EF72A-5DD7-413D-9835-676D9DE2A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CFA2A-F3D7-4745-AAB6-CF8A5D0BFE2F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569EA-27C2-4195-B3DA-0BD8996E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B01A34-D38E-4A26-8E4C-2E97E335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DF7C-E7F0-4E53-AEA4-9E8A528C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C579C-59EE-4662-8C8B-89F1C28A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01793-C41D-4DC8-848E-4E91C0B8E96B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DC622-545F-44D1-A7DC-7255E034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E36EBF-F54E-4D81-BB82-567812F1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19593-5FA9-4AE4-815F-59566E4C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05F5-B41D-406E-A309-F6CE6E3254DD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C2873-5797-4E20-AF1D-5CB63DC42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FA4B5-C29C-459A-AC1F-305F2337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56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84B4D-C94A-40FE-A26D-47F85C60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1C119-5934-4077-8E3B-8307CAB1D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74A4C-28A3-4A35-A1D7-42748A987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21CF6-43FF-4AAE-A370-CD7AB539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2AC3-6505-41B3-A7DC-6F0E9C2CF66F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DD5D6-4E5C-4F05-9BF1-C9625EC9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BD93B-E0A5-452D-BEAF-230E85B3B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5EC6-D506-4E91-8ADF-DFCA743E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0F71F-79DD-4C0D-A2F7-B599F6C2A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6C95A-E285-4AFF-8D40-23EA275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0D7F-A133-46AE-9415-C2B2097CA1E7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66CC6-5C4E-4DA6-9E47-DA2CF56B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A9E61-D4C1-4A23-A1CD-6B6CB5BC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5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FB61-94B4-4D47-B201-D563A3CA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39132-0EE0-4309-82FD-302CAEA8A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F6349-4753-4C2A-A2B9-03ABEF5E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480E8-33CD-490F-9C0E-6C5AAA81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5279-D702-457F-849B-89990D005A12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2210D-DBEF-4C9F-B7FA-725A55EB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85B71-7DC0-460C-84D4-5CC6210A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63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A0B2-4465-437A-A556-B9ABAA4D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C3370-55DE-47DA-8373-B34692541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B7F1C-BD38-40B5-A789-DE2FA93D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2B35-D20E-4E4C-AE05-F1A15BA72F9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DAD7E-B9EC-4F18-AF03-DCD98751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EA91C-A3AC-4AAB-AEDE-30B4FD67A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2A2166-6A74-47EB-A1F2-DC46CCFBD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04ED4-F3D8-4394-85C0-1BE0B1CED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936E4-19FF-4E61-A1D5-217BAD43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6831-4D63-4FFC-A8FA-722267B83F11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FA466-1E91-4290-BF51-1A0F599BB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129F-9452-41F9-AA7D-3C2F6772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8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B33B-7AC4-4388-BBB7-95260CDC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17712-1957-4176-9E78-60FD11EAC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C3DA0-30E6-47CE-AC55-72FE37C89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EFB9-F231-4E1A-80D1-D95908C0B643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6B431-E04F-489A-9E8D-4F2F15C8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600C-C3DA-487C-BE89-19C9BC3D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2C0A-24BC-497A-A7F0-A5B1A4741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01B1-88A5-44FE-877B-AACDA02C9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394533-3FD4-4581-AFA3-0C79793C5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D68FA-977A-4A4D-A965-15BB302C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912A-5FC4-41DC-B1E3-AC4FF97CB664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D3183-50D1-46A3-B01B-0D9AACF2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9D628-F17F-4DF5-8CA8-CA5390D7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B6C3-E687-4F76-8CCA-571BEA4FC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B122E-46BB-4F90-AE26-8C7C9ABB2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DF2C3-055D-43C4-BBD2-E62B68B3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B298C-B2F3-4C85-8ECC-D49AB3614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316D4F-02B6-44DD-BBB3-9EA17F8A8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491671-CC53-4C14-AFF8-F94E93E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8B4F-18CF-4228-BBAD-CD384646EB75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F8C6D0-2FD6-43A0-A7DF-0D29B828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A02378-66FA-4BC7-B4DA-A565677A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6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0971-1901-4764-BA0B-2058E6E80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615CDB-9CA5-42C7-9453-3863CF16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84EF-BA7B-4DF2-89EB-EA3533EBD594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63198-30EC-49F8-8CB4-AD8B2B06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57A8E-4709-4AD3-B2A0-B5BD2EDA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DB753-B8C4-4900-946D-7B93BF00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03D2-03F5-4EE5-BAD0-A8A7A9696759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9C40C-41A4-46F0-8A30-E65D5930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7BD50-4745-4F0B-A753-51F454AB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6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AFAB-ACA7-4D03-8835-A07410035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C0097-6E18-4134-BB08-E27FE6BB7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4EFDD-A6E3-4296-8858-7DA70922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84791-7291-4751-82AD-6A6C0E0C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547-4DBF-4645-B037-839147A4E335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7F0906-607C-482D-9EF3-0FB3A767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47148-2248-4BEB-822D-10EA4FF4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1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B8B8-66C0-40E0-9910-2492D6E1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E830E-87A4-4DE4-A653-976799517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4A550-2A13-4858-BDF6-E3631BABE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7EE08-4F68-4A13-A282-19D83D629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AE95-D40D-45A1-B404-058313047D08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74222-5EB4-4696-8C8E-2270609A1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E3F52-5F2D-44D2-BA27-9597230AB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7F685-BF81-44DE-98A5-4FD8488D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932AC-0722-44B2-909E-FF71A4BF5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BD2B7-DCB7-4D0C-889A-133146F40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3082-54B2-46E9-8303-DEF6CEA51506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9D03-4B9B-4B1B-BD04-47C3FFF3E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48C18-7C91-4800-A2C8-E817590B6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C4478-4521-4407-B962-76CA2F50D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9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42ECE-7096-4974-88C3-F7F80F5DF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FFB0F-ACAD-483D-A7CF-5BCAC3A91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FD73E-384F-4885-B9E7-E6220238A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908F2-3BB0-4DF3-A7FF-6109EDA03892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0F24D-8593-4F43-A2DD-6B0069EF8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02954-8A23-4F10-8003-F21DFBFBD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64C6-C014-4C4B-9857-B93CB83A0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9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57B8-7886-4477-9921-011E4BC0B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426" y="1025371"/>
            <a:ext cx="9144000" cy="443153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2C6EAA"/>
                </a:solidFill>
              </a:rPr>
              <a:t>NIGERIA GOVENORS’ FORUM </a:t>
            </a:r>
            <a:br>
              <a:rPr lang="en-US" b="1" dirty="0">
                <a:solidFill>
                  <a:srgbClr val="2C6EAA"/>
                </a:solidFill>
              </a:rPr>
            </a:br>
            <a:r>
              <a:rPr lang="en-US" sz="4900" b="1" dirty="0">
                <a:solidFill>
                  <a:srgbClr val="2C6EAA"/>
                </a:solidFill>
              </a:rPr>
              <a:t>INDUCTION FOR NEW AND RETURNING GOVERNORS</a:t>
            </a:r>
            <a:br>
              <a:rPr lang="en-US" sz="4900" b="1" dirty="0">
                <a:solidFill>
                  <a:srgbClr val="2C6EAA"/>
                </a:solidFill>
              </a:rPr>
            </a:br>
            <a:br>
              <a:rPr lang="en-US" b="1" dirty="0">
                <a:solidFill>
                  <a:srgbClr val="2C6EAA"/>
                </a:solidFill>
              </a:rPr>
            </a:br>
            <a:r>
              <a:rPr lang="en-US" b="1" dirty="0">
                <a:solidFill>
                  <a:srgbClr val="2C6EAA"/>
                </a:solidFill>
              </a:rPr>
              <a:t>WORLD BANK PRESENTATION</a:t>
            </a:r>
            <a:br>
              <a:rPr lang="en-US" b="1" dirty="0">
                <a:solidFill>
                  <a:srgbClr val="2C6EAA"/>
                </a:solidFill>
              </a:rPr>
            </a:br>
            <a:endParaRPr lang="en-US" b="1" dirty="0">
              <a:solidFill>
                <a:srgbClr val="2C6EAA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54BAF-24F1-4BAD-8D82-246226D32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7574" y="4568058"/>
            <a:ext cx="9227574" cy="888846"/>
          </a:xfrm>
        </p:spPr>
        <p:txBody>
          <a:bodyPr/>
          <a:lstStyle/>
          <a:p>
            <a:r>
              <a:rPr lang="en-US" b="1" dirty="0">
                <a:solidFill>
                  <a:srgbClr val="2C6EAA"/>
                </a:solidFill>
              </a:rPr>
              <a:t>APRIL 29,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BD363-05A1-4FF3-BC6B-037FF5AA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C4478-4521-4407-B962-76CA2F50D30A}" type="slidenum">
              <a:rPr lang="en-US" sz="1500" smtClean="0">
                <a:solidFill>
                  <a:schemeClr val="tx1"/>
                </a:solidFill>
              </a:rPr>
              <a:t>1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13C5C2-5FCE-4F85-89BD-BD4872499B31}"/>
              </a:ext>
            </a:extLst>
          </p:cNvPr>
          <p:cNvSpPr/>
          <p:nvPr/>
        </p:nvSpPr>
        <p:spPr>
          <a:xfrm>
            <a:off x="2735630" y="904168"/>
            <a:ext cx="7779970" cy="1447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Objective: Strengthen state-level fiscal transparency, accountability and sustainability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implementing the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Fiscal Sustainability Plan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Government Partnership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Size and Duration: US$750m, 4-year program 2018-2021</a:t>
            </a:r>
          </a:p>
          <a:p>
            <a:pPr marL="285750" indent="-285750">
              <a:buFontTx/>
              <a:buChar char="-"/>
            </a:pPr>
            <a:r>
              <a:rPr lang="en-US" sz="1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US$700m in annual performance grants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states achieving the eligibility criteria and results</a:t>
            </a:r>
          </a:p>
          <a:p>
            <a:pPr marL="285750" indent="-285750">
              <a:buFontTx/>
              <a:buChar char="-"/>
            </a:pPr>
            <a:r>
              <a:rPr lang="en-US" sz="15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US$50m of technical assistance </a:t>
            </a:r>
            <a:r>
              <a:rPr lang="en-US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independently verify results and build capacity of states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95E203-7737-4AB0-BB40-358ACA745454}"/>
              </a:ext>
            </a:extLst>
          </p:cNvPr>
          <p:cNvSpPr/>
          <p:nvPr/>
        </p:nvSpPr>
        <p:spPr>
          <a:xfrm>
            <a:off x="1676400" y="904168"/>
            <a:ext cx="1066800" cy="1447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5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endParaRPr lang="en-US" sz="15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01694E-5B8A-4683-B3FD-22A984178E52}"/>
              </a:ext>
            </a:extLst>
          </p:cNvPr>
          <p:cNvSpPr/>
          <p:nvPr/>
        </p:nvSpPr>
        <p:spPr>
          <a:xfrm>
            <a:off x="1676401" y="2544588"/>
            <a:ext cx="1085667" cy="406553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5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FOR STATES TO ACHIEVE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135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774F0A-A2F8-4A5B-A816-4DAC5DD55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52624"/>
              </p:ext>
            </p:extLst>
          </p:nvPr>
        </p:nvGraphicFramePr>
        <p:xfrm>
          <a:off x="2777358" y="2544590"/>
          <a:ext cx="7779970" cy="406553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79970">
                  <a:extLst>
                    <a:ext uri="{9D8B030D-6E8A-4147-A177-3AD203B41FA5}">
                      <a16:colId xmlns:a16="http://schemas.microsoft.com/office/drawing/2014/main" val="2339355730"/>
                    </a:ext>
                  </a:extLst>
                </a:gridCol>
              </a:tblGrid>
              <a:tr h="313324">
                <a:tc>
                  <a:txBody>
                    <a:bodyPr/>
                    <a:lstStyle/>
                    <a:p>
                      <a:r>
                        <a:rPr lang="en-US" sz="1500" dirty="0"/>
                        <a:t>Eligibility Criteria: Publish annual budgets AND audited financial statements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496224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1: </a:t>
                      </a:r>
                      <a:r>
                        <a:rPr lang="en-US" sz="1500" dirty="0"/>
                        <a:t>Improved </a:t>
                      </a:r>
                      <a:r>
                        <a:rPr lang="en-US" sz="1500" b="1" dirty="0"/>
                        <a:t>budget reliability </a:t>
                      </a:r>
                      <a:r>
                        <a:rPr lang="en-US" sz="1500" dirty="0"/>
                        <a:t>and reporting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2: </a:t>
                      </a:r>
                      <a:r>
                        <a:rPr lang="en-US" sz="1500" dirty="0"/>
                        <a:t>Increased </a:t>
                      </a:r>
                      <a:r>
                        <a:rPr lang="en-US" sz="1500" b="1" dirty="0"/>
                        <a:t>citizens’ engagement </a:t>
                      </a:r>
                      <a:r>
                        <a:rPr lang="en-US" sz="1500" dirty="0"/>
                        <a:t>in the budget process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3: </a:t>
                      </a:r>
                      <a:r>
                        <a:rPr lang="en-US" sz="1500" dirty="0"/>
                        <a:t>Implementation of </a:t>
                      </a:r>
                      <a:r>
                        <a:rPr lang="en-US" sz="1500" b="1" dirty="0"/>
                        <a:t>Treasury Single Account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839104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4: </a:t>
                      </a:r>
                      <a:r>
                        <a:rPr lang="en-US" sz="1500" dirty="0"/>
                        <a:t>Strengthened </a:t>
                      </a:r>
                      <a:r>
                        <a:rPr lang="en-US" sz="1500" b="1" dirty="0"/>
                        <a:t>Internally Generated Revenue </a:t>
                      </a:r>
                      <a:r>
                        <a:rPr lang="en-US" sz="1500" dirty="0"/>
                        <a:t>collection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37176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5: </a:t>
                      </a:r>
                      <a:r>
                        <a:rPr lang="en-US" sz="1500" b="1" dirty="0"/>
                        <a:t>Biometric registration and BVN </a:t>
                      </a:r>
                      <a:r>
                        <a:rPr lang="en-US" sz="1500" dirty="0"/>
                        <a:t>to reduce payroll fraud</a:t>
                      </a: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87034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6: </a:t>
                      </a:r>
                      <a:r>
                        <a:rPr lang="en-US" sz="1500" dirty="0"/>
                        <a:t>Improved </a:t>
                      </a:r>
                      <a:r>
                        <a:rPr lang="en-US" sz="1500" b="1" dirty="0"/>
                        <a:t>procurement</a:t>
                      </a:r>
                      <a:r>
                        <a:rPr lang="en-US" sz="1500" dirty="0"/>
                        <a:t> practices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744367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7: </a:t>
                      </a:r>
                      <a:r>
                        <a:rPr lang="en-US" sz="1500" dirty="0"/>
                        <a:t>Strengthened </a:t>
                      </a:r>
                      <a:r>
                        <a:rPr lang="en-US" sz="1500" b="1" dirty="0"/>
                        <a:t>debt management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87421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8: </a:t>
                      </a:r>
                      <a:r>
                        <a:rPr lang="en-US" sz="1500" dirty="0"/>
                        <a:t>Clearance of </a:t>
                      </a:r>
                      <a:r>
                        <a:rPr lang="en-US" sz="1500" b="1" dirty="0"/>
                        <a:t>domestic expenditure arrears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44828"/>
                  </a:ext>
                </a:extLst>
              </a:tr>
              <a:tr h="31332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9: </a:t>
                      </a:r>
                      <a:r>
                        <a:rPr lang="en-US" sz="1500" dirty="0"/>
                        <a:t>Improved </a:t>
                      </a:r>
                      <a:r>
                        <a:rPr lang="en-US" sz="1500" b="1" dirty="0"/>
                        <a:t>debt sustainability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167"/>
                  </a:ext>
                </a:extLst>
              </a:tr>
              <a:tr h="8651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u="none" strike="noStrike" dirty="0">
                          <a:effectLst/>
                        </a:rPr>
                        <a:t>POTENTIAL GRANT PER STATE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US$1 to 3 million per result, per year. </a:t>
                      </a:r>
                      <a:r>
                        <a:rPr lang="en-US" sz="1500" b="0" u="none" strike="noStrike" dirty="0">
                          <a:effectLst/>
                        </a:rPr>
                        <a:t>Max US$18.1 million for all 9 results, per year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1" u="none" strike="noStrike" dirty="0">
                          <a:effectLst/>
                        </a:rPr>
                        <a:t>Max US$51.2 million total over 4 years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89721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B8057CA1-86A3-4C59-BB12-BFB1780136F4}"/>
              </a:ext>
            </a:extLst>
          </p:cNvPr>
          <p:cNvSpPr txBox="1">
            <a:spLocks/>
          </p:cNvSpPr>
          <p:nvPr/>
        </p:nvSpPr>
        <p:spPr>
          <a:xfrm>
            <a:off x="1676401" y="247871"/>
            <a:ext cx="8833485" cy="50389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Fiscal Transparency, Accountability and Sustainability Program for Results (SFTAS)</a:t>
            </a:r>
            <a:endParaRPr lang="nb-NO" sz="17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D3C28E-738E-4363-B311-3E1422C4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10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1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834EF48-8054-4CEE-A381-0BFCB22D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1" y="439007"/>
            <a:ext cx="8833485" cy="301020"/>
          </a:xfr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The State Fiscal Transparency, Accountability and Sustainability Program for Results (SFTAS)</a:t>
            </a:r>
            <a:endParaRPr lang="nb-NO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C6D01C-CD6D-4FDE-816B-8EB7E4FFF043}"/>
              </a:ext>
            </a:extLst>
          </p:cNvPr>
          <p:cNvSpPr/>
          <p:nvPr/>
        </p:nvSpPr>
        <p:spPr>
          <a:xfrm>
            <a:off x="1752600" y="1679045"/>
            <a:ext cx="3810000" cy="45511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Strong state ownership: 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SFTAS approved at NEC in March 2018. All 36 Governors signed up to participate.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Verification by Auditor-General for the Federation: 21 states met the 2018 eligibility criteria </a:t>
            </a:r>
            <a:r>
              <a:rPr lang="en-US" sz="1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i.e. can receive grants for 2018 results, disbursed in 2019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14-16 states which did not meet the 2018 eligibility criteria could still enter the Program in 2019</a:t>
            </a:r>
          </a:p>
          <a:p>
            <a:endParaRPr lang="en-US" sz="135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98FB8-0F5F-480A-AD6B-C4E3A4861F32}"/>
              </a:ext>
            </a:extLst>
          </p:cNvPr>
          <p:cNvSpPr/>
          <p:nvPr/>
        </p:nvSpPr>
        <p:spPr>
          <a:xfrm>
            <a:off x="1752600" y="1224777"/>
            <a:ext cx="3810000" cy="454269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PERFORMANCE TO DATE</a:t>
            </a:r>
            <a:endParaRPr lang="en-US" sz="17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97EB5AA-4003-42DD-B021-53A9090F75DD}"/>
              </a:ext>
            </a:extLst>
          </p:cNvPr>
          <p:cNvSpPr txBox="1">
            <a:spLocks/>
          </p:cNvSpPr>
          <p:nvPr/>
        </p:nvSpPr>
        <p:spPr>
          <a:xfrm>
            <a:off x="1676401" y="439007"/>
            <a:ext cx="8833485" cy="5436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State Fiscal Transparency, Accountability and Sustainability Program for Results (SFTAS)</a:t>
            </a:r>
            <a:endParaRPr lang="nb-NO" sz="17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2885850-2797-43D6-9D03-C30B7C1F4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79323"/>
              </p:ext>
            </p:extLst>
          </p:nvPr>
        </p:nvGraphicFramePr>
        <p:xfrm>
          <a:off x="5791201" y="1224777"/>
          <a:ext cx="4718685" cy="50054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18685">
                  <a:extLst>
                    <a:ext uri="{9D8B030D-6E8A-4147-A177-3AD203B41FA5}">
                      <a16:colId xmlns:a16="http://schemas.microsoft.com/office/drawing/2014/main" val="3709775766"/>
                    </a:ext>
                  </a:extLst>
                </a:gridCol>
              </a:tblGrid>
              <a:tr h="404646">
                <a:tc>
                  <a:txBody>
                    <a:bodyPr/>
                    <a:lstStyle/>
                    <a:p>
                      <a:r>
                        <a:rPr lang="en-US" sz="1700" dirty="0"/>
                        <a:t>STATE GOVERNORS SUPPORT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70392"/>
                  </a:ext>
                </a:extLst>
              </a:tr>
              <a:tr h="1322365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1. Advocate for immediate drawdown of Program funds by Federal Ministry of Finance to complete the verification of 2018 results in order to disburse first set of grants in 2019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1075330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2. Commissioner of Finance to establish the SFTAS steering committee and appoint focal persons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  <a:tr h="1075330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3. Ensure </a:t>
                      </a:r>
                      <a:r>
                        <a:rPr lang="en-US" sz="1700" b="1" i="0" u="none" strike="noStrike" dirty="0">
                          <a:effectLst/>
                        </a:rPr>
                        <a:t>accurate and credible </a:t>
                      </a:r>
                      <a:r>
                        <a:rPr lang="en-US" sz="1700" b="1" u="none" strike="noStrike" dirty="0">
                          <a:effectLst/>
                        </a:rPr>
                        <a:t>FY18 state audited financial statements are published by Sept 2019 </a:t>
                      </a:r>
                      <a:r>
                        <a:rPr lang="en-US" sz="1700" b="0" u="none" strike="noStrike" dirty="0">
                          <a:effectLst/>
                        </a:rPr>
                        <a:t>(to meet the 2019 eligibility criteria)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u="none" strike="noStrike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7213"/>
                  </a:ext>
                </a:extLst>
              </a:tr>
              <a:tr h="1075330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4. Support more realistic 2020 state budget and increased fiscal and debt transparency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391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F431C9-02E9-4AF2-90D0-7399F666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11</a:t>
            </a:fld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6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13C5C2-5FCE-4F85-89BD-BD4872499B31}"/>
              </a:ext>
            </a:extLst>
          </p:cNvPr>
          <p:cNvSpPr/>
          <p:nvPr/>
        </p:nvSpPr>
        <p:spPr>
          <a:xfrm>
            <a:off x="2729915" y="929756"/>
            <a:ext cx="7779970" cy="1257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Objective: </a:t>
            </a: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to increase equitable access for out-of-school children and improve literacy in focus states, and strengthen accountability for results, in basic education in Nigeria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Size and Duration: $611m, 5-year program: June 2017 to June 2022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95E203-7737-4AB0-BB40-358ACA745454}"/>
              </a:ext>
            </a:extLst>
          </p:cNvPr>
          <p:cNvSpPr/>
          <p:nvPr/>
        </p:nvSpPr>
        <p:spPr>
          <a:xfrm>
            <a:off x="1670686" y="929756"/>
            <a:ext cx="1085667" cy="12573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5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endParaRPr lang="en-US" sz="15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01694E-5B8A-4683-B3FD-22A984178E52}"/>
              </a:ext>
            </a:extLst>
          </p:cNvPr>
          <p:cNvSpPr/>
          <p:nvPr/>
        </p:nvSpPr>
        <p:spPr>
          <a:xfrm>
            <a:off x="1682409" y="2397816"/>
            <a:ext cx="1085667" cy="38048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FOR STATES TO ACHIEVE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17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8057CA1-86A3-4C59-BB12-BFB1780136F4}"/>
              </a:ext>
            </a:extLst>
          </p:cNvPr>
          <p:cNvSpPr txBox="1">
            <a:spLocks/>
          </p:cNvSpPr>
          <p:nvPr/>
        </p:nvSpPr>
        <p:spPr>
          <a:xfrm>
            <a:off x="1676108" y="274318"/>
            <a:ext cx="8833485" cy="45174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Better Education Service Delivery for All (BESDA) Program for Results</a:t>
            </a:r>
            <a:endParaRPr lang="nb-NO" dirty="0">
              <a:solidFill>
                <a:prstClr val="white"/>
              </a:solidFill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D8BD7DB7-8830-40D5-BEC2-88957BDD46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62068" y="2390750"/>
          <a:ext cx="7747525" cy="381193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47525">
                  <a:extLst>
                    <a:ext uri="{9D8B030D-6E8A-4147-A177-3AD203B41FA5}">
                      <a16:colId xmlns:a16="http://schemas.microsoft.com/office/drawing/2014/main" val="233935573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u="none" strike="noStrike" dirty="0">
                          <a:effectLst/>
                        </a:rPr>
                        <a:t>Prior Results 1&amp;2: </a:t>
                      </a:r>
                      <a:r>
                        <a:rPr lang="en-US" sz="1700" b="0" kern="1200" dirty="0">
                          <a:effectLst/>
                        </a:rPr>
                        <a:t>Mapping of out-of-school children by type and by LGA AND List of primary schools selected to participate in the Intensive Literacy Program</a:t>
                      </a:r>
                      <a:endParaRPr lang="en-US" sz="17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1: </a:t>
                      </a:r>
                      <a:r>
                        <a:rPr lang="en-US" sz="1700" b="1" dirty="0"/>
                        <a:t>Reduced number of out-of-school children in focus states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  <a:tr h="5078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2: </a:t>
                      </a:r>
                      <a:r>
                        <a:rPr lang="en-US" sz="1700" b="1" dirty="0"/>
                        <a:t>Adoption of intensive literacy program in focus states (up to 50% of schools)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839104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3: </a:t>
                      </a:r>
                      <a:r>
                        <a:rPr lang="en-US" sz="1700" b="1" dirty="0"/>
                        <a:t>Improved literacy rates in focus states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37176"/>
                  </a:ext>
                </a:extLst>
              </a:tr>
              <a:tr h="54142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4: </a:t>
                      </a:r>
                      <a:r>
                        <a:rPr lang="en-US" sz="1700" b="1" dirty="0"/>
                        <a:t>Annual school census published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87034"/>
                  </a:ext>
                </a:extLst>
              </a:tr>
              <a:tr h="4605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5: </a:t>
                      </a:r>
                      <a:r>
                        <a:rPr lang="en-US" sz="1700" b="1" dirty="0"/>
                        <a:t>Annual state Basic Education Plan approved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89721"/>
                  </a:ext>
                </a:extLst>
              </a:tr>
              <a:tr h="4605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none" strike="noStrike" dirty="0">
                          <a:effectLst/>
                        </a:rPr>
                        <a:t>POTENTIAL GRANT PER STATE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700" b="1" u="none" strike="noStrike" dirty="0">
                          <a:effectLst/>
                        </a:rPr>
                        <a:t>Average US$35 million total over 5 years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94378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2F7C37-BD86-4885-A5DB-53CEC226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12</a:t>
            </a:fld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2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01C-CD6D-4FDE-816B-8EB7E4FFF043}"/>
              </a:ext>
            </a:extLst>
          </p:cNvPr>
          <p:cNvSpPr/>
          <p:nvPr/>
        </p:nvSpPr>
        <p:spPr>
          <a:xfrm>
            <a:off x="1676401" y="1378408"/>
            <a:ext cx="3809999" cy="42818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9 states have signed Subsidiary Grant Agreements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The Bank has disbursed US$79m for advances and prior results achieved by 12 states to the Federal account at CBN</a:t>
            </a:r>
          </a:p>
          <a:p>
            <a:pPr>
              <a:spcAft>
                <a:spcPts val="600"/>
              </a:spcAft>
            </a:pPr>
            <a:endParaRPr lang="en-US" sz="17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Another 4 states completed prior results in March 2019 (another US$12m)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98FB8-0F5F-480A-AD6B-C4E3A4861F32}"/>
              </a:ext>
            </a:extLst>
          </p:cNvPr>
          <p:cNvSpPr/>
          <p:nvPr/>
        </p:nvSpPr>
        <p:spPr>
          <a:xfrm>
            <a:off x="1676401" y="912126"/>
            <a:ext cx="3809999" cy="46628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PERFORMANCE TO DATE</a:t>
            </a:r>
            <a:endParaRPr lang="en-US" sz="17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6FBEEE8-B49F-413D-8435-FD453B619A40}"/>
              </a:ext>
            </a:extLst>
          </p:cNvPr>
          <p:cNvSpPr txBox="1">
            <a:spLocks/>
          </p:cNvSpPr>
          <p:nvPr/>
        </p:nvSpPr>
        <p:spPr>
          <a:xfrm>
            <a:off x="1676401" y="275231"/>
            <a:ext cx="8833485" cy="4662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Better Education Service Delivery for All (BESDA) Program for Results</a:t>
            </a:r>
            <a:endParaRPr lang="nb-NO" dirty="0">
              <a:solidFill>
                <a:prstClr val="white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204466-8DE3-4E4B-B354-A5511D32C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917337"/>
              </p:ext>
            </p:extLst>
          </p:nvPr>
        </p:nvGraphicFramePr>
        <p:xfrm>
          <a:off x="5715001" y="925277"/>
          <a:ext cx="4757039" cy="47349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57039">
                  <a:extLst>
                    <a:ext uri="{9D8B030D-6E8A-4147-A177-3AD203B41FA5}">
                      <a16:colId xmlns:a16="http://schemas.microsoft.com/office/drawing/2014/main" val="3652475131"/>
                    </a:ext>
                  </a:extLst>
                </a:gridCol>
              </a:tblGrid>
              <a:tr h="510947">
                <a:tc>
                  <a:txBody>
                    <a:bodyPr/>
                    <a:lstStyle/>
                    <a:p>
                      <a:r>
                        <a:rPr lang="en-US" sz="1700" dirty="0"/>
                        <a:t>STATE GOVERNORS SUPPORT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01631"/>
                  </a:ext>
                </a:extLst>
              </a:tr>
              <a:tr h="1193039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1. Sign Subsidiary Grant Agreements between State Commissioner of Finance and Federal Ministry of Finance for 8 remaining states</a:t>
                      </a:r>
                    </a:p>
                    <a:p>
                      <a:pPr marL="342900" indent="-342900" algn="l" fontAlgn="t">
                        <a:buFont typeface="+mj-lt"/>
                        <a:buAutoNum type="arabicPeriod"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79309"/>
                  </a:ext>
                </a:extLst>
              </a:tr>
              <a:tr h="918962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2. Confirm BESDA personnel including changes in account signatories with </a:t>
                      </a:r>
                      <a:r>
                        <a:rPr lang="en-US" sz="1700" b="1" u="none" strike="noStrike" dirty="0" err="1">
                          <a:effectLst/>
                        </a:rPr>
                        <a:t>MoF</a:t>
                      </a:r>
                      <a:r>
                        <a:rPr lang="en-US" sz="1700" b="1" u="none" strike="noStrike" dirty="0">
                          <a:effectLst/>
                        </a:rPr>
                        <a:t> post-election, if any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600708"/>
                  </a:ext>
                </a:extLst>
              </a:tr>
              <a:tr h="918962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3. Follow-up with UBEC BESDA for disbursement of advance/prior results to states’ BESDA account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120308"/>
                  </a:ext>
                </a:extLst>
              </a:tr>
              <a:tr h="1193039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4. Intensify efforts to enroll students and launch the intensive literacy program by September 2019 </a:t>
                      </a:r>
                      <a:r>
                        <a:rPr lang="en-US" sz="1700" b="0" u="none" strike="noStrike" dirty="0">
                          <a:effectLst/>
                        </a:rPr>
                        <a:t>(when the new school year starts)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942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8A0F87-954C-4D66-BD76-47CC1A8B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13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9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13C5C2-5FCE-4F85-89BD-BD4872499B31}"/>
              </a:ext>
            </a:extLst>
          </p:cNvPr>
          <p:cNvSpPr/>
          <p:nvPr/>
        </p:nvSpPr>
        <p:spPr>
          <a:xfrm>
            <a:off x="2732692" y="1029838"/>
            <a:ext cx="7779970" cy="1257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Objective: To </a:t>
            </a: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increase the utilization and quality of high impact reproductive, child health and nutrition interventions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Size and Duration: $500m, 4-year program: </a:t>
            </a: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April 2015 – December 2019; though the Federal Government has requested for a 15-month extension</a:t>
            </a:r>
            <a:endParaRPr lang="en-US" sz="17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95E203-7737-4AB0-BB40-358ACA745454}"/>
              </a:ext>
            </a:extLst>
          </p:cNvPr>
          <p:cNvSpPr/>
          <p:nvPr/>
        </p:nvSpPr>
        <p:spPr>
          <a:xfrm>
            <a:off x="1673463" y="1029838"/>
            <a:ext cx="1085667" cy="12573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5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</a:t>
            </a:r>
            <a:endParaRPr lang="en-US" sz="15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8057CA1-86A3-4C59-BB12-BFB1780136F4}"/>
              </a:ext>
            </a:extLst>
          </p:cNvPr>
          <p:cNvSpPr txBox="1">
            <a:spLocks/>
          </p:cNvSpPr>
          <p:nvPr/>
        </p:nvSpPr>
        <p:spPr>
          <a:xfrm>
            <a:off x="1685298" y="336644"/>
            <a:ext cx="8833485" cy="45571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Saving One Million Lives Program for Results (SOML </a:t>
            </a:r>
            <a:r>
              <a:rPr lang="en-US" dirty="0" err="1">
                <a:solidFill>
                  <a:prstClr val="white"/>
                </a:solidFill>
              </a:rPr>
              <a:t>PforR</a:t>
            </a:r>
            <a:r>
              <a:rPr lang="en-US" dirty="0">
                <a:solidFill>
                  <a:prstClr val="white"/>
                </a:solidFill>
              </a:rPr>
              <a:t>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72031E2-6A4E-4FBF-A11A-533669B19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36591"/>
              </p:ext>
            </p:extLst>
          </p:nvPr>
        </p:nvGraphicFramePr>
        <p:xfrm>
          <a:off x="2776287" y="2519566"/>
          <a:ext cx="7762968" cy="380617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762968">
                  <a:extLst>
                    <a:ext uri="{9D8B030D-6E8A-4147-A177-3AD203B41FA5}">
                      <a16:colId xmlns:a16="http://schemas.microsoft.com/office/drawing/2014/main" val="1943455595"/>
                    </a:ext>
                  </a:extLst>
                </a:gridCol>
              </a:tblGrid>
              <a:tr h="1760562"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700" dirty="0">
                          <a:effectLst/>
                        </a:rPr>
                        <a:t>Increase utilization of High Impact Reproductive, Child Health and Nutrition Interventions</a:t>
                      </a:r>
                      <a:r>
                        <a:rPr lang="en-US" sz="1700" kern="1200" dirty="0">
                          <a:effectLst/>
                        </a:rPr>
                        <a:t> 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7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kern="1200" dirty="0">
                          <a:solidFill>
                            <a:srgbClr val="C00000"/>
                          </a:solidFill>
                          <a:effectLst/>
                        </a:rPr>
                        <a:t>Key Result accounting for more than 50% of the grants: improvement in the </a:t>
                      </a:r>
                      <a:r>
                        <a:rPr lang="en-US" sz="1700" u="sng" kern="1200" dirty="0">
                          <a:solidFill>
                            <a:srgbClr val="C00000"/>
                          </a:solidFill>
                          <a:effectLst/>
                        </a:rPr>
                        <a:t>SOML cumulative index </a:t>
                      </a:r>
                      <a:r>
                        <a:rPr lang="en-US" sz="1700" kern="1200" dirty="0">
                          <a:solidFill>
                            <a:srgbClr val="C00000"/>
                          </a:solidFill>
                          <a:effectLst/>
                        </a:rPr>
                        <a:t>of 6 key health indicators: </a:t>
                      </a:r>
                      <a:r>
                        <a:rPr lang="en-US" sz="1700" b="0" kern="1200" dirty="0">
                          <a:solidFill>
                            <a:srgbClr val="C00000"/>
                          </a:solidFill>
                          <a:effectLst/>
                        </a:rPr>
                        <a:t>Pentavalent vaccine 3rd dose vaccination; use of Insecticide treated nets; Contraceptive prevalence rate; Skilled birth attendance; HIV counselling and testing; and Vitamin A coverage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0" kern="120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29104" marR="29104" marT="0" marB="0"/>
                </a:tc>
                <a:extLst>
                  <a:ext uri="{0D108BD9-81ED-4DB2-BD59-A6C34878D82A}">
                    <a16:rowId xmlns:a16="http://schemas.microsoft.com/office/drawing/2014/main" val="707052121"/>
                  </a:ext>
                </a:extLst>
              </a:tr>
              <a:tr h="4333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2. Increase quality of High Impact Reproductive, Child Health and Nutrition Interventions</a:t>
                      </a:r>
                    </a:p>
                  </a:txBody>
                  <a:tcPr marL="29104" marR="29104" marT="0" marB="0"/>
                </a:tc>
                <a:extLst>
                  <a:ext uri="{0D108BD9-81ED-4DB2-BD59-A6C34878D82A}">
                    <a16:rowId xmlns:a16="http://schemas.microsoft.com/office/drawing/2014/main" val="2391815592"/>
                  </a:ext>
                </a:extLst>
              </a:tr>
              <a:tr h="4194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3. Improvement of monitoring and evaluation systems and data utilization</a:t>
                      </a:r>
                    </a:p>
                  </a:txBody>
                  <a:tcPr marL="29104" marR="29104" marT="0" marB="0"/>
                </a:tc>
                <a:extLst>
                  <a:ext uri="{0D108BD9-81ED-4DB2-BD59-A6C34878D82A}">
                    <a16:rowId xmlns:a16="http://schemas.microsoft.com/office/drawing/2014/main" val="337852748"/>
                  </a:ext>
                </a:extLst>
              </a:tr>
              <a:tr h="400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effectLst/>
                        </a:rPr>
                        <a:t>4. P</a:t>
                      </a:r>
                      <a:r>
                        <a:rPr lang="en-US" sz="1500" b="1" dirty="0">
                          <a:effectLst/>
                        </a:rPr>
                        <a:t>rivate sector innovations to increase utilization &amp; quality of MNCH interventions</a:t>
                      </a:r>
                      <a:endParaRPr lang="en-US" sz="1500" b="1" kern="1200" dirty="0">
                        <a:effectLst/>
                      </a:endParaRPr>
                    </a:p>
                  </a:txBody>
                  <a:tcPr marL="29104" marR="29104" marT="0" marB="0"/>
                </a:tc>
                <a:extLst>
                  <a:ext uri="{0D108BD9-81ED-4DB2-BD59-A6C34878D82A}">
                    <a16:rowId xmlns:a16="http://schemas.microsoft.com/office/drawing/2014/main" val="3649092417"/>
                  </a:ext>
                </a:extLst>
              </a:tr>
              <a:tr h="4804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5. Increase of transparency in management and budgeting of primary health care</a:t>
                      </a:r>
                    </a:p>
                  </a:txBody>
                  <a:tcPr marL="29104" marR="29104" marT="0" marB="0"/>
                </a:tc>
                <a:extLst>
                  <a:ext uri="{0D108BD9-81ED-4DB2-BD59-A6C34878D82A}">
                    <a16:rowId xmlns:a16="http://schemas.microsoft.com/office/drawing/2014/main" val="332149399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C6B03F3-53A2-4319-9F6B-7827C19C192F}"/>
              </a:ext>
            </a:extLst>
          </p:cNvPr>
          <p:cNvSpPr/>
          <p:nvPr/>
        </p:nvSpPr>
        <p:spPr>
          <a:xfrm>
            <a:off x="1686572" y="2524612"/>
            <a:ext cx="1085667" cy="3801126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FOR STATES TO ACHIEVE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17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4B5561-E1F8-499B-8E6A-2E468513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14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C6D01C-CD6D-4FDE-816B-8EB7E4FFF043}"/>
              </a:ext>
            </a:extLst>
          </p:cNvPr>
          <p:cNvSpPr/>
          <p:nvPr/>
        </p:nvSpPr>
        <p:spPr>
          <a:xfrm>
            <a:off x="1676400" y="1484194"/>
            <a:ext cx="4033684" cy="4800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US$ 250 million disbursed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Mixed progress in the SOML cumulative index between 2015 &amp; 2018: 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15 states recorded positive change; 22 states recorded a decline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b="1" dirty="0">
                <a:solidFill>
                  <a:prstClr val="black"/>
                </a:solidFill>
                <a:latin typeface="Calibri" panose="020F0502020204030204"/>
              </a:rPr>
              <a:t>Progress in North East &amp; North West; </a:t>
            </a:r>
            <a:r>
              <a:rPr lang="en-US" sz="1700" dirty="0">
                <a:solidFill>
                  <a:prstClr val="black"/>
                </a:solidFill>
                <a:latin typeface="Calibri" panose="020F0502020204030204"/>
              </a:rPr>
              <a:t>Progress in other regions is mixed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solidFill>
                  <a:prstClr val="black"/>
                </a:solidFill>
                <a:latin typeface="Calibri" panose="020F0502020204030204"/>
              </a:rPr>
              <a:t>Significant progress on pentavalent vaccine 3rd dose and prevention of maternal to child transmission of HIV nationally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F98FB8-0F5F-480A-AD6B-C4E3A4861F32}"/>
              </a:ext>
            </a:extLst>
          </p:cNvPr>
          <p:cNvSpPr/>
          <p:nvPr/>
        </p:nvSpPr>
        <p:spPr>
          <a:xfrm>
            <a:off x="1681316" y="1026994"/>
            <a:ext cx="4033684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PERFORMANCE TO DATE</a:t>
            </a:r>
            <a:endParaRPr lang="en-US" sz="17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6FBEEE8-B49F-413D-8435-FD453B619A40}"/>
              </a:ext>
            </a:extLst>
          </p:cNvPr>
          <p:cNvSpPr txBox="1">
            <a:spLocks/>
          </p:cNvSpPr>
          <p:nvPr/>
        </p:nvSpPr>
        <p:spPr>
          <a:xfrm>
            <a:off x="1676401" y="354842"/>
            <a:ext cx="8833485" cy="51975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7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white"/>
                </a:solidFill>
              </a:rPr>
              <a:t>Saving One Million Lives Program for Results (SOML </a:t>
            </a:r>
            <a:r>
              <a:rPr lang="en-US" dirty="0" err="1">
                <a:solidFill>
                  <a:prstClr val="white"/>
                </a:solidFill>
              </a:rPr>
              <a:t>PforR</a:t>
            </a:r>
            <a:r>
              <a:rPr lang="en-US" dirty="0">
                <a:solidFill>
                  <a:prstClr val="white"/>
                </a:solidFill>
              </a:rPr>
              <a:t>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A59FF92-EA06-4AC2-B043-6CA123D92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060375"/>
              </p:ext>
            </p:extLst>
          </p:nvPr>
        </p:nvGraphicFramePr>
        <p:xfrm>
          <a:off x="5943601" y="1026995"/>
          <a:ext cx="4566285" cy="52577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66285">
                  <a:extLst>
                    <a:ext uri="{9D8B030D-6E8A-4147-A177-3AD203B41FA5}">
                      <a16:colId xmlns:a16="http://schemas.microsoft.com/office/drawing/2014/main" val="3709775766"/>
                    </a:ext>
                  </a:extLst>
                </a:gridCol>
              </a:tblGrid>
              <a:tr h="536323">
                <a:tc>
                  <a:txBody>
                    <a:bodyPr/>
                    <a:lstStyle/>
                    <a:p>
                      <a:r>
                        <a:rPr lang="en-US" sz="1800" dirty="0"/>
                        <a:t>STATE GOVERNORS SUPPORT NEEDED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70392"/>
                  </a:ext>
                </a:extLst>
              </a:tr>
              <a:tr h="964603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1. Increased attention and oversight of the state’s progress in the </a:t>
                      </a:r>
                      <a:r>
                        <a:rPr lang="en-US" sz="1700" b="1" u="sng" strike="noStrike" dirty="0">
                          <a:effectLst/>
                        </a:rPr>
                        <a:t>SOML cumulative index</a:t>
                      </a:r>
                      <a:endParaRPr lang="en-US" sz="1700" b="0" u="none" strike="noStrike" dirty="0">
                        <a:effectLst/>
                      </a:endParaRPr>
                    </a:p>
                    <a:p>
                      <a:pPr marL="342900" indent="-342900" algn="l" fontAlgn="t">
                        <a:buFont typeface="+mj-lt"/>
                        <a:buAutoNum type="arabicPeriod"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1252291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2. Promote joint health sector planning and better coordination between the </a:t>
                      </a: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State Ministry of Health and State Primary Health Care Development Agencies</a:t>
                      </a: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  <a:tr h="1252291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u="none" strike="noStrike" dirty="0">
                          <a:effectLst/>
                        </a:rPr>
                        <a:t>3. Promote CSO and development partners involvement in development and execution of workplans for SOML and the health sector</a:t>
                      </a:r>
                    </a:p>
                    <a:p>
                      <a:pPr marL="342900" indent="-342900" algn="l" fontAlgn="t">
                        <a:buFont typeface="+mj-lt"/>
                        <a:buAutoNum type="arabicPeriod"/>
                      </a:pPr>
                      <a:endParaRPr lang="en-US" sz="17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77213"/>
                  </a:ext>
                </a:extLst>
              </a:tr>
              <a:tr h="1252291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Provide regular monthly operational budget to primary health </a:t>
                      </a:r>
                      <a:r>
                        <a:rPr lang="en-US" sz="17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centres</a:t>
                      </a:r>
                      <a:r>
                        <a:rPr lang="en-US" sz="17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A new Result will be added in SOML to reimburse this expenditure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391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15548F-1439-46FF-97A3-20D5688E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128" y="6320595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15</a:t>
            </a:fld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3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B5E358C-B37E-4843-AF4E-233BC1E6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28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accent5">
                    <a:lumMod val="75000"/>
                  </a:schemeClr>
                </a:solidFill>
                <a:latin typeface="Andes ExtraLight" panose="02000000000000000000" pitchFamily="50" charset="0"/>
              </a:rPr>
              <a:t>THANK YOU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CF1CF-A229-433A-9A86-E293606D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64C6-C014-4C4B-9857-B93CB83A05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2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E1BC1-2444-4211-991A-BB505C3E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DB3B0-2848-4652-91BB-749EB9C6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9109"/>
            <a:ext cx="10515600" cy="386146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Partnership with World Bank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Overview of WB Portfolio in Nigeria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World Bank Financing Instruments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Investment Project Financing (IPF)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Program-for-Results (</a:t>
            </a:r>
            <a:r>
              <a:rPr lang="en-US" dirty="0" err="1"/>
              <a:t>PforR</a:t>
            </a:r>
            <a:r>
              <a:rPr lang="en-US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EF1C4-0A2B-4843-A1B0-1AA55461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2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2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235C-37EE-4F34-B73F-54435BD5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PARTNERSHIP WITH THE WORLD BANK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A9E0E-8F2B-469E-925A-ACDD28B73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6265" cy="4280207"/>
          </a:xfrm>
        </p:spPr>
        <p:txBody>
          <a:bodyPr>
            <a:normAutofit/>
          </a:bodyPr>
          <a:lstStyle/>
          <a:p>
            <a:pPr algn="just"/>
            <a:r>
              <a:rPr lang="en-US" sz="4000" dirty="0"/>
              <a:t>Concessional Financing</a:t>
            </a:r>
          </a:p>
          <a:p>
            <a:pPr algn="just"/>
            <a:r>
              <a:rPr lang="en-US" sz="4000" dirty="0"/>
              <a:t>Technical Assistance/Knowledge</a:t>
            </a:r>
          </a:p>
          <a:p>
            <a:pPr algn="just"/>
            <a:r>
              <a:rPr lang="en-US" sz="4000" dirty="0"/>
              <a:t>Ownership/Implementation by Government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000" dirty="0"/>
              <a:t>WB-Assisted Projects Aligned with State Development Plan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4000" dirty="0"/>
              <a:t>Implementation by State Government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C826F-CFE4-48E9-A378-CD95F4F2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3</a:t>
            </a:fld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7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B6C2-D0AF-42DB-992B-DA048EF9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93245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Overview Of WB Portfolio In Nigeria </a:t>
            </a:r>
            <a:r>
              <a:rPr lang="en-US" sz="2800" b="1" dirty="0">
                <a:solidFill>
                  <a:srgbClr val="2C6EAA"/>
                </a:solidFill>
              </a:rPr>
              <a:t>(AS AT APRIL 2019)</a:t>
            </a:r>
            <a:endParaRPr lang="en-US" b="1" dirty="0">
              <a:solidFill>
                <a:srgbClr val="2C6EAA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F8E0C-E0D6-4126-97BA-FA71A1AF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581"/>
            <a:ext cx="10515600" cy="4628382"/>
          </a:xfrm>
        </p:spPr>
        <p:txBody>
          <a:bodyPr/>
          <a:lstStyle/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Overall Commitment (Federal &amp; State): $10.6bn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Federal Level: $3.9bn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State Level    : $6.71bn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Undisbursed Balance: $6.48bn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Federal Level: $2.5bn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State Level    : $3.98bn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71E12-84F6-4C01-ACD2-01FE4D61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4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0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15E8A-51A7-48F7-BE2B-AC40BA8A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42" y="212726"/>
            <a:ext cx="10957018" cy="70167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Bank Financing Instruments at State Level</a:t>
            </a:r>
            <a:endParaRPr lang="en-US" b="1" i="1" dirty="0">
              <a:solidFill>
                <a:srgbClr val="2C6EAA"/>
              </a:solidFill>
              <a:highlight>
                <a:srgbClr val="FFFF00"/>
              </a:highligh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1ED716-4A01-4BFA-94C8-C0B260A26CF2}"/>
              </a:ext>
            </a:extLst>
          </p:cNvPr>
          <p:cNvSpPr/>
          <p:nvPr/>
        </p:nvSpPr>
        <p:spPr>
          <a:xfrm>
            <a:off x="3352800" y="1295400"/>
            <a:ext cx="4724400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17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Disbursement to eligible expenditure, under World Bank guidelines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17EA70-128E-407A-8B11-C6DB011FC944}"/>
              </a:ext>
            </a:extLst>
          </p:cNvPr>
          <p:cNvSpPr/>
          <p:nvPr/>
        </p:nvSpPr>
        <p:spPr>
          <a:xfrm>
            <a:off x="1334278" y="1295400"/>
            <a:ext cx="2018522" cy="2133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INVESTMENT PROJECT FINANCING (IPF)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D1EE3E-4DBB-4085-865A-A4303E9AAAFA}"/>
              </a:ext>
            </a:extLst>
          </p:cNvPr>
          <p:cNvSpPr/>
          <p:nvPr/>
        </p:nvSpPr>
        <p:spPr>
          <a:xfrm>
            <a:off x="3352800" y="3733800"/>
            <a:ext cx="47244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Disburses funds on the achievement and verification of specific program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subject to Bank rules on procurement etc.</a:t>
            </a:r>
          </a:p>
          <a:p>
            <a:pPr indent="-1714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35F177-8C18-4A56-BBF2-29299E785E84}"/>
              </a:ext>
            </a:extLst>
          </p:cNvPr>
          <p:cNvSpPr/>
          <p:nvPr/>
        </p:nvSpPr>
        <p:spPr>
          <a:xfrm>
            <a:off x="1334277" y="3733800"/>
            <a:ext cx="2018521" cy="2209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FOR RESULTS (</a:t>
            </a:r>
            <a:r>
              <a:rPr lang="en-US" sz="24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PforR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583D10-5F06-4EDF-B486-458467F7C06A}"/>
              </a:ext>
            </a:extLst>
          </p:cNvPr>
          <p:cNvSpPr/>
          <p:nvPr/>
        </p:nvSpPr>
        <p:spPr>
          <a:xfrm>
            <a:off x="8084573" y="1295400"/>
            <a:ext cx="1833717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$4.5bn </a:t>
            </a:r>
          </a:p>
          <a:p>
            <a:r>
              <a:rPr lang="en-US" sz="1400" b="1" dirty="0">
                <a:solidFill>
                  <a:schemeClr val="tx1"/>
                </a:solidFill>
              </a:rPr>
              <a:t>(</a:t>
            </a:r>
            <a:r>
              <a:rPr lang="en-US" sz="1600" b="1" dirty="0">
                <a:solidFill>
                  <a:schemeClr val="tx1"/>
                </a:solidFill>
              </a:rPr>
              <a:t>$2.1bn </a:t>
            </a:r>
            <a:r>
              <a:rPr lang="en-US" sz="1400" b="1" dirty="0">
                <a:solidFill>
                  <a:schemeClr val="tx1"/>
                </a:solidFill>
              </a:rPr>
              <a:t>undisbursed)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3F33DB-BE59-4DD4-B1FE-8D4E7C4A5DEB}"/>
              </a:ext>
            </a:extLst>
          </p:cNvPr>
          <p:cNvSpPr/>
          <p:nvPr/>
        </p:nvSpPr>
        <p:spPr>
          <a:xfrm>
            <a:off x="8077199" y="3733800"/>
            <a:ext cx="1841091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$2.2bn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($1.88bn undisbursed</a:t>
            </a:r>
            <a:r>
              <a:rPr lang="en-US" sz="1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28BA01-D015-47E9-A405-6016F9A1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935" y="6335879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5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7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C651-4B89-44D8-BFE2-364F5064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446" y="365125"/>
            <a:ext cx="1140542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ACCESS TO FUNDS UNDER </a:t>
            </a:r>
            <a:br>
              <a:rPr lang="en-US" b="1" dirty="0">
                <a:solidFill>
                  <a:srgbClr val="2C6EAA"/>
                </a:solidFill>
              </a:rPr>
            </a:br>
            <a:r>
              <a:rPr lang="en-US" b="1" dirty="0">
                <a:solidFill>
                  <a:srgbClr val="2C6EAA"/>
                </a:solidFill>
              </a:rPr>
              <a:t>INVESTMENT PROJECT FINANCING (IPF)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033FFC7-9893-4619-8514-E3C18B9C4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446" y="1681163"/>
            <a:ext cx="5496130" cy="604837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dirty="0"/>
              <a:t>State Government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E8B109-A281-4DCA-859C-A7B9EEA57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46" y="2286000"/>
            <a:ext cx="5496130" cy="412954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Follow World Bank Procedures for Procurement, Financial Management, Environment and Safeguards</a:t>
            </a:r>
          </a:p>
          <a:p>
            <a:r>
              <a:rPr lang="en-US" dirty="0"/>
              <a:t>Implementation Arrangements</a:t>
            </a:r>
          </a:p>
          <a:p>
            <a:pPr lvl="1"/>
            <a:r>
              <a:rPr lang="en-US" dirty="0"/>
              <a:t>State Coordination Mechanism (for regular report to Executive Governor on implementation performance)</a:t>
            </a:r>
          </a:p>
          <a:p>
            <a:pPr lvl="1"/>
            <a:r>
              <a:rPr lang="en-US" dirty="0"/>
              <a:t>Project Implementation Units </a:t>
            </a:r>
          </a:p>
          <a:p>
            <a:pPr lvl="2"/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7842F6E-C6F8-445C-BECA-B9B23B51D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2831690" cy="604837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n-US" dirty="0"/>
              <a:t>World Bank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A1918ADD-8664-4173-A80F-89ED09F079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286000"/>
            <a:ext cx="2831690" cy="4129548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Implementation Support incl. </a:t>
            </a:r>
          </a:p>
          <a:p>
            <a:pPr lvl="1"/>
            <a:r>
              <a:rPr lang="en-US" sz="2200" dirty="0"/>
              <a:t>Missions incl. Management Letters and Aide-Memoires; and </a:t>
            </a:r>
          </a:p>
          <a:p>
            <a:pPr lvl="1"/>
            <a:r>
              <a:rPr lang="en-US" sz="2200" dirty="0"/>
              <a:t>De-Briefing with Executive Governors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25482-65BD-42D1-AA80-B3513DA5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6</a:t>
            </a:fld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20" name="Content Placeholder 15">
            <a:extLst>
              <a:ext uri="{FF2B5EF4-FFF2-40B4-BE49-F238E27FC236}">
                <a16:creationId xmlns:a16="http://schemas.microsoft.com/office/drawing/2014/main" id="{4AD5E78A-6295-4708-8623-F9FC2FA2FCE8}"/>
              </a:ext>
            </a:extLst>
          </p:cNvPr>
          <p:cNvSpPr txBox="1">
            <a:spLocks/>
          </p:cNvSpPr>
          <p:nvPr/>
        </p:nvSpPr>
        <p:spPr>
          <a:xfrm>
            <a:off x="9075176" y="2286000"/>
            <a:ext cx="2831690" cy="412954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Oversight &amp; Guarantor</a:t>
            </a:r>
          </a:p>
          <a:p>
            <a:pPr lvl="1"/>
            <a:r>
              <a:rPr lang="en-US" sz="2200" dirty="0"/>
              <a:t>De-briefing with </a:t>
            </a:r>
            <a:r>
              <a:rPr lang="en-US" sz="2200" dirty="0" err="1"/>
              <a:t>FMoF</a:t>
            </a:r>
            <a:r>
              <a:rPr lang="en-US" sz="2200" dirty="0"/>
              <a:t> following each mission</a:t>
            </a:r>
          </a:p>
          <a:p>
            <a:pPr lvl="1"/>
            <a:r>
              <a:rPr lang="en-US" sz="2200" dirty="0"/>
              <a:t>Joint State Portfolio Performance Reviews</a:t>
            </a:r>
          </a:p>
          <a:p>
            <a:endParaRPr lang="en-US" sz="2600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8B4E1786-769B-4EA8-A7D8-3E8581C1AD37}"/>
              </a:ext>
            </a:extLst>
          </p:cNvPr>
          <p:cNvSpPr txBox="1">
            <a:spLocks/>
          </p:cNvSpPr>
          <p:nvPr/>
        </p:nvSpPr>
        <p:spPr>
          <a:xfrm>
            <a:off x="9075176" y="1677654"/>
            <a:ext cx="2831690" cy="60483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Federal Ministry of Finance (</a:t>
            </a:r>
            <a:r>
              <a:rPr lang="en-US" dirty="0" err="1"/>
              <a:t>FMoF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357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ACAD8-435F-4DD6-8AB6-6BE4F3F6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5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C6EAA"/>
                </a:solidFill>
              </a:rPr>
              <a:t>KEY ASKs OF EXECUTIVE GOVERNORS FOR IPFs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99EC58-66C1-4C40-8451-7AC486AF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E5C4478-4521-4407-B962-76CA2F50D30A}" type="slidenum">
              <a:rPr lang="en-US" sz="1500">
                <a:solidFill>
                  <a:schemeClr val="tx1"/>
                </a:solidFill>
              </a:rPr>
              <a:pPr/>
              <a:t>7</a:t>
            </a:fld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81EE1-A9A8-4C79-B248-FA50A2AA8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7968"/>
            <a:ext cx="10515600" cy="4738995"/>
          </a:xfrm>
        </p:spPr>
        <p:txBody>
          <a:bodyPr>
            <a:normAutofit/>
          </a:bodyPr>
          <a:lstStyle/>
          <a:p>
            <a:r>
              <a:rPr lang="en-US" b="1" dirty="0"/>
              <a:t>Regular oversight by Executive Governor: </a:t>
            </a:r>
          </a:p>
          <a:p>
            <a:pPr lvl="1"/>
            <a:r>
              <a:rPr lang="en-US" dirty="0"/>
              <a:t>To strengthen ownership</a:t>
            </a:r>
          </a:p>
          <a:p>
            <a:pPr lvl="1"/>
            <a:r>
              <a:rPr lang="en-US" dirty="0"/>
              <a:t>To address slow implementation</a:t>
            </a:r>
          </a:p>
          <a:p>
            <a:r>
              <a:rPr lang="en-US" b="1" dirty="0"/>
              <a:t>Timely release of counterpart funds</a:t>
            </a:r>
          </a:p>
          <a:p>
            <a:r>
              <a:rPr lang="en-US" b="1" dirty="0"/>
              <a:t>Build capacity of counterpart staff:</a:t>
            </a:r>
          </a:p>
          <a:p>
            <a:pPr lvl="1"/>
            <a:r>
              <a:rPr lang="en-US" dirty="0"/>
              <a:t>Familiarity with World Bank procedures</a:t>
            </a:r>
          </a:p>
          <a:p>
            <a:pPr lvl="1"/>
            <a:r>
              <a:rPr lang="en-US" dirty="0"/>
              <a:t>High staff turnover</a:t>
            </a:r>
          </a:p>
          <a:p>
            <a:r>
              <a:rPr lang="en-US" b="1" dirty="0"/>
              <a:t>Assure Safety and Security for:</a:t>
            </a:r>
          </a:p>
          <a:p>
            <a:pPr lvl="1"/>
            <a:r>
              <a:rPr lang="en-US" dirty="0"/>
              <a:t>Government Staff and Contractor staff</a:t>
            </a:r>
          </a:p>
          <a:p>
            <a:pPr lvl="1"/>
            <a:r>
              <a:rPr lang="en-US" dirty="0"/>
              <a:t>World Bank Support Mission</a:t>
            </a:r>
          </a:p>
        </p:txBody>
      </p:sp>
    </p:spTree>
    <p:extLst>
      <p:ext uri="{BB962C8B-B14F-4D97-AF65-F5344CB8AC3E}">
        <p14:creationId xmlns:p14="http://schemas.microsoft.com/office/powerpoint/2010/main" val="373180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15E8A-51A7-48F7-BE2B-AC40BA8A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839" y="136399"/>
            <a:ext cx="7886700" cy="701674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Program for Results in Nigeria (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PforR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8D071CD-3285-4F38-BD91-541FD2C0D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50308"/>
              </p:ext>
            </p:extLst>
          </p:nvPr>
        </p:nvGraphicFramePr>
        <p:xfrm>
          <a:off x="1201994" y="1760168"/>
          <a:ext cx="10065774" cy="4655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3925">
                  <a:extLst>
                    <a:ext uri="{9D8B030D-6E8A-4147-A177-3AD203B41FA5}">
                      <a16:colId xmlns:a16="http://schemas.microsoft.com/office/drawing/2014/main" val="2660347577"/>
                    </a:ext>
                  </a:extLst>
                </a:gridCol>
                <a:gridCol w="3252020">
                  <a:extLst>
                    <a:ext uri="{9D8B030D-6E8A-4147-A177-3AD203B41FA5}">
                      <a16:colId xmlns:a16="http://schemas.microsoft.com/office/drawing/2014/main" val="2339355730"/>
                    </a:ext>
                  </a:extLst>
                </a:gridCol>
                <a:gridCol w="4289829">
                  <a:extLst>
                    <a:ext uri="{9D8B030D-6E8A-4147-A177-3AD203B41FA5}">
                      <a16:colId xmlns:a16="http://schemas.microsoft.com/office/drawing/2014/main" val="3709775766"/>
                    </a:ext>
                  </a:extLst>
                </a:gridCol>
              </a:tblGrid>
              <a:tr h="652814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Program for Results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Participating States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Total Financing and </a:t>
                      </a:r>
                    </a:p>
                    <a:p>
                      <a:r>
                        <a:rPr lang="en-US" sz="1700" dirty="0">
                          <a:solidFill>
                            <a:srgbClr val="002060"/>
                          </a:solidFill>
                        </a:rPr>
                        <a:t>Potential GRANTS Per State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70392"/>
                  </a:ext>
                </a:extLst>
              </a:tr>
              <a:tr h="12077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Saving One Million Lives (SOML)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36 States plus FCT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Total: </a:t>
                      </a:r>
                      <a:r>
                        <a:rPr lang="en-US" sz="1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US$500 million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State (over 5 year)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US$14 million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13974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/>
                        <a:t>Better Education Service Delivery for All (BESDA)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 Focus States: 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North-West, North-East &amp; North-Central states plus Oyo, Ebonyi and Rivers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Total: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US$611 million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State (over 5 years)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Depends on # of out-of-school children</a:t>
                      </a: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US$35 million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  <a:tr h="139743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 Fiscal Transparency, Accountability and Sustainability (SFTAS)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36 States plus FCT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Total: </a:t>
                      </a:r>
                      <a:r>
                        <a:rPr lang="en-US" sz="17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US$750 million</a:t>
                      </a: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t">
                        <a:buFont typeface="+mj-lt"/>
                        <a:buNone/>
                      </a:pPr>
                      <a:endParaRPr lang="en-US" sz="1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 State (over 4 years)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US$ 20 million</a:t>
                      </a:r>
                    </a:p>
                    <a:p>
                      <a:pPr marL="285750" indent="-2857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 US$ 51 million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867721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D6F13A9-CB20-4964-A76B-5BE4C90C6371}"/>
              </a:ext>
            </a:extLst>
          </p:cNvPr>
          <p:cNvSpPr txBox="1"/>
          <p:nvPr/>
        </p:nvSpPr>
        <p:spPr>
          <a:xfrm>
            <a:off x="1900755" y="914401"/>
            <a:ext cx="8145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prstClr val="black"/>
                </a:solidFill>
                <a:latin typeface="Calibri" panose="020F0502020204030204"/>
              </a:rPr>
              <a:t>There are three large multi-state </a:t>
            </a:r>
            <a:r>
              <a:rPr lang="en-US" sz="2200" b="1" dirty="0" err="1">
                <a:solidFill>
                  <a:prstClr val="black"/>
                </a:solidFill>
                <a:latin typeface="Calibri" panose="020F0502020204030204"/>
              </a:rPr>
              <a:t>PforRs</a:t>
            </a:r>
            <a:r>
              <a:rPr lang="en-US" sz="2200" b="1" dirty="0">
                <a:solidFill>
                  <a:prstClr val="black"/>
                </a:solidFill>
                <a:latin typeface="Calibri" panose="020F0502020204030204"/>
              </a:rPr>
              <a:t> in Nigeria supporting Health, Education and Fiscal Management providing GRANTS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7A48D-DCCA-4750-A627-6DA83F05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8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48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E15E8A-51A7-48F7-BE2B-AC40BA8A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839" y="136399"/>
            <a:ext cx="9193562" cy="7016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Access to Funds for Program for Results in Nigeria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8D071CD-3285-4F38-BD91-541FD2C0D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21537"/>
              </p:ext>
            </p:extLst>
          </p:nvPr>
        </p:nvGraphicFramePr>
        <p:xfrm>
          <a:off x="582563" y="677697"/>
          <a:ext cx="10655708" cy="6043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9935">
                  <a:extLst>
                    <a:ext uri="{9D8B030D-6E8A-4147-A177-3AD203B41FA5}">
                      <a16:colId xmlns:a16="http://schemas.microsoft.com/office/drawing/2014/main" val="2660347577"/>
                    </a:ext>
                  </a:extLst>
                </a:gridCol>
                <a:gridCol w="8255773">
                  <a:extLst>
                    <a:ext uri="{9D8B030D-6E8A-4147-A177-3AD203B41FA5}">
                      <a16:colId xmlns:a16="http://schemas.microsoft.com/office/drawing/2014/main" val="2339355730"/>
                    </a:ext>
                  </a:extLst>
                </a:gridCol>
              </a:tblGrid>
              <a:tr h="55738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+mn-lt"/>
                        </a:rPr>
                        <a:t>Government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+mn-lt"/>
                        </a:rPr>
                        <a:t>What is needed to access GRANTS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70392"/>
                  </a:ext>
                </a:extLst>
              </a:tr>
              <a:tr h="242198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Participating States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Achievement of Program results by state ministries, departments and agencies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Establish state institutional structures: Led by State Commissioner (Health, Education, Finance – as relevant)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Signing of Subsidiary Grant Agreements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4395"/>
                  </a:ext>
                </a:extLst>
              </a:tr>
              <a:tr h="208171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n-lt"/>
                        </a:rPr>
                        <a:t>Federal Government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Central Program coordination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Manage independent verification of states achievement of results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Timely disbursement of Program funds to states as performance grants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Implementation of technical assistance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763456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7A9AFE-E65C-4480-B3E6-00D5CDFE6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57F864C6-C014-4C4B-9857-B93CB83A051B}" type="slidenum">
              <a:rPr lang="en-US" sz="1500">
                <a:solidFill>
                  <a:schemeClr val="tx1"/>
                </a:solidFill>
              </a:rPr>
              <a:pPr/>
              <a:t>9</a:t>
            </a:fld>
            <a:endParaRPr lang="en-US" sz="15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20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6603</TotalTime>
  <Words>1505</Words>
  <Application>Microsoft Office PowerPoint</Application>
  <PresentationFormat>Widescreen</PresentationFormat>
  <Paragraphs>200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Andes ExtraLight</vt:lpstr>
      <vt:lpstr>Arial</vt:lpstr>
      <vt:lpstr>Calibri</vt:lpstr>
      <vt:lpstr>Calibri Light</vt:lpstr>
      <vt:lpstr>Courier New</vt:lpstr>
      <vt:lpstr>Wingdings</vt:lpstr>
      <vt:lpstr>Office Theme</vt:lpstr>
      <vt:lpstr>1_Office Theme</vt:lpstr>
      <vt:lpstr>NIGERIA GOVENORS’ FORUM  INDUCTION FOR NEW AND RETURNING GOVERNORS  WORLD BANK PRESENTATION </vt:lpstr>
      <vt:lpstr>Content</vt:lpstr>
      <vt:lpstr>PARTNERSHIP WITH THE WORLD BANK</vt:lpstr>
      <vt:lpstr>Overview Of WB Portfolio In Nigeria (AS AT APRIL 2019)</vt:lpstr>
      <vt:lpstr>Bank Financing Instruments at State Level</vt:lpstr>
      <vt:lpstr>ACCESS TO FUNDS UNDER  INVESTMENT PROJECT FINANCING (IPF)</vt:lpstr>
      <vt:lpstr>KEY ASKs OF EXECUTIVE GOVERNORS FOR IPFs</vt:lpstr>
      <vt:lpstr>Program for Results in Nigeria (PforR)</vt:lpstr>
      <vt:lpstr>Access to Funds for Program for Results in Nigeria</vt:lpstr>
      <vt:lpstr>PowerPoint Presentation</vt:lpstr>
      <vt:lpstr>The State Fiscal Transparency, Accountability and Sustainability Program for Results (SFTAS)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THE NIGERIA’S GOVENORS FORUM</dc:title>
  <dc:creator>Karthy Christy Osemudiamen Ebhohimen</dc:creator>
  <cp:lastModifiedBy>Yue Man Lee</cp:lastModifiedBy>
  <cp:revision>75</cp:revision>
  <cp:lastPrinted>2019-04-29T12:26:04Z</cp:lastPrinted>
  <dcterms:created xsi:type="dcterms:W3CDTF">2019-04-24T13:13:11Z</dcterms:created>
  <dcterms:modified xsi:type="dcterms:W3CDTF">2019-04-29T14:04:18Z</dcterms:modified>
</cp:coreProperties>
</file>