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05" r:id="rId1"/>
  </p:sldMasterIdLst>
  <p:notesMasterIdLst>
    <p:notesMasterId r:id="rId21"/>
  </p:notesMasterIdLst>
  <p:handoutMasterIdLst>
    <p:handoutMasterId r:id="rId22"/>
  </p:handoutMasterIdLst>
  <p:sldIdLst>
    <p:sldId id="391" r:id="rId2"/>
    <p:sldId id="312" r:id="rId3"/>
    <p:sldId id="315" r:id="rId4"/>
    <p:sldId id="393" r:id="rId5"/>
    <p:sldId id="394" r:id="rId6"/>
    <p:sldId id="409" r:id="rId7"/>
    <p:sldId id="395" r:id="rId8"/>
    <p:sldId id="407" r:id="rId9"/>
    <p:sldId id="396" r:id="rId10"/>
    <p:sldId id="397" r:id="rId11"/>
    <p:sldId id="406" r:id="rId12"/>
    <p:sldId id="398" r:id="rId13"/>
    <p:sldId id="399" r:id="rId14"/>
    <p:sldId id="400" r:id="rId15"/>
    <p:sldId id="401" r:id="rId16"/>
    <p:sldId id="408" r:id="rId17"/>
    <p:sldId id="402" r:id="rId18"/>
    <p:sldId id="404" r:id="rId19"/>
    <p:sldId id="405"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D81"/>
    <a:srgbClr val="F6F8FA"/>
    <a:srgbClr val="FAFBFC"/>
    <a:srgbClr val="F4F5F6"/>
    <a:srgbClr val="E9068C"/>
    <a:srgbClr val="A0B6C7"/>
    <a:srgbClr val="328CCD"/>
    <a:srgbClr val="29AB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05" autoAdjust="0"/>
    <p:restoredTop sz="95833" autoAdjust="0"/>
  </p:normalViewPr>
  <p:slideViewPr>
    <p:cSldViewPr snapToGrid="0" showGuides="1">
      <p:cViewPr>
        <p:scale>
          <a:sx n="145" d="100"/>
          <a:sy n="145" d="100"/>
        </p:scale>
        <p:origin x="1048" y="144"/>
      </p:cViewPr>
      <p:guideLst/>
    </p:cSldViewPr>
  </p:slideViewPr>
  <p:notesTextViewPr>
    <p:cViewPr>
      <p:scale>
        <a:sx n="1" d="1"/>
        <a:sy n="1" d="1"/>
      </p:scale>
      <p:origin x="0" y="0"/>
    </p:cViewPr>
  </p:notesTextViewPr>
  <p:sorterViewPr>
    <p:cViewPr>
      <p:scale>
        <a:sx n="100" d="100"/>
        <a:sy n="100" d="100"/>
      </p:scale>
      <p:origin x="0" y="-828"/>
    </p:cViewPr>
  </p:sorterViewPr>
  <p:notesViewPr>
    <p:cSldViewPr snapToGrid="0" showGuides="1">
      <p:cViewPr varScale="1">
        <p:scale>
          <a:sx n="81" d="100"/>
          <a:sy n="81" d="100"/>
        </p:scale>
        <p:origin x="195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F01BD6-766B-4D19-B75E-7E6A037A6BFB}" type="datetimeFigureOut">
              <a:rPr lang="en-US" smtClean="0"/>
              <a:t>4/29/19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1302AA-81B1-4225-BC36-6DD3E8E98722}" type="slidenum">
              <a:rPr lang="en-US" smtClean="0"/>
              <a:t>‹#›</a:t>
            </a:fld>
            <a:endParaRPr lang="en-US"/>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D3C34-4FAE-4634-9621-7C1A1531823B}" type="datetimeFigureOut">
              <a:rPr lang="en-US" smtClean="0"/>
              <a:t>4/29/19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D1758-ED3D-4611-B861-63A1DF032208}" type="slidenum">
              <a:rPr lang="en-US" smtClean="0"/>
              <a:t>‹#›</a:t>
            </a:fld>
            <a:endParaRPr lang="en-US"/>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Point 1: </a:t>
            </a:r>
            <a:r>
              <a:rPr lang="en-US" sz="1200" dirty="0">
                <a:latin typeface="Montserrat" charset="0"/>
                <a:ea typeface="Montserrat" charset="0"/>
                <a:cs typeface="Montserrat" charset="0"/>
              </a:rPr>
              <a:t>which seeks to mobilize blended finance and skillsets from private sector and the development community to achieve sustainable development </a:t>
            </a:r>
          </a:p>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3</a:t>
            </a:fld>
            <a:endParaRPr lang="en-US"/>
          </a:p>
        </p:txBody>
      </p:sp>
    </p:spTree>
    <p:extLst>
      <p:ext uri="{BB962C8B-B14F-4D97-AF65-F5344CB8AC3E}">
        <p14:creationId xmlns:p14="http://schemas.microsoft.com/office/powerpoint/2010/main" val="2651021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Point 1: </a:t>
            </a:r>
            <a:r>
              <a:rPr lang="en-US" sz="1200" dirty="0">
                <a:latin typeface="Montserrat" charset="0"/>
                <a:ea typeface="Montserrat" charset="0"/>
                <a:cs typeface="Montserrat" charset="0"/>
              </a:rPr>
              <a:t>which seeks to mobilize blended finance and skillsets from private sector and the development community to achieve sustainable development </a:t>
            </a:r>
          </a:p>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14</a:t>
            </a:fld>
            <a:endParaRPr lang="en-US"/>
          </a:p>
        </p:txBody>
      </p:sp>
    </p:spTree>
    <p:extLst>
      <p:ext uri="{BB962C8B-B14F-4D97-AF65-F5344CB8AC3E}">
        <p14:creationId xmlns:p14="http://schemas.microsoft.com/office/powerpoint/2010/main" val="2564271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Point 1: </a:t>
            </a:r>
            <a:r>
              <a:rPr lang="en-US" sz="1200" dirty="0">
                <a:latin typeface="Montserrat" charset="0"/>
                <a:ea typeface="Montserrat" charset="0"/>
                <a:cs typeface="Montserrat" charset="0"/>
              </a:rPr>
              <a:t>which seeks to mobilize blended finance and skillsets from private sector and the development community to achieve sustainable development </a:t>
            </a:r>
          </a:p>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15</a:t>
            </a:fld>
            <a:endParaRPr lang="en-US"/>
          </a:p>
        </p:txBody>
      </p:sp>
    </p:spTree>
    <p:extLst>
      <p:ext uri="{BB962C8B-B14F-4D97-AF65-F5344CB8AC3E}">
        <p14:creationId xmlns:p14="http://schemas.microsoft.com/office/powerpoint/2010/main" val="450738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Point 1: </a:t>
            </a:r>
            <a:r>
              <a:rPr lang="en-US" sz="1200" dirty="0">
                <a:latin typeface="Montserrat" charset="0"/>
                <a:ea typeface="Montserrat" charset="0"/>
                <a:cs typeface="Montserrat" charset="0"/>
              </a:rPr>
              <a:t>which seeks to mobilize blended finance and skillsets from private sector and the development community to achieve sustainable development </a:t>
            </a:r>
          </a:p>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17</a:t>
            </a:fld>
            <a:endParaRPr lang="en-US"/>
          </a:p>
        </p:txBody>
      </p:sp>
    </p:spTree>
    <p:extLst>
      <p:ext uri="{BB962C8B-B14F-4D97-AF65-F5344CB8AC3E}">
        <p14:creationId xmlns:p14="http://schemas.microsoft.com/office/powerpoint/2010/main" val="839687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Point 1: </a:t>
            </a:r>
            <a:r>
              <a:rPr lang="en-US" sz="1200" dirty="0">
                <a:latin typeface="Montserrat" charset="0"/>
                <a:ea typeface="Montserrat" charset="0"/>
                <a:cs typeface="Montserrat" charset="0"/>
              </a:rPr>
              <a:t>which seeks to mobilize blended finance and skillsets from private sector and the development community to achieve sustainable development </a:t>
            </a:r>
          </a:p>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4</a:t>
            </a:fld>
            <a:endParaRPr lang="en-US"/>
          </a:p>
        </p:txBody>
      </p:sp>
    </p:spTree>
    <p:extLst>
      <p:ext uri="{BB962C8B-B14F-4D97-AF65-F5344CB8AC3E}">
        <p14:creationId xmlns:p14="http://schemas.microsoft.com/office/powerpoint/2010/main" val="2947576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Point 1: </a:t>
            </a:r>
            <a:r>
              <a:rPr lang="en-US" sz="1200" dirty="0">
                <a:latin typeface="Montserrat" charset="0"/>
                <a:ea typeface="Montserrat" charset="0"/>
                <a:cs typeface="Montserrat" charset="0"/>
              </a:rPr>
              <a:t>which seeks to mobilize blended finance and skillsets from private sector and the development community to achieve sustainable development </a:t>
            </a:r>
          </a:p>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6</a:t>
            </a:fld>
            <a:endParaRPr lang="en-US"/>
          </a:p>
        </p:txBody>
      </p:sp>
    </p:spTree>
    <p:extLst>
      <p:ext uri="{BB962C8B-B14F-4D97-AF65-F5344CB8AC3E}">
        <p14:creationId xmlns:p14="http://schemas.microsoft.com/office/powerpoint/2010/main" val="338277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Point 1: </a:t>
            </a:r>
            <a:r>
              <a:rPr lang="en-US" sz="1200" dirty="0">
                <a:latin typeface="Montserrat" charset="0"/>
                <a:ea typeface="Montserrat" charset="0"/>
                <a:cs typeface="Montserrat" charset="0"/>
              </a:rPr>
              <a:t>which seeks to mobilize blended finance and skillsets from private sector and the development community to achieve sustainable development </a:t>
            </a:r>
          </a:p>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7</a:t>
            </a:fld>
            <a:endParaRPr lang="en-US"/>
          </a:p>
        </p:txBody>
      </p:sp>
    </p:spTree>
    <p:extLst>
      <p:ext uri="{BB962C8B-B14F-4D97-AF65-F5344CB8AC3E}">
        <p14:creationId xmlns:p14="http://schemas.microsoft.com/office/powerpoint/2010/main" val="891590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Point 1: </a:t>
            </a:r>
            <a:r>
              <a:rPr lang="en-US" sz="1200" dirty="0">
                <a:latin typeface="Montserrat" charset="0"/>
                <a:ea typeface="Montserrat" charset="0"/>
                <a:cs typeface="Montserrat" charset="0"/>
              </a:rPr>
              <a:t>which seeks to mobilize blended finance and skillsets from private sector and the development community to achieve sustainable development </a:t>
            </a:r>
          </a:p>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8</a:t>
            </a:fld>
            <a:endParaRPr lang="en-US"/>
          </a:p>
        </p:txBody>
      </p:sp>
    </p:spTree>
    <p:extLst>
      <p:ext uri="{BB962C8B-B14F-4D97-AF65-F5344CB8AC3E}">
        <p14:creationId xmlns:p14="http://schemas.microsoft.com/office/powerpoint/2010/main" val="4202344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Point 1: </a:t>
            </a:r>
            <a:r>
              <a:rPr lang="en-US" sz="1200" dirty="0">
                <a:latin typeface="Montserrat" charset="0"/>
                <a:ea typeface="Montserrat" charset="0"/>
                <a:cs typeface="Montserrat" charset="0"/>
              </a:rPr>
              <a:t>which seeks to mobilize blended finance and skillsets from private sector and the development community to achieve sustainable development </a:t>
            </a:r>
          </a:p>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9</a:t>
            </a:fld>
            <a:endParaRPr lang="en-US"/>
          </a:p>
        </p:txBody>
      </p:sp>
    </p:spTree>
    <p:extLst>
      <p:ext uri="{BB962C8B-B14F-4D97-AF65-F5344CB8AC3E}">
        <p14:creationId xmlns:p14="http://schemas.microsoft.com/office/powerpoint/2010/main" val="1120087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Point 1: </a:t>
            </a:r>
            <a:r>
              <a:rPr lang="en-US" sz="1200" dirty="0">
                <a:latin typeface="Montserrat" charset="0"/>
                <a:ea typeface="Montserrat" charset="0"/>
                <a:cs typeface="Montserrat" charset="0"/>
              </a:rPr>
              <a:t>which seeks to mobilize blended finance and skillsets from private sector and the development community to achieve sustainable development </a:t>
            </a:r>
          </a:p>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10</a:t>
            </a:fld>
            <a:endParaRPr lang="en-US"/>
          </a:p>
        </p:txBody>
      </p:sp>
    </p:spTree>
    <p:extLst>
      <p:ext uri="{BB962C8B-B14F-4D97-AF65-F5344CB8AC3E}">
        <p14:creationId xmlns:p14="http://schemas.microsoft.com/office/powerpoint/2010/main" val="545651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Point 1: </a:t>
            </a:r>
            <a:r>
              <a:rPr lang="en-US" sz="1200" dirty="0">
                <a:latin typeface="Montserrat" charset="0"/>
                <a:ea typeface="Montserrat" charset="0"/>
                <a:cs typeface="Montserrat" charset="0"/>
              </a:rPr>
              <a:t>which seeks to mobilize blended finance and skillsets from private sector and the development community to achieve sustainable development </a:t>
            </a:r>
          </a:p>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11</a:t>
            </a:fld>
            <a:endParaRPr lang="en-US"/>
          </a:p>
        </p:txBody>
      </p:sp>
    </p:spTree>
    <p:extLst>
      <p:ext uri="{BB962C8B-B14F-4D97-AF65-F5344CB8AC3E}">
        <p14:creationId xmlns:p14="http://schemas.microsoft.com/office/powerpoint/2010/main" val="685961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Point 1: </a:t>
            </a:r>
            <a:r>
              <a:rPr lang="en-US" sz="1200" dirty="0">
                <a:latin typeface="Montserrat" charset="0"/>
                <a:ea typeface="Montserrat" charset="0"/>
                <a:cs typeface="Montserrat" charset="0"/>
              </a:rPr>
              <a:t>which seeks to mobilize blended finance and skillsets from private sector and the development community to achieve sustainable development </a:t>
            </a:r>
          </a:p>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13</a:t>
            </a:fld>
            <a:endParaRPr lang="en-US"/>
          </a:p>
        </p:txBody>
      </p:sp>
    </p:spTree>
    <p:extLst>
      <p:ext uri="{BB962C8B-B14F-4D97-AF65-F5344CB8AC3E}">
        <p14:creationId xmlns:p14="http://schemas.microsoft.com/office/powerpoint/2010/main" val="965899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FC9C74-7504-174B-B0B1-660BB82B1CAA}" type="datetime1">
              <a:rPr lang="en-US" smtClean="0"/>
              <a:t>4/29/19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88032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89F929-EF50-DF46-85E1-32E20A002026}" type="datetime1">
              <a:rPr lang="en-US" smtClean="0"/>
              <a:t>4/29/19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45897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AB6F80-0242-5F46-A972-159EF3736FF5}" type="datetime1">
              <a:rPr lang="en-US" smtClean="0"/>
              <a:t>4/29/19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02605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5" name="Picture Placeholder 9"/>
          <p:cNvSpPr>
            <a:spLocks noGrp="1"/>
          </p:cNvSpPr>
          <p:nvPr>
            <p:ph type="pic" sz="quarter" idx="11"/>
          </p:nvPr>
        </p:nvSpPr>
        <p:spPr>
          <a:xfrm>
            <a:off x="4090271" y="1588761"/>
            <a:ext cx="963458" cy="963458"/>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923517365"/>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P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a:lstStyle>
            <a:lvl1pPr>
              <a:defRPr>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2605272858"/>
      </p:ext>
    </p:extLst>
  </p:cSld>
  <p:clrMapOvr>
    <a:masterClrMapping/>
  </p:clrMapOvr>
  <p:transition spd="slow" advClick="0" advTm="3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9F65B3-A24C-7941-B1DF-284095310DAD}" type="datetime1">
              <a:rPr lang="en-US" smtClean="0"/>
              <a:t>4/29/19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31885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8F2F99-8532-0644-A60C-903B8D10F443}" type="datetime1">
              <a:rPr lang="en-US" smtClean="0"/>
              <a:t>4/29/19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24978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7FF774-A38D-0440-8224-5DCC6F70C5E0}" type="datetime1">
              <a:rPr lang="en-US" smtClean="0"/>
              <a:t>4/29/19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8450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CE4C4C-F94B-9940-97D1-EBC2FC04BACD}" type="datetime1">
              <a:rPr lang="en-US" smtClean="0"/>
              <a:t>4/29/19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9296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37F4D5-CC8C-A344-8293-AE4148906F2A}" type="datetime1">
              <a:rPr lang="en-US" smtClean="0"/>
              <a:t>4/29/19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76594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CB7E3-8918-1C44-9FA7-D840D6BA550D}" type="datetime1">
              <a:rPr lang="en-US" smtClean="0"/>
              <a:t>4/29/19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126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A7276B7-D470-DC40-A4C9-024883B694CC}" type="datetime1">
              <a:rPr lang="en-US" smtClean="0"/>
              <a:t>4/29/19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61317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F7C5145-BC85-9945-AD6C-68E4A28BBF48}" type="datetime1">
              <a:rPr lang="en-US" smtClean="0"/>
              <a:t>4/29/19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71043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84CC4C5-F6BB-1648-96FE-0B611BCC9778}" type="datetime1">
              <a:rPr lang="en-US" smtClean="0"/>
              <a:t>4/29/19</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46206291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Lst>
  <p:transition spd="slow">
    <p:fade/>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6.tiff"/><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tiff"/><Relationship Id="rId13" Type="http://schemas.openxmlformats.org/officeDocument/2006/relationships/image" Target="../media/image17.tiff"/><Relationship Id="rId18" Type="http://schemas.openxmlformats.org/officeDocument/2006/relationships/image" Target="../media/image22.gif"/><Relationship Id="rId3" Type="http://schemas.openxmlformats.org/officeDocument/2006/relationships/image" Target="../media/image7.tiff"/><Relationship Id="rId7" Type="http://schemas.openxmlformats.org/officeDocument/2006/relationships/image" Target="../media/image11.tiff"/><Relationship Id="rId12" Type="http://schemas.openxmlformats.org/officeDocument/2006/relationships/image" Target="../media/image16.tiff"/><Relationship Id="rId17" Type="http://schemas.openxmlformats.org/officeDocument/2006/relationships/image" Target="../media/image21.jpg"/><Relationship Id="rId2" Type="http://schemas.openxmlformats.org/officeDocument/2006/relationships/notesSlide" Target="../notesSlides/notesSlide5.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tiff"/><Relationship Id="rId11" Type="http://schemas.openxmlformats.org/officeDocument/2006/relationships/image" Target="../media/image15.tiff"/><Relationship Id="rId5" Type="http://schemas.openxmlformats.org/officeDocument/2006/relationships/image" Target="../media/image9.tiff"/><Relationship Id="rId15" Type="http://schemas.openxmlformats.org/officeDocument/2006/relationships/image" Target="../media/image19.png"/><Relationship Id="rId10" Type="http://schemas.openxmlformats.org/officeDocument/2006/relationships/image" Target="../media/image14.tiff"/><Relationship Id="rId19" Type="http://schemas.openxmlformats.org/officeDocument/2006/relationships/image" Target="../media/image23.png"/><Relationship Id="rId4" Type="http://schemas.openxmlformats.org/officeDocument/2006/relationships/image" Target="../media/image8.tiff"/><Relationship Id="rId9" Type="http://schemas.openxmlformats.org/officeDocument/2006/relationships/image" Target="../media/image13.tiff"/><Relationship Id="rId14" Type="http://schemas.openxmlformats.org/officeDocument/2006/relationships/image" Target="../media/image1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12260">
            <a:off x="4751430" y="439153"/>
            <a:ext cx="4687548" cy="4417998"/>
          </a:xfrm>
          <a:prstGeom prst="rect">
            <a:avLst/>
          </a:prstGeom>
        </p:spPr>
      </p:pic>
      <p:sp>
        <p:nvSpPr>
          <p:cNvPr id="3" name="Rectangle 2">
            <a:extLst>
              <a:ext uri="{FF2B5EF4-FFF2-40B4-BE49-F238E27FC236}">
                <a16:creationId xmlns:a16="http://schemas.microsoft.com/office/drawing/2014/main" id="{4CA622FD-BC3C-DC41-AD28-E2F10B972867}"/>
              </a:ext>
            </a:extLst>
          </p:cNvPr>
          <p:cNvSpPr/>
          <p:nvPr/>
        </p:nvSpPr>
        <p:spPr>
          <a:xfrm>
            <a:off x="6566458" y="0"/>
            <a:ext cx="2237678" cy="51435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E80A1DB-F6DD-ED4A-BDCB-40A677A41D45}"/>
              </a:ext>
            </a:extLst>
          </p:cNvPr>
          <p:cNvPicPr>
            <a:picLocks noChangeAspect="1"/>
          </p:cNvPicPr>
          <p:nvPr/>
        </p:nvPicPr>
        <p:blipFill>
          <a:blip r:embed="rId3"/>
          <a:stretch>
            <a:fillRect/>
          </a:stretch>
        </p:blipFill>
        <p:spPr>
          <a:xfrm>
            <a:off x="6566457" y="0"/>
            <a:ext cx="2237677" cy="1581516"/>
          </a:xfrm>
          <a:prstGeom prst="rect">
            <a:avLst/>
          </a:prstGeom>
        </p:spPr>
      </p:pic>
      <p:pic>
        <p:nvPicPr>
          <p:cNvPr id="5" name="Picture 4">
            <a:extLst>
              <a:ext uri="{FF2B5EF4-FFF2-40B4-BE49-F238E27FC236}">
                <a16:creationId xmlns:a16="http://schemas.microsoft.com/office/drawing/2014/main" id="{654047F4-5484-F64E-B87B-0D1710258C07}"/>
              </a:ext>
            </a:extLst>
          </p:cNvPr>
          <p:cNvPicPr>
            <a:picLocks noChangeAspect="1"/>
          </p:cNvPicPr>
          <p:nvPr/>
        </p:nvPicPr>
        <p:blipFill>
          <a:blip r:embed="rId4"/>
          <a:stretch>
            <a:fillRect/>
          </a:stretch>
        </p:blipFill>
        <p:spPr>
          <a:xfrm>
            <a:off x="6566460" y="1598330"/>
            <a:ext cx="2237676" cy="1697547"/>
          </a:xfrm>
          <a:prstGeom prst="rect">
            <a:avLst/>
          </a:prstGeom>
        </p:spPr>
      </p:pic>
      <p:pic>
        <p:nvPicPr>
          <p:cNvPr id="6" name="Picture 5">
            <a:extLst>
              <a:ext uri="{FF2B5EF4-FFF2-40B4-BE49-F238E27FC236}">
                <a16:creationId xmlns:a16="http://schemas.microsoft.com/office/drawing/2014/main" id="{244A68C7-A046-364B-8A0B-0769721DDEFB}"/>
              </a:ext>
            </a:extLst>
          </p:cNvPr>
          <p:cNvPicPr>
            <a:picLocks noChangeAspect="1"/>
          </p:cNvPicPr>
          <p:nvPr/>
        </p:nvPicPr>
        <p:blipFill>
          <a:blip r:embed="rId5"/>
          <a:stretch>
            <a:fillRect/>
          </a:stretch>
        </p:blipFill>
        <p:spPr>
          <a:xfrm>
            <a:off x="6566457" y="3303982"/>
            <a:ext cx="2237679" cy="1259306"/>
          </a:xfrm>
          <a:prstGeom prst="rect">
            <a:avLst/>
          </a:prstGeom>
        </p:spPr>
      </p:pic>
      <p:pic>
        <p:nvPicPr>
          <p:cNvPr id="7" name="Picture 6">
            <a:extLst>
              <a:ext uri="{FF2B5EF4-FFF2-40B4-BE49-F238E27FC236}">
                <a16:creationId xmlns:a16="http://schemas.microsoft.com/office/drawing/2014/main" id="{266A9CD9-D97C-AB44-83E5-5C179703F4CA}"/>
              </a:ext>
            </a:extLst>
          </p:cNvPr>
          <p:cNvPicPr>
            <a:picLocks noChangeAspect="1"/>
          </p:cNvPicPr>
          <p:nvPr/>
        </p:nvPicPr>
        <p:blipFill rotWithShape="1">
          <a:blip r:embed="rId6"/>
          <a:srcRect b="61846"/>
          <a:stretch/>
        </p:blipFill>
        <p:spPr>
          <a:xfrm>
            <a:off x="6566456" y="4672874"/>
            <a:ext cx="2237675" cy="470022"/>
          </a:xfrm>
          <a:prstGeom prst="rect">
            <a:avLst/>
          </a:prstGeom>
        </p:spPr>
      </p:pic>
      <p:pic>
        <p:nvPicPr>
          <p:cNvPr id="8" name="Picture 7">
            <a:extLst>
              <a:ext uri="{FF2B5EF4-FFF2-40B4-BE49-F238E27FC236}">
                <a16:creationId xmlns:a16="http://schemas.microsoft.com/office/drawing/2014/main" id="{76AF83C6-CBD0-2A47-BD6B-37F632C3BC16}"/>
              </a:ext>
            </a:extLst>
          </p:cNvPr>
          <p:cNvPicPr>
            <a:picLocks noChangeAspect="1"/>
          </p:cNvPicPr>
          <p:nvPr/>
        </p:nvPicPr>
        <p:blipFill>
          <a:blip r:embed="rId7"/>
          <a:stretch>
            <a:fillRect/>
          </a:stretch>
        </p:blipFill>
        <p:spPr>
          <a:xfrm>
            <a:off x="358078" y="1250078"/>
            <a:ext cx="1574800" cy="1144355"/>
          </a:xfrm>
          <a:prstGeom prst="rect">
            <a:avLst/>
          </a:prstGeom>
        </p:spPr>
      </p:pic>
      <p:sp>
        <p:nvSpPr>
          <p:cNvPr id="9" name="TextBox 8">
            <a:extLst>
              <a:ext uri="{FF2B5EF4-FFF2-40B4-BE49-F238E27FC236}">
                <a16:creationId xmlns:a16="http://schemas.microsoft.com/office/drawing/2014/main" id="{F7AC154E-4F9E-1D4A-AF79-83D87C079225}"/>
              </a:ext>
            </a:extLst>
          </p:cNvPr>
          <p:cNvSpPr txBox="1"/>
          <p:nvPr/>
        </p:nvSpPr>
        <p:spPr>
          <a:xfrm>
            <a:off x="491892" y="2373571"/>
            <a:ext cx="4120568" cy="369332"/>
          </a:xfrm>
          <a:prstGeom prst="rect">
            <a:avLst/>
          </a:prstGeom>
          <a:noFill/>
        </p:spPr>
        <p:txBody>
          <a:bodyPr wrap="square" rtlCol="0">
            <a:spAutoFit/>
          </a:bodyPr>
          <a:lstStyle/>
          <a:p>
            <a:r>
              <a:rPr lang="en-US" b="1" dirty="0">
                <a:solidFill>
                  <a:schemeClr val="accent2">
                    <a:lumMod val="50000"/>
                  </a:schemeClr>
                </a:solidFill>
                <a:latin typeface="Montserrat" pitchFamily="2" charset="77"/>
                <a:ea typeface="MS UI Gothic" panose="020B0600070205080204" pitchFamily="34" charset="-128"/>
              </a:rPr>
              <a:t>KADUNA STATE GOVERNMENT</a:t>
            </a:r>
          </a:p>
        </p:txBody>
      </p:sp>
      <p:sp>
        <p:nvSpPr>
          <p:cNvPr id="2" name="TextBox 1">
            <a:extLst>
              <a:ext uri="{FF2B5EF4-FFF2-40B4-BE49-F238E27FC236}">
                <a16:creationId xmlns:a16="http://schemas.microsoft.com/office/drawing/2014/main" id="{6D9E149D-F806-EC45-B803-5BA715E4A152}"/>
              </a:ext>
            </a:extLst>
          </p:cNvPr>
          <p:cNvSpPr txBox="1"/>
          <p:nvPr/>
        </p:nvSpPr>
        <p:spPr>
          <a:xfrm>
            <a:off x="491892" y="2691832"/>
            <a:ext cx="5295424" cy="323165"/>
          </a:xfrm>
          <a:prstGeom prst="rect">
            <a:avLst/>
          </a:prstGeom>
          <a:noFill/>
        </p:spPr>
        <p:txBody>
          <a:bodyPr wrap="none" rtlCol="0">
            <a:spAutoFit/>
          </a:bodyPr>
          <a:lstStyle/>
          <a:p>
            <a:r>
              <a:rPr lang="en-US" sz="1500" b="1" dirty="0">
                <a:latin typeface="Montserrat Semi" pitchFamily="2" charset="77"/>
              </a:rPr>
              <a:t>The Role of Development Partners in Sub-National Development</a:t>
            </a:r>
          </a:p>
        </p:txBody>
      </p:sp>
      <p:sp>
        <p:nvSpPr>
          <p:cNvPr id="10" name="TextBox 9">
            <a:extLst>
              <a:ext uri="{FF2B5EF4-FFF2-40B4-BE49-F238E27FC236}">
                <a16:creationId xmlns:a16="http://schemas.microsoft.com/office/drawing/2014/main" id="{F8A82797-208A-F942-9BB8-7C827CA1FE43}"/>
              </a:ext>
            </a:extLst>
          </p:cNvPr>
          <p:cNvSpPr txBox="1"/>
          <p:nvPr/>
        </p:nvSpPr>
        <p:spPr>
          <a:xfrm>
            <a:off x="491892" y="3061164"/>
            <a:ext cx="2708883" cy="646331"/>
          </a:xfrm>
          <a:prstGeom prst="rect">
            <a:avLst/>
          </a:prstGeom>
          <a:noFill/>
        </p:spPr>
        <p:txBody>
          <a:bodyPr wrap="none" rtlCol="0">
            <a:spAutoFit/>
          </a:bodyPr>
          <a:lstStyle/>
          <a:p>
            <a:r>
              <a:rPr lang="en-US" b="1" dirty="0">
                <a:solidFill>
                  <a:schemeClr val="accent4">
                    <a:lumMod val="75000"/>
                  </a:schemeClr>
                </a:solidFill>
                <a:latin typeface="Montserrat" pitchFamily="2" charset="77"/>
              </a:rPr>
              <a:t>Nasir Ahmad El-Rufai, OFR</a:t>
            </a:r>
          </a:p>
          <a:p>
            <a:r>
              <a:rPr lang="en-US" dirty="0">
                <a:latin typeface="Montserrat Light" pitchFamily="2" charset="77"/>
              </a:rPr>
              <a:t>Governor, Kaduna State</a:t>
            </a:r>
          </a:p>
        </p:txBody>
      </p:sp>
    </p:spTree>
    <p:extLst>
      <p:ext uri="{BB962C8B-B14F-4D97-AF65-F5344CB8AC3E}">
        <p14:creationId xmlns:p14="http://schemas.microsoft.com/office/powerpoint/2010/main" val="180789845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27250" y="2288374"/>
            <a:ext cx="3345871" cy="566751"/>
            <a:chOff x="594362" y="1974291"/>
            <a:chExt cx="3345871" cy="566751"/>
          </a:xfrm>
        </p:grpSpPr>
        <p:cxnSp>
          <p:nvCxnSpPr>
            <p:cNvPr id="4" name="Straight Connector 3"/>
            <p:cNvCxnSpPr/>
            <p:nvPr/>
          </p:nvCxnSpPr>
          <p:spPr>
            <a:xfrm>
              <a:off x="594362" y="1974291"/>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4362" y="2079377"/>
              <a:ext cx="3345871" cy="461665"/>
            </a:xfrm>
            <a:prstGeom prst="rect">
              <a:avLst/>
            </a:prstGeom>
            <a:noFill/>
          </p:spPr>
          <p:txBody>
            <a:bodyPr wrap="square" lIns="0" tIns="0" rIns="0" bIns="0" rtlCol="0">
              <a:spAutoFit/>
            </a:bodyPr>
            <a:lstStyle/>
            <a:p>
              <a:pPr>
                <a:lnSpc>
                  <a:spcPts val="3600"/>
                </a:lnSpc>
              </a:pPr>
              <a:r>
                <a:rPr lang="en-US" sz="3200" cap="all" spc="50" dirty="0">
                  <a:solidFill>
                    <a:schemeClr val="bg1"/>
                  </a:solidFill>
                  <a:latin typeface="Montserrat" pitchFamily="2" charset="77"/>
                </a:rPr>
                <a:t>INTRODUCTION</a:t>
              </a:r>
            </a:p>
          </p:txBody>
        </p:sp>
      </p:grpSp>
      <p:sp>
        <p:nvSpPr>
          <p:cNvPr id="3" name="Title 2">
            <a:extLst>
              <a:ext uri="{FF2B5EF4-FFF2-40B4-BE49-F238E27FC236}">
                <a16:creationId xmlns:a16="http://schemas.microsoft.com/office/drawing/2014/main" id="{6B890F31-48E6-4542-9D9C-AB784BBBC811}"/>
              </a:ext>
            </a:extLst>
          </p:cNvPr>
          <p:cNvSpPr>
            <a:spLocks noGrp="1"/>
          </p:cNvSpPr>
          <p:nvPr>
            <p:ph type="title"/>
          </p:nvPr>
        </p:nvSpPr>
        <p:spPr>
          <a:xfrm>
            <a:off x="628649" y="273844"/>
            <a:ext cx="8515351" cy="994172"/>
          </a:xfrm>
        </p:spPr>
        <p:txBody>
          <a:bodyPr>
            <a:normAutofit/>
          </a:bodyPr>
          <a:lstStyle/>
          <a:p>
            <a:r>
              <a:rPr lang="en-US" sz="2500" b="1" dirty="0">
                <a:solidFill>
                  <a:schemeClr val="accent2">
                    <a:lumMod val="50000"/>
                  </a:schemeClr>
                </a:solidFill>
                <a:latin typeface="Montserrat" pitchFamily="2" charset="77"/>
              </a:rPr>
              <a:t>Focus Areas of Development Assistance in Nigeria</a:t>
            </a:r>
          </a:p>
        </p:txBody>
      </p:sp>
      <p:sp>
        <p:nvSpPr>
          <p:cNvPr id="23" name="TextBox 22">
            <a:extLst>
              <a:ext uri="{FF2B5EF4-FFF2-40B4-BE49-F238E27FC236}">
                <a16:creationId xmlns:a16="http://schemas.microsoft.com/office/drawing/2014/main" id="{6876473E-934C-1243-9738-760C133D92A6}"/>
              </a:ext>
            </a:extLst>
          </p:cNvPr>
          <p:cNvSpPr txBox="1"/>
          <p:nvPr/>
        </p:nvSpPr>
        <p:spPr>
          <a:xfrm>
            <a:off x="6482871" y="4571176"/>
            <a:ext cx="628019" cy="123111"/>
          </a:xfrm>
          <a:prstGeom prst="rect">
            <a:avLst/>
          </a:prstGeom>
          <a:noFill/>
        </p:spPr>
        <p:txBody>
          <a:bodyPr wrap="square" lIns="0" tIns="0" rIns="0" bIns="0" rtlCol="0">
            <a:spAutoFit/>
          </a:bodyPr>
          <a:lstStyle/>
          <a:p>
            <a:pPr algn="ctr"/>
            <a:r>
              <a:rPr lang="en-US" sz="800" dirty="0">
                <a:solidFill>
                  <a:schemeClr val="bg1"/>
                </a:solidFill>
                <a:latin typeface="Lato" panose="020F0502020204030203" pitchFamily="34" charset="0"/>
              </a:rPr>
              <a:t>2013</a:t>
            </a:r>
          </a:p>
        </p:txBody>
      </p:sp>
      <p:sp>
        <p:nvSpPr>
          <p:cNvPr id="24" name="TextBox 23">
            <a:extLst>
              <a:ext uri="{FF2B5EF4-FFF2-40B4-BE49-F238E27FC236}">
                <a16:creationId xmlns:a16="http://schemas.microsoft.com/office/drawing/2014/main" id="{1CAAE203-D9AB-BA42-8781-DD0998DE8E47}"/>
              </a:ext>
            </a:extLst>
          </p:cNvPr>
          <p:cNvSpPr txBox="1"/>
          <p:nvPr/>
        </p:nvSpPr>
        <p:spPr>
          <a:xfrm>
            <a:off x="7415644" y="4568001"/>
            <a:ext cx="628019" cy="123111"/>
          </a:xfrm>
          <a:prstGeom prst="rect">
            <a:avLst/>
          </a:prstGeom>
          <a:noFill/>
        </p:spPr>
        <p:txBody>
          <a:bodyPr wrap="square" lIns="0" tIns="0" rIns="0" bIns="0" rtlCol="0">
            <a:spAutoFit/>
          </a:bodyPr>
          <a:lstStyle/>
          <a:p>
            <a:pPr algn="ctr"/>
            <a:r>
              <a:rPr lang="en-US" sz="800" dirty="0">
                <a:solidFill>
                  <a:schemeClr val="bg1"/>
                </a:solidFill>
                <a:latin typeface="Lato" panose="020F0502020204030203" pitchFamily="34" charset="0"/>
              </a:rPr>
              <a:t>2014</a:t>
            </a:r>
          </a:p>
        </p:txBody>
      </p:sp>
      <p:sp>
        <p:nvSpPr>
          <p:cNvPr id="61" name="TextBox 60">
            <a:extLst>
              <a:ext uri="{FF2B5EF4-FFF2-40B4-BE49-F238E27FC236}">
                <a16:creationId xmlns:a16="http://schemas.microsoft.com/office/drawing/2014/main" id="{8BAE4E37-77C2-474A-B991-5D4157E98334}"/>
              </a:ext>
            </a:extLst>
          </p:cNvPr>
          <p:cNvSpPr txBox="1"/>
          <p:nvPr/>
        </p:nvSpPr>
        <p:spPr>
          <a:xfrm>
            <a:off x="3413768" y="3783860"/>
            <a:ext cx="128439" cy="153888"/>
          </a:xfrm>
          <a:prstGeom prst="rect">
            <a:avLst/>
          </a:prstGeom>
          <a:noFill/>
        </p:spPr>
        <p:txBody>
          <a:bodyPr wrap="square" lIns="0" tIns="0" rIns="0" bIns="0" rtlCol="0">
            <a:spAutoFit/>
          </a:bodyPr>
          <a:lstStyle/>
          <a:p>
            <a:pPr algn="ctr"/>
            <a:r>
              <a:rPr lang="en-US" sz="1000" b="1" cap="all" spc="20" dirty="0">
                <a:solidFill>
                  <a:schemeClr val="bg1"/>
                </a:solidFill>
                <a:latin typeface="Lato" panose="020F0502020204030203" pitchFamily="34" charset="0"/>
              </a:rPr>
              <a:t>3</a:t>
            </a:r>
          </a:p>
        </p:txBody>
      </p:sp>
      <p:sp>
        <p:nvSpPr>
          <p:cNvPr id="62" name="TextBox 61">
            <a:extLst>
              <a:ext uri="{FF2B5EF4-FFF2-40B4-BE49-F238E27FC236}">
                <a16:creationId xmlns:a16="http://schemas.microsoft.com/office/drawing/2014/main" id="{00B6F344-FDEB-2544-B5A1-163593649651}"/>
              </a:ext>
            </a:extLst>
          </p:cNvPr>
          <p:cNvSpPr txBox="1"/>
          <p:nvPr/>
        </p:nvSpPr>
        <p:spPr>
          <a:xfrm>
            <a:off x="7353858" y="3305299"/>
            <a:ext cx="128439" cy="153888"/>
          </a:xfrm>
          <a:prstGeom prst="rect">
            <a:avLst/>
          </a:prstGeom>
          <a:noFill/>
        </p:spPr>
        <p:txBody>
          <a:bodyPr wrap="square" lIns="0" tIns="0" rIns="0" bIns="0" rtlCol="0">
            <a:spAutoFit/>
          </a:bodyPr>
          <a:lstStyle/>
          <a:p>
            <a:pPr algn="ctr"/>
            <a:r>
              <a:rPr lang="en-US" sz="1000" b="1" cap="all" spc="20" dirty="0">
                <a:solidFill>
                  <a:schemeClr val="bg1"/>
                </a:solidFill>
                <a:latin typeface="Lato" panose="020F0502020204030203" pitchFamily="34" charset="0"/>
              </a:rPr>
              <a:t>1</a:t>
            </a:r>
          </a:p>
        </p:txBody>
      </p:sp>
      <p:sp>
        <p:nvSpPr>
          <p:cNvPr id="64" name="TextBox 63">
            <a:extLst>
              <a:ext uri="{FF2B5EF4-FFF2-40B4-BE49-F238E27FC236}">
                <a16:creationId xmlns:a16="http://schemas.microsoft.com/office/drawing/2014/main" id="{DF75C2BA-D497-FD49-813F-893A0761A147}"/>
              </a:ext>
            </a:extLst>
          </p:cNvPr>
          <p:cNvSpPr txBox="1"/>
          <p:nvPr/>
        </p:nvSpPr>
        <p:spPr>
          <a:xfrm>
            <a:off x="4203623" y="4790194"/>
            <a:ext cx="128439" cy="153888"/>
          </a:xfrm>
          <a:prstGeom prst="rect">
            <a:avLst/>
          </a:prstGeom>
          <a:noFill/>
        </p:spPr>
        <p:txBody>
          <a:bodyPr wrap="square" lIns="0" tIns="0" rIns="0" bIns="0" rtlCol="0">
            <a:spAutoFit/>
          </a:bodyPr>
          <a:lstStyle/>
          <a:p>
            <a:pPr algn="ctr"/>
            <a:r>
              <a:rPr lang="en-US" sz="1000" b="1" cap="all" spc="20" dirty="0">
                <a:solidFill>
                  <a:schemeClr val="bg1"/>
                </a:solidFill>
                <a:latin typeface="Lato" panose="020F0502020204030203" pitchFamily="34" charset="0"/>
              </a:rPr>
              <a:t>4</a:t>
            </a:r>
          </a:p>
        </p:txBody>
      </p:sp>
      <p:sp>
        <p:nvSpPr>
          <p:cNvPr id="65" name="TextBox 64">
            <a:extLst>
              <a:ext uri="{FF2B5EF4-FFF2-40B4-BE49-F238E27FC236}">
                <a16:creationId xmlns:a16="http://schemas.microsoft.com/office/drawing/2014/main" id="{0CC7F409-F257-0649-AB70-2600E5827D1E}"/>
              </a:ext>
            </a:extLst>
          </p:cNvPr>
          <p:cNvSpPr txBox="1"/>
          <p:nvPr/>
        </p:nvSpPr>
        <p:spPr>
          <a:xfrm>
            <a:off x="8140538" y="4311633"/>
            <a:ext cx="128439" cy="153888"/>
          </a:xfrm>
          <a:prstGeom prst="rect">
            <a:avLst/>
          </a:prstGeom>
          <a:noFill/>
        </p:spPr>
        <p:txBody>
          <a:bodyPr wrap="square" lIns="0" tIns="0" rIns="0" bIns="0" rtlCol="0">
            <a:spAutoFit/>
          </a:bodyPr>
          <a:lstStyle/>
          <a:p>
            <a:pPr algn="ctr"/>
            <a:r>
              <a:rPr lang="en-US" sz="1000" b="1" cap="all" spc="20" dirty="0">
                <a:solidFill>
                  <a:schemeClr val="bg1"/>
                </a:solidFill>
                <a:latin typeface="Lato" panose="020F0502020204030203" pitchFamily="34" charset="0"/>
              </a:rPr>
              <a:t>2</a:t>
            </a:r>
          </a:p>
        </p:txBody>
      </p:sp>
      <p:sp>
        <p:nvSpPr>
          <p:cNvPr id="80" name="Freeform 71">
            <a:extLst>
              <a:ext uri="{FF2B5EF4-FFF2-40B4-BE49-F238E27FC236}">
                <a16:creationId xmlns:a16="http://schemas.microsoft.com/office/drawing/2014/main" id="{12D9CE61-E340-ED4A-9936-919270072BA6}"/>
              </a:ext>
            </a:extLst>
          </p:cNvPr>
          <p:cNvSpPr>
            <a:spLocks noEditPoints="1"/>
          </p:cNvSpPr>
          <p:nvPr/>
        </p:nvSpPr>
        <p:spPr bwMode="auto">
          <a:xfrm>
            <a:off x="4946204" y="4135594"/>
            <a:ext cx="253574" cy="253572"/>
          </a:xfrm>
          <a:custGeom>
            <a:avLst/>
            <a:gdLst/>
            <a:ahLst/>
            <a:cxnLst>
              <a:cxn ang="0">
                <a:pos x="228" y="58"/>
              </a:cxn>
              <a:cxn ang="0">
                <a:pos x="224" y="16"/>
              </a:cxn>
              <a:cxn ang="0">
                <a:pos x="214" y="2"/>
              </a:cxn>
              <a:cxn ang="0">
                <a:pos x="48" y="0"/>
              </a:cxn>
              <a:cxn ang="0">
                <a:pos x="34" y="10"/>
              </a:cxn>
              <a:cxn ang="0">
                <a:pos x="32" y="54"/>
              </a:cxn>
              <a:cxn ang="0">
                <a:pos x="4" y="90"/>
              </a:cxn>
              <a:cxn ang="0">
                <a:pos x="0" y="112"/>
              </a:cxn>
              <a:cxn ang="0">
                <a:pos x="8" y="128"/>
              </a:cxn>
              <a:cxn ang="0">
                <a:pos x="24" y="240"/>
              </a:cxn>
              <a:cxn ang="0">
                <a:pos x="28" y="252"/>
              </a:cxn>
              <a:cxn ang="0">
                <a:pos x="216" y="256"/>
              </a:cxn>
              <a:cxn ang="0">
                <a:pos x="228" y="252"/>
              </a:cxn>
              <a:cxn ang="0">
                <a:pos x="232" y="136"/>
              </a:cxn>
              <a:cxn ang="0">
                <a:pos x="248" y="128"/>
              </a:cxn>
              <a:cxn ang="0">
                <a:pos x="256" y="104"/>
              </a:cxn>
              <a:cxn ang="0">
                <a:pos x="252" y="90"/>
              </a:cxn>
              <a:cxn ang="0">
                <a:pos x="48" y="48"/>
              </a:cxn>
              <a:cxn ang="0">
                <a:pos x="82" y="120"/>
              </a:cxn>
              <a:cxn ang="0">
                <a:pos x="98" y="64"/>
              </a:cxn>
              <a:cxn ang="0">
                <a:pos x="124" y="64"/>
              </a:cxn>
              <a:cxn ang="0">
                <a:pos x="106" y="64"/>
              </a:cxn>
              <a:cxn ang="0">
                <a:pos x="166" y="120"/>
              </a:cxn>
              <a:cxn ang="0">
                <a:pos x="158" y="64"/>
              </a:cxn>
              <a:cxn ang="0">
                <a:pos x="174" y="120"/>
              </a:cxn>
              <a:cxn ang="0">
                <a:pos x="16" y="104"/>
              </a:cxn>
              <a:cxn ang="0">
                <a:pos x="42" y="68"/>
              </a:cxn>
              <a:cxn ang="0">
                <a:pos x="48" y="64"/>
              </a:cxn>
              <a:cxn ang="0">
                <a:pos x="24" y="120"/>
              </a:cxn>
              <a:cxn ang="0">
                <a:pos x="18" y="118"/>
              </a:cxn>
              <a:cxn ang="0">
                <a:pos x="160" y="240"/>
              </a:cxn>
              <a:cxn ang="0">
                <a:pos x="160" y="160"/>
              </a:cxn>
              <a:cxn ang="0">
                <a:pos x="168" y="240"/>
              </a:cxn>
              <a:cxn ang="0">
                <a:pos x="168" y="156"/>
              </a:cxn>
              <a:cxn ang="0">
                <a:pos x="160" y="152"/>
              </a:cxn>
              <a:cxn ang="0">
                <a:pos x="96" y="152"/>
              </a:cxn>
              <a:cxn ang="0">
                <a:pos x="92" y="160"/>
              </a:cxn>
              <a:cxn ang="0">
                <a:pos x="40" y="136"/>
              </a:cxn>
              <a:cxn ang="0">
                <a:pos x="240" y="112"/>
              </a:cxn>
              <a:cxn ang="0">
                <a:pos x="238" y="118"/>
              </a:cxn>
              <a:cxn ang="0">
                <a:pos x="218" y="120"/>
              </a:cxn>
              <a:cxn ang="0">
                <a:pos x="208" y="64"/>
              </a:cxn>
              <a:cxn ang="0">
                <a:pos x="238" y="100"/>
              </a:cxn>
              <a:cxn ang="0">
                <a:pos x="240" y="112"/>
              </a:cxn>
            </a:cxnLst>
            <a:rect l="0" t="0" r="r" b="b"/>
            <a:pathLst>
              <a:path w="256" h="256">
                <a:moveTo>
                  <a:pt x="252" y="90"/>
                </a:moveTo>
                <a:lnTo>
                  <a:pt x="228" y="58"/>
                </a:lnTo>
                <a:lnTo>
                  <a:pt x="228" y="58"/>
                </a:lnTo>
                <a:lnTo>
                  <a:pt x="224" y="54"/>
                </a:lnTo>
                <a:lnTo>
                  <a:pt x="224" y="16"/>
                </a:lnTo>
                <a:lnTo>
                  <a:pt x="224" y="16"/>
                </a:lnTo>
                <a:lnTo>
                  <a:pt x="222" y="10"/>
                </a:lnTo>
                <a:lnTo>
                  <a:pt x="220" y="4"/>
                </a:lnTo>
                <a:lnTo>
                  <a:pt x="214" y="2"/>
                </a:lnTo>
                <a:lnTo>
                  <a:pt x="208" y="0"/>
                </a:lnTo>
                <a:lnTo>
                  <a:pt x="48" y="0"/>
                </a:lnTo>
                <a:lnTo>
                  <a:pt x="48" y="0"/>
                </a:lnTo>
                <a:lnTo>
                  <a:pt x="42" y="2"/>
                </a:lnTo>
                <a:lnTo>
                  <a:pt x="36" y="4"/>
                </a:lnTo>
                <a:lnTo>
                  <a:pt x="34" y="10"/>
                </a:lnTo>
                <a:lnTo>
                  <a:pt x="32" y="16"/>
                </a:lnTo>
                <a:lnTo>
                  <a:pt x="32" y="54"/>
                </a:lnTo>
                <a:lnTo>
                  <a:pt x="32" y="54"/>
                </a:lnTo>
                <a:lnTo>
                  <a:pt x="28" y="58"/>
                </a:lnTo>
                <a:lnTo>
                  <a:pt x="4" y="90"/>
                </a:lnTo>
                <a:lnTo>
                  <a:pt x="4" y="90"/>
                </a:lnTo>
                <a:lnTo>
                  <a:pt x="2" y="96"/>
                </a:lnTo>
                <a:lnTo>
                  <a:pt x="0" y="104"/>
                </a:lnTo>
                <a:lnTo>
                  <a:pt x="0" y="112"/>
                </a:lnTo>
                <a:lnTo>
                  <a:pt x="0" y="112"/>
                </a:lnTo>
                <a:lnTo>
                  <a:pt x="2" y="122"/>
                </a:lnTo>
                <a:lnTo>
                  <a:pt x="8" y="128"/>
                </a:lnTo>
                <a:lnTo>
                  <a:pt x="14" y="134"/>
                </a:lnTo>
                <a:lnTo>
                  <a:pt x="24" y="136"/>
                </a:lnTo>
                <a:lnTo>
                  <a:pt x="24" y="240"/>
                </a:lnTo>
                <a:lnTo>
                  <a:pt x="24" y="240"/>
                </a:lnTo>
                <a:lnTo>
                  <a:pt x="26" y="246"/>
                </a:lnTo>
                <a:lnTo>
                  <a:pt x="28" y="252"/>
                </a:lnTo>
                <a:lnTo>
                  <a:pt x="34" y="254"/>
                </a:lnTo>
                <a:lnTo>
                  <a:pt x="40" y="256"/>
                </a:lnTo>
                <a:lnTo>
                  <a:pt x="216" y="256"/>
                </a:lnTo>
                <a:lnTo>
                  <a:pt x="216" y="256"/>
                </a:lnTo>
                <a:lnTo>
                  <a:pt x="222" y="254"/>
                </a:lnTo>
                <a:lnTo>
                  <a:pt x="228" y="252"/>
                </a:lnTo>
                <a:lnTo>
                  <a:pt x="230" y="246"/>
                </a:lnTo>
                <a:lnTo>
                  <a:pt x="232" y="240"/>
                </a:lnTo>
                <a:lnTo>
                  <a:pt x="232" y="136"/>
                </a:lnTo>
                <a:lnTo>
                  <a:pt x="232" y="136"/>
                </a:lnTo>
                <a:lnTo>
                  <a:pt x="242" y="134"/>
                </a:lnTo>
                <a:lnTo>
                  <a:pt x="248" y="128"/>
                </a:lnTo>
                <a:lnTo>
                  <a:pt x="254" y="122"/>
                </a:lnTo>
                <a:lnTo>
                  <a:pt x="256" y="112"/>
                </a:lnTo>
                <a:lnTo>
                  <a:pt x="256" y="104"/>
                </a:lnTo>
                <a:lnTo>
                  <a:pt x="256" y="104"/>
                </a:lnTo>
                <a:lnTo>
                  <a:pt x="254" y="96"/>
                </a:lnTo>
                <a:lnTo>
                  <a:pt x="252" y="90"/>
                </a:lnTo>
                <a:close/>
                <a:moveTo>
                  <a:pt x="208" y="16"/>
                </a:moveTo>
                <a:lnTo>
                  <a:pt x="208" y="48"/>
                </a:lnTo>
                <a:lnTo>
                  <a:pt x="48" y="48"/>
                </a:lnTo>
                <a:lnTo>
                  <a:pt x="48" y="16"/>
                </a:lnTo>
                <a:lnTo>
                  <a:pt x="208" y="16"/>
                </a:lnTo>
                <a:close/>
                <a:moveTo>
                  <a:pt x="82" y="120"/>
                </a:moveTo>
                <a:lnTo>
                  <a:pt x="48" y="120"/>
                </a:lnTo>
                <a:lnTo>
                  <a:pt x="80" y="64"/>
                </a:lnTo>
                <a:lnTo>
                  <a:pt x="98" y="64"/>
                </a:lnTo>
                <a:lnTo>
                  <a:pt x="82" y="120"/>
                </a:lnTo>
                <a:close/>
                <a:moveTo>
                  <a:pt x="106" y="64"/>
                </a:moveTo>
                <a:lnTo>
                  <a:pt x="124" y="64"/>
                </a:lnTo>
                <a:lnTo>
                  <a:pt x="124" y="120"/>
                </a:lnTo>
                <a:lnTo>
                  <a:pt x="90" y="120"/>
                </a:lnTo>
                <a:lnTo>
                  <a:pt x="106" y="64"/>
                </a:lnTo>
                <a:close/>
                <a:moveTo>
                  <a:pt x="132" y="64"/>
                </a:moveTo>
                <a:lnTo>
                  <a:pt x="150" y="64"/>
                </a:lnTo>
                <a:lnTo>
                  <a:pt x="166" y="120"/>
                </a:lnTo>
                <a:lnTo>
                  <a:pt x="132" y="120"/>
                </a:lnTo>
                <a:lnTo>
                  <a:pt x="132" y="64"/>
                </a:lnTo>
                <a:close/>
                <a:moveTo>
                  <a:pt x="158" y="64"/>
                </a:moveTo>
                <a:lnTo>
                  <a:pt x="176" y="64"/>
                </a:lnTo>
                <a:lnTo>
                  <a:pt x="208" y="120"/>
                </a:lnTo>
                <a:lnTo>
                  <a:pt x="174" y="120"/>
                </a:lnTo>
                <a:lnTo>
                  <a:pt x="158" y="64"/>
                </a:lnTo>
                <a:close/>
                <a:moveTo>
                  <a:pt x="16" y="112"/>
                </a:moveTo>
                <a:lnTo>
                  <a:pt x="16" y="104"/>
                </a:lnTo>
                <a:lnTo>
                  <a:pt x="16" y="104"/>
                </a:lnTo>
                <a:lnTo>
                  <a:pt x="18" y="100"/>
                </a:lnTo>
                <a:lnTo>
                  <a:pt x="42" y="68"/>
                </a:lnTo>
                <a:lnTo>
                  <a:pt x="42" y="68"/>
                </a:lnTo>
                <a:lnTo>
                  <a:pt x="44" y="64"/>
                </a:lnTo>
                <a:lnTo>
                  <a:pt x="48" y="64"/>
                </a:lnTo>
                <a:lnTo>
                  <a:pt x="70" y="64"/>
                </a:lnTo>
                <a:lnTo>
                  <a:pt x="38" y="120"/>
                </a:lnTo>
                <a:lnTo>
                  <a:pt x="24" y="120"/>
                </a:lnTo>
                <a:lnTo>
                  <a:pt x="24" y="120"/>
                </a:lnTo>
                <a:lnTo>
                  <a:pt x="20" y="120"/>
                </a:lnTo>
                <a:lnTo>
                  <a:pt x="18" y="118"/>
                </a:lnTo>
                <a:lnTo>
                  <a:pt x="16" y="116"/>
                </a:lnTo>
                <a:lnTo>
                  <a:pt x="16" y="112"/>
                </a:lnTo>
                <a:close/>
                <a:moveTo>
                  <a:pt x="160" y="240"/>
                </a:moveTo>
                <a:lnTo>
                  <a:pt x="100" y="240"/>
                </a:lnTo>
                <a:lnTo>
                  <a:pt x="100" y="160"/>
                </a:lnTo>
                <a:lnTo>
                  <a:pt x="160" y="160"/>
                </a:lnTo>
                <a:lnTo>
                  <a:pt x="160" y="240"/>
                </a:lnTo>
                <a:close/>
                <a:moveTo>
                  <a:pt x="216" y="240"/>
                </a:moveTo>
                <a:lnTo>
                  <a:pt x="168" y="240"/>
                </a:lnTo>
                <a:lnTo>
                  <a:pt x="168" y="160"/>
                </a:lnTo>
                <a:lnTo>
                  <a:pt x="168" y="160"/>
                </a:lnTo>
                <a:lnTo>
                  <a:pt x="168" y="156"/>
                </a:lnTo>
                <a:lnTo>
                  <a:pt x="166" y="154"/>
                </a:lnTo>
                <a:lnTo>
                  <a:pt x="164" y="152"/>
                </a:lnTo>
                <a:lnTo>
                  <a:pt x="160" y="152"/>
                </a:lnTo>
                <a:lnTo>
                  <a:pt x="100" y="152"/>
                </a:lnTo>
                <a:lnTo>
                  <a:pt x="100" y="152"/>
                </a:lnTo>
                <a:lnTo>
                  <a:pt x="96" y="152"/>
                </a:lnTo>
                <a:lnTo>
                  <a:pt x="94" y="154"/>
                </a:lnTo>
                <a:lnTo>
                  <a:pt x="92" y="156"/>
                </a:lnTo>
                <a:lnTo>
                  <a:pt x="92" y="160"/>
                </a:lnTo>
                <a:lnTo>
                  <a:pt x="92" y="240"/>
                </a:lnTo>
                <a:lnTo>
                  <a:pt x="40" y="240"/>
                </a:lnTo>
                <a:lnTo>
                  <a:pt x="40" y="136"/>
                </a:lnTo>
                <a:lnTo>
                  <a:pt x="216" y="136"/>
                </a:lnTo>
                <a:lnTo>
                  <a:pt x="216" y="240"/>
                </a:lnTo>
                <a:close/>
                <a:moveTo>
                  <a:pt x="240" y="112"/>
                </a:moveTo>
                <a:lnTo>
                  <a:pt x="240" y="112"/>
                </a:lnTo>
                <a:lnTo>
                  <a:pt x="240" y="116"/>
                </a:lnTo>
                <a:lnTo>
                  <a:pt x="238" y="118"/>
                </a:lnTo>
                <a:lnTo>
                  <a:pt x="236" y="120"/>
                </a:lnTo>
                <a:lnTo>
                  <a:pt x="232" y="120"/>
                </a:lnTo>
                <a:lnTo>
                  <a:pt x="218" y="120"/>
                </a:lnTo>
                <a:lnTo>
                  <a:pt x="186" y="64"/>
                </a:lnTo>
                <a:lnTo>
                  <a:pt x="208" y="64"/>
                </a:lnTo>
                <a:lnTo>
                  <a:pt x="208" y="64"/>
                </a:lnTo>
                <a:lnTo>
                  <a:pt x="212" y="64"/>
                </a:lnTo>
                <a:lnTo>
                  <a:pt x="214" y="68"/>
                </a:lnTo>
                <a:lnTo>
                  <a:pt x="238" y="100"/>
                </a:lnTo>
                <a:lnTo>
                  <a:pt x="238" y="100"/>
                </a:lnTo>
                <a:lnTo>
                  <a:pt x="240" y="104"/>
                </a:lnTo>
                <a:lnTo>
                  <a:pt x="240" y="1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81" name="Group 80">
            <a:extLst>
              <a:ext uri="{FF2B5EF4-FFF2-40B4-BE49-F238E27FC236}">
                <a16:creationId xmlns:a16="http://schemas.microsoft.com/office/drawing/2014/main" id="{E5FCC263-7241-6247-8AF5-FA09406F26EA}"/>
              </a:ext>
            </a:extLst>
          </p:cNvPr>
          <p:cNvGrpSpPr/>
          <p:nvPr/>
        </p:nvGrpSpPr>
        <p:grpSpPr>
          <a:xfrm>
            <a:off x="8101376" y="3838557"/>
            <a:ext cx="253574" cy="253572"/>
            <a:chOff x="3149600" y="2774950"/>
            <a:chExt cx="406400" cy="406400"/>
          </a:xfrm>
          <a:solidFill>
            <a:schemeClr val="bg1"/>
          </a:solidFill>
        </p:grpSpPr>
        <p:sp>
          <p:nvSpPr>
            <p:cNvPr id="82" name="Freeform 110">
              <a:extLst>
                <a:ext uri="{FF2B5EF4-FFF2-40B4-BE49-F238E27FC236}">
                  <a16:creationId xmlns:a16="http://schemas.microsoft.com/office/drawing/2014/main" id="{65D8FF22-F2C2-3B44-819D-3D70032939B3}"/>
                </a:ext>
              </a:extLst>
            </p:cNvPr>
            <p:cNvSpPr>
              <a:spLocks noEditPoints="1"/>
            </p:cNvSpPr>
            <p:nvPr/>
          </p:nvSpPr>
          <p:spPr bwMode="auto">
            <a:xfrm>
              <a:off x="3327400" y="2978150"/>
              <a:ext cx="63500" cy="63500"/>
            </a:xfrm>
            <a:custGeom>
              <a:avLst/>
              <a:gdLst/>
              <a:ahLst/>
              <a:cxnLst>
                <a:cxn ang="0">
                  <a:pos x="20" y="40"/>
                </a:cxn>
                <a:cxn ang="0">
                  <a:pos x="20" y="40"/>
                </a:cxn>
                <a:cxn ang="0">
                  <a:pos x="28" y="38"/>
                </a:cxn>
                <a:cxn ang="0">
                  <a:pos x="34" y="34"/>
                </a:cxn>
                <a:cxn ang="0">
                  <a:pos x="38" y="28"/>
                </a:cxn>
                <a:cxn ang="0">
                  <a:pos x="40" y="20"/>
                </a:cxn>
                <a:cxn ang="0">
                  <a:pos x="40" y="20"/>
                </a:cxn>
                <a:cxn ang="0">
                  <a:pos x="38" y="12"/>
                </a:cxn>
                <a:cxn ang="0">
                  <a:pos x="34" y="6"/>
                </a:cxn>
                <a:cxn ang="0">
                  <a:pos x="28" y="2"/>
                </a:cxn>
                <a:cxn ang="0">
                  <a:pos x="20" y="0"/>
                </a:cxn>
                <a:cxn ang="0">
                  <a:pos x="20" y="0"/>
                </a:cxn>
                <a:cxn ang="0">
                  <a:pos x="12" y="2"/>
                </a:cxn>
                <a:cxn ang="0">
                  <a:pos x="6" y="6"/>
                </a:cxn>
                <a:cxn ang="0">
                  <a:pos x="2" y="12"/>
                </a:cxn>
                <a:cxn ang="0">
                  <a:pos x="0" y="20"/>
                </a:cxn>
                <a:cxn ang="0">
                  <a:pos x="0" y="20"/>
                </a:cxn>
                <a:cxn ang="0">
                  <a:pos x="2" y="28"/>
                </a:cxn>
                <a:cxn ang="0">
                  <a:pos x="6" y="34"/>
                </a:cxn>
                <a:cxn ang="0">
                  <a:pos x="12" y="38"/>
                </a:cxn>
                <a:cxn ang="0">
                  <a:pos x="20" y="40"/>
                </a:cxn>
                <a:cxn ang="0">
                  <a:pos x="20" y="8"/>
                </a:cxn>
                <a:cxn ang="0">
                  <a:pos x="20" y="8"/>
                </a:cxn>
                <a:cxn ang="0">
                  <a:pos x="24" y="8"/>
                </a:cxn>
                <a:cxn ang="0">
                  <a:pos x="28" y="12"/>
                </a:cxn>
                <a:cxn ang="0">
                  <a:pos x="32" y="16"/>
                </a:cxn>
                <a:cxn ang="0">
                  <a:pos x="32" y="20"/>
                </a:cxn>
                <a:cxn ang="0">
                  <a:pos x="32" y="20"/>
                </a:cxn>
                <a:cxn ang="0">
                  <a:pos x="32" y="24"/>
                </a:cxn>
                <a:cxn ang="0">
                  <a:pos x="28" y="28"/>
                </a:cxn>
                <a:cxn ang="0">
                  <a:pos x="24" y="32"/>
                </a:cxn>
                <a:cxn ang="0">
                  <a:pos x="20" y="32"/>
                </a:cxn>
                <a:cxn ang="0">
                  <a:pos x="20" y="32"/>
                </a:cxn>
                <a:cxn ang="0">
                  <a:pos x="16" y="32"/>
                </a:cxn>
                <a:cxn ang="0">
                  <a:pos x="12" y="28"/>
                </a:cxn>
                <a:cxn ang="0">
                  <a:pos x="8" y="24"/>
                </a:cxn>
                <a:cxn ang="0">
                  <a:pos x="8" y="20"/>
                </a:cxn>
                <a:cxn ang="0">
                  <a:pos x="8" y="20"/>
                </a:cxn>
                <a:cxn ang="0">
                  <a:pos x="8" y="16"/>
                </a:cxn>
                <a:cxn ang="0">
                  <a:pos x="12" y="12"/>
                </a:cxn>
                <a:cxn ang="0">
                  <a:pos x="16" y="8"/>
                </a:cxn>
                <a:cxn ang="0">
                  <a:pos x="20" y="8"/>
                </a:cxn>
              </a:cxnLst>
              <a:rect l="0" t="0" r="r" b="b"/>
              <a:pathLst>
                <a:path w="40" h="40">
                  <a:moveTo>
                    <a:pt x="20" y="40"/>
                  </a:moveTo>
                  <a:lnTo>
                    <a:pt x="20" y="40"/>
                  </a:lnTo>
                  <a:lnTo>
                    <a:pt x="28" y="38"/>
                  </a:lnTo>
                  <a:lnTo>
                    <a:pt x="34" y="34"/>
                  </a:lnTo>
                  <a:lnTo>
                    <a:pt x="38" y="28"/>
                  </a:lnTo>
                  <a:lnTo>
                    <a:pt x="40" y="20"/>
                  </a:lnTo>
                  <a:lnTo>
                    <a:pt x="40" y="20"/>
                  </a:lnTo>
                  <a:lnTo>
                    <a:pt x="38" y="12"/>
                  </a:lnTo>
                  <a:lnTo>
                    <a:pt x="34" y="6"/>
                  </a:lnTo>
                  <a:lnTo>
                    <a:pt x="28" y="2"/>
                  </a:lnTo>
                  <a:lnTo>
                    <a:pt x="20" y="0"/>
                  </a:lnTo>
                  <a:lnTo>
                    <a:pt x="20" y="0"/>
                  </a:lnTo>
                  <a:lnTo>
                    <a:pt x="12" y="2"/>
                  </a:lnTo>
                  <a:lnTo>
                    <a:pt x="6" y="6"/>
                  </a:lnTo>
                  <a:lnTo>
                    <a:pt x="2" y="12"/>
                  </a:lnTo>
                  <a:lnTo>
                    <a:pt x="0" y="20"/>
                  </a:lnTo>
                  <a:lnTo>
                    <a:pt x="0" y="20"/>
                  </a:lnTo>
                  <a:lnTo>
                    <a:pt x="2" y="28"/>
                  </a:lnTo>
                  <a:lnTo>
                    <a:pt x="6" y="34"/>
                  </a:lnTo>
                  <a:lnTo>
                    <a:pt x="12" y="38"/>
                  </a:lnTo>
                  <a:lnTo>
                    <a:pt x="20" y="40"/>
                  </a:lnTo>
                  <a:close/>
                  <a:moveTo>
                    <a:pt x="20" y="8"/>
                  </a:moveTo>
                  <a:lnTo>
                    <a:pt x="20" y="8"/>
                  </a:lnTo>
                  <a:lnTo>
                    <a:pt x="24" y="8"/>
                  </a:lnTo>
                  <a:lnTo>
                    <a:pt x="28" y="12"/>
                  </a:lnTo>
                  <a:lnTo>
                    <a:pt x="32" y="16"/>
                  </a:lnTo>
                  <a:lnTo>
                    <a:pt x="32" y="20"/>
                  </a:lnTo>
                  <a:lnTo>
                    <a:pt x="32" y="20"/>
                  </a:lnTo>
                  <a:lnTo>
                    <a:pt x="32" y="24"/>
                  </a:lnTo>
                  <a:lnTo>
                    <a:pt x="28" y="28"/>
                  </a:lnTo>
                  <a:lnTo>
                    <a:pt x="24" y="32"/>
                  </a:lnTo>
                  <a:lnTo>
                    <a:pt x="20" y="32"/>
                  </a:lnTo>
                  <a:lnTo>
                    <a:pt x="20" y="32"/>
                  </a:lnTo>
                  <a:lnTo>
                    <a:pt x="16" y="32"/>
                  </a:lnTo>
                  <a:lnTo>
                    <a:pt x="12" y="28"/>
                  </a:lnTo>
                  <a:lnTo>
                    <a:pt x="8" y="24"/>
                  </a:lnTo>
                  <a:lnTo>
                    <a:pt x="8" y="20"/>
                  </a:lnTo>
                  <a:lnTo>
                    <a:pt x="8" y="20"/>
                  </a:lnTo>
                  <a:lnTo>
                    <a:pt x="8" y="16"/>
                  </a:lnTo>
                  <a:lnTo>
                    <a:pt x="12" y="12"/>
                  </a:lnTo>
                  <a:lnTo>
                    <a:pt x="16" y="8"/>
                  </a:lnTo>
                  <a:lnTo>
                    <a:pt x="20"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3" name="Freeform 113">
              <a:extLst>
                <a:ext uri="{FF2B5EF4-FFF2-40B4-BE49-F238E27FC236}">
                  <a16:creationId xmlns:a16="http://schemas.microsoft.com/office/drawing/2014/main" id="{79E1164B-BF15-0B4F-AA89-E0048D931267}"/>
                </a:ext>
              </a:extLst>
            </p:cNvPr>
            <p:cNvSpPr>
              <a:spLocks noEditPoints="1"/>
            </p:cNvSpPr>
            <p:nvPr/>
          </p:nvSpPr>
          <p:spPr bwMode="auto">
            <a:xfrm>
              <a:off x="3492500" y="2774950"/>
              <a:ext cx="63500" cy="63500"/>
            </a:xfrm>
            <a:custGeom>
              <a:avLst/>
              <a:gdLst/>
              <a:ahLst/>
              <a:cxnLst>
                <a:cxn ang="0">
                  <a:pos x="20" y="0"/>
                </a:cxn>
                <a:cxn ang="0">
                  <a:pos x="20" y="0"/>
                </a:cxn>
                <a:cxn ang="0">
                  <a:pos x="12" y="2"/>
                </a:cxn>
                <a:cxn ang="0">
                  <a:pos x="6" y="6"/>
                </a:cxn>
                <a:cxn ang="0">
                  <a:pos x="2" y="12"/>
                </a:cxn>
                <a:cxn ang="0">
                  <a:pos x="0" y="20"/>
                </a:cxn>
                <a:cxn ang="0">
                  <a:pos x="0" y="20"/>
                </a:cxn>
                <a:cxn ang="0">
                  <a:pos x="2" y="28"/>
                </a:cxn>
                <a:cxn ang="0">
                  <a:pos x="6" y="34"/>
                </a:cxn>
                <a:cxn ang="0">
                  <a:pos x="12" y="38"/>
                </a:cxn>
                <a:cxn ang="0">
                  <a:pos x="20" y="40"/>
                </a:cxn>
                <a:cxn ang="0">
                  <a:pos x="20" y="40"/>
                </a:cxn>
                <a:cxn ang="0">
                  <a:pos x="28" y="38"/>
                </a:cxn>
                <a:cxn ang="0">
                  <a:pos x="34" y="34"/>
                </a:cxn>
                <a:cxn ang="0">
                  <a:pos x="38" y="28"/>
                </a:cxn>
                <a:cxn ang="0">
                  <a:pos x="40" y="20"/>
                </a:cxn>
                <a:cxn ang="0">
                  <a:pos x="40" y="20"/>
                </a:cxn>
                <a:cxn ang="0">
                  <a:pos x="38" y="12"/>
                </a:cxn>
                <a:cxn ang="0">
                  <a:pos x="34" y="6"/>
                </a:cxn>
                <a:cxn ang="0">
                  <a:pos x="28" y="2"/>
                </a:cxn>
                <a:cxn ang="0">
                  <a:pos x="20" y="0"/>
                </a:cxn>
                <a:cxn ang="0">
                  <a:pos x="20" y="32"/>
                </a:cxn>
                <a:cxn ang="0">
                  <a:pos x="20" y="32"/>
                </a:cxn>
                <a:cxn ang="0">
                  <a:pos x="16" y="32"/>
                </a:cxn>
                <a:cxn ang="0">
                  <a:pos x="12" y="28"/>
                </a:cxn>
                <a:cxn ang="0">
                  <a:pos x="8" y="24"/>
                </a:cxn>
                <a:cxn ang="0">
                  <a:pos x="8" y="20"/>
                </a:cxn>
                <a:cxn ang="0">
                  <a:pos x="8" y="20"/>
                </a:cxn>
                <a:cxn ang="0">
                  <a:pos x="8" y="16"/>
                </a:cxn>
                <a:cxn ang="0">
                  <a:pos x="12" y="12"/>
                </a:cxn>
                <a:cxn ang="0">
                  <a:pos x="16" y="8"/>
                </a:cxn>
                <a:cxn ang="0">
                  <a:pos x="20" y="8"/>
                </a:cxn>
                <a:cxn ang="0">
                  <a:pos x="20" y="8"/>
                </a:cxn>
                <a:cxn ang="0">
                  <a:pos x="24" y="8"/>
                </a:cxn>
                <a:cxn ang="0">
                  <a:pos x="28" y="12"/>
                </a:cxn>
                <a:cxn ang="0">
                  <a:pos x="32" y="16"/>
                </a:cxn>
                <a:cxn ang="0">
                  <a:pos x="32" y="20"/>
                </a:cxn>
                <a:cxn ang="0">
                  <a:pos x="32" y="20"/>
                </a:cxn>
                <a:cxn ang="0">
                  <a:pos x="32" y="24"/>
                </a:cxn>
                <a:cxn ang="0">
                  <a:pos x="28" y="28"/>
                </a:cxn>
                <a:cxn ang="0">
                  <a:pos x="24" y="32"/>
                </a:cxn>
                <a:cxn ang="0">
                  <a:pos x="20" y="32"/>
                </a:cxn>
              </a:cxnLst>
              <a:rect l="0" t="0" r="r" b="b"/>
              <a:pathLst>
                <a:path w="40" h="40">
                  <a:moveTo>
                    <a:pt x="20" y="0"/>
                  </a:moveTo>
                  <a:lnTo>
                    <a:pt x="20" y="0"/>
                  </a:lnTo>
                  <a:lnTo>
                    <a:pt x="12" y="2"/>
                  </a:lnTo>
                  <a:lnTo>
                    <a:pt x="6" y="6"/>
                  </a:lnTo>
                  <a:lnTo>
                    <a:pt x="2" y="12"/>
                  </a:lnTo>
                  <a:lnTo>
                    <a:pt x="0" y="20"/>
                  </a:ln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2"/>
                  </a:lnTo>
                  <a:lnTo>
                    <a:pt x="20" y="0"/>
                  </a:lnTo>
                  <a:close/>
                  <a:moveTo>
                    <a:pt x="20" y="32"/>
                  </a:moveTo>
                  <a:lnTo>
                    <a:pt x="20" y="32"/>
                  </a:lnTo>
                  <a:lnTo>
                    <a:pt x="16" y="32"/>
                  </a:lnTo>
                  <a:lnTo>
                    <a:pt x="12" y="28"/>
                  </a:lnTo>
                  <a:lnTo>
                    <a:pt x="8" y="24"/>
                  </a:lnTo>
                  <a:lnTo>
                    <a:pt x="8" y="20"/>
                  </a:lnTo>
                  <a:lnTo>
                    <a:pt x="8" y="20"/>
                  </a:lnTo>
                  <a:lnTo>
                    <a:pt x="8" y="16"/>
                  </a:lnTo>
                  <a:lnTo>
                    <a:pt x="12" y="12"/>
                  </a:lnTo>
                  <a:lnTo>
                    <a:pt x="16" y="8"/>
                  </a:lnTo>
                  <a:lnTo>
                    <a:pt x="20" y="8"/>
                  </a:lnTo>
                  <a:lnTo>
                    <a:pt x="20" y="8"/>
                  </a:lnTo>
                  <a:lnTo>
                    <a:pt x="24" y="8"/>
                  </a:lnTo>
                  <a:lnTo>
                    <a:pt x="28" y="12"/>
                  </a:lnTo>
                  <a:lnTo>
                    <a:pt x="32" y="16"/>
                  </a:lnTo>
                  <a:lnTo>
                    <a:pt x="32" y="20"/>
                  </a:lnTo>
                  <a:lnTo>
                    <a:pt x="32" y="20"/>
                  </a:lnTo>
                  <a:lnTo>
                    <a:pt x="32" y="24"/>
                  </a:lnTo>
                  <a:lnTo>
                    <a:pt x="28" y="28"/>
                  </a:lnTo>
                  <a:lnTo>
                    <a:pt x="24" y="32"/>
                  </a:lnTo>
                  <a:lnTo>
                    <a:pt x="20"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4" name="Freeform 116">
              <a:extLst>
                <a:ext uri="{FF2B5EF4-FFF2-40B4-BE49-F238E27FC236}">
                  <a16:creationId xmlns:a16="http://schemas.microsoft.com/office/drawing/2014/main" id="{290E5319-16C1-B740-8EF1-FF64B979AD1E}"/>
                </a:ext>
              </a:extLst>
            </p:cNvPr>
            <p:cNvSpPr>
              <a:spLocks noEditPoints="1"/>
            </p:cNvSpPr>
            <p:nvPr/>
          </p:nvSpPr>
          <p:spPr bwMode="auto">
            <a:xfrm>
              <a:off x="3251200" y="2965450"/>
              <a:ext cx="50800" cy="50800"/>
            </a:xfrm>
            <a:custGeom>
              <a:avLst/>
              <a:gdLst/>
              <a:ahLst/>
              <a:cxnLst>
                <a:cxn ang="0">
                  <a:pos x="0" y="16"/>
                </a:cxn>
                <a:cxn ang="0">
                  <a:pos x="0" y="16"/>
                </a:cxn>
                <a:cxn ang="0">
                  <a:pos x="2" y="22"/>
                </a:cxn>
                <a:cxn ang="0">
                  <a:pos x="4" y="28"/>
                </a:cxn>
                <a:cxn ang="0">
                  <a:pos x="10" y="30"/>
                </a:cxn>
                <a:cxn ang="0">
                  <a:pos x="16" y="32"/>
                </a:cxn>
                <a:cxn ang="0">
                  <a:pos x="16" y="32"/>
                </a:cxn>
                <a:cxn ang="0">
                  <a:pos x="22" y="30"/>
                </a:cxn>
                <a:cxn ang="0">
                  <a:pos x="28" y="28"/>
                </a:cxn>
                <a:cxn ang="0">
                  <a:pos x="30" y="22"/>
                </a:cxn>
                <a:cxn ang="0">
                  <a:pos x="32" y="16"/>
                </a:cxn>
                <a:cxn ang="0">
                  <a:pos x="32" y="16"/>
                </a:cxn>
                <a:cxn ang="0">
                  <a:pos x="30" y="10"/>
                </a:cxn>
                <a:cxn ang="0">
                  <a:pos x="28" y="4"/>
                </a:cxn>
                <a:cxn ang="0">
                  <a:pos x="22" y="2"/>
                </a:cxn>
                <a:cxn ang="0">
                  <a:pos x="16" y="0"/>
                </a:cxn>
                <a:cxn ang="0">
                  <a:pos x="16" y="0"/>
                </a:cxn>
                <a:cxn ang="0">
                  <a:pos x="10" y="2"/>
                </a:cxn>
                <a:cxn ang="0">
                  <a:pos x="4" y="4"/>
                </a:cxn>
                <a:cxn ang="0">
                  <a:pos x="2" y="10"/>
                </a:cxn>
                <a:cxn ang="0">
                  <a:pos x="0" y="16"/>
                </a:cxn>
                <a:cxn ang="0">
                  <a:pos x="16" y="8"/>
                </a:cxn>
                <a:cxn ang="0">
                  <a:pos x="16" y="8"/>
                </a:cxn>
                <a:cxn ang="0">
                  <a:pos x="20" y="8"/>
                </a:cxn>
                <a:cxn ang="0">
                  <a:pos x="22" y="10"/>
                </a:cxn>
                <a:cxn ang="0">
                  <a:pos x="24" y="12"/>
                </a:cxn>
                <a:cxn ang="0">
                  <a:pos x="24" y="16"/>
                </a:cxn>
                <a:cxn ang="0">
                  <a:pos x="24" y="16"/>
                </a:cxn>
                <a:cxn ang="0">
                  <a:pos x="24" y="20"/>
                </a:cxn>
                <a:cxn ang="0">
                  <a:pos x="22" y="22"/>
                </a:cxn>
                <a:cxn ang="0">
                  <a:pos x="20" y="24"/>
                </a:cxn>
                <a:cxn ang="0">
                  <a:pos x="16" y="24"/>
                </a:cxn>
                <a:cxn ang="0">
                  <a:pos x="16" y="24"/>
                </a:cxn>
                <a:cxn ang="0">
                  <a:pos x="12" y="24"/>
                </a:cxn>
                <a:cxn ang="0">
                  <a:pos x="10" y="22"/>
                </a:cxn>
                <a:cxn ang="0">
                  <a:pos x="8" y="20"/>
                </a:cxn>
                <a:cxn ang="0">
                  <a:pos x="8" y="16"/>
                </a:cxn>
                <a:cxn ang="0">
                  <a:pos x="8" y="16"/>
                </a:cxn>
                <a:cxn ang="0">
                  <a:pos x="8" y="12"/>
                </a:cxn>
                <a:cxn ang="0">
                  <a:pos x="10" y="10"/>
                </a:cxn>
                <a:cxn ang="0">
                  <a:pos x="12" y="8"/>
                </a:cxn>
                <a:cxn ang="0">
                  <a:pos x="16" y="8"/>
                </a:cxn>
              </a:cxnLst>
              <a:rect l="0" t="0" r="r" b="b"/>
              <a:pathLst>
                <a:path w="32" h="32">
                  <a:moveTo>
                    <a:pt x="0" y="16"/>
                  </a:move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lnTo>
                    <a:pt x="16" y="0"/>
                  </a:lnTo>
                  <a:lnTo>
                    <a:pt x="10" y="2"/>
                  </a:lnTo>
                  <a:lnTo>
                    <a:pt x="4" y="4"/>
                  </a:lnTo>
                  <a:lnTo>
                    <a:pt x="2" y="10"/>
                  </a:lnTo>
                  <a:lnTo>
                    <a:pt x="0" y="16"/>
                  </a:lnTo>
                  <a:close/>
                  <a:moveTo>
                    <a:pt x="16" y="8"/>
                  </a:moveTo>
                  <a:lnTo>
                    <a:pt x="16" y="8"/>
                  </a:lnTo>
                  <a:lnTo>
                    <a:pt x="20" y="8"/>
                  </a:lnTo>
                  <a:lnTo>
                    <a:pt x="22" y="10"/>
                  </a:lnTo>
                  <a:lnTo>
                    <a:pt x="24" y="12"/>
                  </a:lnTo>
                  <a:lnTo>
                    <a:pt x="24" y="16"/>
                  </a:lnTo>
                  <a:lnTo>
                    <a:pt x="24" y="16"/>
                  </a:lnTo>
                  <a:lnTo>
                    <a:pt x="24" y="20"/>
                  </a:lnTo>
                  <a:lnTo>
                    <a:pt x="22" y="22"/>
                  </a:lnTo>
                  <a:lnTo>
                    <a:pt x="20" y="24"/>
                  </a:lnTo>
                  <a:lnTo>
                    <a:pt x="16" y="24"/>
                  </a:lnTo>
                  <a:lnTo>
                    <a:pt x="16" y="24"/>
                  </a:lnTo>
                  <a:lnTo>
                    <a:pt x="12" y="24"/>
                  </a:lnTo>
                  <a:lnTo>
                    <a:pt x="10" y="22"/>
                  </a:lnTo>
                  <a:lnTo>
                    <a:pt x="8" y="20"/>
                  </a:lnTo>
                  <a:lnTo>
                    <a:pt x="8" y="16"/>
                  </a:lnTo>
                  <a:lnTo>
                    <a:pt x="8" y="16"/>
                  </a:lnTo>
                  <a:lnTo>
                    <a:pt x="8" y="12"/>
                  </a:lnTo>
                  <a:lnTo>
                    <a:pt x="10" y="10"/>
                  </a:lnTo>
                  <a:lnTo>
                    <a:pt x="12" y="8"/>
                  </a:lnTo>
                  <a:lnTo>
                    <a:pt x="16"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5" name="Freeform 119">
              <a:extLst>
                <a:ext uri="{FF2B5EF4-FFF2-40B4-BE49-F238E27FC236}">
                  <a16:creationId xmlns:a16="http://schemas.microsoft.com/office/drawing/2014/main" id="{CDAF801C-60DB-6A48-9297-623FE9CB5AB4}"/>
                </a:ext>
              </a:extLst>
            </p:cNvPr>
            <p:cNvSpPr>
              <a:spLocks/>
            </p:cNvSpPr>
            <p:nvPr/>
          </p:nvSpPr>
          <p:spPr bwMode="auto">
            <a:xfrm>
              <a:off x="3302000" y="30543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6" name="Freeform 121">
              <a:extLst>
                <a:ext uri="{FF2B5EF4-FFF2-40B4-BE49-F238E27FC236}">
                  <a16:creationId xmlns:a16="http://schemas.microsoft.com/office/drawing/2014/main" id="{4DEA47A9-55CB-544A-B989-26AEC1FA2B0F}"/>
                </a:ext>
              </a:extLst>
            </p:cNvPr>
            <p:cNvSpPr>
              <a:spLocks/>
            </p:cNvSpPr>
            <p:nvPr/>
          </p:nvSpPr>
          <p:spPr bwMode="auto">
            <a:xfrm>
              <a:off x="3505200" y="2863850"/>
              <a:ext cx="25400" cy="25400"/>
            </a:xfrm>
            <a:custGeom>
              <a:avLst/>
              <a:gdLst/>
              <a:ahLst/>
              <a:cxnLst>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Lst>
              <a:rect l="0" t="0" r="r" b="b"/>
              <a:pathLst>
                <a:path w="16" h="16">
                  <a:moveTo>
                    <a:pt x="8" y="0"/>
                  </a:moveTo>
                  <a:lnTo>
                    <a:pt x="8" y="0"/>
                  </a:lnTo>
                  <a:lnTo>
                    <a:pt x="4" y="0"/>
                  </a:lnTo>
                  <a:lnTo>
                    <a:pt x="2" y="2"/>
                  </a:lnTo>
                  <a:lnTo>
                    <a:pt x="0" y="4"/>
                  </a:lnTo>
                  <a:lnTo>
                    <a:pt x="0" y="8"/>
                  </a:lnTo>
                  <a:lnTo>
                    <a:pt x="0" y="8"/>
                  </a:lnTo>
                  <a:lnTo>
                    <a:pt x="0" y="12"/>
                  </a:lnTo>
                  <a:lnTo>
                    <a:pt x="2" y="14"/>
                  </a:lnTo>
                  <a:lnTo>
                    <a:pt x="4" y="16"/>
                  </a:lnTo>
                  <a:lnTo>
                    <a:pt x="8" y="16"/>
                  </a:lnTo>
                  <a:lnTo>
                    <a:pt x="8" y="16"/>
                  </a:lnTo>
                  <a:lnTo>
                    <a:pt x="12" y="16"/>
                  </a:lnTo>
                  <a:lnTo>
                    <a:pt x="14" y="14"/>
                  </a:lnTo>
                  <a:lnTo>
                    <a:pt x="16" y="12"/>
                  </a:lnTo>
                  <a:lnTo>
                    <a:pt x="16" y="8"/>
                  </a:lnTo>
                  <a:lnTo>
                    <a:pt x="16" y="8"/>
                  </a:lnTo>
                  <a:lnTo>
                    <a:pt x="16" y="4"/>
                  </a:lnTo>
                  <a:lnTo>
                    <a:pt x="14" y="2"/>
                  </a:lnTo>
                  <a:lnTo>
                    <a:pt x="12" y="0"/>
                  </a:ln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7" name="Freeform 106">
              <a:extLst>
                <a:ext uri="{FF2B5EF4-FFF2-40B4-BE49-F238E27FC236}">
                  <a16:creationId xmlns:a16="http://schemas.microsoft.com/office/drawing/2014/main" id="{DA681601-B0AF-B84D-A7C8-D5CF1718F21C}"/>
                </a:ext>
              </a:extLst>
            </p:cNvPr>
            <p:cNvSpPr>
              <a:spLocks noEditPoints="1"/>
            </p:cNvSpPr>
            <p:nvPr/>
          </p:nvSpPr>
          <p:spPr bwMode="auto">
            <a:xfrm>
              <a:off x="3149600" y="2813050"/>
              <a:ext cx="371475" cy="368300"/>
            </a:xfrm>
            <a:custGeom>
              <a:avLst/>
              <a:gdLst/>
              <a:ahLst/>
              <a:cxnLst>
                <a:cxn ang="0">
                  <a:pos x="166" y="6"/>
                </a:cxn>
                <a:cxn ang="0">
                  <a:pos x="152" y="0"/>
                </a:cxn>
                <a:cxn ang="0">
                  <a:pos x="144" y="2"/>
                </a:cxn>
                <a:cxn ang="0">
                  <a:pos x="126" y="18"/>
                </a:cxn>
                <a:cxn ang="0">
                  <a:pos x="122" y="24"/>
                </a:cxn>
                <a:cxn ang="0">
                  <a:pos x="120" y="32"/>
                </a:cxn>
                <a:cxn ang="0">
                  <a:pos x="122" y="42"/>
                </a:cxn>
                <a:cxn ang="0">
                  <a:pos x="14" y="86"/>
                </a:cxn>
                <a:cxn ang="0">
                  <a:pos x="6" y="92"/>
                </a:cxn>
                <a:cxn ang="0">
                  <a:pos x="0" y="102"/>
                </a:cxn>
                <a:cxn ang="0">
                  <a:pos x="0" y="108"/>
                </a:cxn>
                <a:cxn ang="0">
                  <a:pos x="4" y="120"/>
                </a:cxn>
                <a:cxn ang="0">
                  <a:pos x="108" y="224"/>
                </a:cxn>
                <a:cxn ang="0">
                  <a:pos x="116" y="230"/>
                </a:cxn>
                <a:cxn ang="0">
                  <a:pos x="126" y="232"/>
                </a:cxn>
                <a:cxn ang="0">
                  <a:pos x="126" y="232"/>
                </a:cxn>
                <a:cxn ang="0">
                  <a:pos x="130" y="232"/>
                </a:cxn>
                <a:cxn ang="0">
                  <a:pos x="142" y="226"/>
                </a:cxn>
                <a:cxn ang="0">
                  <a:pos x="148" y="216"/>
                </a:cxn>
                <a:cxn ang="0">
                  <a:pos x="190" y="110"/>
                </a:cxn>
                <a:cxn ang="0">
                  <a:pos x="202" y="114"/>
                </a:cxn>
                <a:cxn ang="0">
                  <a:pos x="210" y="112"/>
                </a:cxn>
                <a:cxn ang="0">
                  <a:pos x="228" y="96"/>
                </a:cxn>
                <a:cxn ang="0">
                  <a:pos x="232" y="90"/>
                </a:cxn>
                <a:cxn ang="0">
                  <a:pos x="234" y="82"/>
                </a:cxn>
                <a:cxn ang="0">
                  <a:pos x="228" y="68"/>
                </a:cxn>
                <a:cxn ang="0">
                  <a:pos x="134" y="210"/>
                </a:cxn>
                <a:cxn ang="0">
                  <a:pos x="130" y="214"/>
                </a:cxn>
                <a:cxn ang="0">
                  <a:pos x="128" y="216"/>
                </a:cxn>
                <a:cxn ang="0">
                  <a:pos x="126" y="216"/>
                </a:cxn>
                <a:cxn ang="0">
                  <a:pos x="18" y="112"/>
                </a:cxn>
                <a:cxn ang="0">
                  <a:pos x="16" y="110"/>
                </a:cxn>
                <a:cxn ang="0">
                  <a:pos x="16" y="106"/>
                </a:cxn>
                <a:cxn ang="0">
                  <a:pos x="20" y="100"/>
                </a:cxn>
                <a:cxn ang="0">
                  <a:pos x="70" y="80"/>
                </a:cxn>
                <a:cxn ang="0">
                  <a:pos x="96" y="86"/>
                </a:cxn>
                <a:cxn ang="0">
                  <a:pos x="134" y="92"/>
                </a:cxn>
                <a:cxn ang="0">
                  <a:pos x="158" y="104"/>
                </a:cxn>
                <a:cxn ang="0">
                  <a:pos x="134" y="210"/>
                </a:cxn>
                <a:cxn ang="0">
                  <a:pos x="204" y="96"/>
                </a:cxn>
                <a:cxn ang="0">
                  <a:pos x="202" y="98"/>
                </a:cxn>
                <a:cxn ang="0">
                  <a:pos x="184" y="82"/>
                </a:cxn>
                <a:cxn ang="0">
                  <a:pos x="174" y="108"/>
                </a:cxn>
                <a:cxn ang="0">
                  <a:pos x="166" y="100"/>
                </a:cxn>
                <a:cxn ang="0">
                  <a:pos x="138" y="86"/>
                </a:cxn>
                <a:cxn ang="0">
                  <a:pos x="104" y="78"/>
                </a:cxn>
                <a:cxn ang="0">
                  <a:pos x="82" y="76"/>
                </a:cxn>
                <a:cxn ang="0">
                  <a:pos x="138" y="34"/>
                </a:cxn>
                <a:cxn ang="0">
                  <a:pos x="136" y="32"/>
                </a:cxn>
                <a:cxn ang="0">
                  <a:pos x="148" y="18"/>
                </a:cxn>
                <a:cxn ang="0">
                  <a:pos x="152" y="16"/>
                </a:cxn>
                <a:cxn ang="0">
                  <a:pos x="216" y="78"/>
                </a:cxn>
                <a:cxn ang="0">
                  <a:pos x="218" y="82"/>
                </a:cxn>
              </a:cxnLst>
              <a:rect l="0" t="0" r="r" b="b"/>
              <a:pathLst>
                <a:path w="234" h="232">
                  <a:moveTo>
                    <a:pt x="166" y="6"/>
                  </a:moveTo>
                  <a:lnTo>
                    <a:pt x="166" y="6"/>
                  </a:lnTo>
                  <a:lnTo>
                    <a:pt x="158" y="2"/>
                  </a:lnTo>
                  <a:lnTo>
                    <a:pt x="152" y="0"/>
                  </a:lnTo>
                  <a:lnTo>
                    <a:pt x="152" y="0"/>
                  </a:lnTo>
                  <a:lnTo>
                    <a:pt x="144" y="2"/>
                  </a:lnTo>
                  <a:lnTo>
                    <a:pt x="138" y="6"/>
                  </a:lnTo>
                  <a:lnTo>
                    <a:pt x="126" y="18"/>
                  </a:lnTo>
                  <a:lnTo>
                    <a:pt x="126" y="18"/>
                  </a:lnTo>
                  <a:lnTo>
                    <a:pt x="122" y="24"/>
                  </a:lnTo>
                  <a:lnTo>
                    <a:pt x="120" y="32"/>
                  </a:lnTo>
                  <a:lnTo>
                    <a:pt x="120" y="32"/>
                  </a:lnTo>
                  <a:lnTo>
                    <a:pt x="120" y="36"/>
                  </a:lnTo>
                  <a:lnTo>
                    <a:pt x="122" y="42"/>
                  </a:lnTo>
                  <a:lnTo>
                    <a:pt x="14" y="86"/>
                  </a:lnTo>
                  <a:lnTo>
                    <a:pt x="14" y="86"/>
                  </a:lnTo>
                  <a:lnTo>
                    <a:pt x="10" y="88"/>
                  </a:lnTo>
                  <a:lnTo>
                    <a:pt x="6" y="92"/>
                  </a:lnTo>
                  <a:lnTo>
                    <a:pt x="2" y="98"/>
                  </a:lnTo>
                  <a:lnTo>
                    <a:pt x="0" y="102"/>
                  </a:lnTo>
                  <a:lnTo>
                    <a:pt x="0" y="102"/>
                  </a:lnTo>
                  <a:lnTo>
                    <a:pt x="0" y="108"/>
                  </a:lnTo>
                  <a:lnTo>
                    <a:pt x="2" y="114"/>
                  </a:lnTo>
                  <a:lnTo>
                    <a:pt x="4" y="120"/>
                  </a:lnTo>
                  <a:lnTo>
                    <a:pt x="8" y="124"/>
                  </a:lnTo>
                  <a:lnTo>
                    <a:pt x="108" y="224"/>
                  </a:lnTo>
                  <a:lnTo>
                    <a:pt x="108" y="224"/>
                  </a:lnTo>
                  <a:lnTo>
                    <a:pt x="116" y="230"/>
                  </a:lnTo>
                  <a:lnTo>
                    <a:pt x="126" y="232"/>
                  </a:lnTo>
                  <a:lnTo>
                    <a:pt x="126" y="232"/>
                  </a:lnTo>
                  <a:lnTo>
                    <a:pt x="126" y="232"/>
                  </a:lnTo>
                  <a:lnTo>
                    <a:pt x="126" y="232"/>
                  </a:lnTo>
                  <a:lnTo>
                    <a:pt x="130" y="232"/>
                  </a:lnTo>
                  <a:lnTo>
                    <a:pt x="130" y="232"/>
                  </a:lnTo>
                  <a:lnTo>
                    <a:pt x="136" y="230"/>
                  </a:lnTo>
                  <a:lnTo>
                    <a:pt x="142" y="226"/>
                  </a:lnTo>
                  <a:lnTo>
                    <a:pt x="146" y="222"/>
                  </a:lnTo>
                  <a:lnTo>
                    <a:pt x="148" y="216"/>
                  </a:lnTo>
                  <a:lnTo>
                    <a:pt x="190" y="110"/>
                  </a:lnTo>
                  <a:lnTo>
                    <a:pt x="190" y="110"/>
                  </a:lnTo>
                  <a:lnTo>
                    <a:pt x="196" y="112"/>
                  </a:lnTo>
                  <a:lnTo>
                    <a:pt x="202" y="114"/>
                  </a:lnTo>
                  <a:lnTo>
                    <a:pt x="202" y="114"/>
                  </a:lnTo>
                  <a:lnTo>
                    <a:pt x="210" y="112"/>
                  </a:lnTo>
                  <a:lnTo>
                    <a:pt x="216" y="108"/>
                  </a:lnTo>
                  <a:lnTo>
                    <a:pt x="228" y="96"/>
                  </a:lnTo>
                  <a:lnTo>
                    <a:pt x="228" y="96"/>
                  </a:lnTo>
                  <a:lnTo>
                    <a:pt x="232" y="90"/>
                  </a:lnTo>
                  <a:lnTo>
                    <a:pt x="234" y="82"/>
                  </a:lnTo>
                  <a:lnTo>
                    <a:pt x="234" y="82"/>
                  </a:lnTo>
                  <a:lnTo>
                    <a:pt x="232" y="74"/>
                  </a:lnTo>
                  <a:lnTo>
                    <a:pt x="228" y="68"/>
                  </a:lnTo>
                  <a:lnTo>
                    <a:pt x="166" y="6"/>
                  </a:lnTo>
                  <a:close/>
                  <a:moveTo>
                    <a:pt x="134" y="210"/>
                  </a:moveTo>
                  <a:lnTo>
                    <a:pt x="134" y="210"/>
                  </a:lnTo>
                  <a:lnTo>
                    <a:pt x="130" y="214"/>
                  </a:lnTo>
                  <a:lnTo>
                    <a:pt x="128" y="216"/>
                  </a:lnTo>
                  <a:lnTo>
                    <a:pt x="128" y="216"/>
                  </a:lnTo>
                  <a:lnTo>
                    <a:pt x="126" y="216"/>
                  </a:lnTo>
                  <a:lnTo>
                    <a:pt x="126" y="216"/>
                  </a:lnTo>
                  <a:lnTo>
                    <a:pt x="120" y="214"/>
                  </a:lnTo>
                  <a:lnTo>
                    <a:pt x="18" y="112"/>
                  </a:lnTo>
                  <a:lnTo>
                    <a:pt x="18" y="112"/>
                  </a:lnTo>
                  <a:lnTo>
                    <a:pt x="16" y="110"/>
                  </a:lnTo>
                  <a:lnTo>
                    <a:pt x="16" y="106"/>
                  </a:lnTo>
                  <a:lnTo>
                    <a:pt x="16" y="106"/>
                  </a:lnTo>
                  <a:lnTo>
                    <a:pt x="18" y="102"/>
                  </a:lnTo>
                  <a:lnTo>
                    <a:pt x="20" y="100"/>
                  </a:lnTo>
                  <a:lnTo>
                    <a:pt x="70" y="80"/>
                  </a:lnTo>
                  <a:lnTo>
                    <a:pt x="70" y="80"/>
                  </a:lnTo>
                  <a:lnTo>
                    <a:pt x="84" y="84"/>
                  </a:lnTo>
                  <a:lnTo>
                    <a:pt x="96" y="86"/>
                  </a:lnTo>
                  <a:lnTo>
                    <a:pt x="120" y="88"/>
                  </a:lnTo>
                  <a:lnTo>
                    <a:pt x="134" y="92"/>
                  </a:lnTo>
                  <a:lnTo>
                    <a:pt x="146" y="98"/>
                  </a:lnTo>
                  <a:lnTo>
                    <a:pt x="158" y="104"/>
                  </a:lnTo>
                  <a:lnTo>
                    <a:pt x="172" y="116"/>
                  </a:lnTo>
                  <a:lnTo>
                    <a:pt x="134" y="210"/>
                  </a:lnTo>
                  <a:close/>
                  <a:moveTo>
                    <a:pt x="216" y="84"/>
                  </a:moveTo>
                  <a:lnTo>
                    <a:pt x="204" y="96"/>
                  </a:lnTo>
                  <a:lnTo>
                    <a:pt x="204" y="96"/>
                  </a:lnTo>
                  <a:lnTo>
                    <a:pt x="202" y="98"/>
                  </a:lnTo>
                  <a:lnTo>
                    <a:pt x="198" y="96"/>
                  </a:lnTo>
                  <a:lnTo>
                    <a:pt x="184" y="82"/>
                  </a:lnTo>
                  <a:lnTo>
                    <a:pt x="174" y="110"/>
                  </a:lnTo>
                  <a:lnTo>
                    <a:pt x="174" y="108"/>
                  </a:lnTo>
                  <a:lnTo>
                    <a:pt x="174" y="108"/>
                  </a:lnTo>
                  <a:lnTo>
                    <a:pt x="166" y="100"/>
                  </a:lnTo>
                  <a:lnTo>
                    <a:pt x="156" y="94"/>
                  </a:lnTo>
                  <a:lnTo>
                    <a:pt x="138" y="86"/>
                  </a:lnTo>
                  <a:lnTo>
                    <a:pt x="120" y="80"/>
                  </a:lnTo>
                  <a:lnTo>
                    <a:pt x="104" y="78"/>
                  </a:lnTo>
                  <a:lnTo>
                    <a:pt x="104" y="78"/>
                  </a:lnTo>
                  <a:lnTo>
                    <a:pt x="82" y="76"/>
                  </a:lnTo>
                  <a:lnTo>
                    <a:pt x="150" y="48"/>
                  </a:lnTo>
                  <a:lnTo>
                    <a:pt x="138" y="34"/>
                  </a:lnTo>
                  <a:lnTo>
                    <a:pt x="138" y="34"/>
                  </a:lnTo>
                  <a:lnTo>
                    <a:pt x="136" y="32"/>
                  </a:lnTo>
                  <a:lnTo>
                    <a:pt x="138" y="28"/>
                  </a:lnTo>
                  <a:lnTo>
                    <a:pt x="148" y="18"/>
                  </a:lnTo>
                  <a:lnTo>
                    <a:pt x="148" y="18"/>
                  </a:lnTo>
                  <a:lnTo>
                    <a:pt x="152" y="16"/>
                  </a:lnTo>
                  <a:lnTo>
                    <a:pt x="154" y="18"/>
                  </a:lnTo>
                  <a:lnTo>
                    <a:pt x="216" y="78"/>
                  </a:lnTo>
                  <a:lnTo>
                    <a:pt x="216" y="78"/>
                  </a:lnTo>
                  <a:lnTo>
                    <a:pt x="218" y="82"/>
                  </a:lnTo>
                  <a:lnTo>
                    <a:pt x="216"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91" name="Group 90">
            <a:extLst>
              <a:ext uri="{FF2B5EF4-FFF2-40B4-BE49-F238E27FC236}">
                <a16:creationId xmlns:a16="http://schemas.microsoft.com/office/drawing/2014/main" id="{B53402D6-60E2-5349-8003-D7F4FEC96F9A}"/>
              </a:ext>
            </a:extLst>
          </p:cNvPr>
          <p:cNvGrpSpPr/>
          <p:nvPr/>
        </p:nvGrpSpPr>
        <p:grpSpPr>
          <a:xfrm>
            <a:off x="7346903" y="3657033"/>
            <a:ext cx="174332" cy="253572"/>
            <a:chOff x="4838700" y="2774950"/>
            <a:chExt cx="279400" cy="406400"/>
          </a:xfrm>
          <a:solidFill>
            <a:schemeClr val="bg1"/>
          </a:solidFill>
        </p:grpSpPr>
        <p:sp>
          <p:nvSpPr>
            <p:cNvPr id="92" name="Freeform 60">
              <a:extLst>
                <a:ext uri="{FF2B5EF4-FFF2-40B4-BE49-F238E27FC236}">
                  <a16:creationId xmlns:a16="http://schemas.microsoft.com/office/drawing/2014/main" id="{0E0AB8E4-0BFD-3240-B659-748AB808469D}"/>
                </a:ext>
              </a:extLst>
            </p:cNvPr>
            <p:cNvSpPr>
              <a:spLocks noEditPoints="1"/>
            </p:cNvSpPr>
            <p:nvPr/>
          </p:nvSpPr>
          <p:spPr bwMode="auto">
            <a:xfrm>
              <a:off x="4838700" y="2774950"/>
              <a:ext cx="279400" cy="406400"/>
            </a:xfrm>
            <a:custGeom>
              <a:avLst/>
              <a:gdLst/>
              <a:ahLst/>
              <a:cxnLst>
                <a:cxn ang="0">
                  <a:pos x="88" y="0"/>
                </a:cxn>
                <a:cxn ang="0">
                  <a:pos x="54" y="6"/>
                </a:cxn>
                <a:cxn ang="0">
                  <a:pos x="26" y="26"/>
                </a:cxn>
                <a:cxn ang="0">
                  <a:pos x="6" y="54"/>
                </a:cxn>
                <a:cxn ang="0">
                  <a:pos x="0" y="88"/>
                </a:cxn>
                <a:cxn ang="0">
                  <a:pos x="2" y="100"/>
                </a:cxn>
                <a:cxn ang="0">
                  <a:pos x="16" y="138"/>
                </a:cxn>
                <a:cxn ang="0">
                  <a:pos x="40" y="184"/>
                </a:cxn>
                <a:cxn ang="0">
                  <a:pos x="50" y="214"/>
                </a:cxn>
                <a:cxn ang="0">
                  <a:pos x="62" y="246"/>
                </a:cxn>
                <a:cxn ang="0">
                  <a:pos x="76" y="254"/>
                </a:cxn>
                <a:cxn ang="0">
                  <a:pos x="88" y="256"/>
                </a:cxn>
                <a:cxn ang="0">
                  <a:pos x="108" y="252"/>
                </a:cxn>
                <a:cxn ang="0">
                  <a:pos x="118" y="238"/>
                </a:cxn>
                <a:cxn ang="0">
                  <a:pos x="136" y="184"/>
                </a:cxn>
                <a:cxn ang="0">
                  <a:pos x="146" y="162"/>
                </a:cxn>
                <a:cxn ang="0">
                  <a:pos x="172" y="112"/>
                </a:cxn>
                <a:cxn ang="0">
                  <a:pos x="176" y="88"/>
                </a:cxn>
                <a:cxn ang="0">
                  <a:pos x="174" y="70"/>
                </a:cxn>
                <a:cxn ang="0">
                  <a:pos x="160" y="38"/>
                </a:cxn>
                <a:cxn ang="0">
                  <a:pos x="138" y="16"/>
                </a:cxn>
                <a:cxn ang="0">
                  <a:pos x="106" y="2"/>
                </a:cxn>
                <a:cxn ang="0">
                  <a:pos x="108" y="218"/>
                </a:cxn>
                <a:cxn ang="0">
                  <a:pos x="70" y="222"/>
                </a:cxn>
                <a:cxn ang="0">
                  <a:pos x="64" y="208"/>
                </a:cxn>
                <a:cxn ang="0">
                  <a:pos x="114" y="200"/>
                </a:cxn>
                <a:cxn ang="0">
                  <a:pos x="112" y="208"/>
                </a:cxn>
                <a:cxn ang="0">
                  <a:pos x="108" y="218"/>
                </a:cxn>
                <a:cxn ang="0">
                  <a:pos x="62" y="200"/>
                </a:cxn>
                <a:cxn ang="0">
                  <a:pos x="120" y="184"/>
                </a:cxn>
                <a:cxn ang="0">
                  <a:pos x="116" y="192"/>
                </a:cxn>
                <a:cxn ang="0">
                  <a:pos x="88" y="240"/>
                </a:cxn>
                <a:cxn ang="0">
                  <a:pos x="82" y="240"/>
                </a:cxn>
                <a:cxn ang="0">
                  <a:pos x="76" y="236"/>
                </a:cxn>
                <a:cxn ang="0">
                  <a:pos x="106" y="226"/>
                </a:cxn>
                <a:cxn ang="0">
                  <a:pos x="102" y="234"/>
                </a:cxn>
                <a:cxn ang="0">
                  <a:pos x="94" y="240"/>
                </a:cxn>
                <a:cxn ang="0">
                  <a:pos x="126" y="168"/>
                </a:cxn>
                <a:cxn ang="0">
                  <a:pos x="50" y="168"/>
                </a:cxn>
                <a:cxn ang="0">
                  <a:pos x="38" y="142"/>
                </a:cxn>
                <a:cxn ang="0">
                  <a:pos x="18" y="100"/>
                </a:cxn>
                <a:cxn ang="0">
                  <a:pos x="16" y="88"/>
                </a:cxn>
                <a:cxn ang="0">
                  <a:pos x="22" y="60"/>
                </a:cxn>
                <a:cxn ang="0">
                  <a:pos x="38" y="38"/>
                </a:cxn>
                <a:cxn ang="0">
                  <a:pos x="60" y="22"/>
                </a:cxn>
                <a:cxn ang="0">
                  <a:pos x="88" y="16"/>
                </a:cxn>
                <a:cxn ang="0">
                  <a:pos x="102" y="18"/>
                </a:cxn>
                <a:cxn ang="0">
                  <a:pos x="128" y="28"/>
                </a:cxn>
                <a:cxn ang="0">
                  <a:pos x="148" y="48"/>
                </a:cxn>
                <a:cxn ang="0">
                  <a:pos x="158" y="74"/>
                </a:cxn>
                <a:cxn ang="0">
                  <a:pos x="160" y="88"/>
                </a:cxn>
                <a:cxn ang="0">
                  <a:pos x="154" y="114"/>
                </a:cxn>
                <a:cxn ang="0">
                  <a:pos x="138" y="142"/>
                </a:cxn>
              </a:cxnLst>
              <a:rect l="0" t="0" r="r" b="b"/>
              <a:pathLst>
                <a:path w="176" h="256">
                  <a:moveTo>
                    <a:pt x="88" y="0"/>
                  </a:moveTo>
                  <a:lnTo>
                    <a:pt x="88" y="0"/>
                  </a:lnTo>
                  <a:lnTo>
                    <a:pt x="70" y="2"/>
                  </a:lnTo>
                  <a:lnTo>
                    <a:pt x="54" y="6"/>
                  </a:lnTo>
                  <a:lnTo>
                    <a:pt x="38" y="16"/>
                  </a:lnTo>
                  <a:lnTo>
                    <a:pt x="26" y="26"/>
                  </a:lnTo>
                  <a:lnTo>
                    <a:pt x="16" y="38"/>
                  </a:lnTo>
                  <a:lnTo>
                    <a:pt x="6" y="54"/>
                  </a:lnTo>
                  <a:lnTo>
                    <a:pt x="2" y="70"/>
                  </a:lnTo>
                  <a:lnTo>
                    <a:pt x="0" y="88"/>
                  </a:lnTo>
                  <a:lnTo>
                    <a:pt x="0" y="88"/>
                  </a:lnTo>
                  <a:lnTo>
                    <a:pt x="2" y="100"/>
                  </a:lnTo>
                  <a:lnTo>
                    <a:pt x="4" y="112"/>
                  </a:lnTo>
                  <a:lnTo>
                    <a:pt x="16" y="138"/>
                  </a:lnTo>
                  <a:lnTo>
                    <a:pt x="30" y="162"/>
                  </a:lnTo>
                  <a:lnTo>
                    <a:pt x="40" y="184"/>
                  </a:lnTo>
                  <a:lnTo>
                    <a:pt x="40" y="184"/>
                  </a:lnTo>
                  <a:lnTo>
                    <a:pt x="50" y="214"/>
                  </a:lnTo>
                  <a:lnTo>
                    <a:pt x="58" y="238"/>
                  </a:lnTo>
                  <a:lnTo>
                    <a:pt x="62" y="246"/>
                  </a:lnTo>
                  <a:lnTo>
                    <a:pt x="68" y="252"/>
                  </a:lnTo>
                  <a:lnTo>
                    <a:pt x="76" y="254"/>
                  </a:lnTo>
                  <a:lnTo>
                    <a:pt x="88" y="256"/>
                  </a:lnTo>
                  <a:lnTo>
                    <a:pt x="88" y="256"/>
                  </a:lnTo>
                  <a:lnTo>
                    <a:pt x="100" y="254"/>
                  </a:lnTo>
                  <a:lnTo>
                    <a:pt x="108" y="252"/>
                  </a:lnTo>
                  <a:lnTo>
                    <a:pt x="114" y="246"/>
                  </a:lnTo>
                  <a:lnTo>
                    <a:pt x="118" y="238"/>
                  </a:lnTo>
                  <a:lnTo>
                    <a:pt x="126" y="214"/>
                  </a:lnTo>
                  <a:lnTo>
                    <a:pt x="136" y="184"/>
                  </a:lnTo>
                  <a:lnTo>
                    <a:pt x="136" y="184"/>
                  </a:lnTo>
                  <a:lnTo>
                    <a:pt x="146" y="162"/>
                  </a:lnTo>
                  <a:lnTo>
                    <a:pt x="160" y="138"/>
                  </a:lnTo>
                  <a:lnTo>
                    <a:pt x="172" y="112"/>
                  </a:lnTo>
                  <a:lnTo>
                    <a:pt x="174" y="100"/>
                  </a:lnTo>
                  <a:lnTo>
                    <a:pt x="176" y="88"/>
                  </a:lnTo>
                  <a:lnTo>
                    <a:pt x="176" y="88"/>
                  </a:lnTo>
                  <a:lnTo>
                    <a:pt x="174" y="70"/>
                  </a:lnTo>
                  <a:lnTo>
                    <a:pt x="170" y="54"/>
                  </a:lnTo>
                  <a:lnTo>
                    <a:pt x="160" y="38"/>
                  </a:lnTo>
                  <a:lnTo>
                    <a:pt x="150" y="26"/>
                  </a:lnTo>
                  <a:lnTo>
                    <a:pt x="138" y="16"/>
                  </a:lnTo>
                  <a:lnTo>
                    <a:pt x="122" y="6"/>
                  </a:lnTo>
                  <a:lnTo>
                    <a:pt x="106" y="2"/>
                  </a:lnTo>
                  <a:lnTo>
                    <a:pt x="88" y="0"/>
                  </a:lnTo>
                  <a:close/>
                  <a:moveTo>
                    <a:pt x="108" y="218"/>
                  </a:moveTo>
                  <a:lnTo>
                    <a:pt x="70" y="222"/>
                  </a:lnTo>
                  <a:lnTo>
                    <a:pt x="70" y="222"/>
                  </a:lnTo>
                  <a:lnTo>
                    <a:pt x="64" y="208"/>
                  </a:lnTo>
                  <a:lnTo>
                    <a:pt x="64" y="208"/>
                  </a:lnTo>
                  <a:lnTo>
                    <a:pt x="64" y="206"/>
                  </a:lnTo>
                  <a:lnTo>
                    <a:pt x="114" y="200"/>
                  </a:lnTo>
                  <a:lnTo>
                    <a:pt x="114" y="200"/>
                  </a:lnTo>
                  <a:lnTo>
                    <a:pt x="112" y="208"/>
                  </a:lnTo>
                  <a:lnTo>
                    <a:pt x="112" y="208"/>
                  </a:lnTo>
                  <a:lnTo>
                    <a:pt x="108" y="218"/>
                  </a:lnTo>
                  <a:close/>
                  <a:moveTo>
                    <a:pt x="62" y="200"/>
                  </a:moveTo>
                  <a:lnTo>
                    <a:pt x="62" y="200"/>
                  </a:lnTo>
                  <a:lnTo>
                    <a:pt x="56" y="184"/>
                  </a:lnTo>
                  <a:lnTo>
                    <a:pt x="120" y="184"/>
                  </a:lnTo>
                  <a:lnTo>
                    <a:pt x="120" y="184"/>
                  </a:lnTo>
                  <a:lnTo>
                    <a:pt x="116" y="192"/>
                  </a:lnTo>
                  <a:lnTo>
                    <a:pt x="62" y="200"/>
                  </a:lnTo>
                  <a:close/>
                  <a:moveTo>
                    <a:pt x="88" y="240"/>
                  </a:moveTo>
                  <a:lnTo>
                    <a:pt x="88" y="240"/>
                  </a:lnTo>
                  <a:lnTo>
                    <a:pt x="82" y="240"/>
                  </a:lnTo>
                  <a:lnTo>
                    <a:pt x="78" y="238"/>
                  </a:lnTo>
                  <a:lnTo>
                    <a:pt x="76" y="236"/>
                  </a:lnTo>
                  <a:lnTo>
                    <a:pt x="72" y="230"/>
                  </a:lnTo>
                  <a:lnTo>
                    <a:pt x="106" y="226"/>
                  </a:lnTo>
                  <a:lnTo>
                    <a:pt x="106" y="226"/>
                  </a:lnTo>
                  <a:lnTo>
                    <a:pt x="102" y="234"/>
                  </a:lnTo>
                  <a:lnTo>
                    <a:pt x="98" y="238"/>
                  </a:lnTo>
                  <a:lnTo>
                    <a:pt x="94" y="240"/>
                  </a:lnTo>
                  <a:lnTo>
                    <a:pt x="88" y="240"/>
                  </a:lnTo>
                  <a:close/>
                  <a:moveTo>
                    <a:pt x="126" y="168"/>
                  </a:moveTo>
                  <a:lnTo>
                    <a:pt x="50" y="168"/>
                  </a:lnTo>
                  <a:lnTo>
                    <a:pt x="50" y="168"/>
                  </a:lnTo>
                  <a:lnTo>
                    <a:pt x="38" y="142"/>
                  </a:lnTo>
                  <a:lnTo>
                    <a:pt x="38" y="142"/>
                  </a:lnTo>
                  <a:lnTo>
                    <a:pt x="22" y="114"/>
                  </a:lnTo>
                  <a:lnTo>
                    <a:pt x="18" y="100"/>
                  </a:lnTo>
                  <a:lnTo>
                    <a:pt x="16" y="88"/>
                  </a:lnTo>
                  <a:lnTo>
                    <a:pt x="16" y="88"/>
                  </a:lnTo>
                  <a:lnTo>
                    <a:pt x="18" y="74"/>
                  </a:lnTo>
                  <a:lnTo>
                    <a:pt x="22" y="60"/>
                  </a:lnTo>
                  <a:lnTo>
                    <a:pt x="28" y="48"/>
                  </a:lnTo>
                  <a:lnTo>
                    <a:pt x="38" y="38"/>
                  </a:lnTo>
                  <a:lnTo>
                    <a:pt x="48" y="28"/>
                  </a:lnTo>
                  <a:lnTo>
                    <a:pt x="60" y="22"/>
                  </a:lnTo>
                  <a:lnTo>
                    <a:pt x="74" y="18"/>
                  </a:lnTo>
                  <a:lnTo>
                    <a:pt x="88" y="16"/>
                  </a:lnTo>
                  <a:lnTo>
                    <a:pt x="88" y="16"/>
                  </a:lnTo>
                  <a:lnTo>
                    <a:pt x="102" y="18"/>
                  </a:lnTo>
                  <a:lnTo>
                    <a:pt x="116" y="22"/>
                  </a:lnTo>
                  <a:lnTo>
                    <a:pt x="128" y="28"/>
                  </a:lnTo>
                  <a:lnTo>
                    <a:pt x="138" y="38"/>
                  </a:lnTo>
                  <a:lnTo>
                    <a:pt x="148" y="48"/>
                  </a:lnTo>
                  <a:lnTo>
                    <a:pt x="154" y="60"/>
                  </a:lnTo>
                  <a:lnTo>
                    <a:pt x="158" y="74"/>
                  </a:lnTo>
                  <a:lnTo>
                    <a:pt x="160" y="88"/>
                  </a:lnTo>
                  <a:lnTo>
                    <a:pt x="160" y="88"/>
                  </a:lnTo>
                  <a:lnTo>
                    <a:pt x="158" y="100"/>
                  </a:lnTo>
                  <a:lnTo>
                    <a:pt x="154" y="114"/>
                  </a:lnTo>
                  <a:lnTo>
                    <a:pt x="138" y="142"/>
                  </a:lnTo>
                  <a:lnTo>
                    <a:pt x="138" y="142"/>
                  </a:lnTo>
                  <a:lnTo>
                    <a:pt x="12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3" name="Freeform 66">
              <a:extLst>
                <a:ext uri="{FF2B5EF4-FFF2-40B4-BE49-F238E27FC236}">
                  <a16:creationId xmlns:a16="http://schemas.microsoft.com/office/drawing/2014/main" id="{83581813-9B29-804A-858C-ECD1D4B3891F}"/>
                </a:ext>
              </a:extLst>
            </p:cNvPr>
            <p:cNvSpPr>
              <a:spLocks/>
            </p:cNvSpPr>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4" name="Freeform 67">
              <a:extLst>
                <a:ext uri="{FF2B5EF4-FFF2-40B4-BE49-F238E27FC236}">
                  <a16:creationId xmlns:a16="http://schemas.microsoft.com/office/drawing/2014/main" id="{A5A25B24-A1ED-B248-B5CA-F806AA7674F0}"/>
                </a:ext>
              </a:extLst>
            </p:cNvPr>
            <p:cNvSpPr>
              <a:spLocks/>
            </p:cNvSpPr>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95" name="Group 94">
            <a:extLst>
              <a:ext uri="{FF2B5EF4-FFF2-40B4-BE49-F238E27FC236}">
                <a16:creationId xmlns:a16="http://schemas.microsoft.com/office/drawing/2014/main" id="{665C7669-695B-1F43-A9D4-AF4896EF226F}"/>
              </a:ext>
            </a:extLst>
          </p:cNvPr>
          <p:cNvGrpSpPr/>
          <p:nvPr/>
        </p:nvGrpSpPr>
        <p:grpSpPr>
          <a:xfrm>
            <a:off x="3388362" y="4135594"/>
            <a:ext cx="253574" cy="253572"/>
            <a:chOff x="5588000" y="1962150"/>
            <a:chExt cx="406400" cy="406400"/>
          </a:xfrm>
          <a:solidFill>
            <a:schemeClr val="bg1"/>
          </a:solidFill>
        </p:grpSpPr>
        <p:sp>
          <p:nvSpPr>
            <p:cNvPr id="96" name="Freeform 106">
              <a:extLst>
                <a:ext uri="{FF2B5EF4-FFF2-40B4-BE49-F238E27FC236}">
                  <a16:creationId xmlns:a16="http://schemas.microsoft.com/office/drawing/2014/main" id="{103FBDE4-EC85-2E46-81BE-5551E19999EE}"/>
                </a:ext>
              </a:extLst>
            </p:cNvPr>
            <p:cNvSpPr>
              <a:spLocks noEditPoints="1"/>
            </p:cNvSpPr>
            <p:nvPr/>
          </p:nvSpPr>
          <p:spPr bwMode="auto">
            <a:xfrm>
              <a:off x="5588000" y="1962150"/>
              <a:ext cx="406400" cy="406400"/>
            </a:xfrm>
            <a:custGeom>
              <a:avLst/>
              <a:gdLst/>
              <a:ahLst/>
              <a:cxnLst>
                <a:cxn ang="0">
                  <a:pos x="214" y="86"/>
                </a:cxn>
                <a:cxn ang="0">
                  <a:pos x="230" y="54"/>
                </a:cxn>
                <a:cxn ang="0">
                  <a:pos x="210" y="30"/>
                </a:cxn>
                <a:cxn ang="0">
                  <a:pos x="194" y="26"/>
                </a:cxn>
                <a:cxn ang="0">
                  <a:pos x="160" y="38"/>
                </a:cxn>
                <a:cxn ang="0">
                  <a:pos x="150" y="4"/>
                </a:cxn>
                <a:cxn ang="0">
                  <a:pos x="118" y="0"/>
                </a:cxn>
                <a:cxn ang="0">
                  <a:pos x="102" y="12"/>
                </a:cxn>
                <a:cxn ang="0">
                  <a:pos x="66" y="28"/>
                </a:cxn>
                <a:cxn ang="0">
                  <a:pos x="56" y="26"/>
                </a:cxn>
                <a:cxn ang="0">
                  <a:pos x="30" y="46"/>
                </a:cxn>
                <a:cxn ang="0">
                  <a:pos x="28" y="66"/>
                </a:cxn>
                <a:cxn ang="0">
                  <a:pos x="12" y="102"/>
                </a:cxn>
                <a:cxn ang="0">
                  <a:pos x="0" y="112"/>
                </a:cxn>
                <a:cxn ang="0">
                  <a:pos x="0" y="144"/>
                </a:cxn>
                <a:cxn ang="0">
                  <a:pos x="38" y="160"/>
                </a:cxn>
                <a:cxn ang="0">
                  <a:pos x="28" y="190"/>
                </a:cxn>
                <a:cxn ang="0">
                  <a:pos x="30" y="210"/>
                </a:cxn>
                <a:cxn ang="0">
                  <a:pos x="56" y="230"/>
                </a:cxn>
                <a:cxn ang="0">
                  <a:pos x="86" y="214"/>
                </a:cxn>
                <a:cxn ang="0">
                  <a:pos x="102" y="244"/>
                </a:cxn>
                <a:cxn ang="0">
                  <a:pos x="118" y="256"/>
                </a:cxn>
                <a:cxn ang="0">
                  <a:pos x="150" y="252"/>
                </a:cxn>
                <a:cxn ang="0">
                  <a:pos x="160" y="218"/>
                </a:cxn>
                <a:cxn ang="0">
                  <a:pos x="194" y="230"/>
                </a:cxn>
                <a:cxn ang="0">
                  <a:pos x="210" y="226"/>
                </a:cxn>
                <a:cxn ang="0">
                  <a:pos x="230" y="202"/>
                </a:cxn>
                <a:cxn ang="0">
                  <a:pos x="214" y="170"/>
                </a:cxn>
                <a:cxn ang="0">
                  <a:pos x="248" y="152"/>
                </a:cxn>
                <a:cxn ang="0">
                  <a:pos x="256" y="118"/>
                </a:cxn>
                <a:cxn ang="0">
                  <a:pos x="248" y="104"/>
                </a:cxn>
                <a:cxn ang="0">
                  <a:pos x="208" y="148"/>
                </a:cxn>
                <a:cxn ang="0">
                  <a:pos x="200" y="162"/>
                </a:cxn>
                <a:cxn ang="0">
                  <a:pos x="200" y="214"/>
                </a:cxn>
                <a:cxn ang="0">
                  <a:pos x="170" y="198"/>
                </a:cxn>
                <a:cxn ang="0">
                  <a:pos x="154" y="204"/>
                </a:cxn>
                <a:cxn ang="0">
                  <a:pos x="138" y="240"/>
                </a:cxn>
                <a:cxn ang="0">
                  <a:pos x="108" y="208"/>
                </a:cxn>
                <a:cxn ang="0">
                  <a:pos x="94" y="200"/>
                </a:cxn>
                <a:cxn ang="0">
                  <a:pos x="78" y="202"/>
                </a:cxn>
                <a:cxn ang="0">
                  <a:pos x="54" y="178"/>
                </a:cxn>
                <a:cxn ang="0">
                  <a:pos x="52" y="154"/>
                </a:cxn>
                <a:cxn ang="0">
                  <a:pos x="16" y="138"/>
                </a:cxn>
                <a:cxn ang="0">
                  <a:pos x="48" y="108"/>
                </a:cxn>
                <a:cxn ang="0">
                  <a:pos x="56" y="94"/>
                </a:cxn>
                <a:cxn ang="0">
                  <a:pos x="56" y="42"/>
                </a:cxn>
                <a:cxn ang="0">
                  <a:pos x="86" y="58"/>
                </a:cxn>
                <a:cxn ang="0">
                  <a:pos x="102" y="52"/>
                </a:cxn>
                <a:cxn ang="0">
                  <a:pos x="118" y="16"/>
                </a:cxn>
                <a:cxn ang="0">
                  <a:pos x="148" y="48"/>
                </a:cxn>
                <a:cxn ang="0">
                  <a:pos x="162" y="56"/>
                </a:cxn>
                <a:cxn ang="0">
                  <a:pos x="178" y="54"/>
                </a:cxn>
                <a:cxn ang="0">
                  <a:pos x="202" y="78"/>
                </a:cxn>
                <a:cxn ang="0">
                  <a:pos x="204" y="102"/>
                </a:cxn>
                <a:cxn ang="0">
                  <a:pos x="240" y="118"/>
                </a:cxn>
              </a:cxnLst>
              <a:rect l="0" t="0" r="r" b="b"/>
              <a:pathLst>
                <a:path w="256" h="256">
                  <a:moveTo>
                    <a:pt x="244" y="102"/>
                  </a:moveTo>
                  <a:lnTo>
                    <a:pt x="218" y="96"/>
                  </a:lnTo>
                  <a:lnTo>
                    <a:pt x="218" y="96"/>
                  </a:lnTo>
                  <a:lnTo>
                    <a:pt x="214" y="86"/>
                  </a:lnTo>
                  <a:lnTo>
                    <a:pt x="228" y="66"/>
                  </a:lnTo>
                  <a:lnTo>
                    <a:pt x="228" y="66"/>
                  </a:lnTo>
                  <a:lnTo>
                    <a:pt x="230" y="60"/>
                  </a:lnTo>
                  <a:lnTo>
                    <a:pt x="230" y="54"/>
                  </a:lnTo>
                  <a:lnTo>
                    <a:pt x="230" y="50"/>
                  </a:lnTo>
                  <a:lnTo>
                    <a:pt x="226" y="46"/>
                  </a:lnTo>
                  <a:lnTo>
                    <a:pt x="210" y="30"/>
                  </a:lnTo>
                  <a:lnTo>
                    <a:pt x="210" y="30"/>
                  </a:lnTo>
                  <a:lnTo>
                    <a:pt x="206" y="26"/>
                  </a:lnTo>
                  <a:lnTo>
                    <a:pt x="200" y="26"/>
                  </a:lnTo>
                  <a:lnTo>
                    <a:pt x="200" y="26"/>
                  </a:lnTo>
                  <a:lnTo>
                    <a:pt x="194" y="26"/>
                  </a:lnTo>
                  <a:lnTo>
                    <a:pt x="190" y="28"/>
                  </a:lnTo>
                  <a:lnTo>
                    <a:pt x="170" y="42"/>
                  </a:lnTo>
                  <a:lnTo>
                    <a:pt x="170" y="42"/>
                  </a:lnTo>
                  <a:lnTo>
                    <a:pt x="160" y="38"/>
                  </a:lnTo>
                  <a:lnTo>
                    <a:pt x="154" y="12"/>
                  </a:lnTo>
                  <a:lnTo>
                    <a:pt x="154" y="12"/>
                  </a:lnTo>
                  <a:lnTo>
                    <a:pt x="152" y="8"/>
                  </a:lnTo>
                  <a:lnTo>
                    <a:pt x="150" y="4"/>
                  </a:lnTo>
                  <a:lnTo>
                    <a:pt x="144" y="0"/>
                  </a:lnTo>
                  <a:lnTo>
                    <a:pt x="138" y="0"/>
                  </a:lnTo>
                  <a:lnTo>
                    <a:pt x="118" y="0"/>
                  </a:lnTo>
                  <a:lnTo>
                    <a:pt x="118" y="0"/>
                  </a:lnTo>
                  <a:lnTo>
                    <a:pt x="112" y="0"/>
                  </a:lnTo>
                  <a:lnTo>
                    <a:pt x="106" y="4"/>
                  </a:lnTo>
                  <a:lnTo>
                    <a:pt x="104" y="8"/>
                  </a:lnTo>
                  <a:lnTo>
                    <a:pt x="102" y="12"/>
                  </a:lnTo>
                  <a:lnTo>
                    <a:pt x="96" y="38"/>
                  </a:lnTo>
                  <a:lnTo>
                    <a:pt x="96" y="38"/>
                  </a:lnTo>
                  <a:lnTo>
                    <a:pt x="86" y="42"/>
                  </a:lnTo>
                  <a:lnTo>
                    <a:pt x="66" y="28"/>
                  </a:lnTo>
                  <a:lnTo>
                    <a:pt x="66" y="28"/>
                  </a:lnTo>
                  <a:lnTo>
                    <a:pt x="62" y="26"/>
                  </a:lnTo>
                  <a:lnTo>
                    <a:pt x="56" y="26"/>
                  </a:lnTo>
                  <a:lnTo>
                    <a:pt x="56" y="26"/>
                  </a:lnTo>
                  <a:lnTo>
                    <a:pt x="50" y="26"/>
                  </a:lnTo>
                  <a:lnTo>
                    <a:pt x="46" y="30"/>
                  </a:lnTo>
                  <a:lnTo>
                    <a:pt x="30" y="46"/>
                  </a:lnTo>
                  <a:lnTo>
                    <a:pt x="30" y="46"/>
                  </a:lnTo>
                  <a:lnTo>
                    <a:pt x="26" y="50"/>
                  </a:lnTo>
                  <a:lnTo>
                    <a:pt x="26" y="54"/>
                  </a:lnTo>
                  <a:lnTo>
                    <a:pt x="26" y="60"/>
                  </a:lnTo>
                  <a:lnTo>
                    <a:pt x="28" y="66"/>
                  </a:lnTo>
                  <a:lnTo>
                    <a:pt x="42" y="86"/>
                  </a:lnTo>
                  <a:lnTo>
                    <a:pt x="42" y="86"/>
                  </a:lnTo>
                  <a:lnTo>
                    <a:pt x="38" y="96"/>
                  </a:lnTo>
                  <a:lnTo>
                    <a:pt x="12" y="102"/>
                  </a:lnTo>
                  <a:lnTo>
                    <a:pt x="12" y="102"/>
                  </a:lnTo>
                  <a:lnTo>
                    <a:pt x="8" y="104"/>
                  </a:lnTo>
                  <a:lnTo>
                    <a:pt x="4" y="106"/>
                  </a:lnTo>
                  <a:lnTo>
                    <a:pt x="0" y="112"/>
                  </a:lnTo>
                  <a:lnTo>
                    <a:pt x="0" y="118"/>
                  </a:lnTo>
                  <a:lnTo>
                    <a:pt x="0" y="138"/>
                  </a:lnTo>
                  <a:lnTo>
                    <a:pt x="0" y="138"/>
                  </a:lnTo>
                  <a:lnTo>
                    <a:pt x="0" y="144"/>
                  </a:lnTo>
                  <a:lnTo>
                    <a:pt x="4" y="150"/>
                  </a:lnTo>
                  <a:lnTo>
                    <a:pt x="8" y="152"/>
                  </a:lnTo>
                  <a:lnTo>
                    <a:pt x="12" y="154"/>
                  </a:lnTo>
                  <a:lnTo>
                    <a:pt x="38" y="160"/>
                  </a:lnTo>
                  <a:lnTo>
                    <a:pt x="38" y="160"/>
                  </a:lnTo>
                  <a:lnTo>
                    <a:pt x="42" y="170"/>
                  </a:lnTo>
                  <a:lnTo>
                    <a:pt x="28" y="190"/>
                  </a:lnTo>
                  <a:lnTo>
                    <a:pt x="28" y="190"/>
                  </a:lnTo>
                  <a:lnTo>
                    <a:pt x="26" y="196"/>
                  </a:lnTo>
                  <a:lnTo>
                    <a:pt x="26" y="202"/>
                  </a:lnTo>
                  <a:lnTo>
                    <a:pt x="26" y="206"/>
                  </a:lnTo>
                  <a:lnTo>
                    <a:pt x="30" y="210"/>
                  </a:lnTo>
                  <a:lnTo>
                    <a:pt x="46" y="226"/>
                  </a:lnTo>
                  <a:lnTo>
                    <a:pt x="46" y="226"/>
                  </a:lnTo>
                  <a:lnTo>
                    <a:pt x="50" y="230"/>
                  </a:lnTo>
                  <a:lnTo>
                    <a:pt x="56" y="230"/>
                  </a:lnTo>
                  <a:lnTo>
                    <a:pt x="56" y="230"/>
                  </a:lnTo>
                  <a:lnTo>
                    <a:pt x="62" y="230"/>
                  </a:lnTo>
                  <a:lnTo>
                    <a:pt x="66" y="228"/>
                  </a:lnTo>
                  <a:lnTo>
                    <a:pt x="86" y="214"/>
                  </a:lnTo>
                  <a:lnTo>
                    <a:pt x="86" y="214"/>
                  </a:lnTo>
                  <a:lnTo>
                    <a:pt x="96" y="218"/>
                  </a:lnTo>
                  <a:lnTo>
                    <a:pt x="102" y="244"/>
                  </a:lnTo>
                  <a:lnTo>
                    <a:pt x="102" y="244"/>
                  </a:lnTo>
                  <a:lnTo>
                    <a:pt x="104" y="248"/>
                  </a:lnTo>
                  <a:lnTo>
                    <a:pt x="106" y="252"/>
                  </a:lnTo>
                  <a:lnTo>
                    <a:pt x="112" y="256"/>
                  </a:lnTo>
                  <a:lnTo>
                    <a:pt x="118" y="256"/>
                  </a:lnTo>
                  <a:lnTo>
                    <a:pt x="138" y="256"/>
                  </a:lnTo>
                  <a:lnTo>
                    <a:pt x="138" y="256"/>
                  </a:lnTo>
                  <a:lnTo>
                    <a:pt x="144" y="256"/>
                  </a:lnTo>
                  <a:lnTo>
                    <a:pt x="150" y="252"/>
                  </a:lnTo>
                  <a:lnTo>
                    <a:pt x="152" y="248"/>
                  </a:lnTo>
                  <a:lnTo>
                    <a:pt x="154" y="244"/>
                  </a:lnTo>
                  <a:lnTo>
                    <a:pt x="160" y="218"/>
                  </a:lnTo>
                  <a:lnTo>
                    <a:pt x="160" y="218"/>
                  </a:lnTo>
                  <a:lnTo>
                    <a:pt x="170" y="214"/>
                  </a:lnTo>
                  <a:lnTo>
                    <a:pt x="190" y="228"/>
                  </a:lnTo>
                  <a:lnTo>
                    <a:pt x="190" y="228"/>
                  </a:lnTo>
                  <a:lnTo>
                    <a:pt x="194" y="230"/>
                  </a:lnTo>
                  <a:lnTo>
                    <a:pt x="200" y="230"/>
                  </a:lnTo>
                  <a:lnTo>
                    <a:pt x="200" y="230"/>
                  </a:lnTo>
                  <a:lnTo>
                    <a:pt x="206" y="230"/>
                  </a:lnTo>
                  <a:lnTo>
                    <a:pt x="210" y="226"/>
                  </a:lnTo>
                  <a:lnTo>
                    <a:pt x="226" y="210"/>
                  </a:lnTo>
                  <a:lnTo>
                    <a:pt x="226" y="210"/>
                  </a:lnTo>
                  <a:lnTo>
                    <a:pt x="230" y="206"/>
                  </a:lnTo>
                  <a:lnTo>
                    <a:pt x="230" y="202"/>
                  </a:lnTo>
                  <a:lnTo>
                    <a:pt x="230" y="196"/>
                  </a:lnTo>
                  <a:lnTo>
                    <a:pt x="228" y="190"/>
                  </a:lnTo>
                  <a:lnTo>
                    <a:pt x="214" y="170"/>
                  </a:lnTo>
                  <a:lnTo>
                    <a:pt x="214" y="170"/>
                  </a:lnTo>
                  <a:lnTo>
                    <a:pt x="218" y="160"/>
                  </a:lnTo>
                  <a:lnTo>
                    <a:pt x="244" y="154"/>
                  </a:lnTo>
                  <a:lnTo>
                    <a:pt x="244" y="154"/>
                  </a:lnTo>
                  <a:lnTo>
                    <a:pt x="248" y="152"/>
                  </a:lnTo>
                  <a:lnTo>
                    <a:pt x="252" y="150"/>
                  </a:lnTo>
                  <a:lnTo>
                    <a:pt x="256" y="144"/>
                  </a:lnTo>
                  <a:lnTo>
                    <a:pt x="256" y="138"/>
                  </a:lnTo>
                  <a:lnTo>
                    <a:pt x="256" y="118"/>
                  </a:lnTo>
                  <a:lnTo>
                    <a:pt x="256" y="118"/>
                  </a:lnTo>
                  <a:lnTo>
                    <a:pt x="256" y="112"/>
                  </a:lnTo>
                  <a:lnTo>
                    <a:pt x="252" y="106"/>
                  </a:lnTo>
                  <a:lnTo>
                    <a:pt x="248" y="104"/>
                  </a:lnTo>
                  <a:lnTo>
                    <a:pt x="244" y="102"/>
                  </a:lnTo>
                  <a:close/>
                  <a:moveTo>
                    <a:pt x="216" y="144"/>
                  </a:moveTo>
                  <a:lnTo>
                    <a:pt x="216" y="144"/>
                  </a:lnTo>
                  <a:lnTo>
                    <a:pt x="208" y="148"/>
                  </a:lnTo>
                  <a:lnTo>
                    <a:pt x="204" y="154"/>
                  </a:lnTo>
                  <a:lnTo>
                    <a:pt x="204" y="154"/>
                  </a:lnTo>
                  <a:lnTo>
                    <a:pt x="200" y="162"/>
                  </a:lnTo>
                  <a:lnTo>
                    <a:pt x="200" y="162"/>
                  </a:lnTo>
                  <a:lnTo>
                    <a:pt x="198" y="170"/>
                  </a:lnTo>
                  <a:lnTo>
                    <a:pt x="202" y="178"/>
                  </a:lnTo>
                  <a:lnTo>
                    <a:pt x="214" y="200"/>
                  </a:lnTo>
                  <a:lnTo>
                    <a:pt x="200" y="214"/>
                  </a:lnTo>
                  <a:lnTo>
                    <a:pt x="178" y="202"/>
                  </a:lnTo>
                  <a:lnTo>
                    <a:pt x="178" y="202"/>
                  </a:lnTo>
                  <a:lnTo>
                    <a:pt x="174" y="198"/>
                  </a:lnTo>
                  <a:lnTo>
                    <a:pt x="170" y="198"/>
                  </a:lnTo>
                  <a:lnTo>
                    <a:pt x="170" y="198"/>
                  </a:lnTo>
                  <a:lnTo>
                    <a:pt x="162" y="200"/>
                  </a:lnTo>
                  <a:lnTo>
                    <a:pt x="162" y="200"/>
                  </a:lnTo>
                  <a:lnTo>
                    <a:pt x="154" y="204"/>
                  </a:lnTo>
                  <a:lnTo>
                    <a:pt x="154" y="204"/>
                  </a:lnTo>
                  <a:lnTo>
                    <a:pt x="148" y="208"/>
                  </a:lnTo>
                  <a:lnTo>
                    <a:pt x="144" y="216"/>
                  </a:lnTo>
                  <a:lnTo>
                    <a:pt x="138" y="240"/>
                  </a:lnTo>
                  <a:lnTo>
                    <a:pt x="118" y="240"/>
                  </a:lnTo>
                  <a:lnTo>
                    <a:pt x="112" y="216"/>
                  </a:lnTo>
                  <a:lnTo>
                    <a:pt x="112" y="216"/>
                  </a:lnTo>
                  <a:lnTo>
                    <a:pt x="108" y="208"/>
                  </a:lnTo>
                  <a:lnTo>
                    <a:pt x="102" y="204"/>
                  </a:lnTo>
                  <a:lnTo>
                    <a:pt x="102" y="204"/>
                  </a:lnTo>
                  <a:lnTo>
                    <a:pt x="94" y="200"/>
                  </a:lnTo>
                  <a:lnTo>
                    <a:pt x="94" y="200"/>
                  </a:lnTo>
                  <a:lnTo>
                    <a:pt x="86" y="198"/>
                  </a:lnTo>
                  <a:lnTo>
                    <a:pt x="86" y="198"/>
                  </a:lnTo>
                  <a:lnTo>
                    <a:pt x="82" y="198"/>
                  </a:lnTo>
                  <a:lnTo>
                    <a:pt x="78" y="202"/>
                  </a:lnTo>
                  <a:lnTo>
                    <a:pt x="56" y="214"/>
                  </a:lnTo>
                  <a:lnTo>
                    <a:pt x="42" y="200"/>
                  </a:lnTo>
                  <a:lnTo>
                    <a:pt x="54" y="178"/>
                  </a:lnTo>
                  <a:lnTo>
                    <a:pt x="54" y="178"/>
                  </a:lnTo>
                  <a:lnTo>
                    <a:pt x="58" y="170"/>
                  </a:lnTo>
                  <a:lnTo>
                    <a:pt x="56" y="162"/>
                  </a:lnTo>
                  <a:lnTo>
                    <a:pt x="56" y="162"/>
                  </a:lnTo>
                  <a:lnTo>
                    <a:pt x="52" y="154"/>
                  </a:lnTo>
                  <a:lnTo>
                    <a:pt x="52" y="154"/>
                  </a:lnTo>
                  <a:lnTo>
                    <a:pt x="48" y="148"/>
                  </a:lnTo>
                  <a:lnTo>
                    <a:pt x="40" y="144"/>
                  </a:lnTo>
                  <a:lnTo>
                    <a:pt x="16" y="138"/>
                  </a:lnTo>
                  <a:lnTo>
                    <a:pt x="16" y="118"/>
                  </a:lnTo>
                  <a:lnTo>
                    <a:pt x="40" y="112"/>
                  </a:lnTo>
                  <a:lnTo>
                    <a:pt x="40" y="112"/>
                  </a:lnTo>
                  <a:lnTo>
                    <a:pt x="48" y="108"/>
                  </a:lnTo>
                  <a:lnTo>
                    <a:pt x="52" y="102"/>
                  </a:lnTo>
                  <a:lnTo>
                    <a:pt x="52" y="102"/>
                  </a:lnTo>
                  <a:lnTo>
                    <a:pt x="56" y="94"/>
                  </a:lnTo>
                  <a:lnTo>
                    <a:pt x="56" y="94"/>
                  </a:lnTo>
                  <a:lnTo>
                    <a:pt x="58" y="86"/>
                  </a:lnTo>
                  <a:lnTo>
                    <a:pt x="54" y="78"/>
                  </a:lnTo>
                  <a:lnTo>
                    <a:pt x="42" y="56"/>
                  </a:lnTo>
                  <a:lnTo>
                    <a:pt x="56" y="42"/>
                  </a:lnTo>
                  <a:lnTo>
                    <a:pt x="78" y="54"/>
                  </a:lnTo>
                  <a:lnTo>
                    <a:pt x="78" y="54"/>
                  </a:lnTo>
                  <a:lnTo>
                    <a:pt x="82" y="58"/>
                  </a:lnTo>
                  <a:lnTo>
                    <a:pt x="86" y="58"/>
                  </a:lnTo>
                  <a:lnTo>
                    <a:pt x="86" y="58"/>
                  </a:lnTo>
                  <a:lnTo>
                    <a:pt x="94" y="56"/>
                  </a:lnTo>
                  <a:lnTo>
                    <a:pt x="94" y="56"/>
                  </a:lnTo>
                  <a:lnTo>
                    <a:pt x="102" y="52"/>
                  </a:lnTo>
                  <a:lnTo>
                    <a:pt x="102" y="52"/>
                  </a:lnTo>
                  <a:lnTo>
                    <a:pt x="108" y="48"/>
                  </a:lnTo>
                  <a:lnTo>
                    <a:pt x="112" y="40"/>
                  </a:lnTo>
                  <a:lnTo>
                    <a:pt x="118" y="16"/>
                  </a:lnTo>
                  <a:lnTo>
                    <a:pt x="138" y="16"/>
                  </a:lnTo>
                  <a:lnTo>
                    <a:pt x="144" y="40"/>
                  </a:lnTo>
                  <a:lnTo>
                    <a:pt x="144" y="40"/>
                  </a:lnTo>
                  <a:lnTo>
                    <a:pt x="148" y="48"/>
                  </a:lnTo>
                  <a:lnTo>
                    <a:pt x="154" y="52"/>
                  </a:lnTo>
                  <a:lnTo>
                    <a:pt x="154" y="52"/>
                  </a:lnTo>
                  <a:lnTo>
                    <a:pt x="162" y="56"/>
                  </a:lnTo>
                  <a:lnTo>
                    <a:pt x="162" y="56"/>
                  </a:lnTo>
                  <a:lnTo>
                    <a:pt x="170" y="58"/>
                  </a:lnTo>
                  <a:lnTo>
                    <a:pt x="170" y="58"/>
                  </a:lnTo>
                  <a:lnTo>
                    <a:pt x="174" y="58"/>
                  </a:lnTo>
                  <a:lnTo>
                    <a:pt x="178" y="54"/>
                  </a:lnTo>
                  <a:lnTo>
                    <a:pt x="200" y="42"/>
                  </a:lnTo>
                  <a:lnTo>
                    <a:pt x="214" y="56"/>
                  </a:lnTo>
                  <a:lnTo>
                    <a:pt x="202" y="78"/>
                  </a:lnTo>
                  <a:lnTo>
                    <a:pt x="202" y="78"/>
                  </a:lnTo>
                  <a:lnTo>
                    <a:pt x="198" y="86"/>
                  </a:lnTo>
                  <a:lnTo>
                    <a:pt x="200" y="94"/>
                  </a:lnTo>
                  <a:lnTo>
                    <a:pt x="200" y="94"/>
                  </a:lnTo>
                  <a:lnTo>
                    <a:pt x="204" y="102"/>
                  </a:lnTo>
                  <a:lnTo>
                    <a:pt x="204" y="102"/>
                  </a:lnTo>
                  <a:lnTo>
                    <a:pt x="208" y="108"/>
                  </a:lnTo>
                  <a:lnTo>
                    <a:pt x="216" y="112"/>
                  </a:lnTo>
                  <a:lnTo>
                    <a:pt x="240" y="118"/>
                  </a:lnTo>
                  <a:lnTo>
                    <a:pt x="240" y="138"/>
                  </a:lnTo>
                  <a:lnTo>
                    <a:pt x="216"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7" name="Freeform 96">
              <a:extLst>
                <a:ext uri="{FF2B5EF4-FFF2-40B4-BE49-F238E27FC236}">
                  <a16:creationId xmlns:a16="http://schemas.microsoft.com/office/drawing/2014/main" id="{891891EE-0D75-3241-A573-137ED525357E}"/>
                </a:ext>
              </a:extLst>
            </p:cNvPr>
            <p:cNvSpPr>
              <a:spLocks noEditPoints="1"/>
            </p:cNvSpPr>
            <p:nvPr/>
          </p:nvSpPr>
          <p:spPr bwMode="auto">
            <a:xfrm>
              <a:off x="5702300" y="2076450"/>
              <a:ext cx="177800" cy="177800"/>
            </a:xfrm>
            <a:custGeom>
              <a:avLst/>
              <a:gdLst/>
              <a:ahLst/>
              <a:cxnLst>
                <a:cxn ang="0">
                  <a:pos x="56" y="0"/>
                </a:cxn>
                <a:cxn ang="0">
                  <a:pos x="34" y="4"/>
                </a:cxn>
                <a:cxn ang="0">
                  <a:pos x="16" y="16"/>
                </a:cxn>
                <a:cxn ang="0">
                  <a:pos x="4" y="34"/>
                </a:cxn>
                <a:cxn ang="0">
                  <a:pos x="0" y="56"/>
                </a:cxn>
                <a:cxn ang="0">
                  <a:pos x="2" y="68"/>
                </a:cxn>
                <a:cxn ang="0">
                  <a:pos x="10" y="88"/>
                </a:cxn>
                <a:cxn ang="0">
                  <a:pos x="24" y="102"/>
                </a:cxn>
                <a:cxn ang="0">
                  <a:pos x="44" y="110"/>
                </a:cxn>
                <a:cxn ang="0">
                  <a:pos x="56" y="112"/>
                </a:cxn>
                <a:cxn ang="0">
                  <a:pos x="78" y="108"/>
                </a:cxn>
                <a:cxn ang="0">
                  <a:pos x="96" y="96"/>
                </a:cxn>
                <a:cxn ang="0">
                  <a:pos x="108" y="78"/>
                </a:cxn>
                <a:cxn ang="0">
                  <a:pos x="112" y="56"/>
                </a:cxn>
                <a:cxn ang="0">
                  <a:pos x="110" y="44"/>
                </a:cxn>
                <a:cxn ang="0">
                  <a:pos x="102" y="24"/>
                </a:cxn>
                <a:cxn ang="0">
                  <a:pos x="88" y="10"/>
                </a:cxn>
                <a:cxn ang="0">
                  <a:pos x="68" y="2"/>
                </a:cxn>
                <a:cxn ang="0">
                  <a:pos x="56" y="104"/>
                </a:cxn>
                <a:cxn ang="0">
                  <a:pos x="46" y="104"/>
                </a:cxn>
                <a:cxn ang="0">
                  <a:pos x="28" y="96"/>
                </a:cxn>
                <a:cxn ang="0">
                  <a:pos x="16" y="84"/>
                </a:cxn>
                <a:cxn ang="0">
                  <a:pos x="8" y="66"/>
                </a:cxn>
                <a:cxn ang="0">
                  <a:pos x="8" y="56"/>
                </a:cxn>
                <a:cxn ang="0">
                  <a:pos x="10" y="36"/>
                </a:cxn>
                <a:cxn ang="0">
                  <a:pos x="22" y="22"/>
                </a:cxn>
                <a:cxn ang="0">
                  <a:pos x="36" y="10"/>
                </a:cxn>
                <a:cxn ang="0">
                  <a:pos x="56" y="6"/>
                </a:cxn>
                <a:cxn ang="0">
                  <a:pos x="66" y="8"/>
                </a:cxn>
                <a:cxn ang="0">
                  <a:pos x="84" y="16"/>
                </a:cxn>
                <a:cxn ang="0">
                  <a:pos x="96" y="28"/>
                </a:cxn>
                <a:cxn ang="0">
                  <a:pos x="104" y="46"/>
                </a:cxn>
                <a:cxn ang="0">
                  <a:pos x="106" y="56"/>
                </a:cxn>
                <a:cxn ang="0">
                  <a:pos x="102" y="76"/>
                </a:cxn>
                <a:cxn ang="0">
                  <a:pos x="90" y="90"/>
                </a:cxn>
                <a:cxn ang="0">
                  <a:pos x="76" y="102"/>
                </a:cxn>
                <a:cxn ang="0">
                  <a:pos x="56" y="104"/>
                </a:cxn>
              </a:cxnLst>
              <a:rect l="0" t="0" r="r" b="b"/>
              <a:pathLst>
                <a:path w="112" h="112">
                  <a:moveTo>
                    <a:pt x="56" y="0"/>
                  </a:moveTo>
                  <a:lnTo>
                    <a:pt x="56" y="0"/>
                  </a:lnTo>
                  <a:lnTo>
                    <a:pt x="44" y="2"/>
                  </a:lnTo>
                  <a:lnTo>
                    <a:pt x="34" y="4"/>
                  </a:lnTo>
                  <a:lnTo>
                    <a:pt x="24" y="10"/>
                  </a:lnTo>
                  <a:lnTo>
                    <a:pt x="16" y="16"/>
                  </a:lnTo>
                  <a:lnTo>
                    <a:pt x="10" y="24"/>
                  </a:lnTo>
                  <a:lnTo>
                    <a:pt x="4" y="34"/>
                  </a:lnTo>
                  <a:lnTo>
                    <a:pt x="2" y="44"/>
                  </a:lnTo>
                  <a:lnTo>
                    <a:pt x="0" y="56"/>
                  </a:lnTo>
                  <a:lnTo>
                    <a:pt x="0" y="56"/>
                  </a:lnTo>
                  <a:lnTo>
                    <a:pt x="2" y="68"/>
                  </a:lnTo>
                  <a:lnTo>
                    <a:pt x="4" y="78"/>
                  </a:lnTo>
                  <a:lnTo>
                    <a:pt x="10" y="88"/>
                  </a:lnTo>
                  <a:lnTo>
                    <a:pt x="16" y="96"/>
                  </a:lnTo>
                  <a:lnTo>
                    <a:pt x="24" y="102"/>
                  </a:lnTo>
                  <a:lnTo>
                    <a:pt x="34" y="108"/>
                  </a:lnTo>
                  <a:lnTo>
                    <a:pt x="44" y="110"/>
                  </a:lnTo>
                  <a:lnTo>
                    <a:pt x="56" y="112"/>
                  </a:lnTo>
                  <a:lnTo>
                    <a:pt x="56" y="112"/>
                  </a:lnTo>
                  <a:lnTo>
                    <a:pt x="68" y="110"/>
                  </a:lnTo>
                  <a:lnTo>
                    <a:pt x="78" y="108"/>
                  </a:lnTo>
                  <a:lnTo>
                    <a:pt x="88" y="102"/>
                  </a:lnTo>
                  <a:lnTo>
                    <a:pt x="96" y="96"/>
                  </a:lnTo>
                  <a:lnTo>
                    <a:pt x="102" y="88"/>
                  </a:lnTo>
                  <a:lnTo>
                    <a:pt x="108" y="78"/>
                  </a:lnTo>
                  <a:lnTo>
                    <a:pt x="110" y="68"/>
                  </a:lnTo>
                  <a:lnTo>
                    <a:pt x="112" y="56"/>
                  </a:lnTo>
                  <a:lnTo>
                    <a:pt x="112" y="56"/>
                  </a:lnTo>
                  <a:lnTo>
                    <a:pt x="110" y="44"/>
                  </a:lnTo>
                  <a:lnTo>
                    <a:pt x="108" y="34"/>
                  </a:lnTo>
                  <a:lnTo>
                    <a:pt x="102" y="24"/>
                  </a:lnTo>
                  <a:lnTo>
                    <a:pt x="96" y="16"/>
                  </a:lnTo>
                  <a:lnTo>
                    <a:pt x="88" y="10"/>
                  </a:lnTo>
                  <a:lnTo>
                    <a:pt x="78" y="4"/>
                  </a:lnTo>
                  <a:lnTo>
                    <a:pt x="68" y="2"/>
                  </a:lnTo>
                  <a:lnTo>
                    <a:pt x="56" y="0"/>
                  </a:lnTo>
                  <a:close/>
                  <a:moveTo>
                    <a:pt x="56" y="104"/>
                  </a:moveTo>
                  <a:lnTo>
                    <a:pt x="56" y="104"/>
                  </a:lnTo>
                  <a:lnTo>
                    <a:pt x="46" y="104"/>
                  </a:lnTo>
                  <a:lnTo>
                    <a:pt x="36" y="102"/>
                  </a:lnTo>
                  <a:lnTo>
                    <a:pt x="28" y="96"/>
                  </a:lnTo>
                  <a:lnTo>
                    <a:pt x="22" y="90"/>
                  </a:lnTo>
                  <a:lnTo>
                    <a:pt x="16" y="84"/>
                  </a:lnTo>
                  <a:lnTo>
                    <a:pt x="10" y="76"/>
                  </a:lnTo>
                  <a:lnTo>
                    <a:pt x="8" y="66"/>
                  </a:lnTo>
                  <a:lnTo>
                    <a:pt x="8" y="56"/>
                  </a:lnTo>
                  <a:lnTo>
                    <a:pt x="8" y="56"/>
                  </a:lnTo>
                  <a:lnTo>
                    <a:pt x="8" y="46"/>
                  </a:lnTo>
                  <a:lnTo>
                    <a:pt x="10" y="36"/>
                  </a:lnTo>
                  <a:lnTo>
                    <a:pt x="16" y="28"/>
                  </a:lnTo>
                  <a:lnTo>
                    <a:pt x="22" y="22"/>
                  </a:lnTo>
                  <a:lnTo>
                    <a:pt x="28" y="16"/>
                  </a:lnTo>
                  <a:lnTo>
                    <a:pt x="36" y="10"/>
                  </a:lnTo>
                  <a:lnTo>
                    <a:pt x="46" y="8"/>
                  </a:lnTo>
                  <a:lnTo>
                    <a:pt x="56" y="6"/>
                  </a:lnTo>
                  <a:lnTo>
                    <a:pt x="56" y="6"/>
                  </a:lnTo>
                  <a:lnTo>
                    <a:pt x="66" y="8"/>
                  </a:lnTo>
                  <a:lnTo>
                    <a:pt x="76" y="10"/>
                  </a:lnTo>
                  <a:lnTo>
                    <a:pt x="84" y="16"/>
                  </a:lnTo>
                  <a:lnTo>
                    <a:pt x="90" y="22"/>
                  </a:lnTo>
                  <a:lnTo>
                    <a:pt x="96" y="28"/>
                  </a:lnTo>
                  <a:lnTo>
                    <a:pt x="102" y="36"/>
                  </a:lnTo>
                  <a:lnTo>
                    <a:pt x="104" y="46"/>
                  </a:lnTo>
                  <a:lnTo>
                    <a:pt x="106" y="56"/>
                  </a:lnTo>
                  <a:lnTo>
                    <a:pt x="106" y="56"/>
                  </a:lnTo>
                  <a:lnTo>
                    <a:pt x="104" y="66"/>
                  </a:lnTo>
                  <a:lnTo>
                    <a:pt x="102" y="76"/>
                  </a:lnTo>
                  <a:lnTo>
                    <a:pt x="96" y="84"/>
                  </a:lnTo>
                  <a:lnTo>
                    <a:pt x="90" y="90"/>
                  </a:lnTo>
                  <a:lnTo>
                    <a:pt x="84" y="96"/>
                  </a:lnTo>
                  <a:lnTo>
                    <a:pt x="76" y="102"/>
                  </a:lnTo>
                  <a:lnTo>
                    <a:pt x="66" y="104"/>
                  </a:lnTo>
                  <a:lnTo>
                    <a:pt x="56"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8" name="Freeform 112">
              <a:extLst>
                <a:ext uri="{FF2B5EF4-FFF2-40B4-BE49-F238E27FC236}">
                  <a16:creationId xmlns:a16="http://schemas.microsoft.com/office/drawing/2014/main" id="{6C4F8E72-4840-A44A-8278-D3C9A1674C10}"/>
                </a:ext>
              </a:extLst>
            </p:cNvPr>
            <p:cNvSpPr>
              <a:spLocks noEditPoints="1"/>
            </p:cNvSpPr>
            <p:nvPr/>
          </p:nvSpPr>
          <p:spPr bwMode="auto">
            <a:xfrm>
              <a:off x="5740400" y="2114550"/>
              <a:ext cx="101600" cy="101600"/>
            </a:xfrm>
            <a:custGeom>
              <a:avLst/>
              <a:gdLst/>
              <a:ahLst/>
              <a:cxnLst>
                <a:cxn ang="0">
                  <a:pos x="32" y="0"/>
                </a:cxn>
                <a:cxn ang="0">
                  <a:pos x="32" y="0"/>
                </a:cxn>
                <a:cxn ang="0">
                  <a:pos x="26" y="0"/>
                </a:cxn>
                <a:cxn ang="0">
                  <a:pos x="20" y="2"/>
                </a:cxn>
                <a:cxn ang="0">
                  <a:pos x="10" y="10"/>
                </a:cxn>
                <a:cxn ang="0">
                  <a:pos x="2" y="20"/>
                </a:cxn>
                <a:cxn ang="0">
                  <a:pos x="0" y="26"/>
                </a:cxn>
                <a:cxn ang="0">
                  <a:pos x="0" y="32"/>
                </a:cxn>
                <a:cxn ang="0">
                  <a:pos x="0" y="32"/>
                </a:cxn>
                <a:cxn ang="0">
                  <a:pos x="0" y="38"/>
                </a:cxn>
                <a:cxn ang="0">
                  <a:pos x="2" y="44"/>
                </a:cxn>
                <a:cxn ang="0">
                  <a:pos x="10" y="54"/>
                </a:cxn>
                <a:cxn ang="0">
                  <a:pos x="20" y="62"/>
                </a:cxn>
                <a:cxn ang="0">
                  <a:pos x="26" y="64"/>
                </a:cxn>
                <a:cxn ang="0">
                  <a:pos x="32" y="64"/>
                </a:cxn>
                <a:cxn ang="0">
                  <a:pos x="32" y="64"/>
                </a:cxn>
                <a:cxn ang="0">
                  <a:pos x="38" y="64"/>
                </a:cxn>
                <a:cxn ang="0">
                  <a:pos x="44" y="62"/>
                </a:cxn>
                <a:cxn ang="0">
                  <a:pos x="54" y="54"/>
                </a:cxn>
                <a:cxn ang="0">
                  <a:pos x="62" y="44"/>
                </a:cxn>
                <a:cxn ang="0">
                  <a:pos x="64" y="38"/>
                </a:cxn>
                <a:cxn ang="0">
                  <a:pos x="64" y="32"/>
                </a:cxn>
                <a:cxn ang="0">
                  <a:pos x="64" y="32"/>
                </a:cxn>
                <a:cxn ang="0">
                  <a:pos x="64" y="26"/>
                </a:cxn>
                <a:cxn ang="0">
                  <a:pos x="62" y="20"/>
                </a:cxn>
                <a:cxn ang="0">
                  <a:pos x="54" y="10"/>
                </a:cxn>
                <a:cxn ang="0">
                  <a:pos x="44" y="2"/>
                </a:cxn>
                <a:cxn ang="0">
                  <a:pos x="38" y="0"/>
                </a:cxn>
                <a:cxn ang="0">
                  <a:pos x="32" y="0"/>
                </a:cxn>
                <a:cxn ang="0">
                  <a:pos x="32" y="56"/>
                </a:cxn>
                <a:cxn ang="0">
                  <a:pos x="32" y="56"/>
                </a:cxn>
                <a:cxn ang="0">
                  <a:pos x="22" y="54"/>
                </a:cxn>
                <a:cxn ang="0">
                  <a:pos x="16" y="48"/>
                </a:cxn>
                <a:cxn ang="0">
                  <a:pos x="10" y="42"/>
                </a:cxn>
                <a:cxn ang="0">
                  <a:pos x="8" y="32"/>
                </a:cxn>
                <a:cxn ang="0">
                  <a:pos x="8" y="32"/>
                </a:cxn>
                <a:cxn ang="0">
                  <a:pos x="10" y="22"/>
                </a:cxn>
                <a:cxn ang="0">
                  <a:pos x="16" y="16"/>
                </a:cxn>
                <a:cxn ang="0">
                  <a:pos x="22" y="10"/>
                </a:cxn>
                <a:cxn ang="0">
                  <a:pos x="32" y="8"/>
                </a:cxn>
                <a:cxn ang="0">
                  <a:pos x="32" y="8"/>
                </a:cxn>
                <a:cxn ang="0">
                  <a:pos x="42" y="10"/>
                </a:cxn>
                <a:cxn ang="0">
                  <a:pos x="48" y="16"/>
                </a:cxn>
                <a:cxn ang="0">
                  <a:pos x="54" y="22"/>
                </a:cxn>
                <a:cxn ang="0">
                  <a:pos x="56" y="32"/>
                </a:cxn>
                <a:cxn ang="0">
                  <a:pos x="56" y="32"/>
                </a:cxn>
                <a:cxn ang="0">
                  <a:pos x="54" y="42"/>
                </a:cxn>
                <a:cxn ang="0">
                  <a:pos x="48" y="48"/>
                </a:cxn>
                <a:cxn ang="0">
                  <a:pos x="42" y="54"/>
                </a:cxn>
                <a:cxn ang="0">
                  <a:pos x="32" y="56"/>
                </a:cxn>
              </a:cxnLst>
              <a:rect l="0" t="0" r="r" b="b"/>
              <a:pathLst>
                <a:path w="64" h="64">
                  <a:moveTo>
                    <a:pt x="32" y="0"/>
                  </a:moveTo>
                  <a:lnTo>
                    <a:pt x="32" y="0"/>
                  </a:lnTo>
                  <a:lnTo>
                    <a:pt x="26" y="0"/>
                  </a:lnTo>
                  <a:lnTo>
                    <a:pt x="20" y="2"/>
                  </a:lnTo>
                  <a:lnTo>
                    <a:pt x="10" y="10"/>
                  </a:lnTo>
                  <a:lnTo>
                    <a:pt x="2" y="20"/>
                  </a:lnTo>
                  <a:lnTo>
                    <a:pt x="0" y="26"/>
                  </a:lnTo>
                  <a:lnTo>
                    <a:pt x="0" y="32"/>
                  </a:lnTo>
                  <a:lnTo>
                    <a:pt x="0" y="32"/>
                  </a:lnTo>
                  <a:lnTo>
                    <a:pt x="0" y="38"/>
                  </a:lnTo>
                  <a:lnTo>
                    <a:pt x="2" y="44"/>
                  </a:lnTo>
                  <a:lnTo>
                    <a:pt x="10" y="54"/>
                  </a:lnTo>
                  <a:lnTo>
                    <a:pt x="20" y="62"/>
                  </a:lnTo>
                  <a:lnTo>
                    <a:pt x="26" y="64"/>
                  </a:lnTo>
                  <a:lnTo>
                    <a:pt x="32" y="64"/>
                  </a:lnTo>
                  <a:lnTo>
                    <a:pt x="32" y="64"/>
                  </a:lnTo>
                  <a:lnTo>
                    <a:pt x="38" y="64"/>
                  </a:lnTo>
                  <a:lnTo>
                    <a:pt x="44" y="62"/>
                  </a:lnTo>
                  <a:lnTo>
                    <a:pt x="54" y="54"/>
                  </a:lnTo>
                  <a:lnTo>
                    <a:pt x="62" y="44"/>
                  </a:lnTo>
                  <a:lnTo>
                    <a:pt x="64" y="38"/>
                  </a:lnTo>
                  <a:lnTo>
                    <a:pt x="64" y="32"/>
                  </a:lnTo>
                  <a:lnTo>
                    <a:pt x="64" y="32"/>
                  </a:lnTo>
                  <a:lnTo>
                    <a:pt x="64" y="26"/>
                  </a:lnTo>
                  <a:lnTo>
                    <a:pt x="62" y="20"/>
                  </a:lnTo>
                  <a:lnTo>
                    <a:pt x="54" y="10"/>
                  </a:lnTo>
                  <a:lnTo>
                    <a:pt x="44" y="2"/>
                  </a:lnTo>
                  <a:lnTo>
                    <a:pt x="38" y="0"/>
                  </a:lnTo>
                  <a:lnTo>
                    <a:pt x="32" y="0"/>
                  </a:lnTo>
                  <a:close/>
                  <a:moveTo>
                    <a:pt x="32" y="56"/>
                  </a:moveTo>
                  <a:lnTo>
                    <a:pt x="32" y="56"/>
                  </a:lnTo>
                  <a:lnTo>
                    <a:pt x="22" y="54"/>
                  </a:lnTo>
                  <a:lnTo>
                    <a:pt x="16" y="48"/>
                  </a:lnTo>
                  <a:lnTo>
                    <a:pt x="10" y="42"/>
                  </a:lnTo>
                  <a:lnTo>
                    <a:pt x="8" y="32"/>
                  </a:lnTo>
                  <a:lnTo>
                    <a:pt x="8" y="32"/>
                  </a:lnTo>
                  <a:lnTo>
                    <a:pt x="10" y="22"/>
                  </a:lnTo>
                  <a:lnTo>
                    <a:pt x="16" y="16"/>
                  </a:lnTo>
                  <a:lnTo>
                    <a:pt x="22" y="10"/>
                  </a:lnTo>
                  <a:lnTo>
                    <a:pt x="32" y="8"/>
                  </a:lnTo>
                  <a:lnTo>
                    <a:pt x="32" y="8"/>
                  </a:lnTo>
                  <a:lnTo>
                    <a:pt x="42" y="10"/>
                  </a:lnTo>
                  <a:lnTo>
                    <a:pt x="48" y="16"/>
                  </a:lnTo>
                  <a:lnTo>
                    <a:pt x="54" y="22"/>
                  </a:lnTo>
                  <a:lnTo>
                    <a:pt x="56" y="32"/>
                  </a:lnTo>
                  <a:lnTo>
                    <a:pt x="56" y="32"/>
                  </a:lnTo>
                  <a:lnTo>
                    <a:pt x="54" y="42"/>
                  </a:lnTo>
                  <a:lnTo>
                    <a:pt x="48" y="48"/>
                  </a:lnTo>
                  <a:lnTo>
                    <a:pt x="42" y="54"/>
                  </a:lnTo>
                  <a:lnTo>
                    <a:pt x="32"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cxnSp>
        <p:nvCxnSpPr>
          <p:cNvPr id="43" name="Straight Connector 42">
            <a:extLst>
              <a:ext uri="{FF2B5EF4-FFF2-40B4-BE49-F238E27FC236}">
                <a16:creationId xmlns:a16="http://schemas.microsoft.com/office/drawing/2014/main" id="{9B9E162F-5A48-5B49-8745-61B3C6630D43}"/>
              </a:ext>
            </a:extLst>
          </p:cNvPr>
          <p:cNvCxnSpPr>
            <a:endCxn id="105" idx="0"/>
          </p:cNvCxnSpPr>
          <p:nvPr/>
        </p:nvCxnSpPr>
        <p:spPr>
          <a:xfrm>
            <a:off x="4248407" y="1658432"/>
            <a:ext cx="1587" cy="74871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019E303A-25D2-2E42-8DBE-FF23B9BAB7C5}"/>
              </a:ext>
            </a:extLst>
          </p:cNvPr>
          <p:cNvGrpSpPr/>
          <p:nvPr/>
        </p:nvGrpSpPr>
        <p:grpSpPr>
          <a:xfrm>
            <a:off x="2656026" y="1660813"/>
            <a:ext cx="1469052" cy="741180"/>
            <a:chOff x="2978032" y="1916860"/>
            <a:chExt cx="1469052" cy="741180"/>
          </a:xfrm>
        </p:grpSpPr>
        <p:cxnSp>
          <p:nvCxnSpPr>
            <p:cNvPr id="45" name="Straight Connector 44">
              <a:extLst>
                <a:ext uri="{FF2B5EF4-FFF2-40B4-BE49-F238E27FC236}">
                  <a16:creationId xmlns:a16="http://schemas.microsoft.com/office/drawing/2014/main" id="{E50C7BA4-C022-414B-9E38-9658927C2022}"/>
                </a:ext>
              </a:extLst>
            </p:cNvPr>
            <p:cNvCxnSpPr/>
            <p:nvPr/>
          </p:nvCxnSpPr>
          <p:spPr>
            <a:xfrm>
              <a:off x="4447084" y="1916860"/>
              <a:ext cx="0" cy="20307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6" name="Arc 45">
              <a:extLst>
                <a:ext uri="{FF2B5EF4-FFF2-40B4-BE49-F238E27FC236}">
                  <a16:creationId xmlns:a16="http://schemas.microsoft.com/office/drawing/2014/main" id="{A10CC1D4-86C6-934B-9F08-C8383A973EC8}"/>
                </a:ext>
              </a:extLst>
            </p:cNvPr>
            <p:cNvSpPr/>
            <p:nvPr/>
          </p:nvSpPr>
          <p:spPr>
            <a:xfrm flipH="1">
              <a:off x="2978032" y="2241834"/>
              <a:ext cx="248561"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grpSp>
          <p:nvGrpSpPr>
            <p:cNvPr id="47" name="Group 46">
              <a:extLst>
                <a:ext uri="{FF2B5EF4-FFF2-40B4-BE49-F238E27FC236}">
                  <a16:creationId xmlns:a16="http://schemas.microsoft.com/office/drawing/2014/main" id="{29809C0D-7925-FA42-A642-92720A829375}"/>
                </a:ext>
              </a:extLst>
            </p:cNvPr>
            <p:cNvGrpSpPr/>
            <p:nvPr/>
          </p:nvGrpSpPr>
          <p:grpSpPr>
            <a:xfrm>
              <a:off x="2978032" y="1993273"/>
              <a:ext cx="1469052" cy="664767"/>
              <a:chOff x="2978032" y="1993273"/>
              <a:chExt cx="1469052" cy="664767"/>
            </a:xfrm>
          </p:grpSpPr>
          <p:cxnSp>
            <p:nvCxnSpPr>
              <p:cNvPr id="48" name="Straight Connector 47">
                <a:extLst>
                  <a:ext uri="{FF2B5EF4-FFF2-40B4-BE49-F238E27FC236}">
                    <a16:creationId xmlns:a16="http://schemas.microsoft.com/office/drawing/2014/main" id="{2E634344-D769-0642-B22A-F1AD913DF4FD}"/>
                  </a:ext>
                </a:extLst>
              </p:cNvPr>
              <p:cNvCxnSpPr/>
              <p:nvPr/>
            </p:nvCxnSpPr>
            <p:spPr>
              <a:xfrm>
                <a:off x="2978032" y="2359765"/>
                <a:ext cx="1" cy="298275"/>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F66A583-9712-A84C-8A27-9A14C66B9C4D}"/>
                  </a:ext>
                </a:extLst>
              </p:cNvPr>
              <p:cNvCxnSpPr>
                <a:stCxn id="46" idx="0"/>
                <a:endCxn id="50" idx="0"/>
              </p:cNvCxnSpPr>
              <p:nvPr/>
            </p:nvCxnSpPr>
            <p:spPr>
              <a:xfrm>
                <a:off x="3102313" y="2241834"/>
                <a:ext cx="122049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0" name="Arc 49">
                <a:extLst>
                  <a:ext uri="{FF2B5EF4-FFF2-40B4-BE49-F238E27FC236}">
                    <a16:creationId xmlns:a16="http://schemas.microsoft.com/office/drawing/2014/main" id="{3A5CDF23-1EF9-094A-A69E-3E8BDCB19C9C}"/>
                  </a:ext>
                </a:extLst>
              </p:cNvPr>
              <p:cNvSpPr/>
              <p:nvPr/>
            </p:nvSpPr>
            <p:spPr>
              <a:xfrm rot="10800000" flipH="1">
                <a:off x="4198523" y="1993273"/>
                <a:ext cx="248561"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grpSp>
      </p:grpSp>
      <p:grpSp>
        <p:nvGrpSpPr>
          <p:cNvPr id="51" name="Group 50">
            <a:extLst>
              <a:ext uri="{FF2B5EF4-FFF2-40B4-BE49-F238E27FC236}">
                <a16:creationId xmlns:a16="http://schemas.microsoft.com/office/drawing/2014/main" id="{F3B2653A-FE33-654C-8672-E97FD91BA9AA}"/>
              </a:ext>
            </a:extLst>
          </p:cNvPr>
          <p:cNvGrpSpPr/>
          <p:nvPr/>
        </p:nvGrpSpPr>
        <p:grpSpPr>
          <a:xfrm>
            <a:off x="1070258" y="1622926"/>
            <a:ext cx="2918753" cy="784220"/>
            <a:chOff x="1392264" y="1878973"/>
            <a:chExt cx="2918753" cy="784220"/>
          </a:xfrm>
        </p:grpSpPr>
        <p:cxnSp>
          <p:nvCxnSpPr>
            <p:cNvPr id="52" name="Straight Connector 51">
              <a:extLst>
                <a:ext uri="{FF2B5EF4-FFF2-40B4-BE49-F238E27FC236}">
                  <a16:creationId xmlns:a16="http://schemas.microsoft.com/office/drawing/2014/main" id="{1B2BA804-E861-8343-875D-942AAD8422D8}"/>
                </a:ext>
              </a:extLst>
            </p:cNvPr>
            <p:cNvCxnSpPr/>
            <p:nvPr/>
          </p:nvCxnSpPr>
          <p:spPr>
            <a:xfrm>
              <a:off x="4311017" y="1914479"/>
              <a:ext cx="0" cy="91155"/>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3" name="Arc 52">
              <a:extLst>
                <a:ext uri="{FF2B5EF4-FFF2-40B4-BE49-F238E27FC236}">
                  <a16:creationId xmlns:a16="http://schemas.microsoft.com/office/drawing/2014/main" id="{10567C71-F9BC-6A41-959C-DA6C8CD0F0D9}"/>
                </a:ext>
              </a:extLst>
            </p:cNvPr>
            <p:cNvSpPr/>
            <p:nvPr/>
          </p:nvSpPr>
          <p:spPr>
            <a:xfrm flipH="1">
              <a:off x="1392264" y="2127534"/>
              <a:ext cx="248561"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cxnSp>
          <p:nvCxnSpPr>
            <p:cNvPr id="54" name="Straight Connector 53">
              <a:extLst>
                <a:ext uri="{FF2B5EF4-FFF2-40B4-BE49-F238E27FC236}">
                  <a16:creationId xmlns:a16="http://schemas.microsoft.com/office/drawing/2014/main" id="{C3B48E02-2E14-6341-B662-C1A40F861136}"/>
                </a:ext>
              </a:extLst>
            </p:cNvPr>
            <p:cNvCxnSpPr/>
            <p:nvPr/>
          </p:nvCxnSpPr>
          <p:spPr>
            <a:xfrm>
              <a:off x="1392264" y="2245465"/>
              <a:ext cx="953" cy="417728"/>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D3D0A7A-C76C-F74B-97E9-C01D9D15671F}"/>
                </a:ext>
              </a:extLst>
            </p:cNvPr>
            <p:cNvCxnSpPr>
              <a:stCxn id="53" idx="0"/>
              <a:endCxn id="58" idx="0"/>
            </p:cNvCxnSpPr>
            <p:nvPr/>
          </p:nvCxnSpPr>
          <p:spPr>
            <a:xfrm>
              <a:off x="1516545" y="2127534"/>
              <a:ext cx="267019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8" name="Arc 57">
              <a:extLst>
                <a:ext uri="{FF2B5EF4-FFF2-40B4-BE49-F238E27FC236}">
                  <a16:creationId xmlns:a16="http://schemas.microsoft.com/office/drawing/2014/main" id="{27BA0D8D-E47D-DA4C-8672-BA85906FA728}"/>
                </a:ext>
              </a:extLst>
            </p:cNvPr>
            <p:cNvSpPr/>
            <p:nvPr/>
          </p:nvSpPr>
          <p:spPr>
            <a:xfrm rot="10800000" flipH="1">
              <a:off x="4062456" y="1878973"/>
              <a:ext cx="248561"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grpSp>
      <p:grpSp>
        <p:nvGrpSpPr>
          <p:cNvPr id="59" name="Group 58">
            <a:extLst>
              <a:ext uri="{FF2B5EF4-FFF2-40B4-BE49-F238E27FC236}">
                <a16:creationId xmlns:a16="http://schemas.microsoft.com/office/drawing/2014/main" id="{0FC01B32-B654-B544-B980-3D036047B152}"/>
              </a:ext>
            </a:extLst>
          </p:cNvPr>
          <p:cNvGrpSpPr/>
          <p:nvPr/>
        </p:nvGrpSpPr>
        <p:grpSpPr>
          <a:xfrm>
            <a:off x="4377160" y="1660813"/>
            <a:ext cx="1468704" cy="741180"/>
            <a:chOff x="4699166" y="1916860"/>
            <a:chExt cx="1468704" cy="741180"/>
          </a:xfrm>
        </p:grpSpPr>
        <p:cxnSp>
          <p:nvCxnSpPr>
            <p:cNvPr id="60" name="Straight Connector 59">
              <a:extLst>
                <a:ext uri="{FF2B5EF4-FFF2-40B4-BE49-F238E27FC236}">
                  <a16:creationId xmlns:a16="http://schemas.microsoft.com/office/drawing/2014/main" id="{E6BC4A1A-B094-1B4F-9CE2-A614DF47B85D}"/>
                </a:ext>
              </a:extLst>
            </p:cNvPr>
            <p:cNvCxnSpPr/>
            <p:nvPr/>
          </p:nvCxnSpPr>
          <p:spPr>
            <a:xfrm flipH="1">
              <a:off x="4699166" y="1916860"/>
              <a:ext cx="0" cy="20307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63" name="Arc 62">
              <a:extLst>
                <a:ext uri="{FF2B5EF4-FFF2-40B4-BE49-F238E27FC236}">
                  <a16:creationId xmlns:a16="http://schemas.microsoft.com/office/drawing/2014/main" id="{0C36D1B9-D838-B849-B70F-99DA1708FC1E}"/>
                </a:ext>
              </a:extLst>
            </p:cNvPr>
            <p:cNvSpPr/>
            <p:nvPr/>
          </p:nvSpPr>
          <p:spPr>
            <a:xfrm>
              <a:off x="5919368" y="2241834"/>
              <a:ext cx="248502"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cxnSp>
          <p:nvCxnSpPr>
            <p:cNvPr id="66" name="Straight Connector 65">
              <a:extLst>
                <a:ext uri="{FF2B5EF4-FFF2-40B4-BE49-F238E27FC236}">
                  <a16:creationId xmlns:a16="http://schemas.microsoft.com/office/drawing/2014/main" id="{7DD65A43-AAA3-3945-B78E-FCA66869CB9A}"/>
                </a:ext>
              </a:extLst>
            </p:cNvPr>
            <p:cNvCxnSpPr/>
            <p:nvPr/>
          </p:nvCxnSpPr>
          <p:spPr>
            <a:xfrm flipH="1">
              <a:off x="6167869" y="2359765"/>
              <a:ext cx="1" cy="298275"/>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961CCC7-0488-104A-8662-4AC9D041668E}"/>
                </a:ext>
              </a:extLst>
            </p:cNvPr>
            <p:cNvCxnSpPr>
              <a:stCxn id="63" idx="0"/>
              <a:endCxn id="70" idx="0"/>
            </p:cNvCxnSpPr>
            <p:nvPr/>
          </p:nvCxnSpPr>
          <p:spPr>
            <a:xfrm flipH="1">
              <a:off x="4823418" y="2241834"/>
              <a:ext cx="122020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0" name="Arc 69">
              <a:extLst>
                <a:ext uri="{FF2B5EF4-FFF2-40B4-BE49-F238E27FC236}">
                  <a16:creationId xmlns:a16="http://schemas.microsoft.com/office/drawing/2014/main" id="{32E4DDDC-62F3-4B49-B476-4106FAA146DF}"/>
                </a:ext>
              </a:extLst>
            </p:cNvPr>
            <p:cNvSpPr/>
            <p:nvPr/>
          </p:nvSpPr>
          <p:spPr>
            <a:xfrm rot="10800000">
              <a:off x="4699166" y="1993273"/>
              <a:ext cx="248502"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grpSp>
      <p:grpSp>
        <p:nvGrpSpPr>
          <p:cNvPr id="71" name="Group 70">
            <a:extLst>
              <a:ext uri="{FF2B5EF4-FFF2-40B4-BE49-F238E27FC236}">
                <a16:creationId xmlns:a16="http://schemas.microsoft.com/office/drawing/2014/main" id="{3FA76F38-B4A4-FA4B-A4C2-D1572C732B6E}"/>
              </a:ext>
            </a:extLst>
          </p:cNvPr>
          <p:cNvGrpSpPr/>
          <p:nvPr/>
        </p:nvGrpSpPr>
        <p:grpSpPr>
          <a:xfrm>
            <a:off x="4513195" y="1622926"/>
            <a:ext cx="2918061" cy="784220"/>
            <a:chOff x="4835201" y="1878973"/>
            <a:chExt cx="2918061" cy="784220"/>
          </a:xfrm>
        </p:grpSpPr>
        <p:cxnSp>
          <p:nvCxnSpPr>
            <p:cNvPr id="76" name="Straight Connector 75">
              <a:extLst>
                <a:ext uri="{FF2B5EF4-FFF2-40B4-BE49-F238E27FC236}">
                  <a16:creationId xmlns:a16="http://schemas.microsoft.com/office/drawing/2014/main" id="{9D50AA1C-967D-3046-957A-0993D15416D8}"/>
                </a:ext>
              </a:extLst>
            </p:cNvPr>
            <p:cNvCxnSpPr/>
            <p:nvPr/>
          </p:nvCxnSpPr>
          <p:spPr>
            <a:xfrm flipH="1">
              <a:off x="4835201" y="1914479"/>
              <a:ext cx="0" cy="91155"/>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1C019912-4C80-4C46-A1AE-2A9351643A05}"/>
                </a:ext>
              </a:extLst>
            </p:cNvPr>
            <p:cNvGrpSpPr/>
            <p:nvPr/>
          </p:nvGrpSpPr>
          <p:grpSpPr>
            <a:xfrm>
              <a:off x="4835201" y="1878973"/>
              <a:ext cx="2918061" cy="784220"/>
              <a:chOff x="4835201" y="1878973"/>
              <a:chExt cx="2918061" cy="784220"/>
            </a:xfrm>
          </p:grpSpPr>
          <p:sp>
            <p:nvSpPr>
              <p:cNvPr id="78" name="Arc 77">
                <a:extLst>
                  <a:ext uri="{FF2B5EF4-FFF2-40B4-BE49-F238E27FC236}">
                    <a16:creationId xmlns:a16="http://schemas.microsoft.com/office/drawing/2014/main" id="{814D3A4B-8344-9340-87AB-0647ACCAD3D5}"/>
                  </a:ext>
                </a:extLst>
              </p:cNvPr>
              <p:cNvSpPr/>
              <p:nvPr/>
            </p:nvSpPr>
            <p:spPr>
              <a:xfrm>
                <a:off x="7504760" y="2127534"/>
                <a:ext cx="248502"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cxnSp>
            <p:nvCxnSpPr>
              <p:cNvPr id="79" name="Straight Connector 78">
                <a:extLst>
                  <a:ext uri="{FF2B5EF4-FFF2-40B4-BE49-F238E27FC236}">
                    <a16:creationId xmlns:a16="http://schemas.microsoft.com/office/drawing/2014/main" id="{91EB86F3-F4AE-2343-B26B-5FEB1BE0AA2F}"/>
                  </a:ext>
                </a:extLst>
              </p:cNvPr>
              <p:cNvCxnSpPr/>
              <p:nvPr/>
            </p:nvCxnSpPr>
            <p:spPr>
              <a:xfrm flipH="1">
                <a:off x="7752309" y="2245465"/>
                <a:ext cx="953" cy="417728"/>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8F8C614-93EB-6547-985F-278A4783CAE3}"/>
                  </a:ext>
                </a:extLst>
              </p:cNvPr>
              <p:cNvCxnSpPr>
                <a:stCxn id="78" idx="0"/>
                <a:endCxn id="100" idx="0"/>
              </p:cNvCxnSpPr>
              <p:nvPr/>
            </p:nvCxnSpPr>
            <p:spPr>
              <a:xfrm flipH="1">
                <a:off x="4959452" y="2127534"/>
                <a:ext cx="2669558"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0" name="Arc 99">
                <a:extLst>
                  <a:ext uri="{FF2B5EF4-FFF2-40B4-BE49-F238E27FC236}">
                    <a16:creationId xmlns:a16="http://schemas.microsoft.com/office/drawing/2014/main" id="{C11801B3-E2DC-0842-81E7-E9A273909350}"/>
                  </a:ext>
                </a:extLst>
              </p:cNvPr>
              <p:cNvSpPr/>
              <p:nvPr/>
            </p:nvSpPr>
            <p:spPr>
              <a:xfrm rot="10800000">
                <a:off x="4835201" y="1878973"/>
                <a:ext cx="248502"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grpSp>
      </p:grpSp>
      <p:sp>
        <p:nvSpPr>
          <p:cNvPr id="101" name="Rounded Rectangle 100">
            <a:extLst>
              <a:ext uri="{FF2B5EF4-FFF2-40B4-BE49-F238E27FC236}">
                <a16:creationId xmlns:a16="http://schemas.microsoft.com/office/drawing/2014/main" id="{8716C550-FAB0-6A4F-817F-D1B2F9540114}"/>
              </a:ext>
            </a:extLst>
          </p:cNvPr>
          <p:cNvSpPr/>
          <p:nvPr/>
        </p:nvSpPr>
        <p:spPr>
          <a:xfrm>
            <a:off x="3267317" y="1378446"/>
            <a:ext cx="1965354" cy="279987"/>
          </a:xfrm>
          <a:prstGeom prst="roundRect">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32711D79-54B2-8841-985B-01945B1D0532}"/>
              </a:ext>
            </a:extLst>
          </p:cNvPr>
          <p:cNvSpPr txBox="1"/>
          <p:nvPr/>
        </p:nvSpPr>
        <p:spPr>
          <a:xfrm>
            <a:off x="3366262" y="1430336"/>
            <a:ext cx="1764796" cy="169277"/>
          </a:xfrm>
          <a:prstGeom prst="rect">
            <a:avLst/>
          </a:prstGeom>
          <a:noFill/>
        </p:spPr>
        <p:txBody>
          <a:bodyPr wrap="square" lIns="0" tIns="0" rIns="0" bIns="0" rtlCol="0">
            <a:spAutoFit/>
          </a:bodyPr>
          <a:lstStyle/>
          <a:p>
            <a:pPr algn="ctr"/>
            <a:r>
              <a:rPr lang="en-US" sz="1100" b="1" dirty="0">
                <a:solidFill>
                  <a:schemeClr val="bg1"/>
                </a:solidFill>
                <a:latin typeface="Montserrat" pitchFamily="2" charset="77"/>
              </a:rPr>
              <a:t>SECTORS</a:t>
            </a:r>
          </a:p>
        </p:txBody>
      </p:sp>
      <p:sp>
        <p:nvSpPr>
          <p:cNvPr id="103" name="Oval 102">
            <a:extLst>
              <a:ext uri="{FF2B5EF4-FFF2-40B4-BE49-F238E27FC236}">
                <a16:creationId xmlns:a16="http://schemas.microsoft.com/office/drawing/2014/main" id="{B625C03C-5842-3B48-AD9B-9D0F1892C508}"/>
              </a:ext>
            </a:extLst>
          </p:cNvPr>
          <p:cNvSpPr/>
          <p:nvPr/>
        </p:nvSpPr>
        <p:spPr>
          <a:xfrm>
            <a:off x="744418" y="2407146"/>
            <a:ext cx="653587" cy="653587"/>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22531F9D-7607-094A-95F4-58BAF09B0E6A}"/>
              </a:ext>
            </a:extLst>
          </p:cNvPr>
          <p:cNvSpPr/>
          <p:nvPr/>
        </p:nvSpPr>
        <p:spPr>
          <a:xfrm>
            <a:off x="2333809" y="2407146"/>
            <a:ext cx="653587" cy="653587"/>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70FB50CC-778F-F742-869B-CCE40748A841}"/>
              </a:ext>
            </a:extLst>
          </p:cNvPr>
          <p:cNvSpPr/>
          <p:nvPr/>
        </p:nvSpPr>
        <p:spPr>
          <a:xfrm>
            <a:off x="3923200" y="2407146"/>
            <a:ext cx="653587" cy="653587"/>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1CF168E5-A5BC-C74B-AD32-52507C8CD35B}"/>
              </a:ext>
            </a:extLst>
          </p:cNvPr>
          <p:cNvSpPr/>
          <p:nvPr/>
        </p:nvSpPr>
        <p:spPr>
          <a:xfrm>
            <a:off x="5512591" y="2407146"/>
            <a:ext cx="653587" cy="653587"/>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048F6BA7-C672-704F-BD5E-7F2E8F8E9E2F}"/>
              </a:ext>
            </a:extLst>
          </p:cNvPr>
          <p:cNvSpPr/>
          <p:nvPr/>
        </p:nvSpPr>
        <p:spPr>
          <a:xfrm>
            <a:off x="7101983" y="2407146"/>
            <a:ext cx="653587" cy="653587"/>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179525ED-CAB6-2749-B0BA-0E7C0B428E0A}"/>
              </a:ext>
            </a:extLst>
          </p:cNvPr>
          <p:cNvSpPr txBox="1"/>
          <p:nvPr/>
        </p:nvSpPr>
        <p:spPr>
          <a:xfrm>
            <a:off x="2239806" y="3415363"/>
            <a:ext cx="1389712" cy="1398653"/>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900" dirty="0">
                <a:solidFill>
                  <a:schemeClr val="accent4"/>
                </a:solidFill>
                <a:latin typeface="Montserrat" pitchFamily="2" charset="77"/>
              </a:rPr>
              <a:t>Budgetary Support</a:t>
            </a:r>
          </a:p>
          <a:p>
            <a:pPr marL="171450" indent="-171450">
              <a:buFont typeface="Arial" panose="020B0604020202020204" pitchFamily="34" charset="0"/>
              <a:buChar char="•"/>
            </a:pPr>
            <a:r>
              <a:rPr lang="en-US" sz="900" dirty="0">
                <a:solidFill>
                  <a:schemeClr val="accent4"/>
                </a:solidFill>
                <a:latin typeface="Montserrat" pitchFamily="2" charset="77"/>
              </a:rPr>
              <a:t>Concessional Loans</a:t>
            </a:r>
          </a:p>
          <a:p>
            <a:pPr marL="171450" indent="-171450">
              <a:buFont typeface="Arial" panose="020B0604020202020204" pitchFamily="34" charset="0"/>
              <a:buChar char="•"/>
            </a:pPr>
            <a:r>
              <a:rPr lang="en-US" sz="900" dirty="0">
                <a:solidFill>
                  <a:schemeClr val="accent4"/>
                </a:solidFill>
                <a:latin typeface="Montserrat" pitchFamily="2" charset="77"/>
              </a:rPr>
              <a:t>Grants</a:t>
            </a:r>
          </a:p>
          <a:p>
            <a:pPr marL="171450" indent="-171450">
              <a:buFont typeface="Arial" panose="020B0604020202020204" pitchFamily="34" charset="0"/>
              <a:buChar char="•"/>
            </a:pPr>
            <a:r>
              <a:rPr lang="en-US" sz="900" dirty="0">
                <a:solidFill>
                  <a:schemeClr val="accent4"/>
                </a:solidFill>
                <a:latin typeface="Montserrat" pitchFamily="2" charset="77"/>
              </a:rPr>
              <a:t>Financial Inclusion</a:t>
            </a:r>
          </a:p>
          <a:p>
            <a:pPr marL="171450" indent="-171450">
              <a:buFont typeface="Arial" panose="020B0604020202020204" pitchFamily="34" charset="0"/>
              <a:buChar char="•"/>
            </a:pPr>
            <a:r>
              <a:rPr lang="en-US" sz="900" dirty="0">
                <a:solidFill>
                  <a:schemeClr val="accent4"/>
                </a:solidFill>
                <a:latin typeface="Montserrat" pitchFamily="2" charset="77"/>
              </a:rPr>
              <a:t>PFM Reforms</a:t>
            </a:r>
          </a:p>
          <a:p>
            <a:pPr marL="171450" indent="-171450">
              <a:buFont typeface="Arial" panose="020B0604020202020204" pitchFamily="34" charset="0"/>
              <a:buChar char="•"/>
            </a:pPr>
            <a:r>
              <a:rPr lang="en-US" sz="900" dirty="0">
                <a:solidFill>
                  <a:schemeClr val="accent4"/>
                </a:solidFill>
                <a:latin typeface="Montserrat" pitchFamily="2" charset="77"/>
              </a:rPr>
              <a:t>Agriculture &amp; Food Security</a:t>
            </a:r>
          </a:p>
          <a:p>
            <a:pPr marL="171450" indent="-171450">
              <a:buFont typeface="Arial" panose="020B0604020202020204" pitchFamily="34" charset="0"/>
              <a:buChar char="•"/>
            </a:pPr>
            <a:r>
              <a:rPr lang="en-US" sz="900" dirty="0">
                <a:solidFill>
                  <a:schemeClr val="accent4"/>
                </a:solidFill>
                <a:latin typeface="Montserrat" pitchFamily="2" charset="77"/>
              </a:rPr>
              <a:t>Trade Development</a:t>
            </a:r>
          </a:p>
          <a:p>
            <a:pPr marL="171450" indent="-171450">
              <a:buFont typeface="Arial" panose="020B0604020202020204" pitchFamily="34" charset="0"/>
              <a:buChar char="•"/>
            </a:pPr>
            <a:r>
              <a:rPr lang="en-US" sz="900" dirty="0">
                <a:solidFill>
                  <a:schemeClr val="accent4"/>
                </a:solidFill>
                <a:latin typeface="Montserrat" pitchFamily="2" charset="77"/>
              </a:rPr>
              <a:t>Infrastructure</a:t>
            </a:r>
          </a:p>
          <a:p>
            <a:pPr>
              <a:lnSpc>
                <a:spcPts val="1300"/>
              </a:lnSpc>
              <a:spcAft>
                <a:spcPts val="600"/>
              </a:spcAft>
            </a:pPr>
            <a:endParaRPr lang="en-US" sz="800" dirty="0">
              <a:solidFill>
                <a:schemeClr val="accent4"/>
              </a:solidFill>
              <a:latin typeface="Lato" panose="020F0502020204030203" pitchFamily="34" charset="0"/>
            </a:endParaRPr>
          </a:p>
        </p:txBody>
      </p:sp>
      <p:sp>
        <p:nvSpPr>
          <p:cNvPr id="109" name="TextBox 108">
            <a:extLst>
              <a:ext uri="{FF2B5EF4-FFF2-40B4-BE49-F238E27FC236}">
                <a16:creationId xmlns:a16="http://schemas.microsoft.com/office/drawing/2014/main" id="{35568AC0-4D15-DE4C-A121-C3D378EDBE01}"/>
              </a:ext>
            </a:extLst>
          </p:cNvPr>
          <p:cNvSpPr txBox="1"/>
          <p:nvPr/>
        </p:nvSpPr>
        <p:spPr>
          <a:xfrm>
            <a:off x="2059812" y="3205867"/>
            <a:ext cx="1328550" cy="159531"/>
          </a:xfrm>
          <a:prstGeom prst="rect">
            <a:avLst/>
          </a:prstGeom>
          <a:noFill/>
        </p:spPr>
        <p:txBody>
          <a:bodyPr wrap="square" lIns="0" tIns="0" rIns="0" bIns="0" rtlCol="0">
            <a:spAutoFit/>
          </a:bodyPr>
          <a:lstStyle/>
          <a:p>
            <a:pPr algn="ctr">
              <a:lnSpc>
                <a:spcPts val="1400"/>
              </a:lnSpc>
              <a:spcAft>
                <a:spcPts val="600"/>
              </a:spcAft>
            </a:pPr>
            <a:r>
              <a:rPr lang="en-US" sz="1000" b="1" cap="all" spc="20" dirty="0">
                <a:solidFill>
                  <a:schemeClr val="accent1"/>
                </a:solidFill>
                <a:latin typeface="Montserrat" pitchFamily="2" charset="77"/>
              </a:rPr>
              <a:t>ECONOMIC</a:t>
            </a:r>
          </a:p>
        </p:txBody>
      </p:sp>
      <p:sp>
        <p:nvSpPr>
          <p:cNvPr id="110" name="TextBox 109">
            <a:extLst>
              <a:ext uri="{FF2B5EF4-FFF2-40B4-BE49-F238E27FC236}">
                <a16:creationId xmlns:a16="http://schemas.microsoft.com/office/drawing/2014/main" id="{4047846F-0C0B-1241-A999-8CDC3F7A013F}"/>
              </a:ext>
            </a:extLst>
          </p:cNvPr>
          <p:cNvSpPr txBox="1"/>
          <p:nvPr/>
        </p:nvSpPr>
        <p:spPr>
          <a:xfrm>
            <a:off x="3698548" y="3433891"/>
            <a:ext cx="1325696" cy="1107996"/>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900" dirty="0">
                <a:solidFill>
                  <a:schemeClr val="accent4"/>
                </a:solidFill>
                <a:latin typeface="Montserrat" pitchFamily="2" charset="77"/>
              </a:rPr>
              <a:t>Electoral Reforms</a:t>
            </a:r>
          </a:p>
          <a:p>
            <a:pPr marL="171450" indent="-171450">
              <a:buFont typeface="Arial" panose="020B0604020202020204" pitchFamily="34" charset="0"/>
              <a:buChar char="•"/>
            </a:pPr>
            <a:r>
              <a:rPr lang="en-US" sz="900" dirty="0">
                <a:solidFill>
                  <a:schemeClr val="accent4"/>
                </a:solidFill>
                <a:latin typeface="Montserrat" pitchFamily="2" charset="77"/>
              </a:rPr>
              <a:t>Good Governance</a:t>
            </a:r>
          </a:p>
          <a:p>
            <a:pPr marL="171450" indent="-171450">
              <a:buFont typeface="Arial" panose="020B0604020202020204" pitchFamily="34" charset="0"/>
              <a:buChar char="•"/>
            </a:pPr>
            <a:r>
              <a:rPr lang="en-US" sz="900" dirty="0">
                <a:solidFill>
                  <a:schemeClr val="accent4"/>
                </a:solidFill>
                <a:latin typeface="Montserrat" pitchFamily="2" charset="77"/>
              </a:rPr>
              <a:t>Peace Development</a:t>
            </a:r>
          </a:p>
          <a:p>
            <a:pPr marL="171450" indent="-171450">
              <a:buFont typeface="Arial" panose="020B0604020202020204" pitchFamily="34" charset="0"/>
              <a:buChar char="•"/>
            </a:pPr>
            <a:r>
              <a:rPr lang="en-US" sz="900" dirty="0">
                <a:solidFill>
                  <a:schemeClr val="accent4"/>
                </a:solidFill>
                <a:latin typeface="Montserrat" pitchFamily="2" charset="77"/>
              </a:rPr>
              <a:t>Human Rights</a:t>
            </a:r>
          </a:p>
          <a:p>
            <a:pPr marL="171450" indent="-171450">
              <a:buFont typeface="Arial" panose="020B0604020202020204" pitchFamily="34" charset="0"/>
              <a:buChar char="•"/>
            </a:pPr>
            <a:r>
              <a:rPr lang="en-US" sz="900" dirty="0">
                <a:solidFill>
                  <a:schemeClr val="accent4"/>
                </a:solidFill>
                <a:latin typeface="Montserrat" pitchFamily="2" charset="77"/>
              </a:rPr>
              <a:t>International Cooperation</a:t>
            </a:r>
          </a:p>
          <a:p>
            <a:pPr marL="171450" indent="-171450">
              <a:buFont typeface="Arial" panose="020B0604020202020204" pitchFamily="34" charset="0"/>
              <a:buChar char="•"/>
            </a:pPr>
            <a:r>
              <a:rPr lang="en-US" sz="900" dirty="0">
                <a:solidFill>
                  <a:schemeClr val="accent4"/>
                </a:solidFill>
                <a:latin typeface="Montserrat" pitchFamily="2" charset="77"/>
              </a:rPr>
              <a:t>Civil Society</a:t>
            </a:r>
          </a:p>
          <a:p>
            <a:pPr marL="171450" indent="-171450">
              <a:buFont typeface="Arial" panose="020B0604020202020204" pitchFamily="34" charset="0"/>
              <a:buChar char="•"/>
            </a:pPr>
            <a:r>
              <a:rPr lang="en-US" sz="900" dirty="0">
                <a:solidFill>
                  <a:schemeClr val="accent4"/>
                </a:solidFill>
                <a:latin typeface="Montserrat" pitchFamily="2" charset="77"/>
              </a:rPr>
              <a:t>National Census</a:t>
            </a:r>
          </a:p>
        </p:txBody>
      </p:sp>
      <p:sp>
        <p:nvSpPr>
          <p:cNvPr id="111" name="TextBox 110">
            <a:extLst>
              <a:ext uri="{FF2B5EF4-FFF2-40B4-BE49-F238E27FC236}">
                <a16:creationId xmlns:a16="http://schemas.microsoft.com/office/drawing/2014/main" id="{36F9DF62-EC36-524A-95B7-F87B434BEB46}"/>
              </a:ext>
            </a:extLst>
          </p:cNvPr>
          <p:cNvSpPr txBox="1"/>
          <p:nvPr/>
        </p:nvSpPr>
        <p:spPr>
          <a:xfrm>
            <a:off x="3631051" y="3237617"/>
            <a:ext cx="1328550" cy="159531"/>
          </a:xfrm>
          <a:prstGeom prst="rect">
            <a:avLst/>
          </a:prstGeom>
          <a:noFill/>
        </p:spPr>
        <p:txBody>
          <a:bodyPr wrap="square" lIns="0" tIns="0" rIns="0" bIns="0" rtlCol="0">
            <a:spAutoFit/>
          </a:bodyPr>
          <a:lstStyle/>
          <a:p>
            <a:pPr algn="ctr">
              <a:lnSpc>
                <a:spcPts val="1400"/>
              </a:lnSpc>
              <a:spcAft>
                <a:spcPts val="600"/>
              </a:spcAft>
            </a:pPr>
            <a:r>
              <a:rPr lang="en-US" sz="1000" b="1" cap="all" spc="20" dirty="0">
                <a:solidFill>
                  <a:schemeClr val="accent1"/>
                </a:solidFill>
                <a:latin typeface="Montserrat" pitchFamily="2" charset="77"/>
              </a:rPr>
              <a:t>POLITICAL</a:t>
            </a:r>
          </a:p>
        </p:txBody>
      </p:sp>
      <p:sp>
        <p:nvSpPr>
          <p:cNvPr id="112" name="TextBox 111">
            <a:extLst>
              <a:ext uri="{FF2B5EF4-FFF2-40B4-BE49-F238E27FC236}">
                <a16:creationId xmlns:a16="http://schemas.microsoft.com/office/drawing/2014/main" id="{6594B568-EE68-2540-84CC-4B0EE3767685}"/>
              </a:ext>
            </a:extLst>
          </p:cNvPr>
          <p:cNvSpPr txBox="1"/>
          <p:nvPr/>
        </p:nvSpPr>
        <p:spPr>
          <a:xfrm>
            <a:off x="6769644" y="3433891"/>
            <a:ext cx="1325696" cy="1296830"/>
          </a:xfrm>
          <a:prstGeom prst="rect">
            <a:avLst/>
          </a:prstGeom>
          <a:noFill/>
        </p:spPr>
        <p:txBody>
          <a:bodyPr wrap="square" lIns="0" tIns="0" rIns="0" bIns="0" rtlCol="0">
            <a:spAutoFit/>
          </a:bodyPr>
          <a:lstStyle/>
          <a:p>
            <a:pPr marL="171450" indent="-171450">
              <a:lnSpc>
                <a:spcPts val="1300"/>
              </a:lnSpc>
              <a:spcAft>
                <a:spcPts val="600"/>
              </a:spcAft>
              <a:buFont typeface="Arial" panose="020B0604020202020204" pitchFamily="34" charset="0"/>
              <a:buChar char="•"/>
            </a:pPr>
            <a:r>
              <a:rPr lang="en-US" sz="900" dirty="0">
                <a:solidFill>
                  <a:schemeClr val="accent4"/>
                </a:solidFill>
                <a:latin typeface="Montserrat" pitchFamily="2" charset="77"/>
              </a:rPr>
              <a:t>Capacity Building</a:t>
            </a:r>
          </a:p>
          <a:p>
            <a:pPr marL="171450" indent="-171450">
              <a:lnSpc>
                <a:spcPts val="1300"/>
              </a:lnSpc>
              <a:spcAft>
                <a:spcPts val="600"/>
              </a:spcAft>
              <a:buFont typeface="Arial" panose="020B0604020202020204" pitchFamily="34" charset="0"/>
              <a:buChar char="•"/>
            </a:pPr>
            <a:r>
              <a:rPr lang="en-US" sz="900" dirty="0">
                <a:solidFill>
                  <a:schemeClr val="accent4"/>
                </a:solidFill>
                <a:latin typeface="Montserrat" pitchFamily="2" charset="77"/>
              </a:rPr>
              <a:t>Monitoring and Evaluation</a:t>
            </a:r>
          </a:p>
          <a:p>
            <a:pPr marL="171450" indent="-171450">
              <a:lnSpc>
                <a:spcPts val="1300"/>
              </a:lnSpc>
              <a:spcAft>
                <a:spcPts val="600"/>
              </a:spcAft>
              <a:buFont typeface="Arial" panose="020B0604020202020204" pitchFamily="34" charset="0"/>
              <a:buChar char="•"/>
            </a:pPr>
            <a:r>
              <a:rPr lang="en-US" sz="900" dirty="0">
                <a:solidFill>
                  <a:schemeClr val="accent4"/>
                </a:solidFill>
                <a:latin typeface="Montserrat" pitchFamily="2" charset="77"/>
              </a:rPr>
              <a:t>Impact Assessment</a:t>
            </a:r>
          </a:p>
          <a:p>
            <a:pPr marL="171450" indent="-171450">
              <a:lnSpc>
                <a:spcPts val="1300"/>
              </a:lnSpc>
              <a:spcAft>
                <a:spcPts val="600"/>
              </a:spcAft>
              <a:buFont typeface="Arial" panose="020B0604020202020204" pitchFamily="34" charset="0"/>
              <a:buChar char="•"/>
            </a:pPr>
            <a:r>
              <a:rPr lang="en-US" sz="900" dirty="0">
                <a:solidFill>
                  <a:schemeClr val="accent4"/>
                </a:solidFill>
                <a:latin typeface="Montserrat" pitchFamily="2" charset="77"/>
              </a:rPr>
              <a:t>Strategic Planning</a:t>
            </a:r>
          </a:p>
          <a:p>
            <a:pPr marL="171450" indent="-171450">
              <a:lnSpc>
                <a:spcPts val="1300"/>
              </a:lnSpc>
              <a:spcAft>
                <a:spcPts val="600"/>
              </a:spcAft>
              <a:buFont typeface="Arial" panose="020B0604020202020204" pitchFamily="34" charset="0"/>
              <a:buChar char="•"/>
            </a:pPr>
            <a:r>
              <a:rPr lang="en-US" sz="900" dirty="0">
                <a:solidFill>
                  <a:schemeClr val="accent4"/>
                </a:solidFill>
                <a:latin typeface="Montserrat" pitchFamily="2" charset="77"/>
              </a:rPr>
              <a:t>Data Revolution </a:t>
            </a:r>
          </a:p>
        </p:txBody>
      </p:sp>
      <p:sp>
        <p:nvSpPr>
          <p:cNvPr id="113" name="TextBox 112">
            <a:extLst>
              <a:ext uri="{FF2B5EF4-FFF2-40B4-BE49-F238E27FC236}">
                <a16:creationId xmlns:a16="http://schemas.microsoft.com/office/drawing/2014/main" id="{8DFB893D-5AB4-F24A-A634-553F1C3C33E4}"/>
              </a:ext>
            </a:extLst>
          </p:cNvPr>
          <p:cNvSpPr txBox="1"/>
          <p:nvPr/>
        </p:nvSpPr>
        <p:spPr>
          <a:xfrm>
            <a:off x="6766883" y="3205867"/>
            <a:ext cx="1328550" cy="168508"/>
          </a:xfrm>
          <a:prstGeom prst="rect">
            <a:avLst/>
          </a:prstGeom>
          <a:noFill/>
        </p:spPr>
        <p:txBody>
          <a:bodyPr wrap="square" lIns="0" tIns="0" rIns="0" bIns="0" rtlCol="0">
            <a:spAutoFit/>
          </a:bodyPr>
          <a:lstStyle/>
          <a:p>
            <a:pPr algn="ctr">
              <a:lnSpc>
                <a:spcPts val="1400"/>
              </a:lnSpc>
              <a:spcAft>
                <a:spcPts val="600"/>
              </a:spcAft>
            </a:pPr>
            <a:r>
              <a:rPr lang="en-US" sz="1000" b="1" cap="all" spc="20" dirty="0">
                <a:solidFill>
                  <a:schemeClr val="accent1"/>
                </a:solidFill>
                <a:latin typeface="Montserrat" pitchFamily="2" charset="77"/>
              </a:rPr>
              <a:t>TECHNICA</a:t>
            </a:r>
            <a:r>
              <a:rPr lang="en-US" sz="1000" b="1" cap="all" spc="20" dirty="0">
                <a:solidFill>
                  <a:schemeClr val="accent1"/>
                </a:solidFill>
                <a:latin typeface="Lato" panose="020F0502020204030203" pitchFamily="34" charset="0"/>
              </a:rPr>
              <a:t>L</a:t>
            </a:r>
          </a:p>
        </p:txBody>
      </p:sp>
      <p:sp>
        <p:nvSpPr>
          <p:cNvPr id="114" name="TextBox 113">
            <a:extLst>
              <a:ext uri="{FF2B5EF4-FFF2-40B4-BE49-F238E27FC236}">
                <a16:creationId xmlns:a16="http://schemas.microsoft.com/office/drawing/2014/main" id="{6C441F6D-3D14-8945-BC7D-76A6986E5CC5}"/>
              </a:ext>
            </a:extLst>
          </p:cNvPr>
          <p:cNvSpPr txBox="1"/>
          <p:nvPr/>
        </p:nvSpPr>
        <p:spPr>
          <a:xfrm>
            <a:off x="5191019" y="3433891"/>
            <a:ext cx="1441934" cy="809517"/>
          </a:xfrm>
          <a:prstGeom prst="rect">
            <a:avLst/>
          </a:prstGeom>
          <a:noFill/>
        </p:spPr>
        <p:txBody>
          <a:bodyPr wrap="square" lIns="0" tIns="0" rIns="0" bIns="0" rtlCol="0">
            <a:spAutoFit/>
          </a:bodyPr>
          <a:lstStyle/>
          <a:p>
            <a:pPr marL="171450" indent="-171450">
              <a:lnSpc>
                <a:spcPts val="1300"/>
              </a:lnSpc>
              <a:spcAft>
                <a:spcPts val="600"/>
              </a:spcAft>
              <a:buFont typeface="Arial" panose="020B0604020202020204" pitchFamily="34" charset="0"/>
              <a:buChar char="•"/>
            </a:pPr>
            <a:r>
              <a:rPr lang="en-US" sz="900" dirty="0">
                <a:solidFill>
                  <a:schemeClr val="accent4"/>
                </a:solidFill>
                <a:latin typeface="Montserrat" pitchFamily="2" charset="77"/>
              </a:rPr>
              <a:t>Environmental Remediation</a:t>
            </a:r>
          </a:p>
          <a:p>
            <a:pPr marL="171450" indent="-171450">
              <a:lnSpc>
                <a:spcPts val="1300"/>
              </a:lnSpc>
              <a:spcAft>
                <a:spcPts val="600"/>
              </a:spcAft>
              <a:buFont typeface="Arial" panose="020B0604020202020204" pitchFamily="34" charset="0"/>
              <a:buChar char="•"/>
            </a:pPr>
            <a:r>
              <a:rPr lang="en-US" sz="900" dirty="0">
                <a:solidFill>
                  <a:schemeClr val="accent4"/>
                </a:solidFill>
                <a:latin typeface="Montserrat" pitchFamily="2" charset="77"/>
              </a:rPr>
              <a:t>Climate Change</a:t>
            </a:r>
          </a:p>
          <a:p>
            <a:pPr marL="171450" indent="-171450">
              <a:lnSpc>
                <a:spcPts val="1300"/>
              </a:lnSpc>
              <a:spcAft>
                <a:spcPts val="600"/>
              </a:spcAft>
              <a:buFont typeface="Arial" panose="020B0604020202020204" pitchFamily="34" charset="0"/>
              <a:buChar char="•"/>
            </a:pPr>
            <a:r>
              <a:rPr lang="en-US" sz="900" dirty="0">
                <a:solidFill>
                  <a:schemeClr val="accent4"/>
                </a:solidFill>
                <a:latin typeface="Montserrat" pitchFamily="2" charset="77"/>
              </a:rPr>
              <a:t>Waste – to – wealth </a:t>
            </a:r>
          </a:p>
        </p:txBody>
      </p:sp>
      <p:sp>
        <p:nvSpPr>
          <p:cNvPr id="115" name="TextBox 114">
            <a:extLst>
              <a:ext uri="{FF2B5EF4-FFF2-40B4-BE49-F238E27FC236}">
                <a16:creationId xmlns:a16="http://schemas.microsoft.com/office/drawing/2014/main" id="{EB4ED165-E5F8-C644-A63E-DC5D9F6A309B}"/>
              </a:ext>
            </a:extLst>
          </p:cNvPr>
          <p:cNvSpPr txBox="1"/>
          <p:nvPr/>
        </p:nvSpPr>
        <p:spPr>
          <a:xfrm>
            <a:off x="5188258" y="3237617"/>
            <a:ext cx="1328550" cy="159531"/>
          </a:xfrm>
          <a:prstGeom prst="rect">
            <a:avLst/>
          </a:prstGeom>
          <a:noFill/>
        </p:spPr>
        <p:txBody>
          <a:bodyPr wrap="square" lIns="0" tIns="0" rIns="0" bIns="0" rtlCol="0">
            <a:spAutoFit/>
          </a:bodyPr>
          <a:lstStyle/>
          <a:p>
            <a:pPr algn="ctr">
              <a:lnSpc>
                <a:spcPts val="1400"/>
              </a:lnSpc>
              <a:spcAft>
                <a:spcPts val="600"/>
              </a:spcAft>
            </a:pPr>
            <a:r>
              <a:rPr lang="en-US" sz="1000" b="1" cap="all" spc="20" dirty="0">
                <a:solidFill>
                  <a:schemeClr val="accent1"/>
                </a:solidFill>
                <a:latin typeface="Montserrat" pitchFamily="2" charset="77"/>
              </a:rPr>
              <a:t>ENVIRONMENTAL</a:t>
            </a:r>
          </a:p>
        </p:txBody>
      </p:sp>
      <p:sp>
        <p:nvSpPr>
          <p:cNvPr id="116" name="Freeform 24">
            <a:extLst>
              <a:ext uri="{FF2B5EF4-FFF2-40B4-BE49-F238E27FC236}">
                <a16:creationId xmlns:a16="http://schemas.microsoft.com/office/drawing/2014/main" id="{A91E08C0-8B4E-D045-BE40-FA18E0E49882}"/>
              </a:ext>
            </a:extLst>
          </p:cNvPr>
          <p:cNvSpPr>
            <a:spLocks noEditPoints="1"/>
          </p:cNvSpPr>
          <p:nvPr/>
        </p:nvSpPr>
        <p:spPr bwMode="auto">
          <a:xfrm>
            <a:off x="2576160" y="2567410"/>
            <a:ext cx="168884" cy="325556"/>
          </a:xfrm>
          <a:custGeom>
            <a:avLst/>
            <a:gdLst>
              <a:gd name="T0" fmla="*/ 0 w 125"/>
              <a:gd name="T1" fmla="*/ 21 h 243"/>
              <a:gd name="T2" fmla="*/ 2 w 125"/>
              <a:gd name="T3" fmla="*/ 13 h 243"/>
              <a:gd name="T4" fmla="*/ 6 w 125"/>
              <a:gd name="T5" fmla="*/ 6 h 243"/>
              <a:gd name="T6" fmla="*/ 21 w 125"/>
              <a:gd name="T7" fmla="*/ 0 h 243"/>
              <a:gd name="T8" fmla="*/ 22 w 125"/>
              <a:gd name="T9" fmla="*/ 0 h 243"/>
              <a:gd name="T10" fmla="*/ 22 w 125"/>
              <a:gd name="T11" fmla="*/ 0 h 243"/>
              <a:gd name="T12" fmla="*/ 103 w 125"/>
              <a:gd name="T13" fmla="*/ 0 h 243"/>
              <a:gd name="T14" fmla="*/ 104 w 125"/>
              <a:gd name="T15" fmla="*/ 0 h 243"/>
              <a:gd name="T16" fmla="*/ 104 w 125"/>
              <a:gd name="T17" fmla="*/ 0 h 243"/>
              <a:gd name="T18" fmla="*/ 119 w 125"/>
              <a:gd name="T19" fmla="*/ 6 h 243"/>
              <a:gd name="T20" fmla="*/ 124 w 125"/>
              <a:gd name="T21" fmla="*/ 13 h 243"/>
              <a:gd name="T22" fmla="*/ 125 w 125"/>
              <a:gd name="T23" fmla="*/ 21 h 243"/>
              <a:gd name="T24" fmla="*/ 125 w 125"/>
              <a:gd name="T25" fmla="*/ 222 h 243"/>
              <a:gd name="T26" fmla="*/ 119 w 125"/>
              <a:gd name="T27" fmla="*/ 237 h 243"/>
              <a:gd name="T28" fmla="*/ 113 w 125"/>
              <a:gd name="T29" fmla="*/ 241 h 243"/>
              <a:gd name="T30" fmla="*/ 106 w 125"/>
              <a:gd name="T31" fmla="*/ 243 h 243"/>
              <a:gd name="T32" fmla="*/ 20 w 125"/>
              <a:gd name="T33" fmla="*/ 243 h 243"/>
              <a:gd name="T34" fmla="*/ 12 w 125"/>
              <a:gd name="T35" fmla="*/ 241 h 243"/>
              <a:gd name="T36" fmla="*/ 6 w 125"/>
              <a:gd name="T37" fmla="*/ 237 h 243"/>
              <a:gd name="T38" fmla="*/ 0 w 125"/>
              <a:gd name="T39" fmla="*/ 222 h 243"/>
              <a:gd name="T40" fmla="*/ 0 w 125"/>
              <a:gd name="T41" fmla="*/ 21 h 243"/>
              <a:gd name="T42" fmla="*/ 11 w 125"/>
              <a:gd name="T43" fmla="*/ 201 h 243"/>
              <a:gd name="T44" fmla="*/ 115 w 125"/>
              <a:gd name="T45" fmla="*/ 201 h 243"/>
              <a:gd name="T46" fmla="*/ 115 w 125"/>
              <a:gd name="T47" fmla="*/ 42 h 243"/>
              <a:gd name="T48" fmla="*/ 11 w 125"/>
              <a:gd name="T49" fmla="*/ 42 h 243"/>
              <a:gd name="T50" fmla="*/ 11 w 125"/>
              <a:gd name="T51" fmla="*/ 201 h 243"/>
              <a:gd name="T52" fmla="*/ 54 w 125"/>
              <a:gd name="T53" fmla="*/ 214 h 243"/>
              <a:gd name="T54" fmla="*/ 51 w 125"/>
              <a:gd name="T55" fmla="*/ 218 h 243"/>
              <a:gd name="T56" fmla="*/ 50 w 125"/>
              <a:gd name="T57" fmla="*/ 222 h 243"/>
              <a:gd name="T58" fmla="*/ 51 w 125"/>
              <a:gd name="T59" fmla="*/ 227 h 243"/>
              <a:gd name="T60" fmla="*/ 54 w 125"/>
              <a:gd name="T61" fmla="*/ 231 h 243"/>
              <a:gd name="T62" fmla="*/ 58 w 125"/>
              <a:gd name="T63" fmla="*/ 234 h 243"/>
              <a:gd name="T64" fmla="*/ 63 w 125"/>
              <a:gd name="T65" fmla="*/ 234 h 243"/>
              <a:gd name="T66" fmla="*/ 67 w 125"/>
              <a:gd name="T67" fmla="*/ 234 h 243"/>
              <a:gd name="T68" fmla="*/ 71 w 125"/>
              <a:gd name="T69" fmla="*/ 231 h 243"/>
              <a:gd name="T70" fmla="*/ 74 w 125"/>
              <a:gd name="T71" fmla="*/ 227 h 243"/>
              <a:gd name="T72" fmla="*/ 75 w 125"/>
              <a:gd name="T73" fmla="*/ 222 h 243"/>
              <a:gd name="T74" fmla="*/ 74 w 125"/>
              <a:gd name="T75" fmla="*/ 218 h 243"/>
              <a:gd name="T76" fmla="*/ 71 w 125"/>
              <a:gd name="T77" fmla="*/ 214 h 243"/>
              <a:gd name="T78" fmla="*/ 67 w 125"/>
              <a:gd name="T79" fmla="*/ 211 h 243"/>
              <a:gd name="T80" fmla="*/ 63 w 125"/>
              <a:gd name="T81" fmla="*/ 210 h 243"/>
              <a:gd name="T82" fmla="*/ 58 w 125"/>
              <a:gd name="T83" fmla="*/ 211 h 243"/>
              <a:gd name="T84" fmla="*/ 54 w 125"/>
              <a:gd name="T85" fmla="*/ 214 h 243"/>
              <a:gd name="T86" fmla="*/ 51 w 125"/>
              <a:gd name="T87" fmla="*/ 21 h 243"/>
              <a:gd name="T88" fmla="*/ 53 w 125"/>
              <a:gd name="T89" fmla="*/ 23 h 243"/>
              <a:gd name="T90" fmla="*/ 72 w 125"/>
              <a:gd name="T91" fmla="*/ 23 h 243"/>
              <a:gd name="T92" fmla="*/ 74 w 125"/>
              <a:gd name="T93" fmla="*/ 21 h 243"/>
              <a:gd name="T94" fmla="*/ 72 w 125"/>
              <a:gd name="T95" fmla="*/ 19 h 243"/>
              <a:gd name="T96" fmla="*/ 53 w 125"/>
              <a:gd name="T97" fmla="*/ 19 h 243"/>
              <a:gd name="T98" fmla="*/ 51 w 125"/>
              <a:gd name="T99" fmla="*/ 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243">
                <a:moveTo>
                  <a:pt x="0" y="21"/>
                </a:moveTo>
                <a:cubicBezTo>
                  <a:pt x="0" y="18"/>
                  <a:pt x="1" y="15"/>
                  <a:pt x="2" y="13"/>
                </a:cubicBezTo>
                <a:cubicBezTo>
                  <a:pt x="3" y="10"/>
                  <a:pt x="4" y="8"/>
                  <a:pt x="6" y="6"/>
                </a:cubicBezTo>
                <a:cubicBezTo>
                  <a:pt x="10" y="2"/>
                  <a:pt x="15" y="0"/>
                  <a:pt x="21" y="0"/>
                </a:cubicBezTo>
                <a:cubicBezTo>
                  <a:pt x="21" y="0"/>
                  <a:pt x="21" y="0"/>
                  <a:pt x="22" y="0"/>
                </a:cubicBezTo>
                <a:cubicBezTo>
                  <a:pt x="22" y="0"/>
                  <a:pt x="22" y="0"/>
                  <a:pt x="22" y="0"/>
                </a:cubicBezTo>
                <a:cubicBezTo>
                  <a:pt x="103" y="0"/>
                  <a:pt x="103" y="0"/>
                  <a:pt x="103" y="0"/>
                </a:cubicBezTo>
                <a:cubicBezTo>
                  <a:pt x="103" y="0"/>
                  <a:pt x="104" y="0"/>
                  <a:pt x="104" y="0"/>
                </a:cubicBezTo>
                <a:cubicBezTo>
                  <a:pt x="104" y="0"/>
                  <a:pt x="104" y="0"/>
                  <a:pt x="104" y="0"/>
                </a:cubicBezTo>
                <a:cubicBezTo>
                  <a:pt x="110" y="0"/>
                  <a:pt x="115" y="2"/>
                  <a:pt x="119" y="6"/>
                </a:cubicBezTo>
                <a:cubicBezTo>
                  <a:pt x="121" y="8"/>
                  <a:pt x="123" y="10"/>
                  <a:pt x="124" y="13"/>
                </a:cubicBezTo>
                <a:cubicBezTo>
                  <a:pt x="125" y="15"/>
                  <a:pt x="125" y="18"/>
                  <a:pt x="125" y="21"/>
                </a:cubicBezTo>
                <a:cubicBezTo>
                  <a:pt x="125" y="222"/>
                  <a:pt x="125" y="222"/>
                  <a:pt x="125" y="222"/>
                </a:cubicBezTo>
                <a:cubicBezTo>
                  <a:pt x="125" y="228"/>
                  <a:pt x="123" y="232"/>
                  <a:pt x="119" y="237"/>
                </a:cubicBezTo>
                <a:cubicBezTo>
                  <a:pt x="117" y="239"/>
                  <a:pt x="115" y="240"/>
                  <a:pt x="113" y="241"/>
                </a:cubicBezTo>
                <a:cubicBezTo>
                  <a:pt x="111" y="243"/>
                  <a:pt x="108" y="243"/>
                  <a:pt x="106" y="243"/>
                </a:cubicBezTo>
                <a:cubicBezTo>
                  <a:pt x="20" y="243"/>
                  <a:pt x="20" y="243"/>
                  <a:pt x="20" y="243"/>
                </a:cubicBezTo>
                <a:cubicBezTo>
                  <a:pt x="17" y="243"/>
                  <a:pt x="15" y="243"/>
                  <a:pt x="12" y="241"/>
                </a:cubicBezTo>
                <a:cubicBezTo>
                  <a:pt x="10" y="240"/>
                  <a:pt x="8" y="239"/>
                  <a:pt x="6" y="237"/>
                </a:cubicBezTo>
                <a:cubicBezTo>
                  <a:pt x="2" y="232"/>
                  <a:pt x="0" y="228"/>
                  <a:pt x="0" y="222"/>
                </a:cubicBezTo>
                <a:lnTo>
                  <a:pt x="0" y="21"/>
                </a:lnTo>
                <a:close/>
                <a:moveTo>
                  <a:pt x="11" y="201"/>
                </a:moveTo>
                <a:cubicBezTo>
                  <a:pt x="115" y="201"/>
                  <a:pt x="115" y="201"/>
                  <a:pt x="115" y="201"/>
                </a:cubicBezTo>
                <a:cubicBezTo>
                  <a:pt x="115" y="42"/>
                  <a:pt x="115" y="42"/>
                  <a:pt x="115" y="42"/>
                </a:cubicBezTo>
                <a:cubicBezTo>
                  <a:pt x="11" y="42"/>
                  <a:pt x="11" y="42"/>
                  <a:pt x="11" y="42"/>
                </a:cubicBezTo>
                <a:lnTo>
                  <a:pt x="11" y="201"/>
                </a:lnTo>
                <a:close/>
                <a:moveTo>
                  <a:pt x="54" y="214"/>
                </a:moveTo>
                <a:cubicBezTo>
                  <a:pt x="53" y="215"/>
                  <a:pt x="52" y="216"/>
                  <a:pt x="51" y="218"/>
                </a:cubicBezTo>
                <a:cubicBezTo>
                  <a:pt x="51" y="219"/>
                  <a:pt x="50" y="221"/>
                  <a:pt x="50" y="222"/>
                </a:cubicBezTo>
                <a:cubicBezTo>
                  <a:pt x="50" y="224"/>
                  <a:pt x="51" y="225"/>
                  <a:pt x="51" y="227"/>
                </a:cubicBezTo>
                <a:cubicBezTo>
                  <a:pt x="52" y="228"/>
                  <a:pt x="53" y="230"/>
                  <a:pt x="54" y="231"/>
                </a:cubicBezTo>
                <a:cubicBezTo>
                  <a:pt x="55" y="232"/>
                  <a:pt x="57" y="233"/>
                  <a:pt x="58" y="234"/>
                </a:cubicBezTo>
                <a:cubicBezTo>
                  <a:pt x="60" y="234"/>
                  <a:pt x="61" y="234"/>
                  <a:pt x="63" y="234"/>
                </a:cubicBezTo>
                <a:cubicBezTo>
                  <a:pt x="64" y="234"/>
                  <a:pt x="66" y="234"/>
                  <a:pt x="67" y="234"/>
                </a:cubicBezTo>
                <a:cubicBezTo>
                  <a:pt x="69" y="233"/>
                  <a:pt x="70" y="232"/>
                  <a:pt x="71" y="231"/>
                </a:cubicBezTo>
                <a:cubicBezTo>
                  <a:pt x="72" y="230"/>
                  <a:pt x="73" y="228"/>
                  <a:pt x="74" y="227"/>
                </a:cubicBezTo>
                <a:cubicBezTo>
                  <a:pt x="75" y="225"/>
                  <a:pt x="75" y="224"/>
                  <a:pt x="75" y="222"/>
                </a:cubicBezTo>
                <a:cubicBezTo>
                  <a:pt x="75" y="221"/>
                  <a:pt x="75" y="219"/>
                  <a:pt x="74" y="218"/>
                </a:cubicBezTo>
                <a:cubicBezTo>
                  <a:pt x="73" y="216"/>
                  <a:pt x="72" y="215"/>
                  <a:pt x="71" y="214"/>
                </a:cubicBezTo>
                <a:cubicBezTo>
                  <a:pt x="70" y="213"/>
                  <a:pt x="69" y="212"/>
                  <a:pt x="67" y="211"/>
                </a:cubicBezTo>
                <a:cubicBezTo>
                  <a:pt x="66" y="210"/>
                  <a:pt x="64" y="210"/>
                  <a:pt x="63" y="210"/>
                </a:cubicBezTo>
                <a:cubicBezTo>
                  <a:pt x="61" y="210"/>
                  <a:pt x="60" y="210"/>
                  <a:pt x="58" y="211"/>
                </a:cubicBezTo>
                <a:cubicBezTo>
                  <a:pt x="57" y="212"/>
                  <a:pt x="55" y="213"/>
                  <a:pt x="54" y="214"/>
                </a:cubicBezTo>
                <a:close/>
                <a:moveTo>
                  <a:pt x="51" y="21"/>
                </a:moveTo>
                <a:cubicBezTo>
                  <a:pt x="51" y="22"/>
                  <a:pt x="52" y="23"/>
                  <a:pt x="53" y="23"/>
                </a:cubicBezTo>
                <a:cubicBezTo>
                  <a:pt x="72" y="23"/>
                  <a:pt x="72" y="23"/>
                  <a:pt x="72" y="23"/>
                </a:cubicBezTo>
                <a:cubicBezTo>
                  <a:pt x="74" y="23"/>
                  <a:pt x="74" y="22"/>
                  <a:pt x="74" y="21"/>
                </a:cubicBezTo>
                <a:cubicBezTo>
                  <a:pt x="74" y="19"/>
                  <a:pt x="74" y="19"/>
                  <a:pt x="72" y="19"/>
                </a:cubicBezTo>
                <a:cubicBezTo>
                  <a:pt x="53" y="19"/>
                  <a:pt x="53" y="19"/>
                  <a:pt x="53" y="19"/>
                </a:cubicBezTo>
                <a:cubicBezTo>
                  <a:pt x="52" y="19"/>
                  <a:pt x="51" y="19"/>
                  <a:pt x="51"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27">
            <a:extLst>
              <a:ext uri="{FF2B5EF4-FFF2-40B4-BE49-F238E27FC236}">
                <a16:creationId xmlns:a16="http://schemas.microsoft.com/office/drawing/2014/main" id="{B5819EBB-4313-1541-B63F-BD6076FC9C47}"/>
              </a:ext>
            </a:extLst>
          </p:cNvPr>
          <p:cNvSpPr>
            <a:spLocks noEditPoints="1"/>
          </p:cNvSpPr>
          <p:nvPr/>
        </p:nvSpPr>
        <p:spPr bwMode="auto">
          <a:xfrm>
            <a:off x="937188" y="2605431"/>
            <a:ext cx="268046" cy="268046"/>
          </a:xfrm>
          <a:custGeom>
            <a:avLst/>
            <a:gdLst>
              <a:gd name="T0" fmla="*/ 0 w 188"/>
              <a:gd name="T1" fmla="*/ 8 h 187"/>
              <a:gd name="T2" fmla="*/ 3 w 188"/>
              <a:gd name="T3" fmla="*/ 3 h 187"/>
              <a:gd name="T4" fmla="*/ 9 w 188"/>
              <a:gd name="T5" fmla="*/ 0 h 187"/>
              <a:gd name="T6" fmla="*/ 180 w 188"/>
              <a:gd name="T7" fmla="*/ 0 h 187"/>
              <a:gd name="T8" fmla="*/ 185 w 188"/>
              <a:gd name="T9" fmla="*/ 3 h 187"/>
              <a:gd name="T10" fmla="*/ 188 w 188"/>
              <a:gd name="T11" fmla="*/ 8 h 187"/>
              <a:gd name="T12" fmla="*/ 188 w 188"/>
              <a:gd name="T13" fmla="*/ 147 h 187"/>
              <a:gd name="T14" fmla="*/ 185 w 188"/>
              <a:gd name="T15" fmla="*/ 153 h 187"/>
              <a:gd name="T16" fmla="*/ 180 w 188"/>
              <a:gd name="T17" fmla="*/ 156 h 187"/>
              <a:gd name="T18" fmla="*/ 113 w 188"/>
              <a:gd name="T19" fmla="*/ 156 h 187"/>
              <a:gd name="T20" fmla="*/ 116 w 188"/>
              <a:gd name="T21" fmla="*/ 180 h 187"/>
              <a:gd name="T22" fmla="*/ 121 w 188"/>
              <a:gd name="T23" fmla="*/ 186 h 187"/>
              <a:gd name="T24" fmla="*/ 121 w 188"/>
              <a:gd name="T25" fmla="*/ 186 h 187"/>
              <a:gd name="T26" fmla="*/ 120 w 188"/>
              <a:gd name="T27" fmla="*/ 187 h 187"/>
              <a:gd name="T28" fmla="*/ 117 w 188"/>
              <a:gd name="T29" fmla="*/ 187 h 187"/>
              <a:gd name="T30" fmla="*/ 116 w 188"/>
              <a:gd name="T31" fmla="*/ 187 h 187"/>
              <a:gd name="T32" fmla="*/ 73 w 188"/>
              <a:gd name="T33" fmla="*/ 187 h 187"/>
              <a:gd name="T34" fmla="*/ 67 w 188"/>
              <a:gd name="T35" fmla="*/ 186 h 187"/>
              <a:gd name="T36" fmla="*/ 67 w 188"/>
              <a:gd name="T37" fmla="*/ 186 h 187"/>
              <a:gd name="T38" fmla="*/ 72 w 188"/>
              <a:gd name="T39" fmla="*/ 180 h 187"/>
              <a:gd name="T40" fmla="*/ 75 w 188"/>
              <a:gd name="T41" fmla="*/ 156 h 187"/>
              <a:gd name="T42" fmla="*/ 9 w 188"/>
              <a:gd name="T43" fmla="*/ 156 h 187"/>
              <a:gd name="T44" fmla="*/ 3 w 188"/>
              <a:gd name="T45" fmla="*/ 153 h 187"/>
              <a:gd name="T46" fmla="*/ 0 w 188"/>
              <a:gd name="T47" fmla="*/ 147 h 187"/>
              <a:gd name="T48" fmla="*/ 0 w 188"/>
              <a:gd name="T49" fmla="*/ 8 h 187"/>
              <a:gd name="T50" fmla="*/ 11 w 188"/>
              <a:gd name="T51" fmla="*/ 117 h 187"/>
              <a:gd name="T52" fmla="*/ 177 w 188"/>
              <a:gd name="T53" fmla="*/ 117 h 187"/>
              <a:gd name="T54" fmla="*/ 177 w 188"/>
              <a:gd name="T55" fmla="*/ 11 h 187"/>
              <a:gd name="T56" fmla="*/ 11 w 188"/>
              <a:gd name="T57" fmla="*/ 11 h 187"/>
              <a:gd name="T58" fmla="*/ 11 w 188"/>
              <a:gd name="T59" fmla="*/ 117 h 187"/>
              <a:gd name="T60" fmla="*/ 90 w 188"/>
              <a:gd name="T61" fmla="*/ 130 h 187"/>
              <a:gd name="T62" fmla="*/ 89 w 188"/>
              <a:gd name="T63" fmla="*/ 134 h 187"/>
              <a:gd name="T64" fmla="*/ 90 w 188"/>
              <a:gd name="T65" fmla="*/ 138 h 187"/>
              <a:gd name="T66" fmla="*/ 94 w 188"/>
              <a:gd name="T67" fmla="*/ 139 h 187"/>
              <a:gd name="T68" fmla="*/ 98 w 188"/>
              <a:gd name="T69" fmla="*/ 138 h 187"/>
              <a:gd name="T70" fmla="*/ 99 w 188"/>
              <a:gd name="T71" fmla="*/ 134 h 187"/>
              <a:gd name="T72" fmla="*/ 98 w 188"/>
              <a:gd name="T73" fmla="*/ 130 h 187"/>
              <a:gd name="T74" fmla="*/ 94 w 188"/>
              <a:gd name="T75" fmla="*/ 129 h 187"/>
              <a:gd name="T76" fmla="*/ 90 w 188"/>
              <a:gd name="T77" fmla="*/ 13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7">
                <a:moveTo>
                  <a:pt x="0" y="8"/>
                </a:moveTo>
                <a:cubicBezTo>
                  <a:pt x="0" y="6"/>
                  <a:pt x="1" y="4"/>
                  <a:pt x="3" y="3"/>
                </a:cubicBezTo>
                <a:cubicBezTo>
                  <a:pt x="4" y="1"/>
                  <a:pt x="6" y="0"/>
                  <a:pt x="9" y="0"/>
                </a:cubicBezTo>
                <a:cubicBezTo>
                  <a:pt x="180" y="0"/>
                  <a:pt x="180" y="0"/>
                  <a:pt x="180" y="0"/>
                </a:cubicBezTo>
                <a:cubicBezTo>
                  <a:pt x="182" y="0"/>
                  <a:pt x="184" y="1"/>
                  <a:pt x="185" y="3"/>
                </a:cubicBezTo>
                <a:cubicBezTo>
                  <a:pt x="187" y="4"/>
                  <a:pt x="188" y="6"/>
                  <a:pt x="188" y="8"/>
                </a:cubicBezTo>
                <a:cubicBezTo>
                  <a:pt x="188" y="147"/>
                  <a:pt x="188" y="147"/>
                  <a:pt x="188" y="147"/>
                </a:cubicBezTo>
                <a:cubicBezTo>
                  <a:pt x="188" y="150"/>
                  <a:pt x="187" y="152"/>
                  <a:pt x="185" y="153"/>
                </a:cubicBezTo>
                <a:cubicBezTo>
                  <a:pt x="184" y="155"/>
                  <a:pt x="182" y="156"/>
                  <a:pt x="180" y="156"/>
                </a:cubicBezTo>
                <a:cubicBezTo>
                  <a:pt x="113" y="156"/>
                  <a:pt x="113" y="156"/>
                  <a:pt x="113" y="156"/>
                </a:cubicBezTo>
                <a:cubicBezTo>
                  <a:pt x="116" y="180"/>
                  <a:pt x="116" y="180"/>
                  <a:pt x="116" y="180"/>
                </a:cubicBezTo>
                <a:cubicBezTo>
                  <a:pt x="121" y="186"/>
                  <a:pt x="121" y="186"/>
                  <a:pt x="121" y="186"/>
                </a:cubicBezTo>
                <a:cubicBezTo>
                  <a:pt x="121" y="186"/>
                  <a:pt x="121" y="186"/>
                  <a:pt x="121" y="186"/>
                </a:cubicBezTo>
                <a:cubicBezTo>
                  <a:pt x="121" y="187"/>
                  <a:pt x="121" y="187"/>
                  <a:pt x="120" y="187"/>
                </a:cubicBezTo>
                <a:cubicBezTo>
                  <a:pt x="119" y="187"/>
                  <a:pt x="118" y="187"/>
                  <a:pt x="117" y="187"/>
                </a:cubicBezTo>
                <a:cubicBezTo>
                  <a:pt x="116" y="187"/>
                  <a:pt x="116" y="187"/>
                  <a:pt x="116" y="187"/>
                </a:cubicBezTo>
                <a:cubicBezTo>
                  <a:pt x="73" y="187"/>
                  <a:pt x="73" y="187"/>
                  <a:pt x="73" y="187"/>
                </a:cubicBezTo>
                <a:cubicBezTo>
                  <a:pt x="69" y="187"/>
                  <a:pt x="67" y="187"/>
                  <a:pt x="67" y="186"/>
                </a:cubicBezTo>
                <a:cubicBezTo>
                  <a:pt x="67" y="186"/>
                  <a:pt x="67" y="186"/>
                  <a:pt x="67" y="186"/>
                </a:cubicBezTo>
                <a:cubicBezTo>
                  <a:pt x="72" y="180"/>
                  <a:pt x="72" y="180"/>
                  <a:pt x="72" y="180"/>
                </a:cubicBezTo>
                <a:cubicBezTo>
                  <a:pt x="75" y="156"/>
                  <a:pt x="75" y="156"/>
                  <a:pt x="75" y="156"/>
                </a:cubicBezTo>
                <a:cubicBezTo>
                  <a:pt x="9" y="156"/>
                  <a:pt x="9" y="156"/>
                  <a:pt x="9" y="156"/>
                </a:cubicBezTo>
                <a:cubicBezTo>
                  <a:pt x="6" y="156"/>
                  <a:pt x="4" y="155"/>
                  <a:pt x="3" y="153"/>
                </a:cubicBezTo>
                <a:cubicBezTo>
                  <a:pt x="1" y="152"/>
                  <a:pt x="0" y="150"/>
                  <a:pt x="0" y="147"/>
                </a:cubicBezTo>
                <a:lnTo>
                  <a:pt x="0" y="8"/>
                </a:lnTo>
                <a:close/>
                <a:moveTo>
                  <a:pt x="11" y="117"/>
                </a:moveTo>
                <a:cubicBezTo>
                  <a:pt x="177" y="117"/>
                  <a:pt x="177" y="117"/>
                  <a:pt x="177" y="117"/>
                </a:cubicBezTo>
                <a:cubicBezTo>
                  <a:pt x="177" y="11"/>
                  <a:pt x="177" y="11"/>
                  <a:pt x="177" y="11"/>
                </a:cubicBezTo>
                <a:cubicBezTo>
                  <a:pt x="11" y="11"/>
                  <a:pt x="11" y="11"/>
                  <a:pt x="11" y="11"/>
                </a:cubicBezTo>
                <a:lnTo>
                  <a:pt x="11" y="117"/>
                </a:lnTo>
                <a:close/>
                <a:moveTo>
                  <a:pt x="90" y="130"/>
                </a:moveTo>
                <a:cubicBezTo>
                  <a:pt x="89" y="131"/>
                  <a:pt x="89" y="133"/>
                  <a:pt x="89" y="134"/>
                </a:cubicBezTo>
                <a:cubicBezTo>
                  <a:pt x="89" y="136"/>
                  <a:pt x="89" y="137"/>
                  <a:pt x="90" y="138"/>
                </a:cubicBezTo>
                <a:cubicBezTo>
                  <a:pt x="91" y="139"/>
                  <a:pt x="93" y="139"/>
                  <a:pt x="94" y="139"/>
                </a:cubicBezTo>
                <a:cubicBezTo>
                  <a:pt x="96" y="139"/>
                  <a:pt x="97" y="139"/>
                  <a:pt x="98" y="138"/>
                </a:cubicBezTo>
                <a:cubicBezTo>
                  <a:pt x="99" y="137"/>
                  <a:pt x="99" y="136"/>
                  <a:pt x="99" y="134"/>
                </a:cubicBezTo>
                <a:cubicBezTo>
                  <a:pt x="99" y="133"/>
                  <a:pt x="99" y="131"/>
                  <a:pt x="98" y="130"/>
                </a:cubicBezTo>
                <a:cubicBezTo>
                  <a:pt x="97" y="129"/>
                  <a:pt x="96" y="129"/>
                  <a:pt x="94" y="129"/>
                </a:cubicBezTo>
                <a:cubicBezTo>
                  <a:pt x="93" y="129"/>
                  <a:pt x="91" y="129"/>
                  <a:pt x="90" y="1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5">
            <a:extLst>
              <a:ext uri="{FF2B5EF4-FFF2-40B4-BE49-F238E27FC236}">
                <a16:creationId xmlns:a16="http://schemas.microsoft.com/office/drawing/2014/main" id="{CAB3ED52-0C89-6F4D-B9BE-CDC3CEF21030}"/>
              </a:ext>
            </a:extLst>
          </p:cNvPr>
          <p:cNvSpPr>
            <a:spLocks noEditPoints="1"/>
          </p:cNvSpPr>
          <p:nvPr/>
        </p:nvSpPr>
        <p:spPr bwMode="auto">
          <a:xfrm>
            <a:off x="4134253" y="2586753"/>
            <a:ext cx="228305" cy="286870"/>
          </a:xfrm>
          <a:custGeom>
            <a:avLst/>
            <a:gdLst>
              <a:gd name="T0" fmla="*/ 1680 w 1714"/>
              <a:gd name="T1" fmla="*/ 1425 h 2155"/>
              <a:gd name="T2" fmla="*/ 857 w 1714"/>
              <a:gd name="T3" fmla="*/ 1714 h 2155"/>
              <a:gd name="T4" fmla="*/ 34 w 1714"/>
              <a:gd name="T5" fmla="*/ 1425 h 2155"/>
              <a:gd name="T6" fmla="*/ 0 w 1714"/>
              <a:gd name="T7" fmla="*/ 1426 h 2155"/>
              <a:gd name="T8" fmla="*/ 0 w 1714"/>
              <a:gd name="T9" fmla="*/ 1671 h 2155"/>
              <a:gd name="T10" fmla="*/ 857 w 1714"/>
              <a:gd name="T11" fmla="*/ 2155 h 2155"/>
              <a:gd name="T12" fmla="*/ 1714 w 1714"/>
              <a:gd name="T13" fmla="*/ 1671 h 2155"/>
              <a:gd name="T14" fmla="*/ 1714 w 1714"/>
              <a:gd name="T15" fmla="*/ 1426 h 2155"/>
              <a:gd name="T16" fmla="*/ 1680 w 1714"/>
              <a:gd name="T17" fmla="*/ 1425 h 2155"/>
              <a:gd name="T18" fmla="*/ 1682 w 1714"/>
              <a:gd name="T19" fmla="*/ 799 h 2155"/>
              <a:gd name="T20" fmla="*/ 857 w 1714"/>
              <a:gd name="T21" fmla="*/ 1055 h 2155"/>
              <a:gd name="T22" fmla="*/ 32 w 1714"/>
              <a:gd name="T23" fmla="*/ 799 h 2155"/>
              <a:gd name="T24" fmla="*/ 0 w 1714"/>
              <a:gd name="T25" fmla="*/ 799 h 2155"/>
              <a:gd name="T26" fmla="*/ 0 w 1714"/>
              <a:gd name="T27" fmla="*/ 1087 h 2155"/>
              <a:gd name="T28" fmla="*/ 857 w 1714"/>
              <a:gd name="T29" fmla="*/ 1478 h 2155"/>
              <a:gd name="T30" fmla="*/ 1714 w 1714"/>
              <a:gd name="T31" fmla="*/ 1087 h 2155"/>
              <a:gd name="T32" fmla="*/ 1714 w 1714"/>
              <a:gd name="T33" fmla="*/ 799 h 2155"/>
              <a:gd name="T34" fmla="*/ 1682 w 1714"/>
              <a:gd name="T35" fmla="*/ 799 h 2155"/>
              <a:gd name="T36" fmla="*/ 857 w 1714"/>
              <a:gd name="T37" fmla="*/ 0 h 2155"/>
              <a:gd name="T38" fmla="*/ 0 w 1714"/>
              <a:gd name="T39" fmla="*/ 323 h 2155"/>
              <a:gd name="T40" fmla="*/ 0 w 1714"/>
              <a:gd name="T41" fmla="*/ 477 h 2155"/>
              <a:gd name="T42" fmla="*/ 857 w 1714"/>
              <a:gd name="T43" fmla="*/ 819 h 2155"/>
              <a:gd name="T44" fmla="*/ 1714 w 1714"/>
              <a:gd name="T45" fmla="*/ 477 h 2155"/>
              <a:gd name="T46" fmla="*/ 1714 w 1714"/>
              <a:gd name="T47" fmla="*/ 323 h 2155"/>
              <a:gd name="T48" fmla="*/ 857 w 1714"/>
              <a:gd name="T49" fmla="*/ 0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14" h="2155">
                <a:moveTo>
                  <a:pt x="1680" y="1425"/>
                </a:moveTo>
                <a:cubicBezTo>
                  <a:pt x="1577" y="1592"/>
                  <a:pt x="1248" y="1714"/>
                  <a:pt x="857" y="1714"/>
                </a:cubicBezTo>
                <a:cubicBezTo>
                  <a:pt x="466" y="1714"/>
                  <a:pt x="137" y="1592"/>
                  <a:pt x="34" y="1425"/>
                </a:cubicBezTo>
                <a:cubicBezTo>
                  <a:pt x="12" y="1390"/>
                  <a:pt x="0" y="1409"/>
                  <a:pt x="0" y="1426"/>
                </a:cubicBezTo>
                <a:cubicBezTo>
                  <a:pt x="0" y="1444"/>
                  <a:pt x="0" y="1671"/>
                  <a:pt x="0" y="1671"/>
                </a:cubicBezTo>
                <a:cubicBezTo>
                  <a:pt x="0" y="1909"/>
                  <a:pt x="384" y="2155"/>
                  <a:pt x="857" y="2155"/>
                </a:cubicBezTo>
                <a:cubicBezTo>
                  <a:pt x="1330" y="2155"/>
                  <a:pt x="1714" y="1909"/>
                  <a:pt x="1714" y="1671"/>
                </a:cubicBezTo>
                <a:cubicBezTo>
                  <a:pt x="1714" y="1671"/>
                  <a:pt x="1714" y="1444"/>
                  <a:pt x="1714" y="1426"/>
                </a:cubicBezTo>
                <a:cubicBezTo>
                  <a:pt x="1714" y="1409"/>
                  <a:pt x="1702" y="1390"/>
                  <a:pt x="1680" y="1425"/>
                </a:cubicBezTo>
                <a:close/>
                <a:moveTo>
                  <a:pt x="1682" y="799"/>
                </a:moveTo>
                <a:cubicBezTo>
                  <a:pt x="1580" y="947"/>
                  <a:pt x="1249" y="1055"/>
                  <a:pt x="857" y="1055"/>
                </a:cubicBezTo>
                <a:cubicBezTo>
                  <a:pt x="465" y="1055"/>
                  <a:pt x="134" y="947"/>
                  <a:pt x="32" y="799"/>
                </a:cubicBezTo>
                <a:cubicBezTo>
                  <a:pt x="11" y="769"/>
                  <a:pt x="0" y="785"/>
                  <a:pt x="0" y="799"/>
                </a:cubicBezTo>
                <a:cubicBezTo>
                  <a:pt x="0" y="813"/>
                  <a:pt x="0" y="1087"/>
                  <a:pt x="0" y="1087"/>
                </a:cubicBezTo>
                <a:cubicBezTo>
                  <a:pt x="0" y="1303"/>
                  <a:pt x="384" y="1478"/>
                  <a:pt x="857" y="1478"/>
                </a:cubicBezTo>
                <a:cubicBezTo>
                  <a:pt x="1330" y="1478"/>
                  <a:pt x="1714" y="1303"/>
                  <a:pt x="1714" y="1087"/>
                </a:cubicBezTo>
                <a:cubicBezTo>
                  <a:pt x="1714" y="1087"/>
                  <a:pt x="1714" y="813"/>
                  <a:pt x="1714" y="799"/>
                </a:cubicBezTo>
                <a:cubicBezTo>
                  <a:pt x="1714" y="785"/>
                  <a:pt x="1703" y="769"/>
                  <a:pt x="1682" y="799"/>
                </a:cubicBezTo>
                <a:close/>
                <a:moveTo>
                  <a:pt x="857" y="0"/>
                </a:moveTo>
                <a:cubicBezTo>
                  <a:pt x="384" y="0"/>
                  <a:pt x="0" y="145"/>
                  <a:pt x="0" y="323"/>
                </a:cubicBezTo>
                <a:cubicBezTo>
                  <a:pt x="0" y="477"/>
                  <a:pt x="0" y="477"/>
                  <a:pt x="0" y="477"/>
                </a:cubicBezTo>
                <a:cubicBezTo>
                  <a:pt x="0" y="666"/>
                  <a:pt x="384" y="819"/>
                  <a:pt x="857" y="819"/>
                </a:cubicBezTo>
                <a:cubicBezTo>
                  <a:pt x="1330" y="819"/>
                  <a:pt x="1714" y="666"/>
                  <a:pt x="1714" y="477"/>
                </a:cubicBezTo>
                <a:cubicBezTo>
                  <a:pt x="1714" y="323"/>
                  <a:pt x="1714" y="323"/>
                  <a:pt x="1714" y="323"/>
                </a:cubicBezTo>
                <a:cubicBezTo>
                  <a:pt x="1714" y="145"/>
                  <a:pt x="1330" y="0"/>
                  <a:pt x="85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9">
            <a:extLst>
              <a:ext uri="{FF2B5EF4-FFF2-40B4-BE49-F238E27FC236}">
                <a16:creationId xmlns:a16="http://schemas.microsoft.com/office/drawing/2014/main" id="{075E3AA2-36D8-5E4C-A546-A98C160B5043}"/>
              </a:ext>
            </a:extLst>
          </p:cNvPr>
          <p:cNvSpPr>
            <a:spLocks noEditPoints="1"/>
          </p:cNvSpPr>
          <p:nvPr/>
        </p:nvSpPr>
        <p:spPr bwMode="auto">
          <a:xfrm>
            <a:off x="5725835" y="2612757"/>
            <a:ext cx="253396" cy="253394"/>
          </a:xfrm>
          <a:custGeom>
            <a:avLst/>
            <a:gdLst>
              <a:gd name="T0" fmla="*/ 1891 w 1952"/>
              <a:gd name="T1" fmla="*/ 1636 h 1945"/>
              <a:gd name="T2" fmla="*/ 1428 w 1952"/>
              <a:gd name="T3" fmla="*/ 1174 h 1945"/>
              <a:gd name="T4" fmla="*/ 1538 w 1952"/>
              <a:gd name="T5" fmla="*/ 781 h 1945"/>
              <a:gd name="T6" fmla="*/ 757 w 1952"/>
              <a:gd name="T7" fmla="*/ 0 h 1945"/>
              <a:gd name="T8" fmla="*/ 0 w 1952"/>
              <a:gd name="T9" fmla="*/ 757 h 1945"/>
              <a:gd name="T10" fmla="*/ 781 w 1952"/>
              <a:gd name="T11" fmla="*/ 1538 h 1945"/>
              <a:gd name="T12" fmla="*/ 1162 w 1952"/>
              <a:gd name="T13" fmla="*/ 1435 h 1945"/>
              <a:gd name="T14" fmla="*/ 1627 w 1952"/>
              <a:gd name="T15" fmla="*/ 1900 h 1945"/>
              <a:gd name="T16" fmla="*/ 1792 w 1952"/>
              <a:gd name="T17" fmla="*/ 1900 h 1945"/>
              <a:gd name="T18" fmla="*/ 1907 w 1952"/>
              <a:gd name="T19" fmla="*/ 1784 h 1945"/>
              <a:gd name="T20" fmla="*/ 1891 w 1952"/>
              <a:gd name="T21" fmla="*/ 1636 h 1945"/>
              <a:gd name="T22" fmla="*/ 233 w 1952"/>
              <a:gd name="T23" fmla="*/ 757 h 1945"/>
              <a:gd name="T24" fmla="*/ 757 w 1952"/>
              <a:gd name="T25" fmla="*/ 233 h 1945"/>
              <a:gd name="T26" fmla="*/ 1305 w 1952"/>
              <a:gd name="T27" fmla="*/ 781 h 1945"/>
              <a:gd name="T28" fmla="*/ 781 w 1952"/>
              <a:gd name="T29" fmla="*/ 1305 h 1945"/>
              <a:gd name="T30" fmla="*/ 233 w 1952"/>
              <a:gd name="T31" fmla="*/ 757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2" h="1945">
                <a:moveTo>
                  <a:pt x="1891" y="1636"/>
                </a:moveTo>
                <a:cubicBezTo>
                  <a:pt x="1428" y="1174"/>
                  <a:pt x="1428" y="1174"/>
                  <a:pt x="1428" y="1174"/>
                </a:cubicBezTo>
                <a:cubicBezTo>
                  <a:pt x="1498" y="1059"/>
                  <a:pt x="1538" y="925"/>
                  <a:pt x="1538" y="781"/>
                </a:cubicBezTo>
                <a:cubicBezTo>
                  <a:pt x="1538" y="362"/>
                  <a:pt x="1175" y="0"/>
                  <a:pt x="757" y="0"/>
                </a:cubicBezTo>
                <a:cubicBezTo>
                  <a:pt x="339" y="0"/>
                  <a:pt x="0" y="339"/>
                  <a:pt x="0" y="757"/>
                </a:cubicBezTo>
                <a:cubicBezTo>
                  <a:pt x="0" y="1175"/>
                  <a:pt x="362" y="1538"/>
                  <a:pt x="781" y="1538"/>
                </a:cubicBezTo>
                <a:cubicBezTo>
                  <a:pt x="920" y="1538"/>
                  <a:pt x="1050" y="1500"/>
                  <a:pt x="1162" y="1435"/>
                </a:cubicBezTo>
                <a:cubicBezTo>
                  <a:pt x="1627" y="1900"/>
                  <a:pt x="1627" y="1900"/>
                  <a:pt x="1627" y="1900"/>
                </a:cubicBezTo>
                <a:cubicBezTo>
                  <a:pt x="1672" y="1945"/>
                  <a:pt x="1746" y="1945"/>
                  <a:pt x="1792" y="1900"/>
                </a:cubicBezTo>
                <a:cubicBezTo>
                  <a:pt x="1907" y="1784"/>
                  <a:pt x="1907" y="1784"/>
                  <a:pt x="1907" y="1784"/>
                </a:cubicBezTo>
                <a:cubicBezTo>
                  <a:pt x="1952" y="1739"/>
                  <a:pt x="1936" y="1682"/>
                  <a:pt x="1891" y="1636"/>
                </a:cubicBezTo>
                <a:close/>
                <a:moveTo>
                  <a:pt x="233" y="757"/>
                </a:moveTo>
                <a:cubicBezTo>
                  <a:pt x="233" y="468"/>
                  <a:pt x="468" y="233"/>
                  <a:pt x="757" y="233"/>
                </a:cubicBezTo>
                <a:cubicBezTo>
                  <a:pt x="1047" y="233"/>
                  <a:pt x="1305" y="491"/>
                  <a:pt x="1305" y="781"/>
                </a:cubicBezTo>
                <a:cubicBezTo>
                  <a:pt x="1305" y="1070"/>
                  <a:pt x="1070" y="1305"/>
                  <a:pt x="781" y="1305"/>
                </a:cubicBezTo>
                <a:cubicBezTo>
                  <a:pt x="491" y="1305"/>
                  <a:pt x="233" y="1047"/>
                  <a:pt x="233" y="7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3">
            <a:extLst>
              <a:ext uri="{FF2B5EF4-FFF2-40B4-BE49-F238E27FC236}">
                <a16:creationId xmlns:a16="http://schemas.microsoft.com/office/drawing/2014/main" id="{7941AB0A-D0E7-7E41-9650-0817E197A631}"/>
              </a:ext>
            </a:extLst>
          </p:cNvPr>
          <p:cNvSpPr>
            <a:spLocks noEditPoints="1"/>
          </p:cNvSpPr>
          <p:nvPr/>
        </p:nvSpPr>
        <p:spPr bwMode="auto">
          <a:xfrm>
            <a:off x="7290864" y="2601542"/>
            <a:ext cx="275824" cy="275824"/>
          </a:xfrm>
          <a:custGeom>
            <a:avLst/>
            <a:gdLst>
              <a:gd name="T0" fmla="*/ 1591 w 2203"/>
              <a:gd name="T1" fmla="*/ 1959 h 2204"/>
              <a:gd name="T2" fmla="*/ 1836 w 2203"/>
              <a:gd name="T3" fmla="*/ 2204 h 2204"/>
              <a:gd name="T4" fmla="*/ 2081 w 2203"/>
              <a:gd name="T5" fmla="*/ 1959 h 2204"/>
              <a:gd name="T6" fmla="*/ 1836 w 2203"/>
              <a:gd name="T7" fmla="*/ 1714 h 2204"/>
              <a:gd name="T8" fmla="*/ 1591 w 2203"/>
              <a:gd name="T9" fmla="*/ 1959 h 2204"/>
              <a:gd name="T10" fmla="*/ 367 w 2203"/>
              <a:gd name="T11" fmla="*/ 1959 h 2204"/>
              <a:gd name="T12" fmla="*/ 612 w 2203"/>
              <a:gd name="T13" fmla="*/ 2204 h 2204"/>
              <a:gd name="T14" fmla="*/ 857 w 2203"/>
              <a:gd name="T15" fmla="*/ 1959 h 2204"/>
              <a:gd name="T16" fmla="*/ 612 w 2203"/>
              <a:gd name="T17" fmla="*/ 1714 h 2204"/>
              <a:gd name="T18" fmla="*/ 367 w 2203"/>
              <a:gd name="T19" fmla="*/ 1959 h 2204"/>
              <a:gd name="T20" fmla="*/ 801 w 2203"/>
              <a:gd name="T21" fmla="*/ 1368 h 2204"/>
              <a:gd name="T22" fmla="*/ 2156 w 2203"/>
              <a:gd name="T23" fmla="*/ 981 h 2204"/>
              <a:gd name="T24" fmla="*/ 2203 w 2203"/>
              <a:gd name="T25" fmla="*/ 918 h 2204"/>
              <a:gd name="T26" fmla="*/ 2203 w 2203"/>
              <a:gd name="T27" fmla="*/ 245 h 2204"/>
              <a:gd name="T28" fmla="*/ 490 w 2203"/>
              <a:gd name="T29" fmla="*/ 245 h 2204"/>
              <a:gd name="T30" fmla="*/ 490 w 2203"/>
              <a:gd name="T31" fmla="*/ 49 h 2204"/>
              <a:gd name="T32" fmla="*/ 441 w 2203"/>
              <a:gd name="T33" fmla="*/ 0 h 2204"/>
              <a:gd name="T34" fmla="*/ 49 w 2203"/>
              <a:gd name="T35" fmla="*/ 0 h 2204"/>
              <a:gd name="T36" fmla="*/ 0 w 2203"/>
              <a:gd name="T37" fmla="*/ 49 h 2204"/>
              <a:gd name="T38" fmla="*/ 0 w 2203"/>
              <a:gd name="T39" fmla="*/ 245 h 2204"/>
              <a:gd name="T40" fmla="*/ 245 w 2203"/>
              <a:gd name="T41" fmla="*/ 245 h 2204"/>
              <a:gd name="T42" fmla="*/ 479 w 2203"/>
              <a:gd name="T43" fmla="*/ 1342 h 2204"/>
              <a:gd name="T44" fmla="*/ 490 w 2203"/>
              <a:gd name="T45" fmla="*/ 1457 h 2204"/>
              <a:gd name="T46" fmla="*/ 490 w 2203"/>
              <a:gd name="T47" fmla="*/ 1659 h 2204"/>
              <a:gd name="T48" fmla="*/ 539 w 2203"/>
              <a:gd name="T49" fmla="*/ 1708 h 2204"/>
              <a:gd name="T50" fmla="*/ 2154 w 2203"/>
              <a:gd name="T51" fmla="*/ 1708 h 2204"/>
              <a:gd name="T52" fmla="*/ 2203 w 2203"/>
              <a:gd name="T53" fmla="*/ 1659 h 2204"/>
              <a:gd name="T54" fmla="*/ 2203 w 2203"/>
              <a:gd name="T55" fmla="*/ 1469 h 2204"/>
              <a:gd name="T56" fmla="*/ 826 w 2203"/>
              <a:gd name="T57" fmla="*/ 1469 h 2204"/>
              <a:gd name="T58" fmla="*/ 801 w 2203"/>
              <a:gd name="T59" fmla="*/ 1368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3" h="2204">
                <a:moveTo>
                  <a:pt x="1591" y="1959"/>
                </a:moveTo>
                <a:cubicBezTo>
                  <a:pt x="1591" y="2094"/>
                  <a:pt x="1701" y="2204"/>
                  <a:pt x="1836" y="2204"/>
                </a:cubicBezTo>
                <a:cubicBezTo>
                  <a:pt x="1971" y="2204"/>
                  <a:pt x="2081" y="2094"/>
                  <a:pt x="2081" y="1959"/>
                </a:cubicBezTo>
                <a:cubicBezTo>
                  <a:pt x="2081" y="1823"/>
                  <a:pt x="1971" y="1714"/>
                  <a:pt x="1836" y="1714"/>
                </a:cubicBezTo>
                <a:cubicBezTo>
                  <a:pt x="1701" y="1714"/>
                  <a:pt x="1591" y="1823"/>
                  <a:pt x="1591" y="1959"/>
                </a:cubicBezTo>
                <a:close/>
                <a:moveTo>
                  <a:pt x="367" y="1959"/>
                </a:moveTo>
                <a:cubicBezTo>
                  <a:pt x="367" y="2094"/>
                  <a:pt x="477" y="2204"/>
                  <a:pt x="612" y="2204"/>
                </a:cubicBezTo>
                <a:cubicBezTo>
                  <a:pt x="747" y="2204"/>
                  <a:pt x="857" y="2094"/>
                  <a:pt x="857" y="1959"/>
                </a:cubicBezTo>
                <a:cubicBezTo>
                  <a:pt x="857" y="1823"/>
                  <a:pt x="747" y="1714"/>
                  <a:pt x="612" y="1714"/>
                </a:cubicBezTo>
                <a:cubicBezTo>
                  <a:pt x="477" y="1714"/>
                  <a:pt x="367" y="1823"/>
                  <a:pt x="367" y="1959"/>
                </a:cubicBezTo>
                <a:close/>
                <a:moveTo>
                  <a:pt x="801" y="1368"/>
                </a:moveTo>
                <a:cubicBezTo>
                  <a:pt x="2156" y="981"/>
                  <a:pt x="2156" y="981"/>
                  <a:pt x="2156" y="981"/>
                </a:cubicBezTo>
                <a:cubicBezTo>
                  <a:pt x="2182" y="973"/>
                  <a:pt x="2203" y="945"/>
                  <a:pt x="2203" y="918"/>
                </a:cubicBezTo>
                <a:cubicBezTo>
                  <a:pt x="2203" y="245"/>
                  <a:pt x="2203" y="245"/>
                  <a:pt x="2203" y="245"/>
                </a:cubicBezTo>
                <a:cubicBezTo>
                  <a:pt x="490" y="245"/>
                  <a:pt x="490" y="245"/>
                  <a:pt x="490" y="245"/>
                </a:cubicBezTo>
                <a:cubicBezTo>
                  <a:pt x="490" y="49"/>
                  <a:pt x="490" y="49"/>
                  <a:pt x="490" y="49"/>
                </a:cubicBezTo>
                <a:cubicBezTo>
                  <a:pt x="490" y="22"/>
                  <a:pt x="467" y="0"/>
                  <a:pt x="441" y="0"/>
                </a:cubicBezTo>
                <a:cubicBezTo>
                  <a:pt x="49" y="0"/>
                  <a:pt x="49" y="0"/>
                  <a:pt x="49" y="0"/>
                </a:cubicBezTo>
                <a:cubicBezTo>
                  <a:pt x="22" y="0"/>
                  <a:pt x="0" y="22"/>
                  <a:pt x="0" y="49"/>
                </a:cubicBezTo>
                <a:cubicBezTo>
                  <a:pt x="0" y="245"/>
                  <a:pt x="0" y="245"/>
                  <a:pt x="0" y="245"/>
                </a:cubicBezTo>
                <a:cubicBezTo>
                  <a:pt x="245" y="245"/>
                  <a:pt x="245" y="245"/>
                  <a:pt x="245" y="245"/>
                </a:cubicBezTo>
                <a:cubicBezTo>
                  <a:pt x="479" y="1342"/>
                  <a:pt x="479" y="1342"/>
                  <a:pt x="479" y="1342"/>
                </a:cubicBezTo>
                <a:cubicBezTo>
                  <a:pt x="490" y="1457"/>
                  <a:pt x="490" y="1457"/>
                  <a:pt x="490" y="1457"/>
                </a:cubicBezTo>
                <a:cubicBezTo>
                  <a:pt x="490" y="1659"/>
                  <a:pt x="490" y="1659"/>
                  <a:pt x="490" y="1659"/>
                </a:cubicBezTo>
                <a:cubicBezTo>
                  <a:pt x="490" y="1686"/>
                  <a:pt x="512" y="1708"/>
                  <a:pt x="539" y="1708"/>
                </a:cubicBezTo>
                <a:cubicBezTo>
                  <a:pt x="2154" y="1708"/>
                  <a:pt x="2154" y="1708"/>
                  <a:pt x="2154" y="1708"/>
                </a:cubicBezTo>
                <a:cubicBezTo>
                  <a:pt x="2181" y="1708"/>
                  <a:pt x="2203" y="1685"/>
                  <a:pt x="2203" y="1659"/>
                </a:cubicBezTo>
                <a:cubicBezTo>
                  <a:pt x="2203" y="1469"/>
                  <a:pt x="2203" y="1469"/>
                  <a:pt x="2203" y="1469"/>
                </a:cubicBezTo>
                <a:cubicBezTo>
                  <a:pt x="826" y="1469"/>
                  <a:pt x="826" y="1469"/>
                  <a:pt x="826" y="1469"/>
                </a:cubicBezTo>
                <a:cubicBezTo>
                  <a:pt x="686" y="1469"/>
                  <a:pt x="683" y="1402"/>
                  <a:pt x="801" y="136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TextBox 120">
            <a:extLst>
              <a:ext uri="{FF2B5EF4-FFF2-40B4-BE49-F238E27FC236}">
                <a16:creationId xmlns:a16="http://schemas.microsoft.com/office/drawing/2014/main" id="{6D3BD006-2A70-F641-903D-8450DB2D4911}"/>
              </a:ext>
            </a:extLst>
          </p:cNvPr>
          <p:cNvSpPr txBox="1"/>
          <p:nvPr/>
        </p:nvSpPr>
        <p:spPr>
          <a:xfrm>
            <a:off x="782160" y="3413183"/>
            <a:ext cx="1418025" cy="553998"/>
          </a:xfrm>
          <a:prstGeom prst="rect">
            <a:avLst/>
          </a:prstGeom>
          <a:noFill/>
        </p:spPr>
        <p:txBody>
          <a:bodyPr wrap="square" lIns="0" tIns="0" rIns="0" bIns="0" rtlCol="0">
            <a:spAutoFit/>
          </a:bodyPr>
          <a:lstStyle/>
          <a:p>
            <a:pPr marL="99450" indent="-171450">
              <a:buFont typeface="Arial" panose="020B0604020202020204" pitchFamily="34" charset="0"/>
              <a:buChar char="•"/>
            </a:pPr>
            <a:r>
              <a:rPr lang="en-US" sz="900" dirty="0">
                <a:solidFill>
                  <a:schemeClr val="accent4"/>
                </a:solidFill>
                <a:latin typeface="Montserrat" pitchFamily="2" charset="77"/>
              </a:rPr>
              <a:t>Health</a:t>
            </a:r>
          </a:p>
          <a:p>
            <a:pPr marL="99450" indent="-171450">
              <a:buFont typeface="Arial" panose="020B0604020202020204" pitchFamily="34" charset="0"/>
              <a:buChar char="•"/>
            </a:pPr>
            <a:r>
              <a:rPr lang="en-US" sz="900" dirty="0">
                <a:solidFill>
                  <a:schemeClr val="accent4"/>
                </a:solidFill>
                <a:latin typeface="Montserrat" pitchFamily="2" charset="77"/>
              </a:rPr>
              <a:t>Education</a:t>
            </a:r>
          </a:p>
          <a:p>
            <a:pPr marL="99450" indent="-171450">
              <a:buFont typeface="Arial" panose="020B0604020202020204" pitchFamily="34" charset="0"/>
              <a:buChar char="•"/>
            </a:pPr>
            <a:r>
              <a:rPr lang="en-US" sz="900" dirty="0">
                <a:solidFill>
                  <a:schemeClr val="accent4"/>
                </a:solidFill>
                <a:latin typeface="Montserrat" pitchFamily="2" charset="77"/>
              </a:rPr>
              <a:t>Water &amp; Sanitation</a:t>
            </a:r>
          </a:p>
          <a:p>
            <a:pPr marL="99450" indent="-171450">
              <a:buFont typeface="Arial" panose="020B0604020202020204" pitchFamily="34" charset="0"/>
              <a:buChar char="•"/>
            </a:pPr>
            <a:r>
              <a:rPr lang="en-US" sz="900" dirty="0">
                <a:solidFill>
                  <a:schemeClr val="accent4"/>
                </a:solidFill>
                <a:latin typeface="Montserrat" pitchFamily="2" charset="77"/>
              </a:rPr>
              <a:t>Poverty Alleviation</a:t>
            </a:r>
          </a:p>
        </p:txBody>
      </p:sp>
      <p:sp>
        <p:nvSpPr>
          <p:cNvPr id="122" name="TextBox 121">
            <a:extLst>
              <a:ext uri="{FF2B5EF4-FFF2-40B4-BE49-F238E27FC236}">
                <a16:creationId xmlns:a16="http://schemas.microsoft.com/office/drawing/2014/main" id="{31C562A8-0E0B-1145-A4A3-125DC17CD74B}"/>
              </a:ext>
            </a:extLst>
          </p:cNvPr>
          <p:cNvSpPr txBox="1"/>
          <p:nvPr/>
        </p:nvSpPr>
        <p:spPr>
          <a:xfrm>
            <a:off x="488990" y="3224315"/>
            <a:ext cx="1328550" cy="159531"/>
          </a:xfrm>
          <a:prstGeom prst="rect">
            <a:avLst/>
          </a:prstGeom>
          <a:noFill/>
        </p:spPr>
        <p:txBody>
          <a:bodyPr wrap="square" lIns="0" tIns="0" rIns="0" bIns="0" rtlCol="0">
            <a:spAutoFit/>
          </a:bodyPr>
          <a:lstStyle/>
          <a:p>
            <a:pPr algn="ctr">
              <a:lnSpc>
                <a:spcPts val="1400"/>
              </a:lnSpc>
              <a:spcAft>
                <a:spcPts val="600"/>
              </a:spcAft>
            </a:pPr>
            <a:r>
              <a:rPr lang="en-US" sz="1000" b="1" cap="all" spc="20" dirty="0">
                <a:solidFill>
                  <a:schemeClr val="accent1"/>
                </a:solidFill>
                <a:latin typeface="Montserrat" pitchFamily="2" charset="77"/>
              </a:rPr>
              <a:t>SOCIAL</a:t>
            </a:r>
          </a:p>
        </p:txBody>
      </p:sp>
      <p:sp>
        <p:nvSpPr>
          <p:cNvPr id="6" name="Slide Number Placeholder 5">
            <a:extLst>
              <a:ext uri="{FF2B5EF4-FFF2-40B4-BE49-F238E27FC236}">
                <a16:creationId xmlns:a16="http://schemas.microsoft.com/office/drawing/2014/main" id="{61E55375-8195-DE42-BE1E-1759DCFEE229}"/>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37479884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fade">
                                      <p:cBhvr>
                                        <p:cTn id="25" dur="500"/>
                                        <p:tgtEl>
                                          <p:spTgt spid="91"/>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500"/>
                                        <p:tgtEl>
                                          <p:spTgt spid="65"/>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fade">
                                      <p:cBhvr>
                                        <p:cTn id="33" dur="500"/>
                                        <p:tgtEl>
                                          <p:spTgt spid="81"/>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fade">
                                      <p:cBhvr>
                                        <p:cTn id="41" dur="500"/>
                                        <p:tgtEl>
                                          <p:spTgt spid="95"/>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500"/>
                                        <p:tgtEl>
                                          <p:spTgt spid="80"/>
                                        </p:tgtEl>
                                      </p:cBhvr>
                                    </p:animEffect>
                                  </p:childTnLst>
                                </p:cTn>
                              </p:par>
                            </p:childTnLst>
                          </p:cTn>
                        </p:par>
                        <p:par>
                          <p:cTn id="50" fill="hold">
                            <p:stCondLst>
                              <p:cond delay="6000"/>
                            </p:stCondLst>
                            <p:childTnLst>
                              <p:par>
                                <p:cTn id="51" presetID="10" presetClass="entr" presetSubtype="0" fill="hold" grpId="0"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childTnLst>
                          </p:cTn>
                        </p:par>
                        <p:par>
                          <p:cTn id="54" fill="hold">
                            <p:stCondLst>
                              <p:cond delay="6500"/>
                            </p:stCondLst>
                            <p:childTnLst>
                              <p:par>
                                <p:cTn id="55" presetID="10" presetClass="entr" presetSubtype="0" fill="hold" grpId="0" nodeType="after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fade">
                                      <p:cBhvr>
                                        <p:cTn id="57" dur="500"/>
                                        <p:tgtEl>
                                          <p:spTgt spid="102"/>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up)">
                                      <p:cBhvr>
                                        <p:cTn id="61" dur="500"/>
                                        <p:tgtEl>
                                          <p:spTgt spid="51"/>
                                        </p:tgtEl>
                                      </p:cBhvr>
                                    </p:animEffect>
                                  </p:childTnLst>
                                </p:cTn>
                              </p:par>
                            </p:childTnLst>
                          </p:cTn>
                        </p:par>
                        <p:par>
                          <p:cTn id="62" fill="hold">
                            <p:stCondLst>
                              <p:cond delay="7500"/>
                            </p:stCondLst>
                            <p:childTnLst>
                              <p:par>
                                <p:cTn id="63" presetID="10" presetClass="entr" presetSubtype="0"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fade">
                                      <p:cBhvr>
                                        <p:cTn id="65" dur="500"/>
                                        <p:tgtEl>
                                          <p:spTgt spid="103"/>
                                        </p:tgtEl>
                                      </p:cBhvr>
                                    </p:animEffect>
                                  </p:childTnLst>
                                </p:cTn>
                              </p:par>
                            </p:childTnLst>
                          </p:cTn>
                        </p:par>
                        <p:par>
                          <p:cTn id="66" fill="hold">
                            <p:stCondLst>
                              <p:cond delay="8000"/>
                            </p:stCondLst>
                            <p:childTnLst>
                              <p:par>
                                <p:cTn id="67" presetID="10"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500"/>
                                        <p:tgtEl>
                                          <p:spTgt spid="117"/>
                                        </p:tgtEl>
                                      </p:cBhvr>
                                    </p:animEffect>
                                  </p:childTnLst>
                                </p:cTn>
                              </p:par>
                            </p:childTnLst>
                          </p:cTn>
                        </p:par>
                        <p:par>
                          <p:cTn id="70" fill="hold">
                            <p:stCondLst>
                              <p:cond delay="850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000"/>
                            </p:stCondLst>
                            <p:childTnLst>
                              <p:par>
                                <p:cTn id="75" presetID="10" presetClass="entr" presetSubtype="0" fill="hold" grpId="0" nodeType="afterEffect">
                                  <p:stCondLst>
                                    <p:cond delay="0"/>
                                  </p:stCondLst>
                                  <p:childTnLst>
                                    <p:set>
                                      <p:cBhvr>
                                        <p:cTn id="76" dur="1" fill="hold">
                                          <p:stCondLst>
                                            <p:cond delay="0"/>
                                          </p:stCondLst>
                                        </p:cTn>
                                        <p:tgtEl>
                                          <p:spTgt spid="104"/>
                                        </p:tgtEl>
                                        <p:attrNameLst>
                                          <p:attrName>style.visibility</p:attrName>
                                        </p:attrNameLst>
                                      </p:cBhvr>
                                      <p:to>
                                        <p:strVal val="visible"/>
                                      </p:to>
                                    </p:set>
                                    <p:animEffect transition="in" filter="fade">
                                      <p:cBhvr>
                                        <p:cTn id="77" dur="500"/>
                                        <p:tgtEl>
                                          <p:spTgt spid="104"/>
                                        </p:tgtEl>
                                      </p:cBhvr>
                                    </p:animEffect>
                                  </p:childTnLst>
                                </p:cTn>
                              </p:par>
                            </p:childTnLst>
                          </p:cTn>
                        </p:par>
                        <p:par>
                          <p:cTn id="78" fill="hold">
                            <p:stCondLst>
                              <p:cond delay="9500"/>
                            </p:stCondLst>
                            <p:childTnLst>
                              <p:par>
                                <p:cTn id="79" presetID="10" presetClass="entr" presetSubtype="0" fill="hold" grpId="0" nodeType="afterEffect">
                                  <p:stCondLst>
                                    <p:cond delay="0"/>
                                  </p:stCondLst>
                                  <p:childTnLst>
                                    <p:set>
                                      <p:cBhvr>
                                        <p:cTn id="80" dur="1" fill="hold">
                                          <p:stCondLst>
                                            <p:cond delay="0"/>
                                          </p:stCondLst>
                                        </p:cTn>
                                        <p:tgtEl>
                                          <p:spTgt spid="116"/>
                                        </p:tgtEl>
                                        <p:attrNameLst>
                                          <p:attrName>style.visibility</p:attrName>
                                        </p:attrNameLst>
                                      </p:cBhvr>
                                      <p:to>
                                        <p:strVal val="visible"/>
                                      </p:to>
                                    </p:set>
                                    <p:animEffect transition="in" filter="fade">
                                      <p:cBhvr>
                                        <p:cTn id="81" dur="500"/>
                                        <p:tgtEl>
                                          <p:spTgt spid="116"/>
                                        </p:tgtEl>
                                      </p:cBhvr>
                                    </p:animEffect>
                                  </p:childTnLst>
                                </p:cTn>
                              </p:par>
                            </p:childTnLst>
                          </p:cTn>
                        </p:par>
                        <p:par>
                          <p:cTn id="82" fill="hold">
                            <p:stCondLst>
                              <p:cond delay="10000"/>
                            </p:stCondLst>
                            <p:childTnLst>
                              <p:par>
                                <p:cTn id="83" presetID="10" presetClass="entr" presetSubtype="0" fill="hold" grpId="0" nodeType="after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500"/>
                                        <p:tgtEl>
                                          <p:spTgt spid="109"/>
                                        </p:tgtEl>
                                      </p:cBhvr>
                                    </p:animEffect>
                                  </p:childTnLst>
                                </p:cTn>
                              </p:par>
                            </p:childTnLst>
                          </p:cTn>
                        </p:par>
                        <p:par>
                          <p:cTn id="86" fill="hold">
                            <p:stCondLst>
                              <p:cond delay="10500"/>
                            </p:stCondLst>
                            <p:childTnLst>
                              <p:par>
                                <p:cTn id="87" presetID="10" presetClass="entr" presetSubtype="0" fill="hold" grpId="0" nodeType="afterEffect">
                                  <p:stCondLst>
                                    <p:cond delay="0"/>
                                  </p:stCondLst>
                                  <p:childTnLst>
                                    <p:set>
                                      <p:cBhvr>
                                        <p:cTn id="88" dur="1" fill="hold">
                                          <p:stCondLst>
                                            <p:cond delay="0"/>
                                          </p:stCondLst>
                                        </p:cTn>
                                        <p:tgtEl>
                                          <p:spTgt spid="108"/>
                                        </p:tgtEl>
                                        <p:attrNameLst>
                                          <p:attrName>style.visibility</p:attrName>
                                        </p:attrNameLst>
                                      </p:cBhvr>
                                      <p:to>
                                        <p:strVal val="visible"/>
                                      </p:to>
                                    </p:set>
                                    <p:animEffect transition="in" filter="fade">
                                      <p:cBhvr>
                                        <p:cTn id="89" dur="500"/>
                                        <p:tgtEl>
                                          <p:spTgt spid="108"/>
                                        </p:tgtEl>
                                      </p:cBhvr>
                                    </p:animEffect>
                                  </p:childTnLst>
                                </p:cTn>
                              </p:par>
                            </p:childTnLst>
                          </p:cTn>
                        </p:par>
                        <p:par>
                          <p:cTn id="90" fill="hold">
                            <p:stCondLst>
                              <p:cond delay="11000"/>
                            </p:stCondLst>
                            <p:childTnLst>
                              <p:par>
                                <p:cTn id="91" presetID="22" presetClass="entr" presetSubtype="1" fill="hold" nodeType="after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wipe(up)">
                                      <p:cBhvr>
                                        <p:cTn id="93" dur="500"/>
                                        <p:tgtEl>
                                          <p:spTgt spid="43"/>
                                        </p:tgtEl>
                                      </p:cBhvr>
                                    </p:animEffect>
                                  </p:childTnLst>
                                </p:cTn>
                              </p:par>
                            </p:childTnLst>
                          </p:cTn>
                        </p:par>
                        <p:par>
                          <p:cTn id="94" fill="hold">
                            <p:stCondLst>
                              <p:cond delay="11500"/>
                            </p:stCondLst>
                            <p:childTnLst>
                              <p:par>
                                <p:cTn id="95" presetID="10" presetClass="entr" presetSubtype="0" fill="hold" grpId="0" nodeType="afterEffect">
                                  <p:stCondLst>
                                    <p:cond delay="0"/>
                                  </p:stCondLst>
                                  <p:childTnLst>
                                    <p:set>
                                      <p:cBhvr>
                                        <p:cTn id="96" dur="1" fill="hold">
                                          <p:stCondLst>
                                            <p:cond delay="0"/>
                                          </p:stCondLst>
                                        </p:cTn>
                                        <p:tgtEl>
                                          <p:spTgt spid="105"/>
                                        </p:tgtEl>
                                        <p:attrNameLst>
                                          <p:attrName>style.visibility</p:attrName>
                                        </p:attrNameLst>
                                      </p:cBhvr>
                                      <p:to>
                                        <p:strVal val="visible"/>
                                      </p:to>
                                    </p:set>
                                    <p:animEffect transition="in" filter="fade">
                                      <p:cBhvr>
                                        <p:cTn id="97" dur="500"/>
                                        <p:tgtEl>
                                          <p:spTgt spid="105"/>
                                        </p:tgtEl>
                                      </p:cBhvr>
                                    </p:animEffect>
                                  </p:childTnLst>
                                </p:cTn>
                              </p:par>
                            </p:childTnLst>
                          </p:cTn>
                        </p:par>
                        <p:par>
                          <p:cTn id="98" fill="hold">
                            <p:stCondLst>
                              <p:cond delay="12000"/>
                            </p:stCondLst>
                            <p:childTnLst>
                              <p:par>
                                <p:cTn id="99" presetID="10" presetClass="entr" presetSubtype="0" fill="hold" grpId="0" nodeType="afterEffect">
                                  <p:stCondLst>
                                    <p:cond delay="0"/>
                                  </p:stCondLst>
                                  <p:childTnLst>
                                    <p:set>
                                      <p:cBhvr>
                                        <p:cTn id="100" dur="1" fill="hold">
                                          <p:stCondLst>
                                            <p:cond delay="0"/>
                                          </p:stCondLst>
                                        </p:cTn>
                                        <p:tgtEl>
                                          <p:spTgt spid="118"/>
                                        </p:tgtEl>
                                        <p:attrNameLst>
                                          <p:attrName>style.visibility</p:attrName>
                                        </p:attrNameLst>
                                      </p:cBhvr>
                                      <p:to>
                                        <p:strVal val="visible"/>
                                      </p:to>
                                    </p:set>
                                    <p:animEffect transition="in" filter="fade">
                                      <p:cBhvr>
                                        <p:cTn id="101" dur="500"/>
                                        <p:tgtEl>
                                          <p:spTgt spid="118"/>
                                        </p:tgtEl>
                                      </p:cBhvr>
                                    </p:animEffect>
                                  </p:childTnLst>
                                </p:cTn>
                              </p:par>
                            </p:childTnLst>
                          </p:cTn>
                        </p:par>
                        <p:par>
                          <p:cTn id="102" fill="hold">
                            <p:stCondLst>
                              <p:cond delay="12500"/>
                            </p:stCondLst>
                            <p:childTnLst>
                              <p:par>
                                <p:cTn id="103" presetID="10" presetClass="entr" presetSubtype="0" fill="hold" grpId="0" nodeType="afterEffect">
                                  <p:stCondLst>
                                    <p:cond delay="0"/>
                                  </p:stCondLst>
                                  <p:childTnLst>
                                    <p:set>
                                      <p:cBhvr>
                                        <p:cTn id="104" dur="1" fill="hold">
                                          <p:stCondLst>
                                            <p:cond delay="0"/>
                                          </p:stCondLst>
                                        </p:cTn>
                                        <p:tgtEl>
                                          <p:spTgt spid="111"/>
                                        </p:tgtEl>
                                        <p:attrNameLst>
                                          <p:attrName>style.visibility</p:attrName>
                                        </p:attrNameLst>
                                      </p:cBhvr>
                                      <p:to>
                                        <p:strVal val="visible"/>
                                      </p:to>
                                    </p:set>
                                    <p:animEffect transition="in" filter="fade">
                                      <p:cBhvr>
                                        <p:cTn id="105" dur="500"/>
                                        <p:tgtEl>
                                          <p:spTgt spid="111"/>
                                        </p:tgtEl>
                                      </p:cBhvr>
                                    </p:animEffect>
                                  </p:childTnLst>
                                </p:cTn>
                              </p:par>
                            </p:childTnLst>
                          </p:cTn>
                        </p:par>
                        <p:par>
                          <p:cTn id="106" fill="hold">
                            <p:stCondLst>
                              <p:cond delay="13000"/>
                            </p:stCondLst>
                            <p:childTnLst>
                              <p:par>
                                <p:cTn id="107" presetID="10" presetClass="entr" presetSubtype="0" fill="hold" grpId="0" nodeType="afterEffect">
                                  <p:stCondLst>
                                    <p:cond delay="0"/>
                                  </p:stCondLst>
                                  <p:childTnLst>
                                    <p:set>
                                      <p:cBhvr>
                                        <p:cTn id="108" dur="1" fill="hold">
                                          <p:stCondLst>
                                            <p:cond delay="0"/>
                                          </p:stCondLst>
                                        </p:cTn>
                                        <p:tgtEl>
                                          <p:spTgt spid="110"/>
                                        </p:tgtEl>
                                        <p:attrNameLst>
                                          <p:attrName>style.visibility</p:attrName>
                                        </p:attrNameLst>
                                      </p:cBhvr>
                                      <p:to>
                                        <p:strVal val="visible"/>
                                      </p:to>
                                    </p:set>
                                    <p:animEffect transition="in" filter="fade">
                                      <p:cBhvr>
                                        <p:cTn id="109" dur="500"/>
                                        <p:tgtEl>
                                          <p:spTgt spid="110"/>
                                        </p:tgtEl>
                                      </p:cBhvr>
                                    </p:animEffect>
                                  </p:childTnLst>
                                </p:cTn>
                              </p:par>
                            </p:childTnLst>
                          </p:cTn>
                        </p:par>
                        <p:par>
                          <p:cTn id="110" fill="hold">
                            <p:stCondLst>
                              <p:cond delay="13500"/>
                            </p:stCondLst>
                            <p:childTnLst>
                              <p:par>
                                <p:cTn id="111" presetID="22" presetClass="entr" presetSubtype="1" fill="hold" nodeType="after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wipe(up)">
                                      <p:cBhvr>
                                        <p:cTn id="113" dur="500"/>
                                        <p:tgtEl>
                                          <p:spTgt spid="59"/>
                                        </p:tgtEl>
                                      </p:cBhvr>
                                    </p:animEffect>
                                  </p:childTnLst>
                                </p:cTn>
                              </p:par>
                            </p:childTnLst>
                          </p:cTn>
                        </p:par>
                        <p:par>
                          <p:cTn id="114" fill="hold">
                            <p:stCondLst>
                              <p:cond delay="14000"/>
                            </p:stCondLst>
                            <p:childTnLst>
                              <p:par>
                                <p:cTn id="115" presetID="10" presetClass="entr" presetSubtype="0" fill="hold" grpId="0" nodeType="afterEffect">
                                  <p:stCondLst>
                                    <p:cond delay="0"/>
                                  </p:stCondLst>
                                  <p:childTnLst>
                                    <p:set>
                                      <p:cBhvr>
                                        <p:cTn id="116" dur="1" fill="hold">
                                          <p:stCondLst>
                                            <p:cond delay="0"/>
                                          </p:stCondLst>
                                        </p:cTn>
                                        <p:tgtEl>
                                          <p:spTgt spid="106"/>
                                        </p:tgtEl>
                                        <p:attrNameLst>
                                          <p:attrName>style.visibility</p:attrName>
                                        </p:attrNameLst>
                                      </p:cBhvr>
                                      <p:to>
                                        <p:strVal val="visible"/>
                                      </p:to>
                                    </p:set>
                                    <p:animEffect transition="in" filter="fade">
                                      <p:cBhvr>
                                        <p:cTn id="117" dur="500"/>
                                        <p:tgtEl>
                                          <p:spTgt spid="106"/>
                                        </p:tgtEl>
                                      </p:cBhvr>
                                    </p:animEffect>
                                  </p:childTnLst>
                                </p:cTn>
                              </p:par>
                            </p:childTnLst>
                          </p:cTn>
                        </p:par>
                        <p:par>
                          <p:cTn id="118" fill="hold">
                            <p:stCondLst>
                              <p:cond delay="14500"/>
                            </p:stCondLst>
                            <p:childTnLst>
                              <p:par>
                                <p:cTn id="119" presetID="10" presetClass="entr" presetSubtype="0" fill="hold" grpId="0" nodeType="afterEffect">
                                  <p:stCondLst>
                                    <p:cond delay="0"/>
                                  </p:stCondLst>
                                  <p:childTnLst>
                                    <p:set>
                                      <p:cBhvr>
                                        <p:cTn id="120" dur="1" fill="hold">
                                          <p:stCondLst>
                                            <p:cond delay="0"/>
                                          </p:stCondLst>
                                        </p:cTn>
                                        <p:tgtEl>
                                          <p:spTgt spid="119"/>
                                        </p:tgtEl>
                                        <p:attrNameLst>
                                          <p:attrName>style.visibility</p:attrName>
                                        </p:attrNameLst>
                                      </p:cBhvr>
                                      <p:to>
                                        <p:strVal val="visible"/>
                                      </p:to>
                                    </p:set>
                                    <p:animEffect transition="in" filter="fade">
                                      <p:cBhvr>
                                        <p:cTn id="121" dur="500"/>
                                        <p:tgtEl>
                                          <p:spTgt spid="119"/>
                                        </p:tgtEl>
                                      </p:cBhvr>
                                    </p:animEffect>
                                  </p:childTnLst>
                                </p:cTn>
                              </p:par>
                            </p:childTnLst>
                          </p:cTn>
                        </p:par>
                        <p:par>
                          <p:cTn id="122" fill="hold">
                            <p:stCondLst>
                              <p:cond delay="15000"/>
                            </p:stCondLst>
                            <p:childTnLst>
                              <p:par>
                                <p:cTn id="123" presetID="10" presetClass="entr" presetSubtype="0" fill="hold" grpId="0" nodeType="afterEffect">
                                  <p:stCondLst>
                                    <p:cond delay="0"/>
                                  </p:stCondLst>
                                  <p:childTnLst>
                                    <p:set>
                                      <p:cBhvr>
                                        <p:cTn id="124" dur="1" fill="hold">
                                          <p:stCondLst>
                                            <p:cond delay="0"/>
                                          </p:stCondLst>
                                        </p:cTn>
                                        <p:tgtEl>
                                          <p:spTgt spid="115"/>
                                        </p:tgtEl>
                                        <p:attrNameLst>
                                          <p:attrName>style.visibility</p:attrName>
                                        </p:attrNameLst>
                                      </p:cBhvr>
                                      <p:to>
                                        <p:strVal val="visible"/>
                                      </p:to>
                                    </p:set>
                                    <p:animEffect transition="in" filter="fade">
                                      <p:cBhvr>
                                        <p:cTn id="125" dur="500"/>
                                        <p:tgtEl>
                                          <p:spTgt spid="115"/>
                                        </p:tgtEl>
                                      </p:cBhvr>
                                    </p:animEffect>
                                  </p:childTnLst>
                                </p:cTn>
                              </p:par>
                            </p:childTnLst>
                          </p:cTn>
                        </p:par>
                        <p:par>
                          <p:cTn id="126" fill="hold">
                            <p:stCondLst>
                              <p:cond delay="15500"/>
                            </p:stCondLst>
                            <p:childTnLst>
                              <p:par>
                                <p:cTn id="127" presetID="10" presetClass="entr" presetSubtype="0" fill="hold" grpId="0" nodeType="afterEffect">
                                  <p:stCondLst>
                                    <p:cond delay="0"/>
                                  </p:stCondLst>
                                  <p:childTnLst>
                                    <p:set>
                                      <p:cBhvr>
                                        <p:cTn id="128" dur="1" fill="hold">
                                          <p:stCondLst>
                                            <p:cond delay="0"/>
                                          </p:stCondLst>
                                        </p:cTn>
                                        <p:tgtEl>
                                          <p:spTgt spid="114"/>
                                        </p:tgtEl>
                                        <p:attrNameLst>
                                          <p:attrName>style.visibility</p:attrName>
                                        </p:attrNameLst>
                                      </p:cBhvr>
                                      <p:to>
                                        <p:strVal val="visible"/>
                                      </p:to>
                                    </p:set>
                                    <p:animEffect transition="in" filter="fade">
                                      <p:cBhvr>
                                        <p:cTn id="129" dur="500"/>
                                        <p:tgtEl>
                                          <p:spTgt spid="114"/>
                                        </p:tgtEl>
                                      </p:cBhvr>
                                    </p:animEffect>
                                  </p:childTnLst>
                                </p:cTn>
                              </p:par>
                            </p:childTnLst>
                          </p:cTn>
                        </p:par>
                        <p:par>
                          <p:cTn id="130" fill="hold">
                            <p:stCondLst>
                              <p:cond delay="16000"/>
                            </p:stCondLst>
                            <p:childTnLst>
                              <p:par>
                                <p:cTn id="131" presetID="22" presetClass="entr" presetSubtype="1"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up)">
                                      <p:cBhvr>
                                        <p:cTn id="133" dur="500"/>
                                        <p:tgtEl>
                                          <p:spTgt spid="71"/>
                                        </p:tgtEl>
                                      </p:cBhvr>
                                    </p:animEffect>
                                  </p:childTnLst>
                                </p:cTn>
                              </p:par>
                            </p:childTnLst>
                          </p:cTn>
                        </p:par>
                        <p:par>
                          <p:cTn id="134" fill="hold">
                            <p:stCondLst>
                              <p:cond delay="16500"/>
                            </p:stCondLst>
                            <p:childTnLst>
                              <p:par>
                                <p:cTn id="135" presetID="10" presetClass="entr" presetSubtype="0" fill="hold" grpId="0" nodeType="afterEffect">
                                  <p:stCondLst>
                                    <p:cond delay="0"/>
                                  </p:stCondLst>
                                  <p:childTnLst>
                                    <p:set>
                                      <p:cBhvr>
                                        <p:cTn id="136" dur="1" fill="hold">
                                          <p:stCondLst>
                                            <p:cond delay="0"/>
                                          </p:stCondLst>
                                        </p:cTn>
                                        <p:tgtEl>
                                          <p:spTgt spid="107"/>
                                        </p:tgtEl>
                                        <p:attrNameLst>
                                          <p:attrName>style.visibility</p:attrName>
                                        </p:attrNameLst>
                                      </p:cBhvr>
                                      <p:to>
                                        <p:strVal val="visible"/>
                                      </p:to>
                                    </p:set>
                                    <p:animEffect transition="in" filter="fade">
                                      <p:cBhvr>
                                        <p:cTn id="137" dur="500"/>
                                        <p:tgtEl>
                                          <p:spTgt spid="107"/>
                                        </p:tgtEl>
                                      </p:cBhvr>
                                    </p:animEffect>
                                  </p:childTnLst>
                                </p:cTn>
                              </p:par>
                            </p:childTnLst>
                          </p:cTn>
                        </p:par>
                        <p:par>
                          <p:cTn id="138" fill="hold">
                            <p:stCondLst>
                              <p:cond delay="17000"/>
                            </p:stCondLst>
                            <p:childTnLst>
                              <p:par>
                                <p:cTn id="139" presetID="10" presetClass="entr" presetSubtype="0" fill="hold" grpId="0" nodeType="afterEffect">
                                  <p:stCondLst>
                                    <p:cond delay="0"/>
                                  </p:stCondLst>
                                  <p:childTnLst>
                                    <p:set>
                                      <p:cBhvr>
                                        <p:cTn id="140" dur="1" fill="hold">
                                          <p:stCondLst>
                                            <p:cond delay="0"/>
                                          </p:stCondLst>
                                        </p:cTn>
                                        <p:tgtEl>
                                          <p:spTgt spid="120"/>
                                        </p:tgtEl>
                                        <p:attrNameLst>
                                          <p:attrName>style.visibility</p:attrName>
                                        </p:attrNameLst>
                                      </p:cBhvr>
                                      <p:to>
                                        <p:strVal val="visible"/>
                                      </p:to>
                                    </p:set>
                                    <p:animEffect transition="in" filter="fade">
                                      <p:cBhvr>
                                        <p:cTn id="141" dur="500"/>
                                        <p:tgtEl>
                                          <p:spTgt spid="120"/>
                                        </p:tgtEl>
                                      </p:cBhvr>
                                    </p:animEffect>
                                  </p:childTnLst>
                                </p:cTn>
                              </p:par>
                            </p:childTnLst>
                          </p:cTn>
                        </p:par>
                        <p:par>
                          <p:cTn id="142" fill="hold">
                            <p:stCondLst>
                              <p:cond delay="17500"/>
                            </p:stCondLst>
                            <p:childTnLst>
                              <p:par>
                                <p:cTn id="143" presetID="10" presetClass="entr" presetSubtype="0" fill="hold" grpId="0" nodeType="afterEffect">
                                  <p:stCondLst>
                                    <p:cond delay="0"/>
                                  </p:stCondLst>
                                  <p:childTnLst>
                                    <p:set>
                                      <p:cBhvr>
                                        <p:cTn id="144" dur="1" fill="hold">
                                          <p:stCondLst>
                                            <p:cond delay="0"/>
                                          </p:stCondLst>
                                        </p:cTn>
                                        <p:tgtEl>
                                          <p:spTgt spid="113"/>
                                        </p:tgtEl>
                                        <p:attrNameLst>
                                          <p:attrName>style.visibility</p:attrName>
                                        </p:attrNameLst>
                                      </p:cBhvr>
                                      <p:to>
                                        <p:strVal val="visible"/>
                                      </p:to>
                                    </p:set>
                                    <p:animEffect transition="in" filter="fade">
                                      <p:cBhvr>
                                        <p:cTn id="145" dur="500"/>
                                        <p:tgtEl>
                                          <p:spTgt spid="113"/>
                                        </p:tgtEl>
                                      </p:cBhvr>
                                    </p:animEffect>
                                  </p:childTnLst>
                                </p:cTn>
                              </p:par>
                            </p:childTnLst>
                          </p:cTn>
                        </p:par>
                        <p:par>
                          <p:cTn id="146" fill="hold">
                            <p:stCondLst>
                              <p:cond delay="18000"/>
                            </p:stCondLst>
                            <p:childTnLst>
                              <p:par>
                                <p:cTn id="147" presetID="10" presetClass="entr" presetSubtype="0" fill="hold" grpId="0" nodeType="afterEffect">
                                  <p:stCondLst>
                                    <p:cond delay="0"/>
                                  </p:stCondLst>
                                  <p:childTnLst>
                                    <p:set>
                                      <p:cBhvr>
                                        <p:cTn id="148" dur="1" fill="hold">
                                          <p:stCondLst>
                                            <p:cond delay="0"/>
                                          </p:stCondLst>
                                        </p:cTn>
                                        <p:tgtEl>
                                          <p:spTgt spid="112"/>
                                        </p:tgtEl>
                                        <p:attrNameLst>
                                          <p:attrName>style.visibility</p:attrName>
                                        </p:attrNameLst>
                                      </p:cBhvr>
                                      <p:to>
                                        <p:strVal val="visible"/>
                                      </p:to>
                                    </p:set>
                                    <p:animEffect transition="in" filter="fade">
                                      <p:cBhvr>
                                        <p:cTn id="149" dur="500"/>
                                        <p:tgtEl>
                                          <p:spTgt spid="112"/>
                                        </p:tgtEl>
                                      </p:cBhvr>
                                    </p:animEffect>
                                  </p:childTnLst>
                                </p:cTn>
                              </p:par>
                            </p:childTnLst>
                          </p:cTn>
                        </p:par>
                        <p:par>
                          <p:cTn id="150" fill="hold">
                            <p:stCondLst>
                              <p:cond delay="18500"/>
                            </p:stCondLst>
                            <p:childTnLst>
                              <p:par>
                                <p:cTn id="151" presetID="10" presetClass="entr" presetSubtype="0" fill="hold" grpId="0" nodeType="afterEffect">
                                  <p:stCondLst>
                                    <p:cond delay="0"/>
                                  </p:stCondLst>
                                  <p:childTnLst>
                                    <p:set>
                                      <p:cBhvr>
                                        <p:cTn id="152" dur="1" fill="hold">
                                          <p:stCondLst>
                                            <p:cond delay="0"/>
                                          </p:stCondLst>
                                        </p:cTn>
                                        <p:tgtEl>
                                          <p:spTgt spid="122"/>
                                        </p:tgtEl>
                                        <p:attrNameLst>
                                          <p:attrName>style.visibility</p:attrName>
                                        </p:attrNameLst>
                                      </p:cBhvr>
                                      <p:to>
                                        <p:strVal val="visible"/>
                                      </p:to>
                                    </p:set>
                                    <p:animEffect transition="in" filter="fade">
                                      <p:cBhvr>
                                        <p:cTn id="153" dur="500"/>
                                        <p:tgtEl>
                                          <p:spTgt spid="122"/>
                                        </p:tgtEl>
                                      </p:cBhvr>
                                    </p:animEffect>
                                  </p:childTnLst>
                                </p:cTn>
                              </p:par>
                            </p:childTnLst>
                          </p:cTn>
                        </p:par>
                        <p:par>
                          <p:cTn id="154" fill="hold">
                            <p:stCondLst>
                              <p:cond delay="19000"/>
                            </p:stCondLst>
                            <p:childTnLst>
                              <p:par>
                                <p:cTn id="155" presetID="10" presetClass="entr" presetSubtype="0" fill="hold" grpId="0" nodeType="afterEffect">
                                  <p:stCondLst>
                                    <p:cond delay="0"/>
                                  </p:stCondLst>
                                  <p:childTnLst>
                                    <p:set>
                                      <p:cBhvr>
                                        <p:cTn id="156" dur="1" fill="hold">
                                          <p:stCondLst>
                                            <p:cond delay="0"/>
                                          </p:stCondLst>
                                        </p:cTn>
                                        <p:tgtEl>
                                          <p:spTgt spid="121"/>
                                        </p:tgtEl>
                                        <p:attrNameLst>
                                          <p:attrName>style.visibility</p:attrName>
                                        </p:attrNameLst>
                                      </p:cBhvr>
                                      <p:to>
                                        <p:strVal val="visible"/>
                                      </p:to>
                                    </p:set>
                                    <p:animEffect transition="in" filter="fade">
                                      <p:cBhvr>
                                        <p:cTn id="157"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61" grpId="0"/>
      <p:bldP spid="62" grpId="0"/>
      <p:bldP spid="64" grpId="0"/>
      <p:bldP spid="65" grpId="0"/>
      <p:bldP spid="80" grpId="0" animBg="1"/>
      <p:bldP spid="101" grpId="0" animBg="1"/>
      <p:bldP spid="102" grpId="0"/>
      <p:bldP spid="103" grpId="0" animBg="1"/>
      <p:bldP spid="104" grpId="0" animBg="1"/>
      <p:bldP spid="105" grpId="0" animBg="1"/>
      <p:bldP spid="106" grpId="0" animBg="1"/>
      <p:bldP spid="107" grpId="0" animBg="1"/>
      <p:bldP spid="108" grpId="0"/>
      <p:bldP spid="109" grpId="0"/>
      <p:bldP spid="110" grpId="0"/>
      <p:bldP spid="111" grpId="0"/>
      <p:bldP spid="112" grpId="0"/>
      <p:bldP spid="113" grpId="0"/>
      <p:bldP spid="114" grpId="0"/>
      <p:bldP spid="115" grpId="0"/>
      <p:bldP spid="116" grpId="0" animBg="1"/>
      <p:bldP spid="117" grpId="0" animBg="1"/>
      <p:bldP spid="118" grpId="0" animBg="1"/>
      <p:bldP spid="119" grpId="0" animBg="1"/>
      <p:bldP spid="120" grpId="0" animBg="1"/>
      <p:bldP spid="121" grpId="0"/>
      <p:bldP spid="1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27250" y="2288374"/>
            <a:ext cx="3345871" cy="566751"/>
            <a:chOff x="594362" y="1974291"/>
            <a:chExt cx="3345871" cy="566751"/>
          </a:xfrm>
        </p:grpSpPr>
        <p:cxnSp>
          <p:nvCxnSpPr>
            <p:cNvPr id="4" name="Straight Connector 3"/>
            <p:cNvCxnSpPr/>
            <p:nvPr/>
          </p:nvCxnSpPr>
          <p:spPr>
            <a:xfrm>
              <a:off x="594362" y="1974291"/>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4362" y="2079377"/>
              <a:ext cx="3345871" cy="461665"/>
            </a:xfrm>
            <a:prstGeom prst="rect">
              <a:avLst/>
            </a:prstGeom>
            <a:noFill/>
          </p:spPr>
          <p:txBody>
            <a:bodyPr wrap="square" lIns="0" tIns="0" rIns="0" bIns="0" rtlCol="0">
              <a:spAutoFit/>
            </a:bodyPr>
            <a:lstStyle/>
            <a:p>
              <a:pPr>
                <a:lnSpc>
                  <a:spcPts val="3600"/>
                </a:lnSpc>
              </a:pPr>
              <a:r>
                <a:rPr lang="en-US" sz="3200" cap="all" spc="50" dirty="0">
                  <a:solidFill>
                    <a:schemeClr val="bg1"/>
                  </a:solidFill>
                  <a:latin typeface="Montserrat" pitchFamily="2" charset="77"/>
                </a:rPr>
                <a:t>INTRODUCTION</a:t>
              </a:r>
            </a:p>
          </p:txBody>
        </p:sp>
      </p:grpSp>
      <p:sp>
        <p:nvSpPr>
          <p:cNvPr id="3" name="Title 2">
            <a:extLst>
              <a:ext uri="{FF2B5EF4-FFF2-40B4-BE49-F238E27FC236}">
                <a16:creationId xmlns:a16="http://schemas.microsoft.com/office/drawing/2014/main" id="{6B890F31-48E6-4542-9D9C-AB784BBBC811}"/>
              </a:ext>
            </a:extLst>
          </p:cNvPr>
          <p:cNvSpPr>
            <a:spLocks noGrp="1"/>
          </p:cNvSpPr>
          <p:nvPr>
            <p:ph type="title"/>
          </p:nvPr>
        </p:nvSpPr>
        <p:spPr>
          <a:xfrm>
            <a:off x="628650" y="273844"/>
            <a:ext cx="7886700" cy="621017"/>
          </a:xfrm>
        </p:spPr>
        <p:txBody>
          <a:bodyPr>
            <a:normAutofit fontScale="90000"/>
          </a:bodyPr>
          <a:lstStyle/>
          <a:p>
            <a:r>
              <a:rPr lang="en-US" sz="2200" b="1" dirty="0">
                <a:solidFill>
                  <a:schemeClr val="accent2">
                    <a:lumMod val="50000"/>
                  </a:schemeClr>
                </a:solidFill>
                <a:latin typeface="Montserrat" pitchFamily="2" charset="77"/>
              </a:rPr>
              <a:t>How Development Partners are supporting Sub National Development</a:t>
            </a:r>
          </a:p>
        </p:txBody>
      </p:sp>
      <p:sp>
        <p:nvSpPr>
          <p:cNvPr id="5" name="Content Placeholder 4">
            <a:extLst>
              <a:ext uri="{FF2B5EF4-FFF2-40B4-BE49-F238E27FC236}">
                <a16:creationId xmlns:a16="http://schemas.microsoft.com/office/drawing/2014/main" id="{C46774D6-A068-7342-987E-8884C3F833CD}"/>
              </a:ext>
            </a:extLst>
          </p:cNvPr>
          <p:cNvSpPr>
            <a:spLocks noGrp="1"/>
          </p:cNvSpPr>
          <p:nvPr>
            <p:ph idx="1"/>
          </p:nvPr>
        </p:nvSpPr>
        <p:spPr>
          <a:xfrm>
            <a:off x="628650" y="908169"/>
            <a:ext cx="7886700" cy="3893912"/>
          </a:xfrm>
        </p:spPr>
        <p:txBody>
          <a:bodyPr>
            <a:normAutofit lnSpcReduction="10000"/>
          </a:bodyPr>
          <a:lstStyle/>
          <a:p>
            <a:r>
              <a:rPr lang="en-US" sz="1600" dirty="0">
                <a:latin typeface="Montserrat" charset="0"/>
                <a:ea typeface="Montserrat" charset="0"/>
                <a:cs typeface="Montserrat" charset="0"/>
              </a:rPr>
              <a:t>Development Aid forms a critical part of planning and the subnational financing mix in the budget. They cover over 10% of planned budgetary funding across a number of States.</a:t>
            </a:r>
          </a:p>
          <a:p>
            <a:r>
              <a:rPr lang="en-US" sz="1600" dirty="0">
                <a:latin typeface="Montserrat" charset="0"/>
                <a:ea typeface="Montserrat" charset="0"/>
                <a:cs typeface="Montserrat" charset="0"/>
              </a:rPr>
              <a:t>They not only bring financing support to the table but also technical know how, experience and country wide peer review frameworks that shorten the time to learn in achieving long term outcomes</a:t>
            </a:r>
          </a:p>
          <a:p>
            <a:r>
              <a:rPr lang="en-US" sz="1600" dirty="0">
                <a:latin typeface="Montserrat" charset="0"/>
                <a:ea typeface="Montserrat" charset="0"/>
                <a:cs typeface="Montserrat" charset="0"/>
              </a:rPr>
              <a:t>The key ingredient to development effectiveness centers around  how official government policies and planned outcomes align with development partners’ agenda to achieving strategy coherence and institutional learning</a:t>
            </a:r>
          </a:p>
          <a:p>
            <a:r>
              <a:rPr lang="en-US" sz="1600" dirty="0">
                <a:latin typeface="Montserrat" charset="0"/>
                <a:ea typeface="Montserrat" charset="0"/>
                <a:cs typeface="Montserrat" charset="0"/>
              </a:rPr>
              <a:t>Development partners are driving substantial reforms in the subnational space by supporting ownership in determining development priorities, aligning implementation efforts between government and development partners to achieve at a greater scale and driving harmonization of strategy through joint planning and implementation to deliver goals with an eye to subnational development as core.</a:t>
            </a:r>
          </a:p>
          <a:p>
            <a:r>
              <a:rPr lang="en-US" sz="1600" dirty="0">
                <a:latin typeface="Montserrat" charset="0"/>
                <a:ea typeface="Montserrat" charset="0"/>
                <a:cs typeface="Montserrat" charset="0"/>
              </a:rPr>
              <a:t>They also provide a stop gap solution (like financing and technical expertise) to some of the teething issues affecting subnational governments, contributing significantly to the GDP of subnational governments</a:t>
            </a:r>
          </a:p>
          <a:p>
            <a:endParaRPr lang="en-US" sz="2000" b="1" dirty="0">
              <a:latin typeface="Montserrat" charset="0"/>
              <a:ea typeface="Montserrat" charset="0"/>
              <a:cs typeface="Montserrat" charset="0"/>
            </a:endParaRPr>
          </a:p>
          <a:p>
            <a:pPr marL="0" indent="0">
              <a:buNone/>
            </a:pPr>
            <a:endParaRPr lang="en-US" dirty="0"/>
          </a:p>
        </p:txBody>
      </p:sp>
      <p:sp>
        <p:nvSpPr>
          <p:cNvPr id="22" name="TextBox 21">
            <a:extLst>
              <a:ext uri="{FF2B5EF4-FFF2-40B4-BE49-F238E27FC236}">
                <a16:creationId xmlns:a16="http://schemas.microsoft.com/office/drawing/2014/main" id="{DB3E3D2A-73C6-AE44-A253-7C39AF341773}"/>
              </a:ext>
            </a:extLst>
          </p:cNvPr>
          <p:cNvSpPr txBox="1"/>
          <p:nvPr/>
        </p:nvSpPr>
        <p:spPr>
          <a:xfrm>
            <a:off x="5520012" y="4571176"/>
            <a:ext cx="628019" cy="123111"/>
          </a:xfrm>
          <a:prstGeom prst="rect">
            <a:avLst/>
          </a:prstGeom>
          <a:noFill/>
        </p:spPr>
        <p:txBody>
          <a:bodyPr wrap="square" lIns="0" tIns="0" rIns="0" bIns="0" rtlCol="0">
            <a:spAutoFit/>
          </a:bodyPr>
          <a:lstStyle/>
          <a:p>
            <a:pPr algn="ctr"/>
            <a:r>
              <a:rPr lang="en-US" sz="800" dirty="0">
                <a:solidFill>
                  <a:schemeClr val="bg1"/>
                </a:solidFill>
                <a:latin typeface="Lato" panose="020F0502020204030203" pitchFamily="34" charset="0"/>
              </a:rPr>
              <a:t>2012</a:t>
            </a:r>
          </a:p>
        </p:txBody>
      </p:sp>
      <p:sp>
        <p:nvSpPr>
          <p:cNvPr id="7" name="Slide Number Placeholder 6">
            <a:extLst>
              <a:ext uri="{FF2B5EF4-FFF2-40B4-BE49-F238E27FC236}">
                <a16:creationId xmlns:a16="http://schemas.microsoft.com/office/drawing/2014/main" id="{FA00DBC4-0054-CF41-A659-A00D3739B3BF}"/>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3258540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890F31-48E6-4542-9D9C-AB784BBBC811}"/>
              </a:ext>
            </a:extLst>
          </p:cNvPr>
          <p:cNvSpPr>
            <a:spLocks noGrp="1"/>
          </p:cNvSpPr>
          <p:nvPr>
            <p:ph type="title"/>
          </p:nvPr>
        </p:nvSpPr>
        <p:spPr>
          <a:xfrm>
            <a:off x="322416" y="30772"/>
            <a:ext cx="8515351" cy="994172"/>
          </a:xfrm>
        </p:spPr>
        <p:txBody>
          <a:bodyPr>
            <a:normAutofit/>
          </a:bodyPr>
          <a:lstStyle/>
          <a:p>
            <a:r>
              <a:rPr lang="en-US" sz="2500" b="1" dirty="0">
                <a:solidFill>
                  <a:schemeClr val="accent2">
                    <a:lumMod val="50000"/>
                  </a:schemeClr>
                </a:solidFill>
                <a:latin typeface="Montserrat" pitchFamily="2" charset="77"/>
              </a:rPr>
              <a:t>Examples of Development Assistance across States</a:t>
            </a:r>
          </a:p>
        </p:txBody>
      </p:sp>
      <p:sp>
        <p:nvSpPr>
          <p:cNvPr id="23" name="TextBox 22">
            <a:extLst>
              <a:ext uri="{FF2B5EF4-FFF2-40B4-BE49-F238E27FC236}">
                <a16:creationId xmlns:a16="http://schemas.microsoft.com/office/drawing/2014/main" id="{6876473E-934C-1243-9738-760C133D92A6}"/>
              </a:ext>
            </a:extLst>
          </p:cNvPr>
          <p:cNvSpPr txBox="1"/>
          <p:nvPr/>
        </p:nvSpPr>
        <p:spPr>
          <a:xfrm>
            <a:off x="6482871" y="4571176"/>
            <a:ext cx="628019" cy="123111"/>
          </a:xfrm>
          <a:prstGeom prst="rect">
            <a:avLst/>
          </a:prstGeom>
          <a:noFill/>
        </p:spPr>
        <p:txBody>
          <a:bodyPr wrap="square" lIns="0" tIns="0" rIns="0" bIns="0" rtlCol="0">
            <a:spAutoFit/>
          </a:bodyPr>
          <a:lstStyle/>
          <a:p>
            <a:pPr algn="ctr"/>
            <a:r>
              <a:rPr lang="en-US" sz="800" dirty="0">
                <a:solidFill>
                  <a:schemeClr val="bg1"/>
                </a:solidFill>
                <a:latin typeface="Lato" panose="020F0502020204030203" pitchFamily="34" charset="0"/>
              </a:rPr>
              <a:t>2013</a:t>
            </a:r>
          </a:p>
        </p:txBody>
      </p:sp>
      <p:sp>
        <p:nvSpPr>
          <p:cNvPr id="24" name="TextBox 23">
            <a:extLst>
              <a:ext uri="{FF2B5EF4-FFF2-40B4-BE49-F238E27FC236}">
                <a16:creationId xmlns:a16="http://schemas.microsoft.com/office/drawing/2014/main" id="{1CAAE203-D9AB-BA42-8781-DD0998DE8E47}"/>
              </a:ext>
            </a:extLst>
          </p:cNvPr>
          <p:cNvSpPr txBox="1"/>
          <p:nvPr/>
        </p:nvSpPr>
        <p:spPr>
          <a:xfrm>
            <a:off x="7415644" y="4568001"/>
            <a:ext cx="628019" cy="123111"/>
          </a:xfrm>
          <a:prstGeom prst="rect">
            <a:avLst/>
          </a:prstGeom>
          <a:noFill/>
        </p:spPr>
        <p:txBody>
          <a:bodyPr wrap="square" lIns="0" tIns="0" rIns="0" bIns="0" rtlCol="0">
            <a:spAutoFit/>
          </a:bodyPr>
          <a:lstStyle/>
          <a:p>
            <a:pPr algn="ctr"/>
            <a:r>
              <a:rPr lang="en-US" sz="800" dirty="0">
                <a:solidFill>
                  <a:schemeClr val="bg1"/>
                </a:solidFill>
                <a:latin typeface="Lato" panose="020F0502020204030203" pitchFamily="34" charset="0"/>
              </a:rPr>
              <a:t>2014</a:t>
            </a:r>
          </a:p>
        </p:txBody>
      </p:sp>
      <p:sp>
        <p:nvSpPr>
          <p:cNvPr id="64" name="TextBox 63">
            <a:extLst>
              <a:ext uri="{FF2B5EF4-FFF2-40B4-BE49-F238E27FC236}">
                <a16:creationId xmlns:a16="http://schemas.microsoft.com/office/drawing/2014/main" id="{DF75C2BA-D497-FD49-813F-893A0761A147}"/>
              </a:ext>
            </a:extLst>
          </p:cNvPr>
          <p:cNvSpPr txBox="1"/>
          <p:nvPr/>
        </p:nvSpPr>
        <p:spPr>
          <a:xfrm>
            <a:off x="4203623" y="4790194"/>
            <a:ext cx="128439" cy="153888"/>
          </a:xfrm>
          <a:prstGeom prst="rect">
            <a:avLst/>
          </a:prstGeom>
          <a:noFill/>
        </p:spPr>
        <p:txBody>
          <a:bodyPr wrap="square" lIns="0" tIns="0" rIns="0" bIns="0" rtlCol="0">
            <a:spAutoFit/>
          </a:bodyPr>
          <a:lstStyle/>
          <a:p>
            <a:pPr algn="ctr"/>
            <a:r>
              <a:rPr lang="en-US" sz="1000" b="1" cap="all" spc="20" dirty="0">
                <a:solidFill>
                  <a:schemeClr val="bg1"/>
                </a:solidFill>
                <a:latin typeface="Lato" panose="020F0502020204030203" pitchFamily="34" charset="0"/>
              </a:rPr>
              <a:t>4</a:t>
            </a:r>
          </a:p>
        </p:txBody>
      </p:sp>
      <p:pic>
        <p:nvPicPr>
          <p:cNvPr id="8" name="Picture 7" descr="A close up of a logo&#10;&#10;Description automatically generated">
            <a:extLst>
              <a:ext uri="{FF2B5EF4-FFF2-40B4-BE49-F238E27FC236}">
                <a16:creationId xmlns:a16="http://schemas.microsoft.com/office/drawing/2014/main" id="{F20737E2-907E-8F4A-A2C8-95FAFCE81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3110" y="1069059"/>
            <a:ext cx="5440550" cy="4080413"/>
          </a:xfrm>
          <a:prstGeom prst="rect">
            <a:avLst/>
          </a:prstGeom>
        </p:spPr>
      </p:pic>
      <p:cxnSp>
        <p:nvCxnSpPr>
          <p:cNvPr id="88" name="Elbow Connector 87">
            <a:extLst>
              <a:ext uri="{FF2B5EF4-FFF2-40B4-BE49-F238E27FC236}">
                <a16:creationId xmlns:a16="http://schemas.microsoft.com/office/drawing/2014/main" id="{E804052A-2975-114E-925B-38FF5E018A06}"/>
              </a:ext>
            </a:extLst>
          </p:cNvPr>
          <p:cNvCxnSpPr>
            <a:cxnSpLocks/>
            <a:endCxn id="90" idx="3"/>
          </p:cNvCxnSpPr>
          <p:nvPr/>
        </p:nvCxnSpPr>
        <p:spPr>
          <a:xfrm rot="10800000">
            <a:off x="2638850" y="2151461"/>
            <a:ext cx="1941242" cy="775228"/>
          </a:xfrm>
          <a:prstGeom prst="bentConnector3">
            <a:avLst>
              <a:gd name="adj1" fmla="val 50000"/>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B1126560-0D1F-A542-B662-EE50551F5D19}"/>
              </a:ext>
            </a:extLst>
          </p:cNvPr>
          <p:cNvSpPr/>
          <p:nvPr/>
        </p:nvSpPr>
        <p:spPr>
          <a:xfrm>
            <a:off x="445062" y="1131488"/>
            <a:ext cx="2193788" cy="29200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14CD7187-A0B5-EB49-B5A9-FD772876241C}"/>
              </a:ext>
            </a:extLst>
          </p:cNvPr>
          <p:cNvSpPr/>
          <p:nvPr/>
        </p:nvSpPr>
        <p:spPr>
          <a:xfrm>
            <a:off x="453153" y="1421764"/>
            <a:ext cx="2185697" cy="1459393"/>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EC4B6AD1-3B1A-9445-A7C7-4A588DA80C22}"/>
              </a:ext>
            </a:extLst>
          </p:cNvPr>
          <p:cNvSpPr txBox="1"/>
          <p:nvPr/>
        </p:nvSpPr>
        <p:spPr>
          <a:xfrm>
            <a:off x="628649" y="1196195"/>
            <a:ext cx="1818900" cy="166712"/>
          </a:xfrm>
          <a:prstGeom prst="rect">
            <a:avLst/>
          </a:prstGeom>
          <a:noFill/>
        </p:spPr>
        <p:txBody>
          <a:bodyPr wrap="square" lIns="0" tIns="0" rIns="0" bIns="0" rtlCol="0">
            <a:spAutoFit/>
          </a:bodyPr>
          <a:lstStyle/>
          <a:p>
            <a:pPr algn="ctr">
              <a:lnSpc>
                <a:spcPts val="1300"/>
              </a:lnSpc>
              <a:spcAft>
                <a:spcPts val="1200"/>
              </a:spcAft>
            </a:pPr>
            <a:r>
              <a:rPr lang="en-US" sz="1200" b="1" cap="all" spc="20" dirty="0">
                <a:solidFill>
                  <a:schemeClr val="bg1"/>
                </a:solidFill>
                <a:latin typeface="Montserrat" pitchFamily="2" charset="77"/>
              </a:rPr>
              <a:t>KADUNA</a:t>
            </a:r>
          </a:p>
        </p:txBody>
      </p:sp>
      <p:sp>
        <p:nvSpPr>
          <p:cNvPr id="15" name="TextBox 14">
            <a:extLst>
              <a:ext uri="{FF2B5EF4-FFF2-40B4-BE49-F238E27FC236}">
                <a16:creationId xmlns:a16="http://schemas.microsoft.com/office/drawing/2014/main" id="{2678E9C2-551D-9643-8C56-2808D2E720E8}"/>
              </a:ext>
            </a:extLst>
          </p:cNvPr>
          <p:cNvSpPr txBox="1"/>
          <p:nvPr/>
        </p:nvSpPr>
        <p:spPr>
          <a:xfrm>
            <a:off x="456552" y="1421764"/>
            <a:ext cx="2367569" cy="1754326"/>
          </a:xfrm>
          <a:prstGeom prst="rect">
            <a:avLst/>
          </a:prstGeom>
          <a:noFill/>
        </p:spPr>
        <p:txBody>
          <a:bodyPr wrap="square" rtlCol="0">
            <a:spAutoFit/>
          </a:bodyPr>
          <a:lstStyle/>
          <a:p>
            <a:r>
              <a:rPr lang="en-US" sz="900" b="1" dirty="0">
                <a:latin typeface="Montserrat" charset="0"/>
                <a:ea typeface="Montserrat" charset="0"/>
                <a:cs typeface="Montserrat" charset="0"/>
              </a:rPr>
              <a:t>BMGF: </a:t>
            </a:r>
            <a:r>
              <a:rPr lang="en-US" sz="900" dirty="0">
                <a:latin typeface="Montserrat" charset="0"/>
                <a:ea typeface="Montserrat" charset="0"/>
                <a:cs typeface="Montserrat" charset="0"/>
              </a:rPr>
              <a:t>Health System Strengthening </a:t>
            </a:r>
          </a:p>
          <a:p>
            <a:r>
              <a:rPr lang="en-US" sz="900" dirty="0">
                <a:latin typeface="Montserrat" charset="0"/>
                <a:ea typeface="Montserrat" charset="0"/>
                <a:cs typeface="Montserrat" charset="0"/>
              </a:rPr>
              <a:t>&amp; Performance</a:t>
            </a:r>
          </a:p>
          <a:p>
            <a:r>
              <a:rPr lang="en-US" sz="900" b="1" dirty="0">
                <a:latin typeface="Montserrat" charset="0"/>
                <a:ea typeface="Montserrat" charset="0"/>
                <a:cs typeface="Montserrat" charset="0"/>
              </a:rPr>
              <a:t>DFID: </a:t>
            </a:r>
            <a:r>
              <a:rPr lang="en-US" sz="900" dirty="0">
                <a:latin typeface="Montserrat" charset="0"/>
                <a:ea typeface="Montserrat" charset="0"/>
                <a:cs typeface="Montserrat" charset="0"/>
              </a:rPr>
              <a:t>MAFITA &amp; Skills Acquisition </a:t>
            </a:r>
            <a:r>
              <a:rPr lang="en-US" sz="900" dirty="0" err="1">
                <a:latin typeface="Montserrat" charset="0"/>
                <a:ea typeface="Montserrat" charset="0"/>
                <a:cs typeface="Montserrat" charset="0"/>
              </a:rPr>
              <a:t>Programme</a:t>
            </a:r>
            <a:r>
              <a:rPr lang="en-US" sz="900" dirty="0">
                <a:latin typeface="Montserrat" charset="0"/>
                <a:ea typeface="Montserrat" charset="0"/>
                <a:cs typeface="Montserrat" charset="0"/>
              </a:rPr>
              <a:t> Education, Governance, etc.</a:t>
            </a:r>
          </a:p>
          <a:p>
            <a:r>
              <a:rPr lang="en-US" sz="900" b="1" dirty="0">
                <a:latin typeface="Montserrat" charset="0"/>
                <a:ea typeface="Montserrat" charset="0"/>
                <a:cs typeface="Montserrat" charset="0"/>
              </a:rPr>
              <a:t>WB: </a:t>
            </a:r>
            <a:r>
              <a:rPr lang="en-US" sz="900" dirty="0">
                <a:latin typeface="Montserrat" charset="0"/>
                <a:ea typeface="Montserrat" charset="0"/>
                <a:cs typeface="Montserrat" charset="0"/>
              </a:rPr>
              <a:t>Public Finance Management (PFM) Reforms, Performance – for – Results Credit </a:t>
            </a:r>
          </a:p>
          <a:p>
            <a:r>
              <a:rPr lang="en-US" sz="900" b="1" dirty="0">
                <a:latin typeface="Montserrat" charset="0"/>
                <a:ea typeface="Montserrat" charset="0"/>
                <a:cs typeface="Montserrat" charset="0"/>
              </a:rPr>
              <a:t>ISDB: </a:t>
            </a:r>
            <a:r>
              <a:rPr lang="en-US" sz="900" dirty="0">
                <a:latin typeface="Montserrat" charset="0"/>
                <a:ea typeface="Montserrat" charset="0"/>
                <a:cs typeface="Montserrat" charset="0"/>
              </a:rPr>
              <a:t>Zaria Water </a:t>
            </a:r>
          </a:p>
          <a:p>
            <a:r>
              <a:rPr lang="en-US" sz="900" b="1" dirty="0">
                <a:latin typeface="Montserrat" charset="0"/>
                <a:ea typeface="Montserrat" charset="0"/>
                <a:cs typeface="Montserrat" charset="0"/>
              </a:rPr>
              <a:t>USAID: </a:t>
            </a:r>
            <a:r>
              <a:rPr lang="en-US" sz="900" dirty="0">
                <a:latin typeface="Montserrat" charset="0"/>
                <a:ea typeface="Montserrat" charset="0"/>
                <a:cs typeface="Montserrat" charset="0"/>
              </a:rPr>
              <a:t>MOU on Economic Growth</a:t>
            </a:r>
          </a:p>
          <a:p>
            <a:r>
              <a:rPr lang="en-US" sz="900" b="1" dirty="0" err="1">
                <a:latin typeface="Montserrat" charset="0"/>
                <a:ea typeface="Montserrat" charset="0"/>
                <a:cs typeface="Montserrat" charset="0"/>
              </a:rPr>
              <a:t>AfDB</a:t>
            </a:r>
            <a:r>
              <a:rPr lang="en-US" sz="900" b="1" dirty="0">
                <a:latin typeface="Montserrat" charset="0"/>
                <a:ea typeface="Montserrat" charset="0"/>
                <a:cs typeface="Montserrat" charset="0"/>
              </a:rPr>
              <a:t>: </a:t>
            </a:r>
            <a:r>
              <a:rPr lang="en-US" sz="900" dirty="0">
                <a:latin typeface="Montserrat" charset="0"/>
                <a:ea typeface="Montserrat" charset="0"/>
                <a:cs typeface="Montserrat" charset="0"/>
              </a:rPr>
              <a:t>Zaria Water</a:t>
            </a:r>
          </a:p>
          <a:p>
            <a:r>
              <a:rPr lang="en-US" sz="900" b="1" dirty="0">
                <a:latin typeface="Montserrat" charset="0"/>
                <a:ea typeface="Montserrat" charset="0"/>
                <a:cs typeface="Montserrat" charset="0"/>
              </a:rPr>
              <a:t>Dangote: </a:t>
            </a:r>
            <a:r>
              <a:rPr lang="en-US" sz="900" dirty="0">
                <a:latin typeface="Montserrat" charset="0"/>
                <a:ea typeface="Montserrat" charset="0"/>
                <a:cs typeface="Montserrat" charset="0"/>
              </a:rPr>
              <a:t>Nutrition, Immunization, etc.</a:t>
            </a:r>
          </a:p>
          <a:p>
            <a:endParaRPr lang="en-US" dirty="0"/>
          </a:p>
        </p:txBody>
      </p:sp>
      <p:cxnSp>
        <p:nvCxnSpPr>
          <p:cNvPr id="140" name="Elbow Connector 139">
            <a:extLst>
              <a:ext uri="{FF2B5EF4-FFF2-40B4-BE49-F238E27FC236}">
                <a16:creationId xmlns:a16="http://schemas.microsoft.com/office/drawing/2014/main" id="{DB24CADC-EC6C-F944-912C-6A22908C52E3}"/>
              </a:ext>
            </a:extLst>
          </p:cNvPr>
          <p:cNvCxnSpPr>
            <a:cxnSpLocks/>
          </p:cNvCxnSpPr>
          <p:nvPr/>
        </p:nvCxnSpPr>
        <p:spPr>
          <a:xfrm rot="10800000" flipV="1">
            <a:off x="2651187" y="3644297"/>
            <a:ext cx="1058788" cy="195187"/>
          </a:xfrm>
          <a:prstGeom prst="bentConnector3">
            <a:avLst>
              <a:gd name="adj1" fmla="val 50000"/>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41" name="Rectangle 140">
            <a:extLst>
              <a:ext uri="{FF2B5EF4-FFF2-40B4-BE49-F238E27FC236}">
                <a16:creationId xmlns:a16="http://schemas.microsoft.com/office/drawing/2014/main" id="{6D3E56E4-075B-0345-AE8D-9CD4FC1E37B9}"/>
              </a:ext>
            </a:extLst>
          </p:cNvPr>
          <p:cNvSpPr/>
          <p:nvPr/>
        </p:nvSpPr>
        <p:spPr>
          <a:xfrm>
            <a:off x="457399" y="3146012"/>
            <a:ext cx="2193788" cy="29200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52390ED9-C817-994F-A6E7-5753CDDE21FE}"/>
              </a:ext>
            </a:extLst>
          </p:cNvPr>
          <p:cNvSpPr/>
          <p:nvPr/>
        </p:nvSpPr>
        <p:spPr>
          <a:xfrm>
            <a:off x="465490" y="3436288"/>
            <a:ext cx="2185697" cy="1459393"/>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19345296-62C0-CA49-B474-912BB7929E0C}"/>
              </a:ext>
            </a:extLst>
          </p:cNvPr>
          <p:cNvSpPr txBox="1"/>
          <p:nvPr/>
        </p:nvSpPr>
        <p:spPr>
          <a:xfrm>
            <a:off x="640986" y="3210719"/>
            <a:ext cx="1818900" cy="166712"/>
          </a:xfrm>
          <a:prstGeom prst="rect">
            <a:avLst/>
          </a:prstGeom>
          <a:noFill/>
        </p:spPr>
        <p:txBody>
          <a:bodyPr wrap="square" lIns="0" tIns="0" rIns="0" bIns="0" rtlCol="0">
            <a:spAutoFit/>
          </a:bodyPr>
          <a:lstStyle/>
          <a:p>
            <a:pPr algn="ctr">
              <a:lnSpc>
                <a:spcPts val="1300"/>
              </a:lnSpc>
              <a:spcAft>
                <a:spcPts val="1200"/>
              </a:spcAft>
            </a:pPr>
            <a:r>
              <a:rPr lang="en-US" sz="1200" b="1" cap="all" spc="20" dirty="0">
                <a:solidFill>
                  <a:schemeClr val="bg1"/>
                </a:solidFill>
                <a:latin typeface="Montserrat" pitchFamily="2" charset="77"/>
              </a:rPr>
              <a:t>LAGOS</a:t>
            </a:r>
          </a:p>
        </p:txBody>
      </p:sp>
      <p:sp>
        <p:nvSpPr>
          <p:cNvPr id="144" name="TextBox 143">
            <a:extLst>
              <a:ext uri="{FF2B5EF4-FFF2-40B4-BE49-F238E27FC236}">
                <a16:creationId xmlns:a16="http://schemas.microsoft.com/office/drawing/2014/main" id="{9CD4C3ED-2A56-A44C-9785-6D459FBDED66}"/>
              </a:ext>
            </a:extLst>
          </p:cNvPr>
          <p:cNvSpPr txBox="1"/>
          <p:nvPr/>
        </p:nvSpPr>
        <p:spPr>
          <a:xfrm>
            <a:off x="456551" y="3487247"/>
            <a:ext cx="2367569" cy="1200329"/>
          </a:xfrm>
          <a:prstGeom prst="rect">
            <a:avLst/>
          </a:prstGeom>
          <a:noFill/>
        </p:spPr>
        <p:txBody>
          <a:bodyPr wrap="square" rtlCol="0">
            <a:spAutoFit/>
          </a:bodyPr>
          <a:lstStyle/>
          <a:p>
            <a:r>
              <a:rPr lang="en-US" sz="900" b="1" dirty="0">
                <a:latin typeface="Montserrat" charset="0"/>
                <a:ea typeface="Montserrat" charset="0"/>
                <a:cs typeface="Montserrat" charset="0"/>
              </a:rPr>
              <a:t>DFID: </a:t>
            </a:r>
            <a:r>
              <a:rPr lang="en-US" sz="900" dirty="0">
                <a:latin typeface="Montserrat" charset="0"/>
                <a:ea typeface="Montserrat" charset="0"/>
                <a:cs typeface="Montserrat" charset="0"/>
              </a:rPr>
              <a:t>Education Support in Nigeria (ESSPIN)</a:t>
            </a:r>
          </a:p>
          <a:p>
            <a:r>
              <a:rPr lang="en-US" sz="900" b="1" dirty="0">
                <a:latin typeface="Montserrat" charset="0"/>
                <a:ea typeface="Montserrat" charset="0"/>
                <a:cs typeface="Montserrat" charset="0"/>
              </a:rPr>
              <a:t>DFID: </a:t>
            </a:r>
            <a:r>
              <a:rPr lang="en-US" sz="900" dirty="0">
                <a:latin typeface="Montserrat" charset="0"/>
                <a:ea typeface="Montserrat" charset="0"/>
                <a:cs typeface="Montserrat" charset="0"/>
              </a:rPr>
              <a:t>Nigeria Infrastructure Advisory Facility (NIAF2)</a:t>
            </a:r>
          </a:p>
          <a:p>
            <a:r>
              <a:rPr lang="en-US" sz="900" b="1" dirty="0">
                <a:latin typeface="Montserrat" charset="0"/>
                <a:ea typeface="Montserrat" charset="0"/>
                <a:cs typeface="Montserrat" charset="0"/>
              </a:rPr>
              <a:t>DFID: </a:t>
            </a:r>
            <a:r>
              <a:rPr lang="en-US" sz="900" dirty="0">
                <a:latin typeface="Montserrat" charset="0"/>
                <a:ea typeface="Montserrat" charset="0"/>
                <a:cs typeface="Montserrat" charset="0"/>
              </a:rPr>
              <a:t>Financial Sector Development Framework (EFINA)</a:t>
            </a:r>
          </a:p>
          <a:p>
            <a:endParaRPr lang="en-US" dirty="0"/>
          </a:p>
        </p:txBody>
      </p:sp>
      <p:cxnSp>
        <p:nvCxnSpPr>
          <p:cNvPr id="145" name="Elbow Connector 144">
            <a:extLst>
              <a:ext uri="{FF2B5EF4-FFF2-40B4-BE49-F238E27FC236}">
                <a16:creationId xmlns:a16="http://schemas.microsoft.com/office/drawing/2014/main" id="{DAF81618-6343-864D-985A-DE8C821D6382}"/>
              </a:ext>
            </a:extLst>
          </p:cNvPr>
          <p:cNvCxnSpPr>
            <a:cxnSpLocks/>
          </p:cNvCxnSpPr>
          <p:nvPr/>
        </p:nvCxnSpPr>
        <p:spPr>
          <a:xfrm rot="10800000" flipV="1">
            <a:off x="4619496" y="1691234"/>
            <a:ext cx="1548644" cy="821615"/>
          </a:xfrm>
          <a:prstGeom prst="bentConnector3">
            <a:avLst>
              <a:gd name="adj1" fmla="val 50000"/>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A0B2B5B3-3E75-B944-91B8-3995E523BB07}"/>
              </a:ext>
            </a:extLst>
          </p:cNvPr>
          <p:cNvSpPr/>
          <p:nvPr/>
        </p:nvSpPr>
        <p:spPr>
          <a:xfrm>
            <a:off x="6166656" y="923054"/>
            <a:ext cx="2193788" cy="29200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25209F7A-E445-E948-9FAF-A9395E091C0F}"/>
              </a:ext>
            </a:extLst>
          </p:cNvPr>
          <p:cNvSpPr/>
          <p:nvPr/>
        </p:nvSpPr>
        <p:spPr>
          <a:xfrm>
            <a:off x="6174747" y="1213330"/>
            <a:ext cx="2185697" cy="1459393"/>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a:extLst>
              <a:ext uri="{FF2B5EF4-FFF2-40B4-BE49-F238E27FC236}">
                <a16:creationId xmlns:a16="http://schemas.microsoft.com/office/drawing/2014/main" id="{49A39971-9005-784C-B9DA-172430E3FEDE}"/>
              </a:ext>
            </a:extLst>
          </p:cNvPr>
          <p:cNvSpPr txBox="1"/>
          <p:nvPr/>
        </p:nvSpPr>
        <p:spPr>
          <a:xfrm>
            <a:off x="6350243" y="987761"/>
            <a:ext cx="1818900" cy="166712"/>
          </a:xfrm>
          <a:prstGeom prst="rect">
            <a:avLst/>
          </a:prstGeom>
          <a:noFill/>
        </p:spPr>
        <p:txBody>
          <a:bodyPr wrap="square" lIns="0" tIns="0" rIns="0" bIns="0" rtlCol="0">
            <a:spAutoFit/>
          </a:bodyPr>
          <a:lstStyle/>
          <a:p>
            <a:pPr algn="ctr">
              <a:lnSpc>
                <a:spcPts val="1300"/>
              </a:lnSpc>
              <a:spcAft>
                <a:spcPts val="1200"/>
              </a:spcAft>
            </a:pPr>
            <a:r>
              <a:rPr lang="en-US" sz="1200" b="1" cap="all" spc="20" dirty="0">
                <a:solidFill>
                  <a:schemeClr val="bg1"/>
                </a:solidFill>
                <a:latin typeface="Montserrat" pitchFamily="2" charset="77"/>
              </a:rPr>
              <a:t>KANO</a:t>
            </a:r>
          </a:p>
        </p:txBody>
      </p:sp>
      <p:sp>
        <p:nvSpPr>
          <p:cNvPr id="149" name="TextBox 148">
            <a:extLst>
              <a:ext uri="{FF2B5EF4-FFF2-40B4-BE49-F238E27FC236}">
                <a16:creationId xmlns:a16="http://schemas.microsoft.com/office/drawing/2014/main" id="{F2C63714-1E9B-7A49-8FCF-0F3075039A77}"/>
              </a:ext>
            </a:extLst>
          </p:cNvPr>
          <p:cNvSpPr txBox="1"/>
          <p:nvPr/>
        </p:nvSpPr>
        <p:spPr>
          <a:xfrm>
            <a:off x="6178146" y="1213330"/>
            <a:ext cx="2367569" cy="923330"/>
          </a:xfrm>
          <a:prstGeom prst="rect">
            <a:avLst/>
          </a:prstGeom>
          <a:noFill/>
        </p:spPr>
        <p:txBody>
          <a:bodyPr wrap="square" rtlCol="0">
            <a:spAutoFit/>
          </a:bodyPr>
          <a:lstStyle/>
          <a:p>
            <a:r>
              <a:rPr lang="en-US" sz="900" b="1" dirty="0">
                <a:latin typeface="Montserrat" charset="0"/>
                <a:ea typeface="Montserrat" charset="0"/>
                <a:cs typeface="Montserrat" charset="0"/>
              </a:rPr>
              <a:t>DFID: </a:t>
            </a:r>
            <a:r>
              <a:rPr lang="en-US" sz="900" dirty="0">
                <a:latin typeface="Montserrat" charset="0"/>
                <a:ea typeface="Montserrat" charset="0"/>
                <a:cs typeface="Montserrat" charset="0"/>
              </a:rPr>
              <a:t>Growth and Employment in States (GEMS)</a:t>
            </a:r>
          </a:p>
          <a:p>
            <a:r>
              <a:rPr lang="en-US" sz="900" b="1" dirty="0">
                <a:latin typeface="Montserrat" charset="0"/>
                <a:ea typeface="Montserrat" charset="0"/>
                <a:cs typeface="Montserrat" charset="0"/>
              </a:rPr>
              <a:t>WB: </a:t>
            </a:r>
            <a:r>
              <a:rPr lang="en-US" sz="900" dirty="0">
                <a:latin typeface="Montserrat" charset="0"/>
                <a:ea typeface="Montserrat" charset="0"/>
                <a:cs typeface="Montserrat" charset="0"/>
              </a:rPr>
              <a:t>Commercial Agriculture Development Programme (CADP)</a:t>
            </a:r>
          </a:p>
          <a:p>
            <a:endParaRPr lang="en-US" dirty="0"/>
          </a:p>
        </p:txBody>
      </p:sp>
      <p:sp>
        <p:nvSpPr>
          <p:cNvPr id="4" name="Slide Number Placeholder 3">
            <a:extLst>
              <a:ext uri="{FF2B5EF4-FFF2-40B4-BE49-F238E27FC236}">
                <a16:creationId xmlns:a16="http://schemas.microsoft.com/office/drawing/2014/main" id="{699CEC6C-368B-7A48-BD51-E70DEA25D0B0}"/>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39852610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wipe(right)">
                                      <p:cBhvr>
                                        <p:cTn id="19" dur="500"/>
                                        <p:tgtEl>
                                          <p:spTgt spid="8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3"/>
                                        </p:tgtEl>
                                        <p:attrNameLst>
                                          <p:attrName>style.visibility</p:attrName>
                                        </p:attrNameLst>
                                      </p:cBhvr>
                                      <p:to>
                                        <p:strVal val="visible"/>
                                      </p:to>
                                    </p:set>
                                    <p:animEffect transition="in" filter="fade">
                                      <p:cBhvr>
                                        <p:cTn id="27" dur="500"/>
                                        <p:tgtEl>
                                          <p:spTgt spid="12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up)">
                                      <p:cBhvr>
                                        <p:cTn id="31" dur="500"/>
                                        <p:tgtEl>
                                          <p:spTgt spid="90"/>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140"/>
                                        </p:tgtEl>
                                        <p:attrNameLst>
                                          <p:attrName>style.visibility</p:attrName>
                                        </p:attrNameLst>
                                      </p:cBhvr>
                                      <p:to>
                                        <p:strVal val="visible"/>
                                      </p:to>
                                    </p:set>
                                    <p:animEffect transition="in" filter="wipe(right)">
                                      <p:cBhvr>
                                        <p:cTn id="35" dur="500"/>
                                        <p:tgtEl>
                                          <p:spTgt spid="14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41"/>
                                        </p:tgtEl>
                                        <p:attrNameLst>
                                          <p:attrName>style.visibility</p:attrName>
                                        </p:attrNameLst>
                                      </p:cBhvr>
                                      <p:to>
                                        <p:strVal val="visible"/>
                                      </p:to>
                                    </p:set>
                                    <p:animEffect transition="in" filter="fade">
                                      <p:cBhvr>
                                        <p:cTn id="39" dur="500"/>
                                        <p:tgtEl>
                                          <p:spTgt spid="14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43"/>
                                        </p:tgtEl>
                                        <p:attrNameLst>
                                          <p:attrName>style.visibility</p:attrName>
                                        </p:attrNameLst>
                                      </p:cBhvr>
                                      <p:to>
                                        <p:strVal val="visible"/>
                                      </p:to>
                                    </p:set>
                                    <p:animEffect transition="in" filter="fade">
                                      <p:cBhvr>
                                        <p:cTn id="43" dur="500"/>
                                        <p:tgtEl>
                                          <p:spTgt spid="143"/>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142"/>
                                        </p:tgtEl>
                                        <p:attrNameLst>
                                          <p:attrName>style.visibility</p:attrName>
                                        </p:attrNameLst>
                                      </p:cBhvr>
                                      <p:to>
                                        <p:strVal val="visible"/>
                                      </p:to>
                                    </p:set>
                                    <p:animEffect transition="in" filter="wipe(up)">
                                      <p:cBhvr>
                                        <p:cTn id="47" dur="500"/>
                                        <p:tgtEl>
                                          <p:spTgt spid="142"/>
                                        </p:tgtEl>
                                      </p:cBhvr>
                                    </p:animEffect>
                                  </p:childTnLst>
                                </p:cTn>
                              </p:par>
                            </p:childTnLst>
                          </p:cTn>
                        </p:par>
                        <p:par>
                          <p:cTn id="48" fill="hold">
                            <p:stCondLst>
                              <p:cond delay="5500"/>
                            </p:stCondLst>
                            <p:childTnLst>
                              <p:par>
                                <p:cTn id="49" presetID="22" presetClass="entr" presetSubtype="2" fill="hold" nodeType="afterEffect">
                                  <p:stCondLst>
                                    <p:cond delay="0"/>
                                  </p:stCondLst>
                                  <p:childTnLst>
                                    <p:set>
                                      <p:cBhvr>
                                        <p:cTn id="50" dur="1" fill="hold">
                                          <p:stCondLst>
                                            <p:cond delay="0"/>
                                          </p:stCondLst>
                                        </p:cTn>
                                        <p:tgtEl>
                                          <p:spTgt spid="145"/>
                                        </p:tgtEl>
                                        <p:attrNameLst>
                                          <p:attrName>style.visibility</p:attrName>
                                        </p:attrNameLst>
                                      </p:cBhvr>
                                      <p:to>
                                        <p:strVal val="visible"/>
                                      </p:to>
                                    </p:set>
                                    <p:animEffect transition="in" filter="wipe(right)">
                                      <p:cBhvr>
                                        <p:cTn id="51" dur="500"/>
                                        <p:tgtEl>
                                          <p:spTgt spid="145"/>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46"/>
                                        </p:tgtEl>
                                        <p:attrNameLst>
                                          <p:attrName>style.visibility</p:attrName>
                                        </p:attrNameLst>
                                      </p:cBhvr>
                                      <p:to>
                                        <p:strVal val="visible"/>
                                      </p:to>
                                    </p:set>
                                    <p:animEffect transition="in" filter="fade">
                                      <p:cBhvr>
                                        <p:cTn id="55" dur="500"/>
                                        <p:tgtEl>
                                          <p:spTgt spid="14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48"/>
                                        </p:tgtEl>
                                        <p:attrNameLst>
                                          <p:attrName>style.visibility</p:attrName>
                                        </p:attrNameLst>
                                      </p:cBhvr>
                                      <p:to>
                                        <p:strVal val="visible"/>
                                      </p:to>
                                    </p:set>
                                    <p:animEffect transition="in" filter="fade">
                                      <p:cBhvr>
                                        <p:cTn id="59" dur="500"/>
                                        <p:tgtEl>
                                          <p:spTgt spid="148"/>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147"/>
                                        </p:tgtEl>
                                        <p:attrNameLst>
                                          <p:attrName>style.visibility</p:attrName>
                                        </p:attrNameLst>
                                      </p:cBhvr>
                                      <p:to>
                                        <p:strVal val="visible"/>
                                      </p:to>
                                    </p:set>
                                    <p:animEffect transition="in" filter="wipe(up)">
                                      <p:cBhvr>
                                        <p:cTn id="63"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64" grpId="0"/>
      <p:bldP spid="89" grpId="0" animBg="1"/>
      <p:bldP spid="90" grpId="0" animBg="1"/>
      <p:bldP spid="123" grpId="0"/>
      <p:bldP spid="141" grpId="0" animBg="1"/>
      <p:bldP spid="142" grpId="0" animBg="1"/>
      <p:bldP spid="143" grpId="0"/>
      <p:bldP spid="146" grpId="0" animBg="1"/>
      <p:bldP spid="147" grpId="0" animBg="1"/>
      <p:bldP spid="1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51435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5320" y="2110085"/>
            <a:ext cx="7557961" cy="461665"/>
          </a:xfrm>
          <a:prstGeom prst="rect">
            <a:avLst/>
          </a:prstGeom>
          <a:noFill/>
        </p:spPr>
        <p:txBody>
          <a:bodyPr wrap="square" lIns="0" tIns="0" rIns="0" bIns="0" rtlCol="0">
            <a:spAutoFit/>
          </a:bodyPr>
          <a:lstStyle/>
          <a:p>
            <a:pPr>
              <a:lnSpc>
                <a:spcPts val="3600"/>
              </a:lnSpc>
            </a:pPr>
            <a:r>
              <a:rPr lang="en-US" sz="3200" b="1" cap="all" spc="50" dirty="0">
                <a:solidFill>
                  <a:schemeClr val="bg1"/>
                </a:solidFill>
                <a:latin typeface="Montserrat" pitchFamily="2" charset="77"/>
              </a:rPr>
              <a:t>KADUNA STATE AS A CASE STUDY</a:t>
            </a:r>
          </a:p>
        </p:txBody>
      </p:sp>
    </p:spTree>
    <p:extLst>
      <p:ext uri="{BB962C8B-B14F-4D97-AF65-F5344CB8AC3E}">
        <p14:creationId xmlns:p14="http://schemas.microsoft.com/office/powerpoint/2010/main" val="285559013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27250" y="2288374"/>
            <a:ext cx="3345871" cy="566751"/>
            <a:chOff x="594362" y="1974291"/>
            <a:chExt cx="3345871" cy="566751"/>
          </a:xfrm>
        </p:grpSpPr>
        <p:cxnSp>
          <p:nvCxnSpPr>
            <p:cNvPr id="4" name="Straight Connector 3"/>
            <p:cNvCxnSpPr/>
            <p:nvPr/>
          </p:nvCxnSpPr>
          <p:spPr>
            <a:xfrm>
              <a:off x="594362" y="1974291"/>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4362" y="2079377"/>
              <a:ext cx="3345871" cy="461665"/>
            </a:xfrm>
            <a:prstGeom prst="rect">
              <a:avLst/>
            </a:prstGeom>
            <a:noFill/>
          </p:spPr>
          <p:txBody>
            <a:bodyPr wrap="square" lIns="0" tIns="0" rIns="0" bIns="0" rtlCol="0">
              <a:spAutoFit/>
            </a:bodyPr>
            <a:lstStyle/>
            <a:p>
              <a:pPr>
                <a:lnSpc>
                  <a:spcPts val="3600"/>
                </a:lnSpc>
              </a:pPr>
              <a:r>
                <a:rPr lang="en-US" sz="3200" cap="all" spc="50" dirty="0">
                  <a:solidFill>
                    <a:schemeClr val="bg1"/>
                  </a:solidFill>
                  <a:latin typeface="Montserrat" pitchFamily="2" charset="77"/>
                </a:rPr>
                <a:t>INTRODUCTION</a:t>
              </a:r>
            </a:p>
          </p:txBody>
        </p:sp>
      </p:grpSp>
      <p:sp>
        <p:nvSpPr>
          <p:cNvPr id="3" name="Title 2">
            <a:extLst>
              <a:ext uri="{FF2B5EF4-FFF2-40B4-BE49-F238E27FC236}">
                <a16:creationId xmlns:a16="http://schemas.microsoft.com/office/drawing/2014/main" id="{6B890F31-48E6-4542-9D9C-AB784BBBC811}"/>
              </a:ext>
            </a:extLst>
          </p:cNvPr>
          <p:cNvSpPr>
            <a:spLocks noGrp="1"/>
          </p:cNvSpPr>
          <p:nvPr>
            <p:ph type="title"/>
          </p:nvPr>
        </p:nvSpPr>
        <p:spPr>
          <a:xfrm>
            <a:off x="628650" y="273844"/>
            <a:ext cx="7886700" cy="621017"/>
          </a:xfrm>
        </p:spPr>
        <p:txBody>
          <a:bodyPr>
            <a:normAutofit/>
          </a:bodyPr>
          <a:lstStyle/>
          <a:p>
            <a:r>
              <a:rPr lang="en-US" sz="2200" b="1" dirty="0">
                <a:solidFill>
                  <a:schemeClr val="accent2">
                    <a:lumMod val="50000"/>
                  </a:schemeClr>
                </a:solidFill>
                <a:latin typeface="Montserrat" pitchFamily="2" charset="77"/>
              </a:rPr>
              <a:t>Preparing for Development Assistance: Our Experience</a:t>
            </a:r>
          </a:p>
        </p:txBody>
      </p:sp>
      <p:sp>
        <p:nvSpPr>
          <p:cNvPr id="5" name="Content Placeholder 4">
            <a:extLst>
              <a:ext uri="{FF2B5EF4-FFF2-40B4-BE49-F238E27FC236}">
                <a16:creationId xmlns:a16="http://schemas.microsoft.com/office/drawing/2014/main" id="{C46774D6-A068-7342-987E-8884C3F833CD}"/>
              </a:ext>
            </a:extLst>
          </p:cNvPr>
          <p:cNvSpPr>
            <a:spLocks noGrp="1"/>
          </p:cNvSpPr>
          <p:nvPr>
            <p:ph idx="1"/>
          </p:nvPr>
        </p:nvSpPr>
        <p:spPr>
          <a:xfrm>
            <a:off x="628650" y="908169"/>
            <a:ext cx="7886700" cy="3893912"/>
          </a:xfrm>
        </p:spPr>
        <p:txBody>
          <a:bodyPr>
            <a:normAutofit/>
          </a:bodyPr>
          <a:lstStyle/>
          <a:p>
            <a:r>
              <a:rPr lang="en-US" sz="1600" dirty="0">
                <a:latin typeface="Montserrat" charset="0"/>
                <a:ea typeface="Montserrat" charset="0"/>
                <a:cs typeface="Montserrat" charset="0"/>
              </a:rPr>
              <a:t>Kaduna State had early-on identified development assistance as a critical financing mix to achieve positive outcomes to the myriad of challenges we faced in 2015.</a:t>
            </a:r>
          </a:p>
          <a:p>
            <a:r>
              <a:rPr lang="en-US" sz="1600" dirty="0">
                <a:latin typeface="Montserrat" charset="0"/>
                <a:ea typeface="Montserrat" charset="0"/>
                <a:cs typeface="Montserrat" charset="0"/>
              </a:rPr>
              <a:t>It became necessary to strategically position Kaduna as a critical partner that can leverage donor led resources to meet development targets which align with development partners’ aspirations. This was achieved through the following:</a:t>
            </a:r>
          </a:p>
          <a:p>
            <a:r>
              <a:rPr lang="en-US" sz="1600" b="1" dirty="0">
                <a:latin typeface="Montserrat" charset="0"/>
                <a:ea typeface="Montserrat" charset="0"/>
                <a:cs typeface="Montserrat" charset="0"/>
              </a:rPr>
              <a:t>Developed Long term Strategic Plans to highlight our ambitions &amp; targets:</a:t>
            </a:r>
          </a:p>
          <a:p>
            <a:r>
              <a:rPr lang="en-US" sz="1600" dirty="0">
                <a:latin typeface="Montserrat" charset="0"/>
                <a:ea typeface="Montserrat" charset="0"/>
                <a:cs typeface="Montserrat" charset="0"/>
              </a:rPr>
              <a:t>To clearly articulate our vision and achieve strategy coherence, we developed long term strategic plans like: </a:t>
            </a:r>
            <a:r>
              <a:rPr lang="en-US" sz="1600" b="1" i="1" dirty="0">
                <a:solidFill>
                  <a:schemeClr val="accent4">
                    <a:lumMod val="75000"/>
                  </a:schemeClr>
                </a:solidFill>
                <a:latin typeface="Montserrat" charset="0"/>
                <a:ea typeface="Montserrat" charset="0"/>
                <a:cs typeface="Montserrat" charset="0"/>
              </a:rPr>
              <a:t>State Development Plan (SDP)</a:t>
            </a:r>
            <a:r>
              <a:rPr lang="en-US" sz="1600" b="1" dirty="0">
                <a:solidFill>
                  <a:schemeClr val="accent4">
                    <a:lumMod val="75000"/>
                  </a:schemeClr>
                </a:solidFill>
                <a:latin typeface="Montserrat" charset="0"/>
                <a:ea typeface="Montserrat" charset="0"/>
                <a:cs typeface="Montserrat" charset="0"/>
              </a:rPr>
              <a:t>, </a:t>
            </a:r>
            <a:r>
              <a:rPr lang="en-US" sz="1600" b="1" i="1" dirty="0">
                <a:solidFill>
                  <a:schemeClr val="accent4">
                    <a:lumMod val="75000"/>
                  </a:schemeClr>
                </a:solidFill>
                <a:latin typeface="Montserrat" charset="0"/>
                <a:ea typeface="Montserrat" charset="0"/>
                <a:cs typeface="Montserrat" charset="0"/>
              </a:rPr>
              <a:t>Kaduna Infrastructure Masterplan (KADIMP)</a:t>
            </a:r>
            <a:r>
              <a:rPr lang="en-US" sz="1600" b="1" dirty="0">
                <a:solidFill>
                  <a:schemeClr val="accent4">
                    <a:lumMod val="75000"/>
                  </a:schemeClr>
                </a:solidFill>
                <a:latin typeface="Montserrat" charset="0"/>
                <a:ea typeface="Montserrat" charset="0"/>
                <a:cs typeface="Montserrat" charset="0"/>
              </a:rPr>
              <a:t>, </a:t>
            </a:r>
            <a:r>
              <a:rPr lang="en-US" sz="1600" b="1" i="1" dirty="0">
                <a:solidFill>
                  <a:schemeClr val="accent4">
                    <a:lumMod val="75000"/>
                  </a:schemeClr>
                </a:solidFill>
                <a:latin typeface="Montserrat" charset="0"/>
                <a:ea typeface="Montserrat" charset="0"/>
                <a:cs typeface="Montserrat" charset="0"/>
              </a:rPr>
              <a:t>Kaduna Industrial Plan</a:t>
            </a:r>
            <a:r>
              <a:rPr lang="en-US" sz="1600" b="1" i="1" dirty="0">
                <a:latin typeface="Montserrat" charset="0"/>
                <a:ea typeface="Montserrat" charset="0"/>
                <a:cs typeface="Montserrat" charset="0"/>
              </a:rPr>
              <a:t> </a:t>
            </a:r>
            <a:r>
              <a:rPr lang="en-US" sz="1600" dirty="0">
                <a:latin typeface="Montserrat" charset="0"/>
                <a:ea typeface="Montserrat" charset="0"/>
                <a:cs typeface="Montserrat" charset="0"/>
              </a:rPr>
              <a:t>to define what we want to achieve and how to achieve it</a:t>
            </a:r>
          </a:p>
          <a:p>
            <a:r>
              <a:rPr lang="en-US" sz="1600" dirty="0">
                <a:latin typeface="Montserrat" charset="0"/>
                <a:ea typeface="Montserrat" charset="0"/>
                <a:cs typeface="Montserrat" charset="0"/>
              </a:rPr>
              <a:t>Built a </a:t>
            </a:r>
            <a:r>
              <a:rPr lang="en-US" sz="1600" b="1" dirty="0">
                <a:solidFill>
                  <a:schemeClr val="accent4">
                    <a:lumMod val="75000"/>
                  </a:schemeClr>
                </a:solidFill>
                <a:latin typeface="Montserrat" charset="0"/>
                <a:ea typeface="Montserrat" charset="0"/>
                <a:cs typeface="Montserrat" charset="0"/>
              </a:rPr>
              <a:t>knowledge management framework </a:t>
            </a:r>
            <a:r>
              <a:rPr lang="en-US" sz="1600" dirty="0">
                <a:latin typeface="Montserrat" charset="0"/>
                <a:ea typeface="Montserrat" charset="0"/>
                <a:cs typeface="Montserrat" charset="0"/>
              </a:rPr>
              <a:t>that identifies critical baselines on where we are, implementation plans on how to achieve targets for sectoral outcomes that aligned to development priorities of  the respective donors</a:t>
            </a:r>
            <a:r>
              <a:rPr lang="en-US" sz="2000" dirty="0">
                <a:latin typeface="Montserrat" charset="0"/>
                <a:ea typeface="Montserrat" charset="0"/>
                <a:cs typeface="Montserrat" charset="0"/>
              </a:rPr>
              <a:t>.</a:t>
            </a:r>
          </a:p>
          <a:p>
            <a:endParaRPr lang="en-US" sz="2000" b="1" dirty="0">
              <a:latin typeface="Montserrat" charset="0"/>
              <a:ea typeface="Montserrat" charset="0"/>
              <a:cs typeface="Montserrat" charset="0"/>
            </a:endParaRPr>
          </a:p>
          <a:p>
            <a:pPr marL="0" indent="0">
              <a:buNone/>
            </a:pPr>
            <a:endParaRPr lang="en-US" dirty="0"/>
          </a:p>
        </p:txBody>
      </p:sp>
      <p:sp>
        <p:nvSpPr>
          <p:cNvPr id="22" name="TextBox 21">
            <a:extLst>
              <a:ext uri="{FF2B5EF4-FFF2-40B4-BE49-F238E27FC236}">
                <a16:creationId xmlns:a16="http://schemas.microsoft.com/office/drawing/2014/main" id="{DB3E3D2A-73C6-AE44-A253-7C39AF341773}"/>
              </a:ext>
            </a:extLst>
          </p:cNvPr>
          <p:cNvSpPr txBox="1"/>
          <p:nvPr/>
        </p:nvSpPr>
        <p:spPr>
          <a:xfrm>
            <a:off x="5520012" y="4571176"/>
            <a:ext cx="628019" cy="123111"/>
          </a:xfrm>
          <a:prstGeom prst="rect">
            <a:avLst/>
          </a:prstGeom>
          <a:noFill/>
        </p:spPr>
        <p:txBody>
          <a:bodyPr wrap="square" lIns="0" tIns="0" rIns="0" bIns="0" rtlCol="0">
            <a:spAutoFit/>
          </a:bodyPr>
          <a:lstStyle/>
          <a:p>
            <a:pPr algn="ctr"/>
            <a:r>
              <a:rPr lang="en-US" sz="800" dirty="0">
                <a:solidFill>
                  <a:schemeClr val="bg1"/>
                </a:solidFill>
                <a:latin typeface="Lato" panose="020F0502020204030203" pitchFamily="34" charset="0"/>
              </a:rPr>
              <a:t>2012</a:t>
            </a:r>
          </a:p>
        </p:txBody>
      </p:sp>
      <p:sp>
        <p:nvSpPr>
          <p:cNvPr id="7" name="Slide Number Placeholder 6">
            <a:extLst>
              <a:ext uri="{FF2B5EF4-FFF2-40B4-BE49-F238E27FC236}">
                <a16:creationId xmlns:a16="http://schemas.microsoft.com/office/drawing/2014/main" id="{36E9C94F-A1E4-C141-8FB2-508C9D501468}"/>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41521759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27250" y="2288374"/>
            <a:ext cx="3345871" cy="566751"/>
            <a:chOff x="594362" y="1974291"/>
            <a:chExt cx="3345871" cy="566751"/>
          </a:xfrm>
        </p:grpSpPr>
        <p:cxnSp>
          <p:nvCxnSpPr>
            <p:cNvPr id="4" name="Straight Connector 3"/>
            <p:cNvCxnSpPr/>
            <p:nvPr/>
          </p:nvCxnSpPr>
          <p:spPr>
            <a:xfrm>
              <a:off x="594362" y="1974291"/>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4362" y="2079377"/>
              <a:ext cx="3345871" cy="461665"/>
            </a:xfrm>
            <a:prstGeom prst="rect">
              <a:avLst/>
            </a:prstGeom>
            <a:noFill/>
          </p:spPr>
          <p:txBody>
            <a:bodyPr wrap="square" lIns="0" tIns="0" rIns="0" bIns="0" rtlCol="0">
              <a:spAutoFit/>
            </a:bodyPr>
            <a:lstStyle/>
            <a:p>
              <a:pPr>
                <a:lnSpc>
                  <a:spcPts val="3600"/>
                </a:lnSpc>
              </a:pPr>
              <a:r>
                <a:rPr lang="en-US" sz="3200" cap="all" spc="50" dirty="0">
                  <a:solidFill>
                    <a:schemeClr val="bg1"/>
                  </a:solidFill>
                  <a:latin typeface="Montserrat" pitchFamily="2" charset="77"/>
                </a:rPr>
                <a:t>INTRODUCTION</a:t>
              </a:r>
            </a:p>
          </p:txBody>
        </p:sp>
      </p:grpSp>
      <p:sp>
        <p:nvSpPr>
          <p:cNvPr id="3" name="Title 2">
            <a:extLst>
              <a:ext uri="{FF2B5EF4-FFF2-40B4-BE49-F238E27FC236}">
                <a16:creationId xmlns:a16="http://schemas.microsoft.com/office/drawing/2014/main" id="{6B890F31-48E6-4542-9D9C-AB784BBBC811}"/>
              </a:ext>
            </a:extLst>
          </p:cNvPr>
          <p:cNvSpPr>
            <a:spLocks noGrp="1"/>
          </p:cNvSpPr>
          <p:nvPr>
            <p:ph type="title"/>
          </p:nvPr>
        </p:nvSpPr>
        <p:spPr>
          <a:xfrm>
            <a:off x="628650" y="273844"/>
            <a:ext cx="7886700" cy="621017"/>
          </a:xfrm>
        </p:spPr>
        <p:txBody>
          <a:bodyPr>
            <a:normAutofit/>
          </a:bodyPr>
          <a:lstStyle/>
          <a:p>
            <a:r>
              <a:rPr lang="en-US" sz="2200" b="1" dirty="0">
                <a:solidFill>
                  <a:schemeClr val="accent2">
                    <a:lumMod val="50000"/>
                  </a:schemeClr>
                </a:solidFill>
                <a:latin typeface="Montserrat" pitchFamily="2" charset="77"/>
              </a:rPr>
              <a:t>Preparing for Development Assistance: Our Experience</a:t>
            </a:r>
          </a:p>
        </p:txBody>
      </p:sp>
      <p:sp>
        <p:nvSpPr>
          <p:cNvPr id="5" name="Content Placeholder 4">
            <a:extLst>
              <a:ext uri="{FF2B5EF4-FFF2-40B4-BE49-F238E27FC236}">
                <a16:creationId xmlns:a16="http://schemas.microsoft.com/office/drawing/2014/main" id="{C46774D6-A068-7342-987E-8884C3F833CD}"/>
              </a:ext>
            </a:extLst>
          </p:cNvPr>
          <p:cNvSpPr>
            <a:spLocks noGrp="1"/>
          </p:cNvSpPr>
          <p:nvPr>
            <p:ph idx="1"/>
          </p:nvPr>
        </p:nvSpPr>
        <p:spPr>
          <a:xfrm>
            <a:off x="628650" y="908169"/>
            <a:ext cx="7886700" cy="3893912"/>
          </a:xfrm>
        </p:spPr>
        <p:txBody>
          <a:bodyPr>
            <a:normAutofit fontScale="92500" lnSpcReduction="20000"/>
          </a:bodyPr>
          <a:lstStyle/>
          <a:p>
            <a:r>
              <a:rPr lang="en-US" sz="1600" dirty="0">
                <a:latin typeface="Montserrat" charset="0"/>
                <a:ea typeface="Montserrat" charset="0"/>
                <a:cs typeface="Montserrat" charset="0"/>
              </a:rPr>
              <a:t>Developed a </a:t>
            </a:r>
            <a:r>
              <a:rPr lang="en-US" sz="1600" b="1" dirty="0">
                <a:latin typeface="Montserrat" charset="0"/>
                <a:ea typeface="Montserrat" charset="0"/>
                <a:cs typeface="Montserrat" charset="0"/>
              </a:rPr>
              <a:t>Development Aid Coordination (DAC) Framework </a:t>
            </a:r>
            <a:r>
              <a:rPr lang="en-US" sz="1600" dirty="0">
                <a:latin typeface="Montserrat" charset="0"/>
                <a:ea typeface="Montserrat" charset="0"/>
                <a:cs typeface="Montserrat" charset="0"/>
              </a:rPr>
              <a:t>to provide procedure and information guidance on areas we would like development partners to focus on in delivering our strategic priorities.</a:t>
            </a:r>
          </a:p>
          <a:p>
            <a:r>
              <a:rPr lang="en-US" sz="1600" dirty="0">
                <a:latin typeface="Montserrat" charset="0"/>
                <a:ea typeface="Montserrat" charset="0"/>
                <a:cs typeface="Montserrat" charset="0"/>
              </a:rPr>
              <a:t>Strengthened the Development Aid Coordination Department in </a:t>
            </a:r>
            <a:r>
              <a:rPr lang="en-US" sz="1600" b="1" dirty="0">
                <a:solidFill>
                  <a:schemeClr val="accent4">
                    <a:lumMod val="75000"/>
                  </a:schemeClr>
                </a:solidFill>
                <a:latin typeface="Montserrat" charset="0"/>
                <a:ea typeface="Montserrat" charset="0"/>
                <a:cs typeface="Montserrat" charset="0"/>
              </a:rPr>
              <a:t>Planning and Budget Commission</a:t>
            </a:r>
            <a:r>
              <a:rPr lang="en-US" sz="1600" dirty="0">
                <a:latin typeface="Montserrat" charset="0"/>
                <a:ea typeface="Montserrat" charset="0"/>
                <a:cs typeface="Montserrat" charset="0"/>
              </a:rPr>
              <a:t> to drive the initiation, coordination and monitoring of aid effectiveness ensuring we create synergy as much as possible whilst reducing duplication of efforts.</a:t>
            </a:r>
          </a:p>
          <a:p>
            <a:r>
              <a:rPr lang="en-US" sz="1600" dirty="0">
                <a:latin typeface="Montserrat" charset="0"/>
                <a:ea typeface="Montserrat" charset="0"/>
                <a:cs typeface="Montserrat" charset="0"/>
              </a:rPr>
              <a:t>This has led to improved transparency and accountability through ensuring better communication and information flow between KDSG Institutions dealing with external finance; ensuring internal and external grants and development assistance are better reflected in the budget.</a:t>
            </a:r>
          </a:p>
          <a:p>
            <a:r>
              <a:rPr lang="en-US" sz="1600" dirty="0">
                <a:latin typeface="Montserrat" charset="0"/>
                <a:ea typeface="Montserrat" charset="0"/>
                <a:cs typeface="Montserrat" charset="0"/>
              </a:rPr>
              <a:t>However, to achieve effective Development Aid Coordination, State Governors need to be proactive by taking full charge of respective </a:t>
            </a:r>
            <a:r>
              <a:rPr lang="en-US" sz="1600" dirty="0" err="1">
                <a:latin typeface="Montserrat" charset="0"/>
                <a:ea typeface="Montserrat" charset="0"/>
                <a:cs typeface="Montserrat" charset="0"/>
              </a:rPr>
              <a:t>programmes</a:t>
            </a:r>
            <a:r>
              <a:rPr lang="en-US" sz="1600" dirty="0">
                <a:latin typeface="Montserrat" charset="0"/>
                <a:ea typeface="Montserrat" charset="0"/>
                <a:cs typeface="Montserrat" charset="0"/>
              </a:rPr>
              <a:t> and projects, and requiring periodic reports:</a:t>
            </a:r>
          </a:p>
          <a:p>
            <a:pPr marL="914400" lvl="2" indent="-228600">
              <a:buFont typeface="+mj-lt"/>
              <a:buAutoNum type="arabicParenR"/>
            </a:pPr>
            <a:r>
              <a:rPr lang="en-US" dirty="0">
                <a:latin typeface="Montserrat" charset="0"/>
                <a:ea typeface="Montserrat" charset="0"/>
                <a:cs typeface="Montserrat" charset="0"/>
              </a:rPr>
              <a:t>Appoint focal person for development aid coordination </a:t>
            </a:r>
          </a:p>
          <a:p>
            <a:pPr marL="914400" lvl="2" indent="-228600">
              <a:buFont typeface="+mj-lt"/>
              <a:buAutoNum type="arabicParenR"/>
            </a:pPr>
            <a:r>
              <a:rPr lang="en-US" dirty="0">
                <a:latin typeface="Montserrat" charset="0"/>
                <a:ea typeface="Montserrat" charset="0"/>
                <a:cs typeface="Montserrat" charset="0"/>
              </a:rPr>
              <a:t>Determine areas assistance is required to focus donor effort </a:t>
            </a:r>
          </a:p>
          <a:p>
            <a:pPr marL="914400" lvl="2" indent="-228600">
              <a:buFont typeface="+mj-lt"/>
              <a:buAutoNum type="arabicParenR"/>
            </a:pPr>
            <a:r>
              <a:rPr lang="en-US" dirty="0">
                <a:latin typeface="Montserrat" charset="0"/>
                <a:ea typeface="Montserrat" charset="0"/>
                <a:cs typeface="Montserrat" charset="0"/>
              </a:rPr>
              <a:t>Demand for annual work plans, study and get Executive Council approval </a:t>
            </a:r>
            <a:r>
              <a:rPr lang="en-US" u="sng" dirty="0">
                <a:latin typeface="Montserrat" charset="0"/>
                <a:ea typeface="Montserrat" charset="0"/>
                <a:cs typeface="Montserrat" charset="0"/>
              </a:rPr>
              <a:t>PRIOR</a:t>
            </a:r>
            <a:r>
              <a:rPr lang="en-US" dirty="0">
                <a:latin typeface="Montserrat" charset="0"/>
                <a:ea typeface="Montserrat" charset="0"/>
                <a:cs typeface="Montserrat" charset="0"/>
              </a:rPr>
              <a:t> to submission to any donor/development partner</a:t>
            </a:r>
          </a:p>
          <a:p>
            <a:pPr marL="914400" lvl="2" indent="-228600">
              <a:buFont typeface="+mj-lt"/>
              <a:buAutoNum type="arabicParenR"/>
            </a:pPr>
            <a:r>
              <a:rPr lang="en-US" dirty="0">
                <a:latin typeface="Montserrat" charset="0"/>
                <a:ea typeface="Montserrat" charset="0"/>
                <a:cs typeface="Montserrat" charset="0"/>
              </a:rPr>
              <a:t>Be personally engaged in relating with ODA partners leadership </a:t>
            </a:r>
          </a:p>
          <a:p>
            <a:pPr marL="914400" lvl="2" indent="-228600">
              <a:buFont typeface="+mj-lt"/>
              <a:buAutoNum type="arabicParenR"/>
            </a:pPr>
            <a:r>
              <a:rPr lang="en-US" dirty="0">
                <a:latin typeface="Montserrat" charset="0"/>
                <a:ea typeface="Montserrat" charset="0"/>
                <a:cs typeface="Montserrat" charset="0"/>
              </a:rPr>
              <a:t>Publicize successes so DA becomes win-win for everyone.</a:t>
            </a:r>
          </a:p>
          <a:p>
            <a:pPr marL="0" indent="0">
              <a:buNone/>
            </a:pPr>
            <a:endParaRPr lang="en-US" dirty="0"/>
          </a:p>
        </p:txBody>
      </p:sp>
      <p:sp>
        <p:nvSpPr>
          <p:cNvPr id="22" name="TextBox 21">
            <a:extLst>
              <a:ext uri="{FF2B5EF4-FFF2-40B4-BE49-F238E27FC236}">
                <a16:creationId xmlns:a16="http://schemas.microsoft.com/office/drawing/2014/main" id="{DB3E3D2A-73C6-AE44-A253-7C39AF341773}"/>
              </a:ext>
            </a:extLst>
          </p:cNvPr>
          <p:cNvSpPr txBox="1"/>
          <p:nvPr/>
        </p:nvSpPr>
        <p:spPr>
          <a:xfrm>
            <a:off x="5520012" y="4571176"/>
            <a:ext cx="628019" cy="123111"/>
          </a:xfrm>
          <a:prstGeom prst="rect">
            <a:avLst/>
          </a:prstGeom>
          <a:noFill/>
        </p:spPr>
        <p:txBody>
          <a:bodyPr wrap="square" lIns="0" tIns="0" rIns="0" bIns="0" rtlCol="0">
            <a:spAutoFit/>
          </a:bodyPr>
          <a:lstStyle/>
          <a:p>
            <a:pPr algn="ctr"/>
            <a:r>
              <a:rPr lang="en-US" sz="800" dirty="0">
                <a:solidFill>
                  <a:schemeClr val="bg1"/>
                </a:solidFill>
                <a:latin typeface="Lato" panose="020F0502020204030203" pitchFamily="34" charset="0"/>
              </a:rPr>
              <a:t>2012</a:t>
            </a:r>
          </a:p>
        </p:txBody>
      </p:sp>
      <p:sp>
        <p:nvSpPr>
          <p:cNvPr id="7" name="Slide Number Placeholder 6">
            <a:extLst>
              <a:ext uri="{FF2B5EF4-FFF2-40B4-BE49-F238E27FC236}">
                <a16:creationId xmlns:a16="http://schemas.microsoft.com/office/drawing/2014/main" id="{47CEB6A4-55E9-7140-9EEF-9947AB9A7C97}"/>
              </a:ext>
            </a:extLst>
          </p:cNvPr>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8902530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27250" y="2288374"/>
            <a:ext cx="3345871" cy="566751"/>
            <a:chOff x="594362" y="1974291"/>
            <a:chExt cx="3345871" cy="566751"/>
          </a:xfrm>
        </p:grpSpPr>
        <p:cxnSp>
          <p:nvCxnSpPr>
            <p:cNvPr id="4" name="Straight Connector 3"/>
            <p:cNvCxnSpPr/>
            <p:nvPr/>
          </p:nvCxnSpPr>
          <p:spPr>
            <a:xfrm>
              <a:off x="594362" y="1974291"/>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4362" y="2079377"/>
              <a:ext cx="3345871" cy="461665"/>
            </a:xfrm>
            <a:prstGeom prst="rect">
              <a:avLst/>
            </a:prstGeom>
            <a:noFill/>
          </p:spPr>
          <p:txBody>
            <a:bodyPr wrap="square" lIns="0" tIns="0" rIns="0" bIns="0" rtlCol="0">
              <a:spAutoFit/>
            </a:bodyPr>
            <a:lstStyle/>
            <a:p>
              <a:pPr>
                <a:lnSpc>
                  <a:spcPts val="3600"/>
                </a:lnSpc>
              </a:pPr>
              <a:r>
                <a:rPr lang="en-US" sz="3200" cap="all" spc="50" dirty="0">
                  <a:solidFill>
                    <a:schemeClr val="bg1"/>
                  </a:solidFill>
                  <a:latin typeface="Montserrat" pitchFamily="2" charset="77"/>
                </a:rPr>
                <a:t>INTRODUCTION</a:t>
              </a:r>
            </a:p>
          </p:txBody>
        </p:sp>
      </p:grpSp>
      <p:sp>
        <p:nvSpPr>
          <p:cNvPr id="3" name="Title 2">
            <a:extLst>
              <a:ext uri="{FF2B5EF4-FFF2-40B4-BE49-F238E27FC236}">
                <a16:creationId xmlns:a16="http://schemas.microsoft.com/office/drawing/2014/main" id="{6B890F31-48E6-4542-9D9C-AB784BBBC811}"/>
              </a:ext>
            </a:extLst>
          </p:cNvPr>
          <p:cNvSpPr>
            <a:spLocks noGrp="1"/>
          </p:cNvSpPr>
          <p:nvPr>
            <p:ph type="title"/>
          </p:nvPr>
        </p:nvSpPr>
        <p:spPr>
          <a:xfrm>
            <a:off x="628650" y="273844"/>
            <a:ext cx="7886700" cy="621017"/>
          </a:xfrm>
        </p:spPr>
        <p:txBody>
          <a:bodyPr>
            <a:normAutofit/>
          </a:bodyPr>
          <a:lstStyle/>
          <a:p>
            <a:r>
              <a:rPr lang="en-US" sz="2200" b="1" dirty="0">
                <a:solidFill>
                  <a:schemeClr val="accent2">
                    <a:lumMod val="50000"/>
                  </a:schemeClr>
                </a:solidFill>
                <a:latin typeface="Montserrat" pitchFamily="2" charset="77"/>
              </a:rPr>
              <a:t>Examining some of our Partnerships with Development Partners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46774D6-A068-7342-987E-8884C3F833CD}"/>
                  </a:ext>
                </a:extLst>
              </p:cNvPr>
              <p:cNvSpPr>
                <a:spLocks noGrp="1"/>
              </p:cNvSpPr>
              <p:nvPr>
                <p:ph idx="1"/>
              </p:nvPr>
            </p:nvSpPr>
            <p:spPr>
              <a:xfrm>
                <a:off x="628650" y="908169"/>
                <a:ext cx="7886700" cy="3893912"/>
              </a:xfrm>
            </p:spPr>
            <p:txBody>
              <a:bodyPr>
                <a:normAutofit/>
              </a:bodyPr>
              <a:lstStyle/>
              <a:p>
                <a:r>
                  <a:rPr lang="en-US" sz="1600" b="1" dirty="0">
                    <a:solidFill>
                      <a:schemeClr val="accent4">
                        <a:lumMod val="75000"/>
                      </a:schemeClr>
                    </a:solidFill>
                    <a:latin typeface="Montserrat" charset="0"/>
                    <a:ea typeface="Montserrat" charset="0"/>
                    <a:cs typeface="Montserrat" charset="0"/>
                  </a:rPr>
                  <a:t>Health: </a:t>
                </a:r>
                <a:r>
                  <a:rPr lang="en-US" sz="1600" dirty="0">
                    <a:latin typeface="Montserrat" charset="0"/>
                    <a:ea typeface="Montserrat" charset="0"/>
                    <a:cs typeface="Montserrat" charset="0"/>
                  </a:rPr>
                  <a:t>Through partnership and MOU with </a:t>
                </a:r>
                <a:r>
                  <a:rPr lang="en-US" sz="1600" b="1" dirty="0">
                    <a:solidFill>
                      <a:schemeClr val="accent4">
                        <a:lumMod val="75000"/>
                      </a:schemeClr>
                    </a:solidFill>
                    <a:latin typeface="Montserrat" charset="0"/>
                    <a:ea typeface="Montserrat" charset="0"/>
                    <a:cs typeface="Montserrat" charset="0"/>
                  </a:rPr>
                  <a:t>BMGF ($5 million) &amp; DFID (£10 million) </a:t>
                </a:r>
                <a:r>
                  <a:rPr lang="en-US" sz="1600" dirty="0">
                    <a:latin typeface="Montserrat" charset="0"/>
                    <a:ea typeface="Montserrat" charset="0"/>
                    <a:cs typeface="Montserrat" charset="0"/>
                  </a:rPr>
                  <a:t>to improve our PHCs,  the </a:t>
                </a:r>
                <a:r>
                  <a:rPr lang="en-US" sz="1600" b="1" dirty="0">
                    <a:solidFill>
                      <a:schemeClr val="accent4">
                        <a:lumMod val="75000"/>
                      </a:schemeClr>
                    </a:solidFill>
                    <a:latin typeface="Montserrat" charset="0"/>
                    <a:ea typeface="Montserrat" charset="0"/>
                    <a:cs typeface="Montserrat" charset="0"/>
                  </a:rPr>
                  <a:t>World Bank </a:t>
                </a:r>
                <a:r>
                  <a:rPr lang="en-US" sz="1600" dirty="0">
                    <a:latin typeface="Montserrat" charset="0"/>
                    <a:ea typeface="Montserrat" charset="0"/>
                    <a:cs typeface="Montserrat" charset="0"/>
                  </a:rPr>
                  <a:t>will fund our PHC Service Delivery Plan to improve access to quality healthcare and services.</a:t>
                </a:r>
              </a:p>
              <a:p>
                <a:r>
                  <a:rPr lang="en-US" sz="1600" b="1" dirty="0">
                    <a:solidFill>
                      <a:schemeClr val="accent4">
                        <a:lumMod val="75000"/>
                      </a:schemeClr>
                    </a:solidFill>
                    <a:latin typeface="Montserrat" charset="0"/>
                    <a:ea typeface="Montserrat" charset="0"/>
                    <a:cs typeface="Montserrat" charset="0"/>
                  </a:rPr>
                  <a:t>Health: </a:t>
                </a:r>
                <a:r>
                  <a:rPr lang="en-US" sz="1600" dirty="0">
                    <a:latin typeface="Montserrat" charset="0"/>
                    <a:ea typeface="Montserrat" charset="0"/>
                    <a:cs typeface="Montserrat" charset="0"/>
                  </a:rPr>
                  <a:t>Our partnership </a:t>
                </a:r>
                <a:r>
                  <a:rPr lang="en-US" sz="1600" b="1" dirty="0">
                    <a:solidFill>
                      <a:schemeClr val="accent4">
                        <a:lumMod val="75000"/>
                      </a:schemeClr>
                    </a:solidFill>
                    <a:latin typeface="Montserrat" charset="0"/>
                    <a:ea typeface="Montserrat" charset="0"/>
                    <a:cs typeface="Montserrat" charset="0"/>
                  </a:rPr>
                  <a:t>with BMGF &amp; Dangote Foundation ($60 million) </a:t>
                </a:r>
                <a:r>
                  <a:rPr lang="en-US" sz="1600" dirty="0">
                    <a:latin typeface="Montserrat" charset="0"/>
                    <a:ea typeface="Montserrat" charset="0"/>
                    <a:cs typeface="Montserrat" charset="0"/>
                  </a:rPr>
                  <a:t>is geared towards reducing child and infant mortality through increased vaccination programmes.</a:t>
                </a:r>
              </a:p>
              <a:p>
                <a:r>
                  <a:rPr lang="en-US" sz="1600" b="1" dirty="0">
                    <a:solidFill>
                      <a:schemeClr val="accent4">
                        <a:lumMod val="75000"/>
                      </a:schemeClr>
                    </a:solidFill>
                    <a:latin typeface="Montserrat" charset="0"/>
                    <a:ea typeface="Montserrat" charset="0"/>
                    <a:cs typeface="Montserrat" charset="0"/>
                  </a:rPr>
                  <a:t>Infrastructure:  </a:t>
                </a:r>
                <a:r>
                  <a:rPr lang="en-US" sz="1600" dirty="0">
                    <a:latin typeface="Montserrat" charset="0"/>
                    <a:ea typeface="Montserrat" charset="0"/>
                    <a:cs typeface="Montserrat" charset="0"/>
                  </a:rPr>
                  <a:t>Our partnership with </a:t>
                </a:r>
                <a:r>
                  <a:rPr lang="en-US" sz="1600" b="1" dirty="0" err="1">
                    <a:solidFill>
                      <a:schemeClr val="accent4">
                        <a:lumMod val="75000"/>
                      </a:schemeClr>
                    </a:solidFill>
                    <a:latin typeface="Montserrat" charset="0"/>
                    <a:ea typeface="Montserrat" charset="0"/>
                    <a:cs typeface="Montserrat" charset="0"/>
                  </a:rPr>
                  <a:t>IsDB</a:t>
                </a:r>
                <a:r>
                  <a:rPr lang="en-US" sz="1600" b="1" dirty="0">
                    <a:solidFill>
                      <a:schemeClr val="accent4">
                        <a:lumMod val="75000"/>
                      </a:schemeClr>
                    </a:solidFill>
                    <a:latin typeface="Montserrat" charset="0"/>
                    <a:ea typeface="Montserrat" charset="0"/>
                    <a:cs typeface="Montserrat" charset="0"/>
                  </a:rPr>
                  <a:t> </a:t>
                </a:r>
                <a:r>
                  <a:rPr lang="en-US" sz="1600" dirty="0">
                    <a:latin typeface="Montserrat" charset="0"/>
                    <a:ea typeface="Montserrat" charset="0"/>
                    <a:cs typeface="Montserrat" charset="0"/>
                  </a:rPr>
                  <a:t>and</a:t>
                </a:r>
                <a:r>
                  <a:rPr lang="en-US" sz="1600" b="1" dirty="0">
                    <a:solidFill>
                      <a:schemeClr val="accent4">
                        <a:lumMod val="75000"/>
                      </a:schemeClr>
                    </a:solidFill>
                    <a:latin typeface="Montserrat" charset="0"/>
                    <a:ea typeface="Montserrat" charset="0"/>
                    <a:cs typeface="Montserrat" charset="0"/>
                  </a:rPr>
                  <a:t> </a:t>
                </a:r>
                <a:r>
                  <a:rPr lang="en-US" sz="1600" b="1" dirty="0" err="1">
                    <a:solidFill>
                      <a:schemeClr val="accent4">
                        <a:lumMod val="75000"/>
                      </a:schemeClr>
                    </a:solidFill>
                    <a:latin typeface="Montserrat" charset="0"/>
                    <a:ea typeface="Montserrat" charset="0"/>
                    <a:cs typeface="Montserrat" charset="0"/>
                  </a:rPr>
                  <a:t>AfDB</a:t>
                </a:r>
                <a:r>
                  <a:rPr lang="en-US" sz="1600" b="1">
                    <a:solidFill>
                      <a:schemeClr val="accent4">
                        <a:lumMod val="75000"/>
                      </a:schemeClr>
                    </a:solidFill>
                    <a:latin typeface="Montserrat" charset="0"/>
                    <a:ea typeface="Montserrat" charset="0"/>
                    <a:cs typeface="Montserrat" charset="0"/>
                  </a:rPr>
                  <a:t> ($101 </a:t>
                </a:r>
                <a:r>
                  <a:rPr lang="en-US" sz="1600" b="1" dirty="0">
                    <a:solidFill>
                      <a:schemeClr val="accent4">
                        <a:lumMod val="75000"/>
                      </a:schemeClr>
                    </a:solidFill>
                    <a:latin typeface="Montserrat" charset="0"/>
                    <a:ea typeface="Montserrat" charset="0"/>
                    <a:cs typeface="Montserrat" charset="0"/>
                  </a:rPr>
                  <a:t>million)</a:t>
                </a:r>
                <a:r>
                  <a:rPr lang="en-US" sz="1600" b="1" dirty="0">
                    <a:latin typeface="Montserrat" charset="0"/>
                    <a:ea typeface="Montserrat" charset="0"/>
                    <a:cs typeface="Montserrat" charset="0"/>
                  </a:rPr>
                  <a:t> </a:t>
                </a:r>
                <a:r>
                  <a:rPr lang="en-US" sz="1600" dirty="0">
                    <a:latin typeface="Montserrat" charset="0"/>
                    <a:ea typeface="Montserrat" charset="0"/>
                    <a:cs typeface="Montserrat" charset="0"/>
                  </a:rPr>
                  <a:t>have led to the completion of Zaria Water</a:t>
                </a:r>
                <a14:m>
                  <m:oMath xmlns:m="http://schemas.openxmlformats.org/officeDocument/2006/math">
                    <a:fld id="{825F15A7-03F4-43D7-82C5-3E23DA2F108C}" type="mathplaceholder">
                      <a:rPr lang="en-US" sz="1600" i="1" smtClean="0">
                        <a:latin typeface="Cambria Math" panose="02040503050406030204" pitchFamily="18" charset="0"/>
                      </a:rPr>
                      <a:t>Type equation here.</a:t>
                    </a:fld>
                  </m:oMath>
                </a14:m>
                <a:r>
                  <a:rPr lang="en-US" sz="1600" dirty="0">
                    <a:latin typeface="Montserrat" charset="0"/>
                    <a:ea typeface="Montserrat" charset="0"/>
                    <a:cs typeface="Montserrat" charset="0"/>
                  </a:rPr>
                  <a:t> Works, while our partnership with the </a:t>
                </a:r>
                <a:r>
                  <a:rPr lang="en-US" sz="1600" b="1" dirty="0">
                    <a:solidFill>
                      <a:schemeClr val="accent4">
                        <a:lumMod val="75000"/>
                      </a:schemeClr>
                    </a:solidFill>
                    <a:latin typeface="Montserrat" charset="0"/>
                    <a:ea typeface="Montserrat" charset="0"/>
                    <a:cs typeface="Montserrat" charset="0"/>
                  </a:rPr>
                  <a:t>Indian Government ($680 million) </a:t>
                </a:r>
                <a:r>
                  <a:rPr lang="en-US" sz="1600" dirty="0">
                    <a:latin typeface="Montserrat" charset="0"/>
                    <a:ea typeface="Montserrat" charset="0"/>
                    <a:cs typeface="Montserrat" charset="0"/>
                  </a:rPr>
                  <a:t>is supporting us to expand electrification and build efficient transport systems</a:t>
                </a:r>
              </a:p>
              <a:p>
                <a:r>
                  <a:rPr lang="en-US" sz="1600" b="1" dirty="0">
                    <a:solidFill>
                      <a:schemeClr val="accent4">
                        <a:lumMod val="75000"/>
                      </a:schemeClr>
                    </a:solidFill>
                    <a:latin typeface="Montserrat" charset="0"/>
                    <a:ea typeface="Montserrat" charset="0"/>
                    <a:cs typeface="Montserrat" charset="0"/>
                  </a:rPr>
                  <a:t>Governance: </a:t>
                </a:r>
                <a:r>
                  <a:rPr lang="en-US" sz="1600" dirty="0">
                    <a:latin typeface="Montserrat" charset="0"/>
                    <a:ea typeface="Montserrat" charset="0"/>
                    <a:cs typeface="Montserrat" charset="0"/>
                  </a:rPr>
                  <a:t>The technical support of the  </a:t>
                </a:r>
                <a:r>
                  <a:rPr lang="en-US" sz="1600" b="1" dirty="0">
                    <a:solidFill>
                      <a:schemeClr val="accent4">
                        <a:lumMod val="75000"/>
                      </a:schemeClr>
                    </a:solidFill>
                    <a:latin typeface="Montserrat" charset="0"/>
                    <a:ea typeface="Montserrat" charset="0"/>
                    <a:cs typeface="Montserrat" charset="0"/>
                  </a:rPr>
                  <a:t>IMF </a:t>
                </a:r>
                <a:r>
                  <a:rPr lang="en-US" sz="1600" dirty="0">
                    <a:latin typeface="Montserrat" charset="0"/>
                    <a:ea typeface="Montserrat" charset="0"/>
                    <a:cs typeface="Montserrat" charset="0"/>
                  </a:rPr>
                  <a:t>and</a:t>
                </a:r>
                <a:r>
                  <a:rPr lang="en-US" sz="1600" b="1" dirty="0">
                    <a:solidFill>
                      <a:schemeClr val="accent4">
                        <a:lumMod val="75000"/>
                      </a:schemeClr>
                    </a:solidFill>
                    <a:latin typeface="Montserrat" charset="0"/>
                    <a:ea typeface="Montserrat" charset="0"/>
                    <a:cs typeface="Montserrat" charset="0"/>
                  </a:rPr>
                  <a:t> World Bank ($350 million)</a:t>
                </a:r>
                <a:r>
                  <a:rPr lang="en-US" sz="1600" dirty="0">
                    <a:latin typeface="Montserrat" charset="0"/>
                    <a:ea typeface="Montserrat" charset="0"/>
                    <a:cs typeface="Montserrat" charset="0"/>
                  </a:rPr>
                  <a:t> led to the implementation of the SIFMIS, TSA framework and Zero-Based budgeting models currently operating in the State.</a:t>
                </a:r>
              </a:p>
              <a:p>
                <a:r>
                  <a:rPr lang="en-US" sz="1600" b="1" dirty="0">
                    <a:solidFill>
                      <a:schemeClr val="accent4">
                        <a:lumMod val="75000"/>
                      </a:schemeClr>
                    </a:solidFill>
                    <a:latin typeface="Montserrat" charset="0"/>
                    <a:ea typeface="Montserrat" charset="0"/>
                    <a:cs typeface="Montserrat" charset="0"/>
                  </a:rPr>
                  <a:t>Human Capital: </a:t>
                </a:r>
                <a:r>
                  <a:rPr lang="en-US" sz="1600" dirty="0">
                    <a:latin typeface="Montserrat" charset="0"/>
                    <a:ea typeface="Montserrat" charset="0"/>
                    <a:cs typeface="Montserrat" charset="0"/>
                  </a:rPr>
                  <a:t>Partnership with </a:t>
                </a:r>
                <a:r>
                  <a:rPr lang="en-US" sz="1600" b="1" dirty="0">
                    <a:solidFill>
                      <a:schemeClr val="accent4">
                        <a:lumMod val="75000"/>
                      </a:schemeClr>
                    </a:solidFill>
                    <a:latin typeface="Montserrat" charset="0"/>
                    <a:ea typeface="Montserrat" charset="0"/>
                    <a:cs typeface="Montserrat" charset="0"/>
                  </a:rPr>
                  <a:t>World Bank &amp; Rockefeller Foundation ($800,000) </a:t>
                </a:r>
                <a:r>
                  <a:rPr lang="en-US" sz="1600" dirty="0">
                    <a:latin typeface="Montserrat" charset="0"/>
                    <a:ea typeface="Montserrat" charset="0"/>
                    <a:cs typeface="Montserrat" charset="0"/>
                  </a:rPr>
                  <a:t>is driving large scale skill development training in technology and entrepreneurship for unemployed and underemployed youth in the State</a:t>
                </a:r>
                <a:endParaRPr lang="en-US" dirty="0"/>
              </a:p>
            </p:txBody>
          </p:sp>
        </mc:Choice>
        <mc:Fallback xmlns="">
          <p:sp>
            <p:nvSpPr>
              <p:cNvPr id="5" name="Content Placeholder 4">
                <a:extLst>
                  <a:ext uri="{FF2B5EF4-FFF2-40B4-BE49-F238E27FC236}">
                    <a16:creationId xmlns:a16="http://schemas.microsoft.com/office/drawing/2014/main" id="{C46774D6-A068-7342-987E-8884C3F833CD}"/>
                  </a:ext>
                </a:extLst>
              </p:cNvPr>
              <p:cNvSpPr>
                <a:spLocks noGrp="1" noRot="1" noChangeAspect="1" noMove="1" noResize="1" noEditPoints="1" noAdjustHandles="1" noChangeArrowheads="1" noChangeShapeType="1" noTextEdit="1"/>
              </p:cNvSpPr>
              <p:nvPr>
                <p:ph idx="1"/>
              </p:nvPr>
            </p:nvSpPr>
            <p:spPr>
              <a:xfrm>
                <a:off x="628650" y="908169"/>
                <a:ext cx="7886700" cy="3893912"/>
              </a:xfrm>
              <a:blipFill>
                <a:blip r:embed="rId3"/>
                <a:stretch>
                  <a:fillRect l="-322" t="-1307"/>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DB3E3D2A-73C6-AE44-A253-7C39AF341773}"/>
              </a:ext>
            </a:extLst>
          </p:cNvPr>
          <p:cNvSpPr txBox="1"/>
          <p:nvPr/>
        </p:nvSpPr>
        <p:spPr>
          <a:xfrm>
            <a:off x="5520012" y="4571176"/>
            <a:ext cx="628019" cy="123111"/>
          </a:xfrm>
          <a:prstGeom prst="rect">
            <a:avLst/>
          </a:prstGeom>
          <a:noFill/>
        </p:spPr>
        <p:txBody>
          <a:bodyPr wrap="square" lIns="0" tIns="0" rIns="0" bIns="0" rtlCol="0">
            <a:spAutoFit/>
          </a:bodyPr>
          <a:lstStyle/>
          <a:p>
            <a:pPr algn="ctr"/>
            <a:r>
              <a:rPr lang="en-US" sz="800" dirty="0">
                <a:solidFill>
                  <a:schemeClr val="bg1"/>
                </a:solidFill>
                <a:latin typeface="Lato" panose="020F0502020204030203" pitchFamily="34" charset="0"/>
              </a:rPr>
              <a:t>2012</a:t>
            </a:r>
          </a:p>
        </p:txBody>
      </p:sp>
      <p:sp>
        <p:nvSpPr>
          <p:cNvPr id="7" name="Slide Number Placeholder 6">
            <a:extLst>
              <a:ext uri="{FF2B5EF4-FFF2-40B4-BE49-F238E27FC236}">
                <a16:creationId xmlns:a16="http://schemas.microsoft.com/office/drawing/2014/main" id="{7238198E-75C2-B740-8DAD-C3F3D2955400}"/>
              </a:ext>
            </a:extLst>
          </p:cNvPr>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10794545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51435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5320" y="2110085"/>
            <a:ext cx="7824999" cy="923330"/>
          </a:xfrm>
          <a:prstGeom prst="rect">
            <a:avLst/>
          </a:prstGeom>
          <a:noFill/>
        </p:spPr>
        <p:txBody>
          <a:bodyPr wrap="square" lIns="0" tIns="0" rIns="0" bIns="0" rtlCol="0">
            <a:spAutoFit/>
          </a:bodyPr>
          <a:lstStyle/>
          <a:p>
            <a:pPr>
              <a:lnSpc>
                <a:spcPts val="3600"/>
              </a:lnSpc>
            </a:pPr>
            <a:r>
              <a:rPr lang="en-US" sz="3200" b="1" cap="all" spc="50" dirty="0">
                <a:solidFill>
                  <a:schemeClr val="bg1"/>
                </a:solidFill>
                <a:latin typeface="Montserrat" pitchFamily="2" charset="77"/>
              </a:rPr>
              <a:t>BUILDING CAPACITY FOR DEVELOPMENT PLANNING</a:t>
            </a:r>
          </a:p>
        </p:txBody>
      </p:sp>
    </p:spTree>
    <p:extLst>
      <p:ext uri="{BB962C8B-B14F-4D97-AF65-F5344CB8AC3E}">
        <p14:creationId xmlns:p14="http://schemas.microsoft.com/office/powerpoint/2010/main" val="193558450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27250" y="2288374"/>
            <a:ext cx="3345871" cy="566751"/>
            <a:chOff x="594362" y="1974291"/>
            <a:chExt cx="3345871" cy="566751"/>
          </a:xfrm>
        </p:grpSpPr>
        <p:cxnSp>
          <p:nvCxnSpPr>
            <p:cNvPr id="4" name="Straight Connector 3"/>
            <p:cNvCxnSpPr/>
            <p:nvPr/>
          </p:nvCxnSpPr>
          <p:spPr>
            <a:xfrm>
              <a:off x="594362" y="1974291"/>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4362" y="2079377"/>
              <a:ext cx="3345871" cy="461665"/>
            </a:xfrm>
            <a:prstGeom prst="rect">
              <a:avLst/>
            </a:prstGeom>
            <a:noFill/>
          </p:spPr>
          <p:txBody>
            <a:bodyPr wrap="square" lIns="0" tIns="0" rIns="0" bIns="0" rtlCol="0">
              <a:spAutoFit/>
            </a:bodyPr>
            <a:lstStyle/>
            <a:p>
              <a:pPr>
                <a:lnSpc>
                  <a:spcPts val="3600"/>
                </a:lnSpc>
              </a:pPr>
              <a:r>
                <a:rPr lang="en-US" sz="3200" cap="all" spc="50" dirty="0">
                  <a:solidFill>
                    <a:schemeClr val="bg1"/>
                  </a:solidFill>
                  <a:latin typeface="Montserrat" pitchFamily="2" charset="77"/>
                </a:rPr>
                <a:t>INTRODUCTION</a:t>
              </a:r>
            </a:p>
          </p:txBody>
        </p:sp>
      </p:grpSp>
      <p:sp>
        <p:nvSpPr>
          <p:cNvPr id="3" name="Title 2">
            <a:extLst>
              <a:ext uri="{FF2B5EF4-FFF2-40B4-BE49-F238E27FC236}">
                <a16:creationId xmlns:a16="http://schemas.microsoft.com/office/drawing/2014/main" id="{6B890F31-48E6-4542-9D9C-AB784BBBC811}"/>
              </a:ext>
            </a:extLst>
          </p:cNvPr>
          <p:cNvSpPr>
            <a:spLocks noGrp="1"/>
          </p:cNvSpPr>
          <p:nvPr>
            <p:ph type="title"/>
          </p:nvPr>
        </p:nvSpPr>
        <p:spPr>
          <a:xfrm>
            <a:off x="628650" y="273844"/>
            <a:ext cx="7886700" cy="621017"/>
          </a:xfrm>
        </p:spPr>
        <p:txBody>
          <a:bodyPr>
            <a:normAutofit/>
          </a:bodyPr>
          <a:lstStyle/>
          <a:p>
            <a:r>
              <a:rPr lang="en-US" sz="2200" b="1" dirty="0">
                <a:solidFill>
                  <a:schemeClr val="accent2">
                    <a:lumMod val="50000"/>
                  </a:schemeClr>
                </a:solidFill>
                <a:latin typeface="Montserrat" pitchFamily="2" charset="77"/>
              </a:rPr>
              <a:t>Building Capacity to Practice Development Planning</a:t>
            </a:r>
          </a:p>
        </p:txBody>
      </p:sp>
      <p:sp>
        <p:nvSpPr>
          <p:cNvPr id="5" name="Content Placeholder 4">
            <a:extLst>
              <a:ext uri="{FF2B5EF4-FFF2-40B4-BE49-F238E27FC236}">
                <a16:creationId xmlns:a16="http://schemas.microsoft.com/office/drawing/2014/main" id="{C46774D6-A068-7342-987E-8884C3F833CD}"/>
              </a:ext>
            </a:extLst>
          </p:cNvPr>
          <p:cNvSpPr>
            <a:spLocks noGrp="1"/>
          </p:cNvSpPr>
          <p:nvPr>
            <p:ph idx="1"/>
          </p:nvPr>
        </p:nvSpPr>
        <p:spPr>
          <a:xfrm>
            <a:off x="628650" y="908169"/>
            <a:ext cx="7886700" cy="3893912"/>
          </a:xfrm>
        </p:spPr>
        <p:txBody>
          <a:bodyPr>
            <a:normAutofit/>
          </a:bodyPr>
          <a:lstStyle/>
          <a:p>
            <a:r>
              <a:rPr lang="en-US" sz="1700" dirty="0">
                <a:latin typeface="Montserrat" charset="0"/>
                <a:ea typeface="Montserrat" charset="0"/>
                <a:cs typeface="Montserrat" charset="0"/>
              </a:rPr>
              <a:t>Sub nationals need to continuously seek ways to institutionalize the practice of development planning as a requisite skill for attracting Development Assistance .</a:t>
            </a:r>
          </a:p>
          <a:p>
            <a:r>
              <a:rPr lang="en-US" sz="1700" dirty="0">
                <a:latin typeface="Montserrat" charset="0"/>
                <a:ea typeface="Montserrat" charset="0"/>
                <a:cs typeface="Montserrat" charset="0"/>
              </a:rPr>
              <a:t>The </a:t>
            </a:r>
            <a:r>
              <a:rPr lang="en-US" sz="1700" b="1" dirty="0">
                <a:solidFill>
                  <a:schemeClr val="accent4">
                    <a:lumMod val="75000"/>
                  </a:schemeClr>
                </a:solidFill>
                <a:latin typeface="Montserrat" charset="0"/>
                <a:ea typeface="Montserrat" charset="0"/>
                <a:cs typeface="Montserrat" charset="0"/>
              </a:rPr>
              <a:t>Junior Professionals Program of the United Nations </a:t>
            </a:r>
            <a:r>
              <a:rPr lang="en-US" sz="1700" dirty="0">
                <a:latin typeface="Montserrat" charset="0"/>
                <a:ea typeface="Montserrat" charset="0"/>
                <a:cs typeface="Montserrat" charset="0"/>
              </a:rPr>
              <a:t>offers this opportunity to sub nationals to mainstream development practice in our respective states.</a:t>
            </a:r>
            <a:endParaRPr lang="en-US" altLang="en-US" sz="1700" dirty="0">
              <a:solidFill>
                <a:srgbClr val="000000"/>
              </a:solidFill>
              <a:latin typeface="Montserrat" charset="0"/>
              <a:ea typeface="Montserrat" charset="0"/>
              <a:cs typeface="Montserrat" charset="0"/>
            </a:endParaRPr>
          </a:p>
          <a:p>
            <a:r>
              <a:rPr lang="en-US" altLang="en-US" sz="1700" dirty="0">
                <a:solidFill>
                  <a:srgbClr val="000000"/>
                </a:solidFill>
                <a:latin typeface="Montserrat" charset="0"/>
                <a:ea typeface="Montserrat" charset="0"/>
                <a:cs typeface="Montserrat" charset="0"/>
              </a:rPr>
              <a:t>JPO’s are sponsored to work as full time staff in the United Nations by their own Governments, for 2years, renewable for another 2 years.</a:t>
            </a:r>
          </a:p>
          <a:p>
            <a:pPr lvl="0"/>
            <a:r>
              <a:rPr lang="en-US" altLang="en-US" sz="1800" dirty="0">
                <a:solidFill>
                  <a:srgbClr val="000000"/>
                </a:solidFill>
                <a:latin typeface="Montserrat" charset="0"/>
                <a:ea typeface="Montserrat" charset="0"/>
                <a:cs typeface="Montserrat" charset="0"/>
              </a:rPr>
              <a:t>JPOs assist in the design and implementation of UN’s programming activities, while benefiting from the supervision and guidance of senior UN staff members.</a:t>
            </a:r>
          </a:p>
          <a:p>
            <a:pPr lvl="0"/>
            <a:r>
              <a:rPr lang="en-US" altLang="en-US" sz="1800" dirty="0">
                <a:solidFill>
                  <a:srgbClr val="000000"/>
                </a:solidFill>
                <a:latin typeface="Montserrat" charset="0"/>
                <a:ea typeface="Montserrat" charset="0"/>
                <a:cs typeface="Montserrat" charset="0"/>
              </a:rPr>
              <a:t>Sponsoring States have the rare opportunity to launch their citizens into UN Careers while developing capacity in the states priority areas in the long term.</a:t>
            </a:r>
          </a:p>
          <a:p>
            <a:endParaRPr lang="en-US" altLang="en-US" sz="1700" dirty="0">
              <a:solidFill>
                <a:srgbClr val="000000"/>
              </a:solidFill>
              <a:latin typeface="Montserrat" charset="0"/>
              <a:ea typeface="Montserrat" charset="0"/>
              <a:cs typeface="Montserrat" charset="0"/>
            </a:endParaRPr>
          </a:p>
          <a:p>
            <a:pPr marL="0" indent="0">
              <a:buNone/>
            </a:pPr>
            <a:endParaRPr lang="en-US" dirty="0"/>
          </a:p>
        </p:txBody>
      </p:sp>
      <p:sp>
        <p:nvSpPr>
          <p:cNvPr id="22" name="TextBox 21">
            <a:extLst>
              <a:ext uri="{FF2B5EF4-FFF2-40B4-BE49-F238E27FC236}">
                <a16:creationId xmlns:a16="http://schemas.microsoft.com/office/drawing/2014/main" id="{DB3E3D2A-73C6-AE44-A253-7C39AF341773}"/>
              </a:ext>
            </a:extLst>
          </p:cNvPr>
          <p:cNvSpPr txBox="1"/>
          <p:nvPr/>
        </p:nvSpPr>
        <p:spPr>
          <a:xfrm>
            <a:off x="5520012" y="4571176"/>
            <a:ext cx="628019" cy="123111"/>
          </a:xfrm>
          <a:prstGeom prst="rect">
            <a:avLst/>
          </a:prstGeom>
          <a:noFill/>
        </p:spPr>
        <p:txBody>
          <a:bodyPr wrap="square" lIns="0" tIns="0" rIns="0" bIns="0" rtlCol="0">
            <a:spAutoFit/>
          </a:bodyPr>
          <a:lstStyle/>
          <a:p>
            <a:pPr algn="ctr"/>
            <a:r>
              <a:rPr lang="en-US" sz="800" dirty="0">
                <a:solidFill>
                  <a:schemeClr val="bg1"/>
                </a:solidFill>
                <a:latin typeface="Lato" panose="020F0502020204030203" pitchFamily="34" charset="0"/>
              </a:rPr>
              <a:t>2012</a:t>
            </a:r>
          </a:p>
        </p:txBody>
      </p:sp>
      <p:sp>
        <p:nvSpPr>
          <p:cNvPr id="7" name="Slide Number Placeholder 6">
            <a:extLst>
              <a:ext uri="{FF2B5EF4-FFF2-40B4-BE49-F238E27FC236}">
                <a16:creationId xmlns:a16="http://schemas.microsoft.com/office/drawing/2014/main" id="{F7345030-FFB5-BA4B-BCC7-333169F9F32E}"/>
              </a:ext>
            </a:extLst>
          </p:cNvPr>
          <p:cNvSpPr>
            <a:spLocks noGrp="1"/>
          </p:cNvSpPr>
          <p:nvPr>
            <p:ph type="sldNum" sz="quarter" idx="12"/>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17116287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51435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5320" y="2110085"/>
            <a:ext cx="7428489" cy="461665"/>
          </a:xfrm>
          <a:prstGeom prst="rect">
            <a:avLst/>
          </a:prstGeom>
          <a:noFill/>
        </p:spPr>
        <p:txBody>
          <a:bodyPr wrap="square" lIns="0" tIns="0" rIns="0" bIns="0" rtlCol="0">
            <a:spAutoFit/>
          </a:bodyPr>
          <a:lstStyle/>
          <a:p>
            <a:pPr algn="ctr">
              <a:lnSpc>
                <a:spcPts val="3600"/>
              </a:lnSpc>
            </a:pPr>
            <a:r>
              <a:rPr lang="en-US" sz="3200" b="1" cap="all" spc="50" dirty="0">
                <a:solidFill>
                  <a:schemeClr val="bg1"/>
                </a:solidFill>
                <a:latin typeface="Montserrat" pitchFamily="2" charset="77"/>
              </a:rPr>
              <a:t>Thank you</a:t>
            </a:r>
          </a:p>
        </p:txBody>
      </p:sp>
    </p:spTree>
    <p:extLst>
      <p:ext uri="{BB962C8B-B14F-4D97-AF65-F5344CB8AC3E}">
        <p14:creationId xmlns:p14="http://schemas.microsoft.com/office/powerpoint/2010/main" val="1320538826"/>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1820" y="619008"/>
            <a:ext cx="7955280" cy="820738"/>
          </a:xfrm>
          <a:prstGeom prst="rect">
            <a:avLst/>
          </a:prstGeom>
          <a:noFill/>
        </p:spPr>
        <p:txBody>
          <a:bodyPr wrap="square" lIns="0" tIns="0" rIns="0" bIns="0" rtlCol="0">
            <a:spAutoFit/>
          </a:bodyPr>
          <a:lstStyle/>
          <a:p>
            <a:pPr>
              <a:lnSpc>
                <a:spcPts val="3200"/>
              </a:lnSpc>
            </a:pPr>
            <a:r>
              <a:rPr lang="en-US" sz="3200" cap="all" spc="50" dirty="0">
                <a:solidFill>
                  <a:schemeClr val="accent2">
                    <a:lumMod val="50000"/>
                  </a:schemeClr>
                </a:solidFill>
                <a:latin typeface="Montserrat" pitchFamily="2" charset="77"/>
              </a:rPr>
              <a:t>TABLE OF</a:t>
            </a:r>
          </a:p>
          <a:p>
            <a:pPr>
              <a:lnSpc>
                <a:spcPts val="3200"/>
              </a:lnSpc>
            </a:pPr>
            <a:r>
              <a:rPr lang="en-US" sz="3200" cap="all" spc="50" dirty="0">
                <a:solidFill>
                  <a:schemeClr val="accent2">
                    <a:lumMod val="75000"/>
                  </a:schemeClr>
                </a:solidFill>
                <a:latin typeface="Montserrat" pitchFamily="2" charset="77"/>
              </a:rPr>
              <a:t>CONTENTS</a:t>
            </a:r>
          </a:p>
        </p:txBody>
      </p:sp>
      <p:grpSp>
        <p:nvGrpSpPr>
          <p:cNvPr id="3" name="Group 2"/>
          <p:cNvGrpSpPr/>
          <p:nvPr/>
        </p:nvGrpSpPr>
        <p:grpSpPr>
          <a:xfrm>
            <a:off x="3714965" y="1506193"/>
            <a:ext cx="5000158" cy="2055410"/>
            <a:chOff x="5157186" y="2254417"/>
            <a:chExt cx="3935952" cy="1690134"/>
          </a:xfrm>
        </p:grpSpPr>
        <p:sp>
          <p:nvSpPr>
            <p:cNvPr id="4" name="TextBox 3"/>
            <p:cNvSpPr txBox="1"/>
            <p:nvPr/>
          </p:nvSpPr>
          <p:spPr>
            <a:xfrm>
              <a:off x="5419728" y="2254417"/>
              <a:ext cx="3127372" cy="154432"/>
            </a:xfrm>
            <a:prstGeom prst="rect">
              <a:avLst/>
            </a:prstGeom>
            <a:noFill/>
          </p:spPr>
          <p:txBody>
            <a:bodyPr wrap="square" lIns="0" tIns="0" rIns="0" bIns="0" rtlCol="0">
              <a:spAutoFit/>
            </a:bodyPr>
            <a:lstStyle/>
            <a:p>
              <a:r>
                <a:rPr lang="en-US" sz="1200" b="1" spc="20" dirty="0">
                  <a:solidFill>
                    <a:schemeClr val="accent4">
                      <a:lumMod val="75000"/>
                    </a:schemeClr>
                  </a:solidFill>
                  <a:latin typeface="Montserrat" pitchFamily="2" charset="77"/>
                </a:rPr>
                <a:t>Introduction</a:t>
              </a:r>
            </a:p>
          </p:txBody>
        </p:sp>
        <p:sp>
          <p:nvSpPr>
            <p:cNvPr id="5" name="TextBox 4"/>
            <p:cNvSpPr txBox="1"/>
            <p:nvPr/>
          </p:nvSpPr>
          <p:spPr>
            <a:xfrm>
              <a:off x="5419728" y="2553593"/>
              <a:ext cx="3127372" cy="154432"/>
            </a:xfrm>
            <a:prstGeom prst="rect">
              <a:avLst/>
            </a:prstGeom>
            <a:noFill/>
          </p:spPr>
          <p:txBody>
            <a:bodyPr wrap="square" lIns="0" tIns="0" rIns="0" bIns="0" rtlCol="0">
              <a:spAutoFit/>
            </a:bodyPr>
            <a:lstStyle/>
            <a:p>
              <a:r>
                <a:rPr lang="en-US" sz="1200" b="1" spc="20" dirty="0">
                  <a:solidFill>
                    <a:schemeClr val="accent4">
                      <a:lumMod val="75000"/>
                    </a:schemeClr>
                  </a:solidFill>
                  <a:latin typeface="Montserrat" pitchFamily="2" charset="77"/>
                </a:rPr>
                <a:t>Global Aid Landscape</a:t>
              </a:r>
            </a:p>
          </p:txBody>
        </p:sp>
        <p:sp>
          <p:nvSpPr>
            <p:cNvPr id="6" name="TextBox 5"/>
            <p:cNvSpPr txBox="1"/>
            <p:nvPr/>
          </p:nvSpPr>
          <p:spPr>
            <a:xfrm>
              <a:off x="5419727" y="3123157"/>
              <a:ext cx="3673411" cy="308864"/>
            </a:xfrm>
            <a:prstGeom prst="rect">
              <a:avLst/>
            </a:prstGeom>
            <a:noFill/>
          </p:spPr>
          <p:txBody>
            <a:bodyPr wrap="square" lIns="0" tIns="0" rIns="0" bIns="0" rtlCol="0">
              <a:spAutoFit/>
            </a:bodyPr>
            <a:lstStyle/>
            <a:p>
              <a:r>
                <a:rPr lang="en-US" sz="1200" b="1" spc="20" dirty="0">
                  <a:solidFill>
                    <a:schemeClr val="accent4">
                      <a:lumMod val="75000"/>
                    </a:schemeClr>
                  </a:solidFill>
                  <a:latin typeface="Montserrat" pitchFamily="2" charset="77"/>
                </a:rPr>
                <a:t>Mapping Major Development Partners operating in Nigeria</a:t>
              </a:r>
            </a:p>
          </p:txBody>
        </p:sp>
        <p:sp>
          <p:nvSpPr>
            <p:cNvPr id="7" name="TextBox 6"/>
            <p:cNvSpPr txBox="1"/>
            <p:nvPr/>
          </p:nvSpPr>
          <p:spPr>
            <a:xfrm>
              <a:off x="5419727" y="3509169"/>
              <a:ext cx="3541148" cy="153428"/>
            </a:xfrm>
            <a:prstGeom prst="rect">
              <a:avLst/>
            </a:prstGeom>
            <a:noFill/>
          </p:spPr>
          <p:txBody>
            <a:bodyPr wrap="square" lIns="0" tIns="0" rIns="0" bIns="0" rtlCol="0">
              <a:spAutoFit/>
            </a:bodyPr>
            <a:lstStyle/>
            <a:p>
              <a:r>
                <a:rPr lang="en-US" sz="1200" b="1" spc="20" dirty="0">
                  <a:solidFill>
                    <a:schemeClr val="accent4">
                      <a:lumMod val="75000"/>
                    </a:schemeClr>
                  </a:solidFill>
                  <a:latin typeface="Montserrat" pitchFamily="2" charset="77"/>
                </a:rPr>
                <a:t>Focus Areas for Development Assistance in Nigeria</a:t>
              </a:r>
            </a:p>
          </p:txBody>
        </p:sp>
        <p:sp>
          <p:nvSpPr>
            <p:cNvPr id="8" name="TextBox 7"/>
            <p:cNvSpPr txBox="1"/>
            <p:nvPr/>
          </p:nvSpPr>
          <p:spPr>
            <a:xfrm>
              <a:off x="5419726" y="3792703"/>
              <a:ext cx="3594987" cy="151848"/>
            </a:xfrm>
            <a:prstGeom prst="rect">
              <a:avLst/>
            </a:prstGeom>
            <a:noFill/>
          </p:spPr>
          <p:txBody>
            <a:bodyPr wrap="square" lIns="0" tIns="0" rIns="0" bIns="0" rtlCol="0">
              <a:spAutoFit/>
            </a:bodyPr>
            <a:lstStyle/>
            <a:p>
              <a:r>
                <a:rPr lang="en-US" sz="1200" b="1" spc="20" dirty="0">
                  <a:solidFill>
                    <a:schemeClr val="accent4">
                      <a:lumMod val="75000"/>
                    </a:schemeClr>
                  </a:solidFill>
                  <a:latin typeface="Montserrat" pitchFamily="2" charset="77"/>
                </a:rPr>
                <a:t>How Development Partners are Supporting Sub-National Governance</a:t>
              </a:r>
            </a:p>
          </p:txBody>
        </p:sp>
        <p:sp>
          <p:nvSpPr>
            <p:cNvPr id="9" name="Oval 8"/>
            <p:cNvSpPr/>
            <p:nvPr/>
          </p:nvSpPr>
          <p:spPr>
            <a:xfrm>
              <a:off x="5163790" y="3509170"/>
              <a:ext cx="85378" cy="85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 name="Oval 9"/>
            <p:cNvSpPr/>
            <p:nvPr/>
          </p:nvSpPr>
          <p:spPr>
            <a:xfrm>
              <a:off x="5173638" y="3823149"/>
              <a:ext cx="85378" cy="85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1" name="TextBox 10"/>
            <p:cNvSpPr txBox="1"/>
            <p:nvPr/>
          </p:nvSpPr>
          <p:spPr>
            <a:xfrm>
              <a:off x="5419727" y="2872360"/>
              <a:ext cx="3374032" cy="157388"/>
            </a:xfrm>
            <a:prstGeom prst="rect">
              <a:avLst/>
            </a:prstGeom>
            <a:noFill/>
          </p:spPr>
          <p:txBody>
            <a:bodyPr wrap="square" lIns="0" tIns="0" rIns="0" bIns="0" rtlCol="0">
              <a:spAutoFit/>
            </a:bodyPr>
            <a:lstStyle/>
            <a:p>
              <a:r>
                <a:rPr lang="en-US" sz="1200" b="1" spc="20" dirty="0">
                  <a:solidFill>
                    <a:schemeClr val="accent4">
                      <a:lumMod val="75000"/>
                    </a:schemeClr>
                  </a:solidFill>
                  <a:latin typeface="Montserrat" pitchFamily="2" charset="77"/>
                </a:rPr>
                <a:t>Understanding the Development Assistance Ecosystem</a:t>
              </a:r>
            </a:p>
          </p:txBody>
        </p:sp>
        <p:sp>
          <p:nvSpPr>
            <p:cNvPr id="12" name="Oval 11"/>
            <p:cNvSpPr/>
            <p:nvPr/>
          </p:nvSpPr>
          <p:spPr>
            <a:xfrm>
              <a:off x="5163039" y="3179234"/>
              <a:ext cx="85378" cy="85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grpSp>
          <p:nvGrpSpPr>
            <p:cNvPr id="13" name="Group 12"/>
            <p:cNvGrpSpPr/>
            <p:nvPr/>
          </p:nvGrpSpPr>
          <p:grpSpPr>
            <a:xfrm>
              <a:off x="5157186" y="2286347"/>
              <a:ext cx="85378" cy="409420"/>
              <a:chOff x="5157186" y="2286347"/>
              <a:chExt cx="85378" cy="409420"/>
            </a:xfrm>
            <a:solidFill>
              <a:schemeClr val="accent2"/>
            </a:solidFill>
          </p:grpSpPr>
          <p:sp>
            <p:nvSpPr>
              <p:cNvPr id="14" name="Oval 13"/>
              <p:cNvSpPr/>
              <p:nvPr/>
            </p:nvSpPr>
            <p:spPr>
              <a:xfrm>
                <a:off x="5157186" y="2286347"/>
                <a:ext cx="85378" cy="853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5" name="Oval 14"/>
              <p:cNvSpPr/>
              <p:nvPr/>
            </p:nvSpPr>
            <p:spPr>
              <a:xfrm>
                <a:off x="5157186" y="2610389"/>
                <a:ext cx="85378" cy="853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grpSp>
        <p:sp>
          <p:nvSpPr>
            <p:cNvPr id="16" name="Oval 15"/>
            <p:cNvSpPr/>
            <p:nvPr/>
          </p:nvSpPr>
          <p:spPr>
            <a:xfrm>
              <a:off x="5163038" y="2901028"/>
              <a:ext cx="85378" cy="85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cxnSp>
          <p:nvCxnSpPr>
            <p:cNvPr id="17" name="Straight Connector 16"/>
            <p:cNvCxnSpPr>
              <a:cxnSpLocks/>
            </p:cNvCxnSpPr>
            <p:nvPr/>
          </p:nvCxnSpPr>
          <p:spPr>
            <a:xfrm>
              <a:off x="5199875" y="2423385"/>
              <a:ext cx="0" cy="138123"/>
            </a:xfrm>
            <a:prstGeom prst="line">
              <a:avLst/>
            </a:prstGeom>
            <a:ln w="95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5199876" y="2727619"/>
              <a:ext cx="0" cy="14474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5199875" y="2993390"/>
              <a:ext cx="0" cy="198155"/>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95270" y="3285658"/>
              <a:ext cx="0" cy="2286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05727" y="3594549"/>
              <a:ext cx="0" cy="228600"/>
            </a:xfrm>
            <a:prstGeom prst="line">
              <a:avLst/>
            </a:prstGeom>
            <a:ln w="9525"/>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13E72BB-F578-074F-8338-E5644EC736B1}"/>
              </a:ext>
            </a:extLst>
          </p:cNvPr>
          <p:cNvSpPr/>
          <p:nvPr/>
        </p:nvSpPr>
        <p:spPr>
          <a:xfrm>
            <a:off x="3722399" y="3843651"/>
            <a:ext cx="108463" cy="1020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cxnSp>
        <p:nvCxnSpPr>
          <p:cNvPr id="29" name="Straight Connector 28">
            <a:extLst>
              <a:ext uri="{FF2B5EF4-FFF2-40B4-BE49-F238E27FC236}">
                <a16:creationId xmlns:a16="http://schemas.microsoft.com/office/drawing/2014/main" id="{4E3DA8E9-1884-F64F-A5C8-3D8AAF4114DD}"/>
              </a:ext>
            </a:extLst>
          </p:cNvPr>
          <p:cNvCxnSpPr>
            <a:cxnSpLocks/>
          </p:cNvCxnSpPr>
          <p:nvPr/>
        </p:nvCxnSpPr>
        <p:spPr>
          <a:xfrm>
            <a:off x="3776631" y="3496552"/>
            <a:ext cx="0" cy="484504"/>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CE993F1-0D2D-6C4F-9035-6DBB77A3021A}"/>
              </a:ext>
            </a:extLst>
          </p:cNvPr>
          <p:cNvSpPr txBox="1"/>
          <p:nvPr/>
        </p:nvSpPr>
        <p:spPr>
          <a:xfrm>
            <a:off x="4048491" y="3768191"/>
            <a:ext cx="4161786" cy="184666"/>
          </a:xfrm>
          <a:prstGeom prst="rect">
            <a:avLst/>
          </a:prstGeom>
          <a:noFill/>
        </p:spPr>
        <p:txBody>
          <a:bodyPr wrap="square" lIns="0" tIns="0" rIns="0" bIns="0" rtlCol="0">
            <a:spAutoFit/>
          </a:bodyPr>
          <a:lstStyle/>
          <a:p>
            <a:r>
              <a:rPr lang="en-US" sz="1200" b="1" spc="20" dirty="0">
                <a:solidFill>
                  <a:schemeClr val="accent4">
                    <a:lumMod val="75000"/>
                  </a:schemeClr>
                </a:solidFill>
                <a:latin typeface="Montserrat" pitchFamily="2" charset="77"/>
              </a:rPr>
              <a:t>Examples of Development Assistance</a:t>
            </a:r>
          </a:p>
        </p:txBody>
      </p:sp>
      <p:sp>
        <p:nvSpPr>
          <p:cNvPr id="38" name="Oval 37">
            <a:extLst>
              <a:ext uri="{FF2B5EF4-FFF2-40B4-BE49-F238E27FC236}">
                <a16:creationId xmlns:a16="http://schemas.microsoft.com/office/drawing/2014/main" id="{250AFE4F-4DBC-3A45-A10C-321016338976}"/>
              </a:ext>
            </a:extLst>
          </p:cNvPr>
          <p:cNvSpPr/>
          <p:nvPr/>
        </p:nvSpPr>
        <p:spPr>
          <a:xfrm>
            <a:off x="3724888" y="4276047"/>
            <a:ext cx="108463" cy="1020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cxnSp>
        <p:nvCxnSpPr>
          <p:cNvPr id="39" name="Straight Connector 38">
            <a:extLst>
              <a:ext uri="{FF2B5EF4-FFF2-40B4-BE49-F238E27FC236}">
                <a16:creationId xmlns:a16="http://schemas.microsoft.com/office/drawing/2014/main" id="{01804EDA-D586-C94D-B94F-57C2ABBC4A49}"/>
              </a:ext>
            </a:extLst>
          </p:cNvPr>
          <p:cNvCxnSpPr>
            <a:cxnSpLocks/>
          </p:cNvCxnSpPr>
          <p:nvPr/>
        </p:nvCxnSpPr>
        <p:spPr>
          <a:xfrm>
            <a:off x="3772374" y="3981056"/>
            <a:ext cx="0" cy="311224"/>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1B944CA-8282-F441-AB15-4AFE3EF5A123}"/>
              </a:ext>
            </a:extLst>
          </p:cNvPr>
          <p:cNvSpPr txBox="1"/>
          <p:nvPr/>
        </p:nvSpPr>
        <p:spPr>
          <a:xfrm>
            <a:off x="4048491" y="4159445"/>
            <a:ext cx="4197881" cy="184666"/>
          </a:xfrm>
          <a:prstGeom prst="rect">
            <a:avLst/>
          </a:prstGeom>
          <a:noFill/>
        </p:spPr>
        <p:txBody>
          <a:bodyPr wrap="square" lIns="0" tIns="0" rIns="0" bIns="0" rtlCol="0">
            <a:spAutoFit/>
          </a:bodyPr>
          <a:lstStyle/>
          <a:p>
            <a:r>
              <a:rPr lang="en-US" sz="1200" b="1" spc="20" dirty="0">
                <a:solidFill>
                  <a:schemeClr val="accent4">
                    <a:lumMod val="75000"/>
                  </a:schemeClr>
                </a:solidFill>
                <a:latin typeface="Montserrat" pitchFamily="2" charset="77"/>
              </a:rPr>
              <a:t>Kaduna as a Case Study</a:t>
            </a:r>
          </a:p>
        </p:txBody>
      </p:sp>
      <p:sp>
        <p:nvSpPr>
          <p:cNvPr id="26" name="Slide Number Placeholder 25">
            <a:extLst>
              <a:ext uri="{FF2B5EF4-FFF2-40B4-BE49-F238E27FC236}">
                <a16:creationId xmlns:a16="http://schemas.microsoft.com/office/drawing/2014/main" id="{59C16F42-BB37-A242-9512-D370EEF5E311}"/>
              </a:ext>
            </a:extLst>
          </p:cNvPr>
          <p:cNvSpPr>
            <a:spLocks noGrp="1"/>
          </p:cNvSpPr>
          <p:nvPr>
            <p:ph type="sldNum" sz="quarter" idx="12"/>
          </p:nvPr>
        </p:nvSpPr>
        <p:spPr/>
        <p:txBody>
          <a:bodyPr/>
          <a:lstStyle/>
          <a:p>
            <a:fld id="{48F63A3B-78C7-47BE-AE5E-E10140E04643}" type="slidenum">
              <a:rPr lang="en-US" smtClean="0"/>
              <a:t>1</a:t>
            </a:fld>
            <a:endParaRPr lang="en-US" dirty="0"/>
          </a:p>
        </p:txBody>
      </p:sp>
    </p:spTree>
    <p:extLst>
      <p:ext uri="{BB962C8B-B14F-4D97-AF65-F5344CB8AC3E}">
        <p14:creationId xmlns:p14="http://schemas.microsoft.com/office/powerpoint/2010/main" val="32334729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500"/>
                                  </p:stCondLst>
                                  <p:childTnLst>
                                    <p:set>
                                      <p:cBhvr>
                                        <p:cTn id="19" dur="1" fill="hold">
                                          <p:stCondLst>
                                            <p:cond delay="0"/>
                                          </p:stCondLst>
                                        </p:cTn>
                                        <p:tgtEl>
                                          <p:spTgt spid="3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500"/>
                                  </p:stCondLst>
                                  <p:childTnLst>
                                    <p:set>
                                      <p:cBhvr>
                                        <p:cTn id="23"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0" y="0"/>
            <a:ext cx="9144000" cy="51435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16702" y="2393460"/>
            <a:ext cx="3656332" cy="461665"/>
          </a:xfrm>
          <a:prstGeom prst="rect">
            <a:avLst/>
          </a:prstGeom>
          <a:noFill/>
        </p:spPr>
        <p:txBody>
          <a:bodyPr wrap="square" lIns="0" tIns="0" rIns="0" bIns="0" rtlCol="0">
            <a:spAutoFit/>
          </a:bodyPr>
          <a:lstStyle/>
          <a:p>
            <a:pPr>
              <a:lnSpc>
                <a:spcPts val="3600"/>
              </a:lnSpc>
            </a:pPr>
            <a:r>
              <a:rPr lang="en-US" sz="3200" b="1" cap="all" spc="50" dirty="0">
                <a:solidFill>
                  <a:schemeClr val="bg1"/>
                </a:solidFill>
                <a:latin typeface="Montserrat" pitchFamily="2" charset="77"/>
              </a:rPr>
              <a:t>INTRODUCTION</a:t>
            </a:r>
          </a:p>
        </p:txBody>
      </p:sp>
    </p:spTree>
    <p:extLst>
      <p:ext uri="{BB962C8B-B14F-4D97-AF65-F5344CB8AC3E}">
        <p14:creationId xmlns:p14="http://schemas.microsoft.com/office/powerpoint/2010/main" val="358672948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27250" y="2288374"/>
            <a:ext cx="3345871" cy="566751"/>
            <a:chOff x="594362" y="1974291"/>
            <a:chExt cx="3345871" cy="566751"/>
          </a:xfrm>
        </p:grpSpPr>
        <p:cxnSp>
          <p:nvCxnSpPr>
            <p:cNvPr id="4" name="Straight Connector 3"/>
            <p:cNvCxnSpPr/>
            <p:nvPr/>
          </p:nvCxnSpPr>
          <p:spPr>
            <a:xfrm>
              <a:off x="594362" y="1974291"/>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4362" y="2079377"/>
              <a:ext cx="3345871" cy="461665"/>
            </a:xfrm>
            <a:prstGeom prst="rect">
              <a:avLst/>
            </a:prstGeom>
            <a:noFill/>
          </p:spPr>
          <p:txBody>
            <a:bodyPr wrap="square" lIns="0" tIns="0" rIns="0" bIns="0" rtlCol="0">
              <a:spAutoFit/>
            </a:bodyPr>
            <a:lstStyle/>
            <a:p>
              <a:pPr>
                <a:lnSpc>
                  <a:spcPts val="3600"/>
                </a:lnSpc>
              </a:pPr>
              <a:r>
                <a:rPr lang="en-US" sz="3200" cap="all" spc="50" dirty="0">
                  <a:solidFill>
                    <a:schemeClr val="bg1"/>
                  </a:solidFill>
                  <a:latin typeface="Montserrat" pitchFamily="2" charset="77"/>
                </a:rPr>
                <a:t>INTRODUCTION</a:t>
              </a:r>
            </a:p>
          </p:txBody>
        </p:sp>
      </p:grpSp>
      <p:sp>
        <p:nvSpPr>
          <p:cNvPr id="3" name="Title 2">
            <a:extLst>
              <a:ext uri="{FF2B5EF4-FFF2-40B4-BE49-F238E27FC236}">
                <a16:creationId xmlns:a16="http://schemas.microsoft.com/office/drawing/2014/main" id="{6B890F31-48E6-4542-9D9C-AB784BBBC811}"/>
              </a:ext>
            </a:extLst>
          </p:cNvPr>
          <p:cNvSpPr>
            <a:spLocks noGrp="1"/>
          </p:cNvSpPr>
          <p:nvPr>
            <p:ph type="title"/>
          </p:nvPr>
        </p:nvSpPr>
        <p:spPr/>
        <p:txBody>
          <a:bodyPr>
            <a:normAutofit/>
          </a:bodyPr>
          <a:lstStyle/>
          <a:p>
            <a:r>
              <a:rPr lang="en-US" sz="2500" b="1" dirty="0">
                <a:solidFill>
                  <a:schemeClr val="accent2">
                    <a:lumMod val="50000"/>
                  </a:schemeClr>
                </a:solidFill>
                <a:latin typeface="Montserrat" pitchFamily="2" charset="77"/>
              </a:rPr>
              <a:t>The Global Aid Landscape (1)</a:t>
            </a:r>
          </a:p>
        </p:txBody>
      </p:sp>
      <p:sp>
        <p:nvSpPr>
          <p:cNvPr id="5" name="Content Placeholder 4">
            <a:extLst>
              <a:ext uri="{FF2B5EF4-FFF2-40B4-BE49-F238E27FC236}">
                <a16:creationId xmlns:a16="http://schemas.microsoft.com/office/drawing/2014/main" id="{C46774D6-A068-7342-987E-8884C3F833CD}"/>
              </a:ext>
            </a:extLst>
          </p:cNvPr>
          <p:cNvSpPr>
            <a:spLocks noGrp="1"/>
          </p:cNvSpPr>
          <p:nvPr>
            <p:ph idx="1"/>
          </p:nvPr>
        </p:nvSpPr>
        <p:spPr>
          <a:xfrm>
            <a:off x="628650" y="1097538"/>
            <a:ext cx="7886700" cy="3893912"/>
          </a:xfrm>
        </p:spPr>
        <p:txBody>
          <a:bodyPr/>
          <a:lstStyle/>
          <a:p>
            <a:r>
              <a:rPr lang="en-US" sz="1600" dirty="0">
                <a:latin typeface="Montserrat" charset="0"/>
                <a:ea typeface="Montserrat" charset="0"/>
                <a:cs typeface="Montserrat" charset="0"/>
              </a:rPr>
              <a:t>Public Sector Financing &amp; Development is evolving and changing from a “</a:t>
            </a:r>
            <a:r>
              <a:rPr lang="en-US" sz="1600" b="1" dirty="0">
                <a:latin typeface="Montserrat" charset="0"/>
                <a:ea typeface="Montserrat" charset="0"/>
                <a:cs typeface="Montserrat" charset="0"/>
              </a:rPr>
              <a:t>silo-based, public sector only mobilization approach</a:t>
            </a:r>
            <a:r>
              <a:rPr lang="en-US" sz="1600" dirty="0">
                <a:latin typeface="Montserrat" charset="0"/>
                <a:ea typeface="Montserrat" charset="0"/>
                <a:cs typeface="Montserrat" charset="0"/>
              </a:rPr>
              <a:t>” to a “</a:t>
            </a:r>
            <a:r>
              <a:rPr lang="en-US" sz="1600" b="1" dirty="0">
                <a:latin typeface="Montserrat" charset="0"/>
                <a:ea typeface="Montserrat" charset="0"/>
                <a:cs typeface="Montserrat" charset="0"/>
              </a:rPr>
              <a:t>collaborative approach</a:t>
            </a:r>
            <a:r>
              <a:rPr lang="en-US" sz="1600" dirty="0">
                <a:latin typeface="Montserrat" charset="0"/>
                <a:ea typeface="Montserrat" charset="0"/>
                <a:cs typeface="Montserrat" charset="0"/>
              </a:rPr>
              <a:t>”</a:t>
            </a:r>
          </a:p>
          <a:p>
            <a:r>
              <a:rPr lang="en-US" sz="1600" dirty="0">
                <a:latin typeface="Montserrat" charset="0"/>
                <a:ea typeface="Montserrat" charset="0"/>
                <a:cs typeface="Montserrat" charset="0"/>
              </a:rPr>
              <a:t>This is clearly amplified under the SDG 17 </a:t>
            </a:r>
            <a:r>
              <a:rPr lang="en-US" sz="1600" b="1" dirty="0">
                <a:latin typeface="Montserrat" charset="0"/>
                <a:ea typeface="Montserrat" charset="0"/>
                <a:cs typeface="Montserrat" charset="0"/>
              </a:rPr>
              <a:t>“Partnerships for the Goals” </a:t>
            </a:r>
            <a:r>
              <a:rPr lang="en-US" sz="1600" dirty="0">
                <a:latin typeface="Montserrat" charset="0"/>
                <a:ea typeface="Montserrat" charset="0"/>
                <a:cs typeface="Montserrat" charset="0"/>
              </a:rPr>
              <a:t>which seeks to harness global partnerships and cooperation whilst mobilizing for development</a:t>
            </a:r>
          </a:p>
          <a:p>
            <a:pPr algn="just"/>
            <a:r>
              <a:rPr lang="en-US" sz="1600" dirty="0">
                <a:latin typeface="Montserrat" charset="0"/>
              </a:rPr>
              <a:t>Overseas Development Assistance (ODA) in Africa - </a:t>
            </a:r>
            <a:r>
              <a:rPr lang="en-US" sz="1600" dirty="0">
                <a:latin typeface="Montserrat" charset="0"/>
                <a:ea typeface="Montserrat" charset="0"/>
                <a:cs typeface="Montserrat" charset="0"/>
              </a:rPr>
              <a:t>The volume of ODA in Africa has increased from $34 billion in 2000 to $52.8 billion in 2017; with Nigeria accounting for $3.35 billion (6%), though the second largest; only after Ethiopia, [</a:t>
            </a:r>
            <a:r>
              <a:rPr lang="en-US" sz="1600" b="1" dirty="0">
                <a:latin typeface="Montserrat" charset="0"/>
                <a:ea typeface="Montserrat" charset="0"/>
                <a:cs typeface="Montserrat" charset="0"/>
              </a:rPr>
              <a:t>20% of African population - 6% of ODA</a:t>
            </a:r>
            <a:r>
              <a:rPr lang="en-US" sz="1600" dirty="0">
                <a:latin typeface="Montserrat" charset="0"/>
                <a:ea typeface="Montserrat" charset="0"/>
                <a:cs typeface="Montserrat" charset="0"/>
              </a:rPr>
              <a:t>] and on a per capita basis, one of the lowest.</a:t>
            </a:r>
          </a:p>
          <a:p>
            <a:pPr marL="742950" lvl="1" indent="-285750" algn="just">
              <a:buFont typeface="Wingdings" pitchFamily="2" charset="2"/>
              <a:buChar char="Ø"/>
            </a:pPr>
            <a:r>
              <a:rPr lang="en-US" sz="1600" dirty="0">
                <a:latin typeface="Montserrat" charset="0"/>
                <a:ea typeface="Montserrat" charset="0"/>
                <a:cs typeface="Montserrat" charset="0"/>
              </a:rPr>
              <a:t>oil rich country, and </a:t>
            </a:r>
          </a:p>
          <a:p>
            <a:pPr marL="742950" lvl="1" indent="-285750" algn="just">
              <a:buFont typeface="Wingdings" pitchFamily="2" charset="2"/>
              <a:buChar char="Ø"/>
            </a:pPr>
            <a:r>
              <a:rPr lang="en-US" sz="1600" dirty="0">
                <a:latin typeface="Montserrat" charset="0"/>
                <a:ea typeface="Montserrat" charset="0"/>
                <a:cs typeface="Montserrat" charset="0"/>
              </a:rPr>
              <a:t>deficient strategy to attract ODA. </a:t>
            </a:r>
          </a:p>
          <a:p>
            <a:endParaRPr lang="en-US" sz="1600" dirty="0">
              <a:latin typeface="Montserrat" charset="0"/>
            </a:endParaRPr>
          </a:p>
          <a:p>
            <a:pPr marL="0" indent="0">
              <a:buNone/>
            </a:pPr>
            <a:endParaRPr lang="en-US" dirty="0"/>
          </a:p>
        </p:txBody>
      </p:sp>
      <p:sp>
        <p:nvSpPr>
          <p:cNvPr id="10" name="Freeform 9">
            <a:extLst>
              <a:ext uri="{FF2B5EF4-FFF2-40B4-BE49-F238E27FC236}">
                <a16:creationId xmlns:a16="http://schemas.microsoft.com/office/drawing/2014/main" id="{50A30B90-673E-9542-929A-C347F44CD9A4}"/>
              </a:ext>
            </a:extLst>
          </p:cNvPr>
          <p:cNvSpPr>
            <a:spLocks/>
          </p:cNvSpPr>
          <p:nvPr/>
        </p:nvSpPr>
        <p:spPr bwMode="auto">
          <a:xfrm>
            <a:off x="6191210" y="3416748"/>
            <a:ext cx="1247791" cy="965102"/>
          </a:xfrm>
          <a:custGeom>
            <a:avLst/>
            <a:gdLst>
              <a:gd name="T0" fmla="*/ 322 w 644"/>
              <a:gd name="T1" fmla="*/ 0 h 934"/>
              <a:gd name="T2" fmla="*/ 0 w 644"/>
              <a:gd name="T3" fmla="*/ 934 h 934"/>
              <a:gd name="T4" fmla="*/ 322 w 644"/>
              <a:gd name="T5" fmla="*/ 934 h 934"/>
              <a:gd name="T6" fmla="*/ 644 w 644"/>
              <a:gd name="T7" fmla="*/ 934 h 934"/>
              <a:gd name="T8" fmla="*/ 322 w 644"/>
              <a:gd name="T9" fmla="*/ 0 h 934"/>
            </a:gdLst>
            <a:ahLst/>
            <a:cxnLst>
              <a:cxn ang="0">
                <a:pos x="T0" y="T1"/>
              </a:cxn>
              <a:cxn ang="0">
                <a:pos x="T2" y="T3"/>
              </a:cxn>
              <a:cxn ang="0">
                <a:pos x="T4" y="T5"/>
              </a:cxn>
              <a:cxn ang="0">
                <a:pos x="T6" y="T7"/>
              </a:cxn>
              <a:cxn ang="0">
                <a:pos x="T8" y="T9"/>
              </a:cxn>
            </a:cxnLst>
            <a:rect l="0" t="0" r="r" b="b"/>
            <a:pathLst>
              <a:path w="644" h="934">
                <a:moveTo>
                  <a:pt x="322" y="0"/>
                </a:moveTo>
                <a:lnTo>
                  <a:pt x="0" y="934"/>
                </a:lnTo>
                <a:lnTo>
                  <a:pt x="322" y="934"/>
                </a:lnTo>
                <a:lnTo>
                  <a:pt x="644" y="934"/>
                </a:lnTo>
                <a:lnTo>
                  <a:pt x="322" y="0"/>
                </a:lnTo>
                <a:close/>
              </a:path>
            </a:pathLst>
          </a:custGeom>
          <a:solidFill>
            <a:schemeClr val="accent5">
              <a:alpha val="80000"/>
            </a:schemeClr>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a:extLst>
              <a:ext uri="{FF2B5EF4-FFF2-40B4-BE49-F238E27FC236}">
                <a16:creationId xmlns:a16="http://schemas.microsoft.com/office/drawing/2014/main" id="{8CC27DF9-B3EC-B04C-AC4E-EDEDC7B8A1AD}"/>
              </a:ext>
            </a:extLst>
          </p:cNvPr>
          <p:cNvSpPr>
            <a:spLocks/>
          </p:cNvSpPr>
          <p:nvPr/>
        </p:nvSpPr>
        <p:spPr bwMode="auto">
          <a:xfrm>
            <a:off x="5285207" y="3747632"/>
            <a:ext cx="937298" cy="634218"/>
          </a:xfrm>
          <a:custGeom>
            <a:avLst/>
            <a:gdLst>
              <a:gd name="T0" fmla="*/ 322 w 644"/>
              <a:gd name="T1" fmla="*/ 0 h 934"/>
              <a:gd name="T2" fmla="*/ 0 w 644"/>
              <a:gd name="T3" fmla="*/ 934 h 934"/>
              <a:gd name="T4" fmla="*/ 322 w 644"/>
              <a:gd name="T5" fmla="*/ 934 h 934"/>
              <a:gd name="T6" fmla="*/ 644 w 644"/>
              <a:gd name="T7" fmla="*/ 934 h 934"/>
              <a:gd name="T8" fmla="*/ 322 w 644"/>
              <a:gd name="T9" fmla="*/ 0 h 934"/>
            </a:gdLst>
            <a:ahLst/>
            <a:cxnLst>
              <a:cxn ang="0">
                <a:pos x="T0" y="T1"/>
              </a:cxn>
              <a:cxn ang="0">
                <a:pos x="T2" y="T3"/>
              </a:cxn>
              <a:cxn ang="0">
                <a:pos x="T4" y="T5"/>
              </a:cxn>
              <a:cxn ang="0">
                <a:pos x="T6" y="T7"/>
              </a:cxn>
              <a:cxn ang="0">
                <a:pos x="T8" y="T9"/>
              </a:cxn>
            </a:cxnLst>
            <a:rect l="0" t="0" r="r" b="b"/>
            <a:pathLst>
              <a:path w="644" h="934">
                <a:moveTo>
                  <a:pt x="322" y="0"/>
                </a:moveTo>
                <a:lnTo>
                  <a:pt x="0" y="934"/>
                </a:lnTo>
                <a:lnTo>
                  <a:pt x="322" y="934"/>
                </a:lnTo>
                <a:lnTo>
                  <a:pt x="644" y="934"/>
                </a:lnTo>
                <a:lnTo>
                  <a:pt x="322" y="0"/>
                </a:lnTo>
                <a:close/>
              </a:path>
            </a:pathLst>
          </a:custGeom>
          <a:solidFill>
            <a:schemeClr val="accent3">
              <a:alpha val="90000"/>
            </a:schemeClr>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FB69B400-5CA6-6142-BF15-582A4BBDAD0D}"/>
              </a:ext>
            </a:extLst>
          </p:cNvPr>
          <p:cNvSpPr txBox="1"/>
          <p:nvPr/>
        </p:nvSpPr>
        <p:spPr>
          <a:xfrm>
            <a:off x="6501095" y="3158008"/>
            <a:ext cx="628019" cy="184666"/>
          </a:xfrm>
          <a:prstGeom prst="rect">
            <a:avLst/>
          </a:prstGeom>
          <a:noFill/>
        </p:spPr>
        <p:txBody>
          <a:bodyPr wrap="square" lIns="0" tIns="0" rIns="0" bIns="0" rtlCol="0">
            <a:spAutoFit/>
          </a:bodyPr>
          <a:lstStyle/>
          <a:p>
            <a:pPr algn="ctr"/>
            <a:r>
              <a:rPr lang="en-US" sz="1200" dirty="0">
                <a:solidFill>
                  <a:schemeClr val="accent2">
                    <a:lumMod val="50000"/>
                  </a:schemeClr>
                </a:solidFill>
                <a:latin typeface="Montserrat" pitchFamily="2" charset="77"/>
              </a:rPr>
              <a:t>$52.8B</a:t>
            </a:r>
          </a:p>
        </p:txBody>
      </p:sp>
      <p:sp>
        <p:nvSpPr>
          <p:cNvPr id="17" name="TextBox 16">
            <a:extLst>
              <a:ext uri="{FF2B5EF4-FFF2-40B4-BE49-F238E27FC236}">
                <a16:creationId xmlns:a16="http://schemas.microsoft.com/office/drawing/2014/main" id="{DFF378F0-06C3-9247-8AE9-0C64A0AB9410}"/>
              </a:ext>
            </a:extLst>
          </p:cNvPr>
          <p:cNvSpPr txBox="1"/>
          <p:nvPr/>
        </p:nvSpPr>
        <p:spPr>
          <a:xfrm>
            <a:off x="5376252" y="3499411"/>
            <a:ext cx="628019" cy="184666"/>
          </a:xfrm>
          <a:prstGeom prst="rect">
            <a:avLst/>
          </a:prstGeom>
          <a:noFill/>
        </p:spPr>
        <p:txBody>
          <a:bodyPr wrap="square" lIns="0" tIns="0" rIns="0" bIns="0" rtlCol="0">
            <a:spAutoFit/>
          </a:bodyPr>
          <a:lstStyle/>
          <a:p>
            <a:pPr algn="ctr"/>
            <a:r>
              <a:rPr lang="en-US" sz="1200" dirty="0">
                <a:solidFill>
                  <a:schemeClr val="accent2">
                    <a:lumMod val="50000"/>
                  </a:schemeClr>
                </a:solidFill>
                <a:latin typeface="Montserrat" pitchFamily="2" charset="77"/>
              </a:rPr>
              <a:t>$34 B</a:t>
            </a:r>
          </a:p>
        </p:txBody>
      </p:sp>
      <p:sp>
        <p:nvSpPr>
          <p:cNvPr id="18" name="TextBox 17">
            <a:extLst>
              <a:ext uri="{FF2B5EF4-FFF2-40B4-BE49-F238E27FC236}">
                <a16:creationId xmlns:a16="http://schemas.microsoft.com/office/drawing/2014/main" id="{2DC4C7F4-680A-794C-B267-BEDA991B3D9D}"/>
              </a:ext>
            </a:extLst>
          </p:cNvPr>
          <p:cNvSpPr txBox="1"/>
          <p:nvPr/>
        </p:nvSpPr>
        <p:spPr>
          <a:xfrm>
            <a:off x="5376251" y="4635748"/>
            <a:ext cx="1959601" cy="184666"/>
          </a:xfrm>
          <a:prstGeom prst="rect">
            <a:avLst/>
          </a:prstGeom>
          <a:noFill/>
        </p:spPr>
        <p:txBody>
          <a:bodyPr wrap="square" lIns="0" tIns="0" rIns="0" bIns="0" rtlCol="0">
            <a:spAutoFit/>
          </a:bodyPr>
          <a:lstStyle/>
          <a:p>
            <a:pPr algn="ctr"/>
            <a:r>
              <a:rPr lang="en-US" sz="1200" dirty="0">
                <a:solidFill>
                  <a:schemeClr val="accent3"/>
                </a:solidFill>
                <a:latin typeface="Montserrat" pitchFamily="2" charset="77"/>
              </a:rPr>
              <a:t>ODA Growth in Africa</a:t>
            </a:r>
          </a:p>
        </p:txBody>
      </p:sp>
      <p:sp>
        <p:nvSpPr>
          <p:cNvPr id="20" name="TextBox 19">
            <a:extLst>
              <a:ext uri="{FF2B5EF4-FFF2-40B4-BE49-F238E27FC236}">
                <a16:creationId xmlns:a16="http://schemas.microsoft.com/office/drawing/2014/main" id="{D6180C94-0221-0644-BE8E-82EFD90E72BE}"/>
              </a:ext>
            </a:extLst>
          </p:cNvPr>
          <p:cNvSpPr txBox="1"/>
          <p:nvPr/>
        </p:nvSpPr>
        <p:spPr>
          <a:xfrm>
            <a:off x="6480961" y="4285950"/>
            <a:ext cx="628019" cy="123111"/>
          </a:xfrm>
          <a:prstGeom prst="rect">
            <a:avLst/>
          </a:prstGeom>
          <a:noFill/>
        </p:spPr>
        <p:txBody>
          <a:bodyPr wrap="square" lIns="0" tIns="0" rIns="0" bIns="0" rtlCol="0">
            <a:spAutoFit/>
          </a:bodyPr>
          <a:lstStyle/>
          <a:p>
            <a:pPr algn="ctr"/>
            <a:r>
              <a:rPr lang="en-US" sz="800" dirty="0">
                <a:solidFill>
                  <a:schemeClr val="bg1"/>
                </a:solidFill>
                <a:latin typeface="Lato" panose="020F0502020204030203" pitchFamily="34" charset="0"/>
              </a:rPr>
              <a:t>2010</a:t>
            </a:r>
          </a:p>
        </p:txBody>
      </p:sp>
      <p:sp>
        <p:nvSpPr>
          <p:cNvPr id="21" name="TextBox 20">
            <a:extLst>
              <a:ext uri="{FF2B5EF4-FFF2-40B4-BE49-F238E27FC236}">
                <a16:creationId xmlns:a16="http://schemas.microsoft.com/office/drawing/2014/main" id="{3A8806DF-EAB6-D14B-BB9D-87E7A3C7B7F8}"/>
              </a:ext>
            </a:extLst>
          </p:cNvPr>
          <p:cNvSpPr txBox="1"/>
          <p:nvPr/>
        </p:nvSpPr>
        <p:spPr>
          <a:xfrm>
            <a:off x="7318900" y="4285950"/>
            <a:ext cx="628019" cy="123111"/>
          </a:xfrm>
          <a:prstGeom prst="rect">
            <a:avLst/>
          </a:prstGeom>
          <a:noFill/>
        </p:spPr>
        <p:txBody>
          <a:bodyPr wrap="square" lIns="0" tIns="0" rIns="0" bIns="0" rtlCol="0">
            <a:spAutoFit/>
          </a:bodyPr>
          <a:lstStyle/>
          <a:p>
            <a:pPr algn="ctr"/>
            <a:r>
              <a:rPr lang="en-US" sz="800" dirty="0">
                <a:solidFill>
                  <a:schemeClr val="bg1"/>
                </a:solidFill>
                <a:latin typeface="Lato" panose="020F0502020204030203" pitchFamily="34" charset="0"/>
              </a:rPr>
              <a:t>2011</a:t>
            </a:r>
          </a:p>
        </p:txBody>
      </p:sp>
      <p:sp>
        <p:nvSpPr>
          <p:cNvPr id="22" name="TextBox 21">
            <a:extLst>
              <a:ext uri="{FF2B5EF4-FFF2-40B4-BE49-F238E27FC236}">
                <a16:creationId xmlns:a16="http://schemas.microsoft.com/office/drawing/2014/main" id="{DB3E3D2A-73C6-AE44-A253-7C39AF341773}"/>
              </a:ext>
            </a:extLst>
          </p:cNvPr>
          <p:cNvSpPr txBox="1"/>
          <p:nvPr/>
        </p:nvSpPr>
        <p:spPr>
          <a:xfrm>
            <a:off x="5520012" y="4571176"/>
            <a:ext cx="628019" cy="123111"/>
          </a:xfrm>
          <a:prstGeom prst="rect">
            <a:avLst/>
          </a:prstGeom>
          <a:noFill/>
        </p:spPr>
        <p:txBody>
          <a:bodyPr wrap="square" lIns="0" tIns="0" rIns="0" bIns="0" rtlCol="0">
            <a:spAutoFit/>
          </a:bodyPr>
          <a:lstStyle/>
          <a:p>
            <a:pPr algn="ctr"/>
            <a:r>
              <a:rPr lang="en-US" sz="800" dirty="0">
                <a:solidFill>
                  <a:schemeClr val="bg1"/>
                </a:solidFill>
                <a:latin typeface="Lato" panose="020F0502020204030203" pitchFamily="34" charset="0"/>
              </a:rPr>
              <a:t>2012</a:t>
            </a:r>
          </a:p>
        </p:txBody>
      </p:sp>
      <p:sp>
        <p:nvSpPr>
          <p:cNvPr id="23" name="TextBox 22">
            <a:extLst>
              <a:ext uri="{FF2B5EF4-FFF2-40B4-BE49-F238E27FC236}">
                <a16:creationId xmlns:a16="http://schemas.microsoft.com/office/drawing/2014/main" id="{6876473E-934C-1243-9738-760C133D92A6}"/>
              </a:ext>
            </a:extLst>
          </p:cNvPr>
          <p:cNvSpPr txBox="1"/>
          <p:nvPr/>
        </p:nvSpPr>
        <p:spPr>
          <a:xfrm>
            <a:off x="6482871" y="4571176"/>
            <a:ext cx="628019" cy="123111"/>
          </a:xfrm>
          <a:prstGeom prst="rect">
            <a:avLst/>
          </a:prstGeom>
          <a:noFill/>
        </p:spPr>
        <p:txBody>
          <a:bodyPr wrap="square" lIns="0" tIns="0" rIns="0" bIns="0" rtlCol="0">
            <a:spAutoFit/>
          </a:bodyPr>
          <a:lstStyle/>
          <a:p>
            <a:pPr algn="ctr"/>
            <a:r>
              <a:rPr lang="en-US" sz="800" dirty="0">
                <a:solidFill>
                  <a:schemeClr val="bg1"/>
                </a:solidFill>
                <a:latin typeface="Lato" panose="020F0502020204030203" pitchFamily="34" charset="0"/>
              </a:rPr>
              <a:t>2013</a:t>
            </a:r>
          </a:p>
        </p:txBody>
      </p:sp>
      <p:sp>
        <p:nvSpPr>
          <p:cNvPr id="24" name="TextBox 23">
            <a:extLst>
              <a:ext uri="{FF2B5EF4-FFF2-40B4-BE49-F238E27FC236}">
                <a16:creationId xmlns:a16="http://schemas.microsoft.com/office/drawing/2014/main" id="{1CAAE203-D9AB-BA42-8781-DD0998DE8E47}"/>
              </a:ext>
            </a:extLst>
          </p:cNvPr>
          <p:cNvSpPr txBox="1"/>
          <p:nvPr/>
        </p:nvSpPr>
        <p:spPr>
          <a:xfrm>
            <a:off x="7415644" y="4568001"/>
            <a:ext cx="628019" cy="123111"/>
          </a:xfrm>
          <a:prstGeom prst="rect">
            <a:avLst/>
          </a:prstGeom>
          <a:noFill/>
        </p:spPr>
        <p:txBody>
          <a:bodyPr wrap="square" lIns="0" tIns="0" rIns="0" bIns="0" rtlCol="0">
            <a:spAutoFit/>
          </a:bodyPr>
          <a:lstStyle/>
          <a:p>
            <a:pPr algn="ctr"/>
            <a:r>
              <a:rPr lang="en-US" sz="800" dirty="0">
                <a:solidFill>
                  <a:schemeClr val="bg1"/>
                </a:solidFill>
                <a:latin typeface="Lato" panose="020F0502020204030203" pitchFamily="34" charset="0"/>
              </a:rPr>
              <a:t>2014</a:t>
            </a:r>
          </a:p>
        </p:txBody>
      </p:sp>
      <p:sp>
        <p:nvSpPr>
          <p:cNvPr id="25" name="Rounded Rectangle 24">
            <a:extLst>
              <a:ext uri="{FF2B5EF4-FFF2-40B4-BE49-F238E27FC236}">
                <a16:creationId xmlns:a16="http://schemas.microsoft.com/office/drawing/2014/main" id="{250BADB5-4735-C343-83ED-90B098B2DF42}"/>
              </a:ext>
            </a:extLst>
          </p:cNvPr>
          <p:cNvSpPr/>
          <p:nvPr/>
        </p:nvSpPr>
        <p:spPr>
          <a:xfrm>
            <a:off x="5003647" y="4386049"/>
            <a:ext cx="2615345" cy="18466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C096ECA-E55A-D642-96CA-1EC3BD03F7B8}"/>
              </a:ext>
            </a:extLst>
          </p:cNvPr>
          <p:cNvSpPr txBox="1"/>
          <p:nvPr/>
        </p:nvSpPr>
        <p:spPr>
          <a:xfrm>
            <a:off x="5376252" y="4398874"/>
            <a:ext cx="746700" cy="123111"/>
          </a:xfrm>
          <a:prstGeom prst="rect">
            <a:avLst/>
          </a:prstGeom>
          <a:noFill/>
        </p:spPr>
        <p:txBody>
          <a:bodyPr wrap="square" lIns="0" tIns="0" rIns="0" bIns="0" rtlCol="0">
            <a:spAutoFit/>
          </a:bodyPr>
          <a:lstStyle/>
          <a:p>
            <a:pPr algn="ctr"/>
            <a:r>
              <a:rPr lang="en-US" sz="800" dirty="0">
                <a:solidFill>
                  <a:schemeClr val="bg1"/>
                </a:solidFill>
                <a:latin typeface="Lato" panose="020F0502020204030203" pitchFamily="34" charset="0"/>
              </a:rPr>
              <a:t>2000</a:t>
            </a:r>
          </a:p>
        </p:txBody>
      </p:sp>
      <p:sp>
        <p:nvSpPr>
          <p:cNvPr id="27" name="TextBox 26">
            <a:extLst>
              <a:ext uri="{FF2B5EF4-FFF2-40B4-BE49-F238E27FC236}">
                <a16:creationId xmlns:a16="http://schemas.microsoft.com/office/drawing/2014/main" id="{6AFEAA1B-AE38-2D4B-A272-6C9AB0CF4A44}"/>
              </a:ext>
            </a:extLst>
          </p:cNvPr>
          <p:cNvSpPr txBox="1"/>
          <p:nvPr/>
        </p:nvSpPr>
        <p:spPr>
          <a:xfrm>
            <a:off x="6457472" y="4398874"/>
            <a:ext cx="746700" cy="123111"/>
          </a:xfrm>
          <a:prstGeom prst="rect">
            <a:avLst/>
          </a:prstGeom>
          <a:noFill/>
        </p:spPr>
        <p:txBody>
          <a:bodyPr wrap="square" lIns="0" tIns="0" rIns="0" bIns="0" rtlCol="0">
            <a:spAutoFit/>
          </a:bodyPr>
          <a:lstStyle/>
          <a:p>
            <a:pPr algn="ctr"/>
            <a:r>
              <a:rPr lang="en-US" sz="800" dirty="0">
                <a:solidFill>
                  <a:schemeClr val="bg1"/>
                </a:solidFill>
                <a:latin typeface="Lato" panose="020F0502020204030203" pitchFamily="34" charset="0"/>
              </a:rPr>
              <a:t>2017</a:t>
            </a:r>
          </a:p>
        </p:txBody>
      </p:sp>
      <p:sp>
        <p:nvSpPr>
          <p:cNvPr id="8" name="Slide Number Placeholder 7">
            <a:extLst>
              <a:ext uri="{FF2B5EF4-FFF2-40B4-BE49-F238E27FC236}">
                <a16:creationId xmlns:a16="http://schemas.microsoft.com/office/drawing/2014/main" id="{029FA786-5BA0-1647-81BE-07ED8726CE4C}"/>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1226978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par>
                          <p:cTn id="46" fill="hold">
                            <p:stCondLst>
                              <p:cond delay="5500"/>
                            </p:stCondLst>
                            <p:childTnLst>
                              <p:par>
                                <p:cTn id="47" presetID="22" presetClass="entr" presetSubtype="4"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6500"/>
                            </p:stCondLst>
                            <p:childTnLst>
                              <p:par>
                                <p:cTn id="55" presetID="10" presetClass="entr" presetSubtype="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par>
                          <p:cTn id="58" fill="hold">
                            <p:stCondLst>
                              <p:cond delay="7000"/>
                            </p:stCondLst>
                            <p:childTnLst>
                              <p:par>
                                <p:cTn id="59" presetID="10"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p:bldP spid="17" grpId="0"/>
      <p:bldP spid="18" grpId="0"/>
      <p:bldP spid="20" grpId="0"/>
      <p:bldP spid="21" grpId="0"/>
      <p:bldP spid="22" grpId="0"/>
      <p:bldP spid="23" grpId="0"/>
      <p:bldP spid="24" grpId="0"/>
      <p:bldP spid="25" grpId="0" animBg="1"/>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27250" y="2288374"/>
            <a:ext cx="3345871" cy="566751"/>
            <a:chOff x="594362" y="1974291"/>
            <a:chExt cx="3345871" cy="566751"/>
          </a:xfrm>
        </p:grpSpPr>
        <p:cxnSp>
          <p:nvCxnSpPr>
            <p:cNvPr id="4" name="Straight Connector 3"/>
            <p:cNvCxnSpPr/>
            <p:nvPr/>
          </p:nvCxnSpPr>
          <p:spPr>
            <a:xfrm>
              <a:off x="594362" y="1974291"/>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4362" y="2079377"/>
              <a:ext cx="3345871" cy="461665"/>
            </a:xfrm>
            <a:prstGeom prst="rect">
              <a:avLst/>
            </a:prstGeom>
            <a:noFill/>
          </p:spPr>
          <p:txBody>
            <a:bodyPr wrap="square" lIns="0" tIns="0" rIns="0" bIns="0" rtlCol="0">
              <a:spAutoFit/>
            </a:bodyPr>
            <a:lstStyle/>
            <a:p>
              <a:pPr>
                <a:lnSpc>
                  <a:spcPts val="3600"/>
                </a:lnSpc>
              </a:pPr>
              <a:r>
                <a:rPr lang="en-US" sz="3200" cap="all" spc="50" dirty="0">
                  <a:solidFill>
                    <a:schemeClr val="bg1"/>
                  </a:solidFill>
                  <a:latin typeface="Montserrat" pitchFamily="2" charset="77"/>
                </a:rPr>
                <a:t>INTRODUCTION</a:t>
              </a:r>
            </a:p>
          </p:txBody>
        </p:sp>
      </p:grpSp>
      <p:sp>
        <p:nvSpPr>
          <p:cNvPr id="3" name="Title 2">
            <a:extLst>
              <a:ext uri="{FF2B5EF4-FFF2-40B4-BE49-F238E27FC236}">
                <a16:creationId xmlns:a16="http://schemas.microsoft.com/office/drawing/2014/main" id="{6B890F31-48E6-4542-9D9C-AB784BBBC811}"/>
              </a:ext>
            </a:extLst>
          </p:cNvPr>
          <p:cNvSpPr>
            <a:spLocks noGrp="1"/>
          </p:cNvSpPr>
          <p:nvPr>
            <p:ph type="title"/>
          </p:nvPr>
        </p:nvSpPr>
        <p:spPr>
          <a:xfrm>
            <a:off x="527250" y="131581"/>
            <a:ext cx="7886700" cy="994172"/>
          </a:xfrm>
        </p:spPr>
        <p:txBody>
          <a:bodyPr>
            <a:normAutofit/>
          </a:bodyPr>
          <a:lstStyle/>
          <a:p>
            <a:r>
              <a:rPr lang="en-US" sz="2500" b="1" dirty="0">
                <a:solidFill>
                  <a:schemeClr val="accent2">
                    <a:lumMod val="50000"/>
                  </a:schemeClr>
                </a:solidFill>
                <a:latin typeface="Montserrat" pitchFamily="2" charset="77"/>
              </a:rPr>
              <a:t>The Global Aid Landscape (2)</a:t>
            </a:r>
          </a:p>
        </p:txBody>
      </p:sp>
      <p:sp>
        <p:nvSpPr>
          <p:cNvPr id="5" name="Content Placeholder 4">
            <a:extLst>
              <a:ext uri="{FF2B5EF4-FFF2-40B4-BE49-F238E27FC236}">
                <a16:creationId xmlns:a16="http://schemas.microsoft.com/office/drawing/2014/main" id="{C46774D6-A068-7342-987E-8884C3F833CD}"/>
              </a:ext>
            </a:extLst>
          </p:cNvPr>
          <p:cNvSpPr>
            <a:spLocks noGrp="1"/>
          </p:cNvSpPr>
          <p:nvPr>
            <p:ph idx="1"/>
          </p:nvPr>
        </p:nvSpPr>
        <p:spPr>
          <a:xfrm>
            <a:off x="856962" y="1900042"/>
            <a:ext cx="7556988" cy="2075843"/>
          </a:xfrm>
        </p:spPr>
        <p:txBody>
          <a:bodyPr>
            <a:normAutofit fontScale="92500" lnSpcReduction="10000"/>
          </a:bodyPr>
          <a:lstStyle/>
          <a:p>
            <a:pPr marL="514350" indent="-514350">
              <a:buFont typeface="+mj-lt"/>
              <a:buAutoNum type="romanUcPeriod"/>
            </a:pPr>
            <a:r>
              <a:rPr lang="en-US" sz="1800" b="1" dirty="0">
                <a:solidFill>
                  <a:schemeClr val="accent4">
                    <a:lumMod val="75000"/>
                  </a:schemeClr>
                </a:solidFill>
                <a:latin typeface="Montserrat" charset="0"/>
                <a:ea typeface="Montserrat" charset="0"/>
                <a:cs typeface="Montserrat" charset="0"/>
              </a:rPr>
              <a:t>Drive their strategic priorities and commitments to the citizenry?</a:t>
            </a:r>
          </a:p>
          <a:p>
            <a:pPr marL="514350" indent="-514350">
              <a:buFont typeface="+mj-lt"/>
              <a:buAutoNum type="romanUcPeriod"/>
            </a:pPr>
            <a:r>
              <a:rPr lang="en-US" sz="1800" b="1" dirty="0">
                <a:solidFill>
                  <a:schemeClr val="accent4">
                    <a:lumMod val="75000"/>
                  </a:schemeClr>
                </a:solidFill>
                <a:latin typeface="Montserrat" charset="0"/>
                <a:ea typeface="Montserrat" charset="0"/>
                <a:cs typeface="Montserrat" charset="0"/>
              </a:rPr>
              <a:t>Align social and economic outcomes to sectoral priorities of development partners?</a:t>
            </a:r>
          </a:p>
          <a:p>
            <a:pPr marL="514350" indent="-514350">
              <a:buFont typeface="+mj-lt"/>
              <a:buAutoNum type="romanUcPeriod"/>
            </a:pPr>
            <a:r>
              <a:rPr lang="en-US" sz="1800" b="1" dirty="0">
                <a:solidFill>
                  <a:schemeClr val="accent4">
                    <a:lumMod val="75000"/>
                  </a:schemeClr>
                </a:solidFill>
                <a:latin typeface="Montserrat" charset="0"/>
                <a:ea typeface="Montserrat" charset="0"/>
                <a:cs typeface="Montserrat" charset="0"/>
              </a:rPr>
              <a:t>Attract substantial pie of the development assistance that can drive achievement of strategic interests?</a:t>
            </a:r>
          </a:p>
          <a:p>
            <a:pPr marL="514350" indent="-514350">
              <a:buFont typeface="+mj-lt"/>
              <a:buAutoNum type="romanUcPeriod"/>
            </a:pPr>
            <a:endParaRPr lang="en-US" sz="1800" dirty="0">
              <a:latin typeface="Montserrat" charset="0"/>
              <a:ea typeface="Montserrat" charset="0"/>
              <a:cs typeface="Montserrat" charset="0"/>
            </a:endParaRPr>
          </a:p>
          <a:p>
            <a:pPr marL="0" indent="0">
              <a:buNone/>
            </a:pPr>
            <a:r>
              <a:rPr lang="en-US" dirty="0"/>
              <a:t>Certain facts and realities need to be taken into account to enable this.</a:t>
            </a:r>
          </a:p>
        </p:txBody>
      </p:sp>
      <p:sp>
        <p:nvSpPr>
          <p:cNvPr id="22" name="TextBox 21">
            <a:extLst>
              <a:ext uri="{FF2B5EF4-FFF2-40B4-BE49-F238E27FC236}">
                <a16:creationId xmlns:a16="http://schemas.microsoft.com/office/drawing/2014/main" id="{DB3E3D2A-73C6-AE44-A253-7C39AF341773}"/>
              </a:ext>
            </a:extLst>
          </p:cNvPr>
          <p:cNvSpPr txBox="1"/>
          <p:nvPr/>
        </p:nvSpPr>
        <p:spPr>
          <a:xfrm>
            <a:off x="5520012" y="4571176"/>
            <a:ext cx="628019" cy="123111"/>
          </a:xfrm>
          <a:prstGeom prst="rect">
            <a:avLst/>
          </a:prstGeom>
          <a:noFill/>
        </p:spPr>
        <p:txBody>
          <a:bodyPr wrap="square" lIns="0" tIns="0" rIns="0" bIns="0" rtlCol="0">
            <a:spAutoFit/>
          </a:bodyPr>
          <a:lstStyle/>
          <a:p>
            <a:pPr algn="ctr"/>
            <a:r>
              <a:rPr lang="en-US" sz="800" dirty="0">
                <a:solidFill>
                  <a:schemeClr val="bg1"/>
                </a:solidFill>
                <a:latin typeface="Lato" panose="020F0502020204030203" pitchFamily="34" charset="0"/>
              </a:rPr>
              <a:t>2012</a:t>
            </a:r>
          </a:p>
        </p:txBody>
      </p:sp>
      <p:sp>
        <p:nvSpPr>
          <p:cNvPr id="23" name="TextBox 22">
            <a:extLst>
              <a:ext uri="{FF2B5EF4-FFF2-40B4-BE49-F238E27FC236}">
                <a16:creationId xmlns:a16="http://schemas.microsoft.com/office/drawing/2014/main" id="{6876473E-934C-1243-9738-760C133D92A6}"/>
              </a:ext>
            </a:extLst>
          </p:cNvPr>
          <p:cNvSpPr txBox="1"/>
          <p:nvPr/>
        </p:nvSpPr>
        <p:spPr>
          <a:xfrm>
            <a:off x="6482871" y="4571176"/>
            <a:ext cx="628019" cy="123111"/>
          </a:xfrm>
          <a:prstGeom prst="rect">
            <a:avLst/>
          </a:prstGeom>
          <a:noFill/>
        </p:spPr>
        <p:txBody>
          <a:bodyPr wrap="square" lIns="0" tIns="0" rIns="0" bIns="0" rtlCol="0">
            <a:spAutoFit/>
          </a:bodyPr>
          <a:lstStyle/>
          <a:p>
            <a:pPr algn="ctr"/>
            <a:r>
              <a:rPr lang="en-US" sz="800" dirty="0">
                <a:solidFill>
                  <a:schemeClr val="bg1"/>
                </a:solidFill>
                <a:latin typeface="Lato" panose="020F0502020204030203" pitchFamily="34" charset="0"/>
              </a:rPr>
              <a:t>2013</a:t>
            </a:r>
          </a:p>
        </p:txBody>
      </p:sp>
      <p:sp>
        <p:nvSpPr>
          <p:cNvPr id="24" name="TextBox 23">
            <a:extLst>
              <a:ext uri="{FF2B5EF4-FFF2-40B4-BE49-F238E27FC236}">
                <a16:creationId xmlns:a16="http://schemas.microsoft.com/office/drawing/2014/main" id="{1CAAE203-D9AB-BA42-8781-DD0998DE8E47}"/>
              </a:ext>
            </a:extLst>
          </p:cNvPr>
          <p:cNvSpPr txBox="1"/>
          <p:nvPr/>
        </p:nvSpPr>
        <p:spPr>
          <a:xfrm>
            <a:off x="7415644" y="4568001"/>
            <a:ext cx="628019" cy="123111"/>
          </a:xfrm>
          <a:prstGeom prst="rect">
            <a:avLst/>
          </a:prstGeom>
          <a:noFill/>
        </p:spPr>
        <p:txBody>
          <a:bodyPr wrap="square" lIns="0" tIns="0" rIns="0" bIns="0" rtlCol="0">
            <a:spAutoFit/>
          </a:bodyPr>
          <a:lstStyle/>
          <a:p>
            <a:pPr algn="ctr"/>
            <a:r>
              <a:rPr lang="en-US" sz="800" dirty="0">
                <a:solidFill>
                  <a:schemeClr val="bg1"/>
                </a:solidFill>
                <a:latin typeface="Lato" panose="020F0502020204030203" pitchFamily="34" charset="0"/>
              </a:rPr>
              <a:t>2014</a:t>
            </a:r>
          </a:p>
        </p:txBody>
      </p:sp>
      <p:sp>
        <p:nvSpPr>
          <p:cNvPr id="6" name="TextBox 5">
            <a:extLst>
              <a:ext uri="{FF2B5EF4-FFF2-40B4-BE49-F238E27FC236}">
                <a16:creationId xmlns:a16="http://schemas.microsoft.com/office/drawing/2014/main" id="{B276488B-A04B-C040-B90B-D8578F027B5B}"/>
              </a:ext>
            </a:extLst>
          </p:cNvPr>
          <p:cNvSpPr txBox="1"/>
          <p:nvPr/>
        </p:nvSpPr>
        <p:spPr>
          <a:xfrm>
            <a:off x="527250" y="872959"/>
            <a:ext cx="8229888" cy="984885"/>
          </a:xfrm>
          <a:prstGeom prst="rect">
            <a:avLst/>
          </a:prstGeom>
          <a:noFill/>
        </p:spPr>
        <p:txBody>
          <a:bodyPr wrap="square" rtlCol="0">
            <a:spAutoFit/>
          </a:bodyPr>
          <a:lstStyle/>
          <a:p>
            <a:pPr algn="just"/>
            <a:r>
              <a:rPr lang="en-US" sz="2000" b="1" u="sng" dirty="0">
                <a:solidFill>
                  <a:schemeClr val="tx2"/>
                </a:solidFill>
              </a:rPr>
              <a:t>FACT</a:t>
            </a:r>
            <a:r>
              <a:rPr lang="en-US" b="1" dirty="0">
                <a:solidFill>
                  <a:schemeClr val="tx2"/>
                </a:solidFill>
              </a:rPr>
              <a:t>:</a:t>
            </a:r>
            <a:r>
              <a:rPr lang="en-US" dirty="0">
                <a:solidFill>
                  <a:schemeClr val="tx2"/>
                </a:solidFill>
              </a:rPr>
              <a:t> </a:t>
            </a:r>
            <a:r>
              <a:rPr lang="en-US" b="1" dirty="0">
                <a:solidFill>
                  <a:schemeClr val="tx2"/>
                </a:solidFill>
              </a:rPr>
              <a:t>Most Development Partners prefer dealing with national governments, until recently; so:</a:t>
            </a:r>
          </a:p>
          <a:p>
            <a:pPr algn="just"/>
            <a:r>
              <a:rPr lang="en-US" sz="2000" dirty="0">
                <a:latin typeface="Montserrat" charset="0"/>
                <a:ea typeface="Montserrat" charset="0"/>
                <a:cs typeface="Montserrat" charset="0"/>
              </a:rPr>
              <a:t>How can Sub-National Governments attract Development Assistance to</a:t>
            </a:r>
            <a:r>
              <a:rPr lang="en-US" b="1" dirty="0"/>
              <a:t>: </a:t>
            </a:r>
          </a:p>
        </p:txBody>
      </p:sp>
      <p:sp>
        <p:nvSpPr>
          <p:cNvPr id="10" name="Slide Number Placeholder 9">
            <a:extLst>
              <a:ext uri="{FF2B5EF4-FFF2-40B4-BE49-F238E27FC236}">
                <a16:creationId xmlns:a16="http://schemas.microsoft.com/office/drawing/2014/main" id="{361E2019-D8DF-DA47-9EB5-997422EE30F5}"/>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27337790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ACE87-0D1D-4C41-BB87-911C975E237E}"/>
              </a:ext>
            </a:extLst>
          </p:cNvPr>
          <p:cNvSpPr>
            <a:spLocks noGrp="1"/>
          </p:cNvSpPr>
          <p:nvPr>
            <p:ph type="title"/>
          </p:nvPr>
        </p:nvSpPr>
        <p:spPr>
          <a:xfrm>
            <a:off x="444012" y="104867"/>
            <a:ext cx="7886700" cy="994172"/>
          </a:xfrm>
        </p:spPr>
        <p:txBody>
          <a:bodyPr>
            <a:normAutofit/>
          </a:bodyPr>
          <a:lstStyle/>
          <a:p>
            <a:r>
              <a:rPr lang="en-US" sz="2500" b="1" dirty="0">
                <a:solidFill>
                  <a:schemeClr val="accent2">
                    <a:lumMod val="50000"/>
                  </a:schemeClr>
                </a:solidFill>
                <a:latin typeface="Montserrat" pitchFamily="2" charset="77"/>
              </a:rPr>
              <a:t>The Global Aid Landscape (3)</a:t>
            </a:r>
            <a:endParaRPr lang="en-US" sz="2500" dirty="0"/>
          </a:p>
        </p:txBody>
      </p:sp>
      <p:sp>
        <p:nvSpPr>
          <p:cNvPr id="5" name="TextBox 4">
            <a:extLst>
              <a:ext uri="{FF2B5EF4-FFF2-40B4-BE49-F238E27FC236}">
                <a16:creationId xmlns:a16="http://schemas.microsoft.com/office/drawing/2014/main" id="{EF764985-7EB7-D449-898B-422DD33A9B2C}"/>
              </a:ext>
            </a:extLst>
          </p:cNvPr>
          <p:cNvSpPr txBox="1"/>
          <p:nvPr/>
        </p:nvSpPr>
        <p:spPr>
          <a:xfrm>
            <a:off x="410712" y="861742"/>
            <a:ext cx="8276088" cy="1107996"/>
          </a:xfrm>
          <a:prstGeom prst="rect">
            <a:avLst/>
          </a:prstGeom>
          <a:noFill/>
        </p:spPr>
        <p:txBody>
          <a:bodyPr wrap="square" rtlCol="0">
            <a:spAutoFit/>
          </a:bodyPr>
          <a:lstStyle/>
          <a:p>
            <a:pPr algn="just"/>
            <a:r>
              <a:rPr lang="en-US" b="1" u="sng" dirty="0">
                <a:latin typeface="Montserrat" charset="0"/>
                <a:ea typeface="Montserrat" charset="0"/>
                <a:cs typeface="Montserrat" charset="0"/>
              </a:rPr>
              <a:t>REALITY</a:t>
            </a:r>
            <a:r>
              <a:rPr lang="en-US" sz="1600" b="1" dirty="0">
                <a:latin typeface="Montserrat" charset="0"/>
                <a:ea typeface="Montserrat" charset="0"/>
                <a:cs typeface="Montserrat" charset="0"/>
              </a:rPr>
              <a:t>: (1) Most of the challenges of human development, SDGs and basic needs of the citizenry are the </a:t>
            </a:r>
            <a:r>
              <a:rPr lang="en-US" sz="1600" b="1" u="sng" dirty="0">
                <a:latin typeface="Montserrat" charset="0"/>
                <a:ea typeface="Montserrat" charset="0"/>
                <a:cs typeface="Montserrat" charset="0"/>
              </a:rPr>
              <a:t>direct</a:t>
            </a:r>
            <a:r>
              <a:rPr lang="en-US" sz="1600" b="1" dirty="0">
                <a:latin typeface="Montserrat" charset="0"/>
                <a:ea typeface="Montserrat" charset="0"/>
                <a:cs typeface="Montserrat" charset="0"/>
              </a:rPr>
              <a:t> responsibilities of Sub-National Governments, </a:t>
            </a:r>
            <a:r>
              <a:rPr lang="en-US" sz="1600" b="1" u="sng" dirty="0">
                <a:latin typeface="Montserrat" charset="0"/>
                <a:ea typeface="Montserrat" charset="0"/>
                <a:cs typeface="Montserrat" charset="0"/>
              </a:rPr>
              <a:t>NOT</a:t>
            </a:r>
            <a:r>
              <a:rPr lang="en-US" sz="1600" b="1" dirty="0">
                <a:latin typeface="Montserrat" charset="0"/>
                <a:ea typeface="Montserrat" charset="0"/>
                <a:cs typeface="Montserrat" charset="0"/>
              </a:rPr>
              <a:t> national governments; </a:t>
            </a:r>
            <a:endParaRPr lang="en-US" sz="1600" b="1" u="sng" dirty="0"/>
          </a:p>
          <a:p>
            <a:endParaRPr lang="en-US" sz="1600" dirty="0"/>
          </a:p>
        </p:txBody>
      </p:sp>
      <p:sp>
        <p:nvSpPr>
          <p:cNvPr id="8" name="Rectangle 7">
            <a:extLst>
              <a:ext uri="{FF2B5EF4-FFF2-40B4-BE49-F238E27FC236}">
                <a16:creationId xmlns:a16="http://schemas.microsoft.com/office/drawing/2014/main" id="{D7CAAFC1-3E70-8548-B149-9BE1D2A16AAA}"/>
              </a:ext>
            </a:extLst>
          </p:cNvPr>
          <p:cNvSpPr/>
          <p:nvPr/>
        </p:nvSpPr>
        <p:spPr>
          <a:xfrm>
            <a:off x="892465" y="1696688"/>
            <a:ext cx="7737230" cy="1569660"/>
          </a:xfrm>
          <a:prstGeom prst="rect">
            <a:avLst/>
          </a:prstGeom>
        </p:spPr>
        <p:txBody>
          <a:bodyPr wrap="square">
            <a:spAutoFit/>
          </a:bodyPr>
          <a:lstStyle/>
          <a:p>
            <a:pPr marL="514350" indent="-514350">
              <a:buFont typeface="+mj-lt"/>
              <a:buAutoNum type="romanUcPeriod"/>
            </a:pPr>
            <a:r>
              <a:rPr lang="en-US" sz="1600" b="1" dirty="0">
                <a:solidFill>
                  <a:schemeClr val="accent4">
                    <a:lumMod val="75000"/>
                  </a:schemeClr>
                </a:solidFill>
                <a:latin typeface="Montserrat" charset="0"/>
                <a:ea typeface="Montserrat" charset="0"/>
                <a:cs typeface="Montserrat" charset="0"/>
              </a:rPr>
              <a:t>Primary Education 				-	Local Governments</a:t>
            </a:r>
          </a:p>
          <a:p>
            <a:pPr marL="514350" indent="-514350">
              <a:buFont typeface="+mj-lt"/>
              <a:buAutoNum type="romanUcPeriod"/>
            </a:pPr>
            <a:r>
              <a:rPr lang="en-US" sz="1600" b="1" dirty="0">
                <a:solidFill>
                  <a:schemeClr val="accent4">
                    <a:lumMod val="75000"/>
                  </a:schemeClr>
                </a:solidFill>
                <a:latin typeface="Montserrat" charset="0"/>
                <a:ea typeface="Montserrat" charset="0"/>
                <a:cs typeface="Montserrat" charset="0"/>
              </a:rPr>
              <a:t>Primary Health Care 				-	Local Governments</a:t>
            </a:r>
          </a:p>
          <a:p>
            <a:pPr marL="514350" indent="-514350">
              <a:buFont typeface="+mj-lt"/>
              <a:buAutoNum type="romanUcPeriod"/>
            </a:pPr>
            <a:r>
              <a:rPr lang="en-US" sz="1600" b="1" dirty="0">
                <a:solidFill>
                  <a:schemeClr val="accent4">
                    <a:lumMod val="75000"/>
                  </a:schemeClr>
                </a:solidFill>
                <a:latin typeface="Montserrat" charset="0"/>
                <a:ea typeface="Montserrat" charset="0"/>
                <a:cs typeface="Montserrat" charset="0"/>
              </a:rPr>
              <a:t>Sanitation and Waste Management	-	Local Governments </a:t>
            </a:r>
          </a:p>
          <a:p>
            <a:pPr marL="514350" indent="-514350">
              <a:buFont typeface="+mj-lt"/>
              <a:buAutoNum type="romanUcPeriod"/>
            </a:pPr>
            <a:r>
              <a:rPr lang="en-US" sz="1600" b="1" dirty="0">
                <a:solidFill>
                  <a:schemeClr val="accent4">
                    <a:lumMod val="75000"/>
                  </a:schemeClr>
                </a:solidFill>
                <a:latin typeface="Montserrat" charset="0"/>
                <a:ea typeface="Montserrat" charset="0"/>
                <a:cs typeface="Montserrat" charset="0"/>
              </a:rPr>
              <a:t>Rural Water Supply 				-	Local Governments </a:t>
            </a:r>
          </a:p>
          <a:p>
            <a:pPr marL="514350" indent="-514350">
              <a:buFont typeface="+mj-lt"/>
              <a:buAutoNum type="romanUcPeriod"/>
            </a:pPr>
            <a:r>
              <a:rPr lang="en-US" sz="1600" b="1" dirty="0">
                <a:solidFill>
                  <a:schemeClr val="accent4">
                    <a:lumMod val="75000"/>
                  </a:schemeClr>
                </a:solidFill>
                <a:latin typeface="Montserrat" charset="0"/>
                <a:ea typeface="Montserrat" charset="0"/>
                <a:cs typeface="Montserrat" charset="0"/>
              </a:rPr>
              <a:t>Small Holder Agriculture 			-	Local Governments </a:t>
            </a:r>
          </a:p>
          <a:p>
            <a:pPr marL="514350" indent="-514350">
              <a:buFont typeface="+mj-lt"/>
              <a:buAutoNum type="romanUcPeriod"/>
            </a:pPr>
            <a:r>
              <a:rPr lang="en-US" sz="1600" b="1" dirty="0">
                <a:solidFill>
                  <a:schemeClr val="accent4">
                    <a:lumMod val="75000"/>
                  </a:schemeClr>
                </a:solidFill>
                <a:latin typeface="Montserrat" charset="0"/>
                <a:ea typeface="Montserrat" charset="0"/>
                <a:cs typeface="Montserrat" charset="0"/>
              </a:rPr>
              <a:t>Markets and Access to markets 		-	Local Governments  </a:t>
            </a:r>
          </a:p>
        </p:txBody>
      </p:sp>
      <p:sp>
        <p:nvSpPr>
          <p:cNvPr id="9" name="TextBox 8">
            <a:extLst>
              <a:ext uri="{FF2B5EF4-FFF2-40B4-BE49-F238E27FC236}">
                <a16:creationId xmlns:a16="http://schemas.microsoft.com/office/drawing/2014/main" id="{825847C8-D6CE-4F49-9380-0C8E12CA712F}"/>
              </a:ext>
            </a:extLst>
          </p:cNvPr>
          <p:cNvSpPr txBox="1"/>
          <p:nvPr/>
        </p:nvSpPr>
        <p:spPr>
          <a:xfrm>
            <a:off x="800100" y="3622431"/>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829A4E81-8852-8A4F-937A-AA724E40CDF6}"/>
              </a:ext>
            </a:extLst>
          </p:cNvPr>
          <p:cNvSpPr txBox="1"/>
          <p:nvPr/>
        </p:nvSpPr>
        <p:spPr>
          <a:xfrm>
            <a:off x="319326" y="3562655"/>
            <a:ext cx="8446605" cy="861774"/>
          </a:xfrm>
          <a:prstGeom prst="rect">
            <a:avLst/>
          </a:prstGeom>
          <a:noFill/>
        </p:spPr>
        <p:txBody>
          <a:bodyPr wrap="square" rtlCol="0">
            <a:spAutoFit/>
          </a:bodyPr>
          <a:lstStyle/>
          <a:p>
            <a:pPr algn="just"/>
            <a:r>
              <a:rPr lang="en-US" b="1" u="sng" dirty="0">
                <a:latin typeface="Montserrat" charset="0"/>
                <a:ea typeface="Montserrat" charset="0"/>
                <a:cs typeface="Montserrat" charset="0"/>
              </a:rPr>
              <a:t>REALITY</a:t>
            </a:r>
            <a:r>
              <a:rPr lang="en-US" sz="1600" b="1" dirty="0">
                <a:latin typeface="Montserrat" charset="0"/>
                <a:ea typeface="Montserrat" charset="0"/>
                <a:cs typeface="Montserrat" charset="0"/>
              </a:rPr>
              <a:t>: (2) The capacity and capability constraints of LGAs have compelled State Governments to be active in most of these areas – these should be short-term interventions.</a:t>
            </a:r>
            <a:endParaRPr lang="en-US" sz="1600" b="1" u="sng" dirty="0"/>
          </a:p>
          <a:p>
            <a:endParaRPr lang="en-US" sz="1600" dirty="0"/>
          </a:p>
        </p:txBody>
      </p:sp>
      <p:sp>
        <p:nvSpPr>
          <p:cNvPr id="13" name="Slide Number Placeholder 12">
            <a:extLst>
              <a:ext uri="{FF2B5EF4-FFF2-40B4-BE49-F238E27FC236}">
                <a16:creationId xmlns:a16="http://schemas.microsoft.com/office/drawing/2014/main" id="{571D5F1A-3079-5747-ADA5-1A585132A0CD}"/>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2339311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27250" y="2288374"/>
            <a:ext cx="3345871" cy="566751"/>
            <a:chOff x="594362" y="1974291"/>
            <a:chExt cx="3345871" cy="566751"/>
          </a:xfrm>
        </p:grpSpPr>
        <p:cxnSp>
          <p:nvCxnSpPr>
            <p:cNvPr id="4" name="Straight Connector 3"/>
            <p:cNvCxnSpPr/>
            <p:nvPr/>
          </p:nvCxnSpPr>
          <p:spPr>
            <a:xfrm>
              <a:off x="594362" y="1974291"/>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4362" y="2079377"/>
              <a:ext cx="3345871" cy="461665"/>
            </a:xfrm>
            <a:prstGeom prst="rect">
              <a:avLst/>
            </a:prstGeom>
            <a:noFill/>
          </p:spPr>
          <p:txBody>
            <a:bodyPr wrap="square" lIns="0" tIns="0" rIns="0" bIns="0" rtlCol="0">
              <a:spAutoFit/>
            </a:bodyPr>
            <a:lstStyle/>
            <a:p>
              <a:pPr>
                <a:lnSpc>
                  <a:spcPts val="3600"/>
                </a:lnSpc>
              </a:pPr>
              <a:r>
                <a:rPr lang="en-US" sz="3200" cap="all" spc="50" dirty="0">
                  <a:solidFill>
                    <a:schemeClr val="bg1"/>
                  </a:solidFill>
                  <a:latin typeface="Montserrat" pitchFamily="2" charset="77"/>
                </a:rPr>
                <a:t>INTRODUCTION</a:t>
              </a:r>
            </a:p>
          </p:txBody>
        </p:sp>
      </p:grpSp>
      <p:sp>
        <p:nvSpPr>
          <p:cNvPr id="3" name="Title 2">
            <a:extLst>
              <a:ext uri="{FF2B5EF4-FFF2-40B4-BE49-F238E27FC236}">
                <a16:creationId xmlns:a16="http://schemas.microsoft.com/office/drawing/2014/main" id="{6B890F31-48E6-4542-9D9C-AB784BBBC811}"/>
              </a:ext>
            </a:extLst>
          </p:cNvPr>
          <p:cNvSpPr>
            <a:spLocks noGrp="1"/>
          </p:cNvSpPr>
          <p:nvPr>
            <p:ph type="title"/>
          </p:nvPr>
        </p:nvSpPr>
        <p:spPr>
          <a:xfrm>
            <a:off x="628649" y="273844"/>
            <a:ext cx="8515351" cy="994172"/>
          </a:xfrm>
        </p:spPr>
        <p:txBody>
          <a:bodyPr>
            <a:normAutofit/>
          </a:bodyPr>
          <a:lstStyle/>
          <a:p>
            <a:r>
              <a:rPr lang="en-US" sz="2500" b="1" dirty="0">
                <a:solidFill>
                  <a:schemeClr val="accent2">
                    <a:lumMod val="50000"/>
                  </a:schemeClr>
                </a:solidFill>
                <a:latin typeface="Montserrat" pitchFamily="2" charset="77"/>
              </a:rPr>
              <a:t>Understanding the Development Assistance Ecosystem</a:t>
            </a:r>
          </a:p>
        </p:txBody>
      </p:sp>
      <p:sp>
        <p:nvSpPr>
          <p:cNvPr id="5" name="Content Placeholder 4">
            <a:extLst>
              <a:ext uri="{FF2B5EF4-FFF2-40B4-BE49-F238E27FC236}">
                <a16:creationId xmlns:a16="http://schemas.microsoft.com/office/drawing/2014/main" id="{C46774D6-A068-7342-987E-8884C3F833CD}"/>
              </a:ext>
            </a:extLst>
          </p:cNvPr>
          <p:cNvSpPr>
            <a:spLocks noGrp="1"/>
          </p:cNvSpPr>
          <p:nvPr>
            <p:ph idx="1"/>
          </p:nvPr>
        </p:nvSpPr>
        <p:spPr>
          <a:xfrm>
            <a:off x="628649" y="1207978"/>
            <a:ext cx="6297498" cy="3938403"/>
          </a:xfrm>
        </p:spPr>
        <p:txBody>
          <a:bodyPr>
            <a:normAutofit/>
          </a:bodyPr>
          <a:lstStyle/>
          <a:p>
            <a:r>
              <a:rPr lang="en-US" sz="1600" b="1" dirty="0">
                <a:solidFill>
                  <a:schemeClr val="accent4">
                    <a:lumMod val="75000"/>
                  </a:schemeClr>
                </a:solidFill>
                <a:latin typeface="Montserrat" charset="0"/>
                <a:ea typeface="Montserrat" charset="0"/>
                <a:cs typeface="Montserrat" charset="0"/>
              </a:rPr>
              <a:t>What is Development Assistance? </a:t>
            </a:r>
          </a:p>
          <a:p>
            <a:r>
              <a:rPr lang="en-US" sz="1600" dirty="0">
                <a:latin typeface="Montserrat" charset="0"/>
                <a:ea typeface="Montserrat" charset="0"/>
                <a:cs typeface="Montserrat" charset="0"/>
              </a:rPr>
              <a:t>Also known as </a:t>
            </a:r>
            <a:r>
              <a:rPr lang="en-US" sz="1600" b="1" i="1" dirty="0">
                <a:latin typeface="Montserrat" charset="0"/>
                <a:ea typeface="Montserrat" charset="0"/>
                <a:cs typeface="Montserrat" charset="0"/>
              </a:rPr>
              <a:t>development cooperation</a:t>
            </a:r>
            <a:r>
              <a:rPr lang="en-US" sz="1600" b="1" dirty="0">
                <a:latin typeface="Montserrat" charset="0"/>
                <a:ea typeface="Montserrat" charset="0"/>
                <a:cs typeface="Montserrat" charset="0"/>
              </a:rPr>
              <a:t>, </a:t>
            </a:r>
            <a:r>
              <a:rPr lang="en-US" sz="1600" b="1" i="1" dirty="0">
                <a:latin typeface="Montserrat" charset="0"/>
                <a:ea typeface="Montserrat" charset="0"/>
                <a:cs typeface="Montserrat" charset="0"/>
              </a:rPr>
              <a:t>development aid</a:t>
            </a:r>
            <a:r>
              <a:rPr lang="en-US" sz="1600" b="1" dirty="0">
                <a:latin typeface="Montserrat" charset="0"/>
                <a:ea typeface="Montserrat" charset="0"/>
                <a:cs typeface="Montserrat" charset="0"/>
              </a:rPr>
              <a:t>, </a:t>
            </a:r>
            <a:r>
              <a:rPr lang="en-US" sz="1600" b="1" i="1" dirty="0">
                <a:latin typeface="Montserrat" charset="0"/>
                <a:ea typeface="Montserrat" charset="0"/>
                <a:cs typeface="Montserrat" charset="0"/>
              </a:rPr>
              <a:t>technical assistance </a:t>
            </a:r>
            <a:r>
              <a:rPr lang="en-US" sz="1600" dirty="0">
                <a:latin typeface="Montserrat" charset="0"/>
                <a:ea typeface="Montserrat" charset="0"/>
                <a:cs typeface="Montserrat" charset="0"/>
              </a:rPr>
              <a:t>etc. is a financial support given by governments and other agencies to support economic, environmental, social and political development of developing countries.</a:t>
            </a:r>
          </a:p>
          <a:p>
            <a:r>
              <a:rPr lang="en-US" sz="1600" dirty="0">
                <a:latin typeface="Montserrat" charset="0"/>
                <a:ea typeface="Montserrat" charset="0"/>
                <a:cs typeface="Montserrat" charset="0"/>
              </a:rPr>
              <a:t>It focuses on </a:t>
            </a:r>
            <a:r>
              <a:rPr lang="en-US" sz="1600" b="1" dirty="0">
                <a:latin typeface="Montserrat" charset="0"/>
                <a:ea typeface="Montserrat" charset="0"/>
                <a:cs typeface="Montserrat" charset="0"/>
              </a:rPr>
              <a:t>alleviating poverty in the medium to long term </a:t>
            </a:r>
            <a:r>
              <a:rPr lang="en-US" sz="1600" dirty="0">
                <a:latin typeface="Montserrat" charset="0"/>
                <a:ea typeface="Montserrat" charset="0"/>
                <a:cs typeface="Montserrat" charset="0"/>
              </a:rPr>
              <a:t>rather than </a:t>
            </a:r>
            <a:r>
              <a:rPr lang="en-US" sz="1600" b="1" dirty="0">
                <a:latin typeface="Montserrat" charset="0"/>
                <a:ea typeface="Montserrat" charset="0"/>
                <a:cs typeface="Montserrat" charset="0"/>
              </a:rPr>
              <a:t>short term as compared to humanitarian aid intervention</a:t>
            </a:r>
            <a:r>
              <a:rPr lang="en-US" sz="1600" dirty="0">
                <a:latin typeface="Montserrat" charset="0"/>
                <a:ea typeface="Montserrat" charset="0"/>
                <a:cs typeface="Montserrat" charset="0"/>
              </a:rPr>
              <a:t>.</a:t>
            </a:r>
          </a:p>
          <a:p>
            <a:r>
              <a:rPr lang="en-US" sz="1600" b="1" dirty="0">
                <a:solidFill>
                  <a:schemeClr val="accent4">
                    <a:lumMod val="75000"/>
                  </a:schemeClr>
                </a:solidFill>
                <a:latin typeface="Montserrat" charset="0"/>
                <a:ea typeface="Montserrat" charset="0"/>
                <a:cs typeface="Montserrat" charset="0"/>
              </a:rPr>
              <a:t>How Development Assistance in structured: </a:t>
            </a:r>
          </a:p>
          <a:p>
            <a:pPr lvl="1">
              <a:buFont typeface="Wingdings" pitchFamily="2" charset="2"/>
              <a:buChar char="Ø"/>
            </a:pPr>
            <a:r>
              <a:rPr lang="en-US" sz="1300" b="1" dirty="0">
                <a:solidFill>
                  <a:schemeClr val="accent4">
                    <a:lumMod val="75000"/>
                  </a:schemeClr>
                </a:solidFill>
                <a:latin typeface="Montserrat" charset="0"/>
                <a:ea typeface="Montserrat" charset="0"/>
                <a:cs typeface="Montserrat" charset="0"/>
              </a:rPr>
              <a:t>	</a:t>
            </a:r>
            <a:r>
              <a:rPr lang="en-US" sz="1600" b="1" dirty="0">
                <a:solidFill>
                  <a:schemeClr val="accent4">
                    <a:lumMod val="75000"/>
                  </a:schemeClr>
                </a:solidFill>
                <a:latin typeface="Montserrat" charset="0"/>
                <a:ea typeface="Montserrat" charset="0"/>
                <a:cs typeface="Montserrat" charset="0"/>
              </a:rPr>
              <a:t>ODA: Government-to-Government(s) – 80-85%</a:t>
            </a:r>
          </a:p>
          <a:p>
            <a:pPr lvl="1">
              <a:buFont typeface="Wingdings" pitchFamily="2" charset="2"/>
              <a:buChar char="Ø"/>
            </a:pPr>
            <a:r>
              <a:rPr lang="en-US" sz="1600" b="1" dirty="0">
                <a:solidFill>
                  <a:schemeClr val="accent4">
                    <a:lumMod val="75000"/>
                  </a:schemeClr>
                </a:solidFill>
                <a:latin typeface="Montserrat" charset="0"/>
                <a:ea typeface="Montserrat" charset="0"/>
                <a:cs typeface="Montserrat" charset="0"/>
              </a:rPr>
              <a:t> 	INGOs: NGOs/ Private Charities to Government(s) – 15-20%</a:t>
            </a:r>
          </a:p>
          <a:p>
            <a:pPr marL="0" indent="0">
              <a:buNone/>
            </a:pPr>
            <a:endParaRPr lang="en-US" dirty="0"/>
          </a:p>
        </p:txBody>
      </p:sp>
      <p:sp>
        <p:nvSpPr>
          <p:cNvPr id="22" name="TextBox 21">
            <a:extLst>
              <a:ext uri="{FF2B5EF4-FFF2-40B4-BE49-F238E27FC236}">
                <a16:creationId xmlns:a16="http://schemas.microsoft.com/office/drawing/2014/main" id="{DB3E3D2A-73C6-AE44-A253-7C39AF341773}"/>
              </a:ext>
            </a:extLst>
          </p:cNvPr>
          <p:cNvSpPr txBox="1"/>
          <p:nvPr/>
        </p:nvSpPr>
        <p:spPr>
          <a:xfrm>
            <a:off x="5520012" y="4571176"/>
            <a:ext cx="628019" cy="123111"/>
          </a:xfrm>
          <a:prstGeom prst="rect">
            <a:avLst/>
          </a:prstGeom>
          <a:noFill/>
        </p:spPr>
        <p:txBody>
          <a:bodyPr wrap="square" lIns="0" tIns="0" rIns="0" bIns="0" rtlCol="0">
            <a:spAutoFit/>
          </a:bodyPr>
          <a:lstStyle/>
          <a:p>
            <a:pPr algn="ctr"/>
            <a:r>
              <a:rPr lang="en-US" sz="800" dirty="0">
                <a:solidFill>
                  <a:schemeClr val="bg1"/>
                </a:solidFill>
                <a:latin typeface="Lato" panose="020F0502020204030203" pitchFamily="34" charset="0"/>
              </a:rPr>
              <a:t>2012</a:t>
            </a:r>
          </a:p>
        </p:txBody>
      </p:sp>
      <p:sp>
        <p:nvSpPr>
          <p:cNvPr id="23" name="TextBox 22">
            <a:extLst>
              <a:ext uri="{FF2B5EF4-FFF2-40B4-BE49-F238E27FC236}">
                <a16:creationId xmlns:a16="http://schemas.microsoft.com/office/drawing/2014/main" id="{6876473E-934C-1243-9738-760C133D92A6}"/>
              </a:ext>
            </a:extLst>
          </p:cNvPr>
          <p:cNvSpPr txBox="1"/>
          <p:nvPr/>
        </p:nvSpPr>
        <p:spPr>
          <a:xfrm>
            <a:off x="6482871" y="4571176"/>
            <a:ext cx="628019" cy="123111"/>
          </a:xfrm>
          <a:prstGeom prst="rect">
            <a:avLst/>
          </a:prstGeom>
          <a:noFill/>
        </p:spPr>
        <p:txBody>
          <a:bodyPr wrap="square" lIns="0" tIns="0" rIns="0" bIns="0" rtlCol="0">
            <a:spAutoFit/>
          </a:bodyPr>
          <a:lstStyle/>
          <a:p>
            <a:pPr algn="ctr"/>
            <a:r>
              <a:rPr lang="en-US" sz="800" dirty="0">
                <a:solidFill>
                  <a:schemeClr val="bg1"/>
                </a:solidFill>
                <a:latin typeface="Lato" panose="020F0502020204030203" pitchFamily="34" charset="0"/>
              </a:rPr>
              <a:t>2013</a:t>
            </a:r>
          </a:p>
        </p:txBody>
      </p:sp>
      <p:sp>
        <p:nvSpPr>
          <p:cNvPr id="24" name="TextBox 23">
            <a:extLst>
              <a:ext uri="{FF2B5EF4-FFF2-40B4-BE49-F238E27FC236}">
                <a16:creationId xmlns:a16="http://schemas.microsoft.com/office/drawing/2014/main" id="{1CAAE203-D9AB-BA42-8781-DD0998DE8E47}"/>
              </a:ext>
            </a:extLst>
          </p:cNvPr>
          <p:cNvSpPr txBox="1"/>
          <p:nvPr/>
        </p:nvSpPr>
        <p:spPr>
          <a:xfrm>
            <a:off x="7415644" y="4568001"/>
            <a:ext cx="628019" cy="123111"/>
          </a:xfrm>
          <a:prstGeom prst="rect">
            <a:avLst/>
          </a:prstGeom>
          <a:noFill/>
        </p:spPr>
        <p:txBody>
          <a:bodyPr wrap="square" lIns="0" tIns="0" rIns="0" bIns="0" rtlCol="0">
            <a:spAutoFit/>
          </a:bodyPr>
          <a:lstStyle/>
          <a:p>
            <a:pPr algn="ctr"/>
            <a:r>
              <a:rPr lang="en-US" sz="800" dirty="0">
                <a:solidFill>
                  <a:schemeClr val="bg1"/>
                </a:solidFill>
                <a:latin typeface="Lato" panose="020F0502020204030203" pitchFamily="34" charset="0"/>
              </a:rPr>
              <a:t>2014</a:t>
            </a:r>
          </a:p>
        </p:txBody>
      </p:sp>
      <p:sp>
        <p:nvSpPr>
          <p:cNvPr id="56" name="Freeform 20">
            <a:extLst>
              <a:ext uri="{FF2B5EF4-FFF2-40B4-BE49-F238E27FC236}">
                <a16:creationId xmlns:a16="http://schemas.microsoft.com/office/drawing/2014/main" id="{333F5FC5-6631-AC41-B0AE-FB9FF8C3A6C4}"/>
              </a:ext>
            </a:extLst>
          </p:cNvPr>
          <p:cNvSpPr>
            <a:spLocks/>
          </p:cNvSpPr>
          <p:nvPr/>
        </p:nvSpPr>
        <p:spPr bwMode="auto">
          <a:xfrm>
            <a:off x="7025172" y="3252771"/>
            <a:ext cx="1033463" cy="1035050"/>
          </a:xfrm>
          <a:custGeom>
            <a:avLst/>
            <a:gdLst>
              <a:gd name="T0" fmla="*/ 1014 w 1175"/>
              <a:gd name="T1" fmla="*/ 568 h 1175"/>
              <a:gd name="T2" fmla="*/ 892 w 1175"/>
              <a:gd name="T3" fmla="*/ 624 h 1175"/>
              <a:gd name="T4" fmla="*/ 892 w 1175"/>
              <a:gd name="T5" fmla="*/ 283 h 1175"/>
              <a:gd name="T6" fmla="*/ 552 w 1175"/>
              <a:gd name="T7" fmla="*/ 283 h 1175"/>
              <a:gd name="T8" fmla="*/ 607 w 1175"/>
              <a:gd name="T9" fmla="*/ 161 h 1175"/>
              <a:gd name="T10" fmla="*/ 446 w 1175"/>
              <a:gd name="T11" fmla="*/ 0 h 1175"/>
              <a:gd name="T12" fmla="*/ 285 w 1175"/>
              <a:gd name="T13" fmla="*/ 161 h 1175"/>
              <a:gd name="T14" fmla="*/ 341 w 1175"/>
              <a:gd name="T15" fmla="*/ 283 h 1175"/>
              <a:gd name="T16" fmla="*/ 0 w 1175"/>
              <a:gd name="T17" fmla="*/ 283 h 1175"/>
              <a:gd name="T18" fmla="*/ 0 w 1175"/>
              <a:gd name="T19" fmla="*/ 1175 h 1175"/>
              <a:gd name="T20" fmla="*/ 341 w 1175"/>
              <a:gd name="T21" fmla="*/ 1175 h 1175"/>
              <a:gd name="T22" fmla="*/ 285 w 1175"/>
              <a:gd name="T23" fmla="*/ 1054 h 1175"/>
              <a:gd name="T24" fmla="*/ 446 w 1175"/>
              <a:gd name="T25" fmla="*/ 893 h 1175"/>
              <a:gd name="T26" fmla="*/ 607 w 1175"/>
              <a:gd name="T27" fmla="*/ 1054 h 1175"/>
              <a:gd name="T28" fmla="*/ 552 w 1175"/>
              <a:gd name="T29" fmla="*/ 1175 h 1175"/>
              <a:gd name="T30" fmla="*/ 892 w 1175"/>
              <a:gd name="T31" fmla="*/ 1175 h 1175"/>
              <a:gd name="T32" fmla="*/ 892 w 1175"/>
              <a:gd name="T33" fmla="*/ 835 h 1175"/>
              <a:gd name="T34" fmla="*/ 1014 w 1175"/>
              <a:gd name="T35" fmla="*/ 890 h 1175"/>
              <a:gd name="T36" fmla="*/ 1175 w 1175"/>
              <a:gd name="T37" fmla="*/ 729 h 1175"/>
              <a:gd name="T38" fmla="*/ 1014 w 1175"/>
              <a:gd name="T39" fmla="*/ 568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5" h="1175">
                <a:moveTo>
                  <a:pt x="1014" y="568"/>
                </a:moveTo>
                <a:cubicBezTo>
                  <a:pt x="965" y="568"/>
                  <a:pt x="922" y="590"/>
                  <a:pt x="892" y="624"/>
                </a:cubicBezTo>
                <a:cubicBezTo>
                  <a:pt x="892" y="283"/>
                  <a:pt x="892" y="283"/>
                  <a:pt x="892" y="283"/>
                </a:cubicBezTo>
                <a:cubicBezTo>
                  <a:pt x="552" y="283"/>
                  <a:pt x="552" y="283"/>
                  <a:pt x="552" y="283"/>
                </a:cubicBezTo>
                <a:cubicBezTo>
                  <a:pt x="586" y="253"/>
                  <a:pt x="607" y="210"/>
                  <a:pt x="607" y="161"/>
                </a:cubicBezTo>
                <a:cubicBezTo>
                  <a:pt x="607" y="72"/>
                  <a:pt x="535" y="0"/>
                  <a:pt x="446" y="0"/>
                </a:cubicBezTo>
                <a:cubicBezTo>
                  <a:pt x="357" y="0"/>
                  <a:pt x="285" y="72"/>
                  <a:pt x="285" y="161"/>
                </a:cubicBezTo>
                <a:cubicBezTo>
                  <a:pt x="285" y="210"/>
                  <a:pt x="307" y="253"/>
                  <a:pt x="341" y="283"/>
                </a:cubicBezTo>
                <a:cubicBezTo>
                  <a:pt x="0" y="283"/>
                  <a:pt x="0" y="283"/>
                  <a:pt x="0" y="283"/>
                </a:cubicBezTo>
                <a:cubicBezTo>
                  <a:pt x="0" y="1175"/>
                  <a:pt x="0" y="1175"/>
                  <a:pt x="0" y="1175"/>
                </a:cubicBezTo>
                <a:cubicBezTo>
                  <a:pt x="341" y="1175"/>
                  <a:pt x="341" y="1175"/>
                  <a:pt x="341" y="1175"/>
                </a:cubicBezTo>
                <a:cubicBezTo>
                  <a:pt x="307" y="1146"/>
                  <a:pt x="285" y="1102"/>
                  <a:pt x="285" y="1054"/>
                </a:cubicBezTo>
                <a:cubicBezTo>
                  <a:pt x="285" y="965"/>
                  <a:pt x="357" y="893"/>
                  <a:pt x="446" y="893"/>
                </a:cubicBezTo>
                <a:cubicBezTo>
                  <a:pt x="535" y="893"/>
                  <a:pt x="607" y="965"/>
                  <a:pt x="607" y="1054"/>
                </a:cubicBezTo>
                <a:cubicBezTo>
                  <a:pt x="607" y="1102"/>
                  <a:pt x="586" y="1146"/>
                  <a:pt x="552" y="1175"/>
                </a:cubicBezTo>
                <a:cubicBezTo>
                  <a:pt x="892" y="1175"/>
                  <a:pt x="892" y="1175"/>
                  <a:pt x="892" y="1175"/>
                </a:cubicBezTo>
                <a:cubicBezTo>
                  <a:pt x="892" y="835"/>
                  <a:pt x="892" y="835"/>
                  <a:pt x="892" y="835"/>
                </a:cubicBezTo>
                <a:cubicBezTo>
                  <a:pt x="922" y="869"/>
                  <a:pt x="965" y="890"/>
                  <a:pt x="1014" y="890"/>
                </a:cubicBezTo>
                <a:cubicBezTo>
                  <a:pt x="1103" y="890"/>
                  <a:pt x="1175" y="818"/>
                  <a:pt x="1175" y="729"/>
                </a:cubicBezTo>
                <a:cubicBezTo>
                  <a:pt x="1175" y="640"/>
                  <a:pt x="1103" y="568"/>
                  <a:pt x="1014" y="568"/>
                </a:cubicBezTo>
                <a:close/>
              </a:path>
            </a:pathLst>
          </a:custGeom>
          <a:solidFill>
            <a:schemeClr val="accent1"/>
          </a:solidFill>
          <a:ln w="127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1">
            <a:extLst>
              <a:ext uri="{FF2B5EF4-FFF2-40B4-BE49-F238E27FC236}">
                <a16:creationId xmlns:a16="http://schemas.microsoft.com/office/drawing/2014/main" id="{0AB93C62-A3ED-B541-8879-5869FF44C4E5}"/>
              </a:ext>
            </a:extLst>
          </p:cNvPr>
          <p:cNvSpPr>
            <a:spLocks/>
          </p:cNvSpPr>
          <p:nvPr/>
        </p:nvSpPr>
        <p:spPr bwMode="auto">
          <a:xfrm>
            <a:off x="7809397" y="3502008"/>
            <a:ext cx="1035050" cy="1035050"/>
          </a:xfrm>
          <a:custGeom>
            <a:avLst/>
            <a:gdLst>
              <a:gd name="T0" fmla="*/ 1014 w 1175"/>
              <a:gd name="T1" fmla="*/ 285 h 1175"/>
              <a:gd name="T2" fmla="*/ 893 w 1175"/>
              <a:gd name="T3" fmla="*/ 341 h 1175"/>
              <a:gd name="T4" fmla="*/ 893 w 1175"/>
              <a:gd name="T5" fmla="*/ 0 h 1175"/>
              <a:gd name="T6" fmla="*/ 552 w 1175"/>
              <a:gd name="T7" fmla="*/ 0 h 1175"/>
              <a:gd name="T8" fmla="*/ 608 w 1175"/>
              <a:gd name="T9" fmla="*/ 122 h 1175"/>
              <a:gd name="T10" fmla="*/ 446 w 1175"/>
              <a:gd name="T11" fmla="*/ 283 h 1175"/>
              <a:gd name="T12" fmla="*/ 285 w 1175"/>
              <a:gd name="T13" fmla="*/ 122 h 1175"/>
              <a:gd name="T14" fmla="*/ 341 w 1175"/>
              <a:gd name="T15" fmla="*/ 0 h 1175"/>
              <a:gd name="T16" fmla="*/ 0 w 1175"/>
              <a:gd name="T17" fmla="*/ 0 h 1175"/>
              <a:gd name="T18" fmla="*/ 0 w 1175"/>
              <a:gd name="T19" fmla="*/ 341 h 1175"/>
              <a:gd name="T20" fmla="*/ 122 w 1175"/>
              <a:gd name="T21" fmla="*/ 285 h 1175"/>
              <a:gd name="T22" fmla="*/ 283 w 1175"/>
              <a:gd name="T23" fmla="*/ 446 h 1175"/>
              <a:gd name="T24" fmla="*/ 122 w 1175"/>
              <a:gd name="T25" fmla="*/ 607 h 1175"/>
              <a:gd name="T26" fmla="*/ 0 w 1175"/>
              <a:gd name="T27" fmla="*/ 552 h 1175"/>
              <a:gd name="T28" fmla="*/ 0 w 1175"/>
              <a:gd name="T29" fmla="*/ 892 h 1175"/>
              <a:gd name="T30" fmla="*/ 341 w 1175"/>
              <a:gd name="T31" fmla="*/ 892 h 1175"/>
              <a:gd name="T32" fmla="*/ 285 w 1175"/>
              <a:gd name="T33" fmla="*/ 1014 h 1175"/>
              <a:gd name="T34" fmla="*/ 446 w 1175"/>
              <a:gd name="T35" fmla="*/ 1175 h 1175"/>
              <a:gd name="T36" fmla="*/ 608 w 1175"/>
              <a:gd name="T37" fmla="*/ 1014 h 1175"/>
              <a:gd name="T38" fmla="*/ 552 w 1175"/>
              <a:gd name="T39" fmla="*/ 892 h 1175"/>
              <a:gd name="T40" fmla="*/ 893 w 1175"/>
              <a:gd name="T41" fmla="*/ 892 h 1175"/>
              <a:gd name="T42" fmla="*/ 893 w 1175"/>
              <a:gd name="T43" fmla="*/ 552 h 1175"/>
              <a:gd name="T44" fmla="*/ 1014 w 1175"/>
              <a:gd name="T45" fmla="*/ 607 h 1175"/>
              <a:gd name="T46" fmla="*/ 1175 w 1175"/>
              <a:gd name="T47" fmla="*/ 446 h 1175"/>
              <a:gd name="T48" fmla="*/ 1014 w 1175"/>
              <a:gd name="T49" fmla="*/ 28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5" h="1175">
                <a:moveTo>
                  <a:pt x="1014" y="285"/>
                </a:moveTo>
                <a:cubicBezTo>
                  <a:pt x="966" y="285"/>
                  <a:pt x="922" y="307"/>
                  <a:pt x="893" y="341"/>
                </a:cubicBezTo>
                <a:cubicBezTo>
                  <a:pt x="893" y="0"/>
                  <a:pt x="893" y="0"/>
                  <a:pt x="893" y="0"/>
                </a:cubicBezTo>
                <a:cubicBezTo>
                  <a:pt x="552" y="0"/>
                  <a:pt x="552" y="0"/>
                  <a:pt x="552" y="0"/>
                </a:cubicBezTo>
                <a:cubicBezTo>
                  <a:pt x="586" y="30"/>
                  <a:pt x="608" y="73"/>
                  <a:pt x="608" y="122"/>
                </a:cubicBezTo>
                <a:cubicBezTo>
                  <a:pt x="608" y="211"/>
                  <a:pt x="535" y="283"/>
                  <a:pt x="446" y="283"/>
                </a:cubicBezTo>
                <a:cubicBezTo>
                  <a:pt x="358" y="283"/>
                  <a:pt x="285" y="211"/>
                  <a:pt x="285" y="122"/>
                </a:cubicBezTo>
                <a:cubicBezTo>
                  <a:pt x="285" y="73"/>
                  <a:pt x="307" y="30"/>
                  <a:pt x="341" y="0"/>
                </a:cubicBezTo>
                <a:cubicBezTo>
                  <a:pt x="0" y="0"/>
                  <a:pt x="0" y="0"/>
                  <a:pt x="0" y="0"/>
                </a:cubicBezTo>
                <a:cubicBezTo>
                  <a:pt x="0" y="341"/>
                  <a:pt x="0" y="341"/>
                  <a:pt x="0" y="341"/>
                </a:cubicBezTo>
                <a:cubicBezTo>
                  <a:pt x="30" y="307"/>
                  <a:pt x="73" y="285"/>
                  <a:pt x="122" y="285"/>
                </a:cubicBezTo>
                <a:cubicBezTo>
                  <a:pt x="211" y="285"/>
                  <a:pt x="283" y="357"/>
                  <a:pt x="283" y="446"/>
                </a:cubicBezTo>
                <a:cubicBezTo>
                  <a:pt x="283" y="535"/>
                  <a:pt x="211" y="607"/>
                  <a:pt x="122" y="607"/>
                </a:cubicBezTo>
                <a:cubicBezTo>
                  <a:pt x="73" y="607"/>
                  <a:pt x="30" y="586"/>
                  <a:pt x="0" y="552"/>
                </a:cubicBezTo>
                <a:cubicBezTo>
                  <a:pt x="0" y="892"/>
                  <a:pt x="0" y="892"/>
                  <a:pt x="0" y="892"/>
                </a:cubicBezTo>
                <a:cubicBezTo>
                  <a:pt x="341" y="892"/>
                  <a:pt x="341" y="892"/>
                  <a:pt x="341" y="892"/>
                </a:cubicBezTo>
                <a:cubicBezTo>
                  <a:pt x="307" y="922"/>
                  <a:pt x="285" y="965"/>
                  <a:pt x="285" y="1014"/>
                </a:cubicBezTo>
                <a:cubicBezTo>
                  <a:pt x="285" y="1103"/>
                  <a:pt x="358" y="1175"/>
                  <a:pt x="446" y="1175"/>
                </a:cubicBezTo>
                <a:cubicBezTo>
                  <a:pt x="535" y="1175"/>
                  <a:pt x="608" y="1103"/>
                  <a:pt x="608" y="1014"/>
                </a:cubicBezTo>
                <a:cubicBezTo>
                  <a:pt x="608" y="965"/>
                  <a:pt x="586" y="922"/>
                  <a:pt x="552" y="892"/>
                </a:cubicBezTo>
                <a:cubicBezTo>
                  <a:pt x="893" y="892"/>
                  <a:pt x="893" y="892"/>
                  <a:pt x="893" y="892"/>
                </a:cubicBezTo>
                <a:cubicBezTo>
                  <a:pt x="893" y="552"/>
                  <a:pt x="893" y="552"/>
                  <a:pt x="893" y="552"/>
                </a:cubicBezTo>
                <a:cubicBezTo>
                  <a:pt x="922" y="586"/>
                  <a:pt x="966" y="607"/>
                  <a:pt x="1014" y="607"/>
                </a:cubicBezTo>
                <a:cubicBezTo>
                  <a:pt x="1103" y="607"/>
                  <a:pt x="1175" y="535"/>
                  <a:pt x="1175" y="446"/>
                </a:cubicBezTo>
                <a:cubicBezTo>
                  <a:pt x="1175" y="357"/>
                  <a:pt x="1103" y="285"/>
                  <a:pt x="1014" y="285"/>
                </a:cubicBezTo>
                <a:close/>
              </a:path>
            </a:pathLst>
          </a:custGeom>
          <a:solidFill>
            <a:schemeClr val="accent2"/>
          </a:solidFill>
          <a:ln w="127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TextBox 60">
            <a:extLst>
              <a:ext uri="{FF2B5EF4-FFF2-40B4-BE49-F238E27FC236}">
                <a16:creationId xmlns:a16="http://schemas.microsoft.com/office/drawing/2014/main" id="{8BAE4E37-77C2-474A-B991-5D4157E98334}"/>
              </a:ext>
            </a:extLst>
          </p:cNvPr>
          <p:cNvSpPr txBox="1"/>
          <p:nvPr/>
        </p:nvSpPr>
        <p:spPr>
          <a:xfrm>
            <a:off x="3413768" y="3783860"/>
            <a:ext cx="128439" cy="153888"/>
          </a:xfrm>
          <a:prstGeom prst="rect">
            <a:avLst/>
          </a:prstGeom>
          <a:noFill/>
        </p:spPr>
        <p:txBody>
          <a:bodyPr wrap="square" lIns="0" tIns="0" rIns="0" bIns="0" rtlCol="0">
            <a:spAutoFit/>
          </a:bodyPr>
          <a:lstStyle/>
          <a:p>
            <a:pPr algn="ctr"/>
            <a:r>
              <a:rPr lang="en-US" sz="1000" b="1" cap="all" spc="20" dirty="0">
                <a:solidFill>
                  <a:schemeClr val="bg1"/>
                </a:solidFill>
                <a:latin typeface="Lato" panose="020F0502020204030203" pitchFamily="34" charset="0"/>
              </a:rPr>
              <a:t>3</a:t>
            </a:r>
          </a:p>
        </p:txBody>
      </p:sp>
      <p:sp>
        <p:nvSpPr>
          <p:cNvPr id="62" name="TextBox 61">
            <a:extLst>
              <a:ext uri="{FF2B5EF4-FFF2-40B4-BE49-F238E27FC236}">
                <a16:creationId xmlns:a16="http://schemas.microsoft.com/office/drawing/2014/main" id="{00B6F344-FDEB-2544-B5A1-163593649651}"/>
              </a:ext>
            </a:extLst>
          </p:cNvPr>
          <p:cNvSpPr txBox="1"/>
          <p:nvPr/>
        </p:nvSpPr>
        <p:spPr>
          <a:xfrm>
            <a:off x="7353858" y="3305299"/>
            <a:ext cx="128439" cy="153888"/>
          </a:xfrm>
          <a:prstGeom prst="rect">
            <a:avLst/>
          </a:prstGeom>
          <a:noFill/>
        </p:spPr>
        <p:txBody>
          <a:bodyPr wrap="square" lIns="0" tIns="0" rIns="0" bIns="0" rtlCol="0">
            <a:spAutoFit/>
          </a:bodyPr>
          <a:lstStyle/>
          <a:p>
            <a:pPr algn="ctr"/>
            <a:r>
              <a:rPr lang="en-US" sz="1000" b="1" cap="all" spc="20" dirty="0">
                <a:solidFill>
                  <a:schemeClr val="bg1"/>
                </a:solidFill>
                <a:latin typeface="Lato" panose="020F0502020204030203" pitchFamily="34" charset="0"/>
              </a:rPr>
              <a:t>1</a:t>
            </a:r>
          </a:p>
        </p:txBody>
      </p:sp>
      <p:sp>
        <p:nvSpPr>
          <p:cNvPr id="64" name="TextBox 63">
            <a:extLst>
              <a:ext uri="{FF2B5EF4-FFF2-40B4-BE49-F238E27FC236}">
                <a16:creationId xmlns:a16="http://schemas.microsoft.com/office/drawing/2014/main" id="{DF75C2BA-D497-FD49-813F-893A0761A147}"/>
              </a:ext>
            </a:extLst>
          </p:cNvPr>
          <p:cNvSpPr txBox="1"/>
          <p:nvPr/>
        </p:nvSpPr>
        <p:spPr>
          <a:xfrm>
            <a:off x="4203623" y="4790194"/>
            <a:ext cx="128439" cy="153888"/>
          </a:xfrm>
          <a:prstGeom prst="rect">
            <a:avLst/>
          </a:prstGeom>
          <a:noFill/>
        </p:spPr>
        <p:txBody>
          <a:bodyPr wrap="square" lIns="0" tIns="0" rIns="0" bIns="0" rtlCol="0">
            <a:spAutoFit/>
          </a:bodyPr>
          <a:lstStyle/>
          <a:p>
            <a:pPr algn="ctr"/>
            <a:r>
              <a:rPr lang="en-US" sz="1000" b="1" cap="all" spc="20" dirty="0">
                <a:solidFill>
                  <a:schemeClr val="bg1"/>
                </a:solidFill>
                <a:latin typeface="Lato" panose="020F0502020204030203" pitchFamily="34" charset="0"/>
              </a:rPr>
              <a:t>4</a:t>
            </a:r>
          </a:p>
        </p:txBody>
      </p:sp>
      <p:sp>
        <p:nvSpPr>
          <p:cNvPr id="65" name="TextBox 64">
            <a:extLst>
              <a:ext uri="{FF2B5EF4-FFF2-40B4-BE49-F238E27FC236}">
                <a16:creationId xmlns:a16="http://schemas.microsoft.com/office/drawing/2014/main" id="{0CC7F409-F257-0649-AB70-2600E5827D1E}"/>
              </a:ext>
            </a:extLst>
          </p:cNvPr>
          <p:cNvSpPr txBox="1"/>
          <p:nvPr/>
        </p:nvSpPr>
        <p:spPr>
          <a:xfrm>
            <a:off x="8140538" y="4311633"/>
            <a:ext cx="128439" cy="153888"/>
          </a:xfrm>
          <a:prstGeom prst="rect">
            <a:avLst/>
          </a:prstGeom>
          <a:noFill/>
        </p:spPr>
        <p:txBody>
          <a:bodyPr wrap="square" lIns="0" tIns="0" rIns="0" bIns="0" rtlCol="0">
            <a:spAutoFit/>
          </a:bodyPr>
          <a:lstStyle/>
          <a:p>
            <a:pPr algn="ctr"/>
            <a:r>
              <a:rPr lang="en-US" sz="1000" b="1" cap="all" spc="20" dirty="0">
                <a:solidFill>
                  <a:schemeClr val="bg1"/>
                </a:solidFill>
                <a:latin typeface="Lato" panose="020F0502020204030203" pitchFamily="34" charset="0"/>
              </a:rPr>
              <a:t>2</a:t>
            </a:r>
          </a:p>
        </p:txBody>
      </p:sp>
      <p:cxnSp>
        <p:nvCxnSpPr>
          <p:cNvPr id="68" name="Elbow Connector 67">
            <a:extLst>
              <a:ext uri="{FF2B5EF4-FFF2-40B4-BE49-F238E27FC236}">
                <a16:creationId xmlns:a16="http://schemas.microsoft.com/office/drawing/2014/main" id="{37F482D5-18E3-6242-BD9E-7A4F8CEB9B03}"/>
              </a:ext>
            </a:extLst>
          </p:cNvPr>
          <p:cNvCxnSpPr>
            <a:cxnSpLocks/>
          </p:cNvCxnSpPr>
          <p:nvPr/>
        </p:nvCxnSpPr>
        <p:spPr>
          <a:xfrm rot="5400000" flipH="1" flipV="1">
            <a:off x="7102042" y="2717576"/>
            <a:ext cx="863455" cy="391767"/>
          </a:xfrm>
          <a:prstGeom prst="bentConnector3">
            <a:avLst>
              <a:gd name="adj1" fmla="val 50000"/>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a16="http://schemas.microsoft.com/office/drawing/2014/main" id="{E67C16A7-DE2B-0A44-A108-90950DD70070}"/>
              </a:ext>
            </a:extLst>
          </p:cNvPr>
          <p:cNvCxnSpPr>
            <a:cxnSpLocks/>
            <a:stCxn id="57" idx="17"/>
          </p:cNvCxnSpPr>
          <p:nvPr/>
        </p:nvCxnSpPr>
        <p:spPr>
          <a:xfrm flipH="1">
            <a:off x="6923049" y="4537058"/>
            <a:ext cx="1279227" cy="194348"/>
          </a:xfrm>
          <a:prstGeom prst="bentConnector3">
            <a:avLst>
              <a:gd name="adj1" fmla="val -312"/>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A113BEA-838D-E942-BC7F-12F6893D2CE3}"/>
              </a:ext>
            </a:extLst>
          </p:cNvPr>
          <p:cNvSpPr txBox="1"/>
          <p:nvPr/>
        </p:nvSpPr>
        <p:spPr>
          <a:xfrm>
            <a:off x="6847079" y="1943358"/>
            <a:ext cx="1924635" cy="369332"/>
          </a:xfrm>
          <a:prstGeom prst="rect">
            <a:avLst/>
          </a:prstGeom>
          <a:noFill/>
        </p:spPr>
        <p:txBody>
          <a:bodyPr wrap="square" lIns="0" tIns="0" rIns="0" bIns="0" rtlCol="0">
            <a:spAutoFit/>
          </a:bodyPr>
          <a:lstStyle/>
          <a:p>
            <a:r>
              <a:rPr lang="en-US" sz="800" dirty="0">
                <a:solidFill>
                  <a:schemeClr val="accent4">
                    <a:lumMod val="75000"/>
                  </a:schemeClr>
                </a:solidFill>
                <a:latin typeface="Montserrat" charset="0"/>
                <a:ea typeface="Montserrat" charset="0"/>
                <a:cs typeface="Montserrat" charset="0"/>
              </a:rPr>
              <a:t>80-85% of global aid, government to government assistance programme including multilateral institutions</a:t>
            </a:r>
          </a:p>
        </p:txBody>
      </p:sp>
      <p:sp>
        <p:nvSpPr>
          <p:cNvPr id="73" name="TextBox 72">
            <a:extLst>
              <a:ext uri="{FF2B5EF4-FFF2-40B4-BE49-F238E27FC236}">
                <a16:creationId xmlns:a16="http://schemas.microsoft.com/office/drawing/2014/main" id="{B739FC42-67F2-7A4D-8809-D116D02FC7BE}"/>
              </a:ext>
            </a:extLst>
          </p:cNvPr>
          <p:cNvSpPr txBox="1"/>
          <p:nvPr/>
        </p:nvSpPr>
        <p:spPr>
          <a:xfrm>
            <a:off x="6095278" y="1783622"/>
            <a:ext cx="1760763" cy="153888"/>
          </a:xfrm>
          <a:prstGeom prst="rect">
            <a:avLst/>
          </a:prstGeom>
          <a:noFill/>
        </p:spPr>
        <p:txBody>
          <a:bodyPr wrap="square" lIns="0" tIns="0" rIns="0" bIns="0" rtlCol="0">
            <a:spAutoFit/>
          </a:bodyPr>
          <a:lstStyle/>
          <a:p>
            <a:pPr algn="r"/>
            <a:r>
              <a:rPr lang="en-US" sz="1000" b="1" cap="all" spc="20" dirty="0">
                <a:solidFill>
                  <a:schemeClr val="accent1"/>
                </a:solidFill>
                <a:latin typeface="Lato" panose="020F0502020204030203" pitchFamily="34" charset="0"/>
              </a:rPr>
              <a:t>ODA</a:t>
            </a:r>
          </a:p>
        </p:txBody>
      </p:sp>
      <p:sp>
        <p:nvSpPr>
          <p:cNvPr id="74" name="TextBox 73">
            <a:extLst>
              <a:ext uri="{FF2B5EF4-FFF2-40B4-BE49-F238E27FC236}">
                <a16:creationId xmlns:a16="http://schemas.microsoft.com/office/drawing/2014/main" id="{E99C53A2-7CB7-9544-B297-4135EDD1A654}"/>
              </a:ext>
            </a:extLst>
          </p:cNvPr>
          <p:cNvSpPr txBox="1"/>
          <p:nvPr/>
        </p:nvSpPr>
        <p:spPr>
          <a:xfrm>
            <a:off x="4572000" y="4643771"/>
            <a:ext cx="2219673" cy="317331"/>
          </a:xfrm>
          <a:prstGeom prst="rect">
            <a:avLst/>
          </a:prstGeom>
          <a:noFill/>
        </p:spPr>
        <p:txBody>
          <a:bodyPr wrap="square" lIns="0" tIns="0" rIns="0" bIns="0" rtlCol="0">
            <a:spAutoFit/>
          </a:bodyPr>
          <a:lstStyle/>
          <a:p>
            <a:pPr>
              <a:lnSpc>
                <a:spcPts val="1300"/>
              </a:lnSpc>
              <a:spcAft>
                <a:spcPts val="600"/>
              </a:spcAft>
            </a:pPr>
            <a:r>
              <a:rPr lang="en-US" sz="800" dirty="0">
                <a:solidFill>
                  <a:schemeClr val="accent4">
                    <a:lumMod val="75000"/>
                  </a:schemeClr>
                </a:solidFill>
                <a:latin typeface="Montserrat" charset="0"/>
                <a:ea typeface="Montserrat" charset="0"/>
                <a:cs typeface="Montserrat" charset="0"/>
              </a:rPr>
              <a:t>15-20%, from private </a:t>
            </a:r>
            <a:r>
              <a:rPr lang="en-US" sz="800" dirty="0" err="1">
                <a:solidFill>
                  <a:schemeClr val="accent4">
                    <a:lumMod val="75000"/>
                  </a:schemeClr>
                </a:solidFill>
                <a:latin typeface="Montserrat" charset="0"/>
                <a:ea typeface="Montserrat" charset="0"/>
                <a:cs typeface="Montserrat" charset="0"/>
              </a:rPr>
              <a:t>organisations</a:t>
            </a:r>
            <a:r>
              <a:rPr lang="en-US" sz="800" dirty="0">
                <a:solidFill>
                  <a:schemeClr val="accent4">
                    <a:lumMod val="75000"/>
                  </a:schemeClr>
                </a:solidFill>
                <a:latin typeface="Montserrat" charset="0"/>
                <a:ea typeface="Montserrat" charset="0"/>
                <a:cs typeface="Montserrat" charset="0"/>
              </a:rPr>
              <a:t>, NGOs, Foundations and development charities</a:t>
            </a:r>
            <a:endParaRPr lang="en-US" sz="800" dirty="0">
              <a:solidFill>
                <a:schemeClr val="accent4">
                  <a:lumMod val="75000"/>
                </a:schemeClr>
              </a:solidFill>
              <a:latin typeface="Lato" panose="020F0502020204030203" pitchFamily="34" charset="0"/>
            </a:endParaRPr>
          </a:p>
        </p:txBody>
      </p:sp>
      <p:sp>
        <p:nvSpPr>
          <p:cNvPr id="75" name="TextBox 74">
            <a:extLst>
              <a:ext uri="{FF2B5EF4-FFF2-40B4-BE49-F238E27FC236}">
                <a16:creationId xmlns:a16="http://schemas.microsoft.com/office/drawing/2014/main" id="{B929EB40-0EF1-EC48-9908-B51C4837F90E}"/>
              </a:ext>
            </a:extLst>
          </p:cNvPr>
          <p:cNvSpPr txBox="1"/>
          <p:nvPr/>
        </p:nvSpPr>
        <p:spPr>
          <a:xfrm>
            <a:off x="4477359" y="4476540"/>
            <a:ext cx="1760763" cy="153888"/>
          </a:xfrm>
          <a:prstGeom prst="rect">
            <a:avLst/>
          </a:prstGeom>
          <a:noFill/>
        </p:spPr>
        <p:txBody>
          <a:bodyPr wrap="square" lIns="0" tIns="0" rIns="0" bIns="0" rtlCol="0">
            <a:spAutoFit/>
          </a:bodyPr>
          <a:lstStyle/>
          <a:p>
            <a:pPr algn="r"/>
            <a:r>
              <a:rPr lang="en-US" sz="1000" b="1" cap="all" spc="20" dirty="0">
                <a:solidFill>
                  <a:schemeClr val="accent1"/>
                </a:solidFill>
                <a:latin typeface="Lato" panose="020F0502020204030203" pitchFamily="34" charset="0"/>
              </a:rPr>
              <a:t>Non governmental </a:t>
            </a:r>
          </a:p>
        </p:txBody>
      </p:sp>
      <p:sp>
        <p:nvSpPr>
          <p:cNvPr id="80" name="Freeform 71">
            <a:extLst>
              <a:ext uri="{FF2B5EF4-FFF2-40B4-BE49-F238E27FC236}">
                <a16:creationId xmlns:a16="http://schemas.microsoft.com/office/drawing/2014/main" id="{12D9CE61-E340-ED4A-9936-919270072BA6}"/>
              </a:ext>
            </a:extLst>
          </p:cNvPr>
          <p:cNvSpPr>
            <a:spLocks noEditPoints="1"/>
          </p:cNvSpPr>
          <p:nvPr/>
        </p:nvSpPr>
        <p:spPr bwMode="auto">
          <a:xfrm>
            <a:off x="4946204" y="4135594"/>
            <a:ext cx="253574" cy="253572"/>
          </a:xfrm>
          <a:custGeom>
            <a:avLst/>
            <a:gdLst/>
            <a:ahLst/>
            <a:cxnLst>
              <a:cxn ang="0">
                <a:pos x="228" y="58"/>
              </a:cxn>
              <a:cxn ang="0">
                <a:pos x="224" y="16"/>
              </a:cxn>
              <a:cxn ang="0">
                <a:pos x="214" y="2"/>
              </a:cxn>
              <a:cxn ang="0">
                <a:pos x="48" y="0"/>
              </a:cxn>
              <a:cxn ang="0">
                <a:pos x="34" y="10"/>
              </a:cxn>
              <a:cxn ang="0">
                <a:pos x="32" y="54"/>
              </a:cxn>
              <a:cxn ang="0">
                <a:pos x="4" y="90"/>
              </a:cxn>
              <a:cxn ang="0">
                <a:pos x="0" y="112"/>
              </a:cxn>
              <a:cxn ang="0">
                <a:pos x="8" y="128"/>
              </a:cxn>
              <a:cxn ang="0">
                <a:pos x="24" y="240"/>
              </a:cxn>
              <a:cxn ang="0">
                <a:pos x="28" y="252"/>
              </a:cxn>
              <a:cxn ang="0">
                <a:pos x="216" y="256"/>
              </a:cxn>
              <a:cxn ang="0">
                <a:pos x="228" y="252"/>
              </a:cxn>
              <a:cxn ang="0">
                <a:pos x="232" y="136"/>
              </a:cxn>
              <a:cxn ang="0">
                <a:pos x="248" y="128"/>
              </a:cxn>
              <a:cxn ang="0">
                <a:pos x="256" y="104"/>
              </a:cxn>
              <a:cxn ang="0">
                <a:pos x="252" y="90"/>
              </a:cxn>
              <a:cxn ang="0">
                <a:pos x="48" y="48"/>
              </a:cxn>
              <a:cxn ang="0">
                <a:pos x="82" y="120"/>
              </a:cxn>
              <a:cxn ang="0">
                <a:pos x="98" y="64"/>
              </a:cxn>
              <a:cxn ang="0">
                <a:pos x="124" y="64"/>
              </a:cxn>
              <a:cxn ang="0">
                <a:pos x="106" y="64"/>
              </a:cxn>
              <a:cxn ang="0">
                <a:pos x="166" y="120"/>
              </a:cxn>
              <a:cxn ang="0">
                <a:pos x="158" y="64"/>
              </a:cxn>
              <a:cxn ang="0">
                <a:pos x="174" y="120"/>
              </a:cxn>
              <a:cxn ang="0">
                <a:pos x="16" y="104"/>
              </a:cxn>
              <a:cxn ang="0">
                <a:pos x="42" y="68"/>
              </a:cxn>
              <a:cxn ang="0">
                <a:pos x="48" y="64"/>
              </a:cxn>
              <a:cxn ang="0">
                <a:pos x="24" y="120"/>
              </a:cxn>
              <a:cxn ang="0">
                <a:pos x="18" y="118"/>
              </a:cxn>
              <a:cxn ang="0">
                <a:pos x="160" y="240"/>
              </a:cxn>
              <a:cxn ang="0">
                <a:pos x="160" y="160"/>
              </a:cxn>
              <a:cxn ang="0">
                <a:pos x="168" y="240"/>
              </a:cxn>
              <a:cxn ang="0">
                <a:pos x="168" y="156"/>
              </a:cxn>
              <a:cxn ang="0">
                <a:pos x="160" y="152"/>
              </a:cxn>
              <a:cxn ang="0">
                <a:pos x="96" y="152"/>
              </a:cxn>
              <a:cxn ang="0">
                <a:pos x="92" y="160"/>
              </a:cxn>
              <a:cxn ang="0">
                <a:pos x="40" y="136"/>
              </a:cxn>
              <a:cxn ang="0">
                <a:pos x="240" y="112"/>
              </a:cxn>
              <a:cxn ang="0">
                <a:pos x="238" y="118"/>
              </a:cxn>
              <a:cxn ang="0">
                <a:pos x="218" y="120"/>
              </a:cxn>
              <a:cxn ang="0">
                <a:pos x="208" y="64"/>
              </a:cxn>
              <a:cxn ang="0">
                <a:pos x="238" y="100"/>
              </a:cxn>
              <a:cxn ang="0">
                <a:pos x="240" y="112"/>
              </a:cxn>
            </a:cxnLst>
            <a:rect l="0" t="0" r="r" b="b"/>
            <a:pathLst>
              <a:path w="256" h="256">
                <a:moveTo>
                  <a:pt x="252" y="90"/>
                </a:moveTo>
                <a:lnTo>
                  <a:pt x="228" y="58"/>
                </a:lnTo>
                <a:lnTo>
                  <a:pt x="228" y="58"/>
                </a:lnTo>
                <a:lnTo>
                  <a:pt x="224" y="54"/>
                </a:lnTo>
                <a:lnTo>
                  <a:pt x="224" y="16"/>
                </a:lnTo>
                <a:lnTo>
                  <a:pt x="224" y="16"/>
                </a:lnTo>
                <a:lnTo>
                  <a:pt x="222" y="10"/>
                </a:lnTo>
                <a:lnTo>
                  <a:pt x="220" y="4"/>
                </a:lnTo>
                <a:lnTo>
                  <a:pt x="214" y="2"/>
                </a:lnTo>
                <a:lnTo>
                  <a:pt x="208" y="0"/>
                </a:lnTo>
                <a:lnTo>
                  <a:pt x="48" y="0"/>
                </a:lnTo>
                <a:lnTo>
                  <a:pt x="48" y="0"/>
                </a:lnTo>
                <a:lnTo>
                  <a:pt x="42" y="2"/>
                </a:lnTo>
                <a:lnTo>
                  <a:pt x="36" y="4"/>
                </a:lnTo>
                <a:lnTo>
                  <a:pt x="34" y="10"/>
                </a:lnTo>
                <a:lnTo>
                  <a:pt x="32" y="16"/>
                </a:lnTo>
                <a:lnTo>
                  <a:pt x="32" y="54"/>
                </a:lnTo>
                <a:lnTo>
                  <a:pt x="32" y="54"/>
                </a:lnTo>
                <a:lnTo>
                  <a:pt x="28" y="58"/>
                </a:lnTo>
                <a:lnTo>
                  <a:pt x="4" y="90"/>
                </a:lnTo>
                <a:lnTo>
                  <a:pt x="4" y="90"/>
                </a:lnTo>
                <a:lnTo>
                  <a:pt x="2" y="96"/>
                </a:lnTo>
                <a:lnTo>
                  <a:pt x="0" y="104"/>
                </a:lnTo>
                <a:lnTo>
                  <a:pt x="0" y="112"/>
                </a:lnTo>
                <a:lnTo>
                  <a:pt x="0" y="112"/>
                </a:lnTo>
                <a:lnTo>
                  <a:pt x="2" y="122"/>
                </a:lnTo>
                <a:lnTo>
                  <a:pt x="8" y="128"/>
                </a:lnTo>
                <a:lnTo>
                  <a:pt x="14" y="134"/>
                </a:lnTo>
                <a:lnTo>
                  <a:pt x="24" y="136"/>
                </a:lnTo>
                <a:lnTo>
                  <a:pt x="24" y="240"/>
                </a:lnTo>
                <a:lnTo>
                  <a:pt x="24" y="240"/>
                </a:lnTo>
                <a:lnTo>
                  <a:pt x="26" y="246"/>
                </a:lnTo>
                <a:lnTo>
                  <a:pt x="28" y="252"/>
                </a:lnTo>
                <a:lnTo>
                  <a:pt x="34" y="254"/>
                </a:lnTo>
                <a:lnTo>
                  <a:pt x="40" y="256"/>
                </a:lnTo>
                <a:lnTo>
                  <a:pt x="216" y="256"/>
                </a:lnTo>
                <a:lnTo>
                  <a:pt x="216" y="256"/>
                </a:lnTo>
                <a:lnTo>
                  <a:pt x="222" y="254"/>
                </a:lnTo>
                <a:lnTo>
                  <a:pt x="228" y="252"/>
                </a:lnTo>
                <a:lnTo>
                  <a:pt x="230" y="246"/>
                </a:lnTo>
                <a:lnTo>
                  <a:pt x="232" y="240"/>
                </a:lnTo>
                <a:lnTo>
                  <a:pt x="232" y="136"/>
                </a:lnTo>
                <a:lnTo>
                  <a:pt x="232" y="136"/>
                </a:lnTo>
                <a:lnTo>
                  <a:pt x="242" y="134"/>
                </a:lnTo>
                <a:lnTo>
                  <a:pt x="248" y="128"/>
                </a:lnTo>
                <a:lnTo>
                  <a:pt x="254" y="122"/>
                </a:lnTo>
                <a:lnTo>
                  <a:pt x="256" y="112"/>
                </a:lnTo>
                <a:lnTo>
                  <a:pt x="256" y="104"/>
                </a:lnTo>
                <a:lnTo>
                  <a:pt x="256" y="104"/>
                </a:lnTo>
                <a:lnTo>
                  <a:pt x="254" y="96"/>
                </a:lnTo>
                <a:lnTo>
                  <a:pt x="252" y="90"/>
                </a:lnTo>
                <a:close/>
                <a:moveTo>
                  <a:pt x="208" y="16"/>
                </a:moveTo>
                <a:lnTo>
                  <a:pt x="208" y="48"/>
                </a:lnTo>
                <a:lnTo>
                  <a:pt x="48" y="48"/>
                </a:lnTo>
                <a:lnTo>
                  <a:pt x="48" y="16"/>
                </a:lnTo>
                <a:lnTo>
                  <a:pt x="208" y="16"/>
                </a:lnTo>
                <a:close/>
                <a:moveTo>
                  <a:pt x="82" y="120"/>
                </a:moveTo>
                <a:lnTo>
                  <a:pt x="48" y="120"/>
                </a:lnTo>
                <a:lnTo>
                  <a:pt x="80" y="64"/>
                </a:lnTo>
                <a:lnTo>
                  <a:pt x="98" y="64"/>
                </a:lnTo>
                <a:lnTo>
                  <a:pt x="82" y="120"/>
                </a:lnTo>
                <a:close/>
                <a:moveTo>
                  <a:pt x="106" y="64"/>
                </a:moveTo>
                <a:lnTo>
                  <a:pt x="124" y="64"/>
                </a:lnTo>
                <a:lnTo>
                  <a:pt x="124" y="120"/>
                </a:lnTo>
                <a:lnTo>
                  <a:pt x="90" y="120"/>
                </a:lnTo>
                <a:lnTo>
                  <a:pt x="106" y="64"/>
                </a:lnTo>
                <a:close/>
                <a:moveTo>
                  <a:pt x="132" y="64"/>
                </a:moveTo>
                <a:lnTo>
                  <a:pt x="150" y="64"/>
                </a:lnTo>
                <a:lnTo>
                  <a:pt x="166" y="120"/>
                </a:lnTo>
                <a:lnTo>
                  <a:pt x="132" y="120"/>
                </a:lnTo>
                <a:lnTo>
                  <a:pt x="132" y="64"/>
                </a:lnTo>
                <a:close/>
                <a:moveTo>
                  <a:pt x="158" y="64"/>
                </a:moveTo>
                <a:lnTo>
                  <a:pt x="176" y="64"/>
                </a:lnTo>
                <a:lnTo>
                  <a:pt x="208" y="120"/>
                </a:lnTo>
                <a:lnTo>
                  <a:pt x="174" y="120"/>
                </a:lnTo>
                <a:lnTo>
                  <a:pt x="158" y="64"/>
                </a:lnTo>
                <a:close/>
                <a:moveTo>
                  <a:pt x="16" y="112"/>
                </a:moveTo>
                <a:lnTo>
                  <a:pt x="16" y="104"/>
                </a:lnTo>
                <a:lnTo>
                  <a:pt x="16" y="104"/>
                </a:lnTo>
                <a:lnTo>
                  <a:pt x="18" y="100"/>
                </a:lnTo>
                <a:lnTo>
                  <a:pt x="42" y="68"/>
                </a:lnTo>
                <a:lnTo>
                  <a:pt x="42" y="68"/>
                </a:lnTo>
                <a:lnTo>
                  <a:pt x="44" y="64"/>
                </a:lnTo>
                <a:lnTo>
                  <a:pt x="48" y="64"/>
                </a:lnTo>
                <a:lnTo>
                  <a:pt x="70" y="64"/>
                </a:lnTo>
                <a:lnTo>
                  <a:pt x="38" y="120"/>
                </a:lnTo>
                <a:lnTo>
                  <a:pt x="24" y="120"/>
                </a:lnTo>
                <a:lnTo>
                  <a:pt x="24" y="120"/>
                </a:lnTo>
                <a:lnTo>
                  <a:pt x="20" y="120"/>
                </a:lnTo>
                <a:lnTo>
                  <a:pt x="18" y="118"/>
                </a:lnTo>
                <a:lnTo>
                  <a:pt x="16" y="116"/>
                </a:lnTo>
                <a:lnTo>
                  <a:pt x="16" y="112"/>
                </a:lnTo>
                <a:close/>
                <a:moveTo>
                  <a:pt x="160" y="240"/>
                </a:moveTo>
                <a:lnTo>
                  <a:pt x="100" y="240"/>
                </a:lnTo>
                <a:lnTo>
                  <a:pt x="100" y="160"/>
                </a:lnTo>
                <a:lnTo>
                  <a:pt x="160" y="160"/>
                </a:lnTo>
                <a:lnTo>
                  <a:pt x="160" y="240"/>
                </a:lnTo>
                <a:close/>
                <a:moveTo>
                  <a:pt x="216" y="240"/>
                </a:moveTo>
                <a:lnTo>
                  <a:pt x="168" y="240"/>
                </a:lnTo>
                <a:lnTo>
                  <a:pt x="168" y="160"/>
                </a:lnTo>
                <a:lnTo>
                  <a:pt x="168" y="160"/>
                </a:lnTo>
                <a:lnTo>
                  <a:pt x="168" y="156"/>
                </a:lnTo>
                <a:lnTo>
                  <a:pt x="166" y="154"/>
                </a:lnTo>
                <a:lnTo>
                  <a:pt x="164" y="152"/>
                </a:lnTo>
                <a:lnTo>
                  <a:pt x="160" y="152"/>
                </a:lnTo>
                <a:lnTo>
                  <a:pt x="100" y="152"/>
                </a:lnTo>
                <a:lnTo>
                  <a:pt x="100" y="152"/>
                </a:lnTo>
                <a:lnTo>
                  <a:pt x="96" y="152"/>
                </a:lnTo>
                <a:lnTo>
                  <a:pt x="94" y="154"/>
                </a:lnTo>
                <a:lnTo>
                  <a:pt x="92" y="156"/>
                </a:lnTo>
                <a:lnTo>
                  <a:pt x="92" y="160"/>
                </a:lnTo>
                <a:lnTo>
                  <a:pt x="92" y="240"/>
                </a:lnTo>
                <a:lnTo>
                  <a:pt x="40" y="240"/>
                </a:lnTo>
                <a:lnTo>
                  <a:pt x="40" y="136"/>
                </a:lnTo>
                <a:lnTo>
                  <a:pt x="216" y="136"/>
                </a:lnTo>
                <a:lnTo>
                  <a:pt x="216" y="240"/>
                </a:lnTo>
                <a:close/>
                <a:moveTo>
                  <a:pt x="240" y="112"/>
                </a:moveTo>
                <a:lnTo>
                  <a:pt x="240" y="112"/>
                </a:lnTo>
                <a:lnTo>
                  <a:pt x="240" y="116"/>
                </a:lnTo>
                <a:lnTo>
                  <a:pt x="238" y="118"/>
                </a:lnTo>
                <a:lnTo>
                  <a:pt x="236" y="120"/>
                </a:lnTo>
                <a:lnTo>
                  <a:pt x="232" y="120"/>
                </a:lnTo>
                <a:lnTo>
                  <a:pt x="218" y="120"/>
                </a:lnTo>
                <a:lnTo>
                  <a:pt x="186" y="64"/>
                </a:lnTo>
                <a:lnTo>
                  <a:pt x="208" y="64"/>
                </a:lnTo>
                <a:lnTo>
                  <a:pt x="208" y="64"/>
                </a:lnTo>
                <a:lnTo>
                  <a:pt x="212" y="64"/>
                </a:lnTo>
                <a:lnTo>
                  <a:pt x="214" y="68"/>
                </a:lnTo>
                <a:lnTo>
                  <a:pt x="238" y="100"/>
                </a:lnTo>
                <a:lnTo>
                  <a:pt x="238" y="100"/>
                </a:lnTo>
                <a:lnTo>
                  <a:pt x="240" y="104"/>
                </a:lnTo>
                <a:lnTo>
                  <a:pt x="240" y="1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81" name="Group 80">
            <a:extLst>
              <a:ext uri="{FF2B5EF4-FFF2-40B4-BE49-F238E27FC236}">
                <a16:creationId xmlns:a16="http://schemas.microsoft.com/office/drawing/2014/main" id="{E5FCC263-7241-6247-8AF5-FA09406F26EA}"/>
              </a:ext>
            </a:extLst>
          </p:cNvPr>
          <p:cNvGrpSpPr/>
          <p:nvPr/>
        </p:nvGrpSpPr>
        <p:grpSpPr>
          <a:xfrm>
            <a:off x="8101376" y="3838557"/>
            <a:ext cx="253574" cy="253572"/>
            <a:chOff x="3149600" y="2774950"/>
            <a:chExt cx="406400" cy="406400"/>
          </a:xfrm>
          <a:solidFill>
            <a:schemeClr val="bg1"/>
          </a:solidFill>
        </p:grpSpPr>
        <p:sp>
          <p:nvSpPr>
            <p:cNvPr id="82" name="Freeform 110">
              <a:extLst>
                <a:ext uri="{FF2B5EF4-FFF2-40B4-BE49-F238E27FC236}">
                  <a16:creationId xmlns:a16="http://schemas.microsoft.com/office/drawing/2014/main" id="{65D8FF22-F2C2-3B44-819D-3D70032939B3}"/>
                </a:ext>
              </a:extLst>
            </p:cNvPr>
            <p:cNvSpPr>
              <a:spLocks noEditPoints="1"/>
            </p:cNvSpPr>
            <p:nvPr/>
          </p:nvSpPr>
          <p:spPr bwMode="auto">
            <a:xfrm>
              <a:off x="3327400" y="2978150"/>
              <a:ext cx="63500" cy="63500"/>
            </a:xfrm>
            <a:custGeom>
              <a:avLst/>
              <a:gdLst/>
              <a:ahLst/>
              <a:cxnLst>
                <a:cxn ang="0">
                  <a:pos x="20" y="40"/>
                </a:cxn>
                <a:cxn ang="0">
                  <a:pos x="20" y="40"/>
                </a:cxn>
                <a:cxn ang="0">
                  <a:pos x="28" y="38"/>
                </a:cxn>
                <a:cxn ang="0">
                  <a:pos x="34" y="34"/>
                </a:cxn>
                <a:cxn ang="0">
                  <a:pos x="38" y="28"/>
                </a:cxn>
                <a:cxn ang="0">
                  <a:pos x="40" y="20"/>
                </a:cxn>
                <a:cxn ang="0">
                  <a:pos x="40" y="20"/>
                </a:cxn>
                <a:cxn ang="0">
                  <a:pos x="38" y="12"/>
                </a:cxn>
                <a:cxn ang="0">
                  <a:pos x="34" y="6"/>
                </a:cxn>
                <a:cxn ang="0">
                  <a:pos x="28" y="2"/>
                </a:cxn>
                <a:cxn ang="0">
                  <a:pos x="20" y="0"/>
                </a:cxn>
                <a:cxn ang="0">
                  <a:pos x="20" y="0"/>
                </a:cxn>
                <a:cxn ang="0">
                  <a:pos x="12" y="2"/>
                </a:cxn>
                <a:cxn ang="0">
                  <a:pos x="6" y="6"/>
                </a:cxn>
                <a:cxn ang="0">
                  <a:pos x="2" y="12"/>
                </a:cxn>
                <a:cxn ang="0">
                  <a:pos x="0" y="20"/>
                </a:cxn>
                <a:cxn ang="0">
                  <a:pos x="0" y="20"/>
                </a:cxn>
                <a:cxn ang="0">
                  <a:pos x="2" y="28"/>
                </a:cxn>
                <a:cxn ang="0">
                  <a:pos x="6" y="34"/>
                </a:cxn>
                <a:cxn ang="0">
                  <a:pos x="12" y="38"/>
                </a:cxn>
                <a:cxn ang="0">
                  <a:pos x="20" y="40"/>
                </a:cxn>
                <a:cxn ang="0">
                  <a:pos x="20" y="8"/>
                </a:cxn>
                <a:cxn ang="0">
                  <a:pos x="20" y="8"/>
                </a:cxn>
                <a:cxn ang="0">
                  <a:pos x="24" y="8"/>
                </a:cxn>
                <a:cxn ang="0">
                  <a:pos x="28" y="12"/>
                </a:cxn>
                <a:cxn ang="0">
                  <a:pos x="32" y="16"/>
                </a:cxn>
                <a:cxn ang="0">
                  <a:pos x="32" y="20"/>
                </a:cxn>
                <a:cxn ang="0">
                  <a:pos x="32" y="20"/>
                </a:cxn>
                <a:cxn ang="0">
                  <a:pos x="32" y="24"/>
                </a:cxn>
                <a:cxn ang="0">
                  <a:pos x="28" y="28"/>
                </a:cxn>
                <a:cxn ang="0">
                  <a:pos x="24" y="32"/>
                </a:cxn>
                <a:cxn ang="0">
                  <a:pos x="20" y="32"/>
                </a:cxn>
                <a:cxn ang="0">
                  <a:pos x="20" y="32"/>
                </a:cxn>
                <a:cxn ang="0">
                  <a:pos x="16" y="32"/>
                </a:cxn>
                <a:cxn ang="0">
                  <a:pos x="12" y="28"/>
                </a:cxn>
                <a:cxn ang="0">
                  <a:pos x="8" y="24"/>
                </a:cxn>
                <a:cxn ang="0">
                  <a:pos x="8" y="20"/>
                </a:cxn>
                <a:cxn ang="0">
                  <a:pos x="8" y="20"/>
                </a:cxn>
                <a:cxn ang="0">
                  <a:pos x="8" y="16"/>
                </a:cxn>
                <a:cxn ang="0">
                  <a:pos x="12" y="12"/>
                </a:cxn>
                <a:cxn ang="0">
                  <a:pos x="16" y="8"/>
                </a:cxn>
                <a:cxn ang="0">
                  <a:pos x="20" y="8"/>
                </a:cxn>
              </a:cxnLst>
              <a:rect l="0" t="0" r="r" b="b"/>
              <a:pathLst>
                <a:path w="40" h="40">
                  <a:moveTo>
                    <a:pt x="20" y="40"/>
                  </a:moveTo>
                  <a:lnTo>
                    <a:pt x="20" y="40"/>
                  </a:lnTo>
                  <a:lnTo>
                    <a:pt x="28" y="38"/>
                  </a:lnTo>
                  <a:lnTo>
                    <a:pt x="34" y="34"/>
                  </a:lnTo>
                  <a:lnTo>
                    <a:pt x="38" y="28"/>
                  </a:lnTo>
                  <a:lnTo>
                    <a:pt x="40" y="20"/>
                  </a:lnTo>
                  <a:lnTo>
                    <a:pt x="40" y="20"/>
                  </a:lnTo>
                  <a:lnTo>
                    <a:pt x="38" y="12"/>
                  </a:lnTo>
                  <a:lnTo>
                    <a:pt x="34" y="6"/>
                  </a:lnTo>
                  <a:lnTo>
                    <a:pt x="28" y="2"/>
                  </a:lnTo>
                  <a:lnTo>
                    <a:pt x="20" y="0"/>
                  </a:lnTo>
                  <a:lnTo>
                    <a:pt x="20" y="0"/>
                  </a:lnTo>
                  <a:lnTo>
                    <a:pt x="12" y="2"/>
                  </a:lnTo>
                  <a:lnTo>
                    <a:pt x="6" y="6"/>
                  </a:lnTo>
                  <a:lnTo>
                    <a:pt x="2" y="12"/>
                  </a:lnTo>
                  <a:lnTo>
                    <a:pt x="0" y="20"/>
                  </a:lnTo>
                  <a:lnTo>
                    <a:pt x="0" y="20"/>
                  </a:lnTo>
                  <a:lnTo>
                    <a:pt x="2" y="28"/>
                  </a:lnTo>
                  <a:lnTo>
                    <a:pt x="6" y="34"/>
                  </a:lnTo>
                  <a:lnTo>
                    <a:pt x="12" y="38"/>
                  </a:lnTo>
                  <a:lnTo>
                    <a:pt x="20" y="40"/>
                  </a:lnTo>
                  <a:close/>
                  <a:moveTo>
                    <a:pt x="20" y="8"/>
                  </a:moveTo>
                  <a:lnTo>
                    <a:pt x="20" y="8"/>
                  </a:lnTo>
                  <a:lnTo>
                    <a:pt x="24" y="8"/>
                  </a:lnTo>
                  <a:lnTo>
                    <a:pt x="28" y="12"/>
                  </a:lnTo>
                  <a:lnTo>
                    <a:pt x="32" y="16"/>
                  </a:lnTo>
                  <a:lnTo>
                    <a:pt x="32" y="20"/>
                  </a:lnTo>
                  <a:lnTo>
                    <a:pt x="32" y="20"/>
                  </a:lnTo>
                  <a:lnTo>
                    <a:pt x="32" y="24"/>
                  </a:lnTo>
                  <a:lnTo>
                    <a:pt x="28" y="28"/>
                  </a:lnTo>
                  <a:lnTo>
                    <a:pt x="24" y="32"/>
                  </a:lnTo>
                  <a:lnTo>
                    <a:pt x="20" y="32"/>
                  </a:lnTo>
                  <a:lnTo>
                    <a:pt x="20" y="32"/>
                  </a:lnTo>
                  <a:lnTo>
                    <a:pt x="16" y="32"/>
                  </a:lnTo>
                  <a:lnTo>
                    <a:pt x="12" y="28"/>
                  </a:lnTo>
                  <a:lnTo>
                    <a:pt x="8" y="24"/>
                  </a:lnTo>
                  <a:lnTo>
                    <a:pt x="8" y="20"/>
                  </a:lnTo>
                  <a:lnTo>
                    <a:pt x="8" y="20"/>
                  </a:lnTo>
                  <a:lnTo>
                    <a:pt x="8" y="16"/>
                  </a:lnTo>
                  <a:lnTo>
                    <a:pt x="12" y="12"/>
                  </a:lnTo>
                  <a:lnTo>
                    <a:pt x="16" y="8"/>
                  </a:lnTo>
                  <a:lnTo>
                    <a:pt x="20"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3" name="Freeform 113">
              <a:extLst>
                <a:ext uri="{FF2B5EF4-FFF2-40B4-BE49-F238E27FC236}">
                  <a16:creationId xmlns:a16="http://schemas.microsoft.com/office/drawing/2014/main" id="{79E1164B-BF15-0B4F-AA89-E0048D931267}"/>
                </a:ext>
              </a:extLst>
            </p:cNvPr>
            <p:cNvSpPr>
              <a:spLocks noEditPoints="1"/>
            </p:cNvSpPr>
            <p:nvPr/>
          </p:nvSpPr>
          <p:spPr bwMode="auto">
            <a:xfrm>
              <a:off x="3492500" y="2774950"/>
              <a:ext cx="63500" cy="63500"/>
            </a:xfrm>
            <a:custGeom>
              <a:avLst/>
              <a:gdLst/>
              <a:ahLst/>
              <a:cxnLst>
                <a:cxn ang="0">
                  <a:pos x="20" y="0"/>
                </a:cxn>
                <a:cxn ang="0">
                  <a:pos x="20" y="0"/>
                </a:cxn>
                <a:cxn ang="0">
                  <a:pos x="12" y="2"/>
                </a:cxn>
                <a:cxn ang="0">
                  <a:pos x="6" y="6"/>
                </a:cxn>
                <a:cxn ang="0">
                  <a:pos x="2" y="12"/>
                </a:cxn>
                <a:cxn ang="0">
                  <a:pos x="0" y="20"/>
                </a:cxn>
                <a:cxn ang="0">
                  <a:pos x="0" y="20"/>
                </a:cxn>
                <a:cxn ang="0">
                  <a:pos x="2" y="28"/>
                </a:cxn>
                <a:cxn ang="0">
                  <a:pos x="6" y="34"/>
                </a:cxn>
                <a:cxn ang="0">
                  <a:pos x="12" y="38"/>
                </a:cxn>
                <a:cxn ang="0">
                  <a:pos x="20" y="40"/>
                </a:cxn>
                <a:cxn ang="0">
                  <a:pos x="20" y="40"/>
                </a:cxn>
                <a:cxn ang="0">
                  <a:pos x="28" y="38"/>
                </a:cxn>
                <a:cxn ang="0">
                  <a:pos x="34" y="34"/>
                </a:cxn>
                <a:cxn ang="0">
                  <a:pos x="38" y="28"/>
                </a:cxn>
                <a:cxn ang="0">
                  <a:pos x="40" y="20"/>
                </a:cxn>
                <a:cxn ang="0">
                  <a:pos x="40" y="20"/>
                </a:cxn>
                <a:cxn ang="0">
                  <a:pos x="38" y="12"/>
                </a:cxn>
                <a:cxn ang="0">
                  <a:pos x="34" y="6"/>
                </a:cxn>
                <a:cxn ang="0">
                  <a:pos x="28" y="2"/>
                </a:cxn>
                <a:cxn ang="0">
                  <a:pos x="20" y="0"/>
                </a:cxn>
                <a:cxn ang="0">
                  <a:pos x="20" y="32"/>
                </a:cxn>
                <a:cxn ang="0">
                  <a:pos x="20" y="32"/>
                </a:cxn>
                <a:cxn ang="0">
                  <a:pos x="16" y="32"/>
                </a:cxn>
                <a:cxn ang="0">
                  <a:pos x="12" y="28"/>
                </a:cxn>
                <a:cxn ang="0">
                  <a:pos x="8" y="24"/>
                </a:cxn>
                <a:cxn ang="0">
                  <a:pos x="8" y="20"/>
                </a:cxn>
                <a:cxn ang="0">
                  <a:pos x="8" y="20"/>
                </a:cxn>
                <a:cxn ang="0">
                  <a:pos x="8" y="16"/>
                </a:cxn>
                <a:cxn ang="0">
                  <a:pos x="12" y="12"/>
                </a:cxn>
                <a:cxn ang="0">
                  <a:pos x="16" y="8"/>
                </a:cxn>
                <a:cxn ang="0">
                  <a:pos x="20" y="8"/>
                </a:cxn>
                <a:cxn ang="0">
                  <a:pos x="20" y="8"/>
                </a:cxn>
                <a:cxn ang="0">
                  <a:pos x="24" y="8"/>
                </a:cxn>
                <a:cxn ang="0">
                  <a:pos x="28" y="12"/>
                </a:cxn>
                <a:cxn ang="0">
                  <a:pos x="32" y="16"/>
                </a:cxn>
                <a:cxn ang="0">
                  <a:pos x="32" y="20"/>
                </a:cxn>
                <a:cxn ang="0">
                  <a:pos x="32" y="20"/>
                </a:cxn>
                <a:cxn ang="0">
                  <a:pos x="32" y="24"/>
                </a:cxn>
                <a:cxn ang="0">
                  <a:pos x="28" y="28"/>
                </a:cxn>
                <a:cxn ang="0">
                  <a:pos x="24" y="32"/>
                </a:cxn>
                <a:cxn ang="0">
                  <a:pos x="20" y="32"/>
                </a:cxn>
              </a:cxnLst>
              <a:rect l="0" t="0" r="r" b="b"/>
              <a:pathLst>
                <a:path w="40" h="40">
                  <a:moveTo>
                    <a:pt x="20" y="0"/>
                  </a:moveTo>
                  <a:lnTo>
                    <a:pt x="20" y="0"/>
                  </a:lnTo>
                  <a:lnTo>
                    <a:pt x="12" y="2"/>
                  </a:lnTo>
                  <a:lnTo>
                    <a:pt x="6" y="6"/>
                  </a:lnTo>
                  <a:lnTo>
                    <a:pt x="2" y="12"/>
                  </a:lnTo>
                  <a:lnTo>
                    <a:pt x="0" y="20"/>
                  </a:ln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2"/>
                  </a:lnTo>
                  <a:lnTo>
                    <a:pt x="20" y="0"/>
                  </a:lnTo>
                  <a:close/>
                  <a:moveTo>
                    <a:pt x="20" y="32"/>
                  </a:moveTo>
                  <a:lnTo>
                    <a:pt x="20" y="32"/>
                  </a:lnTo>
                  <a:lnTo>
                    <a:pt x="16" y="32"/>
                  </a:lnTo>
                  <a:lnTo>
                    <a:pt x="12" y="28"/>
                  </a:lnTo>
                  <a:lnTo>
                    <a:pt x="8" y="24"/>
                  </a:lnTo>
                  <a:lnTo>
                    <a:pt x="8" y="20"/>
                  </a:lnTo>
                  <a:lnTo>
                    <a:pt x="8" y="20"/>
                  </a:lnTo>
                  <a:lnTo>
                    <a:pt x="8" y="16"/>
                  </a:lnTo>
                  <a:lnTo>
                    <a:pt x="12" y="12"/>
                  </a:lnTo>
                  <a:lnTo>
                    <a:pt x="16" y="8"/>
                  </a:lnTo>
                  <a:lnTo>
                    <a:pt x="20" y="8"/>
                  </a:lnTo>
                  <a:lnTo>
                    <a:pt x="20" y="8"/>
                  </a:lnTo>
                  <a:lnTo>
                    <a:pt x="24" y="8"/>
                  </a:lnTo>
                  <a:lnTo>
                    <a:pt x="28" y="12"/>
                  </a:lnTo>
                  <a:lnTo>
                    <a:pt x="32" y="16"/>
                  </a:lnTo>
                  <a:lnTo>
                    <a:pt x="32" y="20"/>
                  </a:lnTo>
                  <a:lnTo>
                    <a:pt x="32" y="20"/>
                  </a:lnTo>
                  <a:lnTo>
                    <a:pt x="32" y="24"/>
                  </a:lnTo>
                  <a:lnTo>
                    <a:pt x="28" y="28"/>
                  </a:lnTo>
                  <a:lnTo>
                    <a:pt x="24" y="32"/>
                  </a:lnTo>
                  <a:lnTo>
                    <a:pt x="20"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4" name="Freeform 116">
              <a:extLst>
                <a:ext uri="{FF2B5EF4-FFF2-40B4-BE49-F238E27FC236}">
                  <a16:creationId xmlns:a16="http://schemas.microsoft.com/office/drawing/2014/main" id="{290E5319-16C1-B740-8EF1-FF64B979AD1E}"/>
                </a:ext>
              </a:extLst>
            </p:cNvPr>
            <p:cNvSpPr>
              <a:spLocks noEditPoints="1"/>
            </p:cNvSpPr>
            <p:nvPr/>
          </p:nvSpPr>
          <p:spPr bwMode="auto">
            <a:xfrm>
              <a:off x="3251200" y="2965450"/>
              <a:ext cx="50800" cy="50800"/>
            </a:xfrm>
            <a:custGeom>
              <a:avLst/>
              <a:gdLst/>
              <a:ahLst/>
              <a:cxnLst>
                <a:cxn ang="0">
                  <a:pos x="0" y="16"/>
                </a:cxn>
                <a:cxn ang="0">
                  <a:pos x="0" y="16"/>
                </a:cxn>
                <a:cxn ang="0">
                  <a:pos x="2" y="22"/>
                </a:cxn>
                <a:cxn ang="0">
                  <a:pos x="4" y="28"/>
                </a:cxn>
                <a:cxn ang="0">
                  <a:pos x="10" y="30"/>
                </a:cxn>
                <a:cxn ang="0">
                  <a:pos x="16" y="32"/>
                </a:cxn>
                <a:cxn ang="0">
                  <a:pos x="16" y="32"/>
                </a:cxn>
                <a:cxn ang="0">
                  <a:pos x="22" y="30"/>
                </a:cxn>
                <a:cxn ang="0">
                  <a:pos x="28" y="28"/>
                </a:cxn>
                <a:cxn ang="0">
                  <a:pos x="30" y="22"/>
                </a:cxn>
                <a:cxn ang="0">
                  <a:pos x="32" y="16"/>
                </a:cxn>
                <a:cxn ang="0">
                  <a:pos x="32" y="16"/>
                </a:cxn>
                <a:cxn ang="0">
                  <a:pos x="30" y="10"/>
                </a:cxn>
                <a:cxn ang="0">
                  <a:pos x="28" y="4"/>
                </a:cxn>
                <a:cxn ang="0">
                  <a:pos x="22" y="2"/>
                </a:cxn>
                <a:cxn ang="0">
                  <a:pos x="16" y="0"/>
                </a:cxn>
                <a:cxn ang="0">
                  <a:pos x="16" y="0"/>
                </a:cxn>
                <a:cxn ang="0">
                  <a:pos x="10" y="2"/>
                </a:cxn>
                <a:cxn ang="0">
                  <a:pos x="4" y="4"/>
                </a:cxn>
                <a:cxn ang="0">
                  <a:pos x="2" y="10"/>
                </a:cxn>
                <a:cxn ang="0">
                  <a:pos x="0" y="16"/>
                </a:cxn>
                <a:cxn ang="0">
                  <a:pos x="16" y="8"/>
                </a:cxn>
                <a:cxn ang="0">
                  <a:pos x="16" y="8"/>
                </a:cxn>
                <a:cxn ang="0">
                  <a:pos x="20" y="8"/>
                </a:cxn>
                <a:cxn ang="0">
                  <a:pos x="22" y="10"/>
                </a:cxn>
                <a:cxn ang="0">
                  <a:pos x="24" y="12"/>
                </a:cxn>
                <a:cxn ang="0">
                  <a:pos x="24" y="16"/>
                </a:cxn>
                <a:cxn ang="0">
                  <a:pos x="24" y="16"/>
                </a:cxn>
                <a:cxn ang="0">
                  <a:pos x="24" y="20"/>
                </a:cxn>
                <a:cxn ang="0">
                  <a:pos x="22" y="22"/>
                </a:cxn>
                <a:cxn ang="0">
                  <a:pos x="20" y="24"/>
                </a:cxn>
                <a:cxn ang="0">
                  <a:pos x="16" y="24"/>
                </a:cxn>
                <a:cxn ang="0">
                  <a:pos x="16" y="24"/>
                </a:cxn>
                <a:cxn ang="0">
                  <a:pos x="12" y="24"/>
                </a:cxn>
                <a:cxn ang="0">
                  <a:pos x="10" y="22"/>
                </a:cxn>
                <a:cxn ang="0">
                  <a:pos x="8" y="20"/>
                </a:cxn>
                <a:cxn ang="0">
                  <a:pos x="8" y="16"/>
                </a:cxn>
                <a:cxn ang="0">
                  <a:pos x="8" y="16"/>
                </a:cxn>
                <a:cxn ang="0">
                  <a:pos x="8" y="12"/>
                </a:cxn>
                <a:cxn ang="0">
                  <a:pos x="10" y="10"/>
                </a:cxn>
                <a:cxn ang="0">
                  <a:pos x="12" y="8"/>
                </a:cxn>
                <a:cxn ang="0">
                  <a:pos x="16" y="8"/>
                </a:cxn>
              </a:cxnLst>
              <a:rect l="0" t="0" r="r" b="b"/>
              <a:pathLst>
                <a:path w="32" h="32">
                  <a:moveTo>
                    <a:pt x="0" y="16"/>
                  </a:move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lnTo>
                    <a:pt x="16" y="0"/>
                  </a:lnTo>
                  <a:lnTo>
                    <a:pt x="10" y="2"/>
                  </a:lnTo>
                  <a:lnTo>
                    <a:pt x="4" y="4"/>
                  </a:lnTo>
                  <a:lnTo>
                    <a:pt x="2" y="10"/>
                  </a:lnTo>
                  <a:lnTo>
                    <a:pt x="0" y="16"/>
                  </a:lnTo>
                  <a:close/>
                  <a:moveTo>
                    <a:pt x="16" y="8"/>
                  </a:moveTo>
                  <a:lnTo>
                    <a:pt x="16" y="8"/>
                  </a:lnTo>
                  <a:lnTo>
                    <a:pt x="20" y="8"/>
                  </a:lnTo>
                  <a:lnTo>
                    <a:pt x="22" y="10"/>
                  </a:lnTo>
                  <a:lnTo>
                    <a:pt x="24" y="12"/>
                  </a:lnTo>
                  <a:lnTo>
                    <a:pt x="24" y="16"/>
                  </a:lnTo>
                  <a:lnTo>
                    <a:pt x="24" y="16"/>
                  </a:lnTo>
                  <a:lnTo>
                    <a:pt x="24" y="20"/>
                  </a:lnTo>
                  <a:lnTo>
                    <a:pt x="22" y="22"/>
                  </a:lnTo>
                  <a:lnTo>
                    <a:pt x="20" y="24"/>
                  </a:lnTo>
                  <a:lnTo>
                    <a:pt x="16" y="24"/>
                  </a:lnTo>
                  <a:lnTo>
                    <a:pt x="16" y="24"/>
                  </a:lnTo>
                  <a:lnTo>
                    <a:pt x="12" y="24"/>
                  </a:lnTo>
                  <a:lnTo>
                    <a:pt x="10" y="22"/>
                  </a:lnTo>
                  <a:lnTo>
                    <a:pt x="8" y="20"/>
                  </a:lnTo>
                  <a:lnTo>
                    <a:pt x="8" y="16"/>
                  </a:lnTo>
                  <a:lnTo>
                    <a:pt x="8" y="16"/>
                  </a:lnTo>
                  <a:lnTo>
                    <a:pt x="8" y="12"/>
                  </a:lnTo>
                  <a:lnTo>
                    <a:pt x="10" y="10"/>
                  </a:lnTo>
                  <a:lnTo>
                    <a:pt x="12" y="8"/>
                  </a:lnTo>
                  <a:lnTo>
                    <a:pt x="16"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5" name="Freeform 119">
              <a:extLst>
                <a:ext uri="{FF2B5EF4-FFF2-40B4-BE49-F238E27FC236}">
                  <a16:creationId xmlns:a16="http://schemas.microsoft.com/office/drawing/2014/main" id="{CDAF801C-60DB-6A48-9297-623FE9CB5AB4}"/>
                </a:ext>
              </a:extLst>
            </p:cNvPr>
            <p:cNvSpPr>
              <a:spLocks/>
            </p:cNvSpPr>
            <p:nvPr/>
          </p:nvSpPr>
          <p:spPr bwMode="auto">
            <a:xfrm>
              <a:off x="3302000" y="30543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6" name="Freeform 121">
              <a:extLst>
                <a:ext uri="{FF2B5EF4-FFF2-40B4-BE49-F238E27FC236}">
                  <a16:creationId xmlns:a16="http://schemas.microsoft.com/office/drawing/2014/main" id="{4DEA47A9-55CB-544A-B989-26AEC1FA2B0F}"/>
                </a:ext>
              </a:extLst>
            </p:cNvPr>
            <p:cNvSpPr>
              <a:spLocks/>
            </p:cNvSpPr>
            <p:nvPr/>
          </p:nvSpPr>
          <p:spPr bwMode="auto">
            <a:xfrm>
              <a:off x="3505200" y="2863850"/>
              <a:ext cx="25400" cy="25400"/>
            </a:xfrm>
            <a:custGeom>
              <a:avLst/>
              <a:gdLst/>
              <a:ahLst/>
              <a:cxnLst>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Lst>
              <a:rect l="0" t="0" r="r" b="b"/>
              <a:pathLst>
                <a:path w="16" h="16">
                  <a:moveTo>
                    <a:pt x="8" y="0"/>
                  </a:moveTo>
                  <a:lnTo>
                    <a:pt x="8" y="0"/>
                  </a:lnTo>
                  <a:lnTo>
                    <a:pt x="4" y="0"/>
                  </a:lnTo>
                  <a:lnTo>
                    <a:pt x="2" y="2"/>
                  </a:lnTo>
                  <a:lnTo>
                    <a:pt x="0" y="4"/>
                  </a:lnTo>
                  <a:lnTo>
                    <a:pt x="0" y="8"/>
                  </a:lnTo>
                  <a:lnTo>
                    <a:pt x="0" y="8"/>
                  </a:lnTo>
                  <a:lnTo>
                    <a:pt x="0" y="12"/>
                  </a:lnTo>
                  <a:lnTo>
                    <a:pt x="2" y="14"/>
                  </a:lnTo>
                  <a:lnTo>
                    <a:pt x="4" y="16"/>
                  </a:lnTo>
                  <a:lnTo>
                    <a:pt x="8" y="16"/>
                  </a:lnTo>
                  <a:lnTo>
                    <a:pt x="8" y="16"/>
                  </a:lnTo>
                  <a:lnTo>
                    <a:pt x="12" y="16"/>
                  </a:lnTo>
                  <a:lnTo>
                    <a:pt x="14" y="14"/>
                  </a:lnTo>
                  <a:lnTo>
                    <a:pt x="16" y="12"/>
                  </a:lnTo>
                  <a:lnTo>
                    <a:pt x="16" y="8"/>
                  </a:lnTo>
                  <a:lnTo>
                    <a:pt x="16" y="8"/>
                  </a:lnTo>
                  <a:lnTo>
                    <a:pt x="16" y="4"/>
                  </a:lnTo>
                  <a:lnTo>
                    <a:pt x="14" y="2"/>
                  </a:lnTo>
                  <a:lnTo>
                    <a:pt x="12" y="0"/>
                  </a:ln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7" name="Freeform 106">
              <a:extLst>
                <a:ext uri="{FF2B5EF4-FFF2-40B4-BE49-F238E27FC236}">
                  <a16:creationId xmlns:a16="http://schemas.microsoft.com/office/drawing/2014/main" id="{DA681601-B0AF-B84D-A7C8-D5CF1718F21C}"/>
                </a:ext>
              </a:extLst>
            </p:cNvPr>
            <p:cNvSpPr>
              <a:spLocks noEditPoints="1"/>
            </p:cNvSpPr>
            <p:nvPr/>
          </p:nvSpPr>
          <p:spPr bwMode="auto">
            <a:xfrm>
              <a:off x="3149600" y="2813050"/>
              <a:ext cx="371475" cy="368300"/>
            </a:xfrm>
            <a:custGeom>
              <a:avLst/>
              <a:gdLst/>
              <a:ahLst/>
              <a:cxnLst>
                <a:cxn ang="0">
                  <a:pos x="166" y="6"/>
                </a:cxn>
                <a:cxn ang="0">
                  <a:pos x="152" y="0"/>
                </a:cxn>
                <a:cxn ang="0">
                  <a:pos x="144" y="2"/>
                </a:cxn>
                <a:cxn ang="0">
                  <a:pos x="126" y="18"/>
                </a:cxn>
                <a:cxn ang="0">
                  <a:pos x="122" y="24"/>
                </a:cxn>
                <a:cxn ang="0">
                  <a:pos x="120" y="32"/>
                </a:cxn>
                <a:cxn ang="0">
                  <a:pos x="122" y="42"/>
                </a:cxn>
                <a:cxn ang="0">
                  <a:pos x="14" y="86"/>
                </a:cxn>
                <a:cxn ang="0">
                  <a:pos x="6" y="92"/>
                </a:cxn>
                <a:cxn ang="0">
                  <a:pos x="0" y="102"/>
                </a:cxn>
                <a:cxn ang="0">
                  <a:pos x="0" y="108"/>
                </a:cxn>
                <a:cxn ang="0">
                  <a:pos x="4" y="120"/>
                </a:cxn>
                <a:cxn ang="0">
                  <a:pos x="108" y="224"/>
                </a:cxn>
                <a:cxn ang="0">
                  <a:pos x="116" y="230"/>
                </a:cxn>
                <a:cxn ang="0">
                  <a:pos x="126" y="232"/>
                </a:cxn>
                <a:cxn ang="0">
                  <a:pos x="126" y="232"/>
                </a:cxn>
                <a:cxn ang="0">
                  <a:pos x="130" y="232"/>
                </a:cxn>
                <a:cxn ang="0">
                  <a:pos x="142" y="226"/>
                </a:cxn>
                <a:cxn ang="0">
                  <a:pos x="148" y="216"/>
                </a:cxn>
                <a:cxn ang="0">
                  <a:pos x="190" y="110"/>
                </a:cxn>
                <a:cxn ang="0">
                  <a:pos x="202" y="114"/>
                </a:cxn>
                <a:cxn ang="0">
                  <a:pos x="210" y="112"/>
                </a:cxn>
                <a:cxn ang="0">
                  <a:pos x="228" y="96"/>
                </a:cxn>
                <a:cxn ang="0">
                  <a:pos x="232" y="90"/>
                </a:cxn>
                <a:cxn ang="0">
                  <a:pos x="234" y="82"/>
                </a:cxn>
                <a:cxn ang="0">
                  <a:pos x="228" y="68"/>
                </a:cxn>
                <a:cxn ang="0">
                  <a:pos x="134" y="210"/>
                </a:cxn>
                <a:cxn ang="0">
                  <a:pos x="130" y="214"/>
                </a:cxn>
                <a:cxn ang="0">
                  <a:pos x="128" y="216"/>
                </a:cxn>
                <a:cxn ang="0">
                  <a:pos x="126" y="216"/>
                </a:cxn>
                <a:cxn ang="0">
                  <a:pos x="18" y="112"/>
                </a:cxn>
                <a:cxn ang="0">
                  <a:pos x="16" y="110"/>
                </a:cxn>
                <a:cxn ang="0">
                  <a:pos x="16" y="106"/>
                </a:cxn>
                <a:cxn ang="0">
                  <a:pos x="20" y="100"/>
                </a:cxn>
                <a:cxn ang="0">
                  <a:pos x="70" y="80"/>
                </a:cxn>
                <a:cxn ang="0">
                  <a:pos x="96" y="86"/>
                </a:cxn>
                <a:cxn ang="0">
                  <a:pos x="134" y="92"/>
                </a:cxn>
                <a:cxn ang="0">
                  <a:pos x="158" y="104"/>
                </a:cxn>
                <a:cxn ang="0">
                  <a:pos x="134" y="210"/>
                </a:cxn>
                <a:cxn ang="0">
                  <a:pos x="204" y="96"/>
                </a:cxn>
                <a:cxn ang="0">
                  <a:pos x="202" y="98"/>
                </a:cxn>
                <a:cxn ang="0">
                  <a:pos x="184" y="82"/>
                </a:cxn>
                <a:cxn ang="0">
                  <a:pos x="174" y="108"/>
                </a:cxn>
                <a:cxn ang="0">
                  <a:pos x="166" y="100"/>
                </a:cxn>
                <a:cxn ang="0">
                  <a:pos x="138" y="86"/>
                </a:cxn>
                <a:cxn ang="0">
                  <a:pos x="104" y="78"/>
                </a:cxn>
                <a:cxn ang="0">
                  <a:pos x="82" y="76"/>
                </a:cxn>
                <a:cxn ang="0">
                  <a:pos x="138" y="34"/>
                </a:cxn>
                <a:cxn ang="0">
                  <a:pos x="136" y="32"/>
                </a:cxn>
                <a:cxn ang="0">
                  <a:pos x="148" y="18"/>
                </a:cxn>
                <a:cxn ang="0">
                  <a:pos x="152" y="16"/>
                </a:cxn>
                <a:cxn ang="0">
                  <a:pos x="216" y="78"/>
                </a:cxn>
                <a:cxn ang="0">
                  <a:pos x="218" y="82"/>
                </a:cxn>
              </a:cxnLst>
              <a:rect l="0" t="0" r="r" b="b"/>
              <a:pathLst>
                <a:path w="234" h="232">
                  <a:moveTo>
                    <a:pt x="166" y="6"/>
                  </a:moveTo>
                  <a:lnTo>
                    <a:pt x="166" y="6"/>
                  </a:lnTo>
                  <a:lnTo>
                    <a:pt x="158" y="2"/>
                  </a:lnTo>
                  <a:lnTo>
                    <a:pt x="152" y="0"/>
                  </a:lnTo>
                  <a:lnTo>
                    <a:pt x="152" y="0"/>
                  </a:lnTo>
                  <a:lnTo>
                    <a:pt x="144" y="2"/>
                  </a:lnTo>
                  <a:lnTo>
                    <a:pt x="138" y="6"/>
                  </a:lnTo>
                  <a:lnTo>
                    <a:pt x="126" y="18"/>
                  </a:lnTo>
                  <a:lnTo>
                    <a:pt x="126" y="18"/>
                  </a:lnTo>
                  <a:lnTo>
                    <a:pt x="122" y="24"/>
                  </a:lnTo>
                  <a:lnTo>
                    <a:pt x="120" y="32"/>
                  </a:lnTo>
                  <a:lnTo>
                    <a:pt x="120" y="32"/>
                  </a:lnTo>
                  <a:lnTo>
                    <a:pt x="120" y="36"/>
                  </a:lnTo>
                  <a:lnTo>
                    <a:pt x="122" y="42"/>
                  </a:lnTo>
                  <a:lnTo>
                    <a:pt x="14" y="86"/>
                  </a:lnTo>
                  <a:lnTo>
                    <a:pt x="14" y="86"/>
                  </a:lnTo>
                  <a:lnTo>
                    <a:pt x="10" y="88"/>
                  </a:lnTo>
                  <a:lnTo>
                    <a:pt x="6" y="92"/>
                  </a:lnTo>
                  <a:lnTo>
                    <a:pt x="2" y="98"/>
                  </a:lnTo>
                  <a:lnTo>
                    <a:pt x="0" y="102"/>
                  </a:lnTo>
                  <a:lnTo>
                    <a:pt x="0" y="102"/>
                  </a:lnTo>
                  <a:lnTo>
                    <a:pt x="0" y="108"/>
                  </a:lnTo>
                  <a:lnTo>
                    <a:pt x="2" y="114"/>
                  </a:lnTo>
                  <a:lnTo>
                    <a:pt x="4" y="120"/>
                  </a:lnTo>
                  <a:lnTo>
                    <a:pt x="8" y="124"/>
                  </a:lnTo>
                  <a:lnTo>
                    <a:pt x="108" y="224"/>
                  </a:lnTo>
                  <a:lnTo>
                    <a:pt x="108" y="224"/>
                  </a:lnTo>
                  <a:lnTo>
                    <a:pt x="116" y="230"/>
                  </a:lnTo>
                  <a:lnTo>
                    <a:pt x="126" y="232"/>
                  </a:lnTo>
                  <a:lnTo>
                    <a:pt x="126" y="232"/>
                  </a:lnTo>
                  <a:lnTo>
                    <a:pt x="126" y="232"/>
                  </a:lnTo>
                  <a:lnTo>
                    <a:pt x="126" y="232"/>
                  </a:lnTo>
                  <a:lnTo>
                    <a:pt x="130" y="232"/>
                  </a:lnTo>
                  <a:lnTo>
                    <a:pt x="130" y="232"/>
                  </a:lnTo>
                  <a:lnTo>
                    <a:pt x="136" y="230"/>
                  </a:lnTo>
                  <a:lnTo>
                    <a:pt x="142" y="226"/>
                  </a:lnTo>
                  <a:lnTo>
                    <a:pt x="146" y="222"/>
                  </a:lnTo>
                  <a:lnTo>
                    <a:pt x="148" y="216"/>
                  </a:lnTo>
                  <a:lnTo>
                    <a:pt x="190" y="110"/>
                  </a:lnTo>
                  <a:lnTo>
                    <a:pt x="190" y="110"/>
                  </a:lnTo>
                  <a:lnTo>
                    <a:pt x="196" y="112"/>
                  </a:lnTo>
                  <a:lnTo>
                    <a:pt x="202" y="114"/>
                  </a:lnTo>
                  <a:lnTo>
                    <a:pt x="202" y="114"/>
                  </a:lnTo>
                  <a:lnTo>
                    <a:pt x="210" y="112"/>
                  </a:lnTo>
                  <a:lnTo>
                    <a:pt x="216" y="108"/>
                  </a:lnTo>
                  <a:lnTo>
                    <a:pt x="228" y="96"/>
                  </a:lnTo>
                  <a:lnTo>
                    <a:pt x="228" y="96"/>
                  </a:lnTo>
                  <a:lnTo>
                    <a:pt x="232" y="90"/>
                  </a:lnTo>
                  <a:lnTo>
                    <a:pt x="234" y="82"/>
                  </a:lnTo>
                  <a:lnTo>
                    <a:pt x="234" y="82"/>
                  </a:lnTo>
                  <a:lnTo>
                    <a:pt x="232" y="74"/>
                  </a:lnTo>
                  <a:lnTo>
                    <a:pt x="228" y="68"/>
                  </a:lnTo>
                  <a:lnTo>
                    <a:pt x="166" y="6"/>
                  </a:lnTo>
                  <a:close/>
                  <a:moveTo>
                    <a:pt x="134" y="210"/>
                  </a:moveTo>
                  <a:lnTo>
                    <a:pt x="134" y="210"/>
                  </a:lnTo>
                  <a:lnTo>
                    <a:pt x="130" y="214"/>
                  </a:lnTo>
                  <a:lnTo>
                    <a:pt x="128" y="216"/>
                  </a:lnTo>
                  <a:lnTo>
                    <a:pt x="128" y="216"/>
                  </a:lnTo>
                  <a:lnTo>
                    <a:pt x="126" y="216"/>
                  </a:lnTo>
                  <a:lnTo>
                    <a:pt x="126" y="216"/>
                  </a:lnTo>
                  <a:lnTo>
                    <a:pt x="120" y="214"/>
                  </a:lnTo>
                  <a:lnTo>
                    <a:pt x="18" y="112"/>
                  </a:lnTo>
                  <a:lnTo>
                    <a:pt x="18" y="112"/>
                  </a:lnTo>
                  <a:lnTo>
                    <a:pt x="16" y="110"/>
                  </a:lnTo>
                  <a:lnTo>
                    <a:pt x="16" y="106"/>
                  </a:lnTo>
                  <a:lnTo>
                    <a:pt x="16" y="106"/>
                  </a:lnTo>
                  <a:lnTo>
                    <a:pt x="18" y="102"/>
                  </a:lnTo>
                  <a:lnTo>
                    <a:pt x="20" y="100"/>
                  </a:lnTo>
                  <a:lnTo>
                    <a:pt x="70" y="80"/>
                  </a:lnTo>
                  <a:lnTo>
                    <a:pt x="70" y="80"/>
                  </a:lnTo>
                  <a:lnTo>
                    <a:pt x="84" y="84"/>
                  </a:lnTo>
                  <a:lnTo>
                    <a:pt x="96" y="86"/>
                  </a:lnTo>
                  <a:lnTo>
                    <a:pt x="120" y="88"/>
                  </a:lnTo>
                  <a:lnTo>
                    <a:pt x="134" y="92"/>
                  </a:lnTo>
                  <a:lnTo>
                    <a:pt x="146" y="98"/>
                  </a:lnTo>
                  <a:lnTo>
                    <a:pt x="158" y="104"/>
                  </a:lnTo>
                  <a:lnTo>
                    <a:pt x="172" y="116"/>
                  </a:lnTo>
                  <a:lnTo>
                    <a:pt x="134" y="210"/>
                  </a:lnTo>
                  <a:close/>
                  <a:moveTo>
                    <a:pt x="216" y="84"/>
                  </a:moveTo>
                  <a:lnTo>
                    <a:pt x="204" y="96"/>
                  </a:lnTo>
                  <a:lnTo>
                    <a:pt x="204" y="96"/>
                  </a:lnTo>
                  <a:lnTo>
                    <a:pt x="202" y="98"/>
                  </a:lnTo>
                  <a:lnTo>
                    <a:pt x="198" y="96"/>
                  </a:lnTo>
                  <a:lnTo>
                    <a:pt x="184" y="82"/>
                  </a:lnTo>
                  <a:lnTo>
                    <a:pt x="174" y="110"/>
                  </a:lnTo>
                  <a:lnTo>
                    <a:pt x="174" y="108"/>
                  </a:lnTo>
                  <a:lnTo>
                    <a:pt x="174" y="108"/>
                  </a:lnTo>
                  <a:lnTo>
                    <a:pt x="166" y="100"/>
                  </a:lnTo>
                  <a:lnTo>
                    <a:pt x="156" y="94"/>
                  </a:lnTo>
                  <a:lnTo>
                    <a:pt x="138" y="86"/>
                  </a:lnTo>
                  <a:lnTo>
                    <a:pt x="120" y="80"/>
                  </a:lnTo>
                  <a:lnTo>
                    <a:pt x="104" y="78"/>
                  </a:lnTo>
                  <a:lnTo>
                    <a:pt x="104" y="78"/>
                  </a:lnTo>
                  <a:lnTo>
                    <a:pt x="82" y="76"/>
                  </a:lnTo>
                  <a:lnTo>
                    <a:pt x="150" y="48"/>
                  </a:lnTo>
                  <a:lnTo>
                    <a:pt x="138" y="34"/>
                  </a:lnTo>
                  <a:lnTo>
                    <a:pt x="138" y="34"/>
                  </a:lnTo>
                  <a:lnTo>
                    <a:pt x="136" y="32"/>
                  </a:lnTo>
                  <a:lnTo>
                    <a:pt x="138" y="28"/>
                  </a:lnTo>
                  <a:lnTo>
                    <a:pt x="148" y="18"/>
                  </a:lnTo>
                  <a:lnTo>
                    <a:pt x="148" y="18"/>
                  </a:lnTo>
                  <a:lnTo>
                    <a:pt x="152" y="16"/>
                  </a:lnTo>
                  <a:lnTo>
                    <a:pt x="154" y="18"/>
                  </a:lnTo>
                  <a:lnTo>
                    <a:pt x="216" y="78"/>
                  </a:lnTo>
                  <a:lnTo>
                    <a:pt x="216" y="78"/>
                  </a:lnTo>
                  <a:lnTo>
                    <a:pt x="218" y="82"/>
                  </a:lnTo>
                  <a:lnTo>
                    <a:pt x="216"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88" name="Group 87">
            <a:extLst>
              <a:ext uri="{FF2B5EF4-FFF2-40B4-BE49-F238E27FC236}">
                <a16:creationId xmlns:a16="http://schemas.microsoft.com/office/drawing/2014/main" id="{333D0993-B6B5-BF47-ADE7-296163EB479A}"/>
              </a:ext>
            </a:extLst>
          </p:cNvPr>
          <p:cNvGrpSpPr/>
          <p:nvPr/>
        </p:nvGrpSpPr>
        <p:grpSpPr>
          <a:xfrm>
            <a:off x="4206428" y="4340890"/>
            <a:ext cx="253574" cy="206028"/>
            <a:chOff x="5588000" y="3625850"/>
            <a:chExt cx="406400" cy="330200"/>
          </a:xfrm>
          <a:solidFill>
            <a:schemeClr val="bg1"/>
          </a:solidFill>
        </p:grpSpPr>
        <p:sp>
          <p:nvSpPr>
            <p:cNvPr id="89" name="Freeform 23">
              <a:extLst>
                <a:ext uri="{FF2B5EF4-FFF2-40B4-BE49-F238E27FC236}">
                  <a16:creationId xmlns:a16="http://schemas.microsoft.com/office/drawing/2014/main" id="{7B43410C-70BB-444D-AB9A-758341E6CFF4}"/>
                </a:ext>
              </a:extLst>
            </p:cNvPr>
            <p:cNvSpPr>
              <a:spLocks noEditPoints="1"/>
            </p:cNvSpPr>
            <p:nvPr/>
          </p:nvSpPr>
          <p:spPr bwMode="auto">
            <a:xfrm>
              <a:off x="5867400" y="3727450"/>
              <a:ext cx="76200" cy="101600"/>
            </a:xfrm>
            <a:custGeom>
              <a:avLst/>
              <a:gdLst/>
              <a:ahLst/>
              <a:cxnLst>
                <a:cxn ang="0">
                  <a:pos x="22" y="4"/>
                </a:cxn>
                <a:cxn ang="0">
                  <a:pos x="22" y="4"/>
                </a:cxn>
                <a:cxn ang="0">
                  <a:pos x="20" y="0"/>
                </a:cxn>
                <a:cxn ang="0">
                  <a:pos x="16" y="0"/>
                </a:cxn>
                <a:cxn ang="0">
                  <a:pos x="8" y="0"/>
                </a:cxn>
                <a:cxn ang="0">
                  <a:pos x="8" y="0"/>
                </a:cxn>
                <a:cxn ang="0">
                  <a:pos x="4" y="0"/>
                </a:cxn>
                <a:cxn ang="0">
                  <a:pos x="2" y="2"/>
                </a:cxn>
                <a:cxn ang="0">
                  <a:pos x="0" y="4"/>
                </a:cxn>
                <a:cxn ang="0">
                  <a:pos x="0" y="8"/>
                </a:cxn>
                <a:cxn ang="0">
                  <a:pos x="0" y="56"/>
                </a:cxn>
                <a:cxn ang="0">
                  <a:pos x="0" y="56"/>
                </a:cxn>
                <a:cxn ang="0">
                  <a:pos x="0" y="60"/>
                </a:cxn>
                <a:cxn ang="0">
                  <a:pos x="2" y="62"/>
                </a:cxn>
                <a:cxn ang="0">
                  <a:pos x="4" y="64"/>
                </a:cxn>
                <a:cxn ang="0">
                  <a:pos x="8" y="64"/>
                </a:cxn>
                <a:cxn ang="0">
                  <a:pos x="40" y="64"/>
                </a:cxn>
                <a:cxn ang="0">
                  <a:pos x="40" y="64"/>
                </a:cxn>
                <a:cxn ang="0">
                  <a:pos x="44" y="64"/>
                </a:cxn>
                <a:cxn ang="0">
                  <a:pos x="46" y="62"/>
                </a:cxn>
                <a:cxn ang="0">
                  <a:pos x="48" y="60"/>
                </a:cxn>
                <a:cxn ang="0">
                  <a:pos x="48" y="56"/>
                </a:cxn>
                <a:cxn ang="0">
                  <a:pos x="48" y="44"/>
                </a:cxn>
                <a:cxn ang="0">
                  <a:pos x="48" y="44"/>
                </a:cxn>
                <a:cxn ang="0">
                  <a:pos x="46" y="40"/>
                </a:cxn>
                <a:cxn ang="0">
                  <a:pos x="22" y="4"/>
                </a:cxn>
                <a:cxn ang="0">
                  <a:pos x="40" y="56"/>
                </a:cxn>
                <a:cxn ang="0">
                  <a:pos x="8" y="56"/>
                </a:cxn>
                <a:cxn ang="0">
                  <a:pos x="8" y="8"/>
                </a:cxn>
                <a:cxn ang="0">
                  <a:pos x="16" y="8"/>
                </a:cxn>
                <a:cxn ang="0">
                  <a:pos x="40" y="44"/>
                </a:cxn>
                <a:cxn ang="0">
                  <a:pos x="40" y="56"/>
                </a:cxn>
              </a:cxnLst>
              <a:rect l="0" t="0" r="r" b="b"/>
              <a:pathLst>
                <a:path w="48" h="64">
                  <a:moveTo>
                    <a:pt x="22" y="4"/>
                  </a:moveTo>
                  <a:lnTo>
                    <a:pt x="22" y="4"/>
                  </a:lnTo>
                  <a:lnTo>
                    <a:pt x="20" y="0"/>
                  </a:lnTo>
                  <a:lnTo>
                    <a:pt x="16" y="0"/>
                  </a:lnTo>
                  <a:lnTo>
                    <a:pt x="8" y="0"/>
                  </a:lnTo>
                  <a:lnTo>
                    <a:pt x="8" y="0"/>
                  </a:lnTo>
                  <a:lnTo>
                    <a:pt x="4" y="0"/>
                  </a:lnTo>
                  <a:lnTo>
                    <a:pt x="2" y="2"/>
                  </a:lnTo>
                  <a:lnTo>
                    <a:pt x="0" y="4"/>
                  </a:lnTo>
                  <a:lnTo>
                    <a:pt x="0" y="8"/>
                  </a:lnTo>
                  <a:lnTo>
                    <a:pt x="0" y="56"/>
                  </a:lnTo>
                  <a:lnTo>
                    <a:pt x="0" y="56"/>
                  </a:lnTo>
                  <a:lnTo>
                    <a:pt x="0" y="60"/>
                  </a:lnTo>
                  <a:lnTo>
                    <a:pt x="2" y="62"/>
                  </a:lnTo>
                  <a:lnTo>
                    <a:pt x="4" y="64"/>
                  </a:lnTo>
                  <a:lnTo>
                    <a:pt x="8" y="64"/>
                  </a:lnTo>
                  <a:lnTo>
                    <a:pt x="40" y="64"/>
                  </a:lnTo>
                  <a:lnTo>
                    <a:pt x="40" y="64"/>
                  </a:lnTo>
                  <a:lnTo>
                    <a:pt x="44" y="64"/>
                  </a:lnTo>
                  <a:lnTo>
                    <a:pt x="46" y="62"/>
                  </a:lnTo>
                  <a:lnTo>
                    <a:pt x="48" y="60"/>
                  </a:lnTo>
                  <a:lnTo>
                    <a:pt x="48" y="56"/>
                  </a:lnTo>
                  <a:lnTo>
                    <a:pt x="48" y="44"/>
                  </a:lnTo>
                  <a:lnTo>
                    <a:pt x="48" y="44"/>
                  </a:lnTo>
                  <a:lnTo>
                    <a:pt x="46" y="40"/>
                  </a:lnTo>
                  <a:lnTo>
                    <a:pt x="22" y="4"/>
                  </a:lnTo>
                  <a:close/>
                  <a:moveTo>
                    <a:pt x="40" y="56"/>
                  </a:moveTo>
                  <a:lnTo>
                    <a:pt x="8" y="56"/>
                  </a:lnTo>
                  <a:lnTo>
                    <a:pt x="8" y="8"/>
                  </a:lnTo>
                  <a:lnTo>
                    <a:pt x="16" y="8"/>
                  </a:lnTo>
                  <a:lnTo>
                    <a:pt x="40" y="44"/>
                  </a:lnTo>
                  <a:lnTo>
                    <a:pt x="40"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0" name="Freeform 24">
              <a:extLst>
                <a:ext uri="{FF2B5EF4-FFF2-40B4-BE49-F238E27FC236}">
                  <a16:creationId xmlns:a16="http://schemas.microsoft.com/office/drawing/2014/main" id="{96FC713A-C9BC-FD44-931B-C961DEA57EF8}"/>
                </a:ext>
              </a:extLst>
            </p:cNvPr>
            <p:cNvSpPr>
              <a:spLocks noEditPoints="1"/>
            </p:cNvSpPr>
            <p:nvPr/>
          </p:nvSpPr>
          <p:spPr bwMode="auto">
            <a:xfrm>
              <a:off x="5588000" y="3625850"/>
              <a:ext cx="406400" cy="330200"/>
            </a:xfrm>
            <a:custGeom>
              <a:avLst/>
              <a:gdLst/>
              <a:ahLst/>
              <a:cxnLst>
                <a:cxn ang="0">
                  <a:pos x="220" y="50"/>
                </a:cxn>
                <a:cxn ang="0">
                  <a:pos x="206" y="40"/>
                </a:cxn>
                <a:cxn ang="0">
                  <a:pos x="168" y="24"/>
                </a:cxn>
                <a:cxn ang="0">
                  <a:pos x="160" y="8"/>
                </a:cxn>
                <a:cxn ang="0">
                  <a:pos x="24" y="0"/>
                </a:cxn>
                <a:cxn ang="0">
                  <a:pos x="8" y="8"/>
                </a:cxn>
                <a:cxn ang="0">
                  <a:pos x="0" y="112"/>
                </a:cxn>
                <a:cxn ang="0">
                  <a:pos x="8" y="128"/>
                </a:cxn>
                <a:cxn ang="0">
                  <a:pos x="24" y="136"/>
                </a:cxn>
                <a:cxn ang="0">
                  <a:pos x="26" y="170"/>
                </a:cxn>
                <a:cxn ang="0">
                  <a:pos x="48" y="184"/>
                </a:cxn>
                <a:cxn ang="0">
                  <a:pos x="62" y="194"/>
                </a:cxn>
                <a:cxn ang="0">
                  <a:pos x="88" y="208"/>
                </a:cxn>
                <a:cxn ang="0">
                  <a:pos x="108" y="202"/>
                </a:cxn>
                <a:cxn ang="0">
                  <a:pos x="162" y="184"/>
                </a:cxn>
                <a:cxn ang="0">
                  <a:pos x="172" y="202"/>
                </a:cxn>
                <a:cxn ang="0">
                  <a:pos x="192" y="208"/>
                </a:cxn>
                <a:cxn ang="0">
                  <a:pos x="218" y="194"/>
                </a:cxn>
                <a:cxn ang="0">
                  <a:pos x="232" y="184"/>
                </a:cxn>
                <a:cxn ang="0">
                  <a:pos x="254" y="170"/>
                </a:cxn>
                <a:cxn ang="0">
                  <a:pos x="256" y="112"/>
                </a:cxn>
                <a:cxn ang="0">
                  <a:pos x="24" y="120"/>
                </a:cxn>
                <a:cxn ang="0">
                  <a:pos x="18" y="118"/>
                </a:cxn>
                <a:cxn ang="0">
                  <a:pos x="16" y="24"/>
                </a:cxn>
                <a:cxn ang="0">
                  <a:pos x="18" y="18"/>
                </a:cxn>
                <a:cxn ang="0">
                  <a:pos x="144" y="16"/>
                </a:cxn>
                <a:cxn ang="0">
                  <a:pos x="150" y="18"/>
                </a:cxn>
                <a:cxn ang="0">
                  <a:pos x="152" y="40"/>
                </a:cxn>
                <a:cxn ang="0">
                  <a:pos x="152" y="112"/>
                </a:cxn>
                <a:cxn ang="0">
                  <a:pos x="148" y="120"/>
                </a:cxn>
                <a:cxn ang="0">
                  <a:pos x="88" y="192"/>
                </a:cxn>
                <a:cxn ang="0">
                  <a:pos x="76" y="188"/>
                </a:cxn>
                <a:cxn ang="0">
                  <a:pos x="72" y="176"/>
                </a:cxn>
                <a:cxn ang="0">
                  <a:pos x="82" y="162"/>
                </a:cxn>
                <a:cxn ang="0">
                  <a:pos x="94" y="162"/>
                </a:cxn>
                <a:cxn ang="0">
                  <a:pos x="104" y="176"/>
                </a:cxn>
                <a:cxn ang="0">
                  <a:pos x="100" y="188"/>
                </a:cxn>
                <a:cxn ang="0">
                  <a:pos x="192" y="192"/>
                </a:cxn>
                <a:cxn ang="0">
                  <a:pos x="180" y="188"/>
                </a:cxn>
                <a:cxn ang="0">
                  <a:pos x="176" y="176"/>
                </a:cxn>
                <a:cxn ang="0">
                  <a:pos x="186" y="162"/>
                </a:cxn>
                <a:cxn ang="0">
                  <a:pos x="198" y="162"/>
                </a:cxn>
                <a:cxn ang="0">
                  <a:pos x="208" y="176"/>
                </a:cxn>
                <a:cxn ang="0">
                  <a:pos x="204" y="188"/>
                </a:cxn>
                <a:cxn ang="0">
                  <a:pos x="240" y="160"/>
                </a:cxn>
                <a:cxn ang="0">
                  <a:pos x="238" y="166"/>
                </a:cxn>
                <a:cxn ang="0">
                  <a:pos x="222" y="168"/>
                </a:cxn>
                <a:cxn ang="0">
                  <a:pos x="212" y="150"/>
                </a:cxn>
                <a:cxn ang="0">
                  <a:pos x="192" y="144"/>
                </a:cxn>
                <a:cxn ang="0">
                  <a:pos x="166" y="158"/>
                </a:cxn>
                <a:cxn ang="0">
                  <a:pos x="118" y="168"/>
                </a:cxn>
                <a:cxn ang="0">
                  <a:pos x="98" y="146"/>
                </a:cxn>
                <a:cxn ang="0">
                  <a:pos x="78" y="146"/>
                </a:cxn>
                <a:cxn ang="0">
                  <a:pos x="58" y="168"/>
                </a:cxn>
                <a:cxn ang="0">
                  <a:pos x="44" y="168"/>
                </a:cxn>
                <a:cxn ang="0">
                  <a:pos x="40" y="160"/>
                </a:cxn>
                <a:cxn ang="0">
                  <a:pos x="144" y="136"/>
                </a:cxn>
                <a:cxn ang="0">
                  <a:pos x="166" y="122"/>
                </a:cxn>
                <a:cxn ang="0">
                  <a:pos x="200" y="56"/>
                </a:cxn>
                <a:cxn ang="0">
                  <a:pos x="206" y="60"/>
                </a:cxn>
                <a:cxn ang="0">
                  <a:pos x="240" y="112"/>
                </a:cxn>
              </a:cxnLst>
              <a:rect l="0" t="0" r="r" b="b"/>
              <a:pathLst>
                <a:path w="256" h="208">
                  <a:moveTo>
                    <a:pt x="252" y="98"/>
                  </a:moveTo>
                  <a:lnTo>
                    <a:pt x="220" y="50"/>
                  </a:lnTo>
                  <a:lnTo>
                    <a:pt x="220" y="50"/>
                  </a:lnTo>
                  <a:lnTo>
                    <a:pt x="216" y="46"/>
                  </a:lnTo>
                  <a:lnTo>
                    <a:pt x="212" y="42"/>
                  </a:lnTo>
                  <a:lnTo>
                    <a:pt x="206" y="40"/>
                  </a:lnTo>
                  <a:lnTo>
                    <a:pt x="200" y="40"/>
                  </a:lnTo>
                  <a:lnTo>
                    <a:pt x="168" y="40"/>
                  </a:lnTo>
                  <a:lnTo>
                    <a:pt x="168" y="24"/>
                  </a:lnTo>
                  <a:lnTo>
                    <a:pt x="168" y="24"/>
                  </a:lnTo>
                  <a:lnTo>
                    <a:pt x="166" y="14"/>
                  </a:lnTo>
                  <a:lnTo>
                    <a:pt x="160" y="8"/>
                  </a:lnTo>
                  <a:lnTo>
                    <a:pt x="154" y="2"/>
                  </a:lnTo>
                  <a:lnTo>
                    <a:pt x="144" y="0"/>
                  </a:lnTo>
                  <a:lnTo>
                    <a:pt x="24" y="0"/>
                  </a:lnTo>
                  <a:lnTo>
                    <a:pt x="24" y="0"/>
                  </a:lnTo>
                  <a:lnTo>
                    <a:pt x="14" y="2"/>
                  </a:lnTo>
                  <a:lnTo>
                    <a:pt x="8" y="8"/>
                  </a:lnTo>
                  <a:lnTo>
                    <a:pt x="2" y="14"/>
                  </a:lnTo>
                  <a:lnTo>
                    <a:pt x="0" y="24"/>
                  </a:lnTo>
                  <a:lnTo>
                    <a:pt x="0" y="112"/>
                  </a:lnTo>
                  <a:lnTo>
                    <a:pt x="0" y="112"/>
                  </a:lnTo>
                  <a:lnTo>
                    <a:pt x="2" y="122"/>
                  </a:lnTo>
                  <a:lnTo>
                    <a:pt x="8" y="128"/>
                  </a:lnTo>
                  <a:lnTo>
                    <a:pt x="14" y="134"/>
                  </a:lnTo>
                  <a:lnTo>
                    <a:pt x="24" y="136"/>
                  </a:lnTo>
                  <a:lnTo>
                    <a:pt x="24" y="136"/>
                  </a:lnTo>
                  <a:lnTo>
                    <a:pt x="24" y="160"/>
                  </a:lnTo>
                  <a:lnTo>
                    <a:pt x="24" y="160"/>
                  </a:lnTo>
                  <a:lnTo>
                    <a:pt x="26" y="170"/>
                  </a:lnTo>
                  <a:lnTo>
                    <a:pt x="32" y="176"/>
                  </a:lnTo>
                  <a:lnTo>
                    <a:pt x="38" y="182"/>
                  </a:lnTo>
                  <a:lnTo>
                    <a:pt x="48" y="184"/>
                  </a:lnTo>
                  <a:lnTo>
                    <a:pt x="58" y="184"/>
                  </a:lnTo>
                  <a:lnTo>
                    <a:pt x="58" y="184"/>
                  </a:lnTo>
                  <a:lnTo>
                    <a:pt x="62" y="194"/>
                  </a:lnTo>
                  <a:lnTo>
                    <a:pt x="68" y="202"/>
                  </a:lnTo>
                  <a:lnTo>
                    <a:pt x="78" y="206"/>
                  </a:lnTo>
                  <a:lnTo>
                    <a:pt x="88" y="208"/>
                  </a:lnTo>
                  <a:lnTo>
                    <a:pt x="88" y="208"/>
                  </a:lnTo>
                  <a:lnTo>
                    <a:pt x="98" y="206"/>
                  </a:lnTo>
                  <a:lnTo>
                    <a:pt x="108" y="202"/>
                  </a:lnTo>
                  <a:lnTo>
                    <a:pt x="114" y="194"/>
                  </a:lnTo>
                  <a:lnTo>
                    <a:pt x="118" y="184"/>
                  </a:lnTo>
                  <a:lnTo>
                    <a:pt x="162" y="184"/>
                  </a:lnTo>
                  <a:lnTo>
                    <a:pt x="162" y="184"/>
                  </a:lnTo>
                  <a:lnTo>
                    <a:pt x="166" y="194"/>
                  </a:lnTo>
                  <a:lnTo>
                    <a:pt x="172" y="202"/>
                  </a:lnTo>
                  <a:lnTo>
                    <a:pt x="182" y="206"/>
                  </a:lnTo>
                  <a:lnTo>
                    <a:pt x="192" y="208"/>
                  </a:lnTo>
                  <a:lnTo>
                    <a:pt x="192" y="208"/>
                  </a:lnTo>
                  <a:lnTo>
                    <a:pt x="202" y="206"/>
                  </a:lnTo>
                  <a:lnTo>
                    <a:pt x="212" y="202"/>
                  </a:lnTo>
                  <a:lnTo>
                    <a:pt x="218" y="194"/>
                  </a:lnTo>
                  <a:lnTo>
                    <a:pt x="222" y="184"/>
                  </a:lnTo>
                  <a:lnTo>
                    <a:pt x="232" y="184"/>
                  </a:lnTo>
                  <a:lnTo>
                    <a:pt x="232" y="184"/>
                  </a:lnTo>
                  <a:lnTo>
                    <a:pt x="242" y="182"/>
                  </a:lnTo>
                  <a:lnTo>
                    <a:pt x="248" y="176"/>
                  </a:lnTo>
                  <a:lnTo>
                    <a:pt x="254" y="170"/>
                  </a:lnTo>
                  <a:lnTo>
                    <a:pt x="256" y="160"/>
                  </a:lnTo>
                  <a:lnTo>
                    <a:pt x="256" y="112"/>
                  </a:lnTo>
                  <a:lnTo>
                    <a:pt x="256" y="112"/>
                  </a:lnTo>
                  <a:lnTo>
                    <a:pt x="254" y="106"/>
                  </a:lnTo>
                  <a:lnTo>
                    <a:pt x="252" y="98"/>
                  </a:lnTo>
                  <a:close/>
                  <a:moveTo>
                    <a:pt x="24" y="120"/>
                  </a:moveTo>
                  <a:lnTo>
                    <a:pt x="24" y="120"/>
                  </a:lnTo>
                  <a:lnTo>
                    <a:pt x="20" y="120"/>
                  </a:lnTo>
                  <a:lnTo>
                    <a:pt x="18" y="118"/>
                  </a:lnTo>
                  <a:lnTo>
                    <a:pt x="16" y="116"/>
                  </a:lnTo>
                  <a:lnTo>
                    <a:pt x="16" y="112"/>
                  </a:lnTo>
                  <a:lnTo>
                    <a:pt x="16" y="24"/>
                  </a:lnTo>
                  <a:lnTo>
                    <a:pt x="16" y="24"/>
                  </a:lnTo>
                  <a:lnTo>
                    <a:pt x="16" y="20"/>
                  </a:lnTo>
                  <a:lnTo>
                    <a:pt x="18" y="18"/>
                  </a:lnTo>
                  <a:lnTo>
                    <a:pt x="20" y="16"/>
                  </a:lnTo>
                  <a:lnTo>
                    <a:pt x="24" y="16"/>
                  </a:lnTo>
                  <a:lnTo>
                    <a:pt x="144" y="16"/>
                  </a:lnTo>
                  <a:lnTo>
                    <a:pt x="144" y="16"/>
                  </a:lnTo>
                  <a:lnTo>
                    <a:pt x="148" y="16"/>
                  </a:lnTo>
                  <a:lnTo>
                    <a:pt x="150" y="18"/>
                  </a:lnTo>
                  <a:lnTo>
                    <a:pt x="152" y="20"/>
                  </a:lnTo>
                  <a:lnTo>
                    <a:pt x="152" y="24"/>
                  </a:lnTo>
                  <a:lnTo>
                    <a:pt x="152" y="40"/>
                  </a:lnTo>
                  <a:lnTo>
                    <a:pt x="152" y="56"/>
                  </a:lnTo>
                  <a:lnTo>
                    <a:pt x="152" y="112"/>
                  </a:lnTo>
                  <a:lnTo>
                    <a:pt x="152" y="112"/>
                  </a:lnTo>
                  <a:lnTo>
                    <a:pt x="152" y="116"/>
                  </a:lnTo>
                  <a:lnTo>
                    <a:pt x="150" y="118"/>
                  </a:lnTo>
                  <a:lnTo>
                    <a:pt x="148" y="120"/>
                  </a:lnTo>
                  <a:lnTo>
                    <a:pt x="144" y="120"/>
                  </a:lnTo>
                  <a:lnTo>
                    <a:pt x="24" y="120"/>
                  </a:lnTo>
                  <a:close/>
                  <a:moveTo>
                    <a:pt x="88" y="192"/>
                  </a:moveTo>
                  <a:lnTo>
                    <a:pt x="88" y="192"/>
                  </a:lnTo>
                  <a:lnTo>
                    <a:pt x="82" y="190"/>
                  </a:lnTo>
                  <a:lnTo>
                    <a:pt x="76" y="188"/>
                  </a:lnTo>
                  <a:lnTo>
                    <a:pt x="74" y="182"/>
                  </a:lnTo>
                  <a:lnTo>
                    <a:pt x="72" y="176"/>
                  </a:lnTo>
                  <a:lnTo>
                    <a:pt x="72" y="176"/>
                  </a:lnTo>
                  <a:lnTo>
                    <a:pt x="74" y="170"/>
                  </a:lnTo>
                  <a:lnTo>
                    <a:pt x="76" y="164"/>
                  </a:lnTo>
                  <a:lnTo>
                    <a:pt x="82" y="162"/>
                  </a:lnTo>
                  <a:lnTo>
                    <a:pt x="88" y="160"/>
                  </a:lnTo>
                  <a:lnTo>
                    <a:pt x="88" y="160"/>
                  </a:lnTo>
                  <a:lnTo>
                    <a:pt x="94" y="162"/>
                  </a:lnTo>
                  <a:lnTo>
                    <a:pt x="100" y="164"/>
                  </a:lnTo>
                  <a:lnTo>
                    <a:pt x="102" y="170"/>
                  </a:lnTo>
                  <a:lnTo>
                    <a:pt x="104" y="176"/>
                  </a:lnTo>
                  <a:lnTo>
                    <a:pt x="104" y="176"/>
                  </a:lnTo>
                  <a:lnTo>
                    <a:pt x="102" y="182"/>
                  </a:lnTo>
                  <a:lnTo>
                    <a:pt x="100" y="188"/>
                  </a:lnTo>
                  <a:lnTo>
                    <a:pt x="94" y="190"/>
                  </a:lnTo>
                  <a:lnTo>
                    <a:pt x="88" y="192"/>
                  </a:lnTo>
                  <a:close/>
                  <a:moveTo>
                    <a:pt x="192" y="192"/>
                  </a:moveTo>
                  <a:lnTo>
                    <a:pt x="192" y="192"/>
                  </a:lnTo>
                  <a:lnTo>
                    <a:pt x="186" y="190"/>
                  </a:lnTo>
                  <a:lnTo>
                    <a:pt x="180" y="188"/>
                  </a:lnTo>
                  <a:lnTo>
                    <a:pt x="178" y="182"/>
                  </a:lnTo>
                  <a:lnTo>
                    <a:pt x="176" y="176"/>
                  </a:lnTo>
                  <a:lnTo>
                    <a:pt x="176" y="176"/>
                  </a:lnTo>
                  <a:lnTo>
                    <a:pt x="178" y="170"/>
                  </a:lnTo>
                  <a:lnTo>
                    <a:pt x="180" y="164"/>
                  </a:lnTo>
                  <a:lnTo>
                    <a:pt x="186" y="162"/>
                  </a:lnTo>
                  <a:lnTo>
                    <a:pt x="192" y="160"/>
                  </a:lnTo>
                  <a:lnTo>
                    <a:pt x="192" y="160"/>
                  </a:lnTo>
                  <a:lnTo>
                    <a:pt x="198" y="162"/>
                  </a:lnTo>
                  <a:lnTo>
                    <a:pt x="204" y="164"/>
                  </a:lnTo>
                  <a:lnTo>
                    <a:pt x="206" y="170"/>
                  </a:lnTo>
                  <a:lnTo>
                    <a:pt x="208" y="176"/>
                  </a:lnTo>
                  <a:lnTo>
                    <a:pt x="208" y="176"/>
                  </a:lnTo>
                  <a:lnTo>
                    <a:pt x="206" y="182"/>
                  </a:lnTo>
                  <a:lnTo>
                    <a:pt x="204" y="188"/>
                  </a:lnTo>
                  <a:lnTo>
                    <a:pt x="198" y="190"/>
                  </a:lnTo>
                  <a:lnTo>
                    <a:pt x="192" y="192"/>
                  </a:lnTo>
                  <a:close/>
                  <a:moveTo>
                    <a:pt x="240" y="160"/>
                  </a:moveTo>
                  <a:lnTo>
                    <a:pt x="240" y="160"/>
                  </a:lnTo>
                  <a:lnTo>
                    <a:pt x="240" y="164"/>
                  </a:lnTo>
                  <a:lnTo>
                    <a:pt x="238" y="166"/>
                  </a:lnTo>
                  <a:lnTo>
                    <a:pt x="236" y="168"/>
                  </a:lnTo>
                  <a:lnTo>
                    <a:pt x="232" y="168"/>
                  </a:lnTo>
                  <a:lnTo>
                    <a:pt x="222" y="168"/>
                  </a:lnTo>
                  <a:lnTo>
                    <a:pt x="222" y="168"/>
                  </a:lnTo>
                  <a:lnTo>
                    <a:pt x="218" y="158"/>
                  </a:lnTo>
                  <a:lnTo>
                    <a:pt x="212" y="150"/>
                  </a:lnTo>
                  <a:lnTo>
                    <a:pt x="202" y="146"/>
                  </a:lnTo>
                  <a:lnTo>
                    <a:pt x="192" y="144"/>
                  </a:lnTo>
                  <a:lnTo>
                    <a:pt x="192" y="144"/>
                  </a:lnTo>
                  <a:lnTo>
                    <a:pt x="182" y="146"/>
                  </a:lnTo>
                  <a:lnTo>
                    <a:pt x="172" y="150"/>
                  </a:lnTo>
                  <a:lnTo>
                    <a:pt x="166" y="158"/>
                  </a:lnTo>
                  <a:lnTo>
                    <a:pt x="162" y="168"/>
                  </a:lnTo>
                  <a:lnTo>
                    <a:pt x="118" y="168"/>
                  </a:lnTo>
                  <a:lnTo>
                    <a:pt x="118" y="168"/>
                  </a:lnTo>
                  <a:lnTo>
                    <a:pt x="114" y="158"/>
                  </a:lnTo>
                  <a:lnTo>
                    <a:pt x="108" y="150"/>
                  </a:lnTo>
                  <a:lnTo>
                    <a:pt x="98" y="146"/>
                  </a:lnTo>
                  <a:lnTo>
                    <a:pt x="88" y="144"/>
                  </a:lnTo>
                  <a:lnTo>
                    <a:pt x="88" y="144"/>
                  </a:lnTo>
                  <a:lnTo>
                    <a:pt x="78" y="146"/>
                  </a:lnTo>
                  <a:lnTo>
                    <a:pt x="68" y="150"/>
                  </a:lnTo>
                  <a:lnTo>
                    <a:pt x="62" y="158"/>
                  </a:lnTo>
                  <a:lnTo>
                    <a:pt x="58" y="168"/>
                  </a:lnTo>
                  <a:lnTo>
                    <a:pt x="48" y="168"/>
                  </a:lnTo>
                  <a:lnTo>
                    <a:pt x="48" y="168"/>
                  </a:lnTo>
                  <a:lnTo>
                    <a:pt x="44" y="168"/>
                  </a:lnTo>
                  <a:lnTo>
                    <a:pt x="42" y="166"/>
                  </a:lnTo>
                  <a:lnTo>
                    <a:pt x="40" y="164"/>
                  </a:lnTo>
                  <a:lnTo>
                    <a:pt x="40" y="160"/>
                  </a:lnTo>
                  <a:lnTo>
                    <a:pt x="40" y="136"/>
                  </a:lnTo>
                  <a:lnTo>
                    <a:pt x="144" y="136"/>
                  </a:lnTo>
                  <a:lnTo>
                    <a:pt x="144" y="136"/>
                  </a:lnTo>
                  <a:lnTo>
                    <a:pt x="154" y="134"/>
                  </a:lnTo>
                  <a:lnTo>
                    <a:pt x="160" y="128"/>
                  </a:lnTo>
                  <a:lnTo>
                    <a:pt x="166" y="122"/>
                  </a:lnTo>
                  <a:lnTo>
                    <a:pt x="168" y="112"/>
                  </a:lnTo>
                  <a:lnTo>
                    <a:pt x="168" y="56"/>
                  </a:lnTo>
                  <a:lnTo>
                    <a:pt x="200" y="56"/>
                  </a:lnTo>
                  <a:lnTo>
                    <a:pt x="200" y="56"/>
                  </a:lnTo>
                  <a:lnTo>
                    <a:pt x="204" y="56"/>
                  </a:lnTo>
                  <a:lnTo>
                    <a:pt x="206" y="60"/>
                  </a:lnTo>
                  <a:lnTo>
                    <a:pt x="238" y="108"/>
                  </a:lnTo>
                  <a:lnTo>
                    <a:pt x="238" y="108"/>
                  </a:lnTo>
                  <a:lnTo>
                    <a:pt x="240" y="112"/>
                  </a:lnTo>
                  <a:lnTo>
                    <a:pt x="240" y="1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91" name="Group 90">
            <a:extLst>
              <a:ext uri="{FF2B5EF4-FFF2-40B4-BE49-F238E27FC236}">
                <a16:creationId xmlns:a16="http://schemas.microsoft.com/office/drawing/2014/main" id="{B53402D6-60E2-5349-8003-D7F4FEC96F9A}"/>
              </a:ext>
            </a:extLst>
          </p:cNvPr>
          <p:cNvGrpSpPr/>
          <p:nvPr/>
        </p:nvGrpSpPr>
        <p:grpSpPr>
          <a:xfrm>
            <a:off x="7346903" y="3657033"/>
            <a:ext cx="174332" cy="253572"/>
            <a:chOff x="4838700" y="2774950"/>
            <a:chExt cx="279400" cy="406400"/>
          </a:xfrm>
          <a:solidFill>
            <a:schemeClr val="bg1"/>
          </a:solidFill>
        </p:grpSpPr>
        <p:sp>
          <p:nvSpPr>
            <p:cNvPr id="92" name="Freeform 60">
              <a:extLst>
                <a:ext uri="{FF2B5EF4-FFF2-40B4-BE49-F238E27FC236}">
                  <a16:creationId xmlns:a16="http://schemas.microsoft.com/office/drawing/2014/main" id="{0E0AB8E4-0BFD-3240-B659-748AB808469D}"/>
                </a:ext>
              </a:extLst>
            </p:cNvPr>
            <p:cNvSpPr>
              <a:spLocks noEditPoints="1"/>
            </p:cNvSpPr>
            <p:nvPr/>
          </p:nvSpPr>
          <p:spPr bwMode="auto">
            <a:xfrm>
              <a:off x="4838700" y="2774950"/>
              <a:ext cx="279400" cy="406400"/>
            </a:xfrm>
            <a:custGeom>
              <a:avLst/>
              <a:gdLst/>
              <a:ahLst/>
              <a:cxnLst>
                <a:cxn ang="0">
                  <a:pos x="88" y="0"/>
                </a:cxn>
                <a:cxn ang="0">
                  <a:pos x="54" y="6"/>
                </a:cxn>
                <a:cxn ang="0">
                  <a:pos x="26" y="26"/>
                </a:cxn>
                <a:cxn ang="0">
                  <a:pos x="6" y="54"/>
                </a:cxn>
                <a:cxn ang="0">
                  <a:pos x="0" y="88"/>
                </a:cxn>
                <a:cxn ang="0">
                  <a:pos x="2" y="100"/>
                </a:cxn>
                <a:cxn ang="0">
                  <a:pos x="16" y="138"/>
                </a:cxn>
                <a:cxn ang="0">
                  <a:pos x="40" y="184"/>
                </a:cxn>
                <a:cxn ang="0">
                  <a:pos x="50" y="214"/>
                </a:cxn>
                <a:cxn ang="0">
                  <a:pos x="62" y="246"/>
                </a:cxn>
                <a:cxn ang="0">
                  <a:pos x="76" y="254"/>
                </a:cxn>
                <a:cxn ang="0">
                  <a:pos x="88" y="256"/>
                </a:cxn>
                <a:cxn ang="0">
                  <a:pos x="108" y="252"/>
                </a:cxn>
                <a:cxn ang="0">
                  <a:pos x="118" y="238"/>
                </a:cxn>
                <a:cxn ang="0">
                  <a:pos x="136" y="184"/>
                </a:cxn>
                <a:cxn ang="0">
                  <a:pos x="146" y="162"/>
                </a:cxn>
                <a:cxn ang="0">
                  <a:pos x="172" y="112"/>
                </a:cxn>
                <a:cxn ang="0">
                  <a:pos x="176" y="88"/>
                </a:cxn>
                <a:cxn ang="0">
                  <a:pos x="174" y="70"/>
                </a:cxn>
                <a:cxn ang="0">
                  <a:pos x="160" y="38"/>
                </a:cxn>
                <a:cxn ang="0">
                  <a:pos x="138" y="16"/>
                </a:cxn>
                <a:cxn ang="0">
                  <a:pos x="106" y="2"/>
                </a:cxn>
                <a:cxn ang="0">
                  <a:pos x="108" y="218"/>
                </a:cxn>
                <a:cxn ang="0">
                  <a:pos x="70" y="222"/>
                </a:cxn>
                <a:cxn ang="0">
                  <a:pos x="64" y="208"/>
                </a:cxn>
                <a:cxn ang="0">
                  <a:pos x="114" y="200"/>
                </a:cxn>
                <a:cxn ang="0">
                  <a:pos x="112" y="208"/>
                </a:cxn>
                <a:cxn ang="0">
                  <a:pos x="108" y="218"/>
                </a:cxn>
                <a:cxn ang="0">
                  <a:pos x="62" y="200"/>
                </a:cxn>
                <a:cxn ang="0">
                  <a:pos x="120" y="184"/>
                </a:cxn>
                <a:cxn ang="0">
                  <a:pos x="116" y="192"/>
                </a:cxn>
                <a:cxn ang="0">
                  <a:pos x="88" y="240"/>
                </a:cxn>
                <a:cxn ang="0">
                  <a:pos x="82" y="240"/>
                </a:cxn>
                <a:cxn ang="0">
                  <a:pos x="76" y="236"/>
                </a:cxn>
                <a:cxn ang="0">
                  <a:pos x="106" y="226"/>
                </a:cxn>
                <a:cxn ang="0">
                  <a:pos x="102" y="234"/>
                </a:cxn>
                <a:cxn ang="0">
                  <a:pos x="94" y="240"/>
                </a:cxn>
                <a:cxn ang="0">
                  <a:pos x="126" y="168"/>
                </a:cxn>
                <a:cxn ang="0">
                  <a:pos x="50" y="168"/>
                </a:cxn>
                <a:cxn ang="0">
                  <a:pos x="38" y="142"/>
                </a:cxn>
                <a:cxn ang="0">
                  <a:pos x="18" y="100"/>
                </a:cxn>
                <a:cxn ang="0">
                  <a:pos x="16" y="88"/>
                </a:cxn>
                <a:cxn ang="0">
                  <a:pos x="22" y="60"/>
                </a:cxn>
                <a:cxn ang="0">
                  <a:pos x="38" y="38"/>
                </a:cxn>
                <a:cxn ang="0">
                  <a:pos x="60" y="22"/>
                </a:cxn>
                <a:cxn ang="0">
                  <a:pos x="88" y="16"/>
                </a:cxn>
                <a:cxn ang="0">
                  <a:pos x="102" y="18"/>
                </a:cxn>
                <a:cxn ang="0">
                  <a:pos x="128" y="28"/>
                </a:cxn>
                <a:cxn ang="0">
                  <a:pos x="148" y="48"/>
                </a:cxn>
                <a:cxn ang="0">
                  <a:pos x="158" y="74"/>
                </a:cxn>
                <a:cxn ang="0">
                  <a:pos x="160" y="88"/>
                </a:cxn>
                <a:cxn ang="0">
                  <a:pos x="154" y="114"/>
                </a:cxn>
                <a:cxn ang="0">
                  <a:pos x="138" y="142"/>
                </a:cxn>
              </a:cxnLst>
              <a:rect l="0" t="0" r="r" b="b"/>
              <a:pathLst>
                <a:path w="176" h="256">
                  <a:moveTo>
                    <a:pt x="88" y="0"/>
                  </a:moveTo>
                  <a:lnTo>
                    <a:pt x="88" y="0"/>
                  </a:lnTo>
                  <a:lnTo>
                    <a:pt x="70" y="2"/>
                  </a:lnTo>
                  <a:lnTo>
                    <a:pt x="54" y="6"/>
                  </a:lnTo>
                  <a:lnTo>
                    <a:pt x="38" y="16"/>
                  </a:lnTo>
                  <a:lnTo>
                    <a:pt x="26" y="26"/>
                  </a:lnTo>
                  <a:lnTo>
                    <a:pt x="16" y="38"/>
                  </a:lnTo>
                  <a:lnTo>
                    <a:pt x="6" y="54"/>
                  </a:lnTo>
                  <a:lnTo>
                    <a:pt x="2" y="70"/>
                  </a:lnTo>
                  <a:lnTo>
                    <a:pt x="0" y="88"/>
                  </a:lnTo>
                  <a:lnTo>
                    <a:pt x="0" y="88"/>
                  </a:lnTo>
                  <a:lnTo>
                    <a:pt x="2" y="100"/>
                  </a:lnTo>
                  <a:lnTo>
                    <a:pt x="4" y="112"/>
                  </a:lnTo>
                  <a:lnTo>
                    <a:pt x="16" y="138"/>
                  </a:lnTo>
                  <a:lnTo>
                    <a:pt x="30" y="162"/>
                  </a:lnTo>
                  <a:lnTo>
                    <a:pt x="40" y="184"/>
                  </a:lnTo>
                  <a:lnTo>
                    <a:pt x="40" y="184"/>
                  </a:lnTo>
                  <a:lnTo>
                    <a:pt x="50" y="214"/>
                  </a:lnTo>
                  <a:lnTo>
                    <a:pt x="58" y="238"/>
                  </a:lnTo>
                  <a:lnTo>
                    <a:pt x="62" y="246"/>
                  </a:lnTo>
                  <a:lnTo>
                    <a:pt x="68" y="252"/>
                  </a:lnTo>
                  <a:lnTo>
                    <a:pt x="76" y="254"/>
                  </a:lnTo>
                  <a:lnTo>
                    <a:pt x="88" y="256"/>
                  </a:lnTo>
                  <a:lnTo>
                    <a:pt x="88" y="256"/>
                  </a:lnTo>
                  <a:lnTo>
                    <a:pt x="100" y="254"/>
                  </a:lnTo>
                  <a:lnTo>
                    <a:pt x="108" y="252"/>
                  </a:lnTo>
                  <a:lnTo>
                    <a:pt x="114" y="246"/>
                  </a:lnTo>
                  <a:lnTo>
                    <a:pt x="118" y="238"/>
                  </a:lnTo>
                  <a:lnTo>
                    <a:pt x="126" y="214"/>
                  </a:lnTo>
                  <a:lnTo>
                    <a:pt x="136" y="184"/>
                  </a:lnTo>
                  <a:lnTo>
                    <a:pt x="136" y="184"/>
                  </a:lnTo>
                  <a:lnTo>
                    <a:pt x="146" y="162"/>
                  </a:lnTo>
                  <a:lnTo>
                    <a:pt x="160" y="138"/>
                  </a:lnTo>
                  <a:lnTo>
                    <a:pt x="172" y="112"/>
                  </a:lnTo>
                  <a:lnTo>
                    <a:pt x="174" y="100"/>
                  </a:lnTo>
                  <a:lnTo>
                    <a:pt x="176" y="88"/>
                  </a:lnTo>
                  <a:lnTo>
                    <a:pt x="176" y="88"/>
                  </a:lnTo>
                  <a:lnTo>
                    <a:pt x="174" y="70"/>
                  </a:lnTo>
                  <a:lnTo>
                    <a:pt x="170" y="54"/>
                  </a:lnTo>
                  <a:lnTo>
                    <a:pt x="160" y="38"/>
                  </a:lnTo>
                  <a:lnTo>
                    <a:pt x="150" y="26"/>
                  </a:lnTo>
                  <a:lnTo>
                    <a:pt x="138" y="16"/>
                  </a:lnTo>
                  <a:lnTo>
                    <a:pt x="122" y="6"/>
                  </a:lnTo>
                  <a:lnTo>
                    <a:pt x="106" y="2"/>
                  </a:lnTo>
                  <a:lnTo>
                    <a:pt x="88" y="0"/>
                  </a:lnTo>
                  <a:close/>
                  <a:moveTo>
                    <a:pt x="108" y="218"/>
                  </a:moveTo>
                  <a:lnTo>
                    <a:pt x="70" y="222"/>
                  </a:lnTo>
                  <a:lnTo>
                    <a:pt x="70" y="222"/>
                  </a:lnTo>
                  <a:lnTo>
                    <a:pt x="64" y="208"/>
                  </a:lnTo>
                  <a:lnTo>
                    <a:pt x="64" y="208"/>
                  </a:lnTo>
                  <a:lnTo>
                    <a:pt x="64" y="206"/>
                  </a:lnTo>
                  <a:lnTo>
                    <a:pt x="114" y="200"/>
                  </a:lnTo>
                  <a:lnTo>
                    <a:pt x="114" y="200"/>
                  </a:lnTo>
                  <a:lnTo>
                    <a:pt x="112" y="208"/>
                  </a:lnTo>
                  <a:lnTo>
                    <a:pt x="112" y="208"/>
                  </a:lnTo>
                  <a:lnTo>
                    <a:pt x="108" y="218"/>
                  </a:lnTo>
                  <a:close/>
                  <a:moveTo>
                    <a:pt x="62" y="200"/>
                  </a:moveTo>
                  <a:lnTo>
                    <a:pt x="62" y="200"/>
                  </a:lnTo>
                  <a:lnTo>
                    <a:pt x="56" y="184"/>
                  </a:lnTo>
                  <a:lnTo>
                    <a:pt x="120" y="184"/>
                  </a:lnTo>
                  <a:lnTo>
                    <a:pt x="120" y="184"/>
                  </a:lnTo>
                  <a:lnTo>
                    <a:pt x="116" y="192"/>
                  </a:lnTo>
                  <a:lnTo>
                    <a:pt x="62" y="200"/>
                  </a:lnTo>
                  <a:close/>
                  <a:moveTo>
                    <a:pt x="88" y="240"/>
                  </a:moveTo>
                  <a:lnTo>
                    <a:pt x="88" y="240"/>
                  </a:lnTo>
                  <a:lnTo>
                    <a:pt x="82" y="240"/>
                  </a:lnTo>
                  <a:lnTo>
                    <a:pt x="78" y="238"/>
                  </a:lnTo>
                  <a:lnTo>
                    <a:pt x="76" y="236"/>
                  </a:lnTo>
                  <a:lnTo>
                    <a:pt x="72" y="230"/>
                  </a:lnTo>
                  <a:lnTo>
                    <a:pt x="106" y="226"/>
                  </a:lnTo>
                  <a:lnTo>
                    <a:pt x="106" y="226"/>
                  </a:lnTo>
                  <a:lnTo>
                    <a:pt x="102" y="234"/>
                  </a:lnTo>
                  <a:lnTo>
                    <a:pt x="98" y="238"/>
                  </a:lnTo>
                  <a:lnTo>
                    <a:pt x="94" y="240"/>
                  </a:lnTo>
                  <a:lnTo>
                    <a:pt x="88" y="240"/>
                  </a:lnTo>
                  <a:close/>
                  <a:moveTo>
                    <a:pt x="126" y="168"/>
                  </a:moveTo>
                  <a:lnTo>
                    <a:pt x="50" y="168"/>
                  </a:lnTo>
                  <a:lnTo>
                    <a:pt x="50" y="168"/>
                  </a:lnTo>
                  <a:lnTo>
                    <a:pt x="38" y="142"/>
                  </a:lnTo>
                  <a:lnTo>
                    <a:pt x="38" y="142"/>
                  </a:lnTo>
                  <a:lnTo>
                    <a:pt x="22" y="114"/>
                  </a:lnTo>
                  <a:lnTo>
                    <a:pt x="18" y="100"/>
                  </a:lnTo>
                  <a:lnTo>
                    <a:pt x="16" y="88"/>
                  </a:lnTo>
                  <a:lnTo>
                    <a:pt x="16" y="88"/>
                  </a:lnTo>
                  <a:lnTo>
                    <a:pt x="18" y="74"/>
                  </a:lnTo>
                  <a:lnTo>
                    <a:pt x="22" y="60"/>
                  </a:lnTo>
                  <a:lnTo>
                    <a:pt x="28" y="48"/>
                  </a:lnTo>
                  <a:lnTo>
                    <a:pt x="38" y="38"/>
                  </a:lnTo>
                  <a:lnTo>
                    <a:pt x="48" y="28"/>
                  </a:lnTo>
                  <a:lnTo>
                    <a:pt x="60" y="22"/>
                  </a:lnTo>
                  <a:lnTo>
                    <a:pt x="74" y="18"/>
                  </a:lnTo>
                  <a:lnTo>
                    <a:pt x="88" y="16"/>
                  </a:lnTo>
                  <a:lnTo>
                    <a:pt x="88" y="16"/>
                  </a:lnTo>
                  <a:lnTo>
                    <a:pt x="102" y="18"/>
                  </a:lnTo>
                  <a:lnTo>
                    <a:pt x="116" y="22"/>
                  </a:lnTo>
                  <a:lnTo>
                    <a:pt x="128" y="28"/>
                  </a:lnTo>
                  <a:lnTo>
                    <a:pt x="138" y="38"/>
                  </a:lnTo>
                  <a:lnTo>
                    <a:pt x="148" y="48"/>
                  </a:lnTo>
                  <a:lnTo>
                    <a:pt x="154" y="60"/>
                  </a:lnTo>
                  <a:lnTo>
                    <a:pt x="158" y="74"/>
                  </a:lnTo>
                  <a:lnTo>
                    <a:pt x="160" y="88"/>
                  </a:lnTo>
                  <a:lnTo>
                    <a:pt x="160" y="88"/>
                  </a:lnTo>
                  <a:lnTo>
                    <a:pt x="158" y="100"/>
                  </a:lnTo>
                  <a:lnTo>
                    <a:pt x="154" y="114"/>
                  </a:lnTo>
                  <a:lnTo>
                    <a:pt x="138" y="142"/>
                  </a:lnTo>
                  <a:lnTo>
                    <a:pt x="138" y="142"/>
                  </a:lnTo>
                  <a:lnTo>
                    <a:pt x="12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3" name="Freeform 66">
              <a:extLst>
                <a:ext uri="{FF2B5EF4-FFF2-40B4-BE49-F238E27FC236}">
                  <a16:creationId xmlns:a16="http://schemas.microsoft.com/office/drawing/2014/main" id="{83581813-9B29-804A-858C-ECD1D4B3891F}"/>
                </a:ext>
              </a:extLst>
            </p:cNvPr>
            <p:cNvSpPr>
              <a:spLocks/>
            </p:cNvSpPr>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4" name="Freeform 67">
              <a:extLst>
                <a:ext uri="{FF2B5EF4-FFF2-40B4-BE49-F238E27FC236}">
                  <a16:creationId xmlns:a16="http://schemas.microsoft.com/office/drawing/2014/main" id="{A5A25B24-A1ED-B248-B5CA-F806AA7674F0}"/>
                </a:ext>
              </a:extLst>
            </p:cNvPr>
            <p:cNvSpPr>
              <a:spLocks/>
            </p:cNvSpPr>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95" name="Group 94">
            <a:extLst>
              <a:ext uri="{FF2B5EF4-FFF2-40B4-BE49-F238E27FC236}">
                <a16:creationId xmlns:a16="http://schemas.microsoft.com/office/drawing/2014/main" id="{665C7669-695B-1F43-A9D4-AF4896EF226F}"/>
              </a:ext>
            </a:extLst>
          </p:cNvPr>
          <p:cNvGrpSpPr/>
          <p:nvPr/>
        </p:nvGrpSpPr>
        <p:grpSpPr>
          <a:xfrm>
            <a:off x="3388362" y="4135594"/>
            <a:ext cx="253574" cy="253572"/>
            <a:chOff x="5588000" y="1962150"/>
            <a:chExt cx="406400" cy="406400"/>
          </a:xfrm>
          <a:solidFill>
            <a:schemeClr val="bg1"/>
          </a:solidFill>
        </p:grpSpPr>
        <p:sp>
          <p:nvSpPr>
            <p:cNvPr id="96" name="Freeform 106">
              <a:extLst>
                <a:ext uri="{FF2B5EF4-FFF2-40B4-BE49-F238E27FC236}">
                  <a16:creationId xmlns:a16="http://schemas.microsoft.com/office/drawing/2014/main" id="{103FBDE4-EC85-2E46-81BE-5551E19999EE}"/>
                </a:ext>
              </a:extLst>
            </p:cNvPr>
            <p:cNvSpPr>
              <a:spLocks noEditPoints="1"/>
            </p:cNvSpPr>
            <p:nvPr/>
          </p:nvSpPr>
          <p:spPr bwMode="auto">
            <a:xfrm>
              <a:off x="5588000" y="1962150"/>
              <a:ext cx="406400" cy="406400"/>
            </a:xfrm>
            <a:custGeom>
              <a:avLst/>
              <a:gdLst/>
              <a:ahLst/>
              <a:cxnLst>
                <a:cxn ang="0">
                  <a:pos x="214" y="86"/>
                </a:cxn>
                <a:cxn ang="0">
                  <a:pos x="230" y="54"/>
                </a:cxn>
                <a:cxn ang="0">
                  <a:pos x="210" y="30"/>
                </a:cxn>
                <a:cxn ang="0">
                  <a:pos x="194" y="26"/>
                </a:cxn>
                <a:cxn ang="0">
                  <a:pos x="160" y="38"/>
                </a:cxn>
                <a:cxn ang="0">
                  <a:pos x="150" y="4"/>
                </a:cxn>
                <a:cxn ang="0">
                  <a:pos x="118" y="0"/>
                </a:cxn>
                <a:cxn ang="0">
                  <a:pos x="102" y="12"/>
                </a:cxn>
                <a:cxn ang="0">
                  <a:pos x="66" y="28"/>
                </a:cxn>
                <a:cxn ang="0">
                  <a:pos x="56" y="26"/>
                </a:cxn>
                <a:cxn ang="0">
                  <a:pos x="30" y="46"/>
                </a:cxn>
                <a:cxn ang="0">
                  <a:pos x="28" y="66"/>
                </a:cxn>
                <a:cxn ang="0">
                  <a:pos x="12" y="102"/>
                </a:cxn>
                <a:cxn ang="0">
                  <a:pos x="0" y="112"/>
                </a:cxn>
                <a:cxn ang="0">
                  <a:pos x="0" y="144"/>
                </a:cxn>
                <a:cxn ang="0">
                  <a:pos x="38" y="160"/>
                </a:cxn>
                <a:cxn ang="0">
                  <a:pos x="28" y="190"/>
                </a:cxn>
                <a:cxn ang="0">
                  <a:pos x="30" y="210"/>
                </a:cxn>
                <a:cxn ang="0">
                  <a:pos x="56" y="230"/>
                </a:cxn>
                <a:cxn ang="0">
                  <a:pos x="86" y="214"/>
                </a:cxn>
                <a:cxn ang="0">
                  <a:pos x="102" y="244"/>
                </a:cxn>
                <a:cxn ang="0">
                  <a:pos x="118" y="256"/>
                </a:cxn>
                <a:cxn ang="0">
                  <a:pos x="150" y="252"/>
                </a:cxn>
                <a:cxn ang="0">
                  <a:pos x="160" y="218"/>
                </a:cxn>
                <a:cxn ang="0">
                  <a:pos x="194" y="230"/>
                </a:cxn>
                <a:cxn ang="0">
                  <a:pos x="210" y="226"/>
                </a:cxn>
                <a:cxn ang="0">
                  <a:pos x="230" y="202"/>
                </a:cxn>
                <a:cxn ang="0">
                  <a:pos x="214" y="170"/>
                </a:cxn>
                <a:cxn ang="0">
                  <a:pos x="248" y="152"/>
                </a:cxn>
                <a:cxn ang="0">
                  <a:pos x="256" y="118"/>
                </a:cxn>
                <a:cxn ang="0">
                  <a:pos x="248" y="104"/>
                </a:cxn>
                <a:cxn ang="0">
                  <a:pos x="208" y="148"/>
                </a:cxn>
                <a:cxn ang="0">
                  <a:pos x="200" y="162"/>
                </a:cxn>
                <a:cxn ang="0">
                  <a:pos x="200" y="214"/>
                </a:cxn>
                <a:cxn ang="0">
                  <a:pos x="170" y="198"/>
                </a:cxn>
                <a:cxn ang="0">
                  <a:pos x="154" y="204"/>
                </a:cxn>
                <a:cxn ang="0">
                  <a:pos x="138" y="240"/>
                </a:cxn>
                <a:cxn ang="0">
                  <a:pos x="108" y="208"/>
                </a:cxn>
                <a:cxn ang="0">
                  <a:pos x="94" y="200"/>
                </a:cxn>
                <a:cxn ang="0">
                  <a:pos x="78" y="202"/>
                </a:cxn>
                <a:cxn ang="0">
                  <a:pos x="54" y="178"/>
                </a:cxn>
                <a:cxn ang="0">
                  <a:pos x="52" y="154"/>
                </a:cxn>
                <a:cxn ang="0">
                  <a:pos x="16" y="138"/>
                </a:cxn>
                <a:cxn ang="0">
                  <a:pos x="48" y="108"/>
                </a:cxn>
                <a:cxn ang="0">
                  <a:pos x="56" y="94"/>
                </a:cxn>
                <a:cxn ang="0">
                  <a:pos x="56" y="42"/>
                </a:cxn>
                <a:cxn ang="0">
                  <a:pos x="86" y="58"/>
                </a:cxn>
                <a:cxn ang="0">
                  <a:pos x="102" y="52"/>
                </a:cxn>
                <a:cxn ang="0">
                  <a:pos x="118" y="16"/>
                </a:cxn>
                <a:cxn ang="0">
                  <a:pos x="148" y="48"/>
                </a:cxn>
                <a:cxn ang="0">
                  <a:pos x="162" y="56"/>
                </a:cxn>
                <a:cxn ang="0">
                  <a:pos x="178" y="54"/>
                </a:cxn>
                <a:cxn ang="0">
                  <a:pos x="202" y="78"/>
                </a:cxn>
                <a:cxn ang="0">
                  <a:pos x="204" y="102"/>
                </a:cxn>
                <a:cxn ang="0">
                  <a:pos x="240" y="118"/>
                </a:cxn>
              </a:cxnLst>
              <a:rect l="0" t="0" r="r" b="b"/>
              <a:pathLst>
                <a:path w="256" h="256">
                  <a:moveTo>
                    <a:pt x="244" y="102"/>
                  </a:moveTo>
                  <a:lnTo>
                    <a:pt x="218" y="96"/>
                  </a:lnTo>
                  <a:lnTo>
                    <a:pt x="218" y="96"/>
                  </a:lnTo>
                  <a:lnTo>
                    <a:pt x="214" y="86"/>
                  </a:lnTo>
                  <a:lnTo>
                    <a:pt x="228" y="66"/>
                  </a:lnTo>
                  <a:lnTo>
                    <a:pt x="228" y="66"/>
                  </a:lnTo>
                  <a:lnTo>
                    <a:pt x="230" y="60"/>
                  </a:lnTo>
                  <a:lnTo>
                    <a:pt x="230" y="54"/>
                  </a:lnTo>
                  <a:lnTo>
                    <a:pt x="230" y="50"/>
                  </a:lnTo>
                  <a:lnTo>
                    <a:pt x="226" y="46"/>
                  </a:lnTo>
                  <a:lnTo>
                    <a:pt x="210" y="30"/>
                  </a:lnTo>
                  <a:lnTo>
                    <a:pt x="210" y="30"/>
                  </a:lnTo>
                  <a:lnTo>
                    <a:pt x="206" y="26"/>
                  </a:lnTo>
                  <a:lnTo>
                    <a:pt x="200" y="26"/>
                  </a:lnTo>
                  <a:lnTo>
                    <a:pt x="200" y="26"/>
                  </a:lnTo>
                  <a:lnTo>
                    <a:pt x="194" y="26"/>
                  </a:lnTo>
                  <a:lnTo>
                    <a:pt x="190" y="28"/>
                  </a:lnTo>
                  <a:lnTo>
                    <a:pt x="170" y="42"/>
                  </a:lnTo>
                  <a:lnTo>
                    <a:pt x="170" y="42"/>
                  </a:lnTo>
                  <a:lnTo>
                    <a:pt x="160" y="38"/>
                  </a:lnTo>
                  <a:lnTo>
                    <a:pt x="154" y="12"/>
                  </a:lnTo>
                  <a:lnTo>
                    <a:pt x="154" y="12"/>
                  </a:lnTo>
                  <a:lnTo>
                    <a:pt x="152" y="8"/>
                  </a:lnTo>
                  <a:lnTo>
                    <a:pt x="150" y="4"/>
                  </a:lnTo>
                  <a:lnTo>
                    <a:pt x="144" y="0"/>
                  </a:lnTo>
                  <a:lnTo>
                    <a:pt x="138" y="0"/>
                  </a:lnTo>
                  <a:lnTo>
                    <a:pt x="118" y="0"/>
                  </a:lnTo>
                  <a:lnTo>
                    <a:pt x="118" y="0"/>
                  </a:lnTo>
                  <a:lnTo>
                    <a:pt x="112" y="0"/>
                  </a:lnTo>
                  <a:lnTo>
                    <a:pt x="106" y="4"/>
                  </a:lnTo>
                  <a:lnTo>
                    <a:pt x="104" y="8"/>
                  </a:lnTo>
                  <a:lnTo>
                    <a:pt x="102" y="12"/>
                  </a:lnTo>
                  <a:lnTo>
                    <a:pt x="96" y="38"/>
                  </a:lnTo>
                  <a:lnTo>
                    <a:pt x="96" y="38"/>
                  </a:lnTo>
                  <a:lnTo>
                    <a:pt x="86" y="42"/>
                  </a:lnTo>
                  <a:lnTo>
                    <a:pt x="66" y="28"/>
                  </a:lnTo>
                  <a:lnTo>
                    <a:pt x="66" y="28"/>
                  </a:lnTo>
                  <a:lnTo>
                    <a:pt x="62" y="26"/>
                  </a:lnTo>
                  <a:lnTo>
                    <a:pt x="56" y="26"/>
                  </a:lnTo>
                  <a:lnTo>
                    <a:pt x="56" y="26"/>
                  </a:lnTo>
                  <a:lnTo>
                    <a:pt x="50" y="26"/>
                  </a:lnTo>
                  <a:lnTo>
                    <a:pt x="46" y="30"/>
                  </a:lnTo>
                  <a:lnTo>
                    <a:pt x="30" y="46"/>
                  </a:lnTo>
                  <a:lnTo>
                    <a:pt x="30" y="46"/>
                  </a:lnTo>
                  <a:lnTo>
                    <a:pt x="26" y="50"/>
                  </a:lnTo>
                  <a:lnTo>
                    <a:pt x="26" y="54"/>
                  </a:lnTo>
                  <a:lnTo>
                    <a:pt x="26" y="60"/>
                  </a:lnTo>
                  <a:lnTo>
                    <a:pt x="28" y="66"/>
                  </a:lnTo>
                  <a:lnTo>
                    <a:pt x="42" y="86"/>
                  </a:lnTo>
                  <a:lnTo>
                    <a:pt x="42" y="86"/>
                  </a:lnTo>
                  <a:lnTo>
                    <a:pt x="38" y="96"/>
                  </a:lnTo>
                  <a:lnTo>
                    <a:pt x="12" y="102"/>
                  </a:lnTo>
                  <a:lnTo>
                    <a:pt x="12" y="102"/>
                  </a:lnTo>
                  <a:lnTo>
                    <a:pt x="8" y="104"/>
                  </a:lnTo>
                  <a:lnTo>
                    <a:pt x="4" y="106"/>
                  </a:lnTo>
                  <a:lnTo>
                    <a:pt x="0" y="112"/>
                  </a:lnTo>
                  <a:lnTo>
                    <a:pt x="0" y="118"/>
                  </a:lnTo>
                  <a:lnTo>
                    <a:pt x="0" y="138"/>
                  </a:lnTo>
                  <a:lnTo>
                    <a:pt x="0" y="138"/>
                  </a:lnTo>
                  <a:lnTo>
                    <a:pt x="0" y="144"/>
                  </a:lnTo>
                  <a:lnTo>
                    <a:pt x="4" y="150"/>
                  </a:lnTo>
                  <a:lnTo>
                    <a:pt x="8" y="152"/>
                  </a:lnTo>
                  <a:lnTo>
                    <a:pt x="12" y="154"/>
                  </a:lnTo>
                  <a:lnTo>
                    <a:pt x="38" y="160"/>
                  </a:lnTo>
                  <a:lnTo>
                    <a:pt x="38" y="160"/>
                  </a:lnTo>
                  <a:lnTo>
                    <a:pt x="42" y="170"/>
                  </a:lnTo>
                  <a:lnTo>
                    <a:pt x="28" y="190"/>
                  </a:lnTo>
                  <a:lnTo>
                    <a:pt x="28" y="190"/>
                  </a:lnTo>
                  <a:lnTo>
                    <a:pt x="26" y="196"/>
                  </a:lnTo>
                  <a:lnTo>
                    <a:pt x="26" y="202"/>
                  </a:lnTo>
                  <a:lnTo>
                    <a:pt x="26" y="206"/>
                  </a:lnTo>
                  <a:lnTo>
                    <a:pt x="30" y="210"/>
                  </a:lnTo>
                  <a:lnTo>
                    <a:pt x="46" y="226"/>
                  </a:lnTo>
                  <a:lnTo>
                    <a:pt x="46" y="226"/>
                  </a:lnTo>
                  <a:lnTo>
                    <a:pt x="50" y="230"/>
                  </a:lnTo>
                  <a:lnTo>
                    <a:pt x="56" y="230"/>
                  </a:lnTo>
                  <a:lnTo>
                    <a:pt x="56" y="230"/>
                  </a:lnTo>
                  <a:lnTo>
                    <a:pt x="62" y="230"/>
                  </a:lnTo>
                  <a:lnTo>
                    <a:pt x="66" y="228"/>
                  </a:lnTo>
                  <a:lnTo>
                    <a:pt x="86" y="214"/>
                  </a:lnTo>
                  <a:lnTo>
                    <a:pt x="86" y="214"/>
                  </a:lnTo>
                  <a:lnTo>
                    <a:pt x="96" y="218"/>
                  </a:lnTo>
                  <a:lnTo>
                    <a:pt x="102" y="244"/>
                  </a:lnTo>
                  <a:lnTo>
                    <a:pt x="102" y="244"/>
                  </a:lnTo>
                  <a:lnTo>
                    <a:pt x="104" y="248"/>
                  </a:lnTo>
                  <a:lnTo>
                    <a:pt x="106" y="252"/>
                  </a:lnTo>
                  <a:lnTo>
                    <a:pt x="112" y="256"/>
                  </a:lnTo>
                  <a:lnTo>
                    <a:pt x="118" y="256"/>
                  </a:lnTo>
                  <a:lnTo>
                    <a:pt x="138" y="256"/>
                  </a:lnTo>
                  <a:lnTo>
                    <a:pt x="138" y="256"/>
                  </a:lnTo>
                  <a:lnTo>
                    <a:pt x="144" y="256"/>
                  </a:lnTo>
                  <a:lnTo>
                    <a:pt x="150" y="252"/>
                  </a:lnTo>
                  <a:lnTo>
                    <a:pt x="152" y="248"/>
                  </a:lnTo>
                  <a:lnTo>
                    <a:pt x="154" y="244"/>
                  </a:lnTo>
                  <a:lnTo>
                    <a:pt x="160" y="218"/>
                  </a:lnTo>
                  <a:lnTo>
                    <a:pt x="160" y="218"/>
                  </a:lnTo>
                  <a:lnTo>
                    <a:pt x="170" y="214"/>
                  </a:lnTo>
                  <a:lnTo>
                    <a:pt x="190" y="228"/>
                  </a:lnTo>
                  <a:lnTo>
                    <a:pt x="190" y="228"/>
                  </a:lnTo>
                  <a:lnTo>
                    <a:pt x="194" y="230"/>
                  </a:lnTo>
                  <a:lnTo>
                    <a:pt x="200" y="230"/>
                  </a:lnTo>
                  <a:lnTo>
                    <a:pt x="200" y="230"/>
                  </a:lnTo>
                  <a:lnTo>
                    <a:pt x="206" y="230"/>
                  </a:lnTo>
                  <a:lnTo>
                    <a:pt x="210" y="226"/>
                  </a:lnTo>
                  <a:lnTo>
                    <a:pt x="226" y="210"/>
                  </a:lnTo>
                  <a:lnTo>
                    <a:pt x="226" y="210"/>
                  </a:lnTo>
                  <a:lnTo>
                    <a:pt x="230" y="206"/>
                  </a:lnTo>
                  <a:lnTo>
                    <a:pt x="230" y="202"/>
                  </a:lnTo>
                  <a:lnTo>
                    <a:pt x="230" y="196"/>
                  </a:lnTo>
                  <a:lnTo>
                    <a:pt x="228" y="190"/>
                  </a:lnTo>
                  <a:lnTo>
                    <a:pt x="214" y="170"/>
                  </a:lnTo>
                  <a:lnTo>
                    <a:pt x="214" y="170"/>
                  </a:lnTo>
                  <a:lnTo>
                    <a:pt x="218" y="160"/>
                  </a:lnTo>
                  <a:lnTo>
                    <a:pt x="244" y="154"/>
                  </a:lnTo>
                  <a:lnTo>
                    <a:pt x="244" y="154"/>
                  </a:lnTo>
                  <a:lnTo>
                    <a:pt x="248" y="152"/>
                  </a:lnTo>
                  <a:lnTo>
                    <a:pt x="252" y="150"/>
                  </a:lnTo>
                  <a:lnTo>
                    <a:pt x="256" y="144"/>
                  </a:lnTo>
                  <a:lnTo>
                    <a:pt x="256" y="138"/>
                  </a:lnTo>
                  <a:lnTo>
                    <a:pt x="256" y="118"/>
                  </a:lnTo>
                  <a:lnTo>
                    <a:pt x="256" y="118"/>
                  </a:lnTo>
                  <a:lnTo>
                    <a:pt x="256" y="112"/>
                  </a:lnTo>
                  <a:lnTo>
                    <a:pt x="252" y="106"/>
                  </a:lnTo>
                  <a:lnTo>
                    <a:pt x="248" y="104"/>
                  </a:lnTo>
                  <a:lnTo>
                    <a:pt x="244" y="102"/>
                  </a:lnTo>
                  <a:close/>
                  <a:moveTo>
                    <a:pt x="216" y="144"/>
                  </a:moveTo>
                  <a:lnTo>
                    <a:pt x="216" y="144"/>
                  </a:lnTo>
                  <a:lnTo>
                    <a:pt x="208" y="148"/>
                  </a:lnTo>
                  <a:lnTo>
                    <a:pt x="204" y="154"/>
                  </a:lnTo>
                  <a:lnTo>
                    <a:pt x="204" y="154"/>
                  </a:lnTo>
                  <a:lnTo>
                    <a:pt x="200" y="162"/>
                  </a:lnTo>
                  <a:lnTo>
                    <a:pt x="200" y="162"/>
                  </a:lnTo>
                  <a:lnTo>
                    <a:pt x="198" y="170"/>
                  </a:lnTo>
                  <a:lnTo>
                    <a:pt x="202" y="178"/>
                  </a:lnTo>
                  <a:lnTo>
                    <a:pt x="214" y="200"/>
                  </a:lnTo>
                  <a:lnTo>
                    <a:pt x="200" y="214"/>
                  </a:lnTo>
                  <a:lnTo>
                    <a:pt x="178" y="202"/>
                  </a:lnTo>
                  <a:lnTo>
                    <a:pt x="178" y="202"/>
                  </a:lnTo>
                  <a:lnTo>
                    <a:pt x="174" y="198"/>
                  </a:lnTo>
                  <a:lnTo>
                    <a:pt x="170" y="198"/>
                  </a:lnTo>
                  <a:lnTo>
                    <a:pt x="170" y="198"/>
                  </a:lnTo>
                  <a:lnTo>
                    <a:pt x="162" y="200"/>
                  </a:lnTo>
                  <a:lnTo>
                    <a:pt x="162" y="200"/>
                  </a:lnTo>
                  <a:lnTo>
                    <a:pt x="154" y="204"/>
                  </a:lnTo>
                  <a:lnTo>
                    <a:pt x="154" y="204"/>
                  </a:lnTo>
                  <a:lnTo>
                    <a:pt x="148" y="208"/>
                  </a:lnTo>
                  <a:lnTo>
                    <a:pt x="144" y="216"/>
                  </a:lnTo>
                  <a:lnTo>
                    <a:pt x="138" y="240"/>
                  </a:lnTo>
                  <a:lnTo>
                    <a:pt x="118" y="240"/>
                  </a:lnTo>
                  <a:lnTo>
                    <a:pt x="112" y="216"/>
                  </a:lnTo>
                  <a:lnTo>
                    <a:pt x="112" y="216"/>
                  </a:lnTo>
                  <a:lnTo>
                    <a:pt x="108" y="208"/>
                  </a:lnTo>
                  <a:lnTo>
                    <a:pt x="102" y="204"/>
                  </a:lnTo>
                  <a:lnTo>
                    <a:pt x="102" y="204"/>
                  </a:lnTo>
                  <a:lnTo>
                    <a:pt x="94" y="200"/>
                  </a:lnTo>
                  <a:lnTo>
                    <a:pt x="94" y="200"/>
                  </a:lnTo>
                  <a:lnTo>
                    <a:pt x="86" y="198"/>
                  </a:lnTo>
                  <a:lnTo>
                    <a:pt x="86" y="198"/>
                  </a:lnTo>
                  <a:lnTo>
                    <a:pt x="82" y="198"/>
                  </a:lnTo>
                  <a:lnTo>
                    <a:pt x="78" y="202"/>
                  </a:lnTo>
                  <a:lnTo>
                    <a:pt x="56" y="214"/>
                  </a:lnTo>
                  <a:lnTo>
                    <a:pt x="42" y="200"/>
                  </a:lnTo>
                  <a:lnTo>
                    <a:pt x="54" y="178"/>
                  </a:lnTo>
                  <a:lnTo>
                    <a:pt x="54" y="178"/>
                  </a:lnTo>
                  <a:lnTo>
                    <a:pt x="58" y="170"/>
                  </a:lnTo>
                  <a:lnTo>
                    <a:pt x="56" y="162"/>
                  </a:lnTo>
                  <a:lnTo>
                    <a:pt x="56" y="162"/>
                  </a:lnTo>
                  <a:lnTo>
                    <a:pt x="52" y="154"/>
                  </a:lnTo>
                  <a:lnTo>
                    <a:pt x="52" y="154"/>
                  </a:lnTo>
                  <a:lnTo>
                    <a:pt x="48" y="148"/>
                  </a:lnTo>
                  <a:lnTo>
                    <a:pt x="40" y="144"/>
                  </a:lnTo>
                  <a:lnTo>
                    <a:pt x="16" y="138"/>
                  </a:lnTo>
                  <a:lnTo>
                    <a:pt x="16" y="118"/>
                  </a:lnTo>
                  <a:lnTo>
                    <a:pt x="40" y="112"/>
                  </a:lnTo>
                  <a:lnTo>
                    <a:pt x="40" y="112"/>
                  </a:lnTo>
                  <a:lnTo>
                    <a:pt x="48" y="108"/>
                  </a:lnTo>
                  <a:lnTo>
                    <a:pt x="52" y="102"/>
                  </a:lnTo>
                  <a:lnTo>
                    <a:pt x="52" y="102"/>
                  </a:lnTo>
                  <a:lnTo>
                    <a:pt x="56" y="94"/>
                  </a:lnTo>
                  <a:lnTo>
                    <a:pt x="56" y="94"/>
                  </a:lnTo>
                  <a:lnTo>
                    <a:pt x="58" y="86"/>
                  </a:lnTo>
                  <a:lnTo>
                    <a:pt x="54" y="78"/>
                  </a:lnTo>
                  <a:lnTo>
                    <a:pt x="42" y="56"/>
                  </a:lnTo>
                  <a:lnTo>
                    <a:pt x="56" y="42"/>
                  </a:lnTo>
                  <a:lnTo>
                    <a:pt x="78" y="54"/>
                  </a:lnTo>
                  <a:lnTo>
                    <a:pt x="78" y="54"/>
                  </a:lnTo>
                  <a:lnTo>
                    <a:pt x="82" y="58"/>
                  </a:lnTo>
                  <a:lnTo>
                    <a:pt x="86" y="58"/>
                  </a:lnTo>
                  <a:lnTo>
                    <a:pt x="86" y="58"/>
                  </a:lnTo>
                  <a:lnTo>
                    <a:pt x="94" y="56"/>
                  </a:lnTo>
                  <a:lnTo>
                    <a:pt x="94" y="56"/>
                  </a:lnTo>
                  <a:lnTo>
                    <a:pt x="102" y="52"/>
                  </a:lnTo>
                  <a:lnTo>
                    <a:pt x="102" y="52"/>
                  </a:lnTo>
                  <a:lnTo>
                    <a:pt x="108" y="48"/>
                  </a:lnTo>
                  <a:lnTo>
                    <a:pt x="112" y="40"/>
                  </a:lnTo>
                  <a:lnTo>
                    <a:pt x="118" y="16"/>
                  </a:lnTo>
                  <a:lnTo>
                    <a:pt x="138" y="16"/>
                  </a:lnTo>
                  <a:lnTo>
                    <a:pt x="144" y="40"/>
                  </a:lnTo>
                  <a:lnTo>
                    <a:pt x="144" y="40"/>
                  </a:lnTo>
                  <a:lnTo>
                    <a:pt x="148" y="48"/>
                  </a:lnTo>
                  <a:lnTo>
                    <a:pt x="154" y="52"/>
                  </a:lnTo>
                  <a:lnTo>
                    <a:pt x="154" y="52"/>
                  </a:lnTo>
                  <a:lnTo>
                    <a:pt x="162" y="56"/>
                  </a:lnTo>
                  <a:lnTo>
                    <a:pt x="162" y="56"/>
                  </a:lnTo>
                  <a:lnTo>
                    <a:pt x="170" y="58"/>
                  </a:lnTo>
                  <a:lnTo>
                    <a:pt x="170" y="58"/>
                  </a:lnTo>
                  <a:lnTo>
                    <a:pt x="174" y="58"/>
                  </a:lnTo>
                  <a:lnTo>
                    <a:pt x="178" y="54"/>
                  </a:lnTo>
                  <a:lnTo>
                    <a:pt x="200" y="42"/>
                  </a:lnTo>
                  <a:lnTo>
                    <a:pt x="214" y="56"/>
                  </a:lnTo>
                  <a:lnTo>
                    <a:pt x="202" y="78"/>
                  </a:lnTo>
                  <a:lnTo>
                    <a:pt x="202" y="78"/>
                  </a:lnTo>
                  <a:lnTo>
                    <a:pt x="198" y="86"/>
                  </a:lnTo>
                  <a:lnTo>
                    <a:pt x="200" y="94"/>
                  </a:lnTo>
                  <a:lnTo>
                    <a:pt x="200" y="94"/>
                  </a:lnTo>
                  <a:lnTo>
                    <a:pt x="204" y="102"/>
                  </a:lnTo>
                  <a:lnTo>
                    <a:pt x="204" y="102"/>
                  </a:lnTo>
                  <a:lnTo>
                    <a:pt x="208" y="108"/>
                  </a:lnTo>
                  <a:lnTo>
                    <a:pt x="216" y="112"/>
                  </a:lnTo>
                  <a:lnTo>
                    <a:pt x="240" y="118"/>
                  </a:lnTo>
                  <a:lnTo>
                    <a:pt x="240" y="138"/>
                  </a:lnTo>
                  <a:lnTo>
                    <a:pt x="216"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7" name="Freeform 96">
              <a:extLst>
                <a:ext uri="{FF2B5EF4-FFF2-40B4-BE49-F238E27FC236}">
                  <a16:creationId xmlns:a16="http://schemas.microsoft.com/office/drawing/2014/main" id="{891891EE-0D75-3241-A573-137ED525357E}"/>
                </a:ext>
              </a:extLst>
            </p:cNvPr>
            <p:cNvSpPr>
              <a:spLocks noEditPoints="1"/>
            </p:cNvSpPr>
            <p:nvPr/>
          </p:nvSpPr>
          <p:spPr bwMode="auto">
            <a:xfrm>
              <a:off x="5702300" y="2076450"/>
              <a:ext cx="177800" cy="177800"/>
            </a:xfrm>
            <a:custGeom>
              <a:avLst/>
              <a:gdLst/>
              <a:ahLst/>
              <a:cxnLst>
                <a:cxn ang="0">
                  <a:pos x="56" y="0"/>
                </a:cxn>
                <a:cxn ang="0">
                  <a:pos x="34" y="4"/>
                </a:cxn>
                <a:cxn ang="0">
                  <a:pos x="16" y="16"/>
                </a:cxn>
                <a:cxn ang="0">
                  <a:pos x="4" y="34"/>
                </a:cxn>
                <a:cxn ang="0">
                  <a:pos x="0" y="56"/>
                </a:cxn>
                <a:cxn ang="0">
                  <a:pos x="2" y="68"/>
                </a:cxn>
                <a:cxn ang="0">
                  <a:pos x="10" y="88"/>
                </a:cxn>
                <a:cxn ang="0">
                  <a:pos x="24" y="102"/>
                </a:cxn>
                <a:cxn ang="0">
                  <a:pos x="44" y="110"/>
                </a:cxn>
                <a:cxn ang="0">
                  <a:pos x="56" y="112"/>
                </a:cxn>
                <a:cxn ang="0">
                  <a:pos x="78" y="108"/>
                </a:cxn>
                <a:cxn ang="0">
                  <a:pos x="96" y="96"/>
                </a:cxn>
                <a:cxn ang="0">
                  <a:pos x="108" y="78"/>
                </a:cxn>
                <a:cxn ang="0">
                  <a:pos x="112" y="56"/>
                </a:cxn>
                <a:cxn ang="0">
                  <a:pos x="110" y="44"/>
                </a:cxn>
                <a:cxn ang="0">
                  <a:pos x="102" y="24"/>
                </a:cxn>
                <a:cxn ang="0">
                  <a:pos x="88" y="10"/>
                </a:cxn>
                <a:cxn ang="0">
                  <a:pos x="68" y="2"/>
                </a:cxn>
                <a:cxn ang="0">
                  <a:pos x="56" y="104"/>
                </a:cxn>
                <a:cxn ang="0">
                  <a:pos x="46" y="104"/>
                </a:cxn>
                <a:cxn ang="0">
                  <a:pos x="28" y="96"/>
                </a:cxn>
                <a:cxn ang="0">
                  <a:pos x="16" y="84"/>
                </a:cxn>
                <a:cxn ang="0">
                  <a:pos x="8" y="66"/>
                </a:cxn>
                <a:cxn ang="0">
                  <a:pos x="8" y="56"/>
                </a:cxn>
                <a:cxn ang="0">
                  <a:pos x="10" y="36"/>
                </a:cxn>
                <a:cxn ang="0">
                  <a:pos x="22" y="22"/>
                </a:cxn>
                <a:cxn ang="0">
                  <a:pos x="36" y="10"/>
                </a:cxn>
                <a:cxn ang="0">
                  <a:pos x="56" y="6"/>
                </a:cxn>
                <a:cxn ang="0">
                  <a:pos x="66" y="8"/>
                </a:cxn>
                <a:cxn ang="0">
                  <a:pos x="84" y="16"/>
                </a:cxn>
                <a:cxn ang="0">
                  <a:pos x="96" y="28"/>
                </a:cxn>
                <a:cxn ang="0">
                  <a:pos x="104" y="46"/>
                </a:cxn>
                <a:cxn ang="0">
                  <a:pos x="106" y="56"/>
                </a:cxn>
                <a:cxn ang="0">
                  <a:pos x="102" y="76"/>
                </a:cxn>
                <a:cxn ang="0">
                  <a:pos x="90" y="90"/>
                </a:cxn>
                <a:cxn ang="0">
                  <a:pos x="76" y="102"/>
                </a:cxn>
                <a:cxn ang="0">
                  <a:pos x="56" y="104"/>
                </a:cxn>
              </a:cxnLst>
              <a:rect l="0" t="0" r="r" b="b"/>
              <a:pathLst>
                <a:path w="112" h="112">
                  <a:moveTo>
                    <a:pt x="56" y="0"/>
                  </a:moveTo>
                  <a:lnTo>
                    <a:pt x="56" y="0"/>
                  </a:lnTo>
                  <a:lnTo>
                    <a:pt x="44" y="2"/>
                  </a:lnTo>
                  <a:lnTo>
                    <a:pt x="34" y="4"/>
                  </a:lnTo>
                  <a:lnTo>
                    <a:pt x="24" y="10"/>
                  </a:lnTo>
                  <a:lnTo>
                    <a:pt x="16" y="16"/>
                  </a:lnTo>
                  <a:lnTo>
                    <a:pt x="10" y="24"/>
                  </a:lnTo>
                  <a:lnTo>
                    <a:pt x="4" y="34"/>
                  </a:lnTo>
                  <a:lnTo>
                    <a:pt x="2" y="44"/>
                  </a:lnTo>
                  <a:lnTo>
                    <a:pt x="0" y="56"/>
                  </a:lnTo>
                  <a:lnTo>
                    <a:pt x="0" y="56"/>
                  </a:lnTo>
                  <a:lnTo>
                    <a:pt x="2" y="68"/>
                  </a:lnTo>
                  <a:lnTo>
                    <a:pt x="4" y="78"/>
                  </a:lnTo>
                  <a:lnTo>
                    <a:pt x="10" y="88"/>
                  </a:lnTo>
                  <a:lnTo>
                    <a:pt x="16" y="96"/>
                  </a:lnTo>
                  <a:lnTo>
                    <a:pt x="24" y="102"/>
                  </a:lnTo>
                  <a:lnTo>
                    <a:pt x="34" y="108"/>
                  </a:lnTo>
                  <a:lnTo>
                    <a:pt x="44" y="110"/>
                  </a:lnTo>
                  <a:lnTo>
                    <a:pt x="56" y="112"/>
                  </a:lnTo>
                  <a:lnTo>
                    <a:pt x="56" y="112"/>
                  </a:lnTo>
                  <a:lnTo>
                    <a:pt x="68" y="110"/>
                  </a:lnTo>
                  <a:lnTo>
                    <a:pt x="78" y="108"/>
                  </a:lnTo>
                  <a:lnTo>
                    <a:pt x="88" y="102"/>
                  </a:lnTo>
                  <a:lnTo>
                    <a:pt x="96" y="96"/>
                  </a:lnTo>
                  <a:lnTo>
                    <a:pt x="102" y="88"/>
                  </a:lnTo>
                  <a:lnTo>
                    <a:pt x="108" y="78"/>
                  </a:lnTo>
                  <a:lnTo>
                    <a:pt x="110" y="68"/>
                  </a:lnTo>
                  <a:lnTo>
                    <a:pt x="112" y="56"/>
                  </a:lnTo>
                  <a:lnTo>
                    <a:pt x="112" y="56"/>
                  </a:lnTo>
                  <a:lnTo>
                    <a:pt x="110" y="44"/>
                  </a:lnTo>
                  <a:lnTo>
                    <a:pt x="108" y="34"/>
                  </a:lnTo>
                  <a:lnTo>
                    <a:pt x="102" y="24"/>
                  </a:lnTo>
                  <a:lnTo>
                    <a:pt x="96" y="16"/>
                  </a:lnTo>
                  <a:lnTo>
                    <a:pt x="88" y="10"/>
                  </a:lnTo>
                  <a:lnTo>
                    <a:pt x="78" y="4"/>
                  </a:lnTo>
                  <a:lnTo>
                    <a:pt x="68" y="2"/>
                  </a:lnTo>
                  <a:lnTo>
                    <a:pt x="56" y="0"/>
                  </a:lnTo>
                  <a:close/>
                  <a:moveTo>
                    <a:pt x="56" y="104"/>
                  </a:moveTo>
                  <a:lnTo>
                    <a:pt x="56" y="104"/>
                  </a:lnTo>
                  <a:lnTo>
                    <a:pt x="46" y="104"/>
                  </a:lnTo>
                  <a:lnTo>
                    <a:pt x="36" y="102"/>
                  </a:lnTo>
                  <a:lnTo>
                    <a:pt x="28" y="96"/>
                  </a:lnTo>
                  <a:lnTo>
                    <a:pt x="22" y="90"/>
                  </a:lnTo>
                  <a:lnTo>
                    <a:pt x="16" y="84"/>
                  </a:lnTo>
                  <a:lnTo>
                    <a:pt x="10" y="76"/>
                  </a:lnTo>
                  <a:lnTo>
                    <a:pt x="8" y="66"/>
                  </a:lnTo>
                  <a:lnTo>
                    <a:pt x="8" y="56"/>
                  </a:lnTo>
                  <a:lnTo>
                    <a:pt x="8" y="56"/>
                  </a:lnTo>
                  <a:lnTo>
                    <a:pt x="8" y="46"/>
                  </a:lnTo>
                  <a:lnTo>
                    <a:pt x="10" y="36"/>
                  </a:lnTo>
                  <a:lnTo>
                    <a:pt x="16" y="28"/>
                  </a:lnTo>
                  <a:lnTo>
                    <a:pt x="22" y="22"/>
                  </a:lnTo>
                  <a:lnTo>
                    <a:pt x="28" y="16"/>
                  </a:lnTo>
                  <a:lnTo>
                    <a:pt x="36" y="10"/>
                  </a:lnTo>
                  <a:lnTo>
                    <a:pt x="46" y="8"/>
                  </a:lnTo>
                  <a:lnTo>
                    <a:pt x="56" y="6"/>
                  </a:lnTo>
                  <a:lnTo>
                    <a:pt x="56" y="6"/>
                  </a:lnTo>
                  <a:lnTo>
                    <a:pt x="66" y="8"/>
                  </a:lnTo>
                  <a:lnTo>
                    <a:pt x="76" y="10"/>
                  </a:lnTo>
                  <a:lnTo>
                    <a:pt x="84" y="16"/>
                  </a:lnTo>
                  <a:lnTo>
                    <a:pt x="90" y="22"/>
                  </a:lnTo>
                  <a:lnTo>
                    <a:pt x="96" y="28"/>
                  </a:lnTo>
                  <a:lnTo>
                    <a:pt x="102" y="36"/>
                  </a:lnTo>
                  <a:lnTo>
                    <a:pt x="104" y="46"/>
                  </a:lnTo>
                  <a:lnTo>
                    <a:pt x="106" y="56"/>
                  </a:lnTo>
                  <a:lnTo>
                    <a:pt x="106" y="56"/>
                  </a:lnTo>
                  <a:lnTo>
                    <a:pt x="104" y="66"/>
                  </a:lnTo>
                  <a:lnTo>
                    <a:pt x="102" y="76"/>
                  </a:lnTo>
                  <a:lnTo>
                    <a:pt x="96" y="84"/>
                  </a:lnTo>
                  <a:lnTo>
                    <a:pt x="90" y="90"/>
                  </a:lnTo>
                  <a:lnTo>
                    <a:pt x="84" y="96"/>
                  </a:lnTo>
                  <a:lnTo>
                    <a:pt x="76" y="102"/>
                  </a:lnTo>
                  <a:lnTo>
                    <a:pt x="66" y="104"/>
                  </a:lnTo>
                  <a:lnTo>
                    <a:pt x="56"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8" name="Freeform 112">
              <a:extLst>
                <a:ext uri="{FF2B5EF4-FFF2-40B4-BE49-F238E27FC236}">
                  <a16:creationId xmlns:a16="http://schemas.microsoft.com/office/drawing/2014/main" id="{6C4F8E72-4840-A44A-8278-D3C9A1674C10}"/>
                </a:ext>
              </a:extLst>
            </p:cNvPr>
            <p:cNvSpPr>
              <a:spLocks noEditPoints="1"/>
            </p:cNvSpPr>
            <p:nvPr/>
          </p:nvSpPr>
          <p:spPr bwMode="auto">
            <a:xfrm>
              <a:off x="5740400" y="2114550"/>
              <a:ext cx="101600" cy="101600"/>
            </a:xfrm>
            <a:custGeom>
              <a:avLst/>
              <a:gdLst/>
              <a:ahLst/>
              <a:cxnLst>
                <a:cxn ang="0">
                  <a:pos x="32" y="0"/>
                </a:cxn>
                <a:cxn ang="0">
                  <a:pos x="32" y="0"/>
                </a:cxn>
                <a:cxn ang="0">
                  <a:pos x="26" y="0"/>
                </a:cxn>
                <a:cxn ang="0">
                  <a:pos x="20" y="2"/>
                </a:cxn>
                <a:cxn ang="0">
                  <a:pos x="10" y="10"/>
                </a:cxn>
                <a:cxn ang="0">
                  <a:pos x="2" y="20"/>
                </a:cxn>
                <a:cxn ang="0">
                  <a:pos x="0" y="26"/>
                </a:cxn>
                <a:cxn ang="0">
                  <a:pos x="0" y="32"/>
                </a:cxn>
                <a:cxn ang="0">
                  <a:pos x="0" y="32"/>
                </a:cxn>
                <a:cxn ang="0">
                  <a:pos x="0" y="38"/>
                </a:cxn>
                <a:cxn ang="0">
                  <a:pos x="2" y="44"/>
                </a:cxn>
                <a:cxn ang="0">
                  <a:pos x="10" y="54"/>
                </a:cxn>
                <a:cxn ang="0">
                  <a:pos x="20" y="62"/>
                </a:cxn>
                <a:cxn ang="0">
                  <a:pos x="26" y="64"/>
                </a:cxn>
                <a:cxn ang="0">
                  <a:pos x="32" y="64"/>
                </a:cxn>
                <a:cxn ang="0">
                  <a:pos x="32" y="64"/>
                </a:cxn>
                <a:cxn ang="0">
                  <a:pos x="38" y="64"/>
                </a:cxn>
                <a:cxn ang="0">
                  <a:pos x="44" y="62"/>
                </a:cxn>
                <a:cxn ang="0">
                  <a:pos x="54" y="54"/>
                </a:cxn>
                <a:cxn ang="0">
                  <a:pos x="62" y="44"/>
                </a:cxn>
                <a:cxn ang="0">
                  <a:pos x="64" y="38"/>
                </a:cxn>
                <a:cxn ang="0">
                  <a:pos x="64" y="32"/>
                </a:cxn>
                <a:cxn ang="0">
                  <a:pos x="64" y="32"/>
                </a:cxn>
                <a:cxn ang="0">
                  <a:pos x="64" y="26"/>
                </a:cxn>
                <a:cxn ang="0">
                  <a:pos x="62" y="20"/>
                </a:cxn>
                <a:cxn ang="0">
                  <a:pos x="54" y="10"/>
                </a:cxn>
                <a:cxn ang="0">
                  <a:pos x="44" y="2"/>
                </a:cxn>
                <a:cxn ang="0">
                  <a:pos x="38" y="0"/>
                </a:cxn>
                <a:cxn ang="0">
                  <a:pos x="32" y="0"/>
                </a:cxn>
                <a:cxn ang="0">
                  <a:pos x="32" y="56"/>
                </a:cxn>
                <a:cxn ang="0">
                  <a:pos x="32" y="56"/>
                </a:cxn>
                <a:cxn ang="0">
                  <a:pos x="22" y="54"/>
                </a:cxn>
                <a:cxn ang="0">
                  <a:pos x="16" y="48"/>
                </a:cxn>
                <a:cxn ang="0">
                  <a:pos x="10" y="42"/>
                </a:cxn>
                <a:cxn ang="0">
                  <a:pos x="8" y="32"/>
                </a:cxn>
                <a:cxn ang="0">
                  <a:pos x="8" y="32"/>
                </a:cxn>
                <a:cxn ang="0">
                  <a:pos x="10" y="22"/>
                </a:cxn>
                <a:cxn ang="0">
                  <a:pos x="16" y="16"/>
                </a:cxn>
                <a:cxn ang="0">
                  <a:pos x="22" y="10"/>
                </a:cxn>
                <a:cxn ang="0">
                  <a:pos x="32" y="8"/>
                </a:cxn>
                <a:cxn ang="0">
                  <a:pos x="32" y="8"/>
                </a:cxn>
                <a:cxn ang="0">
                  <a:pos x="42" y="10"/>
                </a:cxn>
                <a:cxn ang="0">
                  <a:pos x="48" y="16"/>
                </a:cxn>
                <a:cxn ang="0">
                  <a:pos x="54" y="22"/>
                </a:cxn>
                <a:cxn ang="0">
                  <a:pos x="56" y="32"/>
                </a:cxn>
                <a:cxn ang="0">
                  <a:pos x="56" y="32"/>
                </a:cxn>
                <a:cxn ang="0">
                  <a:pos x="54" y="42"/>
                </a:cxn>
                <a:cxn ang="0">
                  <a:pos x="48" y="48"/>
                </a:cxn>
                <a:cxn ang="0">
                  <a:pos x="42" y="54"/>
                </a:cxn>
                <a:cxn ang="0">
                  <a:pos x="32" y="56"/>
                </a:cxn>
              </a:cxnLst>
              <a:rect l="0" t="0" r="r" b="b"/>
              <a:pathLst>
                <a:path w="64" h="64">
                  <a:moveTo>
                    <a:pt x="32" y="0"/>
                  </a:moveTo>
                  <a:lnTo>
                    <a:pt x="32" y="0"/>
                  </a:lnTo>
                  <a:lnTo>
                    <a:pt x="26" y="0"/>
                  </a:lnTo>
                  <a:lnTo>
                    <a:pt x="20" y="2"/>
                  </a:lnTo>
                  <a:lnTo>
                    <a:pt x="10" y="10"/>
                  </a:lnTo>
                  <a:lnTo>
                    <a:pt x="2" y="20"/>
                  </a:lnTo>
                  <a:lnTo>
                    <a:pt x="0" y="26"/>
                  </a:lnTo>
                  <a:lnTo>
                    <a:pt x="0" y="32"/>
                  </a:lnTo>
                  <a:lnTo>
                    <a:pt x="0" y="32"/>
                  </a:lnTo>
                  <a:lnTo>
                    <a:pt x="0" y="38"/>
                  </a:lnTo>
                  <a:lnTo>
                    <a:pt x="2" y="44"/>
                  </a:lnTo>
                  <a:lnTo>
                    <a:pt x="10" y="54"/>
                  </a:lnTo>
                  <a:lnTo>
                    <a:pt x="20" y="62"/>
                  </a:lnTo>
                  <a:lnTo>
                    <a:pt x="26" y="64"/>
                  </a:lnTo>
                  <a:lnTo>
                    <a:pt x="32" y="64"/>
                  </a:lnTo>
                  <a:lnTo>
                    <a:pt x="32" y="64"/>
                  </a:lnTo>
                  <a:lnTo>
                    <a:pt x="38" y="64"/>
                  </a:lnTo>
                  <a:lnTo>
                    <a:pt x="44" y="62"/>
                  </a:lnTo>
                  <a:lnTo>
                    <a:pt x="54" y="54"/>
                  </a:lnTo>
                  <a:lnTo>
                    <a:pt x="62" y="44"/>
                  </a:lnTo>
                  <a:lnTo>
                    <a:pt x="64" y="38"/>
                  </a:lnTo>
                  <a:lnTo>
                    <a:pt x="64" y="32"/>
                  </a:lnTo>
                  <a:lnTo>
                    <a:pt x="64" y="32"/>
                  </a:lnTo>
                  <a:lnTo>
                    <a:pt x="64" y="26"/>
                  </a:lnTo>
                  <a:lnTo>
                    <a:pt x="62" y="20"/>
                  </a:lnTo>
                  <a:lnTo>
                    <a:pt x="54" y="10"/>
                  </a:lnTo>
                  <a:lnTo>
                    <a:pt x="44" y="2"/>
                  </a:lnTo>
                  <a:lnTo>
                    <a:pt x="38" y="0"/>
                  </a:lnTo>
                  <a:lnTo>
                    <a:pt x="32" y="0"/>
                  </a:lnTo>
                  <a:close/>
                  <a:moveTo>
                    <a:pt x="32" y="56"/>
                  </a:moveTo>
                  <a:lnTo>
                    <a:pt x="32" y="56"/>
                  </a:lnTo>
                  <a:lnTo>
                    <a:pt x="22" y="54"/>
                  </a:lnTo>
                  <a:lnTo>
                    <a:pt x="16" y="48"/>
                  </a:lnTo>
                  <a:lnTo>
                    <a:pt x="10" y="42"/>
                  </a:lnTo>
                  <a:lnTo>
                    <a:pt x="8" y="32"/>
                  </a:lnTo>
                  <a:lnTo>
                    <a:pt x="8" y="32"/>
                  </a:lnTo>
                  <a:lnTo>
                    <a:pt x="10" y="22"/>
                  </a:lnTo>
                  <a:lnTo>
                    <a:pt x="16" y="16"/>
                  </a:lnTo>
                  <a:lnTo>
                    <a:pt x="22" y="10"/>
                  </a:lnTo>
                  <a:lnTo>
                    <a:pt x="32" y="8"/>
                  </a:lnTo>
                  <a:lnTo>
                    <a:pt x="32" y="8"/>
                  </a:lnTo>
                  <a:lnTo>
                    <a:pt x="42" y="10"/>
                  </a:lnTo>
                  <a:lnTo>
                    <a:pt x="48" y="16"/>
                  </a:lnTo>
                  <a:lnTo>
                    <a:pt x="54" y="22"/>
                  </a:lnTo>
                  <a:lnTo>
                    <a:pt x="56" y="32"/>
                  </a:lnTo>
                  <a:lnTo>
                    <a:pt x="56" y="32"/>
                  </a:lnTo>
                  <a:lnTo>
                    <a:pt x="54" y="42"/>
                  </a:lnTo>
                  <a:lnTo>
                    <a:pt x="48" y="48"/>
                  </a:lnTo>
                  <a:lnTo>
                    <a:pt x="42" y="54"/>
                  </a:lnTo>
                  <a:lnTo>
                    <a:pt x="32"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7" name="Slide Number Placeholder 6">
            <a:extLst>
              <a:ext uri="{FF2B5EF4-FFF2-40B4-BE49-F238E27FC236}">
                <a16:creationId xmlns:a16="http://schemas.microsoft.com/office/drawing/2014/main" id="{C7F0ED6D-E2BB-434E-B1E6-9545D9FF8D50}"/>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6130997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500"/>
                                        <p:tgtEl>
                                          <p:spTgt spid="62"/>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fade">
                                      <p:cBhvr>
                                        <p:cTn id="33" dur="500"/>
                                        <p:tgtEl>
                                          <p:spTgt spid="91"/>
                                        </p:tgtEl>
                                      </p:cBhvr>
                                    </p:animEffect>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wipe(right)">
                                      <p:cBhvr>
                                        <p:cTn id="37" dur="500"/>
                                        <p:tgtEl>
                                          <p:spTgt spid="68"/>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500"/>
                                        <p:tgtEl>
                                          <p:spTgt spid="73"/>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500"/>
                                        <p:tgtEl>
                                          <p:spTgt spid="72"/>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par>
                          <p:cTn id="50" fill="hold">
                            <p:stCondLst>
                              <p:cond delay="6000"/>
                            </p:stCondLst>
                            <p:childTnLst>
                              <p:par>
                                <p:cTn id="51" presetID="10"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500"/>
                                        <p:tgtEl>
                                          <p:spTgt spid="65"/>
                                        </p:tgtEl>
                                      </p:cBhvr>
                                    </p:animEffect>
                                  </p:childTnLst>
                                </p:cTn>
                              </p:par>
                            </p:childTnLst>
                          </p:cTn>
                        </p:par>
                        <p:par>
                          <p:cTn id="54" fill="hold">
                            <p:stCondLst>
                              <p:cond delay="6500"/>
                            </p:stCondLst>
                            <p:childTnLst>
                              <p:par>
                                <p:cTn id="55" presetID="10" presetClass="entr" presetSubtype="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fade">
                                      <p:cBhvr>
                                        <p:cTn id="57" dur="500"/>
                                        <p:tgtEl>
                                          <p:spTgt spid="81"/>
                                        </p:tgtEl>
                                      </p:cBhvr>
                                    </p:animEffect>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right)">
                                      <p:cBhvr>
                                        <p:cTn id="61" dur="500"/>
                                        <p:tgtEl>
                                          <p:spTgt spid="69"/>
                                        </p:tgtEl>
                                      </p:cBhvr>
                                    </p:animEffect>
                                  </p:childTnLst>
                                </p:cTn>
                              </p:par>
                            </p:childTnLst>
                          </p:cTn>
                        </p:par>
                        <p:par>
                          <p:cTn id="62" fill="hold">
                            <p:stCondLst>
                              <p:cond delay="7500"/>
                            </p:stCondLst>
                            <p:childTnLst>
                              <p:par>
                                <p:cTn id="63" presetID="10" presetClass="entr" presetSubtype="0" fill="hold" grpId="0"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fade">
                                      <p:cBhvr>
                                        <p:cTn id="65" dur="500"/>
                                        <p:tgtEl>
                                          <p:spTgt spid="75"/>
                                        </p:tgtEl>
                                      </p:cBhvr>
                                    </p:animEffect>
                                  </p:childTnLst>
                                </p:cTn>
                              </p:par>
                            </p:childTnLst>
                          </p:cTn>
                        </p:par>
                        <p:par>
                          <p:cTn id="66" fill="hold">
                            <p:stCondLst>
                              <p:cond delay="8000"/>
                            </p:stCondLst>
                            <p:childTnLst>
                              <p:par>
                                <p:cTn id="67" presetID="10" presetClass="entr" presetSubtype="0" fill="hold" grpId="0" nodeType="after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fade">
                                      <p:cBhvr>
                                        <p:cTn id="69" dur="500"/>
                                        <p:tgtEl>
                                          <p:spTgt spid="74"/>
                                        </p:tgtEl>
                                      </p:cBhvr>
                                    </p:animEffect>
                                  </p:childTnLst>
                                </p:cTn>
                              </p:par>
                            </p:childTnLst>
                          </p:cTn>
                        </p:par>
                        <p:par>
                          <p:cTn id="70" fill="hold">
                            <p:stCondLst>
                              <p:cond delay="8500"/>
                            </p:stCondLst>
                            <p:childTnLst>
                              <p:par>
                                <p:cTn id="71" presetID="10" presetClass="entr" presetSubtype="0" fill="hold" grpId="0" nodeType="after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500"/>
                                        <p:tgtEl>
                                          <p:spTgt spid="61"/>
                                        </p:tgtEl>
                                      </p:cBhvr>
                                    </p:animEffect>
                                  </p:childTnLst>
                                </p:cTn>
                              </p:par>
                            </p:childTnLst>
                          </p:cTn>
                        </p:par>
                        <p:par>
                          <p:cTn id="74" fill="hold">
                            <p:stCondLst>
                              <p:cond delay="9000"/>
                            </p:stCondLst>
                            <p:childTnLst>
                              <p:par>
                                <p:cTn id="75" presetID="10" presetClass="entr" presetSubtype="0" fill="hold" nodeType="afterEffect">
                                  <p:stCondLst>
                                    <p:cond delay="0"/>
                                  </p:stCondLst>
                                  <p:childTnLst>
                                    <p:set>
                                      <p:cBhvr>
                                        <p:cTn id="76" dur="1" fill="hold">
                                          <p:stCondLst>
                                            <p:cond delay="0"/>
                                          </p:stCondLst>
                                        </p:cTn>
                                        <p:tgtEl>
                                          <p:spTgt spid="95"/>
                                        </p:tgtEl>
                                        <p:attrNameLst>
                                          <p:attrName>style.visibility</p:attrName>
                                        </p:attrNameLst>
                                      </p:cBhvr>
                                      <p:to>
                                        <p:strVal val="visible"/>
                                      </p:to>
                                    </p:set>
                                    <p:animEffect transition="in" filter="fade">
                                      <p:cBhvr>
                                        <p:cTn id="77" dur="500"/>
                                        <p:tgtEl>
                                          <p:spTgt spid="95"/>
                                        </p:tgtEl>
                                      </p:cBhvr>
                                    </p:animEffect>
                                  </p:childTnLst>
                                </p:cTn>
                              </p:par>
                            </p:childTnLst>
                          </p:cTn>
                        </p:par>
                        <p:par>
                          <p:cTn id="78" fill="hold">
                            <p:stCondLst>
                              <p:cond delay="9500"/>
                            </p:stCondLst>
                            <p:childTnLst>
                              <p:par>
                                <p:cTn id="79" presetID="10" presetClass="entr" presetSubtype="0" fill="hold" grpId="0" nodeType="after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500"/>
                                        <p:tgtEl>
                                          <p:spTgt spid="64"/>
                                        </p:tgtEl>
                                      </p:cBhvr>
                                    </p:animEffect>
                                  </p:childTnLst>
                                </p:cTn>
                              </p:par>
                            </p:childTnLst>
                          </p:cTn>
                        </p:par>
                        <p:par>
                          <p:cTn id="82" fill="hold">
                            <p:stCondLst>
                              <p:cond delay="10000"/>
                            </p:stCondLst>
                            <p:childTnLst>
                              <p:par>
                                <p:cTn id="83" presetID="10" presetClass="entr" presetSubtype="0"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Effect transition="in" filter="fade">
                                      <p:cBhvr>
                                        <p:cTn id="85" dur="500"/>
                                        <p:tgtEl>
                                          <p:spTgt spid="88"/>
                                        </p:tgtEl>
                                      </p:cBhvr>
                                    </p:animEffect>
                                  </p:childTnLst>
                                </p:cTn>
                              </p:par>
                            </p:childTnLst>
                          </p:cTn>
                        </p:par>
                        <p:par>
                          <p:cTn id="86" fill="hold">
                            <p:stCondLst>
                              <p:cond delay="10500"/>
                            </p:stCondLst>
                            <p:childTnLst>
                              <p:par>
                                <p:cTn id="87" presetID="10" presetClass="entr" presetSubtype="0" fill="hold" grpId="0" nodeType="afterEffect">
                                  <p:stCondLst>
                                    <p:cond delay="0"/>
                                  </p:stCondLst>
                                  <p:childTnLst>
                                    <p:set>
                                      <p:cBhvr>
                                        <p:cTn id="88" dur="1" fill="hold">
                                          <p:stCondLst>
                                            <p:cond delay="0"/>
                                          </p:stCondLst>
                                        </p:cTn>
                                        <p:tgtEl>
                                          <p:spTgt spid="80"/>
                                        </p:tgtEl>
                                        <p:attrNameLst>
                                          <p:attrName>style.visibility</p:attrName>
                                        </p:attrNameLst>
                                      </p:cBhvr>
                                      <p:to>
                                        <p:strVal val="visible"/>
                                      </p:to>
                                    </p:set>
                                    <p:animEffect transition="in" filter="fade">
                                      <p:cBhvr>
                                        <p:cTn id="8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56" grpId="0" animBg="1"/>
      <p:bldP spid="57" grpId="0" animBg="1"/>
      <p:bldP spid="61" grpId="0"/>
      <p:bldP spid="62" grpId="0"/>
      <p:bldP spid="64" grpId="0"/>
      <p:bldP spid="65" grpId="0"/>
      <p:bldP spid="72" grpId="0"/>
      <p:bldP spid="73" grpId="0"/>
      <p:bldP spid="74" grpId="0"/>
      <p:bldP spid="75" grpId="0"/>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27250" y="2288374"/>
            <a:ext cx="3345871" cy="566751"/>
            <a:chOff x="594362" y="1974291"/>
            <a:chExt cx="3345871" cy="566751"/>
          </a:xfrm>
        </p:grpSpPr>
        <p:cxnSp>
          <p:nvCxnSpPr>
            <p:cNvPr id="4" name="Straight Connector 3"/>
            <p:cNvCxnSpPr/>
            <p:nvPr/>
          </p:nvCxnSpPr>
          <p:spPr>
            <a:xfrm>
              <a:off x="594362" y="1974291"/>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4362" y="2079377"/>
              <a:ext cx="3345871" cy="461665"/>
            </a:xfrm>
            <a:prstGeom prst="rect">
              <a:avLst/>
            </a:prstGeom>
            <a:noFill/>
          </p:spPr>
          <p:txBody>
            <a:bodyPr wrap="square" lIns="0" tIns="0" rIns="0" bIns="0" rtlCol="0">
              <a:spAutoFit/>
            </a:bodyPr>
            <a:lstStyle/>
            <a:p>
              <a:pPr>
                <a:lnSpc>
                  <a:spcPts val="3600"/>
                </a:lnSpc>
              </a:pPr>
              <a:r>
                <a:rPr lang="en-US" sz="3200" cap="all" spc="50" dirty="0">
                  <a:solidFill>
                    <a:schemeClr val="bg1"/>
                  </a:solidFill>
                  <a:latin typeface="Montserrat" pitchFamily="2" charset="77"/>
                </a:rPr>
                <a:t>INTRODUCTION</a:t>
              </a:r>
            </a:p>
          </p:txBody>
        </p:sp>
      </p:grpSp>
      <p:sp>
        <p:nvSpPr>
          <p:cNvPr id="3" name="Title 2">
            <a:extLst>
              <a:ext uri="{FF2B5EF4-FFF2-40B4-BE49-F238E27FC236}">
                <a16:creationId xmlns:a16="http://schemas.microsoft.com/office/drawing/2014/main" id="{6B890F31-48E6-4542-9D9C-AB784BBBC811}"/>
              </a:ext>
            </a:extLst>
          </p:cNvPr>
          <p:cNvSpPr>
            <a:spLocks noGrp="1"/>
          </p:cNvSpPr>
          <p:nvPr>
            <p:ph type="title"/>
          </p:nvPr>
        </p:nvSpPr>
        <p:spPr>
          <a:xfrm>
            <a:off x="628649" y="120096"/>
            <a:ext cx="8515351" cy="868378"/>
          </a:xfrm>
        </p:spPr>
        <p:txBody>
          <a:bodyPr>
            <a:normAutofit/>
          </a:bodyPr>
          <a:lstStyle/>
          <a:p>
            <a:r>
              <a:rPr lang="en-US" sz="2500" b="1" dirty="0">
                <a:solidFill>
                  <a:schemeClr val="accent2">
                    <a:lumMod val="50000"/>
                  </a:schemeClr>
                </a:solidFill>
                <a:latin typeface="Montserrat" pitchFamily="2" charset="77"/>
              </a:rPr>
              <a:t>Why Sub Nationals need to Partner with Development Partners</a:t>
            </a:r>
          </a:p>
        </p:txBody>
      </p:sp>
      <p:sp>
        <p:nvSpPr>
          <p:cNvPr id="5" name="Content Placeholder 4">
            <a:extLst>
              <a:ext uri="{FF2B5EF4-FFF2-40B4-BE49-F238E27FC236}">
                <a16:creationId xmlns:a16="http://schemas.microsoft.com/office/drawing/2014/main" id="{C46774D6-A068-7342-987E-8884C3F833CD}"/>
              </a:ext>
            </a:extLst>
          </p:cNvPr>
          <p:cNvSpPr>
            <a:spLocks noGrp="1"/>
          </p:cNvSpPr>
          <p:nvPr>
            <p:ph idx="1"/>
          </p:nvPr>
        </p:nvSpPr>
        <p:spPr>
          <a:xfrm>
            <a:off x="628649" y="1005679"/>
            <a:ext cx="8329234" cy="3938403"/>
          </a:xfrm>
        </p:spPr>
        <p:txBody>
          <a:bodyPr>
            <a:normAutofit/>
          </a:bodyPr>
          <a:lstStyle/>
          <a:p>
            <a:r>
              <a:rPr lang="en-US" sz="1600" dirty="0">
                <a:latin typeface="Montserrat" charset="0"/>
                <a:ea typeface="Montserrat" charset="0"/>
                <a:cs typeface="Montserrat" charset="0"/>
              </a:rPr>
              <a:t>Human Development Indices in Nigeria are falling behind the regional average across Health, Education and Human Capital Development yet Nigeria provides a strategic dilemma given our </a:t>
            </a:r>
            <a:r>
              <a:rPr lang="en-US" sz="1600" b="1" dirty="0">
                <a:solidFill>
                  <a:schemeClr val="accent4">
                    <a:lumMod val="75000"/>
                  </a:schemeClr>
                </a:solidFill>
                <a:latin typeface="Montserrat" charset="0"/>
                <a:ea typeface="Montserrat" charset="0"/>
                <a:cs typeface="Montserrat" charset="0"/>
              </a:rPr>
              <a:t>population of about 200 million, which represents the largest population in Africa.</a:t>
            </a:r>
          </a:p>
          <a:p>
            <a:r>
              <a:rPr lang="en-US" sz="1600" dirty="0">
                <a:latin typeface="Montserrat" charset="0"/>
                <a:ea typeface="Montserrat" charset="0"/>
                <a:cs typeface="Montserrat" charset="0"/>
              </a:rPr>
              <a:t>Only </a:t>
            </a:r>
            <a:r>
              <a:rPr lang="en-US" sz="1600" b="1" dirty="0">
                <a:solidFill>
                  <a:schemeClr val="accent4">
                    <a:lumMod val="75000"/>
                  </a:schemeClr>
                </a:solidFill>
                <a:latin typeface="Montserrat" charset="0"/>
                <a:ea typeface="Montserrat" charset="0"/>
                <a:cs typeface="Montserrat" charset="0"/>
              </a:rPr>
              <a:t>55% of our population constitutes the workforce</a:t>
            </a:r>
            <a:r>
              <a:rPr lang="en-US" sz="1600" dirty="0">
                <a:latin typeface="Montserrat" charset="0"/>
                <a:ea typeface="Montserrat" charset="0"/>
                <a:cs typeface="Montserrat" charset="0"/>
              </a:rPr>
              <a:t>,  </a:t>
            </a:r>
            <a:r>
              <a:rPr lang="en-US" sz="1600" b="1" dirty="0">
                <a:solidFill>
                  <a:schemeClr val="accent4">
                    <a:lumMod val="75000"/>
                  </a:schemeClr>
                </a:solidFill>
                <a:latin typeface="Montserrat" charset="0"/>
                <a:ea typeface="Montserrat" charset="0"/>
                <a:cs typeface="Montserrat" charset="0"/>
              </a:rPr>
              <a:t>47% of our population have low literacy rates</a:t>
            </a:r>
            <a:r>
              <a:rPr lang="en-US" sz="1600" dirty="0">
                <a:latin typeface="Montserrat" charset="0"/>
                <a:ea typeface="Montserrat" charset="0"/>
                <a:cs typeface="Montserrat" charset="0"/>
              </a:rPr>
              <a:t>,  </a:t>
            </a:r>
            <a:r>
              <a:rPr lang="en-US" sz="1600" b="1" dirty="0">
                <a:solidFill>
                  <a:schemeClr val="accent4">
                    <a:lumMod val="75000"/>
                  </a:schemeClr>
                </a:solidFill>
                <a:latin typeface="Montserrat" charset="0"/>
                <a:ea typeface="Montserrat" charset="0"/>
                <a:cs typeface="Montserrat" charset="0"/>
              </a:rPr>
              <a:t>10.5 million children are out of school, etc.</a:t>
            </a:r>
          </a:p>
          <a:p>
            <a:r>
              <a:rPr lang="en-US" sz="1600" dirty="0">
                <a:latin typeface="Montserrat" charset="0"/>
                <a:ea typeface="Montserrat" charset="0"/>
                <a:cs typeface="Montserrat" charset="0"/>
              </a:rPr>
              <a:t>While this may sound alarming, the most formidable impact can only be achieved through sub national governments given their strategic position at the base of the development pyramid</a:t>
            </a:r>
          </a:p>
          <a:p>
            <a:r>
              <a:rPr lang="en-US" sz="1600" dirty="0">
                <a:latin typeface="Montserrat" charset="0"/>
                <a:ea typeface="Montserrat" charset="0"/>
                <a:cs typeface="Montserrat" charset="0"/>
              </a:rPr>
              <a:t>To achieve the SDGs,  multi stakeholder collaborations are important especially through current effort and partnerships with the OSSAP-SDGs and Core Working Group of the National Economic Council.</a:t>
            </a:r>
          </a:p>
          <a:p>
            <a:r>
              <a:rPr lang="en-US" sz="1600" dirty="0">
                <a:latin typeface="Montserrat" charset="0"/>
                <a:ea typeface="Montserrat" charset="0"/>
                <a:cs typeface="Montserrat" charset="0"/>
              </a:rPr>
              <a:t>Resource mobilization becomes a key imperative given the fiscal constraints and near impossibility for sub nationals to solely raise financing through traditional methods  (FAAC &amp; IGR)</a:t>
            </a:r>
          </a:p>
          <a:p>
            <a:r>
              <a:rPr lang="en-US" sz="1600" dirty="0">
                <a:latin typeface="Montserrat" charset="0"/>
                <a:ea typeface="Montserrat" charset="0"/>
                <a:cs typeface="Montserrat" charset="0"/>
              </a:rPr>
              <a:t>Development Partners are critical in supporting sub nationals achieve traction on core development indices.  </a:t>
            </a:r>
          </a:p>
          <a:p>
            <a:pPr marL="0" indent="0">
              <a:buNone/>
            </a:pPr>
            <a:endParaRPr lang="en-US" dirty="0"/>
          </a:p>
        </p:txBody>
      </p:sp>
      <p:sp>
        <p:nvSpPr>
          <p:cNvPr id="62" name="TextBox 61">
            <a:extLst>
              <a:ext uri="{FF2B5EF4-FFF2-40B4-BE49-F238E27FC236}">
                <a16:creationId xmlns:a16="http://schemas.microsoft.com/office/drawing/2014/main" id="{00B6F344-FDEB-2544-B5A1-163593649651}"/>
              </a:ext>
            </a:extLst>
          </p:cNvPr>
          <p:cNvSpPr txBox="1"/>
          <p:nvPr/>
        </p:nvSpPr>
        <p:spPr>
          <a:xfrm>
            <a:off x="7353858" y="3305299"/>
            <a:ext cx="128439" cy="153888"/>
          </a:xfrm>
          <a:prstGeom prst="rect">
            <a:avLst/>
          </a:prstGeom>
          <a:noFill/>
        </p:spPr>
        <p:txBody>
          <a:bodyPr wrap="square" lIns="0" tIns="0" rIns="0" bIns="0" rtlCol="0">
            <a:spAutoFit/>
          </a:bodyPr>
          <a:lstStyle/>
          <a:p>
            <a:pPr algn="ctr"/>
            <a:r>
              <a:rPr lang="en-US" sz="1000" b="1" cap="all" spc="20" dirty="0">
                <a:solidFill>
                  <a:schemeClr val="bg1"/>
                </a:solidFill>
                <a:latin typeface="Lato" panose="020F0502020204030203" pitchFamily="34" charset="0"/>
              </a:rPr>
              <a:t>1</a:t>
            </a:r>
          </a:p>
        </p:txBody>
      </p:sp>
      <p:sp>
        <p:nvSpPr>
          <p:cNvPr id="64" name="TextBox 63">
            <a:extLst>
              <a:ext uri="{FF2B5EF4-FFF2-40B4-BE49-F238E27FC236}">
                <a16:creationId xmlns:a16="http://schemas.microsoft.com/office/drawing/2014/main" id="{DF75C2BA-D497-FD49-813F-893A0761A147}"/>
              </a:ext>
            </a:extLst>
          </p:cNvPr>
          <p:cNvSpPr txBox="1"/>
          <p:nvPr/>
        </p:nvSpPr>
        <p:spPr>
          <a:xfrm>
            <a:off x="4203623" y="4790194"/>
            <a:ext cx="128439" cy="153888"/>
          </a:xfrm>
          <a:prstGeom prst="rect">
            <a:avLst/>
          </a:prstGeom>
          <a:noFill/>
        </p:spPr>
        <p:txBody>
          <a:bodyPr wrap="square" lIns="0" tIns="0" rIns="0" bIns="0" rtlCol="0">
            <a:spAutoFit/>
          </a:bodyPr>
          <a:lstStyle/>
          <a:p>
            <a:pPr algn="ctr"/>
            <a:r>
              <a:rPr lang="en-US" sz="1000" b="1" cap="all" spc="20" dirty="0">
                <a:solidFill>
                  <a:schemeClr val="bg1"/>
                </a:solidFill>
                <a:latin typeface="Lato" panose="020F0502020204030203" pitchFamily="34" charset="0"/>
              </a:rPr>
              <a:t>4</a:t>
            </a:r>
          </a:p>
        </p:txBody>
      </p:sp>
      <p:sp>
        <p:nvSpPr>
          <p:cNvPr id="7" name="Slide Number Placeholder 6">
            <a:extLst>
              <a:ext uri="{FF2B5EF4-FFF2-40B4-BE49-F238E27FC236}">
                <a16:creationId xmlns:a16="http://schemas.microsoft.com/office/drawing/2014/main" id="{9B87F7C7-5751-C743-9146-6DD208A8E2C0}"/>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8581776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890F31-48E6-4542-9D9C-AB784BBBC811}"/>
              </a:ext>
            </a:extLst>
          </p:cNvPr>
          <p:cNvSpPr>
            <a:spLocks noGrp="1"/>
          </p:cNvSpPr>
          <p:nvPr>
            <p:ph type="title"/>
          </p:nvPr>
        </p:nvSpPr>
        <p:spPr>
          <a:xfrm>
            <a:off x="628649" y="46158"/>
            <a:ext cx="8774296" cy="994172"/>
          </a:xfrm>
        </p:spPr>
        <p:txBody>
          <a:bodyPr>
            <a:normAutofit/>
          </a:bodyPr>
          <a:lstStyle/>
          <a:p>
            <a:r>
              <a:rPr lang="en-US" sz="2300" b="1" dirty="0">
                <a:solidFill>
                  <a:schemeClr val="accent2">
                    <a:lumMod val="50000"/>
                  </a:schemeClr>
                </a:solidFill>
                <a:latin typeface="Montserrat" pitchFamily="2" charset="77"/>
              </a:rPr>
              <a:t>Mapping Major Development Partners operating in Nigeria</a:t>
            </a:r>
          </a:p>
        </p:txBody>
      </p:sp>
      <p:sp>
        <p:nvSpPr>
          <p:cNvPr id="22" name="TextBox 21">
            <a:extLst>
              <a:ext uri="{FF2B5EF4-FFF2-40B4-BE49-F238E27FC236}">
                <a16:creationId xmlns:a16="http://schemas.microsoft.com/office/drawing/2014/main" id="{DB3E3D2A-73C6-AE44-A253-7C39AF341773}"/>
              </a:ext>
            </a:extLst>
          </p:cNvPr>
          <p:cNvSpPr txBox="1"/>
          <p:nvPr/>
        </p:nvSpPr>
        <p:spPr>
          <a:xfrm>
            <a:off x="5520012" y="4571176"/>
            <a:ext cx="628019" cy="123111"/>
          </a:xfrm>
          <a:prstGeom prst="rect">
            <a:avLst/>
          </a:prstGeom>
          <a:noFill/>
        </p:spPr>
        <p:txBody>
          <a:bodyPr wrap="square" lIns="0" tIns="0" rIns="0" bIns="0" rtlCol="0">
            <a:spAutoFit/>
          </a:bodyPr>
          <a:lstStyle/>
          <a:p>
            <a:pPr algn="ctr"/>
            <a:r>
              <a:rPr lang="en-US" sz="800" dirty="0">
                <a:solidFill>
                  <a:schemeClr val="bg1"/>
                </a:solidFill>
                <a:latin typeface="Lato" panose="020F0502020204030203" pitchFamily="34" charset="0"/>
              </a:rPr>
              <a:t>2012</a:t>
            </a:r>
          </a:p>
        </p:txBody>
      </p:sp>
      <p:sp>
        <p:nvSpPr>
          <p:cNvPr id="23" name="TextBox 22">
            <a:extLst>
              <a:ext uri="{FF2B5EF4-FFF2-40B4-BE49-F238E27FC236}">
                <a16:creationId xmlns:a16="http://schemas.microsoft.com/office/drawing/2014/main" id="{6876473E-934C-1243-9738-760C133D92A6}"/>
              </a:ext>
            </a:extLst>
          </p:cNvPr>
          <p:cNvSpPr txBox="1"/>
          <p:nvPr/>
        </p:nvSpPr>
        <p:spPr>
          <a:xfrm>
            <a:off x="6482871" y="4571176"/>
            <a:ext cx="628019" cy="123111"/>
          </a:xfrm>
          <a:prstGeom prst="rect">
            <a:avLst/>
          </a:prstGeom>
          <a:noFill/>
        </p:spPr>
        <p:txBody>
          <a:bodyPr wrap="square" lIns="0" tIns="0" rIns="0" bIns="0" rtlCol="0">
            <a:spAutoFit/>
          </a:bodyPr>
          <a:lstStyle/>
          <a:p>
            <a:pPr algn="ctr"/>
            <a:r>
              <a:rPr lang="en-US" sz="800" dirty="0">
                <a:solidFill>
                  <a:schemeClr val="bg1"/>
                </a:solidFill>
                <a:latin typeface="Lato" panose="020F0502020204030203" pitchFamily="34" charset="0"/>
              </a:rPr>
              <a:t>2013</a:t>
            </a:r>
          </a:p>
        </p:txBody>
      </p:sp>
      <p:sp>
        <p:nvSpPr>
          <p:cNvPr id="61" name="TextBox 60">
            <a:extLst>
              <a:ext uri="{FF2B5EF4-FFF2-40B4-BE49-F238E27FC236}">
                <a16:creationId xmlns:a16="http://schemas.microsoft.com/office/drawing/2014/main" id="{8BAE4E37-77C2-474A-B991-5D4157E98334}"/>
              </a:ext>
            </a:extLst>
          </p:cNvPr>
          <p:cNvSpPr txBox="1"/>
          <p:nvPr/>
        </p:nvSpPr>
        <p:spPr>
          <a:xfrm>
            <a:off x="3515167" y="3344533"/>
            <a:ext cx="84425" cy="153888"/>
          </a:xfrm>
          <a:prstGeom prst="rect">
            <a:avLst/>
          </a:prstGeom>
          <a:noFill/>
        </p:spPr>
        <p:txBody>
          <a:bodyPr wrap="square" lIns="0" tIns="0" rIns="0" bIns="0" rtlCol="0">
            <a:spAutoFit/>
          </a:bodyPr>
          <a:lstStyle/>
          <a:p>
            <a:pPr algn="ctr"/>
            <a:r>
              <a:rPr lang="en-US" sz="1000" b="1" cap="all" spc="20" dirty="0">
                <a:solidFill>
                  <a:schemeClr val="bg1"/>
                </a:solidFill>
                <a:latin typeface="Lato" panose="020F0502020204030203" pitchFamily="34" charset="0"/>
              </a:rPr>
              <a:t>3</a:t>
            </a:r>
          </a:p>
        </p:txBody>
      </p:sp>
      <p:sp>
        <p:nvSpPr>
          <p:cNvPr id="64" name="TextBox 63">
            <a:extLst>
              <a:ext uri="{FF2B5EF4-FFF2-40B4-BE49-F238E27FC236}">
                <a16:creationId xmlns:a16="http://schemas.microsoft.com/office/drawing/2014/main" id="{DF75C2BA-D497-FD49-813F-893A0761A147}"/>
              </a:ext>
            </a:extLst>
          </p:cNvPr>
          <p:cNvSpPr txBox="1"/>
          <p:nvPr/>
        </p:nvSpPr>
        <p:spPr>
          <a:xfrm>
            <a:off x="4203623" y="4790194"/>
            <a:ext cx="128439" cy="153888"/>
          </a:xfrm>
          <a:prstGeom prst="rect">
            <a:avLst/>
          </a:prstGeom>
          <a:noFill/>
        </p:spPr>
        <p:txBody>
          <a:bodyPr wrap="square" lIns="0" tIns="0" rIns="0" bIns="0" rtlCol="0">
            <a:spAutoFit/>
          </a:bodyPr>
          <a:lstStyle/>
          <a:p>
            <a:pPr algn="ctr"/>
            <a:r>
              <a:rPr lang="en-US" sz="1000" b="1" cap="all" spc="20" dirty="0">
                <a:solidFill>
                  <a:schemeClr val="bg1"/>
                </a:solidFill>
                <a:latin typeface="Lato" panose="020F0502020204030203" pitchFamily="34" charset="0"/>
              </a:rPr>
              <a:t>4</a:t>
            </a:r>
          </a:p>
        </p:txBody>
      </p:sp>
      <p:sp>
        <p:nvSpPr>
          <p:cNvPr id="80" name="Freeform 71">
            <a:extLst>
              <a:ext uri="{FF2B5EF4-FFF2-40B4-BE49-F238E27FC236}">
                <a16:creationId xmlns:a16="http://schemas.microsoft.com/office/drawing/2014/main" id="{12D9CE61-E340-ED4A-9936-919270072BA6}"/>
              </a:ext>
            </a:extLst>
          </p:cNvPr>
          <p:cNvSpPr>
            <a:spLocks noEditPoints="1"/>
          </p:cNvSpPr>
          <p:nvPr/>
        </p:nvSpPr>
        <p:spPr bwMode="auto">
          <a:xfrm>
            <a:off x="4946204" y="4135594"/>
            <a:ext cx="253574" cy="253572"/>
          </a:xfrm>
          <a:custGeom>
            <a:avLst/>
            <a:gdLst/>
            <a:ahLst/>
            <a:cxnLst>
              <a:cxn ang="0">
                <a:pos x="228" y="58"/>
              </a:cxn>
              <a:cxn ang="0">
                <a:pos x="224" y="16"/>
              </a:cxn>
              <a:cxn ang="0">
                <a:pos x="214" y="2"/>
              </a:cxn>
              <a:cxn ang="0">
                <a:pos x="48" y="0"/>
              </a:cxn>
              <a:cxn ang="0">
                <a:pos x="34" y="10"/>
              </a:cxn>
              <a:cxn ang="0">
                <a:pos x="32" y="54"/>
              </a:cxn>
              <a:cxn ang="0">
                <a:pos x="4" y="90"/>
              </a:cxn>
              <a:cxn ang="0">
                <a:pos x="0" y="112"/>
              </a:cxn>
              <a:cxn ang="0">
                <a:pos x="8" y="128"/>
              </a:cxn>
              <a:cxn ang="0">
                <a:pos x="24" y="240"/>
              </a:cxn>
              <a:cxn ang="0">
                <a:pos x="28" y="252"/>
              </a:cxn>
              <a:cxn ang="0">
                <a:pos x="216" y="256"/>
              </a:cxn>
              <a:cxn ang="0">
                <a:pos x="228" y="252"/>
              </a:cxn>
              <a:cxn ang="0">
                <a:pos x="232" y="136"/>
              </a:cxn>
              <a:cxn ang="0">
                <a:pos x="248" y="128"/>
              </a:cxn>
              <a:cxn ang="0">
                <a:pos x="256" y="104"/>
              </a:cxn>
              <a:cxn ang="0">
                <a:pos x="252" y="90"/>
              </a:cxn>
              <a:cxn ang="0">
                <a:pos x="48" y="48"/>
              </a:cxn>
              <a:cxn ang="0">
                <a:pos x="82" y="120"/>
              </a:cxn>
              <a:cxn ang="0">
                <a:pos x="98" y="64"/>
              </a:cxn>
              <a:cxn ang="0">
                <a:pos x="124" y="64"/>
              </a:cxn>
              <a:cxn ang="0">
                <a:pos x="106" y="64"/>
              </a:cxn>
              <a:cxn ang="0">
                <a:pos x="166" y="120"/>
              </a:cxn>
              <a:cxn ang="0">
                <a:pos x="158" y="64"/>
              </a:cxn>
              <a:cxn ang="0">
                <a:pos x="174" y="120"/>
              </a:cxn>
              <a:cxn ang="0">
                <a:pos x="16" y="104"/>
              </a:cxn>
              <a:cxn ang="0">
                <a:pos x="42" y="68"/>
              </a:cxn>
              <a:cxn ang="0">
                <a:pos x="48" y="64"/>
              </a:cxn>
              <a:cxn ang="0">
                <a:pos x="24" y="120"/>
              </a:cxn>
              <a:cxn ang="0">
                <a:pos x="18" y="118"/>
              </a:cxn>
              <a:cxn ang="0">
                <a:pos x="160" y="240"/>
              </a:cxn>
              <a:cxn ang="0">
                <a:pos x="160" y="160"/>
              </a:cxn>
              <a:cxn ang="0">
                <a:pos x="168" y="240"/>
              </a:cxn>
              <a:cxn ang="0">
                <a:pos x="168" y="156"/>
              </a:cxn>
              <a:cxn ang="0">
                <a:pos x="160" y="152"/>
              </a:cxn>
              <a:cxn ang="0">
                <a:pos x="96" y="152"/>
              </a:cxn>
              <a:cxn ang="0">
                <a:pos x="92" y="160"/>
              </a:cxn>
              <a:cxn ang="0">
                <a:pos x="40" y="136"/>
              </a:cxn>
              <a:cxn ang="0">
                <a:pos x="240" y="112"/>
              </a:cxn>
              <a:cxn ang="0">
                <a:pos x="238" y="118"/>
              </a:cxn>
              <a:cxn ang="0">
                <a:pos x="218" y="120"/>
              </a:cxn>
              <a:cxn ang="0">
                <a:pos x="208" y="64"/>
              </a:cxn>
              <a:cxn ang="0">
                <a:pos x="238" y="100"/>
              </a:cxn>
              <a:cxn ang="0">
                <a:pos x="240" y="112"/>
              </a:cxn>
            </a:cxnLst>
            <a:rect l="0" t="0" r="r" b="b"/>
            <a:pathLst>
              <a:path w="256" h="256">
                <a:moveTo>
                  <a:pt x="252" y="90"/>
                </a:moveTo>
                <a:lnTo>
                  <a:pt x="228" y="58"/>
                </a:lnTo>
                <a:lnTo>
                  <a:pt x="228" y="58"/>
                </a:lnTo>
                <a:lnTo>
                  <a:pt x="224" y="54"/>
                </a:lnTo>
                <a:lnTo>
                  <a:pt x="224" y="16"/>
                </a:lnTo>
                <a:lnTo>
                  <a:pt x="224" y="16"/>
                </a:lnTo>
                <a:lnTo>
                  <a:pt x="222" y="10"/>
                </a:lnTo>
                <a:lnTo>
                  <a:pt x="220" y="4"/>
                </a:lnTo>
                <a:lnTo>
                  <a:pt x="214" y="2"/>
                </a:lnTo>
                <a:lnTo>
                  <a:pt x="208" y="0"/>
                </a:lnTo>
                <a:lnTo>
                  <a:pt x="48" y="0"/>
                </a:lnTo>
                <a:lnTo>
                  <a:pt x="48" y="0"/>
                </a:lnTo>
                <a:lnTo>
                  <a:pt x="42" y="2"/>
                </a:lnTo>
                <a:lnTo>
                  <a:pt x="36" y="4"/>
                </a:lnTo>
                <a:lnTo>
                  <a:pt x="34" y="10"/>
                </a:lnTo>
                <a:lnTo>
                  <a:pt x="32" y="16"/>
                </a:lnTo>
                <a:lnTo>
                  <a:pt x="32" y="54"/>
                </a:lnTo>
                <a:lnTo>
                  <a:pt x="32" y="54"/>
                </a:lnTo>
                <a:lnTo>
                  <a:pt x="28" y="58"/>
                </a:lnTo>
                <a:lnTo>
                  <a:pt x="4" y="90"/>
                </a:lnTo>
                <a:lnTo>
                  <a:pt x="4" y="90"/>
                </a:lnTo>
                <a:lnTo>
                  <a:pt x="2" y="96"/>
                </a:lnTo>
                <a:lnTo>
                  <a:pt x="0" y="104"/>
                </a:lnTo>
                <a:lnTo>
                  <a:pt x="0" y="112"/>
                </a:lnTo>
                <a:lnTo>
                  <a:pt x="0" y="112"/>
                </a:lnTo>
                <a:lnTo>
                  <a:pt x="2" y="122"/>
                </a:lnTo>
                <a:lnTo>
                  <a:pt x="8" y="128"/>
                </a:lnTo>
                <a:lnTo>
                  <a:pt x="14" y="134"/>
                </a:lnTo>
                <a:lnTo>
                  <a:pt x="24" y="136"/>
                </a:lnTo>
                <a:lnTo>
                  <a:pt x="24" y="240"/>
                </a:lnTo>
                <a:lnTo>
                  <a:pt x="24" y="240"/>
                </a:lnTo>
                <a:lnTo>
                  <a:pt x="26" y="246"/>
                </a:lnTo>
                <a:lnTo>
                  <a:pt x="28" y="252"/>
                </a:lnTo>
                <a:lnTo>
                  <a:pt x="34" y="254"/>
                </a:lnTo>
                <a:lnTo>
                  <a:pt x="40" y="256"/>
                </a:lnTo>
                <a:lnTo>
                  <a:pt x="216" y="256"/>
                </a:lnTo>
                <a:lnTo>
                  <a:pt x="216" y="256"/>
                </a:lnTo>
                <a:lnTo>
                  <a:pt x="222" y="254"/>
                </a:lnTo>
                <a:lnTo>
                  <a:pt x="228" y="252"/>
                </a:lnTo>
                <a:lnTo>
                  <a:pt x="230" y="246"/>
                </a:lnTo>
                <a:lnTo>
                  <a:pt x="232" y="240"/>
                </a:lnTo>
                <a:lnTo>
                  <a:pt x="232" y="136"/>
                </a:lnTo>
                <a:lnTo>
                  <a:pt x="232" y="136"/>
                </a:lnTo>
                <a:lnTo>
                  <a:pt x="242" y="134"/>
                </a:lnTo>
                <a:lnTo>
                  <a:pt x="248" y="128"/>
                </a:lnTo>
                <a:lnTo>
                  <a:pt x="254" y="122"/>
                </a:lnTo>
                <a:lnTo>
                  <a:pt x="256" y="112"/>
                </a:lnTo>
                <a:lnTo>
                  <a:pt x="256" y="104"/>
                </a:lnTo>
                <a:lnTo>
                  <a:pt x="256" y="104"/>
                </a:lnTo>
                <a:lnTo>
                  <a:pt x="254" y="96"/>
                </a:lnTo>
                <a:lnTo>
                  <a:pt x="252" y="90"/>
                </a:lnTo>
                <a:close/>
                <a:moveTo>
                  <a:pt x="208" y="16"/>
                </a:moveTo>
                <a:lnTo>
                  <a:pt x="208" y="48"/>
                </a:lnTo>
                <a:lnTo>
                  <a:pt x="48" y="48"/>
                </a:lnTo>
                <a:lnTo>
                  <a:pt x="48" y="16"/>
                </a:lnTo>
                <a:lnTo>
                  <a:pt x="208" y="16"/>
                </a:lnTo>
                <a:close/>
                <a:moveTo>
                  <a:pt x="82" y="120"/>
                </a:moveTo>
                <a:lnTo>
                  <a:pt x="48" y="120"/>
                </a:lnTo>
                <a:lnTo>
                  <a:pt x="80" y="64"/>
                </a:lnTo>
                <a:lnTo>
                  <a:pt x="98" y="64"/>
                </a:lnTo>
                <a:lnTo>
                  <a:pt x="82" y="120"/>
                </a:lnTo>
                <a:close/>
                <a:moveTo>
                  <a:pt x="106" y="64"/>
                </a:moveTo>
                <a:lnTo>
                  <a:pt x="124" y="64"/>
                </a:lnTo>
                <a:lnTo>
                  <a:pt x="124" y="120"/>
                </a:lnTo>
                <a:lnTo>
                  <a:pt x="90" y="120"/>
                </a:lnTo>
                <a:lnTo>
                  <a:pt x="106" y="64"/>
                </a:lnTo>
                <a:close/>
                <a:moveTo>
                  <a:pt x="132" y="64"/>
                </a:moveTo>
                <a:lnTo>
                  <a:pt x="150" y="64"/>
                </a:lnTo>
                <a:lnTo>
                  <a:pt x="166" y="120"/>
                </a:lnTo>
                <a:lnTo>
                  <a:pt x="132" y="120"/>
                </a:lnTo>
                <a:lnTo>
                  <a:pt x="132" y="64"/>
                </a:lnTo>
                <a:close/>
                <a:moveTo>
                  <a:pt x="158" y="64"/>
                </a:moveTo>
                <a:lnTo>
                  <a:pt x="176" y="64"/>
                </a:lnTo>
                <a:lnTo>
                  <a:pt x="208" y="120"/>
                </a:lnTo>
                <a:lnTo>
                  <a:pt x="174" y="120"/>
                </a:lnTo>
                <a:lnTo>
                  <a:pt x="158" y="64"/>
                </a:lnTo>
                <a:close/>
                <a:moveTo>
                  <a:pt x="16" y="112"/>
                </a:moveTo>
                <a:lnTo>
                  <a:pt x="16" y="104"/>
                </a:lnTo>
                <a:lnTo>
                  <a:pt x="16" y="104"/>
                </a:lnTo>
                <a:lnTo>
                  <a:pt x="18" y="100"/>
                </a:lnTo>
                <a:lnTo>
                  <a:pt x="42" y="68"/>
                </a:lnTo>
                <a:lnTo>
                  <a:pt x="42" y="68"/>
                </a:lnTo>
                <a:lnTo>
                  <a:pt x="44" y="64"/>
                </a:lnTo>
                <a:lnTo>
                  <a:pt x="48" y="64"/>
                </a:lnTo>
                <a:lnTo>
                  <a:pt x="70" y="64"/>
                </a:lnTo>
                <a:lnTo>
                  <a:pt x="38" y="120"/>
                </a:lnTo>
                <a:lnTo>
                  <a:pt x="24" y="120"/>
                </a:lnTo>
                <a:lnTo>
                  <a:pt x="24" y="120"/>
                </a:lnTo>
                <a:lnTo>
                  <a:pt x="20" y="120"/>
                </a:lnTo>
                <a:lnTo>
                  <a:pt x="18" y="118"/>
                </a:lnTo>
                <a:lnTo>
                  <a:pt x="16" y="116"/>
                </a:lnTo>
                <a:lnTo>
                  <a:pt x="16" y="112"/>
                </a:lnTo>
                <a:close/>
                <a:moveTo>
                  <a:pt x="160" y="240"/>
                </a:moveTo>
                <a:lnTo>
                  <a:pt x="100" y="240"/>
                </a:lnTo>
                <a:lnTo>
                  <a:pt x="100" y="160"/>
                </a:lnTo>
                <a:lnTo>
                  <a:pt x="160" y="160"/>
                </a:lnTo>
                <a:lnTo>
                  <a:pt x="160" y="240"/>
                </a:lnTo>
                <a:close/>
                <a:moveTo>
                  <a:pt x="216" y="240"/>
                </a:moveTo>
                <a:lnTo>
                  <a:pt x="168" y="240"/>
                </a:lnTo>
                <a:lnTo>
                  <a:pt x="168" y="160"/>
                </a:lnTo>
                <a:lnTo>
                  <a:pt x="168" y="160"/>
                </a:lnTo>
                <a:lnTo>
                  <a:pt x="168" y="156"/>
                </a:lnTo>
                <a:lnTo>
                  <a:pt x="166" y="154"/>
                </a:lnTo>
                <a:lnTo>
                  <a:pt x="164" y="152"/>
                </a:lnTo>
                <a:lnTo>
                  <a:pt x="160" y="152"/>
                </a:lnTo>
                <a:lnTo>
                  <a:pt x="100" y="152"/>
                </a:lnTo>
                <a:lnTo>
                  <a:pt x="100" y="152"/>
                </a:lnTo>
                <a:lnTo>
                  <a:pt x="96" y="152"/>
                </a:lnTo>
                <a:lnTo>
                  <a:pt x="94" y="154"/>
                </a:lnTo>
                <a:lnTo>
                  <a:pt x="92" y="156"/>
                </a:lnTo>
                <a:lnTo>
                  <a:pt x="92" y="160"/>
                </a:lnTo>
                <a:lnTo>
                  <a:pt x="92" y="240"/>
                </a:lnTo>
                <a:lnTo>
                  <a:pt x="40" y="240"/>
                </a:lnTo>
                <a:lnTo>
                  <a:pt x="40" y="136"/>
                </a:lnTo>
                <a:lnTo>
                  <a:pt x="216" y="136"/>
                </a:lnTo>
                <a:lnTo>
                  <a:pt x="216" y="240"/>
                </a:lnTo>
                <a:close/>
                <a:moveTo>
                  <a:pt x="240" y="112"/>
                </a:moveTo>
                <a:lnTo>
                  <a:pt x="240" y="112"/>
                </a:lnTo>
                <a:lnTo>
                  <a:pt x="240" y="116"/>
                </a:lnTo>
                <a:lnTo>
                  <a:pt x="238" y="118"/>
                </a:lnTo>
                <a:lnTo>
                  <a:pt x="236" y="120"/>
                </a:lnTo>
                <a:lnTo>
                  <a:pt x="232" y="120"/>
                </a:lnTo>
                <a:lnTo>
                  <a:pt x="218" y="120"/>
                </a:lnTo>
                <a:lnTo>
                  <a:pt x="186" y="64"/>
                </a:lnTo>
                <a:lnTo>
                  <a:pt x="208" y="64"/>
                </a:lnTo>
                <a:lnTo>
                  <a:pt x="208" y="64"/>
                </a:lnTo>
                <a:lnTo>
                  <a:pt x="212" y="64"/>
                </a:lnTo>
                <a:lnTo>
                  <a:pt x="214" y="68"/>
                </a:lnTo>
                <a:lnTo>
                  <a:pt x="238" y="100"/>
                </a:lnTo>
                <a:lnTo>
                  <a:pt x="238" y="100"/>
                </a:lnTo>
                <a:lnTo>
                  <a:pt x="240" y="104"/>
                </a:lnTo>
                <a:lnTo>
                  <a:pt x="240" y="1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88" name="Group 87">
            <a:extLst>
              <a:ext uri="{FF2B5EF4-FFF2-40B4-BE49-F238E27FC236}">
                <a16:creationId xmlns:a16="http://schemas.microsoft.com/office/drawing/2014/main" id="{333D0993-B6B5-BF47-ADE7-296163EB479A}"/>
              </a:ext>
            </a:extLst>
          </p:cNvPr>
          <p:cNvGrpSpPr/>
          <p:nvPr/>
        </p:nvGrpSpPr>
        <p:grpSpPr>
          <a:xfrm>
            <a:off x="4206428" y="4340890"/>
            <a:ext cx="253574" cy="206028"/>
            <a:chOff x="5588000" y="3625850"/>
            <a:chExt cx="406400" cy="330200"/>
          </a:xfrm>
          <a:solidFill>
            <a:schemeClr val="bg1"/>
          </a:solidFill>
        </p:grpSpPr>
        <p:sp>
          <p:nvSpPr>
            <p:cNvPr id="89" name="Freeform 23">
              <a:extLst>
                <a:ext uri="{FF2B5EF4-FFF2-40B4-BE49-F238E27FC236}">
                  <a16:creationId xmlns:a16="http://schemas.microsoft.com/office/drawing/2014/main" id="{7B43410C-70BB-444D-AB9A-758341E6CFF4}"/>
                </a:ext>
              </a:extLst>
            </p:cNvPr>
            <p:cNvSpPr>
              <a:spLocks noEditPoints="1"/>
            </p:cNvSpPr>
            <p:nvPr/>
          </p:nvSpPr>
          <p:spPr bwMode="auto">
            <a:xfrm>
              <a:off x="5867400" y="3727450"/>
              <a:ext cx="76200" cy="101600"/>
            </a:xfrm>
            <a:custGeom>
              <a:avLst/>
              <a:gdLst/>
              <a:ahLst/>
              <a:cxnLst>
                <a:cxn ang="0">
                  <a:pos x="22" y="4"/>
                </a:cxn>
                <a:cxn ang="0">
                  <a:pos x="22" y="4"/>
                </a:cxn>
                <a:cxn ang="0">
                  <a:pos x="20" y="0"/>
                </a:cxn>
                <a:cxn ang="0">
                  <a:pos x="16" y="0"/>
                </a:cxn>
                <a:cxn ang="0">
                  <a:pos x="8" y="0"/>
                </a:cxn>
                <a:cxn ang="0">
                  <a:pos x="8" y="0"/>
                </a:cxn>
                <a:cxn ang="0">
                  <a:pos x="4" y="0"/>
                </a:cxn>
                <a:cxn ang="0">
                  <a:pos x="2" y="2"/>
                </a:cxn>
                <a:cxn ang="0">
                  <a:pos x="0" y="4"/>
                </a:cxn>
                <a:cxn ang="0">
                  <a:pos x="0" y="8"/>
                </a:cxn>
                <a:cxn ang="0">
                  <a:pos x="0" y="56"/>
                </a:cxn>
                <a:cxn ang="0">
                  <a:pos x="0" y="56"/>
                </a:cxn>
                <a:cxn ang="0">
                  <a:pos x="0" y="60"/>
                </a:cxn>
                <a:cxn ang="0">
                  <a:pos x="2" y="62"/>
                </a:cxn>
                <a:cxn ang="0">
                  <a:pos x="4" y="64"/>
                </a:cxn>
                <a:cxn ang="0">
                  <a:pos x="8" y="64"/>
                </a:cxn>
                <a:cxn ang="0">
                  <a:pos x="40" y="64"/>
                </a:cxn>
                <a:cxn ang="0">
                  <a:pos x="40" y="64"/>
                </a:cxn>
                <a:cxn ang="0">
                  <a:pos x="44" y="64"/>
                </a:cxn>
                <a:cxn ang="0">
                  <a:pos x="46" y="62"/>
                </a:cxn>
                <a:cxn ang="0">
                  <a:pos x="48" y="60"/>
                </a:cxn>
                <a:cxn ang="0">
                  <a:pos x="48" y="56"/>
                </a:cxn>
                <a:cxn ang="0">
                  <a:pos x="48" y="44"/>
                </a:cxn>
                <a:cxn ang="0">
                  <a:pos x="48" y="44"/>
                </a:cxn>
                <a:cxn ang="0">
                  <a:pos x="46" y="40"/>
                </a:cxn>
                <a:cxn ang="0">
                  <a:pos x="22" y="4"/>
                </a:cxn>
                <a:cxn ang="0">
                  <a:pos x="40" y="56"/>
                </a:cxn>
                <a:cxn ang="0">
                  <a:pos x="8" y="56"/>
                </a:cxn>
                <a:cxn ang="0">
                  <a:pos x="8" y="8"/>
                </a:cxn>
                <a:cxn ang="0">
                  <a:pos x="16" y="8"/>
                </a:cxn>
                <a:cxn ang="0">
                  <a:pos x="40" y="44"/>
                </a:cxn>
                <a:cxn ang="0">
                  <a:pos x="40" y="56"/>
                </a:cxn>
              </a:cxnLst>
              <a:rect l="0" t="0" r="r" b="b"/>
              <a:pathLst>
                <a:path w="48" h="64">
                  <a:moveTo>
                    <a:pt x="22" y="4"/>
                  </a:moveTo>
                  <a:lnTo>
                    <a:pt x="22" y="4"/>
                  </a:lnTo>
                  <a:lnTo>
                    <a:pt x="20" y="0"/>
                  </a:lnTo>
                  <a:lnTo>
                    <a:pt x="16" y="0"/>
                  </a:lnTo>
                  <a:lnTo>
                    <a:pt x="8" y="0"/>
                  </a:lnTo>
                  <a:lnTo>
                    <a:pt x="8" y="0"/>
                  </a:lnTo>
                  <a:lnTo>
                    <a:pt x="4" y="0"/>
                  </a:lnTo>
                  <a:lnTo>
                    <a:pt x="2" y="2"/>
                  </a:lnTo>
                  <a:lnTo>
                    <a:pt x="0" y="4"/>
                  </a:lnTo>
                  <a:lnTo>
                    <a:pt x="0" y="8"/>
                  </a:lnTo>
                  <a:lnTo>
                    <a:pt x="0" y="56"/>
                  </a:lnTo>
                  <a:lnTo>
                    <a:pt x="0" y="56"/>
                  </a:lnTo>
                  <a:lnTo>
                    <a:pt x="0" y="60"/>
                  </a:lnTo>
                  <a:lnTo>
                    <a:pt x="2" y="62"/>
                  </a:lnTo>
                  <a:lnTo>
                    <a:pt x="4" y="64"/>
                  </a:lnTo>
                  <a:lnTo>
                    <a:pt x="8" y="64"/>
                  </a:lnTo>
                  <a:lnTo>
                    <a:pt x="40" y="64"/>
                  </a:lnTo>
                  <a:lnTo>
                    <a:pt x="40" y="64"/>
                  </a:lnTo>
                  <a:lnTo>
                    <a:pt x="44" y="64"/>
                  </a:lnTo>
                  <a:lnTo>
                    <a:pt x="46" y="62"/>
                  </a:lnTo>
                  <a:lnTo>
                    <a:pt x="48" y="60"/>
                  </a:lnTo>
                  <a:lnTo>
                    <a:pt x="48" y="56"/>
                  </a:lnTo>
                  <a:lnTo>
                    <a:pt x="48" y="44"/>
                  </a:lnTo>
                  <a:lnTo>
                    <a:pt x="48" y="44"/>
                  </a:lnTo>
                  <a:lnTo>
                    <a:pt x="46" y="40"/>
                  </a:lnTo>
                  <a:lnTo>
                    <a:pt x="22" y="4"/>
                  </a:lnTo>
                  <a:close/>
                  <a:moveTo>
                    <a:pt x="40" y="56"/>
                  </a:moveTo>
                  <a:lnTo>
                    <a:pt x="8" y="56"/>
                  </a:lnTo>
                  <a:lnTo>
                    <a:pt x="8" y="8"/>
                  </a:lnTo>
                  <a:lnTo>
                    <a:pt x="16" y="8"/>
                  </a:lnTo>
                  <a:lnTo>
                    <a:pt x="40" y="44"/>
                  </a:lnTo>
                  <a:lnTo>
                    <a:pt x="40"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0" name="Freeform 24">
              <a:extLst>
                <a:ext uri="{FF2B5EF4-FFF2-40B4-BE49-F238E27FC236}">
                  <a16:creationId xmlns:a16="http://schemas.microsoft.com/office/drawing/2014/main" id="{96FC713A-C9BC-FD44-931B-C961DEA57EF8}"/>
                </a:ext>
              </a:extLst>
            </p:cNvPr>
            <p:cNvSpPr>
              <a:spLocks noEditPoints="1"/>
            </p:cNvSpPr>
            <p:nvPr/>
          </p:nvSpPr>
          <p:spPr bwMode="auto">
            <a:xfrm>
              <a:off x="5588000" y="3625850"/>
              <a:ext cx="406400" cy="330200"/>
            </a:xfrm>
            <a:custGeom>
              <a:avLst/>
              <a:gdLst/>
              <a:ahLst/>
              <a:cxnLst>
                <a:cxn ang="0">
                  <a:pos x="220" y="50"/>
                </a:cxn>
                <a:cxn ang="0">
                  <a:pos x="206" y="40"/>
                </a:cxn>
                <a:cxn ang="0">
                  <a:pos x="168" y="24"/>
                </a:cxn>
                <a:cxn ang="0">
                  <a:pos x="160" y="8"/>
                </a:cxn>
                <a:cxn ang="0">
                  <a:pos x="24" y="0"/>
                </a:cxn>
                <a:cxn ang="0">
                  <a:pos x="8" y="8"/>
                </a:cxn>
                <a:cxn ang="0">
                  <a:pos x="0" y="112"/>
                </a:cxn>
                <a:cxn ang="0">
                  <a:pos x="8" y="128"/>
                </a:cxn>
                <a:cxn ang="0">
                  <a:pos x="24" y="136"/>
                </a:cxn>
                <a:cxn ang="0">
                  <a:pos x="26" y="170"/>
                </a:cxn>
                <a:cxn ang="0">
                  <a:pos x="48" y="184"/>
                </a:cxn>
                <a:cxn ang="0">
                  <a:pos x="62" y="194"/>
                </a:cxn>
                <a:cxn ang="0">
                  <a:pos x="88" y="208"/>
                </a:cxn>
                <a:cxn ang="0">
                  <a:pos x="108" y="202"/>
                </a:cxn>
                <a:cxn ang="0">
                  <a:pos x="162" y="184"/>
                </a:cxn>
                <a:cxn ang="0">
                  <a:pos x="172" y="202"/>
                </a:cxn>
                <a:cxn ang="0">
                  <a:pos x="192" y="208"/>
                </a:cxn>
                <a:cxn ang="0">
                  <a:pos x="218" y="194"/>
                </a:cxn>
                <a:cxn ang="0">
                  <a:pos x="232" y="184"/>
                </a:cxn>
                <a:cxn ang="0">
                  <a:pos x="254" y="170"/>
                </a:cxn>
                <a:cxn ang="0">
                  <a:pos x="256" y="112"/>
                </a:cxn>
                <a:cxn ang="0">
                  <a:pos x="24" y="120"/>
                </a:cxn>
                <a:cxn ang="0">
                  <a:pos x="18" y="118"/>
                </a:cxn>
                <a:cxn ang="0">
                  <a:pos x="16" y="24"/>
                </a:cxn>
                <a:cxn ang="0">
                  <a:pos x="18" y="18"/>
                </a:cxn>
                <a:cxn ang="0">
                  <a:pos x="144" y="16"/>
                </a:cxn>
                <a:cxn ang="0">
                  <a:pos x="150" y="18"/>
                </a:cxn>
                <a:cxn ang="0">
                  <a:pos x="152" y="40"/>
                </a:cxn>
                <a:cxn ang="0">
                  <a:pos x="152" y="112"/>
                </a:cxn>
                <a:cxn ang="0">
                  <a:pos x="148" y="120"/>
                </a:cxn>
                <a:cxn ang="0">
                  <a:pos x="88" y="192"/>
                </a:cxn>
                <a:cxn ang="0">
                  <a:pos x="76" y="188"/>
                </a:cxn>
                <a:cxn ang="0">
                  <a:pos x="72" y="176"/>
                </a:cxn>
                <a:cxn ang="0">
                  <a:pos x="82" y="162"/>
                </a:cxn>
                <a:cxn ang="0">
                  <a:pos x="94" y="162"/>
                </a:cxn>
                <a:cxn ang="0">
                  <a:pos x="104" y="176"/>
                </a:cxn>
                <a:cxn ang="0">
                  <a:pos x="100" y="188"/>
                </a:cxn>
                <a:cxn ang="0">
                  <a:pos x="192" y="192"/>
                </a:cxn>
                <a:cxn ang="0">
                  <a:pos x="180" y="188"/>
                </a:cxn>
                <a:cxn ang="0">
                  <a:pos x="176" y="176"/>
                </a:cxn>
                <a:cxn ang="0">
                  <a:pos x="186" y="162"/>
                </a:cxn>
                <a:cxn ang="0">
                  <a:pos x="198" y="162"/>
                </a:cxn>
                <a:cxn ang="0">
                  <a:pos x="208" y="176"/>
                </a:cxn>
                <a:cxn ang="0">
                  <a:pos x="204" y="188"/>
                </a:cxn>
                <a:cxn ang="0">
                  <a:pos x="240" y="160"/>
                </a:cxn>
                <a:cxn ang="0">
                  <a:pos x="238" y="166"/>
                </a:cxn>
                <a:cxn ang="0">
                  <a:pos x="222" y="168"/>
                </a:cxn>
                <a:cxn ang="0">
                  <a:pos x="212" y="150"/>
                </a:cxn>
                <a:cxn ang="0">
                  <a:pos x="192" y="144"/>
                </a:cxn>
                <a:cxn ang="0">
                  <a:pos x="166" y="158"/>
                </a:cxn>
                <a:cxn ang="0">
                  <a:pos x="118" y="168"/>
                </a:cxn>
                <a:cxn ang="0">
                  <a:pos x="98" y="146"/>
                </a:cxn>
                <a:cxn ang="0">
                  <a:pos x="78" y="146"/>
                </a:cxn>
                <a:cxn ang="0">
                  <a:pos x="58" y="168"/>
                </a:cxn>
                <a:cxn ang="0">
                  <a:pos x="44" y="168"/>
                </a:cxn>
                <a:cxn ang="0">
                  <a:pos x="40" y="160"/>
                </a:cxn>
                <a:cxn ang="0">
                  <a:pos x="144" y="136"/>
                </a:cxn>
                <a:cxn ang="0">
                  <a:pos x="166" y="122"/>
                </a:cxn>
                <a:cxn ang="0">
                  <a:pos x="200" y="56"/>
                </a:cxn>
                <a:cxn ang="0">
                  <a:pos x="206" y="60"/>
                </a:cxn>
                <a:cxn ang="0">
                  <a:pos x="240" y="112"/>
                </a:cxn>
              </a:cxnLst>
              <a:rect l="0" t="0" r="r" b="b"/>
              <a:pathLst>
                <a:path w="256" h="208">
                  <a:moveTo>
                    <a:pt x="252" y="98"/>
                  </a:moveTo>
                  <a:lnTo>
                    <a:pt x="220" y="50"/>
                  </a:lnTo>
                  <a:lnTo>
                    <a:pt x="220" y="50"/>
                  </a:lnTo>
                  <a:lnTo>
                    <a:pt x="216" y="46"/>
                  </a:lnTo>
                  <a:lnTo>
                    <a:pt x="212" y="42"/>
                  </a:lnTo>
                  <a:lnTo>
                    <a:pt x="206" y="40"/>
                  </a:lnTo>
                  <a:lnTo>
                    <a:pt x="200" y="40"/>
                  </a:lnTo>
                  <a:lnTo>
                    <a:pt x="168" y="40"/>
                  </a:lnTo>
                  <a:lnTo>
                    <a:pt x="168" y="24"/>
                  </a:lnTo>
                  <a:lnTo>
                    <a:pt x="168" y="24"/>
                  </a:lnTo>
                  <a:lnTo>
                    <a:pt x="166" y="14"/>
                  </a:lnTo>
                  <a:lnTo>
                    <a:pt x="160" y="8"/>
                  </a:lnTo>
                  <a:lnTo>
                    <a:pt x="154" y="2"/>
                  </a:lnTo>
                  <a:lnTo>
                    <a:pt x="144" y="0"/>
                  </a:lnTo>
                  <a:lnTo>
                    <a:pt x="24" y="0"/>
                  </a:lnTo>
                  <a:lnTo>
                    <a:pt x="24" y="0"/>
                  </a:lnTo>
                  <a:lnTo>
                    <a:pt x="14" y="2"/>
                  </a:lnTo>
                  <a:lnTo>
                    <a:pt x="8" y="8"/>
                  </a:lnTo>
                  <a:lnTo>
                    <a:pt x="2" y="14"/>
                  </a:lnTo>
                  <a:lnTo>
                    <a:pt x="0" y="24"/>
                  </a:lnTo>
                  <a:lnTo>
                    <a:pt x="0" y="112"/>
                  </a:lnTo>
                  <a:lnTo>
                    <a:pt x="0" y="112"/>
                  </a:lnTo>
                  <a:lnTo>
                    <a:pt x="2" y="122"/>
                  </a:lnTo>
                  <a:lnTo>
                    <a:pt x="8" y="128"/>
                  </a:lnTo>
                  <a:lnTo>
                    <a:pt x="14" y="134"/>
                  </a:lnTo>
                  <a:lnTo>
                    <a:pt x="24" y="136"/>
                  </a:lnTo>
                  <a:lnTo>
                    <a:pt x="24" y="136"/>
                  </a:lnTo>
                  <a:lnTo>
                    <a:pt x="24" y="160"/>
                  </a:lnTo>
                  <a:lnTo>
                    <a:pt x="24" y="160"/>
                  </a:lnTo>
                  <a:lnTo>
                    <a:pt x="26" y="170"/>
                  </a:lnTo>
                  <a:lnTo>
                    <a:pt x="32" y="176"/>
                  </a:lnTo>
                  <a:lnTo>
                    <a:pt x="38" y="182"/>
                  </a:lnTo>
                  <a:lnTo>
                    <a:pt x="48" y="184"/>
                  </a:lnTo>
                  <a:lnTo>
                    <a:pt x="58" y="184"/>
                  </a:lnTo>
                  <a:lnTo>
                    <a:pt x="58" y="184"/>
                  </a:lnTo>
                  <a:lnTo>
                    <a:pt x="62" y="194"/>
                  </a:lnTo>
                  <a:lnTo>
                    <a:pt x="68" y="202"/>
                  </a:lnTo>
                  <a:lnTo>
                    <a:pt x="78" y="206"/>
                  </a:lnTo>
                  <a:lnTo>
                    <a:pt x="88" y="208"/>
                  </a:lnTo>
                  <a:lnTo>
                    <a:pt x="88" y="208"/>
                  </a:lnTo>
                  <a:lnTo>
                    <a:pt x="98" y="206"/>
                  </a:lnTo>
                  <a:lnTo>
                    <a:pt x="108" y="202"/>
                  </a:lnTo>
                  <a:lnTo>
                    <a:pt x="114" y="194"/>
                  </a:lnTo>
                  <a:lnTo>
                    <a:pt x="118" y="184"/>
                  </a:lnTo>
                  <a:lnTo>
                    <a:pt x="162" y="184"/>
                  </a:lnTo>
                  <a:lnTo>
                    <a:pt x="162" y="184"/>
                  </a:lnTo>
                  <a:lnTo>
                    <a:pt x="166" y="194"/>
                  </a:lnTo>
                  <a:lnTo>
                    <a:pt x="172" y="202"/>
                  </a:lnTo>
                  <a:lnTo>
                    <a:pt x="182" y="206"/>
                  </a:lnTo>
                  <a:lnTo>
                    <a:pt x="192" y="208"/>
                  </a:lnTo>
                  <a:lnTo>
                    <a:pt x="192" y="208"/>
                  </a:lnTo>
                  <a:lnTo>
                    <a:pt x="202" y="206"/>
                  </a:lnTo>
                  <a:lnTo>
                    <a:pt x="212" y="202"/>
                  </a:lnTo>
                  <a:lnTo>
                    <a:pt x="218" y="194"/>
                  </a:lnTo>
                  <a:lnTo>
                    <a:pt x="222" y="184"/>
                  </a:lnTo>
                  <a:lnTo>
                    <a:pt x="232" y="184"/>
                  </a:lnTo>
                  <a:lnTo>
                    <a:pt x="232" y="184"/>
                  </a:lnTo>
                  <a:lnTo>
                    <a:pt x="242" y="182"/>
                  </a:lnTo>
                  <a:lnTo>
                    <a:pt x="248" y="176"/>
                  </a:lnTo>
                  <a:lnTo>
                    <a:pt x="254" y="170"/>
                  </a:lnTo>
                  <a:lnTo>
                    <a:pt x="256" y="160"/>
                  </a:lnTo>
                  <a:lnTo>
                    <a:pt x="256" y="112"/>
                  </a:lnTo>
                  <a:lnTo>
                    <a:pt x="256" y="112"/>
                  </a:lnTo>
                  <a:lnTo>
                    <a:pt x="254" y="106"/>
                  </a:lnTo>
                  <a:lnTo>
                    <a:pt x="252" y="98"/>
                  </a:lnTo>
                  <a:close/>
                  <a:moveTo>
                    <a:pt x="24" y="120"/>
                  </a:moveTo>
                  <a:lnTo>
                    <a:pt x="24" y="120"/>
                  </a:lnTo>
                  <a:lnTo>
                    <a:pt x="20" y="120"/>
                  </a:lnTo>
                  <a:lnTo>
                    <a:pt x="18" y="118"/>
                  </a:lnTo>
                  <a:lnTo>
                    <a:pt x="16" y="116"/>
                  </a:lnTo>
                  <a:lnTo>
                    <a:pt x="16" y="112"/>
                  </a:lnTo>
                  <a:lnTo>
                    <a:pt x="16" y="24"/>
                  </a:lnTo>
                  <a:lnTo>
                    <a:pt x="16" y="24"/>
                  </a:lnTo>
                  <a:lnTo>
                    <a:pt x="16" y="20"/>
                  </a:lnTo>
                  <a:lnTo>
                    <a:pt x="18" y="18"/>
                  </a:lnTo>
                  <a:lnTo>
                    <a:pt x="20" y="16"/>
                  </a:lnTo>
                  <a:lnTo>
                    <a:pt x="24" y="16"/>
                  </a:lnTo>
                  <a:lnTo>
                    <a:pt x="144" y="16"/>
                  </a:lnTo>
                  <a:lnTo>
                    <a:pt x="144" y="16"/>
                  </a:lnTo>
                  <a:lnTo>
                    <a:pt x="148" y="16"/>
                  </a:lnTo>
                  <a:lnTo>
                    <a:pt x="150" y="18"/>
                  </a:lnTo>
                  <a:lnTo>
                    <a:pt x="152" y="20"/>
                  </a:lnTo>
                  <a:lnTo>
                    <a:pt x="152" y="24"/>
                  </a:lnTo>
                  <a:lnTo>
                    <a:pt x="152" y="40"/>
                  </a:lnTo>
                  <a:lnTo>
                    <a:pt x="152" y="56"/>
                  </a:lnTo>
                  <a:lnTo>
                    <a:pt x="152" y="112"/>
                  </a:lnTo>
                  <a:lnTo>
                    <a:pt x="152" y="112"/>
                  </a:lnTo>
                  <a:lnTo>
                    <a:pt x="152" y="116"/>
                  </a:lnTo>
                  <a:lnTo>
                    <a:pt x="150" y="118"/>
                  </a:lnTo>
                  <a:lnTo>
                    <a:pt x="148" y="120"/>
                  </a:lnTo>
                  <a:lnTo>
                    <a:pt x="144" y="120"/>
                  </a:lnTo>
                  <a:lnTo>
                    <a:pt x="24" y="120"/>
                  </a:lnTo>
                  <a:close/>
                  <a:moveTo>
                    <a:pt x="88" y="192"/>
                  </a:moveTo>
                  <a:lnTo>
                    <a:pt x="88" y="192"/>
                  </a:lnTo>
                  <a:lnTo>
                    <a:pt x="82" y="190"/>
                  </a:lnTo>
                  <a:lnTo>
                    <a:pt x="76" y="188"/>
                  </a:lnTo>
                  <a:lnTo>
                    <a:pt x="74" y="182"/>
                  </a:lnTo>
                  <a:lnTo>
                    <a:pt x="72" y="176"/>
                  </a:lnTo>
                  <a:lnTo>
                    <a:pt x="72" y="176"/>
                  </a:lnTo>
                  <a:lnTo>
                    <a:pt x="74" y="170"/>
                  </a:lnTo>
                  <a:lnTo>
                    <a:pt x="76" y="164"/>
                  </a:lnTo>
                  <a:lnTo>
                    <a:pt x="82" y="162"/>
                  </a:lnTo>
                  <a:lnTo>
                    <a:pt x="88" y="160"/>
                  </a:lnTo>
                  <a:lnTo>
                    <a:pt x="88" y="160"/>
                  </a:lnTo>
                  <a:lnTo>
                    <a:pt x="94" y="162"/>
                  </a:lnTo>
                  <a:lnTo>
                    <a:pt x="100" y="164"/>
                  </a:lnTo>
                  <a:lnTo>
                    <a:pt x="102" y="170"/>
                  </a:lnTo>
                  <a:lnTo>
                    <a:pt x="104" y="176"/>
                  </a:lnTo>
                  <a:lnTo>
                    <a:pt x="104" y="176"/>
                  </a:lnTo>
                  <a:lnTo>
                    <a:pt x="102" y="182"/>
                  </a:lnTo>
                  <a:lnTo>
                    <a:pt x="100" y="188"/>
                  </a:lnTo>
                  <a:lnTo>
                    <a:pt x="94" y="190"/>
                  </a:lnTo>
                  <a:lnTo>
                    <a:pt x="88" y="192"/>
                  </a:lnTo>
                  <a:close/>
                  <a:moveTo>
                    <a:pt x="192" y="192"/>
                  </a:moveTo>
                  <a:lnTo>
                    <a:pt x="192" y="192"/>
                  </a:lnTo>
                  <a:lnTo>
                    <a:pt x="186" y="190"/>
                  </a:lnTo>
                  <a:lnTo>
                    <a:pt x="180" y="188"/>
                  </a:lnTo>
                  <a:lnTo>
                    <a:pt x="178" y="182"/>
                  </a:lnTo>
                  <a:lnTo>
                    <a:pt x="176" y="176"/>
                  </a:lnTo>
                  <a:lnTo>
                    <a:pt x="176" y="176"/>
                  </a:lnTo>
                  <a:lnTo>
                    <a:pt x="178" y="170"/>
                  </a:lnTo>
                  <a:lnTo>
                    <a:pt x="180" y="164"/>
                  </a:lnTo>
                  <a:lnTo>
                    <a:pt x="186" y="162"/>
                  </a:lnTo>
                  <a:lnTo>
                    <a:pt x="192" y="160"/>
                  </a:lnTo>
                  <a:lnTo>
                    <a:pt x="192" y="160"/>
                  </a:lnTo>
                  <a:lnTo>
                    <a:pt x="198" y="162"/>
                  </a:lnTo>
                  <a:lnTo>
                    <a:pt x="204" y="164"/>
                  </a:lnTo>
                  <a:lnTo>
                    <a:pt x="206" y="170"/>
                  </a:lnTo>
                  <a:lnTo>
                    <a:pt x="208" y="176"/>
                  </a:lnTo>
                  <a:lnTo>
                    <a:pt x="208" y="176"/>
                  </a:lnTo>
                  <a:lnTo>
                    <a:pt x="206" y="182"/>
                  </a:lnTo>
                  <a:lnTo>
                    <a:pt x="204" y="188"/>
                  </a:lnTo>
                  <a:lnTo>
                    <a:pt x="198" y="190"/>
                  </a:lnTo>
                  <a:lnTo>
                    <a:pt x="192" y="192"/>
                  </a:lnTo>
                  <a:close/>
                  <a:moveTo>
                    <a:pt x="240" y="160"/>
                  </a:moveTo>
                  <a:lnTo>
                    <a:pt x="240" y="160"/>
                  </a:lnTo>
                  <a:lnTo>
                    <a:pt x="240" y="164"/>
                  </a:lnTo>
                  <a:lnTo>
                    <a:pt x="238" y="166"/>
                  </a:lnTo>
                  <a:lnTo>
                    <a:pt x="236" y="168"/>
                  </a:lnTo>
                  <a:lnTo>
                    <a:pt x="232" y="168"/>
                  </a:lnTo>
                  <a:lnTo>
                    <a:pt x="222" y="168"/>
                  </a:lnTo>
                  <a:lnTo>
                    <a:pt x="222" y="168"/>
                  </a:lnTo>
                  <a:lnTo>
                    <a:pt x="218" y="158"/>
                  </a:lnTo>
                  <a:lnTo>
                    <a:pt x="212" y="150"/>
                  </a:lnTo>
                  <a:lnTo>
                    <a:pt x="202" y="146"/>
                  </a:lnTo>
                  <a:lnTo>
                    <a:pt x="192" y="144"/>
                  </a:lnTo>
                  <a:lnTo>
                    <a:pt x="192" y="144"/>
                  </a:lnTo>
                  <a:lnTo>
                    <a:pt x="182" y="146"/>
                  </a:lnTo>
                  <a:lnTo>
                    <a:pt x="172" y="150"/>
                  </a:lnTo>
                  <a:lnTo>
                    <a:pt x="166" y="158"/>
                  </a:lnTo>
                  <a:lnTo>
                    <a:pt x="162" y="168"/>
                  </a:lnTo>
                  <a:lnTo>
                    <a:pt x="118" y="168"/>
                  </a:lnTo>
                  <a:lnTo>
                    <a:pt x="118" y="168"/>
                  </a:lnTo>
                  <a:lnTo>
                    <a:pt x="114" y="158"/>
                  </a:lnTo>
                  <a:lnTo>
                    <a:pt x="108" y="150"/>
                  </a:lnTo>
                  <a:lnTo>
                    <a:pt x="98" y="146"/>
                  </a:lnTo>
                  <a:lnTo>
                    <a:pt x="88" y="144"/>
                  </a:lnTo>
                  <a:lnTo>
                    <a:pt x="88" y="144"/>
                  </a:lnTo>
                  <a:lnTo>
                    <a:pt x="78" y="146"/>
                  </a:lnTo>
                  <a:lnTo>
                    <a:pt x="68" y="150"/>
                  </a:lnTo>
                  <a:lnTo>
                    <a:pt x="62" y="158"/>
                  </a:lnTo>
                  <a:lnTo>
                    <a:pt x="58" y="168"/>
                  </a:lnTo>
                  <a:lnTo>
                    <a:pt x="48" y="168"/>
                  </a:lnTo>
                  <a:lnTo>
                    <a:pt x="48" y="168"/>
                  </a:lnTo>
                  <a:lnTo>
                    <a:pt x="44" y="168"/>
                  </a:lnTo>
                  <a:lnTo>
                    <a:pt x="42" y="166"/>
                  </a:lnTo>
                  <a:lnTo>
                    <a:pt x="40" y="164"/>
                  </a:lnTo>
                  <a:lnTo>
                    <a:pt x="40" y="160"/>
                  </a:lnTo>
                  <a:lnTo>
                    <a:pt x="40" y="136"/>
                  </a:lnTo>
                  <a:lnTo>
                    <a:pt x="144" y="136"/>
                  </a:lnTo>
                  <a:lnTo>
                    <a:pt x="144" y="136"/>
                  </a:lnTo>
                  <a:lnTo>
                    <a:pt x="154" y="134"/>
                  </a:lnTo>
                  <a:lnTo>
                    <a:pt x="160" y="128"/>
                  </a:lnTo>
                  <a:lnTo>
                    <a:pt x="166" y="122"/>
                  </a:lnTo>
                  <a:lnTo>
                    <a:pt x="168" y="112"/>
                  </a:lnTo>
                  <a:lnTo>
                    <a:pt x="168" y="56"/>
                  </a:lnTo>
                  <a:lnTo>
                    <a:pt x="200" y="56"/>
                  </a:lnTo>
                  <a:lnTo>
                    <a:pt x="200" y="56"/>
                  </a:lnTo>
                  <a:lnTo>
                    <a:pt x="204" y="56"/>
                  </a:lnTo>
                  <a:lnTo>
                    <a:pt x="206" y="60"/>
                  </a:lnTo>
                  <a:lnTo>
                    <a:pt x="238" y="108"/>
                  </a:lnTo>
                  <a:lnTo>
                    <a:pt x="238" y="108"/>
                  </a:lnTo>
                  <a:lnTo>
                    <a:pt x="240" y="112"/>
                  </a:lnTo>
                  <a:lnTo>
                    <a:pt x="240" y="1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95" name="Group 94">
            <a:extLst>
              <a:ext uri="{FF2B5EF4-FFF2-40B4-BE49-F238E27FC236}">
                <a16:creationId xmlns:a16="http://schemas.microsoft.com/office/drawing/2014/main" id="{665C7669-695B-1F43-A9D4-AF4896EF226F}"/>
              </a:ext>
            </a:extLst>
          </p:cNvPr>
          <p:cNvGrpSpPr/>
          <p:nvPr/>
        </p:nvGrpSpPr>
        <p:grpSpPr>
          <a:xfrm>
            <a:off x="3489761" y="3696267"/>
            <a:ext cx="206073" cy="232332"/>
            <a:chOff x="5588000" y="1962150"/>
            <a:chExt cx="406400" cy="406400"/>
          </a:xfrm>
          <a:solidFill>
            <a:schemeClr val="bg1"/>
          </a:solidFill>
        </p:grpSpPr>
        <p:sp>
          <p:nvSpPr>
            <p:cNvPr id="96" name="Freeform 106">
              <a:extLst>
                <a:ext uri="{FF2B5EF4-FFF2-40B4-BE49-F238E27FC236}">
                  <a16:creationId xmlns:a16="http://schemas.microsoft.com/office/drawing/2014/main" id="{103FBDE4-EC85-2E46-81BE-5551E19999EE}"/>
                </a:ext>
              </a:extLst>
            </p:cNvPr>
            <p:cNvSpPr>
              <a:spLocks noEditPoints="1"/>
            </p:cNvSpPr>
            <p:nvPr/>
          </p:nvSpPr>
          <p:spPr bwMode="auto">
            <a:xfrm>
              <a:off x="5588000" y="1962150"/>
              <a:ext cx="406400" cy="406400"/>
            </a:xfrm>
            <a:custGeom>
              <a:avLst/>
              <a:gdLst/>
              <a:ahLst/>
              <a:cxnLst>
                <a:cxn ang="0">
                  <a:pos x="214" y="86"/>
                </a:cxn>
                <a:cxn ang="0">
                  <a:pos x="230" y="54"/>
                </a:cxn>
                <a:cxn ang="0">
                  <a:pos x="210" y="30"/>
                </a:cxn>
                <a:cxn ang="0">
                  <a:pos x="194" y="26"/>
                </a:cxn>
                <a:cxn ang="0">
                  <a:pos x="160" y="38"/>
                </a:cxn>
                <a:cxn ang="0">
                  <a:pos x="150" y="4"/>
                </a:cxn>
                <a:cxn ang="0">
                  <a:pos x="118" y="0"/>
                </a:cxn>
                <a:cxn ang="0">
                  <a:pos x="102" y="12"/>
                </a:cxn>
                <a:cxn ang="0">
                  <a:pos x="66" y="28"/>
                </a:cxn>
                <a:cxn ang="0">
                  <a:pos x="56" y="26"/>
                </a:cxn>
                <a:cxn ang="0">
                  <a:pos x="30" y="46"/>
                </a:cxn>
                <a:cxn ang="0">
                  <a:pos x="28" y="66"/>
                </a:cxn>
                <a:cxn ang="0">
                  <a:pos x="12" y="102"/>
                </a:cxn>
                <a:cxn ang="0">
                  <a:pos x="0" y="112"/>
                </a:cxn>
                <a:cxn ang="0">
                  <a:pos x="0" y="144"/>
                </a:cxn>
                <a:cxn ang="0">
                  <a:pos x="38" y="160"/>
                </a:cxn>
                <a:cxn ang="0">
                  <a:pos x="28" y="190"/>
                </a:cxn>
                <a:cxn ang="0">
                  <a:pos x="30" y="210"/>
                </a:cxn>
                <a:cxn ang="0">
                  <a:pos x="56" y="230"/>
                </a:cxn>
                <a:cxn ang="0">
                  <a:pos x="86" y="214"/>
                </a:cxn>
                <a:cxn ang="0">
                  <a:pos x="102" y="244"/>
                </a:cxn>
                <a:cxn ang="0">
                  <a:pos x="118" y="256"/>
                </a:cxn>
                <a:cxn ang="0">
                  <a:pos x="150" y="252"/>
                </a:cxn>
                <a:cxn ang="0">
                  <a:pos x="160" y="218"/>
                </a:cxn>
                <a:cxn ang="0">
                  <a:pos x="194" y="230"/>
                </a:cxn>
                <a:cxn ang="0">
                  <a:pos x="210" y="226"/>
                </a:cxn>
                <a:cxn ang="0">
                  <a:pos x="230" y="202"/>
                </a:cxn>
                <a:cxn ang="0">
                  <a:pos x="214" y="170"/>
                </a:cxn>
                <a:cxn ang="0">
                  <a:pos x="248" y="152"/>
                </a:cxn>
                <a:cxn ang="0">
                  <a:pos x="256" y="118"/>
                </a:cxn>
                <a:cxn ang="0">
                  <a:pos x="248" y="104"/>
                </a:cxn>
                <a:cxn ang="0">
                  <a:pos x="208" y="148"/>
                </a:cxn>
                <a:cxn ang="0">
                  <a:pos x="200" y="162"/>
                </a:cxn>
                <a:cxn ang="0">
                  <a:pos x="200" y="214"/>
                </a:cxn>
                <a:cxn ang="0">
                  <a:pos x="170" y="198"/>
                </a:cxn>
                <a:cxn ang="0">
                  <a:pos x="154" y="204"/>
                </a:cxn>
                <a:cxn ang="0">
                  <a:pos x="138" y="240"/>
                </a:cxn>
                <a:cxn ang="0">
                  <a:pos x="108" y="208"/>
                </a:cxn>
                <a:cxn ang="0">
                  <a:pos x="94" y="200"/>
                </a:cxn>
                <a:cxn ang="0">
                  <a:pos x="78" y="202"/>
                </a:cxn>
                <a:cxn ang="0">
                  <a:pos x="54" y="178"/>
                </a:cxn>
                <a:cxn ang="0">
                  <a:pos x="52" y="154"/>
                </a:cxn>
                <a:cxn ang="0">
                  <a:pos x="16" y="138"/>
                </a:cxn>
                <a:cxn ang="0">
                  <a:pos x="48" y="108"/>
                </a:cxn>
                <a:cxn ang="0">
                  <a:pos x="56" y="94"/>
                </a:cxn>
                <a:cxn ang="0">
                  <a:pos x="56" y="42"/>
                </a:cxn>
                <a:cxn ang="0">
                  <a:pos x="86" y="58"/>
                </a:cxn>
                <a:cxn ang="0">
                  <a:pos x="102" y="52"/>
                </a:cxn>
                <a:cxn ang="0">
                  <a:pos x="118" y="16"/>
                </a:cxn>
                <a:cxn ang="0">
                  <a:pos x="148" y="48"/>
                </a:cxn>
                <a:cxn ang="0">
                  <a:pos x="162" y="56"/>
                </a:cxn>
                <a:cxn ang="0">
                  <a:pos x="178" y="54"/>
                </a:cxn>
                <a:cxn ang="0">
                  <a:pos x="202" y="78"/>
                </a:cxn>
                <a:cxn ang="0">
                  <a:pos x="204" y="102"/>
                </a:cxn>
                <a:cxn ang="0">
                  <a:pos x="240" y="118"/>
                </a:cxn>
              </a:cxnLst>
              <a:rect l="0" t="0" r="r" b="b"/>
              <a:pathLst>
                <a:path w="256" h="256">
                  <a:moveTo>
                    <a:pt x="244" y="102"/>
                  </a:moveTo>
                  <a:lnTo>
                    <a:pt x="218" y="96"/>
                  </a:lnTo>
                  <a:lnTo>
                    <a:pt x="218" y="96"/>
                  </a:lnTo>
                  <a:lnTo>
                    <a:pt x="214" y="86"/>
                  </a:lnTo>
                  <a:lnTo>
                    <a:pt x="228" y="66"/>
                  </a:lnTo>
                  <a:lnTo>
                    <a:pt x="228" y="66"/>
                  </a:lnTo>
                  <a:lnTo>
                    <a:pt x="230" y="60"/>
                  </a:lnTo>
                  <a:lnTo>
                    <a:pt x="230" y="54"/>
                  </a:lnTo>
                  <a:lnTo>
                    <a:pt x="230" y="50"/>
                  </a:lnTo>
                  <a:lnTo>
                    <a:pt x="226" y="46"/>
                  </a:lnTo>
                  <a:lnTo>
                    <a:pt x="210" y="30"/>
                  </a:lnTo>
                  <a:lnTo>
                    <a:pt x="210" y="30"/>
                  </a:lnTo>
                  <a:lnTo>
                    <a:pt x="206" y="26"/>
                  </a:lnTo>
                  <a:lnTo>
                    <a:pt x="200" y="26"/>
                  </a:lnTo>
                  <a:lnTo>
                    <a:pt x="200" y="26"/>
                  </a:lnTo>
                  <a:lnTo>
                    <a:pt x="194" y="26"/>
                  </a:lnTo>
                  <a:lnTo>
                    <a:pt x="190" y="28"/>
                  </a:lnTo>
                  <a:lnTo>
                    <a:pt x="170" y="42"/>
                  </a:lnTo>
                  <a:lnTo>
                    <a:pt x="170" y="42"/>
                  </a:lnTo>
                  <a:lnTo>
                    <a:pt x="160" y="38"/>
                  </a:lnTo>
                  <a:lnTo>
                    <a:pt x="154" y="12"/>
                  </a:lnTo>
                  <a:lnTo>
                    <a:pt x="154" y="12"/>
                  </a:lnTo>
                  <a:lnTo>
                    <a:pt x="152" y="8"/>
                  </a:lnTo>
                  <a:lnTo>
                    <a:pt x="150" y="4"/>
                  </a:lnTo>
                  <a:lnTo>
                    <a:pt x="144" y="0"/>
                  </a:lnTo>
                  <a:lnTo>
                    <a:pt x="138" y="0"/>
                  </a:lnTo>
                  <a:lnTo>
                    <a:pt x="118" y="0"/>
                  </a:lnTo>
                  <a:lnTo>
                    <a:pt x="118" y="0"/>
                  </a:lnTo>
                  <a:lnTo>
                    <a:pt x="112" y="0"/>
                  </a:lnTo>
                  <a:lnTo>
                    <a:pt x="106" y="4"/>
                  </a:lnTo>
                  <a:lnTo>
                    <a:pt x="104" y="8"/>
                  </a:lnTo>
                  <a:lnTo>
                    <a:pt x="102" y="12"/>
                  </a:lnTo>
                  <a:lnTo>
                    <a:pt x="96" y="38"/>
                  </a:lnTo>
                  <a:lnTo>
                    <a:pt x="96" y="38"/>
                  </a:lnTo>
                  <a:lnTo>
                    <a:pt x="86" y="42"/>
                  </a:lnTo>
                  <a:lnTo>
                    <a:pt x="66" y="28"/>
                  </a:lnTo>
                  <a:lnTo>
                    <a:pt x="66" y="28"/>
                  </a:lnTo>
                  <a:lnTo>
                    <a:pt x="62" y="26"/>
                  </a:lnTo>
                  <a:lnTo>
                    <a:pt x="56" y="26"/>
                  </a:lnTo>
                  <a:lnTo>
                    <a:pt x="56" y="26"/>
                  </a:lnTo>
                  <a:lnTo>
                    <a:pt x="50" y="26"/>
                  </a:lnTo>
                  <a:lnTo>
                    <a:pt x="46" y="30"/>
                  </a:lnTo>
                  <a:lnTo>
                    <a:pt x="30" y="46"/>
                  </a:lnTo>
                  <a:lnTo>
                    <a:pt x="30" y="46"/>
                  </a:lnTo>
                  <a:lnTo>
                    <a:pt x="26" y="50"/>
                  </a:lnTo>
                  <a:lnTo>
                    <a:pt x="26" y="54"/>
                  </a:lnTo>
                  <a:lnTo>
                    <a:pt x="26" y="60"/>
                  </a:lnTo>
                  <a:lnTo>
                    <a:pt x="28" y="66"/>
                  </a:lnTo>
                  <a:lnTo>
                    <a:pt x="42" y="86"/>
                  </a:lnTo>
                  <a:lnTo>
                    <a:pt x="42" y="86"/>
                  </a:lnTo>
                  <a:lnTo>
                    <a:pt x="38" y="96"/>
                  </a:lnTo>
                  <a:lnTo>
                    <a:pt x="12" y="102"/>
                  </a:lnTo>
                  <a:lnTo>
                    <a:pt x="12" y="102"/>
                  </a:lnTo>
                  <a:lnTo>
                    <a:pt x="8" y="104"/>
                  </a:lnTo>
                  <a:lnTo>
                    <a:pt x="4" y="106"/>
                  </a:lnTo>
                  <a:lnTo>
                    <a:pt x="0" y="112"/>
                  </a:lnTo>
                  <a:lnTo>
                    <a:pt x="0" y="118"/>
                  </a:lnTo>
                  <a:lnTo>
                    <a:pt x="0" y="138"/>
                  </a:lnTo>
                  <a:lnTo>
                    <a:pt x="0" y="138"/>
                  </a:lnTo>
                  <a:lnTo>
                    <a:pt x="0" y="144"/>
                  </a:lnTo>
                  <a:lnTo>
                    <a:pt x="4" y="150"/>
                  </a:lnTo>
                  <a:lnTo>
                    <a:pt x="8" y="152"/>
                  </a:lnTo>
                  <a:lnTo>
                    <a:pt x="12" y="154"/>
                  </a:lnTo>
                  <a:lnTo>
                    <a:pt x="38" y="160"/>
                  </a:lnTo>
                  <a:lnTo>
                    <a:pt x="38" y="160"/>
                  </a:lnTo>
                  <a:lnTo>
                    <a:pt x="42" y="170"/>
                  </a:lnTo>
                  <a:lnTo>
                    <a:pt x="28" y="190"/>
                  </a:lnTo>
                  <a:lnTo>
                    <a:pt x="28" y="190"/>
                  </a:lnTo>
                  <a:lnTo>
                    <a:pt x="26" y="196"/>
                  </a:lnTo>
                  <a:lnTo>
                    <a:pt x="26" y="202"/>
                  </a:lnTo>
                  <a:lnTo>
                    <a:pt x="26" y="206"/>
                  </a:lnTo>
                  <a:lnTo>
                    <a:pt x="30" y="210"/>
                  </a:lnTo>
                  <a:lnTo>
                    <a:pt x="46" y="226"/>
                  </a:lnTo>
                  <a:lnTo>
                    <a:pt x="46" y="226"/>
                  </a:lnTo>
                  <a:lnTo>
                    <a:pt x="50" y="230"/>
                  </a:lnTo>
                  <a:lnTo>
                    <a:pt x="56" y="230"/>
                  </a:lnTo>
                  <a:lnTo>
                    <a:pt x="56" y="230"/>
                  </a:lnTo>
                  <a:lnTo>
                    <a:pt x="62" y="230"/>
                  </a:lnTo>
                  <a:lnTo>
                    <a:pt x="66" y="228"/>
                  </a:lnTo>
                  <a:lnTo>
                    <a:pt x="86" y="214"/>
                  </a:lnTo>
                  <a:lnTo>
                    <a:pt x="86" y="214"/>
                  </a:lnTo>
                  <a:lnTo>
                    <a:pt x="96" y="218"/>
                  </a:lnTo>
                  <a:lnTo>
                    <a:pt x="102" y="244"/>
                  </a:lnTo>
                  <a:lnTo>
                    <a:pt x="102" y="244"/>
                  </a:lnTo>
                  <a:lnTo>
                    <a:pt x="104" y="248"/>
                  </a:lnTo>
                  <a:lnTo>
                    <a:pt x="106" y="252"/>
                  </a:lnTo>
                  <a:lnTo>
                    <a:pt x="112" y="256"/>
                  </a:lnTo>
                  <a:lnTo>
                    <a:pt x="118" y="256"/>
                  </a:lnTo>
                  <a:lnTo>
                    <a:pt x="138" y="256"/>
                  </a:lnTo>
                  <a:lnTo>
                    <a:pt x="138" y="256"/>
                  </a:lnTo>
                  <a:lnTo>
                    <a:pt x="144" y="256"/>
                  </a:lnTo>
                  <a:lnTo>
                    <a:pt x="150" y="252"/>
                  </a:lnTo>
                  <a:lnTo>
                    <a:pt x="152" y="248"/>
                  </a:lnTo>
                  <a:lnTo>
                    <a:pt x="154" y="244"/>
                  </a:lnTo>
                  <a:lnTo>
                    <a:pt x="160" y="218"/>
                  </a:lnTo>
                  <a:lnTo>
                    <a:pt x="160" y="218"/>
                  </a:lnTo>
                  <a:lnTo>
                    <a:pt x="170" y="214"/>
                  </a:lnTo>
                  <a:lnTo>
                    <a:pt x="190" y="228"/>
                  </a:lnTo>
                  <a:lnTo>
                    <a:pt x="190" y="228"/>
                  </a:lnTo>
                  <a:lnTo>
                    <a:pt x="194" y="230"/>
                  </a:lnTo>
                  <a:lnTo>
                    <a:pt x="200" y="230"/>
                  </a:lnTo>
                  <a:lnTo>
                    <a:pt x="200" y="230"/>
                  </a:lnTo>
                  <a:lnTo>
                    <a:pt x="206" y="230"/>
                  </a:lnTo>
                  <a:lnTo>
                    <a:pt x="210" y="226"/>
                  </a:lnTo>
                  <a:lnTo>
                    <a:pt x="226" y="210"/>
                  </a:lnTo>
                  <a:lnTo>
                    <a:pt x="226" y="210"/>
                  </a:lnTo>
                  <a:lnTo>
                    <a:pt x="230" y="206"/>
                  </a:lnTo>
                  <a:lnTo>
                    <a:pt x="230" y="202"/>
                  </a:lnTo>
                  <a:lnTo>
                    <a:pt x="230" y="196"/>
                  </a:lnTo>
                  <a:lnTo>
                    <a:pt x="228" y="190"/>
                  </a:lnTo>
                  <a:lnTo>
                    <a:pt x="214" y="170"/>
                  </a:lnTo>
                  <a:lnTo>
                    <a:pt x="214" y="170"/>
                  </a:lnTo>
                  <a:lnTo>
                    <a:pt x="218" y="160"/>
                  </a:lnTo>
                  <a:lnTo>
                    <a:pt x="244" y="154"/>
                  </a:lnTo>
                  <a:lnTo>
                    <a:pt x="244" y="154"/>
                  </a:lnTo>
                  <a:lnTo>
                    <a:pt x="248" y="152"/>
                  </a:lnTo>
                  <a:lnTo>
                    <a:pt x="252" y="150"/>
                  </a:lnTo>
                  <a:lnTo>
                    <a:pt x="256" y="144"/>
                  </a:lnTo>
                  <a:lnTo>
                    <a:pt x="256" y="138"/>
                  </a:lnTo>
                  <a:lnTo>
                    <a:pt x="256" y="118"/>
                  </a:lnTo>
                  <a:lnTo>
                    <a:pt x="256" y="118"/>
                  </a:lnTo>
                  <a:lnTo>
                    <a:pt x="256" y="112"/>
                  </a:lnTo>
                  <a:lnTo>
                    <a:pt x="252" y="106"/>
                  </a:lnTo>
                  <a:lnTo>
                    <a:pt x="248" y="104"/>
                  </a:lnTo>
                  <a:lnTo>
                    <a:pt x="244" y="102"/>
                  </a:lnTo>
                  <a:close/>
                  <a:moveTo>
                    <a:pt x="216" y="144"/>
                  </a:moveTo>
                  <a:lnTo>
                    <a:pt x="216" y="144"/>
                  </a:lnTo>
                  <a:lnTo>
                    <a:pt x="208" y="148"/>
                  </a:lnTo>
                  <a:lnTo>
                    <a:pt x="204" y="154"/>
                  </a:lnTo>
                  <a:lnTo>
                    <a:pt x="204" y="154"/>
                  </a:lnTo>
                  <a:lnTo>
                    <a:pt x="200" y="162"/>
                  </a:lnTo>
                  <a:lnTo>
                    <a:pt x="200" y="162"/>
                  </a:lnTo>
                  <a:lnTo>
                    <a:pt x="198" y="170"/>
                  </a:lnTo>
                  <a:lnTo>
                    <a:pt x="202" y="178"/>
                  </a:lnTo>
                  <a:lnTo>
                    <a:pt x="214" y="200"/>
                  </a:lnTo>
                  <a:lnTo>
                    <a:pt x="200" y="214"/>
                  </a:lnTo>
                  <a:lnTo>
                    <a:pt x="178" y="202"/>
                  </a:lnTo>
                  <a:lnTo>
                    <a:pt x="178" y="202"/>
                  </a:lnTo>
                  <a:lnTo>
                    <a:pt x="174" y="198"/>
                  </a:lnTo>
                  <a:lnTo>
                    <a:pt x="170" y="198"/>
                  </a:lnTo>
                  <a:lnTo>
                    <a:pt x="170" y="198"/>
                  </a:lnTo>
                  <a:lnTo>
                    <a:pt x="162" y="200"/>
                  </a:lnTo>
                  <a:lnTo>
                    <a:pt x="162" y="200"/>
                  </a:lnTo>
                  <a:lnTo>
                    <a:pt x="154" y="204"/>
                  </a:lnTo>
                  <a:lnTo>
                    <a:pt x="154" y="204"/>
                  </a:lnTo>
                  <a:lnTo>
                    <a:pt x="148" y="208"/>
                  </a:lnTo>
                  <a:lnTo>
                    <a:pt x="144" y="216"/>
                  </a:lnTo>
                  <a:lnTo>
                    <a:pt x="138" y="240"/>
                  </a:lnTo>
                  <a:lnTo>
                    <a:pt x="118" y="240"/>
                  </a:lnTo>
                  <a:lnTo>
                    <a:pt x="112" y="216"/>
                  </a:lnTo>
                  <a:lnTo>
                    <a:pt x="112" y="216"/>
                  </a:lnTo>
                  <a:lnTo>
                    <a:pt x="108" y="208"/>
                  </a:lnTo>
                  <a:lnTo>
                    <a:pt x="102" y="204"/>
                  </a:lnTo>
                  <a:lnTo>
                    <a:pt x="102" y="204"/>
                  </a:lnTo>
                  <a:lnTo>
                    <a:pt x="94" y="200"/>
                  </a:lnTo>
                  <a:lnTo>
                    <a:pt x="94" y="200"/>
                  </a:lnTo>
                  <a:lnTo>
                    <a:pt x="86" y="198"/>
                  </a:lnTo>
                  <a:lnTo>
                    <a:pt x="86" y="198"/>
                  </a:lnTo>
                  <a:lnTo>
                    <a:pt x="82" y="198"/>
                  </a:lnTo>
                  <a:lnTo>
                    <a:pt x="78" y="202"/>
                  </a:lnTo>
                  <a:lnTo>
                    <a:pt x="56" y="214"/>
                  </a:lnTo>
                  <a:lnTo>
                    <a:pt x="42" y="200"/>
                  </a:lnTo>
                  <a:lnTo>
                    <a:pt x="54" y="178"/>
                  </a:lnTo>
                  <a:lnTo>
                    <a:pt x="54" y="178"/>
                  </a:lnTo>
                  <a:lnTo>
                    <a:pt x="58" y="170"/>
                  </a:lnTo>
                  <a:lnTo>
                    <a:pt x="56" y="162"/>
                  </a:lnTo>
                  <a:lnTo>
                    <a:pt x="56" y="162"/>
                  </a:lnTo>
                  <a:lnTo>
                    <a:pt x="52" y="154"/>
                  </a:lnTo>
                  <a:lnTo>
                    <a:pt x="52" y="154"/>
                  </a:lnTo>
                  <a:lnTo>
                    <a:pt x="48" y="148"/>
                  </a:lnTo>
                  <a:lnTo>
                    <a:pt x="40" y="144"/>
                  </a:lnTo>
                  <a:lnTo>
                    <a:pt x="16" y="138"/>
                  </a:lnTo>
                  <a:lnTo>
                    <a:pt x="16" y="118"/>
                  </a:lnTo>
                  <a:lnTo>
                    <a:pt x="40" y="112"/>
                  </a:lnTo>
                  <a:lnTo>
                    <a:pt x="40" y="112"/>
                  </a:lnTo>
                  <a:lnTo>
                    <a:pt x="48" y="108"/>
                  </a:lnTo>
                  <a:lnTo>
                    <a:pt x="52" y="102"/>
                  </a:lnTo>
                  <a:lnTo>
                    <a:pt x="52" y="102"/>
                  </a:lnTo>
                  <a:lnTo>
                    <a:pt x="56" y="94"/>
                  </a:lnTo>
                  <a:lnTo>
                    <a:pt x="56" y="94"/>
                  </a:lnTo>
                  <a:lnTo>
                    <a:pt x="58" y="86"/>
                  </a:lnTo>
                  <a:lnTo>
                    <a:pt x="54" y="78"/>
                  </a:lnTo>
                  <a:lnTo>
                    <a:pt x="42" y="56"/>
                  </a:lnTo>
                  <a:lnTo>
                    <a:pt x="56" y="42"/>
                  </a:lnTo>
                  <a:lnTo>
                    <a:pt x="78" y="54"/>
                  </a:lnTo>
                  <a:lnTo>
                    <a:pt x="78" y="54"/>
                  </a:lnTo>
                  <a:lnTo>
                    <a:pt x="82" y="58"/>
                  </a:lnTo>
                  <a:lnTo>
                    <a:pt x="86" y="58"/>
                  </a:lnTo>
                  <a:lnTo>
                    <a:pt x="86" y="58"/>
                  </a:lnTo>
                  <a:lnTo>
                    <a:pt x="94" y="56"/>
                  </a:lnTo>
                  <a:lnTo>
                    <a:pt x="94" y="56"/>
                  </a:lnTo>
                  <a:lnTo>
                    <a:pt x="102" y="52"/>
                  </a:lnTo>
                  <a:lnTo>
                    <a:pt x="102" y="52"/>
                  </a:lnTo>
                  <a:lnTo>
                    <a:pt x="108" y="48"/>
                  </a:lnTo>
                  <a:lnTo>
                    <a:pt x="112" y="40"/>
                  </a:lnTo>
                  <a:lnTo>
                    <a:pt x="118" y="16"/>
                  </a:lnTo>
                  <a:lnTo>
                    <a:pt x="138" y="16"/>
                  </a:lnTo>
                  <a:lnTo>
                    <a:pt x="144" y="40"/>
                  </a:lnTo>
                  <a:lnTo>
                    <a:pt x="144" y="40"/>
                  </a:lnTo>
                  <a:lnTo>
                    <a:pt x="148" y="48"/>
                  </a:lnTo>
                  <a:lnTo>
                    <a:pt x="154" y="52"/>
                  </a:lnTo>
                  <a:lnTo>
                    <a:pt x="154" y="52"/>
                  </a:lnTo>
                  <a:lnTo>
                    <a:pt x="162" y="56"/>
                  </a:lnTo>
                  <a:lnTo>
                    <a:pt x="162" y="56"/>
                  </a:lnTo>
                  <a:lnTo>
                    <a:pt x="170" y="58"/>
                  </a:lnTo>
                  <a:lnTo>
                    <a:pt x="170" y="58"/>
                  </a:lnTo>
                  <a:lnTo>
                    <a:pt x="174" y="58"/>
                  </a:lnTo>
                  <a:lnTo>
                    <a:pt x="178" y="54"/>
                  </a:lnTo>
                  <a:lnTo>
                    <a:pt x="200" y="42"/>
                  </a:lnTo>
                  <a:lnTo>
                    <a:pt x="214" y="56"/>
                  </a:lnTo>
                  <a:lnTo>
                    <a:pt x="202" y="78"/>
                  </a:lnTo>
                  <a:lnTo>
                    <a:pt x="202" y="78"/>
                  </a:lnTo>
                  <a:lnTo>
                    <a:pt x="198" y="86"/>
                  </a:lnTo>
                  <a:lnTo>
                    <a:pt x="200" y="94"/>
                  </a:lnTo>
                  <a:lnTo>
                    <a:pt x="200" y="94"/>
                  </a:lnTo>
                  <a:lnTo>
                    <a:pt x="204" y="102"/>
                  </a:lnTo>
                  <a:lnTo>
                    <a:pt x="204" y="102"/>
                  </a:lnTo>
                  <a:lnTo>
                    <a:pt x="208" y="108"/>
                  </a:lnTo>
                  <a:lnTo>
                    <a:pt x="216" y="112"/>
                  </a:lnTo>
                  <a:lnTo>
                    <a:pt x="240" y="118"/>
                  </a:lnTo>
                  <a:lnTo>
                    <a:pt x="240" y="138"/>
                  </a:lnTo>
                  <a:lnTo>
                    <a:pt x="216"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7" name="Freeform 96">
              <a:extLst>
                <a:ext uri="{FF2B5EF4-FFF2-40B4-BE49-F238E27FC236}">
                  <a16:creationId xmlns:a16="http://schemas.microsoft.com/office/drawing/2014/main" id="{891891EE-0D75-3241-A573-137ED525357E}"/>
                </a:ext>
              </a:extLst>
            </p:cNvPr>
            <p:cNvSpPr>
              <a:spLocks noEditPoints="1"/>
            </p:cNvSpPr>
            <p:nvPr/>
          </p:nvSpPr>
          <p:spPr bwMode="auto">
            <a:xfrm>
              <a:off x="5702300" y="2076450"/>
              <a:ext cx="177800" cy="177800"/>
            </a:xfrm>
            <a:custGeom>
              <a:avLst/>
              <a:gdLst/>
              <a:ahLst/>
              <a:cxnLst>
                <a:cxn ang="0">
                  <a:pos x="56" y="0"/>
                </a:cxn>
                <a:cxn ang="0">
                  <a:pos x="34" y="4"/>
                </a:cxn>
                <a:cxn ang="0">
                  <a:pos x="16" y="16"/>
                </a:cxn>
                <a:cxn ang="0">
                  <a:pos x="4" y="34"/>
                </a:cxn>
                <a:cxn ang="0">
                  <a:pos x="0" y="56"/>
                </a:cxn>
                <a:cxn ang="0">
                  <a:pos x="2" y="68"/>
                </a:cxn>
                <a:cxn ang="0">
                  <a:pos x="10" y="88"/>
                </a:cxn>
                <a:cxn ang="0">
                  <a:pos x="24" y="102"/>
                </a:cxn>
                <a:cxn ang="0">
                  <a:pos x="44" y="110"/>
                </a:cxn>
                <a:cxn ang="0">
                  <a:pos x="56" y="112"/>
                </a:cxn>
                <a:cxn ang="0">
                  <a:pos x="78" y="108"/>
                </a:cxn>
                <a:cxn ang="0">
                  <a:pos x="96" y="96"/>
                </a:cxn>
                <a:cxn ang="0">
                  <a:pos x="108" y="78"/>
                </a:cxn>
                <a:cxn ang="0">
                  <a:pos x="112" y="56"/>
                </a:cxn>
                <a:cxn ang="0">
                  <a:pos x="110" y="44"/>
                </a:cxn>
                <a:cxn ang="0">
                  <a:pos x="102" y="24"/>
                </a:cxn>
                <a:cxn ang="0">
                  <a:pos x="88" y="10"/>
                </a:cxn>
                <a:cxn ang="0">
                  <a:pos x="68" y="2"/>
                </a:cxn>
                <a:cxn ang="0">
                  <a:pos x="56" y="104"/>
                </a:cxn>
                <a:cxn ang="0">
                  <a:pos x="46" y="104"/>
                </a:cxn>
                <a:cxn ang="0">
                  <a:pos x="28" y="96"/>
                </a:cxn>
                <a:cxn ang="0">
                  <a:pos x="16" y="84"/>
                </a:cxn>
                <a:cxn ang="0">
                  <a:pos x="8" y="66"/>
                </a:cxn>
                <a:cxn ang="0">
                  <a:pos x="8" y="56"/>
                </a:cxn>
                <a:cxn ang="0">
                  <a:pos x="10" y="36"/>
                </a:cxn>
                <a:cxn ang="0">
                  <a:pos x="22" y="22"/>
                </a:cxn>
                <a:cxn ang="0">
                  <a:pos x="36" y="10"/>
                </a:cxn>
                <a:cxn ang="0">
                  <a:pos x="56" y="6"/>
                </a:cxn>
                <a:cxn ang="0">
                  <a:pos x="66" y="8"/>
                </a:cxn>
                <a:cxn ang="0">
                  <a:pos x="84" y="16"/>
                </a:cxn>
                <a:cxn ang="0">
                  <a:pos x="96" y="28"/>
                </a:cxn>
                <a:cxn ang="0">
                  <a:pos x="104" y="46"/>
                </a:cxn>
                <a:cxn ang="0">
                  <a:pos x="106" y="56"/>
                </a:cxn>
                <a:cxn ang="0">
                  <a:pos x="102" y="76"/>
                </a:cxn>
                <a:cxn ang="0">
                  <a:pos x="90" y="90"/>
                </a:cxn>
                <a:cxn ang="0">
                  <a:pos x="76" y="102"/>
                </a:cxn>
                <a:cxn ang="0">
                  <a:pos x="56" y="104"/>
                </a:cxn>
              </a:cxnLst>
              <a:rect l="0" t="0" r="r" b="b"/>
              <a:pathLst>
                <a:path w="112" h="112">
                  <a:moveTo>
                    <a:pt x="56" y="0"/>
                  </a:moveTo>
                  <a:lnTo>
                    <a:pt x="56" y="0"/>
                  </a:lnTo>
                  <a:lnTo>
                    <a:pt x="44" y="2"/>
                  </a:lnTo>
                  <a:lnTo>
                    <a:pt x="34" y="4"/>
                  </a:lnTo>
                  <a:lnTo>
                    <a:pt x="24" y="10"/>
                  </a:lnTo>
                  <a:lnTo>
                    <a:pt x="16" y="16"/>
                  </a:lnTo>
                  <a:lnTo>
                    <a:pt x="10" y="24"/>
                  </a:lnTo>
                  <a:lnTo>
                    <a:pt x="4" y="34"/>
                  </a:lnTo>
                  <a:lnTo>
                    <a:pt x="2" y="44"/>
                  </a:lnTo>
                  <a:lnTo>
                    <a:pt x="0" y="56"/>
                  </a:lnTo>
                  <a:lnTo>
                    <a:pt x="0" y="56"/>
                  </a:lnTo>
                  <a:lnTo>
                    <a:pt x="2" y="68"/>
                  </a:lnTo>
                  <a:lnTo>
                    <a:pt x="4" y="78"/>
                  </a:lnTo>
                  <a:lnTo>
                    <a:pt x="10" y="88"/>
                  </a:lnTo>
                  <a:lnTo>
                    <a:pt x="16" y="96"/>
                  </a:lnTo>
                  <a:lnTo>
                    <a:pt x="24" y="102"/>
                  </a:lnTo>
                  <a:lnTo>
                    <a:pt x="34" y="108"/>
                  </a:lnTo>
                  <a:lnTo>
                    <a:pt x="44" y="110"/>
                  </a:lnTo>
                  <a:lnTo>
                    <a:pt x="56" y="112"/>
                  </a:lnTo>
                  <a:lnTo>
                    <a:pt x="56" y="112"/>
                  </a:lnTo>
                  <a:lnTo>
                    <a:pt x="68" y="110"/>
                  </a:lnTo>
                  <a:lnTo>
                    <a:pt x="78" y="108"/>
                  </a:lnTo>
                  <a:lnTo>
                    <a:pt x="88" y="102"/>
                  </a:lnTo>
                  <a:lnTo>
                    <a:pt x="96" y="96"/>
                  </a:lnTo>
                  <a:lnTo>
                    <a:pt x="102" y="88"/>
                  </a:lnTo>
                  <a:lnTo>
                    <a:pt x="108" y="78"/>
                  </a:lnTo>
                  <a:lnTo>
                    <a:pt x="110" y="68"/>
                  </a:lnTo>
                  <a:lnTo>
                    <a:pt x="112" y="56"/>
                  </a:lnTo>
                  <a:lnTo>
                    <a:pt x="112" y="56"/>
                  </a:lnTo>
                  <a:lnTo>
                    <a:pt x="110" y="44"/>
                  </a:lnTo>
                  <a:lnTo>
                    <a:pt x="108" y="34"/>
                  </a:lnTo>
                  <a:lnTo>
                    <a:pt x="102" y="24"/>
                  </a:lnTo>
                  <a:lnTo>
                    <a:pt x="96" y="16"/>
                  </a:lnTo>
                  <a:lnTo>
                    <a:pt x="88" y="10"/>
                  </a:lnTo>
                  <a:lnTo>
                    <a:pt x="78" y="4"/>
                  </a:lnTo>
                  <a:lnTo>
                    <a:pt x="68" y="2"/>
                  </a:lnTo>
                  <a:lnTo>
                    <a:pt x="56" y="0"/>
                  </a:lnTo>
                  <a:close/>
                  <a:moveTo>
                    <a:pt x="56" y="104"/>
                  </a:moveTo>
                  <a:lnTo>
                    <a:pt x="56" y="104"/>
                  </a:lnTo>
                  <a:lnTo>
                    <a:pt x="46" y="104"/>
                  </a:lnTo>
                  <a:lnTo>
                    <a:pt x="36" y="102"/>
                  </a:lnTo>
                  <a:lnTo>
                    <a:pt x="28" y="96"/>
                  </a:lnTo>
                  <a:lnTo>
                    <a:pt x="22" y="90"/>
                  </a:lnTo>
                  <a:lnTo>
                    <a:pt x="16" y="84"/>
                  </a:lnTo>
                  <a:lnTo>
                    <a:pt x="10" y="76"/>
                  </a:lnTo>
                  <a:lnTo>
                    <a:pt x="8" y="66"/>
                  </a:lnTo>
                  <a:lnTo>
                    <a:pt x="8" y="56"/>
                  </a:lnTo>
                  <a:lnTo>
                    <a:pt x="8" y="56"/>
                  </a:lnTo>
                  <a:lnTo>
                    <a:pt x="8" y="46"/>
                  </a:lnTo>
                  <a:lnTo>
                    <a:pt x="10" y="36"/>
                  </a:lnTo>
                  <a:lnTo>
                    <a:pt x="16" y="28"/>
                  </a:lnTo>
                  <a:lnTo>
                    <a:pt x="22" y="22"/>
                  </a:lnTo>
                  <a:lnTo>
                    <a:pt x="28" y="16"/>
                  </a:lnTo>
                  <a:lnTo>
                    <a:pt x="36" y="10"/>
                  </a:lnTo>
                  <a:lnTo>
                    <a:pt x="46" y="8"/>
                  </a:lnTo>
                  <a:lnTo>
                    <a:pt x="56" y="6"/>
                  </a:lnTo>
                  <a:lnTo>
                    <a:pt x="56" y="6"/>
                  </a:lnTo>
                  <a:lnTo>
                    <a:pt x="66" y="8"/>
                  </a:lnTo>
                  <a:lnTo>
                    <a:pt x="76" y="10"/>
                  </a:lnTo>
                  <a:lnTo>
                    <a:pt x="84" y="16"/>
                  </a:lnTo>
                  <a:lnTo>
                    <a:pt x="90" y="22"/>
                  </a:lnTo>
                  <a:lnTo>
                    <a:pt x="96" y="28"/>
                  </a:lnTo>
                  <a:lnTo>
                    <a:pt x="102" y="36"/>
                  </a:lnTo>
                  <a:lnTo>
                    <a:pt x="104" y="46"/>
                  </a:lnTo>
                  <a:lnTo>
                    <a:pt x="106" y="56"/>
                  </a:lnTo>
                  <a:lnTo>
                    <a:pt x="106" y="56"/>
                  </a:lnTo>
                  <a:lnTo>
                    <a:pt x="104" y="66"/>
                  </a:lnTo>
                  <a:lnTo>
                    <a:pt x="102" y="76"/>
                  </a:lnTo>
                  <a:lnTo>
                    <a:pt x="96" y="84"/>
                  </a:lnTo>
                  <a:lnTo>
                    <a:pt x="90" y="90"/>
                  </a:lnTo>
                  <a:lnTo>
                    <a:pt x="84" y="96"/>
                  </a:lnTo>
                  <a:lnTo>
                    <a:pt x="76" y="102"/>
                  </a:lnTo>
                  <a:lnTo>
                    <a:pt x="66" y="104"/>
                  </a:lnTo>
                  <a:lnTo>
                    <a:pt x="56"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8" name="Freeform 112">
              <a:extLst>
                <a:ext uri="{FF2B5EF4-FFF2-40B4-BE49-F238E27FC236}">
                  <a16:creationId xmlns:a16="http://schemas.microsoft.com/office/drawing/2014/main" id="{6C4F8E72-4840-A44A-8278-D3C9A1674C10}"/>
                </a:ext>
              </a:extLst>
            </p:cNvPr>
            <p:cNvSpPr>
              <a:spLocks noEditPoints="1"/>
            </p:cNvSpPr>
            <p:nvPr/>
          </p:nvSpPr>
          <p:spPr bwMode="auto">
            <a:xfrm>
              <a:off x="5740400" y="2114550"/>
              <a:ext cx="101600" cy="101600"/>
            </a:xfrm>
            <a:custGeom>
              <a:avLst/>
              <a:gdLst/>
              <a:ahLst/>
              <a:cxnLst>
                <a:cxn ang="0">
                  <a:pos x="32" y="0"/>
                </a:cxn>
                <a:cxn ang="0">
                  <a:pos x="32" y="0"/>
                </a:cxn>
                <a:cxn ang="0">
                  <a:pos x="26" y="0"/>
                </a:cxn>
                <a:cxn ang="0">
                  <a:pos x="20" y="2"/>
                </a:cxn>
                <a:cxn ang="0">
                  <a:pos x="10" y="10"/>
                </a:cxn>
                <a:cxn ang="0">
                  <a:pos x="2" y="20"/>
                </a:cxn>
                <a:cxn ang="0">
                  <a:pos x="0" y="26"/>
                </a:cxn>
                <a:cxn ang="0">
                  <a:pos x="0" y="32"/>
                </a:cxn>
                <a:cxn ang="0">
                  <a:pos x="0" y="32"/>
                </a:cxn>
                <a:cxn ang="0">
                  <a:pos x="0" y="38"/>
                </a:cxn>
                <a:cxn ang="0">
                  <a:pos x="2" y="44"/>
                </a:cxn>
                <a:cxn ang="0">
                  <a:pos x="10" y="54"/>
                </a:cxn>
                <a:cxn ang="0">
                  <a:pos x="20" y="62"/>
                </a:cxn>
                <a:cxn ang="0">
                  <a:pos x="26" y="64"/>
                </a:cxn>
                <a:cxn ang="0">
                  <a:pos x="32" y="64"/>
                </a:cxn>
                <a:cxn ang="0">
                  <a:pos x="32" y="64"/>
                </a:cxn>
                <a:cxn ang="0">
                  <a:pos x="38" y="64"/>
                </a:cxn>
                <a:cxn ang="0">
                  <a:pos x="44" y="62"/>
                </a:cxn>
                <a:cxn ang="0">
                  <a:pos x="54" y="54"/>
                </a:cxn>
                <a:cxn ang="0">
                  <a:pos x="62" y="44"/>
                </a:cxn>
                <a:cxn ang="0">
                  <a:pos x="64" y="38"/>
                </a:cxn>
                <a:cxn ang="0">
                  <a:pos x="64" y="32"/>
                </a:cxn>
                <a:cxn ang="0">
                  <a:pos x="64" y="32"/>
                </a:cxn>
                <a:cxn ang="0">
                  <a:pos x="64" y="26"/>
                </a:cxn>
                <a:cxn ang="0">
                  <a:pos x="62" y="20"/>
                </a:cxn>
                <a:cxn ang="0">
                  <a:pos x="54" y="10"/>
                </a:cxn>
                <a:cxn ang="0">
                  <a:pos x="44" y="2"/>
                </a:cxn>
                <a:cxn ang="0">
                  <a:pos x="38" y="0"/>
                </a:cxn>
                <a:cxn ang="0">
                  <a:pos x="32" y="0"/>
                </a:cxn>
                <a:cxn ang="0">
                  <a:pos x="32" y="56"/>
                </a:cxn>
                <a:cxn ang="0">
                  <a:pos x="32" y="56"/>
                </a:cxn>
                <a:cxn ang="0">
                  <a:pos x="22" y="54"/>
                </a:cxn>
                <a:cxn ang="0">
                  <a:pos x="16" y="48"/>
                </a:cxn>
                <a:cxn ang="0">
                  <a:pos x="10" y="42"/>
                </a:cxn>
                <a:cxn ang="0">
                  <a:pos x="8" y="32"/>
                </a:cxn>
                <a:cxn ang="0">
                  <a:pos x="8" y="32"/>
                </a:cxn>
                <a:cxn ang="0">
                  <a:pos x="10" y="22"/>
                </a:cxn>
                <a:cxn ang="0">
                  <a:pos x="16" y="16"/>
                </a:cxn>
                <a:cxn ang="0">
                  <a:pos x="22" y="10"/>
                </a:cxn>
                <a:cxn ang="0">
                  <a:pos x="32" y="8"/>
                </a:cxn>
                <a:cxn ang="0">
                  <a:pos x="32" y="8"/>
                </a:cxn>
                <a:cxn ang="0">
                  <a:pos x="42" y="10"/>
                </a:cxn>
                <a:cxn ang="0">
                  <a:pos x="48" y="16"/>
                </a:cxn>
                <a:cxn ang="0">
                  <a:pos x="54" y="22"/>
                </a:cxn>
                <a:cxn ang="0">
                  <a:pos x="56" y="32"/>
                </a:cxn>
                <a:cxn ang="0">
                  <a:pos x="56" y="32"/>
                </a:cxn>
                <a:cxn ang="0">
                  <a:pos x="54" y="42"/>
                </a:cxn>
                <a:cxn ang="0">
                  <a:pos x="48" y="48"/>
                </a:cxn>
                <a:cxn ang="0">
                  <a:pos x="42" y="54"/>
                </a:cxn>
                <a:cxn ang="0">
                  <a:pos x="32" y="56"/>
                </a:cxn>
              </a:cxnLst>
              <a:rect l="0" t="0" r="r" b="b"/>
              <a:pathLst>
                <a:path w="64" h="64">
                  <a:moveTo>
                    <a:pt x="32" y="0"/>
                  </a:moveTo>
                  <a:lnTo>
                    <a:pt x="32" y="0"/>
                  </a:lnTo>
                  <a:lnTo>
                    <a:pt x="26" y="0"/>
                  </a:lnTo>
                  <a:lnTo>
                    <a:pt x="20" y="2"/>
                  </a:lnTo>
                  <a:lnTo>
                    <a:pt x="10" y="10"/>
                  </a:lnTo>
                  <a:lnTo>
                    <a:pt x="2" y="20"/>
                  </a:lnTo>
                  <a:lnTo>
                    <a:pt x="0" y="26"/>
                  </a:lnTo>
                  <a:lnTo>
                    <a:pt x="0" y="32"/>
                  </a:lnTo>
                  <a:lnTo>
                    <a:pt x="0" y="32"/>
                  </a:lnTo>
                  <a:lnTo>
                    <a:pt x="0" y="38"/>
                  </a:lnTo>
                  <a:lnTo>
                    <a:pt x="2" y="44"/>
                  </a:lnTo>
                  <a:lnTo>
                    <a:pt x="10" y="54"/>
                  </a:lnTo>
                  <a:lnTo>
                    <a:pt x="20" y="62"/>
                  </a:lnTo>
                  <a:lnTo>
                    <a:pt x="26" y="64"/>
                  </a:lnTo>
                  <a:lnTo>
                    <a:pt x="32" y="64"/>
                  </a:lnTo>
                  <a:lnTo>
                    <a:pt x="32" y="64"/>
                  </a:lnTo>
                  <a:lnTo>
                    <a:pt x="38" y="64"/>
                  </a:lnTo>
                  <a:lnTo>
                    <a:pt x="44" y="62"/>
                  </a:lnTo>
                  <a:lnTo>
                    <a:pt x="54" y="54"/>
                  </a:lnTo>
                  <a:lnTo>
                    <a:pt x="62" y="44"/>
                  </a:lnTo>
                  <a:lnTo>
                    <a:pt x="64" y="38"/>
                  </a:lnTo>
                  <a:lnTo>
                    <a:pt x="64" y="32"/>
                  </a:lnTo>
                  <a:lnTo>
                    <a:pt x="64" y="32"/>
                  </a:lnTo>
                  <a:lnTo>
                    <a:pt x="64" y="26"/>
                  </a:lnTo>
                  <a:lnTo>
                    <a:pt x="62" y="20"/>
                  </a:lnTo>
                  <a:lnTo>
                    <a:pt x="54" y="10"/>
                  </a:lnTo>
                  <a:lnTo>
                    <a:pt x="44" y="2"/>
                  </a:lnTo>
                  <a:lnTo>
                    <a:pt x="38" y="0"/>
                  </a:lnTo>
                  <a:lnTo>
                    <a:pt x="32" y="0"/>
                  </a:lnTo>
                  <a:close/>
                  <a:moveTo>
                    <a:pt x="32" y="56"/>
                  </a:moveTo>
                  <a:lnTo>
                    <a:pt x="32" y="56"/>
                  </a:lnTo>
                  <a:lnTo>
                    <a:pt x="22" y="54"/>
                  </a:lnTo>
                  <a:lnTo>
                    <a:pt x="16" y="48"/>
                  </a:lnTo>
                  <a:lnTo>
                    <a:pt x="10" y="42"/>
                  </a:lnTo>
                  <a:lnTo>
                    <a:pt x="8" y="32"/>
                  </a:lnTo>
                  <a:lnTo>
                    <a:pt x="8" y="32"/>
                  </a:lnTo>
                  <a:lnTo>
                    <a:pt x="10" y="22"/>
                  </a:lnTo>
                  <a:lnTo>
                    <a:pt x="16" y="16"/>
                  </a:lnTo>
                  <a:lnTo>
                    <a:pt x="22" y="10"/>
                  </a:lnTo>
                  <a:lnTo>
                    <a:pt x="32" y="8"/>
                  </a:lnTo>
                  <a:lnTo>
                    <a:pt x="32" y="8"/>
                  </a:lnTo>
                  <a:lnTo>
                    <a:pt x="42" y="10"/>
                  </a:lnTo>
                  <a:lnTo>
                    <a:pt x="48" y="16"/>
                  </a:lnTo>
                  <a:lnTo>
                    <a:pt x="54" y="22"/>
                  </a:lnTo>
                  <a:lnTo>
                    <a:pt x="56" y="32"/>
                  </a:lnTo>
                  <a:lnTo>
                    <a:pt x="56" y="32"/>
                  </a:lnTo>
                  <a:lnTo>
                    <a:pt x="54" y="42"/>
                  </a:lnTo>
                  <a:lnTo>
                    <a:pt x="48" y="48"/>
                  </a:lnTo>
                  <a:lnTo>
                    <a:pt x="42" y="54"/>
                  </a:lnTo>
                  <a:lnTo>
                    <a:pt x="32"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55" name="Rectangle 54">
            <a:extLst>
              <a:ext uri="{FF2B5EF4-FFF2-40B4-BE49-F238E27FC236}">
                <a16:creationId xmlns:a16="http://schemas.microsoft.com/office/drawing/2014/main" id="{1574F284-CE08-7E4C-B1A0-660F8E4738F7}"/>
              </a:ext>
            </a:extLst>
          </p:cNvPr>
          <p:cNvSpPr/>
          <p:nvPr/>
        </p:nvSpPr>
        <p:spPr>
          <a:xfrm>
            <a:off x="708869" y="848971"/>
            <a:ext cx="2533598" cy="30493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A638BC6A-D257-2B4D-8850-74E51B5B71AC}"/>
              </a:ext>
            </a:extLst>
          </p:cNvPr>
          <p:cNvSpPr/>
          <p:nvPr/>
        </p:nvSpPr>
        <p:spPr>
          <a:xfrm>
            <a:off x="695124" y="1162334"/>
            <a:ext cx="2533598" cy="3951854"/>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6565D3B3-D6C4-A246-BC6B-D19B8E4F7828}"/>
              </a:ext>
            </a:extLst>
          </p:cNvPr>
          <p:cNvSpPr txBox="1"/>
          <p:nvPr/>
        </p:nvSpPr>
        <p:spPr>
          <a:xfrm>
            <a:off x="835421" y="911353"/>
            <a:ext cx="2206503" cy="166712"/>
          </a:xfrm>
          <a:prstGeom prst="rect">
            <a:avLst/>
          </a:prstGeom>
          <a:noFill/>
        </p:spPr>
        <p:txBody>
          <a:bodyPr wrap="square" lIns="0" tIns="0" rIns="0" bIns="0" rtlCol="0">
            <a:spAutoFit/>
          </a:bodyPr>
          <a:lstStyle/>
          <a:p>
            <a:pPr algn="ctr">
              <a:lnSpc>
                <a:spcPts val="1300"/>
              </a:lnSpc>
              <a:spcAft>
                <a:spcPts val="1200"/>
              </a:spcAft>
            </a:pPr>
            <a:r>
              <a:rPr lang="en-US" sz="1200" b="1" cap="all" spc="20" dirty="0">
                <a:solidFill>
                  <a:schemeClr val="bg1"/>
                </a:solidFill>
                <a:latin typeface="Montserrat" pitchFamily="2" charset="77"/>
              </a:rPr>
              <a:t>ODAs</a:t>
            </a:r>
          </a:p>
        </p:txBody>
      </p:sp>
      <p:grpSp>
        <p:nvGrpSpPr>
          <p:cNvPr id="60" name="Group 59">
            <a:extLst>
              <a:ext uri="{FF2B5EF4-FFF2-40B4-BE49-F238E27FC236}">
                <a16:creationId xmlns:a16="http://schemas.microsoft.com/office/drawing/2014/main" id="{36E7B283-15E2-3C4E-8D53-EA07F99ABF66}"/>
              </a:ext>
            </a:extLst>
          </p:cNvPr>
          <p:cNvGrpSpPr/>
          <p:nvPr/>
        </p:nvGrpSpPr>
        <p:grpSpPr>
          <a:xfrm>
            <a:off x="926458" y="1410048"/>
            <a:ext cx="107935" cy="123408"/>
            <a:chOff x="825599" y="2077184"/>
            <a:chExt cx="164205" cy="146480"/>
          </a:xfrm>
        </p:grpSpPr>
        <p:sp>
          <p:nvSpPr>
            <p:cNvPr id="63" name="Rectangle 62">
              <a:extLst>
                <a:ext uri="{FF2B5EF4-FFF2-40B4-BE49-F238E27FC236}">
                  <a16:creationId xmlns:a16="http://schemas.microsoft.com/office/drawing/2014/main" id="{8B2C6846-7DA9-E14E-B1DC-D930ACDD7B78}"/>
                </a:ext>
              </a:extLst>
            </p:cNvPr>
            <p:cNvSpPr/>
            <p:nvPr/>
          </p:nvSpPr>
          <p:spPr>
            <a:xfrm>
              <a:off x="825599" y="2086684"/>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4">
              <a:extLst>
                <a:ext uri="{FF2B5EF4-FFF2-40B4-BE49-F238E27FC236}">
                  <a16:creationId xmlns:a16="http://schemas.microsoft.com/office/drawing/2014/main" id="{84735D6A-87EB-BA45-BCB7-91CABFEF70D0}"/>
                </a:ext>
              </a:extLst>
            </p:cNvPr>
            <p:cNvSpPr>
              <a:spLocks/>
            </p:cNvSpPr>
            <p:nvPr/>
          </p:nvSpPr>
          <p:spPr bwMode="auto">
            <a:xfrm>
              <a:off x="837732" y="2077184"/>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6" name="Group 75">
            <a:extLst>
              <a:ext uri="{FF2B5EF4-FFF2-40B4-BE49-F238E27FC236}">
                <a16:creationId xmlns:a16="http://schemas.microsoft.com/office/drawing/2014/main" id="{C59BCFAA-4B4F-4F46-9955-8D66E9359B12}"/>
              </a:ext>
            </a:extLst>
          </p:cNvPr>
          <p:cNvGrpSpPr/>
          <p:nvPr/>
        </p:nvGrpSpPr>
        <p:grpSpPr>
          <a:xfrm>
            <a:off x="895797" y="1810874"/>
            <a:ext cx="107935" cy="123408"/>
            <a:chOff x="825599" y="2818330"/>
            <a:chExt cx="164205" cy="146480"/>
          </a:xfrm>
        </p:grpSpPr>
        <p:sp>
          <p:nvSpPr>
            <p:cNvPr id="77" name="Rectangle 76">
              <a:extLst>
                <a:ext uri="{FF2B5EF4-FFF2-40B4-BE49-F238E27FC236}">
                  <a16:creationId xmlns:a16="http://schemas.microsoft.com/office/drawing/2014/main" id="{384FCC58-3220-744C-BB89-296ACD99B644}"/>
                </a:ext>
              </a:extLst>
            </p:cNvPr>
            <p:cNvSpPr/>
            <p:nvPr/>
          </p:nvSpPr>
          <p:spPr>
            <a:xfrm>
              <a:off x="825599" y="2827830"/>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64">
              <a:extLst>
                <a:ext uri="{FF2B5EF4-FFF2-40B4-BE49-F238E27FC236}">
                  <a16:creationId xmlns:a16="http://schemas.microsoft.com/office/drawing/2014/main" id="{FF0695D3-CFF8-DB4F-9646-7F8C3995C3AB}"/>
                </a:ext>
              </a:extLst>
            </p:cNvPr>
            <p:cNvSpPr>
              <a:spLocks/>
            </p:cNvSpPr>
            <p:nvPr/>
          </p:nvSpPr>
          <p:spPr bwMode="auto">
            <a:xfrm>
              <a:off x="837732" y="2818330"/>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9" name="Group 78">
            <a:extLst>
              <a:ext uri="{FF2B5EF4-FFF2-40B4-BE49-F238E27FC236}">
                <a16:creationId xmlns:a16="http://schemas.microsoft.com/office/drawing/2014/main" id="{BCFB2CDE-892F-CA4C-A80B-4E02955067B3}"/>
              </a:ext>
            </a:extLst>
          </p:cNvPr>
          <p:cNvGrpSpPr/>
          <p:nvPr/>
        </p:nvGrpSpPr>
        <p:grpSpPr>
          <a:xfrm>
            <a:off x="906708" y="2297743"/>
            <a:ext cx="107935" cy="123408"/>
            <a:chOff x="825599" y="3571979"/>
            <a:chExt cx="164205" cy="146480"/>
          </a:xfrm>
        </p:grpSpPr>
        <p:sp>
          <p:nvSpPr>
            <p:cNvPr id="99" name="Rectangle 98">
              <a:extLst>
                <a:ext uri="{FF2B5EF4-FFF2-40B4-BE49-F238E27FC236}">
                  <a16:creationId xmlns:a16="http://schemas.microsoft.com/office/drawing/2014/main" id="{2310742A-5328-CA47-8722-50C3F91556F1}"/>
                </a:ext>
              </a:extLst>
            </p:cNvPr>
            <p:cNvSpPr/>
            <p:nvPr/>
          </p:nvSpPr>
          <p:spPr>
            <a:xfrm>
              <a:off x="825599" y="3581479"/>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64">
              <a:extLst>
                <a:ext uri="{FF2B5EF4-FFF2-40B4-BE49-F238E27FC236}">
                  <a16:creationId xmlns:a16="http://schemas.microsoft.com/office/drawing/2014/main" id="{95C7B5DB-9850-FA47-9FC5-AF4D8FBDD460}"/>
                </a:ext>
              </a:extLst>
            </p:cNvPr>
            <p:cNvSpPr>
              <a:spLocks/>
            </p:cNvSpPr>
            <p:nvPr/>
          </p:nvSpPr>
          <p:spPr bwMode="auto">
            <a:xfrm>
              <a:off x="837732" y="3571979"/>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01" name="Picture 100">
            <a:extLst>
              <a:ext uri="{FF2B5EF4-FFF2-40B4-BE49-F238E27FC236}">
                <a16:creationId xmlns:a16="http://schemas.microsoft.com/office/drawing/2014/main" id="{DFB7671F-C443-3D4C-8EE1-4FF857A655C2}"/>
              </a:ext>
            </a:extLst>
          </p:cNvPr>
          <p:cNvPicPr>
            <a:picLocks noChangeAspect="1"/>
          </p:cNvPicPr>
          <p:nvPr/>
        </p:nvPicPr>
        <p:blipFill>
          <a:blip r:embed="rId3"/>
          <a:stretch>
            <a:fillRect/>
          </a:stretch>
        </p:blipFill>
        <p:spPr>
          <a:xfrm>
            <a:off x="1175602" y="1321592"/>
            <a:ext cx="576188" cy="383427"/>
          </a:xfrm>
          <a:prstGeom prst="rect">
            <a:avLst/>
          </a:prstGeom>
        </p:spPr>
      </p:pic>
      <p:pic>
        <p:nvPicPr>
          <p:cNvPr id="102" name="Picture 101">
            <a:extLst>
              <a:ext uri="{FF2B5EF4-FFF2-40B4-BE49-F238E27FC236}">
                <a16:creationId xmlns:a16="http://schemas.microsoft.com/office/drawing/2014/main" id="{29A4DA68-4AF8-2948-9A86-FDFB4C382D3F}"/>
              </a:ext>
            </a:extLst>
          </p:cNvPr>
          <p:cNvPicPr>
            <a:picLocks noChangeAspect="1"/>
          </p:cNvPicPr>
          <p:nvPr/>
        </p:nvPicPr>
        <p:blipFill>
          <a:blip r:embed="rId4"/>
          <a:stretch>
            <a:fillRect/>
          </a:stretch>
        </p:blipFill>
        <p:spPr>
          <a:xfrm>
            <a:off x="1148907" y="1655134"/>
            <a:ext cx="1115685" cy="646819"/>
          </a:xfrm>
          <a:prstGeom prst="rect">
            <a:avLst/>
          </a:prstGeom>
        </p:spPr>
      </p:pic>
      <p:pic>
        <p:nvPicPr>
          <p:cNvPr id="103" name="Picture 102">
            <a:extLst>
              <a:ext uri="{FF2B5EF4-FFF2-40B4-BE49-F238E27FC236}">
                <a16:creationId xmlns:a16="http://schemas.microsoft.com/office/drawing/2014/main" id="{F30314F6-2B76-9749-9021-930B7DE1B676}"/>
              </a:ext>
            </a:extLst>
          </p:cNvPr>
          <p:cNvPicPr>
            <a:picLocks noChangeAspect="1"/>
          </p:cNvPicPr>
          <p:nvPr/>
        </p:nvPicPr>
        <p:blipFill>
          <a:blip r:embed="rId5"/>
          <a:stretch>
            <a:fillRect/>
          </a:stretch>
        </p:blipFill>
        <p:spPr>
          <a:xfrm>
            <a:off x="1124669" y="2139544"/>
            <a:ext cx="1207654" cy="526809"/>
          </a:xfrm>
          <a:prstGeom prst="rect">
            <a:avLst/>
          </a:prstGeom>
        </p:spPr>
      </p:pic>
      <p:pic>
        <p:nvPicPr>
          <p:cNvPr id="104" name="Picture 103">
            <a:extLst>
              <a:ext uri="{FF2B5EF4-FFF2-40B4-BE49-F238E27FC236}">
                <a16:creationId xmlns:a16="http://schemas.microsoft.com/office/drawing/2014/main" id="{661C02C4-BA7D-CD4F-A802-0C0793FEDA74}"/>
              </a:ext>
            </a:extLst>
          </p:cNvPr>
          <p:cNvPicPr>
            <a:picLocks noChangeAspect="1"/>
          </p:cNvPicPr>
          <p:nvPr/>
        </p:nvPicPr>
        <p:blipFill>
          <a:blip r:embed="rId6"/>
          <a:stretch>
            <a:fillRect/>
          </a:stretch>
        </p:blipFill>
        <p:spPr>
          <a:xfrm>
            <a:off x="1170165" y="2656491"/>
            <a:ext cx="1389146" cy="444387"/>
          </a:xfrm>
          <a:prstGeom prst="rect">
            <a:avLst/>
          </a:prstGeom>
        </p:spPr>
      </p:pic>
      <p:grpSp>
        <p:nvGrpSpPr>
          <p:cNvPr id="105" name="Group 104">
            <a:extLst>
              <a:ext uri="{FF2B5EF4-FFF2-40B4-BE49-F238E27FC236}">
                <a16:creationId xmlns:a16="http://schemas.microsoft.com/office/drawing/2014/main" id="{42EBD9F3-A4EF-D646-8D30-0541A1DB68E2}"/>
              </a:ext>
            </a:extLst>
          </p:cNvPr>
          <p:cNvGrpSpPr/>
          <p:nvPr/>
        </p:nvGrpSpPr>
        <p:grpSpPr>
          <a:xfrm>
            <a:off x="887425" y="2763148"/>
            <a:ext cx="107935" cy="123408"/>
            <a:chOff x="825599" y="3571979"/>
            <a:chExt cx="164205" cy="146480"/>
          </a:xfrm>
        </p:grpSpPr>
        <p:sp>
          <p:nvSpPr>
            <p:cNvPr id="106" name="Rectangle 105">
              <a:extLst>
                <a:ext uri="{FF2B5EF4-FFF2-40B4-BE49-F238E27FC236}">
                  <a16:creationId xmlns:a16="http://schemas.microsoft.com/office/drawing/2014/main" id="{1413D20E-2735-A64A-AAB7-84738BF09DAF}"/>
                </a:ext>
              </a:extLst>
            </p:cNvPr>
            <p:cNvSpPr/>
            <p:nvPr/>
          </p:nvSpPr>
          <p:spPr>
            <a:xfrm>
              <a:off x="825599" y="3581479"/>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64">
              <a:extLst>
                <a:ext uri="{FF2B5EF4-FFF2-40B4-BE49-F238E27FC236}">
                  <a16:creationId xmlns:a16="http://schemas.microsoft.com/office/drawing/2014/main" id="{0D4C8625-BAF4-4640-B9BA-EA8382C6999B}"/>
                </a:ext>
              </a:extLst>
            </p:cNvPr>
            <p:cNvSpPr>
              <a:spLocks/>
            </p:cNvSpPr>
            <p:nvPr/>
          </p:nvSpPr>
          <p:spPr bwMode="auto">
            <a:xfrm>
              <a:off x="837732" y="3571979"/>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08" name="TextBox 107">
            <a:extLst>
              <a:ext uri="{FF2B5EF4-FFF2-40B4-BE49-F238E27FC236}">
                <a16:creationId xmlns:a16="http://schemas.microsoft.com/office/drawing/2014/main" id="{10E941E4-8D94-9846-9F1A-DAEA44CB419F}"/>
              </a:ext>
            </a:extLst>
          </p:cNvPr>
          <p:cNvSpPr txBox="1"/>
          <p:nvPr/>
        </p:nvSpPr>
        <p:spPr>
          <a:xfrm>
            <a:off x="6200363" y="3343185"/>
            <a:ext cx="84425" cy="153888"/>
          </a:xfrm>
          <a:prstGeom prst="rect">
            <a:avLst/>
          </a:prstGeom>
          <a:noFill/>
        </p:spPr>
        <p:txBody>
          <a:bodyPr wrap="square" lIns="0" tIns="0" rIns="0" bIns="0" rtlCol="0">
            <a:spAutoFit/>
          </a:bodyPr>
          <a:lstStyle/>
          <a:p>
            <a:pPr algn="ctr"/>
            <a:r>
              <a:rPr lang="en-US" sz="1000" b="1" cap="all" spc="20" dirty="0">
                <a:solidFill>
                  <a:schemeClr val="bg1"/>
                </a:solidFill>
                <a:latin typeface="Lato" panose="020F0502020204030203" pitchFamily="34" charset="0"/>
              </a:rPr>
              <a:t>3</a:t>
            </a:r>
          </a:p>
        </p:txBody>
      </p:sp>
      <p:sp>
        <p:nvSpPr>
          <p:cNvPr id="109" name="Rectangle 108">
            <a:extLst>
              <a:ext uri="{FF2B5EF4-FFF2-40B4-BE49-F238E27FC236}">
                <a16:creationId xmlns:a16="http://schemas.microsoft.com/office/drawing/2014/main" id="{42B8DF0C-044A-4A4B-AF92-B0929ED308EC}"/>
              </a:ext>
            </a:extLst>
          </p:cNvPr>
          <p:cNvSpPr/>
          <p:nvPr/>
        </p:nvSpPr>
        <p:spPr>
          <a:xfrm>
            <a:off x="3381056" y="852727"/>
            <a:ext cx="2533598" cy="30493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E8C5E847-BE10-4443-8782-7A424B852766}"/>
              </a:ext>
            </a:extLst>
          </p:cNvPr>
          <p:cNvSpPr/>
          <p:nvPr/>
        </p:nvSpPr>
        <p:spPr>
          <a:xfrm>
            <a:off x="3381056" y="1163726"/>
            <a:ext cx="2533598" cy="3953202"/>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52DDCCEF-1022-E74A-AEAB-B3E678D8913C}"/>
              </a:ext>
            </a:extLst>
          </p:cNvPr>
          <p:cNvSpPr txBox="1"/>
          <p:nvPr/>
        </p:nvSpPr>
        <p:spPr>
          <a:xfrm>
            <a:off x="3438628" y="933425"/>
            <a:ext cx="2626888" cy="166712"/>
          </a:xfrm>
          <a:prstGeom prst="rect">
            <a:avLst/>
          </a:prstGeom>
          <a:noFill/>
        </p:spPr>
        <p:txBody>
          <a:bodyPr wrap="square" lIns="0" tIns="0" rIns="0" bIns="0" rtlCol="0">
            <a:spAutoFit/>
          </a:bodyPr>
          <a:lstStyle/>
          <a:p>
            <a:pPr algn="ctr">
              <a:lnSpc>
                <a:spcPts val="1300"/>
              </a:lnSpc>
              <a:spcAft>
                <a:spcPts val="1200"/>
              </a:spcAft>
            </a:pPr>
            <a:r>
              <a:rPr lang="en-US" sz="1100" b="1" cap="all" spc="20" dirty="0">
                <a:solidFill>
                  <a:schemeClr val="bg1"/>
                </a:solidFill>
                <a:latin typeface="Montserrat" pitchFamily="2" charset="77"/>
              </a:rPr>
              <a:t>MULTILATERAL INSTITUTIONS</a:t>
            </a:r>
          </a:p>
        </p:txBody>
      </p:sp>
      <p:grpSp>
        <p:nvGrpSpPr>
          <p:cNvPr id="112" name="Group 111">
            <a:extLst>
              <a:ext uri="{FF2B5EF4-FFF2-40B4-BE49-F238E27FC236}">
                <a16:creationId xmlns:a16="http://schemas.microsoft.com/office/drawing/2014/main" id="{4AAE80FB-F23E-864C-9789-A6405C0DCDE4}"/>
              </a:ext>
            </a:extLst>
          </p:cNvPr>
          <p:cNvGrpSpPr/>
          <p:nvPr/>
        </p:nvGrpSpPr>
        <p:grpSpPr>
          <a:xfrm>
            <a:off x="3525407" y="1476753"/>
            <a:ext cx="107935" cy="123408"/>
            <a:chOff x="825599" y="2077184"/>
            <a:chExt cx="164205" cy="146480"/>
          </a:xfrm>
        </p:grpSpPr>
        <p:sp>
          <p:nvSpPr>
            <p:cNvPr id="113" name="Rectangle 112">
              <a:extLst>
                <a:ext uri="{FF2B5EF4-FFF2-40B4-BE49-F238E27FC236}">
                  <a16:creationId xmlns:a16="http://schemas.microsoft.com/office/drawing/2014/main" id="{82823620-B736-B543-A794-0A0267D397D3}"/>
                </a:ext>
              </a:extLst>
            </p:cNvPr>
            <p:cNvSpPr/>
            <p:nvPr/>
          </p:nvSpPr>
          <p:spPr>
            <a:xfrm>
              <a:off x="825599" y="2086684"/>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64">
              <a:extLst>
                <a:ext uri="{FF2B5EF4-FFF2-40B4-BE49-F238E27FC236}">
                  <a16:creationId xmlns:a16="http://schemas.microsoft.com/office/drawing/2014/main" id="{0CE99D64-9923-CA43-B92E-7F1A010E80CA}"/>
                </a:ext>
              </a:extLst>
            </p:cNvPr>
            <p:cNvSpPr>
              <a:spLocks/>
            </p:cNvSpPr>
            <p:nvPr/>
          </p:nvSpPr>
          <p:spPr bwMode="auto">
            <a:xfrm>
              <a:off x="837732" y="2077184"/>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5" name="Group 114">
            <a:extLst>
              <a:ext uri="{FF2B5EF4-FFF2-40B4-BE49-F238E27FC236}">
                <a16:creationId xmlns:a16="http://schemas.microsoft.com/office/drawing/2014/main" id="{AFFD579D-8057-D841-B846-375908100221}"/>
              </a:ext>
            </a:extLst>
          </p:cNvPr>
          <p:cNvGrpSpPr/>
          <p:nvPr/>
        </p:nvGrpSpPr>
        <p:grpSpPr>
          <a:xfrm>
            <a:off x="3538829" y="2122203"/>
            <a:ext cx="107935" cy="123408"/>
            <a:chOff x="825599" y="2818330"/>
            <a:chExt cx="164205" cy="146480"/>
          </a:xfrm>
        </p:grpSpPr>
        <p:sp>
          <p:nvSpPr>
            <p:cNvPr id="116" name="Rectangle 115">
              <a:extLst>
                <a:ext uri="{FF2B5EF4-FFF2-40B4-BE49-F238E27FC236}">
                  <a16:creationId xmlns:a16="http://schemas.microsoft.com/office/drawing/2014/main" id="{B8372B94-4CD5-DA49-BC3E-5AC8DF3EEF95}"/>
                </a:ext>
              </a:extLst>
            </p:cNvPr>
            <p:cNvSpPr/>
            <p:nvPr/>
          </p:nvSpPr>
          <p:spPr>
            <a:xfrm>
              <a:off x="825599" y="2827830"/>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64">
              <a:extLst>
                <a:ext uri="{FF2B5EF4-FFF2-40B4-BE49-F238E27FC236}">
                  <a16:creationId xmlns:a16="http://schemas.microsoft.com/office/drawing/2014/main" id="{CD9F9B42-262E-DA4E-A778-29DCC59AC05B}"/>
                </a:ext>
              </a:extLst>
            </p:cNvPr>
            <p:cNvSpPr>
              <a:spLocks/>
            </p:cNvSpPr>
            <p:nvPr/>
          </p:nvSpPr>
          <p:spPr bwMode="auto">
            <a:xfrm>
              <a:off x="837732" y="2818330"/>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8" name="Group 117">
            <a:extLst>
              <a:ext uri="{FF2B5EF4-FFF2-40B4-BE49-F238E27FC236}">
                <a16:creationId xmlns:a16="http://schemas.microsoft.com/office/drawing/2014/main" id="{A2F6ED34-29EA-6A48-B588-36E1D337AE5F}"/>
              </a:ext>
            </a:extLst>
          </p:cNvPr>
          <p:cNvGrpSpPr/>
          <p:nvPr/>
        </p:nvGrpSpPr>
        <p:grpSpPr>
          <a:xfrm>
            <a:off x="3538829" y="2775657"/>
            <a:ext cx="107935" cy="123408"/>
            <a:chOff x="825599" y="3571979"/>
            <a:chExt cx="164205" cy="146480"/>
          </a:xfrm>
        </p:grpSpPr>
        <p:sp>
          <p:nvSpPr>
            <p:cNvPr id="119" name="Rectangle 118">
              <a:extLst>
                <a:ext uri="{FF2B5EF4-FFF2-40B4-BE49-F238E27FC236}">
                  <a16:creationId xmlns:a16="http://schemas.microsoft.com/office/drawing/2014/main" id="{01BCF44D-980E-CC4B-BAF2-6B3A7672BFB6}"/>
                </a:ext>
              </a:extLst>
            </p:cNvPr>
            <p:cNvSpPr/>
            <p:nvPr/>
          </p:nvSpPr>
          <p:spPr>
            <a:xfrm>
              <a:off x="825599" y="3581479"/>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64">
              <a:extLst>
                <a:ext uri="{FF2B5EF4-FFF2-40B4-BE49-F238E27FC236}">
                  <a16:creationId xmlns:a16="http://schemas.microsoft.com/office/drawing/2014/main" id="{76FCFFA9-4DFB-F243-8745-5A91E2DD3173}"/>
                </a:ext>
              </a:extLst>
            </p:cNvPr>
            <p:cNvSpPr>
              <a:spLocks/>
            </p:cNvSpPr>
            <p:nvPr/>
          </p:nvSpPr>
          <p:spPr bwMode="auto">
            <a:xfrm>
              <a:off x="837732" y="3571979"/>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5" name="Group 124">
            <a:extLst>
              <a:ext uri="{FF2B5EF4-FFF2-40B4-BE49-F238E27FC236}">
                <a16:creationId xmlns:a16="http://schemas.microsoft.com/office/drawing/2014/main" id="{12C62566-2377-E844-B41B-E269819C318A}"/>
              </a:ext>
            </a:extLst>
          </p:cNvPr>
          <p:cNvGrpSpPr/>
          <p:nvPr/>
        </p:nvGrpSpPr>
        <p:grpSpPr>
          <a:xfrm>
            <a:off x="3557379" y="3551842"/>
            <a:ext cx="107935" cy="123408"/>
            <a:chOff x="825599" y="3571979"/>
            <a:chExt cx="164205" cy="146480"/>
          </a:xfrm>
        </p:grpSpPr>
        <p:sp>
          <p:nvSpPr>
            <p:cNvPr id="126" name="Rectangle 125">
              <a:extLst>
                <a:ext uri="{FF2B5EF4-FFF2-40B4-BE49-F238E27FC236}">
                  <a16:creationId xmlns:a16="http://schemas.microsoft.com/office/drawing/2014/main" id="{AEF24B97-4643-124B-885E-69D7E23CC0DA}"/>
                </a:ext>
              </a:extLst>
            </p:cNvPr>
            <p:cNvSpPr/>
            <p:nvPr/>
          </p:nvSpPr>
          <p:spPr>
            <a:xfrm>
              <a:off x="825599" y="3581479"/>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Freeform 64">
              <a:extLst>
                <a:ext uri="{FF2B5EF4-FFF2-40B4-BE49-F238E27FC236}">
                  <a16:creationId xmlns:a16="http://schemas.microsoft.com/office/drawing/2014/main" id="{ADD9D23E-C58B-6A46-A0B5-D2FABCCDE91F}"/>
                </a:ext>
              </a:extLst>
            </p:cNvPr>
            <p:cNvSpPr>
              <a:spLocks/>
            </p:cNvSpPr>
            <p:nvPr/>
          </p:nvSpPr>
          <p:spPr bwMode="auto">
            <a:xfrm>
              <a:off x="837732" y="3571979"/>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28" name="Picture 127">
            <a:extLst>
              <a:ext uri="{FF2B5EF4-FFF2-40B4-BE49-F238E27FC236}">
                <a16:creationId xmlns:a16="http://schemas.microsoft.com/office/drawing/2014/main" id="{0860A329-1B28-954E-9639-8C185FACB443}"/>
              </a:ext>
            </a:extLst>
          </p:cNvPr>
          <p:cNvPicPr>
            <a:picLocks noChangeAspect="1"/>
          </p:cNvPicPr>
          <p:nvPr/>
        </p:nvPicPr>
        <p:blipFill>
          <a:blip r:embed="rId7"/>
          <a:stretch>
            <a:fillRect/>
          </a:stretch>
        </p:blipFill>
        <p:spPr>
          <a:xfrm>
            <a:off x="3790240" y="1370814"/>
            <a:ext cx="1630069" cy="318298"/>
          </a:xfrm>
          <a:prstGeom prst="rect">
            <a:avLst/>
          </a:prstGeom>
        </p:spPr>
      </p:pic>
      <p:pic>
        <p:nvPicPr>
          <p:cNvPr id="129" name="Picture 128">
            <a:extLst>
              <a:ext uri="{FF2B5EF4-FFF2-40B4-BE49-F238E27FC236}">
                <a16:creationId xmlns:a16="http://schemas.microsoft.com/office/drawing/2014/main" id="{AEBAD7F1-E7FE-7640-B14F-CC50E9ED7DF6}"/>
              </a:ext>
            </a:extLst>
          </p:cNvPr>
          <p:cNvPicPr>
            <a:picLocks noChangeAspect="1"/>
          </p:cNvPicPr>
          <p:nvPr/>
        </p:nvPicPr>
        <p:blipFill>
          <a:blip r:embed="rId8"/>
          <a:stretch>
            <a:fillRect/>
          </a:stretch>
        </p:blipFill>
        <p:spPr>
          <a:xfrm>
            <a:off x="3670149" y="1863477"/>
            <a:ext cx="789853" cy="514256"/>
          </a:xfrm>
          <a:prstGeom prst="rect">
            <a:avLst/>
          </a:prstGeom>
        </p:spPr>
      </p:pic>
      <p:pic>
        <p:nvPicPr>
          <p:cNvPr id="130" name="Picture 129">
            <a:extLst>
              <a:ext uri="{FF2B5EF4-FFF2-40B4-BE49-F238E27FC236}">
                <a16:creationId xmlns:a16="http://schemas.microsoft.com/office/drawing/2014/main" id="{11DE7622-D39F-4941-BC31-A21CB3CCCF8C}"/>
              </a:ext>
            </a:extLst>
          </p:cNvPr>
          <p:cNvPicPr>
            <a:picLocks noChangeAspect="1"/>
          </p:cNvPicPr>
          <p:nvPr/>
        </p:nvPicPr>
        <p:blipFill>
          <a:blip r:embed="rId9"/>
          <a:stretch>
            <a:fillRect/>
          </a:stretch>
        </p:blipFill>
        <p:spPr>
          <a:xfrm>
            <a:off x="3827355" y="2470201"/>
            <a:ext cx="641694" cy="707663"/>
          </a:xfrm>
          <a:prstGeom prst="rect">
            <a:avLst/>
          </a:prstGeom>
        </p:spPr>
      </p:pic>
      <p:pic>
        <p:nvPicPr>
          <p:cNvPr id="131" name="Picture 130">
            <a:extLst>
              <a:ext uri="{FF2B5EF4-FFF2-40B4-BE49-F238E27FC236}">
                <a16:creationId xmlns:a16="http://schemas.microsoft.com/office/drawing/2014/main" id="{EBB2E3EC-3510-A142-A764-9B25994E4069}"/>
              </a:ext>
            </a:extLst>
          </p:cNvPr>
          <p:cNvPicPr>
            <a:picLocks noChangeAspect="1"/>
          </p:cNvPicPr>
          <p:nvPr/>
        </p:nvPicPr>
        <p:blipFill>
          <a:blip r:embed="rId10"/>
          <a:stretch>
            <a:fillRect/>
          </a:stretch>
        </p:blipFill>
        <p:spPr>
          <a:xfrm>
            <a:off x="3796897" y="3276366"/>
            <a:ext cx="707663" cy="707663"/>
          </a:xfrm>
          <a:prstGeom prst="rect">
            <a:avLst/>
          </a:prstGeom>
        </p:spPr>
      </p:pic>
      <p:sp>
        <p:nvSpPr>
          <p:cNvPr id="133" name="Rectangle 132">
            <a:extLst>
              <a:ext uri="{FF2B5EF4-FFF2-40B4-BE49-F238E27FC236}">
                <a16:creationId xmlns:a16="http://schemas.microsoft.com/office/drawing/2014/main" id="{BA79B9E0-A0FE-0B4D-9B20-0E9A6DDE6D26}"/>
              </a:ext>
            </a:extLst>
          </p:cNvPr>
          <p:cNvSpPr/>
          <p:nvPr/>
        </p:nvSpPr>
        <p:spPr>
          <a:xfrm>
            <a:off x="6133087" y="847970"/>
            <a:ext cx="2533598" cy="30493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5B381ED9-CF6D-734B-8767-D540A1BE19B9}"/>
              </a:ext>
            </a:extLst>
          </p:cNvPr>
          <p:cNvSpPr/>
          <p:nvPr/>
        </p:nvSpPr>
        <p:spPr>
          <a:xfrm>
            <a:off x="6140295" y="1152909"/>
            <a:ext cx="2533598" cy="3953202"/>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6A27AA82-650E-FF45-81A5-978224908D19}"/>
              </a:ext>
            </a:extLst>
          </p:cNvPr>
          <p:cNvSpPr txBox="1"/>
          <p:nvPr/>
        </p:nvSpPr>
        <p:spPr>
          <a:xfrm>
            <a:off x="6215672" y="929704"/>
            <a:ext cx="2206503" cy="166712"/>
          </a:xfrm>
          <a:prstGeom prst="rect">
            <a:avLst/>
          </a:prstGeom>
          <a:noFill/>
        </p:spPr>
        <p:txBody>
          <a:bodyPr wrap="square" lIns="0" tIns="0" rIns="0" bIns="0" rtlCol="0">
            <a:spAutoFit/>
          </a:bodyPr>
          <a:lstStyle/>
          <a:p>
            <a:pPr algn="ctr">
              <a:lnSpc>
                <a:spcPts val="1300"/>
              </a:lnSpc>
              <a:spcAft>
                <a:spcPts val="1200"/>
              </a:spcAft>
            </a:pPr>
            <a:r>
              <a:rPr lang="en-US" sz="1100" b="1" cap="all" spc="20" dirty="0">
                <a:solidFill>
                  <a:schemeClr val="bg1"/>
                </a:solidFill>
                <a:latin typeface="Montserrat" pitchFamily="2" charset="77"/>
              </a:rPr>
              <a:t>NON GOVERNMENTAL</a:t>
            </a:r>
          </a:p>
        </p:txBody>
      </p:sp>
      <p:grpSp>
        <p:nvGrpSpPr>
          <p:cNvPr id="136" name="Group 135">
            <a:extLst>
              <a:ext uri="{FF2B5EF4-FFF2-40B4-BE49-F238E27FC236}">
                <a16:creationId xmlns:a16="http://schemas.microsoft.com/office/drawing/2014/main" id="{07F62D3E-3762-9243-9635-8764C3EA9B02}"/>
              </a:ext>
            </a:extLst>
          </p:cNvPr>
          <p:cNvGrpSpPr/>
          <p:nvPr/>
        </p:nvGrpSpPr>
        <p:grpSpPr>
          <a:xfrm>
            <a:off x="6386517" y="1434293"/>
            <a:ext cx="107935" cy="123408"/>
            <a:chOff x="825599" y="2077184"/>
            <a:chExt cx="164205" cy="146480"/>
          </a:xfrm>
        </p:grpSpPr>
        <p:sp>
          <p:nvSpPr>
            <p:cNvPr id="137" name="Rectangle 136">
              <a:extLst>
                <a:ext uri="{FF2B5EF4-FFF2-40B4-BE49-F238E27FC236}">
                  <a16:creationId xmlns:a16="http://schemas.microsoft.com/office/drawing/2014/main" id="{F5C039B0-32C4-2144-A472-FF1D9352F581}"/>
                </a:ext>
              </a:extLst>
            </p:cNvPr>
            <p:cNvSpPr/>
            <p:nvPr/>
          </p:nvSpPr>
          <p:spPr>
            <a:xfrm>
              <a:off x="825599" y="2086684"/>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64">
              <a:extLst>
                <a:ext uri="{FF2B5EF4-FFF2-40B4-BE49-F238E27FC236}">
                  <a16:creationId xmlns:a16="http://schemas.microsoft.com/office/drawing/2014/main" id="{A9A057D8-2AFC-0842-9BD3-599721D1FB28}"/>
                </a:ext>
              </a:extLst>
            </p:cNvPr>
            <p:cNvSpPr>
              <a:spLocks/>
            </p:cNvSpPr>
            <p:nvPr/>
          </p:nvSpPr>
          <p:spPr bwMode="auto">
            <a:xfrm>
              <a:off x="837732" y="2077184"/>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39" name="Group 138">
            <a:extLst>
              <a:ext uri="{FF2B5EF4-FFF2-40B4-BE49-F238E27FC236}">
                <a16:creationId xmlns:a16="http://schemas.microsoft.com/office/drawing/2014/main" id="{C023A4C0-F256-1F40-80FF-518B382FB9D8}"/>
              </a:ext>
            </a:extLst>
          </p:cNvPr>
          <p:cNvGrpSpPr/>
          <p:nvPr/>
        </p:nvGrpSpPr>
        <p:grpSpPr>
          <a:xfrm>
            <a:off x="6365037" y="1881981"/>
            <a:ext cx="107935" cy="123408"/>
            <a:chOff x="825599" y="2818330"/>
            <a:chExt cx="164205" cy="146480"/>
          </a:xfrm>
        </p:grpSpPr>
        <p:sp>
          <p:nvSpPr>
            <p:cNvPr id="140" name="Rectangle 139">
              <a:extLst>
                <a:ext uri="{FF2B5EF4-FFF2-40B4-BE49-F238E27FC236}">
                  <a16:creationId xmlns:a16="http://schemas.microsoft.com/office/drawing/2014/main" id="{4BC217D0-12A6-154B-958E-3D45524E43B9}"/>
                </a:ext>
              </a:extLst>
            </p:cNvPr>
            <p:cNvSpPr/>
            <p:nvPr/>
          </p:nvSpPr>
          <p:spPr>
            <a:xfrm>
              <a:off x="825599" y="2827830"/>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64">
              <a:extLst>
                <a:ext uri="{FF2B5EF4-FFF2-40B4-BE49-F238E27FC236}">
                  <a16:creationId xmlns:a16="http://schemas.microsoft.com/office/drawing/2014/main" id="{F04E6C44-548A-0049-A534-D39186149140}"/>
                </a:ext>
              </a:extLst>
            </p:cNvPr>
            <p:cNvSpPr>
              <a:spLocks/>
            </p:cNvSpPr>
            <p:nvPr/>
          </p:nvSpPr>
          <p:spPr bwMode="auto">
            <a:xfrm>
              <a:off x="837732" y="2818330"/>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2" name="Group 141">
            <a:extLst>
              <a:ext uri="{FF2B5EF4-FFF2-40B4-BE49-F238E27FC236}">
                <a16:creationId xmlns:a16="http://schemas.microsoft.com/office/drawing/2014/main" id="{83AA8FA1-E5DD-B844-9136-1176F074773D}"/>
              </a:ext>
            </a:extLst>
          </p:cNvPr>
          <p:cNvGrpSpPr/>
          <p:nvPr/>
        </p:nvGrpSpPr>
        <p:grpSpPr>
          <a:xfrm>
            <a:off x="6332549" y="2735954"/>
            <a:ext cx="107935" cy="123408"/>
            <a:chOff x="825599" y="3571979"/>
            <a:chExt cx="164205" cy="146480"/>
          </a:xfrm>
        </p:grpSpPr>
        <p:sp>
          <p:nvSpPr>
            <p:cNvPr id="143" name="Rectangle 142">
              <a:extLst>
                <a:ext uri="{FF2B5EF4-FFF2-40B4-BE49-F238E27FC236}">
                  <a16:creationId xmlns:a16="http://schemas.microsoft.com/office/drawing/2014/main" id="{D4AE5940-EC8C-2C45-9292-8FF85F8DCEA3}"/>
                </a:ext>
              </a:extLst>
            </p:cNvPr>
            <p:cNvSpPr/>
            <p:nvPr/>
          </p:nvSpPr>
          <p:spPr>
            <a:xfrm>
              <a:off x="825599" y="3581479"/>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64">
              <a:extLst>
                <a:ext uri="{FF2B5EF4-FFF2-40B4-BE49-F238E27FC236}">
                  <a16:creationId xmlns:a16="http://schemas.microsoft.com/office/drawing/2014/main" id="{C64FDF0B-E0FE-644B-BB99-57764DE51315}"/>
                </a:ext>
              </a:extLst>
            </p:cNvPr>
            <p:cNvSpPr>
              <a:spLocks/>
            </p:cNvSpPr>
            <p:nvPr/>
          </p:nvSpPr>
          <p:spPr bwMode="auto">
            <a:xfrm>
              <a:off x="837732" y="3571979"/>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9" name="Group 148">
            <a:extLst>
              <a:ext uri="{FF2B5EF4-FFF2-40B4-BE49-F238E27FC236}">
                <a16:creationId xmlns:a16="http://schemas.microsoft.com/office/drawing/2014/main" id="{0C530F6A-849E-D442-BD78-5986C7149B91}"/>
              </a:ext>
            </a:extLst>
          </p:cNvPr>
          <p:cNvGrpSpPr/>
          <p:nvPr/>
        </p:nvGrpSpPr>
        <p:grpSpPr>
          <a:xfrm>
            <a:off x="6325535" y="3400933"/>
            <a:ext cx="107935" cy="123408"/>
            <a:chOff x="825599" y="3571979"/>
            <a:chExt cx="164205" cy="146480"/>
          </a:xfrm>
        </p:grpSpPr>
        <p:sp>
          <p:nvSpPr>
            <p:cNvPr id="150" name="Rectangle 149">
              <a:extLst>
                <a:ext uri="{FF2B5EF4-FFF2-40B4-BE49-F238E27FC236}">
                  <a16:creationId xmlns:a16="http://schemas.microsoft.com/office/drawing/2014/main" id="{8F9DCC9C-5C8E-2241-A1DA-5CAA4D332704}"/>
                </a:ext>
              </a:extLst>
            </p:cNvPr>
            <p:cNvSpPr/>
            <p:nvPr/>
          </p:nvSpPr>
          <p:spPr>
            <a:xfrm>
              <a:off x="825599" y="3581479"/>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64">
              <a:extLst>
                <a:ext uri="{FF2B5EF4-FFF2-40B4-BE49-F238E27FC236}">
                  <a16:creationId xmlns:a16="http://schemas.microsoft.com/office/drawing/2014/main" id="{E7E87879-F516-C741-99F1-6480E1CF4347}"/>
                </a:ext>
              </a:extLst>
            </p:cNvPr>
            <p:cNvSpPr>
              <a:spLocks/>
            </p:cNvSpPr>
            <p:nvPr/>
          </p:nvSpPr>
          <p:spPr bwMode="auto">
            <a:xfrm>
              <a:off x="837732" y="3571979"/>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52" name="Picture 151">
            <a:extLst>
              <a:ext uri="{FF2B5EF4-FFF2-40B4-BE49-F238E27FC236}">
                <a16:creationId xmlns:a16="http://schemas.microsoft.com/office/drawing/2014/main" id="{77485188-448F-BB43-9152-6717657E2583}"/>
              </a:ext>
            </a:extLst>
          </p:cNvPr>
          <p:cNvPicPr>
            <a:picLocks noChangeAspect="1"/>
          </p:cNvPicPr>
          <p:nvPr/>
        </p:nvPicPr>
        <p:blipFill>
          <a:blip r:embed="rId11"/>
          <a:stretch>
            <a:fillRect/>
          </a:stretch>
        </p:blipFill>
        <p:spPr>
          <a:xfrm>
            <a:off x="6639030" y="1355511"/>
            <a:ext cx="1487931" cy="295811"/>
          </a:xfrm>
          <a:prstGeom prst="rect">
            <a:avLst/>
          </a:prstGeom>
        </p:spPr>
      </p:pic>
      <p:pic>
        <p:nvPicPr>
          <p:cNvPr id="153" name="Picture 152">
            <a:extLst>
              <a:ext uri="{FF2B5EF4-FFF2-40B4-BE49-F238E27FC236}">
                <a16:creationId xmlns:a16="http://schemas.microsoft.com/office/drawing/2014/main" id="{9D995125-8B66-534A-8731-1F89FF6189F6}"/>
              </a:ext>
            </a:extLst>
          </p:cNvPr>
          <p:cNvPicPr>
            <a:picLocks noChangeAspect="1"/>
          </p:cNvPicPr>
          <p:nvPr/>
        </p:nvPicPr>
        <p:blipFill>
          <a:blip r:embed="rId12"/>
          <a:stretch>
            <a:fillRect/>
          </a:stretch>
        </p:blipFill>
        <p:spPr>
          <a:xfrm>
            <a:off x="6644514" y="1780292"/>
            <a:ext cx="928918" cy="695792"/>
          </a:xfrm>
          <a:prstGeom prst="rect">
            <a:avLst/>
          </a:prstGeom>
        </p:spPr>
      </p:pic>
      <p:pic>
        <p:nvPicPr>
          <p:cNvPr id="154" name="Picture 153">
            <a:extLst>
              <a:ext uri="{FF2B5EF4-FFF2-40B4-BE49-F238E27FC236}">
                <a16:creationId xmlns:a16="http://schemas.microsoft.com/office/drawing/2014/main" id="{5D2FF851-1629-E24D-A494-2E6CCD11ED19}"/>
              </a:ext>
            </a:extLst>
          </p:cNvPr>
          <p:cNvPicPr>
            <a:picLocks noChangeAspect="1"/>
          </p:cNvPicPr>
          <p:nvPr/>
        </p:nvPicPr>
        <p:blipFill>
          <a:blip r:embed="rId13"/>
          <a:stretch>
            <a:fillRect/>
          </a:stretch>
        </p:blipFill>
        <p:spPr>
          <a:xfrm>
            <a:off x="6657041" y="2599865"/>
            <a:ext cx="1225827" cy="411776"/>
          </a:xfrm>
          <a:prstGeom prst="rect">
            <a:avLst/>
          </a:prstGeom>
        </p:spPr>
      </p:pic>
      <p:pic>
        <p:nvPicPr>
          <p:cNvPr id="155" name="Picture 154">
            <a:extLst>
              <a:ext uri="{FF2B5EF4-FFF2-40B4-BE49-F238E27FC236}">
                <a16:creationId xmlns:a16="http://schemas.microsoft.com/office/drawing/2014/main" id="{33CA3C03-908F-4847-B16E-F901EE9AC646}"/>
              </a:ext>
            </a:extLst>
          </p:cNvPr>
          <p:cNvPicPr>
            <a:picLocks noChangeAspect="1"/>
          </p:cNvPicPr>
          <p:nvPr/>
        </p:nvPicPr>
        <p:blipFill>
          <a:blip r:embed="rId14"/>
          <a:stretch>
            <a:fillRect/>
          </a:stretch>
        </p:blipFill>
        <p:spPr>
          <a:xfrm>
            <a:off x="6639030" y="3221506"/>
            <a:ext cx="1998147" cy="397246"/>
          </a:xfrm>
          <a:prstGeom prst="rect">
            <a:avLst/>
          </a:prstGeom>
        </p:spPr>
      </p:pic>
      <p:grpSp>
        <p:nvGrpSpPr>
          <p:cNvPr id="74" name="Group 73">
            <a:extLst>
              <a:ext uri="{FF2B5EF4-FFF2-40B4-BE49-F238E27FC236}">
                <a16:creationId xmlns:a16="http://schemas.microsoft.com/office/drawing/2014/main" id="{6253B292-30E3-DC4F-B878-4FBB8E82F617}"/>
              </a:ext>
            </a:extLst>
          </p:cNvPr>
          <p:cNvGrpSpPr/>
          <p:nvPr/>
        </p:nvGrpSpPr>
        <p:grpSpPr>
          <a:xfrm>
            <a:off x="887425" y="3198045"/>
            <a:ext cx="107935" cy="123408"/>
            <a:chOff x="825599" y="3571979"/>
            <a:chExt cx="164205" cy="146480"/>
          </a:xfrm>
        </p:grpSpPr>
        <p:sp>
          <p:nvSpPr>
            <p:cNvPr id="75" name="Rectangle 74">
              <a:extLst>
                <a:ext uri="{FF2B5EF4-FFF2-40B4-BE49-F238E27FC236}">
                  <a16:creationId xmlns:a16="http://schemas.microsoft.com/office/drawing/2014/main" id="{CCE6C897-DEDB-0B45-99FC-51B44118CCD1}"/>
                </a:ext>
              </a:extLst>
            </p:cNvPr>
            <p:cNvSpPr/>
            <p:nvPr/>
          </p:nvSpPr>
          <p:spPr>
            <a:xfrm>
              <a:off x="825599" y="3581479"/>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64">
              <a:extLst>
                <a:ext uri="{FF2B5EF4-FFF2-40B4-BE49-F238E27FC236}">
                  <a16:creationId xmlns:a16="http://schemas.microsoft.com/office/drawing/2014/main" id="{EFDC9FC3-508C-4D44-B886-87C143DD3ADB}"/>
                </a:ext>
              </a:extLst>
            </p:cNvPr>
            <p:cNvSpPr>
              <a:spLocks/>
            </p:cNvSpPr>
            <p:nvPr/>
          </p:nvSpPr>
          <p:spPr bwMode="auto">
            <a:xfrm>
              <a:off x="837732" y="3571979"/>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FC4426CA-1039-5B40-88F9-43B613411B8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29800" y="2949461"/>
            <a:ext cx="799169" cy="513176"/>
          </a:xfrm>
          <a:prstGeom prst="rect">
            <a:avLst/>
          </a:prstGeom>
        </p:spPr>
      </p:pic>
      <p:grpSp>
        <p:nvGrpSpPr>
          <p:cNvPr id="82" name="Group 81">
            <a:extLst>
              <a:ext uri="{FF2B5EF4-FFF2-40B4-BE49-F238E27FC236}">
                <a16:creationId xmlns:a16="http://schemas.microsoft.com/office/drawing/2014/main" id="{8512BDCA-45AA-D349-9E6D-24AB70EC0EF6}"/>
              </a:ext>
            </a:extLst>
          </p:cNvPr>
          <p:cNvGrpSpPr/>
          <p:nvPr/>
        </p:nvGrpSpPr>
        <p:grpSpPr>
          <a:xfrm>
            <a:off x="860715" y="3662062"/>
            <a:ext cx="107935" cy="123408"/>
            <a:chOff x="825599" y="3571979"/>
            <a:chExt cx="164205" cy="146480"/>
          </a:xfrm>
        </p:grpSpPr>
        <p:sp>
          <p:nvSpPr>
            <p:cNvPr id="83" name="Rectangle 82">
              <a:extLst>
                <a:ext uri="{FF2B5EF4-FFF2-40B4-BE49-F238E27FC236}">
                  <a16:creationId xmlns:a16="http://schemas.microsoft.com/office/drawing/2014/main" id="{EFE73E03-B6AF-8B47-9630-DF7C62CC91C3}"/>
                </a:ext>
              </a:extLst>
            </p:cNvPr>
            <p:cNvSpPr/>
            <p:nvPr/>
          </p:nvSpPr>
          <p:spPr>
            <a:xfrm>
              <a:off x="825599" y="3581479"/>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64">
              <a:extLst>
                <a:ext uri="{FF2B5EF4-FFF2-40B4-BE49-F238E27FC236}">
                  <a16:creationId xmlns:a16="http://schemas.microsoft.com/office/drawing/2014/main" id="{BFE73FEC-ED2B-C94E-BBF0-9A0BCFDBE3CA}"/>
                </a:ext>
              </a:extLst>
            </p:cNvPr>
            <p:cNvSpPr>
              <a:spLocks/>
            </p:cNvSpPr>
            <p:nvPr/>
          </p:nvSpPr>
          <p:spPr bwMode="auto">
            <a:xfrm>
              <a:off x="837732" y="3571979"/>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8" name="Picture 7">
            <a:extLst>
              <a:ext uri="{FF2B5EF4-FFF2-40B4-BE49-F238E27FC236}">
                <a16:creationId xmlns:a16="http://schemas.microsoft.com/office/drawing/2014/main" id="{7BC7AD66-61B3-5741-B80D-5A19CCE8D26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29197" y="3488355"/>
            <a:ext cx="1680280" cy="497940"/>
          </a:xfrm>
          <a:prstGeom prst="rect">
            <a:avLst/>
          </a:prstGeom>
        </p:spPr>
      </p:pic>
      <p:grpSp>
        <p:nvGrpSpPr>
          <p:cNvPr id="86" name="Group 85">
            <a:extLst>
              <a:ext uri="{FF2B5EF4-FFF2-40B4-BE49-F238E27FC236}">
                <a16:creationId xmlns:a16="http://schemas.microsoft.com/office/drawing/2014/main" id="{0CA26ED4-AF1D-E348-AD8F-4AF9944A60A5}"/>
              </a:ext>
            </a:extLst>
          </p:cNvPr>
          <p:cNvGrpSpPr/>
          <p:nvPr/>
        </p:nvGrpSpPr>
        <p:grpSpPr>
          <a:xfrm>
            <a:off x="863543" y="4188349"/>
            <a:ext cx="107935" cy="123408"/>
            <a:chOff x="825599" y="3571979"/>
            <a:chExt cx="164205" cy="146480"/>
          </a:xfrm>
        </p:grpSpPr>
        <p:sp>
          <p:nvSpPr>
            <p:cNvPr id="87" name="Rectangle 86">
              <a:extLst>
                <a:ext uri="{FF2B5EF4-FFF2-40B4-BE49-F238E27FC236}">
                  <a16:creationId xmlns:a16="http://schemas.microsoft.com/office/drawing/2014/main" id="{85A6B00D-D020-1C42-90C3-8E0DFCC6B141}"/>
                </a:ext>
              </a:extLst>
            </p:cNvPr>
            <p:cNvSpPr/>
            <p:nvPr/>
          </p:nvSpPr>
          <p:spPr>
            <a:xfrm>
              <a:off x="825599" y="3581479"/>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64">
              <a:extLst>
                <a:ext uri="{FF2B5EF4-FFF2-40B4-BE49-F238E27FC236}">
                  <a16:creationId xmlns:a16="http://schemas.microsoft.com/office/drawing/2014/main" id="{F84B2CB0-7D00-664A-BF3F-4338D5D7112B}"/>
                </a:ext>
              </a:extLst>
            </p:cNvPr>
            <p:cNvSpPr>
              <a:spLocks/>
            </p:cNvSpPr>
            <p:nvPr/>
          </p:nvSpPr>
          <p:spPr bwMode="auto">
            <a:xfrm>
              <a:off x="837732" y="3571979"/>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1" name="Picture 10">
            <a:extLst>
              <a:ext uri="{FF2B5EF4-FFF2-40B4-BE49-F238E27FC236}">
                <a16:creationId xmlns:a16="http://schemas.microsoft.com/office/drawing/2014/main" id="{6D6D3931-FD0C-1B4A-9549-5AEF0DA6A30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03732" y="3988455"/>
            <a:ext cx="1977554" cy="717743"/>
          </a:xfrm>
          <a:prstGeom prst="rect">
            <a:avLst/>
          </a:prstGeom>
        </p:spPr>
      </p:pic>
      <p:grpSp>
        <p:nvGrpSpPr>
          <p:cNvPr id="92" name="Group 91">
            <a:extLst>
              <a:ext uri="{FF2B5EF4-FFF2-40B4-BE49-F238E27FC236}">
                <a16:creationId xmlns:a16="http://schemas.microsoft.com/office/drawing/2014/main" id="{42AA4A29-FDB3-5043-83D4-DEB215727192}"/>
              </a:ext>
            </a:extLst>
          </p:cNvPr>
          <p:cNvGrpSpPr/>
          <p:nvPr/>
        </p:nvGrpSpPr>
        <p:grpSpPr>
          <a:xfrm>
            <a:off x="864853" y="4764666"/>
            <a:ext cx="107936" cy="123409"/>
            <a:chOff x="825599" y="3571978"/>
            <a:chExt cx="164206" cy="146481"/>
          </a:xfrm>
        </p:grpSpPr>
        <p:sp>
          <p:nvSpPr>
            <p:cNvPr id="93" name="Rectangle 92">
              <a:extLst>
                <a:ext uri="{FF2B5EF4-FFF2-40B4-BE49-F238E27FC236}">
                  <a16:creationId xmlns:a16="http://schemas.microsoft.com/office/drawing/2014/main" id="{CDC71980-87AD-6A46-8DBD-A96016D2DFB8}"/>
                </a:ext>
              </a:extLst>
            </p:cNvPr>
            <p:cNvSpPr/>
            <p:nvPr/>
          </p:nvSpPr>
          <p:spPr>
            <a:xfrm>
              <a:off x="825599" y="3581479"/>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64">
              <a:extLst>
                <a:ext uri="{FF2B5EF4-FFF2-40B4-BE49-F238E27FC236}">
                  <a16:creationId xmlns:a16="http://schemas.microsoft.com/office/drawing/2014/main" id="{67965D7D-2E97-A245-96D1-E28E7FEA67E4}"/>
                </a:ext>
              </a:extLst>
            </p:cNvPr>
            <p:cNvSpPr>
              <a:spLocks/>
            </p:cNvSpPr>
            <p:nvPr/>
          </p:nvSpPr>
          <p:spPr bwMode="auto">
            <a:xfrm>
              <a:off x="837732" y="3571978"/>
              <a:ext cx="152073"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14" name="Picture 13">
            <a:extLst>
              <a:ext uri="{FF2B5EF4-FFF2-40B4-BE49-F238E27FC236}">
                <a16:creationId xmlns:a16="http://schemas.microsoft.com/office/drawing/2014/main" id="{F65BA88D-4942-D54C-A60F-11202209B03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99860" y="4554816"/>
            <a:ext cx="1409184" cy="496129"/>
          </a:xfrm>
          <a:prstGeom prst="rect">
            <a:avLst/>
          </a:prstGeom>
        </p:spPr>
      </p:pic>
      <p:grpSp>
        <p:nvGrpSpPr>
          <p:cNvPr id="121" name="Group 120">
            <a:extLst>
              <a:ext uri="{FF2B5EF4-FFF2-40B4-BE49-F238E27FC236}">
                <a16:creationId xmlns:a16="http://schemas.microsoft.com/office/drawing/2014/main" id="{547EE731-CB6E-B54E-99DC-E4417B7F6260}"/>
              </a:ext>
            </a:extLst>
          </p:cNvPr>
          <p:cNvGrpSpPr/>
          <p:nvPr/>
        </p:nvGrpSpPr>
        <p:grpSpPr>
          <a:xfrm>
            <a:off x="6302122" y="3963304"/>
            <a:ext cx="107935" cy="123408"/>
            <a:chOff x="825599" y="3571979"/>
            <a:chExt cx="164205" cy="146480"/>
          </a:xfrm>
        </p:grpSpPr>
        <p:sp>
          <p:nvSpPr>
            <p:cNvPr id="122" name="Rectangle 121">
              <a:extLst>
                <a:ext uri="{FF2B5EF4-FFF2-40B4-BE49-F238E27FC236}">
                  <a16:creationId xmlns:a16="http://schemas.microsoft.com/office/drawing/2014/main" id="{1F558C92-6367-0248-82CA-E4BE0761C2BB}"/>
                </a:ext>
              </a:extLst>
            </p:cNvPr>
            <p:cNvSpPr/>
            <p:nvPr/>
          </p:nvSpPr>
          <p:spPr>
            <a:xfrm>
              <a:off x="825599" y="3581479"/>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64">
              <a:extLst>
                <a:ext uri="{FF2B5EF4-FFF2-40B4-BE49-F238E27FC236}">
                  <a16:creationId xmlns:a16="http://schemas.microsoft.com/office/drawing/2014/main" id="{E901CC81-5043-BF4E-BFB8-E51A538A70B5}"/>
                </a:ext>
              </a:extLst>
            </p:cNvPr>
            <p:cNvSpPr>
              <a:spLocks/>
            </p:cNvSpPr>
            <p:nvPr/>
          </p:nvSpPr>
          <p:spPr bwMode="auto">
            <a:xfrm>
              <a:off x="837732" y="3571979"/>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7" name="Picture 16">
            <a:extLst>
              <a:ext uri="{FF2B5EF4-FFF2-40B4-BE49-F238E27FC236}">
                <a16:creationId xmlns:a16="http://schemas.microsoft.com/office/drawing/2014/main" id="{B5CF61FB-D9B6-874B-98D7-9AB258C96E4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494452" y="3656027"/>
            <a:ext cx="1472811" cy="835411"/>
          </a:xfrm>
          <a:prstGeom prst="rect">
            <a:avLst/>
          </a:prstGeom>
        </p:spPr>
      </p:pic>
      <p:sp>
        <p:nvSpPr>
          <p:cNvPr id="124" name="TextBox 123">
            <a:extLst>
              <a:ext uri="{FF2B5EF4-FFF2-40B4-BE49-F238E27FC236}">
                <a16:creationId xmlns:a16="http://schemas.microsoft.com/office/drawing/2014/main" id="{28C7BF82-31A7-D342-867D-7D5ADBD9D39B}"/>
              </a:ext>
            </a:extLst>
          </p:cNvPr>
          <p:cNvSpPr txBox="1"/>
          <p:nvPr/>
        </p:nvSpPr>
        <p:spPr>
          <a:xfrm>
            <a:off x="4504560" y="2657105"/>
            <a:ext cx="1410094" cy="430887"/>
          </a:xfrm>
          <a:prstGeom prst="rect">
            <a:avLst/>
          </a:prstGeom>
          <a:noFill/>
        </p:spPr>
        <p:txBody>
          <a:bodyPr wrap="square" rtlCol="0">
            <a:spAutoFit/>
          </a:bodyPr>
          <a:lstStyle/>
          <a:p>
            <a:r>
              <a:rPr lang="en-US" sz="1100" b="1" dirty="0"/>
              <a:t>Islamic Development Bank</a:t>
            </a:r>
          </a:p>
        </p:txBody>
      </p:sp>
      <p:sp>
        <p:nvSpPr>
          <p:cNvPr id="132" name="TextBox 131">
            <a:extLst>
              <a:ext uri="{FF2B5EF4-FFF2-40B4-BE49-F238E27FC236}">
                <a16:creationId xmlns:a16="http://schemas.microsoft.com/office/drawing/2014/main" id="{E3F8F4C0-F89C-124F-BC13-E40859E71AC8}"/>
              </a:ext>
            </a:extLst>
          </p:cNvPr>
          <p:cNvSpPr txBox="1"/>
          <p:nvPr/>
        </p:nvSpPr>
        <p:spPr>
          <a:xfrm>
            <a:off x="4469049" y="3317164"/>
            <a:ext cx="1635488" cy="600164"/>
          </a:xfrm>
          <a:prstGeom prst="rect">
            <a:avLst/>
          </a:prstGeom>
          <a:noFill/>
        </p:spPr>
        <p:txBody>
          <a:bodyPr wrap="square" rtlCol="0">
            <a:spAutoFit/>
          </a:bodyPr>
          <a:lstStyle/>
          <a:p>
            <a:r>
              <a:rPr lang="en-US" sz="1100" b="1" dirty="0"/>
              <a:t>UN System (UNDP, UNICEF, WHO, UNFPA, UNIDO, UNCTAD)</a:t>
            </a:r>
          </a:p>
        </p:txBody>
      </p:sp>
      <p:sp>
        <p:nvSpPr>
          <p:cNvPr id="145" name="TextBox 144">
            <a:extLst>
              <a:ext uri="{FF2B5EF4-FFF2-40B4-BE49-F238E27FC236}">
                <a16:creationId xmlns:a16="http://schemas.microsoft.com/office/drawing/2014/main" id="{637FA615-5DF8-F146-B92F-FC5E35F48770}"/>
              </a:ext>
            </a:extLst>
          </p:cNvPr>
          <p:cNvSpPr txBox="1"/>
          <p:nvPr/>
        </p:nvSpPr>
        <p:spPr>
          <a:xfrm>
            <a:off x="4404532" y="1916588"/>
            <a:ext cx="1448012" cy="430887"/>
          </a:xfrm>
          <a:prstGeom prst="rect">
            <a:avLst/>
          </a:prstGeom>
          <a:noFill/>
        </p:spPr>
        <p:txBody>
          <a:bodyPr wrap="square" rtlCol="0">
            <a:spAutoFit/>
          </a:bodyPr>
          <a:lstStyle/>
          <a:p>
            <a:r>
              <a:rPr lang="en-US" sz="1100" b="1" dirty="0"/>
              <a:t>Africa Development Bank </a:t>
            </a:r>
          </a:p>
        </p:txBody>
      </p:sp>
      <p:sp>
        <p:nvSpPr>
          <p:cNvPr id="21" name="Slide Number Placeholder 20">
            <a:extLst>
              <a:ext uri="{FF2B5EF4-FFF2-40B4-BE49-F238E27FC236}">
                <a16:creationId xmlns:a16="http://schemas.microsoft.com/office/drawing/2014/main" id="{3E296FE0-8A3E-2047-A177-9A21DD2EF512}"/>
              </a:ext>
            </a:extLst>
          </p:cNvPr>
          <p:cNvSpPr>
            <a:spLocks noGrp="1"/>
          </p:cNvSpPr>
          <p:nvPr>
            <p:ph type="sldNum" sz="quarter" idx="12"/>
          </p:nvPr>
        </p:nvSpPr>
        <p:spPr/>
        <p:txBody>
          <a:bodyPr/>
          <a:lstStyle/>
          <a:p>
            <a:fld id="{48F63A3B-78C7-47BE-AE5E-E10140E04643}" type="slidenum">
              <a:rPr lang="en-US" smtClean="0"/>
              <a:t>8</a:t>
            </a:fld>
            <a:endParaRPr lang="en-US" dirty="0"/>
          </a:p>
        </p:txBody>
      </p:sp>
      <p:sp>
        <p:nvSpPr>
          <p:cNvPr id="147" name="TextBox 146">
            <a:extLst>
              <a:ext uri="{FF2B5EF4-FFF2-40B4-BE49-F238E27FC236}">
                <a16:creationId xmlns:a16="http://schemas.microsoft.com/office/drawing/2014/main" id="{72A43120-32EA-FF45-A015-B235E0533025}"/>
              </a:ext>
            </a:extLst>
          </p:cNvPr>
          <p:cNvSpPr txBox="1"/>
          <p:nvPr/>
        </p:nvSpPr>
        <p:spPr>
          <a:xfrm>
            <a:off x="1925891" y="3040174"/>
            <a:ext cx="1446183" cy="430887"/>
          </a:xfrm>
          <a:prstGeom prst="rect">
            <a:avLst/>
          </a:prstGeom>
          <a:noFill/>
        </p:spPr>
        <p:txBody>
          <a:bodyPr wrap="square" rtlCol="0">
            <a:spAutoFit/>
          </a:bodyPr>
          <a:lstStyle/>
          <a:p>
            <a:r>
              <a:rPr lang="en-US" sz="1100" b="1" dirty="0"/>
              <a:t>Japan International Cooperation Agency</a:t>
            </a:r>
          </a:p>
        </p:txBody>
      </p:sp>
    </p:spTree>
    <p:extLst>
      <p:ext uri="{BB962C8B-B14F-4D97-AF65-F5344CB8AC3E}">
        <p14:creationId xmlns:p14="http://schemas.microsoft.com/office/powerpoint/2010/main" val="35767318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fade">
                                      <p:cBhvr>
                                        <p:cTn id="19" dur="500"/>
                                        <p:tgtEl>
                                          <p:spTgt spid="9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fade">
                                      <p:cBhvr>
                                        <p:cTn id="27" dur="500"/>
                                        <p:tgtEl>
                                          <p:spTgt spid="8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up)">
                                      <p:cBhvr>
                                        <p:cTn id="43" dur="500"/>
                                        <p:tgtEl>
                                          <p:spTgt spid="5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fade">
                                      <p:cBhvr>
                                        <p:cTn id="51" dur="500"/>
                                        <p:tgtEl>
                                          <p:spTgt spid="76"/>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fade">
                                      <p:cBhvr>
                                        <p:cTn id="55" dur="500"/>
                                        <p:tgtEl>
                                          <p:spTgt spid="79"/>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05"/>
                                        </p:tgtEl>
                                        <p:attrNameLst>
                                          <p:attrName>style.visibility</p:attrName>
                                        </p:attrNameLst>
                                      </p:cBhvr>
                                      <p:to>
                                        <p:strVal val="visible"/>
                                      </p:to>
                                    </p:set>
                                    <p:animEffect transition="in" filter="fade">
                                      <p:cBhvr>
                                        <p:cTn id="59" dur="500"/>
                                        <p:tgtEl>
                                          <p:spTgt spid="105"/>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fade">
                                      <p:cBhvr>
                                        <p:cTn id="63" dur="500"/>
                                        <p:tgtEl>
                                          <p:spTgt spid="108"/>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fade">
                                      <p:cBhvr>
                                        <p:cTn id="67" dur="500"/>
                                        <p:tgtEl>
                                          <p:spTgt spid="10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11"/>
                                        </p:tgtEl>
                                        <p:attrNameLst>
                                          <p:attrName>style.visibility</p:attrName>
                                        </p:attrNameLst>
                                      </p:cBhvr>
                                      <p:to>
                                        <p:strVal val="visible"/>
                                      </p:to>
                                    </p:set>
                                    <p:animEffect transition="in" filter="fade">
                                      <p:cBhvr>
                                        <p:cTn id="71" dur="500"/>
                                        <p:tgtEl>
                                          <p:spTgt spid="111"/>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Effect transition="in" filter="wipe(up)">
                                      <p:cBhvr>
                                        <p:cTn id="75" dur="500"/>
                                        <p:tgtEl>
                                          <p:spTgt spid="110"/>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12"/>
                                        </p:tgtEl>
                                        <p:attrNameLst>
                                          <p:attrName>style.visibility</p:attrName>
                                        </p:attrNameLst>
                                      </p:cBhvr>
                                      <p:to>
                                        <p:strVal val="visible"/>
                                      </p:to>
                                    </p:set>
                                    <p:animEffect transition="in" filter="fade">
                                      <p:cBhvr>
                                        <p:cTn id="79" dur="500"/>
                                        <p:tgtEl>
                                          <p:spTgt spid="112"/>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115"/>
                                        </p:tgtEl>
                                        <p:attrNameLst>
                                          <p:attrName>style.visibility</p:attrName>
                                        </p:attrNameLst>
                                      </p:cBhvr>
                                      <p:to>
                                        <p:strVal val="visible"/>
                                      </p:to>
                                    </p:set>
                                    <p:animEffect transition="in" filter="fade">
                                      <p:cBhvr>
                                        <p:cTn id="83" dur="500"/>
                                        <p:tgtEl>
                                          <p:spTgt spid="115"/>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118"/>
                                        </p:tgtEl>
                                        <p:attrNameLst>
                                          <p:attrName>style.visibility</p:attrName>
                                        </p:attrNameLst>
                                      </p:cBhvr>
                                      <p:to>
                                        <p:strVal val="visible"/>
                                      </p:to>
                                    </p:set>
                                    <p:animEffect transition="in" filter="fade">
                                      <p:cBhvr>
                                        <p:cTn id="87" dur="500"/>
                                        <p:tgtEl>
                                          <p:spTgt spid="118"/>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125"/>
                                        </p:tgtEl>
                                        <p:attrNameLst>
                                          <p:attrName>style.visibility</p:attrName>
                                        </p:attrNameLst>
                                      </p:cBhvr>
                                      <p:to>
                                        <p:strVal val="visible"/>
                                      </p:to>
                                    </p:set>
                                    <p:animEffect transition="in" filter="fade">
                                      <p:cBhvr>
                                        <p:cTn id="91" dur="500"/>
                                        <p:tgtEl>
                                          <p:spTgt spid="125"/>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133"/>
                                        </p:tgtEl>
                                        <p:attrNameLst>
                                          <p:attrName>style.visibility</p:attrName>
                                        </p:attrNameLst>
                                      </p:cBhvr>
                                      <p:to>
                                        <p:strVal val="visible"/>
                                      </p:to>
                                    </p:set>
                                    <p:animEffect transition="in" filter="fade">
                                      <p:cBhvr>
                                        <p:cTn id="95" dur="500"/>
                                        <p:tgtEl>
                                          <p:spTgt spid="133"/>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135"/>
                                        </p:tgtEl>
                                        <p:attrNameLst>
                                          <p:attrName>style.visibility</p:attrName>
                                        </p:attrNameLst>
                                      </p:cBhvr>
                                      <p:to>
                                        <p:strVal val="visible"/>
                                      </p:to>
                                    </p:set>
                                    <p:animEffect transition="in" filter="fade">
                                      <p:cBhvr>
                                        <p:cTn id="99" dur="500"/>
                                        <p:tgtEl>
                                          <p:spTgt spid="135"/>
                                        </p:tgtEl>
                                      </p:cBhvr>
                                    </p:animEffect>
                                  </p:childTnLst>
                                </p:cTn>
                              </p:par>
                            </p:childTnLst>
                          </p:cTn>
                        </p:par>
                        <p:par>
                          <p:cTn id="100" fill="hold">
                            <p:stCondLst>
                              <p:cond delay="12000"/>
                            </p:stCondLst>
                            <p:childTnLst>
                              <p:par>
                                <p:cTn id="101" presetID="22" presetClass="entr" presetSubtype="1" fill="hold" grpId="0" nodeType="afterEffect">
                                  <p:stCondLst>
                                    <p:cond delay="0"/>
                                  </p:stCondLst>
                                  <p:childTnLst>
                                    <p:set>
                                      <p:cBhvr>
                                        <p:cTn id="102" dur="1" fill="hold">
                                          <p:stCondLst>
                                            <p:cond delay="0"/>
                                          </p:stCondLst>
                                        </p:cTn>
                                        <p:tgtEl>
                                          <p:spTgt spid="134"/>
                                        </p:tgtEl>
                                        <p:attrNameLst>
                                          <p:attrName>style.visibility</p:attrName>
                                        </p:attrNameLst>
                                      </p:cBhvr>
                                      <p:to>
                                        <p:strVal val="visible"/>
                                      </p:to>
                                    </p:set>
                                    <p:animEffect transition="in" filter="wipe(up)">
                                      <p:cBhvr>
                                        <p:cTn id="103" dur="500"/>
                                        <p:tgtEl>
                                          <p:spTgt spid="134"/>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136"/>
                                        </p:tgtEl>
                                        <p:attrNameLst>
                                          <p:attrName>style.visibility</p:attrName>
                                        </p:attrNameLst>
                                      </p:cBhvr>
                                      <p:to>
                                        <p:strVal val="visible"/>
                                      </p:to>
                                    </p:set>
                                    <p:animEffect transition="in" filter="fade">
                                      <p:cBhvr>
                                        <p:cTn id="107" dur="500"/>
                                        <p:tgtEl>
                                          <p:spTgt spid="136"/>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139"/>
                                        </p:tgtEl>
                                        <p:attrNameLst>
                                          <p:attrName>style.visibility</p:attrName>
                                        </p:attrNameLst>
                                      </p:cBhvr>
                                      <p:to>
                                        <p:strVal val="visible"/>
                                      </p:to>
                                    </p:set>
                                    <p:animEffect transition="in" filter="fade">
                                      <p:cBhvr>
                                        <p:cTn id="111" dur="500"/>
                                        <p:tgtEl>
                                          <p:spTgt spid="139"/>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142"/>
                                        </p:tgtEl>
                                        <p:attrNameLst>
                                          <p:attrName>style.visibility</p:attrName>
                                        </p:attrNameLst>
                                      </p:cBhvr>
                                      <p:to>
                                        <p:strVal val="visible"/>
                                      </p:to>
                                    </p:set>
                                    <p:animEffect transition="in" filter="fade">
                                      <p:cBhvr>
                                        <p:cTn id="115" dur="500"/>
                                        <p:tgtEl>
                                          <p:spTgt spid="142"/>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149"/>
                                        </p:tgtEl>
                                        <p:attrNameLst>
                                          <p:attrName>style.visibility</p:attrName>
                                        </p:attrNameLst>
                                      </p:cBhvr>
                                      <p:to>
                                        <p:strVal val="visible"/>
                                      </p:to>
                                    </p:set>
                                    <p:animEffect transition="in" filter="fade">
                                      <p:cBhvr>
                                        <p:cTn id="119" dur="500"/>
                                        <p:tgtEl>
                                          <p:spTgt spid="149"/>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74"/>
                                        </p:tgtEl>
                                        <p:attrNameLst>
                                          <p:attrName>style.visibility</p:attrName>
                                        </p:attrNameLst>
                                      </p:cBhvr>
                                      <p:to>
                                        <p:strVal val="visible"/>
                                      </p:to>
                                    </p:set>
                                    <p:animEffect transition="in" filter="fade">
                                      <p:cBhvr>
                                        <p:cTn id="123" dur="500"/>
                                        <p:tgtEl>
                                          <p:spTgt spid="74"/>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82"/>
                                        </p:tgtEl>
                                        <p:attrNameLst>
                                          <p:attrName>style.visibility</p:attrName>
                                        </p:attrNameLst>
                                      </p:cBhvr>
                                      <p:to>
                                        <p:strVal val="visible"/>
                                      </p:to>
                                    </p:set>
                                    <p:animEffect transition="in" filter="fade">
                                      <p:cBhvr>
                                        <p:cTn id="127" dur="500"/>
                                        <p:tgtEl>
                                          <p:spTgt spid="82"/>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86"/>
                                        </p:tgtEl>
                                        <p:attrNameLst>
                                          <p:attrName>style.visibility</p:attrName>
                                        </p:attrNameLst>
                                      </p:cBhvr>
                                      <p:to>
                                        <p:strVal val="visible"/>
                                      </p:to>
                                    </p:set>
                                    <p:animEffect transition="in" filter="fade">
                                      <p:cBhvr>
                                        <p:cTn id="131" dur="500"/>
                                        <p:tgtEl>
                                          <p:spTgt spid="86"/>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92"/>
                                        </p:tgtEl>
                                        <p:attrNameLst>
                                          <p:attrName>style.visibility</p:attrName>
                                        </p:attrNameLst>
                                      </p:cBhvr>
                                      <p:to>
                                        <p:strVal val="visible"/>
                                      </p:to>
                                    </p:set>
                                    <p:animEffect transition="in" filter="fade">
                                      <p:cBhvr>
                                        <p:cTn id="135" dur="500"/>
                                        <p:tgtEl>
                                          <p:spTgt spid="92"/>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121"/>
                                        </p:tgtEl>
                                        <p:attrNameLst>
                                          <p:attrName>style.visibility</p:attrName>
                                        </p:attrNameLst>
                                      </p:cBhvr>
                                      <p:to>
                                        <p:strVal val="visible"/>
                                      </p:to>
                                    </p:set>
                                    <p:animEffect transition="in" filter="fade">
                                      <p:cBhvr>
                                        <p:cTn id="139"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61" grpId="0"/>
      <p:bldP spid="64" grpId="0"/>
      <p:bldP spid="80" grpId="0" animBg="1"/>
      <p:bldP spid="55" grpId="0" animBg="1"/>
      <p:bldP spid="58" grpId="0" animBg="1"/>
      <p:bldP spid="59" grpId="0"/>
      <p:bldP spid="108" grpId="0"/>
      <p:bldP spid="109" grpId="0" animBg="1"/>
      <p:bldP spid="110" grpId="0" animBg="1"/>
      <p:bldP spid="111" grpId="0"/>
      <p:bldP spid="133" grpId="0" animBg="1"/>
      <p:bldP spid="134" grpId="0" animBg="1"/>
      <p:bldP spid="13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8058</TotalTime>
  <Words>2086</Words>
  <Application>Microsoft Office PowerPoint</Application>
  <PresentationFormat>On-screen Show (16:9)</PresentationFormat>
  <Paragraphs>239</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The Global Aid Landscape (1)</vt:lpstr>
      <vt:lpstr>The Global Aid Landscape (2)</vt:lpstr>
      <vt:lpstr>The Global Aid Landscape (3)</vt:lpstr>
      <vt:lpstr>Understanding the Development Assistance Ecosystem</vt:lpstr>
      <vt:lpstr>Why Sub Nationals need to Partner with Development Partners</vt:lpstr>
      <vt:lpstr>Mapping Major Development Partners operating in Nigeria</vt:lpstr>
      <vt:lpstr>Focus Areas of Development Assistance in Nigeria</vt:lpstr>
      <vt:lpstr>How Development Partners are supporting Sub National Development</vt:lpstr>
      <vt:lpstr>Examples of Development Assistance across States</vt:lpstr>
      <vt:lpstr>PowerPoint Presentation</vt:lpstr>
      <vt:lpstr>Preparing for Development Assistance: Our Experience</vt:lpstr>
      <vt:lpstr>Preparing for Development Assistance: Our Experience</vt:lpstr>
      <vt:lpstr>Examining some of our Partnerships with Development Partners</vt:lpstr>
      <vt:lpstr>PowerPoint Presentation</vt:lpstr>
      <vt:lpstr>Building Capacity to Practice Development Planning</vt:lpstr>
      <vt:lpstr>PowerPoint Presentation</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Abdulhamid</dc:creator>
  <cp:lastModifiedBy>Nasir El-Rufai</cp:lastModifiedBy>
  <cp:revision>1204</cp:revision>
  <dcterms:created xsi:type="dcterms:W3CDTF">2015-05-25T12:45:08Z</dcterms:created>
  <dcterms:modified xsi:type="dcterms:W3CDTF">2019-04-29T12:40:01Z</dcterms:modified>
</cp:coreProperties>
</file>