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5" r:id="rId4"/>
    <p:sldId id="289" r:id="rId5"/>
    <p:sldId id="285" r:id="rId6"/>
    <p:sldId id="286" r:id="rId7"/>
    <p:sldId id="284" r:id="rId8"/>
    <p:sldId id="283" r:id="rId9"/>
    <p:sldId id="295" r:id="rId10"/>
    <p:sldId id="293" r:id="rId11"/>
    <p:sldId id="294" r:id="rId12"/>
    <p:sldId id="260" r:id="rId13"/>
    <p:sldId id="296" r:id="rId14"/>
    <p:sldId id="272" r:id="rId15"/>
    <p:sldId id="261" r:id="rId16"/>
    <p:sldId id="257" r:id="rId17"/>
    <p:sldId id="297" r:id="rId18"/>
    <p:sldId id="269" r:id="rId19"/>
    <p:sldId id="282" r:id="rId20"/>
    <p:sldId id="262" r:id="rId21"/>
    <p:sldId id="273" r:id="rId22"/>
    <p:sldId id="290" r:id="rId23"/>
    <p:sldId id="291" r:id="rId24"/>
    <p:sldId id="263" r:id="rId25"/>
    <p:sldId id="29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F7D548-503E-442A-8EFA-8D757F499E9D}">
          <p14:sldIdLst>
            <p14:sldId id="256"/>
            <p14:sldId id="258"/>
            <p14:sldId id="275"/>
          </p14:sldIdLst>
        </p14:section>
        <p14:section name="Untitled Section" id="{90E37C92-1155-4CC1-B743-1BD8893E166C}">
          <p14:sldIdLst>
            <p14:sldId id="289"/>
            <p14:sldId id="285"/>
            <p14:sldId id="286"/>
            <p14:sldId id="284"/>
            <p14:sldId id="283"/>
            <p14:sldId id="295"/>
            <p14:sldId id="293"/>
            <p14:sldId id="294"/>
            <p14:sldId id="260"/>
            <p14:sldId id="296"/>
            <p14:sldId id="272"/>
            <p14:sldId id="261"/>
            <p14:sldId id="257"/>
            <p14:sldId id="297"/>
            <p14:sldId id="269"/>
            <p14:sldId id="282"/>
            <p14:sldId id="262"/>
            <p14:sldId id="273"/>
            <p14:sldId id="290"/>
            <p14:sldId id="291"/>
            <p14:sldId id="263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Registered</a:t>
            </a:r>
            <a:r>
              <a:rPr lang="en-US" sz="2800" baseline="0" dirty="0"/>
              <a:t> Voters vs Internet Users</a:t>
            </a:r>
            <a:endParaRPr lang="en-US" sz="2800" dirty="0"/>
          </a:p>
        </c:rich>
      </c:tx>
      <c:layout>
        <c:manualLayout>
          <c:xMode val="edge"/>
          <c:yMode val="edge"/>
          <c:x val="0.23549603425661916"/>
          <c:y val="2.0752627950837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Registered
Voters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Sheet1!$B$3:$B$20</c:f>
              <c:strCache>
                <c:ptCount val="18"/>
                <c:pt idx="0">
                  <c:v>ABIA</c:v>
                </c:pt>
                <c:pt idx="1">
                  <c:v>ADAMAWA</c:v>
                </c:pt>
                <c:pt idx="2">
                  <c:v>AKWA IBOM</c:v>
                </c:pt>
                <c:pt idx="3">
                  <c:v>ANAMBRA</c:v>
                </c:pt>
                <c:pt idx="4">
                  <c:v>BAUCHI</c:v>
                </c:pt>
                <c:pt idx="5">
                  <c:v>BAYELSA</c:v>
                </c:pt>
                <c:pt idx="6">
                  <c:v>BENUE</c:v>
                </c:pt>
                <c:pt idx="7">
                  <c:v>BORNO</c:v>
                </c:pt>
                <c:pt idx="8">
                  <c:v>CROSS RIVER</c:v>
                </c:pt>
                <c:pt idx="9">
                  <c:v>DELTA</c:v>
                </c:pt>
                <c:pt idx="10">
                  <c:v>EBONYI</c:v>
                </c:pt>
                <c:pt idx="11">
                  <c:v>EDO</c:v>
                </c:pt>
                <c:pt idx="12">
                  <c:v>EKITI</c:v>
                </c:pt>
                <c:pt idx="13">
                  <c:v>ENUGU</c:v>
                </c:pt>
                <c:pt idx="14">
                  <c:v>FCT</c:v>
                </c:pt>
                <c:pt idx="15">
                  <c:v>GOMBE</c:v>
                </c:pt>
                <c:pt idx="16">
                  <c:v>IMO</c:v>
                </c:pt>
                <c:pt idx="17">
                  <c:v>JIGAWA</c:v>
                </c:pt>
              </c:strCache>
            </c:strRef>
          </c:cat>
          <c:val>
            <c:numRef>
              <c:f>Sheet1!$C$3:$C$20</c:f>
              <c:numCache>
                <c:formatCode>#,##0</c:formatCode>
                <c:ptCount val="18"/>
                <c:pt idx="0">
                  <c:v>1932892</c:v>
                </c:pt>
                <c:pt idx="1">
                  <c:v>1973083</c:v>
                </c:pt>
                <c:pt idx="2">
                  <c:v>2119727</c:v>
                </c:pt>
                <c:pt idx="3">
                  <c:v>2447996</c:v>
                </c:pt>
                <c:pt idx="4">
                  <c:v>2462843</c:v>
                </c:pt>
                <c:pt idx="5">
                  <c:v>923182</c:v>
                </c:pt>
                <c:pt idx="6">
                  <c:v>2480131</c:v>
                </c:pt>
                <c:pt idx="7">
                  <c:v>2315956</c:v>
                </c:pt>
                <c:pt idx="8">
                  <c:v>1527289</c:v>
                </c:pt>
                <c:pt idx="9">
                  <c:v>2845274</c:v>
                </c:pt>
                <c:pt idx="10">
                  <c:v>1459933</c:v>
                </c:pt>
                <c:pt idx="11">
                  <c:v>2210534</c:v>
                </c:pt>
                <c:pt idx="12">
                  <c:v>909967</c:v>
                </c:pt>
                <c:pt idx="13">
                  <c:v>1944016</c:v>
                </c:pt>
                <c:pt idx="14">
                  <c:v>1344856</c:v>
                </c:pt>
                <c:pt idx="15">
                  <c:v>1394393</c:v>
                </c:pt>
                <c:pt idx="16">
                  <c:v>2272293</c:v>
                </c:pt>
                <c:pt idx="17">
                  <c:v>2111106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2D-4922-827E-0CF5F45DB479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Internet 
Users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Sheet1!$B$3:$B$20</c:f>
              <c:strCache>
                <c:ptCount val="18"/>
                <c:pt idx="0">
                  <c:v>ABIA</c:v>
                </c:pt>
                <c:pt idx="1">
                  <c:v>ADAMAWA</c:v>
                </c:pt>
                <c:pt idx="2">
                  <c:v>AKWA IBOM</c:v>
                </c:pt>
                <c:pt idx="3">
                  <c:v>ANAMBRA</c:v>
                </c:pt>
                <c:pt idx="4">
                  <c:v>BAUCHI</c:v>
                </c:pt>
                <c:pt idx="5">
                  <c:v>BAYELSA</c:v>
                </c:pt>
                <c:pt idx="6">
                  <c:v>BENUE</c:v>
                </c:pt>
                <c:pt idx="7">
                  <c:v>BORNO</c:v>
                </c:pt>
                <c:pt idx="8">
                  <c:v>CROSS RIVER</c:v>
                </c:pt>
                <c:pt idx="9">
                  <c:v>DELTA</c:v>
                </c:pt>
                <c:pt idx="10">
                  <c:v>EBONYI</c:v>
                </c:pt>
                <c:pt idx="11">
                  <c:v>EDO</c:v>
                </c:pt>
                <c:pt idx="12">
                  <c:v>EKITI</c:v>
                </c:pt>
                <c:pt idx="13">
                  <c:v>ENUGU</c:v>
                </c:pt>
                <c:pt idx="14">
                  <c:v>FCT</c:v>
                </c:pt>
                <c:pt idx="15">
                  <c:v>GOMBE</c:v>
                </c:pt>
                <c:pt idx="16">
                  <c:v>IMO</c:v>
                </c:pt>
                <c:pt idx="17">
                  <c:v>JIGAWA</c:v>
                </c:pt>
              </c:strCache>
            </c:strRef>
          </c:cat>
          <c:val>
            <c:numRef>
              <c:f>Sheet1!$D$3:$D$20</c:f>
              <c:numCache>
                <c:formatCode>#,##0</c:formatCode>
                <c:ptCount val="18"/>
                <c:pt idx="0">
                  <c:v>2266320</c:v>
                </c:pt>
                <c:pt idx="1">
                  <c:v>1890285</c:v>
                </c:pt>
                <c:pt idx="2">
                  <c:v>2075045</c:v>
                </c:pt>
                <c:pt idx="3">
                  <c:v>3055645</c:v>
                </c:pt>
                <c:pt idx="4">
                  <c:v>1989597</c:v>
                </c:pt>
                <c:pt idx="5">
                  <c:v>823987</c:v>
                </c:pt>
                <c:pt idx="6">
                  <c:v>2622122</c:v>
                </c:pt>
                <c:pt idx="7">
                  <c:v>1983035</c:v>
                </c:pt>
                <c:pt idx="8">
                  <c:v>1576988</c:v>
                </c:pt>
                <c:pt idx="9">
                  <c:v>3842591</c:v>
                </c:pt>
                <c:pt idx="10">
                  <c:v>905908</c:v>
                </c:pt>
                <c:pt idx="11">
                  <c:v>3622527</c:v>
                </c:pt>
                <c:pt idx="12">
                  <c:v>1071497</c:v>
                </c:pt>
                <c:pt idx="13">
                  <c:v>2238151</c:v>
                </c:pt>
                <c:pt idx="14">
                  <c:v>5218121</c:v>
                </c:pt>
                <c:pt idx="15">
                  <c:v>1294297</c:v>
                </c:pt>
                <c:pt idx="16">
                  <c:v>2254764</c:v>
                </c:pt>
                <c:pt idx="17">
                  <c:v>1218033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2D-4922-827E-0CF5F45DB479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Population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Sheet1!$B$3:$B$20</c:f>
              <c:strCache>
                <c:ptCount val="18"/>
                <c:pt idx="0">
                  <c:v>ABIA</c:v>
                </c:pt>
                <c:pt idx="1">
                  <c:v>ADAMAWA</c:v>
                </c:pt>
                <c:pt idx="2">
                  <c:v>AKWA IBOM</c:v>
                </c:pt>
                <c:pt idx="3">
                  <c:v>ANAMBRA</c:v>
                </c:pt>
                <c:pt idx="4">
                  <c:v>BAUCHI</c:v>
                </c:pt>
                <c:pt idx="5">
                  <c:v>BAYELSA</c:v>
                </c:pt>
                <c:pt idx="6">
                  <c:v>BENUE</c:v>
                </c:pt>
                <c:pt idx="7">
                  <c:v>BORNO</c:v>
                </c:pt>
                <c:pt idx="8">
                  <c:v>CROSS RIVER</c:v>
                </c:pt>
                <c:pt idx="9">
                  <c:v>DELTA</c:v>
                </c:pt>
                <c:pt idx="10">
                  <c:v>EBONYI</c:v>
                </c:pt>
                <c:pt idx="11">
                  <c:v>EDO</c:v>
                </c:pt>
                <c:pt idx="12">
                  <c:v>EKITI</c:v>
                </c:pt>
                <c:pt idx="13">
                  <c:v>ENUGU</c:v>
                </c:pt>
                <c:pt idx="14">
                  <c:v>FCT</c:v>
                </c:pt>
                <c:pt idx="15">
                  <c:v>GOMBE</c:v>
                </c:pt>
                <c:pt idx="16">
                  <c:v>IMO</c:v>
                </c:pt>
                <c:pt idx="17">
                  <c:v>JIGAWA</c:v>
                </c:pt>
              </c:strCache>
            </c:strRef>
          </c:cat>
          <c:val>
            <c:numRef>
              <c:f>Sheet1!$E$3:$E$20</c:f>
              <c:numCache>
                <c:formatCode>#,##0</c:formatCode>
                <c:ptCount val="18"/>
                <c:pt idx="0">
                  <c:v>3727347</c:v>
                </c:pt>
                <c:pt idx="1">
                  <c:v>4248436</c:v>
                </c:pt>
                <c:pt idx="2">
                  <c:v>5482177</c:v>
                </c:pt>
                <c:pt idx="3">
                  <c:v>5527809</c:v>
                </c:pt>
                <c:pt idx="4">
                  <c:v>6537314</c:v>
                </c:pt>
                <c:pt idx="5">
                  <c:v>2277961</c:v>
                </c:pt>
                <c:pt idx="6">
                  <c:v>5741815</c:v>
                </c:pt>
                <c:pt idx="7">
                  <c:v>5860183</c:v>
                </c:pt>
                <c:pt idx="8">
                  <c:v>3866269</c:v>
                </c:pt>
                <c:pt idx="9">
                  <c:v>5663362</c:v>
                </c:pt>
                <c:pt idx="10">
                  <c:v>2880383</c:v>
                </c:pt>
                <c:pt idx="11">
                  <c:v>4235595</c:v>
                </c:pt>
                <c:pt idx="12">
                  <c:v>3270798</c:v>
                </c:pt>
                <c:pt idx="13">
                  <c:v>4411119</c:v>
                </c:pt>
                <c:pt idx="14">
                  <c:v>3564126</c:v>
                </c:pt>
                <c:pt idx="15">
                  <c:v>3256962</c:v>
                </c:pt>
                <c:pt idx="16">
                  <c:v>5408756</c:v>
                </c:pt>
                <c:pt idx="17">
                  <c:v>5828163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2D-4922-827E-0CF5F45DB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8764208"/>
        <c:axId val="1653423856"/>
      </c:barChart>
      <c:lineChart>
        <c:grouping val="standard"/>
        <c:varyColors val="0"/>
        <c:ser>
          <c:idx val="3"/>
          <c:order val="3"/>
          <c:tx>
            <c:strRef>
              <c:f>Sheet1!$F$2</c:f>
              <c:strCache>
                <c:ptCount val="1"/>
                <c:pt idx="0">
                  <c:v>%  Registered Voters vs. Internet Users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Sheet1!$B$3:$B$20</c:f>
              <c:strCache>
                <c:ptCount val="18"/>
                <c:pt idx="0">
                  <c:v>ABIA</c:v>
                </c:pt>
                <c:pt idx="1">
                  <c:v>ADAMAWA</c:v>
                </c:pt>
                <c:pt idx="2">
                  <c:v>AKWA IBOM</c:v>
                </c:pt>
                <c:pt idx="3">
                  <c:v>ANAMBRA</c:v>
                </c:pt>
                <c:pt idx="4">
                  <c:v>BAUCHI</c:v>
                </c:pt>
                <c:pt idx="5">
                  <c:v>BAYELSA</c:v>
                </c:pt>
                <c:pt idx="6">
                  <c:v>BENUE</c:v>
                </c:pt>
                <c:pt idx="7">
                  <c:v>BORNO</c:v>
                </c:pt>
                <c:pt idx="8">
                  <c:v>CROSS RIVER</c:v>
                </c:pt>
                <c:pt idx="9">
                  <c:v>DELTA</c:v>
                </c:pt>
                <c:pt idx="10">
                  <c:v>EBONYI</c:v>
                </c:pt>
                <c:pt idx="11">
                  <c:v>EDO</c:v>
                </c:pt>
                <c:pt idx="12">
                  <c:v>EKITI</c:v>
                </c:pt>
                <c:pt idx="13">
                  <c:v>ENUGU</c:v>
                </c:pt>
                <c:pt idx="14">
                  <c:v>FCT</c:v>
                </c:pt>
                <c:pt idx="15">
                  <c:v>GOMBE</c:v>
                </c:pt>
                <c:pt idx="16">
                  <c:v>IMO</c:v>
                </c:pt>
                <c:pt idx="17">
                  <c:v>JIGAWA</c:v>
                </c:pt>
              </c:strCache>
            </c:strRef>
          </c:cat>
          <c:val>
            <c:numRef>
              <c:f>Sheet1!$F$3:$F$20</c:f>
              <c:numCache>
                <c:formatCode>0%</c:formatCode>
                <c:ptCount val="18"/>
                <c:pt idx="0">
                  <c:v>1.1725021366946524</c:v>
                </c:pt>
                <c:pt idx="1">
                  <c:v>0.95803623060966014</c:v>
                </c:pt>
                <c:pt idx="2">
                  <c:v>0.97892087047058418</c:v>
                </c:pt>
                <c:pt idx="3">
                  <c:v>1.2482230363121509</c:v>
                </c:pt>
                <c:pt idx="4">
                  <c:v>0.80784564830157668</c:v>
                </c:pt>
                <c:pt idx="5">
                  <c:v>0.89255098127996435</c:v>
                </c:pt>
                <c:pt idx="6">
                  <c:v>1.0572514113165796</c:v>
                </c:pt>
                <c:pt idx="7">
                  <c:v>0.85624899609491723</c:v>
                </c:pt>
                <c:pt idx="8">
                  <c:v>1.0325406651917222</c:v>
                </c:pt>
                <c:pt idx="9">
                  <c:v>1.3505170328059792</c:v>
                </c:pt>
                <c:pt idx="10">
                  <c:v>0.62051340712210767</c:v>
                </c:pt>
                <c:pt idx="11">
                  <c:v>1.6387565176559149</c:v>
                </c:pt>
                <c:pt idx="12">
                  <c:v>1.1775119317513711</c:v>
                </c:pt>
                <c:pt idx="13">
                  <c:v>1.1513027670554152</c:v>
                </c:pt>
                <c:pt idx="14">
                  <c:v>3.8800592777219269</c:v>
                </c:pt>
                <c:pt idx="15">
                  <c:v>0.92821535965828861</c:v>
                </c:pt>
                <c:pt idx="16">
                  <c:v>0.9922857659641604</c:v>
                </c:pt>
                <c:pt idx="17">
                  <c:v>0.5769643968611714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92D-4922-827E-0CF5F45DB479}"/>
            </c:ext>
          </c:extLst>
        </c:ser>
        <c:ser>
          <c:idx val="4"/>
          <c:order val="4"/>
          <c:tx>
            <c:strRef>
              <c:f>Sheet1!$G$2</c:f>
              <c:strCache>
                <c:ptCount val="1"/>
                <c:pt idx="0">
                  <c:v>%  Internet Users vs. Population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Sheet1!$B$3:$B$20</c:f>
              <c:strCache>
                <c:ptCount val="18"/>
                <c:pt idx="0">
                  <c:v>ABIA</c:v>
                </c:pt>
                <c:pt idx="1">
                  <c:v>ADAMAWA</c:v>
                </c:pt>
                <c:pt idx="2">
                  <c:v>AKWA IBOM</c:v>
                </c:pt>
                <c:pt idx="3">
                  <c:v>ANAMBRA</c:v>
                </c:pt>
                <c:pt idx="4">
                  <c:v>BAUCHI</c:v>
                </c:pt>
                <c:pt idx="5">
                  <c:v>BAYELSA</c:v>
                </c:pt>
                <c:pt idx="6">
                  <c:v>BENUE</c:v>
                </c:pt>
                <c:pt idx="7">
                  <c:v>BORNO</c:v>
                </c:pt>
                <c:pt idx="8">
                  <c:v>CROSS RIVER</c:v>
                </c:pt>
                <c:pt idx="9">
                  <c:v>DELTA</c:v>
                </c:pt>
                <c:pt idx="10">
                  <c:v>EBONYI</c:v>
                </c:pt>
                <c:pt idx="11">
                  <c:v>EDO</c:v>
                </c:pt>
                <c:pt idx="12">
                  <c:v>EKITI</c:v>
                </c:pt>
                <c:pt idx="13">
                  <c:v>ENUGU</c:v>
                </c:pt>
                <c:pt idx="14">
                  <c:v>FCT</c:v>
                </c:pt>
                <c:pt idx="15">
                  <c:v>GOMBE</c:v>
                </c:pt>
                <c:pt idx="16">
                  <c:v>IMO</c:v>
                </c:pt>
                <c:pt idx="17">
                  <c:v>JIGAWA</c:v>
                </c:pt>
              </c:strCache>
            </c:strRef>
          </c:cat>
          <c:val>
            <c:numRef>
              <c:f>Sheet1!$G$3:$G$20</c:f>
              <c:numCache>
                <c:formatCode>0%</c:formatCode>
                <c:ptCount val="18"/>
                <c:pt idx="0">
                  <c:v>0.60802495716121951</c:v>
                </c:pt>
                <c:pt idx="1">
                  <c:v>0.44493667787392821</c:v>
                </c:pt>
                <c:pt idx="2">
                  <c:v>0.37850747978403471</c:v>
                </c:pt>
                <c:pt idx="3">
                  <c:v>0.55277687778286122</c:v>
                </c:pt>
                <c:pt idx="4">
                  <c:v>0.304344720171006</c:v>
                </c:pt>
                <c:pt idx="5">
                  <c:v>0.36172129373593315</c:v>
                </c:pt>
                <c:pt idx="6">
                  <c:v>0.45667127902936616</c:v>
                </c:pt>
                <c:pt idx="7">
                  <c:v>0.33839130962292474</c:v>
                </c:pt>
                <c:pt idx="8">
                  <c:v>0.40788367286394195</c:v>
                </c:pt>
                <c:pt idx="9">
                  <c:v>0.67849997934089323</c:v>
                </c:pt>
                <c:pt idx="10">
                  <c:v>0.31450956348513376</c:v>
                </c:pt>
                <c:pt idx="11">
                  <c:v>0.8552581160380065</c:v>
                </c:pt>
                <c:pt idx="12">
                  <c:v>0.32759497835084894</c:v>
                </c:pt>
                <c:pt idx="13">
                  <c:v>0.50738848804577708</c:v>
                </c:pt>
                <c:pt idx="14">
                  <c:v>1.4640674880742151</c:v>
                </c:pt>
                <c:pt idx="15">
                  <c:v>0.39739395178697201</c:v>
                </c:pt>
                <c:pt idx="16">
                  <c:v>0.41687293714118367</c:v>
                </c:pt>
                <c:pt idx="17">
                  <c:v>0.20899089472960863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92D-4922-827E-0CF5F45DB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764208"/>
        <c:axId val="1653423856"/>
      </c:lineChart>
      <c:catAx>
        <c:axId val="177876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3423856"/>
        <c:crosses val="autoZero"/>
        <c:auto val="1"/>
        <c:lblAlgn val="ctr"/>
        <c:lblOffset val="100"/>
        <c:noMultiLvlLbl val="0"/>
      </c:catAx>
      <c:valAx>
        <c:axId val="165342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76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943263395875331E-2"/>
          <c:y val="0.9312951663562995"/>
          <c:w val="0.93181179743648646"/>
          <c:h val="6.8704833643700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Registered</a:t>
            </a:r>
            <a:r>
              <a:rPr lang="en-US" sz="2400" b="1" baseline="0" dirty="0"/>
              <a:t> Voters vs Internet Users</a:t>
            </a:r>
            <a:endParaRPr lang="en-US" sz="2400" b="1" dirty="0"/>
          </a:p>
        </c:rich>
      </c:tx>
      <c:layout>
        <c:manualLayout>
          <c:xMode val="edge"/>
          <c:yMode val="edge"/>
          <c:x val="0.25390033873076195"/>
          <c:y val="1.21825171286670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Registered
Voters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Sheet1!$B$3:$B$39</c:f>
              <c:strCache>
                <c:ptCount val="19"/>
                <c:pt idx="0">
                  <c:v>KADUNA</c:v>
                </c:pt>
                <c:pt idx="1">
                  <c:v>KANO</c:v>
                </c:pt>
                <c:pt idx="2">
                  <c:v>KATSINA</c:v>
                </c:pt>
                <c:pt idx="3">
                  <c:v>KEBBI</c:v>
                </c:pt>
                <c:pt idx="4">
                  <c:v>KOGI</c:v>
                </c:pt>
                <c:pt idx="5">
                  <c:v>KWARA</c:v>
                </c:pt>
                <c:pt idx="6">
                  <c:v>LAGOS</c:v>
                </c:pt>
                <c:pt idx="7">
                  <c:v>NASSARAWA</c:v>
                </c:pt>
                <c:pt idx="8">
                  <c:v>NIGER</c:v>
                </c:pt>
                <c:pt idx="9">
                  <c:v>OGUN</c:v>
                </c:pt>
                <c:pt idx="10">
                  <c:v>ONDO</c:v>
                </c:pt>
                <c:pt idx="11">
                  <c:v>OSUN</c:v>
                </c:pt>
                <c:pt idx="12">
                  <c:v>OYO</c:v>
                </c:pt>
                <c:pt idx="13">
                  <c:v>PLATEAU</c:v>
                </c:pt>
                <c:pt idx="14">
                  <c:v>RIVERS</c:v>
                </c:pt>
                <c:pt idx="15">
                  <c:v>SOKOTO</c:v>
                </c:pt>
                <c:pt idx="16">
                  <c:v>TARABA</c:v>
                </c:pt>
                <c:pt idx="17">
                  <c:v>YOBE</c:v>
                </c:pt>
                <c:pt idx="18">
                  <c:v>ZAMFARA</c:v>
                </c:pt>
              </c:strCache>
            </c:strRef>
          </c:cat>
          <c:val>
            <c:numRef>
              <c:f>Sheet1!$C$3:$C$39</c:f>
              <c:numCache>
                <c:formatCode>#,##0</c:formatCode>
                <c:ptCount val="19"/>
                <c:pt idx="0">
                  <c:v>3932492</c:v>
                </c:pt>
                <c:pt idx="1">
                  <c:v>5457747</c:v>
                </c:pt>
                <c:pt idx="2">
                  <c:v>3230230</c:v>
                </c:pt>
                <c:pt idx="3">
                  <c:v>1806231</c:v>
                </c:pt>
                <c:pt idx="4">
                  <c:v>1646350</c:v>
                </c:pt>
                <c:pt idx="5">
                  <c:v>1406457</c:v>
                </c:pt>
                <c:pt idx="6">
                  <c:v>6570291</c:v>
                </c:pt>
                <c:pt idx="7">
                  <c:v>1617786</c:v>
                </c:pt>
                <c:pt idx="8">
                  <c:v>2390035</c:v>
                </c:pt>
                <c:pt idx="9">
                  <c:v>2375003</c:v>
                </c:pt>
                <c:pt idx="10">
                  <c:v>1822346</c:v>
                </c:pt>
                <c:pt idx="11">
                  <c:v>1680498</c:v>
                </c:pt>
                <c:pt idx="12">
                  <c:v>2934107</c:v>
                </c:pt>
                <c:pt idx="13">
                  <c:v>2480455</c:v>
                </c:pt>
                <c:pt idx="14">
                  <c:v>3215273</c:v>
                </c:pt>
                <c:pt idx="15">
                  <c:v>1903166</c:v>
                </c:pt>
                <c:pt idx="16">
                  <c:v>1777105</c:v>
                </c:pt>
                <c:pt idx="17">
                  <c:v>1365913</c:v>
                </c:pt>
                <c:pt idx="18">
                  <c:v>1717128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1A-44FB-B926-32607AE59DA9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Internet 
Users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Sheet1!$B$3:$B$39</c:f>
              <c:strCache>
                <c:ptCount val="19"/>
                <c:pt idx="0">
                  <c:v>KADUNA</c:v>
                </c:pt>
                <c:pt idx="1">
                  <c:v>KANO</c:v>
                </c:pt>
                <c:pt idx="2">
                  <c:v>KATSINA</c:v>
                </c:pt>
                <c:pt idx="3">
                  <c:v>KEBBI</c:v>
                </c:pt>
                <c:pt idx="4">
                  <c:v>KOGI</c:v>
                </c:pt>
                <c:pt idx="5">
                  <c:v>KWARA</c:v>
                </c:pt>
                <c:pt idx="6">
                  <c:v>LAGOS</c:v>
                </c:pt>
                <c:pt idx="7">
                  <c:v>NASSARAWA</c:v>
                </c:pt>
                <c:pt idx="8">
                  <c:v>NIGER</c:v>
                </c:pt>
                <c:pt idx="9">
                  <c:v>OGUN</c:v>
                </c:pt>
                <c:pt idx="10">
                  <c:v>ONDO</c:v>
                </c:pt>
                <c:pt idx="11">
                  <c:v>OSUN</c:v>
                </c:pt>
                <c:pt idx="12">
                  <c:v>OYO</c:v>
                </c:pt>
                <c:pt idx="13">
                  <c:v>PLATEAU</c:v>
                </c:pt>
                <c:pt idx="14">
                  <c:v>RIVERS</c:v>
                </c:pt>
                <c:pt idx="15">
                  <c:v>SOKOTO</c:v>
                </c:pt>
                <c:pt idx="16">
                  <c:v>TARABA</c:v>
                </c:pt>
                <c:pt idx="17">
                  <c:v>YOBE</c:v>
                </c:pt>
                <c:pt idx="18">
                  <c:v>ZAMFARA</c:v>
                </c:pt>
              </c:strCache>
            </c:strRef>
          </c:cat>
          <c:val>
            <c:numRef>
              <c:f>Sheet1!$D$3:$D$39</c:f>
              <c:numCache>
                <c:formatCode>#,##0</c:formatCode>
                <c:ptCount val="19"/>
                <c:pt idx="0">
                  <c:v>4961210</c:v>
                </c:pt>
                <c:pt idx="1">
                  <c:v>5842117</c:v>
                </c:pt>
                <c:pt idx="2">
                  <c:v>2533194</c:v>
                </c:pt>
                <c:pt idx="3">
                  <c:v>1365187</c:v>
                </c:pt>
                <c:pt idx="4">
                  <c:v>2247446</c:v>
                </c:pt>
                <c:pt idx="5">
                  <c:v>2441444</c:v>
                </c:pt>
                <c:pt idx="6">
                  <c:v>15675147</c:v>
                </c:pt>
                <c:pt idx="7">
                  <c:v>2323665</c:v>
                </c:pt>
                <c:pt idx="8">
                  <c:v>3499338</c:v>
                </c:pt>
                <c:pt idx="9">
                  <c:v>6595830</c:v>
                </c:pt>
                <c:pt idx="10">
                  <c:v>2630850</c:v>
                </c:pt>
                <c:pt idx="11">
                  <c:v>2795325</c:v>
                </c:pt>
                <c:pt idx="12">
                  <c:v>5791896</c:v>
                </c:pt>
                <c:pt idx="13">
                  <c:v>2279315</c:v>
                </c:pt>
                <c:pt idx="14">
                  <c:v>4506694</c:v>
                </c:pt>
                <c:pt idx="15">
                  <c:v>1565236</c:v>
                </c:pt>
                <c:pt idx="16">
                  <c:v>1466199</c:v>
                </c:pt>
                <c:pt idx="17">
                  <c:v>1170408</c:v>
                </c:pt>
                <c:pt idx="18">
                  <c:v>1228000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1A-44FB-B926-32607AE59DA9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Population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Sheet1!$B$3:$B$39</c:f>
              <c:strCache>
                <c:ptCount val="19"/>
                <c:pt idx="0">
                  <c:v>KADUNA</c:v>
                </c:pt>
                <c:pt idx="1">
                  <c:v>KANO</c:v>
                </c:pt>
                <c:pt idx="2">
                  <c:v>KATSINA</c:v>
                </c:pt>
                <c:pt idx="3">
                  <c:v>KEBBI</c:v>
                </c:pt>
                <c:pt idx="4">
                  <c:v>KOGI</c:v>
                </c:pt>
                <c:pt idx="5">
                  <c:v>KWARA</c:v>
                </c:pt>
                <c:pt idx="6">
                  <c:v>LAGOS</c:v>
                </c:pt>
                <c:pt idx="7">
                  <c:v>NASSARAWA</c:v>
                </c:pt>
                <c:pt idx="8">
                  <c:v>NIGER</c:v>
                </c:pt>
                <c:pt idx="9">
                  <c:v>OGUN</c:v>
                </c:pt>
                <c:pt idx="10">
                  <c:v>ONDO</c:v>
                </c:pt>
                <c:pt idx="11">
                  <c:v>OSUN</c:v>
                </c:pt>
                <c:pt idx="12">
                  <c:v>OYO</c:v>
                </c:pt>
                <c:pt idx="13">
                  <c:v>PLATEAU</c:v>
                </c:pt>
                <c:pt idx="14">
                  <c:v>RIVERS</c:v>
                </c:pt>
                <c:pt idx="15">
                  <c:v>SOKOTO</c:v>
                </c:pt>
                <c:pt idx="16">
                  <c:v>TARABA</c:v>
                </c:pt>
                <c:pt idx="17">
                  <c:v>YOBE</c:v>
                </c:pt>
                <c:pt idx="18">
                  <c:v>ZAMFARA</c:v>
                </c:pt>
              </c:strCache>
            </c:strRef>
          </c:cat>
          <c:val>
            <c:numRef>
              <c:f>Sheet1!$E$3:$E$39</c:f>
              <c:numCache>
                <c:formatCode>#,##0</c:formatCode>
                <c:ptCount val="19"/>
                <c:pt idx="0">
                  <c:v>8252366</c:v>
                </c:pt>
                <c:pt idx="1">
                  <c:v>13076892</c:v>
                </c:pt>
                <c:pt idx="2">
                  <c:v>7831319</c:v>
                </c:pt>
                <c:pt idx="3">
                  <c:v>4440050</c:v>
                </c:pt>
                <c:pt idx="4">
                  <c:v>4473490</c:v>
                </c:pt>
                <c:pt idx="5">
                  <c:v>3192893</c:v>
                </c:pt>
                <c:pt idx="6">
                  <c:v>12550598</c:v>
                </c:pt>
                <c:pt idx="7">
                  <c:v>2523395</c:v>
                </c:pt>
                <c:pt idx="8">
                  <c:v>5556247</c:v>
                </c:pt>
                <c:pt idx="9">
                  <c:v>5217716</c:v>
                </c:pt>
                <c:pt idx="10">
                  <c:v>4671695</c:v>
                </c:pt>
                <c:pt idx="11">
                  <c:v>4705589</c:v>
                </c:pt>
                <c:pt idx="12">
                  <c:v>7840864</c:v>
                </c:pt>
                <c:pt idx="13">
                  <c:v>4200442</c:v>
                </c:pt>
                <c:pt idx="14">
                  <c:v>7303924</c:v>
                </c:pt>
                <c:pt idx="15">
                  <c:v>4998090</c:v>
                </c:pt>
                <c:pt idx="16">
                  <c:v>3066834</c:v>
                </c:pt>
                <c:pt idx="17">
                  <c:v>3294137</c:v>
                </c:pt>
                <c:pt idx="18">
                  <c:v>4515427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1A-44FB-B926-32607AE59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2683792"/>
        <c:axId val="1653423440"/>
      </c:barChart>
      <c:lineChart>
        <c:grouping val="standard"/>
        <c:varyColors val="0"/>
        <c:ser>
          <c:idx val="3"/>
          <c:order val="3"/>
          <c:tx>
            <c:strRef>
              <c:f>Sheet1!$F$2</c:f>
              <c:strCache>
                <c:ptCount val="1"/>
                <c:pt idx="0">
                  <c:v>%  Registered Voters vs. Internet Users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Sheet1!$B$3:$B$39</c:f>
              <c:strCache>
                <c:ptCount val="19"/>
                <c:pt idx="0">
                  <c:v>KADUNA</c:v>
                </c:pt>
                <c:pt idx="1">
                  <c:v>KANO</c:v>
                </c:pt>
                <c:pt idx="2">
                  <c:v>KATSINA</c:v>
                </c:pt>
                <c:pt idx="3">
                  <c:v>KEBBI</c:v>
                </c:pt>
                <c:pt idx="4">
                  <c:v>KOGI</c:v>
                </c:pt>
                <c:pt idx="5">
                  <c:v>KWARA</c:v>
                </c:pt>
                <c:pt idx="6">
                  <c:v>LAGOS</c:v>
                </c:pt>
                <c:pt idx="7">
                  <c:v>NASSARAWA</c:v>
                </c:pt>
                <c:pt idx="8">
                  <c:v>NIGER</c:v>
                </c:pt>
                <c:pt idx="9">
                  <c:v>OGUN</c:v>
                </c:pt>
                <c:pt idx="10">
                  <c:v>ONDO</c:v>
                </c:pt>
                <c:pt idx="11">
                  <c:v>OSUN</c:v>
                </c:pt>
                <c:pt idx="12">
                  <c:v>OYO</c:v>
                </c:pt>
                <c:pt idx="13">
                  <c:v>PLATEAU</c:v>
                </c:pt>
                <c:pt idx="14">
                  <c:v>RIVERS</c:v>
                </c:pt>
                <c:pt idx="15">
                  <c:v>SOKOTO</c:v>
                </c:pt>
                <c:pt idx="16">
                  <c:v>TARABA</c:v>
                </c:pt>
                <c:pt idx="17">
                  <c:v>YOBE</c:v>
                </c:pt>
                <c:pt idx="18">
                  <c:v>ZAMFARA</c:v>
                </c:pt>
              </c:strCache>
            </c:strRef>
          </c:cat>
          <c:val>
            <c:numRef>
              <c:f>Sheet1!$F$3:$F$39</c:f>
              <c:numCache>
                <c:formatCode>0%</c:formatCode>
                <c:ptCount val="19"/>
                <c:pt idx="0">
                  <c:v>1.2615944291812926</c:v>
                </c:pt>
                <c:pt idx="1">
                  <c:v>1.070426496501212</c:v>
                </c:pt>
                <c:pt idx="2">
                  <c:v>0.78421474631837362</c:v>
                </c:pt>
                <c:pt idx="3">
                  <c:v>0.75582082247508764</c:v>
                </c:pt>
                <c:pt idx="4">
                  <c:v>1.3651082698089714</c:v>
                </c:pt>
                <c:pt idx="5">
                  <c:v>1.7358824336613206</c:v>
                </c:pt>
                <c:pt idx="6">
                  <c:v>2.3857614525749318</c:v>
                </c:pt>
                <c:pt idx="7">
                  <c:v>1.4363240873638417</c:v>
                </c:pt>
                <c:pt idx="8">
                  <c:v>1.4641367176631304</c:v>
                </c:pt>
                <c:pt idx="9">
                  <c:v>2.7771880709203316</c:v>
                </c:pt>
                <c:pt idx="10">
                  <c:v>1.4436610830215557</c:v>
                </c:pt>
                <c:pt idx="11">
                  <c:v>1.6633908519974436</c:v>
                </c:pt>
                <c:pt idx="12">
                  <c:v>1.9739893603062193</c:v>
                </c:pt>
                <c:pt idx="13">
                  <c:v>0.91891003868241916</c:v>
                </c:pt>
                <c:pt idx="14">
                  <c:v>1.4016520525628773</c:v>
                </c:pt>
                <c:pt idx="15">
                  <c:v>0.8224379796612592</c:v>
                </c:pt>
                <c:pt idx="16">
                  <c:v>0.82504916704415332</c:v>
                </c:pt>
                <c:pt idx="17">
                  <c:v>0.85686862926116081</c:v>
                </c:pt>
                <c:pt idx="18">
                  <c:v>0.71514761858172482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1A-44FB-B926-32607AE59DA9}"/>
            </c:ext>
          </c:extLst>
        </c:ser>
        <c:ser>
          <c:idx val="4"/>
          <c:order val="4"/>
          <c:tx>
            <c:strRef>
              <c:f>Sheet1!$G$2</c:f>
              <c:strCache>
                <c:ptCount val="1"/>
                <c:pt idx="0">
                  <c:v>%  Internet Users vs. Population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Sheet1!$B$3:$B$39</c:f>
              <c:strCache>
                <c:ptCount val="19"/>
                <c:pt idx="0">
                  <c:v>KADUNA</c:v>
                </c:pt>
                <c:pt idx="1">
                  <c:v>KANO</c:v>
                </c:pt>
                <c:pt idx="2">
                  <c:v>KATSINA</c:v>
                </c:pt>
                <c:pt idx="3">
                  <c:v>KEBBI</c:v>
                </c:pt>
                <c:pt idx="4">
                  <c:v>KOGI</c:v>
                </c:pt>
                <c:pt idx="5">
                  <c:v>KWARA</c:v>
                </c:pt>
                <c:pt idx="6">
                  <c:v>LAGOS</c:v>
                </c:pt>
                <c:pt idx="7">
                  <c:v>NASSARAWA</c:v>
                </c:pt>
                <c:pt idx="8">
                  <c:v>NIGER</c:v>
                </c:pt>
                <c:pt idx="9">
                  <c:v>OGUN</c:v>
                </c:pt>
                <c:pt idx="10">
                  <c:v>ONDO</c:v>
                </c:pt>
                <c:pt idx="11">
                  <c:v>OSUN</c:v>
                </c:pt>
                <c:pt idx="12">
                  <c:v>OYO</c:v>
                </c:pt>
                <c:pt idx="13">
                  <c:v>PLATEAU</c:v>
                </c:pt>
                <c:pt idx="14">
                  <c:v>RIVERS</c:v>
                </c:pt>
                <c:pt idx="15">
                  <c:v>SOKOTO</c:v>
                </c:pt>
                <c:pt idx="16">
                  <c:v>TARABA</c:v>
                </c:pt>
                <c:pt idx="17">
                  <c:v>YOBE</c:v>
                </c:pt>
                <c:pt idx="18">
                  <c:v>ZAMFARA</c:v>
                </c:pt>
              </c:strCache>
            </c:strRef>
          </c:cat>
          <c:val>
            <c:numRef>
              <c:f>Sheet1!$G$3:$G$39</c:f>
              <c:numCache>
                <c:formatCode>0%</c:formatCode>
                <c:ptCount val="19"/>
                <c:pt idx="0">
                  <c:v>0.60118637491357019</c:v>
                </c:pt>
                <c:pt idx="1">
                  <c:v>0.4467511852204637</c:v>
                </c:pt>
                <c:pt idx="2">
                  <c:v>0.32346964796096289</c:v>
                </c:pt>
                <c:pt idx="3">
                  <c:v>0.30747108703730813</c:v>
                </c:pt>
                <c:pt idx="4">
                  <c:v>0.50239209208023261</c:v>
                </c:pt>
                <c:pt idx="5">
                  <c:v>0.76464948872386262</c:v>
                </c:pt>
                <c:pt idx="6">
                  <c:v>1.248956185195319</c:v>
                </c:pt>
                <c:pt idx="7">
                  <c:v>0.92084869788519041</c:v>
                </c:pt>
                <c:pt idx="8">
                  <c:v>0.62980245478647723</c:v>
                </c:pt>
                <c:pt idx="9">
                  <c:v>1.2641220794692543</c:v>
                </c:pt>
                <c:pt idx="10">
                  <c:v>0.5631467807722893</c:v>
                </c:pt>
                <c:pt idx="11">
                  <c:v>0.5940435936925218</c:v>
                </c:pt>
                <c:pt idx="12">
                  <c:v>0.7386808392544495</c:v>
                </c:pt>
                <c:pt idx="13">
                  <c:v>0.54263694154091402</c:v>
                </c:pt>
                <c:pt idx="14">
                  <c:v>0.61702367111158329</c:v>
                </c:pt>
                <c:pt idx="15">
                  <c:v>0.31316682972895649</c:v>
                </c:pt>
                <c:pt idx="16">
                  <c:v>0.47808228290151994</c:v>
                </c:pt>
                <c:pt idx="17">
                  <c:v>0.35530034118192411</c:v>
                </c:pt>
                <c:pt idx="18">
                  <c:v>0.27195656136174939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81A-44FB-B926-32607AE59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2683792"/>
        <c:axId val="1653423440"/>
      </c:lineChart>
      <c:catAx>
        <c:axId val="165268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3423440"/>
        <c:crosses val="autoZero"/>
        <c:auto val="1"/>
        <c:lblAlgn val="ctr"/>
        <c:lblOffset val="100"/>
        <c:noMultiLvlLbl val="0"/>
      </c:catAx>
      <c:valAx>
        <c:axId val="165342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268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233340711181698E-2"/>
          <c:y val="0.93422928611126865"/>
          <c:w val="0.88078465579068477"/>
          <c:h val="6.57707138887312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75B9D-BC65-4314-83BF-93F112BC1DA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B86BB2-5061-4C36-9B5D-68C51B1D651C}">
      <dgm:prSet custT="1"/>
      <dgm:spPr/>
      <dgm:t>
        <a:bodyPr/>
        <a:lstStyle/>
        <a:p>
          <a:pPr algn="ctr"/>
          <a:r>
            <a:rPr lang="en-US" sz="1800" b="1" dirty="0">
              <a:solidFill>
                <a:srgbClr val="00B050"/>
              </a:solidFill>
            </a:rPr>
            <a:t>Traffic Information &amp; Management</a:t>
          </a:r>
        </a:p>
      </dgm:t>
    </dgm:pt>
    <dgm:pt modelId="{DB1D2583-D712-40BB-A00D-1467F107900C}" type="parTrans" cxnId="{B9065E5B-F2E0-415F-835C-C298B014C3E2}">
      <dgm:prSet/>
      <dgm:spPr/>
      <dgm:t>
        <a:bodyPr/>
        <a:lstStyle/>
        <a:p>
          <a:pPr algn="ctr"/>
          <a:endParaRPr lang="en-US" sz="1800">
            <a:solidFill>
              <a:srgbClr val="00B050"/>
            </a:solidFill>
          </a:endParaRPr>
        </a:p>
      </dgm:t>
    </dgm:pt>
    <dgm:pt modelId="{710A4249-0B89-41A9-86EC-0BD8104EBBB7}" type="sibTrans" cxnId="{B9065E5B-F2E0-415F-835C-C298B014C3E2}">
      <dgm:prSet/>
      <dgm:spPr/>
      <dgm:t>
        <a:bodyPr/>
        <a:lstStyle/>
        <a:p>
          <a:pPr algn="ctr"/>
          <a:endParaRPr lang="en-US" sz="1800">
            <a:solidFill>
              <a:srgbClr val="00B050"/>
            </a:solidFill>
          </a:endParaRPr>
        </a:p>
      </dgm:t>
    </dgm:pt>
    <dgm:pt modelId="{4871B20A-6F21-4A2E-B74A-48BBB433D2BC}">
      <dgm:prSet custT="1"/>
      <dgm:spPr/>
      <dgm:t>
        <a:bodyPr/>
        <a:lstStyle/>
        <a:p>
          <a:pPr algn="ctr"/>
          <a:r>
            <a:rPr lang="en-US" sz="1800" b="1" dirty="0">
              <a:solidFill>
                <a:srgbClr val="00B050"/>
              </a:solidFill>
            </a:rPr>
            <a:t>Emergency Management</a:t>
          </a:r>
        </a:p>
      </dgm:t>
    </dgm:pt>
    <dgm:pt modelId="{0C2CB725-A2A0-44F7-9F60-9A6A4BC7D8FE}" type="parTrans" cxnId="{5D6BF797-4524-4362-B3A8-3071FD926C7E}">
      <dgm:prSet/>
      <dgm:spPr/>
      <dgm:t>
        <a:bodyPr/>
        <a:lstStyle/>
        <a:p>
          <a:pPr algn="ctr"/>
          <a:endParaRPr lang="en-US" sz="1800">
            <a:solidFill>
              <a:srgbClr val="00B050"/>
            </a:solidFill>
          </a:endParaRPr>
        </a:p>
      </dgm:t>
    </dgm:pt>
    <dgm:pt modelId="{65F4E288-2C32-4473-AC47-9B6E5D046574}" type="sibTrans" cxnId="{5D6BF797-4524-4362-B3A8-3071FD926C7E}">
      <dgm:prSet/>
      <dgm:spPr/>
      <dgm:t>
        <a:bodyPr/>
        <a:lstStyle/>
        <a:p>
          <a:pPr algn="ctr"/>
          <a:endParaRPr lang="en-US" sz="1800">
            <a:solidFill>
              <a:srgbClr val="00B050"/>
            </a:solidFill>
          </a:endParaRPr>
        </a:p>
      </dgm:t>
    </dgm:pt>
    <dgm:pt modelId="{04BA7B00-01EC-4161-A165-78C257A3916E}">
      <dgm:prSet custT="1"/>
      <dgm:spPr/>
      <dgm:t>
        <a:bodyPr/>
        <a:lstStyle/>
        <a:p>
          <a:pPr algn="ctr"/>
          <a:r>
            <a:rPr lang="en-US" sz="1800" b="1" dirty="0">
              <a:solidFill>
                <a:srgbClr val="00B050"/>
              </a:solidFill>
            </a:rPr>
            <a:t>Financial Inclusion</a:t>
          </a:r>
        </a:p>
      </dgm:t>
    </dgm:pt>
    <dgm:pt modelId="{DC88BBDE-FF25-4520-8DCF-BAA69C1ABE87}" type="parTrans" cxnId="{C3B78BB7-43D5-461B-9E23-C544E068D801}">
      <dgm:prSet/>
      <dgm:spPr/>
      <dgm:t>
        <a:bodyPr/>
        <a:lstStyle/>
        <a:p>
          <a:pPr algn="ctr"/>
          <a:endParaRPr lang="en-US" sz="1800">
            <a:solidFill>
              <a:srgbClr val="00B050"/>
            </a:solidFill>
          </a:endParaRPr>
        </a:p>
      </dgm:t>
    </dgm:pt>
    <dgm:pt modelId="{655B8014-DE5C-4E3D-AB16-DEE79CC7B6A7}" type="sibTrans" cxnId="{C3B78BB7-43D5-461B-9E23-C544E068D801}">
      <dgm:prSet/>
      <dgm:spPr/>
      <dgm:t>
        <a:bodyPr/>
        <a:lstStyle/>
        <a:p>
          <a:pPr algn="ctr"/>
          <a:endParaRPr lang="en-US" sz="1800">
            <a:solidFill>
              <a:srgbClr val="00B050"/>
            </a:solidFill>
          </a:endParaRPr>
        </a:p>
      </dgm:t>
    </dgm:pt>
    <dgm:pt modelId="{6F548549-215F-4CF4-93C2-3D72C18139CD}">
      <dgm:prSet custT="1"/>
      <dgm:spPr/>
      <dgm:t>
        <a:bodyPr/>
        <a:lstStyle/>
        <a:p>
          <a:pPr algn="ctr"/>
          <a:r>
            <a:rPr lang="en-US" sz="1800" b="1" dirty="0">
              <a:solidFill>
                <a:srgbClr val="00B050"/>
              </a:solidFill>
            </a:rPr>
            <a:t>Talent Recruitment</a:t>
          </a:r>
        </a:p>
      </dgm:t>
    </dgm:pt>
    <dgm:pt modelId="{63A7F521-A804-4FDB-BD6E-12A0C731EF83}" type="parTrans" cxnId="{7919CC28-DEA6-4197-9B61-00DB95EBAFC7}">
      <dgm:prSet/>
      <dgm:spPr/>
      <dgm:t>
        <a:bodyPr/>
        <a:lstStyle/>
        <a:p>
          <a:pPr algn="ctr"/>
          <a:endParaRPr lang="en-US" sz="1800">
            <a:solidFill>
              <a:srgbClr val="00B050"/>
            </a:solidFill>
          </a:endParaRPr>
        </a:p>
      </dgm:t>
    </dgm:pt>
    <dgm:pt modelId="{320DE038-ABBD-4E0D-91E9-7A258395F4E7}" type="sibTrans" cxnId="{7919CC28-DEA6-4197-9B61-00DB95EBAFC7}">
      <dgm:prSet/>
      <dgm:spPr/>
      <dgm:t>
        <a:bodyPr/>
        <a:lstStyle/>
        <a:p>
          <a:pPr algn="ctr"/>
          <a:endParaRPr lang="en-US" sz="1800">
            <a:solidFill>
              <a:srgbClr val="00B050"/>
            </a:solidFill>
          </a:endParaRPr>
        </a:p>
      </dgm:t>
    </dgm:pt>
    <dgm:pt modelId="{A72253AF-292B-43B1-AFEA-2EF46BAE9B9B}">
      <dgm:prSet custT="1"/>
      <dgm:spPr/>
      <dgm:t>
        <a:bodyPr/>
        <a:lstStyle/>
        <a:p>
          <a:pPr algn="ctr"/>
          <a:r>
            <a:rPr lang="en-US" sz="1800" b="1" dirty="0">
              <a:solidFill>
                <a:srgbClr val="00B050"/>
              </a:solidFill>
            </a:rPr>
            <a:t>Citizen Engagement</a:t>
          </a:r>
        </a:p>
      </dgm:t>
    </dgm:pt>
    <dgm:pt modelId="{99C6C02C-C3DD-46F5-AD04-72A46D77DCC5}" type="parTrans" cxnId="{6436B567-D8D4-4F1A-B6A4-D79986F83D61}">
      <dgm:prSet/>
      <dgm:spPr/>
      <dgm:t>
        <a:bodyPr/>
        <a:lstStyle/>
        <a:p>
          <a:pPr algn="ctr"/>
          <a:endParaRPr lang="en-US" sz="1800">
            <a:solidFill>
              <a:srgbClr val="00B050"/>
            </a:solidFill>
          </a:endParaRPr>
        </a:p>
      </dgm:t>
    </dgm:pt>
    <dgm:pt modelId="{AC79AAEA-3425-467C-83AD-BDE3B6BC0278}" type="sibTrans" cxnId="{6436B567-D8D4-4F1A-B6A4-D79986F83D61}">
      <dgm:prSet/>
      <dgm:spPr/>
      <dgm:t>
        <a:bodyPr/>
        <a:lstStyle/>
        <a:p>
          <a:pPr algn="ctr"/>
          <a:endParaRPr lang="en-US" sz="1800">
            <a:solidFill>
              <a:srgbClr val="00B050"/>
            </a:solidFill>
          </a:endParaRPr>
        </a:p>
      </dgm:t>
    </dgm:pt>
    <dgm:pt modelId="{7527152C-E74F-409E-823C-21DBA0BB1E35}">
      <dgm:prSet custT="1"/>
      <dgm:spPr/>
      <dgm:t>
        <a:bodyPr/>
        <a:lstStyle/>
        <a:p>
          <a:pPr algn="ctr"/>
          <a:r>
            <a:rPr lang="en-US" sz="1800" b="1" dirty="0">
              <a:solidFill>
                <a:srgbClr val="00B050"/>
              </a:solidFill>
            </a:rPr>
            <a:t>Media Monitoring</a:t>
          </a:r>
        </a:p>
      </dgm:t>
    </dgm:pt>
    <dgm:pt modelId="{AE64EF5A-2CE5-4767-8AE7-154DE2BCD5FD}" type="parTrans" cxnId="{8A40C2FA-9438-4150-BD99-A50AC46E521C}">
      <dgm:prSet/>
      <dgm:spPr/>
      <dgm:t>
        <a:bodyPr/>
        <a:lstStyle/>
        <a:p>
          <a:pPr algn="ctr"/>
          <a:endParaRPr lang="en-US" sz="1800">
            <a:solidFill>
              <a:srgbClr val="00B050"/>
            </a:solidFill>
          </a:endParaRPr>
        </a:p>
      </dgm:t>
    </dgm:pt>
    <dgm:pt modelId="{F8B5F46E-AE21-4F4E-A8DB-82577F5603CA}" type="sibTrans" cxnId="{8A40C2FA-9438-4150-BD99-A50AC46E521C}">
      <dgm:prSet/>
      <dgm:spPr/>
      <dgm:t>
        <a:bodyPr/>
        <a:lstStyle/>
        <a:p>
          <a:pPr algn="ctr"/>
          <a:endParaRPr lang="en-US" sz="1800">
            <a:solidFill>
              <a:srgbClr val="00B050"/>
            </a:solidFill>
          </a:endParaRPr>
        </a:p>
      </dgm:t>
    </dgm:pt>
    <dgm:pt modelId="{1BF9424A-CC23-486A-991F-6F96A1B7F235}">
      <dgm:prSet custT="1"/>
      <dgm:spPr/>
      <dgm:t>
        <a:bodyPr/>
        <a:lstStyle/>
        <a:p>
          <a:pPr algn="ctr"/>
          <a:r>
            <a:rPr lang="en-US" sz="1800" b="1" dirty="0">
              <a:solidFill>
                <a:srgbClr val="00B050"/>
              </a:solidFill>
            </a:rPr>
            <a:t>Online Education &amp; Learning</a:t>
          </a:r>
        </a:p>
      </dgm:t>
    </dgm:pt>
    <dgm:pt modelId="{00871520-2E71-43A5-A823-10DB0E873BF8}" type="parTrans" cxnId="{C6B92515-FF42-4076-964D-AA0A11827222}">
      <dgm:prSet/>
      <dgm:spPr/>
      <dgm:t>
        <a:bodyPr/>
        <a:lstStyle/>
        <a:p>
          <a:pPr algn="ctr"/>
          <a:endParaRPr lang="en-US" sz="1800">
            <a:solidFill>
              <a:srgbClr val="00B050"/>
            </a:solidFill>
          </a:endParaRPr>
        </a:p>
      </dgm:t>
    </dgm:pt>
    <dgm:pt modelId="{E04914E4-EA25-4B51-AFBA-00BD347397AC}" type="sibTrans" cxnId="{C6B92515-FF42-4076-964D-AA0A11827222}">
      <dgm:prSet/>
      <dgm:spPr/>
      <dgm:t>
        <a:bodyPr/>
        <a:lstStyle/>
        <a:p>
          <a:pPr algn="ctr"/>
          <a:endParaRPr lang="en-US" sz="1800">
            <a:solidFill>
              <a:srgbClr val="00B050"/>
            </a:solidFill>
          </a:endParaRPr>
        </a:p>
      </dgm:t>
    </dgm:pt>
    <dgm:pt modelId="{C2003BD9-837D-40CA-A601-7B3BB575D34A}">
      <dgm:prSet custT="1"/>
      <dgm:spPr/>
      <dgm:t>
        <a:bodyPr/>
        <a:lstStyle/>
        <a:p>
          <a:pPr algn="ctr"/>
          <a:r>
            <a:rPr lang="en-US" sz="1800" b="1" dirty="0">
              <a:solidFill>
                <a:srgbClr val="00B050"/>
              </a:solidFill>
            </a:rPr>
            <a:t>Performance Measurement &amp; Feedback</a:t>
          </a:r>
        </a:p>
      </dgm:t>
    </dgm:pt>
    <dgm:pt modelId="{1D5BDE7D-DE8A-4343-9BC8-8E9700971622}" type="parTrans" cxnId="{7F76C92F-4D5F-492A-A283-A0EFD6C9685F}">
      <dgm:prSet/>
      <dgm:spPr/>
      <dgm:t>
        <a:bodyPr/>
        <a:lstStyle/>
        <a:p>
          <a:pPr algn="ctr"/>
          <a:endParaRPr lang="en-US" sz="1800">
            <a:solidFill>
              <a:srgbClr val="00B050"/>
            </a:solidFill>
          </a:endParaRPr>
        </a:p>
      </dgm:t>
    </dgm:pt>
    <dgm:pt modelId="{732C5284-4087-43D7-8D9B-5337CE145C95}" type="sibTrans" cxnId="{7F76C92F-4D5F-492A-A283-A0EFD6C9685F}">
      <dgm:prSet/>
      <dgm:spPr/>
      <dgm:t>
        <a:bodyPr/>
        <a:lstStyle/>
        <a:p>
          <a:pPr algn="ctr"/>
          <a:endParaRPr lang="en-US" sz="1800">
            <a:solidFill>
              <a:srgbClr val="00B050"/>
            </a:solidFill>
          </a:endParaRPr>
        </a:p>
      </dgm:t>
    </dgm:pt>
    <dgm:pt modelId="{A5FDE621-9F06-492D-9963-DA124677A688}" type="pres">
      <dgm:prSet presAssocID="{CC475B9D-BC65-4314-83BF-93F112BC1DA7}" presName="Name0" presStyleCnt="0">
        <dgm:presLayoutVars>
          <dgm:dir/>
          <dgm:resizeHandles val="exact"/>
        </dgm:presLayoutVars>
      </dgm:prSet>
      <dgm:spPr/>
    </dgm:pt>
    <dgm:pt modelId="{A78B6B23-9FB9-4DDC-92B2-BA274FF4DF7A}" type="pres">
      <dgm:prSet presAssocID="{8EB86BB2-5061-4C36-9B5D-68C51B1D651C}" presName="compNode" presStyleCnt="0"/>
      <dgm:spPr/>
    </dgm:pt>
    <dgm:pt modelId="{63452E9C-45F9-4ACB-BB00-39A1DF5557A3}" type="pres">
      <dgm:prSet presAssocID="{8EB86BB2-5061-4C36-9B5D-68C51B1D651C}" presName="pictRect" presStyleLbl="node1" presStyleIdx="0" presStyleCnt="8"/>
      <dgm:spPr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16C914EE-F5FC-4BC8-A3B2-5F5F3078F3AF}" type="pres">
      <dgm:prSet presAssocID="{8EB86BB2-5061-4C36-9B5D-68C51B1D651C}" presName="textRect" presStyleLbl="revTx" presStyleIdx="0" presStyleCnt="8">
        <dgm:presLayoutVars>
          <dgm:bulletEnabled val="1"/>
        </dgm:presLayoutVars>
      </dgm:prSet>
      <dgm:spPr/>
    </dgm:pt>
    <dgm:pt modelId="{A5DEF5B0-C98E-4619-9AA1-AF5882747817}" type="pres">
      <dgm:prSet presAssocID="{710A4249-0B89-41A9-86EC-0BD8104EBBB7}" presName="sibTrans" presStyleLbl="sibTrans2D1" presStyleIdx="0" presStyleCnt="0"/>
      <dgm:spPr/>
    </dgm:pt>
    <dgm:pt modelId="{FD3ED838-4662-435F-B699-A6C929FF0C56}" type="pres">
      <dgm:prSet presAssocID="{4871B20A-6F21-4A2E-B74A-48BBB433D2BC}" presName="compNode" presStyleCnt="0"/>
      <dgm:spPr/>
    </dgm:pt>
    <dgm:pt modelId="{42A0C83D-05FA-40DA-83C7-BD0B6D20146F}" type="pres">
      <dgm:prSet presAssocID="{4871B20A-6F21-4A2E-B74A-48BBB433D2BC}" presName="pictRect" presStyleLbl="node1" presStyleIdx="1" presStyleCnt="8"/>
      <dgm:spPr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755BF0D0-A09D-47F5-9F81-82F5E1D314AD}" type="pres">
      <dgm:prSet presAssocID="{4871B20A-6F21-4A2E-B74A-48BBB433D2BC}" presName="textRect" presStyleLbl="revTx" presStyleIdx="1" presStyleCnt="8">
        <dgm:presLayoutVars>
          <dgm:bulletEnabled val="1"/>
        </dgm:presLayoutVars>
      </dgm:prSet>
      <dgm:spPr/>
    </dgm:pt>
    <dgm:pt modelId="{40894E19-0598-41CB-96B6-F168CE80AED9}" type="pres">
      <dgm:prSet presAssocID="{65F4E288-2C32-4473-AC47-9B6E5D046574}" presName="sibTrans" presStyleLbl="sibTrans2D1" presStyleIdx="0" presStyleCnt="0"/>
      <dgm:spPr/>
    </dgm:pt>
    <dgm:pt modelId="{9FCEC034-EA0B-408E-A86C-DB286BB73EEF}" type="pres">
      <dgm:prSet presAssocID="{04BA7B00-01EC-4161-A165-78C257A3916E}" presName="compNode" presStyleCnt="0"/>
      <dgm:spPr/>
    </dgm:pt>
    <dgm:pt modelId="{C228B0F7-0149-4BDE-BD64-08E12E1F0A7A}" type="pres">
      <dgm:prSet presAssocID="{04BA7B00-01EC-4161-A165-78C257A3916E}" presName="pictRect" presStyleLbl="node1" presStyleIdx="2" presStyleCnt="8"/>
      <dgm:spPr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4F3ED222-8D7A-4394-8C83-BC02A8D803B7}" type="pres">
      <dgm:prSet presAssocID="{04BA7B00-01EC-4161-A165-78C257A3916E}" presName="textRect" presStyleLbl="revTx" presStyleIdx="2" presStyleCnt="8">
        <dgm:presLayoutVars>
          <dgm:bulletEnabled val="1"/>
        </dgm:presLayoutVars>
      </dgm:prSet>
      <dgm:spPr/>
    </dgm:pt>
    <dgm:pt modelId="{C222784F-C310-4271-A9DF-092ED67A4C52}" type="pres">
      <dgm:prSet presAssocID="{655B8014-DE5C-4E3D-AB16-DEE79CC7B6A7}" presName="sibTrans" presStyleLbl="sibTrans2D1" presStyleIdx="0" presStyleCnt="0"/>
      <dgm:spPr/>
    </dgm:pt>
    <dgm:pt modelId="{36A5F2A5-FCF0-4CD8-8AC8-5E006D771310}" type="pres">
      <dgm:prSet presAssocID="{6F548549-215F-4CF4-93C2-3D72C18139CD}" presName="compNode" presStyleCnt="0"/>
      <dgm:spPr/>
    </dgm:pt>
    <dgm:pt modelId="{63A14F5B-2338-4FD5-93ED-A39904015A7E}" type="pres">
      <dgm:prSet presAssocID="{6F548549-215F-4CF4-93C2-3D72C18139CD}" presName="pictRect" presStyleLbl="node1" presStyleIdx="3" presStyleCnt="8"/>
      <dgm:spPr>
        <a:blipFill rotWithShape="1">
          <a:blip xmlns:r="http://schemas.openxmlformats.org/officeDocument/2006/relationships" r:embed="rId4"/>
          <a:srcRect/>
          <a:stretch>
            <a:fillRect l="-2000" r="-2000"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4358DDB0-233A-4FF9-90DF-149538CAA863}" type="pres">
      <dgm:prSet presAssocID="{6F548549-215F-4CF4-93C2-3D72C18139CD}" presName="textRect" presStyleLbl="revTx" presStyleIdx="3" presStyleCnt="8">
        <dgm:presLayoutVars>
          <dgm:bulletEnabled val="1"/>
        </dgm:presLayoutVars>
      </dgm:prSet>
      <dgm:spPr/>
    </dgm:pt>
    <dgm:pt modelId="{C595EBF9-D53D-4A30-8BE6-754591574F67}" type="pres">
      <dgm:prSet presAssocID="{320DE038-ABBD-4E0D-91E9-7A258395F4E7}" presName="sibTrans" presStyleLbl="sibTrans2D1" presStyleIdx="0" presStyleCnt="0"/>
      <dgm:spPr/>
    </dgm:pt>
    <dgm:pt modelId="{BDC50D4C-83B3-4448-9BDE-1F6B9A32F471}" type="pres">
      <dgm:prSet presAssocID="{A72253AF-292B-43B1-AFEA-2EF46BAE9B9B}" presName="compNode" presStyleCnt="0"/>
      <dgm:spPr/>
    </dgm:pt>
    <dgm:pt modelId="{7A6696FD-00E5-4365-9355-D1CAE8181D07}" type="pres">
      <dgm:prSet presAssocID="{A72253AF-292B-43B1-AFEA-2EF46BAE9B9B}" presName="pictRect" presStyleLbl="node1" presStyleIdx="4" presStyleCnt="8"/>
      <dgm:spPr>
        <a:blipFill rotWithShape="1">
          <a:blip xmlns:r="http://schemas.openxmlformats.org/officeDocument/2006/relationships" r:embed="rId5"/>
          <a:srcRect/>
          <a:stretch>
            <a:fillRect l="-2000" r="-2000"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4315880B-2A04-4CF1-9561-2128B1F36756}" type="pres">
      <dgm:prSet presAssocID="{A72253AF-292B-43B1-AFEA-2EF46BAE9B9B}" presName="textRect" presStyleLbl="revTx" presStyleIdx="4" presStyleCnt="8">
        <dgm:presLayoutVars>
          <dgm:bulletEnabled val="1"/>
        </dgm:presLayoutVars>
      </dgm:prSet>
      <dgm:spPr/>
    </dgm:pt>
    <dgm:pt modelId="{376C08A7-8E0B-4858-804C-7183A7B4E4ED}" type="pres">
      <dgm:prSet presAssocID="{AC79AAEA-3425-467C-83AD-BDE3B6BC0278}" presName="sibTrans" presStyleLbl="sibTrans2D1" presStyleIdx="0" presStyleCnt="0"/>
      <dgm:spPr/>
    </dgm:pt>
    <dgm:pt modelId="{C15CD92C-92B8-4B20-8827-A0FD544B8FE5}" type="pres">
      <dgm:prSet presAssocID="{7527152C-E74F-409E-823C-21DBA0BB1E35}" presName="compNode" presStyleCnt="0"/>
      <dgm:spPr/>
    </dgm:pt>
    <dgm:pt modelId="{BFE6A5C4-6DCF-435E-B9FB-06F9780602D0}" type="pres">
      <dgm:prSet presAssocID="{7527152C-E74F-409E-823C-21DBA0BB1E35}" presName="pictRect" presStyleLbl="node1" presStyleIdx="5" presStyleCnt="8"/>
      <dgm:spPr>
        <a:blipFill rotWithShape="1">
          <a:blip xmlns:r="http://schemas.openxmlformats.org/officeDocument/2006/relationships" r:embed="rId6"/>
          <a:srcRect/>
          <a:stretch>
            <a:fillRect l="-12000" r="-12000"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474BDED5-20E0-4E32-9787-82614FCCBEF2}" type="pres">
      <dgm:prSet presAssocID="{7527152C-E74F-409E-823C-21DBA0BB1E35}" presName="textRect" presStyleLbl="revTx" presStyleIdx="5" presStyleCnt="8">
        <dgm:presLayoutVars>
          <dgm:bulletEnabled val="1"/>
        </dgm:presLayoutVars>
      </dgm:prSet>
      <dgm:spPr/>
    </dgm:pt>
    <dgm:pt modelId="{E976966A-854F-48A5-AA00-F3ABD8F8E734}" type="pres">
      <dgm:prSet presAssocID="{F8B5F46E-AE21-4F4E-A8DB-82577F5603CA}" presName="sibTrans" presStyleLbl="sibTrans2D1" presStyleIdx="0" presStyleCnt="0"/>
      <dgm:spPr/>
    </dgm:pt>
    <dgm:pt modelId="{9788F72A-0DBB-44D5-B28A-8FDA4FDAA5EA}" type="pres">
      <dgm:prSet presAssocID="{1BF9424A-CC23-486A-991F-6F96A1B7F235}" presName="compNode" presStyleCnt="0"/>
      <dgm:spPr/>
    </dgm:pt>
    <dgm:pt modelId="{91C56F71-0B43-491C-AC66-9EBF06590E75}" type="pres">
      <dgm:prSet presAssocID="{1BF9424A-CC23-486A-991F-6F96A1B7F235}" presName="pictRect" presStyleLbl="node1" presStyleIdx="6" presStyleCnt="8"/>
      <dgm:spPr>
        <a:blipFill rotWithShape="1">
          <a:blip xmlns:r="http://schemas.openxmlformats.org/officeDocument/2006/relationships" r:embed="rId7"/>
          <a:srcRect/>
          <a:stretch>
            <a:fillRect l="-2000" r="-2000"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BF99A3F2-E318-4E57-9671-71572928679A}" type="pres">
      <dgm:prSet presAssocID="{1BF9424A-CC23-486A-991F-6F96A1B7F235}" presName="textRect" presStyleLbl="revTx" presStyleIdx="6" presStyleCnt="8">
        <dgm:presLayoutVars>
          <dgm:bulletEnabled val="1"/>
        </dgm:presLayoutVars>
      </dgm:prSet>
      <dgm:spPr/>
    </dgm:pt>
    <dgm:pt modelId="{C6E1045C-567E-468E-9FEE-4FB29E4FB94F}" type="pres">
      <dgm:prSet presAssocID="{E04914E4-EA25-4B51-AFBA-00BD347397AC}" presName="sibTrans" presStyleLbl="sibTrans2D1" presStyleIdx="0" presStyleCnt="0"/>
      <dgm:spPr/>
    </dgm:pt>
    <dgm:pt modelId="{51C0980B-6FB8-4B4C-828E-E1243408D721}" type="pres">
      <dgm:prSet presAssocID="{C2003BD9-837D-40CA-A601-7B3BB575D34A}" presName="compNode" presStyleCnt="0"/>
      <dgm:spPr/>
    </dgm:pt>
    <dgm:pt modelId="{4A399EF0-684D-48A8-977E-D4E89EB5839E}" type="pres">
      <dgm:prSet presAssocID="{C2003BD9-837D-40CA-A601-7B3BB575D34A}" presName="pictRect" presStyleLbl="node1" presStyleIdx="7" presStyleCnt="8"/>
      <dgm:spPr>
        <a:blipFill rotWithShape="1">
          <a:blip xmlns:r="http://schemas.openxmlformats.org/officeDocument/2006/relationships" r:embed="rId8"/>
          <a:srcRect/>
          <a:stretch>
            <a:fillRect l="-26000" r="-26000"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E4E9C645-178D-4E39-A380-3FFF4AAD732E}" type="pres">
      <dgm:prSet presAssocID="{C2003BD9-837D-40CA-A601-7B3BB575D34A}" presName="textRect" presStyleLbl="revTx" presStyleIdx="7" presStyleCnt="8">
        <dgm:presLayoutVars>
          <dgm:bulletEnabled val="1"/>
        </dgm:presLayoutVars>
      </dgm:prSet>
      <dgm:spPr/>
    </dgm:pt>
  </dgm:ptLst>
  <dgm:cxnLst>
    <dgm:cxn modelId="{C6B92515-FF42-4076-964D-AA0A11827222}" srcId="{CC475B9D-BC65-4314-83BF-93F112BC1DA7}" destId="{1BF9424A-CC23-486A-991F-6F96A1B7F235}" srcOrd="6" destOrd="0" parTransId="{00871520-2E71-43A5-A823-10DB0E873BF8}" sibTransId="{E04914E4-EA25-4B51-AFBA-00BD347397AC}"/>
    <dgm:cxn modelId="{EE9FE120-777F-4A54-B057-617782D5587A}" type="presOf" srcId="{8EB86BB2-5061-4C36-9B5D-68C51B1D651C}" destId="{16C914EE-F5FC-4BC8-A3B2-5F5F3078F3AF}" srcOrd="0" destOrd="0" presId="urn:microsoft.com/office/officeart/2005/8/layout/pList1"/>
    <dgm:cxn modelId="{E5556D25-49F0-43A7-A9D8-796C6F748BED}" type="presOf" srcId="{4871B20A-6F21-4A2E-B74A-48BBB433D2BC}" destId="{755BF0D0-A09D-47F5-9F81-82F5E1D314AD}" srcOrd="0" destOrd="0" presId="urn:microsoft.com/office/officeart/2005/8/layout/pList1"/>
    <dgm:cxn modelId="{7919CC28-DEA6-4197-9B61-00DB95EBAFC7}" srcId="{CC475B9D-BC65-4314-83BF-93F112BC1DA7}" destId="{6F548549-215F-4CF4-93C2-3D72C18139CD}" srcOrd="3" destOrd="0" parTransId="{63A7F521-A804-4FDB-BD6E-12A0C731EF83}" sibTransId="{320DE038-ABBD-4E0D-91E9-7A258395F4E7}"/>
    <dgm:cxn modelId="{A2073E2E-C15B-4E9A-B906-8868098F0E95}" type="presOf" srcId="{04BA7B00-01EC-4161-A165-78C257A3916E}" destId="{4F3ED222-8D7A-4394-8C83-BC02A8D803B7}" srcOrd="0" destOrd="0" presId="urn:microsoft.com/office/officeart/2005/8/layout/pList1"/>
    <dgm:cxn modelId="{7F76C92F-4D5F-492A-A283-A0EFD6C9685F}" srcId="{CC475B9D-BC65-4314-83BF-93F112BC1DA7}" destId="{C2003BD9-837D-40CA-A601-7B3BB575D34A}" srcOrd="7" destOrd="0" parTransId="{1D5BDE7D-DE8A-4343-9BC8-8E9700971622}" sibTransId="{732C5284-4087-43D7-8D9B-5337CE145C95}"/>
    <dgm:cxn modelId="{B5F4175B-86E5-42EB-9945-C7E3FFB727DC}" type="presOf" srcId="{CC475B9D-BC65-4314-83BF-93F112BC1DA7}" destId="{A5FDE621-9F06-492D-9963-DA124677A688}" srcOrd="0" destOrd="0" presId="urn:microsoft.com/office/officeart/2005/8/layout/pList1"/>
    <dgm:cxn modelId="{B9065E5B-F2E0-415F-835C-C298B014C3E2}" srcId="{CC475B9D-BC65-4314-83BF-93F112BC1DA7}" destId="{8EB86BB2-5061-4C36-9B5D-68C51B1D651C}" srcOrd="0" destOrd="0" parTransId="{DB1D2583-D712-40BB-A00D-1467F107900C}" sibTransId="{710A4249-0B89-41A9-86EC-0BD8104EBBB7}"/>
    <dgm:cxn modelId="{A74EDB5D-A330-4A94-B956-4B4E8A9FD1A2}" type="presOf" srcId="{C2003BD9-837D-40CA-A601-7B3BB575D34A}" destId="{E4E9C645-178D-4E39-A380-3FFF4AAD732E}" srcOrd="0" destOrd="0" presId="urn:microsoft.com/office/officeart/2005/8/layout/pList1"/>
    <dgm:cxn modelId="{6436B567-D8D4-4F1A-B6A4-D79986F83D61}" srcId="{CC475B9D-BC65-4314-83BF-93F112BC1DA7}" destId="{A72253AF-292B-43B1-AFEA-2EF46BAE9B9B}" srcOrd="4" destOrd="0" parTransId="{99C6C02C-C3DD-46F5-AD04-72A46D77DCC5}" sibTransId="{AC79AAEA-3425-467C-83AD-BDE3B6BC0278}"/>
    <dgm:cxn modelId="{4B0E8149-FF51-4335-938F-7D22CFBA0EEA}" type="presOf" srcId="{A72253AF-292B-43B1-AFEA-2EF46BAE9B9B}" destId="{4315880B-2A04-4CF1-9561-2128B1F36756}" srcOrd="0" destOrd="0" presId="urn:microsoft.com/office/officeart/2005/8/layout/pList1"/>
    <dgm:cxn modelId="{4D4F546A-F873-42C8-895E-FF43B98F5671}" type="presOf" srcId="{7527152C-E74F-409E-823C-21DBA0BB1E35}" destId="{474BDED5-20E0-4E32-9787-82614FCCBEF2}" srcOrd="0" destOrd="0" presId="urn:microsoft.com/office/officeart/2005/8/layout/pList1"/>
    <dgm:cxn modelId="{7293474D-4636-4AD9-A01F-D24A5580A31F}" type="presOf" srcId="{6F548549-215F-4CF4-93C2-3D72C18139CD}" destId="{4358DDB0-233A-4FF9-90DF-149538CAA863}" srcOrd="0" destOrd="0" presId="urn:microsoft.com/office/officeart/2005/8/layout/pList1"/>
    <dgm:cxn modelId="{5D6BF797-4524-4362-B3A8-3071FD926C7E}" srcId="{CC475B9D-BC65-4314-83BF-93F112BC1DA7}" destId="{4871B20A-6F21-4A2E-B74A-48BBB433D2BC}" srcOrd="1" destOrd="0" parTransId="{0C2CB725-A2A0-44F7-9F60-9A6A4BC7D8FE}" sibTransId="{65F4E288-2C32-4473-AC47-9B6E5D046574}"/>
    <dgm:cxn modelId="{C3B78BB7-43D5-461B-9E23-C544E068D801}" srcId="{CC475B9D-BC65-4314-83BF-93F112BC1DA7}" destId="{04BA7B00-01EC-4161-A165-78C257A3916E}" srcOrd="2" destOrd="0" parTransId="{DC88BBDE-FF25-4520-8DCF-BAA69C1ABE87}" sibTransId="{655B8014-DE5C-4E3D-AB16-DEE79CC7B6A7}"/>
    <dgm:cxn modelId="{93B7C9BA-2E89-49A2-AE55-D624297D3DF6}" type="presOf" srcId="{710A4249-0B89-41A9-86EC-0BD8104EBBB7}" destId="{A5DEF5B0-C98E-4619-9AA1-AF5882747817}" srcOrd="0" destOrd="0" presId="urn:microsoft.com/office/officeart/2005/8/layout/pList1"/>
    <dgm:cxn modelId="{3CBF5FC2-4452-48F9-A19C-309CF9986320}" type="presOf" srcId="{655B8014-DE5C-4E3D-AB16-DEE79CC7B6A7}" destId="{C222784F-C310-4271-A9DF-092ED67A4C52}" srcOrd="0" destOrd="0" presId="urn:microsoft.com/office/officeart/2005/8/layout/pList1"/>
    <dgm:cxn modelId="{883B12C8-2D45-4313-8B3B-8112B0C38C62}" type="presOf" srcId="{AC79AAEA-3425-467C-83AD-BDE3B6BC0278}" destId="{376C08A7-8E0B-4858-804C-7183A7B4E4ED}" srcOrd="0" destOrd="0" presId="urn:microsoft.com/office/officeart/2005/8/layout/pList1"/>
    <dgm:cxn modelId="{7C9A28D8-5243-4137-9AA5-3501C4C58D72}" type="presOf" srcId="{E04914E4-EA25-4B51-AFBA-00BD347397AC}" destId="{C6E1045C-567E-468E-9FEE-4FB29E4FB94F}" srcOrd="0" destOrd="0" presId="urn:microsoft.com/office/officeart/2005/8/layout/pList1"/>
    <dgm:cxn modelId="{820762E8-13C9-4D19-9FE5-4B774A121F31}" type="presOf" srcId="{1BF9424A-CC23-486A-991F-6F96A1B7F235}" destId="{BF99A3F2-E318-4E57-9671-71572928679A}" srcOrd="0" destOrd="0" presId="urn:microsoft.com/office/officeart/2005/8/layout/pList1"/>
    <dgm:cxn modelId="{B0659BF6-E96C-4E4E-8B3E-B2D9D3578BC7}" type="presOf" srcId="{65F4E288-2C32-4473-AC47-9B6E5D046574}" destId="{40894E19-0598-41CB-96B6-F168CE80AED9}" srcOrd="0" destOrd="0" presId="urn:microsoft.com/office/officeart/2005/8/layout/pList1"/>
    <dgm:cxn modelId="{D9E2C4F7-2187-4543-A826-D2A013E7B734}" type="presOf" srcId="{F8B5F46E-AE21-4F4E-A8DB-82577F5603CA}" destId="{E976966A-854F-48A5-AA00-F3ABD8F8E734}" srcOrd="0" destOrd="0" presId="urn:microsoft.com/office/officeart/2005/8/layout/pList1"/>
    <dgm:cxn modelId="{8A40C2FA-9438-4150-BD99-A50AC46E521C}" srcId="{CC475B9D-BC65-4314-83BF-93F112BC1DA7}" destId="{7527152C-E74F-409E-823C-21DBA0BB1E35}" srcOrd="5" destOrd="0" parTransId="{AE64EF5A-2CE5-4767-8AE7-154DE2BCD5FD}" sibTransId="{F8B5F46E-AE21-4F4E-A8DB-82577F5603CA}"/>
    <dgm:cxn modelId="{04CB39FB-0589-46BE-8EC0-E33455CFBBDE}" type="presOf" srcId="{320DE038-ABBD-4E0D-91E9-7A258395F4E7}" destId="{C595EBF9-D53D-4A30-8BE6-754591574F67}" srcOrd="0" destOrd="0" presId="urn:microsoft.com/office/officeart/2005/8/layout/pList1"/>
    <dgm:cxn modelId="{D7CA39B4-ADE2-44FD-B03A-ECD4167E8060}" type="presParOf" srcId="{A5FDE621-9F06-492D-9963-DA124677A688}" destId="{A78B6B23-9FB9-4DDC-92B2-BA274FF4DF7A}" srcOrd="0" destOrd="0" presId="urn:microsoft.com/office/officeart/2005/8/layout/pList1"/>
    <dgm:cxn modelId="{1D6C6BF6-B6AB-4955-8F49-BD754A77ED25}" type="presParOf" srcId="{A78B6B23-9FB9-4DDC-92B2-BA274FF4DF7A}" destId="{63452E9C-45F9-4ACB-BB00-39A1DF5557A3}" srcOrd="0" destOrd="0" presId="urn:microsoft.com/office/officeart/2005/8/layout/pList1"/>
    <dgm:cxn modelId="{B5C4F1E8-DF5D-4CC5-8251-72556E431A85}" type="presParOf" srcId="{A78B6B23-9FB9-4DDC-92B2-BA274FF4DF7A}" destId="{16C914EE-F5FC-4BC8-A3B2-5F5F3078F3AF}" srcOrd="1" destOrd="0" presId="urn:microsoft.com/office/officeart/2005/8/layout/pList1"/>
    <dgm:cxn modelId="{2723D5D9-5C74-444D-88A5-2A2511BF5BBE}" type="presParOf" srcId="{A5FDE621-9F06-492D-9963-DA124677A688}" destId="{A5DEF5B0-C98E-4619-9AA1-AF5882747817}" srcOrd="1" destOrd="0" presId="urn:microsoft.com/office/officeart/2005/8/layout/pList1"/>
    <dgm:cxn modelId="{A57B69D2-6F97-4087-8676-C20C2B046FD1}" type="presParOf" srcId="{A5FDE621-9F06-492D-9963-DA124677A688}" destId="{FD3ED838-4662-435F-B699-A6C929FF0C56}" srcOrd="2" destOrd="0" presId="urn:microsoft.com/office/officeart/2005/8/layout/pList1"/>
    <dgm:cxn modelId="{3D600887-B111-42F2-9AA6-99C06C0FEE5B}" type="presParOf" srcId="{FD3ED838-4662-435F-B699-A6C929FF0C56}" destId="{42A0C83D-05FA-40DA-83C7-BD0B6D20146F}" srcOrd="0" destOrd="0" presId="urn:microsoft.com/office/officeart/2005/8/layout/pList1"/>
    <dgm:cxn modelId="{9212E8EF-8618-4681-A8E3-B0C360967288}" type="presParOf" srcId="{FD3ED838-4662-435F-B699-A6C929FF0C56}" destId="{755BF0D0-A09D-47F5-9F81-82F5E1D314AD}" srcOrd="1" destOrd="0" presId="urn:microsoft.com/office/officeart/2005/8/layout/pList1"/>
    <dgm:cxn modelId="{C5DA3ED8-759E-4A72-AA81-0D7A7A67911C}" type="presParOf" srcId="{A5FDE621-9F06-492D-9963-DA124677A688}" destId="{40894E19-0598-41CB-96B6-F168CE80AED9}" srcOrd="3" destOrd="0" presId="urn:microsoft.com/office/officeart/2005/8/layout/pList1"/>
    <dgm:cxn modelId="{65F9F42E-AEEA-4875-89CB-C1FCD3CA955F}" type="presParOf" srcId="{A5FDE621-9F06-492D-9963-DA124677A688}" destId="{9FCEC034-EA0B-408E-A86C-DB286BB73EEF}" srcOrd="4" destOrd="0" presId="urn:microsoft.com/office/officeart/2005/8/layout/pList1"/>
    <dgm:cxn modelId="{E740CA8D-B13A-458E-8F63-751EA2FED2EB}" type="presParOf" srcId="{9FCEC034-EA0B-408E-A86C-DB286BB73EEF}" destId="{C228B0F7-0149-4BDE-BD64-08E12E1F0A7A}" srcOrd="0" destOrd="0" presId="urn:microsoft.com/office/officeart/2005/8/layout/pList1"/>
    <dgm:cxn modelId="{82F5B76B-6F3B-462B-B222-9BBB93CDDB88}" type="presParOf" srcId="{9FCEC034-EA0B-408E-A86C-DB286BB73EEF}" destId="{4F3ED222-8D7A-4394-8C83-BC02A8D803B7}" srcOrd="1" destOrd="0" presId="urn:microsoft.com/office/officeart/2005/8/layout/pList1"/>
    <dgm:cxn modelId="{A5D43C69-9BDD-40C0-A8B5-02E7EEF0C1B7}" type="presParOf" srcId="{A5FDE621-9F06-492D-9963-DA124677A688}" destId="{C222784F-C310-4271-A9DF-092ED67A4C52}" srcOrd="5" destOrd="0" presId="urn:microsoft.com/office/officeart/2005/8/layout/pList1"/>
    <dgm:cxn modelId="{2EC7000D-2D23-4D73-A0F4-F97D4FF794EE}" type="presParOf" srcId="{A5FDE621-9F06-492D-9963-DA124677A688}" destId="{36A5F2A5-FCF0-4CD8-8AC8-5E006D771310}" srcOrd="6" destOrd="0" presId="urn:microsoft.com/office/officeart/2005/8/layout/pList1"/>
    <dgm:cxn modelId="{61F8680C-C741-450C-91CB-13A6736927A8}" type="presParOf" srcId="{36A5F2A5-FCF0-4CD8-8AC8-5E006D771310}" destId="{63A14F5B-2338-4FD5-93ED-A39904015A7E}" srcOrd="0" destOrd="0" presId="urn:microsoft.com/office/officeart/2005/8/layout/pList1"/>
    <dgm:cxn modelId="{F3EA6E0E-0B78-4AF6-B6E9-34BA337DB128}" type="presParOf" srcId="{36A5F2A5-FCF0-4CD8-8AC8-5E006D771310}" destId="{4358DDB0-233A-4FF9-90DF-149538CAA863}" srcOrd="1" destOrd="0" presId="urn:microsoft.com/office/officeart/2005/8/layout/pList1"/>
    <dgm:cxn modelId="{F9E4707A-B9FB-4491-8105-CC05C088E537}" type="presParOf" srcId="{A5FDE621-9F06-492D-9963-DA124677A688}" destId="{C595EBF9-D53D-4A30-8BE6-754591574F67}" srcOrd="7" destOrd="0" presId="urn:microsoft.com/office/officeart/2005/8/layout/pList1"/>
    <dgm:cxn modelId="{69A206D3-9B12-4449-A1B1-EB7D9BC78977}" type="presParOf" srcId="{A5FDE621-9F06-492D-9963-DA124677A688}" destId="{BDC50D4C-83B3-4448-9BDE-1F6B9A32F471}" srcOrd="8" destOrd="0" presId="urn:microsoft.com/office/officeart/2005/8/layout/pList1"/>
    <dgm:cxn modelId="{6C582802-73C8-4D35-94D7-8DE0C079A2F9}" type="presParOf" srcId="{BDC50D4C-83B3-4448-9BDE-1F6B9A32F471}" destId="{7A6696FD-00E5-4365-9355-D1CAE8181D07}" srcOrd="0" destOrd="0" presId="urn:microsoft.com/office/officeart/2005/8/layout/pList1"/>
    <dgm:cxn modelId="{E03AFC03-B67B-4844-B033-037AB41C9AD4}" type="presParOf" srcId="{BDC50D4C-83B3-4448-9BDE-1F6B9A32F471}" destId="{4315880B-2A04-4CF1-9561-2128B1F36756}" srcOrd="1" destOrd="0" presId="urn:microsoft.com/office/officeart/2005/8/layout/pList1"/>
    <dgm:cxn modelId="{98DF1B82-D6D4-4918-AAF6-D71BE73B1C5E}" type="presParOf" srcId="{A5FDE621-9F06-492D-9963-DA124677A688}" destId="{376C08A7-8E0B-4858-804C-7183A7B4E4ED}" srcOrd="9" destOrd="0" presId="urn:microsoft.com/office/officeart/2005/8/layout/pList1"/>
    <dgm:cxn modelId="{327CBC72-7C89-4F0D-B88B-5631D3EEA3AA}" type="presParOf" srcId="{A5FDE621-9F06-492D-9963-DA124677A688}" destId="{C15CD92C-92B8-4B20-8827-A0FD544B8FE5}" srcOrd="10" destOrd="0" presId="urn:microsoft.com/office/officeart/2005/8/layout/pList1"/>
    <dgm:cxn modelId="{011CC739-F3F4-4CBB-9644-CCC7F12E327C}" type="presParOf" srcId="{C15CD92C-92B8-4B20-8827-A0FD544B8FE5}" destId="{BFE6A5C4-6DCF-435E-B9FB-06F9780602D0}" srcOrd="0" destOrd="0" presId="urn:microsoft.com/office/officeart/2005/8/layout/pList1"/>
    <dgm:cxn modelId="{9D755624-AA22-45FF-8F0A-9A969540696B}" type="presParOf" srcId="{C15CD92C-92B8-4B20-8827-A0FD544B8FE5}" destId="{474BDED5-20E0-4E32-9787-82614FCCBEF2}" srcOrd="1" destOrd="0" presId="urn:microsoft.com/office/officeart/2005/8/layout/pList1"/>
    <dgm:cxn modelId="{D35B3AEF-A9F7-4FF1-A9E1-15431E1AA58B}" type="presParOf" srcId="{A5FDE621-9F06-492D-9963-DA124677A688}" destId="{E976966A-854F-48A5-AA00-F3ABD8F8E734}" srcOrd="11" destOrd="0" presId="urn:microsoft.com/office/officeart/2005/8/layout/pList1"/>
    <dgm:cxn modelId="{EC2EC401-1C07-4C18-BB60-39FEF3CDFF0F}" type="presParOf" srcId="{A5FDE621-9F06-492D-9963-DA124677A688}" destId="{9788F72A-0DBB-44D5-B28A-8FDA4FDAA5EA}" srcOrd="12" destOrd="0" presId="urn:microsoft.com/office/officeart/2005/8/layout/pList1"/>
    <dgm:cxn modelId="{D8E0B5C2-9941-4D38-A9EE-925C4044D661}" type="presParOf" srcId="{9788F72A-0DBB-44D5-B28A-8FDA4FDAA5EA}" destId="{91C56F71-0B43-491C-AC66-9EBF06590E75}" srcOrd="0" destOrd="0" presId="urn:microsoft.com/office/officeart/2005/8/layout/pList1"/>
    <dgm:cxn modelId="{D0C46B98-7040-49A2-856A-5FFAA5E5B5C5}" type="presParOf" srcId="{9788F72A-0DBB-44D5-B28A-8FDA4FDAA5EA}" destId="{BF99A3F2-E318-4E57-9671-71572928679A}" srcOrd="1" destOrd="0" presId="urn:microsoft.com/office/officeart/2005/8/layout/pList1"/>
    <dgm:cxn modelId="{C0DB7030-5609-4AC5-A572-B4194E64AD71}" type="presParOf" srcId="{A5FDE621-9F06-492D-9963-DA124677A688}" destId="{C6E1045C-567E-468E-9FEE-4FB29E4FB94F}" srcOrd="13" destOrd="0" presId="urn:microsoft.com/office/officeart/2005/8/layout/pList1"/>
    <dgm:cxn modelId="{4F725C97-75D2-45FE-A0D6-D833B64D3B45}" type="presParOf" srcId="{A5FDE621-9F06-492D-9963-DA124677A688}" destId="{51C0980B-6FB8-4B4C-828E-E1243408D721}" srcOrd="14" destOrd="0" presId="urn:microsoft.com/office/officeart/2005/8/layout/pList1"/>
    <dgm:cxn modelId="{9E201779-52E3-4853-B957-9673271E5955}" type="presParOf" srcId="{51C0980B-6FB8-4B4C-828E-E1243408D721}" destId="{4A399EF0-684D-48A8-977E-D4E89EB5839E}" srcOrd="0" destOrd="0" presId="urn:microsoft.com/office/officeart/2005/8/layout/pList1"/>
    <dgm:cxn modelId="{10BEEA77-2DE9-4757-8593-F971CBDC922E}" type="presParOf" srcId="{51C0980B-6FB8-4B4C-828E-E1243408D721}" destId="{E4E9C645-178D-4E39-A380-3FFF4AAD732E}" srcOrd="1" destOrd="0" presId="urn:microsoft.com/office/officeart/2005/8/layout/p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7196A8-175E-4452-A107-E5734B637B5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56AD5C-6725-4807-B8FE-45A53A9FB985}">
      <dgm:prSet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en-US" sz="1800" dirty="0"/>
            <a:t>1. Develop a cohesive social media strategy</a:t>
          </a:r>
        </a:p>
      </dgm:t>
    </dgm:pt>
    <dgm:pt modelId="{594C9908-3181-46D6-9BA3-63DFC6580D46}" type="parTrans" cxnId="{3E548D21-50BD-4E7F-B9D1-132A54CFB730}">
      <dgm:prSet/>
      <dgm:spPr/>
      <dgm:t>
        <a:bodyPr/>
        <a:lstStyle/>
        <a:p>
          <a:endParaRPr lang="en-US" sz="1600"/>
        </a:p>
      </dgm:t>
    </dgm:pt>
    <dgm:pt modelId="{EA078120-5983-4266-8208-24A257285880}" type="sibTrans" cxnId="{3E548D21-50BD-4E7F-B9D1-132A54CFB730}">
      <dgm:prSet/>
      <dgm:spPr/>
      <dgm:t>
        <a:bodyPr/>
        <a:lstStyle/>
        <a:p>
          <a:endParaRPr lang="en-US" sz="1600"/>
        </a:p>
      </dgm:t>
    </dgm:pt>
    <dgm:pt modelId="{104B9F1B-8082-4AAB-B16C-95F0EC6FB9DC}">
      <dgm:prSet custT="1"/>
      <dgm:spPr>
        <a:solidFill>
          <a:schemeClr val="tx2">
            <a:lumMod val="50000"/>
            <a:lumOff val="50000"/>
          </a:schemeClr>
        </a:solidFill>
        <a:ln>
          <a:noFill/>
        </a:ln>
      </dgm:spPr>
      <dgm:t>
        <a:bodyPr/>
        <a:lstStyle/>
        <a:p>
          <a:r>
            <a:rPr lang="en-US" sz="1800" dirty="0"/>
            <a:t>2.  Build your following in advance</a:t>
          </a:r>
        </a:p>
      </dgm:t>
    </dgm:pt>
    <dgm:pt modelId="{8D58C3A8-6EA8-4A5D-8B39-5D3767B2776A}" type="parTrans" cxnId="{146A2415-6CC4-43E8-99D7-1F51E1F1C5CB}">
      <dgm:prSet/>
      <dgm:spPr/>
      <dgm:t>
        <a:bodyPr/>
        <a:lstStyle/>
        <a:p>
          <a:endParaRPr lang="en-US" sz="1600"/>
        </a:p>
      </dgm:t>
    </dgm:pt>
    <dgm:pt modelId="{36F55D10-4565-4DDF-A7CE-BA9C892A1748}" type="sibTrans" cxnId="{146A2415-6CC4-43E8-99D7-1F51E1F1C5CB}">
      <dgm:prSet/>
      <dgm:spPr/>
      <dgm:t>
        <a:bodyPr/>
        <a:lstStyle/>
        <a:p>
          <a:endParaRPr lang="en-US" sz="1600"/>
        </a:p>
      </dgm:t>
    </dgm:pt>
    <dgm:pt modelId="{88277A8E-FF1E-4320-9B37-436BD1281846}">
      <dgm:prSet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en-US" sz="1800" dirty="0"/>
            <a:t>3.  Build your government authority &amp; credibility on social media </a:t>
          </a:r>
        </a:p>
      </dgm:t>
    </dgm:pt>
    <dgm:pt modelId="{E76458A6-8A54-481F-93A2-7F96705889C3}" type="parTrans" cxnId="{259201D8-2616-4EDF-809B-AE68BF00932E}">
      <dgm:prSet/>
      <dgm:spPr/>
      <dgm:t>
        <a:bodyPr/>
        <a:lstStyle/>
        <a:p>
          <a:endParaRPr lang="en-US" sz="1600"/>
        </a:p>
      </dgm:t>
    </dgm:pt>
    <dgm:pt modelId="{34630DF3-E1F8-49E1-8C7F-FF9E24CA428A}" type="sibTrans" cxnId="{259201D8-2616-4EDF-809B-AE68BF00932E}">
      <dgm:prSet/>
      <dgm:spPr/>
      <dgm:t>
        <a:bodyPr/>
        <a:lstStyle/>
        <a:p>
          <a:endParaRPr lang="en-US" sz="1600"/>
        </a:p>
      </dgm:t>
    </dgm:pt>
    <dgm:pt modelId="{AB6A4EE5-F04B-4913-BC4D-30A3203FDD3D}">
      <dgm:prSet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1800" dirty="0"/>
            <a:t>4.  Make plans to own the narrative – before a crisis starts</a:t>
          </a:r>
        </a:p>
      </dgm:t>
    </dgm:pt>
    <dgm:pt modelId="{24F0287C-5E04-4848-B074-C080301B269C}" type="parTrans" cxnId="{664196A0-0BE2-406A-AD7A-12B2F8356734}">
      <dgm:prSet/>
      <dgm:spPr/>
      <dgm:t>
        <a:bodyPr/>
        <a:lstStyle/>
        <a:p>
          <a:endParaRPr lang="en-US" sz="1600"/>
        </a:p>
      </dgm:t>
    </dgm:pt>
    <dgm:pt modelId="{5F38FB84-9298-4BB3-9A7F-172941A80217}" type="sibTrans" cxnId="{664196A0-0BE2-406A-AD7A-12B2F8356734}">
      <dgm:prSet/>
      <dgm:spPr/>
      <dgm:t>
        <a:bodyPr/>
        <a:lstStyle/>
        <a:p>
          <a:endParaRPr lang="en-US" sz="1600"/>
        </a:p>
      </dgm:t>
    </dgm:pt>
    <dgm:pt modelId="{AA3D9265-C657-4DBB-AF67-CAB30CF018F2}">
      <dgm:prSet custT="1"/>
      <dgm:spPr>
        <a:solidFill>
          <a:schemeClr val="bg2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1800" dirty="0"/>
            <a:t>5.  Know how to respond to criticism online</a:t>
          </a:r>
        </a:p>
      </dgm:t>
    </dgm:pt>
    <dgm:pt modelId="{21E5CE17-DA4D-436B-B04A-5FB02F12D472}" type="parTrans" cxnId="{34CDB0B1-1B1A-423C-BDCE-13ACF2273A8D}">
      <dgm:prSet/>
      <dgm:spPr/>
      <dgm:t>
        <a:bodyPr/>
        <a:lstStyle/>
        <a:p>
          <a:endParaRPr lang="en-US" sz="1600"/>
        </a:p>
      </dgm:t>
    </dgm:pt>
    <dgm:pt modelId="{CBF49D4D-6355-4427-B2E5-888AF9DEAADE}" type="sibTrans" cxnId="{34CDB0B1-1B1A-423C-BDCE-13ACF2273A8D}">
      <dgm:prSet/>
      <dgm:spPr/>
      <dgm:t>
        <a:bodyPr/>
        <a:lstStyle/>
        <a:p>
          <a:endParaRPr lang="en-US" sz="1600"/>
        </a:p>
      </dgm:t>
    </dgm:pt>
    <dgm:pt modelId="{1C6FCC14-AC1F-4102-9B85-6E5B4887B3C5}">
      <dgm:prSet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1800" dirty="0"/>
            <a:t>6.  Set benchmarks to measure impact.  </a:t>
          </a:r>
        </a:p>
      </dgm:t>
    </dgm:pt>
    <dgm:pt modelId="{4D6C457D-ED4E-45BB-9A57-0279A10EB287}" type="parTrans" cxnId="{3E57A5B6-2DBD-489C-A936-4FDF606C89D2}">
      <dgm:prSet/>
      <dgm:spPr/>
      <dgm:t>
        <a:bodyPr/>
        <a:lstStyle/>
        <a:p>
          <a:endParaRPr lang="en-US" sz="1600"/>
        </a:p>
      </dgm:t>
    </dgm:pt>
    <dgm:pt modelId="{A95E4A9F-4070-480A-AA01-531FF90CF6A2}" type="sibTrans" cxnId="{3E57A5B6-2DBD-489C-A936-4FDF606C89D2}">
      <dgm:prSet/>
      <dgm:spPr/>
      <dgm:t>
        <a:bodyPr/>
        <a:lstStyle/>
        <a:p>
          <a:endParaRPr lang="en-US" sz="1600"/>
        </a:p>
      </dgm:t>
    </dgm:pt>
    <dgm:pt modelId="{0E945F84-347B-4503-AC48-11AD13E2AB7E}" type="pres">
      <dgm:prSet presAssocID="{4E7196A8-175E-4452-A107-E5734B637B5C}" presName="Name0" presStyleCnt="0">
        <dgm:presLayoutVars>
          <dgm:dir/>
          <dgm:resizeHandles val="exact"/>
        </dgm:presLayoutVars>
      </dgm:prSet>
      <dgm:spPr/>
    </dgm:pt>
    <dgm:pt modelId="{747DB387-20CC-4F2F-BB8B-59BCA653BE9E}" type="pres">
      <dgm:prSet presAssocID="{9556AD5C-6725-4807-B8FE-45A53A9FB985}" presName="node" presStyleLbl="node1" presStyleIdx="0" presStyleCnt="6">
        <dgm:presLayoutVars>
          <dgm:bulletEnabled val="1"/>
        </dgm:presLayoutVars>
      </dgm:prSet>
      <dgm:spPr/>
    </dgm:pt>
    <dgm:pt modelId="{AD21A7D9-4599-430F-98E7-D0303E3C6321}" type="pres">
      <dgm:prSet presAssocID="{EA078120-5983-4266-8208-24A257285880}" presName="sibTrans" presStyleCnt="0"/>
      <dgm:spPr/>
    </dgm:pt>
    <dgm:pt modelId="{5612FAF9-9651-4233-8770-16EAECBAA9E0}" type="pres">
      <dgm:prSet presAssocID="{104B9F1B-8082-4AAB-B16C-95F0EC6FB9DC}" presName="node" presStyleLbl="node1" presStyleIdx="1" presStyleCnt="6">
        <dgm:presLayoutVars>
          <dgm:bulletEnabled val="1"/>
        </dgm:presLayoutVars>
      </dgm:prSet>
      <dgm:spPr/>
    </dgm:pt>
    <dgm:pt modelId="{C62EB75D-69FB-4C6E-B9B9-78EA21D96ADB}" type="pres">
      <dgm:prSet presAssocID="{36F55D10-4565-4DDF-A7CE-BA9C892A1748}" presName="sibTrans" presStyleCnt="0"/>
      <dgm:spPr/>
    </dgm:pt>
    <dgm:pt modelId="{187ADA36-CE42-40E4-AC5B-5166D1DCA3F5}" type="pres">
      <dgm:prSet presAssocID="{88277A8E-FF1E-4320-9B37-436BD1281846}" presName="node" presStyleLbl="node1" presStyleIdx="2" presStyleCnt="6">
        <dgm:presLayoutVars>
          <dgm:bulletEnabled val="1"/>
        </dgm:presLayoutVars>
      </dgm:prSet>
      <dgm:spPr/>
    </dgm:pt>
    <dgm:pt modelId="{B9178109-A653-418A-A996-C72EBC559383}" type="pres">
      <dgm:prSet presAssocID="{34630DF3-E1F8-49E1-8C7F-FF9E24CA428A}" presName="sibTrans" presStyleCnt="0"/>
      <dgm:spPr/>
    </dgm:pt>
    <dgm:pt modelId="{F493EB0B-EA5F-4A7A-9895-CE7EF6CEE621}" type="pres">
      <dgm:prSet presAssocID="{AB6A4EE5-F04B-4913-BC4D-30A3203FDD3D}" presName="node" presStyleLbl="node1" presStyleIdx="3" presStyleCnt="6" custLinFactNeighborX="18490" custLinFactNeighborY="1231">
        <dgm:presLayoutVars>
          <dgm:bulletEnabled val="1"/>
        </dgm:presLayoutVars>
      </dgm:prSet>
      <dgm:spPr/>
    </dgm:pt>
    <dgm:pt modelId="{2C087E7D-BD51-4E3F-9B84-C6137E7633AC}" type="pres">
      <dgm:prSet presAssocID="{5F38FB84-9298-4BB3-9A7F-172941A80217}" presName="sibTrans" presStyleCnt="0"/>
      <dgm:spPr/>
    </dgm:pt>
    <dgm:pt modelId="{0AC7C142-19E5-4FB0-BE08-19804A0E6F49}" type="pres">
      <dgm:prSet presAssocID="{AA3D9265-C657-4DBB-AF67-CAB30CF018F2}" presName="node" presStyleLbl="node1" presStyleIdx="4" presStyleCnt="6">
        <dgm:presLayoutVars>
          <dgm:bulletEnabled val="1"/>
        </dgm:presLayoutVars>
      </dgm:prSet>
      <dgm:spPr/>
    </dgm:pt>
    <dgm:pt modelId="{ED52DA1B-0A25-44FE-BE9F-F31369FCCAEB}" type="pres">
      <dgm:prSet presAssocID="{CBF49D4D-6355-4427-B2E5-888AF9DEAADE}" presName="sibTrans" presStyleCnt="0"/>
      <dgm:spPr/>
    </dgm:pt>
    <dgm:pt modelId="{4903E2D4-EAE0-4F13-A68C-5B23A26FAACA}" type="pres">
      <dgm:prSet presAssocID="{1C6FCC14-AC1F-4102-9B85-6E5B4887B3C5}" presName="node" presStyleLbl="node1" presStyleIdx="5" presStyleCnt="6">
        <dgm:presLayoutVars>
          <dgm:bulletEnabled val="1"/>
        </dgm:presLayoutVars>
      </dgm:prSet>
      <dgm:spPr/>
    </dgm:pt>
  </dgm:ptLst>
  <dgm:cxnLst>
    <dgm:cxn modelId="{146A2415-6CC4-43E8-99D7-1F51E1F1C5CB}" srcId="{4E7196A8-175E-4452-A107-E5734B637B5C}" destId="{104B9F1B-8082-4AAB-B16C-95F0EC6FB9DC}" srcOrd="1" destOrd="0" parTransId="{8D58C3A8-6EA8-4A5D-8B39-5D3767B2776A}" sibTransId="{36F55D10-4565-4DDF-A7CE-BA9C892A1748}"/>
    <dgm:cxn modelId="{1FEEF41F-44D1-4DB9-88A9-E52289682F8D}" type="presOf" srcId="{104B9F1B-8082-4AAB-B16C-95F0EC6FB9DC}" destId="{5612FAF9-9651-4233-8770-16EAECBAA9E0}" srcOrd="0" destOrd="0" presId="urn:microsoft.com/office/officeart/2005/8/layout/hList6"/>
    <dgm:cxn modelId="{3E548D21-50BD-4E7F-B9D1-132A54CFB730}" srcId="{4E7196A8-175E-4452-A107-E5734B637B5C}" destId="{9556AD5C-6725-4807-B8FE-45A53A9FB985}" srcOrd="0" destOrd="0" parTransId="{594C9908-3181-46D6-9BA3-63DFC6580D46}" sibTransId="{EA078120-5983-4266-8208-24A257285880}"/>
    <dgm:cxn modelId="{043BAC6C-2F02-4153-9C10-53EEA9DB34B4}" type="presOf" srcId="{4E7196A8-175E-4452-A107-E5734B637B5C}" destId="{0E945F84-347B-4503-AC48-11AD13E2AB7E}" srcOrd="0" destOrd="0" presId="urn:microsoft.com/office/officeart/2005/8/layout/hList6"/>
    <dgm:cxn modelId="{D3BB849D-9F5E-410F-B3C4-C6704DF4D7D4}" type="presOf" srcId="{1C6FCC14-AC1F-4102-9B85-6E5B4887B3C5}" destId="{4903E2D4-EAE0-4F13-A68C-5B23A26FAACA}" srcOrd="0" destOrd="0" presId="urn:microsoft.com/office/officeart/2005/8/layout/hList6"/>
    <dgm:cxn modelId="{664196A0-0BE2-406A-AD7A-12B2F8356734}" srcId="{4E7196A8-175E-4452-A107-E5734B637B5C}" destId="{AB6A4EE5-F04B-4913-BC4D-30A3203FDD3D}" srcOrd="3" destOrd="0" parTransId="{24F0287C-5E04-4848-B074-C080301B269C}" sibTransId="{5F38FB84-9298-4BB3-9A7F-172941A80217}"/>
    <dgm:cxn modelId="{455023A2-DA6E-4FA8-A116-DA269D1ED15D}" type="presOf" srcId="{88277A8E-FF1E-4320-9B37-436BD1281846}" destId="{187ADA36-CE42-40E4-AC5B-5166D1DCA3F5}" srcOrd="0" destOrd="0" presId="urn:microsoft.com/office/officeart/2005/8/layout/hList6"/>
    <dgm:cxn modelId="{D0438CA3-4DE3-4C62-B377-30298CE39D81}" type="presOf" srcId="{AB6A4EE5-F04B-4913-BC4D-30A3203FDD3D}" destId="{F493EB0B-EA5F-4A7A-9895-CE7EF6CEE621}" srcOrd="0" destOrd="0" presId="urn:microsoft.com/office/officeart/2005/8/layout/hList6"/>
    <dgm:cxn modelId="{34CDB0B1-1B1A-423C-BDCE-13ACF2273A8D}" srcId="{4E7196A8-175E-4452-A107-E5734B637B5C}" destId="{AA3D9265-C657-4DBB-AF67-CAB30CF018F2}" srcOrd="4" destOrd="0" parTransId="{21E5CE17-DA4D-436B-B04A-5FB02F12D472}" sibTransId="{CBF49D4D-6355-4427-B2E5-888AF9DEAADE}"/>
    <dgm:cxn modelId="{3E57A5B6-2DBD-489C-A936-4FDF606C89D2}" srcId="{4E7196A8-175E-4452-A107-E5734B637B5C}" destId="{1C6FCC14-AC1F-4102-9B85-6E5B4887B3C5}" srcOrd="5" destOrd="0" parTransId="{4D6C457D-ED4E-45BB-9A57-0279A10EB287}" sibTransId="{A95E4A9F-4070-480A-AA01-531FF90CF6A2}"/>
    <dgm:cxn modelId="{E010E4CE-A54D-4A06-95F5-83D56EEF8BC6}" type="presOf" srcId="{9556AD5C-6725-4807-B8FE-45A53A9FB985}" destId="{747DB387-20CC-4F2F-BB8B-59BCA653BE9E}" srcOrd="0" destOrd="0" presId="urn:microsoft.com/office/officeart/2005/8/layout/hList6"/>
    <dgm:cxn modelId="{259201D8-2616-4EDF-809B-AE68BF00932E}" srcId="{4E7196A8-175E-4452-A107-E5734B637B5C}" destId="{88277A8E-FF1E-4320-9B37-436BD1281846}" srcOrd="2" destOrd="0" parTransId="{E76458A6-8A54-481F-93A2-7F96705889C3}" sibTransId="{34630DF3-E1F8-49E1-8C7F-FF9E24CA428A}"/>
    <dgm:cxn modelId="{FF0347DA-3DE5-401B-A54E-6EEEE5080C6A}" type="presOf" srcId="{AA3D9265-C657-4DBB-AF67-CAB30CF018F2}" destId="{0AC7C142-19E5-4FB0-BE08-19804A0E6F49}" srcOrd="0" destOrd="0" presId="urn:microsoft.com/office/officeart/2005/8/layout/hList6"/>
    <dgm:cxn modelId="{8CB63FE9-FCE0-4BDC-A920-5EE4D66EFB4A}" type="presParOf" srcId="{0E945F84-347B-4503-AC48-11AD13E2AB7E}" destId="{747DB387-20CC-4F2F-BB8B-59BCA653BE9E}" srcOrd="0" destOrd="0" presId="urn:microsoft.com/office/officeart/2005/8/layout/hList6"/>
    <dgm:cxn modelId="{A500438E-DDB6-4005-B0FE-8E8AD0A10436}" type="presParOf" srcId="{0E945F84-347B-4503-AC48-11AD13E2AB7E}" destId="{AD21A7D9-4599-430F-98E7-D0303E3C6321}" srcOrd="1" destOrd="0" presId="urn:microsoft.com/office/officeart/2005/8/layout/hList6"/>
    <dgm:cxn modelId="{0E47D1C1-B4E7-4530-B31B-171E4DA324CC}" type="presParOf" srcId="{0E945F84-347B-4503-AC48-11AD13E2AB7E}" destId="{5612FAF9-9651-4233-8770-16EAECBAA9E0}" srcOrd="2" destOrd="0" presId="urn:microsoft.com/office/officeart/2005/8/layout/hList6"/>
    <dgm:cxn modelId="{679C1943-53FE-4C65-8A4D-18DEC7D65A02}" type="presParOf" srcId="{0E945F84-347B-4503-AC48-11AD13E2AB7E}" destId="{C62EB75D-69FB-4C6E-B9B9-78EA21D96ADB}" srcOrd="3" destOrd="0" presId="urn:microsoft.com/office/officeart/2005/8/layout/hList6"/>
    <dgm:cxn modelId="{F7D7CF19-F470-4E34-8968-F8239EC32001}" type="presParOf" srcId="{0E945F84-347B-4503-AC48-11AD13E2AB7E}" destId="{187ADA36-CE42-40E4-AC5B-5166D1DCA3F5}" srcOrd="4" destOrd="0" presId="urn:microsoft.com/office/officeart/2005/8/layout/hList6"/>
    <dgm:cxn modelId="{4CDAD772-10FD-4194-95F9-E673D4718A9E}" type="presParOf" srcId="{0E945F84-347B-4503-AC48-11AD13E2AB7E}" destId="{B9178109-A653-418A-A996-C72EBC559383}" srcOrd="5" destOrd="0" presId="urn:microsoft.com/office/officeart/2005/8/layout/hList6"/>
    <dgm:cxn modelId="{0DD98BA0-7671-4EB9-8FCD-1D9C76058725}" type="presParOf" srcId="{0E945F84-347B-4503-AC48-11AD13E2AB7E}" destId="{F493EB0B-EA5F-4A7A-9895-CE7EF6CEE621}" srcOrd="6" destOrd="0" presId="urn:microsoft.com/office/officeart/2005/8/layout/hList6"/>
    <dgm:cxn modelId="{6A2E4124-E162-4A05-93F4-8F2FF408CF0B}" type="presParOf" srcId="{0E945F84-347B-4503-AC48-11AD13E2AB7E}" destId="{2C087E7D-BD51-4E3F-9B84-C6137E7633AC}" srcOrd="7" destOrd="0" presId="urn:microsoft.com/office/officeart/2005/8/layout/hList6"/>
    <dgm:cxn modelId="{559ABBED-F87F-4D7C-A75D-CE113F8DE190}" type="presParOf" srcId="{0E945F84-347B-4503-AC48-11AD13E2AB7E}" destId="{0AC7C142-19E5-4FB0-BE08-19804A0E6F49}" srcOrd="8" destOrd="0" presId="urn:microsoft.com/office/officeart/2005/8/layout/hList6"/>
    <dgm:cxn modelId="{ACEC0EB8-47D1-48EA-8FA0-4360E612376C}" type="presParOf" srcId="{0E945F84-347B-4503-AC48-11AD13E2AB7E}" destId="{ED52DA1B-0A25-44FE-BE9F-F31369FCCAEB}" srcOrd="9" destOrd="0" presId="urn:microsoft.com/office/officeart/2005/8/layout/hList6"/>
    <dgm:cxn modelId="{DF02031F-D5EE-45C8-8054-3B75079D8D52}" type="presParOf" srcId="{0E945F84-347B-4503-AC48-11AD13E2AB7E}" destId="{4903E2D4-EAE0-4F13-A68C-5B23A26FAACA}" srcOrd="10" destOrd="0" presId="urn:microsoft.com/office/officeart/2005/8/layout/hList6"/>
  </dgm:cxnLst>
  <dgm:bg>
    <a:solidFill>
      <a:schemeClr val="accent3">
        <a:lumMod val="20000"/>
        <a:lumOff val="80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52E9C-45F9-4ACB-BB00-39A1DF5557A3}">
      <dsp:nvSpPr>
        <dsp:cNvPr id="0" name=""/>
        <dsp:cNvSpPr/>
      </dsp:nvSpPr>
      <dsp:spPr>
        <a:xfrm>
          <a:off x="4524" y="80514"/>
          <a:ext cx="2152909" cy="1483354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  <a:ln w="12700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914EE-F5FC-4BC8-A3B2-5F5F3078F3AF}">
      <dsp:nvSpPr>
        <dsp:cNvPr id="0" name=""/>
        <dsp:cNvSpPr/>
      </dsp:nvSpPr>
      <dsp:spPr>
        <a:xfrm>
          <a:off x="4524" y="1563869"/>
          <a:ext cx="2152909" cy="798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B050"/>
              </a:solidFill>
            </a:rPr>
            <a:t>Traffic Information &amp; Management</a:t>
          </a:r>
        </a:p>
      </dsp:txBody>
      <dsp:txXfrm>
        <a:off x="4524" y="1563869"/>
        <a:ext cx="2152909" cy="798729"/>
      </dsp:txXfrm>
    </dsp:sp>
    <dsp:sp modelId="{42A0C83D-05FA-40DA-83C7-BD0B6D20146F}">
      <dsp:nvSpPr>
        <dsp:cNvPr id="0" name=""/>
        <dsp:cNvSpPr/>
      </dsp:nvSpPr>
      <dsp:spPr>
        <a:xfrm>
          <a:off x="2372814" y="80514"/>
          <a:ext cx="2152909" cy="1483354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 w="12700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F0D0-A09D-47F5-9F81-82F5E1D314AD}">
      <dsp:nvSpPr>
        <dsp:cNvPr id="0" name=""/>
        <dsp:cNvSpPr/>
      </dsp:nvSpPr>
      <dsp:spPr>
        <a:xfrm>
          <a:off x="2372814" y="1563869"/>
          <a:ext cx="2152909" cy="798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B050"/>
              </a:solidFill>
            </a:rPr>
            <a:t>Emergency Management</a:t>
          </a:r>
        </a:p>
      </dsp:txBody>
      <dsp:txXfrm>
        <a:off x="2372814" y="1563869"/>
        <a:ext cx="2152909" cy="798729"/>
      </dsp:txXfrm>
    </dsp:sp>
    <dsp:sp modelId="{C228B0F7-0149-4BDE-BD64-08E12E1F0A7A}">
      <dsp:nvSpPr>
        <dsp:cNvPr id="0" name=""/>
        <dsp:cNvSpPr/>
      </dsp:nvSpPr>
      <dsp:spPr>
        <a:xfrm>
          <a:off x="4741105" y="80514"/>
          <a:ext cx="2152909" cy="1483354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  <a:ln w="12700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ED222-8D7A-4394-8C83-BC02A8D803B7}">
      <dsp:nvSpPr>
        <dsp:cNvPr id="0" name=""/>
        <dsp:cNvSpPr/>
      </dsp:nvSpPr>
      <dsp:spPr>
        <a:xfrm>
          <a:off x="4741105" y="1563869"/>
          <a:ext cx="2152909" cy="798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B050"/>
              </a:solidFill>
            </a:rPr>
            <a:t>Financial Inclusion</a:t>
          </a:r>
        </a:p>
      </dsp:txBody>
      <dsp:txXfrm>
        <a:off x="4741105" y="1563869"/>
        <a:ext cx="2152909" cy="798729"/>
      </dsp:txXfrm>
    </dsp:sp>
    <dsp:sp modelId="{63A14F5B-2338-4FD5-93ED-A39904015A7E}">
      <dsp:nvSpPr>
        <dsp:cNvPr id="0" name=""/>
        <dsp:cNvSpPr/>
      </dsp:nvSpPr>
      <dsp:spPr>
        <a:xfrm>
          <a:off x="7109395" y="80514"/>
          <a:ext cx="2152909" cy="1483354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l="-2000" r="-2000"/>
          </a:stretch>
        </a:blipFill>
        <a:ln w="12700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8DDB0-233A-4FF9-90DF-149538CAA863}">
      <dsp:nvSpPr>
        <dsp:cNvPr id="0" name=""/>
        <dsp:cNvSpPr/>
      </dsp:nvSpPr>
      <dsp:spPr>
        <a:xfrm>
          <a:off x="7109395" y="1563869"/>
          <a:ext cx="2152909" cy="798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B050"/>
              </a:solidFill>
            </a:rPr>
            <a:t>Talent Recruitment</a:t>
          </a:r>
        </a:p>
      </dsp:txBody>
      <dsp:txXfrm>
        <a:off x="7109395" y="1563869"/>
        <a:ext cx="2152909" cy="798729"/>
      </dsp:txXfrm>
    </dsp:sp>
    <dsp:sp modelId="{7A6696FD-00E5-4365-9355-D1CAE8181D07}">
      <dsp:nvSpPr>
        <dsp:cNvPr id="0" name=""/>
        <dsp:cNvSpPr/>
      </dsp:nvSpPr>
      <dsp:spPr>
        <a:xfrm>
          <a:off x="4524" y="2577889"/>
          <a:ext cx="2152909" cy="1483354"/>
        </a:xfrm>
        <a:prstGeom prst="roundRect">
          <a:avLst/>
        </a:prstGeom>
        <a:blipFill rotWithShape="1">
          <a:blip xmlns:r="http://schemas.openxmlformats.org/officeDocument/2006/relationships" r:embed="rId5"/>
          <a:srcRect/>
          <a:stretch>
            <a:fillRect l="-2000" r="-2000"/>
          </a:stretch>
        </a:blipFill>
        <a:ln w="12700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5880B-2A04-4CF1-9561-2128B1F36756}">
      <dsp:nvSpPr>
        <dsp:cNvPr id="0" name=""/>
        <dsp:cNvSpPr/>
      </dsp:nvSpPr>
      <dsp:spPr>
        <a:xfrm>
          <a:off x="4524" y="4061243"/>
          <a:ext cx="2152909" cy="798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B050"/>
              </a:solidFill>
            </a:rPr>
            <a:t>Citizen Engagement</a:t>
          </a:r>
        </a:p>
      </dsp:txBody>
      <dsp:txXfrm>
        <a:off x="4524" y="4061243"/>
        <a:ext cx="2152909" cy="798729"/>
      </dsp:txXfrm>
    </dsp:sp>
    <dsp:sp modelId="{BFE6A5C4-6DCF-435E-B9FB-06F9780602D0}">
      <dsp:nvSpPr>
        <dsp:cNvPr id="0" name=""/>
        <dsp:cNvSpPr/>
      </dsp:nvSpPr>
      <dsp:spPr>
        <a:xfrm>
          <a:off x="2372814" y="2577889"/>
          <a:ext cx="2152909" cy="1483354"/>
        </a:xfrm>
        <a:prstGeom prst="roundRect">
          <a:avLst/>
        </a:prstGeom>
        <a:blipFill rotWithShape="1">
          <a:blip xmlns:r="http://schemas.openxmlformats.org/officeDocument/2006/relationships" r:embed="rId6"/>
          <a:srcRect/>
          <a:stretch>
            <a:fillRect l="-12000" r="-12000"/>
          </a:stretch>
        </a:blipFill>
        <a:ln w="12700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BDED5-20E0-4E32-9787-82614FCCBEF2}">
      <dsp:nvSpPr>
        <dsp:cNvPr id="0" name=""/>
        <dsp:cNvSpPr/>
      </dsp:nvSpPr>
      <dsp:spPr>
        <a:xfrm>
          <a:off x="2372814" y="4061243"/>
          <a:ext cx="2152909" cy="798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B050"/>
              </a:solidFill>
            </a:rPr>
            <a:t>Media Monitoring</a:t>
          </a:r>
        </a:p>
      </dsp:txBody>
      <dsp:txXfrm>
        <a:off x="2372814" y="4061243"/>
        <a:ext cx="2152909" cy="798729"/>
      </dsp:txXfrm>
    </dsp:sp>
    <dsp:sp modelId="{91C56F71-0B43-491C-AC66-9EBF06590E75}">
      <dsp:nvSpPr>
        <dsp:cNvPr id="0" name=""/>
        <dsp:cNvSpPr/>
      </dsp:nvSpPr>
      <dsp:spPr>
        <a:xfrm>
          <a:off x="4741105" y="2577889"/>
          <a:ext cx="2152909" cy="1483354"/>
        </a:xfrm>
        <a:prstGeom prst="roundRect">
          <a:avLst/>
        </a:prstGeom>
        <a:blipFill rotWithShape="1">
          <a:blip xmlns:r="http://schemas.openxmlformats.org/officeDocument/2006/relationships" r:embed="rId7"/>
          <a:srcRect/>
          <a:stretch>
            <a:fillRect l="-2000" r="-2000"/>
          </a:stretch>
        </a:blipFill>
        <a:ln w="12700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9A3F2-E318-4E57-9671-71572928679A}">
      <dsp:nvSpPr>
        <dsp:cNvPr id="0" name=""/>
        <dsp:cNvSpPr/>
      </dsp:nvSpPr>
      <dsp:spPr>
        <a:xfrm>
          <a:off x="4741105" y="4061243"/>
          <a:ext cx="2152909" cy="798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B050"/>
              </a:solidFill>
            </a:rPr>
            <a:t>Online Education &amp; Learning</a:t>
          </a:r>
        </a:p>
      </dsp:txBody>
      <dsp:txXfrm>
        <a:off x="4741105" y="4061243"/>
        <a:ext cx="2152909" cy="798729"/>
      </dsp:txXfrm>
    </dsp:sp>
    <dsp:sp modelId="{4A399EF0-684D-48A8-977E-D4E89EB5839E}">
      <dsp:nvSpPr>
        <dsp:cNvPr id="0" name=""/>
        <dsp:cNvSpPr/>
      </dsp:nvSpPr>
      <dsp:spPr>
        <a:xfrm>
          <a:off x="7109395" y="2577889"/>
          <a:ext cx="2152909" cy="1483354"/>
        </a:xfrm>
        <a:prstGeom prst="roundRect">
          <a:avLst/>
        </a:prstGeom>
        <a:blipFill rotWithShape="1">
          <a:blip xmlns:r="http://schemas.openxmlformats.org/officeDocument/2006/relationships" r:embed="rId8"/>
          <a:srcRect/>
          <a:stretch>
            <a:fillRect l="-26000" r="-26000"/>
          </a:stretch>
        </a:blipFill>
        <a:ln w="12700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9C645-178D-4E39-A380-3FFF4AAD732E}">
      <dsp:nvSpPr>
        <dsp:cNvPr id="0" name=""/>
        <dsp:cNvSpPr/>
      </dsp:nvSpPr>
      <dsp:spPr>
        <a:xfrm>
          <a:off x="7109395" y="4061243"/>
          <a:ext cx="2152909" cy="798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B050"/>
              </a:solidFill>
            </a:rPr>
            <a:t>Performance Measurement &amp; Feedback</a:t>
          </a:r>
        </a:p>
      </dsp:txBody>
      <dsp:txXfrm>
        <a:off x="7109395" y="4061243"/>
        <a:ext cx="2152909" cy="798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DB387-20CC-4F2F-BB8B-59BCA653BE9E}">
      <dsp:nvSpPr>
        <dsp:cNvPr id="0" name=""/>
        <dsp:cNvSpPr/>
      </dsp:nvSpPr>
      <dsp:spPr>
        <a:xfrm rot="16200000">
          <a:off x="-995091" y="999129"/>
          <a:ext cx="3593591" cy="1595332"/>
        </a:xfrm>
        <a:prstGeom prst="flowChartManualOperation">
          <a:avLst/>
        </a:prstGeom>
        <a:solidFill>
          <a:srgbClr val="00B0F0"/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1. Develop a cohesive social media strategy</a:t>
          </a:r>
        </a:p>
      </dsp:txBody>
      <dsp:txXfrm rot="5400000">
        <a:off x="4038" y="718718"/>
        <a:ext cx="1595332" cy="2156155"/>
      </dsp:txXfrm>
    </dsp:sp>
    <dsp:sp modelId="{5612FAF9-9651-4233-8770-16EAECBAA9E0}">
      <dsp:nvSpPr>
        <dsp:cNvPr id="0" name=""/>
        <dsp:cNvSpPr/>
      </dsp:nvSpPr>
      <dsp:spPr>
        <a:xfrm rot="16200000">
          <a:off x="719891" y="999129"/>
          <a:ext cx="3593591" cy="1595332"/>
        </a:xfrm>
        <a:prstGeom prst="flowChartManualOperation">
          <a:avLst/>
        </a:prstGeom>
        <a:solidFill>
          <a:schemeClr val="tx2">
            <a:lumMod val="50000"/>
            <a:lumOff val="5000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2.  Build your following in advance</a:t>
          </a:r>
        </a:p>
      </dsp:txBody>
      <dsp:txXfrm rot="5400000">
        <a:off x="1719020" y="718718"/>
        <a:ext cx="1595332" cy="2156155"/>
      </dsp:txXfrm>
    </dsp:sp>
    <dsp:sp modelId="{187ADA36-CE42-40E4-AC5B-5166D1DCA3F5}">
      <dsp:nvSpPr>
        <dsp:cNvPr id="0" name=""/>
        <dsp:cNvSpPr/>
      </dsp:nvSpPr>
      <dsp:spPr>
        <a:xfrm rot="16200000">
          <a:off x="2434874" y="999129"/>
          <a:ext cx="3593591" cy="1595332"/>
        </a:xfrm>
        <a:prstGeom prst="flowChartManualOperation">
          <a:avLst/>
        </a:prstGeom>
        <a:solidFill>
          <a:srgbClr val="92D050"/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3.  Build your government authority &amp; credibility on social media </a:t>
          </a:r>
        </a:p>
      </dsp:txBody>
      <dsp:txXfrm rot="5400000">
        <a:off x="3434003" y="718718"/>
        <a:ext cx="1595332" cy="2156155"/>
      </dsp:txXfrm>
    </dsp:sp>
    <dsp:sp modelId="{F493EB0B-EA5F-4A7A-9895-CE7EF6CEE621}">
      <dsp:nvSpPr>
        <dsp:cNvPr id="0" name=""/>
        <dsp:cNvSpPr/>
      </dsp:nvSpPr>
      <dsp:spPr>
        <a:xfrm rot="16200000">
          <a:off x="4171980" y="999129"/>
          <a:ext cx="3593591" cy="1595332"/>
        </a:xfrm>
        <a:prstGeom prst="flowChartManualOperation">
          <a:avLst/>
        </a:prstGeom>
        <a:solidFill>
          <a:schemeClr val="accent5">
            <a:lumMod val="7500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4.  Make plans to own the narrative – before a crisis starts</a:t>
          </a:r>
        </a:p>
      </dsp:txBody>
      <dsp:txXfrm rot="5400000">
        <a:off x="5171109" y="718718"/>
        <a:ext cx="1595332" cy="2156155"/>
      </dsp:txXfrm>
    </dsp:sp>
    <dsp:sp modelId="{0AC7C142-19E5-4FB0-BE08-19804A0E6F49}">
      <dsp:nvSpPr>
        <dsp:cNvPr id="0" name=""/>
        <dsp:cNvSpPr/>
      </dsp:nvSpPr>
      <dsp:spPr>
        <a:xfrm rot="16200000">
          <a:off x="5864839" y="999129"/>
          <a:ext cx="3593591" cy="1595332"/>
        </a:xfrm>
        <a:prstGeom prst="flowChartManualOperation">
          <a:avLst/>
        </a:prstGeom>
        <a:solidFill>
          <a:schemeClr val="bg2">
            <a:lumMod val="5000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5.  Know how to respond to criticism online</a:t>
          </a:r>
        </a:p>
      </dsp:txBody>
      <dsp:txXfrm rot="5400000">
        <a:off x="6863968" y="718718"/>
        <a:ext cx="1595332" cy="2156155"/>
      </dsp:txXfrm>
    </dsp:sp>
    <dsp:sp modelId="{4903E2D4-EAE0-4F13-A68C-5B23A26FAACA}">
      <dsp:nvSpPr>
        <dsp:cNvPr id="0" name=""/>
        <dsp:cNvSpPr/>
      </dsp:nvSpPr>
      <dsp:spPr>
        <a:xfrm rot="16200000">
          <a:off x="7579822" y="999129"/>
          <a:ext cx="3593591" cy="1595332"/>
        </a:xfrm>
        <a:prstGeom prst="flowChartManualOperation">
          <a:avLst/>
        </a:prstGeom>
        <a:solidFill>
          <a:srgbClr val="0070C0"/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6.  Set benchmarks to measure impact.  </a:t>
          </a:r>
        </a:p>
      </dsp:txBody>
      <dsp:txXfrm rot="5400000">
        <a:off x="8578951" y="718718"/>
        <a:ext cx="1595332" cy="2156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swefveAGE6k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mZHaeQIBSU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tQ57y-IR7aA?feature=oembed" TargetMode="External"/><Relationship Id="rId7" Type="http://schemas.openxmlformats.org/officeDocument/2006/relationships/image" Target="../media/image18.png"/><Relationship Id="rId2" Type="http://schemas.openxmlformats.org/officeDocument/2006/relationships/video" Target="https://www.youtube.com/embed/eSANVzcexsk?feature=oembed" TargetMode="External"/><Relationship Id="rId1" Type="http://schemas.openxmlformats.org/officeDocument/2006/relationships/video" Target="https://www.youtube.com/embed/IouHG8_iTcs?feature=oembed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EB923-7E18-42E9-8297-C28D37F37F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The internet, social media and other innovation tools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8A3AD-C689-4689-99F7-B6FC7A633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1882" y="5181754"/>
            <a:ext cx="8045373" cy="1054241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Gerald ilukwe</a:t>
            </a:r>
          </a:p>
          <a:p>
            <a:r>
              <a:rPr lang="en-US" sz="8000" dirty="0"/>
              <a:t>Knowledge resources limited</a:t>
            </a:r>
          </a:p>
          <a:p>
            <a:r>
              <a:rPr lang="en-US" sz="7200" cap="none" dirty="0">
                <a:solidFill>
                  <a:srgbClr val="0070C0"/>
                </a:solidFill>
              </a:rPr>
              <a:t>gilukwe@knowledgeresources.net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108E15-401B-47B9-BAA8-A2203BCCA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849" y="574322"/>
            <a:ext cx="2584286" cy="93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38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FDE0186-3A86-458C-8FED-93427CB41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6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58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45D784-77D0-44DE-9A01-10F476356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98" b="23"/>
          <a:stretch/>
        </p:blipFill>
        <p:spPr>
          <a:xfrm>
            <a:off x="590203" y="10"/>
            <a:ext cx="11355185" cy="6857990"/>
          </a:xfrm>
          <a:prstGeom prst="rect">
            <a:avLst/>
          </a:prstGeom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4221C5A0-F29A-44D5-BE5B-DBD8AF0DD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1A7E89-7EDD-40F4-BA61-22543A14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rgbClr val="E1A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7397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AB554B51-5F10-4452-87E2-F756EDD1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6"/>
            <a:ext cx="10178322" cy="1056586"/>
          </a:xfrm>
        </p:spPr>
        <p:txBody>
          <a:bodyPr>
            <a:normAutofit/>
          </a:bodyPr>
          <a:lstStyle/>
          <a:p>
            <a:r>
              <a:rPr lang="en-US" sz="4800" dirty="0"/>
              <a:t>Social media: </a:t>
            </a:r>
            <a:r>
              <a:rPr lang="en-US" sz="4800" dirty="0">
                <a:solidFill>
                  <a:srgbClr val="FF0000"/>
                </a:solidFill>
              </a:rPr>
              <a:t>Friend or foe?</a:t>
            </a:r>
          </a:p>
        </p:txBody>
      </p:sp>
      <p:pic>
        <p:nvPicPr>
          <p:cNvPr id="20" name="Online Media 19" title="LAUTECH students booed, dared Gov. Ajimobi">
            <a:hlinkClick r:id="" action="ppaction://media"/>
            <a:extLst>
              <a:ext uri="{FF2B5EF4-FFF2-40B4-BE49-F238E27FC236}">
                <a16:creationId xmlns:a16="http://schemas.microsoft.com/office/drawing/2014/main" id="{30DA5896-8A0F-4A94-BF77-324340E14B8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38693" y="1558506"/>
            <a:ext cx="7554128" cy="49975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9CC7013-A994-4700-BAAD-D010B3A5EA62}"/>
              </a:ext>
            </a:extLst>
          </p:cNvPr>
          <p:cNvSpPr txBox="1"/>
          <p:nvPr/>
        </p:nvSpPr>
        <p:spPr>
          <a:xfrm>
            <a:off x="8592821" y="1438971"/>
            <a:ext cx="48942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Gov.  </a:t>
            </a:r>
            <a:r>
              <a:rPr lang="en-US" sz="2200" b="1" dirty="0" err="1">
                <a:solidFill>
                  <a:schemeClr val="tx2"/>
                </a:solidFill>
              </a:rPr>
              <a:t>Ajimobi</a:t>
            </a:r>
            <a:r>
              <a:rPr lang="en-US" sz="2200" b="1" dirty="0">
                <a:solidFill>
                  <a:schemeClr val="tx2"/>
                </a:solidFill>
              </a:rPr>
              <a:t> addressing university Students</a:t>
            </a:r>
          </a:p>
          <a:p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36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27E7473-6AAA-430F-A425-67D2B03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Social media: </a:t>
            </a:r>
            <a:r>
              <a:rPr lang="en-US" sz="4800" dirty="0">
                <a:solidFill>
                  <a:srgbClr val="FF0000"/>
                </a:solidFill>
              </a:rPr>
              <a:t>Friend or foe?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5FF7CE-1F19-43D0-9C8E-55B0C087E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132" y="2300377"/>
            <a:ext cx="3301042" cy="3579215"/>
          </a:xfrm>
        </p:spPr>
        <p:txBody>
          <a:bodyPr>
            <a:normAutofit/>
          </a:bodyPr>
          <a:lstStyle/>
          <a:p>
            <a:r>
              <a:rPr lang="en-US" sz="2400" b="1" dirty="0"/>
              <a:t>Dr. Chris Ngige on Channels TV</a:t>
            </a:r>
          </a:p>
        </p:txBody>
      </p:sp>
      <p:pic>
        <p:nvPicPr>
          <p:cNvPr id="5" name="Online Media 28" title="Blunder ! Nigeria Has Too Many Doctors - Dr Chris Ngige">
            <a:hlinkClick r:id="" action="ppaction://media"/>
            <a:extLst>
              <a:ext uri="{FF2B5EF4-FFF2-40B4-BE49-F238E27FC236}">
                <a16:creationId xmlns:a16="http://schemas.microsoft.com/office/drawing/2014/main" id="{04B50E35-8CD5-47F6-A930-1DCD4CA0F94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06174" y="2110596"/>
            <a:ext cx="7615347" cy="428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men in costumes&#10;&#10;Description automatically generated">
            <a:extLst>
              <a:ext uri="{FF2B5EF4-FFF2-40B4-BE49-F238E27FC236}">
                <a16:creationId xmlns:a16="http://schemas.microsoft.com/office/drawing/2014/main" id="{99E56CF0-4B74-41E1-B169-CDC702B88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7" b="14311"/>
          <a:stretch/>
        </p:blipFill>
        <p:spPr>
          <a:xfrm>
            <a:off x="590203" y="10"/>
            <a:ext cx="11355185" cy="6857990"/>
          </a:xfrm>
          <a:prstGeom prst="rect">
            <a:avLst/>
          </a:prstGeom>
        </p:spPr>
      </p:pic>
      <p:sp>
        <p:nvSpPr>
          <p:cNvPr id="26" name="Freeform 6">
            <a:extLst>
              <a:ext uri="{FF2B5EF4-FFF2-40B4-BE49-F238E27FC236}">
                <a16:creationId xmlns:a16="http://schemas.microsoft.com/office/drawing/2014/main" id="{4221C5A0-F29A-44D5-BE5B-DBD8AF0DD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1A7E89-7EDD-40F4-BA61-22543A14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rgbClr val="EC5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0891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657B8-031D-4897-A734-9797941C5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12974"/>
          </a:xfrm>
        </p:spPr>
        <p:txBody>
          <a:bodyPr>
            <a:normAutofit/>
          </a:bodyPr>
          <a:lstStyle/>
          <a:p>
            <a:r>
              <a:rPr lang="en-US" sz="3600" dirty="0"/>
              <a:t>SOCIAL MEDIA IN GOVERNMENT: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Game changer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C6875A-D342-4364-9C32-9D18D3DC5A56}"/>
              </a:ext>
            </a:extLst>
          </p:cNvPr>
          <p:cNvSpPr/>
          <p:nvPr/>
        </p:nvSpPr>
        <p:spPr>
          <a:xfrm>
            <a:off x="1033188" y="995360"/>
            <a:ext cx="7511022" cy="5724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5F92DF-8B8B-4CDE-A931-FD0C7E52B543}"/>
              </a:ext>
            </a:extLst>
          </p:cNvPr>
          <p:cNvSpPr/>
          <p:nvPr/>
        </p:nvSpPr>
        <p:spPr>
          <a:xfrm>
            <a:off x="9368853" y="995359"/>
            <a:ext cx="2233536" cy="486728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7B4211-C7DE-4300-9190-C3F699C867DA}"/>
              </a:ext>
            </a:extLst>
          </p:cNvPr>
          <p:cNvSpPr/>
          <p:nvPr/>
        </p:nvSpPr>
        <p:spPr>
          <a:xfrm>
            <a:off x="9368853" y="1688169"/>
            <a:ext cx="2233536" cy="49974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93EF20-6C1D-4DE2-A733-2A496DD41DD6}"/>
              </a:ext>
            </a:extLst>
          </p:cNvPr>
          <p:cNvSpPr/>
          <p:nvPr/>
        </p:nvSpPr>
        <p:spPr>
          <a:xfrm>
            <a:off x="9481233" y="2041849"/>
            <a:ext cx="2040615" cy="89666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Engaged and educated citizens and ambassadors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B0CF66-761E-4427-BBE0-E4663C3EEFEA}"/>
              </a:ext>
            </a:extLst>
          </p:cNvPr>
          <p:cNvSpPr/>
          <p:nvPr/>
        </p:nvSpPr>
        <p:spPr>
          <a:xfrm>
            <a:off x="9471337" y="3071980"/>
            <a:ext cx="2040615" cy="89666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Responsive Government Agencies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4C5C37-BB3A-4C9C-8BD9-EA3FC0540F9B}"/>
              </a:ext>
            </a:extLst>
          </p:cNvPr>
          <p:cNvSpPr/>
          <p:nvPr/>
        </p:nvSpPr>
        <p:spPr>
          <a:xfrm>
            <a:off x="9460412" y="4100680"/>
            <a:ext cx="2040615" cy="89666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Improved Efficiency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541611-1A6A-456A-9645-16C3356B19B4}"/>
              </a:ext>
            </a:extLst>
          </p:cNvPr>
          <p:cNvSpPr/>
          <p:nvPr/>
        </p:nvSpPr>
        <p:spPr>
          <a:xfrm>
            <a:off x="9481233" y="5129381"/>
            <a:ext cx="2040615" cy="89666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Improved service delivery to constituents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AFC35C-C0A0-44F8-9BB9-D55A66829A24}"/>
              </a:ext>
            </a:extLst>
          </p:cNvPr>
          <p:cNvSpPr txBox="1"/>
          <p:nvPr/>
        </p:nvSpPr>
        <p:spPr>
          <a:xfrm>
            <a:off x="9799262" y="1168391"/>
            <a:ext cx="1359550" cy="37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Outcomes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CFEADA0-2351-4F1B-B2F7-A53F9C3B7CED}"/>
              </a:ext>
            </a:extLst>
          </p:cNvPr>
          <p:cNvSpPr/>
          <p:nvPr/>
        </p:nvSpPr>
        <p:spPr>
          <a:xfrm rot="5400000">
            <a:off x="6624335" y="3448460"/>
            <a:ext cx="4731026" cy="59634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2F5968-915A-4B63-A52D-AFBBB8E0D3FA}"/>
              </a:ext>
            </a:extLst>
          </p:cNvPr>
          <p:cNvSpPr/>
          <p:nvPr/>
        </p:nvSpPr>
        <p:spPr>
          <a:xfrm>
            <a:off x="1502425" y="1499016"/>
            <a:ext cx="6802125" cy="12164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spcAft>
                <a:spcPts val="300"/>
              </a:spcAft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A Tool to Change the Political Landscape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Metrics can tell us about people’s behaviour online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Understanding of citizens’ online behaviour gives government an opportunity to influence it </a:t>
            </a:r>
          </a:p>
          <a:p>
            <a:pPr algn="ctr"/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67D8B23-1EA7-4783-9B14-9B2D055BF9FC}"/>
              </a:ext>
            </a:extLst>
          </p:cNvPr>
          <p:cNvSpPr/>
          <p:nvPr/>
        </p:nvSpPr>
        <p:spPr>
          <a:xfrm>
            <a:off x="1492528" y="2863622"/>
            <a:ext cx="6802125" cy="12026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spcAft>
                <a:spcPts val="300"/>
              </a:spcAft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Social Listening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Social Media provides opportunity for participatory governance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A two-way communication provides opportunity for government to engage citizens on a wide spectrum of concerns</a:t>
            </a:r>
          </a:p>
          <a:p>
            <a:pPr algn="ctr"/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EFFE88A-35A3-4A44-878F-843B01592675}"/>
              </a:ext>
            </a:extLst>
          </p:cNvPr>
          <p:cNvSpPr/>
          <p:nvPr/>
        </p:nvSpPr>
        <p:spPr>
          <a:xfrm>
            <a:off x="1492527" y="4195976"/>
            <a:ext cx="6802125" cy="1148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spcAft>
                <a:spcPts val="300"/>
              </a:spcAft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Spreading Information Efficiently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Information spreads faster and easier on social media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Tweets or Facebook posts can be put it in front of millions of people immediately with the tap of a button</a:t>
            </a:r>
            <a:endParaRPr lang="en-US" sz="1600" dirty="0"/>
          </a:p>
          <a:p>
            <a:pPr algn="ctr"/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BD3E89F-6ABF-45CA-9A5B-7CB2598A038A}"/>
              </a:ext>
            </a:extLst>
          </p:cNvPr>
          <p:cNvSpPr/>
          <p:nvPr/>
        </p:nvSpPr>
        <p:spPr>
          <a:xfrm>
            <a:off x="1433738" y="5473694"/>
            <a:ext cx="6802125" cy="1001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Costs Saving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Government can cut expenses by leveraging social media as a communication channel.  Distribution of information is almost at low cost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3CE48F-C897-43A3-A584-23C4027572AA}"/>
              </a:ext>
            </a:extLst>
          </p:cNvPr>
          <p:cNvSpPr txBox="1"/>
          <p:nvPr/>
        </p:nvSpPr>
        <p:spPr>
          <a:xfrm>
            <a:off x="3762531" y="1046976"/>
            <a:ext cx="170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1232187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3858-8507-4C68-A92E-9F5A39BB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460" y="456967"/>
            <a:ext cx="10178322" cy="77584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Scenarios in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444ED-9244-4317-A133-2D7C0E026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975" y="1632205"/>
            <a:ext cx="8256104" cy="1307698"/>
          </a:xfrm>
        </p:spPr>
        <p:txBody>
          <a:bodyPr>
            <a:normAutofit/>
          </a:bodyPr>
          <a:lstStyle/>
          <a:p>
            <a:r>
              <a:rPr lang="en-GB" sz="1800" dirty="0"/>
              <a:t>In 2018, the American city of Frisco, Texas ran a social media campaign it called </a:t>
            </a:r>
            <a:r>
              <a:rPr lang="en-GB" sz="1800" b="1" dirty="0">
                <a:solidFill>
                  <a:schemeClr val="accent1"/>
                </a:solidFill>
              </a:rPr>
              <a:t>100 Days of Progress in Motion,</a:t>
            </a:r>
            <a:r>
              <a:rPr lang="en-GB" sz="1800" dirty="0"/>
              <a:t> which saw “City of Frisco” staff [produce] one video daily over a 100-day period, highlighting different city departments, services and news updates on the City’s Facebook, Twitter and YouTube accounts.</a:t>
            </a:r>
            <a:endParaRPr lang="en-US" sz="1800" dirty="0"/>
          </a:p>
        </p:txBody>
      </p:sp>
      <p:pic>
        <p:nvPicPr>
          <p:cNvPr id="5" name="Online Media 4" title="Day 1 - 100 Day Plan - 100 Days of Progress in Motion">
            <a:hlinkClick r:id="" action="ppaction://media"/>
            <a:extLst>
              <a:ext uri="{FF2B5EF4-FFF2-40B4-BE49-F238E27FC236}">
                <a16:creationId xmlns:a16="http://schemas.microsoft.com/office/drawing/2014/main" id="{F4E88AC1-E4CF-4293-90D7-4B62F9E611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20344" y="3147237"/>
            <a:ext cx="3684181" cy="21602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8C64E9-0AB4-471A-A5BE-4F790A598938}"/>
              </a:ext>
            </a:extLst>
          </p:cNvPr>
          <p:cNvSpPr txBox="1"/>
          <p:nvPr/>
        </p:nvSpPr>
        <p:spPr>
          <a:xfrm>
            <a:off x="2564295" y="532559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</a:t>
            </a:r>
          </a:p>
        </p:txBody>
      </p:sp>
      <p:pic>
        <p:nvPicPr>
          <p:cNvPr id="7" name="Online Media 6" title="Day 11: Rejuvenate Downtown - 100 Days of Progress in Motion">
            <a:hlinkClick r:id="" action="ppaction://media"/>
            <a:extLst>
              <a:ext uri="{FF2B5EF4-FFF2-40B4-BE49-F238E27FC236}">
                <a16:creationId xmlns:a16="http://schemas.microsoft.com/office/drawing/2014/main" id="{2B78D225-6B48-456D-AFAE-A16F73C243C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869712" y="3147237"/>
            <a:ext cx="3684181" cy="2160259"/>
          </a:xfrm>
          <a:prstGeom prst="rect">
            <a:avLst/>
          </a:prstGeom>
        </p:spPr>
      </p:pic>
      <p:pic>
        <p:nvPicPr>
          <p:cNvPr id="9" name="Online Media 8" title="Day 55: Water Conservation - 100 Days of Progress in Motion">
            <a:hlinkClick r:id="" action="ppaction://media"/>
            <a:extLst>
              <a:ext uri="{FF2B5EF4-FFF2-40B4-BE49-F238E27FC236}">
                <a16:creationId xmlns:a16="http://schemas.microsoft.com/office/drawing/2014/main" id="{02E8FB64-5CAB-4370-9C58-4BC8404C7493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8713307" y="3147237"/>
            <a:ext cx="3478693" cy="21783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5FC36D-B8A7-4E74-891B-0FC2750059DA}"/>
              </a:ext>
            </a:extLst>
          </p:cNvPr>
          <p:cNvSpPr txBox="1"/>
          <p:nvPr/>
        </p:nvSpPr>
        <p:spPr>
          <a:xfrm>
            <a:off x="6533321" y="533043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FA5A2E-B675-4F23-B290-6E1163A658ED}"/>
              </a:ext>
            </a:extLst>
          </p:cNvPr>
          <p:cNvSpPr txBox="1"/>
          <p:nvPr/>
        </p:nvSpPr>
        <p:spPr>
          <a:xfrm>
            <a:off x="9852991" y="532559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55</a:t>
            </a:r>
          </a:p>
        </p:txBody>
      </p:sp>
    </p:spTree>
    <p:extLst>
      <p:ext uri="{BB962C8B-B14F-4D97-AF65-F5344CB8AC3E}">
        <p14:creationId xmlns:p14="http://schemas.microsoft.com/office/powerpoint/2010/main" val="3945444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916EA-A6BE-43D7-B9B0-009250F0B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228601"/>
            <a:ext cx="3090672" cy="1197864"/>
          </a:xfrm>
        </p:spPr>
        <p:txBody>
          <a:bodyPr anchor="b">
            <a:norm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Abuja disco on </a:t>
            </a:r>
            <a:r>
              <a:rPr lang="en-US" sz="2800" dirty="0" err="1">
                <a:solidFill>
                  <a:schemeClr val="accent1"/>
                </a:solidFill>
              </a:rPr>
              <a:t>instagram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A0DA0F8-BBA7-4054-A55B-F4B87E5C3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74" b="3695"/>
          <a:stretch/>
        </p:blipFill>
        <p:spPr>
          <a:xfrm>
            <a:off x="1231490" y="132734"/>
            <a:ext cx="5228304" cy="656302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29E4DAA-7272-4C22-9A31-1B8B4EEFC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Abuja DISCO has used it’s </a:t>
            </a:r>
            <a:r>
              <a:rPr lang="en-US" sz="2400" dirty="0" err="1">
                <a:solidFill>
                  <a:schemeClr val="bg1"/>
                </a:solidFill>
              </a:rPr>
              <a:t>Instragram</a:t>
            </a:r>
            <a:r>
              <a:rPr lang="en-US" sz="2400" dirty="0">
                <a:solidFill>
                  <a:schemeClr val="bg1"/>
                </a:solidFill>
              </a:rPr>
              <a:t> account to notify customers on new NERC regulation for provision of electricity meters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37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05F2-6907-4057-81DC-7FAF88EE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Innovative uses of the INTERNET &amp; social media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79FF8E-9080-4E82-9B70-DA0558A3B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9615385"/>
              </p:ext>
            </p:extLst>
          </p:nvPr>
        </p:nvGraphicFramePr>
        <p:xfrm>
          <a:off x="1610436" y="1378425"/>
          <a:ext cx="9266829" cy="494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0332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05F2-6907-4057-81DC-7FAF88EE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social &amp; economic impact: </a:t>
            </a:r>
            <a:r>
              <a:rPr lang="en-US" sz="3600" dirty="0">
                <a:solidFill>
                  <a:schemeClr val="accent1"/>
                </a:solidFill>
              </a:rPr>
              <a:t>public service delivery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8723317-5F26-4459-999D-EEC5463AE9DA}"/>
              </a:ext>
            </a:extLst>
          </p:cNvPr>
          <p:cNvSpPr/>
          <p:nvPr/>
        </p:nvSpPr>
        <p:spPr>
          <a:xfrm>
            <a:off x="2410097" y="1886953"/>
            <a:ext cx="6864517" cy="3922643"/>
          </a:xfrm>
          <a:prstGeom prst="ellipse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1415BE-FAB6-4F47-82EF-0C8CD827C470}"/>
              </a:ext>
            </a:extLst>
          </p:cNvPr>
          <p:cNvSpPr txBox="1"/>
          <p:nvPr/>
        </p:nvSpPr>
        <p:spPr>
          <a:xfrm>
            <a:off x="4938183" y="1655076"/>
            <a:ext cx="1706557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Government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1907D-872A-4B1E-BFC6-6BC5707BDA83}"/>
              </a:ext>
            </a:extLst>
          </p:cNvPr>
          <p:cNvSpPr txBox="1"/>
          <p:nvPr/>
        </p:nvSpPr>
        <p:spPr>
          <a:xfrm>
            <a:off x="5108710" y="5570198"/>
            <a:ext cx="1467293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Citizens &amp; Businesses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36B6B18-2DC8-47BC-9CBF-1EE48FDA653A}"/>
              </a:ext>
            </a:extLst>
          </p:cNvPr>
          <p:cNvSpPr/>
          <p:nvPr/>
        </p:nvSpPr>
        <p:spPr>
          <a:xfrm>
            <a:off x="5050465" y="3112662"/>
            <a:ext cx="1583784" cy="1407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Internet &amp; Social Media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E1F881FC-BB59-43C5-AF88-A02DD8C3A8AB}"/>
              </a:ext>
            </a:extLst>
          </p:cNvPr>
          <p:cNvSpPr/>
          <p:nvPr/>
        </p:nvSpPr>
        <p:spPr>
          <a:xfrm>
            <a:off x="5648327" y="2115351"/>
            <a:ext cx="317758" cy="947300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4398B9B3-7861-46E7-8CFC-63F757F28443}"/>
              </a:ext>
            </a:extLst>
          </p:cNvPr>
          <p:cNvSpPr/>
          <p:nvPr/>
        </p:nvSpPr>
        <p:spPr>
          <a:xfrm flipV="1">
            <a:off x="5663317" y="4565185"/>
            <a:ext cx="317758" cy="947300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56763B-9FE5-439B-9840-860703B4D7AF}"/>
              </a:ext>
            </a:extLst>
          </p:cNvPr>
          <p:cNvSpPr txBox="1"/>
          <p:nvPr/>
        </p:nvSpPr>
        <p:spPr>
          <a:xfrm>
            <a:off x="6892008" y="1350376"/>
            <a:ext cx="2951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Tax &amp; Revenue Collection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EC4EE6F-9152-49A5-B8A7-2392EFDEF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950" y="1855304"/>
            <a:ext cx="1733077" cy="1030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4A5314-2DCD-41B3-84C8-E968F667A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856" y="1854958"/>
            <a:ext cx="1870606" cy="103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74CA46B-EEEC-4A5A-82F5-9899E14E8C7C}"/>
              </a:ext>
            </a:extLst>
          </p:cNvPr>
          <p:cNvSpPr txBox="1"/>
          <p:nvPr/>
        </p:nvSpPr>
        <p:spPr>
          <a:xfrm>
            <a:off x="1913388" y="1178463"/>
            <a:ext cx="2685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Centralised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Healthcare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Management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4F70AA1-CC2D-4400-8E37-A9A1C1923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310" y="3438247"/>
            <a:ext cx="1733077" cy="11269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BD98430-3714-4CFD-B356-18A66EED8F7E}"/>
              </a:ext>
            </a:extLst>
          </p:cNvPr>
          <p:cNvSpPr txBox="1"/>
          <p:nvPr/>
        </p:nvSpPr>
        <p:spPr>
          <a:xfrm>
            <a:off x="9986681" y="3678550"/>
            <a:ext cx="186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Public Internet 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Access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250EEB6-FF63-44B0-9D7F-7AAC71F60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443" y="3197944"/>
            <a:ext cx="1733077" cy="112693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631930D-FE71-4AD7-96AB-3FD3995F08D4}"/>
              </a:ext>
            </a:extLst>
          </p:cNvPr>
          <p:cNvSpPr txBox="1"/>
          <p:nvPr/>
        </p:nvSpPr>
        <p:spPr>
          <a:xfrm>
            <a:off x="1020438" y="4454060"/>
            <a:ext cx="2236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Biometric Identity 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Management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C998C2D-3D6D-424F-AE84-61967DA9DD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4008" y="4961453"/>
            <a:ext cx="1835959" cy="94729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2535C10-8DE6-4186-8672-06ECBBF00F6F}"/>
              </a:ext>
            </a:extLst>
          </p:cNvPr>
          <p:cNvSpPr txBox="1"/>
          <p:nvPr/>
        </p:nvSpPr>
        <p:spPr>
          <a:xfrm>
            <a:off x="8940591" y="5230682"/>
            <a:ext cx="1847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Land &amp; Property 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Registration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F756FD6-D192-4B2C-B2FB-FA3E694192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2808" y="4905668"/>
            <a:ext cx="1691608" cy="9473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FB1326E-05B1-4D10-9136-AA8AA1251AC7}"/>
              </a:ext>
            </a:extLst>
          </p:cNvPr>
          <p:cNvSpPr txBox="1"/>
          <p:nvPr/>
        </p:nvSpPr>
        <p:spPr>
          <a:xfrm>
            <a:off x="2716593" y="5908752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Digital Literacy</a:t>
            </a:r>
          </a:p>
        </p:txBody>
      </p:sp>
    </p:spTree>
    <p:extLst>
      <p:ext uri="{BB962C8B-B14F-4D97-AF65-F5344CB8AC3E}">
        <p14:creationId xmlns:p14="http://schemas.microsoft.com/office/powerpoint/2010/main" val="178034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826B7-DE0E-4014-AF5E-F66F75A1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95251"/>
          </a:xfrm>
        </p:spPr>
        <p:txBody>
          <a:bodyPr>
            <a:normAutofit/>
          </a:bodyPr>
          <a:lstStyle/>
          <a:p>
            <a:r>
              <a:rPr lang="en-US" sz="3600" dirty="0"/>
              <a:t>Challenges facing government today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B1C94D-D22D-485F-AD60-4BC03402FACB}"/>
              </a:ext>
            </a:extLst>
          </p:cNvPr>
          <p:cNvSpPr txBox="1"/>
          <p:nvPr/>
        </p:nvSpPr>
        <p:spPr>
          <a:xfrm>
            <a:off x="1149927" y="1026983"/>
            <a:ext cx="10352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State governments are navigating increasingly complex political and economic environments.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CDE231-ADB0-4116-BA2C-43644AA899FE}"/>
              </a:ext>
            </a:extLst>
          </p:cNvPr>
          <p:cNvGrpSpPr/>
          <p:nvPr/>
        </p:nvGrpSpPr>
        <p:grpSpPr>
          <a:xfrm>
            <a:off x="1991570" y="1822234"/>
            <a:ext cx="8208860" cy="1976270"/>
            <a:chOff x="882867" y="2175640"/>
            <a:chExt cx="8208860" cy="1976270"/>
          </a:xfrm>
          <a:solidFill>
            <a:schemeClr val="bg1"/>
          </a:solidFill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73D1ADC3-936A-472F-9F25-E749A64EE8CE}"/>
                </a:ext>
              </a:extLst>
            </p:cNvPr>
            <p:cNvSpPr/>
            <p:nvPr/>
          </p:nvSpPr>
          <p:spPr>
            <a:xfrm>
              <a:off x="882867" y="2175640"/>
              <a:ext cx="2349063" cy="1939159"/>
            </a:xfrm>
            <a:prstGeom prst="hexagon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</a:rPr>
                <a:t>Finance &amp; Budget Constraints</a:t>
              </a: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FD69A305-6367-4C51-9D45-3D4FB4580E07}"/>
                </a:ext>
              </a:extLst>
            </p:cNvPr>
            <p:cNvSpPr/>
            <p:nvPr/>
          </p:nvSpPr>
          <p:spPr>
            <a:xfrm>
              <a:off x="3812765" y="2175640"/>
              <a:ext cx="2349063" cy="1939159"/>
            </a:xfrm>
            <a:prstGeom prst="hexagon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</a:rPr>
                <a:t>Poverty Alleviation</a:t>
              </a: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BE93E876-C43E-47E2-8DCF-34FDB5D4352D}"/>
                </a:ext>
              </a:extLst>
            </p:cNvPr>
            <p:cNvSpPr/>
            <p:nvPr/>
          </p:nvSpPr>
          <p:spPr>
            <a:xfrm>
              <a:off x="6742664" y="2212751"/>
              <a:ext cx="2349063" cy="1939159"/>
            </a:xfrm>
            <a:prstGeom prst="hexagon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</a:rPr>
                <a:t>Improve Internally Generated Revenue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AC2EA01-5D59-4BE0-A0BD-E67610B14A28}"/>
              </a:ext>
            </a:extLst>
          </p:cNvPr>
          <p:cNvGrpSpPr/>
          <p:nvPr/>
        </p:nvGrpSpPr>
        <p:grpSpPr>
          <a:xfrm>
            <a:off x="2045359" y="4444879"/>
            <a:ext cx="8208859" cy="1939159"/>
            <a:chOff x="882867" y="2175640"/>
            <a:chExt cx="8208859" cy="1939159"/>
          </a:xfrm>
          <a:solidFill>
            <a:schemeClr val="bg1"/>
          </a:solidFill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B8FB4982-FFD6-4524-BB55-D77EBF560036}"/>
                </a:ext>
              </a:extLst>
            </p:cNvPr>
            <p:cNvSpPr/>
            <p:nvPr/>
          </p:nvSpPr>
          <p:spPr>
            <a:xfrm>
              <a:off x="882867" y="2175640"/>
              <a:ext cx="2349063" cy="1939159"/>
            </a:xfrm>
            <a:prstGeom prst="hexagon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</a:rPr>
                <a:t>Strategic Communication &amp; Stakeholders’ Management</a:t>
              </a: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ADD00C4E-AB93-4BB9-9D6A-D932C13D23B6}"/>
                </a:ext>
              </a:extLst>
            </p:cNvPr>
            <p:cNvSpPr/>
            <p:nvPr/>
          </p:nvSpPr>
          <p:spPr>
            <a:xfrm>
              <a:off x="3812765" y="2175640"/>
              <a:ext cx="2349063" cy="1939159"/>
            </a:xfrm>
            <a:prstGeom prst="hexagon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</a:rPr>
                <a:t>Governance &amp; Public Service Delivery</a:t>
              </a:r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EAB72FC3-E71F-4A01-A286-6274B4B028B2}"/>
                </a:ext>
              </a:extLst>
            </p:cNvPr>
            <p:cNvSpPr/>
            <p:nvPr/>
          </p:nvSpPr>
          <p:spPr>
            <a:xfrm>
              <a:off x="6742663" y="2175640"/>
              <a:ext cx="2349063" cy="1939159"/>
            </a:xfrm>
            <a:prstGeom prst="hexagon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</a:rPr>
                <a:t>Public Safety &amp; 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3998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68D5-39E9-4534-B057-B2D83860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754707"/>
          </a:xfrm>
        </p:spPr>
        <p:txBody>
          <a:bodyPr>
            <a:normAutofit/>
          </a:bodyPr>
          <a:lstStyle/>
          <a:p>
            <a:r>
              <a:rPr lang="en-US" sz="3600" dirty="0"/>
              <a:t>Risks of social </a:t>
            </a:r>
            <a:r>
              <a:rPr lang="en-US" sz="4000" dirty="0"/>
              <a:t>media</a:t>
            </a:r>
            <a:r>
              <a:rPr lang="en-US" sz="3600" dirty="0"/>
              <a:t> in governance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0D300D-9E73-4955-9908-95C5C0DEA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987" y="1420013"/>
            <a:ext cx="1603701" cy="9821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078BF59-FBE6-4339-A26D-17E8A7E89940}"/>
              </a:ext>
            </a:extLst>
          </p:cNvPr>
          <p:cNvSpPr/>
          <p:nvPr/>
        </p:nvSpPr>
        <p:spPr>
          <a:xfrm>
            <a:off x="2988365" y="2112410"/>
            <a:ext cx="18155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Privacy Issues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869DEA-15B6-4F1C-912A-6BDE6A519180}"/>
              </a:ext>
            </a:extLst>
          </p:cNvPr>
          <p:cNvSpPr/>
          <p:nvPr/>
        </p:nvSpPr>
        <p:spPr>
          <a:xfrm>
            <a:off x="4373216" y="2872283"/>
            <a:ext cx="18155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Fraud &amp; Identity Theft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8AD0C7-092E-4BF3-B349-1DA76921B35E}"/>
              </a:ext>
            </a:extLst>
          </p:cNvPr>
          <p:cNvSpPr/>
          <p:nvPr/>
        </p:nvSpPr>
        <p:spPr>
          <a:xfrm>
            <a:off x="5055781" y="4002845"/>
            <a:ext cx="19351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Compliance Issues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DE58FC-D88B-4425-A004-E9A9E58E0BE1}"/>
              </a:ext>
            </a:extLst>
          </p:cNvPr>
          <p:cNvSpPr/>
          <p:nvPr/>
        </p:nvSpPr>
        <p:spPr>
          <a:xfrm>
            <a:off x="5572541" y="1851521"/>
            <a:ext cx="227937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Controlling content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F43C32-9AC6-4227-90E4-CC09902E9B2F}"/>
              </a:ext>
            </a:extLst>
          </p:cNvPr>
          <p:cNvSpPr/>
          <p:nvPr/>
        </p:nvSpPr>
        <p:spPr>
          <a:xfrm>
            <a:off x="6911011" y="2971800"/>
            <a:ext cx="234463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Misinformation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63D9EF-82AE-45E5-A7BA-7967EE1E9912}"/>
              </a:ext>
            </a:extLst>
          </p:cNvPr>
          <p:cNvSpPr/>
          <p:nvPr/>
        </p:nvSpPr>
        <p:spPr>
          <a:xfrm>
            <a:off x="2246243" y="1544223"/>
            <a:ext cx="7699513" cy="3655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F03E0F-06A8-490F-8FD4-FA0F7B8AC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506" y="1172596"/>
            <a:ext cx="2047821" cy="1229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095C89-35E0-4E52-B575-C3601BEC8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3708" y="4965870"/>
            <a:ext cx="2136292" cy="1661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94E402-F9B1-4736-8050-0826988F1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184" y="4965870"/>
            <a:ext cx="1807470" cy="15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05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2B0D-9920-4524-8FBD-BE44B666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02179"/>
          </a:xfrm>
        </p:spPr>
        <p:txBody>
          <a:bodyPr>
            <a:normAutofit/>
          </a:bodyPr>
          <a:lstStyle/>
          <a:p>
            <a:r>
              <a:rPr lang="en-US" sz="4000" dirty="0"/>
              <a:t>RECOMMENDATIONS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5A43A4-96C0-40C3-B23E-833437419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548" y="126630"/>
            <a:ext cx="1703556" cy="1703556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A00ECE1-E45E-44F7-A5CA-C475568049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003202"/>
              </p:ext>
            </p:extLst>
          </p:nvPr>
        </p:nvGraphicFramePr>
        <p:xfrm>
          <a:off x="1251678" y="2286001"/>
          <a:ext cx="10178322" cy="359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7025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2B0D-9920-4524-8FBD-BE44B666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78" y="190998"/>
            <a:ext cx="6834848" cy="718086"/>
          </a:xfrm>
        </p:spPr>
        <p:txBody>
          <a:bodyPr>
            <a:normAutofit/>
          </a:bodyPr>
          <a:lstStyle/>
          <a:p>
            <a:r>
              <a:rPr lang="en-US" sz="4000" dirty="0"/>
              <a:t>take your state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2AFFE-64AB-472A-A7B2-EFDC05467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878" y="1022449"/>
            <a:ext cx="6784027" cy="291327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KEY QUESTIONS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How interactive is your state government’s web presence?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Does it promote the opportunities in your state?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Does it enable delivery of public services?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Does your state portal expose local businesses?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Image result for interactive state government portal">
            <a:extLst>
              <a:ext uri="{FF2B5EF4-FFF2-40B4-BE49-F238E27FC236}">
                <a16:creationId xmlns:a16="http://schemas.microsoft.com/office/drawing/2014/main" id="{3AFC118A-E6AA-4BC9-9170-2AD2F3548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30" y="338344"/>
            <a:ext cx="3743804" cy="35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61F089-43F9-411D-B390-C18F6C572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1" y="3921951"/>
            <a:ext cx="5347208" cy="3145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766A70-5718-4E7F-956B-B02577A41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68" y="3935721"/>
            <a:ext cx="5281908" cy="313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04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2B0D-9920-4524-8FBD-BE44B666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Autofit/>
          </a:bodyPr>
          <a:lstStyle/>
          <a:p>
            <a:r>
              <a:rPr lang="en-US" sz="4400" dirty="0"/>
              <a:t>Take action!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A5D67FB3-3B68-491B-986C-2764AD41E501}"/>
              </a:ext>
            </a:extLst>
          </p:cNvPr>
          <p:cNvSpPr/>
          <p:nvPr/>
        </p:nvSpPr>
        <p:spPr>
          <a:xfrm>
            <a:off x="2444699" y="1657851"/>
            <a:ext cx="5599371" cy="1348409"/>
          </a:xfrm>
          <a:prstGeom prst="cub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A.  </a:t>
            </a:r>
            <a:r>
              <a:rPr lang="en-US" sz="2400" b="1" dirty="0">
                <a:solidFill>
                  <a:schemeClr val="tx2"/>
                </a:solidFill>
              </a:rPr>
              <a:t>Develop a clear social media strategy &amp; roadmap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7431C953-B4BB-4D89-A288-041EFBB6D202}"/>
              </a:ext>
            </a:extLst>
          </p:cNvPr>
          <p:cNvSpPr/>
          <p:nvPr/>
        </p:nvSpPr>
        <p:spPr>
          <a:xfrm>
            <a:off x="2444699" y="3254738"/>
            <a:ext cx="7282397" cy="1380123"/>
          </a:xfrm>
          <a:prstGeom prst="cub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B.  </a:t>
            </a:r>
            <a:r>
              <a:rPr lang="en-US" sz="2400" b="1" dirty="0">
                <a:solidFill>
                  <a:schemeClr val="tx2"/>
                </a:solidFill>
              </a:rPr>
              <a:t>Integrate your social media strategy into your overall 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ICT Roadmap &amp; e-Government strategy</a:t>
            </a: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685FDF95-88C2-43F1-99EE-8C6C892F7451}"/>
              </a:ext>
            </a:extLst>
          </p:cNvPr>
          <p:cNvSpPr/>
          <p:nvPr/>
        </p:nvSpPr>
        <p:spPr>
          <a:xfrm>
            <a:off x="2444699" y="4851625"/>
            <a:ext cx="8985301" cy="1348409"/>
          </a:xfrm>
          <a:prstGeom prst="cub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C.  </a:t>
            </a:r>
            <a:r>
              <a:rPr lang="en-US" sz="2400" b="1" dirty="0">
                <a:solidFill>
                  <a:schemeClr val="tx2"/>
                </a:solidFill>
              </a:rPr>
              <a:t>Build social media awareness &amp; capacity within your government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7BB61F-A2A8-46FD-858B-0725926EE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934" y="382385"/>
            <a:ext cx="2282066" cy="240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33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09730-8DA9-4274-A2C2-5001BA3D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461" y="371752"/>
            <a:ext cx="4844322" cy="723401"/>
          </a:xfrm>
        </p:spPr>
        <p:txBody>
          <a:bodyPr>
            <a:noAutofit/>
          </a:bodyPr>
          <a:lstStyle/>
          <a:p>
            <a:r>
              <a:rPr lang="en-US" sz="4000" dirty="0"/>
              <a:t>conclusion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6D6CF8-6840-4F6E-B018-F2AE3E0727BC}"/>
              </a:ext>
            </a:extLst>
          </p:cNvPr>
          <p:cNvSpPr/>
          <p:nvPr/>
        </p:nvSpPr>
        <p:spPr>
          <a:xfrm>
            <a:off x="6096000" y="978408"/>
            <a:ext cx="5632173" cy="616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Citizens &amp; Businesses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BA94B113-3201-4839-A477-B30D3832BDE7}"/>
              </a:ext>
            </a:extLst>
          </p:cNvPr>
          <p:cNvSpPr/>
          <p:nvPr/>
        </p:nvSpPr>
        <p:spPr>
          <a:xfrm>
            <a:off x="6235149" y="2291333"/>
            <a:ext cx="5353879" cy="1010076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Internet &amp; Social Media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F8A6B0-D4BD-45F8-8BBE-28ED5F952721}"/>
              </a:ext>
            </a:extLst>
          </p:cNvPr>
          <p:cNvSpPr/>
          <p:nvPr/>
        </p:nvSpPr>
        <p:spPr>
          <a:xfrm>
            <a:off x="6235149" y="6260019"/>
            <a:ext cx="5353879" cy="424069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e-GOVERNMENT</a:t>
            </a:r>
            <a:endParaRPr lang="en-US" sz="2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EF900C-0FD7-4468-8C46-57F7CEC4F20C}"/>
              </a:ext>
            </a:extLst>
          </p:cNvPr>
          <p:cNvSpPr/>
          <p:nvPr/>
        </p:nvSpPr>
        <p:spPr>
          <a:xfrm>
            <a:off x="6786037" y="3443742"/>
            <a:ext cx="1222051" cy="27439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/>
              <a:t>People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A1A525-9F23-4F4B-8685-371745F3506C}"/>
              </a:ext>
            </a:extLst>
          </p:cNvPr>
          <p:cNvSpPr/>
          <p:nvPr/>
        </p:nvSpPr>
        <p:spPr>
          <a:xfrm>
            <a:off x="8250403" y="3443741"/>
            <a:ext cx="1222051" cy="27439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/>
              <a:t>Processes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D8AF43-3583-4230-AD04-E49A2EB3A6EA}"/>
              </a:ext>
            </a:extLst>
          </p:cNvPr>
          <p:cNvSpPr/>
          <p:nvPr/>
        </p:nvSpPr>
        <p:spPr>
          <a:xfrm>
            <a:off x="9686899" y="3443740"/>
            <a:ext cx="1222051" cy="27439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/>
              <a:t>Technology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9DC5CF-1FC6-4EF0-BC16-6664F37D057C}"/>
              </a:ext>
            </a:extLst>
          </p:cNvPr>
          <p:cNvSpPr txBox="1"/>
          <p:nvPr/>
        </p:nvSpPr>
        <p:spPr>
          <a:xfrm>
            <a:off x="1034360" y="1594705"/>
            <a:ext cx="4691271" cy="4339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 Internet and Social media enable state governments to improve service delivery to their constituents, build trust and collaboration.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However, to achieve these objectives, governments need to be strategic and professional in leveraging social media.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Social media programs should be integrated into a cohesive e-Government Strategy leveraging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People, Processes &amp; Technology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00D12B96-B18C-41A3-81EF-C917A85C6797}"/>
              </a:ext>
            </a:extLst>
          </p:cNvPr>
          <p:cNvSpPr/>
          <p:nvPr/>
        </p:nvSpPr>
        <p:spPr>
          <a:xfrm>
            <a:off x="8755912" y="1594706"/>
            <a:ext cx="308344" cy="696627"/>
          </a:xfrm>
          <a:prstGeom prst="up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64739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0F0E2F-E764-4AB4-B768-5F131EE9B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63" y="518718"/>
            <a:ext cx="5489542" cy="431909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u="sng" spc="200" dirty="0">
                <a:solidFill>
                  <a:schemeClr val="tx2"/>
                </a:solidFill>
                <a:latin typeface="Bahnschrift SemiBold SemiConden" panose="020B0502040204020203" pitchFamily="34" charset="0"/>
              </a:rPr>
              <a:t>CONTACTS</a:t>
            </a:r>
            <a:br>
              <a:rPr lang="en-US" sz="3100" spc="200" dirty="0">
                <a:solidFill>
                  <a:schemeClr val="tx2"/>
                </a:solidFill>
                <a:latin typeface="Bahnschrift Light Condensed" panose="020B0502040204020203" pitchFamily="34" charset="0"/>
              </a:rPr>
            </a:br>
            <a:r>
              <a:rPr lang="en-US" sz="3100" spc="200" dirty="0">
                <a:solidFill>
                  <a:schemeClr val="tx2"/>
                </a:solidFill>
                <a:latin typeface="Bahnschrift Light Condensed" panose="020B0502040204020203" pitchFamily="34" charset="0"/>
              </a:rPr>
              <a:t>GERALD C. ILUKWE – md/CE</a:t>
            </a:r>
            <a:br>
              <a:rPr lang="en-US" sz="3100" spc="200" dirty="0">
                <a:solidFill>
                  <a:schemeClr val="tx2"/>
                </a:solidFill>
                <a:latin typeface="Bahnschrift Light Condensed" panose="020B0502040204020203" pitchFamily="34" charset="0"/>
              </a:rPr>
            </a:br>
            <a:r>
              <a:rPr lang="en-US" sz="3100" spc="200" dirty="0">
                <a:solidFill>
                  <a:schemeClr val="tx2"/>
                </a:solidFill>
                <a:latin typeface="Bahnschrift Light Condensed" panose="020B0502040204020203" pitchFamily="34" charset="0"/>
              </a:rPr>
              <a:t>Knowledge resources limited</a:t>
            </a:r>
            <a:br>
              <a:rPr lang="en-US" sz="3100" spc="200" dirty="0">
                <a:solidFill>
                  <a:schemeClr val="tx2"/>
                </a:solidFill>
                <a:latin typeface="Bahnschrift Light Condensed" panose="020B0502040204020203" pitchFamily="34" charset="0"/>
              </a:rPr>
            </a:br>
            <a:r>
              <a:rPr lang="en-US" sz="3100" spc="200" dirty="0">
                <a:solidFill>
                  <a:schemeClr val="tx2"/>
                </a:solidFill>
                <a:latin typeface="Bahnschrift Light Condensed" panose="020B0502040204020203" pitchFamily="34" charset="0"/>
              </a:rPr>
              <a:t>48 </a:t>
            </a:r>
            <a:r>
              <a:rPr lang="en-US" sz="3100" spc="200" dirty="0" err="1">
                <a:solidFill>
                  <a:schemeClr val="tx2"/>
                </a:solidFill>
                <a:latin typeface="Bahnschrift Light Condensed" panose="020B0502040204020203" pitchFamily="34" charset="0"/>
              </a:rPr>
              <a:t>kitwe</a:t>
            </a:r>
            <a:r>
              <a:rPr lang="en-US" sz="3100" spc="200" dirty="0">
                <a:solidFill>
                  <a:schemeClr val="tx2"/>
                </a:solidFill>
                <a:latin typeface="Bahnschrift Light Condensed" panose="020B0502040204020203" pitchFamily="34" charset="0"/>
              </a:rPr>
              <a:t> street</a:t>
            </a:r>
            <a:br>
              <a:rPr lang="en-US" sz="3100" spc="200" dirty="0">
                <a:solidFill>
                  <a:schemeClr val="tx2"/>
                </a:solidFill>
                <a:latin typeface="Bahnschrift Light Condensed" panose="020B0502040204020203" pitchFamily="34" charset="0"/>
              </a:rPr>
            </a:br>
            <a:r>
              <a:rPr lang="en-US" sz="3100" spc="200" dirty="0" err="1">
                <a:solidFill>
                  <a:schemeClr val="tx2"/>
                </a:solidFill>
                <a:latin typeface="Bahnschrift Light Condensed" panose="020B0502040204020203" pitchFamily="34" charset="0"/>
              </a:rPr>
              <a:t>wuse</a:t>
            </a:r>
            <a:r>
              <a:rPr lang="en-US" sz="3100" spc="200" dirty="0">
                <a:solidFill>
                  <a:schemeClr val="tx2"/>
                </a:solidFill>
                <a:latin typeface="Bahnschrift Light Condensed" panose="020B0502040204020203" pitchFamily="34" charset="0"/>
              </a:rPr>
              <a:t> zone 4, </a:t>
            </a:r>
            <a:r>
              <a:rPr lang="en-US" sz="3100" spc="200" dirty="0" err="1">
                <a:solidFill>
                  <a:schemeClr val="tx2"/>
                </a:solidFill>
                <a:latin typeface="Bahnschrift Light Condensed" panose="020B0502040204020203" pitchFamily="34" charset="0"/>
              </a:rPr>
              <a:t>abuja</a:t>
            </a:r>
            <a:br>
              <a:rPr lang="en-US" sz="3100" spc="200" dirty="0">
                <a:solidFill>
                  <a:schemeClr val="tx2"/>
                </a:solidFill>
                <a:latin typeface="Bahnschrift Light Condensed" panose="020B0502040204020203" pitchFamily="34" charset="0"/>
              </a:rPr>
            </a:br>
            <a:r>
              <a:rPr lang="en-US" sz="3100" spc="200" dirty="0">
                <a:solidFill>
                  <a:schemeClr val="tx2"/>
                </a:solidFill>
                <a:latin typeface="Bahnschrift Light Condensed" panose="020B0502040204020203" pitchFamily="34" charset="0"/>
              </a:rPr>
              <a:t>+234 8034021793</a:t>
            </a:r>
            <a:br>
              <a:rPr lang="en-US" sz="3100" spc="200" dirty="0">
                <a:solidFill>
                  <a:schemeClr val="tx2"/>
                </a:solidFill>
                <a:latin typeface="Bahnschrift Light Condensed" panose="020B0502040204020203" pitchFamily="34" charset="0"/>
              </a:rPr>
            </a:br>
            <a:r>
              <a:rPr lang="en-US" sz="2600" cap="none" spc="200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gilukwe@knowledgeresources.net</a:t>
            </a:r>
            <a:endParaRPr lang="en-US" sz="2600" spc="200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1FCF15-2F0A-48C4-BA02-ED3CF53A2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518719"/>
            <a:ext cx="5489543" cy="34532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8C411B-D5A6-4D22-A206-965C011F6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661" y="565681"/>
            <a:ext cx="4078849" cy="255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826B7-DE0E-4014-AF5E-F66F75A1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95251"/>
          </a:xfrm>
        </p:spPr>
        <p:txBody>
          <a:bodyPr>
            <a:normAutofit/>
          </a:bodyPr>
          <a:lstStyle/>
          <a:p>
            <a:r>
              <a:rPr lang="en-US" sz="3600" dirty="0"/>
              <a:t>THE CONNECTION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D2FD84-E91F-4BFF-890F-0D35DF265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237" y="3429000"/>
            <a:ext cx="1686395" cy="112222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BEF9043-B2AD-4829-84B5-51A1E0EDA3B6}"/>
              </a:ext>
            </a:extLst>
          </p:cNvPr>
          <p:cNvSpPr/>
          <p:nvPr/>
        </p:nvSpPr>
        <p:spPr>
          <a:xfrm rot="19800000">
            <a:off x="4703803" y="4235703"/>
            <a:ext cx="5485861" cy="1856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Strategic Communication</a:t>
            </a:r>
          </a:p>
          <a:p>
            <a:r>
              <a:rPr lang="en-US" sz="2000" b="1" dirty="0"/>
              <a:t>               &amp; </a:t>
            </a:r>
          </a:p>
          <a:p>
            <a:r>
              <a:rPr lang="en-US" sz="2000" b="1" dirty="0"/>
              <a:t>Stakeholders Management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397965-3DFA-4CBD-B3E1-35708F1A08DA}"/>
              </a:ext>
            </a:extLst>
          </p:cNvPr>
          <p:cNvSpPr/>
          <p:nvPr/>
        </p:nvSpPr>
        <p:spPr>
          <a:xfrm rot="1680000">
            <a:off x="4696154" y="1968813"/>
            <a:ext cx="5485861" cy="18118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E-Government + ICT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1684D9-B435-4B69-BBF0-35AD985FD17E}"/>
              </a:ext>
            </a:extLst>
          </p:cNvPr>
          <p:cNvSpPr/>
          <p:nvPr/>
        </p:nvSpPr>
        <p:spPr>
          <a:xfrm>
            <a:off x="8286713" y="3118572"/>
            <a:ext cx="1713732" cy="17430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Social Media &amp; Internet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19B73C-6C17-4345-BEDA-F74F68BB7335}"/>
              </a:ext>
            </a:extLst>
          </p:cNvPr>
          <p:cNvSpPr/>
          <p:nvPr/>
        </p:nvSpPr>
        <p:spPr>
          <a:xfrm>
            <a:off x="1251678" y="875285"/>
            <a:ext cx="8372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Social media is one of several government communication channels.</a:t>
            </a: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648398-7315-4D95-A4C5-5176ADD43CFB}"/>
              </a:ext>
            </a:extLst>
          </p:cNvPr>
          <p:cNvSpPr txBox="1"/>
          <p:nvPr/>
        </p:nvSpPr>
        <p:spPr>
          <a:xfrm>
            <a:off x="1139139" y="2488644"/>
            <a:ext cx="3991069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/>
              <a:t>Governments  now consider Social Media a communications channel of strategic priority.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Politicians can no longer afford NOT to be on social networking sites (Facebook, Twitter, Instagram, YouTube etc.).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243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3858-8507-4C68-A92E-9F5A39BB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64" y="211833"/>
            <a:ext cx="10178322" cy="690870"/>
          </a:xfrm>
        </p:spPr>
        <p:txBody>
          <a:bodyPr>
            <a:normAutofit/>
          </a:bodyPr>
          <a:lstStyle/>
          <a:p>
            <a:r>
              <a:rPr lang="en-US" sz="3600" dirty="0"/>
              <a:t>social media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29D2ED-8EFA-47E5-A8CF-EA8DDC9841F4}"/>
              </a:ext>
            </a:extLst>
          </p:cNvPr>
          <p:cNvSpPr txBox="1"/>
          <p:nvPr/>
        </p:nvSpPr>
        <p:spPr>
          <a:xfrm>
            <a:off x="965902" y="1124159"/>
            <a:ext cx="5545267" cy="28315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Definition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b="1" dirty="0"/>
              <a:t>Social media are interactive web-based tools that facilitate the creation and sharing of information, ideas and other forms of expression via virtual communities and networks.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1FD025-9799-4671-B8AD-9AD5DB86A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095" y="594684"/>
            <a:ext cx="4618382" cy="51661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9600" b="1" dirty="0"/>
              <a:t>EXAMPLES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	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	</a:t>
            </a:r>
            <a:endParaRPr lang="en-US" sz="1500" dirty="0">
              <a:solidFill>
                <a:srgbClr val="00B0F0"/>
              </a:solidFill>
            </a:endParaRPr>
          </a:p>
          <a:p>
            <a:pPr>
              <a:spcBef>
                <a:spcPts val="0"/>
              </a:spcBef>
            </a:pPr>
            <a:endParaRPr lang="en-US" sz="19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</a:rPr>
              <a:t>	</a:t>
            </a:r>
            <a:r>
              <a:rPr lang="en-US" dirty="0">
                <a:solidFill>
                  <a:schemeClr val="accent1"/>
                </a:solidFill>
              </a:rPr>
              <a:t>	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rgbClr val="00B0F0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1322C-FCAB-4E03-AF08-D4D9CED25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776" y="1128068"/>
            <a:ext cx="747816" cy="607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89F307-9B25-4EB6-8012-484C076D1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776" y="1973259"/>
            <a:ext cx="747816" cy="6474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BC6321-F0F0-46A3-AB1D-665850B8E17C}"/>
              </a:ext>
            </a:extLst>
          </p:cNvPr>
          <p:cNvSpPr txBox="1"/>
          <p:nvPr/>
        </p:nvSpPr>
        <p:spPr>
          <a:xfrm>
            <a:off x="7924810" y="1124159"/>
            <a:ext cx="354206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Facebook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rgbClr val="00B0F0"/>
                </a:solidFill>
              </a:rPr>
              <a:t>Global connectivity. Social marketing platform.</a:t>
            </a:r>
            <a:endParaRPr lang="en-US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11E107-D355-418D-8547-0BC3056DB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776" y="2858206"/>
            <a:ext cx="747816" cy="6474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769DEE-2BA6-4EFE-8422-6C533C3D0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776" y="3738807"/>
            <a:ext cx="747816" cy="747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229BB7-78AE-4A6B-9D85-CB882587D5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775" y="4732247"/>
            <a:ext cx="747817" cy="7520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FC963B-D257-43A5-9DD2-11A4D54CCC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1774" y="5713171"/>
            <a:ext cx="747817" cy="6474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35A9EC-89BF-40A8-A2A3-6630D451A0A9}"/>
              </a:ext>
            </a:extLst>
          </p:cNvPr>
          <p:cNvSpPr txBox="1"/>
          <p:nvPr/>
        </p:nvSpPr>
        <p:spPr>
          <a:xfrm>
            <a:off x="7924810" y="1914328"/>
            <a:ext cx="28998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Twitter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rgbClr val="00B0F0"/>
                </a:solidFill>
              </a:rPr>
              <a:t>Real time expressions and dialogue. 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A1F7AE-C25D-4438-B918-1972F5B17828}"/>
              </a:ext>
            </a:extLst>
          </p:cNvPr>
          <p:cNvSpPr txBox="1"/>
          <p:nvPr/>
        </p:nvSpPr>
        <p:spPr>
          <a:xfrm>
            <a:off x="7924810" y="2858206"/>
            <a:ext cx="33012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Snapchat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rgbClr val="00B0F0"/>
                </a:solidFill>
              </a:rPr>
              <a:t>Mobile storytelling and discovery platform.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3B19D9-550D-48F5-8E6E-114757E036D0}"/>
              </a:ext>
            </a:extLst>
          </p:cNvPr>
          <p:cNvSpPr txBox="1"/>
          <p:nvPr/>
        </p:nvSpPr>
        <p:spPr>
          <a:xfrm>
            <a:off x="7924810" y="3802084"/>
            <a:ext cx="396005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LinkedIn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rgbClr val="00B0F0"/>
                </a:solidFill>
              </a:rPr>
              <a:t>Professional conversation and content amplification.</a:t>
            </a:r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5E5C7B-E0FC-4F83-B60E-8B300B25AFA4}"/>
              </a:ext>
            </a:extLst>
          </p:cNvPr>
          <p:cNvSpPr txBox="1"/>
          <p:nvPr/>
        </p:nvSpPr>
        <p:spPr>
          <a:xfrm>
            <a:off x="7924810" y="4745962"/>
            <a:ext cx="31465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YouTube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rgbClr val="00B0F0"/>
                </a:solidFill>
              </a:rPr>
              <a:t>Mobile streaming and social TV platform.</a:t>
            </a: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515A39-4159-47BB-BDB2-BE682D124173}"/>
              </a:ext>
            </a:extLst>
          </p:cNvPr>
          <p:cNvSpPr txBox="1"/>
          <p:nvPr/>
        </p:nvSpPr>
        <p:spPr>
          <a:xfrm>
            <a:off x="7924810" y="5689840"/>
            <a:ext cx="40271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Instagram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rgbClr val="00B0F0"/>
                </a:solidFill>
              </a:rPr>
              <a:t>Peer-to-peer sharing. Growing engaged communities.</a:t>
            </a:r>
            <a:endParaRPr lang="en-US" sz="1600" dirty="0"/>
          </a:p>
        </p:txBody>
      </p:sp>
      <p:pic>
        <p:nvPicPr>
          <p:cNvPr id="17" name="Picture 4" descr="Image result for social media revolution">
            <a:extLst>
              <a:ext uri="{FF2B5EF4-FFF2-40B4-BE49-F238E27FC236}">
                <a16:creationId xmlns:a16="http://schemas.microsoft.com/office/drawing/2014/main" id="{EFD064BE-7BA5-4C08-B5B1-7C0DB1064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87" y="4546636"/>
            <a:ext cx="3786296" cy="187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02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E777-B024-4D30-8DA3-78F77BEE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225873"/>
            <a:ext cx="10178322" cy="516249"/>
          </a:xfrm>
        </p:spPr>
        <p:txBody>
          <a:bodyPr>
            <a:noAutofit/>
          </a:bodyPr>
          <a:lstStyle/>
          <a:p>
            <a:r>
              <a:rPr lang="en-US" sz="3600" dirty="0"/>
              <a:t>registered voters vs internet users (1/2)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69115C8-991A-4FDA-A39E-5E072EC2C4CA}"/>
              </a:ext>
            </a:extLst>
          </p:cNvPr>
          <p:cNvGraphicFramePr>
            <a:graphicFrameLocks noGrp="1"/>
          </p:cNvGraphicFramePr>
          <p:nvPr/>
        </p:nvGraphicFramePr>
        <p:xfrm>
          <a:off x="1251678" y="755374"/>
          <a:ext cx="9688644" cy="5677970"/>
        </p:xfrm>
        <a:graphic>
          <a:graphicData uri="http://schemas.openxmlformats.org/drawingml/2006/table">
            <a:tbl>
              <a:tblPr/>
              <a:tblGrid>
                <a:gridCol w="1351511">
                  <a:extLst>
                    <a:ext uri="{9D8B030D-6E8A-4147-A177-3AD203B41FA5}">
                      <a16:colId xmlns:a16="http://schemas.microsoft.com/office/drawing/2014/main" val="3097212817"/>
                    </a:ext>
                  </a:extLst>
                </a:gridCol>
                <a:gridCol w="1773858">
                  <a:extLst>
                    <a:ext uri="{9D8B030D-6E8A-4147-A177-3AD203B41FA5}">
                      <a16:colId xmlns:a16="http://schemas.microsoft.com/office/drawing/2014/main" val="2350791685"/>
                    </a:ext>
                  </a:extLst>
                </a:gridCol>
                <a:gridCol w="1875221">
                  <a:extLst>
                    <a:ext uri="{9D8B030D-6E8A-4147-A177-3AD203B41FA5}">
                      <a16:colId xmlns:a16="http://schemas.microsoft.com/office/drawing/2014/main" val="628306499"/>
                    </a:ext>
                  </a:extLst>
                </a:gridCol>
                <a:gridCol w="1520449">
                  <a:extLst>
                    <a:ext uri="{9D8B030D-6E8A-4147-A177-3AD203B41FA5}">
                      <a16:colId xmlns:a16="http://schemas.microsoft.com/office/drawing/2014/main" val="2676234755"/>
                    </a:ext>
                  </a:extLst>
                </a:gridCol>
                <a:gridCol w="1609143">
                  <a:extLst>
                    <a:ext uri="{9D8B030D-6E8A-4147-A177-3AD203B41FA5}">
                      <a16:colId xmlns:a16="http://schemas.microsoft.com/office/drawing/2014/main" val="2405623492"/>
                    </a:ext>
                  </a:extLst>
                </a:gridCol>
                <a:gridCol w="1558462">
                  <a:extLst>
                    <a:ext uri="{9D8B030D-6E8A-4147-A177-3AD203B41FA5}">
                      <a16:colId xmlns:a16="http://schemas.microsoft.com/office/drawing/2014/main" val="1325637121"/>
                    </a:ext>
                  </a:extLst>
                </a:gridCol>
              </a:tblGrid>
              <a:tr h="485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State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Registered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Voters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Internet 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Users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Population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%  Registered Voters vs. Internet Users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%  Internet Users vs. Population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12758"/>
                  </a:ext>
                </a:extLst>
              </a:tr>
              <a:tr h="23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ABIA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1,932,892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2,266,320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3,727,347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117%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61%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985102"/>
                  </a:ext>
                </a:extLst>
              </a:tr>
              <a:tr h="23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ADAMAWA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1,973,083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1,890,285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4,248,436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96%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44%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538709"/>
                  </a:ext>
                </a:extLst>
              </a:tr>
              <a:tr h="23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AKWA IBOM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2,119,727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2,075,045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5,482,177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98%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38%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731670"/>
                  </a:ext>
                </a:extLst>
              </a:tr>
              <a:tr h="23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ANAMBRA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2,447,996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3,055,645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5,527,809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125%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55%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652207"/>
                  </a:ext>
                </a:extLst>
              </a:tr>
              <a:tr h="23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BAUCHI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2,462,843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1,989,597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6,537,314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81%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30%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929994"/>
                  </a:ext>
                </a:extLst>
              </a:tr>
              <a:tr h="23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BAYELSA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923,182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823,987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2,277,961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89%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36%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175286"/>
                  </a:ext>
                </a:extLst>
              </a:tr>
              <a:tr h="23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BENUE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2,480,131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2,622,122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5,741,815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106%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46%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341121"/>
                  </a:ext>
                </a:extLst>
              </a:tr>
              <a:tr h="23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BORNO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2,315,956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1,983,035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5,860,183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86%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34%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3846"/>
                  </a:ext>
                </a:extLst>
              </a:tr>
              <a:tr h="23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CROSS RIVER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1,527,289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1,576,988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3,866,269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103%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41%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99590"/>
                  </a:ext>
                </a:extLst>
              </a:tr>
              <a:tr h="23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DELTA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2,845,274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3,842,591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5,663,362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135%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68%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287546"/>
                  </a:ext>
                </a:extLst>
              </a:tr>
              <a:tr h="23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EBONYI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1,459,933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905,908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2,880,383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62%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819359"/>
                  </a:ext>
                </a:extLst>
              </a:tr>
              <a:tr h="23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EDO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2,210,534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3,622,527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4,235,595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164%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86%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615578"/>
                  </a:ext>
                </a:extLst>
              </a:tr>
              <a:tr h="23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EKITI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909,967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1,071,497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3,270,798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118%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33%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889528"/>
                  </a:ext>
                </a:extLst>
              </a:tr>
              <a:tr h="23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ENUGU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1,944,016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2,238,151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4,411,119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115%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51%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041073"/>
                  </a:ext>
                </a:extLst>
              </a:tr>
              <a:tr h="23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FCT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1,344,856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5,218,121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3,564,126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388%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146%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742535"/>
                  </a:ext>
                </a:extLst>
              </a:tr>
              <a:tr h="23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GOMBE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1,394,393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1,294,297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3,256,962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93%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40%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31798"/>
                  </a:ext>
                </a:extLst>
              </a:tr>
              <a:tr h="23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IMO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2,272,293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2,254,764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5,408,756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99%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42%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000592"/>
                  </a:ext>
                </a:extLst>
              </a:tr>
              <a:tr h="23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JIGAWA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2,111,106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1,218,033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5,828,163</a:t>
                      </a:r>
                    </a:p>
                  </a:txBody>
                  <a:tcPr marL="5270" marR="5270" marT="5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58%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21%</a:t>
                      </a:r>
                    </a:p>
                  </a:txBody>
                  <a:tcPr marL="5270" marR="5270" marT="52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13644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54166B2-DDFD-46C6-BE7A-169E247D6576}"/>
              </a:ext>
            </a:extLst>
          </p:cNvPr>
          <p:cNvSpPr txBox="1"/>
          <p:nvPr/>
        </p:nvSpPr>
        <p:spPr>
          <a:xfrm>
            <a:off x="1444487" y="6494708"/>
            <a:ext cx="6998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Source: National Bureau of Statistics (NBS); National Population Commission (NPC) Q4 2018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AC552B-293B-477F-A605-3B51A4A4D63C}"/>
              </a:ext>
            </a:extLst>
          </p:cNvPr>
          <p:cNvSpPr/>
          <p:nvPr/>
        </p:nvSpPr>
        <p:spPr>
          <a:xfrm>
            <a:off x="9563726" y="1289155"/>
            <a:ext cx="1183788" cy="520555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FEB68AC9-7789-4C57-B07D-E418A9312173}"/>
              </a:ext>
            </a:extLst>
          </p:cNvPr>
          <p:cNvSpPr/>
          <p:nvPr/>
        </p:nvSpPr>
        <p:spPr>
          <a:xfrm>
            <a:off x="11047750" y="3429000"/>
            <a:ext cx="749509" cy="28856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5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54166B2-DDFD-46C6-BE7A-169E247D6576}"/>
              </a:ext>
            </a:extLst>
          </p:cNvPr>
          <p:cNvSpPr txBox="1"/>
          <p:nvPr/>
        </p:nvSpPr>
        <p:spPr>
          <a:xfrm>
            <a:off x="1444487" y="6494708"/>
            <a:ext cx="6302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Source: National Bureau of Statistics (NBS); National Population Commission (NPC)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CDD9015-7014-449F-8801-64A6FD22C0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637922"/>
              </p:ext>
            </p:extLst>
          </p:nvPr>
        </p:nvGraphicFramePr>
        <p:xfrm>
          <a:off x="1444487" y="389744"/>
          <a:ext cx="9768156" cy="593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332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E777-B024-4D30-8DA3-78F77BEE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225873"/>
            <a:ext cx="10178322" cy="516249"/>
          </a:xfrm>
        </p:spPr>
        <p:txBody>
          <a:bodyPr>
            <a:noAutofit/>
          </a:bodyPr>
          <a:lstStyle/>
          <a:p>
            <a:r>
              <a:rPr lang="en-US" sz="3600" dirty="0"/>
              <a:t>registered voters vs internet users (1/2)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4166B2-DDFD-46C6-BE7A-169E247D6576}"/>
              </a:ext>
            </a:extLst>
          </p:cNvPr>
          <p:cNvSpPr txBox="1"/>
          <p:nvPr/>
        </p:nvSpPr>
        <p:spPr>
          <a:xfrm>
            <a:off x="1444487" y="6494708"/>
            <a:ext cx="6302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Source: National Bureau of Statistics (NBS); National Population Commission (NPC)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B58B39-24AA-43E7-A262-C606CEA62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386311"/>
              </p:ext>
            </p:extLst>
          </p:nvPr>
        </p:nvGraphicFramePr>
        <p:xfrm>
          <a:off x="1557130" y="816089"/>
          <a:ext cx="9077739" cy="5678619"/>
        </p:xfrm>
        <a:graphic>
          <a:graphicData uri="http://schemas.openxmlformats.org/drawingml/2006/table">
            <a:tbl>
              <a:tblPr/>
              <a:tblGrid>
                <a:gridCol w="1266293">
                  <a:extLst>
                    <a:ext uri="{9D8B030D-6E8A-4147-A177-3AD203B41FA5}">
                      <a16:colId xmlns:a16="http://schemas.microsoft.com/office/drawing/2014/main" val="1658079401"/>
                    </a:ext>
                  </a:extLst>
                </a:gridCol>
                <a:gridCol w="1662009">
                  <a:extLst>
                    <a:ext uri="{9D8B030D-6E8A-4147-A177-3AD203B41FA5}">
                      <a16:colId xmlns:a16="http://schemas.microsoft.com/office/drawing/2014/main" val="2515700494"/>
                    </a:ext>
                  </a:extLst>
                </a:gridCol>
                <a:gridCol w="1756982">
                  <a:extLst>
                    <a:ext uri="{9D8B030D-6E8A-4147-A177-3AD203B41FA5}">
                      <a16:colId xmlns:a16="http://schemas.microsoft.com/office/drawing/2014/main" val="3558588194"/>
                    </a:ext>
                  </a:extLst>
                </a:gridCol>
                <a:gridCol w="1424579">
                  <a:extLst>
                    <a:ext uri="{9D8B030D-6E8A-4147-A177-3AD203B41FA5}">
                      <a16:colId xmlns:a16="http://schemas.microsoft.com/office/drawing/2014/main" val="3607512041"/>
                    </a:ext>
                  </a:extLst>
                </a:gridCol>
                <a:gridCol w="1507681">
                  <a:extLst>
                    <a:ext uri="{9D8B030D-6E8A-4147-A177-3AD203B41FA5}">
                      <a16:colId xmlns:a16="http://schemas.microsoft.com/office/drawing/2014/main" val="774970161"/>
                    </a:ext>
                  </a:extLst>
                </a:gridCol>
                <a:gridCol w="1460195">
                  <a:extLst>
                    <a:ext uri="{9D8B030D-6E8A-4147-A177-3AD203B41FA5}">
                      <a16:colId xmlns:a16="http://schemas.microsoft.com/office/drawing/2014/main" val="3246212264"/>
                    </a:ext>
                  </a:extLst>
                </a:gridCol>
              </a:tblGrid>
              <a:tr h="441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State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Registered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Voters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Internet 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Users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Population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%  Registered Voters vs. Internet Users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%  Internet Users vs. Population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54111"/>
                  </a:ext>
                </a:extLst>
              </a:tr>
              <a:tr h="214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KADUNA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3,932,492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4,961,210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8,252,366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126%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60%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304241"/>
                  </a:ext>
                </a:extLst>
              </a:tr>
              <a:tr h="214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KANO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5,457,747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5,842,117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13,076,892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107%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45%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578851"/>
                  </a:ext>
                </a:extLst>
              </a:tr>
              <a:tr h="214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KATSINA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3,230,230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2,533,194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7,831,319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78%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32%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41216"/>
                  </a:ext>
                </a:extLst>
              </a:tr>
              <a:tr h="214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KEBBI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1,806,231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1,365,187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4,440,050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76%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249158"/>
                  </a:ext>
                </a:extLst>
              </a:tr>
              <a:tr h="214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KOGI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1,646,350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2,247,446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4,473,490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137%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50%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043592"/>
                  </a:ext>
                </a:extLst>
              </a:tr>
              <a:tr h="214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KWARA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1,406,457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2,441,444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3,192,893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174%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76%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071491"/>
                  </a:ext>
                </a:extLst>
              </a:tr>
              <a:tr h="214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LAGOS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6,570,291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15,675,147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12,550,598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125%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832177"/>
                  </a:ext>
                </a:extLst>
              </a:tr>
              <a:tr h="2467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NASSARAWA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1,617,786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2,323,665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2,523,395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144%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92%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440403"/>
                  </a:ext>
                </a:extLst>
              </a:tr>
              <a:tr h="214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NIGER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2,390,035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3,499,338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5,556,247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146%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63%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126521"/>
                  </a:ext>
                </a:extLst>
              </a:tr>
              <a:tr h="214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OGUN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2,375,003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6,595,830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5,217,716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278%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126%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299285"/>
                  </a:ext>
                </a:extLst>
              </a:tr>
              <a:tr h="214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ONDO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1,822,346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2,630,850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4,671,695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144%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56%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640202"/>
                  </a:ext>
                </a:extLst>
              </a:tr>
              <a:tr h="214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OSUN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1,680,498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2,795,325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4,705,589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166%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59%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833698"/>
                  </a:ext>
                </a:extLst>
              </a:tr>
              <a:tr h="214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OYO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2,934,107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5,791,896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7,840,864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197%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74%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774681"/>
                  </a:ext>
                </a:extLst>
              </a:tr>
              <a:tr h="214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PLATEAU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2,480,455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2,279,315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4,200,442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92%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54%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922031"/>
                  </a:ext>
                </a:extLst>
              </a:tr>
              <a:tr h="214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RIVERS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3,215,273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4,506,694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7,303,924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140%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62%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145675"/>
                  </a:ext>
                </a:extLst>
              </a:tr>
              <a:tr h="214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SOKOTO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1,903,166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1,565,236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4,998,090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82%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27728"/>
                  </a:ext>
                </a:extLst>
              </a:tr>
              <a:tr h="214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TARABA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1,777,105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1,466,199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3,066,834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83%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48%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939363"/>
                  </a:ext>
                </a:extLst>
              </a:tr>
              <a:tr h="214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YOBE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1,365,913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1,170,408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3,294,137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86%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36%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558044"/>
                  </a:ext>
                </a:extLst>
              </a:tr>
              <a:tr h="214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ZAMFARA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1,717,128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1,228,000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4,515,427</a:t>
                      </a:r>
                    </a:p>
                  </a:txBody>
                  <a:tcPr marL="4799" marR="4799" marT="4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72%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27%</a:t>
                      </a:r>
                    </a:p>
                  </a:txBody>
                  <a:tcPr marL="4799" marR="4799" marT="4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301972"/>
                  </a:ext>
                </a:extLst>
              </a:tr>
              <a:tr h="208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</a:t>
                      </a:r>
                    </a:p>
                  </a:txBody>
                  <a:tcPr marL="4799" marR="4799" marT="47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84,004,084</a:t>
                      </a:r>
                    </a:p>
                  </a:txBody>
                  <a:tcPr marL="4799" marR="4799" marT="47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112,065,740</a:t>
                      </a:r>
                    </a:p>
                  </a:txBody>
                  <a:tcPr marL="4799" marR="4799" marT="47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193,500,543</a:t>
                      </a:r>
                    </a:p>
                  </a:txBody>
                  <a:tcPr marL="4799" marR="4799" marT="47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799" marR="4799" marT="47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799" marR="4799" marT="47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683356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71913689-5054-47FC-86ED-6BF9D52B960E}"/>
              </a:ext>
            </a:extLst>
          </p:cNvPr>
          <p:cNvSpPr/>
          <p:nvPr/>
        </p:nvSpPr>
        <p:spPr>
          <a:xfrm>
            <a:off x="9323882" y="1351722"/>
            <a:ext cx="1105579" cy="501909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A08442CA-6822-46FA-A7E8-19E7023572AE}"/>
              </a:ext>
            </a:extLst>
          </p:cNvPr>
          <p:cNvSpPr/>
          <p:nvPr/>
        </p:nvSpPr>
        <p:spPr>
          <a:xfrm>
            <a:off x="10820876" y="3429000"/>
            <a:ext cx="978408" cy="33353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17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54166B2-DDFD-46C6-BE7A-169E247D6576}"/>
              </a:ext>
            </a:extLst>
          </p:cNvPr>
          <p:cNvSpPr txBox="1"/>
          <p:nvPr/>
        </p:nvSpPr>
        <p:spPr>
          <a:xfrm>
            <a:off x="1444487" y="6494708"/>
            <a:ext cx="6302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Source: National Bureau of Statistics (NBS); National Population Commission (NPC)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F7101D4-46A0-4F83-AC5E-4395A9ACF2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327159"/>
              </p:ext>
            </p:extLst>
          </p:nvPr>
        </p:nvGraphicFramePr>
        <p:xfrm>
          <a:off x="1444487" y="239843"/>
          <a:ext cx="9483343" cy="6254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983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6D6AAE-6DB3-488E-91E7-4F93C42AF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279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1152</Words>
  <Application>Microsoft Office PowerPoint</Application>
  <PresentationFormat>Widescreen</PresentationFormat>
  <Paragraphs>381</Paragraphs>
  <Slides>25</Slides>
  <Notes>0</Notes>
  <HiddenSlides>2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Andalus</vt:lpstr>
      <vt:lpstr>Arial</vt:lpstr>
      <vt:lpstr>Bahnschrift Light Condensed</vt:lpstr>
      <vt:lpstr>Bahnschrift SemiBold SemiConden</vt:lpstr>
      <vt:lpstr>Gill Sans MT</vt:lpstr>
      <vt:lpstr>Impact</vt:lpstr>
      <vt:lpstr>Wingdings</vt:lpstr>
      <vt:lpstr>Badge</vt:lpstr>
      <vt:lpstr>The internet, social media and other innovation tools</vt:lpstr>
      <vt:lpstr>Challenges facing government today</vt:lpstr>
      <vt:lpstr>THE CONNECTION</vt:lpstr>
      <vt:lpstr>social media</vt:lpstr>
      <vt:lpstr>registered voters vs internet users (1/2)</vt:lpstr>
      <vt:lpstr>PowerPoint Presentation</vt:lpstr>
      <vt:lpstr>registered voters vs internet users (1/2)</vt:lpstr>
      <vt:lpstr>PowerPoint Presentation</vt:lpstr>
      <vt:lpstr>PowerPoint Presentation</vt:lpstr>
      <vt:lpstr>PowerPoint Presentation</vt:lpstr>
      <vt:lpstr>PowerPoint Presentation</vt:lpstr>
      <vt:lpstr>Social media: Friend or foe?</vt:lpstr>
      <vt:lpstr>Social media: Friend or foe?</vt:lpstr>
      <vt:lpstr>PowerPoint Presentation</vt:lpstr>
      <vt:lpstr>SOCIAL MEDIA IN GOVERNMENT: Game changer</vt:lpstr>
      <vt:lpstr>Scenarios in governance</vt:lpstr>
      <vt:lpstr>Abuja disco on instagram </vt:lpstr>
      <vt:lpstr>Innovative uses of the INTERNET &amp; social media</vt:lpstr>
      <vt:lpstr>social &amp; economic impact: public service delivery </vt:lpstr>
      <vt:lpstr>Risks of social media in governance</vt:lpstr>
      <vt:lpstr>RECOMMENDATIONS</vt:lpstr>
      <vt:lpstr>take your state online</vt:lpstr>
      <vt:lpstr>Take action!</vt:lpstr>
      <vt:lpstr>conclusion </vt:lpstr>
      <vt:lpstr>CONTACTS GERALD C. ILUKWE – md/CE Knowledge resources limited 48 kitwe street wuse zone 4, abuja +234 8034021793 gilukwe@knowledgeresources.net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internet, social media and other innovation tools</dc:title>
  <dc:creator>Gerald Ilukwe</dc:creator>
  <cp:lastModifiedBy>Gerald Ilukwe</cp:lastModifiedBy>
  <cp:revision>5</cp:revision>
  <dcterms:created xsi:type="dcterms:W3CDTF">2019-04-30T11:13:45Z</dcterms:created>
  <dcterms:modified xsi:type="dcterms:W3CDTF">2019-04-30T14:26:52Z</dcterms:modified>
</cp:coreProperties>
</file>