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1"/>
  </p:notesMasterIdLst>
  <p:sldIdLst>
    <p:sldId id="256" r:id="rId2"/>
    <p:sldId id="283" r:id="rId3"/>
    <p:sldId id="307" r:id="rId4"/>
    <p:sldId id="311" r:id="rId5"/>
    <p:sldId id="309" r:id="rId6"/>
    <p:sldId id="312" r:id="rId7"/>
    <p:sldId id="310" r:id="rId8"/>
    <p:sldId id="313" r:id="rId9"/>
    <p:sldId id="291" r:id="rId10"/>
  </p:sldIdLst>
  <p:sldSz cx="9144000" cy="5143500" type="screen16x9"/>
  <p:notesSz cx="7010400" cy="9296400"/>
  <p:embeddedFontLst>
    <p:embeddedFont>
      <p:font typeface="Tahoma" pitchFamily="34" charset="0"/>
      <p:regular r:id="rId12"/>
      <p:bold r:id="rId13"/>
    </p:embeddedFont>
    <p:embeddedFont>
      <p:font typeface="Open Sans" charset="0"/>
      <p:regular r:id="rId14"/>
      <p:bold r:id="rId15"/>
      <p:italic r:id="rId16"/>
      <p:boldItalic r:id="rId17"/>
    </p:embeddedFont>
    <p:embeddedFont>
      <p:font typeface="Calibri" pitchFamily="34" charset="0"/>
      <p:regular r:id="rId18"/>
      <p:bold r:id="rId19"/>
      <p:italic r:id="rId20"/>
      <p:boldItalic r:id="rId21"/>
    </p:embeddedFont>
    <p:embeddedFont>
      <p:font typeface="Montserrat" charset="0"/>
      <p:regular r:id="rId22"/>
      <p:bold r:id="rId23"/>
      <p:italic r:id="rId24"/>
      <p:boldItalic r:id="rId25"/>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1pPr>
    <a:lvl2pPr marL="457200" algn="l" rtl="0" eaLnBrk="0" fontAlgn="base" hangingPunct="0">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2pPr>
    <a:lvl3pPr marL="914400" algn="l" rtl="0" eaLnBrk="0" fontAlgn="base" hangingPunct="0">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3pPr>
    <a:lvl4pPr marL="1371600" algn="l" rtl="0" eaLnBrk="0" fontAlgn="base" hangingPunct="0">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4pPr>
    <a:lvl5pPr marL="1828800" algn="l" rtl="0" eaLnBrk="0" fontAlgn="base" hangingPunct="0">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5pPr>
    <a:lvl6pPr marL="22860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6pPr>
    <a:lvl7pPr marL="27432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7pPr>
    <a:lvl8pPr marL="32004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8pPr>
    <a:lvl9pPr marL="36576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667"/>
    <a:srgbClr val="FFA800"/>
    <a:srgbClr val="E6A21A"/>
  </p:clrMru>
</p:presentationPr>
</file>

<file path=ppt/tableStyles.xml><?xml version="1.0" encoding="utf-8"?>
<a:tblStyleLst xmlns:a="http://schemas.openxmlformats.org/drawingml/2006/main" def="{9126E132-5699-436A-86F6-053FA0684CFC}">
  <a:tblStyle styleId="{9126E132-5699-436A-86F6-053FA0684CF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Google Shape;3;n"/>
          <p:cNvSpPr>
            <a:spLocks noGrp="1" noRot="1" noChangeAspect="1"/>
          </p:cNvSpPr>
          <p:nvPr>
            <p:ph type="sldImg" idx="2"/>
          </p:nvPr>
        </p:nvSpPr>
        <p:spPr bwMode="auto">
          <a:xfrm>
            <a:off x="406400" y="696913"/>
            <a:ext cx="6197600" cy="34861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solidFill>
              <a:srgbClr val="000000"/>
            </a:solidFill>
            <a:round/>
            <a:headEnd type="none" w="sm" len="sm"/>
            <a:tailEnd type="none" w="sm" len="sm"/>
          </a:ln>
        </p:spPr>
      </p:sp>
      <p:sp>
        <p:nvSpPr>
          <p:cNvPr id="28675" name="Google Shape;4;n"/>
          <p:cNvSpPr txBox="1">
            <a:spLocks noGrp="1" noChangeArrowheads="1"/>
          </p:cNvSpPr>
          <p:nvPr>
            <p:ph type="body" idx="1"/>
          </p:nvPr>
        </p:nvSpPr>
        <p:spPr bwMode="auto">
          <a:xfrm>
            <a:off x="701675" y="4416425"/>
            <a:ext cx="5607050" cy="4183063"/>
          </a:xfrm>
          <a:prstGeom prst="rect">
            <a:avLst/>
          </a:prstGeom>
          <a:noFill/>
          <a:ln w="9525">
            <a:noFill/>
            <a:miter lim="800000"/>
            <a:headEnd/>
            <a:tailEnd/>
          </a:ln>
        </p:spPr>
        <p:txBody>
          <a:bodyPr vert="horz" wrap="square" lIns="93162" tIns="93162" rIns="93162" bIns="93162" numCol="1" anchor="t" anchorCtr="0" compatLnSpc="1">
            <a:prstTxWarp prst="textNoShape">
              <a:avLst/>
            </a:prstTxWarp>
          </a:bodyPr>
          <a:lstStyle/>
          <a:p>
            <a:pPr lvl="0"/>
            <a:endParaRPr lang="en-US" altLang="en-US" smtClean="0">
              <a:sym typeface="Arial"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317500"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00;g35f391192_00:notes"/>
          <p:cNvSpPr>
            <a:spLocks noGrp="1" noRot="1" noChangeAspect="1" noTextEdit="1"/>
          </p:cNvSpPr>
          <p:nvPr>
            <p:ph type="sldImg" idx="2"/>
          </p:nvPr>
        </p:nvSpPr>
        <p:spPr>
          <a:noFill/>
          <a:ln>
            <a:headEnd/>
            <a:tailEnd/>
          </a:ln>
        </p:spPr>
      </p:sp>
      <p:sp>
        <p:nvSpPr>
          <p:cNvPr id="29699" name="Google Shape;101;g35f391192_00:notes"/>
          <p:cNvSpPr txBox="1">
            <a:spLocks noGrp="1" noChangeArrowheads="1"/>
          </p:cNvSpPr>
          <p:nvPr>
            <p:ph type="body" idx="1"/>
          </p:nvPr>
        </p:nvSpPr>
        <p:spPr>
          <a:ln/>
        </p:spPr>
        <p:txBody>
          <a:bodyPr/>
          <a:lstStyle/>
          <a:p>
            <a:pPr marL="0" indent="0" eaLnBrk="1" hangingPunct="1">
              <a:buSzPts val="1400"/>
            </a:pPr>
            <a:endParaRPr lang="en-US" altLang="en-US" sz="110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3" name="Google Shape;10;p2">
            <a:extLst>
              <a:ext uri="{FF2B5EF4-FFF2-40B4-BE49-F238E27FC236}"/>
            </a:extLst>
          </p:cNvPr>
          <p:cNvSpPr>
            <a:spLocks noChangeArrowheads="1"/>
          </p:cNvSpPr>
          <p:nvPr/>
        </p:nvSpPr>
        <p:spPr bwMode="auto">
          <a:xfrm>
            <a:off x="0" y="0"/>
            <a:ext cx="3044825" cy="5143500"/>
          </a:xfrm>
          <a:prstGeom prst="rect">
            <a:avLst/>
          </a:prstGeom>
          <a:solidFill>
            <a:srgbClr val="294667"/>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4" name="Google Shape;11;p2">
            <a:extLst>
              <a:ext uri="{FF2B5EF4-FFF2-40B4-BE49-F238E27FC236}"/>
            </a:extLst>
          </p:cNvPr>
          <p:cNvSpPr>
            <a:spLocks noChangeArrowheads="1"/>
          </p:cNvSpPr>
          <p:nvPr/>
        </p:nvSpPr>
        <p:spPr bwMode="auto">
          <a:xfrm>
            <a:off x="3044825" y="0"/>
            <a:ext cx="6099175" cy="5143500"/>
          </a:xfrm>
          <a:prstGeom prst="rect">
            <a:avLst/>
          </a:prstGeom>
          <a:solidFill>
            <a:srgbClr val="FFA800">
              <a:alpha val="85881"/>
            </a:srgbClr>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cxnSp>
        <p:nvCxnSpPr>
          <p:cNvPr id="5" name="Google Shape;13;p2"/>
          <p:cNvCxnSpPr>
            <a:cxnSpLocks noChangeShapeType="1"/>
          </p:cNvCxnSpPr>
          <p:nvPr/>
        </p:nvCxnSpPr>
        <p:spPr bwMode="auto">
          <a:xfrm>
            <a:off x="3816350" y="4084638"/>
            <a:ext cx="695325" cy="0"/>
          </a:xfrm>
          <a:prstGeom prst="straightConnector1">
            <a:avLst/>
          </a:prstGeom>
          <a:noFill/>
          <a:ln w="38100">
            <a:solidFill>
              <a:srgbClr val="FFFFFF"/>
            </a:solidFill>
            <a:round/>
            <a:headEnd/>
            <a:tailEnd/>
          </a:ln>
        </p:spPr>
      </p:cxnSp>
      <p:sp>
        <p:nvSpPr>
          <p:cNvPr id="6" name="Google Shape;14;p2">
            <a:extLst>
              <a:ext uri="{FF2B5EF4-FFF2-40B4-BE49-F238E27FC236}"/>
            </a:extLst>
          </p:cNvPr>
          <p:cNvSpPr>
            <a:spLocks noChangeArrowheads="1"/>
          </p:cNvSpPr>
          <p:nvPr/>
        </p:nvSpPr>
        <p:spPr bwMode="auto">
          <a:xfrm>
            <a:off x="1747838" y="2787650"/>
            <a:ext cx="1296987" cy="1296988"/>
          </a:xfrm>
          <a:prstGeom prst="rect">
            <a:avLst/>
          </a:prstGeom>
          <a:solidFill>
            <a:srgbClr val="FFFFFF"/>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12" name="Google Shape;12;p2"/>
          <p:cNvSpPr txBox="1">
            <a:spLocks noGrp="1"/>
          </p:cNvSpPr>
          <p:nvPr>
            <p:ph type="ctrTitle"/>
          </p:nvPr>
        </p:nvSpPr>
        <p:spPr>
          <a:xfrm>
            <a:off x="3679325" y="2753850"/>
            <a:ext cx="4903800" cy="1159800"/>
          </a:xfrm>
          <a:prstGeom prst="rect">
            <a:avLst/>
          </a:prstGeom>
        </p:spPr>
        <p:txBody>
          <a:bodyPr spcFirstLastPara="1" anchor="ct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
        <p:cNvGrpSpPr/>
        <p:nvPr/>
      </p:nvGrpSpPr>
      <p:grpSpPr>
        <a:xfrm>
          <a:off x="0" y="0"/>
          <a:ext cx="0" cy="0"/>
          <a:chOff x="0" y="0"/>
          <a:chExt cx="0" cy="0"/>
        </a:xfrm>
      </p:grpSpPr>
      <p:sp>
        <p:nvSpPr>
          <p:cNvPr id="3" name="Google Shape;73;p10">
            <a:extLst>
              <a:ext uri="{FF2B5EF4-FFF2-40B4-BE49-F238E27FC236}"/>
            </a:extLst>
          </p:cNvPr>
          <p:cNvSpPr>
            <a:spLocks noChangeArrowheads="1"/>
          </p:cNvSpPr>
          <p:nvPr/>
        </p:nvSpPr>
        <p:spPr bwMode="auto">
          <a:xfrm>
            <a:off x="0" y="0"/>
            <a:ext cx="3044825" cy="5143500"/>
          </a:xfrm>
          <a:prstGeom prst="rect">
            <a:avLst/>
          </a:prstGeom>
          <a:solidFill>
            <a:srgbClr val="FFFFFF"/>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4" name="Google Shape;74;p10">
            <a:extLst>
              <a:ext uri="{FF2B5EF4-FFF2-40B4-BE49-F238E27FC236}"/>
            </a:extLst>
          </p:cNvPr>
          <p:cNvSpPr>
            <a:spLocks noChangeArrowheads="1"/>
          </p:cNvSpPr>
          <p:nvPr/>
        </p:nvSpPr>
        <p:spPr bwMode="auto">
          <a:xfrm>
            <a:off x="3043238" y="0"/>
            <a:ext cx="6100762" cy="5143500"/>
          </a:xfrm>
          <a:prstGeom prst="rect">
            <a:avLst/>
          </a:prstGeom>
          <a:solidFill>
            <a:srgbClr val="325680">
              <a:alpha val="86273"/>
            </a:srgbClr>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cxnSp>
        <p:nvCxnSpPr>
          <p:cNvPr id="5" name="Google Shape;75;p10"/>
          <p:cNvCxnSpPr>
            <a:cxnSpLocks noChangeShapeType="1"/>
          </p:cNvCxnSpPr>
          <p:nvPr/>
        </p:nvCxnSpPr>
        <p:spPr bwMode="auto">
          <a:xfrm>
            <a:off x="534988" y="1795463"/>
            <a:ext cx="452437" cy="0"/>
          </a:xfrm>
          <a:prstGeom prst="straightConnector1">
            <a:avLst/>
          </a:prstGeom>
          <a:noFill/>
          <a:ln w="28575">
            <a:solidFill>
              <a:srgbClr val="FFA800"/>
            </a:solidFill>
            <a:round/>
            <a:headEnd/>
            <a:tailEnd/>
          </a:ln>
        </p:spPr>
      </p:cxnSp>
      <p:sp>
        <p:nvSpPr>
          <p:cNvPr id="6" name="Google Shape;76;p10">
            <a:extLst>
              <a:ext uri="{FF2B5EF4-FFF2-40B4-BE49-F238E27FC236}"/>
            </a:extLst>
          </p:cNvPr>
          <p:cNvSpPr>
            <a:spLocks noChangeArrowheads="1"/>
          </p:cNvSpPr>
          <p:nvPr/>
        </p:nvSpPr>
        <p:spPr bwMode="auto">
          <a:xfrm>
            <a:off x="0" y="0"/>
            <a:ext cx="536575" cy="536575"/>
          </a:xfrm>
          <a:prstGeom prst="rect">
            <a:avLst/>
          </a:prstGeom>
          <a:solidFill>
            <a:srgbClr val="FFA800"/>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77" name="Google Shape;77;p10"/>
          <p:cNvSpPr txBox="1">
            <a:spLocks noGrp="1"/>
          </p:cNvSpPr>
          <p:nvPr>
            <p:ph type="title"/>
          </p:nvPr>
        </p:nvSpPr>
        <p:spPr>
          <a:xfrm>
            <a:off x="442405" y="1045150"/>
            <a:ext cx="2147400" cy="674700"/>
          </a:xfrm>
          <a:prstGeom prst="rect">
            <a:avLst/>
          </a:prstGeom>
        </p:spPr>
        <p:txBody>
          <a:bodyPr spcFirstLastPara="1"/>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 name="Google Shape;78;p10">
            <a:extLst>
              <a:ext uri="{FF2B5EF4-FFF2-40B4-BE49-F238E27FC236}"/>
            </a:extLst>
          </p:cNvPr>
          <p:cNvSpPr txBox="1">
            <a:spLocks noGrp="1" noChangeArrowheads="1"/>
          </p:cNvSpPr>
          <p:nvPr>
            <p:ph type="sldNum" idx="10"/>
          </p:nvPr>
        </p:nvSpPr>
        <p:spPr>
          <a:xfrm>
            <a:off x="-6350" y="0"/>
            <a:ext cx="549275" cy="536575"/>
          </a:xfrm>
        </p:spPr>
        <p:txBody>
          <a:bodyPr/>
          <a:lstStyle>
            <a:lvl1pPr algn="ctr">
              <a:defRPr sz="1300">
                <a:solidFill>
                  <a:srgbClr val="FFFFFF"/>
                </a:solidFill>
                <a:latin typeface="Open Sans" pitchFamily="34" charset="0"/>
                <a:cs typeface="Arial" pitchFamily="34" charset="0"/>
                <a:sym typeface="Open Sans"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defRPr/>
            </a:pPr>
            <a:fld id="{426C61DD-C1C2-4530-96FE-06636A987678}"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bright)">
  <p:cSld name="Blank (bright)">
    <p:spTree>
      <p:nvGrpSpPr>
        <p:cNvPr id="1" name="Shape 90"/>
        <p:cNvGrpSpPr/>
        <p:nvPr/>
      </p:nvGrpSpPr>
      <p:grpSpPr>
        <a:xfrm>
          <a:off x="0" y="0"/>
          <a:ext cx="0" cy="0"/>
          <a:chOff x="0" y="0"/>
          <a:chExt cx="0" cy="0"/>
        </a:xfrm>
      </p:grpSpPr>
      <p:sp>
        <p:nvSpPr>
          <p:cNvPr id="2" name="Google Shape;91;p13">
            <a:extLst>
              <a:ext uri="{FF2B5EF4-FFF2-40B4-BE49-F238E27FC236}"/>
            </a:extLst>
          </p:cNvPr>
          <p:cNvSpPr>
            <a:spLocks noChangeArrowheads="1"/>
          </p:cNvSpPr>
          <p:nvPr/>
        </p:nvSpPr>
        <p:spPr bwMode="auto">
          <a:xfrm>
            <a:off x="0" y="-6350"/>
            <a:ext cx="9144000" cy="5149850"/>
          </a:xfrm>
          <a:prstGeom prst="rect">
            <a:avLst/>
          </a:prstGeom>
          <a:solidFill>
            <a:srgbClr val="FFA800">
              <a:alpha val="85881"/>
            </a:srgbClr>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3" name="Google Shape;92;p13">
            <a:extLst>
              <a:ext uri="{FF2B5EF4-FFF2-40B4-BE49-F238E27FC236}"/>
            </a:extLst>
          </p:cNvPr>
          <p:cNvSpPr/>
          <p:nvPr/>
        </p:nvSpPr>
        <p:spPr>
          <a:xfrm>
            <a:off x="0" y="-6350"/>
            <a:ext cx="9144000" cy="5149850"/>
          </a:xfrm>
          <a:prstGeom prst="frame">
            <a:avLst>
              <a:gd name="adj1" fmla="val 5041"/>
            </a:avLst>
          </a:prstGeom>
          <a:solidFill>
            <a:srgbClr val="294667"/>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4" name="Google Shape;93;p13">
            <a:extLst>
              <a:ext uri="{FF2B5EF4-FFF2-40B4-BE49-F238E27FC236}"/>
            </a:extLst>
          </p:cNvPr>
          <p:cNvSpPr>
            <a:spLocks noChangeArrowheads="1"/>
          </p:cNvSpPr>
          <p:nvPr/>
        </p:nvSpPr>
        <p:spPr bwMode="auto">
          <a:xfrm>
            <a:off x="4303713" y="4606925"/>
            <a:ext cx="536575" cy="536575"/>
          </a:xfrm>
          <a:prstGeom prst="rect">
            <a:avLst/>
          </a:prstGeom>
          <a:solidFill>
            <a:srgbClr val="FFFFFF"/>
          </a:solidFill>
          <a:ln>
            <a:noFill/>
          </a:ln>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a:p>
        </p:txBody>
      </p:sp>
      <p:sp>
        <p:nvSpPr>
          <p:cNvPr id="5" name="Google Shape;94;p13">
            <a:extLst>
              <a:ext uri="{FF2B5EF4-FFF2-40B4-BE49-F238E27FC236}"/>
            </a:extLst>
          </p:cNvPr>
          <p:cNvSpPr txBox="1">
            <a:spLocks noGrp="1" noChangeArrowheads="1"/>
          </p:cNvSpPr>
          <p:nvPr>
            <p:ph type="sldNum" idx="10"/>
          </p:nvPr>
        </p:nvSpPr>
        <p:spPr>
          <a:xfrm>
            <a:off x="4303713" y="4606925"/>
            <a:ext cx="536575" cy="536575"/>
          </a:xfrm>
        </p:spPr>
        <p:txBody>
          <a:bodyPr/>
          <a:lstStyle>
            <a:lvl1pPr algn="ctr">
              <a:defRPr sz="1300">
                <a:solidFill>
                  <a:srgbClr val="294667"/>
                </a:solidFill>
                <a:latin typeface="Open Sans" pitchFamily="34" charset="0"/>
                <a:cs typeface="Arial" pitchFamily="34" charset="0"/>
                <a:sym typeface="Open Sans"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defRPr/>
            </a:pPr>
            <a:fld id="{13B193F2-379D-49BB-B2EA-5477331E34D8}"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en-US" altLang="en-US" smtClean="0">
              <a:sym typeface="Arial" pitchFamily="34" charset="0"/>
            </a:endParaRPr>
          </a:p>
        </p:txBody>
      </p:sp>
      <p:sp>
        <p:nvSpPr>
          <p:cNvPr id="1027" name="Google Shape;7;p1"/>
          <p:cNvSpPr txBox="1">
            <a:spLocks noGrp="1" noChangeArrowheads="1"/>
          </p:cNvSpPr>
          <p:nvPr>
            <p:ph type="body" idx="1"/>
          </p:nvPr>
        </p:nvSpPr>
        <p:spPr bwMode="auto">
          <a:xfrm>
            <a:off x="457200" y="1200150"/>
            <a:ext cx="8229600" cy="3725863"/>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altLang="en-US" smtClean="0">
              <a:sym typeface="Arial" pitchFamily="34" charset="0"/>
            </a:endParaRPr>
          </a:p>
        </p:txBody>
      </p:sp>
      <p:sp>
        <p:nvSpPr>
          <p:cNvPr id="1028" name="Google Shape;8;p1">
            <a:extLst>
              <a:ext uri="{FF2B5EF4-FFF2-40B4-BE49-F238E27FC236}"/>
            </a:extLst>
          </p:cNvPr>
          <p:cNvSpPr txBox="1">
            <a:spLocks noGrp="1" noChangeArrowheads="1"/>
          </p:cNvSpPr>
          <p:nvPr>
            <p:ph type="sldNum" idx="12"/>
          </p:nvPr>
        </p:nvSpPr>
        <p:spPr bwMode="auto">
          <a:xfrm>
            <a:off x="8556625" y="4749800"/>
            <a:ext cx="549275" cy="393700"/>
          </a:xfrm>
          <a:prstGeom prst="rect">
            <a:avLst/>
          </a:prstGeom>
          <a:noFill/>
          <a:ln>
            <a:noFill/>
          </a:ln>
          <a:extLst/>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itchFamily="34" charset="0"/>
              <a:buNone/>
              <a:defRPr sz="1300" b="1">
                <a:solidFill>
                  <a:srgbClr val="021028"/>
                </a:solidFill>
                <a:latin typeface="Open Sans" pitchFamily="34" charset="0"/>
                <a:cs typeface="Arial" pitchFamily="34" charset="0"/>
                <a:sym typeface="Open Sans"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defRPr/>
            </a:pPr>
            <a:fld id="{4A0DEAAD-6EBF-4D2D-B38D-76E4AADA8745}"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783" r:id="rId1"/>
    <p:sldLayoutId id="2147483786" r:id="rId2"/>
    <p:sldLayoutId id="2147483787" r:id="rId3"/>
  </p:sldLayoutIdLst>
  <p:transition>
    <p:fade thruBlk="1"/>
  </p:transition>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itchFamily="34" charset="0"/>
        <a:buChar char="•"/>
        <a:defRPr sz="1400">
          <a:solidFill>
            <a:srgbClr val="000000"/>
          </a:solidFill>
          <a:latin typeface="Arial"/>
          <a:ea typeface="Arial"/>
          <a:cs typeface="Arial"/>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buChar char="–"/>
        <a:defRPr sz="1400">
          <a:solidFill>
            <a:srgbClr val="000000"/>
          </a:solidFill>
          <a:latin typeface="Arial"/>
          <a:ea typeface="Arial"/>
          <a:cs typeface="Arial"/>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buChar char="•"/>
        <a:defRPr sz="1400">
          <a:solidFill>
            <a:srgbClr val="000000"/>
          </a:solidFill>
          <a:latin typeface="Arial"/>
          <a:ea typeface="Arial"/>
          <a:cs typeface="Arial"/>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buChar char="–"/>
        <a:defRPr sz="1400">
          <a:solidFill>
            <a:srgbClr val="000000"/>
          </a:solidFill>
          <a:latin typeface="Arial"/>
          <a:ea typeface="Arial"/>
          <a:cs typeface="Arial"/>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buChar char="»"/>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Google Shape;103;p15"/>
          <p:cNvSpPr txBox="1">
            <a:spLocks noGrp="1" noChangeArrowheads="1"/>
          </p:cNvSpPr>
          <p:nvPr>
            <p:ph type="ctrTitle"/>
          </p:nvPr>
        </p:nvSpPr>
        <p:spPr>
          <a:xfrm>
            <a:off x="3316288" y="511175"/>
            <a:ext cx="5721350" cy="2620963"/>
          </a:xfrm>
        </p:spPr>
        <p:txBody>
          <a:bodyPr/>
          <a:lstStyle/>
          <a:p>
            <a:pPr algn="ctr" eaLnBrk="1" hangingPunct="1">
              <a:spcBef>
                <a:spcPct val="0"/>
              </a:spcBef>
              <a:spcAft>
                <a:spcPct val="0"/>
              </a:spcAft>
              <a:buFont typeface="Merriweather"/>
              <a:buNone/>
            </a:pPr>
            <a:r>
              <a:rPr lang="en-US" altLang="en-US" sz="3200" b="1" smtClean="0">
                <a:solidFill>
                  <a:schemeClr val="tx1"/>
                </a:solidFill>
                <a:latin typeface="Tahoma" pitchFamily="34" charset="0"/>
                <a:cs typeface="Tahoma" pitchFamily="34" charset="0"/>
                <a:sym typeface="Merriweather"/>
              </a:rPr>
              <a:t>SETTING PRIORITIES, MANAGING PROGRAMMES AND PERFORMANCE EXPECTATION </a:t>
            </a:r>
          </a:p>
        </p:txBody>
      </p:sp>
      <p:sp>
        <p:nvSpPr>
          <p:cNvPr id="4" name="Rectangle 3">
            <a:extLst>
              <a:ext uri="{FF2B5EF4-FFF2-40B4-BE49-F238E27FC236}"/>
            </a:extLst>
          </p:cNvPr>
          <p:cNvSpPr/>
          <p:nvPr/>
        </p:nvSpPr>
        <p:spPr>
          <a:xfrm>
            <a:off x="1630363" y="2571750"/>
            <a:ext cx="1409700" cy="1966913"/>
          </a:xfrm>
          <a:prstGeom prst="rect">
            <a:avLst/>
          </a:prstGeom>
          <a:solidFill>
            <a:srgbClr val="2946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7172" name="Picture 12"/>
          <p:cNvPicPr>
            <a:picLocks noChangeAspect="1" noChangeArrowheads="1"/>
          </p:cNvPicPr>
          <p:nvPr/>
        </p:nvPicPr>
        <p:blipFill>
          <a:blip r:embed="rId4"/>
          <a:srcRect/>
          <a:stretch>
            <a:fillRect/>
          </a:stretch>
        </p:blipFill>
        <p:spPr bwMode="auto">
          <a:xfrm>
            <a:off x="0" y="142875"/>
            <a:ext cx="4162425" cy="5000625"/>
          </a:xfrm>
          <a:prstGeom prst="rect">
            <a:avLst/>
          </a:prstGeom>
          <a:noFill/>
          <a:ln w="9525">
            <a:noFill/>
            <a:miter lim="800000"/>
            <a:headEnd/>
            <a:tailEnd/>
          </a:ln>
        </p:spPr>
      </p:pic>
      <p:sp>
        <p:nvSpPr>
          <p:cNvPr id="7173" name="Google Shape;103;p15"/>
          <p:cNvSpPr txBox="1">
            <a:spLocks noChangeArrowheads="1"/>
          </p:cNvSpPr>
          <p:nvPr/>
        </p:nvSpPr>
        <p:spPr bwMode="auto">
          <a:xfrm>
            <a:off x="4167188" y="4137025"/>
            <a:ext cx="4160837"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600" b="1" dirty="0" smtClean="0">
                <a:solidFill>
                  <a:schemeClr val="tx1"/>
                </a:solidFill>
                <a:latin typeface="Tahoma" pitchFamily="34" charset="0"/>
                <a:cs typeface="Tahoma" pitchFamily="34" charset="0"/>
                <a:sym typeface="Merriweather"/>
              </a:rPr>
              <a:t>UDOM </a:t>
            </a:r>
            <a:r>
              <a:rPr lang="en-US" altLang="en-US" sz="1600" b="1" dirty="0">
                <a:solidFill>
                  <a:schemeClr val="tx1"/>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600" b="1" dirty="0">
                <a:solidFill>
                  <a:schemeClr val="tx1"/>
                </a:solidFill>
                <a:latin typeface="Tahoma" pitchFamily="34" charset="0"/>
                <a:cs typeface="Tahoma" pitchFamily="34" charset="0"/>
                <a:sym typeface="Merriweather"/>
              </a:rPr>
              <a:t>GOVERNOR, AKWA IBOM STATE</a:t>
            </a:r>
          </a:p>
        </p:txBody>
      </p:sp>
      <p:sp>
        <p:nvSpPr>
          <p:cNvPr id="7174" name="Google Shape;103;p15"/>
          <p:cNvSpPr txBox="1">
            <a:spLocks noChangeArrowheads="1"/>
          </p:cNvSpPr>
          <p:nvPr/>
        </p:nvSpPr>
        <p:spPr bwMode="auto">
          <a:xfrm>
            <a:off x="4981575" y="3297238"/>
            <a:ext cx="2532063" cy="804862"/>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600" b="1">
                <a:solidFill>
                  <a:schemeClr val="bg1"/>
                </a:solidFill>
                <a:latin typeface="Tahoma" pitchFamily="34" charset="0"/>
                <a:cs typeface="Tahoma" pitchFamily="34" charset="0"/>
                <a:sym typeface="Merriweather"/>
              </a:rPr>
              <a:t>A presentation by:</a:t>
            </a: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noChangeArrowheads="1"/>
          </p:cNvSpPr>
          <p:nvPr>
            <p:ph type="sldNum" sz="quarter" idx="10"/>
          </p:nvPr>
        </p:nvSpPr>
        <p:spPr>
          <a:noFill/>
          <a:ln>
            <a:miter lim="800000"/>
            <a:headEnd/>
            <a:tailEnd/>
          </a:ln>
        </p:spPr>
        <p:txBody>
          <a:bodyPr/>
          <a:lstStyle/>
          <a:p>
            <a:fld id="{D7356562-9D31-455C-94BD-8985C92C76F3}" type="slidenum">
              <a:rPr lang="en-US" altLang="en-US" smtClean="0">
                <a:latin typeface="Open Sans" charset="0"/>
                <a:sym typeface="Open Sans" charset="0"/>
              </a:rPr>
              <a:pPr/>
              <a:t>2</a:t>
            </a:fld>
            <a:endParaRPr lang="en-US" altLang="en-US" smtClean="0">
              <a:latin typeface="Open Sans" charset="0"/>
              <a:sym typeface="Open Sans" charset="0"/>
            </a:endParaRPr>
          </a:p>
        </p:txBody>
      </p:sp>
      <p:sp>
        <p:nvSpPr>
          <p:cNvPr id="8195" name="Google Shape;213;p26"/>
          <p:cNvSpPr txBox="1">
            <a:spLocks noChangeArrowheads="1"/>
          </p:cNvSpPr>
          <p:nvPr/>
        </p:nvSpPr>
        <p:spPr bwMode="auto">
          <a:xfrm>
            <a:off x="103188" y="2465388"/>
            <a:ext cx="2533650" cy="6159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OVERVIEW</a:t>
            </a:r>
          </a:p>
        </p:txBody>
      </p:sp>
      <p:sp>
        <p:nvSpPr>
          <p:cNvPr id="8196" name="TextBox 19"/>
          <p:cNvSpPr txBox="1">
            <a:spLocks noChangeArrowheads="1"/>
          </p:cNvSpPr>
          <p:nvPr/>
        </p:nvSpPr>
        <p:spPr bwMode="auto">
          <a:xfrm>
            <a:off x="3427413" y="1357820"/>
            <a:ext cx="5408612" cy="3293209"/>
          </a:xfrm>
          <a:prstGeom prst="rect">
            <a:avLst/>
          </a:prstGeom>
          <a:noFill/>
          <a:ln w="9525">
            <a:noFill/>
            <a:miter lim="800000"/>
            <a:headEnd/>
            <a:tailEnd/>
          </a:ln>
        </p:spPr>
        <p:txBody>
          <a:bodyPr>
            <a:spAutoFit/>
          </a:bodyPr>
          <a:lstStyle/>
          <a:p>
            <a:pPr algn="ctr" eaLnBrk="1" hangingPunct="1">
              <a:buClr>
                <a:srgbClr val="000000"/>
              </a:buClr>
              <a:buFont typeface="Arial" pitchFamily="34" charset="0"/>
              <a:buNone/>
            </a:pPr>
            <a:r>
              <a:rPr lang="en-US" altLang="en-US" sz="1600" dirty="0">
                <a:solidFill>
                  <a:schemeClr val="bg1"/>
                </a:solidFill>
                <a:latin typeface="Calibri" pitchFamily="34" charset="0"/>
                <a:cs typeface="Tahoma" pitchFamily="34" charset="0"/>
              </a:rPr>
              <a:t>Setting priorities, Managing </a:t>
            </a:r>
            <a:r>
              <a:rPr lang="en-US" altLang="en-US" sz="1600" dirty="0" err="1">
                <a:solidFill>
                  <a:schemeClr val="bg1"/>
                </a:solidFill>
                <a:latin typeface="Calibri" pitchFamily="34" charset="0"/>
                <a:cs typeface="Tahoma" pitchFamily="34" charset="0"/>
              </a:rPr>
              <a:t>Programmes</a:t>
            </a:r>
            <a:r>
              <a:rPr lang="en-US" altLang="en-US" sz="1600" dirty="0">
                <a:solidFill>
                  <a:schemeClr val="bg1"/>
                </a:solidFill>
                <a:latin typeface="Calibri" pitchFamily="34" charset="0"/>
                <a:cs typeface="Tahoma" pitchFamily="34" charset="0"/>
              </a:rPr>
              <a:t> and Performance expectation [in governance] is simply, ‘articulating what should be done, how it should be done, who should do it and measurement of the impact’. While priorities </a:t>
            </a:r>
            <a:r>
              <a:rPr lang="en-US" altLang="en-US" sz="1600" dirty="0" smtClean="0">
                <a:solidFill>
                  <a:schemeClr val="bg1"/>
                </a:solidFill>
                <a:latin typeface="Calibri" pitchFamily="34" charset="0"/>
                <a:cs typeface="Tahoma" pitchFamily="34" charset="0"/>
              </a:rPr>
              <a:t>connote </a:t>
            </a:r>
            <a:r>
              <a:rPr lang="en-US" altLang="en-US" sz="1600" dirty="0">
                <a:solidFill>
                  <a:schemeClr val="bg1"/>
                </a:solidFill>
                <a:latin typeface="Calibri" pitchFamily="34" charset="0"/>
                <a:cs typeface="Tahoma" pitchFamily="34" charset="0"/>
              </a:rPr>
              <a:t>the strategies, formulating strategic objectives is the WHAT, managing </a:t>
            </a:r>
            <a:r>
              <a:rPr lang="en-US" altLang="en-US" sz="1600" dirty="0" err="1" smtClean="0">
                <a:solidFill>
                  <a:schemeClr val="bg1"/>
                </a:solidFill>
                <a:latin typeface="Calibri" pitchFamily="34" charset="0"/>
                <a:cs typeface="Tahoma" pitchFamily="34" charset="0"/>
              </a:rPr>
              <a:t>programmes</a:t>
            </a:r>
            <a:r>
              <a:rPr lang="en-US" altLang="en-US" sz="1600" dirty="0" smtClean="0">
                <a:solidFill>
                  <a:schemeClr val="bg1"/>
                </a:solidFill>
                <a:latin typeface="Calibri" pitchFamily="34" charset="0"/>
                <a:cs typeface="Tahoma" pitchFamily="34" charset="0"/>
              </a:rPr>
              <a:t> </a:t>
            </a:r>
            <a:r>
              <a:rPr lang="en-US" altLang="en-US" sz="1600" dirty="0">
                <a:solidFill>
                  <a:schemeClr val="bg1"/>
                </a:solidFill>
                <a:latin typeface="Calibri" pitchFamily="34" charset="0"/>
                <a:cs typeface="Tahoma" pitchFamily="34" charset="0"/>
              </a:rPr>
              <a:t>is the HOW &amp; </a:t>
            </a:r>
            <a:r>
              <a:rPr lang="en-US" altLang="en-US" sz="1600" dirty="0" smtClean="0">
                <a:solidFill>
                  <a:schemeClr val="bg1"/>
                </a:solidFill>
                <a:latin typeface="Calibri" pitchFamily="34" charset="0"/>
                <a:cs typeface="Tahoma" pitchFamily="34" charset="0"/>
              </a:rPr>
              <a:t>WHO, </a:t>
            </a:r>
            <a:r>
              <a:rPr lang="en-US" altLang="en-US" sz="1600" dirty="0">
                <a:solidFill>
                  <a:schemeClr val="bg1"/>
                </a:solidFill>
                <a:latin typeface="Calibri" pitchFamily="34" charset="0"/>
                <a:cs typeface="Tahoma" pitchFamily="34" charset="0"/>
              </a:rPr>
              <a:t>and performance expectation is the MEASUREMENT of the impact. </a:t>
            </a:r>
          </a:p>
          <a:p>
            <a:pPr algn="ctr" eaLnBrk="1" hangingPunct="1">
              <a:buClr>
                <a:srgbClr val="000000"/>
              </a:buClr>
              <a:buFont typeface="Arial" pitchFamily="34" charset="0"/>
              <a:buNone/>
            </a:pPr>
            <a:endParaRPr lang="en-US" altLang="en-US" sz="1600" dirty="0">
              <a:solidFill>
                <a:schemeClr val="bg1"/>
              </a:solidFill>
              <a:latin typeface="Calibri" pitchFamily="34" charset="0"/>
              <a:cs typeface="Tahoma" pitchFamily="34" charset="0"/>
            </a:endParaRPr>
          </a:p>
          <a:p>
            <a:pPr algn="ctr" eaLnBrk="1" hangingPunct="1">
              <a:buClr>
                <a:srgbClr val="000000"/>
              </a:buClr>
              <a:buFont typeface="Arial" pitchFamily="34" charset="0"/>
              <a:buNone/>
            </a:pPr>
            <a:r>
              <a:rPr lang="en-US" altLang="en-US" sz="1600" b="1" dirty="0">
                <a:solidFill>
                  <a:schemeClr val="bg1"/>
                </a:solidFill>
                <a:latin typeface="Calibri" pitchFamily="34" charset="0"/>
                <a:cs typeface="Tahoma" pitchFamily="34" charset="0"/>
              </a:rPr>
              <a:t>This forms the three stages of this </a:t>
            </a:r>
            <a:r>
              <a:rPr lang="en-US" altLang="en-US" sz="1600" b="1" dirty="0" smtClean="0">
                <a:solidFill>
                  <a:schemeClr val="bg1"/>
                </a:solidFill>
                <a:latin typeface="Calibri" pitchFamily="34" charset="0"/>
                <a:cs typeface="Tahoma" pitchFamily="34" charset="0"/>
              </a:rPr>
              <a:t>discourse:</a:t>
            </a:r>
            <a:endParaRPr lang="en-US" altLang="en-US" sz="1600" b="1" dirty="0">
              <a:solidFill>
                <a:schemeClr val="bg1"/>
              </a:solidFill>
              <a:latin typeface="Calibri" pitchFamily="34" charset="0"/>
              <a:cs typeface="Tahoma" pitchFamily="34" charset="0"/>
            </a:endParaRPr>
          </a:p>
          <a:p>
            <a:pPr algn="ctr" eaLnBrk="1" hangingPunct="1">
              <a:buClr>
                <a:srgbClr val="000000"/>
              </a:buClr>
              <a:buFont typeface="Arial" pitchFamily="34" charset="0"/>
              <a:buNone/>
            </a:pPr>
            <a:endParaRPr lang="en-US" altLang="en-US" sz="1600" dirty="0">
              <a:solidFill>
                <a:schemeClr val="bg1"/>
              </a:solidFill>
              <a:latin typeface="Calibri" pitchFamily="34" charset="0"/>
              <a:cs typeface="Tahoma" pitchFamily="34" charset="0"/>
            </a:endParaRPr>
          </a:p>
          <a:p>
            <a:pPr marL="1143000" lvl="2" indent="-228600" eaLnBrk="1" hangingPunct="1">
              <a:buClr>
                <a:srgbClr val="000000"/>
              </a:buClr>
              <a:buFont typeface="Arial" pitchFamily="34" charset="0"/>
              <a:buNone/>
            </a:pPr>
            <a:r>
              <a:rPr lang="en-US" altLang="en-US" sz="1600" dirty="0">
                <a:solidFill>
                  <a:schemeClr val="bg1"/>
                </a:solidFill>
                <a:latin typeface="Calibri" pitchFamily="34" charset="0"/>
                <a:cs typeface="Tahoma" pitchFamily="34" charset="0"/>
              </a:rPr>
              <a:t>STAGE 1: 	What</a:t>
            </a:r>
          </a:p>
          <a:p>
            <a:pPr marL="1143000" lvl="2" indent="-228600" eaLnBrk="1" hangingPunct="1">
              <a:buClr>
                <a:srgbClr val="000000"/>
              </a:buClr>
              <a:buFont typeface="Arial" pitchFamily="34" charset="0"/>
              <a:buNone/>
            </a:pPr>
            <a:r>
              <a:rPr lang="en-US" altLang="en-US" sz="1600" dirty="0">
                <a:solidFill>
                  <a:schemeClr val="bg1"/>
                </a:solidFill>
                <a:latin typeface="Calibri" pitchFamily="34" charset="0"/>
                <a:cs typeface="Tahoma" pitchFamily="34" charset="0"/>
              </a:rPr>
              <a:t>STAGE 2: 	How and Who</a:t>
            </a:r>
          </a:p>
          <a:p>
            <a:pPr marL="1143000" lvl="2" indent="-228600" eaLnBrk="1" hangingPunct="1">
              <a:buClr>
                <a:srgbClr val="000000"/>
              </a:buClr>
              <a:buFont typeface="Arial" pitchFamily="34" charset="0"/>
              <a:buNone/>
            </a:pPr>
            <a:r>
              <a:rPr lang="en-US" altLang="en-US" sz="1600" dirty="0">
                <a:solidFill>
                  <a:schemeClr val="bg1"/>
                </a:solidFill>
                <a:latin typeface="Calibri" pitchFamily="34" charset="0"/>
                <a:cs typeface="Tahoma" pitchFamily="34" charset="0"/>
              </a:rPr>
              <a:t>STATE 3: 	Impact assessment </a:t>
            </a:r>
          </a:p>
        </p:txBody>
      </p:sp>
      <p:sp>
        <p:nvSpPr>
          <p:cNvPr id="8197" name="TextBox 23"/>
          <p:cNvSpPr txBox="1">
            <a:spLocks noChangeArrowheads="1"/>
          </p:cNvSpPr>
          <p:nvPr/>
        </p:nvSpPr>
        <p:spPr bwMode="auto">
          <a:xfrm>
            <a:off x="3595688" y="572008"/>
            <a:ext cx="4799012" cy="522287"/>
          </a:xfrm>
          <a:prstGeom prst="rect">
            <a:avLst/>
          </a:prstGeom>
          <a:solidFill>
            <a:srgbClr val="FFA800"/>
          </a:solidFill>
          <a:ln w="9525">
            <a:noFill/>
            <a:miter lim="800000"/>
            <a:headEnd/>
            <a:tailEnd/>
          </a:ln>
        </p:spPr>
        <p:txBody>
          <a:bodyPr>
            <a:spAutoFit/>
          </a:bodyPr>
          <a:lstStyle/>
          <a:p>
            <a:pPr algn="ctr" eaLnBrk="1" hangingPunct="1">
              <a:buClr>
                <a:srgbClr val="000000"/>
              </a:buClr>
              <a:buFont typeface="Arial" pitchFamily="34" charset="0"/>
              <a:buNone/>
            </a:pPr>
            <a:r>
              <a:rPr lang="en-US" altLang="en-US" b="1" dirty="0">
                <a:solidFill>
                  <a:schemeClr val="bg1"/>
                </a:solidFill>
                <a:latin typeface="Tahoma" pitchFamily="34" charset="0"/>
                <a:cs typeface="Tahoma" pitchFamily="34" charset="0"/>
              </a:rPr>
              <a:t>SETTING PRIORITIES, MANAGING </a:t>
            </a:r>
            <a:r>
              <a:rPr lang="en-US" altLang="en-US" b="1" dirty="0" smtClean="0">
                <a:solidFill>
                  <a:schemeClr val="bg1"/>
                </a:solidFill>
                <a:latin typeface="Tahoma" pitchFamily="34" charset="0"/>
                <a:cs typeface="Tahoma" pitchFamily="34" charset="0"/>
              </a:rPr>
              <a:t>PROGRAMMES </a:t>
            </a:r>
            <a:r>
              <a:rPr lang="en-US" altLang="en-US" b="1" dirty="0">
                <a:solidFill>
                  <a:schemeClr val="bg1"/>
                </a:solidFill>
                <a:latin typeface="Tahoma" pitchFamily="34" charset="0"/>
                <a:cs typeface="Tahoma" pitchFamily="34" charset="0"/>
              </a:rPr>
              <a:t>AND PERFORMANCE EXPECTATION</a:t>
            </a:r>
            <a:endParaRPr lang="en-US" altLang="en-US" dirty="0">
              <a:solidFill>
                <a:schemeClr val="bg1"/>
              </a:solidFill>
              <a:cs typeface="Tahoma" pitchFamily="34" charset="0"/>
            </a:endParaRPr>
          </a:p>
        </p:txBody>
      </p:sp>
      <p:sp>
        <p:nvSpPr>
          <p:cNvPr id="8198"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sp>
        <p:nvSpPr>
          <p:cNvPr id="8199"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noChangeArrowheads="1"/>
          </p:cNvSpPr>
          <p:nvPr>
            <p:ph type="sldNum" sz="quarter" idx="10"/>
          </p:nvPr>
        </p:nvSpPr>
        <p:spPr>
          <a:noFill/>
          <a:ln>
            <a:miter lim="800000"/>
            <a:headEnd/>
            <a:tailEnd/>
          </a:ln>
        </p:spPr>
        <p:txBody>
          <a:bodyPr/>
          <a:lstStyle/>
          <a:p>
            <a:fld id="{A74E49DD-3166-422A-BE0D-8AB495FC0F84}" type="slidenum">
              <a:rPr lang="en-US" altLang="en-US" smtClean="0">
                <a:latin typeface="Open Sans" charset="0"/>
                <a:sym typeface="Open Sans" charset="0"/>
              </a:rPr>
              <a:pPr/>
              <a:t>3</a:t>
            </a:fld>
            <a:endParaRPr lang="en-US" altLang="en-US" smtClean="0">
              <a:latin typeface="Open Sans" charset="0"/>
              <a:sym typeface="Open Sans" charset="0"/>
            </a:endParaRPr>
          </a:p>
        </p:txBody>
      </p:sp>
      <p:sp>
        <p:nvSpPr>
          <p:cNvPr id="9219"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1268" name="TextBox 19"/>
          <p:cNvSpPr txBox="1">
            <a:spLocks noChangeArrowheads="1"/>
          </p:cNvSpPr>
          <p:nvPr/>
        </p:nvSpPr>
        <p:spPr bwMode="auto">
          <a:xfrm>
            <a:off x="3062288" y="954403"/>
            <a:ext cx="5587725" cy="4278094"/>
          </a:xfrm>
          <a:prstGeom prst="rect">
            <a:avLst/>
          </a:prstGeom>
          <a:noFill/>
          <a:ln>
            <a:noFill/>
          </a:ln>
          <a:extLst/>
        </p:spPr>
        <p:txBody>
          <a:bodyPr wrap="squar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marL="285750" indent="-285750" eaLnBrk="1" hangingPunct="1">
              <a:buClr>
                <a:schemeClr val="bg1"/>
              </a:buClr>
              <a:buFont typeface="Wingdings" pitchFamily="2" charset="2"/>
              <a:buChar char="ü"/>
              <a:defRPr/>
            </a:pPr>
            <a:r>
              <a:rPr lang="en-US" altLang="en-US" sz="1600" dirty="0" smtClean="0">
                <a:solidFill>
                  <a:schemeClr val="bg1"/>
                </a:solidFill>
                <a:latin typeface="Calibri" pitchFamily="34" charset="0"/>
                <a:cs typeface="Tahoma" pitchFamily="34" charset="0"/>
              </a:rPr>
              <a:t>Governors who are desirous of improving governance should seek to prioritize their plans and </a:t>
            </a:r>
            <a:r>
              <a:rPr lang="en-US" altLang="en-US" sz="1600" dirty="0" err="1" smtClean="0">
                <a:solidFill>
                  <a:schemeClr val="bg1"/>
                </a:solidFill>
                <a:latin typeface="Calibri" pitchFamily="34" charset="0"/>
                <a:cs typeface="Tahoma" pitchFamily="34" charset="0"/>
              </a:rPr>
              <a:t>programmes</a:t>
            </a:r>
            <a:r>
              <a:rPr lang="en-US" altLang="en-US" sz="1600" dirty="0" smtClean="0">
                <a:solidFill>
                  <a:schemeClr val="bg1"/>
                </a:solidFill>
                <a:latin typeface="Calibri" pitchFamily="34" charset="0"/>
                <a:cs typeface="Tahoma" pitchFamily="34" charset="0"/>
              </a:rPr>
              <a:t> and formulate a medium to long term development blueprint. Setting Priorities/Strategic Objectives is the stage of drawing up strategies for governance direction in line with:</a:t>
            </a:r>
          </a:p>
          <a:p>
            <a:pPr lvl="1" eaLnBrk="1" hangingPunct="1">
              <a:buClr>
                <a:schemeClr val="bg1"/>
              </a:buClr>
              <a:defRPr/>
            </a:pPr>
            <a:r>
              <a:rPr lang="en-US" altLang="en-US" sz="1600" dirty="0" smtClean="0">
                <a:solidFill>
                  <a:schemeClr val="bg1"/>
                </a:solidFill>
                <a:latin typeface="Calibri" pitchFamily="34" charset="0"/>
                <a:cs typeface="Tahoma" pitchFamily="34" charset="0"/>
              </a:rPr>
              <a:t>- The comparative advantage of the particular State </a:t>
            </a:r>
          </a:p>
          <a:p>
            <a:pPr lvl="1" eaLnBrk="1" hangingPunct="1">
              <a:buClr>
                <a:schemeClr val="bg1"/>
              </a:buClr>
              <a:defRPr/>
            </a:pPr>
            <a:r>
              <a:rPr lang="en-US" altLang="en-US" sz="1600" dirty="0" smtClean="0">
                <a:solidFill>
                  <a:schemeClr val="bg1"/>
                </a:solidFill>
                <a:latin typeface="Calibri" pitchFamily="34" charset="0"/>
                <a:cs typeface="Tahoma" pitchFamily="34" charset="0"/>
              </a:rPr>
              <a:t>- Peculiar needs of the State. </a:t>
            </a:r>
          </a:p>
          <a:p>
            <a:pPr lvl="1" eaLnBrk="1" hangingPunct="1">
              <a:buClr>
                <a:schemeClr val="bg1"/>
              </a:buClr>
              <a:defRPr/>
            </a:pPr>
            <a:r>
              <a:rPr lang="en-US" altLang="en-US" sz="1600" dirty="0" smtClean="0">
                <a:solidFill>
                  <a:schemeClr val="bg1"/>
                </a:solidFill>
                <a:latin typeface="Calibri" pitchFamily="34" charset="0"/>
              </a:rPr>
              <a:t>- The Sustainable Development Goals</a:t>
            </a:r>
          </a:p>
          <a:p>
            <a:pPr lvl="1" eaLnBrk="1" hangingPunct="1">
              <a:buClr>
                <a:schemeClr val="bg1"/>
              </a:buClr>
              <a:defRPr/>
            </a:pPr>
            <a:endParaRPr lang="en-US" altLang="en-US" sz="1600" dirty="0" smtClean="0">
              <a:solidFill>
                <a:schemeClr val="bg1"/>
              </a:solidFill>
              <a:latin typeface="Calibri" pitchFamily="34" charset="0"/>
              <a:cs typeface="Tahoma" pitchFamily="34" charset="0"/>
            </a:endParaRPr>
          </a:p>
          <a:p>
            <a:pPr lvl="1" eaLnBrk="1" hangingPunct="1">
              <a:buClr>
                <a:schemeClr val="bg1"/>
              </a:buClr>
              <a:defRPr/>
            </a:pPr>
            <a:endParaRPr lang="en-US" altLang="en-US" sz="1600" dirty="0" smtClean="0">
              <a:solidFill>
                <a:schemeClr val="bg1"/>
              </a:solidFill>
              <a:latin typeface="Calibri" pitchFamily="34" charset="0"/>
              <a:cs typeface="Tahoma" pitchFamily="34" charset="0"/>
            </a:endParaRPr>
          </a:p>
          <a:p>
            <a:pPr marL="285750" indent="-285750" eaLnBrk="1" hangingPunct="1">
              <a:buClr>
                <a:schemeClr val="bg1"/>
              </a:buClr>
              <a:buFont typeface="Wingdings" pitchFamily="2" charset="2"/>
              <a:buChar char="ü"/>
              <a:defRPr/>
            </a:pPr>
            <a:r>
              <a:rPr lang="en-US" altLang="en-US" sz="1600" dirty="0" smtClean="0">
                <a:solidFill>
                  <a:schemeClr val="bg1"/>
                </a:solidFill>
                <a:latin typeface="Calibri" pitchFamily="34" charset="0"/>
              </a:rPr>
              <a:t>As a Chief Executive of the State, you must understand that SWOT, STEEP, etc are vital tools required for setting  your agenda. While SWOT </a:t>
            </a:r>
            <a:r>
              <a:rPr lang="en-US" altLang="en-US" sz="1600" dirty="0" smtClean="0">
                <a:solidFill>
                  <a:schemeClr val="bg1"/>
                </a:solidFill>
                <a:latin typeface="Calibri" pitchFamily="34" charset="0"/>
                <a:cs typeface="Tahoma" pitchFamily="34" charset="0"/>
              </a:rPr>
              <a:t>helps to clarify issues and identify the Strengths, Weaknesses, Opportunities and Threats in the State, </a:t>
            </a:r>
            <a:r>
              <a:rPr lang="en-US" altLang="en-US" sz="1600" dirty="0" smtClean="0">
                <a:solidFill>
                  <a:schemeClr val="bg1"/>
                </a:solidFill>
                <a:latin typeface="Calibri" pitchFamily="34" charset="0"/>
              </a:rPr>
              <a:t>STEEP x-rays its Sociological, Technological, Economic, Environmental and Political aspects. </a:t>
            </a:r>
          </a:p>
          <a:p>
            <a:pPr marL="285750" indent="-285750" eaLnBrk="1" hangingPunct="1">
              <a:buClr>
                <a:schemeClr val="bg1"/>
              </a:buClr>
              <a:defRPr/>
            </a:pPr>
            <a:endParaRPr lang="en-US" altLang="en-US" sz="1600" dirty="0" smtClean="0">
              <a:solidFill>
                <a:schemeClr val="bg1"/>
              </a:solidFill>
              <a:latin typeface="Calibri" pitchFamily="34" charset="0"/>
              <a:cs typeface="Tahoma" pitchFamily="34" charset="0"/>
            </a:endParaRPr>
          </a:p>
        </p:txBody>
      </p:sp>
      <p:sp>
        <p:nvSpPr>
          <p:cNvPr id="9221" name="TextBox 23"/>
          <p:cNvSpPr txBox="1">
            <a:spLocks noChangeArrowheads="1"/>
          </p:cNvSpPr>
          <p:nvPr/>
        </p:nvSpPr>
        <p:spPr bwMode="auto">
          <a:xfrm>
            <a:off x="3041650" y="449473"/>
            <a:ext cx="5969000" cy="306387"/>
          </a:xfrm>
          <a:prstGeom prst="rect">
            <a:avLst/>
          </a:prstGeom>
          <a:solidFill>
            <a:srgbClr val="FFA800"/>
          </a:solidFill>
          <a:ln w="9525">
            <a:noFill/>
            <a:miter lim="800000"/>
            <a:headEnd/>
            <a:tailEnd/>
          </a:ln>
        </p:spPr>
        <p:txBody>
          <a:bodyPr>
            <a:spAutoFit/>
          </a:bodyPr>
          <a:lstStyle/>
          <a:p>
            <a:pPr algn="ctr" eaLnBrk="1" hangingPunct="1">
              <a:buClr>
                <a:srgbClr val="000000"/>
              </a:buClr>
              <a:buFont typeface="Arial" pitchFamily="34" charset="0"/>
              <a:buNone/>
            </a:pPr>
            <a:r>
              <a:rPr lang="en-US" altLang="en-US" b="1" dirty="0">
                <a:solidFill>
                  <a:schemeClr val="bg1"/>
                </a:solidFill>
                <a:latin typeface="Tahoma" pitchFamily="34" charset="0"/>
                <a:cs typeface="Tahoma" pitchFamily="34" charset="0"/>
              </a:rPr>
              <a:t>STAGE 1:	WHAT (Setting Priorities/Strategic </a:t>
            </a:r>
            <a:r>
              <a:rPr lang="en-US" altLang="en-US" b="1" dirty="0" smtClean="0">
                <a:solidFill>
                  <a:schemeClr val="bg1"/>
                </a:solidFill>
                <a:latin typeface="Tahoma" pitchFamily="34" charset="0"/>
                <a:cs typeface="Tahoma" pitchFamily="34" charset="0"/>
              </a:rPr>
              <a:t>Objectives)</a:t>
            </a:r>
            <a:endParaRPr lang="en-US" altLang="en-US" dirty="0">
              <a:solidFill>
                <a:schemeClr val="bg1"/>
              </a:solidFill>
              <a:cs typeface="Tahoma" pitchFamily="34" charset="0"/>
            </a:endParaRPr>
          </a:p>
        </p:txBody>
      </p:sp>
      <p:sp>
        <p:nvSpPr>
          <p:cNvPr id="9222"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sp>
        <p:nvSpPr>
          <p:cNvPr id="9223"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noChangeArrowheads="1"/>
          </p:cNvSpPr>
          <p:nvPr>
            <p:ph type="sldNum" sz="quarter" idx="10"/>
          </p:nvPr>
        </p:nvSpPr>
        <p:spPr>
          <a:noFill/>
          <a:ln>
            <a:miter lim="800000"/>
            <a:headEnd/>
            <a:tailEnd/>
          </a:ln>
        </p:spPr>
        <p:txBody>
          <a:bodyPr/>
          <a:lstStyle/>
          <a:p>
            <a:fld id="{A74E49DD-3166-422A-BE0D-8AB495FC0F84}" type="slidenum">
              <a:rPr lang="en-US" altLang="en-US" smtClean="0">
                <a:latin typeface="Open Sans" charset="0"/>
                <a:sym typeface="Open Sans" charset="0"/>
              </a:rPr>
              <a:pPr/>
              <a:t>4</a:t>
            </a:fld>
            <a:endParaRPr lang="en-US" altLang="en-US" smtClean="0">
              <a:latin typeface="Open Sans" charset="0"/>
              <a:sym typeface="Open Sans" charset="0"/>
            </a:endParaRPr>
          </a:p>
        </p:txBody>
      </p:sp>
      <p:sp>
        <p:nvSpPr>
          <p:cNvPr id="9219"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1268" name="TextBox 19"/>
          <p:cNvSpPr txBox="1">
            <a:spLocks noChangeArrowheads="1"/>
          </p:cNvSpPr>
          <p:nvPr/>
        </p:nvSpPr>
        <p:spPr bwMode="auto">
          <a:xfrm>
            <a:off x="3552497" y="954403"/>
            <a:ext cx="5097516" cy="4031873"/>
          </a:xfrm>
          <a:prstGeom prst="rect">
            <a:avLst/>
          </a:prstGeom>
          <a:noFill/>
          <a:ln>
            <a:noFill/>
          </a:ln>
          <a:extLst/>
        </p:spPr>
        <p:txBody>
          <a:bodyPr wrap="squar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marL="285750" lvl="1" eaLnBrk="1" hangingPunct="1">
              <a:buClr>
                <a:schemeClr val="bg1"/>
              </a:buClr>
              <a:buFont typeface="Wingdings" pitchFamily="2" charset="2"/>
              <a:buChar char="ü"/>
              <a:defRPr/>
            </a:pPr>
            <a:r>
              <a:rPr lang="en-US" altLang="en-US" sz="1600" dirty="0" smtClean="0">
                <a:solidFill>
                  <a:schemeClr val="bg1"/>
                </a:solidFill>
                <a:latin typeface="Calibri" pitchFamily="34" charset="0"/>
              </a:rPr>
              <a:t>The critical areas to consider include: </a:t>
            </a:r>
          </a:p>
          <a:p>
            <a:pPr marL="1143000" lvl="3" eaLnBrk="1" hangingPunct="1">
              <a:buClr>
                <a:schemeClr val="bg1"/>
              </a:buClr>
              <a:defRPr/>
            </a:pPr>
            <a:r>
              <a:rPr lang="en-US" altLang="en-US" sz="1600" dirty="0" smtClean="0">
                <a:solidFill>
                  <a:schemeClr val="bg1"/>
                </a:solidFill>
                <a:latin typeface="Calibri" pitchFamily="34" charset="0"/>
              </a:rPr>
              <a:t>- Education </a:t>
            </a:r>
          </a:p>
          <a:p>
            <a:pPr marL="1143000" lvl="3" eaLnBrk="1" hangingPunct="1">
              <a:buClr>
                <a:schemeClr val="bg1"/>
              </a:buClr>
              <a:defRPr/>
            </a:pPr>
            <a:r>
              <a:rPr lang="en-US" altLang="en-US" sz="1600" dirty="0" smtClean="0">
                <a:solidFill>
                  <a:schemeClr val="bg1"/>
                </a:solidFill>
                <a:latin typeface="Calibri" pitchFamily="34" charset="0"/>
              </a:rPr>
              <a:t>- Health</a:t>
            </a:r>
          </a:p>
          <a:p>
            <a:pPr marL="1143000" lvl="3" eaLnBrk="1" hangingPunct="1">
              <a:buClr>
                <a:schemeClr val="bg1"/>
              </a:buClr>
              <a:defRPr/>
            </a:pPr>
            <a:r>
              <a:rPr lang="en-US" altLang="en-US" sz="1600" dirty="0" smtClean="0">
                <a:solidFill>
                  <a:schemeClr val="bg1"/>
                </a:solidFill>
                <a:latin typeface="Calibri" pitchFamily="34" charset="0"/>
              </a:rPr>
              <a:t>- Job Creation </a:t>
            </a:r>
          </a:p>
          <a:p>
            <a:pPr marL="1143000" lvl="3" eaLnBrk="1" hangingPunct="1">
              <a:buClr>
                <a:schemeClr val="bg1"/>
              </a:buClr>
              <a:defRPr/>
            </a:pPr>
            <a:r>
              <a:rPr lang="en-US" altLang="en-US" sz="1600" dirty="0" smtClean="0">
                <a:solidFill>
                  <a:schemeClr val="bg1"/>
                </a:solidFill>
                <a:latin typeface="Calibri" pitchFamily="34" charset="0"/>
              </a:rPr>
              <a:t>- Infrastructure </a:t>
            </a:r>
          </a:p>
          <a:p>
            <a:pPr marL="1143000" lvl="3" eaLnBrk="1" hangingPunct="1">
              <a:buClr>
                <a:schemeClr val="bg1"/>
              </a:buClr>
              <a:defRPr/>
            </a:pPr>
            <a:r>
              <a:rPr lang="en-US" altLang="en-US" sz="1600" dirty="0" smtClean="0">
                <a:solidFill>
                  <a:schemeClr val="bg1"/>
                </a:solidFill>
                <a:latin typeface="Calibri" pitchFamily="34" charset="0"/>
              </a:rPr>
              <a:t>- Power </a:t>
            </a:r>
          </a:p>
          <a:p>
            <a:pPr marL="1143000" lvl="3" eaLnBrk="1" hangingPunct="1">
              <a:buClr>
                <a:schemeClr val="bg1"/>
              </a:buClr>
              <a:defRPr/>
            </a:pPr>
            <a:r>
              <a:rPr lang="en-US" altLang="en-US" sz="1600" dirty="0" smtClean="0">
                <a:solidFill>
                  <a:schemeClr val="bg1"/>
                </a:solidFill>
                <a:latin typeface="Calibri" pitchFamily="34" charset="0"/>
              </a:rPr>
              <a:t>- Technology</a:t>
            </a:r>
            <a:endParaRPr lang="en-US" altLang="en-US" sz="1600" dirty="0" smtClean="0">
              <a:solidFill>
                <a:schemeClr val="bg1"/>
              </a:solidFill>
              <a:latin typeface="Calibri" pitchFamily="34" charset="0"/>
              <a:cs typeface="Tahoma" pitchFamily="34" charset="0"/>
            </a:endParaRPr>
          </a:p>
          <a:p>
            <a:pPr marL="285750" indent="-285750" eaLnBrk="1" hangingPunct="1">
              <a:buClr>
                <a:schemeClr val="bg1"/>
              </a:buClr>
              <a:buFont typeface="Wingdings" pitchFamily="2" charset="2"/>
              <a:buChar char="ü"/>
              <a:defRPr/>
            </a:pPr>
            <a:endParaRPr lang="en-US" altLang="en-US" sz="1600" dirty="0" smtClean="0">
              <a:solidFill>
                <a:schemeClr val="bg1"/>
              </a:solidFill>
              <a:latin typeface="Calibri" pitchFamily="34" charset="0"/>
              <a:cs typeface="Tahoma" pitchFamily="34" charset="0"/>
            </a:endParaRPr>
          </a:p>
          <a:p>
            <a:pPr marL="285750" indent="-285750" eaLnBrk="1" hangingPunct="1">
              <a:buClr>
                <a:schemeClr val="bg1"/>
              </a:buClr>
              <a:defRPr/>
            </a:pPr>
            <a:endParaRPr lang="en-US" altLang="en-US" sz="1600" dirty="0" smtClean="0">
              <a:solidFill>
                <a:schemeClr val="bg1"/>
              </a:solidFill>
              <a:latin typeface="Calibri" pitchFamily="34" charset="0"/>
              <a:cs typeface="Tahoma" pitchFamily="34" charset="0"/>
            </a:endParaRPr>
          </a:p>
          <a:p>
            <a:pPr marL="285750" indent="-285750" eaLnBrk="1" hangingPunct="1">
              <a:buClr>
                <a:schemeClr val="bg1"/>
              </a:buClr>
              <a:buFont typeface="Wingdings" pitchFamily="2" charset="2"/>
              <a:buChar char="ü"/>
              <a:defRPr/>
            </a:pPr>
            <a:r>
              <a:rPr lang="en-US" altLang="en-US" sz="1600" dirty="0" smtClean="0">
                <a:solidFill>
                  <a:schemeClr val="bg1"/>
                </a:solidFill>
                <a:latin typeface="Calibri" pitchFamily="34" charset="0"/>
                <a:cs typeface="Tahoma" pitchFamily="34" charset="0"/>
              </a:rPr>
              <a:t>For example in my State (</a:t>
            </a:r>
            <a:r>
              <a:rPr lang="en-US" altLang="en-US" sz="1600" dirty="0" err="1" smtClean="0">
                <a:solidFill>
                  <a:schemeClr val="bg1"/>
                </a:solidFill>
                <a:latin typeface="Calibri" pitchFamily="34" charset="0"/>
                <a:cs typeface="Tahoma" pitchFamily="34" charset="0"/>
              </a:rPr>
              <a:t>Akwa</a:t>
            </a:r>
            <a:r>
              <a:rPr lang="en-US" altLang="en-US" sz="1600" dirty="0" smtClean="0">
                <a:solidFill>
                  <a:schemeClr val="bg1"/>
                </a:solidFill>
                <a:latin typeface="Calibri" pitchFamily="34" charset="0"/>
                <a:cs typeface="Tahoma" pitchFamily="34" charset="0"/>
              </a:rPr>
              <a:t> </a:t>
            </a:r>
            <a:r>
              <a:rPr lang="en-US" altLang="en-US" sz="1600" dirty="0" err="1" smtClean="0">
                <a:solidFill>
                  <a:schemeClr val="bg1"/>
                </a:solidFill>
                <a:latin typeface="Calibri" pitchFamily="34" charset="0"/>
                <a:cs typeface="Tahoma" pitchFamily="34" charset="0"/>
              </a:rPr>
              <a:t>Ibom</a:t>
            </a:r>
            <a:r>
              <a:rPr lang="en-US" altLang="en-US" sz="1600" dirty="0" smtClean="0">
                <a:solidFill>
                  <a:schemeClr val="bg1"/>
                </a:solidFill>
                <a:latin typeface="Calibri" pitchFamily="34" charset="0"/>
                <a:cs typeface="Tahoma" pitchFamily="34" charset="0"/>
              </a:rPr>
              <a:t>), our comparative advantage include:</a:t>
            </a:r>
          </a:p>
          <a:p>
            <a:pPr lvl="2" eaLnBrk="1" hangingPunct="1">
              <a:buClr>
                <a:schemeClr val="bg1"/>
              </a:buClr>
              <a:defRPr/>
            </a:pPr>
            <a:r>
              <a:rPr lang="en-US" altLang="en-US" sz="1600" dirty="0" smtClean="0">
                <a:solidFill>
                  <a:schemeClr val="bg1"/>
                </a:solidFill>
                <a:latin typeface="Calibri" pitchFamily="34" charset="0"/>
                <a:cs typeface="Tahoma" pitchFamily="34" charset="0"/>
              </a:rPr>
              <a:t>- Oil and Gas (Largest Reserves)</a:t>
            </a:r>
          </a:p>
          <a:p>
            <a:pPr lvl="2" eaLnBrk="1" hangingPunct="1">
              <a:buClr>
                <a:schemeClr val="bg1"/>
              </a:buClr>
              <a:defRPr/>
            </a:pPr>
            <a:r>
              <a:rPr lang="en-US" altLang="en-US" sz="1600" dirty="0" smtClean="0">
                <a:solidFill>
                  <a:schemeClr val="bg1"/>
                </a:solidFill>
                <a:latin typeface="Calibri" pitchFamily="34" charset="0"/>
                <a:cs typeface="Tahoma" pitchFamily="34" charset="0"/>
              </a:rPr>
              <a:t>- Longest Shoreline (129km)</a:t>
            </a:r>
          </a:p>
          <a:p>
            <a:pPr lvl="2" eaLnBrk="1" hangingPunct="1">
              <a:buClr>
                <a:schemeClr val="bg1"/>
              </a:buClr>
              <a:defRPr/>
            </a:pPr>
            <a:r>
              <a:rPr lang="en-US" altLang="en-US" sz="1600" dirty="0" smtClean="0">
                <a:solidFill>
                  <a:schemeClr val="bg1"/>
                </a:solidFill>
                <a:latin typeface="Calibri" pitchFamily="34" charset="0"/>
                <a:cs typeface="Tahoma" pitchFamily="34" charset="0"/>
              </a:rPr>
              <a:t>- Mineral (glass sand, clay etc)</a:t>
            </a:r>
          </a:p>
          <a:p>
            <a:pPr lvl="2" eaLnBrk="1" hangingPunct="1">
              <a:buClr>
                <a:schemeClr val="bg1"/>
              </a:buClr>
              <a:defRPr/>
            </a:pPr>
            <a:r>
              <a:rPr lang="en-US" altLang="en-US" sz="1600" dirty="0" smtClean="0">
                <a:solidFill>
                  <a:schemeClr val="bg1"/>
                </a:solidFill>
                <a:latin typeface="Calibri" pitchFamily="34" charset="0"/>
                <a:cs typeface="Tahoma" pitchFamily="34" charset="0"/>
              </a:rPr>
              <a:t>- Good land for Agriculture, etc</a:t>
            </a:r>
          </a:p>
          <a:p>
            <a:pPr lvl="2" eaLnBrk="1" hangingPunct="1">
              <a:buClr>
                <a:schemeClr val="bg1"/>
              </a:buClr>
              <a:defRPr/>
            </a:pPr>
            <a:r>
              <a:rPr lang="en-US" altLang="en-US" sz="1600" dirty="0" smtClean="0">
                <a:solidFill>
                  <a:schemeClr val="bg1"/>
                </a:solidFill>
                <a:latin typeface="Calibri" pitchFamily="34" charset="0"/>
                <a:cs typeface="Tahoma" pitchFamily="34" charset="0"/>
              </a:rPr>
              <a:t>- Deepest Natural Port (17.3 meters)</a:t>
            </a:r>
          </a:p>
        </p:txBody>
      </p:sp>
      <p:sp>
        <p:nvSpPr>
          <p:cNvPr id="9221" name="TextBox 23"/>
          <p:cNvSpPr txBox="1">
            <a:spLocks noChangeArrowheads="1"/>
          </p:cNvSpPr>
          <p:nvPr/>
        </p:nvSpPr>
        <p:spPr bwMode="auto">
          <a:xfrm>
            <a:off x="3041650" y="449473"/>
            <a:ext cx="5969000" cy="306387"/>
          </a:xfrm>
          <a:prstGeom prst="rect">
            <a:avLst/>
          </a:prstGeom>
          <a:solidFill>
            <a:srgbClr val="FFA800"/>
          </a:solidFill>
          <a:ln w="9525">
            <a:noFill/>
            <a:miter lim="800000"/>
            <a:headEnd/>
            <a:tailEnd/>
          </a:ln>
        </p:spPr>
        <p:txBody>
          <a:bodyPr>
            <a:spAutoFit/>
          </a:bodyPr>
          <a:lstStyle/>
          <a:p>
            <a:pPr algn="ctr" eaLnBrk="1" hangingPunct="1">
              <a:buClr>
                <a:srgbClr val="000000"/>
              </a:buClr>
              <a:buFont typeface="Arial" pitchFamily="34" charset="0"/>
              <a:buNone/>
            </a:pPr>
            <a:r>
              <a:rPr lang="en-US" altLang="en-US" b="1" dirty="0">
                <a:solidFill>
                  <a:schemeClr val="bg1"/>
                </a:solidFill>
                <a:latin typeface="Tahoma" pitchFamily="34" charset="0"/>
                <a:cs typeface="Tahoma" pitchFamily="34" charset="0"/>
              </a:rPr>
              <a:t>STAGE 1:	</a:t>
            </a:r>
            <a:r>
              <a:rPr lang="en-US" altLang="en-US" b="1" dirty="0" smtClean="0">
                <a:solidFill>
                  <a:schemeClr val="bg1"/>
                </a:solidFill>
                <a:latin typeface="Tahoma" pitchFamily="34" charset="0"/>
                <a:cs typeface="Tahoma" pitchFamily="34" charset="0"/>
              </a:rPr>
              <a:t>Cont…</a:t>
            </a:r>
            <a:endParaRPr lang="en-US" altLang="en-US" dirty="0">
              <a:solidFill>
                <a:schemeClr val="bg1"/>
              </a:solidFill>
              <a:cs typeface="Tahoma" pitchFamily="34" charset="0"/>
            </a:endParaRPr>
          </a:p>
        </p:txBody>
      </p:sp>
      <p:sp>
        <p:nvSpPr>
          <p:cNvPr id="9222"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noChangeArrowheads="1"/>
          </p:cNvSpPr>
          <p:nvPr>
            <p:ph type="sldNum" sz="quarter" idx="10"/>
          </p:nvPr>
        </p:nvSpPr>
        <p:spPr>
          <a:noFill/>
          <a:ln>
            <a:miter lim="800000"/>
            <a:headEnd/>
            <a:tailEnd/>
          </a:ln>
        </p:spPr>
        <p:txBody>
          <a:bodyPr/>
          <a:lstStyle/>
          <a:p>
            <a:fld id="{6EEB564C-A309-49F1-B9D5-BA2C21AB5845}" type="slidenum">
              <a:rPr lang="en-US" altLang="en-US" smtClean="0">
                <a:latin typeface="Open Sans" charset="0"/>
                <a:sym typeface="Open Sans" charset="0"/>
              </a:rPr>
              <a:pPr/>
              <a:t>5</a:t>
            </a:fld>
            <a:endParaRPr lang="en-US" altLang="en-US" smtClean="0">
              <a:latin typeface="Open Sans" charset="0"/>
              <a:sym typeface="Open Sans" charset="0"/>
            </a:endParaRPr>
          </a:p>
        </p:txBody>
      </p:sp>
      <p:sp>
        <p:nvSpPr>
          <p:cNvPr id="10243"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0244" name="TextBox 23"/>
          <p:cNvSpPr txBox="1">
            <a:spLocks noChangeArrowheads="1"/>
          </p:cNvSpPr>
          <p:nvPr/>
        </p:nvSpPr>
        <p:spPr bwMode="auto">
          <a:xfrm>
            <a:off x="3041650" y="514063"/>
            <a:ext cx="6102350" cy="554037"/>
          </a:xfrm>
          <a:prstGeom prst="rect">
            <a:avLst/>
          </a:prstGeom>
          <a:solidFill>
            <a:srgbClr val="FFA800"/>
          </a:solidFill>
          <a:ln w="9525">
            <a:noFill/>
            <a:miter lim="800000"/>
            <a:headEnd/>
            <a:tailEnd/>
          </a:ln>
        </p:spPr>
        <p:txBody>
          <a:bodyPr>
            <a:spAutoFit/>
          </a:bodyPr>
          <a:lstStyle/>
          <a:p>
            <a:pPr algn="ctr" eaLnBrk="1" hangingPunct="1">
              <a:buClr>
                <a:srgbClr val="000000"/>
              </a:buClr>
              <a:buFont typeface="Arial" pitchFamily="34" charset="0"/>
              <a:buNone/>
            </a:pPr>
            <a:r>
              <a:rPr lang="en-US" altLang="en-US" sz="1500" b="1" dirty="0">
                <a:solidFill>
                  <a:schemeClr val="bg1"/>
                </a:solidFill>
                <a:latin typeface="Tahoma" pitchFamily="34" charset="0"/>
                <a:cs typeface="Tahoma" pitchFamily="34" charset="0"/>
              </a:rPr>
              <a:t>STAGE 2:	HOW &amp; WHO (Managing </a:t>
            </a:r>
            <a:r>
              <a:rPr lang="en-US" altLang="en-US" sz="1500" b="1" dirty="0" err="1" smtClean="0">
                <a:solidFill>
                  <a:schemeClr val="bg1"/>
                </a:solidFill>
                <a:latin typeface="Tahoma" pitchFamily="34" charset="0"/>
                <a:cs typeface="Tahoma" pitchFamily="34" charset="0"/>
              </a:rPr>
              <a:t>Programmes</a:t>
            </a:r>
            <a:r>
              <a:rPr lang="en-US" altLang="en-US" sz="1500" b="1" dirty="0" smtClean="0">
                <a:solidFill>
                  <a:schemeClr val="bg1"/>
                </a:solidFill>
                <a:latin typeface="Tahoma" pitchFamily="34" charset="0"/>
                <a:cs typeface="Tahoma" pitchFamily="34" charset="0"/>
              </a:rPr>
              <a:t>/Implementation </a:t>
            </a:r>
            <a:r>
              <a:rPr lang="en-US" altLang="en-US" sz="1500" b="1" dirty="0">
                <a:solidFill>
                  <a:schemeClr val="bg1"/>
                </a:solidFill>
                <a:latin typeface="Tahoma" pitchFamily="34" charset="0"/>
                <a:cs typeface="Tahoma" pitchFamily="34" charset="0"/>
              </a:rPr>
              <a:t>Strategies)</a:t>
            </a:r>
            <a:endParaRPr lang="en-US" altLang="en-US" sz="1500" dirty="0">
              <a:solidFill>
                <a:schemeClr val="bg1"/>
              </a:solidFill>
              <a:cs typeface="Tahoma" pitchFamily="34" charset="0"/>
            </a:endParaRPr>
          </a:p>
        </p:txBody>
      </p:sp>
      <p:sp>
        <p:nvSpPr>
          <p:cNvPr id="10245"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
        <p:nvSpPr>
          <p:cNvPr id="10248" name="TextBox 1"/>
          <p:cNvSpPr txBox="1">
            <a:spLocks noChangeArrowheads="1"/>
          </p:cNvSpPr>
          <p:nvPr/>
        </p:nvSpPr>
        <p:spPr bwMode="auto">
          <a:xfrm>
            <a:off x="3041650" y="1213873"/>
            <a:ext cx="6019800" cy="3785652"/>
          </a:xfrm>
          <a:prstGeom prst="rect">
            <a:avLst/>
          </a:prstGeom>
          <a:noFill/>
          <a:ln w="9525">
            <a:noFill/>
            <a:miter lim="800000"/>
            <a:headEnd/>
            <a:tailEnd/>
          </a:ln>
        </p:spPr>
        <p:txBody>
          <a:bodyPr>
            <a:spAutoFit/>
          </a:bodyPr>
          <a:lstStyle/>
          <a:p>
            <a:pPr marL="285750" indent="-285750">
              <a:buFont typeface="Wingdings" pitchFamily="2" charset="2"/>
              <a:buChar char="ü"/>
            </a:pPr>
            <a:r>
              <a:rPr lang="en-US" altLang="en-US" sz="1600" dirty="0">
                <a:solidFill>
                  <a:schemeClr val="bg1"/>
                </a:solidFill>
                <a:latin typeface="Calibri" pitchFamily="34" charset="0"/>
                <a:cs typeface="Tahoma" pitchFamily="34" charset="0"/>
              </a:rPr>
              <a:t>A well drawn </a:t>
            </a:r>
            <a:r>
              <a:rPr lang="en-US" altLang="en-US" sz="1600" dirty="0" smtClean="0">
                <a:solidFill>
                  <a:schemeClr val="bg1"/>
                </a:solidFill>
                <a:latin typeface="Calibri" pitchFamily="34" charset="0"/>
                <a:cs typeface="Tahoma" pitchFamily="34" charset="0"/>
              </a:rPr>
              <a:t>up </a:t>
            </a:r>
            <a:r>
              <a:rPr lang="en-US" altLang="en-US" sz="1600" dirty="0">
                <a:solidFill>
                  <a:schemeClr val="bg1"/>
                </a:solidFill>
                <a:latin typeface="Calibri" pitchFamily="34" charset="0"/>
                <a:cs typeface="Tahoma" pitchFamily="34" charset="0"/>
              </a:rPr>
              <a:t>plan requires a proper management framework for implementation. Literarily, ‘as a Governor, how to execute your well articulated and prioritized strategic plan’ equates </a:t>
            </a:r>
            <a:r>
              <a:rPr lang="en-US" altLang="en-US" sz="1600" dirty="0" smtClean="0">
                <a:solidFill>
                  <a:schemeClr val="bg1"/>
                </a:solidFill>
                <a:latin typeface="Calibri" pitchFamily="34" charset="0"/>
                <a:cs typeface="Tahoma" pitchFamily="34" charset="0"/>
              </a:rPr>
              <a:t>the </a:t>
            </a:r>
            <a:r>
              <a:rPr lang="en-US" altLang="en-US" sz="1600" dirty="0">
                <a:solidFill>
                  <a:schemeClr val="bg1"/>
                </a:solidFill>
                <a:latin typeface="Calibri" pitchFamily="34" charset="0"/>
                <a:cs typeface="Tahoma" pitchFamily="34" charset="0"/>
              </a:rPr>
              <a:t>concept of managing </a:t>
            </a:r>
            <a:r>
              <a:rPr lang="en-US" altLang="en-US" sz="1600" dirty="0" err="1">
                <a:solidFill>
                  <a:schemeClr val="bg1"/>
                </a:solidFill>
                <a:latin typeface="Calibri" pitchFamily="34" charset="0"/>
                <a:cs typeface="Tahoma" pitchFamily="34" charset="0"/>
              </a:rPr>
              <a:t>programmes</a:t>
            </a:r>
            <a:r>
              <a:rPr lang="en-US" altLang="en-US" sz="1600" dirty="0">
                <a:solidFill>
                  <a:schemeClr val="bg1"/>
                </a:solidFill>
                <a:latin typeface="Calibri" pitchFamily="34" charset="0"/>
                <a:cs typeface="Tahoma" pitchFamily="34" charset="0"/>
              </a:rPr>
              <a:t>. </a:t>
            </a:r>
          </a:p>
          <a:p>
            <a:pPr marL="285750" indent="-285750">
              <a:buFont typeface="Wingdings" pitchFamily="2" charset="2"/>
              <a:buChar char="ü"/>
            </a:pPr>
            <a:endParaRPr lang="en-US" altLang="en-US" sz="1600" dirty="0">
              <a:solidFill>
                <a:schemeClr val="bg1"/>
              </a:solidFill>
              <a:latin typeface="Calibri" pitchFamily="34" charset="0"/>
              <a:cs typeface="Tahoma" pitchFamily="34" charset="0"/>
            </a:endParaRPr>
          </a:p>
          <a:p>
            <a:pPr marL="285750" indent="-285750">
              <a:buFont typeface="Wingdings" pitchFamily="2" charset="2"/>
              <a:buChar char="ü"/>
            </a:pPr>
            <a:r>
              <a:rPr lang="en-US" sz="1600" dirty="0" smtClean="0">
                <a:solidFill>
                  <a:schemeClr val="bg1"/>
                </a:solidFill>
                <a:latin typeface="Calibri" pitchFamily="34" charset="0"/>
                <a:cs typeface="Tahoma" pitchFamily="34" charset="0"/>
              </a:rPr>
              <a:t>An </a:t>
            </a:r>
            <a:r>
              <a:rPr lang="en-US" sz="1600" dirty="0">
                <a:solidFill>
                  <a:schemeClr val="bg1"/>
                </a:solidFill>
                <a:latin typeface="Calibri" pitchFamily="34" charset="0"/>
                <a:cs typeface="Tahoma" pitchFamily="34" charset="0"/>
              </a:rPr>
              <a:t>outline approach towards </a:t>
            </a:r>
            <a:r>
              <a:rPr lang="en-US" sz="1600" dirty="0" err="1">
                <a:solidFill>
                  <a:schemeClr val="bg1"/>
                </a:solidFill>
                <a:latin typeface="Calibri" pitchFamily="34" charset="0"/>
                <a:cs typeface="Tahoma" pitchFamily="34" charset="0"/>
              </a:rPr>
              <a:t>programme</a:t>
            </a:r>
            <a:r>
              <a:rPr lang="en-US" sz="1600" dirty="0">
                <a:solidFill>
                  <a:schemeClr val="bg1"/>
                </a:solidFill>
                <a:latin typeface="Calibri" pitchFamily="34" charset="0"/>
                <a:cs typeface="Tahoma" pitchFamily="34" charset="0"/>
              </a:rPr>
              <a:t> management </a:t>
            </a:r>
            <a:r>
              <a:rPr lang="en-US" sz="1600" dirty="0" smtClean="0">
                <a:solidFill>
                  <a:schemeClr val="bg1"/>
                </a:solidFill>
                <a:latin typeface="Calibri" pitchFamily="34" charset="0"/>
                <a:cs typeface="Tahoma" pitchFamily="34" charset="0"/>
              </a:rPr>
              <a:t>is:</a:t>
            </a:r>
            <a:endParaRPr lang="en-US" sz="1600" dirty="0">
              <a:solidFill>
                <a:schemeClr val="bg1"/>
              </a:solidFill>
              <a:latin typeface="Calibri" pitchFamily="34" charset="0"/>
              <a:cs typeface="Tahoma" pitchFamily="34" charset="0"/>
            </a:endParaRPr>
          </a:p>
          <a:p>
            <a:pPr marL="800100" lvl="1" indent="-342900">
              <a:buFont typeface="Wingdings" pitchFamily="2" charset="2"/>
              <a:buChar char="v"/>
            </a:pPr>
            <a:r>
              <a:rPr lang="en-US" sz="1600" dirty="0">
                <a:solidFill>
                  <a:schemeClr val="bg1"/>
                </a:solidFill>
                <a:latin typeface="Calibri" pitchFamily="34" charset="0"/>
                <a:cs typeface="Tahoma" pitchFamily="34" charset="0"/>
              </a:rPr>
              <a:t>Each </a:t>
            </a:r>
            <a:r>
              <a:rPr lang="en-US" sz="1600" dirty="0" smtClean="0">
                <a:solidFill>
                  <a:schemeClr val="bg1"/>
                </a:solidFill>
                <a:latin typeface="Calibri" pitchFamily="34" charset="0"/>
                <a:cs typeface="Tahoma" pitchFamily="34" charset="0"/>
              </a:rPr>
              <a:t>objective/strategy </a:t>
            </a:r>
            <a:r>
              <a:rPr lang="en-US" sz="1600" dirty="0">
                <a:solidFill>
                  <a:schemeClr val="bg1"/>
                </a:solidFill>
                <a:latin typeface="Calibri" pitchFamily="34" charset="0"/>
                <a:cs typeface="Tahoma" pitchFamily="34" charset="0"/>
              </a:rPr>
              <a:t>identified in </a:t>
            </a:r>
            <a:r>
              <a:rPr lang="en-US" sz="1600" dirty="0" smtClean="0">
                <a:solidFill>
                  <a:schemeClr val="bg1"/>
                </a:solidFill>
                <a:latin typeface="Calibri" pitchFamily="34" charset="0"/>
                <a:cs typeface="Tahoma" pitchFamily="34" charset="0"/>
              </a:rPr>
              <a:t>Stage </a:t>
            </a:r>
            <a:r>
              <a:rPr lang="en-US" sz="1600" dirty="0">
                <a:solidFill>
                  <a:schemeClr val="bg1"/>
                </a:solidFill>
                <a:latin typeface="Calibri" pitchFamily="34" charset="0"/>
                <a:cs typeface="Tahoma" pitchFamily="34" charset="0"/>
              </a:rPr>
              <a:t>1 must be meticulously translated into an implementable step or </a:t>
            </a:r>
            <a:r>
              <a:rPr lang="en-US" sz="1600" dirty="0" err="1">
                <a:solidFill>
                  <a:schemeClr val="bg1"/>
                </a:solidFill>
                <a:latin typeface="Calibri" pitchFamily="34" charset="0"/>
                <a:cs typeface="Tahoma" pitchFamily="34" charset="0"/>
              </a:rPr>
              <a:t>programme</a:t>
            </a:r>
            <a:r>
              <a:rPr lang="en-US" sz="1600" dirty="0">
                <a:solidFill>
                  <a:schemeClr val="bg1"/>
                </a:solidFill>
                <a:latin typeface="Calibri" pitchFamily="34" charset="0"/>
                <a:cs typeface="Tahoma" pitchFamily="34" charset="0"/>
              </a:rPr>
              <a:t>, complete with who will be responsible for implementation, framework for implementation, resources required, and results expected. </a:t>
            </a:r>
            <a:endParaRPr lang="en-US" sz="1600" dirty="0" smtClean="0">
              <a:solidFill>
                <a:schemeClr val="bg1"/>
              </a:solidFill>
              <a:latin typeface="Calibri" pitchFamily="34" charset="0"/>
              <a:cs typeface="Tahoma" pitchFamily="34" charset="0"/>
            </a:endParaRPr>
          </a:p>
          <a:p>
            <a:pPr marL="800100" lvl="1" indent="-342900"/>
            <a:endParaRPr lang="en-US" sz="1600" dirty="0" smtClean="0">
              <a:solidFill>
                <a:schemeClr val="bg1"/>
              </a:solidFill>
              <a:latin typeface="Calibri" pitchFamily="34" charset="0"/>
              <a:cs typeface="Tahoma" pitchFamily="34" charset="0"/>
            </a:endParaRPr>
          </a:p>
          <a:p>
            <a:pPr marL="800100" lvl="1" indent="-342900">
              <a:buFont typeface="Wingdings" pitchFamily="2" charset="2"/>
              <a:buChar char="v"/>
            </a:pPr>
            <a:r>
              <a:rPr lang="en-US" altLang="en-US" sz="1600" dirty="0" smtClean="0">
                <a:solidFill>
                  <a:schemeClr val="bg1"/>
                </a:solidFill>
                <a:latin typeface="Calibri" pitchFamily="34" charset="0"/>
                <a:cs typeface="Tahoma" pitchFamily="34" charset="0"/>
              </a:rPr>
              <a:t>Every implementable step must be: </a:t>
            </a:r>
            <a:r>
              <a:rPr lang="en-US" altLang="en-US" sz="1600" b="1" dirty="0" smtClean="0">
                <a:solidFill>
                  <a:schemeClr val="bg1"/>
                </a:solidFill>
                <a:latin typeface="Calibri" pitchFamily="34" charset="0"/>
                <a:cs typeface="Tahoma" pitchFamily="34" charset="0"/>
              </a:rPr>
              <a:t>S</a:t>
            </a:r>
            <a:r>
              <a:rPr lang="en-US" altLang="en-US" sz="1600" dirty="0" smtClean="0">
                <a:solidFill>
                  <a:schemeClr val="bg1"/>
                </a:solidFill>
                <a:latin typeface="Calibri" pitchFamily="34" charset="0"/>
                <a:cs typeface="Tahoma" pitchFamily="34" charset="0"/>
              </a:rPr>
              <a:t>pecific, </a:t>
            </a:r>
            <a:r>
              <a:rPr lang="en-US" altLang="en-US" sz="1600" b="1" dirty="0" smtClean="0">
                <a:solidFill>
                  <a:schemeClr val="bg1"/>
                </a:solidFill>
                <a:latin typeface="Calibri" pitchFamily="34" charset="0"/>
                <a:cs typeface="Tahoma" pitchFamily="34" charset="0"/>
              </a:rPr>
              <a:t>M</a:t>
            </a:r>
            <a:r>
              <a:rPr lang="en-US" altLang="en-US" sz="1600" dirty="0" smtClean="0">
                <a:solidFill>
                  <a:schemeClr val="bg1"/>
                </a:solidFill>
                <a:latin typeface="Calibri" pitchFamily="34" charset="0"/>
                <a:cs typeface="Tahoma" pitchFamily="34" charset="0"/>
              </a:rPr>
              <a:t>easureable, </a:t>
            </a:r>
            <a:r>
              <a:rPr lang="en-US" altLang="en-US" sz="1600" b="1" dirty="0" smtClean="0">
                <a:solidFill>
                  <a:schemeClr val="bg1"/>
                </a:solidFill>
                <a:latin typeface="Calibri" pitchFamily="34" charset="0"/>
                <a:cs typeface="Tahoma" pitchFamily="34" charset="0"/>
              </a:rPr>
              <a:t>A</a:t>
            </a:r>
            <a:r>
              <a:rPr lang="en-US" altLang="en-US" sz="1600" dirty="0" smtClean="0">
                <a:solidFill>
                  <a:schemeClr val="bg1"/>
                </a:solidFill>
                <a:latin typeface="Calibri" pitchFamily="34" charset="0"/>
                <a:cs typeface="Tahoma" pitchFamily="34" charset="0"/>
              </a:rPr>
              <a:t>ttainable, </a:t>
            </a:r>
            <a:r>
              <a:rPr lang="en-US" altLang="en-US" sz="1600" b="1" dirty="0" smtClean="0">
                <a:solidFill>
                  <a:schemeClr val="bg1"/>
                </a:solidFill>
                <a:latin typeface="Calibri" pitchFamily="34" charset="0"/>
                <a:cs typeface="Tahoma" pitchFamily="34" charset="0"/>
              </a:rPr>
              <a:t>R</a:t>
            </a:r>
            <a:r>
              <a:rPr lang="en-US" altLang="en-US" sz="1600" dirty="0" smtClean="0">
                <a:solidFill>
                  <a:schemeClr val="bg1"/>
                </a:solidFill>
                <a:latin typeface="Calibri" pitchFamily="34" charset="0"/>
                <a:cs typeface="Tahoma" pitchFamily="34" charset="0"/>
              </a:rPr>
              <a:t>elevant and </a:t>
            </a:r>
            <a:r>
              <a:rPr lang="en-US" altLang="en-US" sz="1600" b="1" dirty="0" smtClean="0">
                <a:solidFill>
                  <a:schemeClr val="bg1"/>
                </a:solidFill>
                <a:latin typeface="Calibri" pitchFamily="34" charset="0"/>
                <a:cs typeface="Tahoma" pitchFamily="34" charset="0"/>
              </a:rPr>
              <a:t>T</a:t>
            </a:r>
            <a:r>
              <a:rPr lang="en-US" altLang="en-US" sz="1600" dirty="0" smtClean="0">
                <a:solidFill>
                  <a:schemeClr val="bg1"/>
                </a:solidFill>
                <a:latin typeface="Calibri" pitchFamily="34" charset="0"/>
                <a:cs typeface="Tahoma" pitchFamily="34" charset="0"/>
              </a:rPr>
              <a:t>ime-bound (SMART)</a:t>
            </a:r>
          </a:p>
          <a:p>
            <a:pPr marL="800100" lvl="1" indent="-342900"/>
            <a:endParaRPr lang="en-US" sz="1600" dirty="0">
              <a:solidFill>
                <a:schemeClr val="bg1"/>
              </a:solidFill>
              <a:latin typeface="Calibri" pitchFamily="34" charset="0"/>
              <a:cs typeface="Tahoma" pitchFamily="34" charset="0"/>
            </a:endParaRPr>
          </a:p>
        </p:txBody>
      </p:sp>
      <p:sp>
        <p:nvSpPr>
          <p:cNvPr id="9"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noChangeArrowheads="1"/>
          </p:cNvSpPr>
          <p:nvPr>
            <p:ph type="sldNum" sz="quarter" idx="10"/>
          </p:nvPr>
        </p:nvSpPr>
        <p:spPr>
          <a:noFill/>
          <a:ln>
            <a:miter lim="800000"/>
            <a:headEnd/>
            <a:tailEnd/>
          </a:ln>
        </p:spPr>
        <p:txBody>
          <a:bodyPr/>
          <a:lstStyle/>
          <a:p>
            <a:fld id="{6EEB564C-A309-49F1-B9D5-BA2C21AB5845}" type="slidenum">
              <a:rPr lang="en-US" altLang="en-US" smtClean="0">
                <a:latin typeface="Open Sans" charset="0"/>
                <a:sym typeface="Open Sans" charset="0"/>
              </a:rPr>
              <a:pPr/>
              <a:t>6</a:t>
            </a:fld>
            <a:endParaRPr lang="en-US" altLang="en-US" smtClean="0">
              <a:latin typeface="Open Sans" charset="0"/>
              <a:sym typeface="Open Sans" charset="0"/>
            </a:endParaRPr>
          </a:p>
        </p:txBody>
      </p:sp>
      <p:sp>
        <p:nvSpPr>
          <p:cNvPr id="10243"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0244" name="TextBox 23"/>
          <p:cNvSpPr txBox="1">
            <a:spLocks noChangeArrowheads="1"/>
          </p:cNvSpPr>
          <p:nvPr/>
        </p:nvSpPr>
        <p:spPr bwMode="auto">
          <a:xfrm>
            <a:off x="3041650" y="850383"/>
            <a:ext cx="6102350" cy="323165"/>
          </a:xfrm>
          <a:prstGeom prst="rect">
            <a:avLst/>
          </a:prstGeom>
          <a:solidFill>
            <a:srgbClr val="FFA800"/>
          </a:solidFill>
          <a:ln w="9525">
            <a:noFill/>
            <a:miter lim="800000"/>
            <a:headEnd/>
            <a:tailEnd/>
          </a:ln>
        </p:spPr>
        <p:txBody>
          <a:bodyPr>
            <a:spAutoFit/>
          </a:bodyPr>
          <a:lstStyle/>
          <a:p>
            <a:pPr algn="ctr" eaLnBrk="1" hangingPunct="1">
              <a:buClr>
                <a:srgbClr val="000000"/>
              </a:buClr>
              <a:buFont typeface="Arial" pitchFamily="34" charset="0"/>
              <a:buNone/>
            </a:pPr>
            <a:r>
              <a:rPr lang="en-US" altLang="en-US" sz="1500" b="1" dirty="0">
                <a:solidFill>
                  <a:schemeClr val="bg1"/>
                </a:solidFill>
                <a:latin typeface="Tahoma" pitchFamily="34" charset="0"/>
                <a:cs typeface="Tahoma" pitchFamily="34" charset="0"/>
              </a:rPr>
              <a:t>STAGE 2:	</a:t>
            </a:r>
            <a:r>
              <a:rPr lang="en-US" altLang="en-US" sz="1500" b="1" dirty="0" smtClean="0">
                <a:solidFill>
                  <a:schemeClr val="bg1"/>
                </a:solidFill>
                <a:latin typeface="Tahoma" pitchFamily="34" charset="0"/>
                <a:cs typeface="Tahoma" pitchFamily="34" charset="0"/>
              </a:rPr>
              <a:t>cont…</a:t>
            </a:r>
            <a:endParaRPr lang="en-US" altLang="en-US" sz="1500" dirty="0">
              <a:solidFill>
                <a:schemeClr val="bg1"/>
              </a:solidFill>
              <a:cs typeface="Tahoma" pitchFamily="34" charset="0"/>
            </a:endParaRPr>
          </a:p>
        </p:txBody>
      </p:sp>
      <p:sp>
        <p:nvSpPr>
          <p:cNvPr id="10245"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sp>
        <p:nvSpPr>
          <p:cNvPr id="10246"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eaLnBrk="1" hangingPunct="1">
              <a:buClr>
                <a:srgbClr val="FFFFFF"/>
              </a:buClr>
              <a:buSzPts val="3600"/>
              <a:buFont typeface="Merriweather"/>
              <a:buNone/>
            </a:pPr>
            <a:r>
              <a:rPr lang="en-US" altLang="en-US" sz="1100" b="1">
                <a:solidFill>
                  <a:srgbClr val="294667"/>
                </a:solidFill>
                <a:latin typeface="Tahoma" pitchFamily="34" charset="0"/>
                <a:cs typeface="Tahoma" pitchFamily="34" charset="0"/>
                <a:sym typeface="Merriweather"/>
              </a:rPr>
              <a:t>H.E. UDOM EMMANUEL,</a:t>
            </a:r>
          </a:p>
          <a:p>
            <a:pPr eaLnBrk="1" hangingPunct="1">
              <a:buClr>
                <a:srgbClr val="FFFFFF"/>
              </a:buClr>
              <a:buSzPts val="3600"/>
              <a:buFont typeface="Merriweather"/>
              <a:buNone/>
            </a:pPr>
            <a:r>
              <a:rPr lang="en-US" altLang="en-US" sz="1100" b="1">
                <a:solidFill>
                  <a:srgbClr val="294667"/>
                </a:solidFill>
                <a:latin typeface="Tahoma" pitchFamily="34" charset="0"/>
                <a:cs typeface="Tahoma" pitchFamily="34" charset="0"/>
                <a:sym typeface="Merriweather"/>
              </a:rPr>
              <a:t>GOVERNOR, AKWA IBOM STATE</a:t>
            </a:r>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
        <p:nvSpPr>
          <p:cNvPr id="10248" name="TextBox 1"/>
          <p:cNvSpPr txBox="1">
            <a:spLocks noChangeArrowheads="1"/>
          </p:cNvSpPr>
          <p:nvPr/>
        </p:nvSpPr>
        <p:spPr bwMode="auto">
          <a:xfrm>
            <a:off x="3041650" y="1403053"/>
            <a:ext cx="5734488" cy="3293209"/>
          </a:xfrm>
          <a:prstGeom prst="rect">
            <a:avLst/>
          </a:prstGeom>
          <a:noFill/>
          <a:ln w="9525">
            <a:noFill/>
            <a:miter lim="800000"/>
            <a:headEnd/>
            <a:tailEnd/>
          </a:ln>
        </p:spPr>
        <p:txBody>
          <a:bodyPr wrap="square">
            <a:spAutoFit/>
          </a:bodyPr>
          <a:lstStyle/>
          <a:p>
            <a:pPr marL="800100" lvl="1" indent="-342900">
              <a:buFont typeface="Wingdings" pitchFamily="2" charset="2"/>
              <a:buChar char="v"/>
            </a:pPr>
            <a:r>
              <a:rPr lang="en-US" sz="1600" dirty="0" smtClean="0">
                <a:solidFill>
                  <a:schemeClr val="bg1"/>
                </a:solidFill>
                <a:latin typeface="Calibri" pitchFamily="34" charset="0"/>
                <a:cs typeface="Tahoma" pitchFamily="34" charset="0"/>
              </a:rPr>
              <a:t>Select capable hands (round pegs in round holes), ensure adequate buy-in to Stage 1, then assign them the task of implementation.</a:t>
            </a:r>
          </a:p>
          <a:p>
            <a:pPr marL="800100" lvl="1" indent="-342900"/>
            <a:endParaRPr lang="en-US" sz="1600" dirty="0" smtClean="0">
              <a:solidFill>
                <a:schemeClr val="bg1"/>
              </a:solidFill>
              <a:latin typeface="Calibri" pitchFamily="34" charset="0"/>
              <a:cs typeface="Tahoma" pitchFamily="34" charset="0"/>
            </a:endParaRPr>
          </a:p>
          <a:p>
            <a:pPr marL="800100" lvl="1" indent="-342900">
              <a:buFont typeface="Wingdings" pitchFamily="2" charset="2"/>
              <a:buChar char="v"/>
            </a:pPr>
            <a:r>
              <a:rPr lang="en-US" sz="1600" dirty="0" smtClean="0">
                <a:solidFill>
                  <a:schemeClr val="bg1"/>
                </a:solidFill>
                <a:latin typeface="Calibri" pitchFamily="34" charset="0"/>
                <a:cs typeface="Tahoma" pitchFamily="34" charset="0"/>
              </a:rPr>
              <a:t>Build into the implementation plan milestones or timelines for reporting progress. (GANT Chart)</a:t>
            </a:r>
          </a:p>
          <a:p>
            <a:pPr marL="800100" lvl="1" indent="-342900"/>
            <a:endParaRPr lang="en-US" sz="1600" dirty="0" smtClean="0">
              <a:solidFill>
                <a:schemeClr val="bg1"/>
              </a:solidFill>
              <a:latin typeface="Calibri" pitchFamily="34" charset="0"/>
              <a:cs typeface="Tahoma" pitchFamily="34" charset="0"/>
            </a:endParaRPr>
          </a:p>
          <a:p>
            <a:pPr marL="800100" lvl="1" indent="-342900">
              <a:buFont typeface="Wingdings" pitchFamily="2" charset="2"/>
              <a:buChar char="v"/>
            </a:pPr>
            <a:r>
              <a:rPr lang="en-US" sz="1600" dirty="0" smtClean="0">
                <a:solidFill>
                  <a:schemeClr val="bg1"/>
                </a:solidFill>
                <a:latin typeface="Calibri" pitchFamily="34" charset="0"/>
                <a:cs typeface="Tahoma" pitchFamily="34" charset="0"/>
              </a:rPr>
              <a:t>Strategies should be grouped into:</a:t>
            </a:r>
          </a:p>
          <a:p>
            <a:pPr marL="1200150" lvl="2" indent="-285750">
              <a:buFontTx/>
              <a:buChar char="-"/>
            </a:pPr>
            <a:r>
              <a:rPr lang="en-US" sz="1600" dirty="0" smtClean="0">
                <a:solidFill>
                  <a:schemeClr val="bg1"/>
                </a:solidFill>
                <a:latin typeface="Calibri" pitchFamily="34" charset="0"/>
                <a:cs typeface="Tahoma" pitchFamily="34" charset="0"/>
              </a:rPr>
              <a:t>Low hanging fruits (immediate results, 1-3 months)</a:t>
            </a:r>
          </a:p>
          <a:p>
            <a:pPr marL="1200150" lvl="2" indent="-285750">
              <a:buFontTx/>
              <a:buChar char="-"/>
            </a:pPr>
            <a:r>
              <a:rPr lang="en-US" sz="1600" dirty="0" smtClean="0">
                <a:solidFill>
                  <a:schemeClr val="bg1"/>
                </a:solidFill>
                <a:latin typeface="Calibri" pitchFamily="34" charset="0"/>
                <a:cs typeface="Tahoma" pitchFamily="34" charset="0"/>
              </a:rPr>
              <a:t>Short term (3-12 months)</a:t>
            </a:r>
          </a:p>
          <a:p>
            <a:pPr marL="1200150" lvl="2" indent="-285750">
              <a:buFontTx/>
              <a:buChar char="-"/>
            </a:pPr>
            <a:r>
              <a:rPr lang="en-US" sz="1600" dirty="0" smtClean="0">
                <a:solidFill>
                  <a:schemeClr val="bg1"/>
                </a:solidFill>
                <a:latin typeface="Calibri" pitchFamily="34" charset="0"/>
                <a:cs typeface="Tahoma" pitchFamily="34" charset="0"/>
              </a:rPr>
              <a:t>Medium term (12-24 months)</a:t>
            </a:r>
          </a:p>
          <a:p>
            <a:pPr marL="1200150" lvl="2" indent="-285750">
              <a:buFontTx/>
              <a:buChar char="-"/>
            </a:pPr>
            <a:r>
              <a:rPr lang="en-US" sz="1600" dirty="0" smtClean="0">
                <a:solidFill>
                  <a:schemeClr val="bg1"/>
                </a:solidFill>
                <a:latin typeface="Calibri" pitchFamily="34" charset="0"/>
                <a:cs typeface="Tahoma" pitchFamily="34" charset="0"/>
              </a:rPr>
              <a:t>Long term (24-48 months)</a:t>
            </a:r>
          </a:p>
          <a:p>
            <a:pPr marL="800100" lvl="1" indent="-342900"/>
            <a:endParaRPr lang="en-US" sz="1600" dirty="0">
              <a:solidFill>
                <a:schemeClr val="bg1"/>
              </a:solidFill>
              <a:latin typeface="Calibri" pitchFamily="34" charset="0"/>
              <a:cs typeface="Tahoma" pitchFamily="34" charset="0"/>
            </a:endParaRP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noChangeArrowheads="1"/>
          </p:cNvSpPr>
          <p:nvPr>
            <p:ph type="sldNum" sz="quarter" idx="10"/>
          </p:nvPr>
        </p:nvSpPr>
        <p:spPr>
          <a:noFill/>
          <a:ln>
            <a:miter lim="800000"/>
            <a:headEnd/>
            <a:tailEnd/>
          </a:ln>
        </p:spPr>
        <p:txBody>
          <a:bodyPr/>
          <a:lstStyle/>
          <a:p>
            <a:fld id="{ED7BEA1E-0E22-45BE-8BAB-3B19BE0C7492}" type="slidenum">
              <a:rPr lang="en-US" altLang="en-US" smtClean="0">
                <a:latin typeface="Open Sans" charset="0"/>
                <a:sym typeface="Open Sans" charset="0"/>
              </a:rPr>
              <a:pPr/>
              <a:t>7</a:t>
            </a:fld>
            <a:endParaRPr lang="en-US" altLang="en-US" smtClean="0">
              <a:latin typeface="Open Sans" charset="0"/>
              <a:sym typeface="Open Sans" charset="0"/>
            </a:endParaRPr>
          </a:p>
        </p:txBody>
      </p:sp>
      <p:sp>
        <p:nvSpPr>
          <p:cNvPr id="11267"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1269" name="TextBox 23"/>
          <p:cNvSpPr txBox="1">
            <a:spLocks noChangeArrowheads="1"/>
          </p:cNvSpPr>
          <p:nvPr/>
        </p:nvSpPr>
        <p:spPr bwMode="auto">
          <a:xfrm>
            <a:off x="3041650" y="134938"/>
            <a:ext cx="6102350" cy="508000"/>
          </a:xfrm>
          <a:prstGeom prst="rect">
            <a:avLst/>
          </a:prstGeom>
          <a:solidFill>
            <a:srgbClr val="FFA800"/>
          </a:solidFill>
          <a:ln>
            <a:noFill/>
          </a:ln>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Arial" pitchFamily="34" charset="0"/>
              <a:buNone/>
              <a:defRPr/>
            </a:pPr>
            <a:r>
              <a:rPr lang="en-US" altLang="en-US" sz="1350" b="1" dirty="0" smtClean="0">
                <a:solidFill>
                  <a:schemeClr val="bg1"/>
                </a:solidFill>
                <a:latin typeface="Tahoma" pitchFamily="34" charset="0"/>
                <a:cs typeface="Tahoma" pitchFamily="34" charset="0"/>
              </a:rPr>
              <a:t>STAGE 3:	IMPACT ASSESSMENT (Performance Expectation/Measurement)</a:t>
            </a:r>
            <a:endParaRPr lang="en-US" altLang="en-US" sz="1350" dirty="0" smtClean="0">
              <a:solidFill>
                <a:schemeClr val="bg1"/>
              </a:solidFill>
              <a:cs typeface="Tahoma" pitchFamily="34" charset="0"/>
            </a:endParaRPr>
          </a:p>
        </p:txBody>
      </p:sp>
      <p:sp>
        <p:nvSpPr>
          <p:cNvPr id="2"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272" name="TextBox 1"/>
          <p:cNvSpPr txBox="1">
            <a:spLocks noChangeArrowheads="1"/>
          </p:cNvSpPr>
          <p:nvPr/>
        </p:nvSpPr>
        <p:spPr bwMode="auto">
          <a:xfrm>
            <a:off x="3287713" y="677863"/>
            <a:ext cx="5753100" cy="4278094"/>
          </a:xfrm>
          <a:prstGeom prst="rect">
            <a:avLst/>
          </a:prstGeom>
          <a:noFill/>
          <a:ln w="9525">
            <a:noFill/>
            <a:miter lim="800000"/>
            <a:headEnd/>
            <a:tailEnd/>
          </a:ln>
        </p:spPr>
        <p:txBody>
          <a:bodyPr>
            <a:spAutoFit/>
          </a:bodyPr>
          <a:lstStyle/>
          <a:p>
            <a:pPr marL="285750" indent="-285750">
              <a:buFont typeface="Wingdings" pitchFamily="2" charset="2"/>
              <a:buChar char="ü"/>
            </a:pPr>
            <a:r>
              <a:rPr lang="en-US" altLang="en-US" sz="1600" dirty="0">
                <a:solidFill>
                  <a:schemeClr val="bg1"/>
                </a:solidFill>
                <a:latin typeface="Calibri" pitchFamily="34" charset="0"/>
                <a:cs typeface="Tahoma" pitchFamily="34" charset="0"/>
              </a:rPr>
              <a:t>Having identified both development and implementation strategies, good performance is therefore expected, hence, the need for performance measurement using various tools to determine the level of performance </a:t>
            </a:r>
            <a:r>
              <a:rPr lang="en-US" altLang="en-US" sz="1600" dirty="0" smtClean="0">
                <a:solidFill>
                  <a:schemeClr val="bg1"/>
                </a:solidFill>
                <a:latin typeface="Calibri" pitchFamily="34" charset="0"/>
                <a:cs typeface="Tahoma" pitchFamily="34" charset="0"/>
              </a:rPr>
              <a:t>using, for example, the </a:t>
            </a:r>
            <a:r>
              <a:rPr lang="en-US" altLang="en-US" sz="1600" dirty="0">
                <a:solidFill>
                  <a:schemeClr val="bg1"/>
                </a:solidFill>
                <a:latin typeface="Calibri" pitchFamily="34" charset="0"/>
                <a:cs typeface="Tahoma" pitchFamily="34" charset="0"/>
              </a:rPr>
              <a:t>balanced scorecard </a:t>
            </a:r>
            <a:r>
              <a:rPr lang="en-US" altLang="en-US" sz="1600" dirty="0" smtClean="0">
                <a:solidFill>
                  <a:schemeClr val="bg1"/>
                </a:solidFill>
                <a:latin typeface="Calibri" pitchFamily="34" charset="0"/>
                <a:cs typeface="Tahoma" pitchFamily="34" charset="0"/>
              </a:rPr>
              <a:t>to measure </a:t>
            </a:r>
            <a:r>
              <a:rPr lang="en-US" altLang="en-US" sz="1600" dirty="0">
                <a:solidFill>
                  <a:schemeClr val="bg1"/>
                </a:solidFill>
                <a:latin typeface="Calibri" pitchFamily="34" charset="0"/>
                <a:cs typeface="Tahoma" pitchFamily="34" charset="0"/>
              </a:rPr>
              <a:t>the impact of projects.</a:t>
            </a:r>
          </a:p>
          <a:p>
            <a:pPr marL="285750" indent="-285750">
              <a:buFont typeface="Wingdings" pitchFamily="2" charset="2"/>
              <a:buChar char="ü"/>
            </a:pPr>
            <a:endParaRPr lang="en-US" sz="1600" dirty="0">
              <a:solidFill>
                <a:schemeClr val="bg1"/>
              </a:solidFill>
              <a:latin typeface="Calibri" pitchFamily="34" charset="0"/>
              <a:cs typeface="Tahoma" pitchFamily="34" charset="0"/>
            </a:endParaRPr>
          </a:p>
          <a:p>
            <a:pPr marL="285750" indent="-285750">
              <a:buFont typeface="Wingdings" pitchFamily="2" charset="2"/>
              <a:buChar char="ü"/>
            </a:pPr>
            <a:r>
              <a:rPr lang="en-US" sz="1600" dirty="0">
                <a:solidFill>
                  <a:schemeClr val="bg1"/>
                </a:solidFill>
                <a:latin typeface="Calibri" pitchFamily="34" charset="0"/>
                <a:cs typeface="Tahoma" pitchFamily="34" charset="0"/>
              </a:rPr>
              <a:t>Performance measurement is the process of checking to confirm if the actual results obtained from Stage 2 align with and match the objectives we set out to achieve in Stage 1. This process can only be successfully done if the implementation plan in Stage 2 was designed using the SMART template.</a:t>
            </a:r>
          </a:p>
          <a:p>
            <a:pPr marL="285750" indent="-285750">
              <a:buClr>
                <a:schemeClr val="bg1"/>
              </a:buClr>
              <a:buFont typeface="Wingdings" pitchFamily="2" charset="2"/>
              <a:buChar char="ü"/>
            </a:pPr>
            <a:endParaRPr lang="en-US" sz="1600" dirty="0" smtClean="0">
              <a:solidFill>
                <a:schemeClr val="bg1"/>
              </a:solidFill>
              <a:latin typeface="Calibri" pitchFamily="34" charset="0"/>
              <a:cs typeface="Tahoma" pitchFamily="34" charset="0"/>
            </a:endParaRPr>
          </a:p>
          <a:p>
            <a:pPr marL="285750" indent="-285750" eaLnBrk="1" hangingPunct="1">
              <a:buClr>
                <a:schemeClr val="bg1"/>
              </a:buClr>
              <a:buFont typeface="Wingdings" pitchFamily="2" charset="2"/>
              <a:buChar char="ü"/>
            </a:pPr>
            <a:r>
              <a:rPr lang="en-US" altLang="en-US" sz="1600" dirty="0" smtClean="0">
                <a:solidFill>
                  <a:schemeClr val="bg1"/>
                </a:solidFill>
                <a:latin typeface="Calibri" pitchFamily="34" charset="0"/>
              </a:rPr>
              <a:t>Performance of government must be measured timely in order to ensure that the expected result is achieved. Once performance measures are identified, they should be applied properly for regular monitoring, tracking and reporting in order to ascertain if target goals are met. </a:t>
            </a:r>
            <a:r>
              <a:rPr lang="en-US" sz="1600" dirty="0" smtClean="0">
                <a:solidFill>
                  <a:schemeClr val="bg1"/>
                </a:solidFill>
                <a:latin typeface="Calibri" pitchFamily="34" charset="0"/>
                <a:cs typeface="Tahoma" pitchFamily="34" charset="0"/>
              </a:rPr>
              <a:t>  </a:t>
            </a:r>
            <a:endParaRPr lang="en-US" sz="1600" dirty="0">
              <a:solidFill>
                <a:schemeClr val="bg1"/>
              </a:solidFill>
              <a:latin typeface="Calibri" pitchFamily="34" charset="0"/>
              <a:cs typeface="Tahoma" pitchFamily="34" charset="0"/>
            </a:endParaRPr>
          </a:p>
        </p:txBody>
      </p:sp>
      <p:sp>
        <p:nvSpPr>
          <p:cNvPr id="9"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noChangeArrowheads="1"/>
          </p:cNvSpPr>
          <p:nvPr>
            <p:ph type="sldNum" sz="quarter" idx="10"/>
          </p:nvPr>
        </p:nvSpPr>
        <p:spPr>
          <a:noFill/>
          <a:ln>
            <a:miter lim="800000"/>
            <a:headEnd/>
            <a:tailEnd/>
          </a:ln>
        </p:spPr>
        <p:txBody>
          <a:bodyPr/>
          <a:lstStyle/>
          <a:p>
            <a:fld id="{ED7BEA1E-0E22-45BE-8BAB-3B19BE0C7492}" type="slidenum">
              <a:rPr lang="en-US" altLang="en-US" smtClean="0">
                <a:latin typeface="Open Sans" charset="0"/>
                <a:sym typeface="Open Sans" charset="0"/>
              </a:rPr>
              <a:pPr/>
              <a:t>8</a:t>
            </a:fld>
            <a:endParaRPr lang="en-US" altLang="en-US" smtClean="0">
              <a:latin typeface="Open Sans" charset="0"/>
              <a:sym typeface="Open Sans" charset="0"/>
            </a:endParaRPr>
          </a:p>
        </p:txBody>
      </p:sp>
      <p:sp>
        <p:nvSpPr>
          <p:cNvPr id="11267" name="Google Shape;213;p26"/>
          <p:cNvSpPr txBox="1">
            <a:spLocks noChangeArrowheads="1"/>
          </p:cNvSpPr>
          <p:nvPr/>
        </p:nvSpPr>
        <p:spPr bwMode="auto">
          <a:xfrm>
            <a:off x="268288" y="2298700"/>
            <a:ext cx="2533650" cy="895350"/>
          </a:xfrm>
          <a:prstGeom prst="rect">
            <a:avLst/>
          </a:prstGeom>
          <a:noFill/>
          <a:ln w="9525">
            <a:noFill/>
            <a:miter lim="800000"/>
            <a:headEnd/>
            <a:tailEnd/>
          </a:ln>
        </p:spPr>
        <p:txBody>
          <a:bodyPr lIns="91425" tIns="91425" rIns="91425" bIns="91425" anchor="b"/>
          <a:lstStyle/>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EXECUTIVE </a:t>
            </a:r>
          </a:p>
          <a:p>
            <a:pPr eaLnBrk="1" hangingPunct="1">
              <a:buClr>
                <a:srgbClr val="294667"/>
              </a:buClr>
              <a:buSzPts val="1400"/>
              <a:buFont typeface="Merriweather"/>
              <a:buNone/>
            </a:pPr>
            <a:r>
              <a:rPr lang="en-US" altLang="en-US" sz="3200" b="1">
                <a:solidFill>
                  <a:schemeClr val="tx1"/>
                </a:solidFill>
                <a:latin typeface="Tahoma" pitchFamily="34" charset="0"/>
                <a:cs typeface="Tahoma" pitchFamily="34" charset="0"/>
                <a:sym typeface="Merriweather"/>
              </a:rPr>
              <a:t>SUMMARY</a:t>
            </a:r>
          </a:p>
        </p:txBody>
      </p:sp>
      <p:sp>
        <p:nvSpPr>
          <p:cNvPr id="11269" name="TextBox 23"/>
          <p:cNvSpPr txBox="1">
            <a:spLocks noChangeArrowheads="1"/>
          </p:cNvSpPr>
          <p:nvPr/>
        </p:nvSpPr>
        <p:spPr bwMode="auto">
          <a:xfrm>
            <a:off x="3041650" y="765538"/>
            <a:ext cx="6102350" cy="300082"/>
          </a:xfrm>
          <a:prstGeom prst="rect">
            <a:avLst/>
          </a:prstGeom>
          <a:solidFill>
            <a:srgbClr val="FFA800"/>
          </a:solidFill>
          <a:ln>
            <a:noFill/>
          </a:ln>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Arial" pitchFamily="34" charset="0"/>
              <a:buNone/>
              <a:defRPr/>
            </a:pPr>
            <a:r>
              <a:rPr lang="en-US" altLang="en-US" sz="1350" b="1" dirty="0" smtClean="0">
                <a:solidFill>
                  <a:schemeClr val="bg1"/>
                </a:solidFill>
                <a:latin typeface="Tahoma" pitchFamily="34" charset="0"/>
                <a:cs typeface="Tahoma" pitchFamily="34" charset="0"/>
              </a:rPr>
              <a:t>STAGE 3: cont…</a:t>
            </a:r>
            <a:endParaRPr lang="en-US" altLang="en-US" sz="1350" dirty="0" smtClean="0">
              <a:solidFill>
                <a:schemeClr val="bg1"/>
              </a:solidFill>
              <a:cs typeface="Tahoma" pitchFamily="34" charset="0"/>
            </a:endParaRPr>
          </a:p>
        </p:txBody>
      </p:sp>
      <p:sp>
        <p:nvSpPr>
          <p:cNvPr id="2" name="Google Shape;574;p40"/>
          <p:cNvSpPr>
            <a:spLocks/>
          </p:cNvSpPr>
          <p:nvPr/>
        </p:nvSpPr>
        <p:spPr bwMode="auto">
          <a:xfrm>
            <a:off x="425450" y="914400"/>
            <a:ext cx="669925" cy="673100"/>
          </a:xfrm>
          <a:custGeom>
            <a:avLst/>
            <a:gdLst>
              <a:gd name="T0" fmla="*/ 2147483647 w 16221"/>
              <a:gd name="T1" fmla="*/ 2147483647 h 16222"/>
              <a:gd name="T2" fmla="*/ 2147483647 w 16221"/>
              <a:gd name="T3" fmla="*/ 2147483647 h 16222"/>
              <a:gd name="T4" fmla="*/ 2147483647 w 16221"/>
              <a:gd name="T5" fmla="*/ 2147483647 h 16222"/>
              <a:gd name="T6" fmla="*/ 2147483647 w 16221"/>
              <a:gd name="T7" fmla="*/ 2147483647 h 16222"/>
              <a:gd name="T8" fmla="*/ 2147483647 w 16221"/>
              <a:gd name="T9" fmla="*/ 2147483647 h 16222"/>
              <a:gd name="T10" fmla="*/ 2147483647 w 16221"/>
              <a:gd name="T11" fmla="*/ 2147483647 h 16222"/>
              <a:gd name="T12" fmla="*/ 2147483647 w 16221"/>
              <a:gd name="T13" fmla="*/ 2147483647 h 16222"/>
              <a:gd name="T14" fmla="*/ 2147483647 w 16221"/>
              <a:gd name="T15" fmla="*/ 2147483647 h 16222"/>
              <a:gd name="T16" fmla="*/ 2147483647 w 16221"/>
              <a:gd name="T17" fmla="*/ 2147483647 h 16222"/>
              <a:gd name="T18" fmla="*/ 2147483647 w 16221"/>
              <a:gd name="T19" fmla="*/ 2147483647 h 16222"/>
              <a:gd name="T20" fmla="*/ 2147483647 w 16221"/>
              <a:gd name="T21" fmla="*/ 2147483647 h 16222"/>
              <a:gd name="T22" fmla="*/ 2147483647 w 16221"/>
              <a:gd name="T23" fmla="*/ 2147483647 h 16222"/>
              <a:gd name="T24" fmla="*/ 2147483647 w 16221"/>
              <a:gd name="T25" fmla="*/ 2147483647 h 16222"/>
              <a:gd name="T26" fmla="*/ 2147483647 w 16221"/>
              <a:gd name="T27" fmla="*/ 2147483647 h 16222"/>
              <a:gd name="T28" fmla="*/ 2147483647 w 16221"/>
              <a:gd name="T29" fmla="*/ 2147483647 h 16222"/>
              <a:gd name="T30" fmla="*/ 2147483647 w 16221"/>
              <a:gd name="T31" fmla="*/ 2147483647 h 16222"/>
              <a:gd name="T32" fmla="*/ 2147483647 w 16221"/>
              <a:gd name="T33" fmla="*/ 2147483647 h 16222"/>
              <a:gd name="T34" fmla="*/ 2147483647 w 16221"/>
              <a:gd name="T35" fmla="*/ 2147483647 h 16222"/>
              <a:gd name="T36" fmla="*/ 2147483647 w 16221"/>
              <a:gd name="T37" fmla="*/ 2147483647 h 16222"/>
              <a:gd name="T38" fmla="*/ 2147483647 w 16221"/>
              <a:gd name="T39" fmla="*/ 2147483647 h 16222"/>
              <a:gd name="T40" fmla="*/ 2147483647 w 16221"/>
              <a:gd name="T41" fmla="*/ 2147483647 h 16222"/>
              <a:gd name="T42" fmla="*/ 2147483647 w 16221"/>
              <a:gd name="T43" fmla="*/ 2147483647 h 16222"/>
              <a:gd name="T44" fmla="*/ 2147483647 w 16221"/>
              <a:gd name="T45" fmla="*/ 2147483647 h 16222"/>
              <a:gd name="T46" fmla="*/ 2147483647 w 16221"/>
              <a:gd name="T47" fmla="*/ 2147483647 h 16222"/>
              <a:gd name="T48" fmla="*/ 2147483647 w 16221"/>
              <a:gd name="T49" fmla="*/ 2147483647 h 16222"/>
              <a:gd name="T50" fmla="*/ 2147483647 w 16221"/>
              <a:gd name="T51" fmla="*/ 2147483647 h 16222"/>
              <a:gd name="T52" fmla="*/ 2147483647 w 16221"/>
              <a:gd name="T53" fmla="*/ 2147483647 h 16222"/>
              <a:gd name="T54" fmla="*/ 2147483647 w 16221"/>
              <a:gd name="T55" fmla="*/ 2147483647 h 16222"/>
              <a:gd name="T56" fmla="*/ 2147483647 w 16221"/>
              <a:gd name="T57" fmla="*/ 2147483647 h 16222"/>
              <a:gd name="T58" fmla="*/ 2147483647 w 16221"/>
              <a:gd name="T59" fmla="*/ 2147483647 h 16222"/>
              <a:gd name="T60" fmla="*/ 2147483647 w 16221"/>
              <a:gd name="T61" fmla="*/ 2147483647 h 16222"/>
              <a:gd name="T62" fmla="*/ 2147483647 w 16221"/>
              <a:gd name="T63" fmla="*/ 2147483647 h 16222"/>
              <a:gd name="T64" fmla="*/ 0 w 16221"/>
              <a:gd name="T65" fmla="*/ 2147483647 h 16222"/>
              <a:gd name="T66" fmla="*/ 2147483647 w 16221"/>
              <a:gd name="T67" fmla="*/ 2147483647 h 16222"/>
              <a:gd name="T68" fmla="*/ 2147483647 w 16221"/>
              <a:gd name="T69" fmla="*/ 2147483647 h 16222"/>
              <a:gd name="T70" fmla="*/ 2147483647 w 16221"/>
              <a:gd name="T71" fmla="*/ 2147483647 h 16222"/>
              <a:gd name="T72" fmla="*/ 2147483647 w 16221"/>
              <a:gd name="T73" fmla="*/ 2147483647 h 16222"/>
              <a:gd name="T74" fmla="*/ 2147483647 w 16221"/>
              <a:gd name="T75" fmla="*/ 2147483647 h 16222"/>
              <a:gd name="T76" fmla="*/ 2147483647 w 16221"/>
              <a:gd name="T77" fmla="*/ 2147483647 h 16222"/>
              <a:gd name="T78" fmla="*/ 2147483647 w 16221"/>
              <a:gd name="T79" fmla="*/ 2147483647 h 16222"/>
              <a:gd name="T80" fmla="*/ 2147483647 w 16221"/>
              <a:gd name="T81" fmla="*/ 2147483647 h 16222"/>
              <a:gd name="T82" fmla="*/ 2147483647 w 16221"/>
              <a:gd name="T83" fmla="*/ 2147483647 h 16222"/>
              <a:gd name="T84" fmla="*/ 2147483647 w 16221"/>
              <a:gd name="T85" fmla="*/ 2147483647 h 16222"/>
              <a:gd name="T86" fmla="*/ 2147483647 w 16221"/>
              <a:gd name="T87" fmla="*/ 2147483647 h 16222"/>
              <a:gd name="T88" fmla="*/ 2147483647 w 16221"/>
              <a:gd name="T89" fmla="*/ 2147483647 h 16222"/>
              <a:gd name="T90" fmla="*/ 2147483647 w 16221"/>
              <a:gd name="T91" fmla="*/ 2147483647 h 16222"/>
              <a:gd name="T92" fmla="*/ 2147483647 w 16221"/>
              <a:gd name="T93" fmla="*/ 2147483647 h 16222"/>
              <a:gd name="T94" fmla="*/ 2147483647 w 16221"/>
              <a:gd name="T95" fmla="*/ 2147483647 h 162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21"/>
              <a:gd name="T145" fmla="*/ 0 h 16222"/>
              <a:gd name="T146" fmla="*/ 16221 w 16221"/>
              <a:gd name="T147" fmla="*/ 16222 h 162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close/>
                <a:moveTo>
                  <a:pt x="7234" y="11180"/>
                </a:moveTo>
                <a:lnTo>
                  <a:pt x="7234" y="11180"/>
                </a:lnTo>
                <a:lnTo>
                  <a:pt x="7282" y="11180"/>
                </a:lnTo>
                <a:lnTo>
                  <a:pt x="7453" y="11155"/>
                </a:lnTo>
                <a:lnTo>
                  <a:pt x="7623" y="11082"/>
                </a:lnTo>
                <a:lnTo>
                  <a:pt x="7794" y="10985"/>
                </a:lnTo>
                <a:lnTo>
                  <a:pt x="7916" y="10863"/>
                </a:lnTo>
                <a:lnTo>
                  <a:pt x="12007" y="6747"/>
                </a:lnTo>
                <a:lnTo>
                  <a:pt x="12105" y="6625"/>
                </a:lnTo>
                <a:lnTo>
                  <a:pt x="12153" y="6504"/>
                </a:lnTo>
                <a:lnTo>
                  <a:pt x="12202" y="6358"/>
                </a:lnTo>
                <a:lnTo>
                  <a:pt x="12202" y="6211"/>
                </a:lnTo>
                <a:lnTo>
                  <a:pt x="12178" y="6017"/>
                </a:lnTo>
                <a:lnTo>
                  <a:pt x="12129" y="5822"/>
                </a:lnTo>
                <a:lnTo>
                  <a:pt x="12032" y="5676"/>
                </a:lnTo>
                <a:lnTo>
                  <a:pt x="11886" y="5529"/>
                </a:lnTo>
                <a:lnTo>
                  <a:pt x="11764" y="5432"/>
                </a:lnTo>
                <a:lnTo>
                  <a:pt x="11618" y="5383"/>
                </a:lnTo>
                <a:lnTo>
                  <a:pt x="11472" y="5335"/>
                </a:lnTo>
                <a:lnTo>
                  <a:pt x="11325" y="5335"/>
                </a:lnTo>
                <a:lnTo>
                  <a:pt x="11131" y="5359"/>
                </a:lnTo>
                <a:lnTo>
                  <a:pt x="10960" y="5408"/>
                </a:lnTo>
                <a:lnTo>
                  <a:pt x="10790" y="5505"/>
                </a:lnTo>
                <a:lnTo>
                  <a:pt x="10643" y="5651"/>
                </a:lnTo>
                <a:lnTo>
                  <a:pt x="7161" y="8988"/>
                </a:lnTo>
                <a:lnTo>
                  <a:pt x="5797" y="7648"/>
                </a:lnTo>
                <a:lnTo>
                  <a:pt x="5675" y="7527"/>
                </a:lnTo>
                <a:lnTo>
                  <a:pt x="5505" y="7454"/>
                </a:lnTo>
                <a:lnTo>
                  <a:pt x="5358" y="7405"/>
                </a:lnTo>
                <a:lnTo>
                  <a:pt x="5188" y="7380"/>
                </a:lnTo>
                <a:lnTo>
                  <a:pt x="5017" y="7405"/>
                </a:lnTo>
                <a:lnTo>
                  <a:pt x="4847" y="7454"/>
                </a:lnTo>
                <a:lnTo>
                  <a:pt x="4701" y="7527"/>
                </a:lnTo>
                <a:lnTo>
                  <a:pt x="4555" y="7648"/>
                </a:lnTo>
                <a:lnTo>
                  <a:pt x="4457" y="7770"/>
                </a:lnTo>
                <a:lnTo>
                  <a:pt x="4360" y="7916"/>
                </a:lnTo>
                <a:lnTo>
                  <a:pt x="4311" y="8087"/>
                </a:lnTo>
                <a:lnTo>
                  <a:pt x="4311" y="8257"/>
                </a:lnTo>
                <a:lnTo>
                  <a:pt x="4311" y="8428"/>
                </a:lnTo>
                <a:lnTo>
                  <a:pt x="4360" y="8598"/>
                </a:lnTo>
                <a:lnTo>
                  <a:pt x="4457" y="8744"/>
                </a:lnTo>
                <a:lnTo>
                  <a:pt x="4555" y="8890"/>
                </a:lnTo>
                <a:lnTo>
                  <a:pt x="6601" y="10936"/>
                </a:lnTo>
                <a:lnTo>
                  <a:pt x="6747" y="11034"/>
                </a:lnTo>
                <a:lnTo>
                  <a:pt x="6893" y="11131"/>
                </a:lnTo>
                <a:lnTo>
                  <a:pt x="7063" y="11180"/>
                </a:lnTo>
                <a:lnTo>
                  <a:pt x="7234" y="11180"/>
                </a:lnTo>
                <a:close/>
              </a:path>
            </a:pathLst>
          </a:custGeom>
          <a:noFill/>
          <a:ln w="19050" cap="rnd">
            <a:solidFill>
              <a:srgbClr val="FFA800"/>
            </a:solidFill>
            <a:round/>
            <a:headEnd type="none" w="sm" len="sm"/>
            <a:tailEnd type="none" w="sm" len="sm"/>
          </a:ln>
        </p:spPr>
        <p:txBody>
          <a:bodyPr lIns="91425" tIns="91425" rIns="91425" bIns="91425" anchor="ctr"/>
          <a:lstStyle/>
          <a:p>
            <a:endParaRPr lang="en-GB"/>
          </a:p>
        </p:txBody>
      </p:sp>
      <p:cxnSp>
        <p:nvCxnSpPr>
          <p:cNvPr id="31" name="Straight Connector 30">
            <a:extLst>
              <a:ext uri="{FF2B5EF4-FFF2-40B4-BE49-F238E27FC236}"/>
            </a:extLst>
          </p:cNvPr>
          <p:cNvCxnSpPr>
            <a:cxnSpLocks/>
          </p:cNvCxnSpPr>
          <p:nvPr/>
        </p:nvCxnSpPr>
        <p:spPr>
          <a:xfrm>
            <a:off x="344488" y="4264025"/>
            <a:ext cx="2268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272" name="TextBox 1"/>
          <p:cNvSpPr txBox="1">
            <a:spLocks noChangeArrowheads="1"/>
          </p:cNvSpPr>
          <p:nvPr/>
        </p:nvSpPr>
        <p:spPr bwMode="auto">
          <a:xfrm>
            <a:off x="3287713" y="1455603"/>
            <a:ext cx="5404342" cy="2554545"/>
          </a:xfrm>
          <a:prstGeom prst="rect">
            <a:avLst/>
          </a:prstGeom>
          <a:noFill/>
          <a:ln w="9525">
            <a:noFill/>
            <a:miter lim="800000"/>
            <a:headEnd/>
            <a:tailEnd/>
          </a:ln>
        </p:spPr>
        <p:txBody>
          <a:bodyPr wrap="square">
            <a:spAutoFit/>
          </a:bodyPr>
          <a:lstStyle/>
          <a:p>
            <a:pPr marL="285750" indent="-285750" eaLnBrk="1" hangingPunct="1">
              <a:buClr>
                <a:schemeClr val="bg1"/>
              </a:buClr>
              <a:buFont typeface="Wingdings" pitchFamily="2" charset="2"/>
              <a:buChar char="ü"/>
            </a:pPr>
            <a:r>
              <a:rPr lang="en-US" altLang="en-US" sz="1600" dirty="0" smtClean="0">
                <a:solidFill>
                  <a:schemeClr val="bg1"/>
                </a:solidFill>
                <a:latin typeface="Calibri" pitchFamily="34" charset="0"/>
              </a:rPr>
              <a:t>Performance measures should include top to bottom and bottom to top tools such as – 360 degree feedback and Key Performance Indicators</a:t>
            </a:r>
          </a:p>
          <a:p>
            <a:pPr marL="285750" indent="-285750" eaLnBrk="1" hangingPunct="1">
              <a:buClr>
                <a:schemeClr val="bg1"/>
              </a:buClr>
              <a:buFont typeface="Wingdings" pitchFamily="2" charset="2"/>
              <a:buChar char="ü"/>
            </a:pPr>
            <a:endParaRPr lang="en-US" altLang="en-US" sz="1600" dirty="0" smtClean="0">
              <a:solidFill>
                <a:schemeClr val="bg1"/>
              </a:solidFill>
              <a:latin typeface="Calibri" pitchFamily="34" charset="0"/>
            </a:endParaRPr>
          </a:p>
          <a:p>
            <a:pPr marL="285750" indent="-285750" eaLnBrk="1" hangingPunct="1">
              <a:buClr>
                <a:schemeClr val="bg1"/>
              </a:buClr>
              <a:buFont typeface="Wingdings" pitchFamily="2" charset="2"/>
              <a:buChar char="ü"/>
            </a:pPr>
            <a:r>
              <a:rPr lang="en-US" sz="1600" dirty="0" smtClean="0">
                <a:solidFill>
                  <a:schemeClr val="bg1"/>
                </a:solidFill>
                <a:latin typeface="Calibri" pitchFamily="34" charset="0"/>
                <a:cs typeface="Tahoma" pitchFamily="34" charset="0"/>
              </a:rPr>
              <a:t>When performance is measured and the impact or result achieved meets the expectation, good performance must be rewarded while poor performance should be punished.</a:t>
            </a:r>
          </a:p>
          <a:p>
            <a:pPr marL="285750" indent="-285750" eaLnBrk="1" hangingPunct="1">
              <a:buClr>
                <a:schemeClr val="bg1"/>
              </a:buClr>
              <a:buFont typeface="Wingdings" pitchFamily="2" charset="2"/>
              <a:buChar char="ü"/>
            </a:pPr>
            <a:endParaRPr lang="en-US" sz="1600" dirty="0" smtClean="0">
              <a:solidFill>
                <a:schemeClr val="bg1"/>
              </a:solidFill>
              <a:latin typeface="Calibri" pitchFamily="34" charset="0"/>
              <a:cs typeface="Tahoma" pitchFamily="34" charset="0"/>
            </a:endParaRPr>
          </a:p>
          <a:p>
            <a:pPr marL="285750" indent="-285750" eaLnBrk="1" hangingPunct="1">
              <a:buClr>
                <a:schemeClr val="bg1"/>
              </a:buClr>
              <a:buFont typeface="Wingdings" pitchFamily="2" charset="2"/>
              <a:buChar char="ü"/>
            </a:pPr>
            <a:r>
              <a:rPr lang="en-US" sz="1600" dirty="0" smtClean="0">
                <a:solidFill>
                  <a:schemeClr val="bg1"/>
                </a:solidFill>
                <a:latin typeface="Calibri" pitchFamily="34" charset="0"/>
                <a:cs typeface="Tahoma" pitchFamily="34" charset="0"/>
              </a:rPr>
              <a:t>Where poor performance is noted, urgent steps must be taken to address identified anomalies.</a:t>
            </a:r>
            <a:endParaRPr lang="en-US" sz="1600" dirty="0">
              <a:solidFill>
                <a:schemeClr val="bg1"/>
              </a:solidFill>
              <a:latin typeface="Calibri" pitchFamily="34" charset="0"/>
              <a:cs typeface="Tahoma" pitchFamily="34" charset="0"/>
            </a:endParaRPr>
          </a:p>
        </p:txBody>
      </p:sp>
      <p:sp>
        <p:nvSpPr>
          <p:cNvPr id="9" name="Google Shape;103;p15"/>
          <p:cNvSpPr txBox="1">
            <a:spLocks noChangeArrowheads="1"/>
          </p:cNvSpPr>
          <p:nvPr/>
        </p:nvSpPr>
        <p:spPr bwMode="auto">
          <a:xfrm>
            <a:off x="344488" y="4152900"/>
            <a:ext cx="2533650" cy="803275"/>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100" b="1" dirty="0" smtClean="0">
                <a:solidFill>
                  <a:srgbClr val="294667"/>
                </a:solidFill>
                <a:latin typeface="Tahoma" pitchFamily="34" charset="0"/>
                <a:cs typeface="Tahoma" pitchFamily="34" charset="0"/>
                <a:sym typeface="Merriweather"/>
              </a:rPr>
              <a:t>UDOM </a:t>
            </a:r>
            <a:r>
              <a:rPr lang="en-US" altLang="en-US" sz="1100" b="1" dirty="0">
                <a:solidFill>
                  <a:srgbClr val="294667"/>
                </a:solidFill>
                <a:latin typeface="Tahoma" pitchFamily="34" charset="0"/>
                <a:cs typeface="Tahoma" pitchFamily="34" charset="0"/>
                <a:sym typeface="Merriweather"/>
              </a:rPr>
              <a:t>EMMANUEL,</a:t>
            </a:r>
          </a:p>
          <a:p>
            <a:pPr algn="ctr" eaLnBrk="1" hangingPunct="1">
              <a:buClr>
                <a:srgbClr val="FFFFFF"/>
              </a:buClr>
              <a:buSzPts val="3600"/>
              <a:buFont typeface="Merriweather"/>
              <a:buNone/>
            </a:pPr>
            <a:r>
              <a:rPr lang="en-US" altLang="en-US" sz="1100" b="1" dirty="0">
                <a:solidFill>
                  <a:srgbClr val="294667"/>
                </a:solidFill>
                <a:latin typeface="Tahoma" pitchFamily="34" charset="0"/>
                <a:cs typeface="Tahoma" pitchFamily="34" charset="0"/>
                <a:sym typeface="Merriweather"/>
              </a:rPr>
              <a:t>GOVERNOR, AKWA IBOM STATE</a:t>
            </a: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extLst>
          </p:cNvPr>
          <p:cNvSpPr/>
          <p:nvPr/>
        </p:nvSpPr>
        <p:spPr>
          <a:xfrm>
            <a:off x="244475" y="187325"/>
            <a:ext cx="8666163" cy="476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18435" name="Slide Number Placeholder 2"/>
          <p:cNvSpPr>
            <a:spLocks noGrp="1" noChangeArrowheads="1"/>
          </p:cNvSpPr>
          <p:nvPr>
            <p:ph type="sldNum" sz="quarter" idx="10"/>
          </p:nvPr>
        </p:nvSpPr>
        <p:spPr>
          <a:noFill/>
          <a:ln>
            <a:miter lim="800000"/>
            <a:headEnd/>
            <a:tailEnd/>
          </a:ln>
        </p:spPr>
        <p:txBody>
          <a:bodyPr/>
          <a:lstStyle/>
          <a:p>
            <a:fld id="{23698F1E-A2C9-4966-99CB-74B219B744E6}" type="slidenum">
              <a:rPr lang="en-US" altLang="en-US" smtClean="0">
                <a:latin typeface="Open Sans" charset="0"/>
                <a:sym typeface="Open Sans" charset="0"/>
              </a:rPr>
              <a:pPr/>
              <a:t>9</a:t>
            </a:fld>
            <a:endParaRPr lang="en-US" altLang="en-US" smtClean="0">
              <a:latin typeface="Open Sans" charset="0"/>
              <a:sym typeface="Open Sans" charset="0"/>
            </a:endParaRPr>
          </a:p>
        </p:txBody>
      </p:sp>
      <p:sp>
        <p:nvSpPr>
          <p:cNvPr id="18436" name="Google Shape;103;p15"/>
          <p:cNvSpPr txBox="1">
            <a:spLocks noChangeArrowheads="1"/>
          </p:cNvSpPr>
          <p:nvPr/>
        </p:nvSpPr>
        <p:spPr bwMode="auto">
          <a:xfrm>
            <a:off x="2032000" y="3563938"/>
            <a:ext cx="5080000" cy="928687"/>
          </a:xfrm>
          <a:prstGeom prst="rect">
            <a:avLst/>
          </a:prstGeom>
          <a:noFill/>
          <a:ln w="9525">
            <a:noFill/>
            <a:miter lim="800000"/>
            <a:headEnd/>
            <a:tailEnd/>
          </a:ln>
        </p:spPr>
        <p:txBody>
          <a:bodyPr lIns="91425" tIns="91425" rIns="91425" bIns="91425" anchor="ctr"/>
          <a:lstStyle/>
          <a:p>
            <a:pPr algn="ctr" eaLnBrk="1" hangingPunct="1">
              <a:buClr>
                <a:srgbClr val="FFFFFF"/>
              </a:buClr>
              <a:buSzPts val="3600"/>
              <a:buFont typeface="Merriweather"/>
              <a:buNone/>
            </a:pPr>
            <a:r>
              <a:rPr lang="en-US" altLang="en-US" sz="1600" b="1" dirty="0" smtClean="0">
                <a:solidFill>
                  <a:schemeClr val="tx1"/>
                </a:solidFill>
                <a:latin typeface="Montserrat" pitchFamily="2" charset="0"/>
                <a:sym typeface="Merriweather"/>
              </a:rPr>
              <a:t>- UDOM </a:t>
            </a:r>
            <a:r>
              <a:rPr lang="en-US" altLang="en-US" sz="1600" b="1" dirty="0">
                <a:solidFill>
                  <a:schemeClr val="tx1"/>
                </a:solidFill>
                <a:latin typeface="Montserrat" pitchFamily="2" charset="0"/>
                <a:sym typeface="Merriweather"/>
              </a:rPr>
              <a:t>EMMANUEL,</a:t>
            </a:r>
          </a:p>
          <a:p>
            <a:pPr algn="ctr" eaLnBrk="1" hangingPunct="1">
              <a:buClr>
                <a:srgbClr val="FFFFFF"/>
              </a:buClr>
              <a:buSzPts val="3600"/>
              <a:buFont typeface="Merriweather"/>
              <a:buNone/>
            </a:pPr>
            <a:r>
              <a:rPr lang="en-US" altLang="en-US" sz="1200" b="1" dirty="0">
                <a:solidFill>
                  <a:srgbClr val="FFA800"/>
                </a:solidFill>
                <a:latin typeface="Montserrat" pitchFamily="2" charset="0"/>
                <a:sym typeface="Merriweather"/>
              </a:rPr>
              <a:t>GOVERNOR, AKWA IBOM STATE</a:t>
            </a:r>
          </a:p>
        </p:txBody>
      </p:sp>
      <p:pic>
        <p:nvPicPr>
          <p:cNvPr id="18437" name="Picture 5"/>
          <p:cNvPicPr>
            <a:picLocks noChangeAspect="1" noChangeArrowheads="1"/>
          </p:cNvPicPr>
          <p:nvPr/>
        </p:nvPicPr>
        <p:blipFill>
          <a:blip r:embed="rId2"/>
          <a:srcRect/>
          <a:stretch>
            <a:fillRect/>
          </a:stretch>
        </p:blipFill>
        <p:spPr bwMode="auto">
          <a:xfrm>
            <a:off x="4402138" y="187325"/>
            <a:ext cx="4741862" cy="4956175"/>
          </a:xfrm>
          <a:prstGeom prst="rect">
            <a:avLst/>
          </a:prstGeom>
          <a:noFill/>
          <a:ln w="9525">
            <a:noFill/>
            <a:miter lim="800000"/>
            <a:headEnd/>
            <a:tailEnd/>
          </a:ln>
        </p:spPr>
      </p:pic>
      <p:sp>
        <p:nvSpPr>
          <p:cNvPr id="11" name="Google Shape;159;p21"/>
          <p:cNvSpPr txBox="1">
            <a:spLocks noChangeArrowheads="1"/>
          </p:cNvSpPr>
          <p:nvPr/>
        </p:nvSpPr>
        <p:spPr bwMode="auto">
          <a:xfrm>
            <a:off x="1339850" y="1373770"/>
            <a:ext cx="5986463" cy="2105134"/>
          </a:xfrm>
          <a:prstGeom prst="rect">
            <a:avLst/>
          </a:prstGeom>
          <a:noFill/>
          <a:ln w="9525">
            <a:noFill/>
            <a:miter lim="800000"/>
            <a:headEnd/>
            <a:tailEnd/>
          </a:ln>
        </p:spPr>
        <p:txBody>
          <a:bodyPr lIns="91425" tIns="91425" rIns="91425" bIns="91425"/>
          <a:lstStyle/>
          <a:p>
            <a:pPr marL="114300" algn="ctr" eaLnBrk="1" hangingPunct="1">
              <a:spcBef>
                <a:spcPts val="600"/>
              </a:spcBef>
              <a:buClr>
                <a:srgbClr val="FFA800"/>
              </a:buClr>
              <a:buSzPts val="1800"/>
              <a:buFont typeface="Open Sans" charset="0"/>
              <a:buNone/>
            </a:pPr>
            <a:r>
              <a:rPr lang="en-US" altLang="en-US" sz="2000" b="1" dirty="0" smtClean="0">
                <a:solidFill>
                  <a:srgbClr val="021028"/>
                </a:solidFill>
                <a:latin typeface="Calibri" pitchFamily="34" charset="0"/>
                <a:sym typeface="Open Sans" charset="0"/>
              </a:rPr>
              <a:t>Strategic plans are not cast in hard stone once it is prepared. Rather, it should be seen as iterative documents – accordingly, it should be revisited periodically for updates where necessary, depending on changing economic and environmental parameters. </a:t>
            </a:r>
            <a:endParaRPr lang="en-US" altLang="en-US" sz="2000" dirty="0">
              <a:solidFill>
                <a:srgbClr val="021028"/>
              </a:solidFill>
              <a:latin typeface="Calibri" pitchFamily="34" charset="0"/>
              <a:sym typeface="Open Sans" charset="0"/>
            </a:endParaRPr>
          </a:p>
        </p:txBody>
      </p:sp>
      <p:sp>
        <p:nvSpPr>
          <p:cNvPr id="12" name="TextBox 6"/>
          <p:cNvSpPr txBox="1">
            <a:spLocks noChangeArrowheads="1"/>
          </p:cNvSpPr>
          <p:nvPr/>
        </p:nvSpPr>
        <p:spPr bwMode="auto">
          <a:xfrm>
            <a:off x="4303713" y="846778"/>
            <a:ext cx="442912" cy="1108075"/>
          </a:xfrm>
          <a:prstGeom prst="rect">
            <a:avLst/>
          </a:prstGeom>
          <a:noFill/>
          <a:ln w="9525">
            <a:noFill/>
            <a:miter lim="800000"/>
            <a:headEnd/>
            <a:tailEnd/>
          </a:ln>
        </p:spPr>
        <p:txBody>
          <a:bodyPr>
            <a:spAutoFit/>
          </a:bodyPr>
          <a:lstStyle/>
          <a:p>
            <a:pPr algn="ctr" eaLnBrk="1" hangingPunct="1">
              <a:buClr>
                <a:srgbClr val="000000"/>
              </a:buClr>
              <a:buFont typeface="Arial" pitchFamily="34" charset="0"/>
              <a:buNone/>
            </a:pPr>
            <a:r>
              <a:rPr lang="en-US" altLang="en-US" sz="6600" dirty="0"/>
              <a:t>“</a:t>
            </a:r>
          </a:p>
        </p:txBody>
      </p:sp>
      <p:sp>
        <p:nvSpPr>
          <p:cNvPr id="13" name="TextBox 7"/>
          <p:cNvSpPr txBox="1">
            <a:spLocks noChangeArrowheads="1"/>
          </p:cNvSpPr>
          <p:nvPr/>
        </p:nvSpPr>
        <p:spPr bwMode="auto">
          <a:xfrm>
            <a:off x="4303713" y="3214688"/>
            <a:ext cx="442912" cy="1106487"/>
          </a:xfrm>
          <a:prstGeom prst="rect">
            <a:avLst/>
          </a:prstGeom>
          <a:noFill/>
          <a:ln w="9525">
            <a:noFill/>
            <a:miter lim="800000"/>
            <a:headEnd/>
            <a:tailEnd/>
          </a:ln>
        </p:spPr>
        <p:txBody>
          <a:bodyPr>
            <a:spAutoFit/>
          </a:bodyPr>
          <a:lstStyle/>
          <a:p>
            <a:pPr algn="ctr" eaLnBrk="1" hangingPunct="1">
              <a:buClr>
                <a:srgbClr val="000000"/>
              </a:buClr>
              <a:buFont typeface="Arial" pitchFamily="34" charset="0"/>
              <a:buNone/>
            </a:pPr>
            <a:r>
              <a:rPr lang="en-US" altLang="en-US" sz="6600" dirty="0"/>
              <a:t>”</a:t>
            </a:r>
          </a:p>
        </p:txBody>
      </p:sp>
      <p:sp>
        <p:nvSpPr>
          <p:cNvPr id="14" name="TextBox 13"/>
          <p:cNvSpPr txBox="1"/>
          <p:nvPr/>
        </p:nvSpPr>
        <p:spPr>
          <a:xfrm>
            <a:off x="1608083" y="420414"/>
            <a:ext cx="5538951" cy="523220"/>
          </a:xfrm>
          <a:prstGeom prst="rect">
            <a:avLst/>
          </a:prstGeom>
          <a:noFill/>
        </p:spPr>
        <p:txBody>
          <a:bodyPr wrap="square" rtlCol="0">
            <a:spAutoFit/>
          </a:bodyPr>
          <a:lstStyle/>
          <a:p>
            <a:pPr algn="ctr"/>
            <a:r>
              <a:rPr lang="en-US" altLang="en-US" sz="2800" b="1" dirty="0" smtClean="0">
                <a:solidFill>
                  <a:srgbClr val="021028"/>
                </a:solidFill>
                <a:latin typeface="Tahoma" pitchFamily="34" charset="0"/>
                <a:ea typeface="Tahoma" pitchFamily="34" charset="0"/>
                <a:cs typeface="Tahoma" pitchFamily="34" charset="0"/>
                <a:sym typeface="Open Sans" charset="0"/>
              </a:rPr>
              <a:t>CONCLUSION</a:t>
            </a:r>
            <a:endParaRPr lang="en-GB" sz="2800" dirty="0">
              <a:latin typeface="Tahoma" pitchFamily="34" charset="0"/>
              <a:ea typeface="Tahoma" pitchFamily="34" charset="0"/>
              <a:cs typeface="Tahoma" pitchFamily="34" charset="0"/>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Emi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4568</TotalTime>
  <Words>841</Words>
  <Application>Microsoft Office PowerPoint</Application>
  <PresentationFormat>On-screen Show (16:9)</PresentationFormat>
  <Paragraphs>106</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Tahoma</vt:lpstr>
      <vt:lpstr>Merriweather</vt:lpstr>
      <vt:lpstr>Open Sans</vt:lpstr>
      <vt:lpstr>Calibri</vt:lpstr>
      <vt:lpstr>Wingdings</vt:lpstr>
      <vt:lpstr>Montserrat</vt:lpstr>
      <vt:lpstr>Emilia template</vt:lpstr>
      <vt:lpstr>SETTING PRIORITIES, MANAGING PROGRAMMES AND PERFORMANCE EXPECTATION </vt:lpstr>
      <vt:lpstr>Slide 2</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PRIORITIES, MANAGING PROGRAMS AND PERFORMANCE EXPECTATION</dc:title>
  <dc:creator>TNCONNECT.NG</dc:creator>
  <cp:lastModifiedBy>Windows User</cp:lastModifiedBy>
  <cp:revision>148</cp:revision>
  <cp:lastPrinted>2019-04-24T11:17:10Z</cp:lastPrinted>
  <dcterms:modified xsi:type="dcterms:W3CDTF">2019-04-28T18:48:47Z</dcterms:modified>
</cp:coreProperties>
</file>