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93" r:id="rId3"/>
  </p:sldMasterIdLst>
  <p:notesMasterIdLst>
    <p:notesMasterId r:id="rId14"/>
  </p:notesMasterIdLst>
  <p:sldIdLst>
    <p:sldId id="347" r:id="rId4"/>
    <p:sldId id="258" r:id="rId5"/>
    <p:sldId id="349" r:id="rId6"/>
    <p:sldId id="348" r:id="rId7"/>
    <p:sldId id="256" r:id="rId8"/>
    <p:sldId id="351" r:id="rId9"/>
    <p:sldId id="352" r:id="rId10"/>
    <p:sldId id="354" r:id="rId11"/>
    <p:sldId id="355" r:id="rId12"/>
    <p:sldId id="356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anrewaju OSIBONA" initials="O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CCC"/>
          </a:solidFill>
        </a:fill>
      </a:tcStyle>
    </a:wholeTbl>
    <a:band2H>
      <a:tcTxStyle/>
      <a:tcStyle>
        <a:tcBdr/>
        <a:fill>
          <a:solidFill>
            <a:srgbClr val="EFF6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CCC"/>
          </a:solidFill>
        </a:fill>
      </a:tcStyle>
    </a:wholeTbl>
    <a:band2H>
      <a:tcTxStyle/>
      <a:tcStyle>
        <a:tcBdr/>
        <a:fill>
          <a:solidFill>
            <a:srgbClr val="EFF6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1D4"/>
          </a:solidFill>
        </a:fill>
      </a:tcStyle>
    </a:wholeTbl>
    <a:band2H>
      <a:tcTxStyle/>
      <a:tcStyle>
        <a:tcBdr/>
        <a:fill>
          <a:solidFill>
            <a:srgbClr val="E7F0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9FD"/>
          </a:solidFill>
        </a:fill>
      </a:tcStyle>
    </a:wholeTbl>
    <a:band2H>
      <a:tcTxStyle/>
      <a:tcStyle>
        <a:tcBdr/>
        <a:fill>
          <a:solidFill>
            <a:srgbClr val="E8F4F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5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Impetus of the FG to diversify the Nigerian economy by focusing on Digital Economy and our quest to creating skilled jobs</a:t>
            </a:r>
          </a:p>
          <a:p>
            <a:endParaRPr/>
          </a:p>
          <a:p>
            <a:r>
              <a:t>We missed the Agricultural and Manufactural industrial revolution, we must not miss this 4th Industrial Revolution which is DIGITAL</a:t>
            </a:r>
          </a:p>
          <a:p>
            <a:pPr marL="171450" indent="-171450">
              <a:buSzPct val="100000"/>
              <a:buFont typeface="Arial"/>
              <a:buChar char="•"/>
            </a:pPr>
            <a:endParaRPr/>
          </a:p>
          <a:p>
            <a:pPr marL="171450" indent="-171450">
              <a:buSzPct val="100000"/>
              <a:buFont typeface="Arial"/>
              <a:buChar char="•"/>
            </a:pPr>
            <a:r>
              <a:t>Demand for digital solutions is increasing sharply including in matters of development policy and operations </a:t>
            </a:r>
          </a:p>
          <a:p>
            <a:pPr marL="400050" lvl="1" indent="-171450">
              <a:buSzPct val="100000"/>
              <a:buFont typeface="Arial"/>
              <a:buChar char="•"/>
            </a:pPr>
            <a:r>
              <a:t>transparency - GIFMIS, IPPIS, BVN</a:t>
            </a:r>
          </a:p>
          <a:p>
            <a:pPr marL="400050" lvl="1" indent="-171450">
              <a:buSzPct val="100000"/>
              <a:buFont typeface="Arial"/>
              <a:buChar char="•"/>
            </a:pPr>
            <a:r>
              <a:t>efficiency of transactions and seamless exchange of data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Digital economy enabling business environment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Leveraging digital technologies for development - access to education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Where we can reinforce our efforts to build the digital economy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/>
          <a:lstStyle>
            <a:lvl1pPr marL="228600" indent="-228600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708659" indent="-251459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1193800" indent="-279400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1685925" indent="-314325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4pPr>
            <a:lvl5pPr marL="2143125" indent="-314325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4467" y="3649133"/>
            <a:ext cx="10130516" cy="999069"/>
          </a:xfrm>
          <a:prstGeom prst="rect">
            <a:avLst/>
          </a:prstGeom>
        </p:spPr>
        <p:txBody>
          <a:bodyPr anchor="ctr"/>
          <a:lstStyle>
            <a:lvl1pPr algn="l">
              <a:defRPr sz="1600">
                <a:solidFill>
                  <a:srgbClr val="000000"/>
                </a:solidFill>
              </a:defRPr>
            </a:lvl1pPr>
            <a:lvl2pPr algn="l">
              <a:defRPr sz="1600">
                <a:solidFill>
                  <a:srgbClr val="000000"/>
                </a:solidFill>
              </a:defRPr>
            </a:lvl2pPr>
            <a:lvl3pPr algn="l">
              <a:defRPr sz="1600">
                <a:solidFill>
                  <a:srgbClr val="000000"/>
                </a:solidFill>
              </a:defRPr>
            </a:lvl3pPr>
            <a:lvl4pPr algn="l">
              <a:defRPr sz="1600">
                <a:solidFill>
                  <a:srgbClr val="000000"/>
                </a:solidFill>
              </a:defRPr>
            </a:lvl4pPr>
            <a:lvl5pPr algn="l">
              <a:defRPr sz="16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1024467" y="753532"/>
            <a:ext cx="10151534" cy="2604498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03864" y="3365555"/>
            <a:ext cx="9592738" cy="44444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>
                <a:solidFill>
                  <a:srgbClr val="000000"/>
                </a:solidFill>
              </a:defRPr>
            </a:lvl2pPr>
            <a:lvl3pPr algn="l">
              <a:defRPr sz="1400">
                <a:solidFill>
                  <a:srgbClr val="000000"/>
                </a:solidFill>
              </a:defRPr>
            </a:lvl3pPr>
            <a:lvl4pPr algn="l">
              <a:defRPr sz="1400">
                <a:solidFill>
                  <a:srgbClr val="000000"/>
                </a:solidFill>
              </a:defRPr>
            </a:lvl4pPr>
            <a:lvl5pPr algn="l">
              <a:defRPr sz="1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hape 118"/>
          <p:cNvSpPr>
            <a:spLocks noGrp="1"/>
          </p:cNvSpPr>
          <p:nvPr>
            <p:ph type="body" sz="quarter" idx="13"/>
          </p:nvPr>
        </p:nvSpPr>
        <p:spPr>
          <a:xfrm>
            <a:off x="1024467" y="3959862"/>
            <a:ext cx="10151534" cy="679873"/>
          </a:xfrm>
          <a:prstGeom prst="rect">
            <a:avLst/>
          </a:prstGeom>
        </p:spPr>
        <p:txBody>
          <a:bodyPr anchor="ctr"/>
          <a:lstStyle/>
          <a:p>
            <a:pPr marL="228600" indent="-228600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5" name="Shape 119"/>
          <p:cNvSpPr txBox="1"/>
          <p:nvPr/>
        </p:nvSpPr>
        <p:spPr>
          <a:xfrm>
            <a:off x="476250" y="557816"/>
            <a:ext cx="609600" cy="1336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8000" cap="all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“</a:t>
            </a:r>
          </a:p>
        </p:txBody>
      </p:sp>
      <p:sp>
        <p:nvSpPr>
          <p:cNvPr id="126" name="Shape 120"/>
          <p:cNvSpPr txBox="1"/>
          <p:nvPr/>
        </p:nvSpPr>
        <p:spPr>
          <a:xfrm>
            <a:off x="10984230" y="2325657"/>
            <a:ext cx="609602" cy="1336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8000" cap="all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”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7" cy="2511837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4467" y="3648314"/>
            <a:ext cx="10144654" cy="999887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rgbClr val="000000"/>
                </a:solidFill>
              </a:defRPr>
            </a:lvl1pPr>
            <a:lvl2pPr algn="l">
              <a:defRPr sz="1600">
                <a:solidFill>
                  <a:srgbClr val="000000"/>
                </a:solidFill>
              </a:defRPr>
            </a:lvl2pPr>
            <a:lvl3pPr algn="l">
              <a:defRPr sz="1600">
                <a:solidFill>
                  <a:srgbClr val="000000"/>
                </a:solidFill>
              </a:defRPr>
            </a:lvl3pPr>
            <a:lvl4pPr algn="l">
              <a:defRPr sz="1600">
                <a:solidFill>
                  <a:srgbClr val="000000"/>
                </a:solidFill>
              </a:defRPr>
            </a:lvl4pPr>
            <a:lvl5pPr algn="l">
              <a:defRPr sz="16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2895600" y="761998"/>
            <a:ext cx="8610600" cy="1303869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2202078"/>
            <a:ext cx="3456433" cy="617322"/>
          </a:xfrm>
          <a:prstGeom prst="rect">
            <a:avLst/>
          </a:prstGeom>
        </p:spPr>
        <p:txBody>
          <a:bodyPr anchor="b"/>
          <a:lstStyle>
            <a:lvl1pPr algn="l">
              <a:defRPr sz="2400">
                <a:solidFill>
                  <a:srgbClr val="000000"/>
                </a:solidFill>
              </a:defRPr>
            </a:lvl1pPr>
            <a:lvl2pPr algn="l">
              <a:defRPr sz="2400">
                <a:solidFill>
                  <a:srgbClr val="000000"/>
                </a:solidFill>
              </a:defRPr>
            </a:lvl2pPr>
            <a:lvl3pPr algn="l">
              <a:defRPr sz="2400">
                <a:solidFill>
                  <a:srgbClr val="000000"/>
                </a:solidFill>
              </a:defRPr>
            </a:lvl3pPr>
            <a:lvl4pPr algn="l">
              <a:defRPr sz="2400">
                <a:solidFill>
                  <a:srgbClr val="000000"/>
                </a:solidFill>
              </a:defRPr>
            </a:lvl4pPr>
            <a:lvl5pPr algn="l">
              <a:defRPr sz="2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hape 140"/>
          <p:cNvSpPr>
            <a:spLocks noGrp="1"/>
          </p:cNvSpPr>
          <p:nvPr>
            <p:ph type="body" sz="quarter" idx="13"/>
          </p:nvPr>
        </p:nvSpPr>
        <p:spPr>
          <a:xfrm>
            <a:off x="685798" y="2904563"/>
            <a:ext cx="3456434" cy="3314133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7" name="Shape 141"/>
          <p:cNvSpPr>
            <a:spLocks noGrp="1"/>
          </p:cNvSpPr>
          <p:nvPr>
            <p:ph type="body" sz="quarter" idx="14"/>
          </p:nvPr>
        </p:nvSpPr>
        <p:spPr>
          <a:xfrm>
            <a:off x="4368800" y="2201333"/>
            <a:ext cx="3456433" cy="626536"/>
          </a:xfrm>
          <a:prstGeom prst="rect">
            <a:avLst/>
          </a:prstGeom>
        </p:spPr>
        <p:txBody>
          <a:bodyPr anchor="b"/>
          <a:lstStyle/>
          <a:p>
            <a:pPr marL="228600" indent="-228600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8" name="Shape 142"/>
          <p:cNvSpPr>
            <a:spLocks noGrp="1"/>
          </p:cNvSpPr>
          <p:nvPr>
            <p:ph type="body" sz="quarter" idx="15"/>
          </p:nvPr>
        </p:nvSpPr>
        <p:spPr>
          <a:xfrm>
            <a:off x="4366857" y="2904065"/>
            <a:ext cx="3456433" cy="3314619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9" name="Shape 143"/>
          <p:cNvSpPr>
            <a:spLocks noGrp="1"/>
          </p:cNvSpPr>
          <p:nvPr>
            <p:ph type="body" sz="quarter" idx="16"/>
          </p:nvPr>
        </p:nvSpPr>
        <p:spPr>
          <a:xfrm>
            <a:off x="8051800" y="2192864"/>
            <a:ext cx="3456433" cy="626536"/>
          </a:xfrm>
          <a:prstGeom prst="rect">
            <a:avLst/>
          </a:prstGeom>
        </p:spPr>
        <p:txBody>
          <a:bodyPr anchor="b"/>
          <a:lstStyle/>
          <a:p>
            <a:pPr marL="228600" indent="-228600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0" name="Shape 144"/>
          <p:cNvSpPr>
            <a:spLocks noGrp="1"/>
          </p:cNvSpPr>
          <p:nvPr>
            <p:ph type="body" sz="quarter" idx="17"/>
          </p:nvPr>
        </p:nvSpPr>
        <p:spPr>
          <a:xfrm>
            <a:off x="8051800" y="2904563"/>
            <a:ext cx="3456433" cy="3314133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itle Text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8616" y="4191000"/>
            <a:ext cx="3451585" cy="682766"/>
          </a:xfrm>
          <a:prstGeom prst="rect">
            <a:avLst/>
          </a:prstGeom>
        </p:spPr>
        <p:txBody>
          <a:bodyPr anchor="b"/>
          <a:lstStyle>
            <a:lvl1pPr algn="l">
              <a:defRPr sz="2400">
                <a:solidFill>
                  <a:srgbClr val="000000"/>
                </a:solidFill>
              </a:defRPr>
            </a:lvl1pPr>
            <a:lvl2pPr algn="l">
              <a:defRPr sz="2400">
                <a:solidFill>
                  <a:srgbClr val="000000"/>
                </a:solidFill>
              </a:defRPr>
            </a:lvl2pPr>
            <a:lvl3pPr algn="l">
              <a:defRPr sz="2400">
                <a:solidFill>
                  <a:srgbClr val="000000"/>
                </a:solidFill>
              </a:defRPr>
            </a:lvl3pPr>
            <a:lvl4pPr algn="l">
              <a:defRPr sz="2400">
                <a:solidFill>
                  <a:srgbClr val="000000"/>
                </a:solidFill>
              </a:defRPr>
            </a:lvl4pPr>
            <a:lvl5pPr algn="l">
              <a:defRPr sz="2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hape 154"/>
          <p:cNvSpPr>
            <a:spLocks noGrp="1"/>
          </p:cNvSpPr>
          <p:nvPr>
            <p:ph type="pic" sz="quarter" idx="13"/>
          </p:nvPr>
        </p:nvSpPr>
        <p:spPr>
          <a:xfrm>
            <a:off x="688616" y="2362200"/>
            <a:ext cx="3451585" cy="1524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Shape 155"/>
          <p:cNvSpPr>
            <a:spLocks noGrp="1"/>
          </p:cNvSpPr>
          <p:nvPr>
            <p:ph type="body" sz="quarter" idx="14"/>
          </p:nvPr>
        </p:nvSpPr>
        <p:spPr>
          <a:xfrm>
            <a:off x="688616" y="4873764"/>
            <a:ext cx="3451585" cy="1344923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3" name="Shape 156"/>
          <p:cNvSpPr>
            <a:spLocks noGrp="1"/>
          </p:cNvSpPr>
          <p:nvPr>
            <p:ph type="body" sz="quarter" idx="15"/>
          </p:nvPr>
        </p:nvSpPr>
        <p:spPr>
          <a:xfrm>
            <a:off x="4374262" y="4191000"/>
            <a:ext cx="3448935" cy="682767"/>
          </a:xfrm>
          <a:prstGeom prst="rect">
            <a:avLst/>
          </a:prstGeom>
        </p:spPr>
        <p:txBody>
          <a:bodyPr anchor="b"/>
          <a:lstStyle/>
          <a:p>
            <a:pPr marL="228600" indent="-228600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4" name="Shape 157"/>
          <p:cNvSpPr>
            <a:spLocks noGrp="1"/>
          </p:cNvSpPr>
          <p:nvPr>
            <p:ph type="pic" sz="quarter" idx="16"/>
          </p:nvPr>
        </p:nvSpPr>
        <p:spPr>
          <a:xfrm>
            <a:off x="4374262" y="2362200"/>
            <a:ext cx="3448938" cy="1524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Shape 158"/>
          <p:cNvSpPr>
            <a:spLocks noGrp="1"/>
          </p:cNvSpPr>
          <p:nvPr>
            <p:ph type="body" sz="quarter" idx="17"/>
          </p:nvPr>
        </p:nvSpPr>
        <p:spPr>
          <a:xfrm>
            <a:off x="4374264" y="4873761"/>
            <a:ext cx="3448935" cy="1344923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6" name="Shape 159"/>
          <p:cNvSpPr>
            <a:spLocks noGrp="1"/>
          </p:cNvSpPr>
          <p:nvPr>
            <p:ph type="body" sz="quarter" idx="18"/>
          </p:nvPr>
        </p:nvSpPr>
        <p:spPr>
          <a:xfrm>
            <a:off x="8049731" y="4191000"/>
            <a:ext cx="3456469" cy="682767"/>
          </a:xfrm>
          <a:prstGeom prst="rect">
            <a:avLst/>
          </a:prstGeom>
        </p:spPr>
        <p:txBody>
          <a:bodyPr anchor="b"/>
          <a:lstStyle/>
          <a:p>
            <a:pPr marL="228600" indent="-228600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7" name="Shape 160"/>
          <p:cNvSpPr>
            <a:spLocks noGrp="1"/>
          </p:cNvSpPr>
          <p:nvPr>
            <p:ph type="pic" sz="quarter" idx="19"/>
          </p:nvPr>
        </p:nvSpPr>
        <p:spPr>
          <a:xfrm>
            <a:off x="8049855" y="2362200"/>
            <a:ext cx="3447880" cy="1524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" name="Shape 161"/>
          <p:cNvSpPr>
            <a:spLocks noGrp="1"/>
          </p:cNvSpPr>
          <p:nvPr>
            <p:ph type="body" sz="quarter" idx="20"/>
          </p:nvPr>
        </p:nvSpPr>
        <p:spPr>
          <a:xfrm>
            <a:off x="8049731" y="4873761"/>
            <a:ext cx="3452446" cy="1344923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78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10820400" cy="4024125"/>
          </a:xfrm>
          <a:prstGeom prst="rect">
            <a:avLst/>
          </a:prstGeom>
        </p:spPr>
        <p:txBody>
          <a:bodyPr/>
          <a:lstStyle>
            <a:lvl1pPr marL="228600" indent="-228600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708659" indent="-251459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1193800" indent="-279400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1685925" indent="-314325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4pPr>
            <a:lvl5pPr marL="2143125" indent="-314325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Text"/>
          <p:cNvSpPr txBox="1">
            <a:spLocks noGrp="1"/>
          </p:cNvSpPr>
          <p:nvPr>
            <p:ph type="title"/>
          </p:nvPr>
        </p:nvSpPr>
        <p:spPr>
          <a:xfrm>
            <a:off x="9448800" y="745066"/>
            <a:ext cx="2057400" cy="3903134"/>
          </a:xfrm>
          <a:prstGeom prst="rect">
            <a:avLst/>
          </a:prstGeom>
        </p:spPr>
        <p:txBody>
          <a:bodyPr anchor="ctr"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8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24464" y="745067"/>
            <a:ext cx="8204204" cy="3903134"/>
          </a:xfrm>
          <a:prstGeom prst="rect">
            <a:avLst/>
          </a:prstGeom>
        </p:spPr>
        <p:txBody>
          <a:bodyPr/>
          <a:lstStyle>
            <a:lvl1pPr marL="228600" indent="-228600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708659" indent="-251459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1193800" indent="-279400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1685925" indent="-314325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4pPr>
            <a:lvl5pPr marL="2143125" indent="-314325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12192000" cy="1714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  <a:latin typeface="+mn-lt"/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79048" y="6118860"/>
            <a:ext cx="5486400" cy="381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79048" y="1714500"/>
            <a:ext cx="5486400" cy="43815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324600" y="1714500"/>
            <a:ext cx="5486400" cy="43815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11430000" cy="9525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+mj-lt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2739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12192000" cy="1714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18860"/>
            <a:ext cx="5486400" cy="381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6223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3302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9144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11430000" cy="9525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+mj-lt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0188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12192000" cy="1714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18860"/>
            <a:ext cx="5486400" cy="381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6223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3302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9144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11430000" cy="9525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+mj-lt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203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12192000" cy="1714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79048" y="6118860"/>
            <a:ext cx="5486400" cy="381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79048" y="1714500"/>
            <a:ext cx="5486400" cy="43815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324600" y="1714500"/>
            <a:ext cx="5486400" cy="43815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11430000" cy="9525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8594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flipV="1">
            <a:off x="0" y="0"/>
            <a:ext cx="12192000" cy="1714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18860"/>
            <a:ext cx="5486400" cy="381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79048" y="1714500"/>
            <a:ext cx="5486400" cy="43815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324600" y="1714500"/>
            <a:ext cx="5486400" cy="43815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11430000" cy="9525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3560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12192000" cy="1714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18860"/>
            <a:ext cx="5486400" cy="381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11430000" cy="9525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+mj-lt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0622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12192000" cy="1714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18860"/>
            <a:ext cx="5486400" cy="381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11430000" cy="9525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3615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flipV="1">
            <a:off x="0" y="0"/>
            <a:ext cx="12192000" cy="1714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18860"/>
            <a:ext cx="5486400" cy="381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11430000" cy="9525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1758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0"/>
            <a:ext cx="12192000" cy="1714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79048" y="6118860"/>
            <a:ext cx="5486400" cy="381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79048" y="1714500"/>
            <a:ext cx="11431952" cy="43815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11430000" cy="9525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+mj-lt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7517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flipV="1">
            <a:off x="0" y="0"/>
            <a:ext cx="12192000" cy="1714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18860"/>
            <a:ext cx="5486400" cy="381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79048" y="1714500"/>
            <a:ext cx="11430000" cy="43815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11430000" cy="9525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067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V="1">
            <a:off x="0" y="0"/>
            <a:ext cx="12192000" cy="1714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18860"/>
            <a:ext cx="5486400" cy="381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1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6223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3302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9144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11430000" cy="9525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4987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5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18860"/>
            <a:ext cx="5486400" cy="381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379048" y="1714500"/>
            <a:ext cx="5486400" cy="43815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13"/>
          </p:nvPr>
        </p:nvSpPr>
        <p:spPr>
          <a:xfrm>
            <a:off x="6324600" y="1714500"/>
            <a:ext cx="5486400" cy="43815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11430000" cy="9525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0599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6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18860"/>
            <a:ext cx="5486400" cy="381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223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302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9144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11430000" cy="9525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461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</p:spPr>
        <p:txBody>
          <a:bodyPr/>
          <a:lstStyle>
            <a:lvl1pPr marL="228600" indent="-228600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708659" indent="-251459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1193800" indent="-279400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1685925" indent="-314325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4pPr>
            <a:lvl5pPr marL="2143125" indent="-314325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5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18860"/>
            <a:ext cx="5486400" cy="381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66" name="Content Placeholder 2"/>
          <p:cNvSpPr>
            <a:spLocks noGrp="1"/>
          </p:cNvSpPr>
          <p:nvPr>
            <p:ph idx="1"/>
          </p:nvPr>
        </p:nvSpPr>
        <p:spPr>
          <a:xfrm>
            <a:off x="379048" y="1714500"/>
            <a:ext cx="11430000" cy="43815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11430000" cy="9525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3309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1714500"/>
            <a:ext cx="2476500" cy="30480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2476500" cy="6858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6096000"/>
            <a:ext cx="2514601" cy="40386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6223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3302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3"/>
          </p:nvPr>
        </p:nvSpPr>
        <p:spPr>
          <a:xfrm>
            <a:off x="9144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164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0"/>
            <a:ext cx="2476500" cy="30480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2476500" cy="6858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20" y="6515113"/>
            <a:ext cx="471765" cy="190500"/>
          </a:xfrm>
          <a:prstGeom prst="rect">
            <a:avLst/>
          </a:prstGeom>
        </p:spPr>
      </p:pic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6096000"/>
            <a:ext cx="2514601" cy="40386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223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302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9144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759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800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0"/>
            <a:ext cx="2476500" cy="30480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2476500" cy="6858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20" y="6515113"/>
            <a:ext cx="471765" cy="190500"/>
          </a:xfrm>
          <a:prstGeom prst="rect">
            <a:avLst/>
          </a:prstGeom>
        </p:spPr>
      </p:pic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6096000"/>
            <a:ext cx="2514601" cy="40386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238500" y="6583680"/>
            <a:ext cx="1903680" cy="18254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6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3250406" y="6583679"/>
            <a:ext cx="1903680" cy="18254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6" b="0" i="0" dirty="0">
                <a:solidFill>
                  <a:schemeClr val="tx2">
                    <a:alpha val="60000"/>
                  </a:schemeClr>
                </a:solidFill>
                <a:latin typeface="+mj-lt"/>
                <a:ea typeface="IBM Plex Sans" charset="0"/>
                <a:cs typeface="IBM Plex Sans" charset="0"/>
              </a:rPr>
              <a:t>IBM Services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19" y="6515113"/>
            <a:ext cx="471765" cy="190501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6223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302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9144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4305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800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0"/>
            <a:ext cx="2476500" cy="30480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2476500" cy="6858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20" y="6515113"/>
            <a:ext cx="471765" cy="190500"/>
          </a:xfrm>
          <a:prstGeom prst="rect">
            <a:avLst/>
          </a:prstGeom>
        </p:spPr>
      </p:pic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6096000"/>
            <a:ext cx="2514601" cy="40386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238500" y="6583680"/>
            <a:ext cx="1903680" cy="18254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6" b="0" i="0" dirty="0">
                <a:solidFill>
                  <a:schemeClr val="tx1">
                    <a:alpha val="60000"/>
                  </a:schemeClr>
                </a:solidFill>
                <a:latin typeface="IBM Plex Sans" charset="0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3250406" y="6583679"/>
            <a:ext cx="1903680" cy="18254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6" b="0" i="0" dirty="0">
                <a:solidFill>
                  <a:schemeClr val="tx2">
                    <a:alpha val="60000"/>
                  </a:schemeClr>
                </a:solidFill>
                <a:latin typeface="+mj-lt"/>
                <a:ea typeface="IBM Plex Sans" charset="0"/>
                <a:cs typeface="IBM Plex Sans" charset="0"/>
              </a:rPr>
              <a:t>IBM Services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19" y="6515113"/>
            <a:ext cx="471765" cy="1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85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04800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0"/>
            <a:ext cx="2476500" cy="30480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2476500" cy="6858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6096000"/>
            <a:ext cx="2514601" cy="40386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19" y="6515113"/>
            <a:ext cx="471765" cy="190501"/>
          </a:xfrm>
          <a:prstGeom prst="rect">
            <a:avLst/>
          </a:prstGeom>
        </p:spPr>
      </p:pic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250406" y="6583679"/>
            <a:ext cx="1903680" cy="18254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6" b="0" i="0" dirty="0">
                <a:solidFill>
                  <a:schemeClr val="tx2">
                    <a:alpha val="60000"/>
                  </a:schemeClr>
                </a:solidFill>
                <a:latin typeface="+mj-lt"/>
                <a:ea typeface="IBM Plex Sans" charset="0"/>
                <a:cs typeface="IBM Plex Sans" charset="0"/>
              </a:rPr>
              <a:t>IBM Services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6223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2"/>
          </p:nvPr>
        </p:nvSpPr>
        <p:spPr>
          <a:xfrm>
            <a:off x="3302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9144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628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3048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0"/>
            <a:ext cx="2476500" cy="30480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2476500" cy="6858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6096000"/>
            <a:ext cx="2514601" cy="40386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62000" y="6583046"/>
            <a:ext cx="2261125" cy="183809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6" b="0" i="0" dirty="0">
                  <a:solidFill>
                    <a:schemeClr val="tx1">
                      <a:alpha val="60000"/>
                    </a:schemeClr>
                  </a:solidFill>
                  <a:latin typeface="+mn-lt"/>
                  <a:ea typeface="IBM Plex Sans" charset="0"/>
                  <a:cs typeface="IBM Plex Sans" charset="0"/>
                </a:rPr>
                <a:t>©</a:t>
              </a:r>
              <a:r>
                <a:rPr lang="en-US" sz="333" b="0" i="0" dirty="0">
                  <a:solidFill>
                    <a:schemeClr val="tx1">
                      <a:alpha val="60000"/>
                    </a:schemeClr>
                  </a:solidFill>
                  <a:latin typeface="+mn-lt"/>
                  <a:ea typeface="IBM Plex Sans" charset="0"/>
                  <a:cs typeface="IBM Plex Sans" charset="0"/>
                </a:rPr>
                <a:t> </a:t>
              </a:r>
              <a:r>
                <a:rPr lang="en-US" sz="666" b="0" i="0" dirty="0">
                  <a:solidFill>
                    <a:schemeClr val="tx1">
                      <a:alpha val="60000"/>
                    </a:schemeClr>
                  </a:solidFill>
                  <a:latin typeface="+mn-lt"/>
                  <a:ea typeface="IBM Plex Sans" charset="0"/>
                  <a:cs typeface="IBM Plex Sans" charset="0"/>
                </a:rPr>
                <a:t>2019 IBM Corporation</a:t>
              </a:r>
              <a:r>
                <a:rPr lang="en-US" sz="666" b="0" i="0" baseline="0" dirty="0">
                  <a:solidFill>
                    <a:schemeClr val="tx1">
                      <a:alpha val="60000"/>
                    </a:schemeClr>
                  </a:solidFill>
                  <a:latin typeface="+mn-lt"/>
                  <a:ea typeface="IBM Plex Sans" charset="0"/>
                  <a:cs typeface="IBM Plex Sans" charset="0"/>
                </a:rPr>
                <a:t>              </a:t>
              </a:r>
              <a:r>
                <a:rPr lang="en-US" sz="666" b="0" i="0" dirty="0">
                  <a:solidFill>
                    <a:schemeClr val="tx1">
                      <a:alpha val="60000"/>
                    </a:schemeClr>
                  </a:solidFill>
                  <a:latin typeface="+mn-lt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666" b="0" i="0" dirty="0">
                  <a:solidFill>
                    <a:schemeClr val="tx1">
                      <a:alpha val="60000"/>
                    </a:schemeClr>
                  </a:solidFill>
                  <a:latin typeface="+mn-lt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666" b="0" i="0" smtClean="0">
                  <a:solidFill>
                    <a:schemeClr val="tx1">
                      <a:alpha val="60000"/>
                    </a:schemeClr>
                  </a:solidFill>
                  <a:latin typeface="+mn-lt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30 April 2019</a:t>
              </a:fld>
              <a:endParaRPr lang="en-US" sz="666" b="0" i="0" dirty="0">
                <a:solidFill>
                  <a:schemeClr val="tx1">
                    <a:alpha val="60000"/>
                  </a:schemeClr>
                </a:solidFill>
                <a:latin typeface="+mn-lt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379048" y="6578160"/>
            <a:ext cx="273233" cy="18254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667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667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6223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3302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3"/>
          </p:nvPr>
        </p:nvSpPr>
        <p:spPr>
          <a:xfrm>
            <a:off x="9144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603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304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0"/>
            <a:ext cx="2476500" cy="3048000"/>
          </a:xfrm>
        </p:spPr>
        <p:txBody>
          <a:bodyPr tIns="22860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2476500" cy="6858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9144000" y="0"/>
            <a:ext cx="3048000" cy="6858000"/>
          </a:xfrm>
        </p:spPr>
        <p:txBody>
          <a:bodyPr lIns="228600" tIns="2057400" rIns="9144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6096000"/>
            <a:ext cx="2514601" cy="40386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62000" y="6583046"/>
            <a:ext cx="2261125" cy="183809"/>
            <a:chOff x="914400" y="7899655"/>
            <a:chExt cx="2713350" cy="220571"/>
          </a:xfrm>
        </p:grpSpPr>
        <p:sp>
          <p:nvSpPr>
            <p:cNvPr id="14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6" b="0" i="0" dirty="0">
                  <a:solidFill>
                    <a:schemeClr val="tx1">
                      <a:alpha val="6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©</a:t>
              </a:r>
              <a:r>
                <a:rPr lang="en-US" sz="333" b="0" i="0" dirty="0">
                  <a:solidFill>
                    <a:schemeClr val="tx1">
                      <a:alpha val="6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666" b="0" i="0" dirty="0">
                  <a:solidFill>
                    <a:schemeClr val="tx1">
                      <a:alpha val="6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2019 IBM Corporation</a:t>
              </a:r>
              <a:r>
                <a:rPr lang="en-US" sz="666" b="0" i="0" baseline="0" dirty="0">
                  <a:solidFill>
                    <a:schemeClr val="tx1">
                      <a:alpha val="6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             </a:t>
              </a:r>
              <a:r>
                <a:rPr lang="en-US" sz="666" b="0" i="0" dirty="0">
                  <a:solidFill>
                    <a:schemeClr val="tx1">
                      <a:alpha val="6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666" b="0" i="0" dirty="0">
                  <a:solidFill>
                    <a:schemeClr val="tx1">
                      <a:alpha val="6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fld id="{7C9968D1-C8E5-4FE3-AED4-7D4518C301B3}" type="datetime3">
                <a:rPr lang="en-US" sz="666" b="0" i="0" smtClean="0">
                  <a:solidFill>
                    <a:schemeClr val="tx1">
                      <a:alpha val="6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30 April 2019</a:t>
              </a:fld>
              <a:endParaRPr lang="en-US" sz="666" b="0" i="0" dirty="0">
                <a:solidFill>
                  <a:schemeClr val="tx1">
                    <a:alpha val="6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8" name="Slide Number Placeholder 2"/>
          <p:cNvSpPr txBox="1">
            <a:spLocks/>
          </p:cNvSpPr>
          <p:nvPr userDrawn="1"/>
        </p:nvSpPr>
        <p:spPr>
          <a:xfrm>
            <a:off x="379048" y="6578160"/>
            <a:ext cx="273233" cy="18254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667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667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0"/>
          </p:nvPr>
        </p:nvSpPr>
        <p:spPr>
          <a:xfrm>
            <a:off x="6223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3302000" y="1714500"/>
            <a:ext cx="2667000" cy="4381500"/>
          </a:xfrm>
        </p:spPr>
        <p:txBody>
          <a:bodyPr lIns="0" tIns="22860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813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20" y="6515113"/>
            <a:ext cx="471765" cy="190500"/>
          </a:xfrm>
          <a:prstGeom prst="rect">
            <a:avLst/>
          </a:prstGeom>
        </p:spPr>
      </p:pic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18860"/>
            <a:ext cx="5486400" cy="381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9048" y="1714500"/>
            <a:ext cx="5486400" cy="43815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6324600" y="1714500"/>
            <a:ext cx="5486400" cy="43815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127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21" y="6515113"/>
            <a:ext cx="471763" cy="190500"/>
          </a:xfrm>
          <a:prstGeom prst="rect">
            <a:avLst/>
          </a:prstGeom>
        </p:spPr>
      </p:pic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18860"/>
            <a:ext cx="5486400" cy="381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9048" y="1714500"/>
            <a:ext cx="5486400" cy="43815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6324600" y="1714500"/>
            <a:ext cx="5486400" cy="43815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37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9" y="2183801"/>
            <a:ext cx="5079992" cy="823913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000000"/>
                </a:solidFill>
              </a:defRPr>
            </a:lvl1pPr>
            <a:lvl2pPr algn="l">
              <a:defRPr sz="2800">
                <a:solidFill>
                  <a:srgbClr val="000000"/>
                </a:solidFill>
              </a:defRPr>
            </a:lvl2pPr>
            <a:lvl3pPr algn="l">
              <a:defRPr sz="2800">
                <a:solidFill>
                  <a:srgbClr val="000000"/>
                </a:solidFill>
              </a:defRPr>
            </a:lvl3pPr>
            <a:lvl4pPr algn="l">
              <a:defRPr sz="2800">
                <a:solidFill>
                  <a:srgbClr val="000000"/>
                </a:solidFill>
              </a:defRPr>
            </a:lvl4pPr>
            <a:lvl5pPr algn="l">
              <a:defRPr sz="2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2"/>
          <p:cNvSpPr>
            <a:spLocks noGrp="1"/>
          </p:cNvSpPr>
          <p:nvPr>
            <p:ph type="body" sz="quarter" idx="13"/>
          </p:nvPr>
        </p:nvSpPr>
        <p:spPr>
          <a:xfrm>
            <a:off x="6400800" y="2183801"/>
            <a:ext cx="5105400" cy="823913"/>
          </a:xfrm>
          <a:prstGeom prst="rect">
            <a:avLst/>
          </a:prstGeom>
        </p:spPr>
        <p:txBody>
          <a:bodyPr anchor="b"/>
          <a:lstStyle/>
          <a:p>
            <a:pPr marL="228600" indent="-228600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020" y="6515113"/>
            <a:ext cx="471765" cy="190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21" y="6515113"/>
            <a:ext cx="471763" cy="1905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</p:spPr>
        <p:txBody>
          <a:bodyPr lIns="0" tIns="0" r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79048" y="1714500"/>
            <a:ext cx="5486400" cy="43815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6324600" y="1714500"/>
            <a:ext cx="5486400" cy="4381500"/>
          </a:xfrm>
        </p:spPr>
        <p:txBody>
          <a:bodyPr lIns="0" r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18860"/>
            <a:ext cx="5486400" cy="381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667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</p:spTree>
    <p:extLst>
      <p:ext uri="{BB962C8B-B14F-4D97-AF65-F5344CB8AC3E}">
        <p14:creationId xmlns:p14="http://schemas.microsoft.com/office/powerpoint/2010/main" val="2227797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Width Cop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4511D3-1186-624B-96FF-488F88F24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"/>
            <a:ext cx="12257024" cy="6858002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67640" y="192619"/>
            <a:ext cx="10358120" cy="1348931"/>
          </a:xfrm>
        </p:spPr>
        <p:txBody>
          <a:bodyPr/>
          <a:lstStyle>
            <a:lvl1pPr marL="0" indent="0">
              <a:buNone/>
              <a:defRPr sz="3200" b="0">
                <a:ln>
                  <a:noFill/>
                </a:ln>
                <a:solidFill>
                  <a:srgbClr val="0064FF"/>
                </a:solidFill>
                <a:latin typeface="Arial"/>
                <a:cs typeface="Arial"/>
              </a:defRPr>
            </a:lvl1pPr>
            <a:lvl2pPr>
              <a:defRPr>
                <a:ln>
                  <a:noFill/>
                </a:ln>
                <a:solidFill>
                  <a:schemeClr val="accent1"/>
                </a:solidFill>
              </a:defRPr>
            </a:lvl2pPr>
            <a:lvl3pPr>
              <a:defRPr>
                <a:ln>
                  <a:noFill/>
                </a:ln>
                <a:solidFill>
                  <a:schemeClr val="accent1"/>
                </a:solidFill>
              </a:defRPr>
            </a:lvl3pPr>
            <a:lvl4pPr>
              <a:defRPr>
                <a:ln>
                  <a:noFill/>
                </a:ln>
                <a:solidFill>
                  <a:schemeClr val="accent1"/>
                </a:solidFill>
              </a:defRPr>
            </a:lvl4pPr>
            <a:lvl5pPr>
              <a:defRPr>
                <a:ln>
                  <a:noFill/>
                </a:ln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67640" y="1693177"/>
            <a:ext cx="11863232" cy="3954958"/>
          </a:xfrm>
        </p:spPr>
        <p:txBody>
          <a:bodyPr>
            <a:normAutofit/>
          </a:bodyPr>
          <a:lstStyle>
            <a:lvl1pPr marL="228591" indent="-228591">
              <a:buFont typeface="Arial"/>
              <a:buChar char="•"/>
              <a:defRPr sz="1600" baseline="0"/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416925" y="6560656"/>
            <a:ext cx="704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13620BF-9500-5846-90F5-A7283DB76046}" type="slidenum">
              <a:rPr lang="en-US" sz="1200" smtClean="0">
                <a:solidFill>
                  <a:schemeClr val="accent3"/>
                </a:solidFill>
              </a:rPr>
              <a:pPr algn="r"/>
              <a:t>‹#›</a:t>
            </a:fld>
            <a:endParaRPr lang="en-US" sz="1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1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14500"/>
            <a:ext cx="1219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571500"/>
            <a:ext cx="10287000" cy="9525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4500"/>
            <a:ext cx="5524500" cy="43815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096000" y="1714500"/>
            <a:ext cx="5715000" cy="43815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</p:spPr>
        <p:txBody>
          <a:bodyPr t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6118860"/>
            <a:ext cx="5562600" cy="381000"/>
          </a:xfrm>
        </p:spPr>
        <p:txBody>
          <a:bodyPr tIns="0" anchor="b"/>
          <a:lstStyle>
            <a:lvl1pPr>
              <a:defRPr sz="667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62000" y="6583046"/>
            <a:ext cx="2261125" cy="183809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6" b="0" i="0" dirty="0">
                  <a:latin typeface="Arial Regular" charset="0"/>
                </a:rPr>
                <a:t>©</a:t>
              </a:r>
              <a:r>
                <a:rPr lang="en-US" sz="333" b="0" i="0" dirty="0">
                  <a:latin typeface="Arial Regular" charset="0"/>
                </a:rPr>
                <a:t> </a:t>
              </a:r>
              <a:r>
                <a:rPr lang="en-US" sz="666" b="0" i="0" dirty="0">
                  <a:latin typeface="Arial Regular" charset="0"/>
                </a:rPr>
                <a:t>2017 IBM Corporation</a:t>
              </a:r>
              <a:r>
                <a:rPr lang="en-US" sz="666" b="0" i="0" baseline="0" dirty="0">
                  <a:latin typeface="Arial Regular" charset="0"/>
                </a:rPr>
                <a:t>              </a:t>
              </a:r>
              <a:r>
                <a:rPr lang="en-US" sz="666" b="0" i="0" dirty="0">
                  <a:latin typeface="Arial Regular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666" b="0" i="0" dirty="0">
                  <a:solidFill>
                    <a:schemeClr val="bg2">
                      <a:alpha val="60000"/>
                    </a:schemeClr>
                  </a:solidFill>
                  <a:latin typeface="Arial Regular" charset="0"/>
                  <a:cs typeface="Arial Regular" charset="0"/>
                </a:rPr>
                <a:t> </a:t>
              </a:r>
              <a:fld id="{7C9968D1-C8E5-4FE3-AED4-7D4518C301B3}" type="datetime3">
                <a:rPr lang="en-US" sz="666" b="0" i="0" smtClean="0">
                  <a:solidFill>
                    <a:schemeClr val="bg2">
                      <a:alpha val="60000"/>
                    </a:schemeClr>
                  </a:solidFill>
                  <a:latin typeface="Arial Regular" charset="0"/>
                  <a:cs typeface="Arial Regular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30 April 2019</a:t>
              </a:fld>
              <a:endParaRPr lang="en-US" sz="666" b="0" i="0" dirty="0">
                <a:solidFill>
                  <a:schemeClr val="bg2">
                    <a:alpha val="60000"/>
                  </a:schemeClr>
                </a:solidFill>
                <a:latin typeface="Arial Regular" charset="0"/>
                <a:cs typeface="Arial Regular" charset="0"/>
              </a:endParaRPr>
            </a:p>
          </p:txBody>
        </p:sp>
      </p:grp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379048" y="6578160"/>
            <a:ext cx="273233" cy="18254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667" b="0" i="0" smtClean="0">
                <a:solidFill>
                  <a:schemeClr val="bg2"/>
                </a:solidFill>
                <a:latin typeface="Arial Regular" charset="0"/>
              </a:rPr>
              <a:pPr algn="l"/>
              <a:t>‹#›</a:t>
            </a:fld>
            <a:endParaRPr lang="en-US" sz="667" b="0" i="0" dirty="0">
              <a:solidFill>
                <a:schemeClr val="bg2"/>
              </a:solidFill>
              <a:latin typeface="Arial Regular" charset="0"/>
            </a:endParaRPr>
          </a:p>
        </p:txBody>
      </p: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3238498" y="6583680"/>
            <a:ext cx="3810000" cy="18254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6" b="0" i="0" dirty="0">
                <a:latin typeface="Arial Regular" charset="0"/>
              </a:rPr>
              <a:t>IBM Industry Academy</a:t>
            </a:r>
            <a:r>
              <a:rPr lang="en-US" sz="666" b="0" i="0" baseline="0" dirty="0">
                <a:latin typeface="Arial Regular" charset="0"/>
              </a:rPr>
              <a:t> | IBM Institute for Business Value | IBM Research</a:t>
            </a:r>
            <a:endParaRPr lang="en-US" sz="666" b="0" i="0" dirty="0"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513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2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14500"/>
            <a:ext cx="1219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571500"/>
            <a:ext cx="10287000" cy="9525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4500"/>
            <a:ext cx="5524500" cy="43815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096000" y="1714500"/>
            <a:ext cx="5715000" cy="43815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</p:spPr>
        <p:txBody>
          <a:bodyPr t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6118860"/>
            <a:ext cx="5524500" cy="381000"/>
          </a:xfrm>
        </p:spPr>
        <p:txBody>
          <a:bodyPr tIns="0" anchor="b"/>
          <a:lstStyle>
            <a:lvl1pPr>
              <a:defRPr sz="667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62000" y="6583046"/>
            <a:ext cx="1903680" cy="183809"/>
            <a:chOff x="914400" y="7899655"/>
            <a:chExt cx="2284416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6" b="0" i="0" dirty="0">
                  <a:latin typeface="Arial Regular" charset="0"/>
                </a:rPr>
                <a:t>©</a:t>
              </a:r>
              <a:r>
                <a:rPr lang="en-US" sz="333" b="0" i="0" dirty="0">
                  <a:latin typeface="Arial Regular" charset="0"/>
                </a:rPr>
                <a:t> </a:t>
              </a:r>
              <a:r>
                <a:rPr lang="en-US" sz="666" b="0" i="0" dirty="0">
                  <a:latin typeface="Arial Regular" charset="0"/>
                </a:rPr>
                <a:t>2017 IBM Corporation</a:t>
              </a:r>
              <a:r>
                <a:rPr lang="en-US" sz="666" b="0" i="0" baseline="0" dirty="0">
                  <a:latin typeface="Arial Regular" charset="0"/>
                </a:rPr>
                <a:t>              </a:t>
              </a:r>
              <a:r>
                <a:rPr lang="en-US" sz="666" b="0" i="0" dirty="0">
                  <a:latin typeface="Arial Regular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1" y="7899655"/>
              <a:ext cx="866143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666" b="0" i="0" dirty="0">
                  <a:solidFill>
                    <a:schemeClr val="bg2">
                      <a:alpha val="60000"/>
                    </a:schemeClr>
                  </a:solidFill>
                  <a:latin typeface="Arial Regular" charset="0"/>
                  <a:cs typeface="Arial Regular" charset="0"/>
                </a:rPr>
                <a:t> </a:t>
              </a:r>
              <a:fld id="{7C9968D1-C8E5-4FE3-AED4-7D4518C301B3}" type="datetime3">
                <a:rPr lang="en-US" sz="666" b="0" i="0" smtClean="0">
                  <a:solidFill>
                    <a:schemeClr val="bg2">
                      <a:alpha val="60000"/>
                    </a:schemeClr>
                  </a:solidFill>
                  <a:latin typeface="Arial Regular" charset="0"/>
                  <a:cs typeface="Arial Regular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30 April 2019</a:t>
              </a:fld>
              <a:endParaRPr lang="en-US" sz="666" b="0" i="0" dirty="0">
                <a:solidFill>
                  <a:schemeClr val="bg2">
                    <a:alpha val="60000"/>
                  </a:schemeClr>
                </a:solidFill>
                <a:latin typeface="Arial Regular" charset="0"/>
                <a:cs typeface="Arial Regular" charset="0"/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3238500" y="6583680"/>
            <a:ext cx="1903680" cy="18254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6" b="0" i="0" dirty="0">
                <a:latin typeface="Arial Regular" charset="0"/>
              </a:rPr>
              <a:t>IBM Services</a:t>
            </a:r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379048" y="6578160"/>
            <a:ext cx="273233" cy="18254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667" b="0" i="0" smtClean="0">
                <a:solidFill>
                  <a:schemeClr val="bg2"/>
                </a:solidFill>
                <a:latin typeface="Arial Regular" charset="0"/>
              </a:rPr>
              <a:pPr algn="l"/>
              <a:t>‹#›</a:t>
            </a:fld>
            <a:endParaRPr lang="en-US" sz="667" b="0" i="0" dirty="0">
              <a:solidFill>
                <a:schemeClr val="bg2"/>
              </a:solidFill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05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714500"/>
            <a:ext cx="1219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571500"/>
            <a:ext cx="10287000" cy="9525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4500"/>
            <a:ext cx="2476500" cy="4381500"/>
          </a:xfrm>
        </p:spPr>
        <p:txBody>
          <a:bodyPr tIns="22860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</p:spPr>
        <p:txBody>
          <a:bodyPr t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0"/>
          </p:nvPr>
        </p:nvSpPr>
        <p:spPr>
          <a:xfrm>
            <a:off x="6096000" y="1714500"/>
            <a:ext cx="2857500" cy="4381500"/>
          </a:xfrm>
        </p:spPr>
        <p:txBody>
          <a:bodyPr tIns="22860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3048000" y="1714500"/>
            <a:ext cx="2857500" cy="4381500"/>
          </a:xfrm>
        </p:spPr>
        <p:txBody>
          <a:bodyPr tIns="22860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9144000" y="1714500"/>
            <a:ext cx="2857500" cy="4381500"/>
          </a:xfrm>
        </p:spPr>
        <p:txBody>
          <a:bodyPr tIns="22860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18860"/>
            <a:ext cx="5524500" cy="381000"/>
          </a:xfrm>
        </p:spPr>
        <p:txBody>
          <a:bodyPr tIns="0" anchor="b"/>
          <a:lstStyle>
            <a:lvl1pPr>
              <a:defRPr sz="667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62000" y="6583046"/>
            <a:ext cx="1903680" cy="183809"/>
            <a:chOff x="914400" y="7899655"/>
            <a:chExt cx="2284416" cy="220571"/>
          </a:xfrm>
        </p:grpSpPr>
        <p:sp>
          <p:nvSpPr>
            <p:cNvPr id="15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6" b="0" i="0" dirty="0">
                  <a:latin typeface="Arial Regular" charset="0"/>
                </a:rPr>
                <a:t>©</a:t>
              </a:r>
              <a:r>
                <a:rPr lang="en-US" sz="333" b="0" i="0" dirty="0">
                  <a:latin typeface="Arial Regular" charset="0"/>
                </a:rPr>
                <a:t> </a:t>
              </a:r>
              <a:r>
                <a:rPr lang="en-US" sz="666" b="0" i="0" dirty="0">
                  <a:latin typeface="Arial Regular" charset="0"/>
                </a:rPr>
                <a:t>2017 IBM Corporation</a:t>
              </a:r>
              <a:r>
                <a:rPr lang="en-US" sz="666" b="0" i="0" baseline="0" dirty="0">
                  <a:latin typeface="Arial Regular" charset="0"/>
                </a:rPr>
                <a:t>              </a:t>
              </a:r>
              <a:r>
                <a:rPr lang="en-US" sz="666" b="0" i="0" dirty="0">
                  <a:latin typeface="Arial Regular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1" y="7899655"/>
              <a:ext cx="866143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666" b="0" i="0" dirty="0">
                  <a:solidFill>
                    <a:schemeClr val="bg2">
                      <a:alpha val="60000"/>
                    </a:schemeClr>
                  </a:solidFill>
                  <a:latin typeface="Arial Regular" charset="0"/>
                  <a:cs typeface="Arial Regular" charset="0"/>
                </a:rPr>
                <a:t> </a:t>
              </a:r>
              <a:fld id="{7C9968D1-C8E5-4FE3-AED4-7D4518C301B3}" type="datetime3">
                <a:rPr lang="en-US" sz="666" b="0" i="0" smtClean="0">
                  <a:solidFill>
                    <a:schemeClr val="bg2">
                      <a:alpha val="60000"/>
                    </a:schemeClr>
                  </a:solidFill>
                  <a:latin typeface="Arial Regular" charset="0"/>
                  <a:cs typeface="Arial Regular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30 April 2019</a:t>
              </a:fld>
              <a:endParaRPr lang="en-US" sz="666" b="0" i="0" dirty="0">
                <a:solidFill>
                  <a:schemeClr val="bg2">
                    <a:alpha val="60000"/>
                  </a:schemeClr>
                </a:solidFill>
                <a:latin typeface="Arial Regular" charset="0"/>
                <a:cs typeface="Arial Regular" charset="0"/>
              </a:endParaRPr>
            </a:p>
          </p:txBody>
        </p:sp>
      </p:grpSp>
      <p:sp>
        <p:nvSpPr>
          <p:cNvPr id="17" name="Footer Placeholder 3"/>
          <p:cNvSpPr txBox="1">
            <a:spLocks/>
          </p:cNvSpPr>
          <p:nvPr userDrawn="1"/>
        </p:nvSpPr>
        <p:spPr>
          <a:xfrm>
            <a:off x="3238500" y="6583680"/>
            <a:ext cx="1903680" cy="18254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6" b="0" i="0" dirty="0">
                <a:latin typeface="Arial Regular" charset="0"/>
              </a:rPr>
              <a:t>IBM Services</a:t>
            </a:r>
          </a:p>
        </p:txBody>
      </p:sp>
      <p:sp>
        <p:nvSpPr>
          <p:cNvPr id="18" name="Slide Number Placeholder 2"/>
          <p:cNvSpPr txBox="1">
            <a:spLocks/>
          </p:cNvSpPr>
          <p:nvPr userDrawn="1"/>
        </p:nvSpPr>
        <p:spPr>
          <a:xfrm>
            <a:off x="379048" y="6578160"/>
            <a:ext cx="273233" cy="18254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667" b="0" i="0" smtClean="0">
                <a:solidFill>
                  <a:schemeClr val="bg2"/>
                </a:solidFill>
                <a:latin typeface="Arial Regular" charset="0"/>
              </a:rPr>
              <a:pPr algn="l"/>
              <a:t>‹#›</a:t>
            </a:fld>
            <a:endParaRPr lang="en-US" sz="667" b="0" i="0" dirty="0">
              <a:solidFill>
                <a:schemeClr val="bg2"/>
              </a:solidFill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8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4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714500"/>
            <a:ext cx="1219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571500"/>
            <a:ext cx="10287000" cy="9525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4500"/>
            <a:ext cx="2476500" cy="4381500"/>
          </a:xfrm>
        </p:spPr>
        <p:txBody>
          <a:bodyPr tIns="22860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</p:spPr>
        <p:txBody>
          <a:bodyPr t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0"/>
          </p:nvPr>
        </p:nvSpPr>
        <p:spPr>
          <a:xfrm>
            <a:off x="6096000" y="1714500"/>
            <a:ext cx="2857500" cy="4381500"/>
          </a:xfrm>
        </p:spPr>
        <p:txBody>
          <a:bodyPr tIns="22860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3048000" y="1714500"/>
            <a:ext cx="2857500" cy="4381500"/>
          </a:xfrm>
        </p:spPr>
        <p:txBody>
          <a:bodyPr tIns="22860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9144000" y="1714500"/>
            <a:ext cx="2857500" cy="4381500"/>
          </a:xfrm>
        </p:spPr>
        <p:txBody>
          <a:bodyPr tIns="22860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18860"/>
            <a:ext cx="5524500" cy="381000"/>
          </a:xfrm>
        </p:spPr>
        <p:txBody>
          <a:bodyPr tIns="0" anchor="b"/>
          <a:lstStyle>
            <a:lvl1pPr>
              <a:defRPr sz="667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62000" y="6583046"/>
            <a:ext cx="2261125" cy="183809"/>
            <a:chOff x="914400" y="7899655"/>
            <a:chExt cx="2713350" cy="220571"/>
          </a:xfrm>
        </p:grpSpPr>
        <p:sp>
          <p:nvSpPr>
            <p:cNvPr id="15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6" b="0" i="0" dirty="0">
                  <a:latin typeface="Arial Regular" charset="0"/>
                </a:rPr>
                <a:t>©</a:t>
              </a:r>
              <a:r>
                <a:rPr lang="en-US" sz="333" b="0" i="0" dirty="0">
                  <a:latin typeface="Arial Regular" charset="0"/>
                </a:rPr>
                <a:t> </a:t>
              </a:r>
              <a:r>
                <a:rPr lang="en-US" sz="666" b="0" i="0" dirty="0">
                  <a:latin typeface="Arial Regular" charset="0"/>
                </a:rPr>
                <a:t>2017 IBM Corporation</a:t>
              </a:r>
              <a:r>
                <a:rPr lang="en-US" sz="666" b="0" i="0" baseline="0" dirty="0">
                  <a:latin typeface="Arial Regular" charset="0"/>
                </a:rPr>
                <a:t>              </a:t>
              </a:r>
              <a:r>
                <a:rPr lang="en-US" sz="666" b="0" i="0" dirty="0">
                  <a:latin typeface="Arial Regular" charset="0"/>
                </a:rPr>
                <a:t> </a:t>
              </a:r>
            </a:p>
          </p:txBody>
        </p:sp>
        <p:sp>
          <p:nvSpPr>
            <p:cNvPr id="16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666" b="0" i="0" dirty="0">
                  <a:solidFill>
                    <a:schemeClr val="bg2">
                      <a:alpha val="60000"/>
                    </a:schemeClr>
                  </a:solidFill>
                  <a:latin typeface="Arial Regular" charset="0"/>
                  <a:cs typeface="Arial Regular" charset="0"/>
                </a:rPr>
                <a:t> </a:t>
              </a:r>
              <a:fld id="{7C9968D1-C8E5-4FE3-AED4-7D4518C301B3}" type="datetime3">
                <a:rPr lang="en-US" sz="666" b="0" i="0" smtClean="0">
                  <a:solidFill>
                    <a:schemeClr val="bg2">
                      <a:alpha val="60000"/>
                    </a:schemeClr>
                  </a:solidFill>
                  <a:latin typeface="Arial Regular" charset="0"/>
                  <a:cs typeface="Arial Regular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30 April 2019</a:t>
              </a:fld>
              <a:endParaRPr lang="en-US" sz="666" b="0" i="0" dirty="0">
                <a:solidFill>
                  <a:schemeClr val="bg2">
                    <a:alpha val="60000"/>
                  </a:schemeClr>
                </a:solidFill>
                <a:latin typeface="Arial Regular" charset="0"/>
                <a:cs typeface="Arial Regular" charset="0"/>
              </a:endParaRP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>
          <a:xfrm>
            <a:off x="3238500" y="6583680"/>
            <a:ext cx="1903680" cy="18254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6" b="0" i="0" dirty="0">
                <a:latin typeface="Arial Regular" charset="0"/>
              </a:rPr>
              <a:t>IBM Services</a:t>
            </a:r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379048" y="6578160"/>
            <a:ext cx="273233" cy="18254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667" b="0" i="0" smtClean="0">
                <a:solidFill>
                  <a:schemeClr val="bg2"/>
                </a:solidFill>
                <a:latin typeface="Arial Regular" charset="0"/>
              </a:rPr>
              <a:pPr algn="l"/>
              <a:t>‹#›</a:t>
            </a:fld>
            <a:endParaRPr lang="en-US" sz="667" b="0" i="0" dirty="0">
              <a:solidFill>
                <a:schemeClr val="bg2"/>
              </a:solidFill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690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0"/>
            <a:ext cx="2476500" cy="3048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2476500" cy="685800"/>
          </a:xfrm>
        </p:spPr>
        <p:txBody>
          <a:bodyPr t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020" y="6515113"/>
            <a:ext cx="471765" cy="19050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096000" y="1714500"/>
            <a:ext cx="2857500" cy="4381500"/>
          </a:xfrm>
        </p:spPr>
        <p:txBody>
          <a:bodyPr t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238500" y="1714500"/>
            <a:ext cx="2667000" cy="4381500"/>
          </a:xfrm>
        </p:spPr>
        <p:txBody>
          <a:bodyPr t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9144000" y="1714500"/>
            <a:ext cx="2857500" cy="4381500"/>
          </a:xfrm>
        </p:spPr>
        <p:txBody>
          <a:bodyPr t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19" y="6515113"/>
            <a:ext cx="471765" cy="190501"/>
          </a:xfrm>
          <a:prstGeom prst="rect">
            <a:avLst/>
          </a:prstGeom>
        </p:spPr>
      </p:pic>
      <p:sp>
        <p:nvSpPr>
          <p:cNvPr id="16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096000"/>
            <a:ext cx="2743200" cy="403860"/>
          </a:xfrm>
        </p:spPr>
        <p:txBody>
          <a:bodyPr tIns="0" anchor="b"/>
          <a:lstStyle>
            <a:lvl1pPr>
              <a:defRPr sz="667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</p:spTree>
    <p:extLst>
      <p:ext uri="{BB962C8B-B14F-4D97-AF65-F5344CB8AC3E}">
        <p14:creationId xmlns:p14="http://schemas.microsoft.com/office/powerpoint/2010/main" val="486154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0"/>
            <a:ext cx="2476500" cy="30480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2476500" cy="685800"/>
          </a:xfrm>
        </p:spPr>
        <p:txBody>
          <a:bodyPr t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096000" y="1714500"/>
            <a:ext cx="2857500" cy="4381500"/>
          </a:xfrm>
        </p:spPr>
        <p:txBody>
          <a:bodyPr t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238500" y="1714500"/>
            <a:ext cx="2667000" cy="4381500"/>
          </a:xfrm>
        </p:spPr>
        <p:txBody>
          <a:bodyPr t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9144000" y="1714500"/>
            <a:ext cx="2857500" cy="4381500"/>
          </a:xfrm>
        </p:spPr>
        <p:txBody>
          <a:bodyPr tIns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096000"/>
            <a:ext cx="2514601" cy="403860"/>
          </a:xfrm>
        </p:spPr>
        <p:txBody>
          <a:bodyPr tIns="0" anchor="b"/>
          <a:lstStyle>
            <a:lvl1pPr>
              <a:defRPr sz="667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19" y="6515113"/>
            <a:ext cx="471765" cy="190501"/>
          </a:xfrm>
          <a:prstGeom prst="rect">
            <a:avLst/>
          </a:prstGeom>
        </p:spPr>
      </p:pic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3238500" y="6583680"/>
            <a:ext cx="1903680" cy="18254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6" b="0" i="0" dirty="0">
                <a:latin typeface="Arial Regular" charset="0"/>
              </a:rPr>
              <a:t>IBM Services</a:t>
            </a:r>
          </a:p>
        </p:txBody>
      </p:sp>
    </p:spTree>
    <p:extLst>
      <p:ext uri="{BB962C8B-B14F-4D97-AF65-F5344CB8AC3E}">
        <p14:creationId xmlns:p14="http://schemas.microsoft.com/office/powerpoint/2010/main" val="37883050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0"/>
            <a:ext cx="2476500" cy="30480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2476500" cy="685800"/>
          </a:xfrm>
        </p:spPr>
        <p:txBody>
          <a:bodyPr t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20" y="6515113"/>
            <a:ext cx="471765" cy="1905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096000" y="1714500"/>
            <a:ext cx="2857500" cy="4381500"/>
          </a:xfrm>
        </p:spPr>
        <p:txBody>
          <a:bodyPr t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238500" y="1714500"/>
            <a:ext cx="2667000" cy="4381500"/>
          </a:xfrm>
        </p:spPr>
        <p:txBody>
          <a:bodyPr t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9144000" y="1714500"/>
            <a:ext cx="2857500" cy="4381500"/>
          </a:xfrm>
        </p:spPr>
        <p:txBody>
          <a:bodyPr t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096000"/>
            <a:ext cx="2514600" cy="403860"/>
          </a:xfrm>
        </p:spPr>
        <p:txBody>
          <a:bodyPr tIns="0" anchor="b"/>
          <a:lstStyle>
            <a:lvl1pPr>
              <a:defRPr sz="667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3238498" y="6583680"/>
            <a:ext cx="3810000" cy="18254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6" b="0" i="0" dirty="0">
                <a:solidFill>
                  <a:schemeClr val="tx1">
                    <a:alpha val="60000"/>
                  </a:schemeClr>
                </a:solidFill>
                <a:latin typeface="Arial Regular" charset="0"/>
              </a:rPr>
              <a:t>IBM Industry Academy</a:t>
            </a:r>
            <a:r>
              <a:rPr lang="en-US" sz="666" b="0" i="0" baseline="0" dirty="0">
                <a:solidFill>
                  <a:schemeClr val="tx1">
                    <a:alpha val="60000"/>
                  </a:schemeClr>
                </a:solidFill>
                <a:latin typeface="Arial Regular" charset="0"/>
              </a:rPr>
              <a:t> | IBM Institute for Business Value | IBM Research</a:t>
            </a:r>
            <a:endParaRPr lang="en-US" sz="666" b="0" i="0" dirty="0">
              <a:solidFill>
                <a:schemeClr val="tx1">
                  <a:alpha val="60000"/>
                </a:schemeClr>
              </a:solidFill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7735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0"/>
            <a:ext cx="2476500" cy="30480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2476500" cy="685800"/>
          </a:xfrm>
        </p:spPr>
        <p:txBody>
          <a:bodyPr t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20" y="6515113"/>
            <a:ext cx="471765" cy="1905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096000" y="1714500"/>
            <a:ext cx="2857500" cy="4381500"/>
          </a:xfrm>
        </p:spPr>
        <p:txBody>
          <a:bodyPr t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238500" y="1714500"/>
            <a:ext cx="2667000" cy="4381500"/>
          </a:xfrm>
        </p:spPr>
        <p:txBody>
          <a:bodyPr t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9144000" y="1714500"/>
            <a:ext cx="2857500" cy="4381500"/>
          </a:xfrm>
        </p:spPr>
        <p:txBody>
          <a:bodyPr t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096000"/>
            <a:ext cx="2514601" cy="403860"/>
          </a:xfrm>
        </p:spPr>
        <p:txBody>
          <a:bodyPr tIns="0" anchor="b"/>
          <a:lstStyle>
            <a:lvl1pPr>
              <a:defRPr sz="667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238500" y="6583680"/>
            <a:ext cx="1903680" cy="18254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6" b="0" i="0" dirty="0">
                <a:solidFill>
                  <a:schemeClr val="tx1">
                    <a:alpha val="60000"/>
                  </a:schemeClr>
                </a:solidFill>
                <a:latin typeface="Arial Regular" charset="0"/>
              </a:rPr>
              <a:t>IBM Services</a:t>
            </a:r>
          </a:p>
        </p:txBody>
      </p:sp>
    </p:spTree>
    <p:extLst>
      <p:ext uri="{BB962C8B-B14F-4D97-AF65-F5344CB8AC3E}">
        <p14:creationId xmlns:p14="http://schemas.microsoft.com/office/powerpoint/2010/main" val="159963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571500"/>
            <a:ext cx="5463540" cy="9525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4500"/>
            <a:ext cx="5486400" cy="4381500"/>
          </a:xfrm>
        </p:spPr>
        <p:txBody>
          <a:bodyPr t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286500" y="1714500"/>
            <a:ext cx="5486400" cy="4381500"/>
          </a:xfrm>
        </p:spPr>
        <p:txBody>
          <a:bodyPr t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</p:spPr>
        <p:txBody>
          <a:bodyPr t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18860"/>
            <a:ext cx="5486400" cy="381000"/>
          </a:xfrm>
        </p:spPr>
        <p:txBody>
          <a:bodyPr tIns="0" anchor="b"/>
          <a:lstStyle>
            <a:lvl1pPr>
              <a:defRPr sz="667" b="0">
                <a:solidFill>
                  <a:schemeClr val="bg2">
                    <a:alpha val="70000"/>
                  </a:schemeClr>
                </a:solidFill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</p:spTree>
    <p:extLst>
      <p:ext uri="{BB962C8B-B14F-4D97-AF65-F5344CB8AC3E}">
        <p14:creationId xmlns:p14="http://schemas.microsoft.com/office/powerpoint/2010/main" val="42316858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b="0" i="0" dirty="0">
              <a:solidFill>
                <a:schemeClr val="tx1"/>
              </a:solidFill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4500"/>
            <a:ext cx="5486400" cy="4381500"/>
          </a:xfrm>
        </p:spPr>
        <p:txBody>
          <a:bodyPr t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286500" y="1714500"/>
            <a:ext cx="5486400" cy="4381500"/>
          </a:xfrm>
        </p:spPr>
        <p:txBody>
          <a:bodyPr t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</p:spPr>
        <p:txBody>
          <a:bodyPr tIns="0">
            <a:noAutofit/>
          </a:bodyPr>
          <a:lstStyle>
            <a:lvl1pPr>
              <a:defRPr sz="1333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18860"/>
            <a:ext cx="5486400" cy="381000"/>
          </a:xfrm>
        </p:spPr>
        <p:txBody>
          <a:bodyPr tIns="0" anchor="b"/>
          <a:lstStyle>
            <a:lvl1pPr>
              <a:defRPr sz="667" b="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62000" y="6583046"/>
            <a:ext cx="2261125" cy="183809"/>
            <a:chOff x="914400" y="7899655"/>
            <a:chExt cx="2713350" cy="220571"/>
          </a:xfrm>
        </p:grpSpPr>
        <p:sp>
          <p:nvSpPr>
            <p:cNvPr id="13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6" b="0" i="0" dirty="0">
                  <a:solidFill>
                    <a:schemeClr val="tx1">
                      <a:alpha val="60000"/>
                    </a:schemeClr>
                  </a:solidFill>
                  <a:latin typeface="Arial Regular" charset="0"/>
                </a:rPr>
                <a:t>©</a:t>
              </a:r>
              <a:r>
                <a:rPr lang="en-US" sz="333" b="0" i="0" dirty="0">
                  <a:solidFill>
                    <a:schemeClr val="tx1">
                      <a:alpha val="60000"/>
                    </a:schemeClr>
                  </a:solidFill>
                  <a:latin typeface="Arial Regular" charset="0"/>
                </a:rPr>
                <a:t> </a:t>
              </a:r>
              <a:r>
                <a:rPr lang="en-US" sz="666" b="0" i="0" dirty="0">
                  <a:solidFill>
                    <a:schemeClr val="tx1">
                      <a:alpha val="60000"/>
                    </a:schemeClr>
                  </a:solidFill>
                  <a:latin typeface="Arial Regular" charset="0"/>
                </a:rPr>
                <a:t>2017 IBM Corporation</a:t>
              </a:r>
              <a:r>
                <a:rPr lang="en-US" sz="666" b="0" i="0" baseline="0" dirty="0">
                  <a:solidFill>
                    <a:schemeClr val="tx1">
                      <a:alpha val="60000"/>
                    </a:schemeClr>
                  </a:solidFill>
                  <a:latin typeface="Arial Regular" charset="0"/>
                </a:rPr>
                <a:t>              </a:t>
              </a:r>
              <a:r>
                <a:rPr lang="en-US" sz="666" b="0" i="0" dirty="0">
                  <a:solidFill>
                    <a:schemeClr val="tx1">
                      <a:alpha val="60000"/>
                    </a:schemeClr>
                  </a:solidFill>
                  <a:latin typeface="Arial Regular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666" b="0" i="0" dirty="0">
                  <a:solidFill>
                    <a:schemeClr val="tx1">
                      <a:alpha val="60000"/>
                    </a:schemeClr>
                  </a:solidFill>
                  <a:latin typeface="Arial Regular" charset="0"/>
                  <a:cs typeface="Arial Regular" charset="0"/>
                </a:rPr>
                <a:t> </a:t>
              </a:r>
              <a:fld id="{7C9968D1-C8E5-4FE3-AED4-7D4518C301B3}" type="datetime3">
                <a:rPr lang="en-US" sz="666" b="0" i="0" smtClean="0">
                  <a:solidFill>
                    <a:schemeClr val="tx1">
                      <a:alpha val="60000"/>
                    </a:schemeClr>
                  </a:solidFill>
                  <a:latin typeface="Arial Regular" charset="0"/>
                  <a:cs typeface="Arial Regular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30 April 2019</a:t>
              </a:fld>
              <a:endParaRPr lang="en-US" sz="666" b="0" i="0" dirty="0">
                <a:solidFill>
                  <a:schemeClr val="tx1">
                    <a:alpha val="60000"/>
                  </a:schemeClr>
                </a:solidFill>
                <a:latin typeface="Arial Regular" charset="0"/>
                <a:cs typeface="Arial Regular" charset="0"/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3238500" y="6583680"/>
            <a:ext cx="1903680" cy="18254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6" b="0" i="0" dirty="0">
                <a:solidFill>
                  <a:schemeClr val="tx1">
                    <a:alpha val="60000"/>
                  </a:schemeClr>
                </a:solidFill>
                <a:latin typeface="Arial Regular" charset="0"/>
              </a:rPr>
              <a:t>IBM Services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379048" y="6578160"/>
            <a:ext cx="273233" cy="18254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667" b="0" i="0" smtClean="0">
                <a:solidFill>
                  <a:schemeClr val="tx1"/>
                </a:solidFill>
                <a:latin typeface="Arial Regular" charset="0"/>
              </a:rPr>
              <a:pPr algn="l"/>
              <a:t>‹#›</a:t>
            </a:fld>
            <a:endParaRPr lang="en-US" sz="667" b="0" i="0" dirty="0">
              <a:solidFill>
                <a:schemeClr val="tx1"/>
              </a:solidFill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506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full pg image_3 co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048000" y="3339200"/>
            <a:ext cx="6096000" cy="179601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167" dirty="0">
              <a:solidFill>
                <a:schemeClr val="bg2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714500"/>
            <a:ext cx="2682240" cy="990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167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2131" y="6518161"/>
            <a:ext cx="494840" cy="199634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2438401" y="6593054"/>
            <a:ext cx="1965960" cy="185644"/>
            <a:chOff x="1942853" y="4892166"/>
            <a:chExt cx="1474470" cy="139362"/>
          </a:xfrm>
        </p:grpSpPr>
        <p:sp>
          <p:nvSpPr>
            <p:cNvPr id="7" name="Footer Placeholder 3"/>
            <p:cNvSpPr txBox="1">
              <a:spLocks/>
            </p:cNvSpPr>
            <p:nvPr userDrawn="1"/>
          </p:nvSpPr>
          <p:spPr>
            <a:xfrm>
              <a:off x="1942853" y="4892166"/>
              <a:ext cx="773709" cy="137033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6" dirty="0">
                  <a:solidFill>
                    <a:schemeClr val="bg2">
                      <a:alpha val="50000"/>
                    </a:schemeClr>
                  </a:solidFill>
                </a:rPr>
                <a:t>© 2017 IBM Cor</a:t>
              </a:r>
              <a:r>
                <a:rPr lang="en-US" sz="666" dirty="0">
                  <a:solidFill>
                    <a:srgbClr val="000000">
                      <a:alpha val="50000"/>
                    </a:srgbClr>
                  </a:solidFill>
                </a:rPr>
                <a:t>poration</a:t>
              </a:r>
            </a:p>
          </p:txBody>
        </p:sp>
        <p:sp>
          <p:nvSpPr>
            <p:cNvPr id="8" name="Date Placeholder 2"/>
            <p:cNvSpPr txBox="1">
              <a:spLocks/>
            </p:cNvSpPr>
            <p:nvPr userDrawn="1"/>
          </p:nvSpPr>
          <p:spPr>
            <a:xfrm>
              <a:off x="2674373" y="4893544"/>
              <a:ext cx="742950" cy="137984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6" dirty="0">
                  <a:solidFill>
                    <a:schemeClr val="tx1">
                      <a:alpha val="50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  <a:fld id="{7C9968D1-C8E5-4FE3-AED4-7D4518C301B3}" type="datetime3">
                <a:rPr lang="en-US" sz="666" smtClean="0">
                  <a:solidFill>
                    <a:schemeClr val="tx1">
                      <a:alpha val="50000"/>
                    </a:schemeClr>
                  </a:solidFill>
                  <a:latin typeface="Arial" pitchFamily="34" charset="0"/>
                  <a:cs typeface="Arial" pitchFamily="34" charset="0"/>
                </a:rPr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30 April 2019</a:t>
              </a:fld>
              <a:endParaRPr lang="en-US" sz="666" dirty="0">
                <a:solidFill>
                  <a:schemeClr val="tx1">
                    <a:alpha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304799" y="6578160"/>
            <a:ext cx="450091" cy="18254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932" smtClean="0">
                <a:solidFill>
                  <a:schemeClr val="bg2"/>
                </a:solidFill>
              </a:rPr>
              <a:pPr algn="l"/>
              <a:t>‹#›</a:t>
            </a:fld>
            <a:endParaRPr lang="en-US" sz="932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600" y="6400800"/>
            <a:ext cx="1942643" cy="336054"/>
          </a:xfrm>
          <a:prstGeom prst="rect">
            <a:avLst/>
          </a:prstGeom>
          <a:noFill/>
        </p:spPr>
        <p:txBody>
          <a:bodyPr wrap="square" lIns="0" tIns="0" rIns="22860" bIns="0" rtlCol="0">
            <a:spAutoFit/>
          </a:bodyPr>
          <a:lstStyle/>
          <a:p>
            <a:pPr marL="0" marR="0" indent="0" algn="l" defTabSz="914219" rtl="0" eaLnBrk="1" fontAlgn="auto" latinLnBrk="0" hangingPunct="1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83" dirty="0">
                <a:solidFill>
                  <a:schemeClr val="bg2"/>
                </a:solidFill>
              </a:rPr>
              <a:t>IBM</a:t>
            </a:r>
            <a:r>
              <a:rPr lang="en-US" sz="783" baseline="0" dirty="0">
                <a:solidFill>
                  <a:schemeClr val="bg2"/>
                </a:solidFill>
              </a:rPr>
              <a:t> </a:t>
            </a:r>
            <a:r>
              <a:rPr lang="en-US" sz="783" b="1" dirty="0">
                <a:solidFill>
                  <a:schemeClr val="bg2"/>
                </a:solidFill>
              </a:rPr>
              <a:t>Industry</a:t>
            </a:r>
            <a:r>
              <a:rPr lang="en-US" sz="783" b="1" baseline="0" dirty="0">
                <a:solidFill>
                  <a:schemeClr val="bg2"/>
                </a:solidFill>
              </a:rPr>
              <a:t> Academy</a:t>
            </a:r>
            <a:br>
              <a:rPr lang="en-US" sz="783" baseline="0" dirty="0">
                <a:solidFill>
                  <a:schemeClr val="bg2"/>
                </a:solidFill>
              </a:rPr>
            </a:br>
            <a:r>
              <a:rPr lang="en-US" sz="783" baseline="0" dirty="0">
                <a:solidFill>
                  <a:schemeClr val="bg2"/>
                </a:solidFill>
              </a:rPr>
              <a:t>IBM </a:t>
            </a:r>
            <a:r>
              <a:rPr lang="en-US" sz="783" b="1" baseline="0" dirty="0">
                <a:solidFill>
                  <a:schemeClr val="bg2"/>
                </a:solidFill>
              </a:rPr>
              <a:t>Institute for Business Value</a:t>
            </a:r>
            <a:br>
              <a:rPr lang="en-US" sz="783" baseline="0" dirty="0">
                <a:solidFill>
                  <a:schemeClr val="bg2"/>
                </a:solidFill>
              </a:rPr>
            </a:br>
            <a:r>
              <a:rPr lang="en-US" sz="783" baseline="0" dirty="0">
                <a:solidFill>
                  <a:schemeClr val="bg2"/>
                </a:solidFill>
              </a:rPr>
              <a:t>IBM </a:t>
            </a:r>
            <a:r>
              <a:rPr lang="en-US" sz="783" b="1" baseline="0" dirty="0">
                <a:solidFill>
                  <a:schemeClr val="bg2"/>
                </a:solidFill>
              </a:rPr>
              <a:t>Research</a:t>
            </a:r>
            <a:endParaRPr lang="en-US" sz="783" b="1" dirty="0">
              <a:solidFill>
                <a:schemeClr val="bg2"/>
              </a:solidFill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144000" y="0"/>
            <a:ext cx="3048000" cy="685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10036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-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571498"/>
            <a:ext cx="5486400" cy="55245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20980"/>
            <a:ext cx="5486400" cy="228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tabLst/>
              <a:defRPr sz="1333" b="0" i="0">
                <a:solidFill>
                  <a:schemeClr val="accent1"/>
                </a:solidFill>
                <a:latin typeface="Arial Regular" charset="0"/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0"/>
            <a:ext cx="3048000" cy="3429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228600" tIns="228600" rIns="228600" bIns="228600"/>
          <a:lstStyle>
            <a:lvl1pPr>
              <a:defRPr sz="1667" b="0" i="0">
                <a:solidFill>
                  <a:schemeClr val="bg2"/>
                </a:solidFill>
                <a:latin typeface="Arial Regular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3429000"/>
          </a:xfrm>
          <a:prstGeom prst="rect">
            <a:avLst/>
          </a:prstGeom>
          <a:solidFill>
            <a:schemeClr val="tx1"/>
          </a:solidFill>
        </p:spPr>
        <p:txBody>
          <a:bodyPr lIns="228600" tIns="228600" rIns="228600" bIns="228600"/>
          <a:lstStyle>
            <a:lvl1pPr>
              <a:defRPr sz="1667" b="0" i="0">
                <a:solidFill>
                  <a:schemeClr val="bg2"/>
                </a:solidFill>
                <a:latin typeface="Arial Regular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7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</p:spPr>
        <p:txBody>
          <a:bodyPr lIns="228600" tIns="228600" rIns="228600" bIns="228600"/>
          <a:lstStyle>
            <a:lvl1pPr>
              <a:defRPr sz="1667" b="0" i="0">
                <a:solidFill>
                  <a:schemeClr val="bg2"/>
                </a:solidFill>
                <a:latin typeface="Arial Regular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10" y="6515120"/>
            <a:ext cx="471765" cy="190501"/>
          </a:xfrm>
          <a:prstGeom prst="rect">
            <a:avLst/>
          </a:prstGeom>
        </p:spPr>
      </p:pic>
      <p:sp>
        <p:nvSpPr>
          <p:cNvPr id="1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18860"/>
            <a:ext cx="5486400" cy="381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667" b="0" i="0">
                <a:solidFill>
                  <a:schemeClr val="bg2">
                    <a:alpha val="70000"/>
                  </a:schemeClr>
                </a:solidFill>
                <a:latin typeface="Arial Regular" charset="0"/>
              </a:defRPr>
            </a:lvl1pPr>
            <a:lvl2pPr>
              <a:defRPr sz="750"/>
            </a:lvl2pPr>
            <a:lvl3pPr>
              <a:defRPr sz="750"/>
            </a:lvl3pPr>
            <a:lvl4pPr>
              <a:defRPr sz="750"/>
            </a:lvl4pPr>
            <a:lvl5pPr>
              <a:defRPr sz="750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</p:spTree>
    <p:extLst>
      <p:ext uri="{BB962C8B-B14F-4D97-AF65-F5344CB8AC3E}">
        <p14:creationId xmlns:p14="http://schemas.microsoft.com/office/powerpoint/2010/main" val="143451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idx="1"/>
          </p:nvPr>
        </p:nvSpPr>
        <p:spPr>
          <a:xfrm>
            <a:off x="4995581" y="746759"/>
            <a:ext cx="6510619" cy="5471925"/>
          </a:xfrm>
          <a:prstGeom prst="rect">
            <a:avLst/>
          </a:prstGeom>
        </p:spPr>
        <p:txBody>
          <a:bodyPr anchor="ctr"/>
          <a:lstStyle>
            <a:lvl1pPr marL="228600" indent="-228600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708659" indent="-251459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1193800" indent="-279400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1685925" indent="-314325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4pPr>
            <a:lvl5pPr marL="2143125" indent="-314325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77"/>
          <p:cNvSpPr>
            <a:spLocks noGrp="1"/>
          </p:cNvSpPr>
          <p:nvPr>
            <p:ph type="body" sz="quarter" idx="13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</p:spPr>
        <p:txBody>
          <a:bodyPr/>
          <a:lstStyle/>
          <a:p>
            <a:pPr marL="228600" indent="-228600" algn="l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6873241" cy="160020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3" name="Shape 86"/>
          <p:cNvSpPr>
            <a:spLocks noGrp="1"/>
          </p:cNvSpPr>
          <p:nvPr>
            <p:ph type="pic" sz="half" idx="13"/>
          </p:nvPr>
        </p:nvSpPr>
        <p:spPr>
          <a:xfrm>
            <a:off x="7861237" y="751241"/>
            <a:ext cx="3644964" cy="54674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3124199"/>
            <a:ext cx="6873241" cy="309448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rgbClr val="000000"/>
                </a:solidFill>
              </a:defRPr>
            </a:lvl1pPr>
            <a:lvl2pPr algn="l">
              <a:defRPr sz="1600">
                <a:solidFill>
                  <a:srgbClr val="000000"/>
                </a:solidFill>
              </a:defRPr>
            </a:lvl2pPr>
            <a:lvl3pPr algn="l">
              <a:defRPr sz="1600">
                <a:solidFill>
                  <a:srgbClr val="000000"/>
                </a:solidFill>
              </a:defRPr>
            </a:lvl3pPr>
            <a:lvl4pPr algn="l">
              <a:defRPr sz="1600">
                <a:solidFill>
                  <a:srgbClr val="000000"/>
                </a:solidFill>
              </a:defRPr>
            </a:lvl4pPr>
            <a:lvl5pPr algn="l">
              <a:defRPr sz="16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685776" y="4697360"/>
            <a:ext cx="10822035" cy="819357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4" name="Shape 96"/>
          <p:cNvSpPr>
            <a:spLocks noGrp="1"/>
          </p:cNvSpPr>
          <p:nvPr>
            <p:ph type="pic" idx="13"/>
          </p:nvPr>
        </p:nvSpPr>
        <p:spPr>
          <a:xfrm>
            <a:off x="681726" y="941439"/>
            <a:ext cx="10821842" cy="34781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5516714"/>
            <a:ext cx="10820400" cy="701971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rgbClr val="000000"/>
                </a:solidFill>
              </a:defRPr>
            </a:lvl1pPr>
            <a:lvl2pPr algn="l">
              <a:defRPr sz="1600">
                <a:solidFill>
                  <a:srgbClr val="000000"/>
                </a:solidFill>
              </a:defRPr>
            </a:lvl2pPr>
            <a:lvl3pPr algn="l">
              <a:defRPr sz="1600">
                <a:solidFill>
                  <a:srgbClr val="000000"/>
                </a:solidFill>
              </a:defRPr>
            </a:lvl3pPr>
            <a:lvl4pPr algn="l">
              <a:defRPr sz="1600">
                <a:solidFill>
                  <a:srgbClr val="000000"/>
                </a:solidFill>
              </a:defRPr>
            </a:lvl4pPr>
            <a:lvl5pPr algn="l">
              <a:defRPr sz="16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 descr="image2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85800" y="753532"/>
            <a:ext cx="10820400" cy="2801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201" cy="955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61295" y="441643"/>
            <a:ext cx="244906" cy="2438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med"/>
  <p:txStyles>
    <p:titleStyle>
      <a:lvl1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rgbClr val="888888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rgbClr val="888888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rgbClr val="888888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rgbClr val="888888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rgbClr val="888888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00325" marR="0" indent="-314325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888888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57525" marR="0" indent="-314325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888888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14725" marR="0" indent="-314325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888888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971925" marR="0" indent="-314325" algn="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888888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5486400" cy="952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4500"/>
            <a:ext cx="5486400" cy="4381500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010" y="6515119"/>
            <a:ext cx="471765" cy="1905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62000" y="6583046"/>
            <a:ext cx="2261125" cy="183809"/>
            <a:chOff x="914400" y="7899655"/>
            <a:chExt cx="2713350" cy="220571"/>
          </a:xfrm>
        </p:grpSpPr>
        <p:sp>
          <p:nvSpPr>
            <p:cNvPr id="10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6" b="0" i="0" dirty="0">
                  <a:solidFill>
                    <a:schemeClr val="tx1">
                      <a:alpha val="60000"/>
                    </a:schemeClr>
                  </a:solidFill>
                  <a:latin typeface="+mn-lt"/>
                  <a:ea typeface="IBM Plex Sans" charset="0"/>
                  <a:cs typeface="IBM Plex Sans" charset="0"/>
                </a:rPr>
                <a:t>©</a:t>
              </a:r>
              <a:r>
                <a:rPr lang="en-US" sz="333" b="0" i="0" dirty="0">
                  <a:solidFill>
                    <a:schemeClr val="tx1">
                      <a:alpha val="60000"/>
                    </a:schemeClr>
                  </a:solidFill>
                  <a:latin typeface="+mn-lt"/>
                  <a:ea typeface="IBM Plex Sans" charset="0"/>
                  <a:cs typeface="IBM Plex Sans" charset="0"/>
                </a:rPr>
                <a:t> </a:t>
              </a:r>
              <a:r>
                <a:rPr lang="en-US" sz="666" b="0" i="0" dirty="0">
                  <a:solidFill>
                    <a:schemeClr val="tx1">
                      <a:alpha val="60000"/>
                    </a:schemeClr>
                  </a:solidFill>
                  <a:latin typeface="+mn-lt"/>
                  <a:ea typeface="IBM Plex Sans" charset="0"/>
                  <a:cs typeface="IBM Plex Sans" charset="0"/>
                </a:rPr>
                <a:t>2019 IBM Corporation</a:t>
              </a:r>
              <a:r>
                <a:rPr lang="en-US" sz="666" b="0" i="0" baseline="0" dirty="0">
                  <a:solidFill>
                    <a:schemeClr val="tx1">
                      <a:alpha val="60000"/>
                    </a:schemeClr>
                  </a:solidFill>
                  <a:latin typeface="+mn-lt"/>
                  <a:ea typeface="IBM Plex Sans" charset="0"/>
                  <a:cs typeface="IBM Plex Sans" charset="0"/>
                </a:rPr>
                <a:t>              </a:t>
              </a:r>
              <a:r>
                <a:rPr lang="en-US" sz="666" b="0" i="0" dirty="0">
                  <a:solidFill>
                    <a:schemeClr val="tx1">
                      <a:alpha val="60000"/>
                    </a:schemeClr>
                  </a:solidFill>
                  <a:latin typeface="+mn-lt"/>
                  <a:ea typeface="IBM Plex Sans" charset="0"/>
                  <a:cs typeface="IBM Plex Sans" charset="0"/>
                </a:rPr>
                <a:t> </a:t>
              </a:r>
            </a:p>
          </p:txBody>
        </p:sp>
        <p:sp>
          <p:nvSpPr>
            <p:cNvPr id="14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666" b="0" i="0" dirty="0">
                  <a:solidFill>
                    <a:schemeClr val="tx1">
                      <a:alpha val="60000"/>
                    </a:schemeClr>
                  </a:solidFill>
                  <a:latin typeface="+mn-lt"/>
                  <a:ea typeface="IBM Plex Sans" charset="0"/>
                  <a:cs typeface="IBM Plex Sans" charset="0"/>
                </a:rPr>
                <a:t> </a:t>
              </a:r>
              <a:fld id="{7C9968D1-C8E5-4FE3-AED4-7D4518C301B3}" type="datetime3">
                <a:rPr lang="en-US" sz="666" b="0" i="0" smtClean="0">
                  <a:solidFill>
                    <a:schemeClr val="tx1">
                      <a:alpha val="60000"/>
                    </a:schemeClr>
                  </a:solidFill>
                  <a:latin typeface="+mn-lt"/>
                  <a:ea typeface="IBM Plex Sans" charset="0"/>
                  <a:cs typeface="IBM Plex Sans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30 April 2019</a:t>
              </a:fld>
              <a:endParaRPr lang="en-US" sz="666" b="0" i="0" dirty="0">
                <a:solidFill>
                  <a:schemeClr val="tx1">
                    <a:alpha val="60000"/>
                  </a:schemeClr>
                </a:solidFill>
                <a:latin typeface="+mn-lt"/>
                <a:ea typeface="IBM Plex Sans" charset="0"/>
                <a:cs typeface="IBM Plex Sans" charset="0"/>
              </a:endParaRPr>
            </a:p>
          </p:txBody>
        </p:sp>
      </p:grp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379048" y="6578160"/>
            <a:ext cx="273233" cy="18254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667" b="0" i="0" smtClean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pPr algn="l"/>
              <a:t>‹#›</a:t>
            </a:fld>
            <a:endParaRPr lang="en-US" sz="667" b="0" i="0" dirty="0">
              <a:solidFill>
                <a:schemeClr val="tx1"/>
              </a:solidFill>
              <a:latin typeface="+mn-lt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</p:sldLayoutIdLs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+mj-lt"/>
          <a:ea typeface="IBM Plex Sans" charset="0"/>
          <a:cs typeface="IBM Plex Sans" charset="0"/>
        </a:defRPr>
      </a:lvl1pPr>
    </p:titleStyle>
    <p:bodyStyle>
      <a:lvl1pPr marL="0" indent="0" algn="l" defTabSz="914363" rtl="0" eaLnBrk="1" latinLnBrk="0" hangingPunct="1">
        <a:lnSpc>
          <a:spcPct val="105000"/>
        </a:lnSpc>
        <a:spcBef>
          <a:spcPts val="500"/>
        </a:spcBef>
        <a:buFontTx/>
        <a:buNone/>
        <a:tabLst/>
        <a:defRPr sz="1667" b="0" i="0" kern="1200">
          <a:solidFill>
            <a:schemeClr val="tx1"/>
          </a:solidFill>
          <a:latin typeface="+mn-lt"/>
          <a:ea typeface="IBM Plex Sans" charset="0"/>
          <a:cs typeface="IBM Plex Sans" charset="0"/>
        </a:defRPr>
      </a:lvl1pPr>
      <a:lvl2pPr marL="190492" indent="-190492" algn="l" defTabSz="914363" rtl="0" eaLnBrk="1" latinLnBrk="0" hangingPunct="1">
        <a:lnSpc>
          <a:spcPct val="105000"/>
        </a:lnSpc>
        <a:spcBef>
          <a:spcPts val="500"/>
        </a:spcBef>
        <a:buFont typeface="Wingdings" panose="05000000000000000000" pitchFamily="2" charset="2"/>
        <a:buChar char="§"/>
        <a:defRPr lang="en-US" sz="1667" b="0" i="0" kern="1200" dirty="0" smtClean="0">
          <a:solidFill>
            <a:schemeClr val="tx1"/>
          </a:solidFill>
          <a:latin typeface="+mn-lt"/>
          <a:ea typeface="IBM Plex Sans" charset="0"/>
          <a:cs typeface="IBM Plex Sans" charset="0"/>
        </a:defRPr>
      </a:lvl2pPr>
      <a:lvl3pPr marL="380985" indent="-190492" algn="l" defTabSz="914363" rtl="0" eaLnBrk="1" latinLnBrk="0" hangingPunct="1">
        <a:lnSpc>
          <a:spcPct val="105000"/>
        </a:lnSpc>
        <a:spcBef>
          <a:spcPts val="500"/>
        </a:spcBef>
        <a:buSzPct val="80000"/>
        <a:buFont typeface="Arial" panose="020B0604020202020204" pitchFamily="34" charset="0"/>
        <a:buChar char="–"/>
        <a:defRPr lang="en-US" sz="1667" b="0" i="0" kern="1200" dirty="0" smtClean="0">
          <a:solidFill>
            <a:schemeClr val="tx1"/>
          </a:solidFill>
          <a:latin typeface="+mn-lt"/>
          <a:ea typeface="IBM Plex Sans" charset="0"/>
          <a:cs typeface="IBM Plex Sans" charset="0"/>
        </a:defRPr>
      </a:lvl3pPr>
      <a:lvl4pPr marL="571477" indent="-190492" algn="l" defTabSz="914363" rtl="0" eaLnBrk="1" latinLnBrk="0" hangingPunct="1">
        <a:lnSpc>
          <a:spcPct val="105000"/>
        </a:lnSpc>
        <a:spcBef>
          <a:spcPts val="500"/>
        </a:spcBef>
        <a:buFont typeface="Arial" panose="020B0604020202020204" pitchFamily="34" charset="0"/>
        <a:buChar char="•"/>
        <a:defRPr lang="en-US" sz="1667" b="0" i="0" kern="1200" dirty="0" smtClean="0">
          <a:solidFill>
            <a:schemeClr val="tx1"/>
          </a:solidFill>
          <a:latin typeface="+mn-lt"/>
          <a:ea typeface="IBM Plex Sans" charset="0"/>
          <a:cs typeface="IBM Plex Sans" charset="0"/>
        </a:defRPr>
      </a:lvl4pPr>
      <a:lvl5pPr marL="761970" indent="-190492" algn="l" defTabSz="914363" rtl="0" eaLnBrk="1" latinLnBrk="0" hangingPunct="1">
        <a:lnSpc>
          <a:spcPct val="105000"/>
        </a:lnSpc>
        <a:spcBef>
          <a:spcPts val="500"/>
        </a:spcBef>
        <a:buSzPct val="80000"/>
        <a:buFont typeface="Arial" panose="020B0604020202020204" pitchFamily="34" charset="0"/>
        <a:buChar char="–"/>
        <a:defRPr lang="en-US" sz="1667" b="0" i="0" kern="1200" dirty="0">
          <a:solidFill>
            <a:schemeClr val="tx1"/>
          </a:solidFill>
          <a:latin typeface="+mn-lt"/>
          <a:ea typeface="IBM Plex Sans" charset="0"/>
          <a:cs typeface="IBM Plex Sans" charset="0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571500"/>
            <a:ext cx="5486400" cy="952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4500"/>
            <a:ext cx="5486400" cy="4381500"/>
          </a:xfrm>
          <a:prstGeom prst="rect">
            <a:avLst/>
          </a:prstGeom>
        </p:spPr>
        <p:txBody>
          <a:bodyPr vert="horz" lIns="0" tIns="228600" rIns="0" bIns="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762000" y="6583046"/>
            <a:ext cx="2261125" cy="183809"/>
            <a:chOff x="914400" y="7899655"/>
            <a:chExt cx="2713350" cy="220571"/>
          </a:xfrm>
        </p:grpSpPr>
        <p:sp>
          <p:nvSpPr>
            <p:cNvPr id="9" name="Footer Placeholder 3"/>
            <p:cNvSpPr txBox="1">
              <a:spLocks/>
            </p:cNvSpPr>
            <p:nvPr userDrawn="1"/>
          </p:nvSpPr>
          <p:spPr>
            <a:xfrm>
              <a:off x="914400" y="7900416"/>
              <a:ext cx="2284416" cy="21905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500" kern="1200">
                  <a:solidFill>
                    <a:schemeClr val="bg2">
                      <a:alpha val="6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6" b="0" i="0" dirty="0">
                  <a:latin typeface="Arial Regular" charset="0"/>
                </a:rPr>
                <a:t>©</a:t>
              </a:r>
              <a:r>
                <a:rPr lang="en-US" sz="333" b="0" i="0" dirty="0">
                  <a:latin typeface="Arial Regular" charset="0"/>
                </a:rPr>
                <a:t> </a:t>
              </a:r>
              <a:r>
                <a:rPr lang="en-US" sz="666" b="0" i="0" dirty="0">
                  <a:latin typeface="Arial Regular" charset="0"/>
                </a:rPr>
                <a:t>2017 IBM Corporation</a:t>
              </a:r>
              <a:r>
                <a:rPr lang="en-US" sz="666" b="0" i="0" baseline="0" dirty="0">
                  <a:latin typeface="Arial Regular" charset="0"/>
                </a:rPr>
                <a:t>              </a:t>
              </a:r>
              <a:r>
                <a:rPr lang="en-US" sz="666" b="0" i="0" dirty="0">
                  <a:latin typeface="Arial Regular" charset="0"/>
                </a:rPr>
                <a:t> </a:t>
              </a:r>
            </a:p>
          </p:txBody>
        </p:sp>
        <p:sp>
          <p:nvSpPr>
            <p:cNvPr id="10" name="Date Placeholder 2"/>
            <p:cNvSpPr txBox="1">
              <a:spLocks/>
            </p:cNvSpPr>
            <p:nvPr userDrawn="1"/>
          </p:nvSpPr>
          <p:spPr>
            <a:xfrm>
              <a:off x="2256150" y="7899655"/>
              <a:ext cx="1371600" cy="220571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0"/>
                </a:spcBef>
                <a:spcAft>
                  <a:spcPts val="0"/>
                </a:spcAft>
                <a:tabLst/>
                <a:defRPr/>
              </a:pPr>
              <a:r>
                <a:rPr lang="en-US" sz="666" b="0" i="0" dirty="0">
                  <a:solidFill>
                    <a:schemeClr val="bg2">
                      <a:alpha val="60000"/>
                    </a:schemeClr>
                  </a:solidFill>
                  <a:latin typeface="Arial Regular" charset="0"/>
                  <a:cs typeface="Arial Regular" charset="0"/>
                </a:rPr>
                <a:t> </a:t>
              </a:r>
              <a:fld id="{7C9968D1-C8E5-4FE3-AED4-7D4518C301B3}" type="datetime3">
                <a:rPr lang="en-US" sz="666" b="0" i="0" smtClean="0">
                  <a:solidFill>
                    <a:schemeClr val="bg2">
                      <a:alpha val="60000"/>
                    </a:schemeClr>
                  </a:solidFill>
                  <a:latin typeface="Arial Regular" charset="0"/>
                  <a:cs typeface="Arial Regular" charset="0"/>
                </a:rPr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tabLst/>
                  <a:defRPr/>
                </a:pPr>
                <a:t>30 April 2019</a:t>
              </a:fld>
              <a:endParaRPr lang="en-US" sz="666" b="0" i="0" dirty="0">
                <a:solidFill>
                  <a:schemeClr val="bg2">
                    <a:alpha val="60000"/>
                  </a:schemeClr>
                </a:solidFill>
                <a:latin typeface="Arial Regular" charset="0"/>
                <a:cs typeface="Arial Regular" charset="0"/>
              </a:endParaRPr>
            </a:p>
          </p:txBody>
        </p:sp>
      </p:grpSp>
      <p:sp>
        <p:nvSpPr>
          <p:cNvPr id="11" name="Footer Placeholder 3"/>
          <p:cNvSpPr txBox="1">
            <a:spLocks/>
          </p:cNvSpPr>
          <p:nvPr userDrawn="1"/>
        </p:nvSpPr>
        <p:spPr>
          <a:xfrm>
            <a:off x="3238498" y="6583680"/>
            <a:ext cx="3810000" cy="18254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6" b="0" i="0" dirty="0">
                <a:latin typeface="Arial Regular" charset="0"/>
              </a:rPr>
              <a:t>IBM Industry Academy</a:t>
            </a:r>
            <a:r>
              <a:rPr lang="en-US" sz="666" b="0" i="0" baseline="0" dirty="0">
                <a:latin typeface="Arial Regular" charset="0"/>
              </a:rPr>
              <a:t> | IBM Institute for Business Value | IBM Research</a:t>
            </a:r>
            <a:endParaRPr lang="en-US" sz="666" b="0" i="0" dirty="0">
              <a:latin typeface="Arial Regular" charset="0"/>
            </a:endParaRPr>
          </a:p>
        </p:txBody>
      </p:sp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379048" y="6578160"/>
            <a:ext cx="273233" cy="18254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667" b="0" i="0" smtClean="0">
                <a:solidFill>
                  <a:schemeClr val="bg2"/>
                </a:solidFill>
                <a:latin typeface="Arial Regular" charset="0"/>
              </a:rPr>
              <a:pPr algn="l"/>
              <a:t>‹#›</a:t>
            </a:fld>
            <a:endParaRPr lang="en-US" sz="667" b="0" i="0" dirty="0">
              <a:solidFill>
                <a:schemeClr val="bg2"/>
              </a:solidFill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chemeClr val="bg2"/>
          </a:solidFill>
          <a:latin typeface="Arial Regular" charset="0"/>
          <a:ea typeface="+mj-ea"/>
          <a:cs typeface="+mj-cs"/>
        </a:defRPr>
      </a:lvl1pPr>
    </p:titleStyle>
    <p:bodyStyle>
      <a:lvl1pPr marL="0" indent="0" algn="l" defTabSz="914363" rtl="0" eaLnBrk="1" latinLnBrk="0" hangingPunct="1">
        <a:lnSpc>
          <a:spcPct val="105000"/>
        </a:lnSpc>
        <a:spcBef>
          <a:spcPts val="1000"/>
        </a:spcBef>
        <a:buFontTx/>
        <a:buNone/>
        <a:tabLst/>
        <a:defRPr sz="1667" b="0" i="0" kern="1200">
          <a:solidFill>
            <a:schemeClr val="bg2"/>
          </a:solidFill>
          <a:latin typeface="Arial Regular" charset="0"/>
          <a:ea typeface="+mn-ea"/>
          <a:cs typeface="+mn-cs"/>
        </a:defRPr>
      </a:lvl1pPr>
      <a:lvl2pPr marL="190492" indent="-190492" algn="l" defTabSz="914363" rtl="0" eaLnBrk="1" latinLnBrk="0" hangingPunct="1">
        <a:lnSpc>
          <a:spcPct val="105000"/>
        </a:lnSpc>
        <a:spcBef>
          <a:spcPts val="833"/>
        </a:spcBef>
        <a:buFont typeface="LucidaGrande" charset="0"/>
        <a:buChar char="-"/>
        <a:defRPr sz="1667" b="0" i="0" kern="1200">
          <a:solidFill>
            <a:schemeClr val="bg2"/>
          </a:solidFill>
          <a:latin typeface="Arial Regular" charset="0"/>
          <a:ea typeface="+mn-ea"/>
          <a:cs typeface="+mn-cs"/>
        </a:defRPr>
      </a:lvl2pPr>
      <a:lvl3pPr marL="380985" indent="-190492" algn="l" defTabSz="914363" rtl="0" eaLnBrk="1" latinLnBrk="0" hangingPunct="1">
        <a:lnSpc>
          <a:spcPct val="105000"/>
        </a:lnSpc>
        <a:spcBef>
          <a:spcPts val="0"/>
        </a:spcBef>
        <a:buSzPct val="80000"/>
        <a:buFont typeface="Arial" panose="020B0604020202020204" pitchFamily="34" charset="0"/>
        <a:buChar char="•"/>
        <a:defRPr sz="1667" b="0" i="0" kern="1200">
          <a:solidFill>
            <a:schemeClr val="bg2"/>
          </a:solidFill>
          <a:latin typeface="Arial Regular" charset="0"/>
          <a:ea typeface="+mn-ea"/>
          <a:cs typeface="+mn-cs"/>
        </a:defRPr>
      </a:lvl3pPr>
      <a:lvl4pPr marL="571477" indent="-190492" algn="l" defTabSz="914363" rtl="0" eaLnBrk="1" latinLnBrk="0" hangingPunct="1">
        <a:lnSpc>
          <a:spcPct val="105000"/>
        </a:lnSpc>
        <a:spcBef>
          <a:spcPts val="0"/>
        </a:spcBef>
        <a:buFont typeface=".AppleSystemUIFont" charset="-120"/>
        <a:buChar char="–"/>
        <a:defRPr sz="1667" b="0" i="0" kern="1200">
          <a:solidFill>
            <a:schemeClr val="bg2"/>
          </a:solidFill>
          <a:latin typeface="Arial Regular" charset="0"/>
          <a:ea typeface="+mn-ea"/>
          <a:cs typeface="+mn-cs"/>
        </a:defRPr>
      </a:lvl4pPr>
      <a:lvl5pPr marL="761970" indent="-190492" algn="l" defTabSz="914363" rtl="0" eaLnBrk="1" latinLnBrk="0" hangingPunct="1">
        <a:lnSpc>
          <a:spcPct val="105000"/>
        </a:lnSpc>
        <a:spcBef>
          <a:spcPts val="0"/>
        </a:spcBef>
        <a:buSzPct val="80000"/>
        <a:buFont typeface="Arial" panose="020B0604020202020204" pitchFamily="34" charset="0"/>
        <a:buChar char="•"/>
        <a:defRPr sz="1667" b="0" i="0" kern="1200">
          <a:solidFill>
            <a:schemeClr val="bg2"/>
          </a:solidFill>
          <a:latin typeface="Arial Regular" charset="0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3ACF-9342-49A3-A61E-1959462D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3"/>
            <a:ext cx="11017318" cy="246274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Nigerian Digital economy: </a:t>
            </a:r>
            <a:br>
              <a:rPr lang="en-GB" b="1" dirty="0"/>
            </a:br>
            <a:r>
              <a:rPr lang="en-US" b="1" dirty="0"/>
              <a:t>the role of states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AF7F1-50B5-4BE3-9151-0C1D87BD091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85801" y="3641725"/>
            <a:ext cx="10828868" cy="955675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'</a:t>
            </a:r>
            <a:r>
              <a:rPr lang="en-GB" b="1" dirty="0" err="1">
                <a:solidFill>
                  <a:schemeClr val="bg2"/>
                </a:solidFill>
              </a:rPr>
              <a:t>Lanré</a:t>
            </a:r>
            <a:r>
              <a:rPr lang="en-GB" b="1" dirty="0">
                <a:solidFill>
                  <a:schemeClr val="bg2"/>
                </a:solidFill>
              </a:rPr>
              <a:t> </a:t>
            </a:r>
            <a:r>
              <a:rPr lang="en-US" b="1" dirty="0">
                <a:solidFill>
                  <a:schemeClr val="bg2"/>
                </a:solidFill>
              </a:rPr>
              <a:t>OSIBONA</a:t>
            </a:r>
            <a:r>
              <a:rPr lang="en-US" dirty="0"/>
              <a:t> </a:t>
            </a:r>
          </a:p>
          <a:p>
            <a:r>
              <a:rPr lang="en-US" dirty="0"/>
              <a:t>SSA to the President on ICT &amp; Snr. P.A to the Vice President.</a:t>
            </a:r>
          </a:p>
        </p:txBody>
      </p:sp>
    </p:spTree>
    <p:extLst>
      <p:ext uri="{BB962C8B-B14F-4D97-AF65-F5344CB8AC3E}">
        <p14:creationId xmlns:p14="http://schemas.microsoft.com/office/powerpoint/2010/main" val="346504899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8144-8968-C64E-97DA-F1570041D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99" y="2007060"/>
            <a:ext cx="10199193" cy="4329284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Thank you very much</a:t>
            </a:r>
            <a:br>
              <a:rPr lang="en-GB" b="1" dirty="0"/>
            </a:br>
            <a:r>
              <a:rPr lang="en-GB" b="1" dirty="0"/>
              <a:t> </a:t>
            </a:r>
            <a:br>
              <a:rPr lang="en-GB" b="1" dirty="0"/>
            </a:br>
            <a:r>
              <a:rPr lang="en-GB" b="1" dirty="0"/>
              <a:t>for listening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your Excellencies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584015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832D8-DF7C-4AAF-A5EC-487901F01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74" y="1136607"/>
            <a:ext cx="11258044" cy="1293028"/>
          </a:xfrm>
        </p:spPr>
        <p:txBody>
          <a:bodyPr/>
          <a:lstStyle/>
          <a:p>
            <a:r>
              <a:rPr lang="en-GB" sz="2400" b="1" cap="none" dirty="0">
                <a:sym typeface="Helvetica"/>
              </a:rPr>
              <a:t>T</a:t>
            </a:r>
            <a:r>
              <a:rPr lang="en-US" sz="2400" b="1" cap="none" dirty="0">
                <a:sym typeface="Helvetica"/>
              </a:rPr>
              <a:t>he </a:t>
            </a:r>
            <a:r>
              <a:rPr lang="en-GB" sz="2400" b="1" cap="none" dirty="0">
                <a:sym typeface="Helvetica"/>
              </a:rPr>
              <a:t>Fourth</a:t>
            </a:r>
            <a:r>
              <a:rPr lang="en-US" sz="2400" b="1" cap="none" dirty="0">
                <a:sym typeface="Helvetica"/>
              </a:rPr>
              <a:t> </a:t>
            </a:r>
            <a:r>
              <a:rPr lang="en-GB" sz="2400" b="1" cap="none" dirty="0">
                <a:sym typeface="Helvetica"/>
              </a:rPr>
              <a:t>Industrial Revolution is upon us – Strategy for becoming a LEADER and not just a CONSUMER in the Global</a:t>
            </a:r>
            <a:r>
              <a:rPr lang="en-US" sz="2400" b="1" cap="none" dirty="0">
                <a:sym typeface="Helvetica"/>
              </a:rPr>
              <a:t> Digital</a:t>
            </a:r>
            <a:r>
              <a:rPr lang="en-GB" sz="2400" b="1" cap="none" dirty="0">
                <a:sym typeface="Helvetica"/>
              </a:rPr>
              <a:t> Ecosystem. </a:t>
            </a:r>
            <a:r>
              <a:rPr lang="en-US" sz="2400" b="1" cap="none" dirty="0">
                <a:sym typeface="Helvetica"/>
              </a:rPr>
              <a:t>  </a:t>
            </a:r>
          </a:p>
        </p:txBody>
      </p:sp>
      <p:pic>
        <p:nvPicPr>
          <p:cNvPr id="4" name="Group 200" descr="Group 200">
            <a:extLst>
              <a:ext uri="{FF2B5EF4-FFF2-40B4-BE49-F238E27FC236}">
                <a16:creationId xmlns:a16="http://schemas.microsoft.com/office/drawing/2014/main" id="{4D1FA734-754C-400A-9F0A-C21E9BB1C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70682" y="432138"/>
            <a:ext cx="884656" cy="764715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8A4087E-7CF6-4211-BDFE-3A8FB087E1F4}"/>
              </a:ext>
            </a:extLst>
          </p:cNvPr>
          <p:cNvSpPr/>
          <p:nvPr/>
        </p:nvSpPr>
        <p:spPr>
          <a:xfrm>
            <a:off x="1911787" y="5230307"/>
            <a:ext cx="1947990" cy="908551"/>
          </a:xfrm>
          <a:prstGeom prst="rect">
            <a:avLst/>
          </a:prstGeom>
          <a:solidFill>
            <a:srgbClr val="E1E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7556" hangingPunct="1">
              <a:defRPr/>
            </a:pPr>
            <a:endParaRPr lang="en-US" sz="1495" kern="1200">
              <a:solidFill>
                <a:srgbClr val="191919"/>
              </a:solidFill>
              <a:latin typeface="Arial"/>
              <a:sym typeface="Gill San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F9580E-A6A4-4B9C-9426-00467828741A}"/>
              </a:ext>
            </a:extLst>
          </p:cNvPr>
          <p:cNvSpPr/>
          <p:nvPr/>
        </p:nvSpPr>
        <p:spPr>
          <a:xfrm>
            <a:off x="4004014" y="4629239"/>
            <a:ext cx="1947990" cy="1517777"/>
          </a:xfrm>
          <a:prstGeom prst="rect">
            <a:avLst/>
          </a:prstGeom>
          <a:solidFill>
            <a:srgbClr val="8BA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7556" hangingPunct="1">
              <a:defRPr/>
            </a:pPr>
            <a:endParaRPr lang="en-US" sz="1495" kern="1200">
              <a:solidFill>
                <a:srgbClr val="191919"/>
              </a:solidFill>
              <a:latin typeface="Arial"/>
              <a:sym typeface="Gill San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6164C2-3729-4727-AC94-978AFA4054C1}"/>
              </a:ext>
            </a:extLst>
          </p:cNvPr>
          <p:cNvSpPr/>
          <p:nvPr/>
        </p:nvSpPr>
        <p:spPr>
          <a:xfrm>
            <a:off x="6107732" y="4236617"/>
            <a:ext cx="1947990" cy="1910399"/>
          </a:xfrm>
          <a:prstGeom prst="rect">
            <a:avLst/>
          </a:prstGeom>
          <a:solidFill>
            <a:srgbClr val="658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7556" hangingPunct="1">
              <a:defRPr/>
            </a:pPr>
            <a:endParaRPr lang="en-US" sz="1495" kern="1200">
              <a:solidFill>
                <a:srgbClr val="191919"/>
              </a:solidFill>
              <a:latin typeface="Arial"/>
              <a:sym typeface="Gill San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CE1009-28DF-4D2E-86A6-79047E55DD81}"/>
              </a:ext>
            </a:extLst>
          </p:cNvPr>
          <p:cNvSpPr/>
          <p:nvPr/>
        </p:nvSpPr>
        <p:spPr>
          <a:xfrm>
            <a:off x="8199959" y="3389679"/>
            <a:ext cx="1947990" cy="2757338"/>
          </a:xfrm>
          <a:prstGeom prst="rect">
            <a:avLst/>
          </a:prstGeom>
          <a:solidFill>
            <a:srgbClr val="4B6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7556" hangingPunct="1">
              <a:defRPr/>
            </a:pPr>
            <a:endParaRPr lang="en-US" sz="1495" kern="1200">
              <a:solidFill>
                <a:srgbClr val="191919"/>
              </a:solidFill>
              <a:latin typeface="Arial"/>
              <a:sym typeface="Gill San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B71D79-5FF6-4B49-BF47-943A3438DE75}"/>
              </a:ext>
            </a:extLst>
          </p:cNvPr>
          <p:cNvSpPr/>
          <p:nvPr/>
        </p:nvSpPr>
        <p:spPr>
          <a:xfrm>
            <a:off x="1896590" y="4665540"/>
            <a:ext cx="2130257" cy="6379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7556" hangingPunct="1">
              <a:defRPr/>
            </a:pPr>
            <a:r>
              <a:rPr lang="en-US" sz="1661" kern="1200" dirty="0">
                <a:solidFill>
                  <a:srgbClr val="191919"/>
                </a:solidFill>
                <a:latin typeface="HelvNeue Bold for IBM" charset="0"/>
                <a:ea typeface="HelvNeue Bold for IBM" charset="0"/>
                <a:cs typeface="HelvNeue Bold for IBM" charset="0"/>
                <a:sym typeface="Gill Sans"/>
              </a:rPr>
              <a:t>Line</a:t>
            </a:r>
          </a:p>
          <a:p>
            <a:pPr defTabSz="607556" hangingPunct="1">
              <a:defRPr/>
            </a:pPr>
            <a:r>
              <a:rPr lang="en-US" sz="1661" kern="1200" dirty="0">
                <a:solidFill>
                  <a:srgbClr val="191919"/>
                </a:solidFill>
                <a:latin typeface="HelvNeue Bold for IBM" charset="0"/>
                <a:ea typeface="HelvNeue Bold for IBM" charset="0"/>
                <a:cs typeface="HelvNeue Bold for IBM" charset="0"/>
                <a:sym typeface="Gill Sans"/>
              </a:rPr>
              <a:t>Production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D02B44-14D6-4CD7-A8A8-7DA103C2A60F}"/>
              </a:ext>
            </a:extLst>
          </p:cNvPr>
          <p:cNvSpPr/>
          <p:nvPr/>
        </p:nvSpPr>
        <p:spPr>
          <a:xfrm>
            <a:off x="3947083" y="4027608"/>
            <a:ext cx="2130257" cy="6379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7556" hangingPunct="1">
              <a:defRPr/>
            </a:pPr>
            <a:r>
              <a:rPr lang="en-US" sz="1661" kern="1200" dirty="0">
                <a:solidFill>
                  <a:srgbClr val="191919"/>
                </a:solidFill>
                <a:latin typeface="HelvNeue Bold for IBM" charset="0"/>
                <a:ea typeface="HelvNeue Bold for IBM" charset="0"/>
                <a:cs typeface="HelvNeue Bold for IBM" charset="0"/>
                <a:sym typeface="Gill Sans"/>
              </a:rPr>
              <a:t>Electrification &amp; Automation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B17094-EDF5-4A7C-AD6D-7901D6897902}"/>
              </a:ext>
            </a:extLst>
          </p:cNvPr>
          <p:cNvSpPr/>
          <p:nvPr/>
        </p:nvSpPr>
        <p:spPr>
          <a:xfrm>
            <a:off x="6103899" y="3489309"/>
            <a:ext cx="2130257" cy="6379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7556" hangingPunct="1">
              <a:defRPr/>
            </a:pPr>
            <a:r>
              <a:rPr lang="en-US" sz="1661" kern="1200" dirty="0">
                <a:solidFill>
                  <a:srgbClr val="191919"/>
                </a:solidFill>
                <a:latin typeface="HelvNeue Bold for IBM" charset="0"/>
                <a:ea typeface="HelvNeue Bold for IBM" charset="0"/>
                <a:cs typeface="HelvNeue Bold for IBM" charset="0"/>
                <a:sym typeface="Gill Sans"/>
              </a:rPr>
              <a:t>Satellite Communication &amp; Computers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ACF9164-9C27-4351-A359-958D5B2F5938}"/>
              </a:ext>
            </a:extLst>
          </p:cNvPr>
          <p:cNvSpPr/>
          <p:nvPr/>
        </p:nvSpPr>
        <p:spPr>
          <a:xfrm>
            <a:off x="8199959" y="2751746"/>
            <a:ext cx="2236579" cy="6379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7556" hangingPunct="1">
              <a:defRPr/>
            </a:pPr>
            <a:r>
              <a:rPr lang="en-US" sz="1661" kern="1200" dirty="0">
                <a:solidFill>
                  <a:srgbClr val="191919"/>
                </a:solidFill>
                <a:latin typeface="HelvNeue Bold for IBM" charset="0"/>
                <a:ea typeface="HelvNeue Bold for IBM" charset="0"/>
                <a:cs typeface="HelvNeue Bold for IBM" charset="0"/>
                <a:sym typeface="Gill Sans"/>
              </a:rPr>
              <a:t>Digital </a:t>
            </a:r>
            <a:r>
              <a:rPr lang="en-GB" sz="1661" kern="1200" dirty="0">
                <a:solidFill>
                  <a:srgbClr val="191919"/>
                </a:solidFill>
                <a:latin typeface="HelvNeue Bold for IBM" charset="0"/>
                <a:ea typeface="HelvNeue Bold for IBM" charset="0"/>
                <a:cs typeface="HelvNeue Bold for IBM" charset="0"/>
                <a:sym typeface="Gill Sans"/>
              </a:rPr>
              <a:t>G</a:t>
            </a:r>
            <a:r>
              <a:rPr lang="en-US" sz="1661" kern="1200" dirty="0" err="1">
                <a:solidFill>
                  <a:srgbClr val="191919"/>
                </a:solidFill>
                <a:latin typeface="HelvNeue Bold for IBM" charset="0"/>
                <a:ea typeface="HelvNeue Bold for IBM" charset="0"/>
                <a:cs typeface="HelvNeue Bold for IBM" charset="0"/>
                <a:sym typeface="Gill Sans"/>
              </a:rPr>
              <a:t>lobal</a:t>
            </a:r>
            <a:r>
              <a:rPr lang="en-US" sz="1661" kern="1200" dirty="0">
                <a:solidFill>
                  <a:srgbClr val="191919"/>
                </a:solidFill>
                <a:latin typeface="HelvNeue Bold for IBM" charset="0"/>
                <a:ea typeface="HelvNeue Bold for IBM" charset="0"/>
                <a:cs typeface="HelvNeue Bold for IBM" charset="0"/>
                <a:sym typeface="Gill Sans"/>
              </a:rPr>
              <a:t> </a:t>
            </a:r>
            <a:r>
              <a:rPr lang="en-GB" sz="1661" kern="1200" dirty="0">
                <a:solidFill>
                  <a:srgbClr val="191919"/>
                </a:solidFill>
                <a:latin typeface="HelvNeue Bold for IBM" charset="0"/>
                <a:ea typeface="HelvNeue Bold for IBM" charset="0"/>
                <a:cs typeface="HelvNeue Bold for IBM" charset="0"/>
                <a:sym typeface="Gill Sans"/>
              </a:rPr>
              <a:t>Connectedness</a:t>
            </a:r>
            <a:r>
              <a:rPr lang="en-US" sz="1661" kern="1200" dirty="0">
                <a:solidFill>
                  <a:srgbClr val="191919"/>
                </a:solidFill>
                <a:latin typeface="HelvNeue Bold for IBM" charset="0"/>
                <a:ea typeface="HelvNeue Bold for IBM" charset="0"/>
                <a:cs typeface="HelvNeue Bold for IBM" charset="0"/>
                <a:sym typeface="Gill Sans"/>
              </a:rPr>
              <a:t> 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3577A3E-5E90-4E48-8A44-0026AEED1198}"/>
              </a:ext>
            </a:extLst>
          </p:cNvPr>
          <p:cNvCxnSpPr/>
          <p:nvPr/>
        </p:nvCxnSpPr>
        <p:spPr>
          <a:xfrm flipV="1">
            <a:off x="1896591" y="6138857"/>
            <a:ext cx="8539948" cy="8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BBDA9B1-F752-4F3F-B727-29926430DE8A}"/>
              </a:ext>
            </a:extLst>
          </p:cNvPr>
          <p:cNvSpPr txBox="1"/>
          <p:nvPr/>
        </p:nvSpPr>
        <p:spPr>
          <a:xfrm>
            <a:off x="4816667" y="6192023"/>
            <a:ext cx="2918223" cy="347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07556" hangingPunct="1">
              <a:defRPr/>
            </a:pPr>
            <a:r>
              <a:rPr lang="en-US" sz="1661" kern="1200" dirty="0">
                <a:solidFill>
                  <a:srgbClr val="191919"/>
                </a:solidFill>
                <a:latin typeface="HelvNeue Light for IBM" charset="0"/>
                <a:ea typeface="HelvNeue Light for IBM" charset="0"/>
                <a:cs typeface="HelvNeue Light for IBM" charset="0"/>
                <a:sym typeface="Gill Sans"/>
              </a:rPr>
              <a:t>Era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E5ECC4-0C28-4D71-B93D-CD721C03B3B2}"/>
              </a:ext>
            </a:extLst>
          </p:cNvPr>
          <p:cNvSpPr txBox="1"/>
          <p:nvPr/>
        </p:nvSpPr>
        <p:spPr>
          <a:xfrm>
            <a:off x="1926967" y="4422517"/>
            <a:ext cx="1443077" cy="296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7556" hangingPunct="1">
              <a:defRPr/>
            </a:pPr>
            <a:r>
              <a:rPr lang="en-US" sz="1329" kern="1200" dirty="0">
                <a:solidFill>
                  <a:srgbClr val="191919"/>
                </a:solidFill>
                <a:latin typeface="HelvNeue Light for IBM" charset="0"/>
                <a:ea typeface="HelvNeue Light for IBM" charset="0"/>
                <a:cs typeface="HelvNeue Light for IBM" charset="0"/>
                <a:sym typeface="Gill Sans"/>
              </a:rPr>
              <a:t>1783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FC537C-1207-4CB6-BDFD-F175DA0A77A4}"/>
              </a:ext>
            </a:extLst>
          </p:cNvPr>
          <p:cNvSpPr txBox="1"/>
          <p:nvPr/>
        </p:nvSpPr>
        <p:spPr>
          <a:xfrm>
            <a:off x="3947083" y="3816449"/>
            <a:ext cx="1443077" cy="296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7556" hangingPunct="1">
              <a:defRPr/>
            </a:pPr>
            <a:r>
              <a:rPr lang="en-US" sz="1329" kern="1200">
                <a:solidFill>
                  <a:srgbClr val="191919"/>
                </a:solidFill>
                <a:latin typeface="HelvNeue Light for IBM" charset="0"/>
                <a:ea typeface="HelvNeue Light for IBM" charset="0"/>
                <a:cs typeface="HelvNeue Light for IBM" charset="0"/>
                <a:sym typeface="Gill Sans"/>
              </a:rPr>
              <a:t>1870</a:t>
            </a:r>
            <a:endParaRPr lang="en-US" sz="1329" kern="1200" dirty="0">
              <a:solidFill>
                <a:srgbClr val="191919"/>
              </a:solidFill>
              <a:latin typeface="HelvNeue Light for IBM" charset="0"/>
              <a:ea typeface="HelvNeue Light for IBM" charset="0"/>
              <a:cs typeface="HelvNeue Light for IBM" charset="0"/>
              <a:sym typeface="Gill San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CADA32-AC0D-4792-9DAA-0C5DB8435841}"/>
              </a:ext>
            </a:extLst>
          </p:cNvPr>
          <p:cNvSpPr txBox="1"/>
          <p:nvPr/>
        </p:nvSpPr>
        <p:spPr>
          <a:xfrm>
            <a:off x="6120717" y="3167957"/>
            <a:ext cx="1443077" cy="296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7556" hangingPunct="1">
              <a:defRPr/>
            </a:pPr>
            <a:r>
              <a:rPr lang="en-US" sz="1329" kern="1200" dirty="0">
                <a:solidFill>
                  <a:srgbClr val="191919"/>
                </a:solidFill>
                <a:latin typeface="HelvNeue Light for IBM" charset="0"/>
                <a:ea typeface="HelvNeue Light for IBM" charset="0"/>
                <a:cs typeface="HelvNeue Light for IBM" charset="0"/>
                <a:sym typeface="Gill Sans"/>
              </a:rPr>
              <a:t>1960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5D561A-1A8C-43D6-B501-D4B0A450D34D}"/>
              </a:ext>
            </a:extLst>
          </p:cNvPr>
          <p:cNvSpPr txBox="1"/>
          <p:nvPr/>
        </p:nvSpPr>
        <p:spPr>
          <a:xfrm>
            <a:off x="8199959" y="2467787"/>
            <a:ext cx="1443077" cy="322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7556" hangingPunct="1">
              <a:defRPr/>
            </a:pPr>
            <a:r>
              <a:rPr lang="en-US" sz="1495" kern="1200" dirty="0">
                <a:solidFill>
                  <a:srgbClr val="191919"/>
                </a:solidFill>
                <a:latin typeface="Arial"/>
                <a:cs typeface="Arial" charset="0"/>
                <a:sym typeface="Gill Sans"/>
              </a:rPr>
              <a:t>2010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E2AA46-C764-4867-9ADA-72D5D9CCE82F}"/>
              </a:ext>
            </a:extLst>
          </p:cNvPr>
          <p:cNvSpPr txBox="1"/>
          <p:nvPr/>
        </p:nvSpPr>
        <p:spPr>
          <a:xfrm>
            <a:off x="1926967" y="5271854"/>
            <a:ext cx="2084707" cy="859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7556" hangingPunct="1">
              <a:defRPr/>
            </a:pPr>
            <a:r>
              <a:rPr lang="en-US" sz="1661" kern="1200" dirty="0">
                <a:solidFill>
                  <a:srgbClr val="191919"/>
                </a:solidFill>
                <a:latin typeface="HelvNeue Light for IBM" charset="0"/>
                <a:ea typeface="HelvNeue Light for IBM" charset="0"/>
                <a:cs typeface="HelvNeue Light for IBM" charset="0"/>
                <a:sym typeface="Gill Sans"/>
              </a:rPr>
              <a:t>Water, steam, and conveyors; modern materials handling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C1E3098-2852-49D2-8965-163FBAE34B6F}"/>
              </a:ext>
            </a:extLst>
          </p:cNvPr>
          <p:cNvSpPr txBox="1"/>
          <p:nvPr/>
        </p:nvSpPr>
        <p:spPr>
          <a:xfrm>
            <a:off x="3947084" y="4711655"/>
            <a:ext cx="2102769" cy="859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7556" hangingPunct="1">
              <a:defRPr/>
            </a:pPr>
            <a:r>
              <a:rPr lang="en-US" sz="1661" kern="1200" dirty="0">
                <a:solidFill>
                  <a:srgbClr val="191919"/>
                </a:solidFill>
                <a:latin typeface="HelvNeue Light for IBM" charset="0"/>
                <a:ea typeface="HelvNeue Light for IBM" charset="0"/>
                <a:cs typeface="HelvNeue Light for IBM" charset="0"/>
                <a:sym typeface="Gill Sans"/>
              </a:rPr>
              <a:t>Assembly systems: Lighting, electricity and assembly lines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069689-0E2A-4701-AAE8-630C357C977A}"/>
              </a:ext>
            </a:extLst>
          </p:cNvPr>
          <p:cNvSpPr txBox="1"/>
          <p:nvPr/>
        </p:nvSpPr>
        <p:spPr>
          <a:xfrm>
            <a:off x="6096000" y="4243013"/>
            <a:ext cx="1951823" cy="1881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7556" hangingPunct="1">
              <a:defRPr/>
            </a:pPr>
            <a:r>
              <a:rPr lang="en-US" sz="1661" kern="1200" dirty="0">
                <a:solidFill>
                  <a:srgbClr val="191919"/>
                </a:solidFill>
                <a:latin typeface="HelvNeue Light for IBM" charset="0"/>
                <a:ea typeface="HelvNeue Light for IBM" charset="0"/>
                <a:cs typeface="HelvNeue Light for IBM" charset="0"/>
                <a:sym typeface="Gill Sans"/>
              </a:rPr>
              <a:t>Embedded systems: Semiconductors, computers, information technologies and increase in trade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E23228-1E84-45FC-B7B6-2242D6B97668}"/>
              </a:ext>
            </a:extLst>
          </p:cNvPr>
          <p:cNvSpPr txBox="1"/>
          <p:nvPr/>
        </p:nvSpPr>
        <p:spPr>
          <a:xfrm>
            <a:off x="8199960" y="3416590"/>
            <a:ext cx="1927341" cy="162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7556" hangingPunct="1">
              <a:defRPr/>
            </a:pPr>
            <a:r>
              <a:rPr lang="en-US" sz="1661" kern="1200" dirty="0">
                <a:solidFill>
                  <a:srgbClr val="191919"/>
                </a:solidFill>
                <a:latin typeface="HelvNeue Light for IBM" charset="0"/>
                <a:ea typeface="HelvNeue Light for IBM" charset="0"/>
                <a:cs typeface="HelvNeue Light for IBM" charset="0"/>
                <a:sym typeface="Gill Sans"/>
              </a:rPr>
              <a:t>Sensors,</a:t>
            </a:r>
            <a:r>
              <a:rPr lang="en-GB" sz="1661" kern="1200" dirty="0">
                <a:solidFill>
                  <a:srgbClr val="191919"/>
                </a:solidFill>
                <a:latin typeface="HelvNeue Light for IBM" charset="0"/>
                <a:ea typeface="HelvNeue Light for IBM" charset="0"/>
                <a:cs typeface="HelvNeue Light for IBM" charset="0"/>
                <a:sym typeface="Gill Sans"/>
              </a:rPr>
              <a:t>BiG DATA</a:t>
            </a:r>
            <a:r>
              <a:rPr lang="en-US" sz="1661" kern="1200" dirty="0">
                <a:solidFill>
                  <a:srgbClr val="191919"/>
                </a:solidFill>
                <a:latin typeface="HelvNeue Light for IBM" charset="0"/>
                <a:ea typeface="HelvNeue Light for IBM" charset="0"/>
                <a:cs typeface="HelvNeue Light for IBM" charset="0"/>
                <a:sym typeface="Gill Sans"/>
              </a:rPr>
              <a:t>, </a:t>
            </a:r>
            <a:r>
              <a:rPr lang="en-GB" sz="1661" kern="1200" dirty="0">
                <a:solidFill>
                  <a:srgbClr val="191919"/>
                </a:solidFill>
                <a:latin typeface="HelvNeue Light for IBM" charset="0"/>
                <a:ea typeface="HelvNeue Light for IBM" charset="0"/>
                <a:cs typeface="HelvNeue Light for IBM" charset="0"/>
                <a:sym typeface="Gill Sans"/>
              </a:rPr>
              <a:t>Predictive</a:t>
            </a:r>
            <a:r>
              <a:rPr lang="en-US" sz="1661" kern="1200" dirty="0">
                <a:solidFill>
                  <a:srgbClr val="191919"/>
                </a:solidFill>
                <a:latin typeface="HelvNeue Light for IBM" charset="0"/>
                <a:ea typeface="HelvNeue Light for IBM" charset="0"/>
                <a:cs typeface="HelvNeue Light for IBM" charset="0"/>
                <a:sym typeface="Gill Sans"/>
              </a:rPr>
              <a:t> </a:t>
            </a:r>
            <a:r>
              <a:rPr lang="en-GB" sz="1661" kern="1200" dirty="0">
                <a:solidFill>
                  <a:srgbClr val="191919"/>
                </a:solidFill>
                <a:latin typeface="HelvNeue Light for IBM" charset="0"/>
                <a:ea typeface="HelvNeue Light for IBM" charset="0"/>
                <a:cs typeface="HelvNeue Light for IBM" charset="0"/>
                <a:sym typeface="Gill Sans"/>
              </a:rPr>
              <a:t>Analytics </a:t>
            </a:r>
            <a:r>
              <a:rPr lang="en-US" sz="1661" kern="1200" dirty="0">
                <a:solidFill>
                  <a:srgbClr val="191919"/>
                </a:solidFill>
                <a:latin typeface="HelvNeue Light for IBM" charset="0"/>
                <a:ea typeface="HelvNeue Light for IBM" charset="0"/>
                <a:cs typeface="HelvNeue Light for IBM" charset="0"/>
                <a:sym typeface="Gill Sans"/>
              </a:rPr>
              <a:t>, </a:t>
            </a:r>
            <a:r>
              <a:rPr lang="en-GB" sz="1661" kern="1200" dirty="0">
                <a:solidFill>
                  <a:srgbClr val="191919"/>
                </a:solidFill>
                <a:latin typeface="HelvNeue Light for IBM" charset="0"/>
                <a:ea typeface="HelvNeue Light for IBM" charset="0"/>
                <a:cs typeface="HelvNeue Light for IBM" charset="0"/>
                <a:sym typeface="Gill Sans"/>
              </a:rPr>
              <a:t>Cognitive Computing</a:t>
            </a:r>
            <a:r>
              <a:rPr lang="en-US" sz="1661" kern="1200" dirty="0">
                <a:solidFill>
                  <a:srgbClr val="191919"/>
                </a:solidFill>
                <a:latin typeface="HelvNeue Light for IBM" charset="0"/>
                <a:ea typeface="HelvNeue Light for IBM" charset="0"/>
                <a:cs typeface="HelvNeue Light for IBM" charset="0"/>
                <a:sym typeface="Gill Sans"/>
              </a:rPr>
              <a:t>, </a:t>
            </a:r>
            <a:r>
              <a:rPr lang="en-GB" sz="1661" kern="1200" dirty="0">
                <a:solidFill>
                  <a:srgbClr val="191919"/>
                </a:solidFill>
                <a:latin typeface="HelvNeue Light for IBM" charset="0"/>
                <a:ea typeface="HelvNeue Light for IBM" charset="0"/>
                <a:cs typeface="HelvNeue Light for IBM" charset="0"/>
                <a:sym typeface="Gill Sans"/>
              </a:rPr>
              <a:t>AI</a:t>
            </a:r>
            <a:r>
              <a:rPr lang="en-US" sz="1661" kern="1200" dirty="0">
                <a:solidFill>
                  <a:srgbClr val="191919"/>
                </a:solidFill>
                <a:latin typeface="HelvNeue Light for IBM" charset="0"/>
                <a:ea typeface="HelvNeue Light for IBM" charset="0"/>
                <a:cs typeface="HelvNeue Light for IBM" charset="0"/>
                <a:sym typeface="Gill Sans"/>
              </a:rPr>
              <a:t>, 3D </a:t>
            </a:r>
            <a:r>
              <a:rPr lang="en-GB" sz="1661" kern="1200" dirty="0">
                <a:solidFill>
                  <a:srgbClr val="191919"/>
                </a:solidFill>
                <a:latin typeface="HelvNeue Light for IBM" charset="0"/>
                <a:ea typeface="HelvNeue Light for IBM" charset="0"/>
                <a:cs typeface="HelvNeue Light for IBM" charset="0"/>
                <a:sym typeface="Gill Sans"/>
              </a:rPr>
              <a:t>Printing </a:t>
            </a:r>
            <a:endParaRPr lang="en-US" sz="1661" kern="1200" dirty="0">
              <a:solidFill>
                <a:srgbClr val="191919"/>
              </a:solidFill>
              <a:latin typeface="HelvNeue Light for IBM" charset="0"/>
              <a:ea typeface="HelvNeue Light for IBM" charset="0"/>
              <a:cs typeface="HelvNeue Light for IBM" charset="0"/>
              <a:sym typeface="Gill Sans"/>
            </a:endParaRPr>
          </a:p>
        </p:txBody>
      </p:sp>
      <p:pic>
        <p:nvPicPr>
          <p:cNvPr id="47" name="Picture 46" descr="SP_Picto_Black_E&amp;U_OilDrill">
            <a:extLst>
              <a:ext uri="{FF2B5EF4-FFF2-40B4-BE49-F238E27FC236}">
                <a16:creationId xmlns:a16="http://schemas.microsoft.com/office/drawing/2014/main" id="{1898B0B6-1CF5-4374-B68C-3BB241F5C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114" y="3830155"/>
            <a:ext cx="1253310" cy="125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SP_Picto_Black_E&amp;U_TransmissionTower1">
            <a:extLst>
              <a:ext uri="{FF2B5EF4-FFF2-40B4-BE49-F238E27FC236}">
                <a16:creationId xmlns:a16="http://schemas.microsoft.com/office/drawing/2014/main" id="{FFF29992-9460-43AA-94A5-70A6A63C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55" y="2796289"/>
            <a:ext cx="1267449" cy="126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SP_Picto_Black_Technology_SatelliteDish">
            <a:extLst>
              <a:ext uri="{FF2B5EF4-FFF2-40B4-BE49-F238E27FC236}">
                <a16:creationId xmlns:a16="http://schemas.microsoft.com/office/drawing/2014/main" id="{28B188AD-35B9-4450-ACC5-6BD7B7C1B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45" y="2896859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SP_Picto_Black_3Is_Intelligent">
            <a:extLst>
              <a:ext uri="{FF2B5EF4-FFF2-40B4-BE49-F238E27FC236}">
                <a16:creationId xmlns:a16="http://schemas.microsoft.com/office/drawing/2014/main" id="{F0475698-57E2-43D4-AFE1-5EC3287CD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75" y="239381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1C9F247-180B-467C-86E9-1C9A4508175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9706" b="27295"/>
          <a:stretch/>
        </p:blipFill>
        <p:spPr>
          <a:xfrm>
            <a:off x="1838190" y="6159671"/>
            <a:ext cx="8656748" cy="57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4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6DD0-96D2-4E4B-9A2F-229C35A33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19" y="756281"/>
            <a:ext cx="11506200" cy="595089"/>
          </a:xfrm>
        </p:spPr>
        <p:txBody>
          <a:bodyPr>
            <a:normAutofit/>
          </a:bodyPr>
          <a:lstStyle/>
          <a:p>
            <a:r>
              <a:rPr lang="en-GB" sz="2400" b="1" cap="none" dirty="0"/>
              <a:t>Provocative Questions From </a:t>
            </a:r>
            <a:r>
              <a:rPr lang="en-US" sz="2400" b="1" cap="none" dirty="0"/>
              <a:t>Constituents 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D332941-205E-421A-A923-8D3A92619979}"/>
              </a:ext>
            </a:extLst>
          </p:cNvPr>
          <p:cNvSpPr txBox="1">
            <a:spLocks/>
          </p:cNvSpPr>
          <p:nvPr/>
        </p:nvSpPr>
        <p:spPr>
          <a:xfrm>
            <a:off x="4655954" y="1600200"/>
            <a:ext cx="3673785" cy="51701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marR="0" indent="0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600325" marR="0" indent="-314325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57525" marR="0" indent="-314325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514725" marR="0" indent="-314325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971925" marR="0" indent="-314325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>
              <a:spcBef>
                <a:spcPts val="500"/>
              </a:spcBef>
            </a:pPr>
            <a:r>
              <a:rPr lang="en-US" sz="2000" b="1" dirty="0">
                <a:solidFill>
                  <a:schemeClr val="accent1"/>
                </a:solidFill>
              </a:rPr>
              <a:t>Public Service Worker</a:t>
            </a:r>
            <a:endParaRPr lang="en-US" b="1" dirty="0">
              <a:solidFill>
                <a:schemeClr val="accent1"/>
              </a:solidFill>
            </a:endParaRPr>
          </a:p>
          <a:p>
            <a:pPr hangingPunct="1">
              <a:spcBef>
                <a:spcPts val="500"/>
              </a:spcBef>
            </a:pPr>
            <a:r>
              <a:rPr lang="en-US" sz="2000" i="1" dirty="0"/>
              <a:t>‘Why is it so hard to collaborate across different agencies and levels of government and beyond?’</a:t>
            </a:r>
          </a:p>
          <a:p>
            <a:pPr hangingPunct="1">
              <a:spcBef>
                <a:spcPts val="500"/>
              </a:spcBef>
            </a:pPr>
            <a:endParaRPr lang="en-US" sz="2000" i="1" dirty="0"/>
          </a:p>
          <a:p>
            <a:pPr hangingPunct="1">
              <a:spcBef>
                <a:spcPts val="500"/>
              </a:spcBef>
            </a:pPr>
            <a:r>
              <a:rPr lang="en-US" sz="2000" i="1" dirty="0"/>
              <a:t>‘What’s truly preventing me from facilitating, serving and using my expertise at the point of need and why?’</a:t>
            </a:r>
          </a:p>
          <a:p>
            <a:pPr hangingPunct="1">
              <a:spcBef>
                <a:spcPts val="500"/>
              </a:spcBef>
            </a:pPr>
            <a:endParaRPr lang="en-US" sz="2000" i="1" dirty="0"/>
          </a:p>
          <a:p>
            <a:pPr hangingPunct="1">
              <a:spcBef>
                <a:spcPts val="500"/>
              </a:spcBef>
            </a:pPr>
            <a:r>
              <a:rPr lang="en-US" sz="2000" i="1" dirty="0"/>
              <a:t>‘Why can’t I get things done in more modern and more efficient ways in this job?’</a:t>
            </a:r>
            <a:endParaRPr lang="en-US" sz="20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367ADE0-1588-48F6-9BC4-0B9F82C75251}"/>
              </a:ext>
            </a:extLst>
          </p:cNvPr>
          <p:cNvSpPr txBox="1">
            <a:spLocks/>
          </p:cNvSpPr>
          <p:nvPr/>
        </p:nvSpPr>
        <p:spPr>
          <a:xfrm>
            <a:off x="420786" y="1600200"/>
            <a:ext cx="3932729" cy="51701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marR="0" indent="0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600325" marR="0" indent="-314325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57525" marR="0" indent="-314325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514725" marR="0" indent="-314325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971925" marR="0" indent="-314325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>
              <a:spcBef>
                <a:spcPts val="600"/>
              </a:spcBef>
            </a:pPr>
            <a:r>
              <a:rPr lang="en-US" sz="2400" b="1" dirty="0">
                <a:solidFill>
                  <a:schemeClr val="accent1"/>
                </a:solidFill>
              </a:rPr>
              <a:t>Citizen</a:t>
            </a:r>
            <a:endParaRPr lang="en-US" b="1" dirty="0">
              <a:solidFill>
                <a:schemeClr val="bg1"/>
              </a:solidFill>
            </a:endParaRPr>
          </a:p>
          <a:p>
            <a:pPr hangingPunct="1">
              <a:spcBef>
                <a:spcPts val="600"/>
              </a:spcBef>
            </a:pPr>
            <a:r>
              <a:rPr lang="en-US" sz="2000" i="1" dirty="0"/>
              <a:t>‘Why should I trust you</a:t>
            </a:r>
            <a:r>
              <a:rPr lang="mr-IN" sz="2000" i="1" dirty="0"/>
              <a:t>–</a:t>
            </a:r>
            <a:r>
              <a:rPr lang="en-US" sz="2000" i="1" dirty="0"/>
              <a:t>how </a:t>
            </a:r>
            <a:br>
              <a:rPr lang="en-US" sz="2000" i="1" dirty="0"/>
            </a:br>
            <a:r>
              <a:rPr lang="en-US" sz="2000" i="1" dirty="0"/>
              <a:t>do I know that you will protect me, or that you won’t hurt me?’</a:t>
            </a:r>
          </a:p>
          <a:p>
            <a:pPr hangingPunct="1">
              <a:spcBef>
                <a:spcPts val="600"/>
              </a:spcBef>
            </a:pPr>
            <a:endParaRPr lang="en-US" sz="2000" i="1" dirty="0"/>
          </a:p>
          <a:p>
            <a:pPr hangingPunct="1">
              <a:spcBef>
                <a:spcPts val="600"/>
              </a:spcBef>
            </a:pPr>
            <a:r>
              <a:rPr lang="en-US" sz="2000" i="1" dirty="0"/>
              <a:t>‘How do I know that what you say is based on facts and real expertise?’</a:t>
            </a:r>
          </a:p>
          <a:p>
            <a:pPr hangingPunct="1">
              <a:spcBef>
                <a:spcPts val="600"/>
              </a:spcBef>
            </a:pPr>
            <a:endParaRPr lang="en-US" sz="2000" i="1" dirty="0"/>
          </a:p>
          <a:p>
            <a:pPr hangingPunct="1">
              <a:spcBef>
                <a:spcPts val="600"/>
              </a:spcBef>
            </a:pPr>
            <a:r>
              <a:rPr lang="en-US" sz="2000" i="1" dirty="0"/>
              <a:t>‘When I do business with different government agencies, why do I have to   provide the same things over and </a:t>
            </a:r>
            <a:br>
              <a:rPr lang="en-US" sz="2000" i="1" dirty="0"/>
            </a:br>
            <a:r>
              <a:rPr lang="en-US" sz="2000" i="1" dirty="0"/>
              <a:t>over to get services I'm </a:t>
            </a:r>
            <a:br>
              <a:rPr lang="en-US" sz="2000" i="1" dirty="0"/>
            </a:br>
            <a:r>
              <a:rPr lang="en-US" sz="2000" i="1" dirty="0"/>
              <a:t>entitled to?’</a:t>
            </a:r>
            <a:endParaRPr lang="en-US" sz="2000" i="1" dirty="0"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15910-B686-4740-93DA-3A863A34B5A6}"/>
              </a:ext>
            </a:extLst>
          </p:cNvPr>
          <p:cNvSpPr txBox="1">
            <a:spLocks/>
          </p:cNvSpPr>
          <p:nvPr/>
        </p:nvSpPr>
        <p:spPr>
          <a:xfrm>
            <a:off x="8667919" y="1600201"/>
            <a:ext cx="3429000" cy="5257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0" marR="0" indent="0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600325" marR="0" indent="-314325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57525" marR="0" indent="-314325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514725" marR="0" indent="-314325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971925" marR="0" indent="-314325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hangingPunct="1">
              <a:spcBef>
                <a:spcPts val="6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Business/Industry</a:t>
            </a:r>
            <a:endParaRPr lang="en-US" b="1" dirty="0">
              <a:solidFill>
                <a:schemeClr val="accent2"/>
              </a:solidFill>
            </a:endParaRPr>
          </a:p>
          <a:p>
            <a:pPr hangingPunct="1">
              <a:spcBef>
                <a:spcPts val="600"/>
              </a:spcBef>
            </a:pPr>
            <a:r>
              <a:rPr lang="en-US" sz="2000" i="1" dirty="0"/>
              <a:t>'Why can’t we get relevant, reliable business and government data when we need it to make better growth choices?’</a:t>
            </a:r>
          </a:p>
          <a:p>
            <a:pPr hangingPunct="1">
              <a:spcBef>
                <a:spcPts val="600"/>
              </a:spcBef>
            </a:pPr>
            <a:endParaRPr lang="en-US" sz="2000" i="1" dirty="0"/>
          </a:p>
          <a:p>
            <a:pPr hangingPunct="1">
              <a:spcBef>
                <a:spcPts val="600"/>
              </a:spcBef>
            </a:pPr>
            <a:r>
              <a:rPr lang="en-US" sz="2000" i="1" dirty="0"/>
              <a:t>’Why is removing barriers that just don’t make sense anymore or reducing burden so hard for me and easier for others?</a:t>
            </a:r>
          </a:p>
          <a:p>
            <a:pPr hangingPunct="1">
              <a:spcBef>
                <a:spcPts val="600"/>
              </a:spcBef>
            </a:pPr>
            <a:endParaRPr lang="en-US" sz="2000" i="1" dirty="0"/>
          </a:p>
          <a:p>
            <a:pPr hangingPunct="1">
              <a:spcBef>
                <a:spcPts val="600"/>
              </a:spcBef>
            </a:pPr>
            <a:r>
              <a:rPr lang="en-US" sz="2000" i="1" dirty="0"/>
              <a:t>‘Why is it so difficult to have meaningful regulatory, policy and program dialogue?’</a:t>
            </a:r>
          </a:p>
        </p:txBody>
      </p:sp>
    </p:spTree>
    <p:extLst>
      <p:ext uri="{BB962C8B-B14F-4D97-AF65-F5344CB8AC3E}">
        <p14:creationId xmlns:p14="http://schemas.microsoft.com/office/powerpoint/2010/main" val="12032241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BA0B-83D0-4284-8730-D3369C33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536" y="942258"/>
            <a:ext cx="4500163" cy="533987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sz="2400" b="1" cap="none" dirty="0"/>
              <a:t>Digital </a:t>
            </a:r>
            <a:r>
              <a:rPr lang="en-GB" sz="2400" b="1" cap="none" dirty="0"/>
              <a:t>E</a:t>
            </a:r>
            <a:r>
              <a:rPr lang="en-US" sz="2400" b="1" cap="none" dirty="0" err="1"/>
              <a:t>conomy</a:t>
            </a:r>
            <a:endParaRPr lang="en-US" sz="2400" b="1" cap="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FC243-7EA2-43F6-8E0A-1A464D985B0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1527" y="1879376"/>
            <a:ext cx="5909882" cy="472529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The digital economy refers to economic activities that use digitized information and knowledge as key factors of production. </a:t>
            </a:r>
          </a:p>
          <a:p>
            <a:r>
              <a:rPr lang="en-US" dirty="0"/>
              <a:t>Main ingredients include:</a:t>
            </a:r>
          </a:p>
          <a:p>
            <a:pPr lvl="1"/>
            <a:r>
              <a:rPr lang="en-US" dirty="0"/>
              <a:t>infrastructure (hardware, software, </a:t>
            </a:r>
            <a:r>
              <a:rPr lang="en-GB" dirty="0"/>
              <a:t>connectivity</a:t>
            </a:r>
            <a:r>
              <a:rPr lang="en-US" dirty="0"/>
              <a:t>, human capital, etc.)</a:t>
            </a:r>
          </a:p>
          <a:p>
            <a:pPr lvl="1"/>
            <a:r>
              <a:rPr lang="en-US" dirty="0"/>
              <a:t>organizational/governmental processes optimized by technology</a:t>
            </a:r>
          </a:p>
          <a:p>
            <a:pPr lvl="1"/>
            <a:r>
              <a:rPr lang="en-US" dirty="0"/>
              <a:t>Transactions in goods through digital channels</a:t>
            </a:r>
            <a:r>
              <a:rPr lang="en-GB" dirty="0"/>
              <a:t>, e-commerce</a:t>
            </a:r>
            <a:endParaRPr lang="en-US" dirty="0"/>
          </a:p>
          <a:p>
            <a:pPr lvl="1"/>
            <a:r>
              <a:rPr lang="en-US" dirty="0"/>
              <a:t>Workforce and citizens with digital skills</a:t>
            </a:r>
          </a:p>
          <a:p>
            <a:endParaRPr lang="en-US" dirty="0"/>
          </a:p>
        </p:txBody>
      </p:sp>
      <p:pic>
        <p:nvPicPr>
          <p:cNvPr id="5" name="Group 200" descr="Group 200">
            <a:extLst>
              <a:ext uri="{FF2B5EF4-FFF2-40B4-BE49-F238E27FC236}">
                <a16:creationId xmlns:a16="http://schemas.microsoft.com/office/drawing/2014/main" id="{68501440-6E11-43FF-8487-FB6242A3A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41384" y="382015"/>
            <a:ext cx="884656" cy="76471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DF8FCB-2852-4142-80C0-C563A91D94D3}"/>
              </a:ext>
            </a:extLst>
          </p:cNvPr>
          <p:cNvSpPr txBox="1">
            <a:spLocks/>
          </p:cNvSpPr>
          <p:nvPr/>
        </p:nvSpPr>
        <p:spPr>
          <a:xfrm>
            <a:off x="6096000" y="1879376"/>
            <a:ext cx="5994473" cy="4725296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lnSpcReduction="1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08659" marR="0" indent="-25145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93800" marR="0" indent="-2794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859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143125" marR="0" indent="-31432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600325" marR="0" indent="-314325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057525" marR="0" indent="-314325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514725" marR="0" indent="-314325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971925" marR="0" indent="-314325" algn="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888888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 hangingPunct="1">
              <a:buNone/>
            </a:pPr>
            <a:r>
              <a:rPr lang="en-US" b="1" u="sng" dirty="0"/>
              <a:t>Benefits</a:t>
            </a:r>
          </a:p>
          <a:p>
            <a:pPr hangingPunct="1"/>
            <a:r>
              <a:rPr lang="en-US" b="1" dirty="0"/>
              <a:t>Democratization of opportunities</a:t>
            </a:r>
            <a:r>
              <a:rPr lang="en-US" dirty="0"/>
              <a:t>: anyone in any part of the country can participate simply through access to the internet</a:t>
            </a:r>
          </a:p>
          <a:p>
            <a:pPr hangingPunct="1"/>
            <a:r>
              <a:rPr lang="en-US" b="1" dirty="0"/>
              <a:t>Rise of e-commerce and </a:t>
            </a:r>
            <a:r>
              <a:rPr lang="en-US" b="1" dirty="0" err="1"/>
              <a:t>tech-prenuership</a:t>
            </a:r>
            <a:r>
              <a:rPr lang="en-US" dirty="0"/>
              <a:t>: the e-commerce sector is in overdrive as buying, distribution, marketing, creating, selling have all become easier (e.g </a:t>
            </a:r>
            <a:r>
              <a:rPr lang="en-US" dirty="0" err="1"/>
              <a:t>Jumia</a:t>
            </a:r>
            <a:r>
              <a:rPr lang="en-US" dirty="0"/>
              <a:t>, Alibaba)</a:t>
            </a:r>
          </a:p>
          <a:p>
            <a:pPr hangingPunct="1"/>
            <a:r>
              <a:rPr lang="en-US" b="1" dirty="0"/>
              <a:t>Transparency</a:t>
            </a:r>
            <a:r>
              <a:rPr lang="en-US" dirty="0"/>
              <a:t>: digital audit trails</a:t>
            </a:r>
          </a:p>
          <a:p>
            <a:pPr hangingPunct="1"/>
            <a:r>
              <a:rPr lang="en-US" b="1" dirty="0"/>
              <a:t>Customer experience</a:t>
            </a:r>
            <a:r>
              <a:rPr lang="en-US" dirty="0"/>
              <a:t>: interactions are seamless and personalized</a:t>
            </a:r>
          </a:p>
          <a:p>
            <a:pPr hangingPunct="1"/>
            <a:r>
              <a:rPr lang="en-US" b="1" dirty="0"/>
              <a:t>Efficiency</a:t>
            </a:r>
            <a:r>
              <a:rPr lang="en-US" dirty="0"/>
              <a:t>: transactions often happen in real-time, reducing time to value</a:t>
            </a:r>
          </a:p>
          <a:p>
            <a:pPr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6048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22"/>
          <p:cNvSpPr txBox="1"/>
          <p:nvPr/>
        </p:nvSpPr>
        <p:spPr>
          <a:xfrm>
            <a:off x="4074698" y="962884"/>
            <a:ext cx="6481324" cy="866900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r">
              <a:defRPr sz="24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Nigeria Digital Economy </a:t>
            </a:r>
            <a:endParaRPr lang="en-GB" dirty="0"/>
          </a:p>
          <a:p>
            <a:pPr algn="r">
              <a:lnSpc>
                <a:spcPct val="90000"/>
              </a:lnSpc>
              <a:spcBef>
                <a:spcPts val="1000"/>
              </a:spcBef>
              <a:defRPr sz="2000" b="1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dirty="0"/>
              <a:t>As Pillar of Economic Growth </a:t>
            </a:r>
          </a:p>
        </p:txBody>
      </p:sp>
      <p:pic>
        <p:nvPicPr>
          <p:cNvPr id="197" name="Group 200" descr="Group 2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57300" y="303115"/>
            <a:ext cx="884656" cy="7647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8" name="Group 221"/>
          <p:cNvGrpSpPr/>
          <p:nvPr/>
        </p:nvGrpSpPr>
        <p:grpSpPr>
          <a:xfrm>
            <a:off x="623392" y="1708156"/>
            <a:ext cx="8110599" cy="4982296"/>
            <a:chOff x="0" y="0"/>
            <a:chExt cx="8110598" cy="4982295"/>
          </a:xfrm>
        </p:grpSpPr>
        <p:sp>
          <p:nvSpPr>
            <p:cNvPr id="198" name="Shape 201"/>
            <p:cNvSpPr/>
            <p:nvPr/>
          </p:nvSpPr>
          <p:spPr>
            <a:xfrm>
              <a:off x="3853932" y="1357296"/>
              <a:ext cx="956812" cy="2626159"/>
            </a:xfrm>
            <a:prstGeom prst="rect">
              <a:avLst/>
            </a:prstGeom>
            <a:solidFill>
              <a:srgbClr val="7DD4A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9" name="Shape 202"/>
            <p:cNvSpPr/>
            <p:nvPr/>
          </p:nvSpPr>
          <p:spPr>
            <a:xfrm>
              <a:off x="3451305" y="1174731"/>
              <a:ext cx="4456739" cy="72010"/>
            </a:xfrm>
            <a:prstGeom prst="rect">
              <a:avLst/>
            </a:prstGeom>
            <a:solidFill>
              <a:srgbClr val="297D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00" name="Shape 203"/>
            <p:cNvSpPr/>
            <p:nvPr/>
          </p:nvSpPr>
          <p:spPr>
            <a:xfrm>
              <a:off x="3451305" y="4114949"/>
              <a:ext cx="4456739" cy="72010"/>
            </a:xfrm>
            <a:prstGeom prst="rect">
              <a:avLst/>
            </a:prstGeom>
            <a:solidFill>
              <a:srgbClr val="297D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grpSp>
          <p:nvGrpSpPr>
            <p:cNvPr id="203" name="Group 206"/>
            <p:cNvGrpSpPr/>
            <p:nvPr/>
          </p:nvGrpSpPr>
          <p:grpSpPr>
            <a:xfrm>
              <a:off x="3239083" y="0"/>
              <a:ext cx="4871515" cy="1130159"/>
              <a:chOff x="0" y="0"/>
              <a:chExt cx="4871514" cy="1130158"/>
            </a:xfrm>
          </p:grpSpPr>
          <p:sp>
            <p:nvSpPr>
              <p:cNvPr id="201" name="Shape 204"/>
              <p:cNvSpPr/>
              <p:nvPr/>
            </p:nvSpPr>
            <p:spPr>
              <a:xfrm>
                <a:off x="0" y="0"/>
                <a:ext cx="4871514" cy="1107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0873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3153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202" name="Shape 205"/>
              <p:cNvSpPr txBox="1"/>
              <p:nvPr/>
            </p:nvSpPr>
            <p:spPr>
              <a:xfrm>
                <a:off x="1226061" y="530719"/>
                <a:ext cx="2801196" cy="5994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16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dirty="0"/>
                  <a:t>Entrepreneurship/Digital Skills</a:t>
                </a:r>
              </a:p>
            </p:txBody>
          </p:sp>
        </p:grpSp>
        <p:grpSp>
          <p:nvGrpSpPr>
            <p:cNvPr id="206" name="Group 209"/>
            <p:cNvGrpSpPr/>
            <p:nvPr/>
          </p:nvGrpSpPr>
          <p:grpSpPr>
            <a:xfrm>
              <a:off x="3298575" y="4332056"/>
              <a:ext cx="4752530" cy="650239"/>
              <a:chOff x="0" y="0"/>
              <a:chExt cx="4752528" cy="650238"/>
            </a:xfrm>
          </p:grpSpPr>
          <p:sp>
            <p:nvSpPr>
              <p:cNvPr id="204" name="Shape 207"/>
              <p:cNvSpPr/>
              <p:nvPr/>
            </p:nvSpPr>
            <p:spPr>
              <a:xfrm>
                <a:off x="-1" y="11965"/>
                <a:ext cx="4752530" cy="626312"/>
              </a:xfrm>
              <a:prstGeom prst="rect">
                <a:avLst/>
              </a:prstGeom>
              <a:solidFill>
                <a:srgbClr val="7DD4A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205" name="Shape 208"/>
              <p:cNvSpPr txBox="1"/>
              <p:nvPr/>
            </p:nvSpPr>
            <p:spPr>
              <a:xfrm>
                <a:off x="-1" y="0"/>
                <a:ext cx="4752530" cy="6502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>
                  <a:defRPr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Broadband </a:t>
                </a:r>
              </a:p>
              <a:p>
                <a:pPr algn="ctr">
                  <a:defRPr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t>Internet</a:t>
                </a:r>
              </a:p>
            </p:txBody>
          </p:sp>
        </p:grpSp>
        <p:sp>
          <p:nvSpPr>
            <p:cNvPr id="207" name="Shape 210"/>
            <p:cNvSpPr txBox="1"/>
            <p:nvPr/>
          </p:nvSpPr>
          <p:spPr>
            <a:xfrm rot="16200000">
              <a:off x="3053012" y="2418346"/>
              <a:ext cx="2293496" cy="65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Digital </a:t>
              </a:r>
            </a:p>
            <a:p>
              <a:pPr algn="ctr">
                <a:defRPr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Identity</a:t>
              </a:r>
            </a:p>
          </p:txBody>
        </p:sp>
        <p:sp>
          <p:nvSpPr>
            <p:cNvPr id="208" name="Shape 211"/>
            <p:cNvSpPr/>
            <p:nvPr/>
          </p:nvSpPr>
          <p:spPr>
            <a:xfrm>
              <a:off x="3154559" y="2028765"/>
              <a:ext cx="576066" cy="2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09" name="Shape 212"/>
            <p:cNvSpPr/>
            <p:nvPr/>
          </p:nvSpPr>
          <p:spPr>
            <a:xfrm>
              <a:off x="3154559" y="2360368"/>
              <a:ext cx="576066" cy="1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10" name="Shape 213"/>
            <p:cNvSpPr/>
            <p:nvPr/>
          </p:nvSpPr>
          <p:spPr>
            <a:xfrm>
              <a:off x="3154559" y="2676837"/>
              <a:ext cx="576066" cy="2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11" name="Shape 214"/>
            <p:cNvSpPr/>
            <p:nvPr/>
          </p:nvSpPr>
          <p:spPr>
            <a:xfrm>
              <a:off x="3154559" y="2993540"/>
              <a:ext cx="576066" cy="2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12" name="Shape 215"/>
            <p:cNvSpPr txBox="1"/>
            <p:nvPr/>
          </p:nvSpPr>
          <p:spPr>
            <a:xfrm>
              <a:off x="0" y="1864859"/>
              <a:ext cx="3154559" cy="1488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GB"/>
                <a:t>Social </a:t>
              </a:r>
              <a:r>
                <a:t>Inclusion</a:t>
              </a:r>
              <a:endParaRPr dirty="0"/>
            </a:p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/>
                <a:t>Fiscal Management</a:t>
              </a:r>
            </a:p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/>
                <a:t>Services (private &amp; public)</a:t>
              </a:r>
            </a:p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/>
                <a:t>Social Investment (SDGs) </a:t>
              </a:r>
            </a:p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dirty="0"/>
                <a:t>Transparency </a:t>
              </a:r>
            </a:p>
          </p:txBody>
        </p:sp>
        <p:sp>
          <p:nvSpPr>
            <p:cNvPr id="213" name="Shape 216"/>
            <p:cNvSpPr/>
            <p:nvPr/>
          </p:nvSpPr>
          <p:spPr>
            <a:xfrm>
              <a:off x="3154559" y="3299474"/>
              <a:ext cx="576066" cy="2"/>
            </a:xfrm>
            <a:prstGeom prst="line">
              <a:avLst/>
            </a:prstGeom>
            <a:noFill/>
            <a:ln w="127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14" name="Shape 217"/>
            <p:cNvSpPr/>
            <p:nvPr/>
          </p:nvSpPr>
          <p:spPr>
            <a:xfrm>
              <a:off x="5026767" y="1380693"/>
              <a:ext cx="1368153" cy="2626159"/>
            </a:xfrm>
            <a:prstGeom prst="rect">
              <a:avLst/>
            </a:prstGeom>
            <a:solidFill>
              <a:srgbClr val="95D1E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15" name="Shape 218"/>
            <p:cNvSpPr txBox="1"/>
            <p:nvPr/>
          </p:nvSpPr>
          <p:spPr>
            <a:xfrm rot="16200000">
              <a:off x="4832534" y="2267103"/>
              <a:ext cx="1944218" cy="65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Digital</a:t>
              </a:r>
            </a:p>
            <a:p>
              <a:pPr algn="ctr">
                <a:defRPr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Government</a:t>
              </a:r>
            </a:p>
          </p:txBody>
        </p:sp>
        <p:sp>
          <p:nvSpPr>
            <p:cNvPr id="216" name="Shape 219"/>
            <p:cNvSpPr/>
            <p:nvPr/>
          </p:nvSpPr>
          <p:spPr>
            <a:xfrm>
              <a:off x="6610943" y="1380693"/>
              <a:ext cx="1184454" cy="2626159"/>
            </a:xfrm>
            <a:prstGeom prst="rect">
              <a:avLst/>
            </a:prstGeom>
            <a:solidFill>
              <a:srgbClr val="7DD4A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17" name="Shape 220"/>
            <p:cNvSpPr txBox="1"/>
            <p:nvPr/>
          </p:nvSpPr>
          <p:spPr>
            <a:xfrm rot="16200000">
              <a:off x="6120733" y="2326348"/>
              <a:ext cx="2342107" cy="929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e-Commerce &amp; Digital </a:t>
              </a:r>
            </a:p>
            <a:p>
              <a:pPr algn="ctr">
                <a:defRPr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Financial Services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E357-9F7B-482A-82D3-6BB80151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257" y="521612"/>
            <a:ext cx="6966569" cy="61127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400" b="1" cap="none" dirty="0"/>
              <a:t>Nigeria TODAY: Socio-Economic Realities</a:t>
            </a:r>
            <a:endParaRPr lang="en-US" sz="2400" b="1" cap="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C01694-3E56-461B-8155-DD974DF77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7210"/>
            <a:ext cx="6675928" cy="5470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4427BB-CFB4-4148-AF09-3FAB275B9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267" y="3864311"/>
            <a:ext cx="5412898" cy="29852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4BDBE2-FA47-47E9-AF61-C99D6FF761A9}"/>
              </a:ext>
            </a:extLst>
          </p:cNvPr>
          <p:cNvSpPr txBox="1"/>
          <p:nvPr/>
        </p:nvSpPr>
        <p:spPr>
          <a:xfrm>
            <a:off x="6774668" y="1561763"/>
            <a:ext cx="5314157" cy="184665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High unemployment - </a:t>
            </a:r>
            <a:r>
              <a:rPr lang="en-GB" sz="2400" b="1" dirty="0"/>
              <a:t>23.1% </a:t>
            </a:r>
            <a:r>
              <a:rPr lang="en-GB" sz="1200" dirty="0"/>
              <a:t>(Q3 2018)</a:t>
            </a:r>
            <a:endParaRPr lang="en-US" sz="2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Insecurity </a:t>
            </a:r>
            <a:endParaRPr lang="en-US" sz="2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Unskilled/Unmotivated workforce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Inadequate Digital Infrastructure</a:t>
            </a:r>
            <a:endParaRPr lang="en-US" sz="2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060634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4805-D050-49C7-A111-8097B6466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78" y="804834"/>
            <a:ext cx="7929520" cy="81357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b="1" cap="none" dirty="0"/>
              <a:t>Challenges </a:t>
            </a:r>
            <a:r>
              <a:rPr lang="en-GB" sz="2400" b="1" cap="none" dirty="0"/>
              <a:t>&amp;</a:t>
            </a:r>
            <a:r>
              <a:rPr lang="en-US" sz="2400" b="1" cap="none" dirty="0"/>
              <a:t> Constraints to the Nigerian Digital Economy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256CA-B619-4E29-9B34-715C4DD998A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6510" y="1844985"/>
            <a:ext cx="11619488" cy="47500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Policy</a:t>
            </a:r>
            <a:r>
              <a:rPr lang="en-GB" b="1" dirty="0"/>
              <a:t> &amp;</a:t>
            </a:r>
            <a:r>
              <a:rPr lang="en-US" b="1" dirty="0"/>
              <a:t> </a:t>
            </a:r>
            <a:r>
              <a:rPr lang="en-GB" b="1" dirty="0"/>
              <a:t>Regulation</a:t>
            </a:r>
            <a:r>
              <a:rPr lang="en-US" dirty="0"/>
              <a:t>: many governments do not have any clearly defined policy direction on technology beyond </a:t>
            </a:r>
            <a:r>
              <a:rPr lang="en-GB" dirty="0"/>
              <a:t>its</a:t>
            </a:r>
            <a:r>
              <a:rPr lang="en-US" dirty="0"/>
              <a:t> traditional</a:t>
            </a:r>
            <a:r>
              <a:rPr lang="en-GB" dirty="0"/>
              <a:t> use, low adoption of technology by States as an enabler of their mandate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b="1" dirty="0"/>
              <a:t>Digital Identity</a:t>
            </a:r>
            <a:r>
              <a:rPr lang="en-GB" dirty="0"/>
              <a:t>: anonymity of the citizens, poor budget planning/forecasting  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Low </a:t>
            </a:r>
            <a:r>
              <a:rPr lang="en-GB" b="1" dirty="0"/>
              <a:t>Internet</a:t>
            </a:r>
            <a:r>
              <a:rPr lang="en-US" b="1" dirty="0"/>
              <a:t> </a:t>
            </a:r>
            <a:r>
              <a:rPr lang="en-GB" b="1" dirty="0"/>
              <a:t>Penetration</a:t>
            </a:r>
            <a:r>
              <a:rPr lang="en-US" b="1" dirty="0"/>
              <a:t>: </a:t>
            </a:r>
            <a:r>
              <a:rPr lang="en-US" dirty="0"/>
              <a:t>only </a:t>
            </a:r>
            <a:r>
              <a:rPr lang="en-US" b="1" dirty="0"/>
              <a:t>50%</a:t>
            </a:r>
            <a:r>
              <a:rPr lang="en-US" dirty="0"/>
              <a:t> of Nigerians are connected to the internet, compared to the global average of 57%, Kenya’s</a:t>
            </a:r>
            <a:r>
              <a:rPr lang="en-US" b="1" dirty="0"/>
              <a:t> </a:t>
            </a:r>
            <a:r>
              <a:rPr lang="en-US" dirty="0"/>
              <a:t>84% and South Africa’s 54%.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Inadequate </a:t>
            </a:r>
            <a:r>
              <a:rPr lang="en-GB" b="1" dirty="0"/>
              <a:t>Infrastructures</a:t>
            </a:r>
            <a:r>
              <a:rPr lang="en-US" dirty="0"/>
              <a:t>: insufficient</a:t>
            </a:r>
            <a:r>
              <a:rPr lang="en-GB" dirty="0"/>
              <a:t> </a:t>
            </a:r>
            <a:r>
              <a:rPr lang="en-US" dirty="0"/>
              <a:t>broadband network </a:t>
            </a:r>
            <a:r>
              <a:rPr lang="en-GB" dirty="0"/>
              <a:t>hinged on</a:t>
            </a:r>
            <a:r>
              <a:rPr lang="en-US" dirty="0"/>
              <a:t> protracted RoW disputes</a:t>
            </a:r>
            <a:r>
              <a:rPr lang="en-GB" dirty="0"/>
              <a:t>, funding, etc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Skills</a:t>
            </a:r>
            <a:r>
              <a:rPr lang="en-US" dirty="0"/>
              <a:t>: difficulty in maintaining a workforce</a:t>
            </a:r>
            <a:r>
              <a:rPr lang="en-GB" dirty="0"/>
              <a:t> </a:t>
            </a:r>
            <a:r>
              <a:rPr lang="en-US" dirty="0"/>
              <a:t>with the right skills</a:t>
            </a:r>
            <a:r>
              <a:rPr lang="en-GB" dirty="0"/>
              <a:t>, curriculum review in schools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Group 200" descr="Group 200">
            <a:extLst>
              <a:ext uri="{FF2B5EF4-FFF2-40B4-BE49-F238E27FC236}">
                <a16:creationId xmlns:a16="http://schemas.microsoft.com/office/drawing/2014/main" id="{F31023DC-4C48-493E-B40C-708642671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08825" y="40119"/>
            <a:ext cx="884656" cy="7647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1906487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4805-D050-49C7-A111-8097B6466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78" y="804834"/>
            <a:ext cx="7929520" cy="81357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b="1" cap="none" dirty="0"/>
              <a:t> Digital Economy Opportunities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256CA-B619-4E29-9B34-715C4DD998A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-231662" y="1911828"/>
            <a:ext cx="12426394" cy="4806085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b="1" dirty="0"/>
              <a:t>Outsourcing: </a:t>
            </a:r>
            <a:r>
              <a:rPr lang="en-US" dirty="0"/>
              <a:t>with a huge youth population, central time-zone and </a:t>
            </a:r>
            <a:r>
              <a:rPr lang="en-GB" dirty="0"/>
              <a:t>English language proficiency an </a:t>
            </a:r>
            <a:r>
              <a:rPr lang="en-US" dirty="0"/>
              <a:t>advantage, any state in Nigeria can become an outsourcing center if underlying issues of infrastructure and skills are addressed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b="1" dirty="0"/>
              <a:t>Government </a:t>
            </a:r>
            <a:r>
              <a:rPr lang="en-GB" b="1" dirty="0"/>
              <a:t>Productivity &amp;</a:t>
            </a:r>
            <a:r>
              <a:rPr lang="en-US" b="1" dirty="0"/>
              <a:t> </a:t>
            </a:r>
            <a:r>
              <a:rPr lang="en-GB" b="1" dirty="0"/>
              <a:t>Efficiency</a:t>
            </a:r>
            <a:r>
              <a:rPr lang="en-US" b="1" dirty="0"/>
              <a:t>: </a:t>
            </a:r>
            <a:r>
              <a:rPr lang="en-US" dirty="0"/>
              <a:t>technology adoption offers the opportunity to streamline government services and cut waste and duplication</a:t>
            </a:r>
            <a:r>
              <a:rPr lang="en-GB" dirty="0"/>
              <a:t>. </a:t>
            </a:r>
            <a:endParaRPr lang="en-US" b="1" dirty="0"/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b="1" dirty="0"/>
              <a:t>Revenue </a:t>
            </a:r>
            <a:r>
              <a:rPr lang="en-GB" b="1" dirty="0"/>
              <a:t>Generation</a:t>
            </a:r>
            <a:r>
              <a:rPr lang="en-US" b="1" dirty="0"/>
              <a:t>: </a:t>
            </a:r>
            <a:r>
              <a:rPr lang="en-US" dirty="0"/>
              <a:t>governments can </a:t>
            </a:r>
            <a:r>
              <a:rPr lang="en-GB" dirty="0"/>
              <a:t>monetise </a:t>
            </a:r>
            <a:r>
              <a:rPr lang="en-US" dirty="0"/>
              <a:t>some services and enhance its revenue collection abilities by embracing emerging technology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b="1" dirty="0"/>
              <a:t>Higher </a:t>
            </a:r>
            <a:r>
              <a:rPr lang="en-GB" b="1" dirty="0"/>
              <a:t>V</a:t>
            </a:r>
            <a:r>
              <a:rPr lang="en-US" b="1" dirty="0" err="1"/>
              <a:t>alue</a:t>
            </a:r>
            <a:r>
              <a:rPr lang="en-US" b="1" dirty="0"/>
              <a:t> </a:t>
            </a:r>
            <a:r>
              <a:rPr lang="en-GB" b="1" dirty="0"/>
              <a:t>E</a:t>
            </a:r>
            <a:r>
              <a:rPr lang="en-US" b="1" dirty="0" err="1"/>
              <a:t>xtraction</a:t>
            </a:r>
            <a:r>
              <a:rPr lang="en-US" b="1" dirty="0"/>
              <a:t>: </a:t>
            </a:r>
            <a:r>
              <a:rPr lang="en-GB" dirty="0"/>
              <a:t>tax revenues from successful entrepreneurs domiciled in states, and resultant job creation</a:t>
            </a:r>
            <a:endParaRPr lang="en-US" b="1" dirty="0"/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b="1" dirty="0"/>
              <a:t>Security: </a:t>
            </a:r>
            <a:r>
              <a:rPr lang="en-US" dirty="0"/>
              <a:t>an advanced digital identity system provides </a:t>
            </a:r>
            <a:r>
              <a:rPr lang="en-GB" dirty="0"/>
              <a:t>for a more socially inclusive society, and </a:t>
            </a:r>
            <a:r>
              <a:rPr lang="en-US" dirty="0"/>
              <a:t>opportunity to identify criminals and curb criminal activities 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Group 200" descr="Group 200">
            <a:extLst>
              <a:ext uri="{FF2B5EF4-FFF2-40B4-BE49-F238E27FC236}">
                <a16:creationId xmlns:a16="http://schemas.microsoft.com/office/drawing/2014/main" id="{A7663124-3AF0-4569-AF10-FD9E504A4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83955" y="40119"/>
            <a:ext cx="884656" cy="7647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921907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4805-D050-49C7-A111-8097B6466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78" y="804834"/>
            <a:ext cx="7929520" cy="81357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400" b="1" cap="none" dirty="0"/>
              <a:t>Key Steps for States to Leverage Digital Economy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256CA-B619-4E29-9B34-715C4DD998A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6510" y="1844985"/>
            <a:ext cx="11619488" cy="4750024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dirty="0"/>
              <a:t>Policy: </a:t>
            </a:r>
            <a:r>
              <a:rPr lang="en-US" dirty="0"/>
              <a:t>create a robust, liberal strategy executed through a dedicated team with cross-agency mandate</a:t>
            </a:r>
            <a:r>
              <a:rPr lang="en-GB" dirty="0"/>
              <a:t> and recruit an expert in digital technology to lead it</a:t>
            </a:r>
            <a:endParaRPr lang="en-US" dirty="0"/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dirty="0"/>
              <a:t>Infrastructure: </a:t>
            </a:r>
            <a:r>
              <a:rPr lang="en-GB" dirty="0"/>
              <a:t>collaborate with the Federal Government (FG) </a:t>
            </a:r>
            <a:r>
              <a:rPr lang="en-US" dirty="0"/>
              <a:t>in </a:t>
            </a:r>
            <a:r>
              <a:rPr lang="en-GB" dirty="0"/>
              <a:t>achieving a pervasive Mobile Broadband </a:t>
            </a:r>
            <a:r>
              <a:rPr lang="en-US" dirty="0"/>
              <a:t>infrastructure </a:t>
            </a:r>
            <a:r>
              <a:rPr lang="en-GB" dirty="0"/>
              <a:t>across the country within the 4year period.  </a:t>
            </a:r>
            <a:endParaRPr lang="en-US" dirty="0"/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b="1" dirty="0"/>
              <a:t>Digital Identity: </a:t>
            </a:r>
            <a:r>
              <a:rPr lang="en-GB" dirty="0"/>
              <a:t>collaboration with FG</a:t>
            </a:r>
            <a:r>
              <a:rPr lang="en-GB" b="1" dirty="0"/>
              <a:t> </a:t>
            </a:r>
            <a:r>
              <a:rPr lang="en-GB" dirty="0"/>
              <a:t>in the ongoing digital registration of citizens 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b="1" dirty="0"/>
              <a:t>Skills: </a:t>
            </a:r>
            <a:r>
              <a:rPr lang="en-US" dirty="0"/>
              <a:t>emphasize investment in the right skills to future-proof workforce and local populace</a:t>
            </a:r>
            <a:r>
              <a:rPr lang="en-GB" dirty="0"/>
              <a:t>, through adoption of e-learning as a option for quality education. </a:t>
            </a:r>
            <a:endParaRPr lang="en-US" dirty="0"/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b="1" dirty="0">
                <a:latin typeface="Century Gothic" panose="020B0502020202020204" pitchFamily="34" charset="0"/>
              </a:rPr>
              <a:t>Innovation Ecosystem</a:t>
            </a:r>
            <a:r>
              <a:rPr lang="en-GB" dirty="0">
                <a:latin typeface="Century Gothic" panose="020B0502020202020204" pitchFamily="34" charset="0"/>
              </a:rPr>
              <a:t>: create an innovation ecosystem to serve as a revolving for talent and new initiative</a:t>
            </a:r>
          </a:p>
          <a:p>
            <a:pPr marL="457200" indent="-457200">
              <a:lnSpc>
                <a:spcPct val="13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b="1" dirty="0"/>
              <a:t>PRAYER</a:t>
            </a:r>
            <a:r>
              <a:rPr lang="en-GB" b="1"/>
              <a:t>: The above </a:t>
            </a:r>
            <a:r>
              <a:rPr lang="en-GB" b="1" dirty="0"/>
              <a:t>points are captured in the communique of the Governors’ Forum Induction Programme  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Group 200" descr="Group 200">
            <a:extLst>
              <a:ext uri="{FF2B5EF4-FFF2-40B4-BE49-F238E27FC236}">
                <a16:creationId xmlns:a16="http://schemas.microsoft.com/office/drawing/2014/main" id="{A7663124-3AF0-4569-AF10-FD9E504A4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83955" y="40119"/>
            <a:ext cx="884656" cy="7647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561755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0000FF"/>
      </a:hlink>
      <a:folHlink>
        <a:srgbClr val="FF00FF"/>
      </a:folHlink>
    </a:clrScheme>
    <a:fontScheme name="Vapor Trai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_Light Background">
  <a:themeElements>
    <a:clrScheme name="IBM Services Palette Final">
      <a:dk1>
        <a:srgbClr val="000000"/>
      </a:dk1>
      <a:lt1>
        <a:srgbClr val="051243"/>
      </a:lt1>
      <a:dk2>
        <a:srgbClr val="F3F3F3"/>
      </a:dk2>
      <a:lt2>
        <a:srgbClr val="FFFFFF"/>
      </a:lt2>
      <a:accent1>
        <a:srgbClr val="6EA6FF"/>
      </a:accent1>
      <a:accent2>
        <a:srgbClr val="0F6DFF"/>
      </a:accent2>
      <a:accent3>
        <a:srgbClr val="0530AD"/>
      </a:accent3>
      <a:accent4>
        <a:srgbClr val="00BAB6"/>
      </a:accent4>
      <a:accent5>
        <a:srgbClr val="924CFC"/>
      </a:accent5>
      <a:accent6>
        <a:srgbClr val="D7306D"/>
      </a:accent6>
      <a:hlink>
        <a:srgbClr val="0F6DFF"/>
      </a:hlink>
      <a:folHlink>
        <a:srgbClr val="E0E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/>
      <a:lstStyle>
        <a:defPPr algn="l">
          <a:defRPr sz="2000" dirty="0" err="1" smtClean="0">
            <a:solidFill>
              <a:schemeClr val="tx1"/>
            </a:solidFill>
            <a:latin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91440" tIns="45720" rIns="91440" bIns="45720" rtlCol="0">
        <a:noAutofit/>
      </a:bodyPr>
      <a:lstStyle>
        <a:defPPr>
          <a:lnSpc>
            <a:spcPct val="105000"/>
          </a:lnSpc>
          <a:spcBef>
            <a:spcPts val="1000"/>
          </a:spcBef>
          <a:defRPr sz="2000" dirty="0" err="1" smtClean="0">
            <a:solidFill>
              <a:schemeClr val="tx1"/>
            </a:solidFill>
            <a:latin typeface="+mn-lt"/>
            <a:ea typeface="IBM Plex Sans" charset="0"/>
            <a:cs typeface="IBM Plex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ark Background">
  <a:themeElements>
    <a:clrScheme name="IBM Branding 2017 v1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1FB3CF"/>
      </a:accent4>
      <a:accent5>
        <a:srgbClr val="6E177D"/>
      </a:accent5>
      <a:accent6>
        <a:srgbClr val="DB2663"/>
      </a:accent6>
      <a:hlink>
        <a:srgbClr val="0064FF"/>
      </a:hlink>
      <a:folHlink>
        <a:srgbClr val="E0E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>
          <a:lnSpc>
            <a:spcPct val="105000"/>
          </a:lnSpc>
          <a:defRPr sz="2000"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0000FF"/>
      </a:hlink>
      <a:folHlink>
        <a:srgbClr val="FF00FF"/>
      </a:folHlink>
    </a:clrScheme>
    <a:fontScheme name="Vapor Trai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700</Words>
  <Application>Microsoft Office PowerPoint</Application>
  <PresentationFormat>Widescreen</PresentationFormat>
  <Paragraphs>101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Vapor Trail</vt:lpstr>
      <vt:lpstr>3_Light Background</vt:lpstr>
      <vt:lpstr>2_Dark Background</vt:lpstr>
      <vt:lpstr>Nigerian Digital economy:  the role of states</vt:lpstr>
      <vt:lpstr>The Fourth Industrial Revolution is upon us – Strategy for becoming a LEADER and not just a CONSUMER in the Global Digital Ecosystem.   </vt:lpstr>
      <vt:lpstr>Provocative Questions From Constituents </vt:lpstr>
      <vt:lpstr>Digital Economy</vt:lpstr>
      <vt:lpstr>PowerPoint Presentation</vt:lpstr>
      <vt:lpstr>Nigeria TODAY: Socio-Economic Realities</vt:lpstr>
      <vt:lpstr>Challenges &amp; Constraints to the Nigerian Digital Economy</vt:lpstr>
      <vt:lpstr> Digital Economy Opportunities </vt:lpstr>
      <vt:lpstr>Key Steps for States to Leverage Digital Economy </vt:lpstr>
      <vt:lpstr>Thank you very much   for listening  your Excellencies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</dc:title>
  <dc:creator>OLUGBEMI ODUNTAN</dc:creator>
  <cp:lastModifiedBy>Olanrewaju Osibona</cp:lastModifiedBy>
  <cp:revision>29</cp:revision>
  <dcterms:modified xsi:type="dcterms:W3CDTF">2019-04-30T14:13:29Z</dcterms:modified>
</cp:coreProperties>
</file>